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8" r:id="rId1"/>
  </p:sldMasterIdLst>
  <p:notesMasterIdLst>
    <p:notesMasterId r:id="rId44"/>
  </p:notesMasterIdLst>
  <p:sldIdLst>
    <p:sldId id="256" r:id="rId2"/>
    <p:sldId id="258" r:id="rId3"/>
    <p:sldId id="260" r:id="rId4"/>
    <p:sldId id="261" r:id="rId5"/>
    <p:sldId id="262" r:id="rId6"/>
    <p:sldId id="263" r:id="rId7"/>
    <p:sldId id="264" r:id="rId8"/>
    <p:sldId id="265" r:id="rId9"/>
    <p:sldId id="267" r:id="rId10"/>
    <p:sldId id="268" r:id="rId11"/>
    <p:sldId id="300" r:id="rId12"/>
    <p:sldId id="269" r:id="rId13"/>
    <p:sldId id="270" r:id="rId14"/>
    <p:sldId id="271" r:id="rId15"/>
    <p:sldId id="272" r:id="rId16"/>
    <p:sldId id="273" r:id="rId17"/>
    <p:sldId id="299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1224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4036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276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276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76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fld id="{CE0EBF06-A13A-478B-823E-D5C9A2FAA57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094017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Title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Oval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3/4/2020</a:t>
            </a:fld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AF35820A-7CF7-4376-8D55-EA6C23E06AC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Bahan ajar ini dapat diakses di : http://gora.edublogs.org</a:t>
            </a:r>
            <a:endParaRPr lang="en-US"/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Bahan ajar ini dapat diakses di : http://gora.edublogs.org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BAE8AB6-9861-4636-B0E7-FC680D6ADB1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cxnSp>
        <p:nvCxnSpPr>
          <p:cNvPr id="7" name="Straight Connector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Bahan ajar ini dapat diakses di : http://gora.edublogs.org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2FEFA20-A5ED-452C-8579-A622B611A0CA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4CF09BA-36E5-4E6C-B406-AC9E3FB88238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Bahan ajar ini dapat diakses di : http://gora.edublogs.org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2" name="Content Placeholder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34" name="Content Placeholder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cxnSp>
        <p:nvCxnSpPr>
          <p:cNvPr id="10" name="Straight Connector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Bahan ajar ini dapat diakses di : http://gora.edublogs.org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3A957B3-71C8-4EE8-B0E7-56BB19E586E6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Bahan ajar ini dapat diakses di : http://gora.edublogs.org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A7C7B3C-B2EB-43EE-9F21-E51B385055EA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Content Placeholder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1" name="Title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pPr>
              <a:defRPr/>
            </a:pPr>
            <a:fld id="{5221B2CB-E8A0-412A-9C29-41DF8453C0D1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Bahan ajar ini dapat diakses di : http://gora.edublogs.org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en-US" smtClean="0"/>
              <a:t>Click icon to add picture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81D1D3C6-C196-4148-8910-E3CBB010F18E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Bahan ajar ini dapat diakses di : http://gora.edublogs.org</a:t>
            </a: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Bahan ajar ini dapat diakses di : http://gora.edublogs.org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86E3367-6EF8-4FE6-83D7-51F692AB08E1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Bahan ajar ini dapat diakses di : http://gora.edublogs.org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7ACBBFF-4119-487C-B02F-3F2E93BE2C4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en-US" smtClean="0"/>
              <a:t>Bahan ajar ini dapat diakses di : http://gora.edublogs.org</a:t>
            </a:r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C2F34542-89F0-4C5D-87F9-56BBA3FA0EEA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9" r:id="rId1"/>
    <p:sldLayoutId id="2147483700" r:id="rId2"/>
    <p:sldLayoutId id="2147483701" r:id="rId3"/>
    <p:sldLayoutId id="2147483702" r:id="rId4"/>
    <p:sldLayoutId id="2147483703" r:id="rId5"/>
    <p:sldLayoutId id="2147483704" r:id="rId6"/>
    <p:sldLayoutId id="2147483705" r:id="rId7"/>
    <p:sldLayoutId id="2147483706" r:id="rId8"/>
    <p:sldLayoutId id="2147483707" r:id="rId9"/>
    <p:sldLayoutId id="2147483708" r:id="rId10"/>
    <p:sldLayoutId id="2147483709" r:id="rId11"/>
  </p:sldLayoutIdLst>
  <p:hf hdr="0" dt="0"/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Subtitle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id-ID" sz="4400" smtClean="0">
              <a:solidFill>
                <a:schemeClr val="tx1"/>
              </a:solidFill>
            </a:endParaRPr>
          </a:p>
        </p:txBody>
      </p:sp>
      <p:sp>
        <p:nvSpPr>
          <p:cNvPr id="2052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id-ID" smtClean="0"/>
              <a:t>CPU dan Set Instruksi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xfrm>
            <a:off x="7010400" y="6356350"/>
            <a:ext cx="2133600" cy="365125"/>
          </a:xfrm>
        </p:spPr>
        <p:txBody>
          <a:bodyPr/>
          <a:lstStyle/>
          <a:p>
            <a:pPr>
              <a:defRPr/>
            </a:pPr>
            <a:fld id="{15BDAF50-36D8-4E92-9AAF-3A2FDE314801}" type="slidenum">
              <a:rPr lang="en-US"/>
              <a:pPr>
                <a:defRPr/>
              </a:pPr>
              <a:t>1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SzPct val="75000"/>
              <a:buFont typeface="Wingdings" pitchFamily="2" charset="2"/>
              <a:buChar char="ü"/>
            </a:pPr>
            <a:r>
              <a:rPr lang="en-US" dirty="0" smtClean="0"/>
              <a:t>Central Processing Unit</a:t>
            </a:r>
          </a:p>
          <a:p>
            <a:pPr eaLnBrk="1" hangingPunct="1">
              <a:buSzPct val="75000"/>
              <a:buFont typeface="Wingdings" pitchFamily="2" charset="2"/>
              <a:buChar char="ü"/>
            </a:pPr>
            <a:r>
              <a:rPr lang="en-US" dirty="0" err="1" smtClean="0"/>
              <a:t>Merupakan</a:t>
            </a:r>
            <a:r>
              <a:rPr lang="en-US" dirty="0" smtClean="0"/>
              <a:t> </a:t>
            </a:r>
            <a:r>
              <a:rPr lang="en-US" dirty="0" err="1" smtClean="0"/>
              <a:t>komponen</a:t>
            </a:r>
            <a:r>
              <a:rPr lang="en-US" dirty="0" smtClean="0"/>
              <a:t> </a:t>
            </a:r>
            <a:r>
              <a:rPr lang="en-US" dirty="0" err="1" smtClean="0"/>
              <a:t>terpenting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sistem</a:t>
            </a:r>
            <a:r>
              <a:rPr lang="en-US" dirty="0" smtClean="0"/>
              <a:t> </a:t>
            </a:r>
            <a:r>
              <a:rPr lang="en-US" dirty="0" err="1" smtClean="0"/>
              <a:t>komputer</a:t>
            </a:r>
            <a:endParaRPr lang="en-US" dirty="0" smtClean="0"/>
          </a:p>
          <a:p>
            <a:pPr eaLnBrk="1" hangingPunct="1">
              <a:buSzPct val="75000"/>
              <a:buFont typeface="Wingdings" pitchFamily="2" charset="2"/>
              <a:buChar char="ü"/>
            </a:pPr>
            <a:r>
              <a:rPr lang="en-US" dirty="0" err="1" smtClean="0"/>
              <a:t>Komponen</a:t>
            </a:r>
            <a:r>
              <a:rPr lang="en-US" dirty="0" smtClean="0"/>
              <a:t> </a:t>
            </a:r>
            <a:r>
              <a:rPr lang="en-US" dirty="0" err="1" smtClean="0"/>
              <a:t>pengolah</a:t>
            </a:r>
            <a:r>
              <a:rPr lang="en-US" dirty="0" smtClean="0"/>
              <a:t> data </a:t>
            </a:r>
            <a:r>
              <a:rPr lang="en-US" dirty="0" err="1" smtClean="0"/>
              <a:t>berdasarkan</a:t>
            </a:r>
            <a:r>
              <a:rPr lang="en-US" dirty="0" smtClean="0"/>
              <a:t> </a:t>
            </a:r>
            <a:r>
              <a:rPr lang="en-US" dirty="0" err="1" smtClean="0"/>
              <a:t>instruksi</a:t>
            </a:r>
            <a:r>
              <a:rPr lang="en-US" dirty="0" smtClean="0"/>
              <a:t> yang </a:t>
            </a:r>
            <a:r>
              <a:rPr lang="en-US" dirty="0" err="1" smtClean="0"/>
              <a:t>diberikan</a:t>
            </a:r>
            <a:r>
              <a:rPr lang="en-US" dirty="0" smtClean="0"/>
              <a:t> </a:t>
            </a:r>
            <a:r>
              <a:rPr lang="en-US" dirty="0" err="1" smtClean="0"/>
              <a:t>kepadanya</a:t>
            </a:r>
            <a:endParaRPr lang="en-US" dirty="0" smtClean="0"/>
          </a:p>
          <a:p>
            <a:pPr eaLnBrk="1" hangingPunct="1">
              <a:buSzPct val="75000"/>
              <a:buFont typeface="Wingdings" pitchFamily="2" charset="2"/>
              <a:buChar char="ü"/>
            </a:pP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mewujudkan</a:t>
            </a:r>
            <a:r>
              <a:rPr lang="en-US" dirty="0" smtClean="0"/>
              <a:t> </a:t>
            </a:r>
            <a:r>
              <a:rPr lang="en-US" dirty="0" err="1" smtClean="0"/>
              <a:t>fungsi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tugasnya</a:t>
            </a:r>
            <a:r>
              <a:rPr lang="en-US" dirty="0" smtClean="0"/>
              <a:t>, CPU </a:t>
            </a:r>
            <a:r>
              <a:rPr lang="en-US" dirty="0" err="1" smtClean="0"/>
              <a:t>tersusun</a:t>
            </a:r>
            <a:r>
              <a:rPr lang="en-US" dirty="0" smtClean="0"/>
              <a:t> </a:t>
            </a:r>
            <a:r>
              <a:rPr lang="en-US" dirty="0" err="1" smtClean="0"/>
              <a:t>atas</a:t>
            </a:r>
            <a:r>
              <a:rPr lang="en-US" dirty="0" smtClean="0"/>
              <a:t> </a:t>
            </a:r>
            <a:r>
              <a:rPr lang="en-US" dirty="0" err="1" smtClean="0"/>
              <a:t>beberapa</a:t>
            </a:r>
            <a:r>
              <a:rPr lang="en-US" dirty="0" smtClean="0"/>
              <a:t> </a:t>
            </a:r>
            <a:r>
              <a:rPr lang="en-US" dirty="0" err="1" smtClean="0"/>
              <a:t>komponen</a:t>
            </a:r>
            <a:endParaRPr lang="en-US" dirty="0" smtClean="0"/>
          </a:p>
          <a:p>
            <a:pPr eaLnBrk="1" hangingPunct="1">
              <a:buSzPct val="75000"/>
              <a:buFont typeface="Wingdings" pitchFamily="2" charset="2"/>
              <a:buChar char="q"/>
            </a:pPr>
            <a:endParaRPr lang="en-US" dirty="0" smtClean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pPr>
              <a:defRPr/>
            </a:pPr>
            <a:fld id="{72F737AD-975E-4DAB-BE85-3E9E202219F4}" type="slidenum">
              <a:rPr lang="en-US"/>
              <a:pPr>
                <a:defRPr/>
              </a:pPr>
              <a:t>2</a:t>
            </a:fld>
            <a:endParaRPr lang="en-US"/>
          </a:p>
        </p:txBody>
      </p:sp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000" b="1" dirty="0" smtClean="0"/>
              <a:t>CPU</a:t>
            </a:r>
            <a:br>
              <a:rPr lang="en-US" sz="4000" b="1" dirty="0" smtClean="0"/>
            </a:br>
            <a:endParaRPr lang="en-US" sz="4000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514350" indent="-514350" eaLnBrk="1" hangingPunct="1">
              <a:buFont typeface="+mj-lt"/>
              <a:buAutoNum type="arabicParenR"/>
            </a:pPr>
            <a:r>
              <a:rPr lang="en-US" i="1" dirty="0" smtClean="0"/>
              <a:t>Arithmetic and Logic Unit (ALU)</a:t>
            </a:r>
          </a:p>
          <a:p>
            <a:pPr marL="514350" indent="-514350" eaLnBrk="1" hangingPunct="1">
              <a:buFont typeface="+mj-lt"/>
              <a:buAutoNum type="arabicParenR"/>
            </a:pPr>
            <a:endParaRPr lang="en-US" i="1" dirty="0" smtClean="0"/>
          </a:p>
          <a:p>
            <a:pPr marL="514350" indent="-514350" eaLnBrk="1" hangingPunct="1">
              <a:buFont typeface="+mj-lt"/>
              <a:buAutoNum type="arabicParenR"/>
            </a:pPr>
            <a:r>
              <a:rPr lang="en-US" i="1" dirty="0" smtClean="0"/>
              <a:t>Control Unit</a:t>
            </a:r>
          </a:p>
          <a:p>
            <a:pPr marL="514350" indent="-514350" eaLnBrk="1" hangingPunct="1">
              <a:buFont typeface="+mj-lt"/>
              <a:buAutoNum type="arabicParenR"/>
            </a:pPr>
            <a:endParaRPr lang="en-US" i="1" dirty="0" smtClean="0"/>
          </a:p>
          <a:p>
            <a:pPr marL="514350" indent="-514350" eaLnBrk="1" hangingPunct="1">
              <a:buFont typeface="+mj-lt"/>
              <a:buAutoNum type="arabicParenR"/>
            </a:pPr>
            <a:r>
              <a:rPr lang="en-US" i="1" dirty="0" smtClean="0"/>
              <a:t>Registers</a:t>
            </a:r>
          </a:p>
          <a:p>
            <a:pPr marL="514350" indent="-514350" eaLnBrk="1" hangingPunct="1">
              <a:buFont typeface="+mj-lt"/>
              <a:buAutoNum type="arabicParenR"/>
            </a:pPr>
            <a:endParaRPr lang="en-US" i="1" dirty="0" smtClean="0"/>
          </a:p>
          <a:p>
            <a:pPr marL="514350" indent="-514350" eaLnBrk="1" hangingPunct="1">
              <a:buFont typeface="+mj-lt"/>
              <a:buAutoNum type="arabicParenR"/>
            </a:pPr>
            <a:r>
              <a:rPr lang="en-US" i="1" dirty="0" smtClean="0"/>
              <a:t>CPU Interconnections</a:t>
            </a:r>
          </a:p>
          <a:p>
            <a:pPr eaLnBrk="1" hangingPunct="1"/>
            <a:endParaRPr lang="en-US" i="1" dirty="0" smtClean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pPr>
              <a:defRPr/>
            </a:pPr>
            <a:fld id="{4C7F8183-E516-4328-95CB-F362A257E010}" type="slidenum">
              <a:rPr lang="en-US"/>
              <a:pPr>
                <a:defRPr/>
              </a:pPr>
              <a:t>3</a:t>
            </a:fld>
            <a:endParaRPr lang="en-US"/>
          </a:p>
        </p:txBody>
      </p:sp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000" b="1" smtClean="0"/>
              <a:t>Komponen Utama CPU</a:t>
            </a:r>
            <a:br>
              <a:rPr lang="en-US" sz="4000" b="1" smtClean="0"/>
            </a:br>
            <a:endParaRPr lang="en-US" sz="4000" b="1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  <a:buSzPct val="80000"/>
              <a:buFont typeface="Wingdings" pitchFamily="2" charset="2"/>
              <a:buChar char="ü"/>
            </a:pPr>
            <a:r>
              <a:rPr lang="en-US" sz="2800" dirty="0" err="1" smtClean="0"/>
              <a:t>Bertugas</a:t>
            </a:r>
            <a:r>
              <a:rPr lang="en-US" sz="2800" dirty="0" smtClean="0"/>
              <a:t> </a:t>
            </a:r>
            <a:r>
              <a:rPr lang="en-US" sz="2800" dirty="0" err="1" smtClean="0"/>
              <a:t>membentuk</a:t>
            </a:r>
            <a:r>
              <a:rPr lang="en-US" sz="2800" dirty="0" smtClean="0"/>
              <a:t> </a:t>
            </a:r>
            <a:r>
              <a:rPr lang="en-US" sz="2800" dirty="0" err="1" smtClean="0"/>
              <a:t>fungsi</a:t>
            </a:r>
            <a:r>
              <a:rPr lang="en-US" sz="2800" dirty="0" smtClean="0"/>
              <a:t> – </a:t>
            </a:r>
            <a:r>
              <a:rPr lang="en-US" sz="2800" dirty="0" err="1" smtClean="0"/>
              <a:t>fungsi</a:t>
            </a:r>
            <a:r>
              <a:rPr lang="en-US" sz="2800" dirty="0" smtClean="0"/>
              <a:t> </a:t>
            </a:r>
            <a:r>
              <a:rPr lang="en-US" sz="2800" dirty="0" err="1" smtClean="0"/>
              <a:t>pengolahan</a:t>
            </a:r>
            <a:r>
              <a:rPr lang="en-US" sz="2800" dirty="0" smtClean="0"/>
              <a:t> data </a:t>
            </a:r>
            <a:r>
              <a:rPr lang="en-US" sz="2800" dirty="0" err="1" smtClean="0"/>
              <a:t>komputer</a:t>
            </a:r>
            <a:r>
              <a:rPr lang="en-US" sz="2800" dirty="0" smtClean="0"/>
              <a:t>.</a:t>
            </a:r>
          </a:p>
          <a:p>
            <a:pPr eaLnBrk="1" hangingPunct="1">
              <a:lnSpc>
                <a:spcPct val="90000"/>
              </a:lnSpc>
              <a:buSzPct val="80000"/>
              <a:buFont typeface="Wingdings" pitchFamily="2" charset="2"/>
              <a:buChar char="ü"/>
            </a:pPr>
            <a:r>
              <a:rPr lang="en-US" sz="2800" dirty="0" smtClean="0"/>
              <a:t>ALU </a:t>
            </a:r>
            <a:r>
              <a:rPr lang="en-US" sz="2800" dirty="0" err="1" smtClean="0"/>
              <a:t>sering</a:t>
            </a:r>
            <a:r>
              <a:rPr lang="en-US" sz="2800" dirty="0" smtClean="0"/>
              <a:t> </a:t>
            </a:r>
            <a:r>
              <a:rPr lang="en-US" sz="2800" dirty="0" err="1" smtClean="0"/>
              <a:t>disebut</a:t>
            </a:r>
            <a:r>
              <a:rPr lang="en-US" sz="2800" dirty="0" smtClean="0"/>
              <a:t> </a:t>
            </a:r>
            <a:r>
              <a:rPr lang="en-US" sz="2800" i="1" dirty="0" err="1" smtClean="0"/>
              <a:t>mesin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bahasa</a:t>
            </a:r>
            <a:r>
              <a:rPr lang="en-US" sz="2800" dirty="0" smtClean="0"/>
              <a:t> (</a:t>
            </a:r>
            <a:r>
              <a:rPr lang="en-US" sz="2800" i="1" dirty="0" smtClean="0"/>
              <a:t>machine language</a:t>
            </a:r>
            <a:r>
              <a:rPr lang="en-US" sz="2800" dirty="0" smtClean="0"/>
              <a:t>) </a:t>
            </a:r>
            <a:r>
              <a:rPr lang="en-US" sz="2800" dirty="0" err="1" smtClean="0"/>
              <a:t>karena</a:t>
            </a:r>
            <a:r>
              <a:rPr lang="en-US" sz="2800" dirty="0" smtClean="0"/>
              <a:t> </a:t>
            </a:r>
            <a:r>
              <a:rPr lang="en-US" sz="2800" dirty="0" err="1" smtClean="0"/>
              <a:t>bagian</a:t>
            </a:r>
            <a:r>
              <a:rPr lang="en-US" sz="2800" dirty="0" smtClean="0"/>
              <a:t> </a:t>
            </a:r>
            <a:r>
              <a:rPr lang="en-US" sz="2800" dirty="0" err="1" smtClean="0"/>
              <a:t>ini</a:t>
            </a:r>
            <a:r>
              <a:rPr lang="en-US" sz="2800" dirty="0" smtClean="0"/>
              <a:t> </a:t>
            </a:r>
            <a:r>
              <a:rPr lang="en-US" sz="2800" dirty="0" err="1" smtClean="0"/>
              <a:t>mengerjakan</a:t>
            </a:r>
            <a:r>
              <a:rPr lang="en-US" sz="2800" dirty="0" smtClean="0"/>
              <a:t> </a:t>
            </a:r>
            <a:r>
              <a:rPr lang="en-US" sz="2800" dirty="0" err="1" smtClean="0"/>
              <a:t>instruksi</a:t>
            </a:r>
            <a:r>
              <a:rPr lang="en-US" sz="2800" dirty="0" smtClean="0"/>
              <a:t> – </a:t>
            </a:r>
            <a:r>
              <a:rPr lang="en-US" sz="2800" dirty="0" err="1" smtClean="0"/>
              <a:t>instruksi</a:t>
            </a:r>
            <a:r>
              <a:rPr lang="en-US" sz="2800" dirty="0" smtClean="0"/>
              <a:t> </a:t>
            </a:r>
            <a:r>
              <a:rPr lang="en-US" sz="2800" dirty="0" err="1" smtClean="0"/>
              <a:t>bahasa</a:t>
            </a:r>
            <a:r>
              <a:rPr lang="en-US" sz="2800" dirty="0" smtClean="0"/>
              <a:t> </a:t>
            </a:r>
            <a:r>
              <a:rPr lang="en-US" sz="2800" dirty="0" err="1" smtClean="0"/>
              <a:t>mesin</a:t>
            </a:r>
            <a:r>
              <a:rPr lang="en-US" sz="2800" dirty="0" smtClean="0"/>
              <a:t> yang </a:t>
            </a:r>
            <a:r>
              <a:rPr lang="en-US" sz="2800" dirty="0" err="1" smtClean="0"/>
              <a:t>diberikan</a:t>
            </a:r>
            <a:r>
              <a:rPr lang="en-US" sz="2800" dirty="0" smtClean="0"/>
              <a:t> </a:t>
            </a:r>
            <a:r>
              <a:rPr lang="en-US" sz="2800" dirty="0" err="1" smtClean="0"/>
              <a:t>padanya</a:t>
            </a:r>
            <a:r>
              <a:rPr lang="en-US" sz="2800" dirty="0" smtClean="0"/>
              <a:t>. </a:t>
            </a:r>
          </a:p>
          <a:p>
            <a:pPr eaLnBrk="1" hangingPunct="1">
              <a:lnSpc>
                <a:spcPct val="90000"/>
              </a:lnSpc>
              <a:buSzPct val="80000"/>
              <a:buFont typeface="Wingdings" pitchFamily="2" charset="2"/>
              <a:buChar char="ü"/>
            </a:pPr>
            <a:r>
              <a:rPr lang="en-US" sz="2800" dirty="0" err="1" smtClean="0"/>
              <a:t>Seperti</a:t>
            </a:r>
            <a:r>
              <a:rPr lang="en-US" sz="2800" dirty="0" smtClean="0"/>
              <a:t> </a:t>
            </a:r>
            <a:r>
              <a:rPr lang="en-US" sz="2800" dirty="0" err="1" smtClean="0"/>
              <a:t>istilahnya</a:t>
            </a:r>
            <a:r>
              <a:rPr lang="en-US" sz="2800" dirty="0" smtClean="0"/>
              <a:t> ALU </a:t>
            </a:r>
            <a:r>
              <a:rPr lang="en-US" sz="2800" dirty="0" err="1" smtClean="0"/>
              <a:t>terdiri</a:t>
            </a:r>
            <a:r>
              <a:rPr lang="en-US" sz="2800" dirty="0" smtClean="0"/>
              <a:t> </a:t>
            </a:r>
            <a:r>
              <a:rPr lang="en-US" sz="2800" dirty="0" err="1" smtClean="0"/>
              <a:t>dari</a:t>
            </a:r>
            <a:r>
              <a:rPr lang="en-US" sz="2800" dirty="0" smtClean="0"/>
              <a:t> </a:t>
            </a:r>
            <a:r>
              <a:rPr lang="en-US" sz="2800" dirty="0" err="1" smtClean="0"/>
              <a:t>dua</a:t>
            </a:r>
            <a:r>
              <a:rPr lang="en-US" sz="2800" dirty="0" smtClean="0"/>
              <a:t> </a:t>
            </a:r>
            <a:r>
              <a:rPr lang="en-US" sz="2800" dirty="0" err="1" smtClean="0"/>
              <a:t>bagian</a:t>
            </a:r>
            <a:r>
              <a:rPr lang="en-US" sz="2800" dirty="0" smtClean="0"/>
              <a:t>, </a:t>
            </a:r>
            <a:r>
              <a:rPr lang="en-US" sz="2800" dirty="0" err="1" smtClean="0"/>
              <a:t>yaitu</a:t>
            </a:r>
            <a:r>
              <a:rPr lang="en-US" sz="2800" dirty="0" smtClean="0"/>
              <a:t> </a:t>
            </a:r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unit </a:t>
            </a:r>
            <a:r>
              <a:rPr lang="en-US" sz="2800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arithmetika</a:t>
            </a:r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2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dan</a:t>
            </a:r>
            <a:r>
              <a:rPr lang="en-US" sz="2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unit </a:t>
            </a:r>
            <a:r>
              <a:rPr lang="en-US" sz="2800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logika</a:t>
            </a:r>
            <a:r>
              <a:rPr lang="en-US" sz="2800" b="1" dirty="0" smtClean="0"/>
              <a:t> </a:t>
            </a:r>
            <a:r>
              <a:rPr lang="en-US" sz="2800" dirty="0" err="1" smtClean="0"/>
              <a:t>boolean</a:t>
            </a:r>
            <a:r>
              <a:rPr lang="en-US" sz="2800" dirty="0" smtClean="0"/>
              <a:t>, yang </a:t>
            </a:r>
            <a:r>
              <a:rPr lang="en-US" sz="2800" dirty="0" err="1" smtClean="0"/>
              <a:t>masing</a:t>
            </a:r>
            <a:r>
              <a:rPr lang="en-US" sz="2800" dirty="0" smtClean="0"/>
              <a:t> – </a:t>
            </a:r>
            <a:r>
              <a:rPr lang="en-US" sz="2800" dirty="0" err="1" smtClean="0"/>
              <a:t>masing</a:t>
            </a:r>
            <a:r>
              <a:rPr lang="en-US" sz="2800" dirty="0" smtClean="0"/>
              <a:t> </a:t>
            </a:r>
            <a:r>
              <a:rPr lang="en-US" sz="2800" dirty="0" err="1" smtClean="0"/>
              <a:t>memiliki</a:t>
            </a:r>
            <a:r>
              <a:rPr lang="en-US" sz="2800" dirty="0" smtClean="0"/>
              <a:t> </a:t>
            </a:r>
            <a:r>
              <a:rPr lang="en-US" sz="2800" dirty="0" err="1" smtClean="0"/>
              <a:t>spesifikasi</a:t>
            </a:r>
            <a:r>
              <a:rPr lang="en-US" sz="2800" dirty="0" smtClean="0"/>
              <a:t> </a:t>
            </a:r>
            <a:r>
              <a:rPr lang="en-US" sz="2800" dirty="0" err="1" smtClean="0"/>
              <a:t>tugas</a:t>
            </a:r>
            <a:r>
              <a:rPr lang="en-US" sz="2800" dirty="0" smtClean="0"/>
              <a:t> </a:t>
            </a:r>
            <a:r>
              <a:rPr lang="en-US" sz="2800" dirty="0" err="1" smtClean="0"/>
              <a:t>tersendiri</a:t>
            </a:r>
            <a:r>
              <a:rPr lang="en-US" sz="2800" dirty="0" smtClean="0"/>
              <a:t>.</a:t>
            </a:r>
          </a:p>
          <a:p>
            <a:pPr eaLnBrk="1" hangingPunct="1">
              <a:lnSpc>
                <a:spcPct val="90000"/>
              </a:lnSpc>
            </a:pPr>
            <a:endParaRPr lang="en-US" sz="2800" dirty="0" smtClean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pPr>
              <a:defRPr/>
            </a:pPr>
            <a:fld id="{BC4835FF-B41F-414A-82E1-1640D22DFEE4}" type="slidenum">
              <a:rPr lang="en-US"/>
              <a:pPr>
                <a:defRPr/>
              </a:pPr>
              <a:t>4</a:t>
            </a:fld>
            <a:endParaRPr lang="en-US"/>
          </a:p>
        </p:txBody>
      </p:sp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000" b="1" dirty="0" smtClean="0"/>
              <a:t>Arithmetic and Logic Unit</a:t>
            </a:r>
            <a:r>
              <a:rPr lang="en-US" sz="4000" dirty="0" smtClean="0"/>
              <a:t> </a:t>
            </a:r>
            <a:r>
              <a:rPr lang="en-US" sz="4000" b="1" dirty="0" smtClean="0"/>
              <a:t>(ALU)</a:t>
            </a:r>
            <a:br>
              <a:rPr lang="en-US" sz="4000" b="1" dirty="0" smtClean="0"/>
            </a:br>
            <a:endParaRPr lang="en-US" sz="4000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  <a:buSzPct val="80000"/>
              <a:buFont typeface="Wingdings" pitchFamily="2" charset="2"/>
              <a:buChar char="ü"/>
            </a:pPr>
            <a:r>
              <a:rPr lang="en-US" sz="2800" dirty="0" err="1" smtClean="0"/>
              <a:t>Bertugas</a:t>
            </a:r>
            <a:r>
              <a:rPr lang="en-US" sz="2800" dirty="0" smtClean="0"/>
              <a:t> </a:t>
            </a:r>
            <a:r>
              <a:rPr lang="en-US" sz="2800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mengontrol</a:t>
            </a:r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2800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operasi</a:t>
            </a:r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CPU</a:t>
            </a:r>
            <a:r>
              <a:rPr lang="en-US" sz="2800" dirty="0" smtClean="0"/>
              <a:t>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secara</a:t>
            </a:r>
            <a:r>
              <a:rPr lang="en-US" sz="2800" dirty="0" smtClean="0"/>
              <a:t> </a:t>
            </a:r>
            <a:r>
              <a:rPr lang="en-US" sz="2800" dirty="0" err="1" smtClean="0"/>
              <a:t>keselurahan</a:t>
            </a:r>
            <a:r>
              <a:rPr lang="en-US" sz="2800" dirty="0" smtClean="0"/>
              <a:t> </a:t>
            </a:r>
            <a:r>
              <a:rPr lang="en-US" sz="2800" dirty="0" err="1" smtClean="0"/>
              <a:t>mengontrol</a:t>
            </a:r>
            <a:r>
              <a:rPr lang="en-US" sz="2800" dirty="0" smtClean="0"/>
              <a:t> </a:t>
            </a:r>
            <a:r>
              <a:rPr lang="en-US" sz="2800" dirty="0" err="1" smtClean="0"/>
              <a:t>komputer</a:t>
            </a:r>
            <a:r>
              <a:rPr lang="en-US" sz="2800" dirty="0" smtClean="0"/>
              <a:t> </a:t>
            </a:r>
            <a:r>
              <a:rPr lang="en-US" sz="2800" dirty="0" err="1" smtClean="0"/>
              <a:t>sehingga</a:t>
            </a:r>
            <a:r>
              <a:rPr lang="en-US" sz="2800" dirty="0" smtClean="0"/>
              <a:t> </a:t>
            </a:r>
            <a:r>
              <a:rPr lang="en-US" sz="2800" dirty="0" err="1" smtClean="0"/>
              <a:t>terjadi</a:t>
            </a:r>
            <a:r>
              <a:rPr lang="en-US" sz="2800" dirty="0" smtClean="0"/>
              <a:t> </a:t>
            </a:r>
            <a:r>
              <a:rPr lang="en-US" sz="2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sinkronisasi</a:t>
            </a:r>
            <a:r>
              <a:rPr lang="en-US" sz="2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2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kerja</a:t>
            </a:r>
            <a:r>
              <a:rPr lang="en-US" sz="2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2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antar</a:t>
            </a:r>
            <a:r>
              <a:rPr lang="en-US" sz="2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2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komponen</a:t>
            </a:r>
            <a:r>
              <a:rPr lang="en-US" sz="2800" dirty="0" smtClean="0"/>
              <a:t> </a:t>
            </a:r>
            <a:r>
              <a:rPr lang="en-US" sz="2800" dirty="0" err="1" smtClean="0"/>
              <a:t>dalam</a:t>
            </a:r>
            <a:r>
              <a:rPr lang="en-US" sz="2800" dirty="0" smtClean="0"/>
              <a:t> </a:t>
            </a:r>
            <a:r>
              <a:rPr lang="en-US" sz="2800" dirty="0" err="1" smtClean="0"/>
              <a:t>menjalankan</a:t>
            </a:r>
            <a:r>
              <a:rPr lang="en-US" sz="2800" dirty="0" smtClean="0"/>
              <a:t> </a:t>
            </a:r>
            <a:r>
              <a:rPr lang="en-US" sz="2800" dirty="0" err="1" smtClean="0"/>
              <a:t>fungsi</a:t>
            </a:r>
            <a:r>
              <a:rPr lang="en-US" sz="2800" dirty="0" smtClean="0"/>
              <a:t> – </a:t>
            </a:r>
            <a:r>
              <a:rPr lang="en-US" sz="2800" dirty="0" err="1" smtClean="0"/>
              <a:t>fungsi</a:t>
            </a:r>
            <a:r>
              <a:rPr lang="en-US" sz="2800" dirty="0" smtClean="0"/>
              <a:t> </a:t>
            </a:r>
            <a:r>
              <a:rPr lang="en-US" sz="2800" dirty="0" err="1" smtClean="0"/>
              <a:t>operasinya</a:t>
            </a:r>
            <a:r>
              <a:rPr lang="en-US" sz="2800" dirty="0" smtClean="0"/>
              <a:t>.</a:t>
            </a:r>
          </a:p>
          <a:p>
            <a:pPr eaLnBrk="1" hangingPunct="1">
              <a:lnSpc>
                <a:spcPct val="90000"/>
              </a:lnSpc>
              <a:buSzPct val="80000"/>
              <a:buFont typeface="Wingdings" pitchFamily="2" charset="2"/>
              <a:buChar char="ü"/>
            </a:pPr>
            <a:endParaRPr lang="en-US" sz="2800" dirty="0" smtClean="0"/>
          </a:p>
          <a:p>
            <a:pPr eaLnBrk="1" hangingPunct="1">
              <a:lnSpc>
                <a:spcPct val="90000"/>
              </a:lnSpc>
              <a:buSzPct val="80000"/>
              <a:buFont typeface="Wingdings" pitchFamily="2" charset="2"/>
              <a:buChar char="ü"/>
            </a:pPr>
            <a:r>
              <a:rPr lang="en-US" sz="2800" dirty="0" err="1" smtClean="0"/>
              <a:t>Termasuk</a:t>
            </a:r>
            <a:r>
              <a:rPr lang="en-US" sz="2800" dirty="0" smtClean="0"/>
              <a:t> </a:t>
            </a:r>
            <a:r>
              <a:rPr lang="en-US" sz="2800" dirty="0" err="1" smtClean="0"/>
              <a:t>dalam</a:t>
            </a:r>
            <a:r>
              <a:rPr lang="en-US" sz="2800" dirty="0" smtClean="0"/>
              <a:t> </a:t>
            </a:r>
            <a:r>
              <a:rPr lang="en-US" sz="2800" dirty="0" err="1" smtClean="0"/>
              <a:t>tanggung</a:t>
            </a:r>
            <a:r>
              <a:rPr lang="en-US" sz="2800" dirty="0" smtClean="0"/>
              <a:t> </a:t>
            </a:r>
            <a:r>
              <a:rPr lang="en-US" sz="2800" dirty="0" err="1" smtClean="0"/>
              <a:t>jawab</a:t>
            </a:r>
            <a:r>
              <a:rPr lang="en-US" sz="2800" dirty="0" smtClean="0"/>
              <a:t> unit </a:t>
            </a:r>
            <a:r>
              <a:rPr lang="en-US" sz="2800" dirty="0" err="1" smtClean="0"/>
              <a:t>kontrol</a:t>
            </a:r>
            <a:r>
              <a:rPr lang="en-US" sz="2800" dirty="0" smtClean="0"/>
              <a:t> </a:t>
            </a:r>
            <a:r>
              <a:rPr lang="en-US" sz="2800" dirty="0" err="1" smtClean="0"/>
              <a:t>adalah</a:t>
            </a:r>
            <a:r>
              <a:rPr lang="en-US" sz="2800" dirty="0" smtClean="0"/>
              <a:t> </a:t>
            </a:r>
            <a:r>
              <a:rPr lang="en-US" sz="2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mengambil</a:t>
            </a:r>
            <a:r>
              <a:rPr lang="en-US" sz="2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2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instruksi</a:t>
            </a:r>
            <a:r>
              <a:rPr lang="en-US" sz="2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– </a:t>
            </a:r>
            <a:r>
              <a:rPr lang="en-US" sz="2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instruksi</a:t>
            </a:r>
            <a:r>
              <a:rPr lang="en-US" sz="2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2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dari</a:t>
            </a:r>
            <a:r>
              <a:rPr lang="en-US" sz="2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2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memori</a:t>
            </a:r>
            <a:r>
              <a:rPr lang="en-US" sz="2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2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utama</a:t>
            </a:r>
            <a:r>
              <a:rPr lang="en-US" sz="2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2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dan</a:t>
            </a:r>
            <a:r>
              <a:rPr lang="en-US" sz="2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2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menentukan</a:t>
            </a:r>
            <a:r>
              <a:rPr lang="en-US" sz="2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2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jenis</a:t>
            </a:r>
            <a:r>
              <a:rPr lang="en-US" sz="2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2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instruksi</a:t>
            </a:r>
            <a:r>
              <a:rPr lang="en-US" sz="2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2800" dirty="0" err="1" smtClean="0"/>
              <a:t>tersebut</a:t>
            </a:r>
            <a:r>
              <a:rPr lang="en-US" sz="2800" dirty="0" smtClean="0"/>
              <a:t>.</a:t>
            </a:r>
          </a:p>
          <a:p>
            <a:pPr eaLnBrk="1" hangingPunct="1">
              <a:lnSpc>
                <a:spcPct val="90000"/>
              </a:lnSpc>
            </a:pPr>
            <a:endParaRPr lang="en-US" dirty="0" smtClean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pPr>
              <a:defRPr/>
            </a:pPr>
            <a:fld id="{B26B66F3-A4FB-4A96-9B10-0C640C6DDB4E}" type="slidenum">
              <a:rPr lang="en-US"/>
              <a:pPr>
                <a:defRPr/>
              </a:pPr>
              <a:t>5</a:t>
            </a:fld>
            <a:endParaRPr lang="en-US"/>
          </a:p>
        </p:txBody>
      </p:sp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000" b="1" smtClean="0"/>
              <a:t>Control Unit</a:t>
            </a:r>
            <a:br>
              <a:rPr lang="en-US" sz="4000" b="1" smtClean="0"/>
            </a:br>
            <a:endParaRPr lang="en-US" sz="4000" b="1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SzPct val="80000"/>
              <a:buFont typeface="Wingdings" pitchFamily="2" charset="2"/>
              <a:buChar char="ü"/>
            </a:pPr>
            <a:r>
              <a:rPr lang="en-US" b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Media </a:t>
            </a:r>
            <a:r>
              <a:rPr lang="en-US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penyimpan</a:t>
            </a:r>
            <a:r>
              <a:rPr lang="en-US" b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internal CPU </a:t>
            </a:r>
            <a:r>
              <a:rPr lang="en-US" dirty="0" smtClean="0"/>
              <a:t>yang </a:t>
            </a:r>
            <a:r>
              <a:rPr lang="en-US" dirty="0" err="1" smtClean="0"/>
              <a:t>digunakan</a:t>
            </a:r>
            <a:r>
              <a:rPr lang="en-US" dirty="0" smtClean="0"/>
              <a:t> </a:t>
            </a:r>
            <a:r>
              <a:rPr lang="en-US" dirty="0" err="1" smtClean="0"/>
              <a:t>saat</a:t>
            </a:r>
            <a:r>
              <a:rPr lang="en-US" dirty="0" smtClean="0"/>
              <a:t> proses </a:t>
            </a:r>
            <a:r>
              <a:rPr lang="en-US" dirty="0" err="1" smtClean="0"/>
              <a:t>pengolahan</a:t>
            </a:r>
            <a:r>
              <a:rPr lang="en-US" dirty="0" smtClean="0"/>
              <a:t> data.</a:t>
            </a:r>
          </a:p>
          <a:p>
            <a:pPr eaLnBrk="1" hangingPunct="1">
              <a:buSzPct val="80000"/>
              <a:buFont typeface="Wingdings" pitchFamily="2" charset="2"/>
              <a:buChar char="ü"/>
            </a:pPr>
            <a:endParaRPr lang="en-US" dirty="0" smtClean="0"/>
          </a:p>
          <a:p>
            <a:pPr eaLnBrk="1" hangingPunct="1">
              <a:buSzPct val="80000"/>
              <a:buFont typeface="Wingdings" pitchFamily="2" charset="2"/>
              <a:buChar char="ü"/>
            </a:pPr>
            <a:r>
              <a:rPr lang="en-US" dirty="0" err="1" smtClean="0"/>
              <a:t>Memori</a:t>
            </a:r>
            <a:r>
              <a:rPr lang="en-US" dirty="0" smtClean="0"/>
              <a:t> </a:t>
            </a:r>
            <a:r>
              <a:rPr lang="en-US" dirty="0" err="1" smtClean="0"/>
              <a:t>ini</a:t>
            </a:r>
            <a:r>
              <a:rPr lang="en-US" dirty="0" smtClean="0"/>
              <a:t> </a:t>
            </a:r>
            <a:r>
              <a:rPr lang="en-US" dirty="0" err="1" smtClean="0"/>
              <a:t>bersifat</a:t>
            </a:r>
            <a:r>
              <a:rPr lang="en-US" dirty="0" smtClean="0"/>
              <a:t> </a:t>
            </a:r>
            <a:r>
              <a:rPr lang="en-US" dirty="0" err="1" smtClean="0"/>
              <a:t>sementara</a:t>
            </a:r>
            <a:r>
              <a:rPr lang="en-US" dirty="0" smtClean="0"/>
              <a:t>, </a:t>
            </a:r>
            <a:r>
              <a:rPr lang="en-US" dirty="0" err="1" smtClean="0"/>
              <a:t>biasanya</a:t>
            </a:r>
            <a:r>
              <a:rPr lang="en-US" dirty="0" smtClean="0"/>
              <a:t> </a:t>
            </a:r>
            <a:r>
              <a:rPr lang="en-US" dirty="0" err="1" smtClean="0"/>
              <a:t>digunakan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menyimpan</a:t>
            </a:r>
            <a:r>
              <a:rPr lang="en-US" dirty="0" smtClean="0"/>
              <a:t> data </a:t>
            </a:r>
            <a:r>
              <a:rPr lang="en-US" dirty="0" err="1" smtClean="0"/>
              <a:t>saat</a:t>
            </a:r>
            <a:r>
              <a:rPr lang="en-US" dirty="0" smtClean="0"/>
              <a:t> </a:t>
            </a:r>
            <a:r>
              <a:rPr lang="en-US" dirty="0" err="1" smtClean="0"/>
              <a:t>diolah</a:t>
            </a:r>
            <a:r>
              <a:rPr lang="en-US" dirty="0" smtClean="0"/>
              <a:t> </a:t>
            </a:r>
            <a:r>
              <a:rPr lang="en-US" dirty="0" err="1" smtClean="0"/>
              <a:t>ataupun</a:t>
            </a:r>
            <a:r>
              <a:rPr lang="en-US" dirty="0" smtClean="0"/>
              <a:t> data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pengolahan</a:t>
            </a:r>
            <a:r>
              <a:rPr lang="en-US" dirty="0" smtClean="0"/>
              <a:t> </a:t>
            </a:r>
            <a:r>
              <a:rPr lang="en-US" dirty="0" err="1" smtClean="0"/>
              <a:t>selanjutnya</a:t>
            </a:r>
            <a:r>
              <a:rPr lang="en-US" dirty="0" smtClean="0"/>
              <a:t>.</a:t>
            </a:r>
          </a:p>
          <a:p>
            <a:pPr eaLnBrk="1" hangingPunct="1">
              <a:buSzPct val="80000"/>
              <a:buFont typeface="Wingdings" pitchFamily="2" charset="2"/>
              <a:buChar char="q"/>
            </a:pPr>
            <a:endParaRPr lang="en-US" dirty="0" smtClean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pPr>
              <a:defRPr/>
            </a:pPr>
            <a:fld id="{6F1DB600-64DA-4673-B0BC-0E73AB6FC45C}" type="slidenum">
              <a:rPr lang="en-US"/>
              <a:pPr>
                <a:defRPr/>
              </a:pPr>
              <a:t>6</a:t>
            </a:fld>
            <a:endParaRPr lang="en-US"/>
          </a:p>
        </p:txBody>
      </p:sp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000" b="1" smtClean="0"/>
              <a:t>Registers</a:t>
            </a:r>
            <a:br>
              <a:rPr lang="en-US" sz="4000" b="1" smtClean="0"/>
            </a:br>
            <a:endParaRPr lang="en-US" sz="4000" b="1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>
              <a:buSzPct val="75000"/>
              <a:buFont typeface="Wingdings" pitchFamily="2" charset="2"/>
              <a:buChar char="ü"/>
            </a:pPr>
            <a:r>
              <a:rPr lang="en-US" sz="2800" dirty="0" err="1" smtClean="0"/>
              <a:t>Sistem</a:t>
            </a:r>
            <a:r>
              <a:rPr lang="en-US" sz="2800" dirty="0" smtClean="0"/>
              <a:t> </a:t>
            </a:r>
            <a:r>
              <a:rPr lang="en-US" sz="2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koneksi</a:t>
            </a:r>
            <a:r>
              <a:rPr lang="en-US" sz="2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2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dan</a:t>
            </a:r>
            <a:r>
              <a:rPr lang="en-US" sz="2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bus </a:t>
            </a:r>
            <a:r>
              <a:rPr lang="en-US" sz="2800" dirty="0" smtClean="0"/>
              <a:t>yang </a:t>
            </a:r>
            <a:r>
              <a:rPr lang="en-US" sz="2800" dirty="0" err="1" smtClean="0"/>
              <a:t>menghubungkan</a:t>
            </a:r>
            <a:r>
              <a:rPr lang="en-US" sz="2800" dirty="0" smtClean="0"/>
              <a:t> </a:t>
            </a:r>
            <a:r>
              <a:rPr lang="en-US" sz="2800" dirty="0" err="1" smtClean="0"/>
              <a:t>komponen</a:t>
            </a:r>
            <a:r>
              <a:rPr lang="en-US" sz="2800" dirty="0" smtClean="0"/>
              <a:t> </a:t>
            </a:r>
            <a:r>
              <a:rPr lang="en-US" sz="2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internal </a:t>
            </a:r>
            <a:r>
              <a:rPr lang="en-US" sz="2800" dirty="0" err="1" smtClean="0"/>
              <a:t>dan</a:t>
            </a:r>
            <a:r>
              <a:rPr lang="en-US" sz="2800" dirty="0" smtClean="0"/>
              <a:t> bus – bus </a:t>
            </a:r>
            <a:r>
              <a:rPr lang="en-US" sz="2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eksternal</a:t>
            </a:r>
            <a:r>
              <a:rPr lang="en-US" sz="2800" dirty="0" smtClean="0"/>
              <a:t> CPU</a:t>
            </a:r>
          </a:p>
          <a:p>
            <a:pPr eaLnBrk="1" hangingPunct="1">
              <a:buSzPct val="75000"/>
              <a:buFont typeface="Wingdings" pitchFamily="2" charset="2"/>
              <a:buChar char="ü"/>
            </a:pPr>
            <a:endParaRPr lang="en-US" sz="2800" dirty="0" smtClean="0"/>
          </a:p>
          <a:p>
            <a:pPr eaLnBrk="1" hangingPunct="1">
              <a:buSzPct val="75000"/>
              <a:buFont typeface="Wingdings" pitchFamily="2" charset="2"/>
              <a:buChar char="ü"/>
            </a:pPr>
            <a:r>
              <a:rPr lang="en-US" sz="2800" dirty="0" err="1" smtClean="0"/>
              <a:t>Komponen</a:t>
            </a:r>
            <a:r>
              <a:rPr lang="en-US" sz="2800" dirty="0" smtClean="0"/>
              <a:t> internal CPU </a:t>
            </a:r>
            <a:r>
              <a:rPr lang="en-US" sz="2800" dirty="0" err="1" smtClean="0"/>
              <a:t>yaitu</a:t>
            </a:r>
            <a:r>
              <a:rPr lang="en-US" sz="2800" dirty="0" smtClean="0"/>
              <a:t> ALU, unit </a:t>
            </a:r>
            <a:r>
              <a:rPr lang="en-US" sz="2800" dirty="0" err="1" smtClean="0"/>
              <a:t>kontrol</a:t>
            </a:r>
            <a:r>
              <a:rPr lang="en-US" sz="2800" dirty="0" smtClean="0"/>
              <a:t> </a:t>
            </a:r>
            <a:r>
              <a:rPr lang="en-US" sz="2800" dirty="0" err="1" smtClean="0"/>
              <a:t>dan</a:t>
            </a:r>
            <a:r>
              <a:rPr lang="en-US" sz="2800" dirty="0" smtClean="0"/>
              <a:t> register – register.</a:t>
            </a:r>
          </a:p>
          <a:p>
            <a:pPr eaLnBrk="1" hangingPunct="1">
              <a:buSzPct val="75000"/>
              <a:buFont typeface="Wingdings" pitchFamily="2" charset="2"/>
              <a:buChar char="ü"/>
            </a:pPr>
            <a:endParaRPr lang="en-US" sz="2800" dirty="0" smtClean="0"/>
          </a:p>
          <a:p>
            <a:pPr eaLnBrk="1" hangingPunct="1">
              <a:buSzPct val="75000"/>
              <a:buFont typeface="Wingdings" pitchFamily="2" charset="2"/>
              <a:buChar char="ü"/>
            </a:pPr>
            <a:r>
              <a:rPr lang="en-US" sz="2800" dirty="0" err="1" smtClean="0"/>
              <a:t>Komponen</a:t>
            </a:r>
            <a:r>
              <a:rPr lang="en-US" sz="2800" dirty="0" smtClean="0"/>
              <a:t> </a:t>
            </a:r>
            <a:r>
              <a:rPr lang="en-US" sz="2800" dirty="0" err="1" smtClean="0"/>
              <a:t>eksternal</a:t>
            </a:r>
            <a:r>
              <a:rPr lang="en-US" sz="2800" dirty="0" smtClean="0"/>
              <a:t> CPU :</a:t>
            </a:r>
            <a:r>
              <a:rPr lang="en-US" sz="2800" dirty="0" err="1" smtClean="0"/>
              <a:t>sistem</a:t>
            </a:r>
            <a:r>
              <a:rPr lang="en-US" sz="2800" dirty="0" smtClean="0"/>
              <a:t> </a:t>
            </a:r>
            <a:r>
              <a:rPr lang="en-US" sz="2800" dirty="0" err="1" smtClean="0"/>
              <a:t>lainnya</a:t>
            </a:r>
            <a:r>
              <a:rPr lang="en-US" sz="2800" dirty="0" smtClean="0"/>
              <a:t>, </a:t>
            </a:r>
            <a:r>
              <a:rPr lang="en-US" sz="2800" dirty="0" err="1" smtClean="0"/>
              <a:t>seperti</a:t>
            </a:r>
            <a:r>
              <a:rPr lang="en-US" sz="2800" dirty="0" smtClean="0"/>
              <a:t> </a:t>
            </a:r>
            <a:r>
              <a:rPr lang="en-US" sz="2800" dirty="0" err="1" smtClean="0"/>
              <a:t>memori</a:t>
            </a:r>
            <a:r>
              <a:rPr lang="en-US" sz="2800" dirty="0" smtClean="0"/>
              <a:t> </a:t>
            </a:r>
            <a:r>
              <a:rPr lang="en-US" sz="2800" dirty="0" err="1" smtClean="0"/>
              <a:t>utama</a:t>
            </a:r>
            <a:r>
              <a:rPr lang="en-US" sz="2800" dirty="0" smtClean="0"/>
              <a:t>, </a:t>
            </a:r>
            <a:r>
              <a:rPr lang="en-US" sz="2800" dirty="0" err="1" smtClean="0"/>
              <a:t>piranti</a:t>
            </a:r>
            <a:r>
              <a:rPr lang="en-US" sz="2800" dirty="0" smtClean="0"/>
              <a:t> </a:t>
            </a:r>
            <a:r>
              <a:rPr lang="en-US" sz="2800" dirty="0" err="1" smtClean="0"/>
              <a:t>masukan</a:t>
            </a:r>
            <a:r>
              <a:rPr lang="en-US" sz="2800" dirty="0" smtClean="0"/>
              <a:t>/</a:t>
            </a:r>
            <a:r>
              <a:rPr lang="en-US" sz="2800" dirty="0" err="1" smtClean="0"/>
              <a:t>keluaran</a:t>
            </a:r>
            <a:r>
              <a:rPr lang="id-ID" sz="2800" dirty="0" smtClean="0"/>
              <a:t> (I/O)</a:t>
            </a:r>
            <a:endParaRPr lang="en-US" sz="2800" dirty="0" smtClean="0"/>
          </a:p>
          <a:p>
            <a:pPr eaLnBrk="1" hangingPunct="1"/>
            <a:endParaRPr lang="en-US" sz="2800" dirty="0" smtClean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pPr>
              <a:defRPr/>
            </a:pPr>
            <a:fld id="{11AC1682-A04A-4500-B2B1-D8CD3229A448}" type="slidenum">
              <a:rPr lang="en-US"/>
              <a:pPr>
                <a:defRPr/>
              </a:pPr>
              <a:t>7</a:t>
            </a:fld>
            <a:endParaRPr lang="en-US"/>
          </a:p>
        </p:txBody>
      </p:sp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000" b="1" smtClean="0"/>
              <a:t>CPU Interconnections</a:t>
            </a:r>
            <a:r>
              <a:rPr lang="en-US" sz="4000" smtClean="0"/>
              <a:t/>
            </a:r>
            <a:br>
              <a:rPr lang="en-US" sz="4000" smtClean="0"/>
            </a:br>
            <a:endParaRPr lang="en-US" sz="40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pPr>
              <a:defRPr/>
            </a:pPr>
            <a:fld id="{336FC36C-F626-4C88-ACA1-ED687E5C38B5}" type="slidenum">
              <a:rPr lang="en-US"/>
              <a:pPr>
                <a:defRPr/>
              </a:pPr>
              <a:t>8</a:t>
            </a:fld>
            <a:endParaRPr lang="en-US"/>
          </a:p>
        </p:txBody>
      </p:sp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000" b="1" smtClean="0"/>
              <a:t>Komponen internal CPU</a:t>
            </a:r>
            <a:br>
              <a:rPr lang="en-US" sz="4000" b="1" smtClean="0"/>
            </a:br>
            <a:endParaRPr lang="en-US" sz="4000" b="1" smtClean="0"/>
          </a:p>
        </p:txBody>
      </p:sp>
      <p:pic>
        <p:nvPicPr>
          <p:cNvPr id="9220" name="Picture 2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1371600"/>
            <a:ext cx="6096000" cy="466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  <a:buSzPct val="75000"/>
              <a:buFont typeface="Wingdings" pitchFamily="2" charset="2"/>
              <a:buChar char="q"/>
            </a:pPr>
            <a:r>
              <a:rPr lang="en-US" sz="2800" dirty="0" err="1" smtClean="0"/>
              <a:t>Menjalankan</a:t>
            </a:r>
            <a:r>
              <a:rPr lang="en-US" sz="2800" dirty="0" smtClean="0"/>
              <a:t> program – program yang </a:t>
            </a:r>
            <a:r>
              <a:rPr lang="en-US" sz="2800" dirty="0" err="1" smtClean="0"/>
              <a:t>disimpan</a:t>
            </a:r>
            <a:endParaRPr lang="en-US" sz="2800" dirty="0" smtClean="0"/>
          </a:p>
          <a:p>
            <a:pPr eaLnBrk="1" hangingPunct="1">
              <a:lnSpc>
                <a:spcPct val="80000"/>
              </a:lnSpc>
              <a:buSzPct val="75000"/>
              <a:buFont typeface="Wingdings" pitchFamily="2" charset="2"/>
              <a:buNone/>
            </a:pPr>
            <a:r>
              <a:rPr lang="en-US" sz="2800" dirty="0" smtClean="0"/>
              <a:t>	</a:t>
            </a:r>
            <a:r>
              <a:rPr lang="en-US" sz="2800" dirty="0" err="1" smtClean="0"/>
              <a:t>dalam</a:t>
            </a:r>
            <a:r>
              <a:rPr lang="en-US" sz="2800" dirty="0" smtClean="0"/>
              <a:t> </a:t>
            </a:r>
            <a:r>
              <a:rPr lang="en-US" sz="2800" dirty="0" err="1" smtClean="0"/>
              <a:t>memori</a:t>
            </a:r>
            <a:r>
              <a:rPr lang="en-US" sz="2800" dirty="0" smtClean="0"/>
              <a:t> </a:t>
            </a:r>
            <a:r>
              <a:rPr lang="en-US" sz="2800" dirty="0" err="1" smtClean="0"/>
              <a:t>utama</a:t>
            </a:r>
            <a:r>
              <a:rPr lang="en-US" sz="2800" dirty="0" smtClean="0"/>
              <a:t> </a:t>
            </a:r>
            <a:r>
              <a:rPr lang="en-US" sz="2800" dirty="0" err="1" smtClean="0"/>
              <a:t>dengan</a:t>
            </a:r>
            <a:r>
              <a:rPr lang="en-US" sz="2800" dirty="0" smtClean="0"/>
              <a:t> </a:t>
            </a:r>
            <a:r>
              <a:rPr lang="en-US" sz="2800" dirty="0" err="1" smtClean="0"/>
              <a:t>cara</a:t>
            </a:r>
            <a:r>
              <a:rPr lang="en-US" sz="2800" dirty="0" smtClean="0"/>
              <a:t> </a:t>
            </a:r>
            <a:r>
              <a:rPr lang="en-US" sz="2800" dirty="0" err="1" smtClean="0"/>
              <a:t>mengambil</a:t>
            </a:r>
            <a:endParaRPr lang="en-US" sz="2800" dirty="0" smtClean="0"/>
          </a:p>
          <a:p>
            <a:pPr eaLnBrk="1" hangingPunct="1">
              <a:lnSpc>
                <a:spcPct val="80000"/>
              </a:lnSpc>
              <a:buSzPct val="75000"/>
              <a:buFont typeface="Wingdings" pitchFamily="2" charset="2"/>
              <a:buNone/>
            </a:pPr>
            <a:r>
              <a:rPr lang="en-US" sz="2800" dirty="0" smtClean="0"/>
              <a:t>	</a:t>
            </a:r>
            <a:r>
              <a:rPr lang="en-US" sz="2800" dirty="0" err="1" smtClean="0"/>
              <a:t>instruksi</a:t>
            </a:r>
            <a:r>
              <a:rPr lang="en-US" sz="2800" dirty="0" smtClean="0"/>
              <a:t> – </a:t>
            </a:r>
            <a:r>
              <a:rPr lang="en-US" sz="2800" dirty="0" err="1" smtClean="0"/>
              <a:t>instruksi</a:t>
            </a:r>
            <a:r>
              <a:rPr lang="en-US" sz="2800" dirty="0" smtClean="0"/>
              <a:t>, </a:t>
            </a:r>
            <a:r>
              <a:rPr lang="en-US" sz="2800" dirty="0" err="1" smtClean="0"/>
              <a:t>menguji</a:t>
            </a:r>
            <a:r>
              <a:rPr lang="en-US" sz="2800" dirty="0" smtClean="0"/>
              <a:t> </a:t>
            </a:r>
            <a:r>
              <a:rPr lang="en-US" sz="2800" dirty="0" err="1" smtClean="0"/>
              <a:t>instruksi</a:t>
            </a:r>
            <a:r>
              <a:rPr lang="en-US" sz="2800" dirty="0" smtClean="0"/>
              <a:t> </a:t>
            </a:r>
            <a:r>
              <a:rPr lang="en-US" sz="2800" dirty="0" err="1" smtClean="0"/>
              <a:t>tersebut</a:t>
            </a:r>
            <a:endParaRPr lang="en-US" sz="2800" dirty="0" smtClean="0"/>
          </a:p>
          <a:p>
            <a:pPr eaLnBrk="1" hangingPunct="1">
              <a:lnSpc>
                <a:spcPct val="80000"/>
              </a:lnSpc>
              <a:buSzPct val="75000"/>
              <a:buFont typeface="Wingdings" pitchFamily="2" charset="2"/>
              <a:buNone/>
            </a:pPr>
            <a:r>
              <a:rPr lang="en-US" sz="2800" dirty="0" smtClean="0"/>
              <a:t>	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mengeksekusinya</a:t>
            </a:r>
            <a:r>
              <a:rPr lang="en-US" sz="2800" dirty="0" smtClean="0"/>
              <a:t> </a:t>
            </a:r>
            <a:r>
              <a:rPr lang="en-US" sz="2800" dirty="0" err="1" smtClean="0"/>
              <a:t>satu</a:t>
            </a:r>
            <a:r>
              <a:rPr lang="en-US" sz="2800" dirty="0" smtClean="0"/>
              <a:t> </a:t>
            </a:r>
            <a:r>
              <a:rPr lang="en-US" sz="2800" dirty="0" err="1" smtClean="0"/>
              <a:t>persatu</a:t>
            </a:r>
            <a:r>
              <a:rPr lang="en-US" sz="2800" dirty="0" smtClean="0"/>
              <a:t> </a:t>
            </a:r>
            <a:r>
              <a:rPr lang="en-US" sz="2800" dirty="0" err="1" smtClean="0"/>
              <a:t>sesuai</a:t>
            </a:r>
            <a:r>
              <a:rPr lang="en-US" sz="2800" dirty="0" smtClean="0"/>
              <a:t> </a:t>
            </a:r>
            <a:r>
              <a:rPr lang="en-US" sz="2800" dirty="0" err="1" smtClean="0"/>
              <a:t>alur</a:t>
            </a:r>
            <a:endParaRPr lang="en-US" sz="2800" dirty="0" smtClean="0"/>
          </a:p>
          <a:p>
            <a:pPr eaLnBrk="1" hangingPunct="1">
              <a:lnSpc>
                <a:spcPct val="80000"/>
              </a:lnSpc>
              <a:buSzPct val="75000"/>
              <a:buFont typeface="Wingdings" pitchFamily="2" charset="2"/>
              <a:buNone/>
            </a:pPr>
            <a:r>
              <a:rPr lang="en-US" sz="2800" dirty="0" smtClean="0"/>
              <a:t>	</a:t>
            </a:r>
            <a:r>
              <a:rPr lang="en-US" sz="2800" dirty="0" err="1" smtClean="0"/>
              <a:t>perintah</a:t>
            </a:r>
            <a:r>
              <a:rPr lang="en-US" sz="2800" dirty="0" smtClean="0"/>
              <a:t>.</a:t>
            </a:r>
          </a:p>
          <a:p>
            <a:pPr eaLnBrk="1" hangingPunct="1">
              <a:lnSpc>
                <a:spcPct val="80000"/>
              </a:lnSpc>
              <a:buSzPct val="75000"/>
              <a:buFont typeface="Wingdings" pitchFamily="2" charset="2"/>
              <a:buChar char="q"/>
            </a:pPr>
            <a:r>
              <a:rPr lang="en-US" sz="2800" dirty="0" err="1" smtClean="0"/>
              <a:t>Pandangan</a:t>
            </a:r>
            <a:r>
              <a:rPr lang="en-US" sz="2800" dirty="0" smtClean="0"/>
              <a:t> paling </a:t>
            </a:r>
            <a:r>
              <a:rPr lang="en-US" sz="2800" dirty="0" err="1" smtClean="0"/>
              <a:t>sederhana</a:t>
            </a:r>
            <a:r>
              <a:rPr lang="en-US" sz="2800" dirty="0" smtClean="0"/>
              <a:t> proses </a:t>
            </a:r>
            <a:r>
              <a:rPr lang="en-US" sz="2800" dirty="0" err="1" smtClean="0"/>
              <a:t>eksekusi</a:t>
            </a:r>
            <a:endParaRPr lang="en-US" sz="2800" dirty="0" smtClean="0"/>
          </a:p>
          <a:p>
            <a:pPr eaLnBrk="1" hangingPunct="1">
              <a:lnSpc>
                <a:spcPct val="80000"/>
              </a:lnSpc>
              <a:buSzPct val="75000"/>
              <a:buFont typeface="Wingdings" pitchFamily="2" charset="2"/>
              <a:buNone/>
            </a:pPr>
            <a:r>
              <a:rPr lang="en-US" sz="2800" dirty="0" smtClean="0"/>
              <a:t>	program </a:t>
            </a:r>
            <a:r>
              <a:rPr lang="en-US" sz="2800" dirty="0" err="1" smtClean="0"/>
              <a:t>adalah</a:t>
            </a:r>
            <a:r>
              <a:rPr lang="en-US" sz="2800" dirty="0" smtClean="0"/>
              <a:t> </a:t>
            </a:r>
            <a:r>
              <a:rPr lang="en-US" sz="2800" dirty="0" err="1" smtClean="0"/>
              <a:t>dengan</a:t>
            </a:r>
            <a:r>
              <a:rPr lang="en-US" sz="2800" dirty="0" smtClean="0"/>
              <a:t> </a:t>
            </a:r>
            <a:r>
              <a:rPr lang="en-US" sz="2800" dirty="0" err="1" smtClean="0"/>
              <a:t>mengambil</a:t>
            </a:r>
            <a:r>
              <a:rPr lang="en-US" sz="2800" dirty="0" smtClean="0"/>
              <a:t> </a:t>
            </a:r>
            <a:r>
              <a:rPr lang="en-US" sz="2800" dirty="0" err="1" smtClean="0"/>
              <a:t>pengolahan</a:t>
            </a:r>
            <a:endParaRPr lang="en-US" sz="2800" dirty="0" smtClean="0"/>
          </a:p>
          <a:p>
            <a:pPr eaLnBrk="1" hangingPunct="1">
              <a:lnSpc>
                <a:spcPct val="80000"/>
              </a:lnSpc>
              <a:buSzPct val="75000"/>
              <a:buFont typeface="Wingdings" pitchFamily="2" charset="2"/>
              <a:buNone/>
            </a:pPr>
            <a:r>
              <a:rPr lang="en-US" sz="2800" dirty="0" smtClean="0"/>
              <a:t>	</a:t>
            </a:r>
            <a:r>
              <a:rPr lang="en-US" sz="2800" dirty="0" err="1" smtClean="0"/>
              <a:t>instruksi</a:t>
            </a:r>
            <a:r>
              <a:rPr lang="en-US" sz="2800" dirty="0" smtClean="0"/>
              <a:t> yang </a:t>
            </a:r>
            <a:r>
              <a:rPr lang="en-US" sz="2800" dirty="0" err="1" smtClean="0"/>
              <a:t>terdiri</a:t>
            </a:r>
            <a:r>
              <a:rPr lang="en-US" sz="2800" dirty="0" smtClean="0"/>
              <a:t> </a:t>
            </a:r>
            <a:r>
              <a:rPr lang="en-US" sz="2800" dirty="0" err="1" smtClean="0"/>
              <a:t>dari</a:t>
            </a:r>
            <a:r>
              <a:rPr lang="en-US" sz="2800" dirty="0" smtClean="0"/>
              <a:t> </a:t>
            </a:r>
            <a:r>
              <a:rPr lang="en-US" sz="2800" dirty="0" err="1" smtClean="0"/>
              <a:t>dua</a:t>
            </a:r>
            <a:r>
              <a:rPr lang="en-US" sz="2800" dirty="0" smtClean="0"/>
              <a:t> </a:t>
            </a:r>
            <a:r>
              <a:rPr lang="en-US" sz="2800" dirty="0" err="1" smtClean="0"/>
              <a:t>langkah</a:t>
            </a:r>
            <a:r>
              <a:rPr lang="en-US" sz="2800" dirty="0" smtClean="0"/>
              <a:t>, </a:t>
            </a:r>
            <a:r>
              <a:rPr lang="en-US" sz="2800" dirty="0" err="1" smtClean="0"/>
              <a:t>yaitu</a:t>
            </a:r>
            <a:r>
              <a:rPr lang="en-US" sz="2800" dirty="0" smtClean="0"/>
              <a:t> :</a:t>
            </a:r>
          </a:p>
          <a:p>
            <a:pPr eaLnBrk="1" hangingPunct="1">
              <a:lnSpc>
                <a:spcPct val="80000"/>
              </a:lnSpc>
              <a:buSzPct val="75000"/>
              <a:buFont typeface="Wingdings" pitchFamily="2" charset="2"/>
              <a:buNone/>
            </a:pPr>
            <a:r>
              <a:rPr lang="en-US" sz="2800" dirty="0" smtClean="0"/>
              <a:t>	</a:t>
            </a:r>
            <a:r>
              <a:rPr lang="en-US" sz="2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operasi</a:t>
            </a:r>
            <a:r>
              <a:rPr lang="en-US" sz="2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2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pembacaan</a:t>
            </a:r>
            <a:r>
              <a:rPr lang="en-US" sz="2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2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instruksi</a:t>
            </a:r>
            <a:r>
              <a:rPr lang="en-US" sz="2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(fetch)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operasi</a:t>
            </a:r>
            <a:r>
              <a:rPr lang="en-US" sz="2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2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pelaksanaan</a:t>
            </a:r>
            <a:r>
              <a:rPr lang="en-US" sz="2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2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instruksi</a:t>
            </a:r>
            <a:r>
              <a:rPr lang="en-US" sz="2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(execute)</a:t>
            </a:r>
          </a:p>
          <a:p>
            <a:pPr eaLnBrk="1" hangingPunct="1">
              <a:lnSpc>
                <a:spcPct val="80000"/>
              </a:lnSpc>
            </a:pPr>
            <a:endParaRPr lang="en-US" sz="2800" dirty="0" smtClean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pPr>
              <a:defRPr/>
            </a:pPr>
            <a:fld id="{26019650-1532-4DC1-A8E0-E77B69AA0DD8}" type="slidenum">
              <a:rPr lang="en-US"/>
              <a:pPr>
                <a:defRPr/>
              </a:pPr>
              <a:t>9</a:t>
            </a:fld>
            <a:endParaRPr lang="en-US"/>
          </a:p>
        </p:txBody>
      </p:sp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000" b="1" smtClean="0"/>
              <a:t>Fungsi CPU</a:t>
            </a:r>
            <a:br>
              <a:rPr lang="en-US" sz="4000" b="1" smtClean="0"/>
            </a:br>
            <a:endParaRPr lang="en-US" sz="4000" b="1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0" indent="0" eaLnBrk="1" hangingPunct="1">
              <a:buNone/>
            </a:pPr>
            <a:r>
              <a:rPr lang="en-US" dirty="0" err="1" smtClean="0"/>
              <a:t>Terdiri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siklus</a:t>
            </a:r>
            <a:r>
              <a:rPr lang="en-US" dirty="0" smtClean="0"/>
              <a:t> fetch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siklus</a:t>
            </a:r>
            <a:r>
              <a:rPr lang="en-US" dirty="0" smtClean="0"/>
              <a:t> </a:t>
            </a:r>
            <a:r>
              <a:rPr lang="en-US" dirty="0" err="1" smtClean="0"/>
              <a:t>eksekusi</a:t>
            </a:r>
            <a:endParaRPr lang="en-US" dirty="0" smtClean="0"/>
          </a:p>
          <a:p>
            <a:pPr eaLnBrk="1" hangingPunct="1"/>
            <a:endParaRPr lang="en-US" dirty="0" smtClean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pPr>
              <a:defRPr/>
            </a:pPr>
            <a:fld id="{8D59B0D2-A1D8-4BF5-A4F0-5C0D22E9F075}" type="slidenum">
              <a:rPr lang="en-US"/>
              <a:pPr>
                <a:defRPr/>
              </a:pPr>
              <a:t>10</a:t>
            </a:fld>
            <a:endParaRPr lang="en-US"/>
          </a:p>
        </p:txBody>
      </p:sp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000" b="1" smtClean="0"/>
              <a:t>Siklus Instruksi</a:t>
            </a:r>
            <a:br>
              <a:rPr lang="en-US" sz="4000" b="1" smtClean="0"/>
            </a:br>
            <a:endParaRPr lang="en-US" sz="4000" b="1" smtClean="0"/>
          </a:p>
        </p:txBody>
      </p:sp>
      <p:pic>
        <p:nvPicPr>
          <p:cNvPr id="11269" name="Picture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2438400"/>
            <a:ext cx="4419600" cy="3832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id-ID" dirty="0"/>
              <a:t>Perbedaan </a:t>
            </a:r>
            <a:r>
              <a:rPr lang="id-ID" i="1" dirty="0"/>
              <a:t>halt</a:t>
            </a:r>
            <a:r>
              <a:rPr lang="id-ID" dirty="0"/>
              <a:t> dengan </a:t>
            </a:r>
            <a:r>
              <a:rPr lang="id-ID" i="1" dirty="0"/>
              <a:t>power off</a:t>
            </a:r>
            <a:r>
              <a:rPr lang="id-ID" dirty="0"/>
              <a:t> adalah </a:t>
            </a:r>
            <a:endParaRPr lang="id-ID" dirty="0" smtClean="0"/>
          </a:p>
          <a:p>
            <a:pPr marL="0" indent="0">
              <a:buNone/>
            </a:pPr>
            <a:r>
              <a:rPr lang="id-ID" dirty="0" smtClean="0"/>
              <a:t>proses</a:t>
            </a:r>
            <a:r>
              <a:rPr lang="id-ID" dirty="0"/>
              <a:t> </a:t>
            </a:r>
            <a:r>
              <a:rPr lang="id-ID" i="1" dirty="0"/>
              <a:t>halt</a:t>
            </a:r>
            <a:r>
              <a:rPr lang="id-ID" dirty="0"/>
              <a:t> akan menghentikan semua kerja CPU (</a:t>
            </a:r>
            <a:r>
              <a:rPr lang="id-ID" i="1" dirty="0"/>
              <a:t>Central Processing Unit</a:t>
            </a:r>
            <a:r>
              <a:rPr lang="id-ID" dirty="0"/>
              <a:t>) tanpa mematikan komputer sedangkan </a:t>
            </a:r>
            <a:r>
              <a:rPr lang="id-ID" i="1" dirty="0"/>
              <a:t>power off</a:t>
            </a:r>
            <a:r>
              <a:rPr lang="id-ID" dirty="0"/>
              <a:t> akan mengirimkan perintah ACPI (</a:t>
            </a:r>
            <a:r>
              <a:rPr lang="id-ID" i="1" dirty="0"/>
              <a:t>Advanced Configuration and Power Interface</a:t>
            </a:r>
            <a:r>
              <a:rPr lang="id-ID" dirty="0"/>
              <a:t>) untuk memberitahu PSU (</a:t>
            </a:r>
            <a:r>
              <a:rPr lang="id-ID" i="1" dirty="0"/>
              <a:t>Power Supply Unit</a:t>
            </a:r>
            <a:r>
              <a:rPr lang="id-ID" dirty="0"/>
              <a:t>) agar memutus aliran listrik ke motherboard.</a:t>
            </a:r>
            <a:endParaRPr lang="id-ID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pPr>
              <a:defRPr/>
            </a:pPr>
            <a:fld id="{AF35820A-7CF7-4376-8D55-EA6C23E06AC0}" type="slidenum">
              <a:rPr lang="en-US" smtClean="0"/>
              <a:pPr>
                <a:defRPr/>
              </a:pPr>
              <a:t>11</a:t>
            </a:fld>
            <a:endParaRPr lang="en-US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65218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SzPct val="80000"/>
              <a:buFont typeface="Wingdings" pitchFamily="2" charset="2"/>
              <a:buChar char="ü"/>
            </a:pPr>
            <a:r>
              <a:rPr lang="en-US" sz="2800" dirty="0" err="1" smtClean="0"/>
              <a:t>Pada</a:t>
            </a:r>
            <a:r>
              <a:rPr lang="en-US" sz="2800" dirty="0" smtClean="0"/>
              <a:t> </a:t>
            </a:r>
            <a:r>
              <a:rPr lang="en-US" sz="2800" dirty="0" err="1" smtClean="0"/>
              <a:t>setiap</a:t>
            </a:r>
            <a:r>
              <a:rPr lang="en-US" sz="2800" dirty="0" smtClean="0"/>
              <a:t> </a:t>
            </a:r>
            <a:r>
              <a:rPr lang="en-US" sz="2800" dirty="0" err="1" smtClean="0"/>
              <a:t>siklus</a:t>
            </a:r>
            <a:r>
              <a:rPr lang="en-US" sz="2800" dirty="0" smtClean="0"/>
              <a:t> </a:t>
            </a:r>
            <a:r>
              <a:rPr lang="en-US" sz="2800" dirty="0" err="1" smtClean="0"/>
              <a:t>instruksi</a:t>
            </a:r>
            <a:r>
              <a:rPr lang="en-US" sz="2800" dirty="0" smtClean="0"/>
              <a:t>, CPU </a:t>
            </a:r>
            <a:r>
              <a:rPr lang="en-US" sz="2800" dirty="0" err="1" smtClean="0"/>
              <a:t>awalnya</a:t>
            </a:r>
            <a:r>
              <a:rPr lang="en-US" sz="2800" dirty="0" smtClean="0"/>
              <a:t> </a:t>
            </a:r>
            <a:r>
              <a:rPr lang="en-US" sz="2800" dirty="0" err="1" smtClean="0"/>
              <a:t>akan</a:t>
            </a:r>
            <a:r>
              <a:rPr lang="en-US" sz="2800" dirty="0" smtClean="0"/>
              <a:t> </a:t>
            </a:r>
            <a:r>
              <a:rPr lang="en-US" sz="2800" dirty="0" err="1" smtClean="0"/>
              <a:t>membaca</a:t>
            </a:r>
            <a:r>
              <a:rPr lang="en-US" sz="2800" dirty="0" smtClean="0"/>
              <a:t> </a:t>
            </a:r>
            <a:r>
              <a:rPr lang="en-US" sz="2800" dirty="0" err="1" smtClean="0"/>
              <a:t>instruksi</a:t>
            </a:r>
            <a:r>
              <a:rPr lang="en-US" sz="2800" dirty="0" smtClean="0"/>
              <a:t> </a:t>
            </a:r>
            <a:r>
              <a:rPr lang="en-US" sz="2800" dirty="0" err="1" smtClean="0"/>
              <a:t>dari</a:t>
            </a:r>
            <a:r>
              <a:rPr lang="en-US" sz="2800" dirty="0" smtClean="0"/>
              <a:t> </a:t>
            </a:r>
            <a:r>
              <a:rPr lang="en-US" sz="2800" dirty="0" err="1" smtClean="0"/>
              <a:t>memori</a:t>
            </a:r>
            <a:endParaRPr lang="en-US" sz="2800" dirty="0" smtClean="0"/>
          </a:p>
          <a:p>
            <a:pPr>
              <a:buSzPct val="80000"/>
              <a:buFont typeface="Wingdings" pitchFamily="2" charset="2"/>
              <a:buChar char="ü"/>
            </a:pPr>
            <a:endParaRPr lang="en-US" sz="2800" dirty="0" smtClean="0"/>
          </a:p>
          <a:p>
            <a:pPr eaLnBrk="1" hangingPunct="1">
              <a:buSzPct val="80000"/>
              <a:buFont typeface="Wingdings" pitchFamily="2" charset="2"/>
              <a:buChar char="ü"/>
            </a:pPr>
            <a:r>
              <a:rPr lang="en-US" sz="2800" dirty="0" err="1" smtClean="0"/>
              <a:t>Terdapat</a:t>
            </a:r>
            <a:r>
              <a:rPr lang="en-US" sz="2800" dirty="0" smtClean="0"/>
              <a:t> register </a:t>
            </a:r>
            <a:r>
              <a:rPr lang="en-US" sz="2800" dirty="0" err="1" smtClean="0"/>
              <a:t>dalam</a:t>
            </a:r>
            <a:r>
              <a:rPr lang="en-US" sz="2800" dirty="0" smtClean="0"/>
              <a:t> CPU yang </a:t>
            </a:r>
            <a:r>
              <a:rPr lang="en-US" sz="2800" dirty="0" err="1" smtClean="0"/>
              <a:t>berfungsi</a:t>
            </a:r>
            <a:r>
              <a:rPr lang="en-US" sz="2800" dirty="0" smtClean="0"/>
              <a:t> </a:t>
            </a:r>
            <a:r>
              <a:rPr lang="en-US" sz="2800" dirty="0" err="1" smtClean="0"/>
              <a:t>mengawasi</a:t>
            </a:r>
            <a:r>
              <a:rPr lang="en-US" sz="2800" dirty="0" smtClean="0"/>
              <a:t>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menghitung</a:t>
            </a:r>
            <a:r>
              <a:rPr lang="en-US" sz="2800" dirty="0" smtClean="0"/>
              <a:t> </a:t>
            </a:r>
            <a:r>
              <a:rPr lang="en-US" sz="2800" dirty="0" err="1" smtClean="0"/>
              <a:t>instruksi</a:t>
            </a:r>
            <a:r>
              <a:rPr lang="en-US" sz="2800" dirty="0" smtClean="0"/>
              <a:t> </a:t>
            </a:r>
            <a:r>
              <a:rPr lang="en-US" sz="2800" dirty="0" err="1" smtClean="0"/>
              <a:t>selanjutnya</a:t>
            </a:r>
            <a:r>
              <a:rPr lang="en-US" sz="2800" dirty="0" smtClean="0"/>
              <a:t>, yang </a:t>
            </a:r>
            <a:r>
              <a:rPr lang="en-US" sz="2800" dirty="0" err="1" smtClean="0"/>
              <a:t>disebut</a:t>
            </a:r>
            <a:r>
              <a:rPr lang="en-US" sz="2800" dirty="0" smtClean="0"/>
              <a:t> </a:t>
            </a:r>
            <a:r>
              <a:rPr lang="en-US" sz="2800" i="1" dirty="0" smtClean="0"/>
              <a:t>Program Counter (PC)</a:t>
            </a:r>
          </a:p>
          <a:p>
            <a:pPr>
              <a:buSzPct val="80000"/>
              <a:buFont typeface="Wingdings" pitchFamily="2" charset="2"/>
              <a:buChar char="ü"/>
            </a:pPr>
            <a:endParaRPr lang="en-US" sz="2800" i="1" dirty="0" smtClean="0"/>
          </a:p>
          <a:p>
            <a:pPr eaLnBrk="1" hangingPunct="1">
              <a:buSzPct val="80000"/>
              <a:buFont typeface="Wingdings" pitchFamily="2" charset="2"/>
              <a:buChar char="ü"/>
            </a:pPr>
            <a:r>
              <a:rPr lang="en-US" sz="2800" dirty="0" smtClean="0"/>
              <a:t>PC </a:t>
            </a:r>
            <a:r>
              <a:rPr lang="en-US" sz="2800" dirty="0" err="1" smtClean="0"/>
              <a:t>akan</a:t>
            </a:r>
            <a:r>
              <a:rPr lang="en-US" sz="2800" dirty="0" smtClean="0"/>
              <a:t> </a:t>
            </a:r>
            <a:r>
              <a:rPr lang="en-US" sz="2800" dirty="0" err="1" smtClean="0"/>
              <a:t>menambah</a:t>
            </a:r>
            <a:r>
              <a:rPr lang="en-US" sz="2800" dirty="0" smtClean="0"/>
              <a:t> </a:t>
            </a:r>
            <a:r>
              <a:rPr lang="en-US" sz="2800" dirty="0" err="1" smtClean="0"/>
              <a:t>satu</a:t>
            </a:r>
            <a:r>
              <a:rPr lang="en-US" sz="2800" dirty="0" smtClean="0"/>
              <a:t> </a:t>
            </a:r>
            <a:r>
              <a:rPr lang="en-US" sz="2800" dirty="0" err="1" smtClean="0"/>
              <a:t>hitungannya</a:t>
            </a:r>
            <a:r>
              <a:rPr lang="en-US" sz="2800" dirty="0" smtClean="0"/>
              <a:t> </a:t>
            </a:r>
            <a:r>
              <a:rPr lang="en-US" sz="2800" dirty="0" err="1" smtClean="0"/>
              <a:t>setiap</a:t>
            </a:r>
            <a:r>
              <a:rPr lang="en-US" sz="2800" dirty="0" smtClean="0"/>
              <a:t> kali CPU </a:t>
            </a:r>
            <a:r>
              <a:rPr lang="en-US" sz="2800" dirty="0" err="1" smtClean="0"/>
              <a:t>membaca</a:t>
            </a:r>
            <a:r>
              <a:rPr lang="en-US" sz="2800" dirty="0" smtClean="0"/>
              <a:t> </a:t>
            </a:r>
            <a:r>
              <a:rPr lang="en-US" sz="2800" dirty="0" err="1" smtClean="0"/>
              <a:t>instruksi</a:t>
            </a:r>
            <a:endParaRPr lang="en-US" sz="2800" dirty="0" smtClean="0"/>
          </a:p>
          <a:p>
            <a:pPr eaLnBrk="1" hangingPunct="1"/>
            <a:endParaRPr lang="en-US" sz="2800" dirty="0" smtClean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pPr>
              <a:defRPr/>
            </a:pPr>
            <a:fld id="{F14116F9-1641-4493-8167-8601832EC28D}" type="slidenum">
              <a:rPr lang="en-US"/>
              <a:pPr>
                <a:defRPr/>
              </a:pPr>
              <a:t>12</a:t>
            </a:fld>
            <a:endParaRPr lang="en-US"/>
          </a:p>
        </p:txBody>
      </p:sp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000" b="1" smtClean="0"/>
              <a:t>Siklus Fetch - Eksekusi</a:t>
            </a:r>
            <a:r>
              <a:rPr lang="en-US" sz="4000" smtClean="0"/>
              <a:t/>
            </a:r>
            <a:br>
              <a:rPr lang="en-US" sz="4000" smtClean="0"/>
            </a:br>
            <a:endParaRPr lang="en-US" sz="40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SzPct val="80000"/>
              <a:buFont typeface="Wingdings" pitchFamily="2" charset="2"/>
              <a:buChar char="ü"/>
            </a:pPr>
            <a:r>
              <a:rPr lang="en-US" sz="2800" dirty="0" err="1" smtClean="0"/>
              <a:t>Instruksi</a:t>
            </a:r>
            <a:r>
              <a:rPr lang="en-US" sz="2800" dirty="0" smtClean="0"/>
              <a:t> – </a:t>
            </a:r>
            <a:r>
              <a:rPr lang="en-US" sz="2800" dirty="0" err="1" smtClean="0"/>
              <a:t>instruksi</a:t>
            </a:r>
            <a:r>
              <a:rPr lang="en-US" sz="2800" dirty="0" smtClean="0"/>
              <a:t> yang </a:t>
            </a:r>
            <a:r>
              <a:rPr lang="en-US" sz="2800" dirty="0" err="1" smtClean="0"/>
              <a:t>dibaca</a:t>
            </a:r>
            <a:r>
              <a:rPr lang="en-US" sz="2800" dirty="0" smtClean="0"/>
              <a:t> </a:t>
            </a:r>
            <a:r>
              <a:rPr lang="en-US" sz="2800" dirty="0" err="1" smtClean="0"/>
              <a:t>akan</a:t>
            </a:r>
            <a:r>
              <a:rPr lang="en-US" sz="2800" dirty="0" smtClean="0"/>
              <a:t> </a:t>
            </a:r>
            <a:r>
              <a:rPr lang="en-US" sz="2800" dirty="0" err="1" smtClean="0"/>
              <a:t>dibuat</a:t>
            </a:r>
            <a:r>
              <a:rPr lang="en-US" sz="2800" dirty="0" smtClean="0"/>
              <a:t> </a:t>
            </a:r>
            <a:r>
              <a:rPr lang="en-US" sz="2800" dirty="0" err="1" smtClean="0"/>
              <a:t>dalam</a:t>
            </a:r>
            <a:r>
              <a:rPr lang="en-US" sz="2800" dirty="0" smtClean="0"/>
              <a:t> register </a:t>
            </a:r>
            <a:r>
              <a:rPr lang="en-US" sz="2800" dirty="0" err="1" smtClean="0"/>
              <a:t>instruksi</a:t>
            </a:r>
            <a:r>
              <a:rPr lang="en-US" sz="2800" dirty="0" smtClean="0"/>
              <a:t> (IR).</a:t>
            </a:r>
          </a:p>
          <a:p>
            <a:pPr eaLnBrk="1" hangingPunct="1">
              <a:buSzPct val="80000"/>
              <a:buFont typeface="Wingdings" pitchFamily="2" charset="2"/>
              <a:buChar char="ü"/>
            </a:pPr>
            <a:endParaRPr lang="en-US" sz="2800" dirty="0" smtClean="0"/>
          </a:p>
          <a:p>
            <a:pPr eaLnBrk="1" hangingPunct="1">
              <a:buSzPct val="80000"/>
              <a:buFont typeface="Wingdings" pitchFamily="2" charset="2"/>
              <a:buChar char="ü"/>
            </a:pPr>
            <a:r>
              <a:rPr lang="en-US" sz="2800" dirty="0" err="1" smtClean="0"/>
              <a:t>Instruksi</a:t>
            </a:r>
            <a:r>
              <a:rPr lang="en-US" sz="2800" dirty="0" smtClean="0"/>
              <a:t> – </a:t>
            </a:r>
            <a:r>
              <a:rPr lang="en-US" sz="2800" dirty="0" err="1" smtClean="0"/>
              <a:t>instruksi</a:t>
            </a:r>
            <a:r>
              <a:rPr lang="en-US" sz="2800" dirty="0" smtClean="0"/>
              <a:t> </a:t>
            </a:r>
            <a:r>
              <a:rPr lang="en-US" sz="2800" dirty="0" err="1" smtClean="0"/>
              <a:t>ini</a:t>
            </a:r>
            <a:r>
              <a:rPr lang="en-US" sz="2800" dirty="0" smtClean="0"/>
              <a:t> </a:t>
            </a:r>
            <a:r>
              <a:rPr lang="en-US" sz="2800" dirty="0" err="1" smtClean="0"/>
              <a:t>dalam</a:t>
            </a:r>
            <a:r>
              <a:rPr lang="en-US" sz="2800" dirty="0" smtClean="0"/>
              <a:t> </a:t>
            </a:r>
            <a:r>
              <a:rPr lang="en-US" sz="2800" dirty="0" err="1" smtClean="0"/>
              <a:t>bentuk</a:t>
            </a:r>
            <a:r>
              <a:rPr lang="en-US" sz="2800" dirty="0" smtClean="0"/>
              <a:t> </a:t>
            </a:r>
            <a:r>
              <a:rPr lang="en-US" sz="2800" dirty="0" err="1" smtClean="0"/>
              <a:t>kode</a:t>
            </a:r>
            <a:r>
              <a:rPr lang="en-US" sz="2800" dirty="0" smtClean="0"/>
              <a:t> – </a:t>
            </a:r>
            <a:r>
              <a:rPr lang="en-US" sz="2800" dirty="0" err="1" smtClean="0"/>
              <a:t>kode</a:t>
            </a:r>
            <a:r>
              <a:rPr lang="en-US" sz="2800" dirty="0" smtClean="0"/>
              <a:t> </a:t>
            </a:r>
            <a:r>
              <a:rPr lang="en-US" sz="2800" dirty="0" err="1" smtClean="0"/>
              <a:t>binner</a:t>
            </a:r>
            <a:r>
              <a:rPr lang="en-US" sz="2800" dirty="0" smtClean="0"/>
              <a:t> yang </a:t>
            </a:r>
            <a:r>
              <a:rPr lang="en-US" sz="2800" dirty="0" err="1" smtClean="0"/>
              <a:t>dapat</a:t>
            </a:r>
            <a:r>
              <a:rPr lang="en-US" sz="2800" dirty="0" smtClean="0"/>
              <a:t> </a:t>
            </a:r>
            <a:r>
              <a:rPr lang="en-US" sz="2800" dirty="0" err="1" smtClean="0"/>
              <a:t>diinterpretasikan</a:t>
            </a:r>
            <a:r>
              <a:rPr lang="en-US" sz="2800" dirty="0" smtClean="0"/>
              <a:t> </a:t>
            </a:r>
            <a:r>
              <a:rPr lang="en-US" sz="2800" dirty="0" err="1" smtClean="0"/>
              <a:t>oleh</a:t>
            </a:r>
            <a:r>
              <a:rPr lang="en-US" sz="2800" dirty="0" smtClean="0"/>
              <a:t> CPU </a:t>
            </a:r>
            <a:r>
              <a:rPr lang="en-US" sz="2800" dirty="0" err="1" smtClean="0"/>
              <a:t>kemudian</a:t>
            </a:r>
            <a:r>
              <a:rPr lang="en-US" sz="2800" dirty="0" smtClean="0"/>
              <a:t> </a:t>
            </a:r>
            <a:r>
              <a:rPr lang="en-US" sz="2800" dirty="0" err="1" smtClean="0"/>
              <a:t>dilakukan</a:t>
            </a:r>
            <a:r>
              <a:rPr lang="en-US" sz="2800" dirty="0" smtClean="0"/>
              <a:t> </a:t>
            </a:r>
            <a:r>
              <a:rPr lang="en-US" sz="2800" dirty="0" err="1" smtClean="0"/>
              <a:t>aksi</a:t>
            </a:r>
            <a:r>
              <a:rPr lang="en-US" sz="2800" dirty="0" smtClean="0"/>
              <a:t> yang </a:t>
            </a:r>
            <a:r>
              <a:rPr lang="en-US" sz="2800" dirty="0" err="1" smtClean="0"/>
              <a:t>diperlukan</a:t>
            </a:r>
            <a:endParaRPr lang="en-US" sz="2800" dirty="0" smtClean="0"/>
          </a:p>
          <a:p>
            <a:pPr eaLnBrk="1" hangingPunct="1"/>
            <a:endParaRPr lang="en-US" sz="2800" dirty="0" smtClean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pPr>
              <a:defRPr/>
            </a:pPr>
            <a:fld id="{6FE98580-720E-4C07-8D71-49901D6F5589}" type="slidenum">
              <a:rPr lang="en-US"/>
              <a:pPr>
                <a:defRPr/>
              </a:pPr>
              <a:t>13</a:t>
            </a:fld>
            <a:endParaRPr lang="en-US"/>
          </a:p>
        </p:txBody>
      </p:sp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000" b="1" dirty="0" err="1" smtClean="0"/>
              <a:t>Siklus</a:t>
            </a:r>
            <a:r>
              <a:rPr lang="en-US" sz="4000" b="1" dirty="0" smtClean="0"/>
              <a:t> Fetch - </a:t>
            </a:r>
            <a:r>
              <a:rPr lang="en-US" sz="4000" b="1" dirty="0" err="1" smtClean="0"/>
              <a:t>Eksekusi</a:t>
            </a:r>
            <a:r>
              <a:rPr lang="en-US" sz="4000" b="1" dirty="0" smtClean="0"/>
              <a:t/>
            </a:r>
            <a:br>
              <a:rPr lang="en-US" sz="4000" b="1" dirty="0" smtClean="0"/>
            </a:br>
            <a:endParaRPr lang="en-US" sz="4000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SzPct val="80000"/>
              <a:buFont typeface="Wingdings" pitchFamily="2" charset="2"/>
              <a:buChar char="ü"/>
            </a:pPr>
            <a:r>
              <a:rPr lang="en-US" sz="2800" i="1" dirty="0" smtClean="0"/>
              <a:t>CPU – </a:t>
            </a:r>
            <a:r>
              <a:rPr lang="en-US" sz="2800" i="1" dirty="0" err="1" smtClean="0"/>
              <a:t>Memori</a:t>
            </a:r>
            <a:r>
              <a:rPr lang="en-US" sz="2800" dirty="0" smtClean="0"/>
              <a:t>, </a:t>
            </a:r>
            <a:r>
              <a:rPr lang="en-US" sz="2800" dirty="0" err="1" smtClean="0"/>
              <a:t>perpindahan</a:t>
            </a:r>
            <a:r>
              <a:rPr lang="en-US" sz="2800" dirty="0" smtClean="0"/>
              <a:t> data </a:t>
            </a:r>
            <a:r>
              <a:rPr lang="en-US" sz="2800" dirty="0" err="1" smtClean="0"/>
              <a:t>dari</a:t>
            </a:r>
            <a:r>
              <a:rPr lang="en-US" sz="2800" dirty="0" smtClean="0"/>
              <a:t> CPU </a:t>
            </a:r>
            <a:r>
              <a:rPr lang="en-US" sz="2800" dirty="0" err="1" smtClean="0"/>
              <a:t>ke</a:t>
            </a:r>
            <a:r>
              <a:rPr lang="en-US" sz="2800" dirty="0" smtClean="0"/>
              <a:t> </a:t>
            </a:r>
            <a:r>
              <a:rPr lang="en-US" sz="2800" dirty="0" err="1" smtClean="0"/>
              <a:t>memori</a:t>
            </a:r>
            <a:r>
              <a:rPr lang="en-US" sz="2800" dirty="0" smtClean="0"/>
              <a:t>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sebaliknya</a:t>
            </a:r>
            <a:r>
              <a:rPr lang="en-US" sz="2800" dirty="0" smtClean="0"/>
              <a:t>.</a:t>
            </a:r>
          </a:p>
          <a:p>
            <a:pPr eaLnBrk="1" hangingPunct="1">
              <a:buSzPct val="80000"/>
              <a:buFont typeface="Wingdings" pitchFamily="2" charset="2"/>
              <a:buChar char="ü"/>
            </a:pPr>
            <a:r>
              <a:rPr lang="en-US" sz="2800" i="1" dirty="0" smtClean="0"/>
              <a:t>CPU –I/O</a:t>
            </a:r>
            <a:r>
              <a:rPr lang="en-US" sz="2800" dirty="0" smtClean="0"/>
              <a:t>, </a:t>
            </a:r>
            <a:r>
              <a:rPr lang="en-US" sz="2800" dirty="0" err="1" smtClean="0"/>
              <a:t>perpindahan</a:t>
            </a:r>
            <a:r>
              <a:rPr lang="en-US" sz="2800" dirty="0" smtClean="0"/>
              <a:t> data </a:t>
            </a:r>
            <a:r>
              <a:rPr lang="en-US" sz="2800" dirty="0" err="1" smtClean="0"/>
              <a:t>dari</a:t>
            </a:r>
            <a:r>
              <a:rPr lang="en-US" sz="2800" dirty="0" smtClean="0"/>
              <a:t> CPU </a:t>
            </a:r>
            <a:r>
              <a:rPr lang="en-US" sz="2800" dirty="0" err="1" smtClean="0"/>
              <a:t>ke</a:t>
            </a:r>
            <a:r>
              <a:rPr lang="en-US" sz="2800" dirty="0" smtClean="0"/>
              <a:t> </a:t>
            </a:r>
            <a:r>
              <a:rPr lang="en-US" sz="2800" dirty="0" err="1" smtClean="0"/>
              <a:t>modul</a:t>
            </a:r>
            <a:r>
              <a:rPr lang="en-US" sz="2800" dirty="0" smtClean="0"/>
              <a:t> I/O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sebaliknya</a:t>
            </a:r>
            <a:r>
              <a:rPr lang="en-US" sz="2800" dirty="0" smtClean="0"/>
              <a:t>.</a:t>
            </a:r>
          </a:p>
          <a:p>
            <a:pPr eaLnBrk="1" hangingPunct="1">
              <a:buSzPct val="80000"/>
              <a:buFont typeface="Wingdings" pitchFamily="2" charset="2"/>
              <a:buChar char="ü"/>
            </a:pPr>
            <a:r>
              <a:rPr lang="en-US" sz="2800" i="1" dirty="0" err="1" smtClean="0"/>
              <a:t>Pengolahan</a:t>
            </a:r>
            <a:r>
              <a:rPr lang="en-US" sz="2800" i="1" dirty="0" smtClean="0"/>
              <a:t> Data</a:t>
            </a:r>
            <a:r>
              <a:rPr lang="en-US" sz="2800" dirty="0" smtClean="0"/>
              <a:t>, CPU </a:t>
            </a:r>
            <a:r>
              <a:rPr lang="en-US" sz="2800" dirty="0" err="1" smtClean="0"/>
              <a:t>membentuk</a:t>
            </a:r>
            <a:r>
              <a:rPr lang="en-US" sz="2800" dirty="0" smtClean="0"/>
              <a:t> </a:t>
            </a:r>
            <a:r>
              <a:rPr lang="en-US" sz="2800" dirty="0" err="1" smtClean="0"/>
              <a:t>sejumlah</a:t>
            </a:r>
            <a:r>
              <a:rPr lang="en-US" sz="2800" dirty="0" smtClean="0"/>
              <a:t> </a:t>
            </a:r>
            <a:r>
              <a:rPr lang="en-US" sz="2800" dirty="0" err="1" smtClean="0"/>
              <a:t>operasi</a:t>
            </a:r>
            <a:r>
              <a:rPr lang="en-US" sz="2800" dirty="0" smtClean="0"/>
              <a:t> </a:t>
            </a:r>
            <a:r>
              <a:rPr lang="en-US" sz="2800" dirty="0" err="1" smtClean="0"/>
              <a:t>aritmatika</a:t>
            </a:r>
            <a:r>
              <a:rPr lang="en-US" sz="2800" dirty="0" smtClean="0"/>
              <a:t>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logika</a:t>
            </a:r>
            <a:r>
              <a:rPr lang="en-US" sz="2800" dirty="0" smtClean="0"/>
              <a:t> </a:t>
            </a:r>
            <a:r>
              <a:rPr lang="en-US" sz="2800" dirty="0" err="1" smtClean="0"/>
              <a:t>terhadap</a:t>
            </a:r>
            <a:r>
              <a:rPr lang="en-US" sz="2800" dirty="0" smtClean="0"/>
              <a:t> data.</a:t>
            </a:r>
          </a:p>
          <a:p>
            <a:pPr eaLnBrk="1" hangingPunct="1">
              <a:buSzPct val="80000"/>
              <a:buFont typeface="Wingdings" pitchFamily="2" charset="2"/>
              <a:buChar char="ü"/>
            </a:pPr>
            <a:r>
              <a:rPr lang="en-US" sz="2800" i="1" dirty="0" err="1" smtClean="0"/>
              <a:t>Kontrol</a:t>
            </a:r>
            <a:r>
              <a:rPr lang="en-US" sz="2800" dirty="0" smtClean="0"/>
              <a:t>, </a:t>
            </a:r>
            <a:r>
              <a:rPr lang="en-US" sz="2800" dirty="0" err="1" smtClean="0"/>
              <a:t>merupakan</a:t>
            </a:r>
            <a:r>
              <a:rPr lang="en-US" sz="2800" dirty="0" smtClean="0"/>
              <a:t> </a:t>
            </a:r>
            <a:r>
              <a:rPr lang="en-US" sz="2800" dirty="0" err="1" smtClean="0"/>
              <a:t>instruksi</a:t>
            </a:r>
            <a:r>
              <a:rPr lang="en-US" sz="2800" dirty="0" smtClean="0"/>
              <a:t> </a:t>
            </a:r>
            <a:r>
              <a:rPr lang="en-US" sz="2800" dirty="0" err="1" smtClean="0"/>
              <a:t>untuk</a:t>
            </a:r>
            <a:r>
              <a:rPr lang="en-US" sz="2800" dirty="0" smtClean="0"/>
              <a:t> </a:t>
            </a:r>
            <a:r>
              <a:rPr lang="en-US" sz="2800" dirty="0" err="1" smtClean="0"/>
              <a:t>pengontrolan</a:t>
            </a:r>
            <a:r>
              <a:rPr lang="en-US" sz="2800" dirty="0" smtClean="0"/>
              <a:t> </a:t>
            </a:r>
            <a:r>
              <a:rPr lang="en-US" sz="2800" dirty="0" err="1" smtClean="0"/>
              <a:t>fungsi</a:t>
            </a:r>
            <a:r>
              <a:rPr lang="en-US" sz="2800" dirty="0" smtClean="0"/>
              <a:t> </a:t>
            </a:r>
            <a:r>
              <a:rPr lang="en-US" sz="2800" dirty="0" err="1" smtClean="0"/>
              <a:t>atau</a:t>
            </a:r>
            <a:r>
              <a:rPr lang="en-US" sz="2800" dirty="0" smtClean="0"/>
              <a:t> </a:t>
            </a:r>
            <a:r>
              <a:rPr lang="en-US" sz="2800" dirty="0" err="1" smtClean="0"/>
              <a:t>kerja</a:t>
            </a:r>
            <a:r>
              <a:rPr lang="en-US" sz="2800" dirty="0" smtClean="0"/>
              <a:t>. </a:t>
            </a:r>
            <a:r>
              <a:rPr lang="en-US" sz="2800" dirty="0" err="1" smtClean="0"/>
              <a:t>Misalnya</a:t>
            </a:r>
            <a:r>
              <a:rPr lang="en-US" sz="2800" dirty="0" smtClean="0"/>
              <a:t> </a:t>
            </a:r>
            <a:r>
              <a:rPr lang="en-US" sz="2800" dirty="0" err="1" smtClean="0"/>
              <a:t>instruksi</a:t>
            </a:r>
            <a:r>
              <a:rPr lang="en-US" sz="2800" dirty="0" smtClean="0"/>
              <a:t> </a:t>
            </a:r>
            <a:r>
              <a:rPr lang="en-US" sz="2800" dirty="0" err="1" smtClean="0"/>
              <a:t>pengubahan</a:t>
            </a:r>
            <a:r>
              <a:rPr lang="en-US" sz="2800" dirty="0" smtClean="0"/>
              <a:t> </a:t>
            </a:r>
            <a:r>
              <a:rPr lang="en-US" sz="2800" dirty="0" err="1" smtClean="0"/>
              <a:t>urusan</a:t>
            </a:r>
            <a:r>
              <a:rPr lang="en-US" sz="2800" dirty="0" smtClean="0"/>
              <a:t> </a:t>
            </a:r>
            <a:r>
              <a:rPr lang="en-US" sz="2800" dirty="0" err="1" smtClean="0"/>
              <a:t>eksekusi</a:t>
            </a:r>
            <a:r>
              <a:rPr lang="en-US" sz="2800" dirty="0" smtClean="0"/>
              <a:t>.</a:t>
            </a:r>
          </a:p>
          <a:p>
            <a:pPr eaLnBrk="1" hangingPunct="1">
              <a:buSzPct val="80000"/>
              <a:buFont typeface="Wingdings" pitchFamily="2" charset="2"/>
              <a:buChar char="q"/>
            </a:pPr>
            <a:endParaRPr lang="en-US" sz="2800" dirty="0" smtClean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pPr>
              <a:defRPr/>
            </a:pPr>
            <a:fld id="{79131D53-9674-44ED-9E28-C72709A7E7B8}" type="slidenum">
              <a:rPr lang="en-US"/>
              <a:pPr>
                <a:defRPr/>
              </a:pPr>
              <a:t>14</a:t>
            </a:fld>
            <a:endParaRPr lang="en-US"/>
          </a:p>
        </p:txBody>
      </p:sp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000" b="1" dirty="0" err="1" smtClean="0"/>
              <a:t>Aksi</a:t>
            </a:r>
            <a:r>
              <a:rPr lang="en-US" sz="4000" b="1" dirty="0" smtClean="0"/>
              <a:t> CPU</a:t>
            </a:r>
            <a:br>
              <a:rPr lang="en-US" sz="4000" b="1" dirty="0" smtClean="0"/>
            </a:br>
            <a:endParaRPr lang="en-US" sz="4000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3"/>
          <p:cNvSpPr>
            <a:spLocks noGrp="1" noChangeArrowheads="1"/>
          </p:cNvSpPr>
          <p:nvPr>
            <p:ph idx="1"/>
          </p:nvPr>
        </p:nvSpPr>
        <p:spPr>
          <a:xfrm>
            <a:off x="381000" y="1371600"/>
            <a:ext cx="8458200" cy="5334000"/>
          </a:xfrm>
        </p:spPr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  <a:buSzPct val="75000"/>
              <a:buFont typeface="Wingdings" pitchFamily="2" charset="2"/>
              <a:buChar char="ü"/>
            </a:pPr>
            <a:r>
              <a:rPr lang="en-US" sz="2000" b="1" i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Instruction </a:t>
            </a:r>
            <a:r>
              <a:rPr lang="en-US" sz="2000" b="1" i="1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Addess</a:t>
            </a:r>
            <a:r>
              <a:rPr lang="en-US" sz="2000" b="1" i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Calculation (IAC)</a:t>
            </a:r>
            <a:r>
              <a:rPr lang="en-US" sz="2000" b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,</a:t>
            </a:r>
            <a:r>
              <a:rPr lang="en-US" sz="20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2000" dirty="0" err="1" smtClean="0"/>
              <a:t>yaitu</a:t>
            </a:r>
            <a:r>
              <a:rPr lang="en-US" sz="2000" dirty="0" smtClean="0"/>
              <a:t> </a:t>
            </a:r>
            <a:r>
              <a:rPr lang="en-US" sz="2000" dirty="0" err="1" smtClean="0"/>
              <a:t>mengkalkulasi</a:t>
            </a:r>
            <a:r>
              <a:rPr lang="en-US" sz="2000" dirty="0" smtClean="0"/>
              <a:t> </a:t>
            </a:r>
            <a:r>
              <a:rPr lang="en-US" sz="2000" dirty="0" err="1" smtClean="0"/>
              <a:t>atau</a:t>
            </a:r>
            <a:r>
              <a:rPr lang="en-US" sz="2000" dirty="0" smtClean="0"/>
              <a:t> </a:t>
            </a:r>
            <a:r>
              <a:rPr lang="en-US" sz="2000" dirty="0" err="1" smtClean="0"/>
              <a:t>menentukan</a:t>
            </a:r>
            <a:r>
              <a:rPr lang="en-US" sz="2000" dirty="0" smtClean="0"/>
              <a:t> </a:t>
            </a:r>
            <a:r>
              <a:rPr lang="en-US" sz="2000" dirty="0" err="1" smtClean="0"/>
              <a:t>alamat</a:t>
            </a:r>
            <a:r>
              <a:rPr lang="en-US" sz="2000" dirty="0" smtClean="0"/>
              <a:t> </a:t>
            </a:r>
            <a:r>
              <a:rPr lang="en-US" sz="2000" dirty="0" err="1" smtClean="0"/>
              <a:t>instruksi</a:t>
            </a:r>
            <a:r>
              <a:rPr lang="en-US" sz="2000" dirty="0" smtClean="0"/>
              <a:t> </a:t>
            </a:r>
            <a:r>
              <a:rPr lang="en-US" sz="2000" dirty="0" err="1" smtClean="0"/>
              <a:t>berikutnya</a:t>
            </a:r>
            <a:r>
              <a:rPr lang="en-US" sz="2000" dirty="0" smtClean="0"/>
              <a:t> yang </a:t>
            </a:r>
            <a:r>
              <a:rPr lang="en-US" sz="2000" dirty="0" err="1" smtClean="0"/>
              <a:t>akan</a:t>
            </a:r>
            <a:r>
              <a:rPr lang="en-US" sz="2000" dirty="0" smtClean="0"/>
              <a:t> </a:t>
            </a:r>
            <a:r>
              <a:rPr lang="en-US" sz="2000" dirty="0" err="1" smtClean="0"/>
              <a:t>dieksekusi</a:t>
            </a:r>
            <a:r>
              <a:rPr lang="en-US" sz="2000" dirty="0" smtClean="0"/>
              <a:t>. </a:t>
            </a:r>
            <a:r>
              <a:rPr lang="en-US" sz="2000" dirty="0" err="1" smtClean="0"/>
              <a:t>Biasanya</a:t>
            </a:r>
            <a:r>
              <a:rPr lang="en-US" sz="2000" dirty="0" smtClean="0"/>
              <a:t> </a:t>
            </a:r>
            <a:r>
              <a:rPr lang="en-US" sz="2000" dirty="0" err="1" smtClean="0"/>
              <a:t>melibatkan</a:t>
            </a:r>
            <a:r>
              <a:rPr lang="en-US" sz="2000" dirty="0" smtClean="0"/>
              <a:t> </a:t>
            </a:r>
            <a:r>
              <a:rPr lang="en-US" sz="2000" dirty="0" err="1" smtClean="0"/>
              <a:t>penambahan</a:t>
            </a:r>
            <a:r>
              <a:rPr lang="en-US" sz="2000" dirty="0" smtClean="0"/>
              <a:t> </a:t>
            </a:r>
            <a:r>
              <a:rPr lang="en-US" sz="2000" dirty="0" err="1" smtClean="0"/>
              <a:t>bilangan</a:t>
            </a:r>
            <a:r>
              <a:rPr lang="en-US" sz="2000" dirty="0" smtClean="0"/>
              <a:t> </a:t>
            </a:r>
            <a:r>
              <a:rPr lang="en-US" sz="2000" dirty="0" err="1" smtClean="0"/>
              <a:t>tetap</a:t>
            </a:r>
            <a:r>
              <a:rPr lang="en-US" sz="2000" dirty="0" smtClean="0"/>
              <a:t> </a:t>
            </a:r>
            <a:r>
              <a:rPr lang="en-US" sz="2000" dirty="0" err="1" smtClean="0"/>
              <a:t>ke</a:t>
            </a:r>
            <a:r>
              <a:rPr lang="en-US" sz="2000" dirty="0" smtClean="0"/>
              <a:t> </a:t>
            </a:r>
            <a:r>
              <a:rPr lang="en-US" sz="2000" dirty="0" err="1" smtClean="0"/>
              <a:t>alamat</a:t>
            </a:r>
            <a:r>
              <a:rPr lang="en-US" sz="2000" dirty="0" smtClean="0"/>
              <a:t> </a:t>
            </a:r>
            <a:r>
              <a:rPr lang="en-US" sz="2000" dirty="0" err="1" smtClean="0"/>
              <a:t>instruksi</a:t>
            </a:r>
            <a:r>
              <a:rPr lang="en-US" sz="2000" dirty="0" smtClean="0"/>
              <a:t> </a:t>
            </a:r>
            <a:r>
              <a:rPr lang="en-US" sz="2000" dirty="0" err="1" smtClean="0"/>
              <a:t>sebelumnya</a:t>
            </a:r>
            <a:r>
              <a:rPr lang="en-US" sz="2000" dirty="0" smtClean="0"/>
              <a:t>. </a:t>
            </a:r>
            <a:r>
              <a:rPr lang="en-US" sz="2000" dirty="0" err="1" smtClean="0"/>
              <a:t>Misalnya</a:t>
            </a:r>
            <a:r>
              <a:rPr lang="en-US" sz="2000" dirty="0" smtClean="0"/>
              <a:t>, </a:t>
            </a:r>
            <a:r>
              <a:rPr lang="en-US" sz="2000" dirty="0" err="1" smtClean="0"/>
              <a:t>bila</a:t>
            </a:r>
            <a:r>
              <a:rPr lang="en-US" sz="2000" dirty="0" smtClean="0"/>
              <a:t> </a:t>
            </a:r>
            <a:r>
              <a:rPr lang="en-US" sz="2000" dirty="0" err="1" smtClean="0"/>
              <a:t>panjang</a:t>
            </a:r>
            <a:r>
              <a:rPr lang="en-US" sz="2000" dirty="0" smtClean="0"/>
              <a:t> </a:t>
            </a:r>
            <a:r>
              <a:rPr lang="en-US" sz="2000" dirty="0" err="1" smtClean="0"/>
              <a:t>setiap</a:t>
            </a:r>
            <a:r>
              <a:rPr lang="en-US" sz="2000" dirty="0" smtClean="0"/>
              <a:t> </a:t>
            </a:r>
            <a:r>
              <a:rPr lang="en-US" sz="2000" dirty="0" err="1" smtClean="0"/>
              <a:t>instruksi</a:t>
            </a:r>
            <a:r>
              <a:rPr lang="en-US" sz="2000" dirty="0" smtClean="0"/>
              <a:t> 16 bit </a:t>
            </a:r>
            <a:r>
              <a:rPr lang="en-US" sz="2000" dirty="0" err="1" smtClean="0"/>
              <a:t>padahal</a:t>
            </a:r>
            <a:r>
              <a:rPr lang="en-US" sz="2000" dirty="0" smtClean="0"/>
              <a:t> </a:t>
            </a:r>
            <a:r>
              <a:rPr lang="en-US" sz="2000" dirty="0" err="1" smtClean="0"/>
              <a:t>memori</a:t>
            </a:r>
            <a:r>
              <a:rPr lang="en-US" sz="2000" dirty="0" smtClean="0"/>
              <a:t> </a:t>
            </a:r>
            <a:r>
              <a:rPr lang="en-US" sz="2000" dirty="0" err="1" smtClean="0"/>
              <a:t>memiliki</a:t>
            </a:r>
            <a:r>
              <a:rPr lang="en-US" sz="2000" dirty="0" smtClean="0"/>
              <a:t> </a:t>
            </a:r>
            <a:r>
              <a:rPr lang="en-US" sz="2000" dirty="0" err="1" smtClean="0"/>
              <a:t>panjang</a:t>
            </a:r>
            <a:r>
              <a:rPr lang="en-US" sz="2000" dirty="0" smtClean="0"/>
              <a:t> 8 bit, </a:t>
            </a:r>
            <a:r>
              <a:rPr lang="en-US" sz="2000" dirty="0" err="1" smtClean="0"/>
              <a:t>maka</a:t>
            </a:r>
            <a:r>
              <a:rPr lang="en-US" sz="2000" dirty="0" smtClean="0"/>
              <a:t> </a:t>
            </a:r>
            <a:r>
              <a:rPr lang="en-US" sz="2000" dirty="0" err="1" smtClean="0"/>
              <a:t>tambahkan</a:t>
            </a:r>
            <a:r>
              <a:rPr lang="en-US" sz="2000" dirty="0" smtClean="0"/>
              <a:t> 2 </a:t>
            </a:r>
            <a:r>
              <a:rPr lang="en-US" sz="2000" dirty="0" err="1" smtClean="0"/>
              <a:t>ke</a:t>
            </a:r>
            <a:r>
              <a:rPr lang="en-US" sz="2000" dirty="0" smtClean="0"/>
              <a:t> </a:t>
            </a:r>
            <a:r>
              <a:rPr lang="en-US" sz="2000" dirty="0" err="1" smtClean="0"/>
              <a:t>alamat</a:t>
            </a:r>
            <a:r>
              <a:rPr lang="en-US" sz="2000" dirty="0" smtClean="0"/>
              <a:t> </a:t>
            </a:r>
            <a:r>
              <a:rPr lang="en-US" sz="2000" dirty="0" err="1" smtClean="0"/>
              <a:t>sebelumnya</a:t>
            </a:r>
            <a:r>
              <a:rPr lang="en-US" sz="2000" dirty="0" smtClean="0"/>
              <a:t>.</a:t>
            </a:r>
          </a:p>
          <a:p>
            <a:pPr eaLnBrk="1" hangingPunct="1">
              <a:lnSpc>
                <a:spcPct val="80000"/>
              </a:lnSpc>
              <a:buSzPct val="75000"/>
              <a:buFont typeface="Wingdings" pitchFamily="2" charset="2"/>
              <a:buChar char="ü"/>
            </a:pPr>
            <a:r>
              <a:rPr lang="en-US" sz="2000" b="1" i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Instruction Fetch (IF),</a:t>
            </a:r>
            <a:r>
              <a:rPr lang="en-US" sz="2000" i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2000" dirty="0" err="1" smtClean="0"/>
              <a:t>yaitu</a:t>
            </a:r>
            <a:r>
              <a:rPr lang="en-US" sz="2000" dirty="0" smtClean="0"/>
              <a:t> </a:t>
            </a:r>
            <a:r>
              <a:rPr lang="en-US" sz="2000" dirty="0" err="1" smtClean="0"/>
              <a:t>membaca</a:t>
            </a:r>
            <a:r>
              <a:rPr lang="en-US" sz="2000" dirty="0" smtClean="0"/>
              <a:t> </a:t>
            </a:r>
            <a:r>
              <a:rPr lang="en-US" sz="2000" dirty="0" err="1" smtClean="0"/>
              <a:t>atau</a:t>
            </a:r>
            <a:r>
              <a:rPr lang="en-US" sz="2000" dirty="0" smtClean="0"/>
              <a:t> </a:t>
            </a:r>
            <a:r>
              <a:rPr lang="en-US" sz="2000" dirty="0" err="1" smtClean="0"/>
              <a:t>pengambil</a:t>
            </a:r>
            <a:r>
              <a:rPr lang="en-US" sz="2000" dirty="0" smtClean="0"/>
              <a:t> </a:t>
            </a:r>
            <a:r>
              <a:rPr lang="en-US" sz="2000" dirty="0" err="1" smtClean="0"/>
              <a:t>instruksi</a:t>
            </a:r>
            <a:r>
              <a:rPr lang="en-US" sz="2000" dirty="0" smtClean="0"/>
              <a:t> </a:t>
            </a:r>
            <a:r>
              <a:rPr lang="en-US" sz="2000" dirty="0" err="1" smtClean="0"/>
              <a:t>dari</a:t>
            </a:r>
            <a:r>
              <a:rPr lang="en-US" sz="2000" dirty="0" smtClean="0"/>
              <a:t> </a:t>
            </a:r>
            <a:r>
              <a:rPr lang="en-US" sz="2000" dirty="0" err="1" smtClean="0"/>
              <a:t>lokasi</a:t>
            </a:r>
            <a:r>
              <a:rPr lang="en-US" sz="2000" dirty="0" smtClean="0"/>
              <a:t> </a:t>
            </a:r>
            <a:r>
              <a:rPr lang="en-US" sz="2000" dirty="0" err="1" smtClean="0"/>
              <a:t>memorinya</a:t>
            </a:r>
            <a:r>
              <a:rPr lang="en-US" sz="2000" dirty="0" smtClean="0"/>
              <a:t> </a:t>
            </a:r>
            <a:r>
              <a:rPr lang="en-US" sz="2000" dirty="0" err="1" smtClean="0"/>
              <a:t>ke</a:t>
            </a:r>
            <a:r>
              <a:rPr lang="en-US" sz="2000" dirty="0" smtClean="0"/>
              <a:t> CPU.</a:t>
            </a:r>
          </a:p>
          <a:p>
            <a:pPr eaLnBrk="1" hangingPunct="1">
              <a:lnSpc>
                <a:spcPct val="80000"/>
              </a:lnSpc>
              <a:buSzPct val="75000"/>
              <a:buFont typeface="Wingdings" pitchFamily="2" charset="2"/>
              <a:buChar char="ü"/>
            </a:pPr>
            <a:r>
              <a:rPr lang="en-US" sz="2000" b="1" i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Instruction Operation Decoding (IOD)</a:t>
            </a:r>
            <a:r>
              <a:rPr lang="en-US" sz="2000" i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,</a:t>
            </a:r>
            <a:r>
              <a:rPr lang="en-US" sz="2000" i="1" dirty="0" smtClean="0"/>
              <a:t> </a:t>
            </a:r>
            <a:r>
              <a:rPr lang="en-US" sz="2000" dirty="0" err="1" smtClean="0"/>
              <a:t>yaitu</a:t>
            </a:r>
            <a:r>
              <a:rPr lang="en-US" sz="2000" dirty="0" smtClean="0"/>
              <a:t> </a:t>
            </a:r>
            <a:r>
              <a:rPr lang="en-US" sz="2000" dirty="0" err="1" smtClean="0"/>
              <a:t>menganalisa</a:t>
            </a:r>
            <a:r>
              <a:rPr lang="en-US" sz="2000" dirty="0" smtClean="0"/>
              <a:t> </a:t>
            </a:r>
            <a:r>
              <a:rPr lang="en-US" sz="2000" dirty="0" err="1" smtClean="0"/>
              <a:t>instruksi</a:t>
            </a:r>
            <a:r>
              <a:rPr lang="en-US" sz="2000" dirty="0" smtClean="0"/>
              <a:t> </a:t>
            </a:r>
            <a:r>
              <a:rPr lang="en-US" sz="2000" dirty="0" err="1" smtClean="0"/>
              <a:t>untuk</a:t>
            </a:r>
            <a:r>
              <a:rPr lang="en-US" sz="2000" dirty="0" smtClean="0"/>
              <a:t> </a:t>
            </a:r>
            <a:r>
              <a:rPr lang="en-US" sz="2000" dirty="0" err="1" smtClean="0"/>
              <a:t>menentukan</a:t>
            </a:r>
            <a:r>
              <a:rPr lang="en-US" sz="2000" dirty="0" smtClean="0"/>
              <a:t> </a:t>
            </a:r>
            <a:r>
              <a:rPr lang="en-US" sz="2000" dirty="0" err="1" smtClean="0"/>
              <a:t>jenis</a:t>
            </a:r>
            <a:r>
              <a:rPr lang="en-US" sz="2000" dirty="0" smtClean="0"/>
              <a:t> </a:t>
            </a:r>
            <a:r>
              <a:rPr lang="en-US" sz="2000" dirty="0" err="1" smtClean="0"/>
              <a:t>operasi</a:t>
            </a:r>
            <a:r>
              <a:rPr lang="en-US" sz="2000" dirty="0" smtClean="0"/>
              <a:t> yang </a:t>
            </a:r>
            <a:r>
              <a:rPr lang="en-US" sz="2000" dirty="0" err="1" smtClean="0"/>
              <a:t>akan</a:t>
            </a:r>
            <a:r>
              <a:rPr lang="en-US" sz="2000" dirty="0" smtClean="0"/>
              <a:t> </a:t>
            </a:r>
            <a:r>
              <a:rPr lang="en-US" sz="2000" dirty="0" err="1" smtClean="0"/>
              <a:t>dibentuk</a:t>
            </a:r>
            <a:r>
              <a:rPr lang="en-US" sz="2000" dirty="0" smtClean="0"/>
              <a:t> </a:t>
            </a:r>
            <a:r>
              <a:rPr lang="en-US" sz="2000" dirty="0" err="1" smtClean="0"/>
              <a:t>dan</a:t>
            </a:r>
            <a:r>
              <a:rPr lang="en-US" sz="2000" dirty="0" smtClean="0"/>
              <a:t> operand yang </a:t>
            </a:r>
            <a:r>
              <a:rPr lang="en-US" sz="2000" dirty="0" err="1" smtClean="0"/>
              <a:t>akan</a:t>
            </a:r>
            <a:r>
              <a:rPr lang="en-US" sz="2000" dirty="0" smtClean="0"/>
              <a:t> </a:t>
            </a:r>
            <a:r>
              <a:rPr lang="en-US" sz="2000" dirty="0" err="1" smtClean="0"/>
              <a:t>digunakan</a:t>
            </a:r>
            <a:r>
              <a:rPr lang="en-US" sz="2000" dirty="0" smtClean="0"/>
              <a:t>.</a:t>
            </a:r>
          </a:p>
          <a:p>
            <a:pPr eaLnBrk="1" hangingPunct="1">
              <a:lnSpc>
                <a:spcPct val="80000"/>
              </a:lnSpc>
              <a:buSzPct val="75000"/>
              <a:buFont typeface="Wingdings" pitchFamily="2" charset="2"/>
              <a:buChar char="ü"/>
            </a:pPr>
            <a:r>
              <a:rPr lang="en-US" sz="2000" b="1" i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Operand Address Calculation (OAC)</a:t>
            </a:r>
            <a:r>
              <a:rPr lang="en-US" sz="2000" i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, </a:t>
            </a:r>
            <a:r>
              <a:rPr lang="en-US" sz="2000" dirty="0" err="1" smtClean="0"/>
              <a:t>yaitu</a:t>
            </a:r>
            <a:r>
              <a:rPr lang="en-US" sz="2000" dirty="0" smtClean="0"/>
              <a:t> </a:t>
            </a:r>
            <a:r>
              <a:rPr lang="en-US" sz="2000" dirty="0" err="1" smtClean="0"/>
              <a:t>menentukan</a:t>
            </a:r>
            <a:r>
              <a:rPr lang="en-US" sz="2000" dirty="0" smtClean="0"/>
              <a:t> </a:t>
            </a:r>
            <a:r>
              <a:rPr lang="en-US" sz="2000" dirty="0" err="1" smtClean="0"/>
              <a:t>alamat</a:t>
            </a:r>
            <a:r>
              <a:rPr lang="en-US" sz="2000" dirty="0" smtClean="0"/>
              <a:t> operand, </a:t>
            </a:r>
            <a:r>
              <a:rPr lang="en-US" sz="2000" dirty="0" err="1" smtClean="0"/>
              <a:t>hal</a:t>
            </a:r>
            <a:r>
              <a:rPr lang="en-US" sz="2000" dirty="0" smtClean="0"/>
              <a:t> </a:t>
            </a:r>
            <a:r>
              <a:rPr lang="en-US" sz="2000" dirty="0" err="1" smtClean="0"/>
              <a:t>ini</a:t>
            </a:r>
            <a:r>
              <a:rPr lang="en-US" sz="2000" dirty="0" smtClean="0"/>
              <a:t> </a:t>
            </a:r>
            <a:r>
              <a:rPr lang="en-US" sz="2000" dirty="0" err="1" smtClean="0"/>
              <a:t>dilakukan</a:t>
            </a:r>
            <a:r>
              <a:rPr lang="en-US" sz="2000" dirty="0" smtClean="0"/>
              <a:t> </a:t>
            </a:r>
            <a:r>
              <a:rPr lang="en-US" sz="2000" dirty="0" err="1" smtClean="0"/>
              <a:t>apabila</a:t>
            </a:r>
            <a:r>
              <a:rPr lang="en-US" sz="2000" dirty="0" smtClean="0"/>
              <a:t> </a:t>
            </a:r>
            <a:r>
              <a:rPr lang="en-US" sz="2000" dirty="0" err="1" smtClean="0"/>
              <a:t>melibatkan</a:t>
            </a:r>
            <a:r>
              <a:rPr lang="en-US" sz="2000" dirty="0" smtClean="0"/>
              <a:t> </a:t>
            </a:r>
            <a:r>
              <a:rPr lang="en-US" sz="2000" dirty="0" err="1" smtClean="0"/>
              <a:t>referensi</a:t>
            </a:r>
            <a:r>
              <a:rPr lang="en-US" sz="2000" dirty="0" smtClean="0"/>
              <a:t> operand </a:t>
            </a:r>
            <a:r>
              <a:rPr lang="en-US" sz="2000" dirty="0" err="1" smtClean="0"/>
              <a:t>pada</a:t>
            </a:r>
            <a:r>
              <a:rPr lang="en-US" sz="2000" dirty="0" smtClean="0"/>
              <a:t> </a:t>
            </a:r>
            <a:r>
              <a:rPr lang="en-US" sz="2000" dirty="0" err="1" smtClean="0"/>
              <a:t>memori</a:t>
            </a:r>
            <a:r>
              <a:rPr lang="en-US" sz="2000" dirty="0" smtClean="0"/>
              <a:t>.</a:t>
            </a:r>
          </a:p>
          <a:p>
            <a:pPr eaLnBrk="1" hangingPunct="1">
              <a:lnSpc>
                <a:spcPct val="80000"/>
              </a:lnSpc>
              <a:buSzPct val="75000"/>
              <a:buFont typeface="Wingdings" pitchFamily="2" charset="2"/>
              <a:buChar char="ü"/>
            </a:pPr>
            <a:r>
              <a:rPr lang="en-US" sz="2000" b="1" i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Operand Fetch (OF)</a:t>
            </a:r>
            <a:r>
              <a:rPr lang="en-US" sz="2000" i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, </a:t>
            </a:r>
            <a:r>
              <a:rPr lang="en-US" sz="2000" dirty="0" err="1" smtClean="0"/>
              <a:t>adalah</a:t>
            </a:r>
            <a:r>
              <a:rPr lang="en-US" sz="2000" dirty="0" smtClean="0"/>
              <a:t> </a:t>
            </a:r>
            <a:r>
              <a:rPr lang="en-US" sz="2000" dirty="0" err="1" smtClean="0"/>
              <a:t>mengambil</a:t>
            </a:r>
            <a:r>
              <a:rPr lang="en-US" sz="2000" dirty="0" smtClean="0"/>
              <a:t> operand </a:t>
            </a:r>
            <a:r>
              <a:rPr lang="en-US" sz="2000" dirty="0" err="1" smtClean="0"/>
              <a:t>dari</a:t>
            </a:r>
            <a:r>
              <a:rPr lang="en-US" sz="2000" dirty="0" smtClean="0"/>
              <a:t> </a:t>
            </a:r>
            <a:r>
              <a:rPr lang="en-US" sz="2000" dirty="0" err="1" smtClean="0"/>
              <a:t>memori</a:t>
            </a:r>
            <a:r>
              <a:rPr lang="en-US" sz="2000" dirty="0" smtClean="0"/>
              <a:t> </a:t>
            </a:r>
            <a:r>
              <a:rPr lang="en-US" sz="2000" dirty="0" err="1" smtClean="0"/>
              <a:t>atau</a:t>
            </a:r>
            <a:r>
              <a:rPr lang="en-US" sz="2000" dirty="0" smtClean="0"/>
              <a:t> </a:t>
            </a:r>
            <a:r>
              <a:rPr lang="en-US" sz="2000" dirty="0" err="1" smtClean="0"/>
              <a:t>dari</a:t>
            </a:r>
            <a:r>
              <a:rPr lang="en-US" sz="2000" dirty="0" smtClean="0"/>
              <a:t> </a:t>
            </a:r>
            <a:r>
              <a:rPr lang="en-US" sz="2000" dirty="0" err="1" smtClean="0"/>
              <a:t>modul</a:t>
            </a:r>
            <a:r>
              <a:rPr lang="en-US" sz="2000" dirty="0" smtClean="0"/>
              <a:t> I/O.</a:t>
            </a:r>
          </a:p>
          <a:p>
            <a:pPr eaLnBrk="1" hangingPunct="1">
              <a:lnSpc>
                <a:spcPct val="80000"/>
              </a:lnSpc>
              <a:buSzPct val="75000"/>
              <a:buFont typeface="Wingdings" pitchFamily="2" charset="2"/>
              <a:buChar char="ü"/>
            </a:pPr>
            <a:r>
              <a:rPr lang="en-US" sz="2000" b="1" i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Data Operation (DO)</a:t>
            </a:r>
            <a:r>
              <a:rPr lang="en-US" sz="2000" i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, </a:t>
            </a:r>
            <a:r>
              <a:rPr lang="en-US" sz="2000" dirty="0" err="1" smtClean="0"/>
              <a:t>yaitu</a:t>
            </a:r>
            <a:r>
              <a:rPr lang="en-US" sz="2000" dirty="0" smtClean="0"/>
              <a:t> </a:t>
            </a:r>
            <a:r>
              <a:rPr lang="en-US" sz="2000" dirty="0" err="1" smtClean="0"/>
              <a:t>membentuk</a:t>
            </a:r>
            <a:r>
              <a:rPr lang="en-US" sz="2000" dirty="0" smtClean="0"/>
              <a:t> </a:t>
            </a:r>
            <a:r>
              <a:rPr lang="en-US" sz="2000" dirty="0" err="1" smtClean="0"/>
              <a:t>operasi</a:t>
            </a:r>
            <a:r>
              <a:rPr lang="en-US" sz="2000" dirty="0" smtClean="0"/>
              <a:t> yang </a:t>
            </a:r>
            <a:r>
              <a:rPr lang="en-US" sz="2000" dirty="0" err="1" smtClean="0"/>
              <a:t>diperintahkan</a:t>
            </a:r>
            <a:r>
              <a:rPr lang="en-US" sz="2000" dirty="0" smtClean="0"/>
              <a:t> </a:t>
            </a:r>
            <a:r>
              <a:rPr lang="en-US" sz="2000" dirty="0" err="1" smtClean="0"/>
              <a:t>dalam</a:t>
            </a:r>
            <a:r>
              <a:rPr lang="en-US" sz="2000" dirty="0" smtClean="0"/>
              <a:t> </a:t>
            </a:r>
            <a:r>
              <a:rPr lang="en-US" sz="2000" dirty="0" err="1" smtClean="0"/>
              <a:t>instruksi</a:t>
            </a:r>
            <a:r>
              <a:rPr lang="en-US" sz="2000" dirty="0" smtClean="0"/>
              <a:t>.</a:t>
            </a:r>
          </a:p>
          <a:p>
            <a:pPr eaLnBrk="1" hangingPunct="1">
              <a:lnSpc>
                <a:spcPct val="80000"/>
              </a:lnSpc>
              <a:buSzPct val="75000"/>
              <a:buFont typeface="Wingdings" pitchFamily="2" charset="2"/>
              <a:buChar char="ü"/>
            </a:pPr>
            <a:r>
              <a:rPr lang="en-US" sz="2000" b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Operand store (OS)</a:t>
            </a:r>
            <a:r>
              <a:rPr lang="en-US" sz="20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, </a:t>
            </a:r>
            <a:r>
              <a:rPr lang="en-US" sz="2000" dirty="0" err="1" smtClean="0"/>
              <a:t>yaitu</a:t>
            </a:r>
            <a:r>
              <a:rPr lang="en-US" sz="2000" dirty="0" smtClean="0"/>
              <a:t> </a:t>
            </a:r>
            <a:r>
              <a:rPr lang="en-US" sz="2000" dirty="0" err="1" smtClean="0"/>
              <a:t>menyimpan</a:t>
            </a:r>
            <a:r>
              <a:rPr lang="en-US" sz="2000" dirty="0" smtClean="0"/>
              <a:t> </a:t>
            </a:r>
            <a:r>
              <a:rPr lang="en-US" sz="2000" dirty="0" err="1" smtClean="0"/>
              <a:t>hasil</a:t>
            </a:r>
            <a:r>
              <a:rPr lang="en-US" sz="2000" dirty="0" smtClean="0"/>
              <a:t> </a:t>
            </a:r>
            <a:r>
              <a:rPr lang="en-US" sz="2000" dirty="0" err="1" smtClean="0"/>
              <a:t>eksekusi</a:t>
            </a:r>
            <a:r>
              <a:rPr lang="en-US" sz="2000" dirty="0" smtClean="0"/>
              <a:t> </a:t>
            </a:r>
            <a:r>
              <a:rPr lang="en-US" sz="2000" dirty="0" err="1" smtClean="0"/>
              <a:t>ke</a:t>
            </a:r>
            <a:r>
              <a:rPr lang="en-US" sz="2000" dirty="0" smtClean="0"/>
              <a:t> </a:t>
            </a:r>
            <a:r>
              <a:rPr lang="en-US" sz="2000" dirty="0" err="1" smtClean="0"/>
              <a:t>dalam</a:t>
            </a:r>
            <a:r>
              <a:rPr lang="en-US" sz="2000" dirty="0" smtClean="0"/>
              <a:t> </a:t>
            </a:r>
            <a:r>
              <a:rPr lang="en-US" sz="2000" dirty="0" err="1" smtClean="0"/>
              <a:t>memori</a:t>
            </a:r>
            <a:endParaRPr lang="en-US" sz="2000" dirty="0" smtClean="0"/>
          </a:p>
          <a:p>
            <a:pPr eaLnBrk="1" hangingPunct="1">
              <a:lnSpc>
                <a:spcPct val="80000"/>
              </a:lnSpc>
              <a:buSzPct val="75000"/>
              <a:buFont typeface="Wingdings" pitchFamily="2" charset="2"/>
              <a:buChar char="q"/>
            </a:pPr>
            <a:endParaRPr lang="en-US" sz="1900" dirty="0" smtClean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pPr>
              <a:defRPr/>
            </a:pPr>
            <a:fld id="{76DB69B0-2693-4E13-885F-F72D4833526A}" type="slidenum">
              <a:rPr lang="en-US"/>
              <a:pPr>
                <a:defRPr/>
              </a:pPr>
              <a:t>15</a:t>
            </a:fld>
            <a:endParaRPr lang="en-US"/>
          </a:p>
        </p:txBody>
      </p:sp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000" b="1" dirty="0" err="1" smtClean="0"/>
              <a:t>Siklus</a:t>
            </a:r>
            <a:r>
              <a:rPr lang="en-US" sz="4000" b="1" dirty="0" smtClean="0"/>
              <a:t> </a:t>
            </a:r>
            <a:r>
              <a:rPr lang="en-US" sz="4000" b="1" dirty="0" err="1" smtClean="0"/>
              <a:t>Eksekusi</a:t>
            </a:r>
            <a:r>
              <a:rPr lang="en-US" sz="4000" b="1" dirty="0" smtClean="0"/>
              <a:t/>
            </a:r>
            <a:br>
              <a:rPr lang="en-US" sz="4000" b="1" dirty="0" smtClean="0"/>
            </a:br>
            <a:endParaRPr lang="en-US" sz="4000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pPr>
              <a:defRPr/>
            </a:pPr>
            <a:fld id="{3CDC244B-ACD5-45D4-980B-FE340E51F813}" type="slidenum">
              <a:rPr lang="en-US"/>
              <a:pPr>
                <a:defRPr/>
              </a:pPr>
              <a:t>16</a:t>
            </a:fld>
            <a:endParaRPr lang="en-US"/>
          </a:p>
        </p:txBody>
      </p:sp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000" b="1" smtClean="0"/>
              <a:t>Diagram siklus instruksi</a:t>
            </a:r>
            <a:br>
              <a:rPr lang="en-US" sz="4000" b="1" smtClean="0"/>
            </a:br>
            <a:endParaRPr lang="en-US" sz="4000" b="1" smtClean="0"/>
          </a:p>
        </p:txBody>
      </p:sp>
      <p:pic>
        <p:nvPicPr>
          <p:cNvPr id="16388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2743200"/>
            <a:ext cx="7467600" cy="2749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 eaLnBrk="1" hangingPunct="1">
              <a:buFont typeface="Arial" charset="0"/>
              <a:buNone/>
            </a:pPr>
            <a:r>
              <a:rPr lang="id-ID" sz="5400" smtClean="0"/>
              <a:t>SET INSTRUKSI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pPr>
              <a:defRPr/>
            </a:pPr>
            <a:fld id="{AA82D1CB-B866-46D0-86AA-38D5998D5A1F}" type="slidenum">
              <a:rPr lang="en-US" smtClean="0"/>
              <a:pPr>
                <a:defRPr/>
              </a:pPr>
              <a:t>17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xfrm>
            <a:off x="485775" y="411163"/>
            <a:ext cx="5976938" cy="611187"/>
          </a:xfrm>
        </p:spPr>
        <p:txBody>
          <a:bodyPr lIns="0" tIns="10827" rIns="0" bIns="0" rtlCol="0">
            <a:spAutoFit/>
          </a:bodyPr>
          <a:lstStyle/>
          <a:p>
            <a:pPr marL="11397" eaLnBrk="1" hangingPunct="1">
              <a:spcBef>
                <a:spcPts val="85"/>
              </a:spcBef>
              <a:defRPr/>
            </a:pPr>
            <a:r>
              <a:rPr sz="3900" b="1" spc="-4" dirty="0">
                <a:latin typeface="Arial"/>
                <a:cs typeface="Arial"/>
              </a:rPr>
              <a:t>Apakah Set </a:t>
            </a:r>
            <a:r>
              <a:rPr sz="3900" b="1" spc="-9" dirty="0">
                <a:latin typeface="Arial"/>
                <a:cs typeface="Arial"/>
              </a:rPr>
              <a:t>Instruksi</a:t>
            </a:r>
            <a:r>
              <a:rPr sz="3900" b="1" spc="-22" dirty="0">
                <a:latin typeface="Arial"/>
                <a:cs typeface="Arial"/>
              </a:rPr>
              <a:t> </a:t>
            </a:r>
            <a:r>
              <a:rPr sz="3900" b="1" spc="-9" dirty="0">
                <a:latin typeface="Arial"/>
                <a:cs typeface="Arial"/>
              </a:rPr>
              <a:t>itu</a:t>
            </a:r>
            <a:r>
              <a:rPr sz="3900" b="1" spc="-9" dirty="0">
                <a:latin typeface="Arial"/>
                <a:cs typeface="Arial"/>
              </a:rPr>
              <a:t>?</a:t>
            </a:r>
            <a:endParaRPr sz="3900" dirty="0">
              <a:latin typeface="Arial"/>
              <a:cs typeface="Arial"/>
            </a:endParaRPr>
          </a:p>
        </p:txBody>
      </p:sp>
      <p:sp>
        <p:nvSpPr>
          <p:cNvPr id="18442" name="object 11"/>
          <p:cNvSpPr txBox="1">
            <a:spLocks noChangeArrowheads="1"/>
          </p:cNvSpPr>
          <p:nvPr/>
        </p:nvSpPr>
        <p:spPr bwMode="auto">
          <a:xfrm>
            <a:off x="536575" y="1158875"/>
            <a:ext cx="7924800" cy="480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1397" rIns="0" bIns="0">
            <a:spAutoFit/>
          </a:bodyPr>
          <a:lstStyle>
            <a:lvl1pPr marL="349250" indent="-338138">
              <a:tabLst>
                <a:tab pos="350838" algn="l"/>
              </a:tabLst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tabLst>
                <a:tab pos="350838" algn="l"/>
              </a:tabLst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tabLst>
                <a:tab pos="350838" algn="l"/>
              </a:tabLst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tabLst>
                <a:tab pos="350838" algn="l"/>
              </a:tabLst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tabLst>
                <a:tab pos="350838" algn="l"/>
              </a:tabLst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350838" algn="l"/>
              </a:tabLs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350838" algn="l"/>
              </a:tabLs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350838" algn="l"/>
              </a:tabLs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350838" algn="l"/>
              </a:tabLs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just">
              <a:spcBef>
                <a:spcPts val="88"/>
              </a:spcBef>
              <a:buClr>
                <a:srgbClr val="320065"/>
              </a:buClr>
              <a:buSzPct val="70000"/>
              <a:buFont typeface="Courier New" pitchFamily="49" charset="0"/>
              <a:buChar char="•"/>
            </a:pPr>
            <a:r>
              <a:rPr lang="id-ID" sz="3000" b="1">
                <a:latin typeface="Arial" charset="0"/>
                <a:cs typeface="Arial" charset="0"/>
              </a:rPr>
              <a:t>Set instruksi (instruction set)</a:t>
            </a:r>
            <a:r>
              <a:rPr lang="id-ID" sz="3000">
                <a:latin typeface="Arial" charset="0"/>
                <a:cs typeface="Arial" charset="0"/>
              </a:rPr>
              <a:t>: sekumpulan  lengkap instruksi yang dapat dimengerti oleh  sebuah CPU</a:t>
            </a:r>
          </a:p>
          <a:p>
            <a:pPr>
              <a:spcBef>
                <a:spcPts val="713"/>
              </a:spcBef>
              <a:buClr>
                <a:srgbClr val="320065"/>
              </a:buClr>
              <a:buSzPct val="70000"/>
              <a:buFont typeface="Courier New" pitchFamily="49" charset="0"/>
              <a:buChar char="•"/>
            </a:pPr>
            <a:r>
              <a:rPr lang="id-ID" sz="3000">
                <a:latin typeface="Arial" charset="0"/>
                <a:cs typeface="Arial" charset="0"/>
              </a:rPr>
              <a:t>Instruksinya berbentuk machine code  (bahasa mesin), aslinya seluruhnya dalam  bilangan biner</a:t>
            </a:r>
          </a:p>
          <a:p>
            <a:pPr>
              <a:spcBef>
                <a:spcPts val="713"/>
              </a:spcBef>
              <a:buClr>
                <a:srgbClr val="320065"/>
              </a:buClr>
              <a:buSzPct val="70000"/>
              <a:buFont typeface="Courier New" pitchFamily="49" charset="0"/>
              <a:buChar char="•"/>
            </a:pPr>
            <a:r>
              <a:rPr lang="id-ID" sz="3000">
                <a:latin typeface="Arial" charset="0"/>
                <a:cs typeface="Arial" charset="0"/>
              </a:rPr>
              <a:t>Untuk programmer, biasanya digunakan  representasi yang lebih mudah dimengerti   bahasa yang dapat dimengerti manusia,  dikenal dengan bahasa Assembly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2" name="object 6"/>
          <p:cNvSpPr>
            <a:spLocks/>
          </p:cNvSpPr>
          <p:nvPr/>
        </p:nvSpPr>
        <p:spPr bwMode="auto">
          <a:xfrm>
            <a:off x="452438" y="101600"/>
            <a:ext cx="165100" cy="376238"/>
          </a:xfrm>
          <a:custGeom>
            <a:avLst/>
            <a:gdLst>
              <a:gd name="T0" fmla="*/ 130533 w 181609"/>
              <a:gd name="T1" fmla="*/ 5223 h 426720"/>
              <a:gd name="T2" fmla="*/ 125953 w 181609"/>
              <a:gd name="T3" fmla="*/ 0 h 426720"/>
              <a:gd name="T4" fmla="*/ 0 w 181609"/>
              <a:gd name="T5" fmla="*/ 0 h 426720"/>
              <a:gd name="T6" fmla="*/ 0 w 181609"/>
              <a:gd name="T7" fmla="*/ 292484 h 426720"/>
              <a:gd name="T8" fmla="*/ 4580 w 181609"/>
              <a:gd name="T9" fmla="*/ 292484 h 426720"/>
              <a:gd name="T10" fmla="*/ 4580 w 181609"/>
              <a:gd name="T11" fmla="*/ 5223 h 426720"/>
              <a:gd name="T12" fmla="*/ 10306 w 181609"/>
              <a:gd name="T13" fmla="*/ 0 h 426720"/>
              <a:gd name="T14" fmla="*/ 10306 w 181609"/>
              <a:gd name="T15" fmla="*/ 5223 h 426720"/>
              <a:gd name="T16" fmla="*/ 130533 w 181609"/>
              <a:gd name="T17" fmla="*/ 5223 h 426720"/>
              <a:gd name="T18" fmla="*/ 10306 w 181609"/>
              <a:gd name="T19" fmla="*/ 5223 h 426720"/>
              <a:gd name="T20" fmla="*/ 10306 w 181609"/>
              <a:gd name="T21" fmla="*/ 0 h 426720"/>
              <a:gd name="T22" fmla="*/ 4580 w 181609"/>
              <a:gd name="T23" fmla="*/ 5223 h 426720"/>
              <a:gd name="T24" fmla="*/ 10306 w 181609"/>
              <a:gd name="T25" fmla="*/ 5223 h 426720"/>
              <a:gd name="T26" fmla="*/ 10306 w 181609"/>
              <a:gd name="T27" fmla="*/ 283083 h 426720"/>
              <a:gd name="T28" fmla="*/ 10306 w 181609"/>
              <a:gd name="T29" fmla="*/ 5223 h 426720"/>
              <a:gd name="T30" fmla="*/ 4580 w 181609"/>
              <a:gd name="T31" fmla="*/ 5223 h 426720"/>
              <a:gd name="T32" fmla="*/ 4580 w 181609"/>
              <a:gd name="T33" fmla="*/ 283083 h 426720"/>
              <a:gd name="T34" fmla="*/ 10306 w 181609"/>
              <a:gd name="T35" fmla="*/ 283083 h 426720"/>
              <a:gd name="T36" fmla="*/ 130533 w 181609"/>
              <a:gd name="T37" fmla="*/ 283083 h 426720"/>
              <a:gd name="T38" fmla="*/ 4580 w 181609"/>
              <a:gd name="T39" fmla="*/ 283083 h 426720"/>
              <a:gd name="T40" fmla="*/ 10306 w 181609"/>
              <a:gd name="T41" fmla="*/ 287261 h 426720"/>
              <a:gd name="T42" fmla="*/ 10306 w 181609"/>
              <a:gd name="T43" fmla="*/ 292484 h 426720"/>
              <a:gd name="T44" fmla="*/ 125953 w 181609"/>
              <a:gd name="T45" fmla="*/ 292484 h 426720"/>
              <a:gd name="T46" fmla="*/ 125953 w 181609"/>
              <a:gd name="T47" fmla="*/ 287261 h 426720"/>
              <a:gd name="T48" fmla="*/ 130533 w 181609"/>
              <a:gd name="T49" fmla="*/ 283083 h 426720"/>
              <a:gd name="T50" fmla="*/ 10306 w 181609"/>
              <a:gd name="T51" fmla="*/ 292484 h 426720"/>
              <a:gd name="T52" fmla="*/ 10306 w 181609"/>
              <a:gd name="T53" fmla="*/ 287261 h 426720"/>
              <a:gd name="T54" fmla="*/ 4580 w 181609"/>
              <a:gd name="T55" fmla="*/ 283083 h 426720"/>
              <a:gd name="T56" fmla="*/ 4580 w 181609"/>
              <a:gd name="T57" fmla="*/ 292484 h 426720"/>
              <a:gd name="T58" fmla="*/ 10306 w 181609"/>
              <a:gd name="T59" fmla="*/ 292484 h 426720"/>
              <a:gd name="T60" fmla="*/ 136258 w 181609"/>
              <a:gd name="T61" fmla="*/ 292484 h 426720"/>
              <a:gd name="T62" fmla="*/ 136258 w 181609"/>
              <a:gd name="T63" fmla="*/ 0 h 426720"/>
              <a:gd name="T64" fmla="*/ 125953 w 181609"/>
              <a:gd name="T65" fmla="*/ 0 h 426720"/>
              <a:gd name="T66" fmla="*/ 130533 w 181609"/>
              <a:gd name="T67" fmla="*/ 5223 h 426720"/>
              <a:gd name="T68" fmla="*/ 130533 w 181609"/>
              <a:gd name="T69" fmla="*/ 292484 h 426720"/>
              <a:gd name="T70" fmla="*/ 136258 w 181609"/>
              <a:gd name="T71" fmla="*/ 292484 h 426720"/>
              <a:gd name="T72" fmla="*/ 130533 w 181609"/>
              <a:gd name="T73" fmla="*/ 283083 h 426720"/>
              <a:gd name="T74" fmla="*/ 130533 w 181609"/>
              <a:gd name="T75" fmla="*/ 5223 h 426720"/>
              <a:gd name="T76" fmla="*/ 125953 w 181609"/>
              <a:gd name="T77" fmla="*/ 5223 h 426720"/>
              <a:gd name="T78" fmla="*/ 125953 w 181609"/>
              <a:gd name="T79" fmla="*/ 283083 h 426720"/>
              <a:gd name="T80" fmla="*/ 130533 w 181609"/>
              <a:gd name="T81" fmla="*/ 283083 h 426720"/>
              <a:gd name="T82" fmla="*/ 130533 w 181609"/>
              <a:gd name="T83" fmla="*/ 292484 h 426720"/>
              <a:gd name="T84" fmla="*/ 130533 w 181609"/>
              <a:gd name="T85" fmla="*/ 283083 h 426720"/>
              <a:gd name="T86" fmla="*/ 125953 w 181609"/>
              <a:gd name="T87" fmla="*/ 287261 h 426720"/>
              <a:gd name="T88" fmla="*/ 125953 w 181609"/>
              <a:gd name="T89" fmla="*/ 292484 h 426720"/>
              <a:gd name="T90" fmla="*/ 130533 w 181609"/>
              <a:gd name="T91" fmla="*/ 292484 h 426720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0" t="0" r="r" b="b"/>
            <a:pathLst>
              <a:path w="181609" h="426720">
                <a:moveTo>
                  <a:pt x="173736" y="7620"/>
                </a:moveTo>
                <a:lnTo>
                  <a:pt x="167640" y="0"/>
                </a:lnTo>
                <a:lnTo>
                  <a:pt x="0" y="0"/>
                </a:lnTo>
                <a:lnTo>
                  <a:pt x="0" y="426720"/>
                </a:lnTo>
                <a:lnTo>
                  <a:pt x="6096" y="426720"/>
                </a:lnTo>
                <a:lnTo>
                  <a:pt x="6096" y="7620"/>
                </a:lnTo>
                <a:lnTo>
                  <a:pt x="13716" y="0"/>
                </a:lnTo>
                <a:lnTo>
                  <a:pt x="13716" y="7620"/>
                </a:lnTo>
                <a:lnTo>
                  <a:pt x="173736" y="7620"/>
                </a:lnTo>
                <a:close/>
              </a:path>
              <a:path w="181609" h="426720">
                <a:moveTo>
                  <a:pt x="13716" y="7620"/>
                </a:moveTo>
                <a:lnTo>
                  <a:pt x="13716" y="0"/>
                </a:lnTo>
                <a:lnTo>
                  <a:pt x="6096" y="7620"/>
                </a:lnTo>
                <a:lnTo>
                  <a:pt x="13716" y="7620"/>
                </a:lnTo>
                <a:close/>
              </a:path>
              <a:path w="181609" h="426720">
                <a:moveTo>
                  <a:pt x="13716" y="413004"/>
                </a:moveTo>
                <a:lnTo>
                  <a:pt x="13716" y="7620"/>
                </a:lnTo>
                <a:lnTo>
                  <a:pt x="6096" y="7620"/>
                </a:lnTo>
                <a:lnTo>
                  <a:pt x="6096" y="413004"/>
                </a:lnTo>
                <a:lnTo>
                  <a:pt x="13716" y="413004"/>
                </a:lnTo>
                <a:close/>
              </a:path>
              <a:path w="181609" h="426720">
                <a:moveTo>
                  <a:pt x="173736" y="413004"/>
                </a:moveTo>
                <a:lnTo>
                  <a:pt x="6096" y="413004"/>
                </a:lnTo>
                <a:lnTo>
                  <a:pt x="13716" y="419100"/>
                </a:lnTo>
                <a:lnTo>
                  <a:pt x="13716" y="426720"/>
                </a:lnTo>
                <a:lnTo>
                  <a:pt x="167640" y="426720"/>
                </a:lnTo>
                <a:lnTo>
                  <a:pt x="167640" y="419100"/>
                </a:lnTo>
                <a:lnTo>
                  <a:pt x="173736" y="413004"/>
                </a:lnTo>
                <a:close/>
              </a:path>
              <a:path w="181609" h="426720">
                <a:moveTo>
                  <a:pt x="13716" y="426720"/>
                </a:moveTo>
                <a:lnTo>
                  <a:pt x="13716" y="419100"/>
                </a:lnTo>
                <a:lnTo>
                  <a:pt x="6096" y="413004"/>
                </a:lnTo>
                <a:lnTo>
                  <a:pt x="6096" y="426720"/>
                </a:lnTo>
                <a:lnTo>
                  <a:pt x="13716" y="426720"/>
                </a:lnTo>
                <a:close/>
              </a:path>
              <a:path w="181609" h="426720">
                <a:moveTo>
                  <a:pt x="181356" y="426720"/>
                </a:moveTo>
                <a:lnTo>
                  <a:pt x="181356" y="0"/>
                </a:lnTo>
                <a:lnTo>
                  <a:pt x="167640" y="0"/>
                </a:lnTo>
                <a:lnTo>
                  <a:pt x="173736" y="7620"/>
                </a:lnTo>
                <a:lnTo>
                  <a:pt x="173736" y="426720"/>
                </a:lnTo>
                <a:lnTo>
                  <a:pt x="181356" y="426720"/>
                </a:lnTo>
                <a:close/>
              </a:path>
              <a:path w="181609" h="426720">
                <a:moveTo>
                  <a:pt x="173736" y="413004"/>
                </a:moveTo>
                <a:lnTo>
                  <a:pt x="173736" y="7620"/>
                </a:lnTo>
                <a:lnTo>
                  <a:pt x="167640" y="7620"/>
                </a:lnTo>
                <a:lnTo>
                  <a:pt x="167640" y="413004"/>
                </a:lnTo>
                <a:lnTo>
                  <a:pt x="173736" y="413004"/>
                </a:lnTo>
                <a:close/>
              </a:path>
              <a:path w="181609" h="426720">
                <a:moveTo>
                  <a:pt x="173736" y="426720"/>
                </a:moveTo>
                <a:lnTo>
                  <a:pt x="173736" y="413004"/>
                </a:lnTo>
                <a:lnTo>
                  <a:pt x="167640" y="419100"/>
                </a:lnTo>
                <a:lnTo>
                  <a:pt x="167640" y="426720"/>
                </a:lnTo>
                <a:lnTo>
                  <a:pt x="173736" y="426720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id-ID"/>
          </a:p>
        </p:txBody>
      </p:sp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xfrm>
            <a:off x="477838" y="223838"/>
            <a:ext cx="5976938" cy="611187"/>
          </a:xfrm>
        </p:spPr>
        <p:txBody>
          <a:bodyPr lIns="0" tIns="10827" rIns="0" bIns="0" rtlCol="0">
            <a:spAutoFit/>
          </a:bodyPr>
          <a:lstStyle/>
          <a:p>
            <a:pPr marL="11397" eaLnBrk="1" hangingPunct="1">
              <a:spcBef>
                <a:spcPts val="85"/>
              </a:spcBef>
              <a:defRPr/>
            </a:pPr>
            <a:r>
              <a:rPr sz="3900" b="1" spc="-4" dirty="0">
                <a:latin typeface="Arial"/>
                <a:cs typeface="Arial"/>
              </a:rPr>
              <a:t>Apakah Set </a:t>
            </a:r>
            <a:r>
              <a:rPr sz="3900" b="1" spc="-9" dirty="0">
                <a:latin typeface="Arial"/>
                <a:cs typeface="Arial"/>
              </a:rPr>
              <a:t>Instruksi</a:t>
            </a:r>
            <a:r>
              <a:rPr sz="3900" b="1" spc="-22" dirty="0">
                <a:latin typeface="Arial"/>
                <a:cs typeface="Arial"/>
              </a:rPr>
              <a:t> </a:t>
            </a:r>
            <a:r>
              <a:rPr sz="3900" b="1" spc="-9" dirty="0">
                <a:latin typeface="Arial"/>
                <a:cs typeface="Arial"/>
              </a:rPr>
              <a:t>itu</a:t>
            </a:r>
            <a:r>
              <a:rPr sz="3900" b="1" spc="-9" dirty="0">
                <a:latin typeface="Arial"/>
                <a:cs typeface="Arial"/>
              </a:rPr>
              <a:t>?</a:t>
            </a:r>
            <a:endParaRPr sz="3900" dirty="0">
              <a:latin typeface="Arial"/>
              <a:cs typeface="Arial"/>
            </a:endParaRPr>
          </a:p>
        </p:txBody>
      </p:sp>
      <p:sp>
        <p:nvSpPr>
          <p:cNvPr id="19466" name="object 11"/>
          <p:cNvSpPr txBox="1">
            <a:spLocks noChangeArrowheads="1"/>
          </p:cNvSpPr>
          <p:nvPr/>
        </p:nvSpPr>
        <p:spPr bwMode="auto">
          <a:xfrm>
            <a:off x="534988" y="990600"/>
            <a:ext cx="7964488" cy="55796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1397" rIns="0" bIns="0">
            <a:spAutoFit/>
          </a:bodyPr>
          <a:lstStyle>
            <a:lvl1pPr marL="349250" indent="-338138">
              <a:tabLst>
                <a:tab pos="350838" algn="l"/>
              </a:tabLst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tabLst>
                <a:tab pos="350838" algn="l"/>
              </a:tabLst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tabLst>
                <a:tab pos="350838" algn="l"/>
              </a:tabLst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tabLst>
                <a:tab pos="350838" algn="l"/>
              </a:tabLst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tabLst>
                <a:tab pos="350838" algn="l"/>
              </a:tabLst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350838" algn="l"/>
              </a:tabLs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350838" algn="l"/>
              </a:tabLs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350838" algn="l"/>
              </a:tabLs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350838" algn="l"/>
              </a:tabLs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just">
              <a:spcBef>
                <a:spcPts val="88"/>
              </a:spcBef>
              <a:buClr>
                <a:srgbClr val="320065"/>
              </a:buClr>
              <a:buSzPct val="70000"/>
              <a:buFont typeface="Courier New" pitchFamily="49" charset="0"/>
              <a:buChar char="•"/>
            </a:pPr>
            <a:r>
              <a:rPr lang="id-ID" sz="3000" b="1" dirty="0">
                <a:latin typeface="Arial" charset="0"/>
                <a:cs typeface="Arial" charset="0"/>
              </a:rPr>
              <a:t>Set instruksi (instruction set)</a:t>
            </a:r>
            <a:r>
              <a:rPr lang="id-ID" sz="3000" dirty="0">
                <a:latin typeface="Arial" charset="0"/>
                <a:cs typeface="Arial" charset="0"/>
              </a:rPr>
              <a:t>: sekumpulan  lengkap instruksi yang dapat dimengerti oleh  sebuah CPU:</a:t>
            </a:r>
          </a:p>
          <a:p>
            <a:pPr algn="r"/>
            <a:r>
              <a:rPr lang="id-ID" sz="3000" b="1" dirty="0" smtClean="0">
                <a:latin typeface="Arial" charset="0"/>
                <a:cs typeface="Arial" charset="0"/>
              </a:rPr>
              <a:t>KUMPULAN </a:t>
            </a:r>
            <a:r>
              <a:rPr lang="id-ID" sz="3000" b="1" dirty="0">
                <a:latin typeface="Arial" charset="0"/>
                <a:cs typeface="Arial" charset="0"/>
              </a:rPr>
              <a:t>PERINTAH/INSTRUKSI YANG  DAPAT DIMENGERTI OLEH SEBUAH CPU</a:t>
            </a:r>
            <a:endParaRPr lang="id-ID" sz="3000" dirty="0">
              <a:latin typeface="Arial" charset="0"/>
              <a:cs typeface="Arial" charset="0"/>
            </a:endParaRPr>
          </a:p>
          <a:p>
            <a:pPr>
              <a:spcBef>
                <a:spcPts val="50"/>
              </a:spcBef>
            </a:pPr>
            <a:endParaRPr lang="id-ID" sz="3100" dirty="0">
              <a:cs typeface="Times New Roman" pitchFamily="18" charset="0"/>
            </a:endParaRPr>
          </a:p>
          <a:p>
            <a:r>
              <a:rPr lang="id-ID" sz="3000" dirty="0">
                <a:latin typeface="Arial" charset="0"/>
                <a:cs typeface="Arial" charset="0"/>
              </a:rPr>
              <a:t>a.k.a. dengn sebuah kamus berisi daftar  perintah apa saja yang dapat dilakukan  (didukung) oleh sebuah prosesor, dan  biasanya terikat dengan sebuah keluarga  arsitektur prosesor tertentu (misal x86, </a:t>
            </a:r>
            <a:r>
              <a:rPr lang="id-ID" sz="3000" dirty="0" smtClean="0">
                <a:latin typeface="Arial" charset="0"/>
                <a:cs typeface="Arial" charset="0"/>
              </a:rPr>
              <a:t>x64, ARM)</a:t>
            </a:r>
            <a:endParaRPr lang="id-ID" sz="3000" dirty="0">
              <a:latin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6" name="object 6"/>
          <p:cNvSpPr>
            <a:spLocks/>
          </p:cNvSpPr>
          <p:nvPr/>
        </p:nvSpPr>
        <p:spPr bwMode="auto">
          <a:xfrm>
            <a:off x="452438" y="101600"/>
            <a:ext cx="165100" cy="376238"/>
          </a:xfrm>
          <a:custGeom>
            <a:avLst/>
            <a:gdLst>
              <a:gd name="T0" fmla="*/ 130533 w 181609"/>
              <a:gd name="T1" fmla="*/ 5223 h 426720"/>
              <a:gd name="T2" fmla="*/ 125953 w 181609"/>
              <a:gd name="T3" fmla="*/ 0 h 426720"/>
              <a:gd name="T4" fmla="*/ 0 w 181609"/>
              <a:gd name="T5" fmla="*/ 0 h 426720"/>
              <a:gd name="T6" fmla="*/ 0 w 181609"/>
              <a:gd name="T7" fmla="*/ 292484 h 426720"/>
              <a:gd name="T8" fmla="*/ 4580 w 181609"/>
              <a:gd name="T9" fmla="*/ 292484 h 426720"/>
              <a:gd name="T10" fmla="*/ 4580 w 181609"/>
              <a:gd name="T11" fmla="*/ 5223 h 426720"/>
              <a:gd name="T12" fmla="*/ 10306 w 181609"/>
              <a:gd name="T13" fmla="*/ 0 h 426720"/>
              <a:gd name="T14" fmla="*/ 10306 w 181609"/>
              <a:gd name="T15" fmla="*/ 5223 h 426720"/>
              <a:gd name="T16" fmla="*/ 130533 w 181609"/>
              <a:gd name="T17" fmla="*/ 5223 h 426720"/>
              <a:gd name="T18" fmla="*/ 10306 w 181609"/>
              <a:gd name="T19" fmla="*/ 5223 h 426720"/>
              <a:gd name="T20" fmla="*/ 10306 w 181609"/>
              <a:gd name="T21" fmla="*/ 0 h 426720"/>
              <a:gd name="T22" fmla="*/ 4580 w 181609"/>
              <a:gd name="T23" fmla="*/ 5223 h 426720"/>
              <a:gd name="T24" fmla="*/ 10306 w 181609"/>
              <a:gd name="T25" fmla="*/ 5223 h 426720"/>
              <a:gd name="T26" fmla="*/ 10306 w 181609"/>
              <a:gd name="T27" fmla="*/ 283083 h 426720"/>
              <a:gd name="T28" fmla="*/ 10306 w 181609"/>
              <a:gd name="T29" fmla="*/ 5223 h 426720"/>
              <a:gd name="T30" fmla="*/ 4580 w 181609"/>
              <a:gd name="T31" fmla="*/ 5223 h 426720"/>
              <a:gd name="T32" fmla="*/ 4580 w 181609"/>
              <a:gd name="T33" fmla="*/ 283083 h 426720"/>
              <a:gd name="T34" fmla="*/ 10306 w 181609"/>
              <a:gd name="T35" fmla="*/ 283083 h 426720"/>
              <a:gd name="T36" fmla="*/ 130533 w 181609"/>
              <a:gd name="T37" fmla="*/ 283083 h 426720"/>
              <a:gd name="T38" fmla="*/ 4580 w 181609"/>
              <a:gd name="T39" fmla="*/ 283083 h 426720"/>
              <a:gd name="T40" fmla="*/ 10306 w 181609"/>
              <a:gd name="T41" fmla="*/ 287261 h 426720"/>
              <a:gd name="T42" fmla="*/ 10306 w 181609"/>
              <a:gd name="T43" fmla="*/ 292484 h 426720"/>
              <a:gd name="T44" fmla="*/ 125953 w 181609"/>
              <a:gd name="T45" fmla="*/ 292484 h 426720"/>
              <a:gd name="T46" fmla="*/ 125953 w 181609"/>
              <a:gd name="T47" fmla="*/ 287261 h 426720"/>
              <a:gd name="T48" fmla="*/ 130533 w 181609"/>
              <a:gd name="T49" fmla="*/ 283083 h 426720"/>
              <a:gd name="T50" fmla="*/ 10306 w 181609"/>
              <a:gd name="T51" fmla="*/ 292484 h 426720"/>
              <a:gd name="T52" fmla="*/ 10306 w 181609"/>
              <a:gd name="T53" fmla="*/ 287261 h 426720"/>
              <a:gd name="T54" fmla="*/ 4580 w 181609"/>
              <a:gd name="T55" fmla="*/ 283083 h 426720"/>
              <a:gd name="T56" fmla="*/ 4580 w 181609"/>
              <a:gd name="T57" fmla="*/ 292484 h 426720"/>
              <a:gd name="T58" fmla="*/ 10306 w 181609"/>
              <a:gd name="T59" fmla="*/ 292484 h 426720"/>
              <a:gd name="T60" fmla="*/ 136258 w 181609"/>
              <a:gd name="T61" fmla="*/ 292484 h 426720"/>
              <a:gd name="T62" fmla="*/ 136258 w 181609"/>
              <a:gd name="T63" fmla="*/ 0 h 426720"/>
              <a:gd name="T64" fmla="*/ 125953 w 181609"/>
              <a:gd name="T65" fmla="*/ 0 h 426720"/>
              <a:gd name="T66" fmla="*/ 130533 w 181609"/>
              <a:gd name="T67" fmla="*/ 5223 h 426720"/>
              <a:gd name="T68" fmla="*/ 130533 w 181609"/>
              <a:gd name="T69" fmla="*/ 292484 h 426720"/>
              <a:gd name="T70" fmla="*/ 136258 w 181609"/>
              <a:gd name="T71" fmla="*/ 292484 h 426720"/>
              <a:gd name="T72" fmla="*/ 130533 w 181609"/>
              <a:gd name="T73" fmla="*/ 283083 h 426720"/>
              <a:gd name="T74" fmla="*/ 130533 w 181609"/>
              <a:gd name="T75" fmla="*/ 5223 h 426720"/>
              <a:gd name="T76" fmla="*/ 125953 w 181609"/>
              <a:gd name="T77" fmla="*/ 5223 h 426720"/>
              <a:gd name="T78" fmla="*/ 125953 w 181609"/>
              <a:gd name="T79" fmla="*/ 283083 h 426720"/>
              <a:gd name="T80" fmla="*/ 130533 w 181609"/>
              <a:gd name="T81" fmla="*/ 283083 h 426720"/>
              <a:gd name="T82" fmla="*/ 130533 w 181609"/>
              <a:gd name="T83" fmla="*/ 292484 h 426720"/>
              <a:gd name="T84" fmla="*/ 130533 w 181609"/>
              <a:gd name="T85" fmla="*/ 283083 h 426720"/>
              <a:gd name="T86" fmla="*/ 125953 w 181609"/>
              <a:gd name="T87" fmla="*/ 287261 h 426720"/>
              <a:gd name="T88" fmla="*/ 125953 w 181609"/>
              <a:gd name="T89" fmla="*/ 292484 h 426720"/>
              <a:gd name="T90" fmla="*/ 130533 w 181609"/>
              <a:gd name="T91" fmla="*/ 292484 h 426720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0" t="0" r="r" b="b"/>
            <a:pathLst>
              <a:path w="181609" h="426720">
                <a:moveTo>
                  <a:pt x="173736" y="7620"/>
                </a:moveTo>
                <a:lnTo>
                  <a:pt x="167640" y="0"/>
                </a:lnTo>
                <a:lnTo>
                  <a:pt x="0" y="0"/>
                </a:lnTo>
                <a:lnTo>
                  <a:pt x="0" y="426720"/>
                </a:lnTo>
                <a:lnTo>
                  <a:pt x="6096" y="426720"/>
                </a:lnTo>
                <a:lnTo>
                  <a:pt x="6096" y="7620"/>
                </a:lnTo>
                <a:lnTo>
                  <a:pt x="13716" y="0"/>
                </a:lnTo>
                <a:lnTo>
                  <a:pt x="13716" y="7620"/>
                </a:lnTo>
                <a:lnTo>
                  <a:pt x="173736" y="7620"/>
                </a:lnTo>
                <a:close/>
              </a:path>
              <a:path w="181609" h="426720">
                <a:moveTo>
                  <a:pt x="13716" y="7620"/>
                </a:moveTo>
                <a:lnTo>
                  <a:pt x="13716" y="0"/>
                </a:lnTo>
                <a:lnTo>
                  <a:pt x="6096" y="7620"/>
                </a:lnTo>
                <a:lnTo>
                  <a:pt x="13716" y="7620"/>
                </a:lnTo>
                <a:close/>
              </a:path>
              <a:path w="181609" h="426720">
                <a:moveTo>
                  <a:pt x="13716" y="413004"/>
                </a:moveTo>
                <a:lnTo>
                  <a:pt x="13716" y="7620"/>
                </a:lnTo>
                <a:lnTo>
                  <a:pt x="6096" y="7620"/>
                </a:lnTo>
                <a:lnTo>
                  <a:pt x="6096" y="413004"/>
                </a:lnTo>
                <a:lnTo>
                  <a:pt x="13716" y="413004"/>
                </a:lnTo>
                <a:close/>
              </a:path>
              <a:path w="181609" h="426720">
                <a:moveTo>
                  <a:pt x="173736" y="413004"/>
                </a:moveTo>
                <a:lnTo>
                  <a:pt x="6096" y="413004"/>
                </a:lnTo>
                <a:lnTo>
                  <a:pt x="13716" y="419100"/>
                </a:lnTo>
                <a:lnTo>
                  <a:pt x="13716" y="426720"/>
                </a:lnTo>
                <a:lnTo>
                  <a:pt x="167640" y="426720"/>
                </a:lnTo>
                <a:lnTo>
                  <a:pt x="167640" y="419100"/>
                </a:lnTo>
                <a:lnTo>
                  <a:pt x="173736" y="413004"/>
                </a:lnTo>
                <a:close/>
              </a:path>
              <a:path w="181609" h="426720">
                <a:moveTo>
                  <a:pt x="13716" y="426720"/>
                </a:moveTo>
                <a:lnTo>
                  <a:pt x="13716" y="419100"/>
                </a:lnTo>
                <a:lnTo>
                  <a:pt x="6096" y="413004"/>
                </a:lnTo>
                <a:lnTo>
                  <a:pt x="6096" y="426720"/>
                </a:lnTo>
                <a:lnTo>
                  <a:pt x="13716" y="426720"/>
                </a:lnTo>
                <a:close/>
              </a:path>
              <a:path w="181609" h="426720">
                <a:moveTo>
                  <a:pt x="181356" y="426720"/>
                </a:moveTo>
                <a:lnTo>
                  <a:pt x="181356" y="0"/>
                </a:lnTo>
                <a:lnTo>
                  <a:pt x="167640" y="0"/>
                </a:lnTo>
                <a:lnTo>
                  <a:pt x="173736" y="7620"/>
                </a:lnTo>
                <a:lnTo>
                  <a:pt x="173736" y="426720"/>
                </a:lnTo>
                <a:lnTo>
                  <a:pt x="181356" y="426720"/>
                </a:lnTo>
                <a:close/>
              </a:path>
              <a:path w="181609" h="426720">
                <a:moveTo>
                  <a:pt x="173736" y="413004"/>
                </a:moveTo>
                <a:lnTo>
                  <a:pt x="173736" y="7620"/>
                </a:lnTo>
                <a:lnTo>
                  <a:pt x="167640" y="7620"/>
                </a:lnTo>
                <a:lnTo>
                  <a:pt x="167640" y="413004"/>
                </a:lnTo>
                <a:lnTo>
                  <a:pt x="173736" y="413004"/>
                </a:lnTo>
                <a:close/>
              </a:path>
              <a:path w="181609" h="426720">
                <a:moveTo>
                  <a:pt x="173736" y="426720"/>
                </a:moveTo>
                <a:lnTo>
                  <a:pt x="173736" y="413004"/>
                </a:lnTo>
                <a:lnTo>
                  <a:pt x="167640" y="419100"/>
                </a:lnTo>
                <a:lnTo>
                  <a:pt x="167640" y="426720"/>
                </a:lnTo>
                <a:lnTo>
                  <a:pt x="173736" y="426720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id-ID"/>
          </a:p>
        </p:txBody>
      </p:sp>
      <p:sp>
        <p:nvSpPr>
          <p:cNvPr id="20488" name="object 8"/>
          <p:cNvSpPr>
            <a:spLocks/>
          </p:cNvSpPr>
          <p:nvPr/>
        </p:nvSpPr>
        <p:spPr bwMode="auto">
          <a:xfrm>
            <a:off x="681038" y="101600"/>
            <a:ext cx="165100" cy="228600"/>
          </a:xfrm>
          <a:custGeom>
            <a:avLst/>
            <a:gdLst>
              <a:gd name="T0" fmla="*/ 130533 w 181609"/>
              <a:gd name="T1" fmla="*/ 5235 h 259079"/>
              <a:gd name="T2" fmla="*/ 125953 w 181609"/>
              <a:gd name="T3" fmla="*/ 0 h 259079"/>
              <a:gd name="T4" fmla="*/ 0 w 181609"/>
              <a:gd name="T5" fmla="*/ 0 h 259079"/>
              <a:gd name="T6" fmla="*/ 0 w 181609"/>
              <a:gd name="T7" fmla="*/ 177978 h 259079"/>
              <a:gd name="T8" fmla="*/ 4580 w 181609"/>
              <a:gd name="T9" fmla="*/ 177978 h 259079"/>
              <a:gd name="T10" fmla="*/ 4580 w 181609"/>
              <a:gd name="T11" fmla="*/ 5235 h 259079"/>
              <a:gd name="T12" fmla="*/ 10306 w 181609"/>
              <a:gd name="T13" fmla="*/ 0 h 259079"/>
              <a:gd name="T14" fmla="*/ 10306 w 181609"/>
              <a:gd name="T15" fmla="*/ 5235 h 259079"/>
              <a:gd name="T16" fmla="*/ 130533 w 181609"/>
              <a:gd name="T17" fmla="*/ 5235 h 259079"/>
              <a:gd name="T18" fmla="*/ 10306 w 181609"/>
              <a:gd name="T19" fmla="*/ 5235 h 259079"/>
              <a:gd name="T20" fmla="*/ 10306 w 181609"/>
              <a:gd name="T21" fmla="*/ 0 h 259079"/>
              <a:gd name="T22" fmla="*/ 4580 w 181609"/>
              <a:gd name="T23" fmla="*/ 5235 h 259079"/>
              <a:gd name="T24" fmla="*/ 10306 w 181609"/>
              <a:gd name="T25" fmla="*/ 5235 h 259079"/>
              <a:gd name="T26" fmla="*/ 10306 w 181609"/>
              <a:gd name="T27" fmla="*/ 168555 h 259079"/>
              <a:gd name="T28" fmla="*/ 10306 w 181609"/>
              <a:gd name="T29" fmla="*/ 5235 h 259079"/>
              <a:gd name="T30" fmla="*/ 4580 w 181609"/>
              <a:gd name="T31" fmla="*/ 5235 h 259079"/>
              <a:gd name="T32" fmla="*/ 4580 w 181609"/>
              <a:gd name="T33" fmla="*/ 168555 h 259079"/>
              <a:gd name="T34" fmla="*/ 10306 w 181609"/>
              <a:gd name="T35" fmla="*/ 168555 h 259079"/>
              <a:gd name="T36" fmla="*/ 130533 w 181609"/>
              <a:gd name="T37" fmla="*/ 168555 h 259079"/>
              <a:gd name="T38" fmla="*/ 4580 w 181609"/>
              <a:gd name="T39" fmla="*/ 168555 h 259079"/>
              <a:gd name="T40" fmla="*/ 10306 w 181609"/>
              <a:gd name="T41" fmla="*/ 172743 h 259079"/>
              <a:gd name="T42" fmla="*/ 10306 w 181609"/>
              <a:gd name="T43" fmla="*/ 177978 h 259079"/>
              <a:gd name="T44" fmla="*/ 125953 w 181609"/>
              <a:gd name="T45" fmla="*/ 177978 h 259079"/>
              <a:gd name="T46" fmla="*/ 125953 w 181609"/>
              <a:gd name="T47" fmla="*/ 172743 h 259079"/>
              <a:gd name="T48" fmla="*/ 130533 w 181609"/>
              <a:gd name="T49" fmla="*/ 168555 h 259079"/>
              <a:gd name="T50" fmla="*/ 10306 w 181609"/>
              <a:gd name="T51" fmla="*/ 177978 h 259079"/>
              <a:gd name="T52" fmla="*/ 10306 w 181609"/>
              <a:gd name="T53" fmla="*/ 172743 h 259079"/>
              <a:gd name="T54" fmla="*/ 4580 w 181609"/>
              <a:gd name="T55" fmla="*/ 168555 h 259079"/>
              <a:gd name="T56" fmla="*/ 4580 w 181609"/>
              <a:gd name="T57" fmla="*/ 177978 h 259079"/>
              <a:gd name="T58" fmla="*/ 10306 w 181609"/>
              <a:gd name="T59" fmla="*/ 177978 h 259079"/>
              <a:gd name="T60" fmla="*/ 136258 w 181609"/>
              <a:gd name="T61" fmla="*/ 177978 h 259079"/>
              <a:gd name="T62" fmla="*/ 136258 w 181609"/>
              <a:gd name="T63" fmla="*/ 0 h 259079"/>
              <a:gd name="T64" fmla="*/ 125953 w 181609"/>
              <a:gd name="T65" fmla="*/ 0 h 259079"/>
              <a:gd name="T66" fmla="*/ 130533 w 181609"/>
              <a:gd name="T67" fmla="*/ 5235 h 259079"/>
              <a:gd name="T68" fmla="*/ 130533 w 181609"/>
              <a:gd name="T69" fmla="*/ 177978 h 259079"/>
              <a:gd name="T70" fmla="*/ 136258 w 181609"/>
              <a:gd name="T71" fmla="*/ 177978 h 259079"/>
              <a:gd name="T72" fmla="*/ 130533 w 181609"/>
              <a:gd name="T73" fmla="*/ 168555 h 259079"/>
              <a:gd name="T74" fmla="*/ 130533 w 181609"/>
              <a:gd name="T75" fmla="*/ 5235 h 259079"/>
              <a:gd name="T76" fmla="*/ 125953 w 181609"/>
              <a:gd name="T77" fmla="*/ 5235 h 259079"/>
              <a:gd name="T78" fmla="*/ 125953 w 181609"/>
              <a:gd name="T79" fmla="*/ 168555 h 259079"/>
              <a:gd name="T80" fmla="*/ 130533 w 181609"/>
              <a:gd name="T81" fmla="*/ 168555 h 259079"/>
              <a:gd name="T82" fmla="*/ 130533 w 181609"/>
              <a:gd name="T83" fmla="*/ 177978 h 259079"/>
              <a:gd name="T84" fmla="*/ 130533 w 181609"/>
              <a:gd name="T85" fmla="*/ 168555 h 259079"/>
              <a:gd name="T86" fmla="*/ 125953 w 181609"/>
              <a:gd name="T87" fmla="*/ 172743 h 259079"/>
              <a:gd name="T88" fmla="*/ 125953 w 181609"/>
              <a:gd name="T89" fmla="*/ 177978 h 259079"/>
              <a:gd name="T90" fmla="*/ 130533 w 181609"/>
              <a:gd name="T91" fmla="*/ 177978 h 259079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0" t="0" r="r" b="b"/>
            <a:pathLst>
              <a:path w="181609" h="259079">
                <a:moveTo>
                  <a:pt x="173736" y="7620"/>
                </a:moveTo>
                <a:lnTo>
                  <a:pt x="167640" y="0"/>
                </a:lnTo>
                <a:lnTo>
                  <a:pt x="0" y="0"/>
                </a:lnTo>
                <a:lnTo>
                  <a:pt x="0" y="259080"/>
                </a:lnTo>
                <a:lnTo>
                  <a:pt x="6096" y="259080"/>
                </a:lnTo>
                <a:lnTo>
                  <a:pt x="6096" y="7620"/>
                </a:lnTo>
                <a:lnTo>
                  <a:pt x="13716" y="0"/>
                </a:lnTo>
                <a:lnTo>
                  <a:pt x="13716" y="7620"/>
                </a:lnTo>
                <a:lnTo>
                  <a:pt x="173736" y="7620"/>
                </a:lnTo>
                <a:close/>
              </a:path>
              <a:path w="181609" h="259079">
                <a:moveTo>
                  <a:pt x="13716" y="7620"/>
                </a:moveTo>
                <a:lnTo>
                  <a:pt x="13716" y="0"/>
                </a:lnTo>
                <a:lnTo>
                  <a:pt x="6096" y="7620"/>
                </a:lnTo>
                <a:lnTo>
                  <a:pt x="13716" y="7620"/>
                </a:lnTo>
                <a:close/>
              </a:path>
              <a:path w="181609" h="259079">
                <a:moveTo>
                  <a:pt x="13716" y="245364"/>
                </a:moveTo>
                <a:lnTo>
                  <a:pt x="13716" y="7620"/>
                </a:lnTo>
                <a:lnTo>
                  <a:pt x="6096" y="7620"/>
                </a:lnTo>
                <a:lnTo>
                  <a:pt x="6096" y="245364"/>
                </a:lnTo>
                <a:lnTo>
                  <a:pt x="13716" y="245364"/>
                </a:lnTo>
                <a:close/>
              </a:path>
              <a:path w="181609" h="259079">
                <a:moveTo>
                  <a:pt x="173736" y="245364"/>
                </a:moveTo>
                <a:lnTo>
                  <a:pt x="6096" y="245364"/>
                </a:lnTo>
                <a:lnTo>
                  <a:pt x="13716" y="251460"/>
                </a:lnTo>
                <a:lnTo>
                  <a:pt x="13716" y="259080"/>
                </a:lnTo>
                <a:lnTo>
                  <a:pt x="167640" y="259080"/>
                </a:lnTo>
                <a:lnTo>
                  <a:pt x="167640" y="251460"/>
                </a:lnTo>
                <a:lnTo>
                  <a:pt x="173736" y="245364"/>
                </a:lnTo>
                <a:close/>
              </a:path>
              <a:path w="181609" h="259079">
                <a:moveTo>
                  <a:pt x="13716" y="259080"/>
                </a:moveTo>
                <a:lnTo>
                  <a:pt x="13716" y="251460"/>
                </a:lnTo>
                <a:lnTo>
                  <a:pt x="6096" y="245364"/>
                </a:lnTo>
                <a:lnTo>
                  <a:pt x="6096" y="259080"/>
                </a:lnTo>
                <a:lnTo>
                  <a:pt x="13716" y="259080"/>
                </a:lnTo>
                <a:close/>
              </a:path>
              <a:path w="181609" h="259079">
                <a:moveTo>
                  <a:pt x="181356" y="259080"/>
                </a:moveTo>
                <a:lnTo>
                  <a:pt x="181356" y="0"/>
                </a:lnTo>
                <a:lnTo>
                  <a:pt x="167640" y="0"/>
                </a:lnTo>
                <a:lnTo>
                  <a:pt x="173736" y="7620"/>
                </a:lnTo>
                <a:lnTo>
                  <a:pt x="173736" y="259080"/>
                </a:lnTo>
                <a:lnTo>
                  <a:pt x="181356" y="259080"/>
                </a:lnTo>
                <a:close/>
              </a:path>
              <a:path w="181609" h="259079">
                <a:moveTo>
                  <a:pt x="173736" y="245364"/>
                </a:moveTo>
                <a:lnTo>
                  <a:pt x="173736" y="7620"/>
                </a:lnTo>
                <a:lnTo>
                  <a:pt x="167640" y="7620"/>
                </a:lnTo>
                <a:lnTo>
                  <a:pt x="167640" y="245364"/>
                </a:lnTo>
                <a:lnTo>
                  <a:pt x="173736" y="245364"/>
                </a:lnTo>
                <a:close/>
              </a:path>
              <a:path w="181609" h="259079">
                <a:moveTo>
                  <a:pt x="173736" y="259080"/>
                </a:moveTo>
                <a:lnTo>
                  <a:pt x="173736" y="245364"/>
                </a:lnTo>
                <a:lnTo>
                  <a:pt x="167640" y="251460"/>
                </a:lnTo>
                <a:lnTo>
                  <a:pt x="167640" y="259080"/>
                </a:lnTo>
                <a:lnTo>
                  <a:pt x="173736" y="259080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id-ID"/>
          </a:p>
        </p:txBody>
      </p:sp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xfrm>
            <a:off x="485775" y="411163"/>
            <a:ext cx="4986338" cy="611187"/>
          </a:xfrm>
        </p:spPr>
        <p:txBody>
          <a:bodyPr lIns="0" tIns="10827" rIns="0" bIns="0" rtlCol="0">
            <a:spAutoFit/>
          </a:bodyPr>
          <a:lstStyle/>
          <a:p>
            <a:pPr marL="11397" eaLnBrk="1" hangingPunct="1">
              <a:spcBef>
                <a:spcPts val="85"/>
              </a:spcBef>
              <a:defRPr/>
            </a:pPr>
            <a:r>
              <a:rPr sz="3900" b="1" spc="-9" dirty="0">
                <a:latin typeface="Arial"/>
                <a:cs typeface="Arial"/>
              </a:rPr>
              <a:t>Jenis Instruksi:</a:t>
            </a:r>
            <a:r>
              <a:rPr sz="3900" b="1" spc="-4" dirty="0">
                <a:latin typeface="Arial"/>
                <a:cs typeface="Arial"/>
              </a:rPr>
              <a:t> CISC</a:t>
            </a:r>
            <a:endParaRPr sz="3900">
              <a:latin typeface="Arial"/>
              <a:cs typeface="Arial"/>
            </a:endParaRPr>
          </a:p>
        </p:txBody>
      </p:sp>
      <p:sp>
        <p:nvSpPr>
          <p:cNvPr id="20490" name="object 10"/>
          <p:cNvSpPr txBox="1">
            <a:spLocks noChangeArrowheads="1"/>
          </p:cNvSpPr>
          <p:nvPr/>
        </p:nvSpPr>
        <p:spPr bwMode="auto">
          <a:xfrm>
            <a:off x="536575" y="1158875"/>
            <a:ext cx="8004175" cy="5180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1397" rIns="0" bIns="0">
            <a:spAutoFit/>
          </a:bodyPr>
          <a:lstStyle>
            <a:lvl1pPr marL="349250" indent="-338138">
              <a:tabLst>
                <a:tab pos="350838" algn="l"/>
              </a:tabLst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tabLst>
                <a:tab pos="350838" algn="l"/>
              </a:tabLst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tabLst>
                <a:tab pos="350838" algn="l"/>
              </a:tabLst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tabLst>
                <a:tab pos="350838" algn="l"/>
              </a:tabLst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tabLst>
                <a:tab pos="350838" algn="l"/>
              </a:tabLst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350838" algn="l"/>
              </a:tabLs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350838" algn="l"/>
              </a:tabLs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350838" algn="l"/>
              </a:tabLs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350838" algn="l"/>
              </a:tabLs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ts val="88"/>
              </a:spcBef>
              <a:buClr>
                <a:srgbClr val="320065"/>
              </a:buClr>
              <a:buSzPct val="70000"/>
              <a:buFont typeface="Courier New" pitchFamily="49" charset="0"/>
              <a:buChar char="•"/>
            </a:pPr>
            <a:r>
              <a:rPr lang="id-ID" sz="3000">
                <a:latin typeface="Arial" charset="0"/>
                <a:cs typeface="Arial" charset="0"/>
              </a:rPr>
              <a:t>A </a:t>
            </a:r>
            <a:r>
              <a:rPr lang="id-ID" sz="3000" b="1">
                <a:latin typeface="Arial" charset="0"/>
                <a:cs typeface="Arial" charset="0"/>
              </a:rPr>
              <a:t>complex instruction set computer  </a:t>
            </a:r>
            <a:r>
              <a:rPr lang="id-ID" sz="3000">
                <a:latin typeface="Arial" charset="0"/>
                <a:cs typeface="Arial" charset="0"/>
              </a:rPr>
              <a:t>(</a:t>
            </a:r>
            <a:r>
              <a:rPr lang="id-ID" sz="3000" b="1">
                <a:latin typeface="Arial" charset="0"/>
                <a:cs typeface="Arial" charset="0"/>
              </a:rPr>
              <a:t>CISC</a:t>
            </a:r>
            <a:r>
              <a:rPr lang="id-ID" sz="3000">
                <a:latin typeface="Arial" charset="0"/>
                <a:cs typeface="Arial" charset="0"/>
              </a:rPr>
              <a:t>) is a computer where single instruction  can execute several low-level operations  (such as a load from memory, an arithmetic  operation, and a memory store) and/or are  capable of multi-step operations or  addressing modes within single instructions.</a:t>
            </a:r>
          </a:p>
          <a:p>
            <a:pPr>
              <a:spcBef>
                <a:spcPts val="713"/>
              </a:spcBef>
              <a:buClr>
                <a:srgbClr val="320065"/>
              </a:buClr>
              <a:buSzPct val="70000"/>
              <a:buFont typeface="Courier New" pitchFamily="49" charset="0"/>
              <a:buChar char="•"/>
            </a:pPr>
            <a:r>
              <a:rPr lang="id-ID" sz="3000">
                <a:latin typeface="Arial" charset="0"/>
                <a:cs typeface="Arial" charset="0"/>
              </a:rPr>
              <a:t>Examples of CISC instruction set  architectures are System/360 through  z/Architecture, PDP-11, VAX, Motorola 68k,  and </a:t>
            </a:r>
            <a:r>
              <a:rPr lang="id-ID" sz="3000" b="1">
                <a:latin typeface="Arial" charset="0"/>
                <a:cs typeface="Arial" charset="0"/>
              </a:rPr>
              <a:t>x86</a:t>
            </a:r>
            <a:r>
              <a:rPr lang="id-ID" sz="3000">
                <a:latin typeface="Arial" charset="0"/>
                <a:cs typeface="Arial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xfrm>
            <a:off x="485775" y="411163"/>
            <a:ext cx="4986338" cy="611187"/>
          </a:xfrm>
        </p:spPr>
        <p:txBody>
          <a:bodyPr lIns="0" tIns="10827" rIns="0" bIns="0" rtlCol="0">
            <a:spAutoFit/>
          </a:bodyPr>
          <a:lstStyle/>
          <a:p>
            <a:pPr marL="11397" eaLnBrk="1" hangingPunct="1">
              <a:spcBef>
                <a:spcPts val="85"/>
              </a:spcBef>
              <a:defRPr/>
            </a:pPr>
            <a:r>
              <a:rPr sz="3900" b="1" spc="-9" dirty="0">
                <a:latin typeface="Arial"/>
                <a:cs typeface="Arial"/>
              </a:rPr>
              <a:t>Jenis Instruksi:</a:t>
            </a:r>
            <a:r>
              <a:rPr sz="3900" b="1" spc="-4" dirty="0">
                <a:latin typeface="Arial"/>
                <a:cs typeface="Arial"/>
              </a:rPr>
              <a:t> RISC</a:t>
            </a:r>
            <a:endParaRPr sz="3900">
              <a:latin typeface="Arial"/>
              <a:cs typeface="Arial"/>
            </a:endParaRPr>
          </a:p>
        </p:txBody>
      </p:sp>
      <p:sp>
        <p:nvSpPr>
          <p:cNvPr id="21514" name="object 10"/>
          <p:cNvSpPr txBox="1">
            <a:spLocks noChangeArrowheads="1"/>
          </p:cNvSpPr>
          <p:nvPr/>
        </p:nvSpPr>
        <p:spPr bwMode="auto">
          <a:xfrm>
            <a:off x="536575" y="1158875"/>
            <a:ext cx="7981950" cy="5360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1397" rIns="0" bIns="0">
            <a:spAutoFit/>
          </a:bodyPr>
          <a:lstStyle>
            <a:lvl1pPr marL="349250" indent="-338138">
              <a:tabLst>
                <a:tab pos="350838" algn="l"/>
              </a:tabLst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tabLst>
                <a:tab pos="350838" algn="l"/>
              </a:tabLst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tabLst>
                <a:tab pos="350838" algn="l"/>
              </a:tabLst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tabLst>
                <a:tab pos="350838" algn="l"/>
              </a:tabLst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tabLst>
                <a:tab pos="350838" algn="l"/>
              </a:tabLst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350838" algn="l"/>
              </a:tabLs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350838" algn="l"/>
              </a:tabLs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350838" algn="l"/>
              </a:tabLs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350838" algn="l"/>
              </a:tabLs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ts val="88"/>
              </a:spcBef>
              <a:buClr>
                <a:srgbClr val="320065"/>
              </a:buClr>
              <a:buSzPct val="70000"/>
              <a:buFont typeface="Courier New" pitchFamily="49" charset="0"/>
              <a:buChar char="•"/>
            </a:pPr>
            <a:r>
              <a:rPr lang="id-ID" sz="3000" b="1">
                <a:latin typeface="Arial" charset="0"/>
                <a:cs typeface="Arial" charset="0"/>
              </a:rPr>
              <a:t>Reduced instruction set computing</a:t>
            </a:r>
            <a:r>
              <a:rPr lang="id-ID" sz="3000">
                <a:latin typeface="Arial" charset="0"/>
                <a:cs typeface="Arial" charset="0"/>
              </a:rPr>
              <a:t>, or  </a:t>
            </a:r>
            <a:r>
              <a:rPr lang="id-ID" sz="3000" b="1">
                <a:latin typeface="Arial" charset="0"/>
                <a:cs typeface="Arial" charset="0"/>
              </a:rPr>
              <a:t>RISC, </a:t>
            </a:r>
            <a:r>
              <a:rPr lang="id-ID" sz="3000">
                <a:latin typeface="Arial" charset="0"/>
                <a:cs typeface="Arial" charset="0"/>
              </a:rPr>
              <a:t>is a CPU design strategy based on the  insight that simplified (as opposed to  complex) instructions can provide higher  performance if this simplicity enables much  faster execution of each instruction.</a:t>
            </a:r>
          </a:p>
          <a:p>
            <a:pPr>
              <a:lnSpc>
                <a:spcPct val="101000"/>
              </a:lnSpc>
              <a:spcBef>
                <a:spcPts val="588"/>
              </a:spcBef>
              <a:buClr>
                <a:srgbClr val="320065"/>
              </a:buClr>
              <a:buSzPct val="71000"/>
              <a:buFont typeface="Courier New" pitchFamily="49" charset="0"/>
              <a:buChar char="•"/>
            </a:pPr>
            <a:r>
              <a:rPr lang="id-ID" sz="2300">
                <a:latin typeface="Arial" charset="0"/>
                <a:cs typeface="Arial" charset="0"/>
              </a:rPr>
              <a:t>Well-known RISC families include DEC Alpha, AMD  29k, ARC, ARM, Atmel AVR, Blackfin, Intel i860 and  i960, MIPS, Motorola 88000, PA-RISC, Power (including  PowerPC), SuperH, and SPARC. In the 21st century,  the use of ARM architecture processors in smart phones  and tablet computers such as the iPad and Android  tablets provided a wide user base for RISC-based  systems.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xfrm>
            <a:off x="485775" y="411163"/>
            <a:ext cx="5038725" cy="611187"/>
          </a:xfrm>
        </p:spPr>
        <p:txBody>
          <a:bodyPr lIns="0" tIns="10827" rIns="0" bIns="0" rtlCol="0">
            <a:spAutoFit/>
          </a:bodyPr>
          <a:lstStyle/>
          <a:p>
            <a:pPr marL="11397" eaLnBrk="1" hangingPunct="1">
              <a:spcBef>
                <a:spcPts val="85"/>
              </a:spcBef>
              <a:defRPr/>
            </a:pPr>
            <a:r>
              <a:rPr sz="3900" b="1" spc="-4" dirty="0">
                <a:latin typeface="Arial"/>
                <a:cs typeface="Arial"/>
              </a:rPr>
              <a:t>Set </a:t>
            </a:r>
            <a:r>
              <a:rPr sz="3900" b="1" spc="-9" dirty="0">
                <a:latin typeface="Arial"/>
                <a:cs typeface="Arial"/>
              </a:rPr>
              <a:t>Instruksi</a:t>
            </a:r>
            <a:r>
              <a:rPr sz="3900" b="1" spc="-22" dirty="0">
                <a:latin typeface="Arial"/>
                <a:cs typeface="Arial"/>
              </a:rPr>
              <a:t> </a:t>
            </a:r>
            <a:r>
              <a:rPr sz="3900" b="1" spc="-9" dirty="0">
                <a:latin typeface="Arial"/>
                <a:cs typeface="Arial"/>
              </a:rPr>
              <a:t>Spesifik</a:t>
            </a:r>
            <a:endParaRPr sz="3900" dirty="0">
              <a:latin typeface="Arial"/>
              <a:cs typeface="Arial"/>
            </a:endParaRPr>
          </a:p>
        </p:txBody>
      </p:sp>
      <p:sp>
        <p:nvSpPr>
          <p:cNvPr id="22538" name="object 10"/>
          <p:cNvSpPr txBox="1">
            <a:spLocks noChangeArrowheads="1"/>
          </p:cNvSpPr>
          <p:nvPr/>
        </p:nvSpPr>
        <p:spPr bwMode="auto">
          <a:xfrm>
            <a:off x="536575" y="1158875"/>
            <a:ext cx="8010525" cy="39308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1397" rIns="0" bIns="0">
            <a:spAutoFit/>
          </a:bodyPr>
          <a:lstStyle>
            <a:lvl1pPr marL="349250" indent="-338138">
              <a:tabLst>
                <a:tab pos="350838" algn="l"/>
              </a:tabLst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tabLst>
                <a:tab pos="350838" algn="l"/>
              </a:tabLst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tabLst>
                <a:tab pos="350838" algn="l"/>
              </a:tabLst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tabLst>
                <a:tab pos="350838" algn="l"/>
              </a:tabLst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tabLst>
                <a:tab pos="350838" algn="l"/>
              </a:tabLst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350838" algn="l"/>
              </a:tabLs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350838" algn="l"/>
              </a:tabLs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350838" algn="l"/>
              </a:tabLs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350838" algn="l"/>
              </a:tabLs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ts val="88"/>
              </a:spcBef>
              <a:buClr>
                <a:srgbClr val="320065"/>
              </a:buClr>
              <a:buSzPct val="70000"/>
              <a:buFont typeface="Courier New" pitchFamily="49" charset="0"/>
              <a:buChar char="•"/>
            </a:pPr>
            <a:r>
              <a:rPr lang="id-ID" sz="3000" dirty="0">
                <a:latin typeface="Arial" charset="0"/>
                <a:cs typeface="Arial" charset="0"/>
              </a:rPr>
              <a:t>Meskipun termasuk dalam satu golongan  RISC atau CISC (dari segi jenis  instruksinya), atau sama-sama dalam  keluarga x86 (golongan arsitekturnya); tiap  prosesor bisa memiliki set instruksi spesifik  yang berbeda.</a:t>
            </a:r>
          </a:p>
          <a:p>
            <a:pPr>
              <a:lnSpc>
                <a:spcPct val="101000"/>
              </a:lnSpc>
              <a:spcBef>
                <a:spcPts val="588"/>
              </a:spcBef>
              <a:buClr>
                <a:srgbClr val="320065"/>
              </a:buClr>
              <a:buSzPct val="71000"/>
              <a:buFont typeface="Courier New" pitchFamily="49" charset="0"/>
              <a:buChar char="•"/>
            </a:pPr>
            <a:r>
              <a:rPr lang="id-ID" sz="2300" dirty="0">
                <a:latin typeface="Arial" charset="0"/>
                <a:cs typeface="Arial" charset="0"/>
              </a:rPr>
              <a:t>For example, the</a:t>
            </a:r>
            <a:r>
              <a:rPr lang="id-ID" sz="2300" dirty="0">
                <a:solidFill>
                  <a:srgbClr val="7D9CE8"/>
                </a:solidFill>
                <a:latin typeface="Arial" charset="0"/>
                <a:cs typeface="Arial" charset="0"/>
              </a:rPr>
              <a:t> </a:t>
            </a:r>
            <a:r>
              <a:rPr lang="id-ID" sz="2300" u="sng" dirty="0">
                <a:solidFill>
                  <a:srgbClr val="7D9CE8"/>
                </a:solidFill>
                <a:latin typeface="Arial" charset="0"/>
                <a:cs typeface="Arial" charset="0"/>
              </a:rPr>
              <a:t>Intel</a:t>
            </a:r>
            <a:r>
              <a:rPr lang="id-ID" sz="2300" dirty="0">
                <a:solidFill>
                  <a:srgbClr val="7D9CE8"/>
                </a:solidFill>
                <a:latin typeface="Arial" charset="0"/>
                <a:cs typeface="Arial" charset="0"/>
              </a:rPr>
              <a:t> </a:t>
            </a:r>
            <a:r>
              <a:rPr lang="id-ID" sz="2300" u="sng" dirty="0">
                <a:solidFill>
                  <a:srgbClr val="7D9CE8"/>
                </a:solidFill>
                <a:latin typeface="Arial" charset="0"/>
                <a:cs typeface="Arial" charset="0"/>
              </a:rPr>
              <a:t>Pentium</a:t>
            </a:r>
            <a:r>
              <a:rPr lang="id-ID" sz="2300" dirty="0">
                <a:solidFill>
                  <a:srgbClr val="7D9CE8"/>
                </a:solidFill>
                <a:latin typeface="Arial" charset="0"/>
                <a:cs typeface="Arial" charset="0"/>
              </a:rPr>
              <a:t> </a:t>
            </a:r>
            <a:r>
              <a:rPr lang="id-ID" sz="2300" dirty="0">
                <a:latin typeface="Arial" charset="0"/>
                <a:cs typeface="Arial" charset="0"/>
              </a:rPr>
              <a:t>and the</a:t>
            </a:r>
            <a:r>
              <a:rPr lang="id-ID" sz="2300" dirty="0">
                <a:solidFill>
                  <a:srgbClr val="7D9CE8"/>
                </a:solidFill>
                <a:latin typeface="Arial" charset="0"/>
                <a:cs typeface="Arial" charset="0"/>
              </a:rPr>
              <a:t> </a:t>
            </a:r>
            <a:r>
              <a:rPr lang="id-ID" sz="2300" u="sng" dirty="0">
                <a:solidFill>
                  <a:srgbClr val="7D9CE8"/>
                </a:solidFill>
                <a:latin typeface="Arial" charset="0"/>
                <a:cs typeface="Arial" charset="0"/>
              </a:rPr>
              <a:t>AMD</a:t>
            </a:r>
            <a:r>
              <a:rPr lang="id-ID" sz="2300" dirty="0">
                <a:solidFill>
                  <a:srgbClr val="7D9CE8"/>
                </a:solidFill>
                <a:latin typeface="Arial" charset="0"/>
                <a:cs typeface="Arial" charset="0"/>
              </a:rPr>
              <a:t> </a:t>
            </a:r>
            <a:r>
              <a:rPr lang="id-ID" sz="2300" u="sng" dirty="0">
                <a:solidFill>
                  <a:srgbClr val="7D9CE8"/>
                </a:solidFill>
                <a:latin typeface="Arial" charset="0"/>
                <a:cs typeface="Arial" charset="0"/>
              </a:rPr>
              <a:t>Athlon </a:t>
            </a:r>
            <a:r>
              <a:rPr lang="id-ID" sz="2300" dirty="0">
                <a:latin typeface="Arial" charset="0"/>
                <a:cs typeface="Arial" charset="0"/>
              </a:rPr>
              <a:t> implement nearly identical versions of the</a:t>
            </a:r>
            <a:r>
              <a:rPr lang="id-ID" sz="2300" dirty="0">
                <a:solidFill>
                  <a:srgbClr val="7D9CE8"/>
                </a:solidFill>
                <a:latin typeface="Arial" charset="0"/>
                <a:cs typeface="Arial" charset="0"/>
              </a:rPr>
              <a:t> </a:t>
            </a:r>
            <a:r>
              <a:rPr lang="id-ID" sz="2300" u="sng" dirty="0">
                <a:solidFill>
                  <a:srgbClr val="7D9CE8"/>
                </a:solidFill>
                <a:latin typeface="Arial" charset="0"/>
                <a:cs typeface="Arial" charset="0"/>
              </a:rPr>
              <a:t>x86</a:t>
            </a:r>
            <a:r>
              <a:rPr lang="id-ID" sz="2300" dirty="0">
                <a:solidFill>
                  <a:srgbClr val="7D9CE8"/>
                </a:solidFill>
                <a:latin typeface="Arial" charset="0"/>
                <a:cs typeface="Arial" charset="0"/>
              </a:rPr>
              <a:t> </a:t>
            </a:r>
            <a:r>
              <a:rPr lang="id-ID" sz="2300" dirty="0">
                <a:latin typeface="Arial" charset="0"/>
                <a:cs typeface="Arial" charset="0"/>
              </a:rPr>
              <a:t>instruction  set, but have radically different internal designs</a:t>
            </a:r>
            <a:r>
              <a:rPr lang="id-ID" sz="2300" dirty="0" smtClean="0">
                <a:latin typeface="Arial" charset="0"/>
                <a:cs typeface="Arial" charset="0"/>
              </a:rPr>
              <a:t>.</a:t>
            </a:r>
            <a:endParaRPr lang="id-ID" sz="2300" dirty="0">
              <a:latin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xfrm>
            <a:off x="485775" y="411163"/>
            <a:ext cx="5865813" cy="611187"/>
          </a:xfrm>
        </p:spPr>
        <p:txBody>
          <a:bodyPr lIns="0" tIns="10827" rIns="0" bIns="0" rtlCol="0">
            <a:spAutoFit/>
          </a:bodyPr>
          <a:lstStyle/>
          <a:p>
            <a:pPr marL="11397" eaLnBrk="1" hangingPunct="1">
              <a:spcBef>
                <a:spcPts val="85"/>
              </a:spcBef>
              <a:defRPr/>
            </a:pPr>
            <a:r>
              <a:rPr sz="3900" b="1" spc="-9" dirty="0">
                <a:latin typeface="Arial"/>
                <a:cs typeface="Arial"/>
              </a:rPr>
              <a:t>Elemen-elemen</a:t>
            </a:r>
            <a:r>
              <a:rPr sz="3900" b="1" spc="-13" dirty="0">
                <a:latin typeface="Arial"/>
                <a:cs typeface="Arial"/>
              </a:rPr>
              <a:t> </a:t>
            </a:r>
            <a:r>
              <a:rPr sz="3900" b="1" spc="-9" dirty="0">
                <a:latin typeface="Arial"/>
                <a:cs typeface="Arial"/>
              </a:rPr>
              <a:t>Instruksi</a:t>
            </a:r>
            <a:endParaRPr sz="3900">
              <a:latin typeface="Arial"/>
              <a:cs typeface="Arial"/>
            </a:endParaRPr>
          </a:p>
        </p:txBody>
      </p:sp>
      <p:sp>
        <p:nvSpPr>
          <p:cNvPr id="23562" name="object 11"/>
          <p:cNvSpPr txBox="1">
            <a:spLocks noChangeArrowheads="1"/>
          </p:cNvSpPr>
          <p:nvPr/>
        </p:nvSpPr>
        <p:spPr bwMode="auto">
          <a:xfrm>
            <a:off x="536575" y="1074738"/>
            <a:ext cx="7793038" cy="539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59264" rIns="0" bIns="0">
            <a:spAutoFit/>
          </a:bodyPr>
          <a:lstStyle>
            <a:lvl1pPr marL="349250" indent="-338138">
              <a:tabLst>
                <a:tab pos="350838" algn="l"/>
              </a:tabLst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693738" indent="-344488">
              <a:tabLst>
                <a:tab pos="350838" algn="l"/>
              </a:tabLst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tabLst>
                <a:tab pos="350838" algn="l"/>
              </a:tabLst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tabLst>
                <a:tab pos="350838" algn="l"/>
              </a:tabLst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tabLst>
                <a:tab pos="350838" algn="l"/>
              </a:tabLst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350838" algn="l"/>
              </a:tabLs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350838" algn="l"/>
              </a:tabLs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350838" algn="l"/>
              </a:tabLs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350838" algn="l"/>
              </a:tabLs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ts val="463"/>
              </a:spcBef>
              <a:buClr>
                <a:srgbClr val="320065"/>
              </a:buClr>
              <a:buSzPct val="70000"/>
              <a:buFont typeface="Courier New" pitchFamily="49" charset="0"/>
              <a:buChar char="•"/>
            </a:pPr>
            <a:r>
              <a:rPr lang="id-ID" sz="2700" dirty="0">
                <a:latin typeface="Arial" charset="0"/>
                <a:cs typeface="Arial" charset="0"/>
              </a:rPr>
              <a:t>Operation Code (OPCODE) / Kode Operasi</a:t>
            </a:r>
          </a:p>
          <a:p>
            <a:pPr lvl="1">
              <a:spcBef>
                <a:spcPts val="338"/>
              </a:spcBef>
              <a:buClr>
                <a:srgbClr val="659999"/>
              </a:buClr>
              <a:buSzPct val="71000"/>
              <a:buFont typeface="Courier New" pitchFamily="49" charset="0"/>
              <a:buChar char="•"/>
            </a:pPr>
            <a:r>
              <a:rPr lang="id-ID" sz="2300" dirty="0">
                <a:latin typeface="Arial" charset="0"/>
                <a:cs typeface="Arial" charset="0"/>
              </a:rPr>
              <a:t>Kerjakan ini</a:t>
            </a:r>
          </a:p>
          <a:p>
            <a:pPr>
              <a:lnSpc>
                <a:spcPts val="2975"/>
              </a:lnSpc>
              <a:spcBef>
                <a:spcPts val="700"/>
              </a:spcBef>
              <a:buClr>
                <a:srgbClr val="320065"/>
              </a:buClr>
              <a:buSzPct val="70000"/>
              <a:buFont typeface="Courier New" pitchFamily="49" charset="0"/>
              <a:buChar char="•"/>
            </a:pPr>
            <a:r>
              <a:rPr lang="id-ID" sz="2700" dirty="0">
                <a:latin typeface="Arial" charset="0"/>
                <a:cs typeface="Arial" charset="0"/>
              </a:rPr>
              <a:t>Source Operand Reference / Alamat Asal  Operand</a:t>
            </a:r>
          </a:p>
          <a:p>
            <a:pPr lvl="1">
              <a:lnSpc>
                <a:spcPts val="2975"/>
              </a:lnSpc>
              <a:spcBef>
                <a:spcPts val="338"/>
              </a:spcBef>
              <a:buClr>
                <a:srgbClr val="659999"/>
              </a:buClr>
              <a:buSzPct val="71000"/>
              <a:buFont typeface="Courier New" pitchFamily="49" charset="0"/>
              <a:buChar char="•"/>
            </a:pPr>
            <a:r>
              <a:rPr lang="id-ID" sz="2300" dirty="0">
                <a:latin typeface="Arial" charset="0"/>
                <a:cs typeface="Arial" charset="0"/>
              </a:rPr>
              <a:t>Terhadap isi alamat ini</a:t>
            </a:r>
          </a:p>
          <a:p>
            <a:pPr>
              <a:lnSpc>
                <a:spcPts val="2975"/>
              </a:lnSpc>
              <a:spcBef>
                <a:spcPts val="700"/>
              </a:spcBef>
              <a:buClr>
                <a:srgbClr val="320065"/>
              </a:buClr>
              <a:buSzPct val="70000"/>
              <a:buFont typeface="Courier New" pitchFamily="49" charset="0"/>
              <a:buChar char="•"/>
            </a:pPr>
            <a:r>
              <a:rPr lang="id-ID" sz="2700" dirty="0">
                <a:latin typeface="Arial" charset="0"/>
                <a:cs typeface="Arial" charset="0"/>
              </a:rPr>
              <a:t>Result Operand Reference / Alamat Hasil  Operand</a:t>
            </a:r>
          </a:p>
          <a:p>
            <a:pPr lvl="1">
              <a:lnSpc>
                <a:spcPts val="2975"/>
              </a:lnSpc>
              <a:spcBef>
                <a:spcPts val="338"/>
              </a:spcBef>
              <a:buClr>
                <a:srgbClr val="659999"/>
              </a:buClr>
              <a:buSzPct val="71000"/>
              <a:buFont typeface="Courier New" pitchFamily="49" charset="0"/>
              <a:buChar char="•"/>
            </a:pPr>
            <a:r>
              <a:rPr lang="id-ID" sz="2300" dirty="0">
                <a:latin typeface="Arial" charset="0"/>
                <a:cs typeface="Arial" charset="0"/>
              </a:rPr>
              <a:t>Letakkan hasilnya di alamat ini</a:t>
            </a:r>
          </a:p>
          <a:p>
            <a:pPr>
              <a:spcBef>
                <a:spcPts val="363"/>
              </a:spcBef>
              <a:buClr>
                <a:srgbClr val="320065"/>
              </a:buClr>
              <a:buSzPct val="70000"/>
              <a:buFont typeface="Courier New" pitchFamily="49" charset="0"/>
              <a:buChar char="•"/>
            </a:pPr>
            <a:r>
              <a:rPr lang="id-ID" sz="2700" dirty="0">
                <a:latin typeface="Arial" charset="0"/>
                <a:cs typeface="Arial" charset="0"/>
              </a:rPr>
              <a:t>Next Instruction Reference</a:t>
            </a:r>
          </a:p>
          <a:p>
            <a:pPr lvl="1">
              <a:spcBef>
                <a:spcPts val="338"/>
              </a:spcBef>
              <a:buClr>
                <a:srgbClr val="659999"/>
              </a:buClr>
              <a:buSzPct val="71000"/>
              <a:buFont typeface="Courier New" pitchFamily="49" charset="0"/>
              <a:buChar char="•"/>
            </a:pPr>
            <a:r>
              <a:rPr lang="id-ID" sz="2300" dirty="0">
                <a:latin typeface="Arial" charset="0"/>
                <a:cs typeface="Arial" charset="0"/>
              </a:rPr>
              <a:t>Alamat yang berisi instruksi selanjutnya</a:t>
            </a:r>
          </a:p>
          <a:p>
            <a:pPr>
              <a:spcBef>
                <a:spcPts val="25"/>
              </a:spcBef>
            </a:pPr>
            <a:endParaRPr lang="id-ID" sz="2700" dirty="0">
              <a:cs typeface="Times New Roman" pitchFamily="18" charset="0"/>
            </a:endParaRPr>
          </a:p>
          <a:p>
            <a:pPr>
              <a:lnSpc>
                <a:spcPts val="2550"/>
              </a:lnSpc>
            </a:pPr>
            <a:r>
              <a:rPr lang="id-ID" sz="2300" dirty="0">
                <a:latin typeface="Arial" charset="0"/>
                <a:cs typeface="Arial" charset="0"/>
              </a:rPr>
              <a:t>Sebuah instruksi tidak harus memiliki semua elemen di  atas, tergantung kebutuhan dan jenis instruksinya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4" name="object 8"/>
          <p:cNvSpPr>
            <a:spLocks/>
          </p:cNvSpPr>
          <p:nvPr/>
        </p:nvSpPr>
        <p:spPr bwMode="auto">
          <a:xfrm>
            <a:off x="681038" y="101600"/>
            <a:ext cx="165100" cy="228600"/>
          </a:xfrm>
          <a:custGeom>
            <a:avLst/>
            <a:gdLst>
              <a:gd name="T0" fmla="*/ 130533 w 181609"/>
              <a:gd name="T1" fmla="*/ 5235 h 259079"/>
              <a:gd name="T2" fmla="*/ 125953 w 181609"/>
              <a:gd name="T3" fmla="*/ 0 h 259079"/>
              <a:gd name="T4" fmla="*/ 0 w 181609"/>
              <a:gd name="T5" fmla="*/ 0 h 259079"/>
              <a:gd name="T6" fmla="*/ 0 w 181609"/>
              <a:gd name="T7" fmla="*/ 177978 h 259079"/>
              <a:gd name="T8" fmla="*/ 4580 w 181609"/>
              <a:gd name="T9" fmla="*/ 177978 h 259079"/>
              <a:gd name="T10" fmla="*/ 4580 w 181609"/>
              <a:gd name="T11" fmla="*/ 5235 h 259079"/>
              <a:gd name="T12" fmla="*/ 10306 w 181609"/>
              <a:gd name="T13" fmla="*/ 0 h 259079"/>
              <a:gd name="T14" fmla="*/ 10306 w 181609"/>
              <a:gd name="T15" fmla="*/ 5235 h 259079"/>
              <a:gd name="T16" fmla="*/ 130533 w 181609"/>
              <a:gd name="T17" fmla="*/ 5235 h 259079"/>
              <a:gd name="T18" fmla="*/ 10306 w 181609"/>
              <a:gd name="T19" fmla="*/ 5235 h 259079"/>
              <a:gd name="T20" fmla="*/ 10306 w 181609"/>
              <a:gd name="T21" fmla="*/ 0 h 259079"/>
              <a:gd name="T22" fmla="*/ 4580 w 181609"/>
              <a:gd name="T23" fmla="*/ 5235 h 259079"/>
              <a:gd name="T24" fmla="*/ 10306 w 181609"/>
              <a:gd name="T25" fmla="*/ 5235 h 259079"/>
              <a:gd name="T26" fmla="*/ 10306 w 181609"/>
              <a:gd name="T27" fmla="*/ 168555 h 259079"/>
              <a:gd name="T28" fmla="*/ 10306 w 181609"/>
              <a:gd name="T29" fmla="*/ 5235 h 259079"/>
              <a:gd name="T30" fmla="*/ 4580 w 181609"/>
              <a:gd name="T31" fmla="*/ 5235 h 259079"/>
              <a:gd name="T32" fmla="*/ 4580 w 181609"/>
              <a:gd name="T33" fmla="*/ 168555 h 259079"/>
              <a:gd name="T34" fmla="*/ 10306 w 181609"/>
              <a:gd name="T35" fmla="*/ 168555 h 259079"/>
              <a:gd name="T36" fmla="*/ 130533 w 181609"/>
              <a:gd name="T37" fmla="*/ 168555 h 259079"/>
              <a:gd name="T38" fmla="*/ 4580 w 181609"/>
              <a:gd name="T39" fmla="*/ 168555 h 259079"/>
              <a:gd name="T40" fmla="*/ 10306 w 181609"/>
              <a:gd name="T41" fmla="*/ 172743 h 259079"/>
              <a:gd name="T42" fmla="*/ 10306 w 181609"/>
              <a:gd name="T43" fmla="*/ 177978 h 259079"/>
              <a:gd name="T44" fmla="*/ 125953 w 181609"/>
              <a:gd name="T45" fmla="*/ 177978 h 259079"/>
              <a:gd name="T46" fmla="*/ 125953 w 181609"/>
              <a:gd name="T47" fmla="*/ 172743 h 259079"/>
              <a:gd name="T48" fmla="*/ 130533 w 181609"/>
              <a:gd name="T49" fmla="*/ 168555 h 259079"/>
              <a:gd name="T50" fmla="*/ 10306 w 181609"/>
              <a:gd name="T51" fmla="*/ 177978 h 259079"/>
              <a:gd name="T52" fmla="*/ 10306 w 181609"/>
              <a:gd name="T53" fmla="*/ 172743 h 259079"/>
              <a:gd name="T54" fmla="*/ 4580 w 181609"/>
              <a:gd name="T55" fmla="*/ 168555 h 259079"/>
              <a:gd name="T56" fmla="*/ 4580 w 181609"/>
              <a:gd name="T57" fmla="*/ 177978 h 259079"/>
              <a:gd name="T58" fmla="*/ 10306 w 181609"/>
              <a:gd name="T59" fmla="*/ 177978 h 259079"/>
              <a:gd name="T60" fmla="*/ 136258 w 181609"/>
              <a:gd name="T61" fmla="*/ 177978 h 259079"/>
              <a:gd name="T62" fmla="*/ 136258 w 181609"/>
              <a:gd name="T63" fmla="*/ 0 h 259079"/>
              <a:gd name="T64" fmla="*/ 125953 w 181609"/>
              <a:gd name="T65" fmla="*/ 0 h 259079"/>
              <a:gd name="T66" fmla="*/ 130533 w 181609"/>
              <a:gd name="T67" fmla="*/ 5235 h 259079"/>
              <a:gd name="T68" fmla="*/ 130533 w 181609"/>
              <a:gd name="T69" fmla="*/ 177978 h 259079"/>
              <a:gd name="T70" fmla="*/ 136258 w 181609"/>
              <a:gd name="T71" fmla="*/ 177978 h 259079"/>
              <a:gd name="T72" fmla="*/ 130533 w 181609"/>
              <a:gd name="T73" fmla="*/ 168555 h 259079"/>
              <a:gd name="T74" fmla="*/ 130533 w 181609"/>
              <a:gd name="T75" fmla="*/ 5235 h 259079"/>
              <a:gd name="T76" fmla="*/ 125953 w 181609"/>
              <a:gd name="T77" fmla="*/ 5235 h 259079"/>
              <a:gd name="T78" fmla="*/ 125953 w 181609"/>
              <a:gd name="T79" fmla="*/ 168555 h 259079"/>
              <a:gd name="T80" fmla="*/ 130533 w 181609"/>
              <a:gd name="T81" fmla="*/ 168555 h 259079"/>
              <a:gd name="T82" fmla="*/ 130533 w 181609"/>
              <a:gd name="T83" fmla="*/ 177978 h 259079"/>
              <a:gd name="T84" fmla="*/ 130533 w 181609"/>
              <a:gd name="T85" fmla="*/ 168555 h 259079"/>
              <a:gd name="T86" fmla="*/ 125953 w 181609"/>
              <a:gd name="T87" fmla="*/ 172743 h 259079"/>
              <a:gd name="T88" fmla="*/ 125953 w 181609"/>
              <a:gd name="T89" fmla="*/ 177978 h 259079"/>
              <a:gd name="T90" fmla="*/ 130533 w 181609"/>
              <a:gd name="T91" fmla="*/ 177978 h 259079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0" t="0" r="r" b="b"/>
            <a:pathLst>
              <a:path w="181609" h="259079">
                <a:moveTo>
                  <a:pt x="173736" y="7620"/>
                </a:moveTo>
                <a:lnTo>
                  <a:pt x="167640" y="0"/>
                </a:lnTo>
                <a:lnTo>
                  <a:pt x="0" y="0"/>
                </a:lnTo>
                <a:lnTo>
                  <a:pt x="0" y="259080"/>
                </a:lnTo>
                <a:lnTo>
                  <a:pt x="6096" y="259080"/>
                </a:lnTo>
                <a:lnTo>
                  <a:pt x="6096" y="7620"/>
                </a:lnTo>
                <a:lnTo>
                  <a:pt x="13716" y="0"/>
                </a:lnTo>
                <a:lnTo>
                  <a:pt x="13716" y="7620"/>
                </a:lnTo>
                <a:lnTo>
                  <a:pt x="173736" y="7620"/>
                </a:lnTo>
                <a:close/>
              </a:path>
              <a:path w="181609" h="259079">
                <a:moveTo>
                  <a:pt x="13716" y="7620"/>
                </a:moveTo>
                <a:lnTo>
                  <a:pt x="13716" y="0"/>
                </a:lnTo>
                <a:lnTo>
                  <a:pt x="6096" y="7620"/>
                </a:lnTo>
                <a:lnTo>
                  <a:pt x="13716" y="7620"/>
                </a:lnTo>
                <a:close/>
              </a:path>
              <a:path w="181609" h="259079">
                <a:moveTo>
                  <a:pt x="13716" y="245364"/>
                </a:moveTo>
                <a:lnTo>
                  <a:pt x="13716" y="7620"/>
                </a:lnTo>
                <a:lnTo>
                  <a:pt x="6096" y="7620"/>
                </a:lnTo>
                <a:lnTo>
                  <a:pt x="6096" y="245364"/>
                </a:lnTo>
                <a:lnTo>
                  <a:pt x="13716" y="245364"/>
                </a:lnTo>
                <a:close/>
              </a:path>
              <a:path w="181609" h="259079">
                <a:moveTo>
                  <a:pt x="173736" y="245364"/>
                </a:moveTo>
                <a:lnTo>
                  <a:pt x="6096" y="245364"/>
                </a:lnTo>
                <a:lnTo>
                  <a:pt x="13716" y="251460"/>
                </a:lnTo>
                <a:lnTo>
                  <a:pt x="13716" y="259080"/>
                </a:lnTo>
                <a:lnTo>
                  <a:pt x="167640" y="259080"/>
                </a:lnTo>
                <a:lnTo>
                  <a:pt x="167640" y="251460"/>
                </a:lnTo>
                <a:lnTo>
                  <a:pt x="173736" y="245364"/>
                </a:lnTo>
                <a:close/>
              </a:path>
              <a:path w="181609" h="259079">
                <a:moveTo>
                  <a:pt x="13716" y="259080"/>
                </a:moveTo>
                <a:lnTo>
                  <a:pt x="13716" y="251460"/>
                </a:lnTo>
                <a:lnTo>
                  <a:pt x="6096" y="245364"/>
                </a:lnTo>
                <a:lnTo>
                  <a:pt x="6096" y="259080"/>
                </a:lnTo>
                <a:lnTo>
                  <a:pt x="13716" y="259080"/>
                </a:lnTo>
                <a:close/>
              </a:path>
              <a:path w="181609" h="259079">
                <a:moveTo>
                  <a:pt x="181356" y="259080"/>
                </a:moveTo>
                <a:lnTo>
                  <a:pt x="181356" y="0"/>
                </a:lnTo>
                <a:lnTo>
                  <a:pt x="167640" y="0"/>
                </a:lnTo>
                <a:lnTo>
                  <a:pt x="173736" y="7620"/>
                </a:lnTo>
                <a:lnTo>
                  <a:pt x="173736" y="259080"/>
                </a:lnTo>
                <a:lnTo>
                  <a:pt x="181356" y="259080"/>
                </a:lnTo>
                <a:close/>
              </a:path>
              <a:path w="181609" h="259079">
                <a:moveTo>
                  <a:pt x="173736" y="245364"/>
                </a:moveTo>
                <a:lnTo>
                  <a:pt x="173736" y="7620"/>
                </a:lnTo>
                <a:lnTo>
                  <a:pt x="167640" y="7620"/>
                </a:lnTo>
                <a:lnTo>
                  <a:pt x="167640" y="245364"/>
                </a:lnTo>
                <a:lnTo>
                  <a:pt x="173736" y="245364"/>
                </a:lnTo>
                <a:close/>
              </a:path>
              <a:path w="181609" h="259079">
                <a:moveTo>
                  <a:pt x="173736" y="259080"/>
                </a:moveTo>
                <a:lnTo>
                  <a:pt x="173736" y="245364"/>
                </a:lnTo>
                <a:lnTo>
                  <a:pt x="167640" y="251460"/>
                </a:lnTo>
                <a:lnTo>
                  <a:pt x="167640" y="259080"/>
                </a:lnTo>
                <a:lnTo>
                  <a:pt x="173736" y="259080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id-ID"/>
          </a:p>
        </p:txBody>
      </p:sp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xfrm>
            <a:off x="485775" y="411163"/>
            <a:ext cx="6802438" cy="611187"/>
          </a:xfrm>
        </p:spPr>
        <p:txBody>
          <a:bodyPr lIns="0" tIns="10827" rIns="0" bIns="0" rtlCol="0">
            <a:spAutoFit/>
          </a:bodyPr>
          <a:lstStyle/>
          <a:p>
            <a:pPr marL="11397" eaLnBrk="1" hangingPunct="1">
              <a:spcBef>
                <a:spcPts val="85"/>
              </a:spcBef>
              <a:defRPr/>
            </a:pPr>
            <a:r>
              <a:rPr sz="3900" b="1" spc="-4" dirty="0">
                <a:latin typeface="Arial"/>
                <a:cs typeface="Arial"/>
              </a:rPr>
              <a:t>Ke </a:t>
            </a:r>
            <a:r>
              <a:rPr sz="3900" b="1" spc="-9" dirty="0">
                <a:latin typeface="Arial"/>
                <a:cs typeface="Arial"/>
              </a:rPr>
              <a:t>mana </a:t>
            </a:r>
            <a:r>
              <a:rPr sz="3900" b="1" spc="-4" dirty="0">
                <a:latin typeface="Arial"/>
                <a:cs typeface="Arial"/>
              </a:rPr>
              <a:t>operand</a:t>
            </a:r>
            <a:r>
              <a:rPr sz="3900" b="1" spc="-36" dirty="0">
                <a:latin typeface="Arial"/>
                <a:cs typeface="Arial"/>
              </a:rPr>
              <a:t> </a:t>
            </a:r>
            <a:r>
              <a:rPr sz="3900" b="1" spc="-9" dirty="0">
                <a:latin typeface="Arial"/>
                <a:cs typeface="Arial"/>
              </a:rPr>
              <a:t>disimpan?</a:t>
            </a:r>
            <a:endParaRPr sz="3900">
              <a:latin typeface="Arial"/>
              <a:cs typeface="Arial"/>
            </a:endParaRPr>
          </a:p>
        </p:txBody>
      </p:sp>
      <p:sp>
        <p:nvSpPr>
          <p:cNvPr id="24586" name="object 11"/>
          <p:cNvSpPr txBox="1">
            <a:spLocks noChangeArrowheads="1"/>
          </p:cNvSpPr>
          <p:nvPr/>
        </p:nvSpPr>
        <p:spPr bwMode="auto">
          <a:xfrm>
            <a:off x="536575" y="1158875"/>
            <a:ext cx="7804150" cy="434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1397" rIns="0" bIns="0">
            <a:spAutoFit/>
          </a:bodyPr>
          <a:lstStyle>
            <a:lvl1pPr marL="349250" indent="-338138">
              <a:tabLst>
                <a:tab pos="350838" algn="l"/>
              </a:tabLst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tabLst>
                <a:tab pos="350838" algn="l"/>
              </a:tabLst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tabLst>
                <a:tab pos="350838" algn="l"/>
              </a:tabLst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tabLst>
                <a:tab pos="350838" algn="l"/>
              </a:tabLst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tabLst>
                <a:tab pos="350838" algn="l"/>
              </a:tabLst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350838" algn="l"/>
              </a:tabLs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350838" algn="l"/>
              </a:tabLs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350838" algn="l"/>
              </a:tabLs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350838" algn="l"/>
              </a:tabLs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ts val="88"/>
              </a:spcBef>
              <a:buClr>
                <a:srgbClr val="320065"/>
              </a:buClr>
              <a:buSzPct val="70000"/>
              <a:buFont typeface="Courier New" pitchFamily="49" charset="0"/>
              <a:buChar char="•"/>
            </a:pPr>
            <a:r>
              <a:rPr lang="id-ID" sz="3000">
                <a:latin typeface="Arial" charset="0"/>
                <a:cs typeface="Arial" charset="0"/>
              </a:rPr>
              <a:t>Ingat: Semua instruksi deksekusi di dalam  CPU</a:t>
            </a:r>
          </a:p>
          <a:p>
            <a:pPr>
              <a:spcBef>
                <a:spcPts val="713"/>
              </a:spcBef>
              <a:buClr>
                <a:srgbClr val="320065"/>
              </a:buClr>
              <a:buSzPct val="70000"/>
              <a:buFont typeface="Courier New" pitchFamily="49" charset="0"/>
              <a:buChar char="•"/>
            </a:pPr>
            <a:r>
              <a:rPr lang="id-ID" sz="3000">
                <a:latin typeface="Arial" charset="0"/>
                <a:cs typeface="Arial" charset="0"/>
              </a:rPr>
              <a:t>Sebuah operasi hanya membutuhkan  register sebagai tempat membaca /  menyimpan operand sementara</a:t>
            </a:r>
          </a:p>
          <a:p>
            <a:pPr>
              <a:spcBef>
                <a:spcPts val="713"/>
              </a:spcBef>
              <a:buClr>
                <a:srgbClr val="320065"/>
              </a:buClr>
              <a:buSzPct val="70000"/>
              <a:buFont typeface="Courier New" pitchFamily="49" charset="0"/>
              <a:buChar char="•"/>
            </a:pPr>
            <a:r>
              <a:rPr lang="id-ID" sz="3000">
                <a:latin typeface="Arial" charset="0"/>
                <a:cs typeface="Arial" charset="0"/>
              </a:rPr>
              <a:t>Adakalanya juga operand disimpan di lokasi  lain melalui register yang berisi alamat  tempat penyimpanan tersebut (memory,  cache, modul I/O)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4" name="object 4"/>
          <p:cNvSpPr>
            <a:spLocks/>
          </p:cNvSpPr>
          <p:nvPr/>
        </p:nvSpPr>
        <p:spPr bwMode="auto">
          <a:xfrm>
            <a:off x="223838" y="101600"/>
            <a:ext cx="165100" cy="523875"/>
          </a:xfrm>
          <a:custGeom>
            <a:avLst/>
            <a:gdLst>
              <a:gd name="T0" fmla="*/ 130533 w 181609"/>
              <a:gd name="T1" fmla="*/ 5218 h 594360"/>
              <a:gd name="T2" fmla="*/ 125953 w 181609"/>
              <a:gd name="T3" fmla="*/ 0 h 594360"/>
              <a:gd name="T4" fmla="*/ 0 w 181609"/>
              <a:gd name="T5" fmla="*/ 0 h 594360"/>
              <a:gd name="T6" fmla="*/ 0 w 181609"/>
              <a:gd name="T7" fmla="*/ 406990 h 594360"/>
              <a:gd name="T8" fmla="*/ 4580 w 181609"/>
              <a:gd name="T9" fmla="*/ 406990 h 594360"/>
              <a:gd name="T10" fmla="*/ 4580 w 181609"/>
              <a:gd name="T11" fmla="*/ 5218 h 594360"/>
              <a:gd name="T12" fmla="*/ 10306 w 181609"/>
              <a:gd name="T13" fmla="*/ 0 h 594360"/>
              <a:gd name="T14" fmla="*/ 10306 w 181609"/>
              <a:gd name="T15" fmla="*/ 5218 h 594360"/>
              <a:gd name="T16" fmla="*/ 130533 w 181609"/>
              <a:gd name="T17" fmla="*/ 5218 h 594360"/>
              <a:gd name="T18" fmla="*/ 10306 w 181609"/>
              <a:gd name="T19" fmla="*/ 5218 h 594360"/>
              <a:gd name="T20" fmla="*/ 10306 w 181609"/>
              <a:gd name="T21" fmla="*/ 0 h 594360"/>
              <a:gd name="T22" fmla="*/ 4580 w 181609"/>
              <a:gd name="T23" fmla="*/ 5218 h 594360"/>
              <a:gd name="T24" fmla="*/ 10306 w 181609"/>
              <a:gd name="T25" fmla="*/ 5218 h 594360"/>
              <a:gd name="T26" fmla="*/ 10306 w 181609"/>
              <a:gd name="T27" fmla="*/ 397598 h 594360"/>
              <a:gd name="T28" fmla="*/ 10306 w 181609"/>
              <a:gd name="T29" fmla="*/ 5218 h 594360"/>
              <a:gd name="T30" fmla="*/ 4580 w 181609"/>
              <a:gd name="T31" fmla="*/ 5218 h 594360"/>
              <a:gd name="T32" fmla="*/ 4580 w 181609"/>
              <a:gd name="T33" fmla="*/ 397598 h 594360"/>
              <a:gd name="T34" fmla="*/ 10306 w 181609"/>
              <a:gd name="T35" fmla="*/ 397598 h 594360"/>
              <a:gd name="T36" fmla="*/ 130533 w 181609"/>
              <a:gd name="T37" fmla="*/ 397598 h 594360"/>
              <a:gd name="T38" fmla="*/ 4580 w 181609"/>
              <a:gd name="T39" fmla="*/ 397598 h 594360"/>
              <a:gd name="T40" fmla="*/ 10306 w 181609"/>
              <a:gd name="T41" fmla="*/ 401772 h 594360"/>
              <a:gd name="T42" fmla="*/ 10306 w 181609"/>
              <a:gd name="T43" fmla="*/ 406990 h 594360"/>
              <a:gd name="T44" fmla="*/ 125953 w 181609"/>
              <a:gd name="T45" fmla="*/ 406990 h 594360"/>
              <a:gd name="T46" fmla="*/ 125953 w 181609"/>
              <a:gd name="T47" fmla="*/ 401772 h 594360"/>
              <a:gd name="T48" fmla="*/ 130533 w 181609"/>
              <a:gd name="T49" fmla="*/ 397598 h 594360"/>
              <a:gd name="T50" fmla="*/ 10306 w 181609"/>
              <a:gd name="T51" fmla="*/ 406990 h 594360"/>
              <a:gd name="T52" fmla="*/ 10306 w 181609"/>
              <a:gd name="T53" fmla="*/ 401772 h 594360"/>
              <a:gd name="T54" fmla="*/ 4580 w 181609"/>
              <a:gd name="T55" fmla="*/ 397598 h 594360"/>
              <a:gd name="T56" fmla="*/ 4580 w 181609"/>
              <a:gd name="T57" fmla="*/ 406990 h 594360"/>
              <a:gd name="T58" fmla="*/ 10306 w 181609"/>
              <a:gd name="T59" fmla="*/ 406990 h 594360"/>
              <a:gd name="T60" fmla="*/ 136258 w 181609"/>
              <a:gd name="T61" fmla="*/ 406990 h 594360"/>
              <a:gd name="T62" fmla="*/ 136258 w 181609"/>
              <a:gd name="T63" fmla="*/ 0 h 594360"/>
              <a:gd name="T64" fmla="*/ 125953 w 181609"/>
              <a:gd name="T65" fmla="*/ 0 h 594360"/>
              <a:gd name="T66" fmla="*/ 130533 w 181609"/>
              <a:gd name="T67" fmla="*/ 5218 h 594360"/>
              <a:gd name="T68" fmla="*/ 130533 w 181609"/>
              <a:gd name="T69" fmla="*/ 406990 h 594360"/>
              <a:gd name="T70" fmla="*/ 136258 w 181609"/>
              <a:gd name="T71" fmla="*/ 406990 h 594360"/>
              <a:gd name="T72" fmla="*/ 130533 w 181609"/>
              <a:gd name="T73" fmla="*/ 397598 h 594360"/>
              <a:gd name="T74" fmla="*/ 130533 w 181609"/>
              <a:gd name="T75" fmla="*/ 5218 h 594360"/>
              <a:gd name="T76" fmla="*/ 125953 w 181609"/>
              <a:gd name="T77" fmla="*/ 5218 h 594360"/>
              <a:gd name="T78" fmla="*/ 125953 w 181609"/>
              <a:gd name="T79" fmla="*/ 397598 h 594360"/>
              <a:gd name="T80" fmla="*/ 130533 w 181609"/>
              <a:gd name="T81" fmla="*/ 397598 h 594360"/>
              <a:gd name="T82" fmla="*/ 130533 w 181609"/>
              <a:gd name="T83" fmla="*/ 406990 h 594360"/>
              <a:gd name="T84" fmla="*/ 130533 w 181609"/>
              <a:gd name="T85" fmla="*/ 397598 h 594360"/>
              <a:gd name="T86" fmla="*/ 125953 w 181609"/>
              <a:gd name="T87" fmla="*/ 401772 h 594360"/>
              <a:gd name="T88" fmla="*/ 125953 w 181609"/>
              <a:gd name="T89" fmla="*/ 406990 h 594360"/>
              <a:gd name="T90" fmla="*/ 130533 w 181609"/>
              <a:gd name="T91" fmla="*/ 406990 h 594360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0" t="0" r="r" b="b"/>
            <a:pathLst>
              <a:path w="181609" h="594360">
                <a:moveTo>
                  <a:pt x="173736" y="7620"/>
                </a:moveTo>
                <a:lnTo>
                  <a:pt x="167640" y="0"/>
                </a:lnTo>
                <a:lnTo>
                  <a:pt x="0" y="0"/>
                </a:lnTo>
                <a:lnTo>
                  <a:pt x="0" y="594360"/>
                </a:lnTo>
                <a:lnTo>
                  <a:pt x="6096" y="594360"/>
                </a:lnTo>
                <a:lnTo>
                  <a:pt x="6096" y="7620"/>
                </a:lnTo>
                <a:lnTo>
                  <a:pt x="13716" y="0"/>
                </a:lnTo>
                <a:lnTo>
                  <a:pt x="13716" y="7620"/>
                </a:lnTo>
                <a:lnTo>
                  <a:pt x="173736" y="7620"/>
                </a:lnTo>
                <a:close/>
              </a:path>
              <a:path w="181609" h="594360">
                <a:moveTo>
                  <a:pt x="13716" y="7620"/>
                </a:moveTo>
                <a:lnTo>
                  <a:pt x="13716" y="0"/>
                </a:lnTo>
                <a:lnTo>
                  <a:pt x="6096" y="7620"/>
                </a:lnTo>
                <a:lnTo>
                  <a:pt x="13716" y="7620"/>
                </a:lnTo>
                <a:close/>
              </a:path>
              <a:path w="181609" h="594360">
                <a:moveTo>
                  <a:pt x="13716" y="580644"/>
                </a:moveTo>
                <a:lnTo>
                  <a:pt x="13716" y="7620"/>
                </a:lnTo>
                <a:lnTo>
                  <a:pt x="6096" y="7620"/>
                </a:lnTo>
                <a:lnTo>
                  <a:pt x="6096" y="580644"/>
                </a:lnTo>
                <a:lnTo>
                  <a:pt x="13716" y="580644"/>
                </a:lnTo>
                <a:close/>
              </a:path>
              <a:path w="181609" h="594360">
                <a:moveTo>
                  <a:pt x="173736" y="580644"/>
                </a:moveTo>
                <a:lnTo>
                  <a:pt x="6096" y="580644"/>
                </a:lnTo>
                <a:lnTo>
                  <a:pt x="13716" y="586740"/>
                </a:lnTo>
                <a:lnTo>
                  <a:pt x="13716" y="594360"/>
                </a:lnTo>
                <a:lnTo>
                  <a:pt x="167640" y="594360"/>
                </a:lnTo>
                <a:lnTo>
                  <a:pt x="167640" y="586740"/>
                </a:lnTo>
                <a:lnTo>
                  <a:pt x="173736" y="580644"/>
                </a:lnTo>
                <a:close/>
              </a:path>
              <a:path w="181609" h="594360">
                <a:moveTo>
                  <a:pt x="13716" y="594360"/>
                </a:moveTo>
                <a:lnTo>
                  <a:pt x="13716" y="586740"/>
                </a:lnTo>
                <a:lnTo>
                  <a:pt x="6096" y="580644"/>
                </a:lnTo>
                <a:lnTo>
                  <a:pt x="6096" y="594360"/>
                </a:lnTo>
                <a:lnTo>
                  <a:pt x="13716" y="594360"/>
                </a:lnTo>
                <a:close/>
              </a:path>
              <a:path w="181609" h="594360">
                <a:moveTo>
                  <a:pt x="181356" y="594360"/>
                </a:moveTo>
                <a:lnTo>
                  <a:pt x="181356" y="0"/>
                </a:lnTo>
                <a:lnTo>
                  <a:pt x="167640" y="0"/>
                </a:lnTo>
                <a:lnTo>
                  <a:pt x="173736" y="7620"/>
                </a:lnTo>
                <a:lnTo>
                  <a:pt x="173736" y="594360"/>
                </a:lnTo>
                <a:lnTo>
                  <a:pt x="181356" y="594360"/>
                </a:lnTo>
                <a:close/>
              </a:path>
              <a:path w="181609" h="594360">
                <a:moveTo>
                  <a:pt x="173736" y="580644"/>
                </a:moveTo>
                <a:lnTo>
                  <a:pt x="173736" y="7620"/>
                </a:lnTo>
                <a:lnTo>
                  <a:pt x="167640" y="7620"/>
                </a:lnTo>
                <a:lnTo>
                  <a:pt x="167640" y="580644"/>
                </a:lnTo>
                <a:lnTo>
                  <a:pt x="173736" y="580644"/>
                </a:lnTo>
                <a:close/>
              </a:path>
              <a:path w="181609" h="594360">
                <a:moveTo>
                  <a:pt x="173736" y="594360"/>
                </a:moveTo>
                <a:lnTo>
                  <a:pt x="173736" y="580644"/>
                </a:lnTo>
                <a:lnTo>
                  <a:pt x="167640" y="586740"/>
                </a:lnTo>
                <a:lnTo>
                  <a:pt x="167640" y="594360"/>
                </a:lnTo>
                <a:lnTo>
                  <a:pt x="173736" y="594360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id-ID"/>
          </a:p>
        </p:txBody>
      </p:sp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xfrm>
            <a:off x="485775" y="411163"/>
            <a:ext cx="5343525" cy="611187"/>
          </a:xfrm>
        </p:spPr>
        <p:txBody>
          <a:bodyPr lIns="0" tIns="10827" rIns="0" bIns="0" rtlCol="0">
            <a:spAutoFit/>
          </a:bodyPr>
          <a:lstStyle/>
          <a:p>
            <a:pPr marL="11397" eaLnBrk="1" hangingPunct="1">
              <a:spcBef>
                <a:spcPts val="85"/>
              </a:spcBef>
              <a:defRPr/>
            </a:pPr>
            <a:r>
              <a:rPr sz="3900" b="1" spc="-4" dirty="0">
                <a:latin typeface="Arial"/>
                <a:cs typeface="Arial"/>
              </a:rPr>
              <a:t>Representasi</a:t>
            </a:r>
            <a:r>
              <a:rPr sz="3900" b="1" spc="-54" dirty="0">
                <a:latin typeface="Arial"/>
                <a:cs typeface="Arial"/>
              </a:rPr>
              <a:t> </a:t>
            </a:r>
            <a:r>
              <a:rPr sz="3900" b="1" spc="-9" dirty="0">
                <a:latin typeface="Arial"/>
                <a:cs typeface="Arial"/>
              </a:rPr>
              <a:t>Instruksi</a:t>
            </a:r>
            <a:endParaRPr sz="3900">
              <a:latin typeface="Arial"/>
              <a:cs typeface="Arial"/>
            </a:endParaRPr>
          </a:p>
        </p:txBody>
      </p:sp>
      <p:sp>
        <p:nvSpPr>
          <p:cNvPr id="25610" name="object 10"/>
          <p:cNvSpPr txBox="1">
            <a:spLocks noChangeArrowheads="1"/>
          </p:cNvSpPr>
          <p:nvPr/>
        </p:nvSpPr>
        <p:spPr bwMode="auto">
          <a:xfrm>
            <a:off x="536575" y="1114425"/>
            <a:ext cx="7897813" cy="574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62683" rIns="0" bIns="0">
            <a:spAutoFit/>
          </a:bodyPr>
          <a:lstStyle>
            <a:lvl1pPr marL="349250" indent="-338138">
              <a:tabLst>
                <a:tab pos="350838" algn="l"/>
              </a:tabLst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693738" indent="-344488">
              <a:tabLst>
                <a:tab pos="350838" algn="l"/>
              </a:tabLst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tabLst>
                <a:tab pos="350838" algn="l"/>
              </a:tabLst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tabLst>
                <a:tab pos="350838" algn="l"/>
              </a:tabLst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tabLst>
                <a:tab pos="350838" algn="l"/>
              </a:tabLst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350838" algn="l"/>
              </a:tabLs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350838" algn="l"/>
              </a:tabLs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350838" algn="l"/>
              </a:tabLs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350838" algn="l"/>
              </a:tabLs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lnSpc>
                <a:spcPts val="3200"/>
              </a:lnSpc>
              <a:spcBef>
                <a:spcPts val="500"/>
              </a:spcBef>
              <a:buClr>
                <a:srgbClr val="320065"/>
              </a:buClr>
              <a:buSzPct val="70000"/>
              <a:buFont typeface="Courier New" pitchFamily="49" charset="0"/>
              <a:buChar char="•"/>
            </a:pPr>
            <a:r>
              <a:rPr lang="id-ID" sz="3000">
                <a:latin typeface="Arial" charset="0"/>
                <a:cs typeface="Arial" charset="0"/>
              </a:rPr>
              <a:t>Pada bahasa mesin, setiap instruksi  berbentuk pola bit biner yang unik</a:t>
            </a:r>
          </a:p>
          <a:p>
            <a:pPr>
              <a:lnSpc>
                <a:spcPts val="3200"/>
              </a:lnSpc>
              <a:spcBef>
                <a:spcPts val="713"/>
              </a:spcBef>
              <a:buClr>
                <a:srgbClr val="320065"/>
              </a:buClr>
              <a:buSzPct val="70000"/>
              <a:buFont typeface="Courier New" pitchFamily="49" charset="0"/>
              <a:buChar char="•"/>
            </a:pPr>
            <a:r>
              <a:rPr lang="id-ID" sz="3000">
                <a:latin typeface="Arial" charset="0"/>
                <a:cs typeface="Arial" charset="0"/>
              </a:rPr>
              <a:t>Agar dapat dimengerti manusia, dibuatlah  representasi simbolik instruksi, biasanya  berupa singkatan (disebut </a:t>
            </a:r>
            <a:r>
              <a:rPr lang="id-ID" sz="3000" i="1">
                <a:latin typeface="Arial" charset="0"/>
                <a:cs typeface="Arial" charset="0"/>
              </a:rPr>
              <a:t>mnemonic</a:t>
            </a:r>
            <a:r>
              <a:rPr lang="id-ID" sz="3000">
                <a:latin typeface="Arial" charset="0"/>
                <a:cs typeface="Arial" charset="0"/>
              </a:rPr>
              <a:t>)</a:t>
            </a:r>
          </a:p>
          <a:p>
            <a:pPr lvl="1">
              <a:spcBef>
                <a:spcPts val="288"/>
              </a:spcBef>
              <a:buClr>
                <a:srgbClr val="659999"/>
              </a:buClr>
              <a:buSzPct val="70000"/>
              <a:buFont typeface="Courier New" pitchFamily="49" charset="0"/>
              <a:buChar char="•"/>
            </a:pPr>
            <a:r>
              <a:rPr lang="id-ID" sz="2600">
                <a:latin typeface="Arial" charset="0"/>
                <a:cs typeface="Arial" charset="0"/>
              </a:rPr>
              <a:t>misal ADD, SUB, LOAD</a:t>
            </a:r>
          </a:p>
          <a:p>
            <a:pPr>
              <a:lnSpc>
                <a:spcPts val="3200"/>
              </a:lnSpc>
              <a:spcBef>
                <a:spcPts val="763"/>
              </a:spcBef>
              <a:buClr>
                <a:srgbClr val="320065"/>
              </a:buClr>
              <a:buSzPct val="70000"/>
              <a:buFont typeface="Courier New" pitchFamily="49" charset="0"/>
              <a:buChar char="•"/>
            </a:pPr>
            <a:r>
              <a:rPr lang="id-ID" sz="3000">
                <a:latin typeface="Arial" charset="0"/>
                <a:cs typeface="Arial" charset="0"/>
              </a:rPr>
              <a:t>Sedangkan alamat operand  direpresentasikan sebagai berikut:</a:t>
            </a:r>
          </a:p>
          <a:p>
            <a:pPr lvl="1">
              <a:spcBef>
                <a:spcPts val="288"/>
              </a:spcBef>
              <a:buClr>
                <a:srgbClr val="659999"/>
              </a:buClr>
              <a:buSzPct val="70000"/>
              <a:buFont typeface="Courier New" pitchFamily="49" charset="0"/>
              <a:buChar char="•"/>
            </a:pPr>
            <a:r>
              <a:rPr lang="id-ID" sz="2600">
                <a:latin typeface="Arial" charset="0"/>
                <a:cs typeface="Arial" charset="0"/>
              </a:rPr>
              <a:t>ADD </a:t>
            </a:r>
            <a:r>
              <a:rPr lang="id-ID" sz="2600" b="1">
                <a:latin typeface="Arial" charset="0"/>
                <a:cs typeface="Arial" charset="0"/>
              </a:rPr>
              <a:t>A</a:t>
            </a:r>
            <a:r>
              <a:rPr lang="id-ID" sz="2600">
                <a:latin typeface="Arial" charset="0"/>
                <a:cs typeface="Arial" charset="0"/>
              </a:rPr>
              <a:t>,</a:t>
            </a:r>
            <a:r>
              <a:rPr lang="id-ID" sz="2600" b="1">
                <a:latin typeface="Arial" charset="0"/>
                <a:cs typeface="Arial" charset="0"/>
              </a:rPr>
              <a:t>B</a:t>
            </a:r>
            <a:endParaRPr lang="id-ID" sz="2600">
              <a:latin typeface="Arial" charset="0"/>
              <a:cs typeface="Arial" charset="0"/>
            </a:endParaRPr>
          </a:p>
          <a:p>
            <a:pPr>
              <a:lnSpc>
                <a:spcPts val="3200"/>
              </a:lnSpc>
              <a:spcBef>
                <a:spcPts val="763"/>
              </a:spcBef>
              <a:buClr>
                <a:srgbClr val="320065"/>
              </a:buClr>
              <a:buSzPct val="70000"/>
              <a:buFont typeface="Courier New" pitchFamily="49" charset="0"/>
              <a:buChar char="•"/>
            </a:pPr>
            <a:r>
              <a:rPr lang="id-ID" sz="3000">
                <a:latin typeface="Arial" charset="0"/>
                <a:cs typeface="Arial" charset="0"/>
              </a:rPr>
              <a:t>Ada beberapa jenis representasi instruksi,  yang dibedakan oleh </a:t>
            </a:r>
            <a:r>
              <a:rPr lang="id-ID" sz="3000" b="1">
                <a:latin typeface="Arial" charset="0"/>
                <a:cs typeface="Arial" charset="0"/>
              </a:rPr>
              <a:t>jumlah alamat  operand </a:t>
            </a:r>
            <a:r>
              <a:rPr lang="id-ID" sz="3000">
                <a:latin typeface="Arial" charset="0"/>
                <a:cs typeface="Arial" charset="0"/>
              </a:rPr>
              <a:t>yang dapat diterima oleh satu baris  instruksi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32" name="object 8"/>
          <p:cNvSpPr>
            <a:spLocks/>
          </p:cNvSpPr>
          <p:nvPr/>
        </p:nvSpPr>
        <p:spPr bwMode="auto">
          <a:xfrm>
            <a:off x="681038" y="101600"/>
            <a:ext cx="165100" cy="228600"/>
          </a:xfrm>
          <a:custGeom>
            <a:avLst/>
            <a:gdLst>
              <a:gd name="T0" fmla="*/ 130533 w 181609"/>
              <a:gd name="T1" fmla="*/ 5235 h 259079"/>
              <a:gd name="T2" fmla="*/ 125953 w 181609"/>
              <a:gd name="T3" fmla="*/ 0 h 259079"/>
              <a:gd name="T4" fmla="*/ 0 w 181609"/>
              <a:gd name="T5" fmla="*/ 0 h 259079"/>
              <a:gd name="T6" fmla="*/ 0 w 181609"/>
              <a:gd name="T7" fmla="*/ 177978 h 259079"/>
              <a:gd name="T8" fmla="*/ 4580 w 181609"/>
              <a:gd name="T9" fmla="*/ 177978 h 259079"/>
              <a:gd name="T10" fmla="*/ 4580 w 181609"/>
              <a:gd name="T11" fmla="*/ 5235 h 259079"/>
              <a:gd name="T12" fmla="*/ 10306 w 181609"/>
              <a:gd name="T13" fmla="*/ 0 h 259079"/>
              <a:gd name="T14" fmla="*/ 10306 w 181609"/>
              <a:gd name="T15" fmla="*/ 5235 h 259079"/>
              <a:gd name="T16" fmla="*/ 130533 w 181609"/>
              <a:gd name="T17" fmla="*/ 5235 h 259079"/>
              <a:gd name="T18" fmla="*/ 10306 w 181609"/>
              <a:gd name="T19" fmla="*/ 5235 h 259079"/>
              <a:gd name="T20" fmla="*/ 10306 w 181609"/>
              <a:gd name="T21" fmla="*/ 0 h 259079"/>
              <a:gd name="T22" fmla="*/ 4580 w 181609"/>
              <a:gd name="T23" fmla="*/ 5235 h 259079"/>
              <a:gd name="T24" fmla="*/ 10306 w 181609"/>
              <a:gd name="T25" fmla="*/ 5235 h 259079"/>
              <a:gd name="T26" fmla="*/ 10306 w 181609"/>
              <a:gd name="T27" fmla="*/ 168555 h 259079"/>
              <a:gd name="T28" fmla="*/ 10306 w 181609"/>
              <a:gd name="T29" fmla="*/ 5235 h 259079"/>
              <a:gd name="T30" fmla="*/ 4580 w 181609"/>
              <a:gd name="T31" fmla="*/ 5235 h 259079"/>
              <a:gd name="T32" fmla="*/ 4580 w 181609"/>
              <a:gd name="T33" fmla="*/ 168555 h 259079"/>
              <a:gd name="T34" fmla="*/ 10306 w 181609"/>
              <a:gd name="T35" fmla="*/ 168555 h 259079"/>
              <a:gd name="T36" fmla="*/ 130533 w 181609"/>
              <a:gd name="T37" fmla="*/ 168555 h 259079"/>
              <a:gd name="T38" fmla="*/ 4580 w 181609"/>
              <a:gd name="T39" fmla="*/ 168555 h 259079"/>
              <a:gd name="T40" fmla="*/ 10306 w 181609"/>
              <a:gd name="T41" fmla="*/ 172743 h 259079"/>
              <a:gd name="T42" fmla="*/ 10306 w 181609"/>
              <a:gd name="T43" fmla="*/ 177978 h 259079"/>
              <a:gd name="T44" fmla="*/ 125953 w 181609"/>
              <a:gd name="T45" fmla="*/ 177978 h 259079"/>
              <a:gd name="T46" fmla="*/ 125953 w 181609"/>
              <a:gd name="T47" fmla="*/ 172743 h 259079"/>
              <a:gd name="T48" fmla="*/ 130533 w 181609"/>
              <a:gd name="T49" fmla="*/ 168555 h 259079"/>
              <a:gd name="T50" fmla="*/ 10306 w 181609"/>
              <a:gd name="T51" fmla="*/ 177978 h 259079"/>
              <a:gd name="T52" fmla="*/ 10306 w 181609"/>
              <a:gd name="T53" fmla="*/ 172743 h 259079"/>
              <a:gd name="T54" fmla="*/ 4580 w 181609"/>
              <a:gd name="T55" fmla="*/ 168555 h 259079"/>
              <a:gd name="T56" fmla="*/ 4580 w 181609"/>
              <a:gd name="T57" fmla="*/ 177978 h 259079"/>
              <a:gd name="T58" fmla="*/ 10306 w 181609"/>
              <a:gd name="T59" fmla="*/ 177978 h 259079"/>
              <a:gd name="T60" fmla="*/ 136258 w 181609"/>
              <a:gd name="T61" fmla="*/ 177978 h 259079"/>
              <a:gd name="T62" fmla="*/ 136258 w 181609"/>
              <a:gd name="T63" fmla="*/ 0 h 259079"/>
              <a:gd name="T64" fmla="*/ 125953 w 181609"/>
              <a:gd name="T65" fmla="*/ 0 h 259079"/>
              <a:gd name="T66" fmla="*/ 130533 w 181609"/>
              <a:gd name="T67" fmla="*/ 5235 h 259079"/>
              <a:gd name="T68" fmla="*/ 130533 w 181609"/>
              <a:gd name="T69" fmla="*/ 177978 h 259079"/>
              <a:gd name="T70" fmla="*/ 136258 w 181609"/>
              <a:gd name="T71" fmla="*/ 177978 h 259079"/>
              <a:gd name="T72" fmla="*/ 130533 w 181609"/>
              <a:gd name="T73" fmla="*/ 168555 h 259079"/>
              <a:gd name="T74" fmla="*/ 130533 w 181609"/>
              <a:gd name="T75" fmla="*/ 5235 h 259079"/>
              <a:gd name="T76" fmla="*/ 125953 w 181609"/>
              <a:gd name="T77" fmla="*/ 5235 h 259079"/>
              <a:gd name="T78" fmla="*/ 125953 w 181609"/>
              <a:gd name="T79" fmla="*/ 168555 h 259079"/>
              <a:gd name="T80" fmla="*/ 130533 w 181609"/>
              <a:gd name="T81" fmla="*/ 168555 h 259079"/>
              <a:gd name="T82" fmla="*/ 130533 w 181609"/>
              <a:gd name="T83" fmla="*/ 177978 h 259079"/>
              <a:gd name="T84" fmla="*/ 130533 w 181609"/>
              <a:gd name="T85" fmla="*/ 168555 h 259079"/>
              <a:gd name="T86" fmla="*/ 125953 w 181609"/>
              <a:gd name="T87" fmla="*/ 172743 h 259079"/>
              <a:gd name="T88" fmla="*/ 125953 w 181609"/>
              <a:gd name="T89" fmla="*/ 177978 h 259079"/>
              <a:gd name="T90" fmla="*/ 130533 w 181609"/>
              <a:gd name="T91" fmla="*/ 177978 h 259079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0" t="0" r="r" b="b"/>
            <a:pathLst>
              <a:path w="181609" h="259079">
                <a:moveTo>
                  <a:pt x="173736" y="7620"/>
                </a:moveTo>
                <a:lnTo>
                  <a:pt x="167640" y="0"/>
                </a:lnTo>
                <a:lnTo>
                  <a:pt x="0" y="0"/>
                </a:lnTo>
                <a:lnTo>
                  <a:pt x="0" y="259080"/>
                </a:lnTo>
                <a:lnTo>
                  <a:pt x="6096" y="259080"/>
                </a:lnTo>
                <a:lnTo>
                  <a:pt x="6096" y="7620"/>
                </a:lnTo>
                <a:lnTo>
                  <a:pt x="13716" y="0"/>
                </a:lnTo>
                <a:lnTo>
                  <a:pt x="13716" y="7620"/>
                </a:lnTo>
                <a:lnTo>
                  <a:pt x="173736" y="7620"/>
                </a:lnTo>
                <a:close/>
              </a:path>
              <a:path w="181609" h="259079">
                <a:moveTo>
                  <a:pt x="13716" y="7620"/>
                </a:moveTo>
                <a:lnTo>
                  <a:pt x="13716" y="0"/>
                </a:lnTo>
                <a:lnTo>
                  <a:pt x="6096" y="7620"/>
                </a:lnTo>
                <a:lnTo>
                  <a:pt x="13716" y="7620"/>
                </a:lnTo>
                <a:close/>
              </a:path>
              <a:path w="181609" h="259079">
                <a:moveTo>
                  <a:pt x="13716" y="245364"/>
                </a:moveTo>
                <a:lnTo>
                  <a:pt x="13716" y="7620"/>
                </a:lnTo>
                <a:lnTo>
                  <a:pt x="6096" y="7620"/>
                </a:lnTo>
                <a:lnTo>
                  <a:pt x="6096" y="245364"/>
                </a:lnTo>
                <a:lnTo>
                  <a:pt x="13716" y="245364"/>
                </a:lnTo>
                <a:close/>
              </a:path>
              <a:path w="181609" h="259079">
                <a:moveTo>
                  <a:pt x="173736" y="245364"/>
                </a:moveTo>
                <a:lnTo>
                  <a:pt x="6096" y="245364"/>
                </a:lnTo>
                <a:lnTo>
                  <a:pt x="13716" y="251460"/>
                </a:lnTo>
                <a:lnTo>
                  <a:pt x="13716" y="259080"/>
                </a:lnTo>
                <a:lnTo>
                  <a:pt x="167640" y="259080"/>
                </a:lnTo>
                <a:lnTo>
                  <a:pt x="167640" y="251460"/>
                </a:lnTo>
                <a:lnTo>
                  <a:pt x="173736" y="245364"/>
                </a:lnTo>
                <a:close/>
              </a:path>
              <a:path w="181609" h="259079">
                <a:moveTo>
                  <a:pt x="13716" y="259080"/>
                </a:moveTo>
                <a:lnTo>
                  <a:pt x="13716" y="251460"/>
                </a:lnTo>
                <a:lnTo>
                  <a:pt x="6096" y="245364"/>
                </a:lnTo>
                <a:lnTo>
                  <a:pt x="6096" y="259080"/>
                </a:lnTo>
                <a:lnTo>
                  <a:pt x="13716" y="259080"/>
                </a:lnTo>
                <a:close/>
              </a:path>
              <a:path w="181609" h="259079">
                <a:moveTo>
                  <a:pt x="181356" y="259080"/>
                </a:moveTo>
                <a:lnTo>
                  <a:pt x="181356" y="0"/>
                </a:lnTo>
                <a:lnTo>
                  <a:pt x="167640" y="0"/>
                </a:lnTo>
                <a:lnTo>
                  <a:pt x="173736" y="7620"/>
                </a:lnTo>
                <a:lnTo>
                  <a:pt x="173736" y="259080"/>
                </a:lnTo>
                <a:lnTo>
                  <a:pt x="181356" y="259080"/>
                </a:lnTo>
                <a:close/>
              </a:path>
              <a:path w="181609" h="259079">
                <a:moveTo>
                  <a:pt x="173736" y="245364"/>
                </a:moveTo>
                <a:lnTo>
                  <a:pt x="173736" y="7620"/>
                </a:lnTo>
                <a:lnTo>
                  <a:pt x="167640" y="7620"/>
                </a:lnTo>
                <a:lnTo>
                  <a:pt x="167640" y="245364"/>
                </a:lnTo>
                <a:lnTo>
                  <a:pt x="173736" y="245364"/>
                </a:lnTo>
                <a:close/>
              </a:path>
              <a:path w="181609" h="259079">
                <a:moveTo>
                  <a:pt x="173736" y="259080"/>
                </a:moveTo>
                <a:lnTo>
                  <a:pt x="173736" y="245364"/>
                </a:lnTo>
                <a:lnTo>
                  <a:pt x="167640" y="251460"/>
                </a:lnTo>
                <a:lnTo>
                  <a:pt x="167640" y="259080"/>
                </a:lnTo>
                <a:lnTo>
                  <a:pt x="173736" y="259080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id-ID"/>
          </a:p>
        </p:txBody>
      </p:sp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xfrm>
            <a:off x="485775" y="411163"/>
            <a:ext cx="5645150" cy="611187"/>
          </a:xfrm>
        </p:spPr>
        <p:txBody>
          <a:bodyPr lIns="0" tIns="10827" rIns="0" bIns="0" rtlCol="0">
            <a:spAutoFit/>
          </a:bodyPr>
          <a:lstStyle/>
          <a:p>
            <a:pPr marL="11397" eaLnBrk="1" hangingPunct="1">
              <a:spcBef>
                <a:spcPts val="85"/>
              </a:spcBef>
              <a:defRPr/>
            </a:pPr>
            <a:r>
              <a:rPr sz="3900" b="1" spc="-4" dirty="0">
                <a:latin typeface="Arial"/>
                <a:cs typeface="Arial"/>
              </a:rPr>
              <a:t>Format </a:t>
            </a:r>
            <a:r>
              <a:rPr sz="3900" b="1" spc="-9" dirty="0">
                <a:latin typeface="Arial"/>
                <a:cs typeface="Arial"/>
              </a:rPr>
              <a:t>Instruksi</a:t>
            </a:r>
            <a:r>
              <a:rPr sz="3900" b="1" spc="-49" dirty="0">
                <a:latin typeface="Arial"/>
                <a:cs typeface="Arial"/>
              </a:rPr>
              <a:t> </a:t>
            </a:r>
            <a:r>
              <a:rPr sz="3900" b="1" spc="-4" dirty="0">
                <a:latin typeface="Arial"/>
                <a:cs typeface="Arial"/>
              </a:rPr>
              <a:t>(Biner)</a:t>
            </a:r>
            <a:endParaRPr sz="39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536575" y="1069975"/>
            <a:ext cx="7454900" cy="1116013"/>
          </a:xfrm>
          <a:prstGeom prst="rect">
            <a:avLst/>
          </a:prstGeom>
        </p:spPr>
        <p:txBody>
          <a:bodyPr lIns="0" tIns="101433" rIns="0" bIns="0">
            <a:spAutoFit/>
          </a:bodyPr>
          <a:lstStyle/>
          <a:p>
            <a:pPr marL="350457" indent="-339060">
              <a:spcBef>
                <a:spcPts val="799"/>
              </a:spcBef>
              <a:buClr>
                <a:srgbClr val="320065"/>
              </a:buClr>
              <a:buSzPct val="69696"/>
              <a:buFont typeface="Courier New"/>
              <a:buChar char="•"/>
              <a:tabLst>
                <a:tab pos="351027" algn="l"/>
              </a:tabLst>
              <a:defRPr/>
            </a:pPr>
            <a:r>
              <a:rPr sz="3000" spc="-4" dirty="0">
                <a:latin typeface="Arial"/>
                <a:cs typeface="Arial"/>
              </a:rPr>
              <a:t>Misal </a:t>
            </a:r>
            <a:r>
              <a:rPr sz="3000" dirty="0">
                <a:latin typeface="Arial"/>
                <a:cs typeface="Arial"/>
              </a:rPr>
              <a:t>Instruksi dengan 2 </a:t>
            </a:r>
            <a:r>
              <a:rPr sz="3000" spc="-4" dirty="0">
                <a:latin typeface="Arial"/>
                <a:cs typeface="Arial"/>
              </a:rPr>
              <a:t>Alamat</a:t>
            </a:r>
            <a:r>
              <a:rPr sz="3000" spc="-148" dirty="0">
                <a:latin typeface="Arial"/>
                <a:cs typeface="Arial"/>
              </a:rPr>
              <a:t> </a:t>
            </a:r>
            <a:r>
              <a:rPr sz="3000" dirty="0">
                <a:latin typeface="Arial"/>
                <a:cs typeface="Arial"/>
              </a:rPr>
              <a:t>Operand:</a:t>
            </a:r>
          </a:p>
          <a:p>
            <a:pPr marL="350457" indent="-339060">
              <a:spcBef>
                <a:spcPts val="709"/>
              </a:spcBef>
              <a:buClr>
                <a:srgbClr val="320065"/>
              </a:buClr>
              <a:buSzPct val="69696"/>
              <a:buFont typeface="Courier New"/>
              <a:buChar char="•"/>
              <a:tabLst>
                <a:tab pos="351027" algn="l"/>
              </a:tabLst>
              <a:defRPr/>
            </a:pPr>
            <a:r>
              <a:rPr sz="3000" spc="-4" dirty="0">
                <a:latin typeface="Arial"/>
                <a:cs typeface="Arial"/>
              </a:rPr>
              <a:t>ADD A, </a:t>
            </a:r>
            <a:r>
              <a:rPr sz="3000" dirty="0">
                <a:latin typeface="Arial"/>
                <a:cs typeface="Arial"/>
              </a:rPr>
              <a:t>B </a:t>
            </a:r>
            <a:r>
              <a:rPr sz="3000" spc="1247" dirty="0">
                <a:latin typeface="Arial"/>
                <a:cs typeface="Arial"/>
              </a:rPr>
              <a:t>€</a:t>
            </a:r>
            <a:r>
              <a:rPr sz="3000" spc="-27" dirty="0">
                <a:latin typeface="Arial"/>
                <a:cs typeface="Arial"/>
              </a:rPr>
              <a:t> </a:t>
            </a:r>
            <a:r>
              <a:rPr sz="3000" dirty="0">
                <a:latin typeface="Arial"/>
                <a:cs typeface="Arial"/>
              </a:rPr>
              <a:t>A &amp; B </a:t>
            </a:r>
            <a:r>
              <a:rPr sz="3000" spc="-4" dirty="0">
                <a:latin typeface="Arial"/>
                <a:cs typeface="Arial"/>
              </a:rPr>
              <a:t>suatu alamat</a:t>
            </a:r>
            <a:r>
              <a:rPr sz="3000" spc="-4" dirty="0">
                <a:latin typeface="Arial"/>
                <a:cs typeface="Arial"/>
              </a:rPr>
              <a:t> register</a:t>
            </a:r>
            <a:endParaRPr sz="3000" dirty="0">
              <a:latin typeface="Arial"/>
              <a:cs typeface="Arial"/>
            </a:endParaRPr>
          </a:p>
        </p:txBody>
      </p:sp>
      <p:sp>
        <p:nvSpPr>
          <p:cNvPr id="26635" name="object 11"/>
          <p:cNvSpPr>
            <a:spLocks noChangeArrowheads="1"/>
          </p:cNvSpPr>
          <p:nvPr/>
        </p:nvSpPr>
        <p:spPr bwMode="auto">
          <a:xfrm>
            <a:off x="33338" y="2706688"/>
            <a:ext cx="9043987" cy="15906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id-ID"/>
          </a:p>
        </p:txBody>
      </p:sp>
      <p:sp>
        <p:nvSpPr>
          <p:cNvPr id="26636" name="object 12"/>
          <p:cNvSpPr txBox="1">
            <a:spLocks noChangeArrowheads="1"/>
          </p:cNvSpPr>
          <p:nvPr/>
        </p:nvSpPr>
        <p:spPr bwMode="auto">
          <a:xfrm>
            <a:off x="6875463" y="4340225"/>
            <a:ext cx="277812" cy="47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1397" rIns="0" bIns="0">
            <a:spAutoFit/>
          </a:bodyPr>
          <a:lstStyle>
            <a:lvl1pPr marL="11113"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ts val="88"/>
              </a:spcBef>
            </a:pPr>
            <a:r>
              <a:rPr lang="id-ID" sz="3000">
                <a:latin typeface="Arial" charset="0"/>
                <a:cs typeface="Arial" charset="0"/>
              </a:rPr>
              <a:t>B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971550" y="4340225"/>
            <a:ext cx="5630863" cy="935038"/>
          </a:xfrm>
          <a:prstGeom prst="rect">
            <a:avLst/>
          </a:prstGeom>
        </p:spPr>
        <p:txBody>
          <a:bodyPr lIns="0" tIns="11397" rIns="0" bIns="0">
            <a:spAutoFit/>
          </a:bodyPr>
          <a:lstStyle/>
          <a:p>
            <a:pPr marL="11397">
              <a:spcBef>
                <a:spcPts val="90"/>
              </a:spcBef>
              <a:tabLst>
                <a:tab pos="2775165" algn="l"/>
              </a:tabLst>
              <a:defRPr/>
            </a:pPr>
            <a:r>
              <a:rPr sz="3000" spc="-4" dirty="0">
                <a:latin typeface="Arial"/>
                <a:cs typeface="Arial"/>
              </a:rPr>
              <a:t>ADD	</a:t>
            </a:r>
            <a:r>
              <a:rPr sz="3000" dirty="0">
                <a:latin typeface="Arial"/>
                <a:cs typeface="Arial"/>
              </a:rPr>
              <a:t>A</a:t>
            </a:r>
            <a:endParaRPr sz="3000">
              <a:latin typeface="Arial"/>
              <a:cs typeface="Arial"/>
            </a:endParaRPr>
          </a:p>
          <a:p>
            <a:pPr marL="555603">
              <a:defRPr/>
            </a:pPr>
            <a:r>
              <a:rPr sz="3000" dirty="0">
                <a:latin typeface="Arial"/>
                <a:cs typeface="Arial"/>
              </a:rPr>
              <a:t>(dalam </a:t>
            </a:r>
            <a:r>
              <a:rPr sz="3000" spc="-4" dirty="0">
                <a:latin typeface="Arial"/>
                <a:cs typeface="Arial"/>
              </a:rPr>
              <a:t>bentuk biner</a:t>
            </a:r>
            <a:r>
              <a:rPr sz="3000" spc="-90" dirty="0">
                <a:latin typeface="Arial"/>
                <a:cs typeface="Arial"/>
              </a:rPr>
              <a:t> </a:t>
            </a:r>
            <a:r>
              <a:rPr sz="3000" spc="-4" dirty="0">
                <a:latin typeface="Arial"/>
                <a:cs typeface="Arial"/>
              </a:rPr>
              <a:t>tentunya)</a:t>
            </a:r>
            <a:endParaRPr sz="30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xfrm>
            <a:off x="485775" y="411163"/>
            <a:ext cx="6165850" cy="611187"/>
          </a:xfrm>
        </p:spPr>
        <p:txBody>
          <a:bodyPr lIns="0" tIns="10827" rIns="0" bIns="0" rtlCol="0">
            <a:spAutoFit/>
          </a:bodyPr>
          <a:lstStyle/>
          <a:p>
            <a:pPr marL="11397" eaLnBrk="1" hangingPunct="1">
              <a:spcBef>
                <a:spcPts val="85"/>
              </a:spcBef>
              <a:defRPr/>
            </a:pPr>
            <a:r>
              <a:rPr sz="3900" b="1" spc="-4" dirty="0">
                <a:latin typeface="Arial"/>
                <a:cs typeface="Arial"/>
              </a:rPr>
              <a:t>Contoh </a:t>
            </a:r>
            <a:r>
              <a:rPr sz="3900" b="1" spc="-9" dirty="0">
                <a:latin typeface="Arial"/>
                <a:cs typeface="Arial"/>
              </a:rPr>
              <a:t>Simbolik</a:t>
            </a:r>
            <a:r>
              <a:rPr sz="3900" b="1" spc="-27" dirty="0">
                <a:latin typeface="Arial"/>
                <a:cs typeface="Arial"/>
              </a:rPr>
              <a:t> </a:t>
            </a:r>
            <a:r>
              <a:rPr sz="3900" b="1" spc="-9" dirty="0">
                <a:latin typeface="Arial"/>
                <a:cs typeface="Arial"/>
              </a:rPr>
              <a:t>Instruksi</a:t>
            </a:r>
            <a:endParaRPr sz="3900">
              <a:latin typeface="Arial"/>
              <a:cs typeface="Arial"/>
            </a:endParaRPr>
          </a:p>
        </p:txBody>
      </p:sp>
      <p:sp>
        <p:nvSpPr>
          <p:cNvPr id="27658" name="object 11"/>
          <p:cNvSpPr txBox="1">
            <a:spLocks noChangeArrowheads="1"/>
          </p:cNvSpPr>
          <p:nvPr/>
        </p:nvSpPr>
        <p:spPr bwMode="auto">
          <a:xfrm>
            <a:off x="536575" y="1069975"/>
            <a:ext cx="7645400" cy="50147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56415" rIns="0" bIns="0">
            <a:spAutoFit/>
          </a:bodyPr>
          <a:lstStyle>
            <a:lvl1pPr marL="349250" indent="-338138">
              <a:tabLst>
                <a:tab pos="350838" algn="l"/>
              </a:tabLst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tabLst>
                <a:tab pos="350838" algn="l"/>
              </a:tabLst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tabLst>
                <a:tab pos="350838" algn="l"/>
              </a:tabLst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tabLst>
                <a:tab pos="350838" algn="l"/>
              </a:tabLst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tabLst>
                <a:tab pos="350838" algn="l"/>
              </a:tabLst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350838" algn="l"/>
              </a:tabLs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350838" algn="l"/>
              </a:tabLs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350838" algn="l"/>
              </a:tabLs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350838" algn="l"/>
              </a:tabLs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ts val="450"/>
              </a:spcBef>
              <a:buClr>
                <a:srgbClr val="320065"/>
              </a:buClr>
              <a:buSzPct val="70000"/>
              <a:buFont typeface="Courier New" pitchFamily="49" charset="0"/>
              <a:buChar char="•"/>
            </a:pPr>
            <a:r>
              <a:rPr lang="id-ID" sz="3000" dirty="0">
                <a:latin typeface="Arial" charset="0"/>
                <a:cs typeface="Arial" charset="0"/>
              </a:rPr>
              <a:t>ADD: Add (Jumlahkan)</a:t>
            </a:r>
          </a:p>
          <a:p>
            <a:pPr>
              <a:spcBef>
                <a:spcPts val="350"/>
              </a:spcBef>
              <a:buClr>
                <a:srgbClr val="320065"/>
              </a:buClr>
              <a:buSzPct val="70000"/>
              <a:buFont typeface="Courier New" pitchFamily="49" charset="0"/>
              <a:buChar char="•"/>
            </a:pPr>
            <a:r>
              <a:rPr lang="id-ID" sz="3000" dirty="0">
                <a:latin typeface="Arial" charset="0"/>
                <a:cs typeface="Arial" charset="0"/>
              </a:rPr>
              <a:t>SUB: Subtract (Kurangkan)</a:t>
            </a:r>
          </a:p>
          <a:p>
            <a:pPr>
              <a:spcBef>
                <a:spcPts val="350"/>
              </a:spcBef>
              <a:buClr>
                <a:srgbClr val="320065"/>
              </a:buClr>
              <a:buSzPct val="70000"/>
              <a:buFont typeface="Courier New" pitchFamily="49" charset="0"/>
              <a:buChar char="•"/>
            </a:pPr>
            <a:r>
              <a:rPr lang="id-ID" sz="3000" dirty="0">
                <a:latin typeface="Arial" charset="0"/>
                <a:cs typeface="Arial" charset="0"/>
              </a:rPr>
              <a:t>MPY/MUL: Multiply (Kalikan)</a:t>
            </a:r>
          </a:p>
          <a:p>
            <a:pPr>
              <a:spcBef>
                <a:spcPts val="350"/>
              </a:spcBef>
              <a:buClr>
                <a:srgbClr val="320065"/>
              </a:buClr>
              <a:buSzPct val="70000"/>
              <a:buFont typeface="Courier New" pitchFamily="49" charset="0"/>
              <a:buChar char="•"/>
            </a:pPr>
            <a:r>
              <a:rPr lang="id-ID" sz="3000" dirty="0">
                <a:latin typeface="Arial" charset="0"/>
                <a:cs typeface="Arial" charset="0"/>
              </a:rPr>
              <a:t>DIV: Divide (Bagi)</a:t>
            </a:r>
          </a:p>
          <a:p>
            <a:pPr>
              <a:spcBef>
                <a:spcPts val="363"/>
              </a:spcBef>
              <a:buClr>
                <a:srgbClr val="320065"/>
              </a:buClr>
              <a:buSzPct val="70000"/>
              <a:buFont typeface="Courier New" pitchFamily="49" charset="0"/>
              <a:buChar char="•"/>
            </a:pPr>
            <a:r>
              <a:rPr lang="id-ID" sz="3000" dirty="0">
                <a:latin typeface="Arial" charset="0"/>
                <a:cs typeface="Arial" charset="0"/>
              </a:rPr>
              <a:t>LOAD: Load data dari register/memory</a:t>
            </a:r>
          </a:p>
          <a:p>
            <a:pPr>
              <a:spcBef>
                <a:spcPts val="350"/>
              </a:spcBef>
              <a:buClr>
                <a:srgbClr val="320065"/>
              </a:buClr>
              <a:buSzPct val="70000"/>
              <a:buFont typeface="Courier New" pitchFamily="49" charset="0"/>
              <a:buChar char="•"/>
            </a:pPr>
            <a:r>
              <a:rPr lang="id-ID" sz="3000" dirty="0">
                <a:latin typeface="Arial" charset="0"/>
                <a:cs typeface="Arial" charset="0"/>
              </a:rPr>
              <a:t>STOR: Simpan data ke register/memory</a:t>
            </a:r>
          </a:p>
          <a:p>
            <a:pPr>
              <a:lnSpc>
                <a:spcPts val="3200"/>
              </a:lnSpc>
              <a:spcBef>
                <a:spcPts val="763"/>
              </a:spcBef>
              <a:buClr>
                <a:srgbClr val="320065"/>
              </a:buClr>
              <a:buSzPct val="70000"/>
              <a:buFont typeface="Courier New" pitchFamily="49" charset="0"/>
              <a:buChar char="•"/>
            </a:pPr>
            <a:r>
              <a:rPr lang="id-ID" sz="3000" dirty="0">
                <a:latin typeface="Arial" charset="0"/>
                <a:cs typeface="Arial" charset="0"/>
              </a:rPr>
              <a:t>MOVE: pindahkan data dari satu tempat ke  tempat lain</a:t>
            </a:r>
          </a:p>
          <a:p>
            <a:pPr>
              <a:spcBef>
                <a:spcPts val="313"/>
              </a:spcBef>
              <a:buClr>
                <a:srgbClr val="320065"/>
              </a:buClr>
              <a:buSzPct val="70000"/>
              <a:buFont typeface="Courier New" pitchFamily="49" charset="0"/>
              <a:buChar char="•"/>
            </a:pPr>
            <a:r>
              <a:rPr lang="id-ID" sz="3000" dirty="0">
                <a:latin typeface="Arial" charset="0"/>
                <a:cs typeface="Arial" charset="0"/>
              </a:rPr>
              <a:t>SHR: shift kanan data</a:t>
            </a:r>
          </a:p>
          <a:p>
            <a:pPr>
              <a:lnSpc>
                <a:spcPct val="110000"/>
              </a:lnSpc>
              <a:buClr>
                <a:srgbClr val="320065"/>
              </a:buClr>
              <a:buSzPct val="70000"/>
              <a:buFont typeface="Courier New" pitchFamily="49" charset="0"/>
              <a:buChar char="•"/>
            </a:pPr>
            <a:r>
              <a:rPr lang="id-ID" sz="3000" dirty="0">
                <a:latin typeface="Arial" charset="0"/>
                <a:cs typeface="Arial" charset="0"/>
              </a:rPr>
              <a:t> </a:t>
            </a:r>
            <a:r>
              <a:rPr lang="id-ID" sz="3000" dirty="0" smtClean="0">
                <a:latin typeface="Arial" charset="0"/>
                <a:cs typeface="Arial" charset="0"/>
              </a:rPr>
              <a:t>SHL</a:t>
            </a:r>
            <a:r>
              <a:rPr lang="id-ID" sz="3000" dirty="0">
                <a:latin typeface="Arial" charset="0"/>
                <a:cs typeface="Arial" charset="0"/>
              </a:rPr>
              <a:t>: shift kiri data  dan lain-lain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xfrm>
            <a:off x="485775" y="411163"/>
            <a:ext cx="5730875" cy="611187"/>
          </a:xfrm>
        </p:spPr>
        <p:txBody>
          <a:bodyPr lIns="0" tIns="10827" rIns="0" bIns="0" rtlCol="0">
            <a:spAutoFit/>
          </a:bodyPr>
          <a:lstStyle/>
          <a:p>
            <a:pPr marL="11397" eaLnBrk="1" hangingPunct="1">
              <a:spcBef>
                <a:spcPts val="85"/>
              </a:spcBef>
              <a:defRPr/>
            </a:pPr>
            <a:r>
              <a:rPr sz="3900" b="1" spc="-4" dirty="0">
                <a:latin typeface="Arial"/>
                <a:cs typeface="Arial"/>
              </a:rPr>
              <a:t>Cakupan </a:t>
            </a:r>
            <a:r>
              <a:rPr sz="3900" b="1" spc="-9" dirty="0">
                <a:latin typeface="Arial"/>
                <a:cs typeface="Arial"/>
              </a:rPr>
              <a:t>Jenis</a:t>
            </a:r>
            <a:r>
              <a:rPr sz="3900" b="1" spc="-22" dirty="0">
                <a:latin typeface="Arial"/>
                <a:cs typeface="Arial"/>
              </a:rPr>
              <a:t> </a:t>
            </a:r>
            <a:r>
              <a:rPr sz="3900" b="1" spc="-9" dirty="0">
                <a:latin typeface="Arial"/>
                <a:cs typeface="Arial"/>
              </a:rPr>
              <a:t>Instruksi</a:t>
            </a:r>
            <a:endParaRPr sz="3900">
              <a:latin typeface="Arial"/>
              <a:cs typeface="Arial"/>
            </a:endParaRPr>
          </a:p>
        </p:txBody>
      </p:sp>
      <p:sp>
        <p:nvSpPr>
          <p:cNvPr id="28682" name="object 11"/>
          <p:cNvSpPr txBox="1">
            <a:spLocks noChangeArrowheads="1"/>
          </p:cNvSpPr>
          <p:nvPr/>
        </p:nvSpPr>
        <p:spPr bwMode="auto">
          <a:xfrm>
            <a:off x="534988" y="1157288"/>
            <a:ext cx="7900987" cy="4992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1397" rIns="0" bIns="0">
            <a:spAutoFit/>
          </a:bodyPr>
          <a:lstStyle>
            <a:lvl1pPr marL="349250" indent="-338138">
              <a:tabLst>
                <a:tab pos="350838" algn="l"/>
              </a:tabLst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tabLst>
                <a:tab pos="350838" algn="l"/>
              </a:tabLst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tabLst>
                <a:tab pos="350838" algn="l"/>
              </a:tabLst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tabLst>
                <a:tab pos="350838" algn="l"/>
              </a:tabLst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tabLst>
                <a:tab pos="350838" algn="l"/>
              </a:tabLst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350838" algn="l"/>
              </a:tabLs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350838" algn="l"/>
              </a:tabLs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350838" algn="l"/>
              </a:tabLs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350838" algn="l"/>
              </a:tabLs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ts val="88"/>
              </a:spcBef>
              <a:buClr>
                <a:srgbClr val="320065"/>
              </a:buClr>
              <a:buSzPct val="70000"/>
              <a:buFont typeface="Courier New" pitchFamily="49" charset="0"/>
              <a:buChar char="•"/>
            </a:pPr>
            <a:r>
              <a:rPr lang="id-ID" sz="3000">
                <a:latin typeface="Arial" charset="0"/>
                <a:cs typeface="Arial" charset="0"/>
              </a:rPr>
              <a:t>Data processing: Aritmetik (ADD, SUB, dsb);  Logic (AND, OR, NOT, SHR, dsb); konversi  data</a:t>
            </a:r>
          </a:p>
          <a:p>
            <a:pPr>
              <a:spcBef>
                <a:spcPts val="713"/>
              </a:spcBef>
              <a:buClr>
                <a:srgbClr val="320065"/>
              </a:buClr>
              <a:buSzPct val="70000"/>
              <a:buFont typeface="Courier New" pitchFamily="49" charset="0"/>
              <a:buChar char="•"/>
            </a:pPr>
            <a:r>
              <a:rPr lang="id-ID" sz="3000">
                <a:latin typeface="Arial" charset="0"/>
                <a:cs typeface="Arial" charset="0"/>
              </a:rPr>
              <a:t>Data storage (memory): Transfer data  (STOR, LOAD, MOVE, dsb)</a:t>
            </a:r>
          </a:p>
          <a:p>
            <a:pPr>
              <a:spcBef>
                <a:spcPts val="713"/>
              </a:spcBef>
              <a:buClr>
                <a:srgbClr val="320065"/>
              </a:buClr>
              <a:buSzPct val="70000"/>
              <a:buFont typeface="Courier New" pitchFamily="49" charset="0"/>
              <a:buChar char="•"/>
            </a:pPr>
            <a:r>
              <a:rPr lang="id-ID" sz="3000">
                <a:latin typeface="Arial" charset="0"/>
                <a:cs typeface="Arial" charset="0"/>
              </a:rPr>
              <a:t>Data movement: Input dan Output ke modul  I/O</a:t>
            </a:r>
          </a:p>
          <a:p>
            <a:pPr>
              <a:lnSpc>
                <a:spcPct val="120000"/>
              </a:lnSpc>
              <a:buClr>
                <a:srgbClr val="320065"/>
              </a:buClr>
              <a:buSzPct val="70000"/>
              <a:buFont typeface="Courier New" pitchFamily="49" charset="0"/>
              <a:buChar char="•"/>
            </a:pPr>
            <a:r>
              <a:rPr lang="id-ID" sz="3000">
                <a:latin typeface="Arial" charset="0"/>
                <a:cs typeface="Arial" charset="0"/>
              </a:rPr>
              <a:t>Program flow control: JUMP, HALT, dsb.  Set Instruksi lengkap bisa dilihat di kitabnya</a:t>
            </a:r>
          </a:p>
          <a:p>
            <a:r>
              <a:rPr lang="id-ID" sz="3000">
                <a:latin typeface="Arial" charset="0"/>
                <a:cs typeface="Arial" charset="0"/>
              </a:rPr>
              <a:t>William Stallings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0" name="object 4"/>
          <p:cNvSpPr>
            <a:spLocks/>
          </p:cNvSpPr>
          <p:nvPr/>
        </p:nvSpPr>
        <p:spPr bwMode="auto">
          <a:xfrm>
            <a:off x="223838" y="101600"/>
            <a:ext cx="165100" cy="523875"/>
          </a:xfrm>
          <a:custGeom>
            <a:avLst/>
            <a:gdLst>
              <a:gd name="T0" fmla="*/ 130533 w 181609"/>
              <a:gd name="T1" fmla="*/ 5218 h 594360"/>
              <a:gd name="T2" fmla="*/ 125953 w 181609"/>
              <a:gd name="T3" fmla="*/ 0 h 594360"/>
              <a:gd name="T4" fmla="*/ 0 w 181609"/>
              <a:gd name="T5" fmla="*/ 0 h 594360"/>
              <a:gd name="T6" fmla="*/ 0 w 181609"/>
              <a:gd name="T7" fmla="*/ 406990 h 594360"/>
              <a:gd name="T8" fmla="*/ 4580 w 181609"/>
              <a:gd name="T9" fmla="*/ 406990 h 594360"/>
              <a:gd name="T10" fmla="*/ 4580 w 181609"/>
              <a:gd name="T11" fmla="*/ 5218 h 594360"/>
              <a:gd name="T12" fmla="*/ 10306 w 181609"/>
              <a:gd name="T13" fmla="*/ 0 h 594360"/>
              <a:gd name="T14" fmla="*/ 10306 w 181609"/>
              <a:gd name="T15" fmla="*/ 5218 h 594360"/>
              <a:gd name="T16" fmla="*/ 130533 w 181609"/>
              <a:gd name="T17" fmla="*/ 5218 h 594360"/>
              <a:gd name="T18" fmla="*/ 10306 w 181609"/>
              <a:gd name="T19" fmla="*/ 5218 h 594360"/>
              <a:gd name="T20" fmla="*/ 10306 w 181609"/>
              <a:gd name="T21" fmla="*/ 0 h 594360"/>
              <a:gd name="T22" fmla="*/ 4580 w 181609"/>
              <a:gd name="T23" fmla="*/ 5218 h 594360"/>
              <a:gd name="T24" fmla="*/ 10306 w 181609"/>
              <a:gd name="T25" fmla="*/ 5218 h 594360"/>
              <a:gd name="T26" fmla="*/ 10306 w 181609"/>
              <a:gd name="T27" fmla="*/ 397598 h 594360"/>
              <a:gd name="T28" fmla="*/ 10306 w 181609"/>
              <a:gd name="T29" fmla="*/ 5218 h 594360"/>
              <a:gd name="T30" fmla="*/ 4580 w 181609"/>
              <a:gd name="T31" fmla="*/ 5218 h 594360"/>
              <a:gd name="T32" fmla="*/ 4580 w 181609"/>
              <a:gd name="T33" fmla="*/ 397598 h 594360"/>
              <a:gd name="T34" fmla="*/ 10306 w 181609"/>
              <a:gd name="T35" fmla="*/ 397598 h 594360"/>
              <a:gd name="T36" fmla="*/ 130533 w 181609"/>
              <a:gd name="T37" fmla="*/ 397598 h 594360"/>
              <a:gd name="T38" fmla="*/ 4580 w 181609"/>
              <a:gd name="T39" fmla="*/ 397598 h 594360"/>
              <a:gd name="T40" fmla="*/ 10306 w 181609"/>
              <a:gd name="T41" fmla="*/ 401772 h 594360"/>
              <a:gd name="T42" fmla="*/ 10306 w 181609"/>
              <a:gd name="T43" fmla="*/ 406990 h 594360"/>
              <a:gd name="T44" fmla="*/ 125953 w 181609"/>
              <a:gd name="T45" fmla="*/ 406990 h 594360"/>
              <a:gd name="T46" fmla="*/ 125953 w 181609"/>
              <a:gd name="T47" fmla="*/ 401772 h 594360"/>
              <a:gd name="T48" fmla="*/ 130533 w 181609"/>
              <a:gd name="T49" fmla="*/ 397598 h 594360"/>
              <a:gd name="T50" fmla="*/ 10306 w 181609"/>
              <a:gd name="T51" fmla="*/ 406990 h 594360"/>
              <a:gd name="T52" fmla="*/ 10306 w 181609"/>
              <a:gd name="T53" fmla="*/ 401772 h 594360"/>
              <a:gd name="T54" fmla="*/ 4580 w 181609"/>
              <a:gd name="T55" fmla="*/ 397598 h 594360"/>
              <a:gd name="T56" fmla="*/ 4580 w 181609"/>
              <a:gd name="T57" fmla="*/ 406990 h 594360"/>
              <a:gd name="T58" fmla="*/ 10306 w 181609"/>
              <a:gd name="T59" fmla="*/ 406990 h 594360"/>
              <a:gd name="T60" fmla="*/ 136258 w 181609"/>
              <a:gd name="T61" fmla="*/ 406990 h 594360"/>
              <a:gd name="T62" fmla="*/ 136258 w 181609"/>
              <a:gd name="T63" fmla="*/ 0 h 594360"/>
              <a:gd name="T64" fmla="*/ 125953 w 181609"/>
              <a:gd name="T65" fmla="*/ 0 h 594360"/>
              <a:gd name="T66" fmla="*/ 130533 w 181609"/>
              <a:gd name="T67" fmla="*/ 5218 h 594360"/>
              <a:gd name="T68" fmla="*/ 130533 w 181609"/>
              <a:gd name="T69" fmla="*/ 406990 h 594360"/>
              <a:gd name="T70" fmla="*/ 136258 w 181609"/>
              <a:gd name="T71" fmla="*/ 406990 h 594360"/>
              <a:gd name="T72" fmla="*/ 130533 w 181609"/>
              <a:gd name="T73" fmla="*/ 397598 h 594360"/>
              <a:gd name="T74" fmla="*/ 130533 w 181609"/>
              <a:gd name="T75" fmla="*/ 5218 h 594360"/>
              <a:gd name="T76" fmla="*/ 125953 w 181609"/>
              <a:gd name="T77" fmla="*/ 5218 h 594360"/>
              <a:gd name="T78" fmla="*/ 125953 w 181609"/>
              <a:gd name="T79" fmla="*/ 397598 h 594360"/>
              <a:gd name="T80" fmla="*/ 130533 w 181609"/>
              <a:gd name="T81" fmla="*/ 397598 h 594360"/>
              <a:gd name="T82" fmla="*/ 130533 w 181609"/>
              <a:gd name="T83" fmla="*/ 406990 h 594360"/>
              <a:gd name="T84" fmla="*/ 130533 w 181609"/>
              <a:gd name="T85" fmla="*/ 397598 h 594360"/>
              <a:gd name="T86" fmla="*/ 125953 w 181609"/>
              <a:gd name="T87" fmla="*/ 401772 h 594360"/>
              <a:gd name="T88" fmla="*/ 125953 w 181609"/>
              <a:gd name="T89" fmla="*/ 406990 h 594360"/>
              <a:gd name="T90" fmla="*/ 130533 w 181609"/>
              <a:gd name="T91" fmla="*/ 406990 h 594360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0" t="0" r="r" b="b"/>
            <a:pathLst>
              <a:path w="181609" h="594360">
                <a:moveTo>
                  <a:pt x="173736" y="7620"/>
                </a:moveTo>
                <a:lnTo>
                  <a:pt x="167640" y="0"/>
                </a:lnTo>
                <a:lnTo>
                  <a:pt x="0" y="0"/>
                </a:lnTo>
                <a:lnTo>
                  <a:pt x="0" y="594360"/>
                </a:lnTo>
                <a:lnTo>
                  <a:pt x="6096" y="594360"/>
                </a:lnTo>
                <a:lnTo>
                  <a:pt x="6096" y="7620"/>
                </a:lnTo>
                <a:lnTo>
                  <a:pt x="13716" y="0"/>
                </a:lnTo>
                <a:lnTo>
                  <a:pt x="13716" y="7620"/>
                </a:lnTo>
                <a:lnTo>
                  <a:pt x="173736" y="7620"/>
                </a:lnTo>
                <a:close/>
              </a:path>
              <a:path w="181609" h="594360">
                <a:moveTo>
                  <a:pt x="13716" y="7620"/>
                </a:moveTo>
                <a:lnTo>
                  <a:pt x="13716" y="0"/>
                </a:lnTo>
                <a:lnTo>
                  <a:pt x="6096" y="7620"/>
                </a:lnTo>
                <a:lnTo>
                  <a:pt x="13716" y="7620"/>
                </a:lnTo>
                <a:close/>
              </a:path>
              <a:path w="181609" h="594360">
                <a:moveTo>
                  <a:pt x="13716" y="580644"/>
                </a:moveTo>
                <a:lnTo>
                  <a:pt x="13716" y="7620"/>
                </a:lnTo>
                <a:lnTo>
                  <a:pt x="6096" y="7620"/>
                </a:lnTo>
                <a:lnTo>
                  <a:pt x="6096" y="580644"/>
                </a:lnTo>
                <a:lnTo>
                  <a:pt x="13716" y="580644"/>
                </a:lnTo>
                <a:close/>
              </a:path>
              <a:path w="181609" h="594360">
                <a:moveTo>
                  <a:pt x="173736" y="580644"/>
                </a:moveTo>
                <a:lnTo>
                  <a:pt x="6096" y="580644"/>
                </a:lnTo>
                <a:lnTo>
                  <a:pt x="13716" y="586740"/>
                </a:lnTo>
                <a:lnTo>
                  <a:pt x="13716" y="594360"/>
                </a:lnTo>
                <a:lnTo>
                  <a:pt x="167640" y="594360"/>
                </a:lnTo>
                <a:lnTo>
                  <a:pt x="167640" y="586740"/>
                </a:lnTo>
                <a:lnTo>
                  <a:pt x="173736" y="580644"/>
                </a:lnTo>
                <a:close/>
              </a:path>
              <a:path w="181609" h="594360">
                <a:moveTo>
                  <a:pt x="13716" y="594360"/>
                </a:moveTo>
                <a:lnTo>
                  <a:pt x="13716" y="586740"/>
                </a:lnTo>
                <a:lnTo>
                  <a:pt x="6096" y="580644"/>
                </a:lnTo>
                <a:lnTo>
                  <a:pt x="6096" y="594360"/>
                </a:lnTo>
                <a:lnTo>
                  <a:pt x="13716" y="594360"/>
                </a:lnTo>
                <a:close/>
              </a:path>
              <a:path w="181609" h="594360">
                <a:moveTo>
                  <a:pt x="181356" y="594360"/>
                </a:moveTo>
                <a:lnTo>
                  <a:pt x="181356" y="0"/>
                </a:lnTo>
                <a:lnTo>
                  <a:pt x="167640" y="0"/>
                </a:lnTo>
                <a:lnTo>
                  <a:pt x="173736" y="7620"/>
                </a:lnTo>
                <a:lnTo>
                  <a:pt x="173736" y="594360"/>
                </a:lnTo>
                <a:lnTo>
                  <a:pt x="181356" y="594360"/>
                </a:lnTo>
                <a:close/>
              </a:path>
              <a:path w="181609" h="594360">
                <a:moveTo>
                  <a:pt x="173736" y="580644"/>
                </a:moveTo>
                <a:lnTo>
                  <a:pt x="173736" y="7620"/>
                </a:lnTo>
                <a:lnTo>
                  <a:pt x="167640" y="7620"/>
                </a:lnTo>
                <a:lnTo>
                  <a:pt x="167640" y="580644"/>
                </a:lnTo>
                <a:lnTo>
                  <a:pt x="173736" y="580644"/>
                </a:lnTo>
                <a:close/>
              </a:path>
              <a:path w="181609" h="594360">
                <a:moveTo>
                  <a:pt x="173736" y="594360"/>
                </a:moveTo>
                <a:lnTo>
                  <a:pt x="173736" y="580644"/>
                </a:lnTo>
                <a:lnTo>
                  <a:pt x="167640" y="586740"/>
                </a:lnTo>
                <a:lnTo>
                  <a:pt x="167640" y="594360"/>
                </a:lnTo>
                <a:lnTo>
                  <a:pt x="173736" y="594360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id-ID"/>
          </a:p>
        </p:txBody>
      </p:sp>
      <p:sp>
        <p:nvSpPr>
          <p:cNvPr id="29704" name="object 8"/>
          <p:cNvSpPr>
            <a:spLocks/>
          </p:cNvSpPr>
          <p:nvPr/>
        </p:nvSpPr>
        <p:spPr bwMode="auto">
          <a:xfrm>
            <a:off x="681038" y="101600"/>
            <a:ext cx="165100" cy="228600"/>
          </a:xfrm>
          <a:custGeom>
            <a:avLst/>
            <a:gdLst>
              <a:gd name="T0" fmla="*/ 130533 w 181609"/>
              <a:gd name="T1" fmla="*/ 5235 h 259079"/>
              <a:gd name="T2" fmla="*/ 125953 w 181609"/>
              <a:gd name="T3" fmla="*/ 0 h 259079"/>
              <a:gd name="T4" fmla="*/ 0 w 181609"/>
              <a:gd name="T5" fmla="*/ 0 h 259079"/>
              <a:gd name="T6" fmla="*/ 0 w 181609"/>
              <a:gd name="T7" fmla="*/ 177978 h 259079"/>
              <a:gd name="T8" fmla="*/ 4580 w 181609"/>
              <a:gd name="T9" fmla="*/ 177978 h 259079"/>
              <a:gd name="T10" fmla="*/ 4580 w 181609"/>
              <a:gd name="T11" fmla="*/ 5235 h 259079"/>
              <a:gd name="T12" fmla="*/ 10306 w 181609"/>
              <a:gd name="T13" fmla="*/ 0 h 259079"/>
              <a:gd name="T14" fmla="*/ 10306 w 181609"/>
              <a:gd name="T15" fmla="*/ 5235 h 259079"/>
              <a:gd name="T16" fmla="*/ 130533 w 181609"/>
              <a:gd name="T17" fmla="*/ 5235 h 259079"/>
              <a:gd name="T18" fmla="*/ 10306 w 181609"/>
              <a:gd name="T19" fmla="*/ 5235 h 259079"/>
              <a:gd name="T20" fmla="*/ 10306 w 181609"/>
              <a:gd name="T21" fmla="*/ 0 h 259079"/>
              <a:gd name="T22" fmla="*/ 4580 w 181609"/>
              <a:gd name="T23" fmla="*/ 5235 h 259079"/>
              <a:gd name="T24" fmla="*/ 10306 w 181609"/>
              <a:gd name="T25" fmla="*/ 5235 h 259079"/>
              <a:gd name="T26" fmla="*/ 10306 w 181609"/>
              <a:gd name="T27" fmla="*/ 168555 h 259079"/>
              <a:gd name="T28" fmla="*/ 10306 w 181609"/>
              <a:gd name="T29" fmla="*/ 5235 h 259079"/>
              <a:gd name="T30" fmla="*/ 4580 w 181609"/>
              <a:gd name="T31" fmla="*/ 5235 h 259079"/>
              <a:gd name="T32" fmla="*/ 4580 w 181609"/>
              <a:gd name="T33" fmla="*/ 168555 h 259079"/>
              <a:gd name="T34" fmla="*/ 10306 w 181609"/>
              <a:gd name="T35" fmla="*/ 168555 h 259079"/>
              <a:gd name="T36" fmla="*/ 130533 w 181609"/>
              <a:gd name="T37" fmla="*/ 168555 h 259079"/>
              <a:gd name="T38" fmla="*/ 4580 w 181609"/>
              <a:gd name="T39" fmla="*/ 168555 h 259079"/>
              <a:gd name="T40" fmla="*/ 10306 w 181609"/>
              <a:gd name="T41" fmla="*/ 172743 h 259079"/>
              <a:gd name="T42" fmla="*/ 10306 w 181609"/>
              <a:gd name="T43" fmla="*/ 177978 h 259079"/>
              <a:gd name="T44" fmla="*/ 125953 w 181609"/>
              <a:gd name="T45" fmla="*/ 177978 h 259079"/>
              <a:gd name="T46" fmla="*/ 125953 w 181609"/>
              <a:gd name="T47" fmla="*/ 172743 h 259079"/>
              <a:gd name="T48" fmla="*/ 130533 w 181609"/>
              <a:gd name="T49" fmla="*/ 168555 h 259079"/>
              <a:gd name="T50" fmla="*/ 10306 w 181609"/>
              <a:gd name="T51" fmla="*/ 177978 h 259079"/>
              <a:gd name="T52" fmla="*/ 10306 w 181609"/>
              <a:gd name="T53" fmla="*/ 172743 h 259079"/>
              <a:gd name="T54" fmla="*/ 4580 w 181609"/>
              <a:gd name="T55" fmla="*/ 168555 h 259079"/>
              <a:gd name="T56" fmla="*/ 4580 w 181609"/>
              <a:gd name="T57" fmla="*/ 177978 h 259079"/>
              <a:gd name="T58" fmla="*/ 10306 w 181609"/>
              <a:gd name="T59" fmla="*/ 177978 h 259079"/>
              <a:gd name="T60" fmla="*/ 136258 w 181609"/>
              <a:gd name="T61" fmla="*/ 177978 h 259079"/>
              <a:gd name="T62" fmla="*/ 136258 w 181609"/>
              <a:gd name="T63" fmla="*/ 0 h 259079"/>
              <a:gd name="T64" fmla="*/ 125953 w 181609"/>
              <a:gd name="T65" fmla="*/ 0 h 259079"/>
              <a:gd name="T66" fmla="*/ 130533 w 181609"/>
              <a:gd name="T67" fmla="*/ 5235 h 259079"/>
              <a:gd name="T68" fmla="*/ 130533 w 181609"/>
              <a:gd name="T69" fmla="*/ 177978 h 259079"/>
              <a:gd name="T70" fmla="*/ 136258 w 181609"/>
              <a:gd name="T71" fmla="*/ 177978 h 259079"/>
              <a:gd name="T72" fmla="*/ 130533 w 181609"/>
              <a:gd name="T73" fmla="*/ 168555 h 259079"/>
              <a:gd name="T74" fmla="*/ 130533 w 181609"/>
              <a:gd name="T75" fmla="*/ 5235 h 259079"/>
              <a:gd name="T76" fmla="*/ 125953 w 181609"/>
              <a:gd name="T77" fmla="*/ 5235 h 259079"/>
              <a:gd name="T78" fmla="*/ 125953 w 181609"/>
              <a:gd name="T79" fmla="*/ 168555 h 259079"/>
              <a:gd name="T80" fmla="*/ 130533 w 181609"/>
              <a:gd name="T81" fmla="*/ 168555 h 259079"/>
              <a:gd name="T82" fmla="*/ 130533 w 181609"/>
              <a:gd name="T83" fmla="*/ 177978 h 259079"/>
              <a:gd name="T84" fmla="*/ 130533 w 181609"/>
              <a:gd name="T85" fmla="*/ 168555 h 259079"/>
              <a:gd name="T86" fmla="*/ 125953 w 181609"/>
              <a:gd name="T87" fmla="*/ 172743 h 259079"/>
              <a:gd name="T88" fmla="*/ 125953 w 181609"/>
              <a:gd name="T89" fmla="*/ 177978 h 259079"/>
              <a:gd name="T90" fmla="*/ 130533 w 181609"/>
              <a:gd name="T91" fmla="*/ 177978 h 259079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0" t="0" r="r" b="b"/>
            <a:pathLst>
              <a:path w="181609" h="259079">
                <a:moveTo>
                  <a:pt x="173736" y="7620"/>
                </a:moveTo>
                <a:lnTo>
                  <a:pt x="167640" y="0"/>
                </a:lnTo>
                <a:lnTo>
                  <a:pt x="0" y="0"/>
                </a:lnTo>
                <a:lnTo>
                  <a:pt x="0" y="259080"/>
                </a:lnTo>
                <a:lnTo>
                  <a:pt x="6096" y="259080"/>
                </a:lnTo>
                <a:lnTo>
                  <a:pt x="6096" y="7620"/>
                </a:lnTo>
                <a:lnTo>
                  <a:pt x="13716" y="0"/>
                </a:lnTo>
                <a:lnTo>
                  <a:pt x="13716" y="7620"/>
                </a:lnTo>
                <a:lnTo>
                  <a:pt x="173736" y="7620"/>
                </a:lnTo>
                <a:close/>
              </a:path>
              <a:path w="181609" h="259079">
                <a:moveTo>
                  <a:pt x="13716" y="7620"/>
                </a:moveTo>
                <a:lnTo>
                  <a:pt x="13716" y="0"/>
                </a:lnTo>
                <a:lnTo>
                  <a:pt x="6096" y="7620"/>
                </a:lnTo>
                <a:lnTo>
                  <a:pt x="13716" y="7620"/>
                </a:lnTo>
                <a:close/>
              </a:path>
              <a:path w="181609" h="259079">
                <a:moveTo>
                  <a:pt x="13716" y="245364"/>
                </a:moveTo>
                <a:lnTo>
                  <a:pt x="13716" y="7620"/>
                </a:lnTo>
                <a:lnTo>
                  <a:pt x="6096" y="7620"/>
                </a:lnTo>
                <a:lnTo>
                  <a:pt x="6096" y="245364"/>
                </a:lnTo>
                <a:lnTo>
                  <a:pt x="13716" y="245364"/>
                </a:lnTo>
                <a:close/>
              </a:path>
              <a:path w="181609" h="259079">
                <a:moveTo>
                  <a:pt x="173736" y="245364"/>
                </a:moveTo>
                <a:lnTo>
                  <a:pt x="6096" y="245364"/>
                </a:lnTo>
                <a:lnTo>
                  <a:pt x="13716" y="251460"/>
                </a:lnTo>
                <a:lnTo>
                  <a:pt x="13716" y="259080"/>
                </a:lnTo>
                <a:lnTo>
                  <a:pt x="167640" y="259080"/>
                </a:lnTo>
                <a:lnTo>
                  <a:pt x="167640" y="251460"/>
                </a:lnTo>
                <a:lnTo>
                  <a:pt x="173736" y="245364"/>
                </a:lnTo>
                <a:close/>
              </a:path>
              <a:path w="181609" h="259079">
                <a:moveTo>
                  <a:pt x="13716" y="259080"/>
                </a:moveTo>
                <a:lnTo>
                  <a:pt x="13716" y="251460"/>
                </a:lnTo>
                <a:lnTo>
                  <a:pt x="6096" y="245364"/>
                </a:lnTo>
                <a:lnTo>
                  <a:pt x="6096" y="259080"/>
                </a:lnTo>
                <a:lnTo>
                  <a:pt x="13716" y="259080"/>
                </a:lnTo>
                <a:close/>
              </a:path>
              <a:path w="181609" h="259079">
                <a:moveTo>
                  <a:pt x="181356" y="259080"/>
                </a:moveTo>
                <a:lnTo>
                  <a:pt x="181356" y="0"/>
                </a:lnTo>
                <a:lnTo>
                  <a:pt x="167640" y="0"/>
                </a:lnTo>
                <a:lnTo>
                  <a:pt x="173736" y="7620"/>
                </a:lnTo>
                <a:lnTo>
                  <a:pt x="173736" y="259080"/>
                </a:lnTo>
                <a:lnTo>
                  <a:pt x="181356" y="259080"/>
                </a:lnTo>
                <a:close/>
              </a:path>
              <a:path w="181609" h="259079">
                <a:moveTo>
                  <a:pt x="173736" y="245364"/>
                </a:moveTo>
                <a:lnTo>
                  <a:pt x="173736" y="7620"/>
                </a:lnTo>
                <a:lnTo>
                  <a:pt x="167640" y="7620"/>
                </a:lnTo>
                <a:lnTo>
                  <a:pt x="167640" y="245364"/>
                </a:lnTo>
                <a:lnTo>
                  <a:pt x="173736" y="245364"/>
                </a:lnTo>
                <a:close/>
              </a:path>
              <a:path w="181609" h="259079">
                <a:moveTo>
                  <a:pt x="173736" y="259080"/>
                </a:moveTo>
                <a:lnTo>
                  <a:pt x="173736" y="245364"/>
                </a:lnTo>
                <a:lnTo>
                  <a:pt x="167640" y="251460"/>
                </a:lnTo>
                <a:lnTo>
                  <a:pt x="167640" y="259080"/>
                </a:lnTo>
                <a:lnTo>
                  <a:pt x="173736" y="259080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id-ID"/>
          </a:p>
        </p:txBody>
      </p:sp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xfrm>
            <a:off x="485775" y="411163"/>
            <a:ext cx="6115050" cy="611187"/>
          </a:xfrm>
        </p:spPr>
        <p:txBody>
          <a:bodyPr lIns="0" tIns="10827" rIns="0" bIns="0" rtlCol="0">
            <a:spAutoFit/>
          </a:bodyPr>
          <a:lstStyle/>
          <a:p>
            <a:pPr marL="11397" eaLnBrk="1" hangingPunct="1">
              <a:spcBef>
                <a:spcPts val="85"/>
              </a:spcBef>
              <a:defRPr/>
            </a:pPr>
            <a:r>
              <a:rPr sz="3900" b="1" spc="-4" dirty="0">
                <a:latin typeface="Arial"/>
                <a:cs typeface="Arial"/>
              </a:rPr>
              <a:t>Format </a:t>
            </a:r>
            <a:r>
              <a:rPr sz="3900" b="1" spc="-9" dirty="0">
                <a:latin typeface="Arial"/>
                <a:cs typeface="Arial"/>
              </a:rPr>
              <a:t>Instruksi </a:t>
            </a:r>
            <a:r>
              <a:rPr sz="3900" b="1" spc="-4" dirty="0">
                <a:latin typeface="Arial"/>
                <a:cs typeface="Arial"/>
              </a:rPr>
              <a:t>3</a:t>
            </a:r>
            <a:r>
              <a:rPr sz="3900" b="1" spc="-18" dirty="0">
                <a:latin typeface="Arial"/>
                <a:cs typeface="Arial"/>
              </a:rPr>
              <a:t> </a:t>
            </a:r>
            <a:r>
              <a:rPr sz="3900" b="1" spc="-9" dirty="0">
                <a:latin typeface="Arial"/>
                <a:cs typeface="Arial"/>
              </a:rPr>
              <a:t>Alamat</a:t>
            </a:r>
            <a:endParaRPr sz="3900">
              <a:latin typeface="Arial"/>
              <a:cs typeface="Arial"/>
            </a:endParaRPr>
          </a:p>
        </p:txBody>
      </p:sp>
      <p:sp>
        <p:nvSpPr>
          <p:cNvPr id="29706" name="object 10"/>
          <p:cNvSpPr txBox="1">
            <a:spLocks noChangeArrowheads="1"/>
          </p:cNvSpPr>
          <p:nvPr/>
        </p:nvSpPr>
        <p:spPr bwMode="auto">
          <a:xfrm>
            <a:off x="536575" y="1069975"/>
            <a:ext cx="8010525" cy="424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01433" rIns="0" bIns="0">
            <a:spAutoFit/>
          </a:bodyPr>
          <a:lstStyle>
            <a:lvl1pPr marL="349250" indent="-338138">
              <a:tabLst>
                <a:tab pos="350838" algn="l"/>
              </a:tabLst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555625" indent="-555625">
              <a:tabLst>
                <a:tab pos="350838" algn="l"/>
              </a:tabLst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tabLst>
                <a:tab pos="350838" algn="l"/>
              </a:tabLst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tabLst>
                <a:tab pos="350838" algn="l"/>
              </a:tabLst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tabLst>
                <a:tab pos="350838" algn="l"/>
              </a:tabLst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350838" algn="l"/>
              </a:tabLs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350838" algn="l"/>
              </a:tabLs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350838" algn="l"/>
              </a:tabLs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350838" algn="l"/>
              </a:tabLs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ts val="800"/>
              </a:spcBef>
              <a:buClr>
                <a:srgbClr val="320065"/>
              </a:buClr>
              <a:buSzPct val="70000"/>
              <a:buFont typeface="Courier New" pitchFamily="49" charset="0"/>
              <a:buChar char="•"/>
            </a:pPr>
            <a:r>
              <a:rPr lang="id-ID" sz="3000" dirty="0">
                <a:latin typeface="Arial" charset="0"/>
                <a:cs typeface="Arial" charset="0"/>
              </a:rPr>
              <a:t>Bentuk umum: [OPCODE] [AH], [AO1], [AO2]</a:t>
            </a:r>
          </a:p>
          <a:p>
            <a:pPr>
              <a:spcBef>
                <a:spcPts val="713"/>
              </a:spcBef>
              <a:buClr>
                <a:srgbClr val="320065"/>
              </a:buClr>
              <a:buSzPct val="70000"/>
              <a:buFont typeface="Courier New" pitchFamily="49" charset="0"/>
              <a:buChar char="•"/>
            </a:pPr>
            <a:r>
              <a:rPr lang="id-ID" sz="3000" dirty="0">
                <a:latin typeface="Arial" charset="0"/>
                <a:cs typeface="Arial" charset="0"/>
              </a:rPr>
              <a:t>Satu alamat hasil, dua alamat operand</a:t>
            </a:r>
          </a:p>
          <a:p>
            <a:pPr>
              <a:spcBef>
                <a:spcPts val="713"/>
              </a:spcBef>
              <a:buClr>
                <a:srgbClr val="320065"/>
              </a:buClr>
              <a:buSzPct val="70000"/>
              <a:buFont typeface="Courier New" pitchFamily="49" charset="0"/>
              <a:buChar char="•"/>
            </a:pPr>
            <a:r>
              <a:rPr lang="id-ID" sz="3000" dirty="0">
                <a:latin typeface="Arial" charset="0"/>
                <a:cs typeface="Arial" charset="0"/>
              </a:rPr>
              <a:t>Misal: </a:t>
            </a:r>
            <a:r>
              <a:rPr lang="id-ID" sz="3000" b="1" dirty="0">
                <a:latin typeface="Arial" charset="0"/>
                <a:cs typeface="Arial" charset="0"/>
              </a:rPr>
              <a:t>SUB Y, A, B</a:t>
            </a:r>
            <a:endParaRPr lang="id-ID" sz="3000" dirty="0">
              <a:latin typeface="Arial" charset="0"/>
              <a:cs typeface="Arial" charset="0"/>
            </a:endParaRPr>
          </a:p>
          <a:p>
            <a:pPr lvl="1">
              <a:spcBef>
                <a:spcPts val="713"/>
              </a:spcBef>
              <a:buFontTx/>
              <a:buChar char="-"/>
            </a:pPr>
            <a:r>
              <a:rPr lang="id-ID" sz="3000" dirty="0">
                <a:latin typeface="Arial" charset="0"/>
                <a:cs typeface="Arial" charset="0"/>
              </a:rPr>
              <a:t>Bentuk algoritmik: Y € A – B</a:t>
            </a:r>
          </a:p>
          <a:p>
            <a:pPr lvl="1">
              <a:buFontTx/>
              <a:buChar char="-"/>
            </a:pPr>
            <a:r>
              <a:rPr lang="id-ID" sz="3000" dirty="0">
                <a:latin typeface="Arial" charset="0"/>
                <a:cs typeface="Arial" charset="0"/>
              </a:rPr>
              <a:t>Arti: Kurangkan isi Reg A dengan isi Reg B,  kemudian simpan hasilnya di Reg Y.</a:t>
            </a:r>
          </a:p>
          <a:p>
            <a:pPr>
              <a:spcBef>
                <a:spcPts val="713"/>
              </a:spcBef>
              <a:buClr>
                <a:srgbClr val="320065"/>
              </a:buClr>
              <a:buSzPct val="70000"/>
              <a:buFont typeface="Courier New" pitchFamily="49" charset="0"/>
              <a:buChar char="•"/>
            </a:pPr>
            <a:r>
              <a:rPr lang="id-ID" sz="3000" dirty="0">
                <a:latin typeface="Arial" charset="0"/>
                <a:cs typeface="Arial" charset="0"/>
              </a:rPr>
              <a:t>Mengoperasikan banyak register sekaligus</a:t>
            </a:r>
          </a:p>
          <a:p>
            <a:pPr>
              <a:spcBef>
                <a:spcPts val="713"/>
              </a:spcBef>
              <a:buClr>
                <a:srgbClr val="320065"/>
              </a:buClr>
              <a:buSzPct val="70000"/>
              <a:buFont typeface="Courier New" pitchFamily="49" charset="0"/>
              <a:buChar char="•"/>
            </a:pPr>
            <a:r>
              <a:rPr lang="id-ID" sz="3000" dirty="0">
                <a:latin typeface="Arial" charset="0"/>
                <a:cs typeface="Arial" charset="0"/>
              </a:rPr>
              <a:t>Program lebih pendek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536575" y="6191250"/>
            <a:ext cx="7808913" cy="277813"/>
          </a:xfrm>
          <a:prstGeom prst="rect">
            <a:avLst/>
          </a:prstGeom>
        </p:spPr>
        <p:txBody>
          <a:bodyPr lIns="0" tIns="14816" rIns="0" bIns="0">
            <a:spAutoFit/>
          </a:bodyPr>
          <a:lstStyle/>
          <a:p>
            <a:pPr marL="11397">
              <a:spcBef>
                <a:spcPts val="117"/>
              </a:spcBef>
              <a:defRPr/>
            </a:pPr>
            <a:r>
              <a:rPr sz="1700" spc="9" dirty="0">
                <a:latin typeface="Arial"/>
                <a:cs typeface="Arial"/>
              </a:rPr>
              <a:t>AH:</a:t>
            </a:r>
            <a:r>
              <a:rPr sz="1700" spc="-94" dirty="0">
                <a:latin typeface="Arial"/>
                <a:cs typeface="Arial"/>
              </a:rPr>
              <a:t> </a:t>
            </a:r>
            <a:r>
              <a:rPr sz="1700" spc="9" dirty="0">
                <a:latin typeface="Arial"/>
                <a:cs typeface="Arial"/>
              </a:rPr>
              <a:t>Alamat</a:t>
            </a:r>
            <a:r>
              <a:rPr sz="1700" dirty="0">
                <a:latin typeface="Arial"/>
                <a:cs typeface="Arial"/>
              </a:rPr>
              <a:t> </a:t>
            </a:r>
            <a:r>
              <a:rPr sz="1700" spc="9" dirty="0">
                <a:latin typeface="Arial"/>
                <a:cs typeface="Arial"/>
              </a:rPr>
              <a:t>Hasil,</a:t>
            </a:r>
            <a:r>
              <a:rPr sz="1700" spc="-108" dirty="0">
                <a:latin typeface="Arial"/>
                <a:cs typeface="Arial"/>
              </a:rPr>
              <a:t> </a:t>
            </a:r>
            <a:r>
              <a:rPr sz="1700" spc="9" dirty="0">
                <a:latin typeface="Arial"/>
                <a:cs typeface="Arial"/>
              </a:rPr>
              <a:t>AO1:</a:t>
            </a:r>
            <a:r>
              <a:rPr sz="1700" spc="-85" dirty="0">
                <a:latin typeface="Arial"/>
                <a:cs typeface="Arial"/>
              </a:rPr>
              <a:t> </a:t>
            </a:r>
            <a:r>
              <a:rPr sz="1700" spc="9" dirty="0">
                <a:latin typeface="Arial"/>
                <a:cs typeface="Arial"/>
              </a:rPr>
              <a:t>Alamat</a:t>
            </a:r>
            <a:r>
              <a:rPr sz="1700" spc="-94" dirty="0">
                <a:latin typeface="Arial"/>
                <a:cs typeface="Arial"/>
              </a:rPr>
              <a:t> </a:t>
            </a:r>
            <a:r>
              <a:rPr sz="1700" spc="9" dirty="0">
                <a:latin typeface="Arial"/>
                <a:cs typeface="Arial"/>
              </a:rPr>
              <a:t>Asal</a:t>
            </a:r>
            <a:r>
              <a:rPr sz="1700" spc="-4" dirty="0">
                <a:latin typeface="Arial"/>
                <a:cs typeface="Arial"/>
              </a:rPr>
              <a:t> </a:t>
            </a:r>
            <a:r>
              <a:rPr sz="1700" spc="13" dirty="0">
                <a:latin typeface="Arial"/>
                <a:cs typeface="Arial"/>
              </a:rPr>
              <a:t>Operand</a:t>
            </a:r>
            <a:r>
              <a:rPr sz="1700" spc="9" dirty="0">
                <a:latin typeface="Arial"/>
                <a:cs typeface="Arial"/>
              </a:rPr>
              <a:t> 1,</a:t>
            </a:r>
            <a:r>
              <a:rPr sz="1700" spc="-94" dirty="0">
                <a:latin typeface="Arial"/>
                <a:cs typeface="Arial"/>
              </a:rPr>
              <a:t> </a:t>
            </a:r>
            <a:r>
              <a:rPr sz="1700" spc="9" dirty="0">
                <a:latin typeface="Arial"/>
                <a:cs typeface="Arial"/>
              </a:rPr>
              <a:t>AO2:</a:t>
            </a:r>
            <a:r>
              <a:rPr sz="1700" spc="-85" dirty="0">
                <a:latin typeface="Arial"/>
                <a:cs typeface="Arial"/>
              </a:rPr>
              <a:t> </a:t>
            </a:r>
            <a:r>
              <a:rPr sz="1700" spc="9" dirty="0">
                <a:latin typeface="Arial"/>
                <a:cs typeface="Arial"/>
              </a:rPr>
              <a:t>Alamat</a:t>
            </a:r>
            <a:r>
              <a:rPr sz="1700" spc="-94" dirty="0">
                <a:latin typeface="Arial"/>
                <a:cs typeface="Arial"/>
              </a:rPr>
              <a:t> </a:t>
            </a:r>
            <a:r>
              <a:rPr sz="1700" spc="9" dirty="0">
                <a:latin typeface="Arial"/>
                <a:cs typeface="Arial"/>
              </a:rPr>
              <a:t>Asal</a:t>
            </a:r>
            <a:r>
              <a:rPr sz="1700" spc="-4" dirty="0">
                <a:latin typeface="Arial"/>
                <a:cs typeface="Arial"/>
              </a:rPr>
              <a:t> </a:t>
            </a:r>
            <a:r>
              <a:rPr sz="1700" spc="13" dirty="0">
                <a:latin typeface="Arial"/>
                <a:cs typeface="Arial"/>
              </a:rPr>
              <a:t>Operand</a:t>
            </a:r>
            <a:r>
              <a:rPr sz="1700" spc="9" dirty="0">
                <a:latin typeface="Arial"/>
                <a:cs typeface="Arial"/>
              </a:rPr>
              <a:t> </a:t>
            </a:r>
            <a:r>
              <a:rPr sz="1700" spc="13" dirty="0">
                <a:latin typeface="Arial"/>
                <a:cs typeface="Arial"/>
              </a:rPr>
              <a:t>2</a:t>
            </a:r>
            <a:endParaRPr sz="17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xfrm>
            <a:off x="485775" y="411163"/>
            <a:ext cx="6115050" cy="611187"/>
          </a:xfrm>
        </p:spPr>
        <p:txBody>
          <a:bodyPr lIns="0" tIns="10827" rIns="0" bIns="0" rtlCol="0">
            <a:spAutoFit/>
          </a:bodyPr>
          <a:lstStyle/>
          <a:p>
            <a:pPr marL="11397" eaLnBrk="1" hangingPunct="1">
              <a:spcBef>
                <a:spcPts val="85"/>
              </a:spcBef>
              <a:defRPr/>
            </a:pPr>
            <a:r>
              <a:rPr sz="3900" b="1" spc="-4" dirty="0">
                <a:latin typeface="Arial"/>
                <a:cs typeface="Arial"/>
              </a:rPr>
              <a:t>Format </a:t>
            </a:r>
            <a:r>
              <a:rPr sz="3900" b="1" spc="-9" dirty="0">
                <a:latin typeface="Arial"/>
                <a:cs typeface="Arial"/>
              </a:rPr>
              <a:t>Instruksi </a:t>
            </a:r>
            <a:r>
              <a:rPr sz="3900" b="1" spc="-4" dirty="0">
                <a:latin typeface="Arial"/>
                <a:cs typeface="Arial"/>
              </a:rPr>
              <a:t>2</a:t>
            </a:r>
            <a:r>
              <a:rPr sz="3900" b="1" spc="-18" dirty="0">
                <a:latin typeface="Arial"/>
                <a:cs typeface="Arial"/>
              </a:rPr>
              <a:t> </a:t>
            </a:r>
            <a:r>
              <a:rPr sz="3900" b="1" spc="-9" dirty="0">
                <a:latin typeface="Arial"/>
                <a:cs typeface="Arial"/>
              </a:rPr>
              <a:t>Alamat</a:t>
            </a:r>
            <a:endParaRPr sz="3900">
              <a:latin typeface="Arial"/>
              <a:cs typeface="Arial"/>
            </a:endParaRPr>
          </a:p>
        </p:txBody>
      </p:sp>
      <p:sp>
        <p:nvSpPr>
          <p:cNvPr id="30730" name="object 10"/>
          <p:cNvSpPr txBox="1">
            <a:spLocks noChangeArrowheads="1"/>
          </p:cNvSpPr>
          <p:nvPr/>
        </p:nvSpPr>
        <p:spPr bwMode="auto">
          <a:xfrm>
            <a:off x="536575" y="1069975"/>
            <a:ext cx="7958138" cy="5097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56415" rIns="0" bIns="0">
            <a:spAutoFit/>
          </a:bodyPr>
          <a:lstStyle>
            <a:lvl1pPr marL="349250" indent="-338138">
              <a:tabLst>
                <a:tab pos="350838" algn="l"/>
              </a:tabLst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555625" indent="-555625">
              <a:tabLst>
                <a:tab pos="350838" algn="l"/>
              </a:tabLst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tabLst>
                <a:tab pos="350838" algn="l"/>
              </a:tabLst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tabLst>
                <a:tab pos="350838" algn="l"/>
              </a:tabLst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tabLst>
                <a:tab pos="350838" algn="l"/>
              </a:tabLst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350838" algn="l"/>
              </a:tabLs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350838" algn="l"/>
              </a:tabLs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350838" algn="l"/>
              </a:tabLs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350838" algn="l"/>
              </a:tabLs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ts val="450"/>
              </a:spcBef>
              <a:buClr>
                <a:srgbClr val="320065"/>
              </a:buClr>
              <a:buSzPct val="70000"/>
              <a:buFont typeface="Courier New" pitchFamily="49" charset="0"/>
              <a:buChar char="•"/>
            </a:pPr>
            <a:r>
              <a:rPr lang="id-ID" sz="3000" dirty="0">
                <a:latin typeface="Arial" charset="0"/>
                <a:cs typeface="Arial" charset="0"/>
              </a:rPr>
              <a:t>Bentuk umum: [OPCODE] [AH], [AO]</a:t>
            </a:r>
          </a:p>
          <a:p>
            <a:pPr>
              <a:lnSpc>
                <a:spcPts val="3200"/>
              </a:lnSpc>
              <a:spcBef>
                <a:spcPts val="763"/>
              </a:spcBef>
              <a:buClr>
                <a:srgbClr val="320065"/>
              </a:buClr>
              <a:buSzPct val="70000"/>
              <a:buFont typeface="Courier New" pitchFamily="49" charset="0"/>
              <a:buChar char="•"/>
            </a:pPr>
            <a:r>
              <a:rPr lang="id-ID" sz="3000" dirty="0">
                <a:latin typeface="Arial" charset="0"/>
                <a:cs typeface="Arial" charset="0"/>
              </a:rPr>
              <a:t>Satu alamat hasil merangkap operand, satu  alamat operand</a:t>
            </a:r>
          </a:p>
          <a:p>
            <a:pPr>
              <a:spcBef>
                <a:spcPts val="313"/>
              </a:spcBef>
              <a:buClr>
                <a:srgbClr val="320065"/>
              </a:buClr>
              <a:buSzPct val="70000"/>
              <a:buFont typeface="Courier New" pitchFamily="49" charset="0"/>
              <a:buChar char="•"/>
            </a:pPr>
            <a:r>
              <a:rPr lang="id-ID" sz="3000" dirty="0">
                <a:latin typeface="Arial" charset="0"/>
                <a:cs typeface="Arial" charset="0"/>
              </a:rPr>
              <a:t>Misal: </a:t>
            </a:r>
            <a:r>
              <a:rPr lang="id-ID" sz="3000" b="1" dirty="0">
                <a:latin typeface="Arial" charset="0"/>
                <a:cs typeface="Arial" charset="0"/>
              </a:rPr>
              <a:t>SUB Y, B</a:t>
            </a:r>
            <a:endParaRPr lang="id-ID" sz="3000" dirty="0">
              <a:latin typeface="Arial" charset="0"/>
              <a:cs typeface="Arial" charset="0"/>
            </a:endParaRPr>
          </a:p>
          <a:p>
            <a:pPr lvl="1">
              <a:lnSpc>
                <a:spcPts val="3375"/>
              </a:lnSpc>
              <a:spcBef>
                <a:spcPts val="350"/>
              </a:spcBef>
              <a:buFontTx/>
              <a:buChar char="-"/>
            </a:pPr>
            <a:r>
              <a:rPr lang="id-ID" sz="3000" dirty="0">
                <a:latin typeface="Arial" charset="0"/>
                <a:cs typeface="Arial" charset="0"/>
              </a:rPr>
              <a:t>Bentuk algoritmik: Y € Y – B</a:t>
            </a:r>
          </a:p>
          <a:p>
            <a:pPr lvl="1">
              <a:lnSpc>
                <a:spcPts val="3200"/>
              </a:lnSpc>
              <a:spcBef>
                <a:spcPts val="225"/>
              </a:spcBef>
              <a:buFontTx/>
              <a:buChar char="-"/>
            </a:pPr>
            <a:r>
              <a:rPr lang="id-ID" sz="3000" dirty="0">
                <a:latin typeface="Arial" charset="0"/>
                <a:cs typeface="Arial" charset="0"/>
              </a:rPr>
              <a:t>Arti: Kurangkan isi Reg Y dengan isi Reg B,  kemudian simpan hasilnya di Reg Y.</a:t>
            </a:r>
          </a:p>
          <a:p>
            <a:pPr>
              <a:lnSpc>
                <a:spcPts val="3200"/>
              </a:lnSpc>
              <a:spcBef>
                <a:spcPts val="713"/>
              </a:spcBef>
              <a:buClr>
                <a:srgbClr val="320065"/>
              </a:buClr>
              <a:buSzPct val="70000"/>
              <a:buFont typeface="Courier New" pitchFamily="49" charset="0"/>
              <a:buChar char="•"/>
            </a:pPr>
            <a:r>
              <a:rPr lang="id-ID" sz="3000" dirty="0">
                <a:latin typeface="Arial" charset="0"/>
                <a:cs typeface="Arial" charset="0"/>
              </a:rPr>
              <a:t>Bentuk ini masih digunakan di komputer  sekarang</a:t>
            </a:r>
          </a:p>
          <a:p>
            <a:pPr>
              <a:lnSpc>
                <a:spcPts val="3200"/>
              </a:lnSpc>
              <a:spcBef>
                <a:spcPts val="713"/>
              </a:spcBef>
              <a:buClr>
                <a:srgbClr val="320065"/>
              </a:buClr>
              <a:buSzPct val="70000"/>
              <a:buFont typeface="Courier New" pitchFamily="49" charset="0"/>
              <a:buChar char="•"/>
            </a:pPr>
            <a:r>
              <a:rPr lang="id-ID" sz="3000" dirty="0">
                <a:latin typeface="Arial" charset="0"/>
                <a:cs typeface="Arial" charset="0"/>
              </a:rPr>
              <a:t>Mengoperasikan lebih sedikit register, tapi  panjang program tidak bertambah terlalu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881063" y="5951538"/>
            <a:ext cx="1252537" cy="473075"/>
          </a:xfrm>
          <a:prstGeom prst="rect">
            <a:avLst/>
          </a:prstGeom>
        </p:spPr>
        <p:txBody>
          <a:bodyPr lIns="0" tIns="11397" rIns="0" bIns="0">
            <a:spAutoFit/>
          </a:bodyPr>
          <a:lstStyle/>
          <a:p>
            <a:pPr marL="11397">
              <a:spcBef>
                <a:spcPts val="90"/>
              </a:spcBef>
              <a:defRPr/>
            </a:pPr>
            <a:r>
              <a:rPr sz="3000" dirty="0">
                <a:latin typeface="Arial"/>
                <a:cs typeface="Arial"/>
              </a:rPr>
              <a:t>ban</a:t>
            </a:r>
            <a:r>
              <a:rPr sz="3000" spc="4" dirty="0">
                <a:latin typeface="Arial"/>
                <a:cs typeface="Arial"/>
              </a:rPr>
              <a:t>y</a:t>
            </a:r>
            <a:r>
              <a:rPr sz="3000" dirty="0">
                <a:latin typeface="Arial"/>
                <a:cs typeface="Arial"/>
              </a:rPr>
              <a:t>ak</a:t>
            </a:r>
            <a:endParaRPr sz="30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3813175" y="6191250"/>
            <a:ext cx="4457700" cy="277813"/>
          </a:xfrm>
          <a:prstGeom prst="rect">
            <a:avLst/>
          </a:prstGeom>
        </p:spPr>
        <p:txBody>
          <a:bodyPr lIns="0" tIns="14816" rIns="0" bIns="0">
            <a:spAutoFit/>
          </a:bodyPr>
          <a:lstStyle/>
          <a:p>
            <a:pPr marL="11397">
              <a:spcBef>
                <a:spcPts val="117"/>
              </a:spcBef>
              <a:defRPr/>
            </a:pPr>
            <a:r>
              <a:rPr sz="1700" spc="9" dirty="0">
                <a:latin typeface="Arial"/>
                <a:cs typeface="Arial"/>
              </a:rPr>
              <a:t>AH:</a:t>
            </a:r>
            <a:r>
              <a:rPr sz="1700" spc="-102" dirty="0">
                <a:latin typeface="Arial"/>
                <a:cs typeface="Arial"/>
              </a:rPr>
              <a:t> </a:t>
            </a:r>
            <a:r>
              <a:rPr sz="1700" spc="9" dirty="0">
                <a:latin typeface="Arial"/>
                <a:cs typeface="Arial"/>
              </a:rPr>
              <a:t>Alamat</a:t>
            </a:r>
            <a:r>
              <a:rPr sz="1700" spc="-4" dirty="0">
                <a:latin typeface="Arial"/>
                <a:cs typeface="Arial"/>
              </a:rPr>
              <a:t> </a:t>
            </a:r>
            <a:r>
              <a:rPr sz="1700" spc="9" dirty="0">
                <a:latin typeface="Arial"/>
                <a:cs typeface="Arial"/>
              </a:rPr>
              <a:t>Hasil,</a:t>
            </a:r>
            <a:r>
              <a:rPr sz="1700" spc="-112" dirty="0">
                <a:latin typeface="Arial"/>
                <a:cs typeface="Arial"/>
              </a:rPr>
              <a:t> </a:t>
            </a:r>
            <a:r>
              <a:rPr sz="1700" spc="9" dirty="0">
                <a:latin typeface="Arial"/>
                <a:cs typeface="Arial"/>
              </a:rPr>
              <a:t>AO:</a:t>
            </a:r>
            <a:r>
              <a:rPr sz="1700" spc="-90" dirty="0">
                <a:latin typeface="Arial"/>
                <a:cs typeface="Arial"/>
              </a:rPr>
              <a:t> </a:t>
            </a:r>
            <a:r>
              <a:rPr sz="1700" spc="9" dirty="0">
                <a:latin typeface="Arial"/>
                <a:cs typeface="Arial"/>
              </a:rPr>
              <a:t>Alamat</a:t>
            </a:r>
            <a:r>
              <a:rPr sz="1700" spc="-99" dirty="0">
                <a:latin typeface="Arial"/>
                <a:cs typeface="Arial"/>
              </a:rPr>
              <a:t> </a:t>
            </a:r>
            <a:r>
              <a:rPr sz="1700" spc="9" dirty="0">
                <a:latin typeface="Arial"/>
                <a:cs typeface="Arial"/>
              </a:rPr>
              <a:t>Asal</a:t>
            </a:r>
            <a:r>
              <a:rPr sz="1700" dirty="0">
                <a:latin typeface="Arial"/>
                <a:cs typeface="Arial"/>
              </a:rPr>
              <a:t> </a:t>
            </a:r>
            <a:r>
              <a:rPr sz="1700" spc="13" dirty="0">
                <a:latin typeface="Arial"/>
                <a:cs typeface="Arial"/>
              </a:rPr>
              <a:t>Operand</a:t>
            </a:r>
            <a:endParaRPr sz="17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838200" y="130175"/>
            <a:ext cx="8305800" cy="215900"/>
          </a:xfrm>
          <a:prstGeom prst="rect">
            <a:avLst/>
          </a:prstGeom>
        </p:spPr>
        <p:txBody>
          <a:bodyPr lIns="0" tIns="15386" rIns="0" bIns="0">
            <a:spAutoFit/>
          </a:bodyPr>
          <a:lstStyle/>
          <a:p>
            <a:pPr marL="5093880">
              <a:spcBef>
                <a:spcPts val="121"/>
              </a:spcBef>
              <a:defRPr/>
            </a:pPr>
            <a:r>
              <a:rPr sz="1300" b="1" spc="9" dirty="0">
                <a:solidFill>
                  <a:srgbClr val="FFFFFF"/>
                </a:solidFill>
                <a:latin typeface="Arial"/>
                <a:cs typeface="Arial"/>
              </a:rPr>
              <a:t>Arsitektur </a:t>
            </a:r>
            <a:r>
              <a:rPr sz="1300" b="1" spc="13" dirty="0">
                <a:solidFill>
                  <a:srgbClr val="FFFFFF"/>
                </a:solidFill>
                <a:latin typeface="Arial"/>
                <a:cs typeface="Arial"/>
              </a:rPr>
              <a:t>dan Organisasi</a:t>
            </a:r>
            <a:r>
              <a:rPr sz="1300" b="1" spc="-9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300" b="1" spc="13" dirty="0">
                <a:solidFill>
                  <a:srgbClr val="FFFFFF"/>
                </a:solidFill>
                <a:latin typeface="Arial"/>
                <a:cs typeface="Arial"/>
              </a:rPr>
              <a:t>Komputer</a:t>
            </a:r>
            <a:endParaRPr sz="1300">
              <a:latin typeface="Arial"/>
              <a:cs typeface="Arial"/>
            </a:endParaRPr>
          </a:p>
        </p:txBody>
      </p:sp>
      <p:sp>
        <p:nvSpPr>
          <p:cNvPr id="31752" name="object 8"/>
          <p:cNvSpPr>
            <a:spLocks/>
          </p:cNvSpPr>
          <p:nvPr/>
        </p:nvSpPr>
        <p:spPr bwMode="auto">
          <a:xfrm>
            <a:off x="681038" y="101600"/>
            <a:ext cx="165100" cy="228600"/>
          </a:xfrm>
          <a:custGeom>
            <a:avLst/>
            <a:gdLst>
              <a:gd name="T0" fmla="*/ 130533 w 181609"/>
              <a:gd name="T1" fmla="*/ 5235 h 259079"/>
              <a:gd name="T2" fmla="*/ 125953 w 181609"/>
              <a:gd name="T3" fmla="*/ 0 h 259079"/>
              <a:gd name="T4" fmla="*/ 0 w 181609"/>
              <a:gd name="T5" fmla="*/ 0 h 259079"/>
              <a:gd name="T6" fmla="*/ 0 w 181609"/>
              <a:gd name="T7" fmla="*/ 177978 h 259079"/>
              <a:gd name="T8" fmla="*/ 4580 w 181609"/>
              <a:gd name="T9" fmla="*/ 177978 h 259079"/>
              <a:gd name="T10" fmla="*/ 4580 w 181609"/>
              <a:gd name="T11" fmla="*/ 5235 h 259079"/>
              <a:gd name="T12" fmla="*/ 10306 w 181609"/>
              <a:gd name="T13" fmla="*/ 0 h 259079"/>
              <a:gd name="T14" fmla="*/ 10306 w 181609"/>
              <a:gd name="T15" fmla="*/ 5235 h 259079"/>
              <a:gd name="T16" fmla="*/ 130533 w 181609"/>
              <a:gd name="T17" fmla="*/ 5235 h 259079"/>
              <a:gd name="T18" fmla="*/ 10306 w 181609"/>
              <a:gd name="T19" fmla="*/ 5235 h 259079"/>
              <a:gd name="T20" fmla="*/ 10306 w 181609"/>
              <a:gd name="T21" fmla="*/ 0 h 259079"/>
              <a:gd name="T22" fmla="*/ 4580 w 181609"/>
              <a:gd name="T23" fmla="*/ 5235 h 259079"/>
              <a:gd name="T24" fmla="*/ 10306 w 181609"/>
              <a:gd name="T25" fmla="*/ 5235 h 259079"/>
              <a:gd name="T26" fmla="*/ 10306 w 181609"/>
              <a:gd name="T27" fmla="*/ 168555 h 259079"/>
              <a:gd name="T28" fmla="*/ 10306 w 181609"/>
              <a:gd name="T29" fmla="*/ 5235 h 259079"/>
              <a:gd name="T30" fmla="*/ 4580 w 181609"/>
              <a:gd name="T31" fmla="*/ 5235 h 259079"/>
              <a:gd name="T32" fmla="*/ 4580 w 181609"/>
              <a:gd name="T33" fmla="*/ 168555 h 259079"/>
              <a:gd name="T34" fmla="*/ 10306 w 181609"/>
              <a:gd name="T35" fmla="*/ 168555 h 259079"/>
              <a:gd name="T36" fmla="*/ 130533 w 181609"/>
              <a:gd name="T37" fmla="*/ 168555 h 259079"/>
              <a:gd name="T38" fmla="*/ 4580 w 181609"/>
              <a:gd name="T39" fmla="*/ 168555 h 259079"/>
              <a:gd name="T40" fmla="*/ 10306 w 181609"/>
              <a:gd name="T41" fmla="*/ 172743 h 259079"/>
              <a:gd name="T42" fmla="*/ 10306 w 181609"/>
              <a:gd name="T43" fmla="*/ 177978 h 259079"/>
              <a:gd name="T44" fmla="*/ 125953 w 181609"/>
              <a:gd name="T45" fmla="*/ 177978 h 259079"/>
              <a:gd name="T46" fmla="*/ 125953 w 181609"/>
              <a:gd name="T47" fmla="*/ 172743 h 259079"/>
              <a:gd name="T48" fmla="*/ 130533 w 181609"/>
              <a:gd name="T49" fmla="*/ 168555 h 259079"/>
              <a:gd name="T50" fmla="*/ 10306 w 181609"/>
              <a:gd name="T51" fmla="*/ 177978 h 259079"/>
              <a:gd name="T52" fmla="*/ 10306 w 181609"/>
              <a:gd name="T53" fmla="*/ 172743 h 259079"/>
              <a:gd name="T54" fmla="*/ 4580 w 181609"/>
              <a:gd name="T55" fmla="*/ 168555 h 259079"/>
              <a:gd name="T56" fmla="*/ 4580 w 181609"/>
              <a:gd name="T57" fmla="*/ 177978 h 259079"/>
              <a:gd name="T58" fmla="*/ 10306 w 181609"/>
              <a:gd name="T59" fmla="*/ 177978 h 259079"/>
              <a:gd name="T60" fmla="*/ 136258 w 181609"/>
              <a:gd name="T61" fmla="*/ 177978 h 259079"/>
              <a:gd name="T62" fmla="*/ 136258 w 181609"/>
              <a:gd name="T63" fmla="*/ 0 h 259079"/>
              <a:gd name="T64" fmla="*/ 125953 w 181609"/>
              <a:gd name="T65" fmla="*/ 0 h 259079"/>
              <a:gd name="T66" fmla="*/ 130533 w 181609"/>
              <a:gd name="T67" fmla="*/ 5235 h 259079"/>
              <a:gd name="T68" fmla="*/ 130533 w 181609"/>
              <a:gd name="T69" fmla="*/ 177978 h 259079"/>
              <a:gd name="T70" fmla="*/ 136258 w 181609"/>
              <a:gd name="T71" fmla="*/ 177978 h 259079"/>
              <a:gd name="T72" fmla="*/ 130533 w 181609"/>
              <a:gd name="T73" fmla="*/ 168555 h 259079"/>
              <a:gd name="T74" fmla="*/ 130533 w 181609"/>
              <a:gd name="T75" fmla="*/ 5235 h 259079"/>
              <a:gd name="T76" fmla="*/ 125953 w 181609"/>
              <a:gd name="T77" fmla="*/ 5235 h 259079"/>
              <a:gd name="T78" fmla="*/ 125953 w 181609"/>
              <a:gd name="T79" fmla="*/ 168555 h 259079"/>
              <a:gd name="T80" fmla="*/ 130533 w 181609"/>
              <a:gd name="T81" fmla="*/ 168555 h 259079"/>
              <a:gd name="T82" fmla="*/ 130533 w 181609"/>
              <a:gd name="T83" fmla="*/ 177978 h 259079"/>
              <a:gd name="T84" fmla="*/ 130533 w 181609"/>
              <a:gd name="T85" fmla="*/ 168555 h 259079"/>
              <a:gd name="T86" fmla="*/ 125953 w 181609"/>
              <a:gd name="T87" fmla="*/ 172743 h 259079"/>
              <a:gd name="T88" fmla="*/ 125953 w 181609"/>
              <a:gd name="T89" fmla="*/ 177978 h 259079"/>
              <a:gd name="T90" fmla="*/ 130533 w 181609"/>
              <a:gd name="T91" fmla="*/ 177978 h 259079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0" t="0" r="r" b="b"/>
            <a:pathLst>
              <a:path w="181609" h="259079">
                <a:moveTo>
                  <a:pt x="173736" y="7620"/>
                </a:moveTo>
                <a:lnTo>
                  <a:pt x="167640" y="0"/>
                </a:lnTo>
                <a:lnTo>
                  <a:pt x="0" y="0"/>
                </a:lnTo>
                <a:lnTo>
                  <a:pt x="0" y="259080"/>
                </a:lnTo>
                <a:lnTo>
                  <a:pt x="6096" y="259080"/>
                </a:lnTo>
                <a:lnTo>
                  <a:pt x="6096" y="7620"/>
                </a:lnTo>
                <a:lnTo>
                  <a:pt x="13716" y="0"/>
                </a:lnTo>
                <a:lnTo>
                  <a:pt x="13716" y="7620"/>
                </a:lnTo>
                <a:lnTo>
                  <a:pt x="173736" y="7620"/>
                </a:lnTo>
                <a:close/>
              </a:path>
              <a:path w="181609" h="259079">
                <a:moveTo>
                  <a:pt x="13716" y="7620"/>
                </a:moveTo>
                <a:lnTo>
                  <a:pt x="13716" y="0"/>
                </a:lnTo>
                <a:lnTo>
                  <a:pt x="6096" y="7620"/>
                </a:lnTo>
                <a:lnTo>
                  <a:pt x="13716" y="7620"/>
                </a:lnTo>
                <a:close/>
              </a:path>
              <a:path w="181609" h="259079">
                <a:moveTo>
                  <a:pt x="13716" y="245364"/>
                </a:moveTo>
                <a:lnTo>
                  <a:pt x="13716" y="7620"/>
                </a:lnTo>
                <a:lnTo>
                  <a:pt x="6096" y="7620"/>
                </a:lnTo>
                <a:lnTo>
                  <a:pt x="6096" y="245364"/>
                </a:lnTo>
                <a:lnTo>
                  <a:pt x="13716" y="245364"/>
                </a:lnTo>
                <a:close/>
              </a:path>
              <a:path w="181609" h="259079">
                <a:moveTo>
                  <a:pt x="173736" y="245364"/>
                </a:moveTo>
                <a:lnTo>
                  <a:pt x="6096" y="245364"/>
                </a:lnTo>
                <a:lnTo>
                  <a:pt x="13716" y="251460"/>
                </a:lnTo>
                <a:lnTo>
                  <a:pt x="13716" y="259080"/>
                </a:lnTo>
                <a:lnTo>
                  <a:pt x="167640" y="259080"/>
                </a:lnTo>
                <a:lnTo>
                  <a:pt x="167640" y="251460"/>
                </a:lnTo>
                <a:lnTo>
                  <a:pt x="173736" y="245364"/>
                </a:lnTo>
                <a:close/>
              </a:path>
              <a:path w="181609" h="259079">
                <a:moveTo>
                  <a:pt x="13716" y="259080"/>
                </a:moveTo>
                <a:lnTo>
                  <a:pt x="13716" y="251460"/>
                </a:lnTo>
                <a:lnTo>
                  <a:pt x="6096" y="245364"/>
                </a:lnTo>
                <a:lnTo>
                  <a:pt x="6096" y="259080"/>
                </a:lnTo>
                <a:lnTo>
                  <a:pt x="13716" y="259080"/>
                </a:lnTo>
                <a:close/>
              </a:path>
              <a:path w="181609" h="259079">
                <a:moveTo>
                  <a:pt x="181356" y="259080"/>
                </a:moveTo>
                <a:lnTo>
                  <a:pt x="181356" y="0"/>
                </a:lnTo>
                <a:lnTo>
                  <a:pt x="167640" y="0"/>
                </a:lnTo>
                <a:lnTo>
                  <a:pt x="173736" y="7620"/>
                </a:lnTo>
                <a:lnTo>
                  <a:pt x="173736" y="259080"/>
                </a:lnTo>
                <a:lnTo>
                  <a:pt x="181356" y="259080"/>
                </a:lnTo>
                <a:close/>
              </a:path>
              <a:path w="181609" h="259079">
                <a:moveTo>
                  <a:pt x="173736" y="245364"/>
                </a:moveTo>
                <a:lnTo>
                  <a:pt x="173736" y="7620"/>
                </a:lnTo>
                <a:lnTo>
                  <a:pt x="167640" y="7620"/>
                </a:lnTo>
                <a:lnTo>
                  <a:pt x="167640" y="245364"/>
                </a:lnTo>
                <a:lnTo>
                  <a:pt x="173736" y="245364"/>
                </a:lnTo>
                <a:close/>
              </a:path>
              <a:path w="181609" h="259079">
                <a:moveTo>
                  <a:pt x="173736" y="259080"/>
                </a:moveTo>
                <a:lnTo>
                  <a:pt x="173736" y="245364"/>
                </a:lnTo>
                <a:lnTo>
                  <a:pt x="167640" y="251460"/>
                </a:lnTo>
                <a:lnTo>
                  <a:pt x="167640" y="259080"/>
                </a:lnTo>
                <a:lnTo>
                  <a:pt x="173736" y="259080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id-ID"/>
          </a:p>
        </p:txBody>
      </p:sp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xfrm>
            <a:off x="485775" y="411163"/>
            <a:ext cx="6115050" cy="611187"/>
          </a:xfrm>
        </p:spPr>
        <p:txBody>
          <a:bodyPr lIns="0" tIns="10827" rIns="0" bIns="0" rtlCol="0">
            <a:spAutoFit/>
          </a:bodyPr>
          <a:lstStyle/>
          <a:p>
            <a:pPr marL="11397" eaLnBrk="1" hangingPunct="1">
              <a:spcBef>
                <a:spcPts val="85"/>
              </a:spcBef>
              <a:defRPr/>
            </a:pPr>
            <a:r>
              <a:rPr sz="3900" b="1" spc="-4" dirty="0">
                <a:latin typeface="Arial"/>
                <a:cs typeface="Arial"/>
              </a:rPr>
              <a:t>Format </a:t>
            </a:r>
            <a:r>
              <a:rPr sz="3900" b="1" spc="-9" dirty="0">
                <a:latin typeface="Arial"/>
                <a:cs typeface="Arial"/>
              </a:rPr>
              <a:t>Instruksi </a:t>
            </a:r>
            <a:r>
              <a:rPr sz="3900" b="1" spc="-4" dirty="0">
                <a:latin typeface="Arial"/>
                <a:cs typeface="Arial"/>
              </a:rPr>
              <a:t>1</a:t>
            </a:r>
            <a:r>
              <a:rPr sz="3900" b="1" spc="-18" dirty="0">
                <a:latin typeface="Arial"/>
                <a:cs typeface="Arial"/>
              </a:rPr>
              <a:t> </a:t>
            </a:r>
            <a:r>
              <a:rPr sz="3900" b="1" spc="-9" dirty="0">
                <a:latin typeface="Arial"/>
                <a:cs typeface="Arial"/>
              </a:rPr>
              <a:t>Alamat</a:t>
            </a:r>
            <a:endParaRPr sz="3900">
              <a:latin typeface="Arial"/>
              <a:cs typeface="Arial"/>
            </a:endParaRPr>
          </a:p>
        </p:txBody>
      </p:sp>
      <p:sp>
        <p:nvSpPr>
          <p:cNvPr id="31754" name="object 10"/>
          <p:cNvSpPr txBox="1">
            <a:spLocks noChangeArrowheads="1"/>
          </p:cNvSpPr>
          <p:nvPr/>
        </p:nvSpPr>
        <p:spPr bwMode="auto">
          <a:xfrm>
            <a:off x="307975" y="1069975"/>
            <a:ext cx="7642225" cy="461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01433" rIns="0" bIns="0">
            <a:spAutoFit/>
          </a:bodyPr>
          <a:lstStyle>
            <a:lvl1pPr marL="349250" indent="-338138">
              <a:tabLst>
                <a:tab pos="350838" algn="l"/>
              </a:tabLst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555625" indent="-555625">
              <a:tabLst>
                <a:tab pos="350838" algn="l"/>
              </a:tabLst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tabLst>
                <a:tab pos="350838" algn="l"/>
              </a:tabLst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tabLst>
                <a:tab pos="350838" algn="l"/>
              </a:tabLst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tabLst>
                <a:tab pos="350838" algn="l"/>
              </a:tabLst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350838" algn="l"/>
              </a:tabLs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350838" algn="l"/>
              </a:tabLs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350838" algn="l"/>
              </a:tabLs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350838" algn="l"/>
              </a:tabLs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ts val="800"/>
              </a:spcBef>
              <a:buClr>
                <a:srgbClr val="320065"/>
              </a:buClr>
              <a:buSzPct val="70000"/>
              <a:buFont typeface="Courier New" pitchFamily="49" charset="0"/>
              <a:buChar char="•"/>
            </a:pPr>
            <a:r>
              <a:rPr lang="id-ID" sz="3000">
                <a:latin typeface="Arial" charset="0"/>
                <a:cs typeface="Arial" charset="0"/>
              </a:rPr>
              <a:t>Bentuk umum: [OPCODE] [AO]</a:t>
            </a:r>
          </a:p>
          <a:p>
            <a:pPr>
              <a:spcBef>
                <a:spcPts val="713"/>
              </a:spcBef>
              <a:buClr>
                <a:srgbClr val="320065"/>
              </a:buClr>
              <a:buSzPct val="70000"/>
              <a:buFont typeface="Courier New" pitchFamily="49" charset="0"/>
              <a:buChar char="•"/>
            </a:pPr>
            <a:r>
              <a:rPr lang="id-ID" sz="3000">
                <a:latin typeface="Arial" charset="0"/>
                <a:cs typeface="Arial" charset="0"/>
              </a:rPr>
              <a:t>Satu alamat operand, hasil disimpan di  accumulator</a:t>
            </a:r>
          </a:p>
          <a:p>
            <a:pPr>
              <a:spcBef>
                <a:spcPts val="713"/>
              </a:spcBef>
              <a:buClr>
                <a:srgbClr val="320065"/>
              </a:buClr>
              <a:buSzPct val="70000"/>
              <a:buFont typeface="Courier New" pitchFamily="49" charset="0"/>
              <a:buChar char="•"/>
            </a:pPr>
            <a:r>
              <a:rPr lang="id-ID" sz="3000">
                <a:latin typeface="Arial" charset="0"/>
                <a:cs typeface="Arial" charset="0"/>
              </a:rPr>
              <a:t>Misal: </a:t>
            </a:r>
            <a:r>
              <a:rPr lang="id-ID" sz="3000" b="1">
                <a:latin typeface="Arial" charset="0"/>
                <a:cs typeface="Arial" charset="0"/>
              </a:rPr>
              <a:t>SUB B</a:t>
            </a:r>
            <a:endParaRPr lang="id-ID" sz="3000">
              <a:latin typeface="Arial" charset="0"/>
              <a:cs typeface="Arial" charset="0"/>
            </a:endParaRPr>
          </a:p>
          <a:p>
            <a:pPr lvl="1">
              <a:spcBef>
                <a:spcPts val="713"/>
              </a:spcBef>
              <a:buFontTx/>
              <a:buChar char="-"/>
            </a:pPr>
            <a:r>
              <a:rPr lang="id-ID" sz="3000">
                <a:latin typeface="Arial" charset="0"/>
                <a:cs typeface="Arial" charset="0"/>
              </a:rPr>
              <a:t>Bentuk algoritmik: AC	AC – B</a:t>
            </a:r>
          </a:p>
          <a:p>
            <a:pPr lvl="1">
              <a:buFontTx/>
              <a:buChar char="-"/>
            </a:pPr>
            <a:r>
              <a:rPr lang="id-ID" sz="3000">
                <a:latin typeface="Arial" charset="0"/>
                <a:cs typeface="Arial" charset="0"/>
              </a:rPr>
              <a:t>Arti: Kurangkan isi Acc. dengan isi Reg B,  kemudian simpan hasilnya di Acc.</a:t>
            </a:r>
          </a:p>
          <a:p>
            <a:pPr>
              <a:spcBef>
                <a:spcPts val="713"/>
              </a:spcBef>
              <a:buClr>
                <a:srgbClr val="320065"/>
              </a:buClr>
              <a:buSzPct val="70000"/>
              <a:buFont typeface="Courier New" pitchFamily="49" charset="0"/>
              <a:buChar char="•"/>
            </a:pPr>
            <a:r>
              <a:rPr lang="id-ID" sz="3000">
                <a:latin typeface="Arial" charset="0"/>
                <a:cs typeface="Arial" charset="0"/>
              </a:rPr>
              <a:t>Hanya mengoperasikan satu register, tapi  program menjadi bertambah panjang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384175" y="6265863"/>
            <a:ext cx="2628900" cy="276225"/>
          </a:xfrm>
          <a:prstGeom prst="rect">
            <a:avLst/>
          </a:prstGeom>
        </p:spPr>
        <p:txBody>
          <a:bodyPr lIns="0" tIns="14816" rIns="0" bIns="0">
            <a:spAutoFit/>
          </a:bodyPr>
          <a:lstStyle/>
          <a:p>
            <a:pPr marL="11397">
              <a:spcBef>
                <a:spcPts val="117"/>
              </a:spcBef>
              <a:defRPr/>
            </a:pPr>
            <a:r>
              <a:rPr sz="1700" spc="9" dirty="0">
                <a:latin typeface="Arial"/>
                <a:cs typeface="Arial"/>
              </a:rPr>
              <a:t>AO: Alamat Asal</a:t>
            </a:r>
            <a:r>
              <a:rPr sz="1700" spc="-256" dirty="0">
                <a:latin typeface="Arial"/>
                <a:cs typeface="Arial"/>
              </a:rPr>
              <a:t> </a:t>
            </a:r>
            <a:r>
              <a:rPr sz="1700" spc="13" dirty="0">
                <a:latin typeface="Arial"/>
                <a:cs typeface="Arial"/>
              </a:rPr>
              <a:t>Operand</a:t>
            </a:r>
            <a:endParaRPr sz="17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xfrm>
            <a:off x="485775" y="411163"/>
            <a:ext cx="6115050" cy="611187"/>
          </a:xfrm>
        </p:spPr>
        <p:txBody>
          <a:bodyPr lIns="0" tIns="10827" rIns="0" bIns="0" rtlCol="0">
            <a:spAutoFit/>
          </a:bodyPr>
          <a:lstStyle/>
          <a:p>
            <a:pPr marL="11397" eaLnBrk="1" hangingPunct="1">
              <a:spcBef>
                <a:spcPts val="85"/>
              </a:spcBef>
              <a:defRPr/>
            </a:pPr>
            <a:r>
              <a:rPr sz="3900" b="1" spc="-4" dirty="0">
                <a:latin typeface="Arial"/>
                <a:cs typeface="Arial"/>
              </a:rPr>
              <a:t>Format </a:t>
            </a:r>
            <a:r>
              <a:rPr sz="3900" b="1" spc="-9" dirty="0">
                <a:latin typeface="Arial"/>
                <a:cs typeface="Arial"/>
              </a:rPr>
              <a:t>Instruksi </a:t>
            </a:r>
            <a:r>
              <a:rPr sz="3900" b="1" spc="-4" dirty="0">
                <a:latin typeface="Arial"/>
                <a:cs typeface="Arial"/>
              </a:rPr>
              <a:t>0</a:t>
            </a:r>
            <a:r>
              <a:rPr sz="3900" b="1" spc="-18" dirty="0">
                <a:latin typeface="Arial"/>
                <a:cs typeface="Arial"/>
              </a:rPr>
              <a:t> </a:t>
            </a:r>
            <a:r>
              <a:rPr sz="3900" b="1" spc="-9" dirty="0">
                <a:latin typeface="Arial"/>
                <a:cs typeface="Arial"/>
              </a:rPr>
              <a:t>Alamat</a:t>
            </a:r>
            <a:endParaRPr sz="3900" dirty="0">
              <a:latin typeface="Arial"/>
              <a:cs typeface="Arial"/>
            </a:endParaRPr>
          </a:p>
        </p:txBody>
      </p:sp>
      <p:sp>
        <p:nvSpPr>
          <p:cNvPr id="32778" name="object 10"/>
          <p:cNvSpPr txBox="1">
            <a:spLocks noChangeArrowheads="1"/>
          </p:cNvSpPr>
          <p:nvPr/>
        </p:nvSpPr>
        <p:spPr bwMode="auto">
          <a:xfrm>
            <a:off x="536575" y="1077913"/>
            <a:ext cx="7580313" cy="547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98014" rIns="0" bIns="0">
            <a:spAutoFit/>
          </a:bodyPr>
          <a:lstStyle>
            <a:lvl1pPr marL="349250" indent="-338138">
              <a:tabLst>
                <a:tab pos="350838" algn="l"/>
              </a:tabLst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tabLst>
                <a:tab pos="350838" algn="l"/>
              </a:tabLst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tabLst>
                <a:tab pos="350838" algn="l"/>
              </a:tabLst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tabLst>
                <a:tab pos="350838" algn="l"/>
              </a:tabLst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tabLst>
                <a:tab pos="350838" algn="l"/>
              </a:tabLst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350838" algn="l"/>
              </a:tabLs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350838" algn="l"/>
              </a:tabLs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350838" algn="l"/>
              </a:tabLs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350838" algn="l"/>
              </a:tabLs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ts val="775"/>
              </a:spcBef>
              <a:buClr>
                <a:srgbClr val="320065"/>
              </a:buClr>
              <a:buSzPct val="70000"/>
              <a:buFont typeface="Courier New" pitchFamily="49" charset="0"/>
              <a:buChar char="•"/>
            </a:pPr>
            <a:r>
              <a:rPr lang="id-ID" sz="2700">
                <a:latin typeface="Arial" charset="0"/>
                <a:cs typeface="Arial" charset="0"/>
              </a:rPr>
              <a:t>Bentuk umum: [OPCODE] </a:t>
            </a:r>
            <a:r>
              <a:rPr lang="id-ID" sz="2700">
                <a:solidFill>
                  <a:srgbClr val="D8D8EC"/>
                </a:solidFill>
                <a:latin typeface="Arial" charset="0"/>
                <a:cs typeface="Arial" charset="0"/>
              </a:rPr>
              <a:t>[O]</a:t>
            </a:r>
            <a:endParaRPr lang="id-ID" sz="2700">
              <a:latin typeface="Arial" charset="0"/>
              <a:cs typeface="Arial" charset="0"/>
            </a:endParaRPr>
          </a:p>
          <a:p>
            <a:pPr>
              <a:lnSpc>
                <a:spcPct val="101000"/>
              </a:lnSpc>
              <a:spcBef>
                <a:spcPts val="650"/>
              </a:spcBef>
              <a:buClr>
                <a:srgbClr val="320065"/>
              </a:buClr>
              <a:buSzPct val="70000"/>
              <a:buFont typeface="Courier New" pitchFamily="49" charset="0"/>
              <a:buChar char="•"/>
            </a:pPr>
            <a:r>
              <a:rPr lang="id-ID" sz="2700">
                <a:latin typeface="Arial" charset="0"/>
                <a:cs typeface="Arial" charset="0"/>
              </a:rPr>
              <a:t>Semua alamat operand implisit, </a:t>
            </a:r>
            <a:r>
              <a:rPr lang="id-ID" sz="2700" b="1">
                <a:latin typeface="Arial" charset="0"/>
                <a:cs typeface="Arial" charset="0"/>
              </a:rPr>
              <a:t>disimpan  dalam bentuk stack</a:t>
            </a:r>
            <a:r>
              <a:rPr lang="id-ID" sz="2700">
                <a:latin typeface="Arial" charset="0"/>
                <a:cs typeface="Arial" charset="0"/>
              </a:rPr>
              <a:t>. Operasi yang biasanya  membutuhkan 2 operand, akan mengambil isi  stack paling atas dan di bawahnya</a:t>
            </a:r>
          </a:p>
          <a:p>
            <a:pPr>
              <a:spcBef>
                <a:spcPts val="700"/>
              </a:spcBef>
              <a:buClr>
                <a:srgbClr val="320065"/>
              </a:buClr>
              <a:buSzPct val="70000"/>
              <a:buFont typeface="Courier New" pitchFamily="49" charset="0"/>
              <a:buChar char="•"/>
            </a:pPr>
            <a:r>
              <a:rPr lang="id-ID" sz="2700">
                <a:latin typeface="Arial" charset="0"/>
                <a:cs typeface="Arial" charset="0"/>
              </a:rPr>
              <a:t>Misal: </a:t>
            </a:r>
            <a:r>
              <a:rPr lang="id-ID" sz="2700" b="1">
                <a:latin typeface="Arial" charset="0"/>
                <a:cs typeface="Arial" charset="0"/>
              </a:rPr>
              <a:t>SUB</a:t>
            </a:r>
            <a:endParaRPr lang="id-ID" sz="2700">
              <a:latin typeface="Arial" charset="0"/>
              <a:cs typeface="Arial" charset="0"/>
            </a:endParaRPr>
          </a:p>
          <a:p>
            <a:pPr>
              <a:spcBef>
                <a:spcPts val="688"/>
              </a:spcBef>
            </a:pPr>
            <a:r>
              <a:rPr lang="id-ID" sz="2700">
                <a:latin typeface="Arial" charset="0"/>
                <a:cs typeface="Arial" charset="0"/>
              </a:rPr>
              <a:t>- Bentuk algoritmik: S[top] € S[top-1] – S[top]</a:t>
            </a:r>
          </a:p>
          <a:p>
            <a:pPr algn="just">
              <a:lnSpc>
                <a:spcPct val="101000"/>
              </a:lnSpc>
            </a:pPr>
            <a:r>
              <a:rPr lang="id-ID" sz="2700">
                <a:latin typeface="Arial" charset="0"/>
                <a:cs typeface="Arial" charset="0"/>
              </a:rPr>
              <a:t>- Arti: Kurangkan isi Stack no.2 dari atas  dengan isi Stack paling atas,kemudian  simpan hasilnya di Stack paling atas</a:t>
            </a:r>
          </a:p>
          <a:p>
            <a:pPr>
              <a:spcBef>
                <a:spcPts val="700"/>
              </a:spcBef>
              <a:buClr>
                <a:srgbClr val="320065"/>
              </a:buClr>
              <a:buSzPct val="70000"/>
              <a:buFont typeface="Courier New" pitchFamily="49" charset="0"/>
              <a:buChar char="•"/>
            </a:pPr>
            <a:r>
              <a:rPr lang="id-ID" sz="2700">
                <a:latin typeface="Arial" charset="0"/>
                <a:cs typeface="Arial" charset="0"/>
              </a:rPr>
              <a:t>Ada instruksi khusus Stack: </a:t>
            </a:r>
            <a:r>
              <a:rPr lang="id-ID" sz="2700" b="1">
                <a:latin typeface="Arial" charset="0"/>
                <a:cs typeface="Arial" charset="0"/>
              </a:rPr>
              <a:t>PUSH </a:t>
            </a:r>
            <a:r>
              <a:rPr lang="id-ID" sz="2700">
                <a:latin typeface="Arial" charset="0"/>
                <a:cs typeface="Arial" charset="0"/>
              </a:rPr>
              <a:t>dan </a:t>
            </a:r>
            <a:r>
              <a:rPr lang="id-ID" sz="2700" b="1">
                <a:latin typeface="Arial" charset="0"/>
                <a:cs typeface="Arial" charset="0"/>
              </a:rPr>
              <a:t>POP</a:t>
            </a:r>
            <a:endParaRPr lang="id-ID" sz="2700">
              <a:latin typeface="Arial" charset="0"/>
              <a:cs typeface="Arial" charset="0"/>
            </a:endParaRPr>
          </a:p>
          <a:p>
            <a:pPr>
              <a:spcBef>
                <a:spcPts val="25"/>
              </a:spcBef>
            </a:pPr>
            <a:r>
              <a:rPr lang="id-ID" sz="2700">
                <a:latin typeface="Arial" charset="0"/>
                <a:cs typeface="Arial" charset="0"/>
              </a:rPr>
              <a:t>yang dapat diberi alamat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xfrm>
            <a:off x="485775" y="411163"/>
            <a:ext cx="6992938" cy="611187"/>
          </a:xfrm>
        </p:spPr>
        <p:txBody>
          <a:bodyPr lIns="0" tIns="10827" rIns="0" bIns="0" rtlCol="0">
            <a:spAutoFit/>
          </a:bodyPr>
          <a:lstStyle/>
          <a:p>
            <a:pPr marL="11397" eaLnBrk="1" hangingPunct="1">
              <a:spcBef>
                <a:spcPts val="85"/>
              </a:spcBef>
              <a:defRPr/>
            </a:pPr>
            <a:r>
              <a:rPr sz="3900" b="1" spc="-4" dirty="0">
                <a:latin typeface="Arial"/>
                <a:cs typeface="Arial"/>
              </a:rPr>
              <a:t>Contoh Format </a:t>
            </a:r>
            <a:r>
              <a:rPr sz="3900" b="1" spc="-9" dirty="0">
                <a:latin typeface="Arial"/>
                <a:cs typeface="Arial"/>
              </a:rPr>
              <a:t>Instr </a:t>
            </a:r>
            <a:r>
              <a:rPr sz="3900" b="1" spc="-4" dirty="0">
                <a:latin typeface="Arial"/>
                <a:cs typeface="Arial"/>
              </a:rPr>
              <a:t>3</a:t>
            </a:r>
            <a:r>
              <a:rPr sz="3900" b="1" spc="-36" dirty="0">
                <a:latin typeface="Arial"/>
                <a:cs typeface="Arial"/>
              </a:rPr>
              <a:t> </a:t>
            </a:r>
            <a:r>
              <a:rPr sz="3900" b="1" spc="-9" dirty="0">
                <a:latin typeface="Arial"/>
                <a:cs typeface="Arial"/>
              </a:rPr>
              <a:t>Alamat</a:t>
            </a:r>
            <a:endParaRPr sz="39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536575" y="1069975"/>
            <a:ext cx="6267450" cy="1116013"/>
          </a:xfrm>
          <a:prstGeom prst="rect">
            <a:avLst/>
          </a:prstGeom>
        </p:spPr>
        <p:txBody>
          <a:bodyPr lIns="0" tIns="101433" rIns="0" bIns="0">
            <a:spAutoFit/>
          </a:bodyPr>
          <a:lstStyle/>
          <a:p>
            <a:pPr marL="350457" indent="-339060">
              <a:spcBef>
                <a:spcPts val="799"/>
              </a:spcBef>
              <a:buClr>
                <a:srgbClr val="320065"/>
              </a:buClr>
              <a:buSzPct val="69696"/>
              <a:buFont typeface="Courier New"/>
              <a:buChar char="•"/>
              <a:tabLst>
                <a:tab pos="351027" algn="l"/>
              </a:tabLst>
              <a:defRPr/>
            </a:pPr>
            <a:r>
              <a:rPr sz="3000" spc="-4" dirty="0">
                <a:latin typeface="Arial"/>
                <a:cs typeface="Arial"/>
              </a:rPr>
              <a:t>A, B, </a:t>
            </a:r>
            <a:r>
              <a:rPr sz="3000" dirty="0">
                <a:latin typeface="Arial"/>
                <a:cs typeface="Arial"/>
              </a:rPr>
              <a:t>C, D, </a:t>
            </a:r>
            <a:r>
              <a:rPr sz="3000" spc="-4" dirty="0">
                <a:latin typeface="Arial"/>
                <a:cs typeface="Arial"/>
              </a:rPr>
              <a:t>E, T, </a:t>
            </a:r>
            <a:r>
              <a:rPr sz="3000" dirty="0">
                <a:latin typeface="Arial"/>
                <a:cs typeface="Arial"/>
              </a:rPr>
              <a:t>Y </a:t>
            </a:r>
            <a:r>
              <a:rPr sz="3000" spc="-4" dirty="0">
                <a:latin typeface="Arial"/>
                <a:cs typeface="Arial"/>
              </a:rPr>
              <a:t>adalah</a:t>
            </a:r>
            <a:r>
              <a:rPr sz="3000" spc="-13" dirty="0">
                <a:latin typeface="Arial"/>
                <a:cs typeface="Arial"/>
              </a:rPr>
              <a:t> </a:t>
            </a:r>
            <a:r>
              <a:rPr sz="3000" spc="-4" dirty="0">
                <a:latin typeface="Arial"/>
                <a:cs typeface="Arial"/>
              </a:rPr>
              <a:t>register</a:t>
            </a:r>
            <a:endParaRPr sz="3000">
              <a:latin typeface="Arial"/>
              <a:cs typeface="Arial"/>
            </a:endParaRPr>
          </a:p>
          <a:p>
            <a:pPr marL="350457" indent="-339060">
              <a:spcBef>
                <a:spcPts val="709"/>
              </a:spcBef>
              <a:buClr>
                <a:srgbClr val="320065"/>
              </a:buClr>
              <a:buSzPct val="69696"/>
              <a:buFont typeface="Courier New"/>
              <a:buChar char="•"/>
              <a:tabLst>
                <a:tab pos="351027" algn="l"/>
              </a:tabLst>
              <a:defRPr/>
            </a:pPr>
            <a:r>
              <a:rPr sz="3000" spc="-4" dirty="0">
                <a:latin typeface="Arial"/>
                <a:cs typeface="Arial"/>
              </a:rPr>
              <a:t>Program: </a:t>
            </a:r>
            <a:r>
              <a:rPr sz="3000" dirty="0">
                <a:latin typeface="Arial"/>
                <a:cs typeface="Arial"/>
              </a:rPr>
              <a:t>Y = </a:t>
            </a:r>
            <a:r>
              <a:rPr sz="3000" spc="4" dirty="0">
                <a:latin typeface="Arial"/>
                <a:cs typeface="Arial"/>
              </a:rPr>
              <a:t>(A </a:t>
            </a:r>
            <a:r>
              <a:rPr sz="3000" dirty="0">
                <a:latin typeface="Arial"/>
                <a:cs typeface="Arial"/>
              </a:rPr>
              <a:t>– </a:t>
            </a:r>
            <a:r>
              <a:rPr sz="3000" spc="-4" dirty="0">
                <a:latin typeface="Arial"/>
                <a:cs typeface="Arial"/>
              </a:rPr>
              <a:t>B) </a:t>
            </a:r>
            <a:r>
              <a:rPr sz="3000" dirty="0">
                <a:latin typeface="Arial"/>
                <a:cs typeface="Arial"/>
              </a:rPr>
              <a:t>/ ( C + D ×</a:t>
            </a:r>
            <a:r>
              <a:rPr sz="3000" spc="-72" dirty="0">
                <a:latin typeface="Arial"/>
                <a:cs typeface="Arial"/>
              </a:rPr>
              <a:t> </a:t>
            </a:r>
            <a:r>
              <a:rPr sz="3000" spc="-4" dirty="0">
                <a:latin typeface="Arial"/>
                <a:cs typeface="Arial"/>
              </a:rPr>
              <a:t>E)</a:t>
            </a:r>
            <a:endParaRPr sz="3000">
              <a:latin typeface="Arial"/>
              <a:cs typeface="Arial"/>
            </a:endParaRPr>
          </a:p>
        </p:txBody>
      </p:sp>
      <p:graphicFrame>
        <p:nvGraphicFramePr>
          <p:cNvPr id="12" name="object 12"/>
          <p:cNvGraphicFramePr>
            <a:graphicFrameLocks noGrp="1"/>
          </p:cNvGraphicFramePr>
          <p:nvPr/>
        </p:nvGraphicFramePr>
        <p:xfrm>
          <a:off x="863600" y="2235200"/>
          <a:ext cx="6981826" cy="281178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183840"/>
                <a:gridCol w="2751518"/>
                <a:gridCol w="3046468"/>
              </a:tblGrid>
              <a:tr h="445434">
                <a:tc>
                  <a:txBody>
                    <a:bodyPr/>
                    <a:lstStyle/>
                    <a:p>
                      <a:pPr marL="31750">
                        <a:lnSpc>
                          <a:spcPts val="3879"/>
                        </a:lnSpc>
                      </a:pPr>
                      <a:r>
                        <a:rPr sz="2900" spc="-5" dirty="0">
                          <a:latin typeface="Arial"/>
                          <a:cs typeface="Arial"/>
                        </a:rPr>
                        <a:t>SUB</a:t>
                      </a:r>
                      <a:endParaRPr sz="2900" dirty="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2585">
                        <a:lnSpc>
                          <a:spcPts val="3879"/>
                        </a:lnSpc>
                      </a:pPr>
                      <a:r>
                        <a:rPr sz="2900" spc="-5" dirty="0">
                          <a:latin typeface="Arial"/>
                          <a:cs typeface="Arial"/>
                        </a:rPr>
                        <a:t>Y, A,</a:t>
                      </a:r>
                      <a:r>
                        <a:rPr sz="2900" dirty="0">
                          <a:latin typeface="Arial"/>
                          <a:cs typeface="Arial"/>
                        </a:rPr>
                        <a:t> B</a:t>
                      </a:r>
                      <a:endParaRPr sz="2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358900">
                        <a:lnSpc>
                          <a:spcPts val="3879"/>
                        </a:lnSpc>
                      </a:pPr>
                      <a:r>
                        <a:rPr sz="2900" dirty="0">
                          <a:latin typeface="Arial"/>
                          <a:cs typeface="Arial"/>
                        </a:rPr>
                        <a:t>Y </a:t>
                      </a:r>
                      <a:r>
                        <a:rPr sz="2900" spc="1390" dirty="0">
                          <a:latin typeface="Arial"/>
                          <a:cs typeface="Arial"/>
                        </a:rPr>
                        <a:t>€</a:t>
                      </a:r>
                      <a:r>
                        <a:rPr sz="2900" spc="-10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900" dirty="0">
                          <a:latin typeface="Arial"/>
                          <a:cs typeface="Arial"/>
                        </a:rPr>
                        <a:t>A – B</a:t>
                      </a:r>
                      <a:endParaRPr sz="2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3192">
                <a:tc>
                  <a:txBody>
                    <a:bodyPr/>
                    <a:lstStyle/>
                    <a:p>
                      <a:pPr marL="31750">
                        <a:lnSpc>
                          <a:spcPts val="3860"/>
                        </a:lnSpc>
                      </a:pPr>
                      <a:r>
                        <a:rPr sz="2900" spc="-5" dirty="0">
                          <a:latin typeface="Arial"/>
                          <a:cs typeface="Arial"/>
                        </a:rPr>
                        <a:t>MPY</a:t>
                      </a:r>
                      <a:endParaRPr sz="2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2585">
                        <a:lnSpc>
                          <a:spcPts val="3860"/>
                        </a:lnSpc>
                      </a:pPr>
                      <a:r>
                        <a:rPr sz="2900" spc="-5" dirty="0">
                          <a:latin typeface="Arial"/>
                          <a:cs typeface="Arial"/>
                        </a:rPr>
                        <a:t>T, </a:t>
                      </a:r>
                      <a:r>
                        <a:rPr sz="2900" dirty="0">
                          <a:latin typeface="Arial"/>
                          <a:cs typeface="Arial"/>
                        </a:rPr>
                        <a:t>D,</a:t>
                      </a:r>
                      <a:r>
                        <a:rPr sz="2900" spc="-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900" dirty="0">
                          <a:latin typeface="Arial"/>
                          <a:cs typeface="Arial"/>
                        </a:rPr>
                        <a:t>E</a:t>
                      </a:r>
                      <a:endParaRPr sz="2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358900">
                        <a:lnSpc>
                          <a:spcPts val="3860"/>
                        </a:lnSpc>
                      </a:pPr>
                      <a:r>
                        <a:rPr sz="2900" dirty="0">
                          <a:latin typeface="Arial"/>
                          <a:cs typeface="Arial"/>
                        </a:rPr>
                        <a:t>T </a:t>
                      </a:r>
                      <a:r>
                        <a:rPr sz="2900" spc="1390" dirty="0">
                          <a:latin typeface="Arial"/>
                          <a:cs typeface="Arial"/>
                        </a:rPr>
                        <a:t>€</a:t>
                      </a:r>
                      <a:r>
                        <a:rPr sz="2900" spc="-8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900" dirty="0">
                          <a:latin typeface="Arial"/>
                          <a:cs typeface="Arial"/>
                        </a:rPr>
                        <a:t>D × E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3192">
                <a:tc>
                  <a:txBody>
                    <a:bodyPr/>
                    <a:lstStyle/>
                    <a:p>
                      <a:pPr marL="31750">
                        <a:lnSpc>
                          <a:spcPts val="3860"/>
                        </a:lnSpc>
                      </a:pPr>
                      <a:r>
                        <a:rPr sz="2900" spc="-5" dirty="0">
                          <a:latin typeface="Arial"/>
                          <a:cs typeface="Arial"/>
                        </a:rPr>
                        <a:t>ADD</a:t>
                      </a:r>
                      <a:endParaRPr sz="2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2585">
                        <a:lnSpc>
                          <a:spcPts val="3860"/>
                        </a:lnSpc>
                      </a:pPr>
                      <a:r>
                        <a:rPr sz="2900" spc="-5" dirty="0">
                          <a:latin typeface="Arial"/>
                          <a:cs typeface="Arial"/>
                        </a:rPr>
                        <a:t>T, T,</a:t>
                      </a:r>
                      <a:r>
                        <a:rPr sz="2900" dirty="0">
                          <a:latin typeface="Arial"/>
                          <a:cs typeface="Arial"/>
                        </a:rPr>
                        <a:t> C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358900">
                        <a:lnSpc>
                          <a:spcPts val="3860"/>
                        </a:lnSpc>
                      </a:pPr>
                      <a:r>
                        <a:rPr sz="2900" dirty="0">
                          <a:latin typeface="Arial"/>
                          <a:cs typeface="Arial"/>
                        </a:rPr>
                        <a:t>T </a:t>
                      </a:r>
                      <a:r>
                        <a:rPr sz="2900" spc="1390" dirty="0">
                          <a:latin typeface="Arial"/>
                          <a:cs typeface="Arial"/>
                        </a:rPr>
                        <a:t>€</a:t>
                      </a:r>
                      <a:r>
                        <a:rPr sz="2900" spc="-7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900" dirty="0">
                          <a:latin typeface="Arial"/>
                          <a:cs typeface="Arial"/>
                        </a:rPr>
                        <a:t>T + C</a:t>
                      </a:r>
                      <a:endParaRPr sz="2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5434">
                <a:tc>
                  <a:txBody>
                    <a:bodyPr/>
                    <a:lstStyle/>
                    <a:p>
                      <a:pPr marL="31750">
                        <a:lnSpc>
                          <a:spcPts val="3879"/>
                        </a:lnSpc>
                      </a:pPr>
                      <a:r>
                        <a:rPr sz="2900" spc="-5" dirty="0">
                          <a:latin typeface="Arial"/>
                          <a:cs typeface="Arial"/>
                        </a:rPr>
                        <a:t>DIV</a:t>
                      </a:r>
                      <a:endParaRPr sz="2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2585">
                        <a:lnSpc>
                          <a:spcPts val="3879"/>
                        </a:lnSpc>
                      </a:pPr>
                      <a:r>
                        <a:rPr sz="2900" spc="-5" dirty="0">
                          <a:latin typeface="Arial"/>
                          <a:cs typeface="Arial"/>
                        </a:rPr>
                        <a:t>Y, Y,</a:t>
                      </a:r>
                      <a:r>
                        <a:rPr sz="2900" dirty="0">
                          <a:latin typeface="Arial"/>
                          <a:cs typeface="Arial"/>
                        </a:rPr>
                        <a:t> T</a:t>
                      </a:r>
                      <a:endParaRPr sz="2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358900">
                        <a:lnSpc>
                          <a:spcPts val="3879"/>
                        </a:lnSpc>
                      </a:pPr>
                      <a:r>
                        <a:rPr sz="2900" dirty="0">
                          <a:latin typeface="Arial"/>
                          <a:cs typeface="Arial"/>
                        </a:rPr>
                        <a:t>Y </a:t>
                      </a:r>
                      <a:r>
                        <a:rPr sz="2900" spc="1390" dirty="0">
                          <a:latin typeface="Arial"/>
                          <a:cs typeface="Arial"/>
                        </a:rPr>
                        <a:t>€</a:t>
                      </a:r>
                      <a:r>
                        <a:rPr sz="2900" spc="-7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900" dirty="0">
                          <a:latin typeface="Arial"/>
                          <a:cs typeface="Arial"/>
                        </a:rPr>
                        <a:t>Y / T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3" name="object 13"/>
          <p:cNvSpPr txBox="1"/>
          <p:nvPr/>
        </p:nvSpPr>
        <p:spPr>
          <a:xfrm>
            <a:off x="536575" y="5684838"/>
            <a:ext cx="4133850" cy="473075"/>
          </a:xfrm>
          <a:prstGeom prst="rect">
            <a:avLst/>
          </a:prstGeom>
        </p:spPr>
        <p:txBody>
          <a:bodyPr lIns="0" tIns="11397" rIns="0" bIns="0">
            <a:spAutoFit/>
          </a:bodyPr>
          <a:lstStyle/>
          <a:p>
            <a:pPr marL="350457" indent="-339060">
              <a:spcBef>
                <a:spcPts val="90"/>
              </a:spcBef>
              <a:buClr>
                <a:srgbClr val="320065"/>
              </a:buClr>
              <a:buSzPct val="69696"/>
              <a:buFont typeface="Courier New"/>
              <a:buChar char="•"/>
              <a:tabLst>
                <a:tab pos="351027" algn="l"/>
              </a:tabLst>
              <a:defRPr/>
            </a:pPr>
            <a:r>
              <a:rPr sz="3000" spc="-4" dirty="0">
                <a:latin typeface="Arial"/>
                <a:cs typeface="Arial"/>
              </a:rPr>
              <a:t>Memerlukan </a:t>
            </a:r>
            <a:r>
              <a:rPr sz="3000" dirty="0">
                <a:latin typeface="Arial"/>
                <a:cs typeface="Arial"/>
              </a:rPr>
              <a:t>4</a:t>
            </a:r>
            <a:r>
              <a:rPr sz="3000" spc="-94" dirty="0">
                <a:latin typeface="Arial"/>
                <a:cs typeface="Arial"/>
              </a:rPr>
              <a:t> </a:t>
            </a:r>
            <a:r>
              <a:rPr sz="3000" dirty="0">
                <a:latin typeface="Arial"/>
                <a:cs typeface="Arial"/>
              </a:rPr>
              <a:t>operasi</a:t>
            </a:r>
            <a:endParaRPr sz="30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20" name="object 4"/>
          <p:cNvSpPr>
            <a:spLocks/>
          </p:cNvSpPr>
          <p:nvPr/>
        </p:nvSpPr>
        <p:spPr bwMode="auto">
          <a:xfrm>
            <a:off x="223838" y="101600"/>
            <a:ext cx="165100" cy="523875"/>
          </a:xfrm>
          <a:custGeom>
            <a:avLst/>
            <a:gdLst>
              <a:gd name="T0" fmla="*/ 130533 w 181609"/>
              <a:gd name="T1" fmla="*/ 5218 h 594360"/>
              <a:gd name="T2" fmla="*/ 125953 w 181609"/>
              <a:gd name="T3" fmla="*/ 0 h 594360"/>
              <a:gd name="T4" fmla="*/ 0 w 181609"/>
              <a:gd name="T5" fmla="*/ 0 h 594360"/>
              <a:gd name="T6" fmla="*/ 0 w 181609"/>
              <a:gd name="T7" fmla="*/ 406990 h 594360"/>
              <a:gd name="T8" fmla="*/ 4580 w 181609"/>
              <a:gd name="T9" fmla="*/ 406990 h 594360"/>
              <a:gd name="T10" fmla="*/ 4580 w 181609"/>
              <a:gd name="T11" fmla="*/ 5218 h 594360"/>
              <a:gd name="T12" fmla="*/ 10306 w 181609"/>
              <a:gd name="T13" fmla="*/ 0 h 594360"/>
              <a:gd name="T14" fmla="*/ 10306 w 181609"/>
              <a:gd name="T15" fmla="*/ 5218 h 594360"/>
              <a:gd name="T16" fmla="*/ 130533 w 181609"/>
              <a:gd name="T17" fmla="*/ 5218 h 594360"/>
              <a:gd name="T18" fmla="*/ 10306 w 181609"/>
              <a:gd name="T19" fmla="*/ 5218 h 594360"/>
              <a:gd name="T20" fmla="*/ 10306 w 181609"/>
              <a:gd name="T21" fmla="*/ 0 h 594360"/>
              <a:gd name="T22" fmla="*/ 4580 w 181609"/>
              <a:gd name="T23" fmla="*/ 5218 h 594360"/>
              <a:gd name="T24" fmla="*/ 10306 w 181609"/>
              <a:gd name="T25" fmla="*/ 5218 h 594360"/>
              <a:gd name="T26" fmla="*/ 10306 w 181609"/>
              <a:gd name="T27" fmla="*/ 397598 h 594360"/>
              <a:gd name="T28" fmla="*/ 10306 w 181609"/>
              <a:gd name="T29" fmla="*/ 5218 h 594360"/>
              <a:gd name="T30" fmla="*/ 4580 w 181609"/>
              <a:gd name="T31" fmla="*/ 5218 h 594360"/>
              <a:gd name="T32" fmla="*/ 4580 w 181609"/>
              <a:gd name="T33" fmla="*/ 397598 h 594360"/>
              <a:gd name="T34" fmla="*/ 10306 w 181609"/>
              <a:gd name="T35" fmla="*/ 397598 h 594360"/>
              <a:gd name="T36" fmla="*/ 130533 w 181609"/>
              <a:gd name="T37" fmla="*/ 397598 h 594360"/>
              <a:gd name="T38" fmla="*/ 4580 w 181609"/>
              <a:gd name="T39" fmla="*/ 397598 h 594360"/>
              <a:gd name="T40" fmla="*/ 10306 w 181609"/>
              <a:gd name="T41" fmla="*/ 401772 h 594360"/>
              <a:gd name="T42" fmla="*/ 10306 w 181609"/>
              <a:gd name="T43" fmla="*/ 406990 h 594360"/>
              <a:gd name="T44" fmla="*/ 125953 w 181609"/>
              <a:gd name="T45" fmla="*/ 406990 h 594360"/>
              <a:gd name="T46" fmla="*/ 125953 w 181609"/>
              <a:gd name="T47" fmla="*/ 401772 h 594360"/>
              <a:gd name="T48" fmla="*/ 130533 w 181609"/>
              <a:gd name="T49" fmla="*/ 397598 h 594360"/>
              <a:gd name="T50" fmla="*/ 10306 w 181609"/>
              <a:gd name="T51" fmla="*/ 406990 h 594360"/>
              <a:gd name="T52" fmla="*/ 10306 w 181609"/>
              <a:gd name="T53" fmla="*/ 401772 h 594360"/>
              <a:gd name="T54" fmla="*/ 4580 w 181609"/>
              <a:gd name="T55" fmla="*/ 397598 h 594360"/>
              <a:gd name="T56" fmla="*/ 4580 w 181609"/>
              <a:gd name="T57" fmla="*/ 406990 h 594360"/>
              <a:gd name="T58" fmla="*/ 10306 w 181609"/>
              <a:gd name="T59" fmla="*/ 406990 h 594360"/>
              <a:gd name="T60" fmla="*/ 136258 w 181609"/>
              <a:gd name="T61" fmla="*/ 406990 h 594360"/>
              <a:gd name="T62" fmla="*/ 136258 w 181609"/>
              <a:gd name="T63" fmla="*/ 0 h 594360"/>
              <a:gd name="T64" fmla="*/ 125953 w 181609"/>
              <a:gd name="T65" fmla="*/ 0 h 594360"/>
              <a:gd name="T66" fmla="*/ 130533 w 181609"/>
              <a:gd name="T67" fmla="*/ 5218 h 594360"/>
              <a:gd name="T68" fmla="*/ 130533 w 181609"/>
              <a:gd name="T69" fmla="*/ 406990 h 594360"/>
              <a:gd name="T70" fmla="*/ 136258 w 181609"/>
              <a:gd name="T71" fmla="*/ 406990 h 594360"/>
              <a:gd name="T72" fmla="*/ 130533 w 181609"/>
              <a:gd name="T73" fmla="*/ 397598 h 594360"/>
              <a:gd name="T74" fmla="*/ 130533 w 181609"/>
              <a:gd name="T75" fmla="*/ 5218 h 594360"/>
              <a:gd name="T76" fmla="*/ 125953 w 181609"/>
              <a:gd name="T77" fmla="*/ 5218 h 594360"/>
              <a:gd name="T78" fmla="*/ 125953 w 181609"/>
              <a:gd name="T79" fmla="*/ 397598 h 594360"/>
              <a:gd name="T80" fmla="*/ 130533 w 181609"/>
              <a:gd name="T81" fmla="*/ 397598 h 594360"/>
              <a:gd name="T82" fmla="*/ 130533 w 181609"/>
              <a:gd name="T83" fmla="*/ 406990 h 594360"/>
              <a:gd name="T84" fmla="*/ 130533 w 181609"/>
              <a:gd name="T85" fmla="*/ 397598 h 594360"/>
              <a:gd name="T86" fmla="*/ 125953 w 181609"/>
              <a:gd name="T87" fmla="*/ 401772 h 594360"/>
              <a:gd name="T88" fmla="*/ 125953 w 181609"/>
              <a:gd name="T89" fmla="*/ 406990 h 594360"/>
              <a:gd name="T90" fmla="*/ 130533 w 181609"/>
              <a:gd name="T91" fmla="*/ 406990 h 594360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0" t="0" r="r" b="b"/>
            <a:pathLst>
              <a:path w="181609" h="594360">
                <a:moveTo>
                  <a:pt x="173736" y="7620"/>
                </a:moveTo>
                <a:lnTo>
                  <a:pt x="167640" y="0"/>
                </a:lnTo>
                <a:lnTo>
                  <a:pt x="0" y="0"/>
                </a:lnTo>
                <a:lnTo>
                  <a:pt x="0" y="594360"/>
                </a:lnTo>
                <a:lnTo>
                  <a:pt x="6096" y="594360"/>
                </a:lnTo>
                <a:lnTo>
                  <a:pt x="6096" y="7620"/>
                </a:lnTo>
                <a:lnTo>
                  <a:pt x="13716" y="0"/>
                </a:lnTo>
                <a:lnTo>
                  <a:pt x="13716" y="7620"/>
                </a:lnTo>
                <a:lnTo>
                  <a:pt x="173736" y="7620"/>
                </a:lnTo>
                <a:close/>
              </a:path>
              <a:path w="181609" h="594360">
                <a:moveTo>
                  <a:pt x="13716" y="7620"/>
                </a:moveTo>
                <a:lnTo>
                  <a:pt x="13716" y="0"/>
                </a:lnTo>
                <a:lnTo>
                  <a:pt x="6096" y="7620"/>
                </a:lnTo>
                <a:lnTo>
                  <a:pt x="13716" y="7620"/>
                </a:lnTo>
                <a:close/>
              </a:path>
              <a:path w="181609" h="594360">
                <a:moveTo>
                  <a:pt x="13716" y="580644"/>
                </a:moveTo>
                <a:lnTo>
                  <a:pt x="13716" y="7620"/>
                </a:lnTo>
                <a:lnTo>
                  <a:pt x="6096" y="7620"/>
                </a:lnTo>
                <a:lnTo>
                  <a:pt x="6096" y="580644"/>
                </a:lnTo>
                <a:lnTo>
                  <a:pt x="13716" y="580644"/>
                </a:lnTo>
                <a:close/>
              </a:path>
              <a:path w="181609" h="594360">
                <a:moveTo>
                  <a:pt x="173736" y="580644"/>
                </a:moveTo>
                <a:lnTo>
                  <a:pt x="6096" y="580644"/>
                </a:lnTo>
                <a:lnTo>
                  <a:pt x="13716" y="586740"/>
                </a:lnTo>
                <a:lnTo>
                  <a:pt x="13716" y="594360"/>
                </a:lnTo>
                <a:lnTo>
                  <a:pt x="167640" y="594360"/>
                </a:lnTo>
                <a:lnTo>
                  <a:pt x="167640" y="586740"/>
                </a:lnTo>
                <a:lnTo>
                  <a:pt x="173736" y="580644"/>
                </a:lnTo>
                <a:close/>
              </a:path>
              <a:path w="181609" h="594360">
                <a:moveTo>
                  <a:pt x="13716" y="594360"/>
                </a:moveTo>
                <a:lnTo>
                  <a:pt x="13716" y="586740"/>
                </a:lnTo>
                <a:lnTo>
                  <a:pt x="6096" y="580644"/>
                </a:lnTo>
                <a:lnTo>
                  <a:pt x="6096" y="594360"/>
                </a:lnTo>
                <a:lnTo>
                  <a:pt x="13716" y="594360"/>
                </a:lnTo>
                <a:close/>
              </a:path>
              <a:path w="181609" h="594360">
                <a:moveTo>
                  <a:pt x="181356" y="594360"/>
                </a:moveTo>
                <a:lnTo>
                  <a:pt x="181356" y="0"/>
                </a:lnTo>
                <a:lnTo>
                  <a:pt x="167640" y="0"/>
                </a:lnTo>
                <a:lnTo>
                  <a:pt x="173736" y="7620"/>
                </a:lnTo>
                <a:lnTo>
                  <a:pt x="173736" y="594360"/>
                </a:lnTo>
                <a:lnTo>
                  <a:pt x="181356" y="594360"/>
                </a:lnTo>
                <a:close/>
              </a:path>
              <a:path w="181609" h="594360">
                <a:moveTo>
                  <a:pt x="173736" y="580644"/>
                </a:moveTo>
                <a:lnTo>
                  <a:pt x="173736" y="7620"/>
                </a:lnTo>
                <a:lnTo>
                  <a:pt x="167640" y="7620"/>
                </a:lnTo>
                <a:lnTo>
                  <a:pt x="167640" y="580644"/>
                </a:lnTo>
                <a:lnTo>
                  <a:pt x="173736" y="580644"/>
                </a:lnTo>
                <a:close/>
              </a:path>
              <a:path w="181609" h="594360">
                <a:moveTo>
                  <a:pt x="173736" y="594360"/>
                </a:moveTo>
                <a:lnTo>
                  <a:pt x="173736" y="580644"/>
                </a:lnTo>
                <a:lnTo>
                  <a:pt x="167640" y="586740"/>
                </a:lnTo>
                <a:lnTo>
                  <a:pt x="167640" y="594360"/>
                </a:lnTo>
                <a:lnTo>
                  <a:pt x="173736" y="594360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id-ID"/>
          </a:p>
        </p:txBody>
      </p:sp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xfrm>
            <a:off x="485775" y="411163"/>
            <a:ext cx="6992938" cy="611187"/>
          </a:xfrm>
        </p:spPr>
        <p:txBody>
          <a:bodyPr lIns="0" tIns="10827" rIns="0" bIns="0" rtlCol="0">
            <a:spAutoFit/>
          </a:bodyPr>
          <a:lstStyle/>
          <a:p>
            <a:pPr marL="11397" eaLnBrk="1" hangingPunct="1">
              <a:spcBef>
                <a:spcPts val="85"/>
              </a:spcBef>
              <a:defRPr/>
            </a:pPr>
            <a:r>
              <a:rPr sz="3900" b="1" spc="-4" dirty="0">
                <a:latin typeface="Arial"/>
                <a:cs typeface="Arial"/>
              </a:rPr>
              <a:t>Contoh Format </a:t>
            </a:r>
            <a:r>
              <a:rPr sz="3900" b="1" spc="-9" dirty="0">
                <a:latin typeface="Arial"/>
                <a:cs typeface="Arial"/>
              </a:rPr>
              <a:t>Instr </a:t>
            </a:r>
            <a:r>
              <a:rPr sz="3900" b="1" spc="-4" dirty="0">
                <a:latin typeface="Arial"/>
                <a:cs typeface="Arial"/>
              </a:rPr>
              <a:t>2</a:t>
            </a:r>
            <a:r>
              <a:rPr sz="3900" b="1" spc="-36" dirty="0">
                <a:latin typeface="Arial"/>
                <a:cs typeface="Arial"/>
              </a:rPr>
              <a:t> </a:t>
            </a:r>
            <a:r>
              <a:rPr sz="3900" b="1" spc="-9" dirty="0">
                <a:latin typeface="Arial"/>
                <a:cs typeface="Arial"/>
              </a:rPr>
              <a:t>Alamat</a:t>
            </a:r>
            <a:endParaRPr sz="39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536575" y="1069975"/>
            <a:ext cx="6267450" cy="1116013"/>
          </a:xfrm>
          <a:prstGeom prst="rect">
            <a:avLst/>
          </a:prstGeom>
        </p:spPr>
        <p:txBody>
          <a:bodyPr lIns="0" tIns="101433" rIns="0" bIns="0">
            <a:spAutoFit/>
          </a:bodyPr>
          <a:lstStyle/>
          <a:p>
            <a:pPr marL="350457" indent="-339060">
              <a:spcBef>
                <a:spcPts val="799"/>
              </a:spcBef>
              <a:buClr>
                <a:srgbClr val="320065"/>
              </a:buClr>
              <a:buSzPct val="69696"/>
              <a:buFont typeface="Courier New"/>
              <a:buChar char="•"/>
              <a:tabLst>
                <a:tab pos="351027" algn="l"/>
              </a:tabLst>
              <a:defRPr/>
            </a:pPr>
            <a:r>
              <a:rPr sz="3000" spc="-4" dirty="0">
                <a:latin typeface="Arial"/>
                <a:cs typeface="Arial"/>
              </a:rPr>
              <a:t>A, B, </a:t>
            </a:r>
            <a:r>
              <a:rPr sz="3000" dirty="0">
                <a:latin typeface="Arial"/>
                <a:cs typeface="Arial"/>
              </a:rPr>
              <a:t>C, D, </a:t>
            </a:r>
            <a:r>
              <a:rPr sz="3000" spc="-4" dirty="0">
                <a:latin typeface="Arial"/>
                <a:cs typeface="Arial"/>
              </a:rPr>
              <a:t>E, T, </a:t>
            </a:r>
            <a:r>
              <a:rPr sz="3000" dirty="0">
                <a:latin typeface="Arial"/>
                <a:cs typeface="Arial"/>
              </a:rPr>
              <a:t>Y </a:t>
            </a:r>
            <a:r>
              <a:rPr sz="3000" spc="-4" dirty="0">
                <a:latin typeface="Arial"/>
                <a:cs typeface="Arial"/>
              </a:rPr>
              <a:t>adalah</a:t>
            </a:r>
            <a:r>
              <a:rPr sz="3000" spc="-13" dirty="0">
                <a:latin typeface="Arial"/>
                <a:cs typeface="Arial"/>
              </a:rPr>
              <a:t> </a:t>
            </a:r>
            <a:r>
              <a:rPr sz="3000" spc="-4" dirty="0">
                <a:latin typeface="Arial"/>
                <a:cs typeface="Arial"/>
              </a:rPr>
              <a:t>register</a:t>
            </a:r>
            <a:endParaRPr sz="3000">
              <a:latin typeface="Arial"/>
              <a:cs typeface="Arial"/>
            </a:endParaRPr>
          </a:p>
          <a:p>
            <a:pPr marL="350457" indent="-339060">
              <a:spcBef>
                <a:spcPts val="709"/>
              </a:spcBef>
              <a:buClr>
                <a:srgbClr val="320065"/>
              </a:buClr>
              <a:buSzPct val="69696"/>
              <a:buFont typeface="Courier New"/>
              <a:buChar char="•"/>
              <a:tabLst>
                <a:tab pos="351027" algn="l"/>
              </a:tabLst>
              <a:defRPr/>
            </a:pPr>
            <a:r>
              <a:rPr sz="3000" spc="-4" dirty="0">
                <a:latin typeface="Arial"/>
                <a:cs typeface="Arial"/>
              </a:rPr>
              <a:t>Program: </a:t>
            </a:r>
            <a:r>
              <a:rPr sz="3000" dirty="0">
                <a:latin typeface="Arial"/>
                <a:cs typeface="Arial"/>
              </a:rPr>
              <a:t>Y = </a:t>
            </a:r>
            <a:r>
              <a:rPr sz="3000" spc="4" dirty="0">
                <a:latin typeface="Arial"/>
                <a:cs typeface="Arial"/>
              </a:rPr>
              <a:t>(A </a:t>
            </a:r>
            <a:r>
              <a:rPr sz="3000" dirty="0">
                <a:latin typeface="Arial"/>
                <a:cs typeface="Arial"/>
              </a:rPr>
              <a:t>– </a:t>
            </a:r>
            <a:r>
              <a:rPr sz="3000" spc="-4" dirty="0">
                <a:latin typeface="Arial"/>
                <a:cs typeface="Arial"/>
              </a:rPr>
              <a:t>B) </a:t>
            </a:r>
            <a:r>
              <a:rPr sz="3000" dirty="0">
                <a:latin typeface="Arial"/>
                <a:cs typeface="Arial"/>
              </a:rPr>
              <a:t>/ ( C + D ×</a:t>
            </a:r>
            <a:r>
              <a:rPr sz="3000" spc="-72" dirty="0">
                <a:latin typeface="Arial"/>
                <a:cs typeface="Arial"/>
              </a:rPr>
              <a:t> </a:t>
            </a:r>
            <a:r>
              <a:rPr sz="3000" spc="-4" dirty="0">
                <a:latin typeface="Arial"/>
                <a:cs typeface="Arial"/>
              </a:rPr>
              <a:t>E)</a:t>
            </a:r>
            <a:endParaRPr sz="3000">
              <a:latin typeface="Arial"/>
              <a:cs typeface="Arial"/>
            </a:endParaRPr>
          </a:p>
        </p:txBody>
      </p:sp>
      <p:graphicFrame>
        <p:nvGraphicFramePr>
          <p:cNvPr id="12" name="object 12"/>
          <p:cNvGraphicFramePr>
            <a:graphicFrameLocks noGrp="1"/>
          </p:cNvGraphicFramePr>
          <p:nvPr/>
        </p:nvGraphicFramePr>
        <p:xfrm>
          <a:off x="863600" y="2235200"/>
          <a:ext cx="6962775" cy="372237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332290"/>
                <a:gridCol w="2370761"/>
                <a:gridCol w="3259724"/>
              </a:tblGrid>
              <a:tr h="445434">
                <a:tc>
                  <a:txBody>
                    <a:bodyPr/>
                    <a:lstStyle/>
                    <a:p>
                      <a:pPr marL="31750">
                        <a:lnSpc>
                          <a:spcPts val="3879"/>
                        </a:lnSpc>
                      </a:pPr>
                      <a:r>
                        <a:rPr sz="2900" spc="-5" dirty="0">
                          <a:latin typeface="Arial"/>
                          <a:cs typeface="Arial"/>
                        </a:rPr>
                        <a:t>MOVE</a:t>
                      </a:r>
                      <a:endParaRPr sz="2900" dirty="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99390">
                        <a:lnSpc>
                          <a:spcPts val="3879"/>
                        </a:lnSpc>
                      </a:pPr>
                      <a:r>
                        <a:rPr sz="2900" spc="-5" dirty="0">
                          <a:latin typeface="Arial"/>
                          <a:cs typeface="Arial"/>
                        </a:rPr>
                        <a:t>Y,</a:t>
                      </a:r>
                      <a:r>
                        <a:rPr sz="2900" spc="-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900" dirty="0">
                          <a:latin typeface="Arial"/>
                          <a:cs typeface="Arial"/>
                        </a:rPr>
                        <a:t>A</a:t>
                      </a:r>
                      <a:endParaRPr sz="2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614805">
                        <a:lnSpc>
                          <a:spcPts val="3879"/>
                        </a:lnSpc>
                      </a:pPr>
                      <a:r>
                        <a:rPr sz="2900" dirty="0">
                          <a:latin typeface="Arial"/>
                          <a:cs typeface="Arial"/>
                        </a:rPr>
                        <a:t>Y </a:t>
                      </a:r>
                      <a:r>
                        <a:rPr sz="2900" spc="1390" dirty="0">
                          <a:latin typeface="Arial"/>
                          <a:cs typeface="Arial"/>
                        </a:rPr>
                        <a:t>€</a:t>
                      </a:r>
                      <a:r>
                        <a:rPr sz="2900" spc="-3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900" dirty="0">
                          <a:latin typeface="Arial"/>
                          <a:cs typeface="Arial"/>
                        </a:rPr>
                        <a:t>A</a:t>
                      </a:r>
                      <a:endParaRPr sz="2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3192">
                <a:tc>
                  <a:txBody>
                    <a:bodyPr/>
                    <a:lstStyle/>
                    <a:p>
                      <a:pPr marL="31750">
                        <a:lnSpc>
                          <a:spcPts val="3860"/>
                        </a:lnSpc>
                      </a:pPr>
                      <a:r>
                        <a:rPr sz="2900" spc="-5" dirty="0">
                          <a:latin typeface="Arial"/>
                          <a:cs typeface="Arial"/>
                        </a:rPr>
                        <a:t>SUB</a:t>
                      </a:r>
                      <a:endParaRPr sz="2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99390">
                        <a:lnSpc>
                          <a:spcPts val="3860"/>
                        </a:lnSpc>
                      </a:pPr>
                      <a:r>
                        <a:rPr sz="2900" spc="-5" dirty="0">
                          <a:latin typeface="Arial"/>
                          <a:cs typeface="Arial"/>
                        </a:rPr>
                        <a:t>Y,</a:t>
                      </a:r>
                      <a:r>
                        <a:rPr sz="2900" spc="-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900" dirty="0">
                          <a:latin typeface="Arial"/>
                          <a:cs typeface="Arial"/>
                        </a:rPr>
                        <a:t>B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614805">
                        <a:lnSpc>
                          <a:spcPts val="3860"/>
                        </a:lnSpc>
                      </a:pPr>
                      <a:r>
                        <a:rPr sz="2900" dirty="0">
                          <a:latin typeface="Arial"/>
                          <a:cs typeface="Arial"/>
                        </a:rPr>
                        <a:t>Y </a:t>
                      </a:r>
                      <a:r>
                        <a:rPr sz="2900" spc="1390" dirty="0">
                          <a:latin typeface="Arial"/>
                          <a:cs typeface="Arial"/>
                        </a:rPr>
                        <a:t>€</a:t>
                      </a:r>
                      <a:r>
                        <a:rPr sz="2900" spc="-7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900" dirty="0">
                          <a:latin typeface="Arial"/>
                          <a:cs typeface="Arial"/>
                        </a:rPr>
                        <a:t>Y - B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3192">
                <a:tc>
                  <a:txBody>
                    <a:bodyPr/>
                    <a:lstStyle/>
                    <a:p>
                      <a:pPr marL="31750">
                        <a:lnSpc>
                          <a:spcPts val="3860"/>
                        </a:lnSpc>
                      </a:pPr>
                      <a:r>
                        <a:rPr sz="2900" spc="-5" dirty="0">
                          <a:latin typeface="Arial"/>
                          <a:cs typeface="Arial"/>
                        </a:rPr>
                        <a:t>MOVE</a:t>
                      </a:r>
                      <a:endParaRPr sz="2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99390">
                        <a:lnSpc>
                          <a:spcPts val="3860"/>
                        </a:lnSpc>
                      </a:pPr>
                      <a:r>
                        <a:rPr sz="2900" spc="-5" dirty="0">
                          <a:latin typeface="Arial"/>
                          <a:cs typeface="Arial"/>
                        </a:rPr>
                        <a:t>T,</a:t>
                      </a:r>
                      <a:r>
                        <a:rPr sz="2900" spc="-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900" dirty="0">
                          <a:latin typeface="Arial"/>
                          <a:cs typeface="Arial"/>
                        </a:rPr>
                        <a:t>D</a:t>
                      </a:r>
                      <a:endParaRPr sz="2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614805">
                        <a:lnSpc>
                          <a:spcPts val="3860"/>
                        </a:lnSpc>
                      </a:pPr>
                      <a:r>
                        <a:rPr sz="2900" dirty="0">
                          <a:latin typeface="Arial"/>
                          <a:cs typeface="Arial"/>
                        </a:rPr>
                        <a:t>T </a:t>
                      </a:r>
                      <a:r>
                        <a:rPr sz="2900" spc="1390" dirty="0">
                          <a:latin typeface="Arial"/>
                          <a:cs typeface="Arial"/>
                        </a:rPr>
                        <a:t>€</a:t>
                      </a:r>
                      <a:r>
                        <a:rPr sz="2900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900" dirty="0">
                          <a:latin typeface="Arial"/>
                          <a:cs typeface="Arial"/>
                        </a:rPr>
                        <a:t>D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3192">
                <a:tc>
                  <a:txBody>
                    <a:bodyPr/>
                    <a:lstStyle/>
                    <a:p>
                      <a:pPr marL="31750">
                        <a:lnSpc>
                          <a:spcPts val="3860"/>
                        </a:lnSpc>
                      </a:pPr>
                      <a:r>
                        <a:rPr sz="2900" spc="-5" dirty="0">
                          <a:latin typeface="Arial"/>
                          <a:cs typeface="Arial"/>
                        </a:rPr>
                        <a:t>MPY</a:t>
                      </a:r>
                      <a:endParaRPr sz="2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99390">
                        <a:lnSpc>
                          <a:spcPts val="3860"/>
                        </a:lnSpc>
                      </a:pPr>
                      <a:r>
                        <a:rPr sz="2900" spc="-5" dirty="0">
                          <a:latin typeface="Arial"/>
                          <a:cs typeface="Arial"/>
                        </a:rPr>
                        <a:t>T,</a:t>
                      </a:r>
                      <a:r>
                        <a:rPr sz="2900" spc="-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900" dirty="0">
                          <a:latin typeface="Arial"/>
                          <a:cs typeface="Arial"/>
                        </a:rPr>
                        <a:t>E</a:t>
                      </a:r>
                      <a:endParaRPr sz="2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614805">
                        <a:lnSpc>
                          <a:spcPts val="3860"/>
                        </a:lnSpc>
                      </a:pPr>
                      <a:r>
                        <a:rPr sz="2900" dirty="0">
                          <a:latin typeface="Arial"/>
                          <a:cs typeface="Arial"/>
                        </a:rPr>
                        <a:t>T </a:t>
                      </a:r>
                      <a:r>
                        <a:rPr sz="2900" spc="1390" dirty="0">
                          <a:latin typeface="Arial"/>
                          <a:cs typeface="Arial"/>
                        </a:rPr>
                        <a:t>€</a:t>
                      </a:r>
                      <a:r>
                        <a:rPr sz="2900" spc="-7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900" dirty="0">
                          <a:latin typeface="Arial"/>
                          <a:cs typeface="Arial"/>
                        </a:rPr>
                        <a:t>T × E</a:t>
                      </a:r>
                      <a:endParaRPr sz="2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3192">
                <a:tc>
                  <a:txBody>
                    <a:bodyPr/>
                    <a:lstStyle/>
                    <a:p>
                      <a:pPr marL="31750">
                        <a:lnSpc>
                          <a:spcPts val="3860"/>
                        </a:lnSpc>
                      </a:pPr>
                      <a:r>
                        <a:rPr sz="2900" spc="-5" dirty="0">
                          <a:latin typeface="Arial"/>
                          <a:cs typeface="Arial"/>
                        </a:rPr>
                        <a:t>ADD</a:t>
                      </a:r>
                      <a:endParaRPr sz="2900" dirty="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99390">
                        <a:lnSpc>
                          <a:spcPts val="3860"/>
                        </a:lnSpc>
                      </a:pPr>
                      <a:r>
                        <a:rPr sz="2900" spc="-5" dirty="0">
                          <a:latin typeface="Arial"/>
                          <a:cs typeface="Arial"/>
                        </a:rPr>
                        <a:t>T,</a:t>
                      </a:r>
                      <a:r>
                        <a:rPr sz="2900" spc="-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900" dirty="0">
                          <a:latin typeface="Arial"/>
                          <a:cs typeface="Arial"/>
                        </a:rPr>
                        <a:t>C</a:t>
                      </a:r>
                      <a:endParaRPr sz="2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614805">
                        <a:lnSpc>
                          <a:spcPts val="3860"/>
                        </a:lnSpc>
                      </a:pPr>
                      <a:r>
                        <a:rPr sz="2900" dirty="0">
                          <a:latin typeface="Arial"/>
                          <a:cs typeface="Arial"/>
                        </a:rPr>
                        <a:t>T </a:t>
                      </a:r>
                      <a:r>
                        <a:rPr sz="2900" spc="1390" dirty="0">
                          <a:latin typeface="Arial"/>
                          <a:cs typeface="Arial"/>
                        </a:rPr>
                        <a:t>€</a:t>
                      </a:r>
                      <a:r>
                        <a:rPr sz="2900" spc="-8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900" dirty="0">
                          <a:latin typeface="Arial"/>
                          <a:cs typeface="Arial"/>
                        </a:rPr>
                        <a:t>T + C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5434">
                <a:tc>
                  <a:txBody>
                    <a:bodyPr/>
                    <a:lstStyle/>
                    <a:p>
                      <a:pPr marL="31750">
                        <a:lnSpc>
                          <a:spcPts val="3879"/>
                        </a:lnSpc>
                      </a:pPr>
                      <a:r>
                        <a:rPr sz="2900" spc="-5" dirty="0">
                          <a:latin typeface="Arial"/>
                          <a:cs typeface="Arial"/>
                        </a:rPr>
                        <a:t>DIV</a:t>
                      </a:r>
                      <a:endParaRPr sz="2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99390">
                        <a:lnSpc>
                          <a:spcPts val="3879"/>
                        </a:lnSpc>
                      </a:pPr>
                      <a:r>
                        <a:rPr sz="2900" spc="-5" dirty="0">
                          <a:latin typeface="Arial"/>
                          <a:cs typeface="Arial"/>
                        </a:rPr>
                        <a:t>Y,</a:t>
                      </a:r>
                      <a:r>
                        <a:rPr sz="2900" spc="-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900" dirty="0">
                          <a:latin typeface="Arial"/>
                          <a:cs typeface="Arial"/>
                        </a:rPr>
                        <a:t>T</a:t>
                      </a:r>
                      <a:endParaRPr sz="2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614805">
                        <a:lnSpc>
                          <a:spcPts val="3879"/>
                        </a:lnSpc>
                      </a:pPr>
                      <a:r>
                        <a:rPr sz="2900" dirty="0">
                          <a:latin typeface="Arial"/>
                          <a:cs typeface="Arial"/>
                        </a:rPr>
                        <a:t>Y </a:t>
                      </a:r>
                      <a:r>
                        <a:rPr sz="2900" spc="1390" dirty="0">
                          <a:latin typeface="Arial"/>
                          <a:cs typeface="Arial"/>
                        </a:rPr>
                        <a:t>€</a:t>
                      </a:r>
                      <a:r>
                        <a:rPr sz="2900" spc="-7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900" dirty="0">
                          <a:latin typeface="Arial"/>
                          <a:cs typeface="Arial"/>
                        </a:rPr>
                        <a:t>Y / T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3" name="object 13"/>
          <p:cNvSpPr txBox="1"/>
          <p:nvPr/>
        </p:nvSpPr>
        <p:spPr>
          <a:xfrm>
            <a:off x="549275" y="6270625"/>
            <a:ext cx="4133850" cy="473075"/>
          </a:xfrm>
          <a:prstGeom prst="rect">
            <a:avLst/>
          </a:prstGeom>
        </p:spPr>
        <p:txBody>
          <a:bodyPr lIns="0" tIns="11397" rIns="0" bIns="0">
            <a:spAutoFit/>
          </a:bodyPr>
          <a:lstStyle/>
          <a:p>
            <a:pPr marL="350457" indent="-339060">
              <a:spcBef>
                <a:spcPts val="90"/>
              </a:spcBef>
              <a:buClr>
                <a:srgbClr val="320065"/>
              </a:buClr>
              <a:buSzPct val="69696"/>
              <a:buFont typeface="Courier New"/>
              <a:buChar char="•"/>
              <a:tabLst>
                <a:tab pos="351027" algn="l"/>
              </a:tabLst>
              <a:defRPr/>
            </a:pPr>
            <a:r>
              <a:rPr sz="3000" spc="-4" dirty="0">
                <a:latin typeface="Arial"/>
                <a:cs typeface="Arial"/>
              </a:rPr>
              <a:t>Memerlukan </a:t>
            </a:r>
            <a:r>
              <a:rPr sz="3000" dirty="0">
                <a:latin typeface="Arial"/>
                <a:cs typeface="Arial"/>
              </a:rPr>
              <a:t>6</a:t>
            </a:r>
            <a:r>
              <a:rPr sz="3000" spc="-94" dirty="0">
                <a:latin typeface="Arial"/>
                <a:cs typeface="Arial"/>
              </a:rPr>
              <a:t> </a:t>
            </a:r>
            <a:r>
              <a:rPr sz="3000" dirty="0">
                <a:latin typeface="Arial"/>
                <a:cs typeface="Arial"/>
              </a:rPr>
              <a:t>operasi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8" name="object 8"/>
          <p:cNvSpPr>
            <a:spLocks/>
          </p:cNvSpPr>
          <p:nvPr/>
        </p:nvSpPr>
        <p:spPr bwMode="auto">
          <a:xfrm>
            <a:off x="681038" y="101600"/>
            <a:ext cx="165100" cy="228600"/>
          </a:xfrm>
          <a:custGeom>
            <a:avLst/>
            <a:gdLst>
              <a:gd name="T0" fmla="*/ 130533 w 181609"/>
              <a:gd name="T1" fmla="*/ 5235 h 259079"/>
              <a:gd name="T2" fmla="*/ 125953 w 181609"/>
              <a:gd name="T3" fmla="*/ 0 h 259079"/>
              <a:gd name="T4" fmla="*/ 0 w 181609"/>
              <a:gd name="T5" fmla="*/ 0 h 259079"/>
              <a:gd name="T6" fmla="*/ 0 w 181609"/>
              <a:gd name="T7" fmla="*/ 177978 h 259079"/>
              <a:gd name="T8" fmla="*/ 4580 w 181609"/>
              <a:gd name="T9" fmla="*/ 177978 h 259079"/>
              <a:gd name="T10" fmla="*/ 4580 w 181609"/>
              <a:gd name="T11" fmla="*/ 5235 h 259079"/>
              <a:gd name="T12" fmla="*/ 10306 w 181609"/>
              <a:gd name="T13" fmla="*/ 0 h 259079"/>
              <a:gd name="T14" fmla="*/ 10306 w 181609"/>
              <a:gd name="T15" fmla="*/ 5235 h 259079"/>
              <a:gd name="T16" fmla="*/ 130533 w 181609"/>
              <a:gd name="T17" fmla="*/ 5235 h 259079"/>
              <a:gd name="T18" fmla="*/ 10306 w 181609"/>
              <a:gd name="T19" fmla="*/ 5235 h 259079"/>
              <a:gd name="T20" fmla="*/ 10306 w 181609"/>
              <a:gd name="T21" fmla="*/ 0 h 259079"/>
              <a:gd name="T22" fmla="*/ 4580 w 181609"/>
              <a:gd name="T23" fmla="*/ 5235 h 259079"/>
              <a:gd name="T24" fmla="*/ 10306 w 181609"/>
              <a:gd name="T25" fmla="*/ 5235 h 259079"/>
              <a:gd name="T26" fmla="*/ 10306 w 181609"/>
              <a:gd name="T27" fmla="*/ 168555 h 259079"/>
              <a:gd name="T28" fmla="*/ 10306 w 181609"/>
              <a:gd name="T29" fmla="*/ 5235 h 259079"/>
              <a:gd name="T30" fmla="*/ 4580 w 181609"/>
              <a:gd name="T31" fmla="*/ 5235 h 259079"/>
              <a:gd name="T32" fmla="*/ 4580 w 181609"/>
              <a:gd name="T33" fmla="*/ 168555 h 259079"/>
              <a:gd name="T34" fmla="*/ 10306 w 181609"/>
              <a:gd name="T35" fmla="*/ 168555 h 259079"/>
              <a:gd name="T36" fmla="*/ 130533 w 181609"/>
              <a:gd name="T37" fmla="*/ 168555 h 259079"/>
              <a:gd name="T38" fmla="*/ 4580 w 181609"/>
              <a:gd name="T39" fmla="*/ 168555 h 259079"/>
              <a:gd name="T40" fmla="*/ 10306 w 181609"/>
              <a:gd name="T41" fmla="*/ 172743 h 259079"/>
              <a:gd name="T42" fmla="*/ 10306 w 181609"/>
              <a:gd name="T43" fmla="*/ 177978 h 259079"/>
              <a:gd name="T44" fmla="*/ 125953 w 181609"/>
              <a:gd name="T45" fmla="*/ 177978 h 259079"/>
              <a:gd name="T46" fmla="*/ 125953 w 181609"/>
              <a:gd name="T47" fmla="*/ 172743 h 259079"/>
              <a:gd name="T48" fmla="*/ 130533 w 181609"/>
              <a:gd name="T49" fmla="*/ 168555 h 259079"/>
              <a:gd name="T50" fmla="*/ 10306 w 181609"/>
              <a:gd name="T51" fmla="*/ 177978 h 259079"/>
              <a:gd name="T52" fmla="*/ 10306 w 181609"/>
              <a:gd name="T53" fmla="*/ 172743 h 259079"/>
              <a:gd name="T54" fmla="*/ 4580 w 181609"/>
              <a:gd name="T55" fmla="*/ 168555 h 259079"/>
              <a:gd name="T56" fmla="*/ 4580 w 181609"/>
              <a:gd name="T57" fmla="*/ 177978 h 259079"/>
              <a:gd name="T58" fmla="*/ 10306 w 181609"/>
              <a:gd name="T59" fmla="*/ 177978 h 259079"/>
              <a:gd name="T60" fmla="*/ 136258 w 181609"/>
              <a:gd name="T61" fmla="*/ 177978 h 259079"/>
              <a:gd name="T62" fmla="*/ 136258 w 181609"/>
              <a:gd name="T63" fmla="*/ 0 h 259079"/>
              <a:gd name="T64" fmla="*/ 125953 w 181609"/>
              <a:gd name="T65" fmla="*/ 0 h 259079"/>
              <a:gd name="T66" fmla="*/ 130533 w 181609"/>
              <a:gd name="T67" fmla="*/ 5235 h 259079"/>
              <a:gd name="T68" fmla="*/ 130533 w 181609"/>
              <a:gd name="T69" fmla="*/ 177978 h 259079"/>
              <a:gd name="T70" fmla="*/ 136258 w 181609"/>
              <a:gd name="T71" fmla="*/ 177978 h 259079"/>
              <a:gd name="T72" fmla="*/ 130533 w 181609"/>
              <a:gd name="T73" fmla="*/ 168555 h 259079"/>
              <a:gd name="T74" fmla="*/ 130533 w 181609"/>
              <a:gd name="T75" fmla="*/ 5235 h 259079"/>
              <a:gd name="T76" fmla="*/ 125953 w 181609"/>
              <a:gd name="T77" fmla="*/ 5235 h 259079"/>
              <a:gd name="T78" fmla="*/ 125953 w 181609"/>
              <a:gd name="T79" fmla="*/ 168555 h 259079"/>
              <a:gd name="T80" fmla="*/ 130533 w 181609"/>
              <a:gd name="T81" fmla="*/ 168555 h 259079"/>
              <a:gd name="T82" fmla="*/ 130533 w 181609"/>
              <a:gd name="T83" fmla="*/ 177978 h 259079"/>
              <a:gd name="T84" fmla="*/ 130533 w 181609"/>
              <a:gd name="T85" fmla="*/ 168555 h 259079"/>
              <a:gd name="T86" fmla="*/ 125953 w 181609"/>
              <a:gd name="T87" fmla="*/ 172743 h 259079"/>
              <a:gd name="T88" fmla="*/ 125953 w 181609"/>
              <a:gd name="T89" fmla="*/ 177978 h 259079"/>
              <a:gd name="T90" fmla="*/ 130533 w 181609"/>
              <a:gd name="T91" fmla="*/ 177978 h 259079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0" t="0" r="r" b="b"/>
            <a:pathLst>
              <a:path w="181609" h="259079">
                <a:moveTo>
                  <a:pt x="173736" y="7620"/>
                </a:moveTo>
                <a:lnTo>
                  <a:pt x="167640" y="0"/>
                </a:lnTo>
                <a:lnTo>
                  <a:pt x="0" y="0"/>
                </a:lnTo>
                <a:lnTo>
                  <a:pt x="0" y="259080"/>
                </a:lnTo>
                <a:lnTo>
                  <a:pt x="6096" y="259080"/>
                </a:lnTo>
                <a:lnTo>
                  <a:pt x="6096" y="7620"/>
                </a:lnTo>
                <a:lnTo>
                  <a:pt x="13716" y="0"/>
                </a:lnTo>
                <a:lnTo>
                  <a:pt x="13716" y="7620"/>
                </a:lnTo>
                <a:lnTo>
                  <a:pt x="173736" y="7620"/>
                </a:lnTo>
                <a:close/>
              </a:path>
              <a:path w="181609" h="259079">
                <a:moveTo>
                  <a:pt x="13716" y="7620"/>
                </a:moveTo>
                <a:lnTo>
                  <a:pt x="13716" y="0"/>
                </a:lnTo>
                <a:lnTo>
                  <a:pt x="6096" y="7620"/>
                </a:lnTo>
                <a:lnTo>
                  <a:pt x="13716" y="7620"/>
                </a:lnTo>
                <a:close/>
              </a:path>
              <a:path w="181609" h="259079">
                <a:moveTo>
                  <a:pt x="13716" y="245364"/>
                </a:moveTo>
                <a:lnTo>
                  <a:pt x="13716" y="7620"/>
                </a:lnTo>
                <a:lnTo>
                  <a:pt x="6096" y="7620"/>
                </a:lnTo>
                <a:lnTo>
                  <a:pt x="6096" y="245364"/>
                </a:lnTo>
                <a:lnTo>
                  <a:pt x="13716" y="245364"/>
                </a:lnTo>
                <a:close/>
              </a:path>
              <a:path w="181609" h="259079">
                <a:moveTo>
                  <a:pt x="173736" y="245364"/>
                </a:moveTo>
                <a:lnTo>
                  <a:pt x="6096" y="245364"/>
                </a:lnTo>
                <a:lnTo>
                  <a:pt x="13716" y="251460"/>
                </a:lnTo>
                <a:lnTo>
                  <a:pt x="13716" y="259080"/>
                </a:lnTo>
                <a:lnTo>
                  <a:pt x="167640" y="259080"/>
                </a:lnTo>
                <a:lnTo>
                  <a:pt x="167640" y="251460"/>
                </a:lnTo>
                <a:lnTo>
                  <a:pt x="173736" y="245364"/>
                </a:lnTo>
                <a:close/>
              </a:path>
              <a:path w="181609" h="259079">
                <a:moveTo>
                  <a:pt x="13716" y="259080"/>
                </a:moveTo>
                <a:lnTo>
                  <a:pt x="13716" y="251460"/>
                </a:lnTo>
                <a:lnTo>
                  <a:pt x="6096" y="245364"/>
                </a:lnTo>
                <a:lnTo>
                  <a:pt x="6096" y="259080"/>
                </a:lnTo>
                <a:lnTo>
                  <a:pt x="13716" y="259080"/>
                </a:lnTo>
                <a:close/>
              </a:path>
              <a:path w="181609" h="259079">
                <a:moveTo>
                  <a:pt x="181356" y="259080"/>
                </a:moveTo>
                <a:lnTo>
                  <a:pt x="181356" y="0"/>
                </a:lnTo>
                <a:lnTo>
                  <a:pt x="167640" y="0"/>
                </a:lnTo>
                <a:lnTo>
                  <a:pt x="173736" y="7620"/>
                </a:lnTo>
                <a:lnTo>
                  <a:pt x="173736" y="259080"/>
                </a:lnTo>
                <a:lnTo>
                  <a:pt x="181356" y="259080"/>
                </a:lnTo>
                <a:close/>
              </a:path>
              <a:path w="181609" h="259079">
                <a:moveTo>
                  <a:pt x="173736" y="245364"/>
                </a:moveTo>
                <a:lnTo>
                  <a:pt x="173736" y="7620"/>
                </a:lnTo>
                <a:lnTo>
                  <a:pt x="167640" y="7620"/>
                </a:lnTo>
                <a:lnTo>
                  <a:pt x="167640" y="245364"/>
                </a:lnTo>
                <a:lnTo>
                  <a:pt x="173736" y="245364"/>
                </a:lnTo>
                <a:close/>
              </a:path>
              <a:path w="181609" h="259079">
                <a:moveTo>
                  <a:pt x="173736" y="259080"/>
                </a:moveTo>
                <a:lnTo>
                  <a:pt x="173736" y="245364"/>
                </a:lnTo>
                <a:lnTo>
                  <a:pt x="167640" y="251460"/>
                </a:lnTo>
                <a:lnTo>
                  <a:pt x="167640" y="259080"/>
                </a:lnTo>
                <a:lnTo>
                  <a:pt x="173736" y="259080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id-ID"/>
          </a:p>
        </p:txBody>
      </p:sp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xfrm>
            <a:off x="485775" y="411163"/>
            <a:ext cx="6992938" cy="611187"/>
          </a:xfrm>
        </p:spPr>
        <p:txBody>
          <a:bodyPr lIns="0" tIns="10827" rIns="0" bIns="0" rtlCol="0">
            <a:spAutoFit/>
          </a:bodyPr>
          <a:lstStyle/>
          <a:p>
            <a:pPr marL="11397" eaLnBrk="1" hangingPunct="1">
              <a:spcBef>
                <a:spcPts val="85"/>
              </a:spcBef>
              <a:defRPr/>
            </a:pPr>
            <a:r>
              <a:rPr sz="3900" b="1" spc="-4" dirty="0">
                <a:latin typeface="Arial"/>
                <a:cs typeface="Arial"/>
              </a:rPr>
              <a:t>Contoh Format </a:t>
            </a:r>
            <a:r>
              <a:rPr sz="3900" b="1" spc="-9" dirty="0">
                <a:latin typeface="Arial"/>
                <a:cs typeface="Arial"/>
              </a:rPr>
              <a:t>Instr </a:t>
            </a:r>
            <a:r>
              <a:rPr sz="3900" b="1" spc="-4" dirty="0">
                <a:latin typeface="Arial"/>
                <a:cs typeface="Arial"/>
              </a:rPr>
              <a:t>1</a:t>
            </a:r>
            <a:r>
              <a:rPr sz="3900" b="1" spc="-36" dirty="0">
                <a:latin typeface="Arial"/>
                <a:cs typeface="Arial"/>
              </a:rPr>
              <a:t> </a:t>
            </a:r>
            <a:r>
              <a:rPr sz="3900" b="1" spc="-9" dirty="0">
                <a:latin typeface="Arial"/>
                <a:cs typeface="Arial"/>
              </a:rPr>
              <a:t>Alamat</a:t>
            </a:r>
            <a:endParaRPr sz="39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536575" y="1069975"/>
            <a:ext cx="6267450" cy="1116013"/>
          </a:xfrm>
          <a:prstGeom prst="rect">
            <a:avLst/>
          </a:prstGeom>
        </p:spPr>
        <p:txBody>
          <a:bodyPr lIns="0" tIns="101433" rIns="0" bIns="0">
            <a:spAutoFit/>
          </a:bodyPr>
          <a:lstStyle/>
          <a:p>
            <a:pPr marL="350457" indent="-339060">
              <a:spcBef>
                <a:spcPts val="799"/>
              </a:spcBef>
              <a:buClr>
                <a:srgbClr val="320065"/>
              </a:buClr>
              <a:buSzPct val="69696"/>
              <a:buFont typeface="Courier New"/>
              <a:buChar char="•"/>
              <a:tabLst>
                <a:tab pos="351027" algn="l"/>
              </a:tabLst>
              <a:defRPr/>
            </a:pPr>
            <a:r>
              <a:rPr sz="3000" spc="-4" dirty="0">
                <a:latin typeface="Arial"/>
                <a:cs typeface="Arial"/>
              </a:rPr>
              <a:t>A, B, </a:t>
            </a:r>
            <a:r>
              <a:rPr sz="3000" dirty="0">
                <a:latin typeface="Arial"/>
                <a:cs typeface="Arial"/>
              </a:rPr>
              <a:t>C, D, </a:t>
            </a:r>
            <a:r>
              <a:rPr sz="3000" spc="-4" dirty="0">
                <a:latin typeface="Arial"/>
                <a:cs typeface="Arial"/>
              </a:rPr>
              <a:t>E, </a:t>
            </a:r>
            <a:r>
              <a:rPr sz="3000" dirty="0">
                <a:latin typeface="Arial"/>
                <a:cs typeface="Arial"/>
              </a:rPr>
              <a:t>Y </a:t>
            </a:r>
            <a:r>
              <a:rPr sz="3000" spc="-4" dirty="0">
                <a:latin typeface="Arial"/>
                <a:cs typeface="Arial"/>
              </a:rPr>
              <a:t>adalah</a:t>
            </a:r>
            <a:r>
              <a:rPr sz="3000" spc="-27" dirty="0">
                <a:latin typeface="Arial"/>
                <a:cs typeface="Arial"/>
              </a:rPr>
              <a:t> </a:t>
            </a:r>
            <a:r>
              <a:rPr sz="3000" spc="-4" dirty="0">
                <a:latin typeface="Arial"/>
                <a:cs typeface="Arial"/>
              </a:rPr>
              <a:t>register</a:t>
            </a:r>
            <a:endParaRPr sz="3000">
              <a:latin typeface="Arial"/>
              <a:cs typeface="Arial"/>
            </a:endParaRPr>
          </a:p>
          <a:p>
            <a:pPr marL="350457" indent="-339060">
              <a:spcBef>
                <a:spcPts val="709"/>
              </a:spcBef>
              <a:buClr>
                <a:srgbClr val="320065"/>
              </a:buClr>
              <a:buSzPct val="69696"/>
              <a:buFont typeface="Courier New"/>
              <a:buChar char="•"/>
              <a:tabLst>
                <a:tab pos="351027" algn="l"/>
              </a:tabLst>
              <a:defRPr/>
            </a:pPr>
            <a:r>
              <a:rPr sz="3000" spc="-4" dirty="0">
                <a:latin typeface="Arial"/>
                <a:cs typeface="Arial"/>
              </a:rPr>
              <a:t>Program: </a:t>
            </a:r>
            <a:r>
              <a:rPr sz="3000" dirty="0">
                <a:latin typeface="Arial"/>
                <a:cs typeface="Arial"/>
              </a:rPr>
              <a:t>Y = </a:t>
            </a:r>
            <a:r>
              <a:rPr sz="3000" spc="4" dirty="0">
                <a:latin typeface="Arial"/>
                <a:cs typeface="Arial"/>
              </a:rPr>
              <a:t>(A </a:t>
            </a:r>
            <a:r>
              <a:rPr sz="3000" dirty="0">
                <a:latin typeface="Arial"/>
                <a:cs typeface="Arial"/>
              </a:rPr>
              <a:t>– </a:t>
            </a:r>
            <a:r>
              <a:rPr sz="3000" spc="-4" dirty="0">
                <a:latin typeface="Arial"/>
                <a:cs typeface="Arial"/>
              </a:rPr>
              <a:t>B) </a:t>
            </a:r>
            <a:r>
              <a:rPr sz="3000" dirty="0">
                <a:latin typeface="Arial"/>
                <a:cs typeface="Arial"/>
              </a:rPr>
              <a:t>/ ( C + D ×</a:t>
            </a:r>
            <a:r>
              <a:rPr sz="3000" spc="-72" dirty="0">
                <a:latin typeface="Arial"/>
                <a:cs typeface="Arial"/>
              </a:rPr>
              <a:t> </a:t>
            </a:r>
            <a:r>
              <a:rPr sz="3000" spc="-4" dirty="0">
                <a:latin typeface="Arial"/>
                <a:cs typeface="Arial"/>
              </a:rPr>
              <a:t>E)</a:t>
            </a:r>
            <a:endParaRPr sz="3000">
              <a:latin typeface="Arial"/>
              <a:cs typeface="Arial"/>
            </a:endParaRPr>
          </a:p>
        </p:txBody>
      </p:sp>
      <p:graphicFrame>
        <p:nvGraphicFramePr>
          <p:cNvPr id="12" name="object 12"/>
          <p:cNvGraphicFramePr>
            <a:graphicFrameLocks noGrp="1"/>
          </p:cNvGraphicFramePr>
          <p:nvPr/>
        </p:nvGraphicFramePr>
        <p:xfrm>
          <a:off x="863600" y="2235200"/>
          <a:ext cx="7553325" cy="355002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300645"/>
                <a:gridCol w="2180442"/>
                <a:gridCol w="4072238"/>
              </a:tblGrid>
              <a:tr h="445434">
                <a:tc>
                  <a:txBody>
                    <a:bodyPr/>
                    <a:lstStyle/>
                    <a:p>
                      <a:pPr marL="31750">
                        <a:lnSpc>
                          <a:spcPts val="3879"/>
                        </a:lnSpc>
                      </a:pPr>
                      <a:r>
                        <a:rPr sz="2000" spc="-5" dirty="0">
                          <a:latin typeface="Arial"/>
                          <a:cs typeface="Arial"/>
                        </a:rPr>
                        <a:t>LOAD</a:t>
                      </a:r>
                      <a:endParaRPr sz="2000" dirty="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34315">
                        <a:lnSpc>
                          <a:spcPts val="3879"/>
                        </a:lnSpc>
                      </a:pPr>
                      <a:r>
                        <a:rPr sz="2000" dirty="0">
                          <a:latin typeface="Arial"/>
                          <a:cs typeface="Arial"/>
                        </a:rPr>
                        <a:t>D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859280">
                        <a:lnSpc>
                          <a:spcPts val="3879"/>
                        </a:lnSpc>
                      </a:pPr>
                      <a:r>
                        <a:rPr sz="2000" spc="-5" dirty="0">
                          <a:latin typeface="Arial"/>
                          <a:cs typeface="Arial"/>
                        </a:rPr>
                        <a:t>AC </a:t>
                      </a:r>
                      <a:r>
                        <a:rPr sz="2000" spc="1390" dirty="0">
                          <a:latin typeface="Arial"/>
                          <a:cs typeface="Arial"/>
                        </a:rPr>
                        <a:t>€</a:t>
                      </a:r>
                      <a:r>
                        <a:rPr sz="2000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dirty="0">
                          <a:latin typeface="Arial"/>
                          <a:cs typeface="Arial"/>
                        </a:rPr>
                        <a:t>D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</a:tr>
              <a:tr h="443192">
                <a:tc>
                  <a:txBody>
                    <a:bodyPr/>
                    <a:lstStyle/>
                    <a:p>
                      <a:pPr marL="31750">
                        <a:lnSpc>
                          <a:spcPts val="3860"/>
                        </a:lnSpc>
                      </a:pPr>
                      <a:r>
                        <a:rPr sz="2000" spc="-5" dirty="0">
                          <a:latin typeface="Arial"/>
                          <a:cs typeface="Arial"/>
                        </a:rPr>
                        <a:t>MPY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34315">
                        <a:lnSpc>
                          <a:spcPts val="3860"/>
                        </a:lnSpc>
                      </a:pPr>
                      <a:r>
                        <a:rPr sz="2000" dirty="0">
                          <a:latin typeface="Arial"/>
                          <a:cs typeface="Arial"/>
                        </a:rPr>
                        <a:t>E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859280">
                        <a:lnSpc>
                          <a:spcPts val="3860"/>
                        </a:lnSpc>
                      </a:pPr>
                      <a:r>
                        <a:rPr sz="2000" spc="-5" dirty="0">
                          <a:latin typeface="Arial"/>
                          <a:cs typeface="Arial"/>
                        </a:rPr>
                        <a:t>AC </a:t>
                      </a:r>
                      <a:r>
                        <a:rPr sz="2000" spc="1390" dirty="0">
                          <a:latin typeface="Arial"/>
                          <a:cs typeface="Arial"/>
                        </a:rPr>
                        <a:t>€</a:t>
                      </a:r>
                      <a:r>
                        <a:rPr sz="2000" spc="-7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dirty="0">
                          <a:latin typeface="Arial"/>
                          <a:cs typeface="Arial"/>
                        </a:rPr>
                        <a:t>AC × E</a:t>
                      </a:r>
                    </a:p>
                  </a:txBody>
                  <a:tcPr marL="0" marR="0" marT="0" marB="0"/>
                </a:tc>
              </a:tr>
              <a:tr h="443192">
                <a:tc>
                  <a:txBody>
                    <a:bodyPr/>
                    <a:lstStyle/>
                    <a:p>
                      <a:pPr marL="31750">
                        <a:lnSpc>
                          <a:spcPts val="3860"/>
                        </a:lnSpc>
                      </a:pPr>
                      <a:r>
                        <a:rPr sz="2000" spc="-5" dirty="0">
                          <a:latin typeface="Arial"/>
                          <a:cs typeface="Arial"/>
                        </a:rPr>
                        <a:t>ADD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34315">
                        <a:lnSpc>
                          <a:spcPts val="3860"/>
                        </a:lnSpc>
                      </a:pPr>
                      <a:r>
                        <a:rPr sz="2000" dirty="0">
                          <a:latin typeface="Arial"/>
                          <a:cs typeface="Arial"/>
                        </a:rPr>
                        <a:t>C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859280">
                        <a:lnSpc>
                          <a:spcPts val="3860"/>
                        </a:lnSpc>
                      </a:pPr>
                      <a:r>
                        <a:rPr sz="2000" spc="-5" dirty="0">
                          <a:latin typeface="Arial"/>
                          <a:cs typeface="Arial"/>
                        </a:rPr>
                        <a:t>AC </a:t>
                      </a:r>
                      <a:r>
                        <a:rPr sz="2000" spc="1390" dirty="0">
                          <a:latin typeface="Arial"/>
                          <a:cs typeface="Arial"/>
                        </a:rPr>
                        <a:t>€</a:t>
                      </a:r>
                      <a:r>
                        <a:rPr sz="2000" spc="-9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spc="-5" dirty="0">
                          <a:latin typeface="Arial"/>
                          <a:cs typeface="Arial"/>
                        </a:rPr>
                        <a:t>AC </a:t>
                      </a:r>
                      <a:r>
                        <a:rPr sz="2000" dirty="0">
                          <a:latin typeface="Arial"/>
                          <a:cs typeface="Arial"/>
                        </a:rPr>
                        <a:t>+ C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</a:tr>
              <a:tr h="443192">
                <a:tc>
                  <a:txBody>
                    <a:bodyPr/>
                    <a:lstStyle/>
                    <a:p>
                      <a:pPr marL="31750">
                        <a:lnSpc>
                          <a:spcPts val="3860"/>
                        </a:lnSpc>
                      </a:pPr>
                      <a:r>
                        <a:rPr sz="2000" spc="-5" dirty="0">
                          <a:latin typeface="Arial"/>
                          <a:cs typeface="Arial"/>
                        </a:rPr>
                        <a:t>STOR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34315">
                        <a:lnSpc>
                          <a:spcPts val="3860"/>
                        </a:lnSpc>
                      </a:pPr>
                      <a:r>
                        <a:rPr sz="2000" dirty="0">
                          <a:latin typeface="Arial"/>
                          <a:cs typeface="Arial"/>
                        </a:rPr>
                        <a:t>Y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859280">
                        <a:lnSpc>
                          <a:spcPts val="3860"/>
                        </a:lnSpc>
                      </a:pPr>
                      <a:r>
                        <a:rPr sz="2000" dirty="0">
                          <a:latin typeface="Arial"/>
                          <a:cs typeface="Arial"/>
                        </a:rPr>
                        <a:t>Y </a:t>
                      </a:r>
                      <a:r>
                        <a:rPr sz="2000" spc="1390" dirty="0">
                          <a:latin typeface="Arial"/>
                          <a:cs typeface="Arial"/>
                        </a:rPr>
                        <a:t>€</a:t>
                      </a:r>
                      <a:r>
                        <a:rPr sz="2000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spc="-5" dirty="0">
                          <a:latin typeface="Arial"/>
                          <a:cs typeface="Arial"/>
                        </a:rPr>
                        <a:t>AC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</a:tr>
              <a:tr h="443192">
                <a:tc>
                  <a:txBody>
                    <a:bodyPr/>
                    <a:lstStyle/>
                    <a:p>
                      <a:pPr marL="31750">
                        <a:lnSpc>
                          <a:spcPts val="3860"/>
                        </a:lnSpc>
                      </a:pPr>
                      <a:r>
                        <a:rPr sz="2000" spc="-5" dirty="0">
                          <a:latin typeface="Arial"/>
                          <a:cs typeface="Arial"/>
                        </a:rPr>
                        <a:t>LOAD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34315">
                        <a:lnSpc>
                          <a:spcPts val="3860"/>
                        </a:lnSpc>
                      </a:pPr>
                      <a:r>
                        <a:rPr sz="2000" dirty="0">
                          <a:latin typeface="Arial"/>
                          <a:cs typeface="Arial"/>
                        </a:rPr>
                        <a:t>A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859280">
                        <a:lnSpc>
                          <a:spcPts val="3860"/>
                        </a:lnSpc>
                      </a:pPr>
                      <a:r>
                        <a:rPr sz="2000" spc="-5" dirty="0">
                          <a:latin typeface="Arial"/>
                          <a:cs typeface="Arial"/>
                        </a:rPr>
                        <a:t>AC </a:t>
                      </a:r>
                      <a:r>
                        <a:rPr sz="2000" spc="1390" dirty="0">
                          <a:latin typeface="Arial"/>
                          <a:cs typeface="Arial"/>
                        </a:rPr>
                        <a:t>€</a:t>
                      </a:r>
                      <a:r>
                        <a:rPr sz="2000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dirty="0">
                          <a:latin typeface="Arial"/>
                          <a:cs typeface="Arial"/>
                        </a:rPr>
                        <a:t>A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</a:tr>
              <a:tr h="443192">
                <a:tc>
                  <a:txBody>
                    <a:bodyPr/>
                    <a:lstStyle/>
                    <a:p>
                      <a:pPr marL="31750">
                        <a:lnSpc>
                          <a:spcPts val="3860"/>
                        </a:lnSpc>
                      </a:pPr>
                      <a:r>
                        <a:rPr sz="2000" spc="-5" dirty="0">
                          <a:latin typeface="Arial"/>
                          <a:cs typeface="Arial"/>
                        </a:rPr>
                        <a:t>SUB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34315">
                        <a:lnSpc>
                          <a:spcPts val="3860"/>
                        </a:lnSpc>
                      </a:pPr>
                      <a:r>
                        <a:rPr sz="2000" dirty="0">
                          <a:latin typeface="Arial"/>
                          <a:cs typeface="Arial"/>
                        </a:rPr>
                        <a:t>B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859280">
                        <a:lnSpc>
                          <a:spcPts val="3860"/>
                        </a:lnSpc>
                      </a:pPr>
                      <a:r>
                        <a:rPr sz="2000" spc="-5" dirty="0">
                          <a:latin typeface="Arial"/>
                          <a:cs typeface="Arial"/>
                        </a:rPr>
                        <a:t>AC </a:t>
                      </a:r>
                      <a:r>
                        <a:rPr sz="2000" spc="1390" dirty="0">
                          <a:latin typeface="Arial"/>
                          <a:cs typeface="Arial"/>
                        </a:rPr>
                        <a:t>€</a:t>
                      </a:r>
                      <a:r>
                        <a:rPr sz="2000" spc="-8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spc="-5" dirty="0">
                          <a:latin typeface="Arial"/>
                          <a:cs typeface="Arial"/>
                        </a:rPr>
                        <a:t>AC </a:t>
                      </a:r>
                      <a:r>
                        <a:rPr sz="2000" dirty="0">
                          <a:latin typeface="Arial"/>
                          <a:cs typeface="Arial"/>
                        </a:rPr>
                        <a:t>– B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</a:tr>
              <a:tr h="443192">
                <a:tc>
                  <a:txBody>
                    <a:bodyPr/>
                    <a:lstStyle/>
                    <a:p>
                      <a:pPr marL="31750">
                        <a:lnSpc>
                          <a:spcPts val="3860"/>
                        </a:lnSpc>
                      </a:pPr>
                      <a:r>
                        <a:rPr sz="2000" spc="-5" dirty="0">
                          <a:latin typeface="Arial"/>
                          <a:cs typeface="Arial"/>
                        </a:rPr>
                        <a:t>DIV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34315">
                        <a:lnSpc>
                          <a:spcPts val="3860"/>
                        </a:lnSpc>
                      </a:pPr>
                      <a:r>
                        <a:rPr sz="2000" dirty="0">
                          <a:latin typeface="Arial"/>
                          <a:cs typeface="Arial"/>
                        </a:rPr>
                        <a:t>Y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859280">
                        <a:lnSpc>
                          <a:spcPts val="3860"/>
                        </a:lnSpc>
                      </a:pPr>
                      <a:r>
                        <a:rPr sz="2000" spc="-5" dirty="0">
                          <a:latin typeface="Arial"/>
                          <a:cs typeface="Arial"/>
                        </a:rPr>
                        <a:t>AC </a:t>
                      </a:r>
                      <a:r>
                        <a:rPr sz="2000" spc="1390" dirty="0">
                          <a:latin typeface="Arial"/>
                          <a:cs typeface="Arial"/>
                        </a:rPr>
                        <a:t>€</a:t>
                      </a:r>
                      <a:r>
                        <a:rPr sz="2000" spc="-6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spc="-5" dirty="0">
                          <a:latin typeface="Arial"/>
                          <a:cs typeface="Arial"/>
                        </a:rPr>
                        <a:t>AC </a:t>
                      </a:r>
                      <a:r>
                        <a:rPr sz="2000" dirty="0">
                          <a:latin typeface="Arial"/>
                          <a:cs typeface="Arial"/>
                        </a:rPr>
                        <a:t>/ Y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</a:tr>
              <a:tr h="445434">
                <a:tc>
                  <a:txBody>
                    <a:bodyPr/>
                    <a:lstStyle/>
                    <a:p>
                      <a:pPr marL="31750">
                        <a:lnSpc>
                          <a:spcPts val="3879"/>
                        </a:lnSpc>
                      </a:pPr>
                      <a:r>
                        <a:rPr sz="2000" spc="-5" dirty="0">
                          <a:latin typeface="Arial"/>
                          <a:cs typeface="Arial"/>
                        </a:rPr>
                        <a:t>STOR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34315">
                        <a:lnSpc>
                          <a:spcPts val="3879"/>
                        </a:lnSpc>
                      </a:pPr>
                      <a:r>
                        <a:rPr sz="2000" dirty="0">
                          <a:latin typeface="Arial"/>
                          <a:cs typeface="Arial"/>
                        </a:rPr>
                        <a:t>Y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859280">
                        <a:lnSpc>
                          <a:spcPts val="3879"/>
                        </a:lnSpc>
                      </a:pPr>
                      <a:r>
                        <a:rPr sz="2000" dirty="0">
                          <a:latin typeface="Arial"/>
                          <a:cs typeface="Arial"/>
                        </a:rPr>
                        <a:t>Y </a:t>
                      </a:r>
                      <a:r>
                        <a:rPr sz="2000" spc="1390" dirty="0">
                          <a:latin typeface="Arial"/>
                          <a:cs typeface="Arial"/>
                        </a:rPr>
                        <a:t>€</a:t>
                      </a:r>
                      <a:r>
                        <a:rPr sz="2000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spc="-5" dirty="0">
                          <a:latin typeface="Arial"/>
                          <a:cs typeface="Arial"/>
                        </a:rPr>
                        <a:t>AC</a:t>
                      </a:r>
                      <a:endParaRPr sz="2000" dirty="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</a:tr>
            </a:tbl>
          </a:graphicData>
        </a:graphic>
      </p:graphicFrame>
      <p:sp>
        <p:nvSpPr>
          <p:cNvPr id="13" name="object 13"/>
          <p:cNvSpPr txBox="1"/>
          <p:nvPr/>
        </p:nvSpPr>
        <p:spPr>
          <a:xfrm>
            <a:off x="536575" y="5862638"/>
            <a:ext cx="4133850" cy="473075"/>
          </a:xfrm>
          <a:prstGeom prst="rect">
            <a:avLst/>
          </a:prstGeom>
        </p:spPr>
        <p:txBody>
          <a:bodyPr lIns="0" tIns="11397" rIns="0" bIns="0">
            <a:spAutoFit/>
          </a:bodyPr>
          <a:lstStyle/>
          <a:p>
            <a:pPr marL="350457" indent="-339060">
              <a:spcBef>
                <a:spcPts val="90"/>
              </a:spcBef>
              <a:buClr>
                <a:srgbClr val="320065"/>
              </a:buClr>
              <a:buSzPct val="69696"/>
              <a:buFont typeface="Courier New"/>
              <a:buChar char="•"/>
              <a:tabLst>
                <a:tab pos="351027" algn="l"/>
              </a:tabLst>
              <a:defRPr/>
            </a:pPr>
            <a:r>
              <a:rPr sz="3000" spc="-4" dirty="0">
                <a:latin typeface="Arial"/>
                <a:cs typeface="Arial"/>
              </a:rPr>
              <a:t>Memerlukan </a:t>
            </a:r>
            <a:r>
              <a:rPr sz="3000" dirty="0">
                <a:latin typeface="Arial"/>
                <a:cs typeface="Arial"/>
              </a:rPr>
              <a:t>8</a:t>
            </a:r>
            <a:r>
              <a:rPr sz="3000" spc="-94" dirty="0">
                <a:latin typeface="Arial"/>
                <a:cs typeface="Arial"/>
              </a:rPr>
              <a:t> </a:t>
            </a:r>
            <a:r>
              <a:rPr sz="3000" dirty="0">
                <a:latin typeface="Arial"/>
                <a:cs typeface="Arial"/>
              </a:rPr>
              <a:t>operasi</a:t>
            </a:r>
            <a:endParaRPr sz="30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xfrm>
            <a:off x="485775" y="411163"/>
            <a:ext cx="6992938" cy="611187"/>
          </a:xfrm>
        </p:spPr>
        <p:txBody>
          <a:bodyPr lIns="0" tIns="10827" rIns="0" bIns="0" rtlCol="0">
            <a:spAutoFit/>
          </a:bodyPr>
          <a:lstStyle/>
          <a:p>
            <a:pPr marL="11397" eaLnBrk="1" hangingPunct="1">
              <a:spcBef>
                <a:spcPts val="85"/>
              </a:spcBef>
              <a:defRPr/>
            </a:pPr>
            <a:r>
              <a:rPr sz="3900" b="1" spc="-4" dirty="0">
                <a:latin typeface="Arial"/>
                <a:cs typeface="Arial"/>
              </a:rPr>
              <a:t>Contoh Format </a:t>
            </a:r>
            <a:r>
              <a:rPr sz="3900" b="1" spc="-9" dirty="0">
                <a:latin typeface="Arial"/>
                <a:cs typeface="Arial"/>
              </a:rPr>
              <a:t>Instr </a:t>
            </a:r>
            <a:r>
              <a:rPr sz="3900" b="1" spc="-4" dirty="0">
                <a:latin typeface="Arial"/>
                <a:cs typeface="Arial"/>
              </a:rPr>
              <a:t>0</a:t>
            </a:r>
            <a:r>
              <a:rPr sz="3900" b="1" spc="-36" dirty="0">
                <a:latin typeface="Arial"/>
                <a:cs typeface="Arial"/>
              </a:rPr>
              <a:t> </a:t>
            </a:r>
            <a:r>
              <a:rPr sz="3900" b="1" spc="-9" dirty="0">
                <a:latin typeface="Arial"/>
                <a:cs typeface="Arial"/>
              </a:rPr>
              <a:t>Alamat</a:t>
            </a:r>
            <a:endParaRPr sz="39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536575" y="1084263"/>
            <a:ext cx="5478463" cy="968375"/>
          </a:xfrm>
          <a:prstGeom prst="rect">
            <a:avLst/>
          </a:prstGeom>
        </p:spPr>
        <p:txBody>
          <a:bodyPr lIns="0" tIns="90606" rIns="0" bIns="0">
            <a:spAutoFit/>
          </a:bodyPr>
          <a:lstStyle/>
          <a:p>
            <a:pPr marL="350457" indent="-339060">
              <a:spcBef>
                <a:spcPts val="713"/>
              </a:spcBef>
              <a:buClr>
                <a:srgbClr val="320065"/>
              </a:buClr>
              <a:buSzPct val="70175"/>
              <a:buFont typeface="Courier New"/>
              <a:buChar char="•"/>
              <a:tabLst>
                <a:tab pos="351027" algn="l"/>
              </a:tabLst>
              <a:defRPr/>
            </a:pPr>
            <a:r>
              <a:rPr sz="2600" dirty="0">
                <a:latin typeface="Arial"/>
                <a:cs typeface="Arial"/>
              </a:rPr>
              <a:t>A, B, C, D, E, Y </a:t>
            </a:r>
            <a:r>
              <a:rPr sz="2600" spc="-4" dirty="0">
                <a:latin typeface="Arial"/>
                <a:cs typeface="Arial"/>
              </a:rPr>
              <a:t>adalah</a:t>
            </a:r>
            <a:r>
              <a:rPr sz="2600" spc="67" dirty="0">
                <a:latin typeface="Arial"/>
                <a:cs typeface="Arial"/>
              </a:rPr>
              <a:t> </a:t>
            </a:r>
            <a:r>
              <a:rPr sz="2600" spc="-4" dirty="0">
                <a:latin typeface="Arial"/>
                <a:cs typeface="Arial"/>
              </a:rPr>
              <a:t>register</a:t>
            </a:r>
            <a:endParaRPr sz="2600">
              <a:latin typeface="Arial"/>
              <a:cs typeface="Arial"/>
            </a:endParaRPr>
          </a:p>
          <a:p>
            <a:pPr marL="350457" indent="-339060">
              <a:spcBef>
                <a:spcPts val="624"/>
              </a:spcBef>
              <a:buClr>
                <a:srgbClr val="320065"/>
              </a:buClr>
              <a:buSzPct val="70175"/>
              <a:buFont typeface="Courier New"/>
              <a:buChar char="•"/>
              <a:tabLst>
                <a:tab pos="351027" algn="l"/>
              </a:tabLst>
              <a:defRPr/>
            </a:pPr>
            <a:r>
              <a:rPr sz="2600" dirty="0">
                <a:latin typeface="Arial"/>
                <a:cs typeface="Arial"/>
              </a:rPr>
              <a:t>Program: Y = </a:t>
            </a:r>
            <a:r>
              <a:rPr sz="2600" spc="4" dirty="0">
                <a:latin typeface="Arial"/>
                <a:cs typeface="Arial"/>
              </a:rPr>
              <a:t>(A </a:t>
            </a:r>
            <a:r>
              <a:rPr sz="2600" dirty="0">
                <a:latin typeface="Arial"/>
                <a:cs typeface="Arial"/>
              </a:rPr>
              <a:t>– B) / ( C + D ×</a:t>
            </a:r>
            <a:r>
              <a:rPr sz="2600" spc="-27" dirty="0">
                <a:latin typeface="Arial"/>
                <a:cs typeface="Arial"/>
              </a:rPr>
              <a:t> </a:t>
            </a:r>
            <a:r>
              <a:rPr sz="2600" dirty="0">
                <a:latin typeface="Arial"/>
                <a:cs typeface="Arial"/>
              </a:rPr>
              <a:t>E)</a:t>
            </a:r>
            <a:endParaRPr sz="2600">
              <a:latin typeface="Arial"/>
              <a:cs typeface="Arial"/>
            </a:endParaRPr>
          </a:p>
        </p:txBody>
      </p:sp>
      <p:sp>
        <p:nvSpPr>
          <p:cNvPr id="36875" name="object 11"/>
          <p:cNvSpPr txBox="1">
            <a:spLocks noChangeArrowheads="1"/>
          </p:cNvSpPr>
          <p:nvPr/>
        </p:nvSpPr>
        <p:spPr bwMode="auto">
          <a:xfrm>
            <a:off x="5108575" y="2084388"/>
            <a:ext cx="2128838" cy="200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0257" rIns="0" bIns="0">
            <a:spAutoFit/>
          </a:bodyPr>
          <a:lstStyle>
            <a:lvl1pPr marL="11113">
              <a:tabLst>
                <a:tab pos="1363663" algn="l"/>
              </a:tabLst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tabLst>
                <a:tab pos="1363663" algn="l"/>
              </a:tabLst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tabLst>
                <a:tab pos="1363663" algn="l"/>
              </a:tabLst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tabLst>
                <a:tab pos="1363663" algn="l"/>
              </a:tabLst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tabLst>
                <a:tab pos="1363663" algn="l"/>
              </a:tabLst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363663" algn="l"/>
              </a:tabLs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363663" algn="l"/>
              </a:tabLs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363663" algn="l"/>
              </a:tabLs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363663" algn="l"/>
              </a:tabLs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ts val="75"/>
              </a:spcBef>
            </a:pPr>
            <a:r>
              <a:rPr lang="id-ID" sz="2600">
                <a:latin typeface="Arial" charset="0"/>
                <a:cs typeface="Arial" charset="0"/>
              </a:rPr>
              <a:t>S[top] € A  S[top] € B  S[top] € A - B  S[top]	C  S[top] € D</a:t>
            </a:r>
          </a:p>
        </p:txBody>
      </p:sp>
      <p:sp>
        <p:nvSpPr>
          <p:cNvPr id="36876" name="object 12"/>
          <p:cNvSpPr txBox="1">
            <a:spLocks noChangeArrowheads="1"/>
          </p:cNvSpPr>
          <p:nvPr/>
        </p:nvSpPr>
        <p:spPr bwMode="auto">
          <a:xfrm>
            <a:off x="5108575" y="4006850"/>
            <a:ext cx="3486150" cy="2016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0257" rIns="0" bIns="0">
            <a:spAutoFit/>
          </a:bodyPr>
          <a:lstStyle>
            <a:lvl1pPr marL="11113"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ts val="75"/>
              </a:spcBef>
            </a:pPr>
            <a:r>
              <a:rPr lang="id-ID" sz="2600">
                <a:latin typeface="Arial" charset="0"/>
                <a:cs typeface="Arial" charset="0"/>
              </a:rPr>
              <a:t>S[top] € E  S[top] € D × E</a:t>
            </a:r>
          </a:p>
          <a:p>
            <a:pPr>
              <a:lnSpc>
                <a:spcPts val="3075"/>
              </a:lnSpc>
              <a:spcBef>
                <a:spcPts val="113"/>
              </a:spcBef>
            </a:pPr>
            <a:r>
              <a:rPr lang="id-ID" sz="2600">
                <a:latin typeface="Arial" charset="0"/>
                <a:cs typeface="Arial" charset="0"/>
              </a:rPr>
              <a:t>S[top] € C + S[top]  S[top] € (A - B) / S[top]  Out € S[top]</a:t>
            </a:r>
          </a:p>
        </p:txBody>
      </p:sp>
      <p:sp>
        <p:nvSpPr>
          <p:cNvPr id="36877" name="object 13"/>
          <p:cNvSpPr txBox="1">
            <a:spLocks noChangeArrowheads="1"/>
          </p:cNvSpPr>
          <p:nvPr/>
        </p:nvSpPr>
        <p:spPr bwMode="auto">
          <a:xfrm>
            <a:off x="536575" y="2084388"/>
            <a:ext cx="3816350" cy="4487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0257" rIns="0" bIns="0">
            <a:spAutoFit/>
          </a:bodyPr>
          <a:lstStyle>
            <a:lvl1pPr marL="349250"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ts val="75"/>
              </a:spcBef>
            </a:pPr>
            <a:r>
              <a:rPr lang="id-ID" sz="2600">
                <a:latin typeface="Arial" charset="0"/>
                <a:cs typeface="Arial" charset="0"/>
              </a:rPr>
              <a:t>PUSH A  PUSH B  SUB  PUSH C  PUSH D  PUSH E  MPY  ADD  DIV  POP Y</a:t>
            </a:r>
          </a:p>
          <a:p>
            <a:pPr>
              <a:spcBef>
                <a:spcPts val="625"/>
              </a:spcBef>
              <a:buClr>
                <a:srgbClr val="320065"/>
              </a:buClr>
              <a:buSzPct val="70000"/>
              <a:buFont typeface="Courier New" pitchFamily="49" charset="0"/>
              <a:buChar char="•"/>
            </a:pPr>
            <a:r>
              <a:rPr lang="id-ID" sz="2600">
                <a:latin typeface="Arial" charset="0"/>
                <a:cs typeface="Arial" charset="0"/>
              </a:rPr>
              <a:t>Memerlukan 10 operasi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xfrm>
            <a:off x="465138" y="381000"/>
            <a:ext cx="5754688" cy="611187"/>
          </a:xfrm>
        </p:spPr>
        <p:txBody>
          <a:bodyPr lIns="0" tIns="10827" rIns="0" bIns="0" rtlCol="0">
            <a:spAutoFit/>
          </a:bodyPr>
          <a:lstStyle/>
          <a:p>
            <a:pPr marL="11397" eaLnBrk="1" hangingPunct="1">
              <a:spcBef>
                <a:spcPts val="85"/>
              </a:spcBef>
              <a:defRPr/>
            </a:pPr>
            <a:r>
              <a:rPr sz="3900" b="1" spc="-4" dirty="0">
                <a:latin typeface="Arial"/>
                <a:cs typeface="Arial"/>
              </a:rPr>
              <a:t>Yang </a:t>
            </a:r>
            <a:r>
              <a:rPr sz="3900" b="1" spc="-9" dirty="0">
                <a:latin typeface="Arial"/>
                <a:cs typeface="Arial"/>
              </a:rPr>
              <a:t>Perlu</a:t>
            </a:r>
            <a:r>
              <a:rPr sz="3900" b="1" spc="-27" dirty="0">
                <a:latin typeface="Arial"/>
                <a:cs typeface="Arial"/>
              </a:rPr>
              <a:t> </a:t>
            </a:r>
            <a:r>
              <a:rPr sz="3900" b="1" spc="-9" dirty="0">
                <a:latin typeface="Arial"/>
                <a:cs typeface="Arial"/>
              </a:rPr>
              <a:t>Diperhatikan</a:t>
            </a:r>
            <a:endParaRPr sz="3900">
              <a:latin typeface="Arial"/>
              <a:cs typeface="Arial"/>
            </a:endParaRPr>
          </a:p>
        </p:txBody>
      </p:sp>
      <p:sp>
        <p:nvSpPr>
          <p:cNvPr id="37898" name="object 11"/>
          <p:cNvSpPr txBox="1">
            <a:spLocks noChangeArrowheads="1"/>
          </p:cNvSpPr>
          <p:nvPr/>
        </p:nvSpPr>
        <p:spPr bwMode="auto">
          <a:xfrm>
            <a:off x="536575" y="1158875"/>
            <a:ext cx="7875588" cy="3884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1397" rIns="0" bIns="0">
            <a:spAutoFit/>
          </a:bodyPr>
          <a:lstStyle>
            <a:lvl1pPr marL="349250" indent="-338138">
              <a:tabLst>
                <a:tab pos="350838" algn="l"/>
              </a:tabLst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tabLst>
                <a:tab pos="350838" algn="l"/>
              </a:tabLst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tabLst>
                <a:tab pos="350838" algn="l"/>
              </a:tabLst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tabLst>
                <a:tab pos="350838" algn="l"/>
              </a:tabLst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tabLst>
                <a:tab pos="350838" algn="l"/>
              </a:tabLst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350838" algn="l"/>
              </a:tabLs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350838" algn="l"/>
              </a:tabLs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350838" algn="l"/>
              </a:tabLs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350838" algn="l"/>
              </a:tabLs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ts val="88"/>
              </a:spcBef>
              <a:buClr>
                <a:srgbClr val="320065"/>
              </a:buClr>
              <a:buSzPct val="70000"/>
              <a:buFont typeface="Courier New" pitchFamily="49" charset="0"/>
              <a:buChar char="•"/>
            </a:pPr>
            <a:r>
              <a:rPr lang="id-ID" sz="3000">
                <a:latin typeface="Arial" charset="0"/>
                <a:cs typeface="Arial" charset="0"/>
              </a:rPr>
              <a:t>Semakin banyak register yang diolah dalam  satu instruksi € semakin lambat</a:t>
            </a:r>
          </a:p>
          <a:p>
            <a:pPr>
              <a:spcBef>
                <a:spcPts val="713"/>
              </a:spcBef>
              <a:buClr>
                <a:srgbClr val="320065"/>
              </a:buClr>
              <a:buSzPct val="70000"/>
              <a:buFont typeface="Courier New" pitchFamily="49" charset="0"/>
              <a:buChar char="•"/>
            </a:pPr>
            <a:r>
              <a:rPr lang="id-ID" sz="3000">
                <a:latin typeface="Arial" charset="0"/>
                <a:cs typeface="Arial" charset="0"/>
              </a:rPr>
              <a:t>Semakin banyak baris operasi untuk  mengeksekusi sebuah program € juga  semakin lambat</a:t>
            </a:r>
          </a:p>
          <a:p>
            <a:pPr>
              <a:spcBef>
                <a:spcPts val="713"/>
              </a:spcBef>
              <a:buClr>
                <a:srgbClr val="320065"/>
              </a:buClr>
              <a:buSzPct val="70000"/>
              <a:buFont typeface="Courier New" pitchFamily="49" charset="0"/>
              <a:buChar char="•"/>
            </a:pPr>
            <a:r>
              <a:rPr lang="id-ID" sz="3000">
                <a:latin typeface="Arial" charset="0"/>
                <a:cs typeface="Arial" charset="0"/>
              </a:rPr>
              <a:t>Komputer sekarang karena menggunakan  CISC dan RISC, maka menggunakan format  instruksi 3 atau 2 alamat.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xfrm>
            <a:off x="485775" y="411163"/>
            <a:ext cx="3935413" cy="611187"/>
          </a:xfrm>
        </p:spPr>
        <p:txBody>
          <a:bodyPr lIns="0" tIns="10827" rIns="0" bIns="0" rtlCol="0">
            <a:spAutoFit/>
          </a:bodyPr>
          <a:lstStyle/>
          <a:p>
            <a:pPr marL="11397" eaLnBrk="1" hangingPunct="1">
              <a:spcBef>
                <a:spcPts val="85"/>
              </a:spcBef>
              <a:defRPr/>
            </a:pPr>
            <a:r>
              <a:rPr sz="3900" b="1" spc="-4" dirty="0">
                <a:latin typeface="Arial"/>
                <a:cs typeface="Arial"/>
              </a:rPr>
              <a:t>Who uses</a:t>
            </a:r>
            <a:r>
              <a:rPr sz="3900" b="1" spc="-76" dirty="0">
                <a:latin typeface="Arial"/>
                <a:cs typeface="Arial"/>
              </a:rPr>
              <a:t> </a:t>
            </a:r>
            <a:r>
              <a:rPr sz="3900" b="1" spc="-9" dirty="0">
                <a:latin typeface="Arial"/>
                <a:cs typeface="Arial"/>
              </a:rPr>
              <a:t>what?</a:t>
            </a:r>
            <a:endParaRPr sz="3900">
              <a:latin typeface="Arial"/>
              <a:cs typeface="Arial"/>
            </a:endParaRPr>
          </a:p>
        </p:txBody>
      </p:sp>
      <p:sp>
        <p:nvSpPr>
          <p:cNvPr id="38922" name="object 10"/>
          <p:cNvSpPr txBox="1">
            <a:spLocks noChangeArrowheads="1"/>
          </p:cNvSpPr>
          <p:nvPr/>
        </p:nvSpPr>
        <p:spPr bwMode="auto">
          <a:xfrm>
            <a:off x="536575" y="1077913"/>
            <a:ext cx="7931150" cy="4891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98014" rIns="0" bIns="0">
            <a:spAutoFit/>
          </a:bodyPr>
          <a:lstStyle>
            <a:lvl1pPr marL="11113"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ts val="775"/>
              </a:spcBef>
            </a:pPr>
            <a:r>
              <a:rPr lang="id-ID" sz="2700" b="1">
                <a:latin typeface="Arial" charset="0"/>
                <a:cs typeface="Arial" charset="0"/>
              </a:rPr>
              <a:t>Format Instruksi 3 Alamat:</a:t>
            </a:r>
            <a:endParaRPr lang="id-ID" sz="2700">
              <a:latin typeface="Arial" charset="0"/>
              <a:cs typeface="Arial" charset="0"/>
            </a:endParaRPr>
          </a:p>
          <a:p>
            <a:pPr>
              <a:lnSpc>
                <a:spcPct val="101000"/>
              </a:lnSpc>
              <a:spcBef>
                <a:spcPts val="650"/>
              </a:spcBef>
              <a:buClr>
                <a:srgbClr val="320065"/>
              </a:buClr>
              <a:buSzPct val="70000"/>
              <a:buFont typeface="Courier New" pitchFamily="49" charset="0"/>
              <a:buChar char="•"/>
            </a:pPr>
            <a:r>
              <a:rPr lang="id-ID" sz="2700">
                <a:latin typeface="Arial" charset="0"/>
                <a:cs typeface="Arial" charset="0"/>
              </a:rPr>
              <a:t>CISC — It becomes either a single instruction:  </a:t>
            </a:r>
            <a:r>
              <a:rPr lang="id-ID" sz="2700" b="1">
                <a:latin typeface="Arial" charset="0"/>
                <a:cs typeface="Arial" charset="0"/>
              </a:rPr>
              <a:t>add </a:t>
            </a:r>
            <a:r>
              <a:rPr lang="id-ID" sz="2700" i="1">
                <a:latin typeface="Arial" charset="0"/>
                <a:cs typeface="Arial" charset="0"/>
              </a:rPr>
              <a:t>a,b,c</a:t>
            </a:r>
            <a:r>
              <a:rPr lang="id-ID" sz="2700">
                <a:latin typeface="Arial" charset="0"/>
                <a:cs typeface="Arial" charset="0"/>
              </a:rPr>
              <a:t>, or more typically: </a:t>
            </a:r>
            <a:r>
              <a:rPr lang="id-ID" sz="2700" b="1">
                <a:latin typeface="Arial" charset="0"/>
                <a:cs typeface="Arial" charset="0"/>
              </a:rPr>
              <a:t>move </a:t>
            </a:r>
            <a:r>
              <a:rPr lang="id-ID" sz="2700" i="1">
                <a:latin typeface="Arial" charset="0"/>
                <a:cs typeface="Arial" charset="0"/>
              </a:rPr>
              <a:t>a,reg1</a:t>
            </a:r>
            <a:r>
              <a:rPr lang="id-ID" sz="2700">
                <a:latin typeface="Arial" charset="0"/>
                <a:cs typeface="Arial" charset="0"/>
              </a:rPr>
              <a:t>; </a:t>
            </a:r>
            <a:r>
              <a:rPr lang="id-ID" sz="2700" b="1">
                <a:latin typeface="Arial" charset="0"/>
                <a:cs typeface="Arial" charset="0"/>
              </a:rPr>
              <a:t>add  </a:t>
            </a:r>
            <a:r>
              <a:rPr lang="id-ID" sz="2700" i="1">
                <a:latin typeface="Arial" charset="0"/>
                <a:cs typeface="Arial" charset="0"/>
              </a:rPr>
              <a:t>reg1,b,c </a:t>
            </a:r>
            <a:r>
              <a:rPr lang="id-ID" sz="2700">
                <a:latin typeface="Arial" charset="0"/>
                <a:cs typeface="Arial" charset="0"/>
              </a:rPr>
              <a:t>as most machines are limited to two  memory operands.</a:t>
            </a:r>
          </a:p>
          <a:p>
            <a:pPr>
              <a:lnSpc>
                <a:spcPct val="101000"/>
              </a:lnSpc>
              <a:spcBef>
                <a:spcPts val="675"/>
              </a:spcBef>
              <a:buClr>
                <a:srgbClr val="320065"/>
              </a:buClr>
              <a:buSzPct val="70000"/>
              <a:buFont typeface="Courier New" pitchFamily="49" charset="0"/>
              <a:buChar char="•"/>
            </a:pPr>
            <a:r>
              <a:rPr lang="id-ID" sz="2700">
                <a:latin typeface="Arial" charset="0"/>
                <a:cs typeface="Arial" charset="0"/>
              </a:rPr>
              <a:t>RISC — arithmetic instructions use registers  only, so explicit 2-operand load/store  instructions are needed: </a:t>
            </a:r>
            <a:r>
              <a:rPr lang="id-ID" sz="2700" b="1">
                <a:latin typeface="Arial" charset="0"/>
                <a:cs typeface="Arial" charset="0"/>
              </a:rPr>
              <a:t>load </a:t>
            </a:r>
            <a:r>
              <a:rPr lang="id-ID" sz="2700" i="1">
                <a:latin typeface="Arial" charset="0"/>
                <a:cs typeface="Arial" charset="0"/>
              </a:rPr>
              <a:t>a,reg1</a:t>
            </a:r>
            <a:r>
              <a:rPr lang="id-ID" sz="2700">
                <a:latin typeface="Arial" charset="0"/>
                <a:cs typeface="Arial" charset="0"/>
              </a:rPr>
              <a:t>; </a:t>
            </a:r>
            <a:r>
              <a:rPr lang="id-ID" sz="2700" b="1">
                <a:latin typeface="Arial" charset="0"/>
                <a:cs typeface="Arial" charset="0"/>
              </a:rPr>
              <a:t>load  </a:t>
            </a:r>
            <a:r>
              <a:rPr lang="id-ID" sz="2700" i="1">
                <a:latin typeface="Arial" charset="0"/>
                <a:cs typeface="Arial" charset="0"/>
              </a:rPr>
              <a:t>b,reg2</a:t>
            </a:r>
            <a:r>
              <a:rPr lang="id-ID" sz="2700">
                <a:latin typeface="Arial" charset="0"/>
                <a:cs typeface="Arial" charset="0"/>
              </a:rPr>
              <a:t>; </a:t>
            </a:r>
            <a:r>
              <a:rPr lang="id-ID" sz="2700" b="1">
                <a:latin typeface="Arial" charset="0"/>
                <a:cs typeface="Arial" charset="0"/>
              </a:rPr>
              <a:t>add </a:t>
            </a:r>
            <a:r>
              <a:rPr lang="id-ID" sz="2700" i="1">
                <a:latin typeface="Arial" charset="0"/>
                <a:cs typeface="Arial" charset="0"/>
              </a:rPr>
              <a:t>reg1+reg2-&gt;reg3</a:t>
            </a:r>
            <a:r>
              <a:rPr lang="id-ID" sz="2700">
                <a:latin typeface="Arial" charset="0"/>
                <a:cs typeface="Arial" charset="0"/>
              </a:rPr>
              <a:t>; </a:t>
            </a:r>
            <a:r>
              <a:rPr lang="id-ID" sz="2700" b="1">
                <a:latin typeface="Arial" charset="0"/>
                <a:cs typeface="Arial" charset="0"/>
              </a:rPr>
              <a:t>store </a:t>
            </a:r>
            <a:r>
              <a:rPr lang="id-ID" sz="2700" i="1">
                <a:latin typeface="Arial" charset="0"/>
                <a:cs typeface="Arial" charset="0"/>
              </a:rPr>
              <a:t>reg3,c</a:t>
            </a:r>
            <a:r>
              <a:rPr lang="id-ID" sz="2700">
                <a:latin typeface="Arial" charset="0"/>
                <a:cs typeface="Arial" charset="0"/>
              </a:rPr>
              <a:t>;  unlike 2-operand or 1-operand, this leaves all  three values a, b, and c in registers available for  further reuse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0" name="object 4"/>
          <p:cNvSpPr>
            <a:spLocks/>
          </p:cNvSpPr>
          <p:nvPr/>
        </p:nvSpPr>
        <p:spPr bwMode="auto">
          <a:xfrm>
            <a:off x="223838" y="101600"/>
            <a:ext cx="165100" cy="523875"/>
          </a:xfrm>
          <a:custGeom>
            <a:avLst/>
            <a:gdLst>
              <a:gd name="T0" fmla="*/ 130533 w 181609"/>
              <a:gd name="T1" fmla="*/ 5218 h 594360"/>
              <a:gd name="T2" fmla="*/ 125953 w 181609"/>
              <a:gd name="T3" fmla="*/ 0 h 594360"/>
              <a:gd name="T4" fmla="*/ 0 w 181609"/>
              <a:gd name="T5" fmla="*/ 0 h 594360"/>
              <a:gd name="T6" fmla="*/ 0 w 181609"/>
              <a:gd name="T7" fmla="*/ 406990 h 594360"/>
              <a:gd name="T8" fmla="*/ 4580 w 181609"/>
              <a:gd name="T9" fmla="*/ 406990 h 594360"/>
              <a:gd name="T10" fmla="*/ 4580 w 181609"/>
              <a:gd name="T11" fmla="*/ 5218 h 594360"/>
              <a:gd name="T12" fmla="*/ 10306 w 181609"/>
              <a:gd name="T13" fmla="*/ 0 h 594360"/>
              <a:gd name="T14" fmla="*/ 10306 w 181609"/>
              <a:gd name="T15" fmla="*/ 5218 h 594360"/>
              <a:gd name="T16" fmla="*/ 130533 w 181609"/>
              <a:gd name="T17" fmla="*/ 5218 h 594360"/>
              <a:gd name="T18" fmla="*/ 10306 w 181609"/>
              <a:gd name="T19" fmla="*/ 5218 h 594360"/>
              <a:gd name="T20" fmla="*/ 10306 w 181609"/>
              <a:gd name="T21" fmla="*/ 0 h 594360"/>
              <a:gd name="T22" fmla="*/ 4580 w 181609"/>
              <a:gd name="T23" fmla="*/ 5218 h 594360"/>
              <a:gd name="T24" fmla="*/ 10306 w 181609"/>
              <a:gd name="T25" fmla="*/ 5218 h 594360"/>
              <a:gd name="T26" fmla="*/ 10306 w 181609"/>
              <a:gd name="T27" fmla="*/ 397598 h 594360"/>
              <a:gd name="T28" fmla="*/ 10306 w 181609"/>
              <a:gd name="T29" fmla="*/ 5218 h 594360"/>
              <a:gd name="T30" fmla="*/ 4580 w 181609"/>
              <a:gd name="T31" fmla="*/ 5218 h 594360"/>
              <a:gd name="T32" fmla="*/ 4580 w 181609"/>
              <a:gd name="T33" fmla="*/ 397598 h 594360"/>
              <a:gd name="T34" fmla="*/ 10306 w 181609"/>
              <a:gd name="T35" fmla="*/ 397598 h 594360"/>
              <a:gd name="T36" fmla="*/ 130533 w 181609"/>
              <a:gd name="T37" fmla="*/ 397598 h 594360"/>
              <a:gd name="T38" fmla="*/ 4580 w 181609"/>
              <a:gd name="T39" fmla="*/ 397598 h 594360"/>
              <a:gd name="T40" fmla="*/ 10306 w 181609"/>
              <a:gd name="T41" fmla="*/ 401772 h 594360"/>
              <a:gd name="T42" fmla="*/ 10306 w 181609"/>
              <a:gd name="T43" fmla="*/ 406990 h 594360"/>
              <a:gd name="T44" fmla="*/ 125953 w 181609"/>
              <a:gd name="T45" fmla="*/ 406990 h 594360"/>
              <a:gd name="T46" fmla="*/ 125953 w 181609"/>
              <a:gd name="T47" fmla="*/ 401772 h 594360"/>
              <a:gd name="T48" fmla="*/ 130533 w 181609"/>
              <a:gd name="T49" fmla="*/ 397598 h 594360"/>
              <a:gd name="T50" fmla="*/ 10306 w 181609"/>
              <a:gd name="T51" fmla="*/ 406990 h 594360"/>
              <a:gd name="T52" fmla="*/ 10306 w 181609"/>
              <a:gd name="T53" fmla="*/ 401772 h 594360"/>
              <a:gd name="T54" fmla="*/ 4580 w 181609"/>
              <a:gd name="T55" fmla="*/ 397598 h 594360"/>
              <a:gd name="T56" fmla="*/ 4580 w 181609"/>
              <a:gd name="T57" fmla="*/ 406990 h 594360"/>
              <a:gd name="T58" fmla="*/ 10306 w 181609"/>
              <a:gd name="T59" fmla="*/ 406990 h 594360"/>
              <a:gd name="T60" fmla="*/ 136258 w 181609"/>
              <a:gd name="T61" fmla="*/ 406990 h 594360"/>
              <a:gd name="T62" fmla="*/ 136258 w 181609"/>
              <a:gd name="T63" fmla="*/ 0 h 594360"/>
              <a:gd name="T64" fmla="*/ 125953 w 181609"/>
              <a:gd name="T65" fmla="*/ 0 h 594360"/>
              <a:gd name="T66" fmla="*/ 130533 w 181609"/>
              <a:gd name="T67" fmla="*/ 5218 h 594360"/>
              <a:gd name="T68" fmla="*/ 130533 w 181609"/>
              <a:gd name="T69" fmla="*/ 406990 h 594360"/>
              <a:gd name="T70" fmla="*/ 136258 w 181609"/>
              <a:gd name="T71" fmla="*/ 406990 h 594360"/>
              <a:gd name="T72" fmla="*/ 130533 w 181609"/>
              <a:gd name="T73" fmla="*/ 397598 h 594360"/>
              <a:gd name="T74" fmla="*/ 130533 w 181609"/>
              <a:gd name="T75" fmla="*/ 5218 h 594360"/>
              <a:gd name="T76" fmla="*/ 125953 w 181609"/>
              <a:gd name="T77" fmla="*/ 5218 h 594360"/>
              <a:gd name="T78" fmla="*/ 125953 w 181609"/>
              <a:gd name="T79" fmla="*/ 397598 h 594360"/>
              <a:gd name="T80" fmla="*/ 130533 w 181609"/>
              <a:gd name="T81" fmla="*/ 397598 h 594360"/>
              <a:gd name="T82" fmla="*/ 130533 w 181609"/>
              <a:gd name="T83" fmla="*/ 406990 h 594360"/>
              <a:gd name="T84" fmla="*/ 130533 w 181609"/>
              <a:gd name="T85" fmla="*/ 397598 h 594360"/>
              <a:gd name="T86" fmla="*/ 125953 w 181609"/>
              <a:gd name="T87" fmla="*/ 401772 h 594360"/>
              <a:gd name="T88" fmla="*/ 125953 w 181609"/>
              <a:gd name="T89" fmla="*/ 406990 h 594360"/>
              <a:gd name="T90" fmla="*/ 130533 w 181609"/>
              <a:gd name="T91" fmla="*/ 406990 h 594360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0" t="0" r="r" b="b"/>
            <a:pathLst>
              <a:path w="181609" h="594360">
                <a:moveTo>
                  <a:pt x="173736" y="7620"/>
                </a:moveTo>
                <a:lnTo>
                  <a:pt x="167640" y="0"/>
                </a:lnTo>
                <a:lnTo>
                  <a:pt x="0" y="0"/>
                </a:lnTo>
                <a:lnTo>
                  <a:pt x="0" y="594360"/>
                </a:lnTo>
                <a:lnTo>
                  <a:pt x="6096" y="594360"/>
                </a:lnTo>
                <a:lnTo>
                  <a:pt x="6096" y="7620"/>
                </a:lnTo>
                <a:lnTo>
                  <a:pt x="13716" y="0"/>
                </a:lnTo>
                <a:lnTo>
                  <a:pt x="13716" y="7620"/>
                </a:lnTo>
                <a:lnTo>
                  <a:pt x="173736" y="7620"/>
                </a:lnTo>
                <a:close/>
              </a:path>
              <a:path w="181609" h="594360">
                <a:moveTo>
                  <a:pt x="13716" y="7620"/>
                </a:moveTo>
                <a:lnTo>
                  <a:pt x="13716" y="0"/>
                </a:lnTo>
                <a:lnTo>
                  <a:pt x="6096" y="7620"/>
                </a:lnTo>
                <a:lnTo>
                  <a:pt x="13716" y="7620"/>
                </a:lnTo>
                <a:close/>
              </a:path>
              <a:path w="181609" h="594360">
                <a:moveTo>
                  <a:pt x="13716" y="580644"/>
                </a:moveTo>
                <a:lnTo>
                  <a:pt x="13716" y="7620"/>
                </a:lnTo>
                <a:lnTo>
                  <a:pt x="6096" y="7620"/>
                </a:lnTo>
                <a:lnTo>
                  <a:pt x="6096" y="580644"/>
                </a:lnTo>
                <a:lnTo>
                  <a:pt x="13716" y="580644"/>
                </a:lnTo>
                <a:close/>
              </a:path>
              <a:path w="181609" h="594360">
                <a:moveTo>
                  <a:pt x="173736" y="580644"/>
                </a:moveTo>
                <a:lnTo>
                  <a:pt x="6096" y="580644"/>
                </a:lnTo>
                <a:lnTo>
                  <a:pt x="13716" y="586740"/>
                </a:lnTo>
                <a:lnTo>
                  <a:pt x="13716" y="594360"/>
                </a:lnTo>
                <a:lnTo>
                  <a:pt x="167640" y="594360"/>
                </a:lnTo>
                <a:lnTo>
                  <a:pt x="167640" y="586740"/>
                </a:lnTo>
                <a:lnTo>
                  <a:pt x="173736" y="580644"/>
                </a:lnTo>
                <a:close/>
              </a:path>
              <a:path w="181609" h="594360">
                <a:moveTo>
                  <a:pt x="13716" y="594360"/>
                </a:moveTo>
                <a:lnTo>
                  <a:pt x="13716" y="586740"/>
                </a:lnTo>
                <a:lnTo>
                  <a:pt x="6096" y="580644"/>
                </a:lnTo>
                <a:lnTo>
                  <a:pt x="6096" y="594360"/>
                </a:lnTo>
                <a:lnTo>
                  <a:pt x="13716" y="594360"/>
                </a:lnTo>
                <a:close/>
              </a:path>
              <a:path w="181609" h="594360">
                <a:moveTo>
                  <a:pt x="181356" y="594360"/>
                </a:moveTo>
                <a:lnTo>
                  <a:pt x="181356" y="0"/>
                </a:lnTo>
                <a:lnTo>
                  <a:pt x="167640" y="0"/>
                </a:lnTo>
                <a:lnTo>
                  <a:pt x="173736" y="7620"/>
                </a:lnTo>
                <a:lnTo>
                  <a:pt x="173736" y="594360"/>
                </a:lnTo>
                <a:lnTo>
                  <a:pt x="181356" y="594360"/>
                </a:lnTo>
                <a:close/>
              </a:path>
              <a:path w="181609" h="594360">
                <a:moveTo>
                  <a:pt x="173736" y="580644"/>
                </a:moveTo>
                <a:lnTo>
                  <a:pt x="173736" y="7620"/>
                </a:lnTo>
                <a:lnTo>
                  <a:pt x="167640" y="7620"/>
                </a:lnTo>
                <a:lnTo>
                  <a:pt x="167640" y="580644"/>
                </a:lnTo>
                <a:lnTo>
                  <a:pt x="173736" y="580644"/>
                </a:lnTo>
                <a:close/>
              </a:path>
              <a:path w="181609" h="594360">
                <a:moveTo>
                  <a:pt x="173736" y="594360"/>
                </a:moveTo>
                <a:lnTo>
                  <a:pt x="173736" y="580644"/>
                </a:lnTo>
                <a:lnTo>
                  <a:pt x="167640" y="586740"/>
                </a:lnTo>
                <a:lnTo>
                  <a:pt x="167640" y="594360"/>
                </a:lnTo>
                <a:lnTo>
                  <a:pt x="173736" y="594360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id-ID"/>
          </a:p>
        </p:txBody>
      </p:sp>
      <p:sp>
        <p:nvSpPr>
          <p:cNvPr id="39944" name="object 8"/>
          <p:cNvSpPr>
            <a:spLocks/>
          </p:cNvSpPr>
          <p:nvPr/>
        </p:nvSpPr>
        <p:spPr bwMode="auto">
          <a:xfrm>
            <a:off x="681038" y="101600"/>
            <a:ext cx="165100" cy="228600"/>
          </a:xfrm>
          <a:custGeom>
            <a:avLst/>
            <a:gdLst>
              <a:gd name="T0" fmla="*/ 130533 w 181609"/>
              <a:gd name="T1" fmla="*/ 5235 h 259079"/>
              <a:gd name="T2" fmla="*/ 125953 w 181609"/>
              <a:gd name="T3" fmla="*/ 0 h 259079"/>
              <a:gd name="T4" fmla="*/ 0 w 181609"/>
              <a:gd name="T5" fmla="*/ 0 h 259079"/>
              <a:gd name="T6" fmla="*/ 0 w 181609"/>
              <a:gd name="T7" fmla="*/ 177978 h 259079"/>
              <a:gd name="T8" fmla="*/ 4580 w 181609"/>
              <a:gd name="T9" fmla="*/ 177978 h 259079"/>
              <a:gd name="T10" fmla="*/ 4580 w 181609"/>
              <a:gd name="T11" fmla="*/ 5235 h 259079"/>
              <a:gd name="T12" fmla="*/ 10306 w 181609"/>
              <a:gd name="T13" fmla="*/ 0 h 259079"/>
              <a:gd name="T14" fmla="*/ 10306 w 181609"/>
              <a:gd name="T15" fmla="*/ 5235 h 259079"/>
              <a:gd name="T16" fmla="*/ 130533 w 181609"/>
              <a:gd name="T17" fmla="*/ 5235 h 259079"/>
              <a:gd name="T18" fmla="*/ 10306 w 181609"/>
              <a:gd name="T19" fmla="*/ 5235 h 259079"/>
              <a:gd name="T20" fmla="*/ 10306 w 181609"/>
              <a:gd name="T21" fmla="*/ 0 h 259079"/>
              <a:gd name="T22" fmla="*/ 4580 w 181609"/>
              <a:gd name="T23" fmla="*/ 5235 h 259079"/>
              <a:gd name="T24" fmla="*/ 10306 w 181609"/>
              <a:gd name="T25" fmla="*/ 5235 h 259079"/>
              <a:gd name="T26" fmla="*/ 10306 w 181609"/>
              <a:gd name="T27" fmla="*/ 168555 h 259079"/>
              <a:gd name="T28" fmla="*/ 10306 w 181609"/>
              <a:gd name="T29" fmla="*/ 5235 h 259079"/>
              <a:gd name="T30" fmla="*/ 4580 w 181609"/>
              <a:gd name="T31" fmla="*/ 5235 h 259079"/>
              <a:gd name="T32" fmla="*/ 4580 w 181609"/>
              <a:gd name="T33" fmla="*/ 168555 h 259079"/>
              <a:gd name="T34" fmla="*/ 10306 w 181609"/>
              <a:gd name="T35" fmla="*/ 168555 h 259079"/>
              <a:gd name="T36" fmla="*/ 130533 w 181609"/>
              <a:gd name="T37" fmla="*/ 168555 h 259079"/>
              <a:gd name="T38" fmla="*/ 4580 w 181609"/>
              <a:gd name="T39" fmla="*/ 168555 h 259079"/>
              <a:gd name="T40" fmla="*/ 10306 w 181609"/>
              <a:gd name="T41" fmla="*/ 172743 h 259079"/>
              <a:gd name="T42" fmla="*/ 10306 w 181609"/>
              <a:gd name="T43" fmla="*/ 177978 h 259079"/>
              <a:gd name="T44" fmla="*/ 125953 w 181609"/>
              <a:gd name="T45" fmla="*/ 177978 h 259079"/>
              <a:gd name="T46" fmla="*/ 125953 w 181609"/>
              <a:gd name="T47" fmla="*/ 172743 h 259079"/>
              <a:gd name="T48" fmla="*/ 130533 w 181609"/>
              <a:gd name="T49" fmla="*/ 168555 h 259079"/>
              <a:gd name="T50" fmla="*/ 10306 w 181609"/>
              <a:gd name="T51" fmla="*/ 177978 h 259079"/>
              <a:gd name="T52" fmla="*/ 10306 w 181609"/>
              <a:gd name="T53" fmla="*/ 172743 h 259079"/>
              <a:gd name="T54" fmla="*/ 4580 w 181609"/>
              <a:gd name="T55" fmla="*/ 168555 h 259079"/>
              <a:gd name="T56" fmla="*/ 4580 w 181609"/>
              <a:gd name="T57" fmla="*/ 177978 h 259079"/>
              <a:gd name="T58" fmla="*/ 10306 w 181609"/>
              <a:gd name="T59" fmla="*/ 177978 h 259079"/>
              <a:gd name="T60" fmla="*/ 136258 w 181609"/>
              <a:gd name="T61" fmla="*/ 177978 h 259079"/>
              <a:gd name="T62" fmla="*/ 136258 w 181609"/>
              <a:gd name="T63" fmla="*/ 0 h 259079"/>
              <a:gd name="T64" fmla="*/ 125953 w 181609"/>
              <a:gd name="T65" fmla="*/ 0 h 259079"/>
              <a:gd name="T66" fmla="*/ 130533 w 181609"/>
              <a:gd name="T67" fmla="*/ 5235 h 259079"/>
              <a:gd name="T68" fmla="*/ 130533 w 181609"/>
              <a:gd name="T69" fmla="*/ 177978 h 259079"/>
              <a:gd name="T70" fmla="*/ 136258 w 181609"/>
              <a:gd name="T71" fmla="*/ 177978 h 259079"/>
              <a:gd name="T72" fmla="*/ 130533 w 181609"/>
              <a:gd name="T73" fmla="*/ 168555 h 259079"/>
              <a:gd name="T74" fmla="*/ 130533 w 181609"/>
              <a:gd name="T75" fmla="*/ 5235 h 259079"/>
              <a:gd name="T76" fmla="*/ 125953 w 181609"/>
              <a:gd name="T77" fmla="*/ 5235 h 259079"/>
              <a:gd name="T78" fmla="*/ 125953 w 181609"/>
              <a:gd name="T79" fmla="*/ 168555 h 259079"/>
              <a:gd name="T80" fmla="*/ 130533 w 181609"/>
              <a:gd name="T81" fmla="*/ 168555 h 259079"/>
              <a:gd name="T82" fmla="*/ 130533 w 181609"/>
              <a:gd name="T83" fmla="*/ 177978 h 259079"/>
              <a:gd name="T84" fmla="*/ 130533 w 181609"/>
              <a:gd name="T85" fmla="*/ 168555 h 259079"/>
              <a:gd name="T86" fmla="*/ 125953 w 181609"/>
              <a:gd name="T87" fmla="*/ 172743 h 259079"/>
              <a:gd name="T88" fmla="*/ 125953 w 181609"/>
              <a:gd name="T89" fmla="*/ 177978 h 259079"/>
              <a:gd name="T90" fmla="*/ 130533 w 181609"/>
              <a:gd name="T91" fmla="*/ 177978 h 259079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0" t="0" r="r" b="b"/>
            <a:pathLst>
              <a:path w="181609" h="259079">
                <a:moveTo>
                  <a:pt x="173736" y="7620"/>
                </a:moveTo>
                <a:lnTo>
                  <a:pt x="167640" y="0"/>
                </a:lnTo>
                <a:lnTo>
                  <a:pt x="0" y="0"/>
                </a:lnTo>
                <a:lnTo>
                  <a:pt x="0" y="259080"/>
                </a:lnTo>
                <a:lnTo>
                  <a:pt x="6096" y="259080"/>
                </a:lnTo>
                <a:lnTo>
                  <a:pt x="6096" y="7620"/>
                </a:lnTo>
                <a:lnTo>
                  <a:pt x="13716" y="0"/>
                </a:lnTo>
                <a:lnTo>
                  <a:pt x="13716" y="7620"/>
                </a:lnTo>
                <a:lnTo>
                  <a:pt x="173736" y="7620"/>
                </a:lnTo>
                <a:close/>
              </a:path>
              <a:path w="181609" h="259079">
                <a:moveTo>
                  <a:pt x="13716" y="7620"/>
                </a:moveTo>
                <a:lnTo>
                  <a:pt x="13716" y="0"/>
                </a:lnTo>
                <a:lnTo>
                  <a:pt x="6096" y="7620"/>
                </a:lnTo>
                <a:lnTo>
                  <a:pt x="13716" y="7620"/>
                </a:lnTo>
                <a:close/>
              </a:path>
              <a:path w="181609" h="259079">
                <a:moveTo>
                  <a:pt x="13716" y="245364"/>
                </a:moveTo>
                <a:lnTo>
                  <a:pt x="13716" y="7620"/>
                </a:lnTo>
                <a:lnTo>
                  <a:pt x="6096" y="7620"/>
                </a:lnTo>
                <a:lnTo>
                  <a:pt x="6096" y="245364"/>
                </a:lnTo>
                <a:lnTo>
                  <a:pt x="13716" y="245364"/>
                </a:lnTo>
                <a:close/>
              </a:path>
              <a:path w="181609" h="259079">
                <a:moveTo>
                  <a:pt x="173736" y="245364"/>
                </a:moveTo>
                <a:lnTo>
                  <a:pt x="6096" y="245364"/>
                </a:lnTo>
                <a:lnTo>
                  <a:pt x="13716" y="251460"/>
                </a:lnTo>
                <a:lnTo>
                  <a:pt x="13716" y="259080"/>
                </a:lnTo>
                <a:lnTo>
                  <a:pt x="167640" y="259080"/>
                </a:lnTo>
                <a:lnTo>
                  <a:pt x="167640" y="251460"/>
                </a:lnTo>
                <a:lnTo>
                  <a:pt x="173736" y="245364"/>
                </a:lnTo>
                <a:close/>
              </a:path>
              <a:path w="181609" h="259079">
                <a:moveTo>
                  <a:pt x="13716" y="259080"/>
                </a:moveTo>
                <a:lnTo>
                  <a:pt x="13716" y="251460"/>
                </a:lnTo>
                <a:lnTo>
                  <a:pt x="6096" y="245364"/>
                </a:lnTo>
                <a:lnTo>
                  <a:pt x="6096" y="259080"/>
                </a:lnTo>
                <a:lnTo>
                  <a:pt x="13716" y="259080"/>
                </a:lnTo>
                <a:close/>
              </a:path>
              <a:path w="181609" h="259079">
                <a:moveTo>
                  <a:pt x="181356" y="259080"/>
                </a:moveTo>
                <a:lnTo>
                  <a:pt x="181356" y="0"/>
                </a:lnTo>
                <a:lnTo>
                  <a:pt x="167640" y="0"/>
                </a:lnTo>
                <a:lnTo>
                  <a:pt x="173736" y="7620"/>
                </a:lnTo>
                <a:lnTo>
                  <a:pt x="173736" y="259080"/>
                </a:lnTo>
                <a:lnTo>
                  <a:pt x="181356" y="259080"/>
                </a:lnTo>
                <a:close/>
              </a:path>
              <a:path w="181609" h="259079">
                <a:moveTo>
                  <a:pt x="173736" y="245364"/>
                </a:moveTo>
                <a:lnTo>
                  <a:pt x="173736" y="7620"/>
                </a:lnTo>
                <a:lnTo>
                  <a:pt x="167640" y="7620"/>
                </a:lnTo>
                <a:lnTo>
                  <a:pt x="167640" y="245364"/>
                </a:lnTo>
                <a:lnTo>
                  <a:pt x="173736" y="245364"/>
                </a:lnTo>
                <a:close/>
              </a:path>
              <a:path w="181609" h="259079">
                <a:moveTo>
                  <a:pt x="173736" y="259080"/>
                </a:moveTo>
                <a:lnTo>
                  <a:pt x="173736" y="245364"/>
                </a:lnTo>
                <a:lnTo>
                  <a:pt x="167640" y="251460"/>
                </a:lnTo>
                <a:lnTo>
                  <a:pt x="167640" y="259080"/>
                </a:lnTo>
                <a:lnTo>
                  <a:pt x="173736" y="259080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id-ID"/>
          </a:p>
        </p:txBody>
      </p:sp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xfrm>
            <a:off x="485775" y="411163"/>
            <a:ext cx="3935413" cy="611187"/>
          </a:xfrm>
        </p:spPr>
        <p:txBody>
          <a:bodyPr lIns="0" tIns="10827" rIns="0" bIns="0" rtlCol="0">
            <a:spAutoFit/>
          </a:bodyPr>
          <a:lstStyle/>
          <a:p>
            <a:pPr marL="11397" eaLnBrk="1" hangingPunct="1">
              <a:spcBef>
                <a:spcPts val="85"/>
              </a:spcBef>
              <a:defRPr/>
            </a:pPr>
            <a:r>
              <a:rPr sz="3900" b="1" spc="-4" dirty="0">
                <a:latin typeface="Arial"/>
                <a:cs typeface="Arial"/>
              </a:rPr>
              <a:t>Who uses</a:t>
            </a:r>
            <a:r>
              <a:rPr sz="3900" b="1" spc="-76" dirty="0">
                <a:latin typeface="Arial"/>
                <a:cs typeface="Arial"/>
              </a:rPr>
              <a:t> </a:t>
            </a:r>
            <a:r>
              <a:rPr sz="3900" b="1" spc="-9" dirty="0">
                <a:latin typeface="Arial"/>
                <a:cs typeface="Arial"/>
              </a:rPr>
              <a:t>what?</a:t>
            </a:r>
            <a:endParaRPr sz="3900">
              <a:latin typeface="Arial"/>
              <a:cs typeface="Arial"/>
            </a:endParaRPr>
          </a:p>
        </p:txBody>
      </p:sp>
      <p:sp>
        <p:nvSpPr>
          <p:cNvPr id="39946" name="object 10"/>
          <p:cNvSpPr txBox="1">
            <a:spLocks noChangeArrowheads="1"/>
          </p:cNvSpPr>
          <p:nvPr/>
        </p:nvSpPr>
        <p:spPr bwMode="auto">
          <a:xfrm>
            <a:off x="536575" y="1077913"/>
            <a:ext cx="7867650" cy="413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98014" rIns="0" bIns="0">
            <a:spAutoFit/>
          </a:bodyPr>
          <a:lstStyle>
            <a:lvl1pPr marL="11113"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ts val="775"/>
              </a:spcBef>
            </a:pPr>
            <a:r>
              <a:rPr lang="id-ID" sz="2700" b="1">
                <a:latin typeface="Arial" charset="0"/>
                <a:cs typeface="Arial" charset="0"/>
              </a:rPr>
              <a:t>Format Instruksi 2 Alamat:</a:t>
            </a:r>
            <a:endParaRPr lang="id-ID" sz="2700">
              <a:latin typeface="Arial" charset="0"/>
              <a:cs typeface="Arial" charset="0"/>
            </a:endParaRPr>
          </a:p>
          <a:p>
            <a:pPr>
              <a:lnSpc>
                <a:spcPct val="101000"/>
              </a:lnSpc>
              <a:spcBef>
                <a:spcPts val="650"/>
              </a:spcBef>
              <a:buClr>
                <a:srgbClr val="320065"/>
              </a:buClr>
              <a:buSzPct val="70000"/>
              <a:buFont typeface="Courier New" pitchFamily="49" charset="0"/>
              <a:buChar char="•"/>
            </a:pPr>
            <a:r>
              <a:rPr lang="id-ID" sz="2700">
                <a:latin typeface="Arial" charset="0"/>
                <a:cs typeface="Arial" charset="0"/>
              </a:rPr>
              <a:t>CISC — often </a:t>
            </a:r>
            <a:r>
              <a:rPr lang="id-ID" sz="2700" b="1">
                <a:latin typeface="Arial" charset="0"/>
                <a:cs typeface="Arial" charset="0"/>
              </a:rPr>
              <a:t>load </a:t>
            </a:r>
            <a:r>
              <a:rPr lang="id-ID" sz="2700" i="1">
                <a:latin typeface="Arial" charset="0"/>
                <a:cs typeface="Arial" charset="0"/>
              </a:rPr>
              <a:t>a,reg1</a:t>
            </a:r>
            <a:r>
              <a:rPr lang="id-ID" sz="2700">
                <a:latin typeface="Arial" charset="0"/>
                <a:cs typeface="Arial" charset="0"/>
              </a:rPr>
              <a:t>; </a:t>
            </a:r>
            <a:r>
              <a:rPr lang="id-ID" sz="2700" b="1">
                <a:latin typeface="Arial" charset="0"/>
                <a:cs typeface="Arial" charset="0"/>
              </a:rPr>
              <a:t>add </a:t>
            </a:r>
            <a:r>
              <a:rPr lang="id-ID" sz="2700" i="1">
                <a:latin typeface="Arial" charset="0"/>
                <a:cs typeface="Arial" charset="0"/>
              </a:rPr>
              <a:t>reg1,b</a:t>
            </a:r>
            <a:r>
              <a:rPr lang="id-ID" sz="2700">
                <a:latin typeface="Arial" charset="0"/>
                <a:cs typeface="Arial" charset="0"/>
              </a:rPr>
              <a:t>; </a:t>
            </a:r>
            <a:r>
              <a:rPr lang="id-ID" sz="2700" b="1">
                <a:latin typeface="Arial" charset="0"/>
                <a:cs typeface="Arial" charset="0"/>
              </a:rPr>
              <a:t>store  </a:t>
            </a:r>
            <a:r>
              <a:rPr lang="id-ID" sz="2700" i="1">
                <a:latin typeface="Arial" charset="0"/>
                <a:cs typeface="Arial" charset="0"/>
              </a:rPr>
              <a:t>reg1,c </a:t>
            </a:r>
            <a:r>
              <a:rPr lang="id-ID" sz="2700">
                <a:latin typeface="Arial" charset="0"/>
                <a:cs typeface="Arial" charset="0"/>
              </a:rPr>
              <a:t>on machines that are limited to one  memory operand per instruction; this may be  load and store at the same location</a:t>
            </a:r>
          </a:p>
          <a:p>
            <a:pPr>
              <a:spcBef>
                <a:spcPts val="700"/>
              </a:spcBef>
              <a:buClr>
                <a:srgbClr val="320065"/>
              </a:buClr>
              <a:buSzPct val="70000"/>
              <a:buFont typeface="Courier New" pitchFamily="49" charset="0"/>
              <a:buChar char="•"/>
            </a:pPr>
            <a:r>
              <a:rPr lang="id-ID" sz="2700">
                <a:latin typeface="Arial" charset="0"/>
                <a:cs typeface="Arial" charset="0"/>
              </a:rPr>
              <a:t>CISC — </a:t>
            </a:r>
            <a:r>
              <a:rPr lang="id-ID" sz="2700" b="1">
                <a:latin typeface="Arial" charset="0"/>
                <a:cs typeface="Arial" charset="0"/>
              </a:rPr>
              <a:t>move </a:t>
            </a:r>
            <a:r>
              <a:rPr lang="id-ID" sz="2700" i="1">
                <a:latin typeface="Arial" charset="0"/>
                <a:cs typeface="Arial" charset="0"/>
              </a:rPr>
              <a:t>a-&gt;c</a:t>
            </a:r>
            <a:r>
              <a:rPr lang="id-ID" sz="2700">
                <a:latin typeface="Arial" charset="0"/>
                <a:cs typeface="Arial" charset="0"/>
              </a:rPr>
              <a:t>; </a:t>
            </a:r>
            <a:r>
              <a:rPr lang="id-ID" sz="2700" b="1">
                <a:latin typeface="Arial" charset="0"/>
                <a:cs typeface="Arial" charset="0"/>
              </a:rPr>
              <a:t>add </a:t>
            </a:r>
            <a:r>
              <a:rPr lang="id-ID" sz="2700" i="1">
                <a:latin typeface="Arial" charset="0"/>
                <a:cs typeface="Arial" charset="0"/>
              </a:rPr>
              <a:t>c+=b</a:t>
            </a:r>
            <a:r>
              <a:rPr lang="id-ID" sz="2700">
                <a:latin typeface="Arial" charset="0"/>
                <a:cs typeface="Arial" charset="0"/>
              </a:rPr>
              <a:t>.</a:t>
            </a:r>
          </a:p>
          <a:p>
            <a:pPr>
              <a:lnSpc>
                <a:spcPct val="101000"/>
              </a:lnSpc>
              <a:spcBef>
                <a:spcPts val="650"/>
              </a:spcBef>
              <a:buClr>
                <a:srgbClr val="320065"/>
              </a:buClr>
              <a:buSzPct val="70000"/>
              <a:buFont typeface="Courier New" pitchFamily="49" charset="0"/>
              <a:buChar char="•"/>
            </a:pPr>
            <a:r>
              <a:rPr lang="id-ID" sz="2700">
                <a:latin typeface="Arial" charset="0"/>
                <a:cs typeface="Arial" charset="0"/>
              </a:rPr>
              <a:t>RISC — Requiring explicit memory loads, the  instructions would be: </a:t>
            </a:r>
            <a:r>
              <a:rPr lang="id-ID" sz="2700" b="1">
                <a:latin typeface="Arial" charset="0"/>
                <a:cs typeface="Arial" charset="0"/>
              </a:rPr>
              <a:t>load </a:t>
            </a:r>
            <a:r>
              <a:rPr lang="id-ID" sz="2700" i="1">
                <a:latin typeface="Arial" charset="0"/>
                <a:cs typeface="Arial" charset="0"/>
              </a:rPr>
              <a:t>a,reg1</a:t>
            </a:r>
            <a:r>
              <a:rPr lang="id-ID" sz="2700">
                <a:latin typeface="Arial" charset="0"/>
                <a:cs typeface="Arial" charset="0"/>
              </a:rPr>
              <a:t>; </a:t>
            </a:r>
            <a:r>
              <a:rPr lang="id-ID" sz="2700" b="1">
                <a:latin typeface="Arial" charset="0"/>
                <a:cs typeface="Arial" charset="0"/>
              </a:rPr>
              <a:t>load </a:t>
            </a:r>
            <a:r>
              <a:rPr lang="id-ID" sz="2700" i="1">
                <a:latin typeface="Arial" charset="0"/>
                <a:cs typeface="Arial" charset="0"/>
              </a:rPr>
              <a:t>b,reg2</a:t>
            </a:r>
            <a:r>
              <a:rPr lang="id-ID" sz="2700">
                <a:latin typeface="Arial" charset="0"/>
                <a:cs typeface="Arial" charset="0"/>
              </a:rPr>
              <a:t>;  </a:t>
            </a:r>
            <a:r>
              <a:rPr lang="id-ID" sz="2700" b="1">
                <a:latin typeface="Arial" charset="0"/>
                <a:cs typeface="Arial" charset="0"/>
              </a:rPr>
              <a:t>add </a:t>
            </a:r>
            <a:r>
              <a:rPr lang="id-ID" sz="2700" i="1">
                <a:latin typeface="Arial" charset="0"/>
                <a:cs typeface="Arial" charset="0"/>
              </a:rPr>
              <a:t>reg1,reg2</a:t>
            </a:r>
            <a:r>
              <a:rPr lang="id-ID" sz="2700">
                <a:latin typeface="Arial" charset="0"/>
                <a:cs typeface="Arial" charset="0"/>
              </a:rPr>
              <a:t>; </a:t>
            </a:r>
            <a:r>
              <a:rPr lang="id-ID" sz="2700" b="1">
                <a:latin typeface="Arial" charset="0"/>
                <a:cs typeface="Arial" charset="0"/>
              </a:rPr>
              <a:t>store </a:t>
            </a:r>
            <a:r>
              <a:rPr lang="id-ID" sz="2700" i="1">
                <a:latin typeface="Arial" charset="0"/>
                <a:cs typeface="Arial" charset="0"/>
              </a:rPr>
              <a:t>reg2,c</a:t>
            </a:r>
            <a:endParaRPr lang="id-ID" sz="2700">
              <a:latin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8" name="object 8"/>
          <p:cNvSpPr>
            <a:spLocks/>
          </p:cNvSpPr>
          <p:nvPr/>
        </p:nvSpPr>
        <p:spPr bwMode="auto">
          <a:xfrm>
            <a:off x="681038" y="101600"/>
            <a:ext cx="165100" cy="228600"/>
          </a:xfrm>
          <a:custGeom>
            <a:avLst/>
            <a:gdLst>
              <a:gd name="T0" fmla="*/ 130533 w 181609"/>
              <a:gd name="T1" fmla="*/ 5235 h 259079"/>
              <a:gd name="T2" fmla="*/ 125953 w 181609"/>
              <a:gd name="T3" fmla="*/ 0 h 259079"/>
              <a:gd name="T4" fmla="*/ 0 w 181609"/>
              <a:gd name="T5" fmla="*/ 0 h 259079"/>
              <a:gd name="T6" fmla="*/ 0 w 181609"/>
              <a:gd name="T7" fmla="*/ 177978 h 259079"/>
              <a:gd name="T8" fmla="*/ 4580 w 181609"/>
              <a:gd name="T9" fmla="*/ 177978 h 259079"/>
              <a:gd name="T10" fmla="*/ 4580 w 181609"/>
              <a:gd name="T11" fmla="*/ 5235 h 259079"/>
              <a:gd name="T12" fmla="*/ 10306 w 181609"/>
              <a:gd name="T13" fmla="*/ 0 h 259079"/>
              <a:gd name="T14" fmla="*/ 10306 w 181609"/>
              <a:gd name="T15" fmla="*/ 5235 h 259079"/>
              <a:gd name="T16" fmla="*/ 130533 w 181609"/>
              <a:gd name="T17" fmla="*/ 5235 h 259079"/>
              <a:gd name="T18" fmla="*/ 10306 w 181609"/>
              <a:gd name="T19" fmla="*/ 5235 h 259079"/>
              <a:gd name="T20" fmla="*/ 10306 w 181609"/>
              <a:gd name="T21" fmla="*/ 0 h 259079"/>
              <a:gd name="T22" fmla="*/ 4580 w 181609"/>
              <a:gd name="T23" fmla="*/ 5235 h 259079"/>
              <a:gd name="T24" fmla="*/ 10306 w 181609"/>
              <a:gd name="T25" fmla="*/ 5235 h 259079"/>
              <a:gd name="T26" fmla="*/ 10306 w 181609"/>
              <a:gd name="T27" fmla="*/ 168555 h 259079"/>
              <a:gd name="T28" fmla="*/ 10306 w 181609"/>
              <a:gd name="T29" fmla="*/ 5235 h 259079"/>
              <a:gd name="T30" fmla="*/ 4580 w 181609"/>
              <a:gd name="T31" fmla="*/ 5235 h 259079"/>
              <a:gd name="T32" fmla="*/ 4580 w 181609"/>
              <a:gd name="T33" fmla="*/ 168555 h 259079"/>
              <a:gd name="T34" fmla="*/ 10306 w 181609"/>
              <a:gd name="T35" fmla="*/ 168555 h 259079"/>
              <a:gd name="T36" fmla="*/ 130533 w 181609"/>
              <a:gd name="T37" fmla="*/ 168555 h 259079"/>
              <a:gd name="T38" fmla="*/ 4580 w 181609"/>
              <a:gd name="T39" fmla="*/ 168555 h 259079"/>
              <a:gd name="T40" fmla="*/ 10306 w 181609"/>
              <a:gd name="T41" fmla="*/ 172743 h 259079"/>
              <a:gd name="T42" fmla="*/ 10306 w 181609"/>
              <a:gd name="T43" fmla="*/ 177978 h 259079"/>
              <a:gd name="T44" fmla="*/ 125953 w 181609"/>
              <a:gd name="T45" fmla="*/ 177978 h 259079"/>
              <a:gd name="T46" fmla="*/ 125953 w 181609"/>
              <a:gd name="T47" fmla="*/ 172743 h 259079"/>
              <a:gd name="T48" fmla="*/ 130533 w 181609"/>
              <a:gd name="T49" fmla="*/ 168555 h 259079"/>
              <a:gd name="T50" fmla="*/ 10306 w 181609"/>
              <a:gd name="T51" fmla="*/ 177978 h 259079"/>
              <a:gd name="T52" fmla="*/ 10306 w 181609"/>
              <a:gd name="T53" fmla="*/ 172743 h 259079"/>
              <a:gd name="T54" fmla="*/ 4580 w 181609"/>
              <a:gd name="T55" fmla="*/ 168555 h 259079"/>
              <a:gd name="T56" fmla="*/ 4580 w 181609"/>
              <a:gd name="T57" fmla="*/ 177978 h 259079"/>
              <a:gd name="T58" fmla="*/ 10306 w 181609"/>
              <a:gd name="T59" fmla="*/ 177978 h 259079"/>
              <a:gd name="T60" fmla="*/ 136258 w 181609"/>
              <a:gd name="T61" fmla="*/ 177978 h 259079"/>
              <a:gd name="T62" fmla="*/ 136258 w 181609"/>
              <a:gd name="T63" fmla="*/ 0 h 259079"/>
              <a:gd name="T64" fmla="*/ 125953 w 181609"/>
              <a:gd name="T65" fmla="*/ 0 h 259079"/>
              <a:gd name="T66" fmla="*/ 130533 w 181609"/>
              <a:gd name="T67" fmla="*/ 5235 h 259079"/>
              <a:gd name="T68" fmla="*/ 130533 w 181609"/>
              <a:gd name="T69" fmla="*/ 177978 h 259079"/>
              <a:gd name="T70" fmla="*/ 136258 w 181609"/>
              <a:gd name="T71" fmla="*/ 177978 h 259079"/>
              <a:gd name="T72" fmla="*/ 130533 w 181609"/>
              <a:gd name="T73" fmla="*/ 168555 h 259079"/>
              <a:gd name="T74" fmla="*/ 130533 w 181609"/>
              <a:gd name="T75" fmla="*/ 5235 h 259079"/>
              <a:gd name="T76" fmla="*/ 125953 w 181609"/>
              <a:gd name="T77" fmla="*/ 5235 h 259079"/>
              <a:gd name="T78" fmla="*/ 125953 w 181609"/>
              <a:gd name="T79" fmla="*/ 168555 h 259079"/>
              <a:gd name="T80" fmla="*/ 130533 w 181609"/>
              <a:gd name="T81" fmla="*/ 168555 h 259079"/>
              <a:gd name="T82" fmla="*/ 130533 w 181609"/>
              <a:gd name="T83" fmla="*/ 177978 h 259079"/>
              <a:gd name="T84" fmla="*/ 130533 w 181609"/>
              <a:gd name="T85" fmla="*/ 168555 h 259079"/>
              <a:gd name="T86" fmla="*/ 125953 w 181609"/>
              <a:gd name="T87" fmla="*/ 172743 h 259079"/>
              <a:gd name="T88" fmla="*/ 125953 w 181609"/>
              <a:gd name="T89" fmla="*/ 177978 h 259079"/>
              <a:gd name="T90" fmla="*/ 130533 w 181609"/>
              <a:gd name="T91" fmla="*/ 177978 h 259079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0" t="0" r="r" b="b"/>
            <a:pathLst>
              <a:path w="181609" h="259079">
                <a:moveTo>
                  <a:pt x="173736" y="7620"/>
                </a:moveTo>
                <a:lnTo>
                  <a:pt x="167640" y="0"/>
                </a:lnTo>
                <a:lnTo>
                  <a:pt x="0" y="0"/>
                </a:lnTo>
                <a:lnTo>
                  <a:pt x="0" y="259080"/>
                </a:lnTo>
                <a:lnTo>
                  <a:pt x="6096" y="259080"/>
                </a:lnTo>
                <a:lnTo>
                  <a:pt x="6096" y="7620"/>
                </a:lnTo>
                <a:lnTo>
                  <a:pt x="13716" y="0"/>
                </a:lnTo>
                <a:lnTo>
                  <a:pt x="13716" y="7620"/>
                </a:lnTo>
                <a:lnTo>
                  <a:pt x="173736" y="7620"/>
                </a:lnTo>
                <a:close/>
              </a:path>
              <a:path w="181609" h="259079">
                <a:moveTo>
                  <a:pt x="13716" y="7620"/>
                </a:moveTo>
                <a:lnTo>
                  <a:pt x="13716" y="0"/>
                </a:lnTo>
                <a:lnTo>
                  <a:pt x="6096" y="7620"/>
                </a:lnTo>
                <a:lnTo>
                  <a:pt x="13716" y="7620"/>
                </a:lnTo>
                <a:close/>
              </a:path>
              <a:path w="181609" h="259079">
                <a:moveTo>
                  <a:pt x="13716" y="245364"/>
                </a:moveTo>
                <a:lnTo>
                  <a:pt x="13716" y="7620"/>
                </a:lnTo>
                <a:lnTo>
                  <a:pt x="6096" y="7620"/>
                </a:lnTo>
                <a:lnTo>
                  <a:pt x="6096" y="245364"/>
                </a:lnTo>
                <a:lnTo>
                  <a:pt x="13716" y="245364"/>
                </a:lnTo>
                <a:close/>
              </a:path>
              <a:path w="181609" h="259079">
                <a:moveTo>
                  <a:pt x="173736" y="245364"/>
                </a:moveTo>
                <a:lnTo>
                  <a:pt x="6096" y="245364"/>
                </a:lnTo>
                <a:lnTo>
                  <a:pt x="13716" y="251460"/>
                </a:lnTo>
                <a:lnTo>
                  <a:pt x="13716" y="259080"/>
                </a:lnTo>
                <a:lnTo>
                  <a:pt x="167640" y="259080"/>
                </a:lnTo>
                <a:lnTo>
                  <a:pt x="167640" y="251460"/>
                </a:lnTo>
                <a:lnTo>
                  <a:pt x="173736" y="245364"/>
                </a:lnTo>
                <a:close/>
              </a:path>
              <a:path w="181609" h="259079">
                <a:moveTo>
                  <a:pt x="13716" y="259080"/>
                </a:moveTo>
                <a:lnTo>
                  <a:pt x="13716" y="251460"/>
                </a:lnTo>
                <a:lnTo>
                  <a:pt x="6096" y="245364"/>
                </a:lnTo>
                <a:lnTo>
                  <a:pt x="6096" y="259080"/>
                </a:lnTo>
                <a:lnTo>
                  <a:pt x="13716" y="259080"/>
                </a:lnTo>
                <a:close/>
              </a:path>
              <a:path w="181609" h="259079">
                <a:moveTo>
                  <a:pt x="181356" y="259080"/>
                </a:moveTo>
                <a:lnTo>
                  <a:pt x="181356" y="0"/>
                </a:lnTo>
                <a:lnTo>
                  <a:pt x="167640" y="0"/>
                </a:lnTo>
                <a:lnTo>
                  <a:pt x="173736" y="7620"/>
                </a:lnTo>
                <a:lnTo>
                  <a:pt x="173736" y="259080"/>
                </a:lnTo>
                <a:lnTo>
                  <a:pt x="181356" y="259080"/>
                </a:lnTo>
                <a:close/>
              </a:path>
              <a:path w="181609" h="259079">
                <a:moveTo>
                  <a:pt x="173736" y="245364"/>
                </a:moveTo>
                <a:lnTo>
                  <a:pt x="173736" y="7620"/>
                </a:lnTo>
                <a:lnTo>
                  <a:pt x="167640" y="7620"/>
                </a:lnTo>
                <a:lnTo>
                  <a:pt x="167640" y="245364"/>
                </a:lnTo>
                <a:lnTo>
                  <a:pt x="173736" y="245364"/>
                </a:lnTo>
                <a:close/>
              </a:path>
              <a:path w="181609" h="259079">
                <a:moveTo>
                  <a:pt x="173736" y="259080"/>
                </a:moveTo>
                <a:lnTo>
                  <a:pt x="173736" y="245364"/>
                </a:lnTo>
                <a:lnTo>
                  <a:pt x="167640" y="251460"/>
                </a:lnTo>
                <a:lnTo>
                  <a:pt x="167640" y="259080"/>
                </a:lnTo>
                <a:lnTo>
                  <a:pt x="173736" y="259080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id-ID"/>
          </a:p>
        </p:txBody>
      </p:sp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xfrm>
            <a:off x="485775" y="411163"/>
            <a:ext cx="3935413" cy="611187"/>
          </a:xfrm>
        </p:spPr>
        <p:txBody>
          <a:bodyPr lIns="0" tIns="10827" rIns="0" bIns="0" rtlCol="0">
            <a:spAutoFit/>
          </a:bodyPr>
          <a:lstStyle/>
          <a:p>
            <a:pPr marL="11397" eaLnBrk="1" hangingPunct="1">
              <a:spcBef>
                <a:spcPts val="85"/>
              </a:spcBef>
              <a:defRPr/>
            </a:pPr>
            <a:r>
              <a:rPr sz="3900" b="1" spc="-4" dirty="0">
                <a:latin typeface="Arial"/>
                <a:cs typeface="Arial"/>
              </a:rPr>
              <a:t>Who uses</a:t>
            </a:r>
            <a:r>
              <a:rPr sz="3900" b="1" spc="-76" dirty="0">
                <a:latin typeface="Arial"/>
                <a:cs typeface="Arial"/>
              </a:rPr>
              <a:t> </a:t>
            </a:r>
            <a:r>
              <a:rPr sz="3900" b="1" spc="-9" dirty="0">
                <a:latin typeface="Arial"/>
                <a:cs typeface="Arial"/>
              </a:rPr>
              <a:t>what?</a:t>
            </a:r>
            <a:endParaRPr sz="3900">
              <a:latin typeface="Arial"/>
              <a:cs typeface="Arial"/>
            </a:endParaRPr>
          </a:p>
        </p:txBody>
      </p:sp>
      <p:sp>
        <p:nvSpPr>
          <p:cNvPr id="40970" name="object 10"/>
          <p:cNvSpPr txBox="1">
            <a:spLocks noChangeArrowheads="1"/>
          </p:cNvSpPr>
          <p:nvPr/>
        </p:nvSpPr>
        <p:spPr bwMode="auto">
          <a:xfrm>
            <a:off x="536575" y="1077913"/>
            <a:ext cx="7908925" cy="5221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98014" rIns="0" bIns="0">
            <a:spAutoFit/>
          </a:bodyPr>
          <a:lstStyle>
            <a:lvl1pPr marL="11113"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ts val="775"/>
              </a:spcBef>
            </a:pPr>
            <a:r>
              <a:rPr lang="id-ID" sz="2700" b="1">
                <a:latin typeface="Arial" charset="0"/>
                <a:cs typeface="Arial" charset="0"/>
              </a:rPr>
              <a:t>Format Instruksi 1 Alamat:</a:t>
            </a:r>
            <a:endParaRPr lang="id-ID" sz="2700">
              <a:latin typeface="Arial" charset="0"/>
              <a:cs typeface="Arial" charset="0"/>
            </a:endParaRPr>
          </a:p>
          <a:p>
            <a:pPr>
              <a:lnSpc>
                <a:spcPct val="101000"/>
              </a:lnSpc>
              <a:spcBef>
                <a:spcPts val="650"/>
              </a:spcBef>
              <a:buClr>
                <a:srgbClr val="320065"/>
              </a:buClr>
              <a:buSzPct val="70000"/>
              <a:buFont typeface="Courier New" pitchFamily="49" charset="0"/>
              <a:buChar char="•"/>
            </a:pPr>
            <a:r>
              <a:rPr lang="id-ID" sz="2700">
                <a:latin typeface="Arial" charset="0"/>
                <a:cs typeface="Arial" charset="0"/>
              </a:rPr>
              <a:t>1-operand (</a:t>
            </a:r>
            <a:r>
              <a:rPr lang="id-ID" sz="2700" i="1">
                <a:latin typeface="Arial" charset="0"/>
                <a:cs typeface="Arial" charset="0"/>
              </a:rPr>
              <a:t>one-address machines</a:t>
            </a:r>
            <a:r>
              <a:rPr lang="id-ID" sz="2700">
                <a:latin typeface="Arial" charset="0"/>
                <a:cs typeface="Arial" charset="0"/>
              </a:rPr>
              <a:t>), so called  accumulator machines, include early computers  and many small microcontrollers: most  instructions specify a single right operand (that  is, constant, a register, or a memory location),  with the implicit accumulator as the left operand  (and the destination if there is one): </a:t>
            </a:r>
            <a:r>
              <a:rPr lang="id-ID" sz="2700" b="1">
                <a:latin typeface="Arial" charset="0"/>
                <a:cs typeface="Arial" charset="0"/>
              </a:rPr>
              <a:t>load </a:t>
            </a:r>
            <a:r>
              <a:rPr lang="id-ID" sz="2700" i="1">
                <a:latin typeface="Arial" charset="0"/>
                <a:cs typeface="Arial" charset="0"/>
              </a:rPr>
              <a:t>a</a:t>
            </a:r>
            <a:r>
              <a:rPr lang="id-ID" sz="2700">
                <a:latin typeface="Arial" charset="0"/>
                <a:cs typeface="Arial" charset="0"/>
              </a:rPr>
              <a:t>, </a:t>
            </a:r>
            <a:r>
              <a:rPr lang="id-ID" sz="2700" b="1">
                <a:latin typeface="Arial" charset="0"/>
                <a:cs typeface="Arial" charset="0"/>
              </a:rPr>
              <a:t>add  </a:t>
            </a:r>
            <a:r>
              <a:rPr lang="id-ID" sz="2700" i="1">
                <a:latin typeface="Arial" charset="0"/>
                <a:cs typeface="Arial" charset="0"/>
              </a:rPr>
              <a:t>b</a:t>
            </a:r>
            <a:r>
              <a:rPr lang="id-ID" sz="2700">
                <a:latin typeface="Arial" charset="0"/>
                <a:cs typeface="Arial" charset="0"/>
              </a:rPr>
              <a:t>, </a:t>
            </a:r>
            <a:r>
              <a:rPr lang="id-ID" sz="2700" b="1">
                <a:latin typeface="Arial" charset="0"/>
                <a:cs typeface="Arial" charset="0"/>
              </a:rPr>
              <a:t>store </a:t>
            </a:r>
            <a:r>
              <a:rPr lang="id-ID" sz="2700" i="1">
                <a:latin typeface="Arial" charset="0"/>
                <a:cs typeface="Arial" charset="0"/>
              </a:rPr>
              <a:t>c</a:t>
            </a:r>
            <a:r>
              <a:rPr lang="id-ID" sz="2700">
                <a:latin typeface="Arial" charset="0"/>
                <a:cs typeface="Arial" charset="0"/>
              </a:rPr>
              <a:t>. A related class is practical stack  machines which often allow a single explicit  operand in arithmetic instructions: </a:t>
            </a:r>
            <a:r>
              <a:rPr lang="id-ID" sz="2700" b="1">
                <a:latin typeface="Arial" charset="0"/>
                <a:cs typeface="Arial" charset="0"/>
              </a:rPr>
              <a:t>push </a:t>
            </a:r>
            <a:r>
              <a:rPr lang="id-ID" sz="2700" i="1">
                <a:latin typeface="Arial" charset="0"/>
                <a:cs typeface="Arial" charset="0"/>
              </a:rPr>
              <a:t>a</a:t>
            </a:r>
            <a:r>
              <a:rPr lang="id-ID" sz="2700">
                <a:latin typeface="Arial" charset="0"/>
                <a:cs typeface="Arial" charset="0"/>
              </a:rPr>
              <a:t>, </a:t>
            </a:r>
            <a:r>
              <a:rPr lang="id-ID" sz="2700" b="1">
                <a:latin typeface="Arial" charset="0"/>
                <a:cs typeface="Arial" charset="0"/>
              </a:rPr>
              <a:t>add  </a:t>
            </a:r>
            <a:r>
              <a:rPr lang="id-ID" sz="2700" i="1">
                <a:latin typeface="Arial" charset="0"/>
                <a:cs typeface="Arial" charset="0"/>
              </a:rPr>
              <a:t>b</a:t>
            </a:r>
            <a:r>
              <a:rPr lang="id-ID" sz="2700">
                <a:latin typeface="Arial" charset="0"/>
                <a:cs typeface="Arial" charset="0"/>
              </a:rPr>
              <a:t>, </a:t>
            </a:r>
            <a:r>
              <a:rPr lang="id-ID" sz="2700" b="1">
                <a:latin typeface="Arial" charset="0"/>
                <a:cs typeface="Arial" charset="0"/>
              </a:rPr>
              <a:t>pop </a:t>
            </a:r>
            <a:r>
              <a:rPr lang="id-ID" sz="2700" i="1">
                <a:latin typeface="Arial" charset="0"/>
                <a:cs typeface="Arial" charset="0"/>
              </a:rPr>
              <a:t>c</a:t>
            </a:r>
            <a:r>
              <a:rPr lang="id-ID" sz="2700">
                <a:latin typeface="Arial" charset="0"/>
                <a:cs typeface="Arial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8" name="object 4"/>
          <p:cNvSpPr>
            <a:spLocks/>
          </p:cNvSpPr>
          <p:nvPr/>
        </p:nvSpPr>
        <p:spPr bwMode="auto">
          <a:xfrm>
            <a:off x="223838" y="101600"/>
            <a:ext cx="165100" cy="523875"/>
          </a:xfrm>
          <a:custGeom>
            <a:avLst/>
            <a:gdLst>
              <a:gd name="T0" fmla="*/ 130533 w 181609"/>
              <a:gd name="T1" fmla="*/ 5218 h 594360"/>
              <a:gd name="T2" fmla="*/ 125953 w 181609"/>
              <a:gd name="T3" fmla="*/ 0 h 594360"/>
              <a:gd name="T4" fmla="*/ 0 w 181609"/>
              <a:gd name="T5" fmla="*/ 0 h 594360"/>
              <a:gd name="T6" fmla="*/ 0 w 181609"/>
              <a:gd name="T7" fmla="*/ 406990 h 594360"/>
              <a:gd name="T8" fmla="*/ 4580 w 181609"/>
              <a:gd name="T9" fmla="*/ 406990 h 594360"/>
              <a:gd name="T10" fmla="*/ 4580 w 181609"/>
              <a:gd name="T11" fmla="*/ 5218 h 594360"/>
              <a:gd name="T12" fmla="*/ 10306 w 181609"/>
              <a:gd name="T13" fmla="*/ 0 h 594360"/>
              <a:gd name="T14" fmla="*/ 10306 w 181609"/>
              <a:gd name="T15" fmla="*/ 5218 h 594360"/>
              <a:gd name="T16" fmla="*/ 130533 w 181609"/>
              <a:gd name="T17" fmla="*/ 5218 h 594360"/>
              <a:gd name="T18" fmla="*/ 10306 w 181609"/>
              <a:gd name="T19" fmla="*/ 5218 h 594360"/>
              <a:gd name="T20" fmla="*/ 10306 w 181609"/>
              <a:gd name="T21" fmla="*/ 0 h 594360"/>
              <a:gd name="T22" fmla="*/ 4580 w 181609"/>
              <a:gd name="T23" fmla="*/ 5218 h 594360"/>
              <a:gd name="T24" fmla="*/ 10306 w 181609"/>
              <a:gd name="T25" fmla="*/ 5218 h 594360"/>
              <a:gd name="T26" fmla="*/ 10306 w 181609"/>
              <a:gd name="T27" fmla="*/ 397598 h 594360"/>
              <a:gd name="T28" fmla="*/ 10306 w 181609"/>
              <a:gd name="T29" fmla="*/ 5218 h 594360"/>
              <a:gd name="T30" fmla="*/ 4580 w 181609"/>
              <a:gd name="T31" fmla="*/ 5218 h 594360"/>
              <a:gd name="T32" fmla="*/ 4580 w 181609"/>
              <a:gd name="T33" fmla="*/ 397598 h 594360"/>
              <a:gd name="T34" fmla="*/ 10306 w 181609"/>
              <a:gd name="T35" fmla="*/ 397598 h 594360"/>
              <a:gd name="T36" fmla="*/ 130533 w 181609"/>
              <a:gd name="T37" fmla="*/ 397598 h 594360"/>
              <a:gd name="T38" fmla="*/ 4580 w 181609"/>
              <a:gd name="T39" fmla="*/ 397598 h 594360"/>
              <a:gd name="T40" fmla="*/ 10306 w 181609"/>
              <a:gd name="T41" fmla="*/ 401772 h 594360"/>
              <a:gd name="T42" fmla="*/ 10306 w 181609"/>
              <a:gd name="T43" fmla="*/ 406990 h 594360"/>
              <a:gd name="T44" fmla="*/ 125953 w 181609"/>
              <a:gd name="T45" fmla="*/ 406990 h 594360"/>
              <a:gd name="T46" fmla="*/ 125953 w 181609"/>
              <a:gd name="T47" fmla="*/ 401772 h 594360"/>
              <a:gd name="T48" fmla="*/ 130533 w 181609"/>
              <a:gd name="T49" fmla="*/ 397598 h 594360"/>
              <a:gd name="T50" fmla="*/ 10306 w 181609"/>
              <a:gd name="T51" fmla="*/ 406990 h 594360"/>
              <a:gd name="T52" fmla="*/ 10306 w 181609"/>
              <a:gd name="T53" fmla="*/ 401772 h 594360"/>
              <a:gd name="T54" fmla="*/ 4580 w 181609"/>
              <a:gd name="T55" fmla="*/ 397598 h 594360"/>
              <a:gd name="T56" fmla="*/ 4580 w 181609"/>
              <a:gd name="T57" fmla="*/ 406990 h 594360"/>
              <a:gd name="T58" fmla="*/ 10306 w 181609"/>
              <a:gd name="T59" fmla="*/ 406990 h 594360"/>
              <a:gd name="T60" fmla="*/ 136258 w 181609"/>
              <a:gd name="T61" fmla="*/ 406990 h 594360"/>
              <a:gd name="T62" fmla="*/ 136258 w 181609"/>
              <a:gd name="T63" fmla="*/ 0 h 594360"/>
              <a:gd name="T64" fmla="*/ 125953 w 181609"/>
              <a:gd name="T65" fmla="*/ 0 h 594360"/>
              <a:gd name="T66" fmla="*/ 130533 w 181609"/>
              <a:gd name="T67" fmla="*/ 5218 h 594360"/>
              <a:gd name="T68" fmla="*/ 130533 w 181609"/>
              <a:gd name="T69" fmla="*/ 406990 h 594360"/>
              <a:gd name="T70" fmla="*/ 136258 w 181609"/>
              <a:gd name="T71" fmla="*/ 406990 h 594360"/>
              <a:gd name="T72" fmla="*/ 130533 w 181609"/>
              <a:gd name="T73" fmla="*/ 397598 h 594360"/>
              <a:gd name="T74" fmla="*/ 130533 w 181609"/>
              <a:gd name="T75" fmla="*/ 5218 h 594360"/>
              <a:gd name="T76" fmla="*/ 125953 w 181609"/>
              <a:gd name="T77" fmla="*/ 5218 h 594360"/>
              <a:gd name="T78" fmla="*/ 125953 w 181609"/>
              <a:gd name="T79" fmla="*/ 397598 h 594360"/>
              <a:gd name="T80" fmla="*/ 130533 w 181609"/>
              <a:gd name="T81" fmla="*/ 397598 h 594360"/>
              <a:gd name="T82" fmla="*/ 130533 w 181609"/>
              <a:gd name="T83" fmla="*/ 406990 h 594360"/>
              <a:gd name="T84" fmla="*/ 130533 w 181609"/>
              <a:gd name="T85" fmla="*/ 397598 h 594360"/>
              <a:gd name="T86" fmla="*/ 125953 w 181609"/>
              <a:gd name="T87" fmla="*/ 401772 h 594360"/>
              <a:gd name="T88" fmla="*/ 125953 w 181609"/>
              <a:gd name="T89" fmla="*/ 406990 h 594360"/>
              <a:gd name="T90" fmla="*/ 130533 w 181609"/>
              <a:gd name="T91" fmla="*/ 406990 h 594360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0" t="0" r="r" b="b"/>
            <a:pathLst>
              <a:path w="181609" h="594360">
                <a:moveTo>
                  <a:pt x="173736" y="7620"/>
                </a:moveTo>
                <a:lnTo>
                  <a:pt x="167640" y="0"/>
                </a:lnTo>
                <a:lnTo>
                  <a:pt x="0" y="0"/>
                </a:lnTo>
                <a:lnTo>
                  <a:pt x="0" y="594360"/>
                </a:lnTo>
                <a:lnTo>
                  <a:pt x="6096" y="594360"/>
                </a:lnTo>
                <a:lnTo>
                  <a:pt x="6096" y="7620"/>
                </a:lnTo>
                <a:lnTo>
                  <a:pt x="13716" y="0"/>
                </a:lnTo>
                <a:lnTo>
                  <a:pt x="13716" y="7620"/>
                </a:lnTo>
                <a:lnTo>
                  <a:pt x="173736" y="7620"/>
                </a:lnTo>
                <a:close/>
              </a:path>
              <a:path w="181609" h="594360">
                <a:moveTo>
                  <a:pt x="13716" y="7620"/>
                </a:moveTo>
                <a:lnTo>
                  <a:pt x="13716" y="0"/>
                </a:lnTo>
                <a:lnTo>
                  <a:pt x="6096" y="7620"/>
                </a:lnTo>
                <a:lnTo>
                  <a:pt x="13716" y="7620"/>
                </a:lnTo>
                <a:close/>
              </a:path>
              <a:path w="181609" h="594360">
                <a:moveTo>
                  <a:pt x="13716" y="580644"/>
                </a:moveTo>
                <a:lnTo>
                  <a:pt x="13716" y="7620"/>
                </a:lnTo>
                <a:lnTo>
                  <a:pt x="6096" y="7620"/>
                </a:lnTo>
                <a:lnTo>
                  <a:pt x="6096" y="580644"/>
                </a:lnTo>
                <a:lnTo>
                  <a:pt x="13716" y="580644"/>
                </a:lnTo>
                <a:close/>
              </a:path>
              <a:path w="181609" h="594360">
                <a:moveTo>
                  <a:pt x="173736" y="580644"/>
                </a:moveTo>
                <a:lnTo>
                  <a:pt x="6096" y="580644"/>
                </a:lnTo>
                <a:lnTo>
                  <a:pt x="13716" y="586740"/>
                </a:lnTo>
                <a:lnTo>
                  <a:pt x="13716" y="594360"/>
                </a:lnTo>
                <a:lnTo>
                  <a:pt x="167640" y="594360"/>
                </a:lnTo>
                <a:lnTo>
                  <a:pt x="167640" y="586740"/>
                </a:lnTo>
                <a:lnTo>
                  <a:pt x="173736" y="580644"/>
                </a:lnTo>
                <a:close/>
              </a:path>
              <a:path w="181609" h="594360">
                <a:moveTo>
                  <a:pt x="13716" y="594360"/>
                </a:moveTo>
                <a:lnTo>
                  <a:pt x="13716" y="586740"/>
                </a:lnTo>
                <a:lnTo>
                  <a:pt x="6096" y="580644"/>
                </a:lnTo>
                <a:lnTo>
                  <a:pt x="6096" y="594360"/>
                </a:lnTo>
                <a:lnTo>
                  <a:pt x="13716" y="594360"/>
                </a:lnTo>
                <a:close/>
              </a:path>
              <a:path w="181609" h="594360">
                <a:moveTo>
                  <a:pt x="181356" y="594360"/>
                </a:moveTo>
                <a:lnTo>
                  <a:pt x="181356" y="0"/>
                </a:lnTo>
                <a:lnTo>
                  <a:pt x="167640" y="0"/>
                </a:lnTo>
                <a:lnTo>
                  <a:pt x="173736" y="7620"/>
                </a:lnTo>
                <a:lnTo>
                  <a:pt x="173736" y="594360"/>
                </a:lnTo>
                <a:lnTo>
                  <a:pt x="181356" y="594360"/>
                </a:lnTo>
                <a:close/>
              </a:path>
              <a:path w="181609" h="594360">
                <a:moveTo>
                  <a:pt x="173736" y="580644"/>
                </a:moveTo>
                <a:lnTo>
                  <a:pt x="173736" y="7620"/>
                </a:lnTo>
                <a:lnTo>
                  <a:pt x="167640" y="7620"/>
                </a:lnTo>
                <a:lnTo>
                  <a:pt x="167640" y="580644"/>
                </a:lnTo>
                <a:lnTo>
                  <a:pt x="173736" y="580644"/>
                </a:lnTo>
                <a:close/>
              </a:path>
              <a:path w="181609" h="594360">
                <a:moveTo>
                  <a:pt x="173736" y="594360"/>
                </a:moveTo>
                <a:lnTo>
                  <a:pt x="173736" y="580644"/>
                </a:lnTo>
                <a:lnTo>
                  <a:pt x="167640" y="586740"/>
                </a:lnTo>
                <a:lnTo>
                  <a:pt x="167640" y="594360"/>
                </a:lnTo>
                <a:lnTo>
                  <a:pt x="173736" y="594360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id-ID"/>
          </a:p>
        </p:txBody>
      </p:sp>
      <p:sp>
        <p:nvSpPr>
          <p:cNvPr id="41992" name="object 8"/>
          <p:cNvSpPr>
            <a:spLocks/>
          </p:cNvSpPr>
          <p:nvPr/>
        </p:nvSpPr>
        <p:spPr bwMode="auto">
          <a:xfrm>
            <a:off x="681038" y="101600"/>
            <a:ext cx="165100" cy="228600"/>
          </a:xfrm>
          <a:custGeom>
            <a:avLst/>
            <a:gdLst>
              <a:gd name="T0" fmla="*/ 130533 w 181609"/>
              <a:gd name="T1" fmla="*/ 5235 h 259079"/>
              <a:gd name="T2" fmla="*/ 125953 w 181609"/>
              <a:gd name="T3" fmla="*/ 0 h 259079"/>
              <a:gd name="T4" fmla="*/ 0 w 181609"/>
              <a:gd name="T5" fmla="*/ 0 h 259079"/>
              <a:gd name="T6" fmla="*/ 0 w 181609"/>
              <a:gd name="T7" fmla="*/ 177978 h 259079"/>
              <a:gd name="T8" fmla="*/ 4580 w 181609"/>
              <a:gd name="T9" fmla="*/ 177978 h 259079"/>
              <a:gd name="T10" fmla="*/ 4580 w 181609"/>
              <a:gd name="T11" fmla="*/ 5235 h 259079"/>
              <a:gd name="T12" fmla="*/ 10306 w 181609"/>
              <a:gd name="T13" fmla="*/ 0 h 259079"/>
              <a:gd name="T14" fmla="*/ 10306 w 181609"/>
              <a:gd name="T15" fmla="*/ 5235 h 259079"/>
              <a:gd name="T16" fmla="*/ 130533 w 181609"/>
              <a:gd name="T17" fmla="*/ 5235 h 259079"/>
              <a:gd name="T18" fmla="*/ 10306 w 181609"/>
              <a:gd name="T19" fmla="*/ 5235 h 259079"/>
              <a:gd name="T20" fmla="*/ 10306 w 181609"/>
              <a:gd name="T21" fmla="*/ 0 h 259079"/>
              <a:gd name="T22" fmla="*/ 4580 w 181609"/>
              <a:gd name="T23" fmla="*/ 5235 h 259079"/>
              <a:gd name="T24" fmla="*/ 10306 w 181609"/>
              <a:gd name="T25" fmla="*/ 5235 h 259079"/>
              <a:gd name="T26" fmla="*/ 10306 w 181609"/>
              <a:gd name="T27" fmla="*/ 168555 h 259079"/>
              <a:gd name="T28" fmla="*/ 10306 w 181609"/>
              <a:gd name="T29" fmla="*/ 5235 h 259079"/>
              <a:gd name="T30" fmla="*/ 4580 w 181609"/>
              <a:gd name="T31" fmla="*/ 5235 h 259079"/>
              <a:gd name="T32" fmla="*/ 4580 w 181609"/>
              <a:gd name="T33" fmla="*/ 168555 h 259079"/>
              <a:gd name="T34" fmla="*/ 10306 w 181609"/>
              <a:gd name="T35" fmla="*/ 168555 h 259079"/>
              <a:gd name="T36" fmla="*/ 130533 w 181609"/>
              <a:gd name="T37" fmla="*/ 168555 h 259079"/>
              <a:gd name="T38" fmla="*/ 4580 w 181609"/>
              <a:gd name="T39" fmla="*/ 168555 h 259079"/>
              <a:gd name="T40" fmla="*/ 10306 w 181609"/>
              <a:gd name="T41" fmla="*/ 172743 h 259079"/>
              <a:gd name="T42" fmla="*/ 10306 w 181609"/>
              <a:gd name="T43" fmla="*/ 177978 h 259079"/>
              <a:gd name="T44" fmla="*/ 125953 w 181609"/>
              <a:gd name="T45" fmla="*/ 177978 h 259079"/>
              <a:gd name="T46" fmla="*/ 125953 w 181609"/>
              <a:gd name="T47" fmla="*/ 172743 h 259079"/>
              <a:gd name="T48" fmla="*/ 130533 w 181609"/>
              <a:gd name="T49" fmla="*/ 168555 h 259079"/>
              <a:gd name="T50" fmla="*/ 10306 w 181609"/>
              <a:gd name="T51" fmla="*/ 177978 h 259079"/>
              <a:gd name="T52" fmla="*/ 10306 w 181609"/>
              <a:gd name="T53" fmla="*/ 172743 h 259079"/>
              <a:gd name="T54" fmla="*/ 4580 w 181609"/>
              <a:gd name="T55" fmla="*/ 168555 h 259079"/>
              <a:gd name="T56" fmla="*/ 4580 w 181609"/>
              <a:gd name="T57" fmla="*/ 177978 h 259079"/>
              <a:gd name="T58" fmla="*/ 10306 w 181609"/>
              <a:gd name="T59" fmla="*/ 177978 h 259079"/>
              <a:gd name="T60" fmla="*/ 136258 w 181609"/>
              <a:gd name="T61" fmla="*/ 177978 h 259079"/>
              <a:gd name="T62" fmla="*/ 136258 w 181609"/>
              <a:gd name="T63" fmla="*/ 0 h 259079"/>
              <a:gd name="T64" fmla="*/ 125953 w 181609"/>
              <a:gd name="T65" fmla="*/ 0 h 259079"/>
              <a:gd name="T66" fmla="*/ 130533 w 181609"/>
              <a:gd name="T67" fmla="*/ 5235 h 259079"/>
              <a:gd name="T68" fmla="*/ 130533 w 181609"/>
              <a:gd name="T69" fmla="*/ 177978 h 259079"/>
              <a:gd name="T70" fmla="*/ 136258 w 181609"/>
              <a:gd name="T71" fmla="*/ 177978 h 259079"/>
              <a:gd name="T72" fmla="*/ 130533 w 181609"/>
              <a:gd name="T73" fmla="*/ 168555 h 259079"/>
              <a:gd name="T74" fmla="*/ 130533 w 181609"/>
              <a:gd name="T75" fmla="*/ 5235 h 259079"/>
              <a:gd name="T76" fmla="*/ 125953 w 181609"/>
              <a:gd name="T77" fmla="*/ 5235 h 259079"/>
              <a:gd name="T78" fmla="*/ 125953 w 181609"/>
              <a:gd name="T79" fmla="*/ 168555 h 259079"/>
              <a:gd name="T80" fmla="*/ 130533 w 181609"/>
              <a:gd name="T81" fmla="*/ 168555 h 259079"/>
              <a:gd name="T82" fmla="*/ 130533 w 181609"/>
              <a:gd name="T83" fmla="*/ 177978 h 259079"/>
              <a:gd name="T84" fmla="*/ 130533 w 181609"/>
              <a:gd name="T85" fmla="*/ 168555 h 259079"/>
              <a:gd name="T86" fmla="*/ 125953 w 181609"/>
              <a:gd name="T87" fmla="*/ 172743 h 259079"/>
              <a:gd name="T88" fmla="*/ 125953 w 181609"/>
              <a:gd name="T89" fmla="*/ 177978 h 259079"/>
              <a:gd name="T90" fmla="*/ 130533 w 181609"/>
              <a:gd name="T91" fmla="*/ 177978 h 259079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0" t="0" r="r" b="b"/>
            <a:pathLst>
              <a:path w="181609" h="259079">
                <a:moveTo>
                  <a:pt x="173736" y="7620"/>
                </a:moveTo>
                <a:lnTo>
                  <a:pt x="167640" y="0"/>
                </a:lnTo>
                <a:lnTo>
                  <a:pt x="0" y="0"/>
                </a:lnTo>
                <a:lnTo>
                  <a:pt x="0" y="259080"/>
                </a:lnTo>
                <a:lnTo>
                  <a:pt x="6096" y="259080"/>
                </a:lnTo>
                <a:lnTo>
                  <a:pt x="6096" y="7620"/>
                </a:lnTo>
                <a:lnTo>
                  <a:pt x="13716" y="0"/>
                </a:lnTo>
                <a:lnTo>
                  <a:pt x="13716" y="7620"/>
                </a:lnTo>
                <a:lnTo>
                  <a:pt x="173736" y="7620"/>
                </a:lnTo>
                <a:close/>
              </a:path>
              <a:path w="181609" h="259079">
                <a:moveTo>
                  <a:pt x="13716" y="7620"/>
                </a:moveTo>
                <a:lnTo>
                  <a:pt x="13716" y="0"/>
                </a:lnTo>
                <a:lnTo>
                  <a:pt x="6096" y="7620"/>
                </a:lnTo>
                <a:lnTo>
                  <a:pt x="13716" y="7620"/>
                </a:lnTo>
                <a:close/>
              </a:path>
              <a:path w="181609" h="259079">
                <a:moveTo>
                  <a:pt x="13716" y="245364"/>
                </a:moveTo>
                <a:lnTo>
                  <a:pt x="13716" y="7620"/>
                </a:lnTo>
                <a:lnTo>
                  <a:pt x="6096" y="7620"/>
                </a:lnTo>
                <a:lnTo>
                  <a:pt x="6096" y="245364"/>
                </a:lnTo>
                <a:lnTo>
                  <a:pt x="13716" y="245364"/>
                </a:lnTo>
                <a:close/>
              </a:path>
              <a:path w="181609" h="259079">
                <a:moveTo>
                  <a:pt x="173736" y="245364"/>
                </a:moveTo>
                <a:lnTo>
                  <a:pt x="6096" y="245364"/>
                </a:lnTo>
                <a:lnTo>
                  <a:pt x="13716" y="251460"/>
                </a:lnTo>
                <a:lnTo>
                  <a:pt x="13716" y="259080"/>
                </a:lnTo>
                <a:lnTo>
                  <a:pt x="167640" y="259080"/>
                </a:lnTo>
                <a:lnTo>
                  <a:pt x="167640" y="251460"/>
                </a:lnTo>
                <a:lnTo>
                  <a:pt x="173736" y="245364"/>
                </a:lnTo>
                <a:close/>
              </a:path>
              <a:path w="181609" h="259079">
                <a:moveTo>
                  <a:pt x="13716" y="259080"/>
                </a:moveTo>
                <a:lnTo>
                  <a:pt x="13716" y="251460"/>
                </a:lnTo>
                <a:lnTo>
                  <a:pt x="6096" y="245364"/>
                </a:lnTo>
                <a:lnTo>
                  <a:pt x="6096" y="259080"/>
                </a:lnTo>
                <a:lnTo>
                  <a:pt x="13716" y="259080"/>
                </a:lnTo>
                <a:close/>
              </a:path>
              <a:path w="181609" h="259079">
                <a:moveTo>
                  <a:pt x="181356" y="259080"/>
                </a:moveTo>
                <a:lnTo>
                  <a:pt x="181356" y="0"/>
                </a:lnTo>
                <a:lnTo>
                  <a:pt x="167640" y="0"/>
                </a:lnTo>
                <a:lnTo>
                  <a:pt x="173736" y="7620"/>
                </a:lnTo>
                <a:lnTo>
                  <a:pt x="173736" y="259080"/>
                </a:lnTo>
                <a:lnTo>
                  <a:pt x="181356" y="259080"/>
                </a:lnTo>
                <a:close/>
              </a:path>
              <a:path w="181609" h="259079">
                <a:moveTo>
                  <a:pt x="173736" y="245364"/>
                </a:moveTo>
                <a:lnTo>
                  <a:pt x="173736" y="7620"/>
                </a:lnTo>
                <a:lnTo>
                  <a:pt x="167640" y="7620"/>
                </a:lnTo>
                <a:lnTo>
                  <a:pt x="167640" y="245364"/>
                </a:lnTo>
                <a:lnTo>
                  <a:pt x="173736" y="245364"/>
                </a:lnTo>
                <a:close/>
              </a:path>
              <a:path w="181609" h="259079">
                <a:moveTo>
                  <a:pt x="173736" y="259080"/>
                </a:moveTo>
                <a:lnTo>
                  <a:pt x="173736" y="245364"/>
                </a:lnTo>
                <a:lnTo>
                  <a:pt x="167640" y="251460"/>
                </a:lnTo>
                <a:lnTo>
                  <a:pt x="167640" y="259080"/>
                </a:lnTo>
                <a:lnTo>
                  <a:pt x="173736" y="259080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id-ID"/>
          </a:p>
        </p:txBody>
      </p:sp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xfrm>
            <a:off x="485775" y="411163"/>
            <a:ext cx="3935413" cy="611187"/>
          </a:xfrm>
        </p:spPr>
        <p:txBody>
          <a:bodyPr lIns="0" tIns="10827" rIns="0" bIns="0" rtlCol="0">
            <a:spAutoFit/>
          </a:bodyPr>
          <a:lstStyle/>
          <a:p>
            <a:pPr marL="11397" eaLnBrk="1" hangingPunct="1">
              <a:spcBef>
                <a:spcPts val="85"/>
              </a:spcBef>
              <a:defRPr/>
            </a:pPr>
            <a:r>
              <a:rPr sz="3900" b="1" spc="-4" dirty="0">
                <a:latin typeface="Arial"/>
                <a:cs typeface="Arial"/>
              </a:rPr>
              <a:t>Who uses</a:t>
            </a:r>
            <a:r>
              <a:rPr sz="3900" b="1" spc="-76" dirty="0">
                <a:latin typeface="Arial"/>
                <a:cs typeface="Arial"/>
              </a:rPr>
              <a:t> </a:t>
            </a:r>
            <a:r>
              <a:rPr sz="3900" b="1" spc="-9" dirty="0">
                <a:latin typeface="Arial"/>
                <a:cs typeface="Arial"/>
              </a:rPr>
              <a:t>what?</a:t>
            </a:r>
            <a:endParaRPr sz="3900">
              <a:latin typeface="Arial"/>
              <a:cs typeface="Arial"/>
            </a:endParaRPr>
          </a:p>
        </p:txBody>
      </p:sp>
      <p:sp>
        <p:nvSpPr>
          <p:cNvPr id="41994" name="object 10"/>
          <p:cNvSpPr txBox="1">
            <a:spLocks noChangeArrowheads="1"/>
          </p:cNvSpPr>
          <p:nvPr/>
        </p:nvSpPr>
        <p:spPr bwMode="auto">
          <a:xfrm>
            <a:off x="536575" y="1077913"/>
            <a:ext cx="7937500" cy="396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98014" rIns="0" bIns="0">
            <a:spAutoFit/>
          </a:bodyPr>
          <a:lstStyle>
            <a:lvl1pPr marL="11113"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ts val="775"/>
              </a:spcBef>
            </a:pPr>
            <a:r>
              <a:rPr lang="id-ID" sz="2700" b="1">
                <a:latin typeface="Arial" charset="0"/>
                <a:cs typeface="Arial" charset="0"/>
              </a:rPr>
              <a:t>Format Instruksi 0 Alamat:</a:t>
            </a:r>
            <a:endParaRPr lang="id-ID" sz="2700">
              <a:latin typeface="Arial" charset="0"/>
              <a:cs typeface="Arial" charset="0"/>
            </a:endParaRPr>
          </a:p>
          <a:p>
            <a:pPr>
              <a:lnSpc>
                <a:spcPct val="101000"/>
              </a:lnSpc>
              <a:spcBef>
                <a:spcPts val="650"/>
              </a:spcBef>
              <a:buClr>
                <a:srgbClr val="320065"/>
              </a:buClr>
              <a:buSzPct val="70000"/>
              <a:buFont typeface="Courier New" pitchFamily="49" charset="0"/>
              <a:buChar char="•"/>
            </a:pPr>
            <a:r>
              <a:rPr lang="id-ID" sz="2700">
                <a:latin typeface="Arial" charset="0"/>
                <a:cs typeface="Arial" charset="0"/>
              </a:rPr>
              <a:t>0-operand (</a:t>
            </a:r>
            <a:r>
              <a:rPr lang="id-ID" sz="2700" i="1">
                <a:latin typeface="Arial" charset="0"/>
                <a:cs typeface="Arial" charset="0"/>
              </a:rPr>
              <a:t>zero-address machines</a:t>
            </a:r>
            <a:r>
              <a:rPr lang="id-ID" sz="2700">
                <a:latin typeface="Arial" charset="0"/>
                <a:cs typeface="Arial" charset="0"/>
              </a:rPr>
              <a:t>), so called  stack machines: All arithmetic operations take  place using the top one or two positions on the  stack: </a:t>
            </a:r>
            <a:r>
              <a:rPr lang="id-ID" sz="2700" b="1">
                <a:latin typeface="Arial" charset="0"/>
                <a:cs typeface="Arial" charset="0"/>
              </a:rPr>
              <a:t>push </a:t>
            </a:r>
            <a:r>
              <a:rPr lang="id-ID" sz="2700" i="1">
                <a:latin typeface="Arial" charset="0"/>
                <a:cs typeface="Arial" charset="0"/>
              </a:rPr>
              <a:t>a</a:t>
            </a:r>
            <a:r>
              <a:rPr lang="id-ID" sz="2700">
                <a:latin typeface="Arial" charset="0"/>
                <a:cs typeface="Arial" charset="0"/>
              </a:rPr>
              <a:t>, </a:t>
            </a:r>
            <a:r>
              <a:rPr lang="id-ID" sz="2700" b="1">
                <a:latin typeface="Arial" charset="0"/>
                <a:cs typeface="Arial" charset="0"/>
              </a:rPr>
              <a:t>push </a:t>
            </a:r>
            <a:r>
              <a:rPr lang="id-ID" sz="2700" i="1">
                <a:latin typeface="Arial" charset="0"/>
                <a:cs typeface="Arial" charset="0"/>
              </a:rPr>
              <a:t>b</a:t>
            </a:r>
            <a:r>
              <a:rPr lang="id-ID" sz="2700">
                <a:latin typeface="Arial" charset="0"/>
                <a:cs typeface="Arial" charset="0"/>
              </a:rPr>
              <a:t>, </a:t>
            </a:r>
            <a:r>
              <a:rPr lang="id-ID" sz="2700" b="1">
                <a:latin typeface="Arial" charset="0"/>
                <a:cs typeface="Arial" charset="0"/>
              </a:rPr>
              <a:t>add</a:t>
            </a:r>
            <a:r>
              <a:rPr lang="id-ID" sz="2700">
                <a:latin typeface="Arial" charset="0"/>
                <a:cs typeface="Arial" charset="0"/>
              </a:rPr>
              <a:t>, </a:t>
            </a:r>
            <a:r>
              <a:rPr lang="id-ID" sz="2700" b="1">
                <a:latin typeface="Arial" charset="0"/>
                <a:cs typeface="Arial" charset="0"/>
              </a:rPr>
              <a:t>pop </a:t>
            </a:r>
            <a:r>
              <a:rPr lang="id-ID" sz="2700" i="1">
                <a:latin typeface="Arial" charset="0"/>
                <a:cs typeface="Arial" charset="0"/>
              </a:rPr>
              <a:t>c</a:t>
            </a:r>
            <a:r>
              <a:rPr lang="id-ID" sz="2700">
                <a:latin typeface="Arial" charset="0"/>
                <a:cs typeface="Arial" charset="0"/>
              </a:rPr>
              <a:t>. For stack  machines, the terms "0-operand" and "zero-  address" apply to arithmetic instructions, but not  to all instructions, as 1-operand push and pop  instructions are used to access memory.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2" name="object 4"/>
          <p:cNvSpPr>
            <a:spLocks/>
          </p:cNvSpPr>
          <p:nvPr/>
        </p:nvSpPr>
        <p:spPr bwMode="auto">
          <a:xfrm>
            <a:off x="223838" y="101600"/>
            <a:ext cx="165100" cy="523875"/>
          </a:xfrm>
          <a:custGeom>
            <a:avLst/>
            <a:gdLst>
              <a:gd name="T0" fmla="*/ 130533 w 181609"/>
              <a:gd name="T1" fmla="*/ 5218 h 594360"/>
              <a:gd name="T2" fmla="*/ 125953 w 181609"/>
              <a:gd name="T3" fmla="*/ 0 h 594360"/>
              <a:gd name="T4" fmla="*/ 0 w 181609"/>
              <a:gd name="T5" fmla="*/ 0 h 594360"/>
              <a:gd name="T6" fmla="*/ 0 w 181609"/>
              <a:gd name="T7" fmla="*/ 406990 h 594360"/>
              <a:gd name="T8" fmla="*/ 4580 w 181609"/>
              <a:gd name="T9" fmla="*/ 406990 h 594360"/>
              <a:gd name="T10" fmla="*/ 4580 w 181609"/>
              <a:gd name="T11" fmla="*/ 5218 h 594360"/>
              <a:gd name="T12" fmla="*/ 10306 w 181609"/>
              <a:gd name="T13" fmla="*/ 0 h 594360"/>
              <a:gd name="T14" fmla="*/ 10306 w 181609"/>
              <a:gd name="T15" fmla="*/ 5218 h 594360"/>
              <a:gd name="T16" fmla="*/ 130533 w 181609"/>
              <a:gd name="T17" fmla="*/ 5218 h 594360"/>
              <a:gd name="T18" fmla="*/ 10306 w 181609"/>
              <a:gd name="T19" fmla="*/ 5218 h 594360"/>
              <a:gd name="T20" fmla="*/ 10306 w 181609"/>
              <a:gd name="T21" fmla="*/ 0 h 594360"/>
              <a:gd name="T22" fmla="*/ 4580 w 181609"/>
              <a:gd name="T23" fmla="*/ 5218 h 594360"/>
              <a:gd name="T24" fmla="*/ 10306 w 181609"/>
              <a:gd name="T25" fmla="*/ 5218 h 594360"/>
              <a:gd name="T26" fmla="*/ 10306 w 181609"/>
              <a:gd name="T27" fmla="*/ 397598 h 594360"/>
              <a:gd name="T28" fmla="*/ 10306 w 181609"/>
              <a:gd name="T29" fmla="*/ 5218 h 594360"/>
              <a:gd name="T30" fmla="*/ 4580 w 181609"/>
              <a:gd name="T31" fmla="*/ 5218 h 594360"/>
              <a:gd name="T32" fmla="*/ 4580 w 181609"/>
              <a:gd name="T33" fmla="*/ 397598 h 594360"/>
              <a:gd name="T34" fmla="*/ 10306 w 181609"/>
              <a:gd name="T35" fmla="*/ 397598 h 594360"/>
              <a:gd name="T36" fmla="*/ 130533 w 181609"/>
              <a:gd name="T37" fmla="*/ 397598 h 594360"/>
              <a:gd name="T38" fmla="*/ 4580 w 181609"/>
              <a:gd name="T39" fmla="*/ 397598 h 594360"/>
              <a:gd name="T40" fmla="*/ 10306 w 181609"/>
              <a:gd name="T41" fmla="*/ 401772 h 594360"/>
              <a:gd name="T42" fmla="*/ 10306 w 181609"/>
              <a:gd name="T43" fmla="*/ 406990 h 594360"/>
              <a:gd name="T44" fmla="*/ 125953 w 181609"/>
              <a:gd name="T45" fmla="*/ 406990 h 594360"/>
              <a:gd name="T46" fmla="*/ 125953 w 181609"/>
              <a:gd name="T47" fmla="*/ 401772 h 594360"/>
              <a:gd name="T48" fmla="*/ 130533 w 181609"/>
              <a:gd name="T49" fmla="*/ 397598 h 594360"/>
              <a:gd name="T50" fmla="*/ 10306 w 181609"/>
              <a:gd name="T51" fmla="*/ 406990 h 594360"/>
              <a:gd name="T52" fmla="*/ 10306 w 181609"/>
              <a:gd name="T53" fmla="*/ 401772 h 594360"/>
              <a:gd name="T54" fmla="*/ 4580 w 181609"/>
              <a:gd name="T55" fmla="*/ 397598 h 594360"/>
              <a:gd name="T56" fmla="*/ 4580 w 181609"/>
              <a:gd name="T57" fmla="*/ 406990 h 594360"/>
              <a:gd name="T58" fmla="*/ 10306 w 181609"/>
              <a:gd name="T59" fmla="*/ 406990 h 594360"/>
              <a:gd name="T60" fmla="*/ 136258 w 181609"/>
              <a:gd name="T61" fmla="*/ 406990 h 594360"/>
              <a:gd name="T62" fmla="*/ 136258 w 181609"/>
              <a:gd name="T63" fmla="*/ 0 h 594360"/>
              <a:gd name="T64" fmla="*/ 125953 w 181609"/>
              <a:gd name="T65" fmla="*/ 0 h 594360"/>
              <a:gd name="T66" fmla="*/ 130533 w 181609"/>
              <a:gd name="T67" fmla="*/ 5218 h 594360"/>
              <a:gd name="T68" fmla="*/ 130533 w 181609"/>
              <a:gd name="T69" fmla="*/ 406990 h 594360"/>
              <a:gd name="T70" fmla="*/ 136258 w 181609"/>
              <a:gd name="T71" fmla="*/ 406990 h 594360"/>
              <a:gd name="T72" fmla="*/ 130533 w 181609"/>
              <a:gd name="T73" fmla="*/ 397598 h 594360"/>
              <a:gd name="T74" fmla="*/ 130533 w 181609"/>
              <a:gd name="T75" fmla="*/ 5218 h 594360"/>
              <a:gd name="T76" fmla="*/ 125953 w 181609"/>
              <a:gd name="T77" fmla="*/ 5218 h 594360"/>
              <a:gd name="T78" fmla="*/ 125953 w 181609"/>
              <a:gd name="T79" fmla="*/ 397598 h 594360"/>
              <a:gd name="T80" fmla="*/ 130533 w 181609"/>
              <a:gd name="T81" fmla="*/ 397598 h 594360"/>
              <a:gd name="T82" fmla="*/ 130533 w 181609"/>
              <a:gd name="T83" fmla="*/ 406990 h 594360"/>
              <a:gd name="T84" fmla="*/ 130533 w 181609"/>
              <a:gd name="T85" fmla="*/ 397598 h 594360"/>
              <a:gd name="T86" fmla="*/ 125953 w 181609"/>
              <a:gd name="T87" fmla="*/ 401772 h 594360"/>
              <a:gd name="T88" fmla="*/ 125953 w 181609"/>
              <a:gd name="T89" fmla="*/ 406990 h 594360"/>
              <a:gd name="T90" fmla="*/ 130533 w 181609"/>
              <a:gd name="T91" fmla="*/ 406990 h 594360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0" t="0" r="r" b="b"/>
            <a:pathLst>
              <a:path w="181609" h="594360">
                <a:moveTo>
                  <a:pt x="173736" y="7620"/>
                </a:moveTo>
                <a:lnTo>
                  <a:pt x="167640" y="0"/>
                </a:lnTo>
                <a:lnTo>
                  <a:pt x="0" y="0"/>
                </a:lnTo>
                <a:lnTo>
                  <a:pt x="0" y="594360"/>
                </a:lnTo>
                <a:lnTo>
                  <a:pt x="6096" y="594360"/>
                </a:lnTo>
                <a:lnTo>
                  <a:pt x="6096" y="7620"/>
                </a:lnTo>
                <a:lnTo>
                  <a:pt x="13716" y="0"/>
                </a:lnTo>
                <a:lnTo>
                  <a:pt x="13716" y="7620"/>
                </a:lnTo>
                <a:lnTo>
                  <a:pt x="173736" y="7620"/>
                </a:lnTo>
                <a:close/>
              </a:path>
              <a:path w="181609" h="594360">
                <a:moveTo>
                  <a:pt x="13716" y="7620"/>
                </a:moveTo>
                <a:lnTo>
                  <a:pt x="13716" y="0"/>
                </a:lnTo>
                <a:lnTo>
                  <a:pt x="6096" y="7620"/>
                </a:lnTo>
                <a:lnTo>
                  <a:pt x="13716" y="7620"/>
                </a:lnTo>
                <a:close/>
              </a:path>
              <a:path w="181609" h="594360">
                <a:moveTo>
                  <a:pt x="13716" y="580644"/>
                </a:moveTo>
                <a:lnTo>
                  <a:pt x="13716" y="7620"/>
                </a:lnTo>
                <a:lnTo>
                  <a:pt x="6096" y="7620"/>
                </a:lnTo>
                <a:lnTo>
                  <a:pt x="6096" y="580644"/>
                </a:lnTo>
                <a:lnTo>
                  <a:pt x="13716" y="580644"/>
                </a:lnTo>
                <a:close/>
              </a:path>
              <a:path w="181609" h="594360">
                <a:moveTo>
                  <a:pt x="173736" y="580644"/>
                </a:moveTo>
                <a:lnTo>
                  <a:pt x="6096" y="580644"/>
                </a:lnTo>
                <a:lnTo>
                  <a:pt x="13716" y="586740"/>
                </a:lnTo>
                <a:lnTo>
                  <a:pt x="13716" y="594360"/>
                </a:lnTo>
                <a:lnTo>
                  <a:pt x="167640" y="594360"/>
                </a:lnTo>
                <a:lnTo>
                  <a:pt x="167640" y="586740"/>
                </a:lnTo>
                <a:lnTo>
                  <a:pt x="173736" y="580644"/>
                </a:lnTo>
                <a:close/>
              </a:path>
              <a:path w="181609" h="594360">
                <a:moveTo>
                  <a:pt x="13716" y="594360"/>
                </a:moveTo>
                <a:lnTo>
                  <a:pt x="13716" y="586740"/>
                </a:lnTo>
                <a:lnTo>
                  <a:pt x="6096" y="580644"/>
                </a:lnTo>
                <a:lnTo>
                  <a:pt x="6096" y="594360"/>
                </a:lnTo>
                <a:lnTo>
                  <a:pt x="13716" y="594360"/>
                </a:lnTo>
                <a:close/>
              </a:path>
              <a:path w="181609" h="594360">
                <a:moveTo>
                  <a:pt x="181356" y="594360"/>
                </a:moveTo>
                <a:lnTo>
                  <a:pt x="181356" y="0"/>
                </a:lnTo>
                <a:lnTo>
                  <a:pt x="167640" y="0"/>
                </a:lnTo>
                <a:lnTo>
                  <a:pt x="173736" y="7620"/>
                </a:lnTo>
                <a:lnTo>
                  <a:pt x="173736" y="594360"/>
                </a:lnTo>
                <a:lnTo>
                  <a:pt x="181356" y="594360"/>
                </a:lnTo>
                <a:close/>
              </a:path>
              <a:path w="181609" h="594360">
                <a:moveTo>
                  <a:pt x="173736" y="580644"/>
                </a:moveTo>
                <a:lnTo>
                  <a:pt x="173736" y="7620"/>
                </a:lnTo>
                <a:lnTo>
                  <a:pt x="167640" y="7620"/>
                </a:lnTo>
                <a:lnTo>
                  <a:pt x="167640" y="580644"/>
                </a:lnTo>
                <a:lnTo>
                  <a:pt x="173736" y="580644"/>
                </a:lnTo>
                <a:close/>
              </a:path>
              <a:path w="181609" h="594360">
                <a:moveTo>
                  <a:pt x="173736" y="594360"/>
                </a:moveTo>
                <a:lnTo>
                  <a:pt x="173736" y="580644"/>
                </a:lnTo>
                <a:lnTo>
                  <a:pt x="167640" y="586740"/>
                </a:lnTo>
                <a:lnTo>
                  <a:pt x="167640" y="594360"/>
                </a:lnTo>
                <a:lnTo>
                  <a:pt x="173736" y="594360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id-ID"/>
          </a:p>
        </p:txBody>
      </p:sp>
      <p:sp>
        <p:nvSpPr>
          <p:cNvPr id="43014" name="object 6"/>
          <p:cNvSpPr>
            <a:spLocks/>
          </p:cNvSpPr>
          <p:nvPr/>
        </p:nvSpPr>
        <p:spPr bwMode="auto">
          <a:xfrm>
            <a:off x="452438" y="101600"/>
            <a:ext cx="165100" cy="376238"/>
          </a:xfrm>
          <a:custGeom>
            <a:avLst/>
            <a:gdLst>
              <a:gd name="T0" fmla="*/ 130533 w 181609"/>
              <a:gd name="T1" fmla="*/ 5223 h 426720"/>
              <a:gd name="T2" fmla="*/ 125953 w 181609"/>
              <a:gd name="T3" fmla="*/ 0 h 426720"/>
              <a:gd name="T4" fmla="*/ 0 w 181609"/>
              <a:gd name="T5" fmla="*/ 0 h 426720"/>
              <a:gd name="T6" fmla="*/ 0 w 181609"/>
              <a:gd name="T7" fmla="*/ 292484 h 426720"/>
              <a:gd name="T8" fmla="*/ 4580 w 181609"/>
              <a:gd name="T9" fmla="*/ 292484 h 426720"/>
              <a:gd name="T10" fmla="*/ 4580 w 181609"/>
              <a:gd name="T11" fmla="*/ 5223 h 426720"/>
              <a:gd name="T12" fmla="*/ 10306 w 181609"/>
              <a:gd name="T13" fmla="*/ 0 h 426720"/>
              <a:gd name="T14" fmla="*/ 10306 w 181609"/>
              <a:gd name="T15" fmla="*/ 5223 h 426720"/>
              <a:gd name="T16" fmla="*/ 130533 w 181609"/>
              <a:gd name="T17" fmla="*/ 5223 h 426720"/>
              <a:gd name="T18" fmla="*/ 10306 w 181609"/>
              <a:gd name="T19" fmla="*/ 5223 h 426720"/>
              <a:gd name="T20" fmla="*/ 10306 w 181609"/>
              <a:gd name="T21" fmla="*/ 0 h 426720"/>
              <a:gd name="T22" fmla="*/ 4580 w 181609"/>
              <a:gd name="T23" fmla="*/ 5223 h 426720"/>
              <a:gd name="T24" fmla="*/ 10306 w 181609"/>
              <a:gd name="T25" fmla="*/ 5223 h 426720"/>
              <a:gd name="T26" fmla="*/ 10306 w 181609"/>
              <a:gd name="T27" fmla="*/ 283083 h 426720"/>
              <a:gd name="T28" fmla="*/ 10306 w 181609"/>
              <a:gd name="T29" fmla="*/ 5223 h 426720"/>
              <a:gd name="T30" fmla="*/ 4580 w 181609"/>
              <a:gd name="T31" fmla="*/ 5223 h 426720"/>
              <a:gd name="T32" fmla="*/ 4580 w 181609"/>
              <a:gd name="T33" fmla="*/ 283083 h 426720"/>
              <a:gd name="T34" fmla="*/ 10306 w 181609"/>
              <a:gd name="T35" fmla="*/ 283083 h 426720"/>
              <a:gd name="T36" fmla="*/ 130533 w 181609"/>
              <a:gd name="T37" fmla="*/ 283083 h 426720"/>
              <a:gd name="T38" fmla="*/ 4580 w 181609"/>
              <a:gd name="T39" fmla="*/ 283083 h 426720"/>
              <a:gd name="T40" fmla="*/ 10306 w 181609"/>
              <a:gd name="T41" fmla="*/ 287261 h 426720"/>
              <a:gd name="T42" fmla="*/ 10306 w 181609"/>
              <a:gd name="T43" fmla="*/ 292484 h 426720"/>
              <a:gd name="T44" fmla="*/ 125953 w 181609"/>
              <a:gd name="T45" fmla="*/ 292484 h 426720"/>
              <a:gd name="T46" fmla="*/ 125953 w 181609"/>
              <a:gd name="T47" fmla="*/ 287261 h 426720"/>
              <a:gd name="T48" fmla="*/ 130533 w 181609"/>
              <a:gd name="T49" fmla="*/ 283083 h 426720"/>
              <a:gd name="T50" fmla="*/ 10306 w 181609"/>
              <a:gd name="T51" fmla="*/ 292484 h 426720"/>
              <a:gd name="T52" fmla="*/ 10306 w 181609"/>
              <a:gd name="T53" fmla="*/ 287261 h 426720"/>
              <a:gd name="T54" fmla="*/ 4580 w 181609"/>
              <a:gd name="T55" fmla="*/ 283083 h 426720"/>
              <a:gd name="T56" fmla="*/ 4580 w 181609"/>
              <a:gd name="T57" fmla="*/ 292484 h 426720"/>
              <a:gd name="T58" fmla="*/ 10306 w 181609"/>
              <a:gd name="T59" fmla="*/ 292484 h 426720"/>
              <a:gd name="T60" fmla="*/ 136258 w 181609"/>
              <a:gd name="T61" fmla="*/ 292484 h 426720"/>
              <a:gd name="T62" fmla="*/ 136258 w 181609"/>
              <a:gd name="T63" fmla="*/ 0 h 426720"/>
              <a:gd name="T64" fmla="*/ 125953 w 181609"/>
              <a:gd name="T65" fmla="*/ 0 h 426720"/>
              <a:gd name="T66" fmla="*/ 130533 w 181609"/>
              <a:gd name="T67" fmla="*/ 5223 h 426720"/>
              <a:gd name="T68" fmla="*/ 130533 w 181609"/>
              <a:gd name="T69" fmla="*/ 292484 h 426720"/>
              <a:gd name="T70" fmla="*/ 136258 w 181609"/>
              <a:gd name="T71" fmla="*/ 292484 h 426720"/>
              <a:gd name="T72" fmla="*/ 130533 w 181609"/>
              <a:gd name="T73" fmla="*/ 283083 h 426720"/>
              <a:gd name="T74" fmla="*/ 130533 w 181609"/>
              <a:gd name="T75" fmla="*/ 5223 h 426720"/>
              <a:gd name="T76" fmla="*/ 125953 w 181609"/>
              <a:gd name="T77" fmla="*/ 5223 h 426720"/>
              <a:gd name="T78" fmla="*/ 125953 w 181609"/>
              <a:gd name="T79" fmla="*/ 283083 h 426720"/>
              <a:gd name="T80" fmla="*/ 130533 w 181609"/>
              <a:gd name="T81" fmla="*/ 283083 h 426720"/>
              <a:gd name="T82" fmla="*/ 130533 w 181609"/>
              <a:gd name="T83" fmla="*/ 292484 h 426720"/>
              <a:gd name="T84" fmla="*/ 130533 w 181609"/>
              <a:gd name="T85" fmla="*/ 283083 h 426720"/>
              <a:gd name="T86" fmla="*/ 125953 w 181609"/>
              <a:gd name="T87" fmla="*/ 287261 h 426720"/>
              <a:gd name="T88" fmla="*/ 125953 w 181609"/>
              <a:gd name="T89" fmla="*/ 292484 h 426720"/>
              <a:gd name="T90" fmla="*/ 130533 w 181609"/>
              <a:gd name="T91" fmla="*/ 292484 h 426720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0" t="0" r="r" b="b"/>
            <a:pathLst>
              <a:path w="181609" h="426720">
                <a:moveTo>
                  <a:pt x="173736" y="7620"/>
                </a:moveTo>
                <a:lnTo>
                  <a:pt x="167640" y="0"/>
                </a:lnTo>
                <a:lnTo>
                  <a:pt x="0" y="0"/>
                </a:lnTo>
                <a:lnTo>
                  <a:pt x="0" y="426720"/>
                </a:lnTo>
                <a:lnTo>
                  <a:pt x="6096" y="426720"/>
                </a:lnTo>
                <a:lnTo>
                  <a:pt x="6096" y="7620"/>
                </a:lnTo>
                <a:lnTo>
                  <a:pt x="13716" y="0"/>
                </a:lnTo>
                <a:lnTo>
                  <a:pt x="13716" y="7620"/>
                </a:lnTo>
                <a:lnTo>
                  <a:pt x="173736" y="7620"/>
                </a:lnTo>
                <a:close/>
              </a:path>
              <a:path w="181609" h="426720">
                <a:moveTo>
                  <a:pt x="13716" y="7620"/>
                </a:moveTo>
                <a:lnTo>
                  <a:pt x="13716" y="0"/>
                </a:lnTo>
                <a:lnTo>
                  <a:pt x="6096" y="7620"/>
                </a:lnTo>
                <a:lnTo>
                  <a:pt x="13716" y="7620"/>
                </a:lnTo>
                <a:close/>
              </a:path>
              <a:path w="181609" h="426720">
                <a:moveTo>
                  <a:pt x="13716" y="413004"/>
                </a:moveTo>
                <a:lnTo>
                  <a:pt x="13716" y="7620"/>
                </a:lnTo>
                <a:lnTo>
                  <a:pt x="6096" y="7620"/>
                </a:lnTo>
                <a:lnTo>
                  <a:pt x="6096" y="413004"/>
                </a:lnTo>
                <a:lnTo>
                  <a:pt x="13716" y="413004"/>
                </a:lnTo>
                <a:close/>
              </a:path>
              <a:path w="181609" h="426720">
                <a:moveTo>
                  <a:pt x="173736" y="413004"/>
                </a:moveTo>
                <a:lnTo>
                  <a:pt x="6096" y="413004"/>
                </a:lnTo>
                <a:lnTo>
                  <a:pt x="13716" y="419100"/>
                </a:lnTo>
                <a:lnTo>
                  <a:pt x="13716" y="426720"/>
                </a:lnTo>
                <a:lnTo>
                  <a:pt x="167640" y="426720"/>
                </a:lnTo>
                <a:lnTo>
                  <a:pt x="167640" y="419100"/>
                </a:lnTo>
                <a:lnTo>
                  <a:pt x="173736" y="413004"/>
                </a:lnTo>
                <a:close/>
              </a:path>
              <a:path w="181609" h="426720">
                <a:moveTo>
                  <a:pt x="13716" y="426720"/>
                </a:moveTo>
                <a:lnTo>
                  <a:pt x="13716" y="419100"/>
                </a:lnTo>
                <a:lnTo>
                  <a:pt x="6096" y="413004"/>
                </a:lnTo>
                <a:lnTo>
                  <a:pt x="6096" y="426720"/>
                </a:lnTo>
                <a:lnTo>
                  <a:pt x="13716" y="426720"/>
                </a:lnTo>
                <a:close/>
              </a:path>
              <a:path w="181609" h="426720">
                <a:moveTo>
                  <a:pt x="181356" y="426720"/>
                </a:moveTo>
                <a:lnTo>
                  <a:pt x="181356" y="0"/>
                </a:lnTo>
                <a:lnTo>
                  <a:pt x="167640" y="0"/>
                </a:lnTo>
                <a:lnTo>
                  <a:pt x="173736" y="7620"/>
                </a:lnTo>
                <a:lnTo>
                  <a:pt x="173736" y="426720"/>
                </a:lnTo>
                <a:lnTo>
                  <a:pt x="181356" y="426720"/>
                </a:lnTo>
                <a:close/>
              </a:path>
              <a:path w="181609" h="426720">
                <a:moveTo>
                  <a:pt x="173736" y="413004"/>
                </a:moveTo>
                <a:lnTo>
                  <a:pt x="173736" y="7620"/>
                </a:lnTo>
                <a:lnTo>
                  <a:pt x="167640" y="7620"/>
                </a:lnTo>
                <a:lnTo>
                  <a:pt x="167640" y="413004"/>
                </a:lnTo>
                <a:lnTo>
                  <a:pt x="173736" y="413004"/>
                </a:lnTo>
                <a:close/>
              </a:path>
              <a:path w="181609" h="426720">
                <a:moveTo>
                  <a:pt x="173736" y="426720"/>
                </a:moveTo>
                <a:lnTo>
                  <a:pt x="173736" y="413004"/>
                </a:lnTo>
                <a:lnTo>
                  <a:pt x="167640" y="419100"/>
                </a:lnTo>
                <a:lnTo>
                  <a:pt x="167640" y="426720"/>
                </a:lnTo>
                <a:lnTo>
                  <a:pt x="173736" y="426720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id-ID"/>
          </a:p>
        </p:txBody>
      </p:sp>
      <p:sp>
        <p:nvSpPr>
          <p:cNvPr id="43016" name="object 8"/>
          <p:cNvSpPr>
            <a:spLocks/>
          </p:cNvSpPr>
          <p:nvPr/>
        </p:nvSpPr>
        <p:spPr bwMode="auto">
          <a:xfrm>
            <a:off x="681038" y="101600"/>
            <a:ext cx="165100" cy="228600"/>
          </a:xfrm>
          <a:custGeom>
            <a:avLst/>
            <a:gdLst>
              <a:gd name="T0" fmla="*/ 130533 w 181609"/>
              <a:gd name="T1" fmla="*/ 5235 h 259079"/>
              <a:gd name="T2" fmla="*/ 125953 w 181609"/>
              <a:gd name="T3" fmla="*/ 0 h 259079"/>
              <a:gd name="T4" fmla="*/ 0 w 181609"/>
              <a:gd name="T5" fmla="*/ 0 h 259079"/>
              <a:gd name="T6" fmla="*/ 0 w 181609"/>
              <a:gd name="T7" fmla="*/ 177978 h 259079"/>
              <a:gd name="T8" fmla="*/ 4580 w 181609"/>
              <a:gd name="T9" fmla="*/ 177978 h 259079"/>
              <a:gd name="T10" fmla="*/ 4580 w 181609"/>
              <a:gd name="T11" fmla="*/ 5235 h 259079"/>
              <a:gd name="T12" fmla="*/ 10306 w 181609"/>
              <a:gd name="T13" fmla="*/ 0 h 259079"/>
              <a:gd name="T14" fmla="*/ 10306 w 181609"/>
              <a:gd name="T15" fmla="*/ 5235 h 259079"/>
              <a:gd name="T16" fmla="*/ 130533 w 181609"/>
              <a:gd name="T17" fmla="*/ 5235 h 259079"/>
              <a:gd name="T18" fmla="*/ 10306 w 181609"/>
              <a:gd name="T19" fmla="*/ 5235 h 259079"/>
              <a:gd name="T20" fmla="*/ 10306 w 181609"/>
              <a:gd name="T21" fmla="*/ 0 h 259079"/>
              <a:gd name="T22" fmla="*/ 4580 w 181609"/>
              <a:gd name="T23" fmla="*/ 5235 h 259079"/>
              <a:gd name="T24" fmla="*/ 10306 w 181609"/>
              <a:gd name="T25" fmla="*/ 5235 h 259079"/>
              <a:gd name="T26" fmla="*/ 10306 w 181609"/>
              <a:gd name="T27" fmla="*/ 168555 h 259079"/>
              <a:gd name="T28" fmla="*/ 10306 w 181609"/>
              <a:gd name="T29" fmla="*/ 5235 h 259079"/>
              <a:gd name="T30" fmla="*/ 4580 w 181609"/>
              <a:gd name="T31" fmla="*/ 5235 h 259079"/>
              <a:gd name="T32" fmla="*/ 4580 w 181609"/>
              <a:gd name="T33" fmla="*/ 168555 h 259079"/>
              <a:gd name="T34" fmla="*/ 10306 w 181609"/>
              <a:gd name="T35" fmla="*/ 168555 h 259079"/>
              <a:gd name="T36" fmla="*/ 130533 w 181609"/>
              <a:gd name="T37" fmla="*/ 168555 h 259079"/>
              <a:gd name="T38" fmla="*/ 4580 w 181609"/>
              <a:gd name="T39" fmla="*/ 168555 h 259079"/>
              <a:gd name="T40" fmla="*/ 10306 w 181609"/>
              <a:gd name="T41" fmla="*/ 172743 h 259079"/>
              <a:gd name="T42" fmla="*/ 10306 w 181609"/>
              <a:gd name="T43" fmla="*/ 177978 h 259079"/>
              <a:gd name="T44" fmla="*/ 125953 w 181609"/>
              <a:gd name="T45" fmla="*/ 177978 h 259079"/>
              <a:gd name="T46" fmla="*/ 125953 w 181609"/>
              <a:gd name="T47" fmla="*/ 172743 h 259079"/>
              <a:gd name="T48" fmla="*/ 130533 w 181609"/>
              <a:gd name="T49" fmla="*/ 168555 h 259079"/>
              <a:gd name="T50" fmla="*/ 10306 w 181609"/>
              <a:gd name="T51" fmla="*/ 177978 h 259079"/>
              <a:gd name="T52" fmla="*/ 10306 w 181609"/>
              <a:gd name="T53" fmla="*/ 172743 h 259079"/>
              <a:gd name="T54" fmla="*/ 4580 w 181609"/>
              <a:gd name="T55" fmla="*/ 168555 h 259079"/>
              <a:gd name="T56" fmla="*/ 4580 w 181609"/>
              <a:gd name="T57" fmla="*/ 177978 h 259079"/>
              <a:gd name="T58" fmla="*/ 10306 w 181609"/>
              <a:gd name="T59" fmla="*/ 177978 h 259079"/>
              <a:gd name="T60" fmla="*/ 136258 w 181609"/>
              <a:gd name="T61" fmla="*/ 177978 h 259079"/>
              <a:gd name="T62" fmla="*/ 136258 w 181609"/>
              <a:gd name="T63" fmla="*/ 0 h 259079"/>
              <a:gd name="T64" fmla="*/ 125953 w 181609"/>
              <a:gd name="T65" fmla="*/ 0 h 259079"/>
              <a:gd name="T66" fmla="*/ 130533 w 181609"/>
              <a:gd name="T67" fmla="*/ 5235 h 259079"/>
              <a:gd name="T68" fmla="*/ 130533 w 181609"/>
              <a:gd name="T69" fmla="*/ 177978 h 259079"/>
              <a:gd name="T70" fmla="*/ 136258 w 181609"/>
              <a:gd name="T71" fmla="*/ 177978 h 259079"/>
              <a:gd name="T72" fmla="*/ 130533 w 181609"/>
              <a:gd name="T73" fmla="*/ 168555 h 259079"/>
              <a:gd name="T74" fmla="*/ 130533 w 181609"/>
              <a:gd name="T75" fmla="*/ 5235 h 259079"/>
              <a:gd name="T76" fmla="*/ 125953 w 181609"/>
              <a:gd name="T77" fmla="*/ 5235 h 259079"/>
              <a:gd name="T78" fmla="*/ 125953 w 181609"/>
              <a:gd name="T79" fmla="*/ 168555 h 259079"/>
              <a:gd name="T80" fmla="*/ 130533 w 181609"/>
              <a:gd name="T81" fmla="*/ 168555 h 259079"/>
              <a:gd name="T82" fmla="*/ 130533 w 181609"/>
              <a:gd name="T83" fmla="*/ 177978 h 259079"/>
              <a:gd name="T84" fmla="*/ 130533 w 181609"/>
              <a:gd name="T85" fmla="*/ 168555 h 259079"/>
              <a:gd name="T86" fmla="*/ 125953 w 181609"/>
              <a:gd name="T87" fmla="*/ 172743 h 259079"/>
              <a:gd name="T88" fmla="*/ 125953 w 181609"/>
              <a:gd name="T89" fmla="*/ 177978 h 259079"/>
              <a:gd name="T90" fmla="*/ 130533 w 181609"/>
              <a:gd name="T91" fmla="*/ 177978 h 259079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0" t="0" r="r" b="b"/>
            <a:pathLst>
              <a:path w="181609" h="259079">
                <a:moveTo>
                  <a:pt x="173736" y="7620"/>
                </a:moveTo>
                <a:lnTo>
                  <a:pt x="167640" y="0"/>
                </a:lnTo>
                <a:lnTo>
                  <a:pt x="0" y="0"/>
                </a:lnTo>
                <a:lnTo>
                  <a:pt x="0" y="259080"/>
                </a:lnTo>
                <a:lnTo>
                  <a:pt x="6096" y="259080"/>
                </a:lnTo>
                <a:lnTo>
                  <a:pt x="6096" y="7620"/>
                </a:lnTo>
                <a:lnTo>
                  <a:pt x="13716" y="0"/>
                </a:lnTo>
                <a:lnTo>
                  <a:pt x="13716" y="7620"/>
                </a:lnTo>
                <a:lnTo>
                  <a:pt x="173736" y="7620"/>
                </a:lnTo>
                <a:close/>
              </a:path>
              <a:path w="181609" h="259079">
                <a:moveTo>
                  <a:pt x="13716" y="7620"/>
                </a:moveTo>
                <a:lnTo>
                  <a:pt x="13716" y="0"/>
                </a:lnTo>
                <a:lnTo>
                  <a:pt x="6096" y="7620"/>
                </a:lnTo>
                <a:lnTo>
                  <a:pt x="13716" y="7620"/>
                </a:lnTo>
                <a:close/>
              </a:path>
              <a:path w="181609" h="259079">
                <a:moveTo>
                  <a:pt x="13716" y="245364"/>
                </a:moveTo>
                <a:lnTo>
                  <a:pt x="13716" y="7620"/>
                </a:lnTo>
                <a:lnTo>
                  <a:pt x="6096" y="7620"/>
                </a:lnTo>
                <a:lnTo>
                  <a:pt x="6096" y="245364"/>
                </a:lnTo>
                <a:lnTo>
                  <a:pt x="13716" y="245364"/>
                </a:lnTo>
                <a:close/>
              </a:path>
              <a:path w="181609" h="259079">
                <a:moveTo>
                  <a:pt x="173736" y="245364"/>
                </a:moveTo>
                <a:lnTo>
                  <a:pt x="6096" y="245364"/>
                </a:lnTo>
                <a:lnTo>
                  <a:pt x="13716" y="251460"/>
                </a:lnTo>
                <a:lnTo>
                  <a:pt x="13716" y="259080"/>
                </a:lnTo>
                <a:lnTo>
                  <a:pt x="167640" y="259080"/>
                </a:lnTo>
                <a:lnTo>
                  <a:pt x="167640" y="251460"/>
                </a:lnTo>
                <a:lnTo>
                  <a:pt x="173736" y="245364"/>
                </a:lnTo>
                <a:close/>
              </a:path>
              <a:path w="181609" h="259079">
                <a:moveTo>
                  <a:pt x="13716" y="259080"/>
                </a:moveTo>
                <a:lnTo>
                  <a:pt x="13716" y="251460"/>
                </a:lnTo>
                <a:lnTo>
                  <a:pt x="6096" y="245364"/>
                </a:lnTo>
                <a:lnTo>
                  <a:pt x="6096" y="259080"/>
                </a:lnTo>
                <a:lnTo>
                  <a:pt x="13716" y="259080"/>
                </a:lnTo>
                <a:close/>
              </a:path>
              <a:path w="181609" h="259079">
                <a:moveTo>
                  <a:pt x="181356" y="259080"/>
                </a:moveTo>
                <a:lnTo>
                  <a:pt x="181356" y="0"/>
                </a:lnTo>
                <a:lnTo>
                  <a:pt x="167640" y="0"/>
                </a:lnTo>
                <a:lnTo>
                  <a:pt x="173736" y="7620"/>
                </a:lnTo>
                <a:lnTo>
                  <a:pt x="173736" y="259080"/>
                </a:lnTo>
                <a:lnTo>
                  <a:pt x="181356" y="259080"/>
                </a:lnTo>
                <a:close/>
              </a:path>
              <a:path w="181609" h="259079">
                <a:moveTo>
                  <a:pt x="173736" y="245364"/>
                </a:moveTo>
                <a:lnTo>
                  <a:pt x="173736" y="7620"/>
                </a:lnTo>
                <a:lnTo>
                  <a:pt x="167640" y="7620"/>
                </a:lnTo>
                <a:lnTo>
                  <a:pt x="167640" y="245364"/>
                </a:lnTo>
                <a:lnTo>
                  <a:pt x="173736" y="245364"/>
                </a:lnTo>
                <a:close/>
              </a:path>
              <a:path w="181609" h="259079">
                <a:moveTo>
                  <a:pt x="173736" y="259080"/>
                </a:moveTo>
                <a:lnTo>
                  <a:pt x="173736" y="245364"/>
                </a:lnTo>
                <a:lnTo>
                  <a:pt x="167640" y="251460"/>
                </a:lnTo>
                <a:lnTo>
                  <a:pt x="167640" y="259080"/>
                </a:lnTo>
                <a:lnTo>
                  <a:pt x="173736" y="259080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id-ID"/>
          </a:p>
        </p:txBody>
      </p:sp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xfrm>
            <a:off x="485775" y="411163"/>
            <a:ext cx="1785938" cy="611187"/>
          </a:xfrm>
        </p:spPr>
        <p:txBody>
          <a:bodyPr lIns="0" tIns="10827" rIns="0" bIns="0" rtlCol="0">
            <a:spAutoFit/>
          </a:bodyPr>
          <a:lstStyle/>
          <a:p>
            <a:pPr marL="11397" eaLnBrk="1" hangingPunct="1">
              <a:spcBef>
                <a:spcPts val="85"/>
              </a:spcBef>
              <a:defRPr/>
            </a:pPr>
            <a:r>
              <a:rPr sz="3900" b="1" spc="-9" dirty="0">
                <a:latin typeface="Arial"/>
                <a:cs typeface="Arial"/>
              </a:rPr>
              <a:t>Latihan</a:t>
            </a:r>
            <a:endParaRPr sz="39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536575" y="1158875"/>
            <a:ext cx="6761163" cy="2147888"/>
          </a:xfrm>
          <a:prstGeom prst="rect">
            <a:avLst/>
          </a:prstGeom>
        </p:spPr>
        <p:txBody>
          <a:bodyPr lIns="0" tIns="11397" rIns="0" bIns="0">
            <a:spAutoFit/>
          </a:bodyPr>
          <a:lstStyle/>
          <a:p>
            <a:pPr marL="350457" indent="-339060">
              <a:spcBef>
                <a:spcPts val="90"/>
              </a:spcBef>
              <a:buClr>
                <a:srgbClr val="320065"/>
              </a:buClr>
              <a:buSzPct val="69696"/>
              <a:buFont typeface="Courier New"/>
              <a:buChar char="•"/>
              <a:tabLst>
                <a:tab pos="351027" algn="l"/>
              </a:tabLst>
              <a:defRPr/>
            </a:pPr>
            <a:r>
              <a:rPr sz="3000" spc="-9" dirty="0">
                <a:latin typeface="Arial"/>
                <a:cs typeface="Arial"/>
              </a:rPr>
              <a:t>Kerjakan </a:t>
            </a:r>
            <a:r>
              <a:rPr sz="3000" dirty="0">
                <a:latin typeface="Arial"/>
                <a:cs typeface="Arial"/>
              </a:rPr>
              <a:t>X = (A + B × C) / (D – E ×</a:t>
            </a:r>
            <a:r>
              <a:rPr sz="3000" spc="-72" dirty="0">
                <a:latin typeface="Arial"/>
                <a:cs typeface="Arial"/>
              </a:rPr>
              <a:t> </a:t>
            </a:r>
            <a:r>
              <a:rPr sz="3000" spc="-4" dirty="0">
                <a:latin typeface="Arial"/>
                <a:cs typeface="Arial"/>
              </a:rPr>
              <a:t>F)</a:t>
            </a:r>
            <a:endParaRPr sz="3000" dirty="0">
              <a:latin typeface="Arial"/>
              <a:cs typeface="Arial"/>
            </a:endParaRPr>
          </a:p>
          <a:p>
            <a:pPr>
              <a:spcBef>
                <a:spcPts val="18"/>
              </a:spcBef>
              <a:buClr>
                <a:srgbClr val="320065"/>
              </a:buClr>
              <a:buFont typeface="Courier New"/>
              <a:buChar char="•"/>
              <a:defRPr/>
            </a:pPr>
            <a:endParaRPr sz="4300" dirty="0">
              <a:latin typeface="Times New Roman"/>
              <a:cs typeface="Times New Roman"/>
            </a:endParaRPr>
          </a:p>
          <a:p>
            <a:pPr marL="11397">
              <a:spcBef>
                <a:spcPts val="4"/>
              </a:spcBef>
              <a:defRPr/>
            </a:pPr>
            <a:r>
              <a:rPr sz="3000" spc="-4" dirty="0">
                <a:latin typeface="Arial"/>
                <a:cs typeface="Arial"/>
              </a:rPr>
              <a:t>Dengan:</a:t>
            </a:r>
            <a:endParaRPr sz="3000" dirty="0">
              <a:latin typeface="Arial"/>
              <a:cs typeface="Arial"/>
            </a:endParaRPr>
          </a:p>
          <a:p>
            <a:pPr marL="350457" indent="-339060">
              <a:spcBef>
                <a:spcPts val="709"/>
              </a:spcBef>
              <a:buClr>
                <a:srgbClr val="320065"/>
              </a:buClr>
              <a:buSzPct val="69696"/>
              <a:buFont typeface="Courier New"/>
              <a:buChar char="•"/>
              <a:tabLst>
                <a:tab pos="351027" algn="l"/>
              </a:tabLst>
              <a:defRPr/>
            </a:pPr>
            <a:r>
              <a:rPr sz="3000" spc="-4" dirty="0">
                <a:latin typeface="Arial"/>
                <a:cs typeface="Arial"/>
              </a:rPr>
              <a:t>Format </a:t>
            </a:r>
            <a:r>
              <a:rPr sz="3000" dirty="0">
                <a:latin typeface="Arial"/>
                <a:cs typeface="Arial"/>
              </a:rPr>
              <a:t>Instruksi 3</a:t>
            </a:r>
            <a:r>
              <a:rPr sz="3000" spc="-90" dirty="0">
                <a:latin typeface="Arial"/>
                <a:cs typeface="Arial"/>
              </a:rPr>
              <a:t> </a:t>
            </a:r>
            <a:r>
              <a:rPr sz="3000" spc="-4" dirty="0" err="1">
                <a:latin typeface="Arial"/>
                <a:cs typeface="Arial"/>
              </a:rPr>
              <a:t>Alamat</a:t>
            </a:r>
            <a:endParaRPr sz="3000" dirty="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er">
  <a:themeElements>
    <a:clrScheme name="Pape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Pape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Pape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334</TotalTime>
  <Words>2346</Words>
  <Application>Microsoft Office PowerPoint</Application>
  <PresentationFormat>On-screen Show (4:3)</PresentationFormat>
  <Paragraphs>285</Paragraphs>
  <Slides>42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48" baseType="lpstr">
      <vt:lpstr>Times New Roman</vt:lpstr>
      <vt:lpstr>Arial</vt:lpstr>
      <vt:lpstr>Calibri</vt:lpstr>
      <vt:lpstr>Wingdings</vt:lpstr>
      <vt:lpstr>Courier New</vt:lpstr>
      <vt:lpstr>Paper</vt:lpstr>
      <vt:lpstr>CPU dan Set Instruksi</vt:lpstr>
      <vt:lpstr>CPU </vt:lpstr>
      <vt:lpstr>Komponen Utama CPU </vt:lpstr>
      <vt:lpstr>Arithmetic and Logic Unit (ALU) </vt:lpstr>
      <vt:lpstr>Control Unit </vt:lpstr>
      <vt:lpstr>Registers </vt:lpstr>
      <vt:lpstr>CPU Interconnections </vt:lpstr>
      <vt:lpstr>Komponen internal CPU </vt:lpstr>
      <vt:lpstr>Fungsi CPU </vt:lpstr>
      <vt:lpstr>Siklus Instruksi </vt:lpstr>
      <vt:lpstr>PowerPoint Presentation</vt:lpstr>
      <vt:lpstr>Siklus Fetch - Eksekusi </vt:lpstr>
      <vt:lpstr>Siklus Fetch - Eksekusi </vt:lpstr>
      <vt:lpstr>Aksi CPU </vt:lpstr>
      <vt:lpstr>Siklus Eksekusi </vt:lpstr>
      <vt:lpstr>Diagram siklus instruksi </vt:lpstr>
      <vt:lpstr>PowerPoint Presentation</vt:lpstr>
      <vt:lpstr>Apakah Set Instruksi itu?</vt:lpstr>
      <vt:lpstr>Apakah Set Instruksi itu?</vt:lpstr>
      <vt:lpstr>Jenis Instruksi: CISC</vt:lpstr>
      <vt:lpstr>Jenis Instruksi: RISC</vt:lpstr>
      <vt:lpstr>Set Instruksi Spesifik</vt:lpstr>
      <vt:lpstr>Elemen-elemen Instruksi</vt:lpstr>
      <vt:lpstr>Ke mana operand disimpan?</vt:lpstr>
      <vt:lpstr>Representasi Instruksi</vt:lpstr>
      <vt:lpstr>Format Instruksi (Biner)</vt:lpstr>
      <vt:lpstr>Contoh Simbolik Instruksi</vt:lpstr>
      <vt:lpstr>Cakupan Jenis Instruksi</vt:lpstr>
      <vt:lpstr>Format Instruksi 3 Alamat</vt:lpstr>
      <vt:lpstr>Format Instruksi 2 Alamat</vt:lpstr>
      <vt:lpstr>Format Instruksi 1 Alamat</vt:lpstr>
      <vt:lpstr>Format Instruksi 0 Alamat</vt:lpstr>
      <vt:lpstr>Contoh Format Instr 3 Alamat</vt:lpstr>
      <vt:lpstr>Contoh Format Instr 2 Alamat</vt:lpstr>
      <vt:lpstr>Contoh Format Instr 1 Alamat</vt:lpstr>
      <vt:lpstr>Contoh Format Instr 0 Alamat</vt:lpstr>
      <vt:lpstr>Yang Perlu Diperhatikan</vt:lpstr>
      <vt:lpstr>Who uses what?</vt:lpstr>
      <vt:lpstr>Who uses what?</vt:lpstr>
      <vt:lpstr>Who uses what?</vt:lpstr>
      <vt:lpstr>Who uses what?</vt:lpstr>
      <vt:lpstr>Latihan</vt:lpstr>
    </vt:vector>
  </TitlesOfParts>
  <Company>UNISSULA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Pertemuan ke - 5 Struktur CPU</dc:title>
  <dc:creator>Noora</dc:creator>
  <cp:lastModifiedBy>noora</cp:lastModifiedBy>
  <cp:revision>26</cp:revision>
  <dcterms:created xsi:type="dcterms:W3CDTF">2006-11-24T04:34:46Z</dcterms:created>
  <dcterms:modified xsi:type="dcterms:W3CDTF">2020-03-03T20:55:54Z</dcterms:modified>
</cp:coreProperties>
</file>