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19" r:id="rId35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10" autoAdjust="0"/>
    <p:restoredTop sz="94660"/>
  </p:normalViewPr>
  <p:slideViewPr>
    <p:cSldViewPr>
      <p:cViewPr>
        <p:scale>
          <a:sx n="50" d="100"/>
          <a:sy n="50" d="100"/>
        </p:scale>
        <p:origin x="1848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017011" y="1054100"/>
            <a:ext cx="4024376" cy="512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2116" y="648715"/>
            <a:ext cx="7694167" cy="124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926791"/>
            <a:ext cx="8775065" cy="3860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74759" y="6896312"/>
            <a:ext cx="20447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4523" y="923036"/>
            <a:ext cx="268287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15" dirty="0"/>
              <a:t>Dimensi</a:t>
            </a:r>
            <a:r>
              <a:rPr sz="4400" spc="-254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02027"/>
            <a:ext cx="7950834" cy="42164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382270" indent="-344170">
              <a:lnSpc>
                <a:spcPts val="2400"/>
              </a:lnSpc>
              <a:spcBef>
                <a:spcPts val="675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50" dirty="0">
                <a:latin typeface="Arial"/>
                <a:cs typeface="Arial"/>
              </a:rPr>
              <a:t>Permukaan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65" dirty="0">
                <a:latin typeface="Arial"/>
                <a:cs typeface="Arial"/>
              </a:rPr>
              <a:t>lebar; </a:t>
            </a:r>
            <a:r>
              <a:rPr sz="2500" spc="-175" dirty="0">
                <a:latin typeface="Arial"/>
                <a:cs typeface="Arial"/>
              </a:rPr>
              <a:t>supaya </a:t>
            </a:r>
            <a:r>
              <a:rPr sz="2500" spc="-150" dirty="0">
                <a:latin typeface="Arial"/>
                <a:cs typeface="Arial"/>
              </a:rPr>
              <a:t>tegangan </a:t>
            </a:r>
            <a:r>
              <a:rPr sz="2500" spc="-110" dirty="0">
                <a:latin typeface="Arial"/>
                <a:cs typeface="Arial"/>
              </a:rPr>
              <a:t>kontak </a:t>
            </a:r>
            <a:r>
              <a:rPr sz="2500" spc="-140" dirty="0">
                <a:latin typeface="Arial"/>
                <a:cs typeface="Arial"/>
              </a:rPr>
              <a:t>sekecil  </a:t>
            </a:r>
            <a:r>
              <a:rPr sz="2500" spc="-95" dirty="0">
                <a:latin typeface="Arial"/>
                <a:cs typeface="Arial"/>
              </a:rPr>
              <a:t>mungkin</a:t>
            </a:r>
            <a:endParaRPr sz="25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70" dirty="0">
                <a:latin typeface="Arial"/>
                <a:cs typeface="Arial"/>
              </a:rPr>
              <a:t>Kepala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50" dirty="0">
                <a:latin typeface="Arial"/>
                <a:cs typeface="Arial"/>
              </a:rPr>
              <a:t>tebal; </a:t>
            </a:r>
            <a:r>
              <a:rPr sz="2500" spc="-100" dirty="0">
                <a:latin typeface="Arial"/>
                <a:cs typeface="Arial"/>
              </a:rPr>
              <a:t>memberikan </a:t>
            </a:r>
            <a:r>
              <a:rPr sz="2500" spc="-60" dirty="0">
                <a:latin typeface="Arial"/>
                <a:cs typeface="Arial"/>
              </a:rPr>
              <a:t>umur</a:t>
            </a:r>
            <a:r>
              <a:rPr sz="2500" spc="-175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panjang</a:t>
            </a:r>
            <a:endParaRPr sz="2500">
              <a:latin typeface="Arial"/>
              <a:cs typeface="Arial"/>
            </a:endParaRPr>
          </a:p>
          <a:p>
            <a:pPr marL="356870" marR="467359" indent="-344170">
              <a:lnSpc>
                <a:spcPts val="2400"/>
              </a:lnSpc>
              <a:spcBef>
                <a:spcPts val="58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70" dirty="0">
                <a:latin typeface="Arial"/>
                <a:cs typeface="Arial"/>
              </a:rPr>
              <a:t>Badan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50" dirty="0">
                <a:latin typeface="Arial"/>
                <a:cs typeface="Arial"/>
              </a:rPr>
              <a:t>tebal; </a:t>
            </a:r>
            <a:r>
              <a:rPr sz="2500" spc="-105" dirty="0">
                <a:latin typeface="Arial"/>
                <a:cs typeface="Arial"/>
              </a:rPr>
              <a:t>antisipasi korosi, </a:t>
            </a:r>
            <a:r>
              <a:rPr sz="2500" spc="-150" dirty="0">
                <a:latin typeface="Arial"/>
                <a:cs typeface="Arial"/>
              </a:rPr>
              <a:t>tegangan  </a:t>
            </a:r>
            <a:r>
              <a:rPr sz="2500" spc="-40" dirty="0">
                <a:latin typeface="Arial"/>
                <a:cs typeface="Arial"/>
              </a:rPr>
              <a:t>lentur </a:t>
            </a:r>
            <a:r>
              <a:rPr sz="2500" spc="-120" dirty="0">
                <a:latin typeface="Arial"/>
                <a:cs typeface="Arial"/>
              </a:rPr>
              <a:t>dan </a:t>
            </a:r>
            <a:r>
              <a:rPr sz="2500" spc="-150" dirty="0">
                <a:latin typeface="Arial"/>
                <a:cs typeface="Arial"/>
              </a:rPr>
              <a:t>tegangan</a:t>
            </a:r>
            <a:r>
              <a:rPr sz="2500" spc="-85" dirty="0">
                <a:latin typeface="Arial"/>
                <a:cs typeface="Arial"/>
              </a:rPr>
              <a:t> </a:t>
            </a:r>
            <a:r>
              <a:rPr sz="2500" spc="-75" dirty="0">
                <a:latin typeface="Arial"/>
                <a:cs typeface="Arial"/>
              </a:rPr>
              <a:t>horisontal</a:t>
            </a:r>
            <a:endParaRPr sz="2500">
              <a:latin typeface="Arial"/>
              <a:cs typeface="Arial"/>
            </a:endParaRPr>
          </a:p>
          <a:p>
            <a:pPr marL="356870" marR="83820" indent="-344170">
              <a:lnSpc>
                <a:spcPts val="2400"/>
              </a:lnSpc>
              <a:spcBef>
                <a:spcPts val="60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90" dirty="0">
                <a:latin typeface="Arial"/>
                <a:cs typeface="Arial"/>
              </a:rPr>
              <a:t>Dasar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65" dirty="0">
                <a:latin typeface="Arial"/>
                <a:cs typeface="Arial"/>
              </a:rPr>
              <a:t>lebar; </a:t>
            </a:r>
            <a:r>
              <a:rPr sz="2500" spc="-175" dirty="0">
                <a:latin typeface="Arial"/>
                <a:cs typeface="Arial"/>
              </a:rPr>
              <a:t>supaya </a:t>
            </a:r>
            <a:r>
              <a:rPr sz="2500" spc="-120" dirty="0">
                <a:latin typeface="Arial"/>
                <a:cs typeface="Arial"/>
              </a:rPr>
              <a:t>mengecilkan </a:t>
            </a:r>
            <a:r>
              <a:rPr sz="2500" spc="-70" dirty="0">
                <a:latin typeface="Arial"/>
                <a:cs typeface="Arial"/>
              </a:rPr>
              <a:t>distribusi  </a:t>
            </a:r>
            <a:r>
              <a:rPr sz="2500" spc="-150" dirty="0">
                <a:latin typeface="Arial"/>
                <a:cs typeface="Arial"/>
              </a:rPr>
              <a:t>tegangan </a:t>
            </a:r>
            <a:r>
              <a:rPr sz="2500" spc="-175" dirty="0">
                <a:latin typeface="Arial"/>
                <a:cs typeface="Arial"/>
              </a:rPr>
              <a:t>ke</a:t>
            </a:r>
            <a:r>
              <a:rPr sz="2500" spc="-75" dirty="0">
                <a:latin typeface="Arial"/>
                <a:cs typeface="Arial"/>
              </a:rPr>
              <a:t> </a:t>
            </a:r>
            <a:r>
              <a:rPr sz="2500" spc="-100" dirty="0">
                <a:latin typeface="Arial"/>
                <a:cs typeface="Arial"/>
              </a:rPr>
              <a:t>bantalan</a:t>
            </a:r>
            <a:endParaRPr sz="2500">
              <a:latin typeface="Arial"/>
              <a:cs typeface="Arial"/>
            </a:endParaRPr>
          </a:p>
          <a:p>
            <a:pPr marL="356870" marR="142875" indent="-344170">
              <a:lnSpc>
                <a:spcPts val="2400"/>
              </a:lnSpc>
              <a:spcBef>
                <a:spcPts val="60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90" dirty="0">
                <a:latin typeface="Arial"/>
                <a:cs typeface="Arial"/>
              </a:rPr>
              <a:t>Dasar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50" dirty="0">
                <a:latin typeface="Arial"/>
                <a:cs typeface="Arial"/>
              </a:rPr>
              <a:t>tebal; </a:t>
            </a:r>
            <a:r>
              <a:rPr sz="2500" spc="-105" dirty="0">
                <a:latin typeface="Arial"/>
                <a:cs typeface="Arial"/>
              </a:rPr>
              <a:t>antisipasi </a:t>
            </a:r>
            <a:r>
              <a:rPr sz="2500" spc="-114" dirty="0">
                <a:latin typeface="Arial"/>
                <a:cs typeface="Arial"/>
              </a:rPr>
              <a:t>korosi </a:t>
            </a:r>
            <a:r>
              <a:rPr sz="2500" spc="-120" dirty="0">
                <a:latin typeface="Arial"/>
                <a:cs typeface="Arial"/>
              </a:rPr>
              <a:t>dan </a:t>
            </a:r>
            <a:r>
              <a:rPr sz="2500" spc="-135" dirty="0">
                <a:latin typeface="Arial"/>
                <a:cs typeface="Arial"/>
              </a:rPr>
              <a:t>menjaga  </a:t>
            </a:r>
            <a:r>
              <a:rPr sz="2500" spc="-150" dirty="0">
                <a:latin typeface="Arial"/>
                <a:cs typeface="Arial"/>
              </a:rPr>
              <a:t>kekakuan</a:t>
            </a:r>
            <a:endParaRPr sz="25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75" dirty="0">
                <a:latin typeface="Arial"/>
                <a:cs typeface="Arial"/>
              </a:rPr>
              <a:t>Momen </a:t>
            </a:r>
            <a:r>
              <a:rPr sz="2500" spc="-105" dirty="0">
                <a:latin typeface="Arial"/>
                <a:cs typeface="Arial"/>
              </a:rPr>
              <a:t>inersia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50" dirty="0">
                <a:latin typeface="Arial"/>
                <a:cs typeface="Arial"/>
              </a:rPr>
              <a:t>tinggi; </a:t>
            </a:r>
            <a:r>
              <a:rPr sz="2500" spc="-70" dirty="0">
                <a:latin typeface="Arial"/>
                <a:cs typeface="Arial"/>
              </a:rPr>
              <a:t>tinggi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40" dirty="0">
                <a:latin typeface="Arial"/>
                <a:cs typeface="Arial"/>
              </a:rPr>
              <a:t>semaksimal</a:t>
            </a:r>
            <a:r>
              <a:rPr sz="2500" spc="-175" dirty="0">
                <a:latin typeface="Arial"/>
                <a:cs typeface="Arial"/>
              </a:rPr>
              <a:t> </a:t>
            </a:r>
            <a:r>
              <a:rPr sz="2500" spc="-95" dirty="0">
                <a:latin typeface="Arial"/>
                <a:cs typeface="Arial"/>
              </a:rPr>
              <a:t>mungkin</a:t>
            </a:r>
            <a:endParaRPr sz="2500">
              <a:latin typeface="Arial"/>
              <a:cs typeface="Arial"/>
            </a:endParaRPr>
          </a:p>
          <a:p>
            <a:pPr marL="356870" marR="415290" indent="-344170">
              <a:lnSpc>
                <a:spcPts val="2400"/>
              </a:lnSpc>
              <a:spcBef>
                <a:spcPts val="58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70" dirty="0">
                <a:latin typeface="Arial"/>
                <a:cs typeface="Arial"/>
              </a:rPr>
              <a:t>Kepala </a:t>
            </a:r>
            <a:r>
              <a:rPr sz="2500" spc="-120" dirty="0">
                <a:latin typeface="Arial"/>
                <a:cs typeface="Arial"/>
              </a:rPr>
              <a:t>dan </a:t>
            </a:r>
            <a:r>
              <a:rPr sz="2500" spc="-150" dirty="0">
                <a:latin typeface="Arial"/>
                <a:cs typeface="Arial"/>
              </a:rPr>
              <a:t>dasar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65" dirty="0">
                <a:latin typeface="Arial"/>
                <a:cs typeface="Arial"/>
              </a:rPr>
              <a:t>lebar; </a:t>
            </a:r>
            <a:r>
              <a:rPr sz="2500" spc="-60" dirty="0">
                <a:latin typeface="Arial"/>
                <a:cs typeface="Arial"/>
              </a:rPr>
              <a:t>untuk </a:t>
            </a:r>
            <a:r>
              <a:rPr sz="2500" spc="-125" dirty="0">
                <a:latin typeface="Arial"/>
                <a:cs typeface="Arial"/>
              </a:rPr>
              <a:t>menahan  </a:t>
            </a:r>
            <a:r>
              <a:rPr sz="2500" spc="-220" dirty="0">
                <a:latin typeface="Arial"/>
                <a:cs typeface="Arial"/>
              </a:rPr>
              <a:t>gaya</a:t>
            </a:r>
            <a:r>
              <a:rPr sz="2500" spc="-150" dirty="0">
                <a:latin typeface="Arial"/>
                <a:cs typeface="Arial"/>
              </a:rPr>
              <a:t> </a:t>
            </a:r>
            <a:r>
              <a:rPr sz="2500" spc="-75" dirty="0">
                <a:latin typeface="Arial"/>
                <a:cs typeface="Arial"/>
              </a:rPr>
              <a:t>horisontal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4523" y="923036"/>
            <a:ext cx="268287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15" dirty="0"/>
              <a:t>Dimensi</a:t>
            </a:r>
            <a:r>
              <a:rPr sz="4400" spc="-254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7608570" cy="3730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84455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75" dirty="0">
                <a:latin typeface="Arial"/>
                <a:cs typeface="Arial"/>
              </a:rPr>
              <a:t>Perbandingan </a:t>
            </a:r>
            <a:r>
              <a:rPr sz="3200" spc="-110" dirty="0">
                <a:latin typeface="Arial"/>
                <a:cs typeface="Arial"/>
              </a:rPr>
              <a:t>lebar </a:t>
            </a:r>
            <a:r>
              <a:rPr sz="3200" spc="-155" dirty="0">
                <a:latin typeface="Arial"/>
                <a:cs typeface="Arial"/>
              </a:rPr>
              <a:t>dan </a:t>
            </a:r>
            <a:r>
              <a:rPr sz="3200" spc="-90" dirty="0">
                <a:latin typeface="Arial"/>
                <a:cs typeface="Arial"/>
              </a:rPr>
              <a:t>tinggi </a:t>
            </a:r>
            <a:r>
              <a:rPr sz="3200" spc="-160" dirty="0">
                <a:latin typeface="Arial"/>
                <a:cs typeface="Arial"/>
              </a:rPr>
              <a:t>harus </a:t>
            </a:r>
            <a:r>
              <a:rPr sz="3200" spc="-135" dirty="0">
                <a:latin typeface="Arial"/>
                <a:cs typeface="Arial"/>
              </a:rPr>
              <a:t>cukup;  </a:t>
            </a:r>
            <a:r>
              <a:rPr sz="3200" spc="-80" dirty="0">
                <a:latin typeface="Arial"/>
                <a:cs typeface="Arial"/>
              </a:rPr>
              <a:t>untuk </a:t>
            </a:r>
            <a:r>
              <a:rPr sz="3200" spc="-150" dirty="0">
                <a:latin typeface="Arial"/>
                <a:cs typeface="Arial"/>
              </a:rPr>
              <a:t>kestabilan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horisontal</a:t>
            </a:r>
            <a:endParaRPr sz="3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85" dirty="0">
                <a:latin typeface="Arial"/>
                <a:cs typeface="Arial"/>
              </a:rPr>
              <a:t>Titik </a:t>
            </a:r>
            <a:r>
              <a:rPr sz="3200" spc="-170" dirty="0">
                <a:latin typeface="Arial"/>
                <a:cs typeface="Arial"/>
              </a:rPr>
              <a:t>pusat </a:t>
            </a:r>
            <a:r>
              <a:rPr sz="3200" spc="-185" dirty="0">
                <a:latin typeface="Arial"/>
                <a:cs typeface="Arial"/>
              </a:rPr>
              <a:t>sebaiknya </a:t>
            </a:r>
            <a:r>
              <a:rPr sz="3200" spc="-125" dirty="0">
                <a:latin typeface="Arial"/>
                <a:cs typeface="Arial"/>
              </a:rPr>
              <a:t>ditengah</a:t>
            </a:r>
            <a:r>
              <a:rPr sz="3200" spc="185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rel</a:t>
            </a:r>
            <a:endParaRPr sz="3200">
              <a:latin typeface="Arial"/>
              <a:cs typeface="Arial"/>
            </a:endParaRPr>
          </a:p>
          <a:p>
            <a:pPr marL="356870" marR="200025" indent="-344170">
              <a:lnSpc>
                <a:spcPct val="100000"/>
              </a:lnSpc>
              <a:spcBef>
                <a:spcPts val="7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30" dirty="0">
                <a:latin typeface="Arial"/>
                <a:cs typeface="Arial"/>
              </a:rPr>
              <a:t>Geometri </a:t>
            </a:r>
            <a:r>
              <a:rPr sz="3200" spc="-165" dirty="0">
                <a:latin typeface="Arial"/>
                <a:cs typeface="Arial"/>
              </a:rPr>
              <a:t>badan </a:t>
            </a:r>
            <a:r>
              <a:rPr sz="3200" spc="-160" dirty="0">
                <a:latin typeface="Arial"/>
                <a:cs typeface="Arial"/>
              </a:rPr>
              <a:t>harus </a:t>
            </a:r>
            <a:r>
              <a:rPr sz="3200" spc="-210" dirty="0">
                <a:latin typeface="Arial"/>
                <a:cs typeface="Arial"/>
              </a:rPr>
              <a:t>sesuai </a:t>
            </a:r>
            <a:r>
              <a:rPr sz="3200" spc="-180" dirty="0">
                <a:latin typeface="Arial"/>
                <a:cs typeface="Arial"/>
              </a:rPr>
              <a:t>dengan </a:t>
            </a:r>
            <a:r>
              <a:rPr sz="3200" spc="-110" dirty="0">
                <a:latin typeface="Arial"/>
                <a:cs typeface="Arial"/>
              </a:rPr>
              <a:t>pelat  </a:t>
            </a:r>
            <a:r>
              <a:rPr sz="3200" spc="-190" dirty="0">
                <a:latin typeface="Arial"/>
                <a:cs typeface="Arial"/>
              </a:rPr>
              <a:t>sambung</a:t>
            </a:r>
            <a:endParaRPr sz="3200">
              <a:latin typeface="Arial"/>
              <a:cs typeface="Arial"/>
            </a:endParaRPr>
          </a:p>
          <a:p>
            <a:pPr marL="356870" marR="508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20" dirty="0">
                <a:latin typeface="Arial"/>
                <a:cs typeface="Arial"/>
              </a:rPr>
              <a:t>Jari-jari </a:t>
            </a:r>
            <a:r>
              <a:rPr sz="3200" spc="-175" dirty="0">
                <a:latin typeface="Arial"/>
                <a:cs typeface="Arial"/>
              </a:rPr>
              <a:t>kepala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160" dirty="0">
                <a:latin typeface="Arial"/>
                <a:cs typeface="Arial"/>
              </a:rPr>
              <a:t>harus </a:t>
            </a:r>
            <a:r>
              <a:rPr sz="3200" spc="-155" dirty="0">
                <a:latin typeface="Arial"/>
                <a:cs typeface="Arial"/>
              </a:rPr>
              <a:t>cukup </a:t>
            </a:r>
            <a:r>
              <a:rPr sz="3200" spc="-180" dirty="0">
                <a:latin typeface="Arial"/>
                <a:cs typeface="Arial"/>
              </a:rPr>
              <a:t>besar </a:t>
            </a:r>
            <a:r>
              <a:rPr sz="3200" spc="-220" dirty="0">
                <a:latin typeface="Arial"/>
                <a:cs typeface="Arial"/>
              </a:rPr>
              <a:t>supaya  </a:t>
            </a:r>
            <a:r>
              <a:rPr sz="3200" spc="-185" dirty="0">
                <a:latin typeface="Arial"/>
                <a:cs typeface="Arial"/>
              </a:rPr>
              <a:t>tegangan </a:t>
            </a:r>
            <a:r>
              <a:rPr sz="3200" spc="-145" dirty="0">
                <a:latin typeface="Arial"/>
                <a:cs typeface="Arial"/>
              </a:rPr>
              <a:t>kontak </a:t>
            </a:r>
            <a:r>
              <a:rPr sz="3200" spc="-180" dirty="0">
                <a:latin typeface="Arial"/>
                <a:cs typeface="Arial"/>
              </a:rPr>
              <a:t>sekecil</a:t>
            </a:r>
            <a:r>
              <a:rPr sz="3200" spc="35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mungkin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932119" y="2547562"/>
            <a:ext cx="8197209" cy="3549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01572" y="3315715"/>
            <a:ext cx="1198245" cy="69659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31445" marR="5080" indent="-119380">
              <a:lnSpc>
                <a:spcPts val="2520"/>
              </a:lnSpc>
              <a:spcBef>
                <a:spcPts val="385"/>
              </a:spcBef>
            </a:pPr>
            <a:r>
              <a:rPr sz="2300" spc="-38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300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300" spc="-7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300" spc="-10" dirty="0">
                <a:solidFill>
                  <a:srgbClr val="FFFFFF"/>
                </a:solidFill>
                <a:latin typeface="Arial"/>
                <a:cs typeface="Arial"/>
              </a:rPr>
              <a:t>ili</a:t>
            </a:r>
            <a:r>
              <a:rPr sz="2300" spc="-4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300" spc="-95" dirty="0">
                <a:solidFill>
                  <a:srgbClr val="FFFFFF"/>
                </a:solidFill>
                <a:latin typeface="Arial"/>
                <a:cs typeface="Arial"/>
              </a:rPr>
              <a:t>an  </a:t>
            </a:r>
            <a:r>
              <a:rPr sz="2300" spc="-85" dirty="0">
                <a:solidFill>
                  <a:srgbClr val="FFFFFF"/>
                </a:solidFill>
                <a:latin typeface="Arial"/>
                <a:cs typeface="Arial"/>
              </a:rPr>
              <a:t>dimensi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</a:t>
            </a:fld>
            <a:endParaRPr spc="-60" dirty="0"/>
          </a:p>
        </p:txBody>
      </p:sp>
      <p:sp>
        <p:nvSpPr>
          <p:cNvPr id="5" name="object 5"/>
          <p:cNvSpPr txBox="1"/>
          <p:nvPr/>
        </p:nvSpPr>
        <p:spPr>
          <a:xfrm>
            <a:off x="4035044" y="2855468"/>
            <a:ext cx="198310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204" dirty="0">
                <a:solidFill>
                  <a:srgbClr val="FFFFFF"/>
                </a:solidFill>
                <a:latin typeface="Arial"/>
                <a:cs typeface="Arial"/>
              </a:rPr>
              <a:t>Tegangan </a:t>
            </a:r>
            <a:r>
              <a:rPr sz="2300" spc="-15" dirty="0">
                <a:solidFill>
                  <a:srgbClr val="FFFFFF"/>
                </a:solidFill>
                <a:latin typeface="Arial"/>
                <a:cs typeface="Arial"/>
              </a:rPr>
              <a:t>ijin</a:t>
            </a:r>
            <a:r>
              <a:rPr sz="23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(S</a:t>
            </a:r>
            <a:r>
              <a:rPr sz="2250" spc="-225" baseline="-203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8947" y="3898493"/>
            <a:ext cx="1993900" cy="80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2295" marR="5080" indent="-570230">
              <a:lnSpc>
                <a:spcPct val="111300"/>
              </a:lnSpc>
              <a:spcBef>
                <a:spcPts val="100"/>
              </a:spcBef>
            </a:pPr>
            <a:r>
              <a:rPr sz="2300" spc="-204" dirty="0">
                <a:solidFill>
                  <a:srgbClr val="FFFFFF"/>
                </a:solidFill>
                <a:latin typeface="Arial"/>
                <a:cs typeface="Arial"/>
              </a:rPr>
              <a:t>Tegangan </a:t>
            </a:r>
            <a:r>
              <a:rPr sz="2300" spc="-25" dirty="0">
                <a:solidFill>
                  <a:srgbClr val="FFFFFF"/>
                </a:solidFill>
                <a:latin typeface="Arial"/>
                <a:cs typeface="Arial"/>
              </a:rPr>
              <a:t>lentur;  </a:t>
            </a:r>
            <a:r>
              <a:rPr sz="3450" spc="-284" baseline="1328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500" spc="-190" dirty="0">
                <a:solidFill>
                  <a:srgbClr val="FFFFFF"/>
                </a:solidFill>
                <a:latin typeface="Arial"/>
                <a:cs typeface="Arial"/>
              </a:rPr>
              <a:t>base</a:t>
            </a:r>
            <a:r>
              <a:rPr sz="3450" spc="-284" baseline="13285" dirty="0">
                <a:solidFill>
                  <a:srgbClr val="FFFFFF"/>
                </a:solidFill>
                <a:latin typeface="Arial"/>
                <a:cs typeface="Arial"/>
              </a:rPr>
              <a:t>&lt;S</a:t>
            </a:r>
            <a:r>
              <a:rPr sz="1500" spc="-1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2668" y="2855468"/>
            <a:ext cx="18669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300" spc="-114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3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spc="-130" dirty="0">
                <a:solidFill>
                  <a:srgbClr val="FFFFFF"/>
                </a:solidFill>
                <a:latin typeface="Arial"/>
                <a:cs typeface="Arial"/>
              </a:rPr>
              <a:t>gandar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86092" y="3779011"/>
            <a:ext cx="1939925" cy="10166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ctr">
              <a:lnSpc>
                <a:spcPts val="2520"/>
              </a:lnSpc>
              <a:spcBef>
                <a:spcPts val="385"/>
              </a:spcBef>
            </a:pP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300" spc="-114" dirty="0">
                <a:solidFill>
                  <a:srgbClr val="FFFFFF"/>
                </a:solidFill>
                <a:latin typeface="Arial"/>
                <a:cs typeface="Arial"/>
              </a:rPr>
              <a:t>6 </a:t>
            </a:r>
            <a:r>
              <a:rPr sz="2300" spc="-130" dirty="0">
                <a:solidFill>
                  <a:srgbClr val="FFFFFF"/>
                </a:solidFill>
                <a:latin typeface="Arial"/>
                <a:cs typeface="Arial"/>
              </a:rPr>
              <a:t>gandar  </a:t>
            </a:r>
            <a:r>
              <a:rPr sz="2300" spc="-440" dirty="0">
                <a:solidFill>
                  <a:srgbClr val="FFFFFF"/>
                </a:solidFill>
                <a:latin typeface="Arial"/>
                <a:cs typeface="Arial"/>
              </a:rPr>
              <a:t>CC </a:t>
            </a:r>
            <a:r>
              <a:rPr sz="2300" spc="-110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2300" spc="-114" dirty="0">
                <a:solidFill>
                  <a:srgbClr val="FFFFFF"/>
                </a:solidFill>
                <a:latin typeface="Arial"/>
                <a:cs typeface="Arial"/>
              </a:rPr>
              <a:t>4 </a:t>
            </a:r>
            <a:r>
              <a:rPr sz="2300" spc="-130" dirty="0">
                <a:solidFill>
                  <a:srgbClr val="FFFFFF"/>
                </a:solidFill>
                <a:latin typeface="Arial"/>
                <a:cs typeface="Arial"/>
              </a:rPr>
              <a:t>gandar  </a:t>
            </a:r>
            <a:r>
              <a:rPr sz="2300" spc="-285" dirty="0">
                <a:solidFill>
                  <a:srgbClr val="FFFFFF"/>
                </a:solidFill>
                <a:latin typeface="Arial"/>
                <a:cs typeface="Arial"/>
              </a:rPr>
              <a:t>BB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0852" y="5342635"/>
            <a:ext cx="1971039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60" dirty="0">
                <a:solidFill>
                  <a:srgbClr val="FFFFFF"/>
                </a:solidFill>
                <a:latin typeface="Arial"/>
                <a:cs typeface="Arial"/>
              </a:rPr>
              <a:t>Perancangan</a:t>
            </a:r>
            <a:r>
              <a:rPr sz="2300" spc="-200" dirty="0">
                <a:solidFill>
                  <a:srgbClr val="FFFFFF"/>
                </a:solidFill>
                <a:latin typeface="Arial"/>
                <a:cs typeface="Arial"/>
              </a:rPr>
              <a:t> Rel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4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83740"/>
            <a:ext cx="7818755" cy="420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60" dirty="0">
                <a:latin typeface="Arial"/>
                <a:cs typeface="Arial"/>
              </a:rPr>
              <a:t>Tegangan</a:t>
            </a:r>
            <a:r>
              <a:rPr sz="3000" spc="-240" dirty="0">
                <a:latin typeface="Arial"/>
                <a:cs typeface="Arial"/>
              </a:rPr>
              <a:t> </a:t>
            </a:r>
            <a:r>
              <a:rPr sz="3000" spc="-30" dirty="0">
                <a:latin typeface="Arial"/>
                <a:cs typeface="Arial"/>
              </a:rPr>
              <a:t>Ijin</a:t>
            </a:r>
            <a:endParaRPr sz="3000">
              <a:latin typeface="Arial"/>
              <a:cs typeface="Arial"/>
            </a:endParaRPr>
          </a:p>
          <a:p>
            <a:pPr marL="756285" marR="5080" lvl="1" indent="-286385">
              <a:lnSpc>
                <a:spcPts val="2500"/>
              </a:lnSpc>
              <a:spcBef>
                <a:spcPts val="615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Besarnya </a:t>
            </a:r>
            <a:r>
              <a:rPr sz="2600" spc="-155" dirty="0">
                <a:latin typeface="Arial"/>
                <a:cs typeface="Arial"/>
              </a:rPr>
              <a:t>tegangan </a:t>
            </a:r>
            <a:r>
              <a:rPr sz="2600" spc="-15" dirty="0">
                <a:latin typeface="Arial"/>
                <a:cs typeface="Arial"/>
              </a:rPr>
              <a:t>ijin </a:t>
            </a:r>
            <a:r>
              <a:rPr sz="2600" spc="-180" dirty="0">
                <a:latin typeface="Arial"/>
                <a:cs typeface="Arial"/>
              </a:rPr>
              <a:t>sangat </a:t>
            </a:r>
            <a:r>
              <a:rPr sz="2600" spc="-100" dirty="0">
                <a:latin typeface="Arial"/>
                <a:cs typeface="Arial"/>
              </a:rPr>
              <a:t>tergantung </a:t>
            </a:r>
            <a:r>
              <a:rPr sz="2600" spc="-160" dirty="0">
                <a:latin typeface="Arial"/>
                <a:cs typeface="Arial"/>
              </a:rPr>
              <a:t>kepada  </a:t>
            </a:r>
            <a:r>
              <a:rPr sz="2600" spc="-55" dirty="0">
                <a:latin typeface="Arial"/>
                <a:cs typeface="Arial"/>
              </a:rPr>
              <a:t>mutu </a:t>
            </a:r>
            <a:r>
              <a:rPr sz="2600" spc="-50" dirty="0">
                <a:latin typeface="Arial"/>
                <a:cs typeface="Arial"/>
              </a:rPr>
              <a:t>rel </a:t>
            </a:r>
            <a:r>
              <a:rPr sz="2600" spc="-170" dirty="0">
                <a:latin typeface="Arial"/>
                <a:cs typeface="Arial"/>
              </a:rPr>
              <a:t>yang </a:t>
            </a:r>
            <a:r>
              <a:rPr sz="2600" spc="-100" dirty="0">
                <a:latin typeface="Arial"/>
                <a:cs typeface="Arial"/>
              </a:rPr>
              <a:t>dipakai, </a:t>
            </a:r>
            <a:r>
              <a:rPr sz="2600" spc="-145" dirty="0">
                <a:latin typeface="Arial"/>
                <a:cs typeface="Arial"/>
              </a:rPr>
              <a:t>pada </a:t>
            </a:r>
            <a:r>
              <a:rPr sz="2600" spc="-125" dirty="0">
                <a:latin typeface="Arial"/>
                <a:cs typeface="Arial"/>
              </a:rPr>
              <a:t>umumnya </a:t>
            </a:r>
            <a:r>
              <a:rPr sz="2600" spc="-55" dirty="0">
                <a:latin typeface="Arial"/>
                <a:cs typeface="Arial"/>
              </a:rPr>
              <a:t>mutu </a:t>
            </a:r>
            <a:r>
              <a:rPr sz="2600" spc="-50" dirty="0">
                <a:latin typeface="Arial"/>
                <a:cs typeface="Arial"/>
              </a:rPr>
              <a:t>rel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70" dirty="0">
                <a:latin typeface="Arial"/>
                <a:cs typeface="Arial"/>
              </a:rPr>
              <a:t>yang  </a:t>
            </a:r>
            <a:r>
              <a:rPr sz="2600" spc="-105" dirty="0">
                <a:latin typeface="Arial"/>
                <a:cs typeface="Arial"/>
              </a:rPr>
              <a:t>dipakai </a:t>
            </a:r>
            <a:r>
              <a:rPr sz="2600" spc="-130" dirty="0">
                <a:latin typeface="Arial"/>
                <a:cs typeface="Arial"/>
              </a:rPr>
              <a:t>bertegangan </a:t>
            </a:r>
            <a:r>
              <a:rPr sz="2600" spc="-45" dirty="0">
                <a:latin typeface="Arial"/>
                <a:cs typeface="Arial"/>
              </a:rPr>
              <a:t>‘ultimate’ di </a:t>
            </a:r>
            <a:r>
              <a:rPr sz="2600" spc="-170" dirty="0">
                <a:latin typeface="Arial"/>
                <a:cs typeface="Arial"/>
              </a:rPr>
              <a:t>atas </a:t>
            </a:r>
            <a:r>
              <a:rPr sz="2600" spc="-130" dirty="0">
                <a:latin typeface="Arial"/>
                <a:cs typeface="Arial"/>
              </a:rPr>
              <a:t>7000</a:t>
            </a:r>
            <a:r>
              <a:rPr sz="2600" spc="-535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kg/cm.</a:t>
            </a:r>
            <a:endParaRPr sz="2600">
              <a:latin typeface="Arial"/>
              <a:cs typeface="Arial"/>
            </a:endParaRPr>
          </a:p>
          <a:p>
            <a:pPr marL="756285" marR="57150" lvl="1" indent="-286385">
              <a:lnSpc>
                <a:spcPct val="80000"/>
              </a:lnSpc>
              <a:spcBef>
                <a:spcPts val="635"/>
              </a:spcBef>
              <a:buChar char="–"/>
              <a:tabLst>
                <a:tab pos="756920" algn="l"/>
                <a:tab pos="2380615" algn="l"/>
              </a:tabLst>
            </a:pPr>
            <a:r>
              <a:rPr sz="2600" spc="-160" dirty="0">
                <a:latin typeface="Arial"/>
                <a:cs typeface="Arial"/>
              </a:rPr>
              <a:t>Dalam </a:t>
            </a:r>
            <a:r>
              <a:rPr sz="2600" spc="-110" dirty="0">
                <a:latin typeface="Arial"/>
                <a:cs typeface="Arial"/>
              </a:rPr>
              <a:t>menentukan </a:t>
            </a:r>
            <a:r>
              <a:rPr sz="2600" spc="-155" dirty="0">
                <a:latin typeface="Arial"/>
                <a:cs typeface="Arial"/>
              </a:rPr>
              <a:t>tegangan </a:t>
            </a:r>
            <a:r>
              <a:rPr sz="2600" spc="-15" dirty="0">
                <a:latin typeface="Arial"/>
                <a:cs typeface="Arial"/>
              </a:rPr>
              <a:t>ijin, </a:t>
            </a:r>
            <a:r>
              <a:rPr sz="2600" spc="-125" dirty="0">
                <a:latin typeface="Arial"/>
                <a:cs typeface="Arial"/>
              </a:rPr>
              <a:t>beberapa </a:t>
            </a:r>
            <a:r>
              <a:rPr sz="2600" spc="-155" dirty="0">
                <a:latin typeface="Arial"/>
                <a:cs typeface="Arial"/>
              </a:rPr>
              <a:t>negara  </a:t>
            </a:r>
            <a:r>
              <a:rPr sz="2600" spc="-135" dirty="0">
                <a:latin typeface="Arial"/>
                <a:cs typeface="Arial"/>
              </a:rPr>
              <a:t>memakai </a:t>
            </a:r>
            <a:r>
              <a:rPr sz="2600" spc="-160" dirty="0">
                <a:latin typeface="Arial"/>
                <a:cs typeface="Arial"/>
              </a:rPr>
              <a:t>dasar </a:t>
            </a:r>
            <a:r>
              <a:rPr sz="2600" spc="-170" dirty="0">
                <a:latin typeface="Arial"/>
                <a:cs typeface="Arial"/>
              </a:rPr>
              <a:t>kelas </a:t>
            </a:r>
            <a:r>
              <a:rPr sz="2600" spc="-95" dirty="0">
                <a:latin typeface="Arial"/>
                <a:cs typeface="Arial"/>
              </a:rPr>
              <a:t>jalan </a:t>
            </a:r>
            <a:r>
              <a:rPr sz="2600" spc="-190" dirty="0">
                <a:latin typeface="Arial"/>
                <a:cs typeface="Arial"/>
              </a:rPr>
              <a:t>(Jepang </a:t>
            </a:r>
            <a:r>
              <a:rPr sz="2600" spc="-125" dirty="0">
                <a:latin typeface="Arial"/>
                <a:cs typeface="Arial"/>
              </a:rPr>
              <a:t>dan </a:t>
            </a:r>
            <a:r>
              <a:rPr sz="2600" spc="-145" dirty="0">
                <a:latin typeface="Arial"/>
                <a:cs typeface="Arial"/>
              </a:rPr>
              <a:t>Jerman), </a:t>
            </a:r>
            <a:r>
              <a:rPr sz="2600" spc="-125" dirty="0">
                <a:latin typeface="Arial"/>
                <a:cs typeface="Arial"/>
              </a:rPr>
              <a:t>dan  </a:t>
            </a:r>
            <a:r>
              <a:rPr sz="2600" spc="-165" dirty="0">
                <a:latin typeface="Arial"/>
                <a:cs typeface="Arial"/>
              </a:rPr>
              <a:t>ada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negara	</a:t>
            </a:r>
            <a:r>
              <a:rPr sz="2600" spc="-170" dirty="0">
                <a:latin typeface="Arial"/>
                <a:cs typeface="Arial"/>
              </a:rPr>
              <a:t>yang </a:t>
            </a:r>
            <a:r>
              <a:rPr sz="2600" spc="-135" dirty="0">
                <a:latin typeface="Arial"/>
                <a:cs typeface="Arial"/>
              </a:rPr>
              <a:t>memakai </a:t>
            </a:r>
            <a:r>
              <a:rPr sz="2600" spc="-105" dirty="0">
                <a:latin typeface="Arial"/>
                <a:cs typeface="Arial"/>
              </a:rPr>
              <a:t>metoda </a:t>
            </a:r>
            <a:r>
              <a:rPr sz="2600" spc="-170" dirty="0">
                <a:latin typeface="Arial"/>
                <a:cs typeface="Arial"/>
              </a:rPr>
              <a:t>pemasangan </a:t>
            </a:r>
            <a:r>
              <a:rPr sz="2600" spc="-50" dirty="0">
                <a:latin typeface="Arial"/>
                <a:cs typeface="Arial"/>
              </a:rPr>
              <a:t>rel,  rel </a:t>
            </a:r>
            <a:r>
              <a:rPr sz="2600" spc="-114" dirty="0">
                <a:latin typeface="Arial"/>
                <a:cs typeface="Arial"/>
              </a:rPr>
              <a:t>pendek </a:t>
            </a:r>
            <a:r>
              <a:rPr sz="2600" spc="-120" dirty="0">
                <a:latin typeface="Arial"/>
                <a:cs typeface="Arial"/>
              </a:rPr>
              <a:t>atau </a:t>
            </a:r>
            <a:r>
              <a:rPr sz="2600" spc="-55" dirty="0">
                <a:latin typeface="Arial"/>
                <a:cs typeface="Arial"/>
              </a:rPr>
              <a:t>rel </a:t>
            </a:r>
            <a:r>
              <a:rPr sz="2600" spc="-125" dirty="0">
                <a:latin typeface="Arial"/>
                <a:cs typeface="Arial"/>
              </a:rPr>
              <a:t>panjang</a:t>
            </a:r>
            <a:r>
              <a:rPr sz="2600" spc="-22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(Amerika).</a:t>
            </a:r>
            <a:endParaRPr sz="2600">
              <a:latin typeface="Arial"/>
              <a:cs typeface="Arial"/>
            </a:endParaRPr>
          </a:p>
          <a:p>
            <a:pPr marL="756285" marR="6985" lvl="1" indent="-286385">
              <a:lnSpc>
                <a:spcPts val="2500"/>
              </a:lnSpc>
              <a:spcBef>
                <a:spcPts val="600"/>
              </a:spcBef>
              <a:buChar char="–"/>
              <a:tabLst>
                <a:tab pos="756920" algn="l"/>
              </a:tabLst>
            </a:pPr>
            <a:r>
              <a:rPr sz="2600" spc="-165" dirty="0">
                <a:latin typeface="Arial"/>
                <a:cs typeface="Arial"/>
              </a:rPr>
              <a:t>Perumka </a:t>
            </a:r>
            <a:r>
              <a:rPr sz="2600" spc="-114" dirty="0">
                <a:latin typeface="Arial"/>
                <a:cs typeface="Arial"/>
              </a:rPr>
              <a:t>dalam </a:t>
            </a:r>
            <a:r>
              <a:rPr sz="2600" spc="-90" dirty="0">
                <a:latin typeface="Arial"/>
                <a:cs typeface="Arial"/>
              </a:rPr>
              <a:t>peraturan </a:t>
            </a:r>
            <a:r>
              <a:rPr sz="2600" spc="-114" dirty="0">
                <a:latin typeface="Arial"/>
                <a:cs typeface="Arial"/>
              </a:rPr>
              <a:t>barunya, </a:t>
            </a:r>
            <a:r>
              <a:rPr sz="2600" spc="-135" dirty="0">
                <a:latin typeface="Arial"/>
                <a:cs typeface="Arial"/>
              </a:rPr>
              <a:t>memakai </a:t>
            </a:r>
            <a:r>
              <a:rPr sz="2600" spc="-160" dirty="0">
                <a:latin typeface="Arial"/>
                <a:cs typeface="Arial"/>
              </a:rPr>
              <a:t>dasar  </a:t>
            </a:r>
            <a:r>
              <a:rPr sz="2600" spc="-170" dirty="0">
                <a:latin typeface="Arial"/>
                <a:cs typeface="Arial"/>
              </a:rPr>
              <a:t>kelas </a:t>
            </a:r>
            <a:r>
              <a:rPr sz="2600" spc="-85" dirty="0">
                <a:latin typeface="Arial"/>
                <a:cs typeface="Arial"/>
              </a:rPr>
              <a:t>jalan, </a:t>
            </a:r>
            <a:r>
              <a:rPr sz="2600" spc="-160" dirty="0">
                <a:latin typeface="Arial"/>
                <a:cs typeface="Arial"/>
              </a:rPr>
              <a:t>sehingga </a:t>
            </a:r>
            <a:r>
              <a:rPr sz="2600" spc="-155" dirty="0">
                <a:latin typeface="Arial"/>
                <a:cs typeface="Arial"/>
              </a:rPr>
              <a:t>tegangan </a:t>
            </a:r>
            <a:r>
              <a:rPr sz="2600" spc="-15" dirty="0">
                <a:latin typeface="Arial"/>
                <a:cs typeface="Arial"/>
              </a:rPr>
              <a:t>ijin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160" dirty="0">
                <a:latin typeface="Arial"/>
                <a:cs typeface="Arial"/>
              </a:rPr>
              <a:t>dasar </a:t>
            </a:r>
            <a:r>
              <a:rPr sz="2600" spc="-50" dirty="0">
                <a:latin typeface="Arial"/>
                <a:cs typeface="Arial"/>
              </a:rPr>
              <a:t>rel, </a:t>
            </a:r>
            <a:r>
              <a:rPr sz="2600" spc="-105" dirty="0">
                <a:latin typeface="Arial"/>
                <a:cs typeface="Arial"/>
              </a:rPr>
              <a:t>makin  </a:t>
            </a:r>
            <a:r>
              <a:rPr sz="2600" spc="-150" dirty="0">
                <a:latin typeface="Arial"/>
                <a:cs typeface="Arial"/>
              </a:rPr>
              <a:t>besar </a:t>
            </a:r>
            <a:r>
              <a:rPr sz="2600" spc="-65" dirty="0">
                <a:latin typeface="Arial"/>
                <a:cs typeface="Arial"/>
              </a:rPr>
              <a:t>untuk </a:t>
            </a:r>
            <a:r>
              <a:rPr sz="2600" spc="-175" dirty="0">
                <a:latin typeface="Arial"/>
                <a:cs typeface="Arial"/>
              </a:rPr>
              <a:t>kelas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135" dirty="0">
                <a:latin typeface="Arial"/>
                <a:cs typeface="Arial"/>
              </a:rPr>
              <a:t>bawahnya. </a:t>
            </a:r>
            <a:r>
              <a:rPr sz="2600" spc="-95" dirty="0">
                <a:latin typeface="Arial"/>
                <a:cs typeface="Arial"/>
              </a:rPr>
              <a:t>Untuk </a:t>
            </a:r>
            <a:r>
              <a:rPr sz="2600" spc="-140" dirty="0">
                <a:latin typeface="Arial"/>
                <a:cs typeface="Arial"/>
              </a:rPr>
              <a:t>jelasnya </a:t>
            </a:r>
            <a:r>
              <a:rPr sz="2600" spc="-120" dirty="0">
                <a:latin typeface="Arial"/>
                <a:cs typeface="Arial"/>
              </a:rPr>
              <a:t>dapat  </a:t>
            </a:r>
            <a:r>
              <a:rPr sz="2600" spc="-55" dirty="0">
                <a:latin typeface="Arial"/>
                <a:cs typeface="Arial"/>
              </a:rPr>
              <a:t>dilihat </a:t>
            </a:r>
            <a:r>
              <a:rPr sz="2600" spc="-145" dirty="0">
                <a:latin typeface="Arial"/>
                <a:cs typeface="Arial"/>
              </a:rPr>
              <a:t>pada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165" dirty="0">
                <a:latin typeface="Arial"/>
                <a:cs typeface="Arial"/>
              </a:rPr>
              <a:t>Tabel.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71600" y="2270760"/>
            <a:ext cx="7848600" cy="5044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5</a:t>
            </a:fld>
            <a:endParaRPr spc="-6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0230" y="1143000"/>
            <a:ext cx="8871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Tegangan ijin profil rel berdasarkan kelas jalan di Indonesia</a:t>
            </a:r>
            <a:r>
              <a:rPr kumimoji="0" lang="en-US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67635"/>
            <a:ext cx="7405370" cy="30734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165" dirty="0">
                <a:latin typeface="Arial"/>
                <a:cs typeface="Arial"/>
              </a:rPr>
              <a:t>tegangan </a:t>
            </a:r>
            <a:r>
              <a:rPr sz="2800" spc="-50" dirty="0">
                <a:latin typeface="Arial"/>
                <a:cs typeface="Arial"/>
              </a:rPr>
              <a:t>lentur </a:t>
            </a:r>
            <a:r>
              <a:rPr sz="2800" spc="-65" dirty="0">
                <a:latin typeface="Arial"/>
                <a:cs typeface="Arial"/>
              </a:rPr>
              <a:t>dihitung </a:t>
            </a:r>
            <a:r>
              <a:rPr sz="2800" spc="-145" dirty="0">
                <a:latin typeface="Arial"/>
                <a:cs typeface="Arial"/>
              </a:rPr>
              <a:t>berdasarkan </a:t>
            </a:r>
            <a:r>
              <a:rPr sz="2800" spc="-100" dirty="0">
                <a:latin typeface="Arial"/>
                <a:cs typeface="Arial"/>
              </a:rPr>
              <a:t>balok </a:t>
            </a:r>
            <a:r>
              <a:rPr sz="2800" spc="-50" dirty="0">
                <a:latin typeface="Arial"/>
                <a:cs typeface="Arial"/>
              </a:rPr>
              <a:t>di  </a:t>
            </a:r>
            <a:r>
              <a:rPr sz="2800" spc="-175" dirty="0">
                <a:latin typeface="Arial"/>
                <a:cs typeface="Arial"/>
              </a:rPr>
              <a:t>atas </a:t>
            </a:r>
            <a:r>
              <a:rPr sz="2800" spc="-90" dirty="0">
                <a:latin typeface="Arial"/>
                <a:cs typeface="Arial"/>
              </a:rPr>
              <a:t>tumpuan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elastis</a:t>
            </a:r>
            <a:endParaRPr sz="2800">
              <a:latin typeface="Arial"/>
              <a:cs typeface="Arial"/>
            </a:endParaRPr>
          </a:p>
          <a:p>
            <a:pPr marL="756285" marR="2736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30" dirty="0">
                <a:latin typeface="Arial"/>
                <a:cs typeface="Arial"/>
              </a:rPr>
              <a:t>beban </a:t>
            </a:r>
            <a:r>
              <a:rPr sz="2800" spc="-180" dirty="0">
                <a:latin typeface="Arial"/>
                <a:cs typeface="Arial"/>
              </a:rPr>
              <a:t>yang </a:t>
            </a:r>
            <a:r>
              <a:rPr sz="2800" spc="-114" dirty="0">
                <a:latin typeface="Arial"/>
                <a:cs typeface="Arial"/>
              </a:rPr>
              <a:t>bekerja </a:t>
            </a:r>
            <a:r>
              <a:rPr sz="2800" spc="-140" dirty="0">
                <a:latin typeface="Arial"/>
                <a:cs typeface="Arial"/>
              </a:rPr>
              <a:t>adalah </a:t>
            </a:r>
            <a:r>
              <a:rPr sz="2800" spc="-130" dirty="0">
                <a:latin typeface="Arial"/>
                <a:cs typeface="Arial"/>
              </a:rPr>
              <a:t>beban </a:t>
            </a:r>
            <a:r>
              <a:rPr sz="2800" spc="-100" dirty="0">
                <a:latin typeface="Arial"/>
                <a:cs typeface="Arial"/>
              </a:rPr>
              <a:t>roda-roda  </a:t>
            </a:r>
            <a:r>
              <a:rPr sz="2800" spc="-150" dirty="0">
                <a:latin typeface="Arial"/>
                <a:cs typeface="Arial"/>
              </a:rPr>
              <a:t>kendaraan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rel</a:t>
            </a:r>
            <a:endParaRPr sz="28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5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60" dirty="0">
                <a:latin typeface="Arial"/>
                <a:cs typeface="Arial"/>
              </a:rPr>
              <a:t>Formula </a:t>
            </a:r>
            <a:r>
              <a:rPr sz="3200" spc="-80" dirty="0">
                <a:latin typeface="Arial"/>
                <a:cs typeface="Arial"/>
              </a:rPr>
              <a:t>untuk </a:t>
            </a:r>
            <a:r>
              <a:rPr sz="3200" spc="-185" dirty="0">
                <a:latin typeface="Arial"/>
                <a:cs typeface="Arial"/>
              </a:rPr>
              <a:t>tegangan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55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21839" y="6206109"/>
            <a:ext cx="389890" cy="0"/>
          </a:xfrm>
          <a:custGeom>
            <a:avLst/>
            <a:gdLst/>
            <a:ahLst/>
            <a:cxnLst/>
            <a:rect l="l" t="t" r="r" b="b"/>
            <a:pathLst>
              <a:path w="389889">
                <a:moveTo>
                  <a:pt x="0" y="0"/>
                </a:moveTo>
                <a:lnTo>
                  <a:pt x="389572" y="0"/>
                </a:lnTo>
              </a:path>
            </a:pathLst>
          </a:custGeom>
          <a:ln w="112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17723" y="5758068"/>
            <a:ext cx="201930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50" spc="20" dirty="0">
                <a:latin typeface="Times New Roman"/>
                <a:cs typeface="Times New Roman"/>
              </a:rPr>
              <a:t>P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6</a:t>
            </a:fld>
            <a:endParaRPr spc="-60" dirty="0"/>
          </a:p>
        </p:txBody>
      </p:sp>
      <p:sp>
        <p:nvSpPr>
          <p:cNvPr id="6" name="object 6"/>
          <p:cNvSpPr txBox="1"/>
          <p:nvPr/>
        </p:nvSpPr>
        <p:spPr>
          <a:xfrm>
            <a:off x="2136139" y="6125747"/>
            <a:ext cx="139065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spc="15" dirty="0">
                <a:latin typeface="Times New Roman"/>
                <a:cs typeface="Times New Roman"/>
              </a:rPr>
              <a:t>x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2523" y="5858821"/>
            <a:ext cx="2744470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3885" algn="l"/>
              </a:tabLst>
            </a:pPr>
            <a:r>
              <a:rPr sz="2450" spc="15" dirty="0">
                <a:latin typeface="Times New Roman"/>
                <a:cs typeface="Times New Roman"/>
              </a:rPr>
              <a:t>e	</a:t>
            </a:r>
            <a:r>
              <a:rPr sz="3250" spc="-50" dirty="0">
                <a:latin typeface="Symbol"/>
                <a:cs typeface="Symbol"/>
              </a:rPr>
              <a:t></a:t>
            </a:r>
            <a:r>
              <a:rPr sz="2450" spc="-50" dirty="0">
                <a:latin typeface="Times New Roman"/>
                <a:cs typeface="Times New Roman"/>
              </a:rPr>
              <a:t>cos</a:t>
            </a:r>
            <a:r>
              <a:rPr sz="2450" spc="-395" dirty="0">
                <a:latin typeface="Times New Roman"/>
                <a:cs typeface="Times New Roman"/>
              </a:rPr>
              <a:t> </a:t>
            </a:r>
            <a:r>
              <a:rPr sz="2450" spc="30" dirty="0">
                <a:latin typeface="Symbol"/>
                <a:cs typeface="Symbol"/>
              </a:rPr>
              <a:t></a:t>
            </a:r>
            <a:r>
              <a:rPr sz="2450" spc="30" dirty="0">
                <a:latin typeface="Times New Roman"/>
                <a:cs typeface="Times New Roman"/>
              </a:rPr>
              <a:t>x</a:t>
            </a:r>
            <a:r>
              <a:rPr sz="2450" spc="-385" dirty="0">
                <a:latin typeface="Times New Roman"/>
                <a:cs typeface="Times New Roman"/>
              </a:rPr>
              <a:t> </a:t>
            </a:r>
            <a:r>
              <a:rPr sz="2450" spc="30" dirty="0">
                <a:latin typeface="Symbol"/>
                <a:cs typeface="Symbol"/>
              </a:rPr>
              <a:t></a:t>
            </a:r>
            <a:r>
              <a:rPr sz="2450" spc="30" dirty="0">
                <a:latin typeface="Times New Roman"/>
                <a:cs typeface="Times New Roman"/>
              </a:rPr>
              <a:t>sin</a:t>
            </a:r>
            <a:r>
              <a:rPr sz="2450" spc="-315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</a:t>
            </a:r>
            <a:r>
              <a:rPr sz="2450" spc="45" dirty="0">
                <a:latin typeface="Times New Roman"/>
                <a:cs typeface="Times New Roman"/>
              </a:rPr>
              <a:t>x</a:t>
            </a:r>
            <a:r>
              <a:rPr sz="2450" spc="-380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Times New Roman"/>
                <a:cs typeface="Times New Roman"/>
              </a:rPr>
              <a:t>)</a:t>
            </a:r>
            <a:r>
              <a:rPr sz="2450" spc="-375" dirty="0">
                <a:latin typeface="Times New Roman"/>
                <a:cs typeface="Times New Roman"/>
              </a:rPr>
              <a:t> </a:t>
            </a:r>
            <a:r>
              <a:rPr sz="3250" spc="-270" dirty="0">
                <a:latin typeface="Symbol"/>
                <a:cs typeface="Symbol"/>
              </a:rPr>
              <a:t>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9332" y="6203076"/>
            <a:ext cx="376555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50" spc="165" dirty="0">
                <a:latin typeface="Times New Roman"/>
                <a:cs typeface="Times New Roman"/>
              </a:rPr>
              <a:t>4</a:t>
            </a:r>
            <a:r>
              <a:rPr sz="2450" spc="20" dirty="0">
                <a:latin typeface="Symbol"/>
                <a:cs typeface="Symbol"/>
              </a:rPr>
              <a:t>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5244" y="5956188"/>
            <a:ext cx="687070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99745" algn="l"/>
              </a:tabLst>
            </a:pPr>
            <a:r>
              <a:rPr sz="2450" spc="35" dirty="0">
                <a:latin typeface="Times New Roman"/>
                <a:cs typeface="Times New Roman"/>
              </a:rPr>
              <a:t>M	</a:t>
            </a:r>
            <a:r>
              <a:rPr sz="2450" spc="2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1020" y="5906291"/>
            <a:ext cx="391795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spc="45" dirty="0">
                <a:latin typeface="Symbol"/>
                <a:cs typeface="Symbol"/>
              </a:rPr>
              <a:t></a:t>
            </a:r>
            <a:r>
              <a:rPr sz="1750" spc="20" dirty="0">
                <a:latin typeface="Symbol"/>
                <a:cs typeface="Symbol"/>
              </a:rPr>
              <a:t></a:t>
            </a:r>
            <a:r>
              <a:rPr sz="1750" spc="15" dirty="0">
                <a:latin typeface="Times New Roman"/>
                <a:cs typeface="Times New Roman"/>
              </a:rPr>
              <a:t>x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450339" y="4687316"/>
            <a:ext cx="2159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225" dirty="0">
                <a:latin typeface="Arial"/>
                <a:cs typeface="Arial"/>
              </a:rPr>
              <a:t>Jika </a:t>
            </a:r>
            <a:r>
              <a:rPr sz="2800" spc="-185" dirty="0">
                <a:latin typeface="Arial"/>
                <a:cs typeface="Arial"/>
              </a:rPr>
              <a:t>x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35" dirty="0">
                <a:latin typeface="Arial"/>
                <a:cs typeface="Arial"/>
              </a:rPr>
              <a:t>0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maka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41011" y="5262824"/>
            <a:ext cx="396240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50" spc="130" dirty="0">
                <a:latin typeface="Times New Roman"/>
                <a:cs typeface="Times New Roman"/>
              </a:rPr>
              <a:t>4</a:t>
            </a:r>
            <a:r>
              <a:rPr sz="2650" spc="-5" dirty="0">
                <a:latin typeface="Symbol"/>
                <a:cs typeface="Symbol"/>
              </a:rPr>
              <a:t>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2540" y="4790383"/>
            <a:ext cx="1146175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9270" algn="l"/>
              </a:tabLst>
            </a:pPr>
            <a:r>
              <a:rPr sz="3975" spc="-7" baseline="-34591" dirty="0">
                <a:latin typeface="Times New Roman"/>
                <a:cs typeface="Times New Roman"/>
              </a:rPr>
              <a:t>M	</a:t>
            </a:r>
            <a:r>
              <a:rPr sz="3975" spc="284" baseline="-34591" dirty="0">
                <a:latin typeface="Symbol"/>
                <a:cs typeface="Symbol"/>
              </a:rPr>
              <a:t></a:t>
            </a:r>
            <a:r>
              <a:rPr sz="2650" u="sng" spc="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650" u="sng" spc="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35628" y="5181996"/>
            <a:ext cx="132080" cy="313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50" spc="15" dirty="0">
                <a:latin typeface="Times New Roman"/>
                <a:cs typeface="Times New Roman"/>
              </a:rPr>
              <a:t>a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2200" y="3963923"/>
            <a:ext cx="3200400" cy="0"/>
          </a:xfrm>
          <a:custGeom>
            <a:avLst/>
            <a:gdLst/>
            <a:ahLst/>
            <a:cxnLst/>
            <a:rect l="l" t="t" r="r" b="b"/>
            <a:pathLst>
              <a:path w="3200400">
                <a:moveTo>
                  <a:pt x="0" y="0"/>
                </a:moveTo>
                <a:lnTo>
                  <a:pt x="3200400" y="0"/>
                </a:lnTo>
              </a:path>
            </a:pathLst>
          </a:custGeom>
          <a:ln w="1524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10584" y="3432047"/>
            <a:ext cx="104139" cy="838200"/>
          </a:xfrm>
          <a:custGeom>
            <a:avLst/>
            <a:gdLst/>
            <a:ahLst/>
            <a:cxnLst/>
            <a:rect l="l" t="t" r="r" b="b"/>
            <a:pathLst>
              <a:path w="104139" h="838200">
                <a:moveTo>
                  <a:pt x="9143" y="740663"/>
                </a:moveTo>
                <a:lnTo>
                  <a:pt x="6095" y="743712"/>
                </a:lnTo>
                <a:lnTo>
                  <a:pt x="3048" y="743712"/>
                </a:lnTo>
                <a:lnTo>
                  <a:pt x="0" y="749807"/>
                </a:lnTo>
                <a:lnTo>
                  <a:pt x="3048" y="752855"/>
                </a:lnTo>
                <a:lnTo>
                  <a:pt x="51815" y="838200"/>
                </a:lnTo>
                <a:lnTo>
                  <a:pt x="59218" y="826007"/>
                </a:lnTo>
                <a:lnTo>
                  <a:pt x="45719" y="826007"/>
                </a:lnTo>
                <a:lnTo>
                  <a:pt x="45805" y="802782"/>
                </a:lnTo>
                <a:lnTo>
                  <a:pt x="12191" y="746760"/>
                </a:lnTo>
                <a:lnTo>
                  <a:pt x="12191" y="743712"/>
                </a:lnTo>
                <a:lnTo>
                  <a:pt x="9143" y="740663"/>
                </a:lnTo>
                <a:close/>
              </a:path>
              <a:path w="104139" h="838200">
                <a:moveTo>
                  <a:pt x="51815" y="812800"/>
                </a:moveTo>
                <a:lnTo>
                  <a:pt x="45731" y="822941"/>
                </a:lnTo>
                <a:lnTo>
                  <a:pt x="45719" y="826007"/>
                </a:lnTo>
                <a:lnTo>
                  <a:pt x="57912" y="826007"/>
                </a:lnTo>
                <a:lnTo>
                  <a:pt x="57900" y="822941"/>
                </a:lnTo>
                <a:lnTo>
                  <a:pt x="51815" y="812800"/>
                </a:lnTo>
                <a:close/>
              </a:path>
              <a:path w="104139" h="838200">
                <a:moveTo>
                  <a:pt x="97536" y="740663"/>
                </a:moveTo>
                <a:lnTo>
                  <a:pt x="91439" y="746760"/>
                </a:lnTo>
                <a:lnTo>
                  <a:pt x="57998" y="802495"/>
                </a:lnTo>
                <a:lnTo>
                  <a:pt x="57912" y="826007"/>
                </a:lnTo>
                <a:lnTo>
                  <a:pt x="59218" y="826007"/>
                </a:lnTo>
                <a:lnTo>
                  <a:pt x="103631" y="752855"/>
                </a:lnTo>
                <a:lnTo>
                  <a:pt x="103631" y="743712"/>
                </a:lnTo>
                <a:lnTo>
                  <a:pt x="100583" y="743712"/>
                </a:lnTo>
                <a:lnTo>
                  <a:pt x="97536" y="740663"/>
                </a:lnTo>
                <a:close/>
              </a:path>
              <a:path w="104139" h="838200">
                <a:moveTo>
                  <a:pt x="57998" y="802495"/>
                </a:moveTo>
                <a:lnTo>
                  <a:pt x="51815" y="812800"/>
                </a:lnTo>
                <a:lnTo>
                  <a:pt x="57912" y="822960"/>
                </a:lnTo>
                <a:lnTo>
                  <a:pt x="57998" y="802495"/>
                </a:lnTo>
                <a:close/>
              </a:path>
              <a:path w="104139" h="838200">
                <a:moveTo>
                  <a:pt x="45805" y="802782"/>
                </a:moveTo>
                <a:lnTo>
                  <a:pt x="45731" y="822941"/>
                </a:lnTo>
                <a:lnTo>
                  <a:pt x="51815" y="812800"/>
                </a:lnTo>
                <a:lnTo>
                  <a:pt x="45805" y="802782"/>
                </a:lnTo>
                <a:close/>
              </a:path>
              <a:path w="104139" h="838200">
                <a:moveTo>
                  <a:pt x="60960" y="0"/>
                </a:moveTo>
                <a:lnTo>
                  <a:pt x="48767" y="0"/>
                </a:lnTo>
                <a:lnTo>
                  <a:pt x="45805" y="802782"/>
                </a:lnTo>
                <a:lnTo>
                  <a:pt x="51815" y="812800"/>
                </a:lnTo>
                <a:lnTo>
                  <a:pt x="57998" y="802495"/>
                </a:lnTo>
                <a:lnTo>
                  <a:pt x="60960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507740" y="3522979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7</a:t>
            </a:fld>
            <a:endParaRPr spc="-60" dirty="0"/>
          </a:p>
        </p:txBody>
      </p:sp>
      <p:sp>
        <p:nvSpPr>
          <p:cNvPr id="10" name="object 10"/>
          <p:cNvSpPr txBox="1"/>
          <p:nvPr/>
        </p:nvSpPr>
        <p:spPr>
          <a:xfrm>
            <a:off x="993139" y="1967635"/>
            <a:ext cx="3268345" cy="15506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spc="-180" dirty="0">
                <a:latin typeface="Arial"/>
                <a:cs typeface="Arial"/>
              </a:rPr>
              <a:t>Beban </a:t>
            </a:r>
            <a:r>
              <a:rPr sz="2800" spc="-135" dirty="0">
                <a:latin typeface="Arial"/>
                <a:cs typeface="Arial"/>
              </a:rPr>
              <a:t>1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gandar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190"/>
              </a:spcBef>
            </a:pPr>
            <a:r>
              <a:rPr sz="1800" spc="-270" dirty="0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5140" y="3599179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69339" y="1891435"/>
            <a:ext cx="5916295" cy="11252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spc="-180" dirty="0">
                <a:latin typeface="Arial"/>
                <a:cs typeface="Arial"/>
              </a:rPr>
              <a:t>Beban </a:t>
            </a:r>
            <a:r>
              <a:rPr sz="2800" spc="-135" dirty="0">
                <a:latin typeface="Arial"/>
                <a:cs typeface="Arial"/>
              </a:rPr>
              <a:t>6 </a:t>
            </a:r>
            <a:r>
              <a:rPr sz="2800" spc="-150" dirty="0">
                <a:latin typeface="Arial"/>
                <a:cs typeface="Arial"/>
              </a:rPr>
              <a:t>gandar </a:t>
            </a:r>
            <a:r>
              <a:rPr sz="2800" spc="-535" dirty="0">
                <a:latin typeface="Arial"/>
                <a:cs typeface="Arial"/>
              </a:rPr>
              <a:t>CC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135" dirty="0">
                <a:latin typeface="Arial"/>
                <a:cs typeface="Arial"/>
              </a:rPr>
              <a:t>4 </a:t>
            </a:r>
            <a:r>
              <a:rPr sz="2800" spc="-150" dirty="0">
                <a:latin typeface="Arial"/>
                <a:cs typeface="Arial"/>
              </a:rPr>
              <a:t>gandar</a:t>
            </a:r>
            <a:r>
              <a:rPr sz="2800" spc="-360" dirty="0">
                <a:latin typeface="Arial"/>
                <a:cs typeface="Arial"/>
              </a:rPr>
              <a:t> </a:t>
            </a:r>
            <a:r>
              <a:rPr sz="2800" spc="-340" dirty="0">
                <a:latin typeface="Arial"/>
                <a:cs typeface="Arial"/>
              </a:rPr>
              <a:t>BB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5400" y="3963923"/>
            <a:ext cx="3200400" cy="0"/>
          </a:xfrm>
          <a:custGeom>
            <a:avLst/>
            <a:gdLst/>
            <a:ahLst/>
            <a:cxnLst/>
            <a:rect l="l" t="t" r="r" b="b"/>
            <a:pathLst>
              <a:path w="3200400">
                <a:moveTo>
                  <a:pt x="0" y="0"/>
                </a:moveTo>
                <a:lnTo>
                  <a:pt x="3200400" y="0"/>
                </a:lnTo>
              </a:path>
            </a:pathLst>
          </a:custGeom>
          <a:ln w="1524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038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1" y="801188"/>
                </a:lnTo>
                <a:lnTo>
                  <a:pt x="12192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2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2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2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74139" y="3522979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2739" y="4284979"/>
            <a:ext cx="829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0" dirty="0">
                <a:latin typeface="Arial"/>
                <a:cs typeface="Arial"/>
              </a:rPr>
              <a:t>P1 P2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P3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8340" y="3599179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324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1" y="801188"/>
                </a:lnTo>
                <a:lnTo>
                  <a:pt x="12192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2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2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2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610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1" y="801188"/>
                </a:lnTo>
                <a:lnTo>
                  <a:pt x="12192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2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2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2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326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612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898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62600" y="3963923"/>
            <a:ext cx="3200400" cy="0"/>
          </a:xfrm>
          <a:custGeom>
            <a:avLst/>
            <a:gdLst/>
            <a:ahLst/>
            <a:cxnLst/>
            <a:rect l="l" t="t" r="r" b="b"/>
            <a:pathLst>
              <a:path w="3200400">
                <a:moveTo>
                  <a:pt x="0" y="0"/>
                </a:moveTo>
                <a:lnTo>
                  <a:pt x="3200400" y="0"/>
                </a:lnTo>
              </a:path>
            </a:pathLst>
          </a:custGeom>
          <a:ln w="1524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641340" y="3522979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65540" y="3599179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996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282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5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5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5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5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5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5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5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99831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5" h="838200">
                <a:moveTo>
                  <a:pt x="9144" y="743712"/>
                </a:moveTo>
                <a:lnTo>
                  <a:pt x="6096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2" y="801188"/>
                </a:lnTo>
                <a:lnTo>
                  <a:pt x="12192" y="746760"/>
                </a:lnTo>
                <a:lnTo>
                  <a:pt x="9144" y="743712"/>
                </a:lnTo>
                <a:close/>
              </a:path>
              <a:path w="100965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20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5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5" h="838200">
                <a:moveTo>
                  <a:pt x="94488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8" y="743712"/>
                </a:lnTo>
                <a:close/>
              </a:path>
              <a:path w="100965" h="838200">
                <a:moveTo>
                  <a:pt x="50292" y="814795"/>
                </a:moveTo>
                <a:lnTo>
                  <a:pt x="45720" y="822960"/>
                </a:lnTo>
                <a:lnTo>
                  <a:pt x="54864" y="822960"/>
                </a:lnTo>
                <a:lnTo>
                  <a:pt x="50292" y="814795"/>
                </a:lnTo>
                <a:close/>
              </a:path>
              <a:path w="100965" h="838200">
                <a:moveTo>
                  <a:pt x="57912" y="801188"/>
                </a:moveTo>
                <a:lnTo>
                  <a:pt x="50292" y="814795"/>
                </a:lnTo>
                <a:lnTo>
                  <a:pt x="54864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5" h="838200">
                <a:moveTo>
                  <a:pt x="57912" y="0"/>
                </a:moveTo>
                <a:lnTo>
                  <a:pt x="45720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28431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5" h="838200">
                <a:moveTo>
                  <a:pt x="9144" y="743712"/>
                </a:moveTo>
                <a:lnTo>
                  <a:pt x="6096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2" y="801188"/>
                </a:lnTo>
                <a:lnTo>
                  <a:pt x="12192" y="746760"/>
                </a:lnTo>
                <a:lnTo>
                  <a:pt x="9144" y="743712"/>
                </a:lnTo>
                <a:close/>
              </a:path>
              <a:path w="100965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20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5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5" h="838200">
                <a:moveTo>
                  <a:pt x="94488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8" y="743712"/>
                </a:lnTo>
                <a:close/>
              </a:path>
              <a:path w="100965" h="838200">
                <a:moveTo>
                  <a:pt x="50292" y="814795"/>
                </a:moveTo>
                <a:lnTo>
                  <a:pt x="45720" y="822960"/>
                </a:lnTo>
                <a:lnTo>
                  <a:pt x="54864" y="822960"/>
                </a:lnTo>
                <a:lnTo>
                  <a:pt x="50292" y="814795"/>
                </a:lnTo>
                <a:close/>
              </a:path>
              <a:path w="100965" h="838200">
                <a:moveTo>
                  <a:pt x="57912" y="801188"/>
                </a:moveTo>
                <a:lnTo>
                  <a:pt x="50292" y="814795"/>
                </a:lnTo>
                <a:lnTo>
                  <a:pt x="54864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5" h="838200">
                <a:moveTo>
                  <a:pt x="57912" y="0"/>
                </a:moveTo>
                <a:lnTo>
                  <a:pt x="45720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31540" y="4284979"/>
            <a:ext cx="4811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9065" algn="l"/>
                <a:tab pos="4279265" algn="l"/>
              </a:tabLst>
            </a:pPr>
            <a:r>
              <a:rPr sz="1800" spc="-180" dirty="0">
                <a:latin typeface="Arial"/>
                <a:cs typeface="Arial"/>
              </a:rPr>
              <a:t>P1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P2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P3	P1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P2	P1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772536" y="5291899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>
                <a:moveTo>
                  <a:pt x="0" y="0"/>
                </a:moveTo>
                <a:lnTo>
                  <a:pt x="489203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17929" y="5291899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4">
                <a:moveTo>
                  <a:pt x="0" y="0"/>
                </a:moveTo>
                <a:lnTo>
                  <a:pt x="489394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72536" y="6407658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>
                <a:moveTo>
                  <a:pt x="0" y="0"/>
                </a:moveTo>
                <a:lnTo>
                  <a:pt x="489203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24406" y="6407658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4">
                <a:moveTo>
                  <a:pt x="0" y="0"/>
                </a:moveTo>
                <a:lnTo>
                  <a:pt x="489394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398267" y="6113971"/>
            <a:ext cx="32131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50" spc="10" dirty="0">
                <a:latin typeface="Symbol"/>
                <a:cs typeface="Symbol"/>
              </a:rPr>
              <a:t>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8</a:t>
            </a:fld>
            <a:endParaRPr spc="-60" dirty="0"/>
          </a:p>
        </p:txBody>
      </p:sp>
      <p:sp>
        <p:nvSpPr>
          <p:cNvPr id="27" name="object 27"/>
          <p:cNvSpPr txBox="1"/>
          <p:nvPr/>
        </p:nvSpPr>
        <p:spPr>
          <a:xfrm>
            <a:off x="2398267" y="4998402"/>
            <a:ext cx="32131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50" spc="10" dirty="0">
                <a:latin typeface="Symbol"/>
                <a:cs typeface="Symbol"/>
              </a:rPr>
              <a:t>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22908" y="6083490"/>
            <a:ext cx="902969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61670" algn="l"/>
              </a:tabLst>
            </a:pPr>
            <a:r>
              <a:rPr sz="3250" spc="15" dirty="0">
                <a:latin typeface="Times New Roman"/>
                <a:cs typeface="Times New Roman"/>
              </a:rPr>
              <a:t>M	</a:t>
            </a:r>
            <a:r>
              <a:rPr sz="3250" spc="10" dirty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22908" y="4967922"/>
            <a:ext cx="902969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61670" algn="l"/>
              </a:tabLst>
            </a:pPr>
            <a:r>
              <a:rPr sz="3250" spc="15" dirty="0">
                <a:latin typeface="Times New Roman"/>
                <a:cs typeface="Times New Roman"/>
              </a:rPr>
              <a:t>M	</a:t>
            </a:r>
            <a:r>
              <a:rPr sz="3250" spc="10" dirty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86660" y="5920851"/>
            <a:ext cx="14668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4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92172" y="6406578"/>
            <a:ext cx="5907405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59095" algn="l"/>
              </a:tabLst>
            </a:pPr>
            <a:r>
              <a:rPr sz="2850" spc="172" baseline="2923" dirty="0">
                <a:latin typeface="Times New Roman"/>
                <a:cs typeface="Times New Roman"/>
              </a:rPr>
              <a:t>i</a:t>
            </a:r>
            <a:r>
              <a:rPr sz="2850" spc="-172" baseline="2923" dirty="0">
                <a:latin typeface="Symbol"/>
                <a:cs typeface="Symbol"/>
              </a:rPr>
              <a:t></a:t>
            </a:r>
            <a:r>
              <a:rPr sz="2850" baseline="2923" dirty="0">
                <a:latin typeface="Times New Roman"/>
                <a:cs typeface="Times New Roman"/>
              </a:rPr>
              <a:t>1</a:t>
            </a:r>
            <a:r>
              <a:rPr sz="2850" spc="157" baseline="2923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4</a:t>
            </a:r>
            <a:r>
              <a:rPr sz="3250" spc="10" dirty="0">
                <a:latin typeface="Symbol"/>
                <a:cs typeface="Symbol"/>
              </a:rPr>
              <a:t></a:t>
            </a:r>
            <a:r>
              <a:rPr sz="3250" dirty="0">
                <a:latin typeface="Times New Roman"/>
                <a:cs typeface="Times New Roman"/>
              </a:rPr>
              <a:t>	4</a:t>
            </a:r>
            <a:r>
              <a:rPr sz="3250" spc="10" dirty="0">
                <a:latin typeface="Symbol"/>
                <a:cs typeface="Symbol"/>
              </a:rPr>
              <a:t>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92044" y="5950774"/>
            <a:ext cx="5307330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3070" algn="l"/>
                <a:tab pos="5062855" algn="l"/>
              </a:tabLst>
            </a:pPr>
            <a:r>
              <a:rPr sz="4875" spc="7" baseline="35042" dirty="0">
                <a:latin typeface="Times New Roman"/>
                <a:cs typeface="Times New Roman"/>
              </a:rPr>
              <a:t>P	</a:t>
            </a:r>
            <a:r>
              <a:rPr sz="3250" spc="160" dirty="0">
                <a:latin typeface="Times New Roman"/>
                <a:cs typeface="Times New Roman"/>
              </a:rPr>
              <a:t>e</a:t>
            </a:r>
            <a:r>
              <a:rPr sz="2850" spc="120" baseline="42397" dirty="0">
                <a:latin typeface="Symbol"/>
                <a:cs typeface="Symbol"/>
              </a:rPr>
              <a:t></a:t>
            </a:r>
            <a:r>
              <a:rPr sz="2850" spc="7" baseline="42397" dirty="0">
                <a:latin typeface="Symbol"/>
                <a:cs typeface="Symbol"/>
              </a:rPr>
              <a:t></a:t>
            </a:r>
            <a:r>
              <a:rPr sz="2850" baseline="42397" dirty="0">
                <a:latin typeface="Times New Roman"/>
                <a:cs typeface="Times New Roman"/>
              </a:rPr>
              <a:t>x</a:t>
            </a:r>
            <a:r>
              <a:rPr sz="2850" spc="-22" baseline="42397" dirty="0">
                <a:latin typeface="Times New Roman"/>
                <a:cs typeface="Times New Roman"/>
              </a:rPr>
              <a:t> </a:t>
            </a:r>
            <a:r>
              <a:rPr sz="4300" spc="-475" dirty="0">
                <a:latin typeface="Symbol"/>
                <a:cs typeface="Symbol"/>
              </a:rPr>
              <a:t></a:t>
            </a:r>
            <a:r>
              <a:rPr sz="3250" spc="-5" dirty="0">
                <a:latin typeface="Times New Roman"/>
                <a:cs typeface="Times New Roman"/>
              </a:rPr>
              <a:t>c</a:t>
            </a:r>
            <a:r>
              <a:rPr sz="3250" spc="5" dirty="0">
                <a:latin typeface="Times New Roman"/>
                <a:cs typeface="Times New Roman"/>
              </a:rPr>
              <a:t>os</a:t>
            </a:r>
            <a:r>
              <a:rPr sz="3250" spc="-434" dirty="0">
                <a:latin typeface="Times New Roman"/>
                <a:cs typeface="Times New Roman"/>
              </a:rPr>
              <a:t> </a:t>
            </a:r>
            <a:r>
              <a:rPr sz="3250" spc="60" dirty="0">
                <a:latin typeface="Symbol"/>
                <a:cs typeface="Symbol"/>
              </a:rPr>
              <a:t></a:t>
            </a:r>
            <a:r>
              <a:rPr sz="3250" spc="5" dirty="0">
                <a:latin typeface="Times New Roman"/>
                <a:cs typeface="Times New Roman"/>
              </a:rPr>
              <a:t>x</a:t>
            </a:r>
            <a:r>
              <a:rPr sz="3250" spc="-170" dirty="0">
                <a:latin typeface="Times New Roman"/>
                <a:cs typeface="Times New Roman"/>
              </a:rPr>
              <a:t> </a:t>
            </a:r>
            <a:r>
              <a:rPr sz="3250" spc="10" dirty="0">
                <a:latin typeface="Symbol"/>
                <a:cs typeface="Symbol"/>
              </a:rPr>
              <a:t></a:t>
            </a:r>
            <a:r>
              <a:rPr sz="3250" spc="-355" dirty="0">
                <a:latin typeface="Times New Roman"/>
                <a:cs typeface="Times New Roman"/>
              </a:rPr>
              <a:t> </a:t>
            </a:r>
            <a:r>
              <a:rPr sz="3250" spc="5" dirty="0">
                <a:latin typeface="Times New Roman"/>
                <a:cs typeface="Times New Roman"/>
              </a:rPr>
              <a:t>sin</a:t>
            </a:r>
            <a:r>
              <a:rPr sz="3250" spc="-310" dirty="0">
                <a:latin typeface="Times New Roman"/>
                <a:cs typeface="Times New Roman"/>
              </a:rPr>
              <a:t> </a:t>
            </a:r>
            <a:r>
              <a:rPr sz="3250" spc="40" dirty="0">
                <a:latin typeface="Symbol"/>
                <a:cs typeface="Symbol"/>
              </a:rPr>
              <a:t></a:t>
            </a:r>
            <a:r>
              <a:rPr sz="3250" spc="265" dirty="0">
                <a:latin typeface="Times New Roman"/>
                <a:cs typeface="Times New Roman"/>
              </a:rPr>
              <a:t>x</a:t>
            </a:r>
            <a:r>
              <a:rPr sz="4300" dirty="0">
                <a:latin typeface="Symbol"/>
                <a:cs typeface="Symbol"/>
              </a:rPr>
              <a:t></a:t>
            </a:r>
            <a:r>
              <a:rPr sz="3250" spc="10" dirty="0">
                <a:latin typeface="Symbol"/>
                <a:cs typeface="Symbol"/>
              </a:rPr>
              <a:t></a:t>
            </a:r>
            <a:r>
              <a:rPr sz="3250" spc="-114" dirty="0">
                <a:latin typeface="Times New Roman"/>
                <a:cs typeface="Times New Roman"/>
              </a:rPr>
              <a:t> </a:t>
            </a:r>
            <a:r>
              <a:rPr sz="3250" spc="-70" dirty="0">
                <a:latin typeface="Times New Roman"/>
                <a:cs typeface="Times New Roman"/>
              </a:rPr>
              <a:t>0</a:t>
            </a:r>
            <a:r>
              <a:rPr sz="3250" spc="-5" dirty="0">
                <a:latin typeface="Times New Roman"/>
                <a:cs typeface="Times New Roman"/>
              </a:rPr>
              <a:t>,</a:t>
            </a:r>
            <a:r>
              <a:rPr sz="3250" spc="5" dirty="0">
                <a:latin typeface="Times New Roman"/>
                <a:cs typeface="Times New Roman"/>
              </a:rPr>
              <a:t>75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4875" spc="7" baseline="35042" dirty="0">
                <a:latin typeface="Times New Roman"/>
                <a:cs typeface="Times New Roman"/>
              </a:rPr>
              <a:t>P</a:t>
            </a:r>
            <a:endParaRPr sz="4875" baseline="35042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6100" y="6359763"/>
            <a:ext cx="13335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83611" y="4805283"/>
            <a:ext cx="14668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6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92172" y="5291010"/>
            <a:ext cx="590169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52745" algn="l"/>
              </a:tabLst>
            </a:pPr>
            <a:r>
              <a:rPr sz="2850" spc="172" baseline="2923" dirty="0">
                <a:latin typeface="Times New Roman"/>
                <a:cs typeface="Times New Roman"/>
              </a:rPr>
              <a:t>i</a:t>
            </a:r>
            <a:r>
              <a:rPr sz="2850" spc="-172" baseline="2923" dirty="0">
                <a:latin typeface="Symbol"/>
                <a:cs typeface="Symbol"/>
              </a:rPr>
              <a:t></a:t>
            </a:r>
            <a:r>
              <a:rPr sz="2850" baseline="2923" dirty="0">
                <a:latin typeface="Times New Roman"/>
                <a:cs typeface="Times New Roman"/>
              </a:rPr>
              <a:t>1</a:t>
            </a:r>
            <a:r>
              <a:rPr sz="2850" spc="157" baseline="2923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4</a:t>
            </a:r>
            <a:r>
              <a:rPr sz="3250" spc="10" dirty="0">
                <a:latin typeface="Symbol"/>
                <a:cs typeface="Symbol"/>
              </a:rPr>
              <a:t></a:t>
            </a:r>
            <a:r>
              <a:rPr sz="3250" dirty="0">
                <a:latin typeface="Times New Roman"/>
                <a:cs typeface="Times New Roman"/>
              </a:rPr>
              <a:t>	4</a:t>
            </a:r>
            <a:r>
              <a:rPr sz="3250" spc="10" dirty="0">
                <a:latin typeface="Symbol"/>
                <a:cs typeface="Symbol"/>
              </a:rPr>
              <a:t>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92044" y="4835206"/>
            <a:ext cx="5300980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3070" algn="l"/>
                <a:tab pos="5056505" algn="l"/>
              </a:tabLst>
            </a:pPr>
            <a:r>
              <a:rPr sz="4875" spc="7" baseline="35042" dirty="0">
                <a:latin typeface="Times New Roman"/>
                <a:cs typeface="Times New Roman"/>
              </a:rPr>
              <a:t>P	</a:t>
            </a:r>
            <a:r>
              <a:rPr sz="3250" spc="160" dirty="0">
                <a:latin typeface="Times New Roman"/>
                <a:cs typeface="Times New Roman"/>
              </a:rPr>
              <a:t>e</a:t>
            </a:r>
            <a:r>
              <a:rPr sz="2850" spc="120" baseline="42397" dirty="0">
                <a:latin typeface="Symbol"/>
                <a:cs typeface="Symbol"/>
              </a:rPr>
              <a:t></a:t>
            </a:r>
            <a:r>
              <a:rPr sz="2850" spc="7" baseline="42397" dirty="0">
                <a:latin typeface="Symbol"/>
                <a:cs typeface="Symbol"/>
              </a:rPr>
              <a:t></a:t>
            </a:r>
            <a:r>
              <a:rPr sz="2850" baseline="42397" dirty="0">
                <a:latin typeface="Times New Roman"/>
                <a:cs typeface="Times New Roman"/>
              </a:rPr>
              <a:t>x</a:t>
            </a:r>
            <a:r>
              <a:rPr sz="2850" spc="-22" baseline="42397" dirty="0">
                <a:latin typeface="Times New Roman"/>
                <a:cs typeface="Times New Roman"/>
              </a:rPr>
              <a:t> </a:t>
            </a:r>
            <a:r>
              <a:rPr sz="4300" spc="-475" dirty="0">
                <a:latin typeface="Symbol"/>
                <a:cs typeface="Symbol"/>
              </a:rPr>
              <a:t></a:t>
            </a:r>
            <a:r>
              <a:rPr sz="3250" spc="-5" dirty="0">
                <a:latin typeface="Times New Roman"/>
                <a:cs typeface="Times New Roman"/>
              </a:rPr>
              <a:t>c</a:t>
            </a:r>
            <a:r>
              <a:rPr sz="3250" spc="5" dirty="0">
                <a:latin typeface="Times New Roman"/>
                <a:cs typeface="Times New Roman"/>
              </a:rPr>
              <a:t>os</a:t>
            </a:r>
            <a:r>
              <a:rPr sz="3250" spc="-434" dirty="0">
                <a:latin typeface="Times New Roman"/>
                <a:cs typeface="Times New Roman"/>
              </a:rPr>
              <a:t> </a:t>
            </a:r>
            <a:r>
              <a:rPr sz="3250" spc="60" dirty="0">
                <a:latin typeface="Symbol"/>
                <a:cs typeface="Symbol"/>
              </a:rPr>
              <a:t></a:t>
            </a:r>
            <a:r>
              <a:rPr sz="3250" spc="5" dirty="0">
                <a:latin typeface="Times New Roman"/>
                <a:cs typeface="Times New Roman"/>
              </a:rPr>
              <a:t>x</a:t>
            </a:r>
            <a:r>
              <a:rPr sz="3250" spc="-170" dirty="0">
                <a:latin typeface="Times New Roman"/>
                <a:cs typeface="Times New Roman"/>
              </a:rPr>
              <a:t> </a:t>
            </a:r>
            <a:r>
              <a:rPr sz="3250" spc="10" dirty="0">
                <a:latin typeface="Symbol"/>
                <a:cs typeface="Symbol"/>
              </a:rPr>
              <a:t></a:t>
            </a:r>
            <a:r>
              <a:rPr sz="3250" spc="-355" dirty="0">
                <a:latin typeface="Times New Roman"/>
                <a:cs typeface="Times New Roman"/>
              </a:rPr>
              <a:t> </a:t>
            </a:r>
            <a:r>
              <a:rPr sz="3250" spc="5" dirty="0">
                <a:latin typeface="Times New Roman"/>
                <a:cs typeface="Times New Roman"/>
              </a:rPr>
              <a:t>sin</a:t>
            </a:r>
            <a:r>
              <a:rPr sz="3250" spc="-310" dirty="0">
                <a:latin typeface="Times New Roman"/>
                <a:cs typeface="Times New Roman"/>
              </a:rPr>
              <a:t> </a:t>
            </a:r>
            <a:r>
              <a:rPr sz="3250" spc="40" dirty="0">
                <a:latin typeface="Symbol"/>
                <a:cs typeface="Symbol"/>
              </a:rPr>
              <a:t></a:t>
            </a:r>
            <a:r>
              <a:rPr sz="3250" spc="265" dirty="0">
                <a:latin typeface="Times New Roman"/>
                <a:cs typeface="Times New Roman"/>
              </a:rPr>
              <a:t>x</a:t>
            </a:r>
            <a:r>
              <a:rPr sz="4300" dirty="0">
                <a:latin typeface="Symbol"/>
                <a:cs typeface="Symbol"/>
              </a:rPr>
              <a:t></a:t>
            </a:r>
            <a:r>
              <a:rPr sz="3250" spc="10" dirty="0">
                <a:latin typeface="Symbol"/>
                <a:cs typeface="Symbol"/>
              </a:rPr>
              <a:t></a:t>
            </a:r>
            <a:r>
              <a:rPr sz="3250" spc="-114" dirty="0">
                <a:latin typeface="Times New Roman"/>
                <a:cs typeface="Times New Roman"/>
              </a:rPr>
              <a:t> </a:t>
            </a:r>
            <a:r>
              <a:rPr sz="3250" spc="-70" dirty="0">
                <a:latin typeface="Times New Roman"/>
                <a:cs typeface="Times New Roman"/>
              </a:rPr>
              <a:t>0</a:t>
            </a:r>
            <a:r>
              <a:rPr sz="3250" spc="-100" dirty="0">
                <a:latin typeface="Times New Roman"/>
                <a:cs typeface="Times New Roman"/>
              </a:rPr>
              <a:t>,</a:t>
            </a:r>
            <a:r>
              <a:rPr sz="3250" spc="5" dirty="0">
                <a:latin typeface="Times New Roman"/>
                <a:cs typeface="Times New Roman"/>
              </a:rPr>
              <a:t>82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4875" spc="7" baseline="35042" dirty="0">
                <a:latin typeface="Times New Roman"/>
                <a:cs typeface="Times New Roman"/>
              </a:rPr>
              <a:t>P</a:t>
            </a:r>
            <a:endParaRPr sz="4875" baseline="35042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6100" y="5244195"/>
            <a:ext cx="13335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076" y="923036"/>
            <a:ext cx="37560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15" dirty="0"/>
              <a:t>Perancangan</a:t>
            </a:r>
            <a:r>
              <a:rPr sz="4400" spc="-14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20315"/>
            <a:ext cx="41484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40" dirty="0">
                <a:latin typeface="Arial"/>
                <a:cs typeface="Arial"/>
              </a:rPr>
              <a:t>Formula </a:t>
            </a:r>
            <a:r>
              <a:rPr sz="3000" spc="-190" dirty="0">
                <a:latin typeface="Arial"/>
                <a:cs typeface="Arial"/>
              </a:rPr>
              <a:t>yang</a:t>
            </a:r>
            <a:r>
              <a:rPr sz="3000" spc="-26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digunakan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3529076"/>
            <a:ext cx="685863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20" dirty="0">
                <a:latin typeface="Arial"/>
                <a:cs typeface="Arial"/>
              </a:rPr>
              <a:t>Sehingga </a:t>
            </a:r>
            <a:r>
              <a:rPr sz="3000" spc="-170" dirty="0">
                <a:latin typeface="Arial"/>
                <a:cs typeface="Arial"/>
              </a:rPr>
              <a:t>persamaan </a:t>
            </a:r>
            <a:r>
              <a:rPr sz="3000" spc="-175" dirty="0">
                <a:latin typeface="Arial"/>
                <a:cs typeface="Arial"/>
              </a:rPr>
              <a:t>tegangan </a:t>
            </a:r>
            <a:r>
              <a:rPr sz="3000" spc="-45" dirty="0">
                <a:latin typeface="Arial"/>
                <a:cs typeface="Arial"/>
              </a:rPr>
              <a:t>di </a:t>
            </a:r>
            <a:r>
              <a:rPr sz="3000" spc="-180" dirty="0">
                <a:latin typeface="Arial"/>
                <a:cs typeface="Arial"/>
              </a:rPr>
              <a:t>dasar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spc="-70" dirty="0">
                <a:latin typeface="Arial"/>
                <a:cs typeface="Arial"/>
              </a:rPr>
              <a:t>rel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0339" y="5034788"/>
            <a:ext cx="1393825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spc="-5" dirty="0">
                <a:latin typeface="Arial"/>
                <a:cs typeface="Arial"/>
              </a:rPr>
              <a:t>–</a:t>
            </a:r>
            <a:r>
              <a:rPr sz="2600" spc="25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dengan: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7539" y="5435294"/>
            <a:ext cx="5036185" cy="150114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60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135" dirty="0">
                <a:latin typeface="Arial"/>
                <a:cs typeface="Arial"/>
              </a:rPr>
              <a:t>P=tekanan </a:t>
            </a:r>
            <a:r>
              <a:rPr sz="2200" spc="-75" dirty="0">
                <a:latin typeface="Arial"/>
                <a:cs typeface="Arial"/>
              </a:rPr>
              <a:t>roda </a:t>
            </a:r>
            <a:r>
              <a:rPr sz="2200" spc="-85" dirty="0">
                <a:latin typeface="Arial"/>
                <a:cs typeface="Arial"/>
              </a:rPr>
              <a:t>dinamis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290" dirty="0">
                <a:latin typeface="Arial"/>
                <a:cs typeface="Arial"/>
              </a:rPr>
              <a:t>Ps </a:t>
            </a:r>
            <a:r>
              <a:rPr lang="en-US" sz="2200" spc="-325" dirty="0">
                <a:latin typeface="Arial"/>
                <a:cs typeface="Arial"/>
              </a:rPr>
              <a:t> </a:t>
            </a:r>
            <a:r>
              <a:rPr lang="en-US" sz="2200" spc="-325" dirty="0" smtClean="0">
                <a:latin typeface="Arial"/>
                <a:cs typeface="Arial"/>
              </a:rPr>
              <a:t>x </a:t>
            </a:r>
            <a:r>
              <a:rPr sz="2200" spc="-350" dirty="0" smtClean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Ip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6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290" dirty="0">
                <a:latin typeface="Arial"/>
                <a:cs typeface="Arial"/>
              </a:rPr>
              <a:t>Ps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00" dirty="0">
                <a:latin typeface="Arial"/>
                <a:cs typeface="Arial"/>
              </a:rPr>
              <a:t>tekanan </a:t>
            </a:r>
            <a:r>
              <a:rPr sz="2200" spc="-75" dirty="0">
                <a:latin typeface="Arial"/>
                <a:cs typeface="Arial"/>
              </a:rPr>
              <a:t>roda</a:t>
            </a:r>
            <a:r>
              <a:rPr sz="2200" spc="-25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statis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6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65" dirty="0">
                <a:latin typeface="Arial"/>
                <a:cs typeface="Arial"/>
              </a:rPr>
              <a:t>Ip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50" dirty="0">
                <a:latin typeface="Arial"/>
                <a:cs typeface="Arial"/>
              </a:rPr>
              <a:t>faktor </a:t>
            </a:r>
            <a:r>
              <a:rPr sz="2200" spc="-85" dirty="0">
                <a:latin typeface="Arial"/>
                <a:cs typeface="Arial"/>
              </a:rPr>
              <a:t>dinamis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05" dirty="0">
                <a:latin typeface="Arial"/>
                <a:cs typeface="Arial"/>
              </a:rPr>
              <a:t>1 </a:t>
            </a:r>
            <a:r>
              <a:rPr sz="2200" spc="-190" dirty="0">
                <a:latin typeface="Arial"/>
                <a:cs typeface="Arial"/>
              </a:rPr>
              <a:t>+ </a:t>
            </a:r>
            <a:r>
              <a:rPr sz="2200" spc="-95" dirty="0">
                <a:latin typeface="Arial"/>
                <a:cs typeface="Arial"/>
              </a:rPr>
              <a:t>0,01 </a:t>
            </a:r>
            <a:r>
              <a:rPr sz="2200" spc="-65" dirty="0">
                <a:latin typeface="Arial"/>
                <a:cs typeface="Arial"/>
              </a:rPr>
              <a:t>(v/1,609 </a:t>
            </a:r>
            <a:r>
              <a:rPr sz="2200" spc="-125" dirty="0">
                <a:latin typeface="Arial"/>
                <a:cs typeface="Arial"/>
              </a:rPr>
              <a:t>–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5)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6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105" dirty="0">
                <a:latin typeface="Arial"/>
                <a:cs typeface="Arial"/>
              </a:rPr>
              <a:t>v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14" dirty="0">
                <a:latin typeface="Arial"/>
                <a:cs typeface="Arial"/>
              </a:rPr>
              <a:t>kecepatan rencana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(km/jam)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74376" y="3207829"/>
            <a:ext cx="414655" cy="0"/>
          </a:xfrm>
          <a:custGeom>
            <a:avLst/>
            <a:gdLst/>
            <a:ahLst/>
            <a:cxnLst/>
            <a:rect l="l" t="t" r="r" b="b"/>
            <a:pathLst>
              <a:path w="414654">
                <a:moveTo>
                  <a:pt x="0" y="0"/>
                </a:moveTo>
                <a:lnTo>
                  <a:pt x="414337" y="0"/>
                </a:lnTo>
              </a:path>
            </a:pathLst>
          </a:custGeom>
          <a:ln w="120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85108" y="3205424"/>
            <a:ext cx="396240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50" spc="130" dirty="0">
                <a:latin typeface="Times New Roman"/>
                <a:cs typeface="Times New Roman"/>
              </a:rPr>
              <a:t>4</a:t>
            </a:r>
            <a:r>
              <a:rPr sz="2650" spc="-5" dirty="0">
                <a:latin typeface="Symbol"/>
                <a:cs typeface="Symbol"/>
              </a:rPr>
              <a:t>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0939" y="2943296"/>
            <a:ext cx="1648460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2445" algn="l"/>
                <a:tab pos="1447800" algn="l"/>
              </a:tabLst>
            </a:pPr>
            <a:r>
              <a:rPr sz="2650" spc="-5" dirty="0">
                <a:latin typeface="Times New Roman"/>
                <a:cs typeface="Times New Roman"/>
              </a:rPr>
              <a:t>M	</a:t>
            </a:r>
            <a:r>
              <a:rPr sz="2650" spc="100" dirty="0">
                <a:latin typeface="Symbol"/>
                <a:cs typeface="Symbol"/>
              </a:rPr>
              <a:t></a:t>
            </a:r>
            <a:r>
              <a:rPr sz="2650" spc="85" dirty="0">
                <a:latin typeface="Times New Roman"/>
                <a:cs typeface="Times New Roman"/>
              </a:rPr>
              <a:t>0</a:t>
            </a:r>
            <a:r>
              <a:rPr sz="2650" spc="50" dirty="0">
                <a:latin typeface="Times New Roman"/>
                <a:cs typeface="Times New Roman"/>
              </a:rPr>
              <a:t>,</a:t>
            </a:r>
            <a:r>
              <a:rPr sz="2650" spc="-10" dirty="0">
                <a:latin typeface="Times New Roman"/>
                <a:cs typeface="Times New Roman"/>
              </a:rPr>
              <a:t>8</a:t>
            </a:r>
            <a:r>
              <a:rPr sz="2650" spc="-5" dirty="0">
                <a:latin typeface="Times New Roman"/>
                <a:cs typeface="Times New Roman"/>
              </a:rPr>
              <a:t>5</a:t>
            </a:r>
            <a:r>
              <a:rPr sz="2650" dirty="0">
                <a:latin typeface="Times New Roman"/>
                <a:cs typeface="Times New Roman"/>
              </a:rPr>
              <a:t>	</a:t>
            </a:r>
            <a:r>
              <a:rPr sz="3975" spc="-7" baseline="34591" dirty="0">
                <a:latin typeface="Times New Roman"/>
                <a:cs typeface="Times New Roman"/>
              </a:rPr>
              <a:t>P</a:t>
            </a:r>
            <a:endParaRPr sz="3975" baseline="3459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64027" y="3124596"/>
            <a:ext cx="132080" cy="313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50" spc="15" dirty="0">
                <a:latin typeface="Times New Roman"/>
                <a:cs typeface="Times New Roman"/>
              </a:rPr>
              <a:t>a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27057" y="4890325"/>
            <a:ext cx="431800" cy="0"/>
          </a:xfrm>
          <a:custGeom>
            <a:avLst/>
            <a:gdLst/>
            <a:ahLst/>
            <a:cxnLst/>
            <a:rect l="l" t="t" r="r" b="b"/>
            <a:pathLst>
              <a:path w="431800">
                <a:moveTo>
                  <a:pt x="0" y="0"/>
                </a:moveTo>
                <a:lnTo>
                  <a:pt x="431672" y="0"/>
                </a:lnTo>
              </a:path>
            </a:pathLst>
          </a:custGeom>
          <a:ln w="1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05121" y="4890325"/>
            <a:ext cx="725170" cy="0"/>
          </a:xfrm>
          <a:custGeom>
            <a:avLst/>
            <a:gdLst/>
            <a:ahLst/>
            <a:cxnLst/>
            <a:rect l="l" t="t" r="r" b="b"/>
            <a:pathLst>
              <a:path w="725170">
                <a:moveTo>
                  <a:pt x="0" y="0"/>
                </a:moveTo>
                <a:lnTo>
                  <a:pt x="724662" y="0"/>
                </a:lnTo>
              </a:path>
            </a:pathLst>
          </a:custGeom>
          <a:ln w="1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10203" y="5084721"/>
            <a:ext cx="1538605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8910" algn="l"/>
              </a:tabLst>
            </a:pPr>
            <a:r>
              <a:rPr sz="1350" spc="5" dirty="0">
                <a:latin typeface="Times New Roman"/>
                <a:cs typeface="Times New Roman"/>
              </a:rPr>
              <a:t>b	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9</a:t>
            </a:fld>
            <a:endParaRPr spc="-60" dirty="0"/>
          </a:p>
        </p:txBody>
      </p:sp>
      <p:sp>
        <p:nvSpPr>
          <p:cNvPr id="14" name="object 14"/>
          <p:cNvSpPr txBox="1"/>
          <p:nvPr/>
        </p:nvSpPr>
        <p:spPr>
          <a:xfrm>
            <a:off x="2474467" y="4853073"/>
            <a:ext cx="330835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5" dirty="0">
                <a:latin typeface="Times New Roman"/>
                <a:cs typeface="Times New Roman"/>
              </a:rPr>
              <a:t>b</a:t>
            </a:r>
            <a:r>
              <a:rPr sz="1350" dirty="0">
                <a:latin typeface="Times New Roman"/>
                <a:cs typeface="Times New Roman"/>
              </a:rPr>
              <a:t>a</a:t>
            </a:r>
            <a:r>
              <a:rPr sz="1350" spc="-5" dirty="0">
                <a:latin typeface="Times New Roman"/>
                <a:cs typeface="Times New Roman"/>
              </a:rPr>
              <a:t>s</a:t>
            </a:r>
            <a:r>
              <a:rPr sz="1350" spc="5" dirty="0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23564" y="4656656"/>
            <a:ext cx="75882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15" dirty="0">
                <a:latin typeface="Symbol"/>
                <a:cs typeface="Symbol"/>
              </a:rPr>
              <a:t></a:t>
            </a:r>
            <a:r>
              <a:rPr sz="2300" spc="-140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0,85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41979" y="4888304"/>
            <a:ext cx="1980564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283335" algn="l"/>
              </a:tabLst>
            </a:pPr>
            <a:r>
              <a:rPr sz="2300" spc="30" dirty="0">
                <a:latin typeface="Times New Roman"/>
                <a:cs typeface="Times New Roman"/>
              </a:rPr>
              <a:t>W	</a:t>
            </a:r>
            <a:r>
              <a:rPr sz="2300" spc="50" dirty="0">
                <a:latin typeface="Times New Roman"/>
                <a:cs typeface="Times New Roman"/>
              </a:rPr>
              <a:t>4W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spc="15" dirty="0">
                <a:latin typeface="Symbol"/>
                <a:cs typeface="Symbol"/>
              </a:rPr>
              <a:t>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79851" y="4470729"/>
            <a:ext cx="198564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807845" algn="l"/>
              </a:tabLst>
            </a:pPr>
            <a:r>
              <a:rPr sz="3450" spc="22" baseline="-35024" dirty="0">
                <a:latin typeface="Symbol"/>
                <a:cs typeface="Symbol"/>
              </a:rPr>
              <a:t></a:t>
            </a:r>
            <a:r>
              <a:rPr sz="3450" spc="240" baseline="-35024" dirty="0">
                <a:latin typeface="Times New Roman"/>
                <a:cs typeface="Times New Roman"/>
              </a:rPr>
              <a:t> </a:t>
            </a:r>
            <a:r>
              <a:rPr sz="2300" spc="155" dirty="0">
                <a:latin typeface="Times New Roman"/>
                <a:cs typeface="Times New Roman"/>
              </a:rPr>
              <a:t>M</a:t>
            </a:r>
            <a:r>
              <a:rPr sz="2025" spc="7" baseline="-24691" dirty="0">
                <a:latin typeface="Times New Roman"/>
                <a:cs typeface="Times New Roman"/>
              </a:rPr>
              <a:t>a</a:t>
            </a:r>
            <a:r>
              <a:rPr sz="2025" baseline="-24691" dirty="0">
                <a:latin typeface="Times New Roman"/>
                <a:cs typeface="Times New Roman"/>
              </a:rPr>
              <a:t>	</a:t>
            </a:r>
            <a:r>
              <a:rPr sz="2300" spc="15" dirty="0">
                <a:latin typeface="Times New Roman"/>
                <a:cs typeface="Times New Roman"/>
              </a:rPr>
              <a:t>P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3779" y="4656656"/>
            <a:ext cx="19050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15" dirty="0">
                <a:latin typeface="Times New Roman"/>
                <a:cs typeface="Times New Roman"/>
              </a:rPr>
              <a:t>S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076" y="923036"/>
            <a:ext cx="37560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15" dirty="0"/>
              <a:t>Perancangan</a:t>
            </a:r>
            <a:r>
              <a:rPr sz="4400" spc="-14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450339" y="3129415"/>
            <a:ext cx="3246120" cy="995044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855"/>
              </a:spcBef>
              <a:buChar char="–"/>
              <a:tabLst>
                <a:tab pos="299720" algn="l"/>
              </a:tabLst>
            </a:pPr>
            <a:r>
              <a:rPr sz="2800" spc="-195" dirty="0">
                <a:latin typeface="Arial"/>
                <a:cs typeface="Arial"/>
              </a:rPr>
              <a:t>Dengan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(lanjutan):</a:t>
            </a:r>
            <a:endParaRPr sz="2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Symbol"/>
                <a:cs typeface="Symbol"/>
              </a:rPr>
              <a:t>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damping </a:t>
            </a:r>
            <a:r>
              <a:rPr sz="2400" spc="-70" dirty="0">
                <a:latin typeface="Arial"/>
                <a:cs typeface="Arial"/>
              </a:rPr>
              <a:t>factor</a:t>
            </a:r>
            <a:r>
              <a:rPr sz="2400" spc="-295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39" y="4096003"/>
            <a:ext cx="5226685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300" algn="l"/>
                <a:tab pos="734695" algn="l"/>
              </a:tabLst>
            </a:pPr>
            <a:r>
              <a:rPr sz="2400" spc="-110" dirty="0">
                <a:latin typeface="Arial"/>
                <a:cs typeface="Arial"/>
              </a:rPr>
              <a:t>k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145" dirty="0">
                <a:latin typeface="Arial"/>
                <a:cs typeface="Arial"/>
              </a:rPr>
              <a:t>kekakuan </a:t>
            </a:r>
            <a:r>
              <a:rPr sz="2400" spc="-80" dirty="0">
                <a:latin typeface="Arial"/>
                <a:cs typeface="Arial"/>
              </a:rPr>
              <a:t>jalan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(kg/cm</a:t>
            </a:r>
            <a:r>
              <a:rPr sz="2400" spc="-97" baseline="24305" dirty="0">
                <a:latin typeface="Arial"/>
                <a:cs typeface="Arial"/>
              </a:rPr>
              <a:t>2</a:t>
            </a:r>
            <a:r>
              <a:rPr sz="2400" spc="-6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Char char="•"/>
              <a:tabLst>
                <a:tab pos="241300" algn="l"/>
              </a:tabLst>
            </a:pPr>
            <a:r>
              <a:rPr sz="2400" spc="-65" dirty="0">
                <a:latin typeface="Arial"/>
                <a:cs typeface="Arial"/>
              </a:rPr>
              <a:t>I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0" dirty="0">
                <a:latin typeface="Arial"/>
                <a:cs typeface="Arial"/>
              </a:rPr>
              <a:t>momen </a:t>
            </a:r>
            <a:r>
              <a:rPr sz="2400" spc="-100" dirty="0">
                <a:latin typeface="Arial"/>
                <a:cs typeface="Arial"/>
              </a:rPr>
              <a:t>inersia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(cm</a:t>
            </a:r>
            <a:r>
              <a:rPr sz="2400" spc="-150" baseline="24305" dirty="0">
                <a:latin typeface="Arial"/>
                <a:cs typeface="Arial"/>
              </a:rPr>
              <a:t>4</a:t>
            </a:r>
            <a:r>
              <a:rPr sz="2400" spc="-100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Char char="•"/>
              <a:tabLst>
                <a:tab pos="241300" algn="l"/>
              </a:tabLst>
            </a:pPr>
            <a:r>
              <a:rPr sz="2400" spc="-90" dirty="0">
                <a:latin typeface="Arial"/>
                <a:cs typeface="Arial"/>
              </a:rPr>
              <a:t>W</a:t>
            </a:r>
            <a:r>
              <a:rPr sz="2400" spc="-135" baseline="-20833" dirty="0">
                <a:latin typeface="Arial"/>
                <a:cs typeface="Arial"/>
              </a:rPr>
              <a:t>b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section </a:t>
            </a:r>
            <a:r>
              <a:rPr sz="2400" spc="-85" dirty="0">
                <a:latin typeface="Arial"/>
                <a:cs typeface="Arial"/>
              </a:rPr>
              <a:t>modulus </a:t>
            </a:r>
            <a:r>
              <a:rPr sz="2400" spc="-165" dirty="0">
                <a:latin typeface="Arial"/>
                <a:cs typeface="Arial"/>
              </a:rPr>
              <a:t>base</a:t>
            </a:r>
            <a:r>
              <a:rPr sz="2400" spc="-43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(cm</a:t>
            </a:r>
            <a:r>
              <a:rPr sz="2400" spc="-127" baseline="24305" dirty="0">
                <a:latin typeface="Arial"/>
                <a:cs typeface="Arial"/>
              </a:rPr>
              <a:t>3</a:t>
            </a:r>
            <a:r>
              <a:rPr sz="2400" spc="-8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80"/>
              </a:spcBef>
              <a:buChar char="•"/>
              <a:tabLst>
                <a:tab pos="241300" algn="l"/>
              </a:tabLst>
            </a:pPr>
            <a:r>
              <a:rPr sz="2400" spc="-430" dirty="0">
                <a:latin typeface="Arial"/>
                <a:cs typeface="Arial"/>
              </a:rPr>
              <a:t>E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0" dirty="0">
                <a:latin typeface="Arial"/>
                <a:cs typeface="Arial"/>
              </a:rPr>
              <a:t>modulus </a:t>
            </a:r>
            <a:r>
              <a:rPr sz="2400" spc="-110" dirty="0">
                <a:latin typeface="Arial"/>
                <a:cs typeface="Arial"/>
              </a:rPr>
              <a:t>elastisitas </a:t>
            </a:r>
            <a:r>
              <a:rPr sz="2400" spc="-85" dirty="0">
                <a:latin typeface="Arial"/>
                <a:cs typeface="Arial"/>
              </a:rPr>
              <a:t>jalan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(kg/cm</a:t>
            </a:r>
            <a:r>
              <a:rPr sz="2400" spc="-97" baseline="24305" dirty="0">
                <a:latin typeface="Arial"/>
                <a:cs typeface="Arial"/>
              </a:rPr>
              <a:t>2</a:t>
            </a:r>
            <a:r>
              <a:rPr sz="2400" spc="-6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7819" y="2290572"/>
            <a:ext cx="588645" cy="0"/>
          </a:xfrm>
          <a:custGeom>
            <a:avLst/>
            <a:gdLst/>
            <a:ahLst/>
            <a:cxnLst/>
            <a:rect l="l" t="t" r="r" b="b"/>
            <a:pathLst>
              <a:path w="588645">
                <a:moveTo>
                  <a:pt x="0" y="0"/>
                </a:moveTo>
                <a:lnTo>
                  <a:pt x="588454" y="0"/>
                </a:lnTo>
              </a:path>
            </a:pathLst>
          </a:custGeom>
          <a:ln w="168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70322" y="2290572"/>
            <a:ext cx="988060" cy="0"/>
          </a:xfrm>
          <a:custGeom>
            <a:avLst/>
            <a:gdLst/>
            <a:ahLst/>
            <a:cxnLst/>
            <a:rect l="l" t="t" r="r" b="b"/>
            <a:pathLst>
              <a:path w="988060">
                <a:moveTo>
                  <a:pt x="0" y="0"/>
                </a:moveTo>
                <a:lnTo>
                  <a:pt x="987932" y="0"/>
                </a:lnTo>
              </a:path>
            </a:pathLst>
          </a:custGeom>
          <a:ln w="168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16884" y="2559184"/>
            <a:ext cx="2088514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7070" algn="l"/>
              </a:tabLst>
            </a:pPr>
            <a:r>
              <a:rPr sz="1850" dirty="0">
                <a:latin typeface="Times New Roman"/>
                <a:cs typeface="Times New Roman"/>
              </a:rPr>
              <a:t>b	b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9772" y="2245240"/>
            <a:ext cx="44450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5" dirty="0">
                <a:latin typeface="Times New Roman"/>
                <a:cs typeface="Times New Roman"/>
              </a:rPr>
              <a:t>b</a:t>
            </a:r>
            <a:r>
              <a:rPr sz="1850" spc="-10" dirty="0">
                <a:latin typeface="Times New Roman"/>
                <a:cs typeface="Times New Roman"/>
              </a:rPr>
              <a:t>a</a:t>
            </a:r>
            <a:r>
              <a:rPr sz="1850" spc="-5" dirty="0">
                <a:latin typeface="Times New Roman"/>
                <a:cs typeface="Times New Roman"/>
              </a:rPr>
              <a:t>s</a:t>
            </a:r>
            <a:r>
              <a:rPr sz="1850" dirty="0">
                <a:latin typeface="Times New Roman"/>
                <a:cs typeface="Times New Roman"/>
              </a:rPr>
              <a:t>e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9491" y="1976568"/>
            <a:ext cx="1023619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50" spc="15" dirty="0">
                <a:latin typeface="Symbol"/>
                <a:cs typeface="Symbol"/>
              </a:rPr>
              <a:t></a:t>
            </a:r>
            <a:r>
              <a:rPr sz="3150" spc="-170" dirty="0">
                <a:latin typeface="Times New Roman"/>
                <a:cs typeface="Times New Roman"/>
              </a:rPr>
              <a:t> </a:t>
            </a:r>
            <a:r>
              <a:rPr sz="3150" spc="-30" dirty="0">
                <a:latin typeface="Times New Roman"/>
                <a:cs typeface="Times New Roman"/>
              </a:rPr>
              <a:t>0,85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4172" y="2290512"/>
            <a:ext cx="2691765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743710" algn="l"/>
              </a:tabLst>
            </a:pPr>
            <a:r>
              <a:rPr sz="3150" spc="30" dirty="0">
                <a:latin typeface="Times New Roman"/>
                <a:cs typeface="Times New Roman"/>
              </a:rPr>
              <a:t>W	</a:t>
            </a:r>
            <a:r>
              <a:rPr sz="3150" spc="65" dirty="0">
                <a:latin typeface="Times New Roman"/>
                <a:cs typeface="Times New Roman"/>
              </a:rPr>
              <a:t>4W</a:t>
            </a:r>
            <a:r>
              <a:rPr sz="3150" spc="55" dirty="0">
                <a:latin typeface="Times New Roman"/>
                <a:cs typeface="Times New Roman"/>
              </a:rPr>
              <a:t> </a:t>
            </a:r>
            <a:r>
              <a:rPr sz="3150" spc="15" dirty="0">
                <a:latin typeface="Symbol"/>
                <a:cs typeface="Symbol"/>
              </a:rPr>
              <a:t>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4507" y="1720536"/>
            <a:ext cx="2698115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459990" algn="l"/>
              </a:tabLst>
            </a:pPr>
            <a:r>
              <a:rPr sz="4725" spc="22" baseline="-35273" dirty="0">
                <a:latin typeface="Symbol"/>
                <a:cs typeface="Symbol"/>
              </a:rPr>
              <a:t></a:t>
            </a:r>
            <a:r>
              <a:rPr sz="4725" spc="300" baseline="-35273" dirty="0">
                <a:latin typeface="Times New Roman"/>
                <a:cs typeface="Times New Roman"/>
              </a:rPr>
              <a:t> </a:t>
            </a:r>
            <a:r>
              <a:rPr sz="3150" spc="220" dirty="0">
                <a:latin typeface="Times New Roman"/>
                <a:cs typeface="Times New Roman"/>
              </a:rPr>
              <a:t>M</a:t>
            </a:r>
            <a:r>
              <a:rPr sz="2775" baseline="-24024" dirty="0">
                <a:latin typeface="Times New Roman"/>
                <a:cs typeface="Times New Roman"/>
              </a:rPr>
              <a:t>a	</a:t>
            </a:r>
            <a:r>
              <a:rPr sz="3150" spc="15" dirty="0">
                <a:latin typeface="Times New Roman"/>
                <a:cs typeface="Times New Roman"/>
              </a:rPr>
              <a:t>P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1172" y="1976568"/>
            <a:ext cx="250190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50" spc="15" dirty="0">
                <a:latin typeface="Times New Roman"/>
                <a:cs typeface="Times New Roman"/>
              </a:rPr>
              <a:t>S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68811" y="3800284"/>
            <a:ext cx="232410" cy="323850"/>
          </a:xfrm>
          <a:custGeom>
            <a:avLst/>
            <a:gdLst/>
            <a:ahLst/>
            <a:cxnLst/>
            <a:rect l="l" t="t" r="r" b="b"/>
            <a:pathLst>
              <a:path w="232410" h="323850">
                <a:moveTo>
                  <a:pt x="231838" y="0"/>
                </a:moveTo>
                <a:lnTo>
                  <a:pt x="0" y="323659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22126" y="3994022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0" y="15430"/>
                </a:moveTo>
                <a:lnTo>
                  <a:pt x="27050" y="0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49177" y="3998404"/>
            <a:ext cx="39370" cy="134620"/>
          </a:xfrm>
          <a:custGeom>
            <a:avLst/>
            <a:gdLst/>
            <a:ahLst/>
            <a:cxnLst/>
            <a:rect l="l" t="t" r="r" b="b"/>
            <a:pathLst>
              <a:path w="39370" h="134620">
                <a:moveTo>
                  <a:pt x="0" y="0"/>
                </a:moveTo>
                <a:lnTo>
                  <a:pt x="39052" y="134302"/>
                </a:lnTo>
              </a:path>
            </a:pathLst>
          </a:custGeom>
          <a:ln w="176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92611" y="3760660"/>
            <a:ext cx="52069" cy="372110"/>
          </a:xfrm>
          <a:custGeom>
            <a:avLst/>
            <a:gdLst/>
            <a:ahLst/>
            <a:cxnLst/>
            <a:rect l="l" t="t" r="r" b="b"/>
            <a:pathLst>
              <a:path w="52070" h="372110">
                <a:moveTo>
                  <a:pt x="0" y="372046"/>
                </a:moveTo>
                <a:lnTo>
                  <a:pt x="52006" y="0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44617" y="3760660"/>
            <a:ext cx="476884" cy="0"/>
          </a:xfrm>
          <a:custGeom>
            <a:avLst/>
            <a:gdLst/>
            <a:ahLst/>
            <a:cxnLst/>
            <a:rect l="l" t="t" r="r" b="b"/>
            <a:pathLst>
              <a:path w="476885">
                <a:moveTo>
                  <a:pt x="0" y="0"/>
                </a:moveTo>
                <a:lnTo>
                  <a:pt x="476821" y="0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803140" y="3738373"/>
            <a:ext cx="620395" cy="44069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9085" marR="5080" indent="-287020">
              <a:lnSpc>
                <a:spcPct val="64200"/>
              </a:lnSpc>
              <a:spcBef>
                <a:spcPts val="819"/>
              </a:spcBef>
            </a:pPr>
            <a:r>
              <a:rPr sz="1425" spc="15" baseline="-5847" dirty="0">
                <a:latin typeface="Times New Roman"/>
                <a:cs typeface="Times New Roman"/>
              </a:rPr>
              <a:t>4 </a:t>
            </a:r>
            <a:r>
              <a:rPr lang="en-US" sz="1425" spc="15" baseline="-5847" dirty="0" smtClean="0">
                <a:latin typeface="Times New Roman"/>
                <a:cs typeface="Times New Roman"/>
              </a:rPr>
              <a:t>  </a:t>
            </a:r>
            <a:r>
              <a:rPr sz="1650" spc="5" dirty="0" smtClean="0">
                <a:latin typeface="Times New Roman"/>
                <a:cs typeface="Times New Roman"/>
              </a:rPr>
              <a:t>k  </a:t>
            </a:r>
            <a:r>
              <a:rPr sz="1650" spc="35" dirty="0">
                <a:latin typeface="Times New Roman"/>
                <a:cs typeface="Times New Roman"/>
              </a:rPr>
              <a:t>4</a:t>
            </a:r>
            <a:r>
              <a:rPr sz="1650" dirty="0">
                <a:latin typeface="Times New Roman"/>
                <a:cs typeface="Times New Roman"/>
              </a:rPr>
              <a:t>E</a:t>
            </a:r>
            <a:r>
              <a:rPr sz="1650" spc="5" dirty="0">
                <a:latin typeface="Times New Roman"/>
                <a:cs typeface="Times New Roman"/>
              </a:rPr>
              <a:t>I</a:t>
            </a:r>
            <a:endParaRPr sz="165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10</a:t>
            </a:fld>
            <a:endParaRPr spc="-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11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70926"/>
            <a:ext cx="6480175" cy="444309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84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20" dirty="0">
                <a:latin typeface="Arial"/>
                <a:cs typeface="Arial"/>
              </a:rPr>
              <a:t>Jalan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95" dirty="0">
                <a:latin typeface="Arial"/>
                <a:cs typeface="Arial"/>
              </a:rPr>
              <a:t>kelas </a:t>
            </a:r>
            <a:r>
              <a:rPr sz="3000" spc="-310" dirty="0">
                <a:latin typeface="Arial"/>
                <a:cs typeface="Arial"/>
              </a:rPr>
              <a:t>V, </a:t>
            </a:r>
            <a:r>
              <a:rPr sz="3000" spc="-165" dirty="0">
                <a:latin typeface="Arial"/>
                <a:cs typeface="Arial"/>
              </a:rPr>
              <a:t>dengan </a:t>
            </a:r>
            <a:r>
              <a:rPr sz="3000" spc="-120" dirty="0">
                <a:latin typeface="Arial"/>
                <a:cs typeface="Arial"/>
              </a:rPr>
              <a:t>data-data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sbb: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0"/>
              </a:spcBef>
              <a:buChar char="–"/>
              <a:tabLst>
                <a:tab pos="756920" algn="l"/>
              </a:tabLst>
            </a:pPr>
            <a:r>
              <a:rPr sz="2600" spc="-229" dirty="0">
                <a:latin typeface="Arial"/>
                <a:cs typeface="Arial"/>
              </a:rPr>
              <a:t>Daya </a:t>
            </a:r>
            <a:r>
              <a:rPr sz="2600" spc="-125" dirty="0">
                <a:latin typeface="Arial"/>
                <a:cs typeface="Arial"/>
              </a:rPr>
              <a:t>angkut </a:t>
            </a:r>
            <a:r>
              <a:rPr sz="2600" spc="-90" dirty="0">
                <a:latin typeface="Arial"/>
                <a:cs typeface="Arial"/>
              </a:rPr>
              <a:t>lintas </a:t>
            </a:r>
            <a:r>
              <a:rPr sz="2600" spc="-229" dirty="0">
                <a:latin typeface="Arial"/>
                <a:cs typeface="Arial"/>
              </a:rPr>
              <a:t>&lt; </a:t>
            </a:r>
            <a:r>
              <a:rPr sz="2600" spc="-114" dirty="0">
                <a:latin typeface="Arial"/>
                <a:cs typeface="Arial"/>
              </a:rPr>
              <a:t>2,5 </a:t>
            </a:r>
            <a:r>
              <a:rPr sz="2600" spc="-60" dirty="0">
                <a:latin typeface="Arial"/>
                <a:cs typeface="Arial"/>
              </a:rPr>
              <a:t>juta </a:t>
            </a:r>
            <a:r>
              <a:rPr sz="2600" spc="-30" dirty="0">
                <a:latin typeface="Arial"/>
                <a:cs typeface="Arial"/>
              </a:rPr>
              <a:t>ton/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tahun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210" dirty="0">
                <a:latin typeface="Arial"/>
                <a:cs typeface="Arial"/>
              </a:rPr>
              <a:t>Tekanan </a:t>
            </a:r>
            <a:r>
              <a:rPr sz="2600" spc="-140" dirty="0">
                <a:latin typeface="Arial"/>
                <a:cs typeface="Arial"/>
              </a:rPr>
              <a:t>gandar </a:t>
            </a:r>
            <a:r>
              <a:rPr sz="2600" spc="-130" dirty="0">
                <a:latin typeface="Arial"/>
                <a:cs typeface="Arial"/>
              </a:rPr>
              <a:t>18 </a:t>
            </a:r>
            <a:r>
              <a:rPr sz="2600" spc="-40" dirty="0">
                <a:latin typeface="Arial"/>
                <a:cs typeface="Arial"/>
              </a:rPr>
              <a:t>ton; </a:t>
            </a:r>
            <a:r>
              <a:rPr sz="2600" spc="-365" dirty="0">
                <a:latin typeface="Arial"/>
                <a:cs typeface="Arial"/>
              </a:rPr>
              <a:t>Ps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9000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180" dirty="0">
                <a:latin typeface="Arial"/>
                <a:cs typeface="Arial"/>
              </a:rPr>
              <a:t>kg</a:t>
            </a:r>
            <a:endParaRPr sz="2600">
              <a:latin typeface="Arial"/>
              <a:cs typeface="Arial"/>
            </a:endParaRPr>
          </a:p>
          <a:p>
            <a:pPr marL="756285" marR="817880" lvl="1" indent="-286385">
              <a:lnSpc>
                <a:spcPts val="2810"/>
              </a:lnSpc>
              <a:spcBef>
                <a:spcPts val="665"/>
              </a:spcBef>
              <a:buChar char="–"/>
              <a:tabLst>
                <a:tab pos="756920" algn="l"/>
              </a:tabLst>
            </a:pPr>
            <a:r>
              <a:rPr sz="2600" spc="-165" dirty="0">
                <a:latin typeface="Arial"/>
                <a:cs typeface="Arial"/>
              </a:rPr>
              <a:t>Kecepatan </a:t>
            </a:r>
            <a:r>
              <a:rPr sz="2600" spc="-135" dirty="0">
                <a:latin typeface="Arial"/>
                <a:cs typeface="Arial"/>
              </a:rPr>
              <a:t>rencana </a:t>
            </a:r>
            <a:r>
              <a:rPr sz="2600" spc="-130" dirty="0">
                <a:latin typeface="Arial"/>
                <a:cs typeface="Arial"/>
              </a:rPr>
              <a:t>100 </a:t>
            </a:r>
            <a:r>
              <a:rPr sz="2600" spc="-60" dirty="0">
                <a:latin typeface="Arial"/>
                <a:cs typeface="Arial"/>
              </a:rPr>
              <a:t>km/jam; </a:t>
            </a:r>
            <a:r>
              <a:rPr sz="2600" spc="-80" dirty="0">
                <a:latin typeface="Arial"/>
                <a:cs typeface="Arial"/>
              </a:rPr>
              <a:t>Ip </a:t>
            </a:r>
            <a:r>
              <a:rPr sz="2600" spc="-229" dirty="0">
                <a:latin typeface="Arial"/>
                <a:cs typeface="Arial"/>
              </a:rPr>
              <a:t>=  </a:t>
            </a:r>
            <a:r>
              <a:rPr sz="2600" spc="-100" dirty="0">
                <a:latin typeface="Arial"/>
                <a:cs typeface="Arial"/>
              </a:rPr>
              <a:t>1+0,01(100/1,609-5)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70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Kekakuan </a:t>
            </a:r>
            <a:r>
              <a:rPr sz="2600" spc="-95" dirty="0">
                <a:latin typeface="Arial"/>
                <a:cs typeface="Arial"/>
              </a:rPr>
              <a:t>jalan </a:t>
            </a:r>
            <a:r>
              <a:rPr sz="2600" spc="-50" dirty="0">
                <a:latin typeface="Arial"/>
                <a:cs typeface="Arial"/>
              </a:rPr>
              <a:t>rel </a:t>
            </a:r>
            <a:r>
              <a:rPr sz="2600" spc="-95" dirty="0">
                <a:latin typeface="Arial"/>
                <a:cs typeface="Arial"/>
              </a:rPr>
              <a:t>(k)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180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kg/cm</a:t>
            </a:r>
            <a:r>
              <a:rPr sz="2550" spc="-97" baseline="26143" dirty="0">
                <a:latin typeface="Arial"/>
                <a:cs typeface="Arial"/>
              </a:rPr>
              <a:t>2</a:t>
            </a:r>
            <a:endParaRPr sz="2550" baseline="26143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85" dirty="0">
                <a:latin typeface="Arial"/>
                <a:cs typeface="Arial"/>
              </a:rPr>
              <a:t>Momen </a:t>
            </a:r>
            <a:r>
              <a:rPr sz="2600" spc="-110" dirty="0">
                <a:latin typeface="Arial"/>
                <a:cs typeface="Arial"/>
              </a:rPr>
              <a:t>inersia </a:t>
            </a:r>
            <a:r>
              <a:rPr sz="2600" spc="-50" dirty="0">
                <a:latin typeface="Arial"/>
                <a:cs typeface="Arial"/>
              </a:rPr>
              <a:t>rel </a:t>
            </a:r>
            <a:r>
              <a:rPr sz="2600" spc="-204" dirty="0">
                <a:latin typeface="Arial"/>
                <a:cs typeface="Arial"/>
              </a:rPr>
              <a:t>R-42 </a:t>
            </a:r>
            <a:r>
              <a:rPr sz="2600" spc="-80" dirty="0">
                <a:latin typeface="Arial"/>
                <a:cs typeface="Arial"/>
              </a:rPr>
              <a:t>(I)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1369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cm</a:t>
            </a:r>
            <a:r>
              <a:rPr sz="2550" spc="-187" baseline="26143" dirty="0">
                <a:latin typeface="Arial"/>
                <a:cs typeface="Arial"/>
              </a:rPr>
              <a:t>4</a:t>
            </a:r>
            <a:endParaRPr sz="2550" baseline="26143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195" dirty="0">
                <a:latin typeface="Arial"/>
                <a:cs typeface="Arial"/>
              </a:rPr>
              <a:t>Tahanan </a:t>
            </a:r>
            <a:r>
              <a:rPr sz="2600" spc="-105" dirty="0">
                <a:latin typeface="Arial"/>
                <a:cs typeface="Arial"/>
              </a:rPr>
              <a:t>momen </a:t>
            </a:r>
            <a:r>
              <a:rPr sz="2600" spc="-160" dirty="0">
                <a:latin typeface="Arial"/>
                <a:cs typeface="Arial"/>
              </a:rPr>
              <a:t>dasar </a:t>
            </a:r>
            <a:r>
              <a:rPr sz="2600" spc="-100" dirty="0">
                <a:latin typeface="Arial"/>
                <a:cs typeface="Arial"/>
              </a:rPr>
              <a:t>(Wb)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200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cm</a:t>
            </a:r>
            <a:r>
              <a:rPr sz="2550" spc="-187" baseline="26143" dirty="0">
                <a:latin typeface="Arial"/>
                <a:cs typeface="Arial"/>
              </a:rPr>
              <a:t>3</a:t>
            </a:r>
            <a:endParaRPr sz="2550" baseline="26143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85" dirty="0">
                <a:latin typeface="Arial"/>
                <a:cs typeface="Arial"/>
              </a:rPr>
              <a:t>Modulus </a:t>
            </a:r>
            <a:r>
              <a:rPr sz="2600" spc="-120" dirty="0">
                <a:latin typeface="Arial"/>
                <a:cs typeface="Arial"/>
              </a:rPr>
              <a:t>elastisitas </a:t>
            </a:r>
            <a:r>
              <a:rPr sz="2600" spc="-55" dirty="0">
                <a:latin typeface="Arial"/>
                <a:cs typeface="Arial"/>
              </a:rPr>
              <a:t>rel </a:t>
            </a:r>
            <a:r>
              <a:rPr sz="2600" spc="-210" dirty="0">
                <a:latin typeface="Arial"/>
                <a:cs typeface="Arial"/>
              </a:rPr>
              <a:t>(E)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05" dirty="0">
                <a:latin typeface="Arial"/>
                <a:cs typeface="Arial"/>
              </a:rPr>
              <a:t>2,1.10</a:t>
            </a:r>
            <a:r>
              <a:rPr sz="2550" spc="-157" baseline="26143" dirty="0">
                <a:latin typeface="Arial"/>
                <a:cs typeface="Arial"/>
              </a:rPr>
              <a:t>6</a:t>
            </a:r>
            <a:r>
              <a:rPr sz="2550" spc="-44" baseline="26143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kg/cm</a:t>
            </a:r>
            <a:r>
              <a:rPr sz="2550" spc="-104" baseline="26143" dirty="0">
                <a:latin typeface="Arial"/>
                <a:cs typeface="Arial"/>
              </a:rPr>
              <a:t>2</a:t>
            </a:r>
            <a:endParaRPr sz="2550" baseline="26143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34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20" dirty="0">
                <a:latin typeface="Arial"/>
                <a:cs typeface="Arial"/>
              </a:rPr>
              <a:t>Rencanakan </a:t>
            </a:r>
            <a:r>
              <a:rPr sz="3000" spc="-25" dirty="0">
                <a:latin typeface="Arial"/>
                <a:cs typeface="Arial"/>
              </a:rPr>
              <a:t>profil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90" dirty="0">
                <a:latin typeface="Arial"/>
                <a:cs typeface="Arial"/>
              </a:rPr>
              <a:t>yang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spc="-195" dirty="0">
                <a:latin typeface="Arial"/>
                <a:cs typeface="Arial"/>
              </a:rPr>
              <a:t>sesuai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279" y="2066036"/>
            <a:ext cx="229489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100" dirty="0">
                <a:latin typeface="Arial"/>
                <a:cs typeface="Arial"/>
              </a:rPr>
              <a:t>Momen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Maks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40108" y="3043427"/>
            <a:ext cx="720725" cy="0"/>
          </a:xfrm>
          <a:custGeom>
            <a:avLst/>
            <a:gdLst/>
            <a:ahLst/>
            <a:cxnLst/>
            <a:rect l="l" t="t" r="r" b="b"/>
            <a:pathLst>
              <a:path w="720725">
                <a:moveTo>
                  <a:pt x="0" y="0"/>
                </a:moveTo>
                <a:lnTo>
                  <a:pt x="720280" y="0"/>
                </a:lnTo>
              </a:path>
            </a:pathLst>
          </a:custGeom>
          <a:ln w="71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83901" y="3812285"/>
            <a:ext cx="450215" cy="655955"/>
          </a:xfrm>
          <a:custGeom>
            <a:avLst/>
            <a:gdLst/>
            <a:ahLst/>
            <a:cxnLst/>
            <a:rect l="l" t="t" r="r" b="b"/>
            <a:pathLst>
              <a:path w="450214" h="655954">
                <a:moveTo>
                  <a:pt x="449961" y="0"/>
                </a:moveTo>
                <a:lnTo>
                  <a:pt x="0" y="655510"/>
                </a:lnTo>
              </a:path>
            </a:pathLst>
          </a:custGeom>
          <a:ln w="71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1233" y="3557778"/>
            <a:ext cx="4014470" cy="0"/>
          </a:xfrm>
          <a:custGeom>
            <a:avLst/>
            <a:gdLst/>
            <a:ahLst/>
            <a:cxnLst/>
            <a:rect l="l" t="t" r="r" b="b"/>
            <a:pathLst>
              <a:path w="4014470">
                <a:moveTo>
                  <a:pt x="0" y="0"/>
                </a:moveTo>
                <a:lnTo>
                  <a:pt x="4014215" y="0"/>
                </a:lnTo>
              </a:path>
            </a:pathLst>
          </a:custGeom>
          <a:ln w="142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73115" y="4024226"/>
            <a:ext cx="127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12</a:t>
            </a:fld>
            <a:endParaRPr spc="-60" dirty="0"/>
          </a:p>
        </p:txBody>
      </p:sp>
      <p:sp>
        <p:nvSpPr>
          <p:cNvPr id="8" name="object 8"/>
          <p:cNvSpPr txBox="1"/>
          <p:nvPr/>
        </p:nvSpPr>
        <p:spPr>
          <a:xfrm>
            <a:off x="1727707" y="3515210"/>
            <a:ext cx="116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53332" y="3825605"/>
            <a:ext cx="2421255" cy="6940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78280" algn="l"/>
              </a:tabLst>
            </a:pPr>
            <a:r>
              <a:rPr sz="4350" spc="-130" dirty="0">
                <a:latin typeface="Symbol"/>
                <a:cs typeface="Symbol"/>
              </a:rPr>
              <a:t></a:t>
            </a:r>
            <a:r>
              <a:rPr sz="2700" spc="-130" dirty="0">
                <a:latin typeface="Times New Roman"/>
                <a:cs typeface="Times New Roman"/>
              </a:rPr>
              <a:t>4x2,1x10	</a:t>
            </a:r>
            <a:r>
              <a:rPr sz="2700" spc="-175" dirty="0">
                <a:latin typeface="Times New Roman"/>
                <a:cs typeface="Times New Roman"/>
              </a:rPr>
              <a:t>x1369</a:t>
            </a:r>
            <a:r>
              <a:rPr sz="4350" spc="-175" dirty="0">
                <a:latin typeface="Symbol"/>
                <a:cs typeface="Symbol"/>
              </a:rPr>
              <a:t>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30771" y="4107939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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30771" y="3870195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30771" y="3394707"/>
            <a:ext cx="56896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50" spc="7" baseline="-38065" dirty="0">
                <a:latin typeface="Symbol"/>
                <a:cs typeface="Symbol"/>
              </a:rPr>
              <a:t></a:t>
            </a:r>
            <a:r>
              <a:rPr sz="1600" spc="40" dirty="0">
                <a:latin typeface="Times New Roman"/>
                <a:cs typeface="Times New Roman"/>
              </a:rPr>
              <a:t>0</a:t>
            </a:r>
            <a:r>
              <a:rPr sz="1600" spc="80" dirty="0">
                <a:latin typeface="Times New Roman"/>
                <a:cs typeface="Times New Roman"/>
              </a:rPr>
              <a:t>,</a:t>
            </a:r>
            <a:r>
              <a:rPr sz="1600" spc="1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88867" y="4107939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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20060" y="3809235"/>
            <a:ext cx="5664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60" dirty="0">
                <a:latin typeface="Times New Roman"/>
                <a:cs typeface="Times New Roman"/>
              </a:rPr>
              <a:t>4</a:t>
            </a:r>
            <a:r>
              <a:rPr sz="2700" spc="135" dirty="0">
                <a:latin typeface="Times New Roman"/>
                <a:cs typeface="Times New Roman"/>
              </a:rPr>
              <a:t>x</a:t>
            </a:r>
            <a:r>
              <a:rPr sz="4050" spc="30" baseline="-10288" dirty="0">
                <a:latin typeface="Symbol"/>
                <a:cs typeface="Symbol"/>
              </a:rPr>
              <a:t></a:t>
            </a:r>
            <a:endParaRPr sz="4050" baseline="-10288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88867" y="3717795"/>
            <a:ext cx="67564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50" spc="-494" baseline="13374" dirty="0">
                <a:latin typeface="Symbol"/>
                <a:cs typeface="Symbol"/>
              </a:rPr>
              <a:t></a:t>
            </a:r>
            <a:r>
              <a:rPr sz="2700" spc="15" dirty="0">
                <a:latin typeface="Times New Roman"/>
                <a:cs typeface="Times New Roman"/>
              </a:rPr>
              <a:t>18</a:t>
            </a:r>
            <a:r>
              <a:rPr sz="2700" spc="20" dirty="0">
                <a:latin typeface="Times New Roman"/>
                <a:cs typeface="Times New Roman"/>
              </a:rPr>
              <a:t>0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6652" y="3126483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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4988" y="3099051"/>
            <a:ext cx="33210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15" dirty="0">
                <a:latin typeface="Symbol"/>
                <a:cs typeface="Symbol"/>
              </a:rPr>
              <a:t></a:t>
            </a:r>
            <a:r>
              <a:rPr sz="4050" spc="30" baseline="-4115" dirty="0">
                <a:latin typeface="Symbol"/>
                <a:cs typeface="Symbol"/>
              </a:rPr>
              <a:t></a:t>
            </a:r>
            <a:endParaRPr sz="4050" baseline="-4115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46652" y="2532123"/>
            <a:ext cx="302006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700655" algn="l"/>
              </a:tabLst>
            </a:pPr>
            <a:r>
              <a:rPr sz="2700" spc="20" dirty="0">
                <a:latin typeface="Symbol"/>
                <a:cs typeface="Symbol"/>
              </a:rPr>
              <a:t></a:t>
            </a:r>
            <a:r>
              <a:rPr sz="2700" spc="20" dirty="0">
                <a:latin typeface="Times New Roman"/>
                <a:cs typeface="Times New Roman"/>
              </a:rPr>
              <a:t>	</a:t>
            </a:r>
            <a:r>
              <a:rPr sz="4050" spc="22" baseline="-5144" dirty="0">
                <a:latin typeface="Symbol"/>
                <a:cs typeface="Symbol"/>
              </a:rPr>
              <a:t></a:t>
            </a:r>
            <a:r>
              <a:rPr sz="2700" spc="20" dirty="0">
                <a:latin typeface="Symbol"/>
                <a:cs typeface="Symbol"/>
              </a:rPr>
              <a:t>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4244" y="3099051"/>
            <a:ext cx="15938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15" dirty="0">
                <a:latin typeface="Symbol"/>
                <a:cs typeface="Symbol"/>
              </a:rPr>
              <a:t>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54244" y="2562603"/>
            <a:ext cx="81597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80670" algn="l"/>
              </a:tabLst>
            </a:pPr>
            <a:r>
              <a:rPr sz="2700" spc="15" dirty="0">
                <a:latin typeface="Symbol"/>
                <a:cs typeface="Symbol"/>
              </a:rPr>
              <a:t></a:t>
            </a:r>
            <a:r>
              <a:rPr sz="2700" spc="15" dirty="0">
                <a:latin typeface="Times New Roman"/>
                <a:cs typeface="Times New Roman"/>
              </a:rPr>
              <a:t>	</a:t>
            </a:r>
            <a:r>
              <a:rPr sz="4050" spc="22" baseline="1028" dirty="0">
                <a:latin typeface="Times New Roman"/>
                <a:cs typeface="Times New Roman"/>
              </a:rPr>
              <a:t>10</a:t>
            </a:r>
            <a:r>
              <a:rPr sz="4050" spc="30" baseline="1028" dirty="0">
                <a:latin typeface="Times New Roman"/>
                <a:cs typeface="Times New Roman"/>
              </a:rPr>
              <a:t>0</a:t>
            </a:r>
            <a:endParaRPr sz="4050" baseline="1028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77972" y="2769867"/>
            <a:ext cx="388874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-10" dirty="0">
                <a:latin typeface="Times New Roman"/>
                <a:cs typeface="Times New Roman"/>
              </a:rPr>
              <a:t>9000x</a:t>
            </a:r>
            <a:r>
              <a:rPr sz="4050" spc="-15" baseline="-10288" dirty="0">
                <a:latin typeface="Symbol"/>
                <a:cs typeface="Symbol"/>
              </a:rPr>
              <a:t></a:t>
            </a:r>
            <a:r>
              <a:rPr sz="2700" spc="-10" dirty="0">
                <a:latin typeface="Times New Roman"/>
                <a:cs typeface="Times New Roman"/>
              </a:rPr>
              <a:t>1</a:t>
            </a:r>
            <a:r>
              <a:rPr sz="2700" spc="-10" dirty="0">
                <a:latin typeface="Symbol"/>
                <a:cs typeface="Symbol"/>
              </a:rPr>
              <a:t></a:t>
            </a:r>
            <a:r>
              <a:rPr sz="2700" spc="-300" dirty="0">
                <a:latin typeface="Times New Roman"/>
                <a:cs typeface="Times New Roman"/>
              </a:rPr>
              <a:t> </a:t>
            </a:r>
            <a:r>
              <a:rPr sz="2700" spc="-25" dirty="0">
                <a:latin typeface="Times New Roman"/>
                <a:cs typeface="Times New Roman"/>
              </a:rPr>
              <a:t>0,01x</a:t>
            </a:r>
            <a:r>
              <a:rPr sz="4050" spc="-37" baseline="-2057" dirty="0">
                <a:latin typeface="Symbol"/>
                <a:cs typeface="Symbol"/>
              </a:rPr>
              <a:t></a:t>
            </a:r>
            <a:r>
              <a:rPr sz="4050" spc="-37" baseline="-43209" dirty="0">
                <a:latin typeface="Times New Roman"/>
                <a:cs typeface="Times New Roman"/>
              </a:rPr>
              <a:t>1,609</a:t>
            </a:r>
            <a:r>
              <a:rPr sz="4050" spc="-322" baseline="-43209" dirty="0">
                <a:latin typeface="Times New Roman"/>
                <a:cs typeface="Times New Roman"/>
              </a:rPr>
              <a:t> </a:t>
            </a:r>
            <a:r>
              <a:rPr sz="2700" spc="20" dirty="0">
                <a:latin typeface="Symbol"/>
                <a:cs typeface="Symbol"/>
              </a:rPr>
              <a:t></a:t>
            </a:r>
            <a:r>
              <a:rPr sz="2700" spc="-370" dirty="0">
                <a:latin typeface="Times New Roman"/>
                <a:cs typeface="Times New Roman"/>
              </a:rPr>
              <a:t> </a:t>
            </a:r>
            <a:r>
              <a:rPr sz="2700" spc="55" dirty="0">
                <a:latin typeface="Times New Roman"/>
                <a:cs typeface="Times New Roman"/>
              </a:rPr>
              <a:t>5</a:t>
            </a:r>
            <a:r>
              <a:rPr sz="4050" spc="82" baseline="-2057" dirty="0">
                <a:latin typeface="Symbol"/>
                <a:cs typeface="Symbol"/>
              </a:rPr>
              <a:t></a:t>
            </a:r>
            <a:r>
              <a:rPr sz="4050" spc="82" baseline="-10288" dirty="0">
                <a:latin typeface="Symbol"/>
                <a:cs typeface="Symbol"/>
              </a:rPr>
              <a:t></a:t>
            </a:r>
            <a:endParaRPr sz="4050" baseline="-10288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10716" y="3284979"/>
            <a:ext cx="155638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36575" algn="l"/>
              </a:tabLst>
            </a:pPr>
            <a:r>
              <a:rPr sz="2700" spc="35" dirty="0">
                <a:latin typeface="Times New Roman"/>
                <a:cs typeface="Times New Roman"/>
              </a:rPr>
              <a:t>M	</a:t>
            </a:r>
            <a:r>
              <a:rPr sz="2700" spc="20" dirty="0">
                <a:latin typeface="Symbol"/>
                <a:cs typeface="Symbol"/>
              </a:rPr>
              <a:t></a:t>
            </a:r>
            <a:r>
              <a:rPr sz="2700" spc="-225" dirty="0">
                <a:latin typeface="Times New Roman"/>
                <a:cs typeface="Times New Roman"/>
              </a:rPr>
              <a:t> </a:t>
            </a:r>
            <a:r>
              <a:rPr sz="2700" spc="-40" dirty="0">
                <a:latin typeface="Times New Roman"/>
                <a:cs typeface="Times New Roman"/>
              </a:rPr>
              <a:t>0,85x</a:t>
            </a:r>
            <a:endParaRPr sz="2700" dirty="0">
              <a:latin typeface="Times New Roman"/>
              <a:cs typeface="Times New Roman"/>
            </a:endParaRPr>
          </a:p>
        </p:txBody>
      </p:sp>
      <p:sp>
        <p:nvSpPr>
          <p:cNvPr id="24" name="object 7"/>
          <p:cNvSpPr txBox="1"/>
          <p:nvPr/>
        </p:nvSpPr>
        <p:spPr>
          <a:xfrm>
            <a:off x="1981200" y="5029200"/>
            <a:ext cx="5880100" cy="46230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99415" algn="l"/>
                <a:tab pos="808355" algn="l"/>
                <a:tab pos="2249805" algn="l"/>
              </a:tabLst>
            </a:pPr>
            <a:r>
              <a:rPr lang="en-US" sz="2900" spc="-5" dirty="0" smtClean="0">
                <a:latin typeface="Times New Roman"/>
                <a:cs typeface="Times New Roman"/>
              </a:rPr>
              <a:t>= 268.091,52 </a:t>
            </a:r>
            <a:r>
              <a:rPr lang="en-US" sz="2900" spc="-5" dirty="0" err="1" smtClean="0">
                <a:latin typeface="Times New Roman"/>
                <a:cs typeface="Times New Roman"/>
              </a:rPr>
              <a:t>kgcm</a:t>
            </a:r>
            <a:r>
              <a:rPr sz="2900" spc="-5" dirty="0" smtClean="0">
                <a:latin typeface="Times New Roman"/>
                <a:cs typeface="Times New Roman"/>
              </a:rPr>
              <a:t> </a:t>
            </a:r>
            <a:endParaRPr sz="2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215836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6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ijin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1716" y="3210714"/>
            <a:ext cx="144145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5" dirty="0">
                <a:latin typeface="Arial"/>
                <a:cs typeface="Arial"/>
              </a:rPr>
              <a:t>x</a:t>
            </a:r>
            <a:endParaRPr sz="18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72105" y="3335083"/>
            <a:ext cx="958850" cy="0"/>
          </a:xfrm>
          <a:custGeom>
            <a:avLst/>
            <a:gdLst/>
            <a:ahLst/>
            <a:cxnLst/>
            <a:rect l="l" t="t" r="r" b="b"/>
            <a:pathLst>
              <a:path w="958850">
                <a:moveTo>
                  <a:pt x="0" y="0"/>
                </a:moveTo>
                <a:lnTo>
                  <a:pt x="958595" y="0"/>
                </a:lnTo>
              </a:path>
            </a:pathLst>
          </a:custGeom>
          <a:ln w="16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07523" y="3335273"/>
            <a:ext cx="2607945" cy="0"/>
          </a:xfrm>
          <a:custGeom>
            <a:avLst/>
            <a:gdLst/>
            <a:ahLst/>
            <a:cxnLst/>
            <a:rect l="l" t="t" r="r" b="b"/>
            <a:pathLst>
              <a:path w="2607945">
                <a:moveTo>
                  <a:pt x="0" y="0"/>
                </a:moveTo>
                <a:lnTo>
                  <a:pt x="2607754" y="0"/>
                </a:lnTo>
              </a:path>
            </a:pathLst>
          </a:custGeom>
          <a:ln w="16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87500" y="2809652"/>
            <a:ext cx="5880100" cy="46230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99415" algn="l"/>
                <a:tab pos="808355" algn="l"/>
                <a:tab pos="2249805" algn="l"/>
              </a:tabLst>
            </a:pPr>
            <a:r>
              <a:rPr sz="4350" spc="-104" baseline="-34482" dirty="0">
                <a:latin typeface="Georgia"/>
                <a:cs typeface="Georgia"/>
              </a:rPr>
              <a:t>σ	</a:t>
            </a:r>
            <a:r>
              <a:rPr sz="4350" spc="22" baseline="-34482" dirty="0">
                <a:latin typeface="Arial"/>
                <a:cs typeface="Arial"/>
              </a:rPr>
              <a:t>=	</a:t>
            </a:r>
            <a:r>
              <a:rPr sz="4350" spc="37" baseline="3831" dirty="0" smtClean="0">
                <a:latin typeface="Arial"/>
                <a:cs typeface="Arial"/>
              </a:rPr>
              <a:t>M </a:t>
            </a:r>
            <a:r>
              <a:rPr sz="4350" spc="22" baseline="3831" dirty="0">
                <a:latin typeface="Symbol"/>
                <a:cs typeface="Symbol"/>
              </a:rPr>
              <a:t></a:t>
            </a:r>
            <a:r>
              <a:rPr sz="4350" spc="-112" baseline="3831" dirty="0">
                <a:latin typeface="Times New Roman"/>
                <a:cs typeface="Times New Roman"/>
              </a:rPr>
              <a:t> </a:t>
            </a:r>
            <a:r>
              <a:rPr sz="4350" spc="22" baseline="3831" dirty="0">
                <a:latin typeface="Arial"/>
                <a:cs typeface="Arial"/>
              </a:rPr>
              <a:t>y</a:t>
            </a:r>
            <a:r>
              <a:rPr sz="4350" spc="367" baseline="3831" dirty="0">
                <a:latin typeface="Arial"/>
                <a:cs typeface="Arial"/>
              </a:rPr>
              <a:t> </a:t>
            </a:r>
            <a:r>
              <a:rPr sz="4350" spc="22" baseline="-34482" dirty="0">
                <a:latin typeface="Arial"/>
                <a:cs typeface="Arial"/>
              </a:rPr>
              <a:t>=	</a:t>
            </a:r>
            <a:r>
              <a:rPr lang="en-US" sz="2900" spc="-5" dirty="0" smtClean="0">
                <a:latin typeface="Times New Roman"/>
                <a:cs typeface="Times New Roman"/>
              </a:rPr>
              <a:t>268.091,52</a:t>
            </a:r>
            <a:r>
              <a:rPr sz="2900" spc="-5" dirty="0" smtClean="0">
                <a:latin typeface="Times New Roman"/>
                <a:cs typeface="Times New Roman"/>
              </a:rPr>
              <a:t> </a:t>
            </a:r>
            <a:r>
              <a:rPr sz="2900" spc="10" dirty="0">
                <a:latin typeface="Symbol"/>
                <a:cs typeface="Symbol"/>
              </a:rPr>
              <a:t></a:t>
            </a:r>
            <a:r>
              <a:rPr sz="2900" spc="-475" dirty="0">
                <a:latin typeface="Times New Roman"/>
                <a:cs typeface="Times New Roman"/>
              </a:rPr>
              <a:t> </a:t>
            </a:r>
            <a:r>
              <a:rPr sz="2900" spc="-10" dirty="0" smtClean="0">
                <a:latin typeface="Times New Roman"/>
                <a:cs typeface="Times New Roman"/>
              </a:rPr>
              <a:t>6</a:t>
            </a:r>
            <a:r>
              <a:rPr lang="en-US" sz="2900" spc="-10" dirty="0">
                <a:latin typeface="Arial"/>
                <a:cs typeface="Arial"/>
              </a:rPr>
              <a:t>,</a:t>
            </a:r>
            <a:r>
              <a:rPr sz="2900" spc="-10" dirty="0" smtClean="0">
                <a:latin typeface="Times New Roman"/>
                <a:cs typeface="Times New Roman"/>
              </a:rPr>
              <a:t>86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13</a:t>
            </a:fld>
            <a:endParaRPr spc="-60" dirty="0"/>
          </a:p>
        </p:txBody>
      </p:sp>
      <p:sp>
        <p:nvSpPr>
          <p:cNvPr id="8" name="object 8"/>
          <p:cNvSpPr txBox="1"/>
          <p:nvPr/>
        </p:nvSpPr>
        <p:spPr>
          <a:xfrm>
            <a:off x="1968640" y="3072305"/>
            <a:ext cx="6318885" cy="1365885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692150">
              <a:lnSpc>
                <a:spcPct val="100000"/>
              </a:lnSpc>
              <a:spcBef>
                <a:spcPts val="2185"/>
              </a:spcBef>
              <a:tabLst>
                <a:tab pos="2755265" algn="l"/>
              </a:tabLst>
            </a:pPr>
            <a:r>
              <a:rPr sz="2900" spc="5" dirty="0">
                <a:latin typeface="Arial"/>
                <a:cs typeface="Arial"/>
              </a:rPr>
              <a:t>I</a:t>
            </a:r>
            <a:r>
              <a:rPr sz="2900" spc="-330" dirty="0">
                <a:latin typeface="Arial"/>
                <a:cs typeface="Arial"/>
              </a:rPr>
              <a:t> </a:t>
            </a:r>
            <a:r>
              <a:rPr sz="2775" spc="15" baseline="-22522" dirty="0">
                <a:latin typeface="Arial"/>
                <a:cs typeface="Arial"/>
              </a:rPr>
              <a:t>X	</a:t>
            </a:r>
            <a:r>
              <a:rPr sz="2900" spc="5" dirty="0">
                <a:latin typeface="Times New Roman"/>
                <a:cs typeface="Times New Roman"/>
              </a:rPr>
              <a:t>1369</a:t>
            </a: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  <a:tabLst>
                <a:tab pos="4730750" algn="l"/>
              </a:tabLst>
            </a:pPr>
            <a:r>
              <a:rPr sz="2600" spc="15" dirty="0">
                <a:latin typeface="Arial"/>
                <a:cs typeface="Arial"/>
              </a:rPr>
              <a:t>=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spc="-130" dirty="0" smtClean="0">
                <a:latin typeface="Arial"/>
                <a:cs typeface="Arial"/>
              </a:rPr>
              <a:t>1</a:t>
            </a:r>
            <a:r>
              <a:rPr lang="en-US" sz="2600" spc="-110" dirty="0" smtClean="0">
                <a:latin typeface="Arial"/>
                <a:cs typeface="Arial"/>
              </a:rPr>
              <a:t>343,4</a:t>
            </a:r>
            <a:r>
              <a:rPr sz="2600" spc="-45" dirty="0" smtClean="0">
                <a:latin typeface="Arial"/>
                <a:cs typeface="Arial"/>
              </a:rPr>
              <a:t> </a:t>
            </a:r>
            <a:r>
              <a:rPr sz="2600" spc="55" dirty="0">
                <a:latin typeface="Arial"/>
                <a:cs typeface="Arial"/>
              </a:rPr>
              <a:t>kg</a:t>
            </a:r>
            <a:r>
              <a:rPr sz="2600" spc="5" dirty="0">
                <a:latin typeface="Arial"/>
                <a:cs typeface="Arial"/>
              </a:rPr>
              <a:t>/</a:t>
            </a:r>
            <a:r>
              <a:rPr sz="2600" spc="-340" dirty="0">
                <a:latin typeface="Arial"/>
                <a:cs typeface="Arial"/>
              </a:rPr>
              <a:t> </a:t>
            </a:r>
            <a:r>
              <a:rPr sz="2600" spc="-150" dirty="0">
                <a:latin typeface="Arial"/>
                <a:cs typeface="Arial"/>
              </a:rPr>
              <a:t>c</a:t>
            </a:r>
            <a:r>
              <a:rPr sz="2600" spc="20" dirty="0">
                <a:latin typeface="Arial"/>
                <a:cs typeface="Arial"/>
              </a:rPr>
              <a:t>m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475" spc="-127" baseline="20202" dirty="0">
                <a:latin typeface="Arial"/>
                <a:cs typeface="Arial"/>
              </a:rPr>
              <a:t>2</a:t>
            </a:r>
            <a:r>
              <a:rPr sz="2475" spc="322" baseline="20202" dirty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(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spc="15" dirty="0">
                <a:latin typeface="Arial"/>
                <a:cs typeface="Arial"/>
              </a:rPr>
              <a:t>&lt;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2</a:t>
            </a:r>
            <a:r>
              <a:rPr sz="2600" spc="-155" dirty="0">
                <a:latin typeface="Arial"/>
                <a:cs typeface="Arial"/>
              </a:rPr>
              <a:t>0</a:t>
            </a:r>
            <a:r>
              <a:rPr sz="2600" spc="-110" dirty="0">
                <a:latin typeface="Arial"/>
                <a:cs typeface="Arial"/>
              </a:rPr>
              <a:t>0</a:t>
            </a:r>
            <a:r>
              <a:rPr sz="2600" spc="-135" dirty="0">
                <a:latin typeface="Arial"/>
                <a:cs typeface="Arial"/>
              </a:rPr>
              <a:t>0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spc="105" dirty="0">
                <a:latin typeface="Arial"/>
                <a:cs typeface="Arial"/>
              </a:rPr>
              <a:t>k</a:t>
            </a:r>
            <a:r>
              <a:rPr sz="2600" spc="55" dirty="0">
                <a:latin typeface="Arial"/>
                <a:cs typeface="Arial"/>
              </a:rPr>
              <a:t>g</a:t>
            </a:r>
            <a:r>
              <a:rPr sz="2600" spc="5" dirty="0">
                <a:latin typeface="Arial"/>
                <a:cs typeface="Arial"/>
              </a:rPr>
              <a:t>/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2600" spc="-150" dirty="0">
                <a:latin typeface="Arial"/>
                <a:cs typeface="Arial"/>
              </a:rPr>
              <a:t>c</a:t>
            </a:r>
            <a:r>
              <a:rPr sz="2600" spc="105" dirty="0">
                <a:latin typeface="Arial"/>
                <a:cs typeface="Arial"/>
              </a:rPr>
              <a:t>m</a:t>
            </a:r>
            <a:r>
              <a:rPr sz="2475" spc="-89" baseline="20202" dirty="0">
                <a:latin typeface="Arial"/>
                <a:cs typeface="Arial"/>
              </a:rPr>
              <a:t>2</a:t>
            </a:r>
            <a:r>
              <a:rPr sz="2600" spc="-10" dirty="0">
                <a:latin typeface="Arial"/>
                <a:cs typeface="Arial"/>
              </a:rPr>
              <a:t>)…</a:t>
            </a:r>
            <a:r>
              <a:rPr sz="2600" spc="50" dirty="0">
                <a:latin typeface="Arial"/>
                <a:cs typeface="Arial"/>
              </a:rPr>
              <a:t>O</a:t>
            </a:r>
            <a:r>
              <a:rPr sz="2600" spc="100" dirty="0">
                <a:latin typeface="Arial"/>
                <a:cs typeface="Arial"/>
              </a:rPr>
              <a:t>K</a:t>
            </a:r>
            <a:r>
              <a:rPr sz="2600" spc="5" dirty="0">
                <a:latin typeface="Arial"/>
                <a:cs typeface="Arial"/>
              </a:rPr>
              <a:t>!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280416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45" dirty="0">
                <a:latin typeface="Arial"/>
                <a:cs typeface="Arial"/>
              </a:rPr>
              <a:t>Tahanan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Momen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4406900"/>
            <a:ext cx="78879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40" dirty="0">
                <a:latin typeface="Arial"/>
                <a:cs typeface="Arial"/>
              </a:rPr>
              <a:t>Jadi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254" dirty="0">
                <a:latin typeface="Arial"/>
                <a:cs typeface="Arial"/>
              </a:rPr>
              <a:t>R-42 </a:t>
            </a:r>
            <a:r>
              <a:rPr sz="3200" spc="-170" dirty="0">
                <a:latin typeface="Arial"/>
                <a:cs typeface="Arial"/>
              </a:rPr>
              <a:t>dianggap </a:t>
            </a:r>
            <a:r>
              <a:rPr sz="3200" spc="-155" dirty="0">
                <a:latin typeface="Arial"/>
                <a:cs typeface="Arial"/>
              </a:rPr>
              <a:t>cukup </a:t>
            </a:r>
            <a:r>
              <a:rPr sz="3200" spc="-80" dirty="0">
                <a:latin typeface="Arial"/>
                <a:cs typeface="Arial"/>
              </a:rPr>
              <a:t>untuk </a:t>
            </a:r>
            <a:r>
              <a:rPr sz="3200" spc="-210" dirty="0">
                <a:latin typeface="Arial"/>
                <a:cs typeface="Arial"/>
              </a:rPr>
              <a:t>kelas </a:t>
            </a:r>
            <a:r>
              <a:rPr sz="3200" spc="-110" dirty="0">
                <a:latin typeface="Arial"/>
                <a:cs typeface="Arial"/>
              </a:rPr>
              <a:t>jalan</a:t>
            </a:r>
            <a:r>
              <a:rPr sz="3200" spc="204" dirty="0">
                <a:latin typeface="Arial"/>
                <a:cs typeface="Arial"/>
              </a:rPr>
              <a:t> </a:t>
            </a:r>
            <a:r>
              <a:rPr sz="3200" spc="-325" dirty="0">
                <a:latin typeface="Arial"/>
                <a:cs typeface="Arial"/>
              </a:rPr>
              <a:t>V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83867" y="3630739"/>
            <a:ext cx="471170" cy="0"/>
          </a:xfrm>
          <a:custGeom>
            <a:avLst/>
            <a:gdLst/>
            <a:ahLst/>
            <a:cxnLst/>
            <a:rect l="l" t="t" r="r" b="b"/>
            <a:pathLst>
              <a:path w="471169">
                <a:moveTo>
                  <a:pt x="0" y="0"/>
                </a:moveTo>
                <a:lnTo>
                  <a:pt x="470725" y="0"/>
                </a:lnTo>
              </a:path>
            </a:pathLst>
          </a:custGeom>
          <a:ln w="1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97682" y="3630739"/>
            <a:ext cx="1410970" cy="0"/>
          </a:xfrm>
          <a:custGeom>
            <a:avLst/>
            <a:gdLst/>
            <a:ahLst/>
            <a:cxnLst/>
            <a:rect l="l" t="t" r="r" b="b"/>
            <a:pathLst>
              <a:path w="1410970">
                <a:moveTo>
                  <a:pt x="0" y="0"/>
                </a:moveTo>
                <a:lnTo>
                  <a:pt x="1410462" y="0"/>
                </a:lnTo>
              </a:path>
            </a:pathLst>
          </a:custGeom>
          <a:ln w="1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91588" y="3843737"/>
            <a:ext cx="120014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spc="15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0508" y="3590753"/>
            <a:ext cx="36195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spc="15" dirty="0">
                <a:latin typeface="Times New Roman"/>
                <a:cs typeface="Times New Roman"/>
              </a:rPr>
              <a:t>b</a:t>
            </a:r>
            <a:r>
              <a:rPr sz="1450" spc="25" dirty="0">
                <a:latin typeface="Times New Roman"/>
                <a:cs typeface="Times New Roman"/>
              </a:rPr>
              <a:t>a</a:t>
            </a:r>
            <a:r>
              <a:rPr sz="1450" spc="5" dirty="0">
                <a:latin typeface="Times New Roman"/>
                <a:cs typeface="Times New Roman"/>
              </a:rPr>
              <a:t>s</a:t>
            </a:r>
            <a:r>
              <a:rPr sz="1450" spc="15" dirty="0">
                <a:latin typeface="Times New Roman"/>
                <a:cs typeface="Times New Roman"/>
              </a:rPr>
              <a:t>e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2027" y="3626971"/>
            <a:ext cx="1763395" cy="412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64920" algn="l"/>
              </a:tabLst>
            </a:pPr>
            <a:r>
              <a:rPr sz="2550" spc="-5" dirty="0">
                <a:latin typeface="Times New Roman"/>
                <a:cs typeface="Times New Roman"/>
              </a:rPr>
              <a:t>W	200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7627" y="3377035"/>
            <a:ext cx="205740" cy="412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" dirty="0">
                <a:latin typeface="Times New Roman"/>
                <a:cs typeface="Times New Roman"/>
              </a:rPr>
              <a:t>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26283" y="3377035"/>
            <a:ext cx="6337935" cy="7963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165" dirty="0">
                <a:latin typeface="Times New Roman"/>
                <a:cs typeface="Times New Roman"/>
              </a:rPr>
              <a:t> </a:t>
            </a:r>
            <a:r>
              <a:rPr sz="3825" spc="-7" baseline="34858" dirty="0" smtClean="0">
                <a:latin typeface="Times New Roman"/>
                <a:cs typeface="Times New Roman"/>
              </a:rPr>
              <a:t>2</a:t>
            </a:r>
            <a:r>
              <a:rPr lang="en-US" sz="3825" spc="-7" baseline="34858" dirty="0" smtClean="0">
                <a:latin typeface="Times New Roman"/>
                <a:cs typeface="Times New Roman"/>
              </a:rPr>
              <a:t>68.091,52</a:t>
            </a:r>
            <a:r>
              <a:rPr sz="3825" spc="217" baseline="34858" dirty="0" smtClean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335" dirty="0">
                <a:latin typeface="Times New Roman"/>
                <a:cs typeface="Times New Roman"/>
              </a:rPr>
              <a:t> </a:t>
            </a:r>
            <a:r>
              <a:rPr sz="2550" spc="-10" dirty="0" smtClean="0">
                <a:latin typeface="Times New Roman"/>
                <a:cs typeface="Times New Roman"/>
              </a:rPr>
              <a:t>1</a:t>
            </a:r>
            <a:r>
              <a:rPr lang="en-US" sz="2550" spc="-10" dirty="0" smtClean="0">
                <a:latin typeface="Times New Roman"/>
                <a:cs typeface="Times New Roman"/>
              </a:rPr>
              <a:t>340,46</a:t>
            </a:r>
            <a:r>
              <a:rPr sz="2550" spc="-190" dirty="0" smtClean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kg</a:t>
            </a:r>
            <a:r>
              <a:rPr sz="2550" spc="-210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/</a:t>
            </a:r>
            <a:r>
              <a:rPr sz="2550" spc="-220" dirty="0">
                <a:latin typeface="Times New Roman"/>
                <a:cs typeface="Times New Roman"/>
              </a:rPr>
              <a:t> </a:t>
            </a:r>
            <a:r>
              <a:rPr sz="2550" spc="45" dirty="0">
                <a:latin typeface="Times New Roman"/>
                <a:cs typeface="Times New Roman"/>
              </a:rPr>
              <a:t>cm</a:t>
            </a:r>
            <a:r>
              <a:rPr sz="2175" spc="67" baseline="44061" dirty="0">
                <a:latin typeface="Times New Roman"/>
                <a:cs typeface="Times New Roman"/>
              </a:rPr>
              <a:t>2</a:t>
            </a:r>
            <a:r>
              <a:rPr sz="2175" spc="637" baseline="44061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Symbol"/>
                <a:cs typeface="Symbol"/>
              </a:rPr>
              <a:t></a:t>
            </a:r>
            <a:r>
              <a:rPr sz="2550" spc="-335" dirty="0">
                <a:latin typeface="Times New Roman"/>
                <a:cs typeface="Times New Roman"/>
              </a:rPr>
              <a:t> </a:t>
            </a:r>
            <a:r>
              <a:rPr sz="2550" spc="-25" dirty="0">
                <a:latin typeface="Times New Roman"/>
                <a:cs typeface="Times New Roman"/>
              </a:rPr>
              <a:t>1343,5kg</a:t>
            </a:r>
            <a:r>
              <a:rPr sz="2550" spc="-210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/</a:t>
            </a:r>
            <a:r>
              <a:rPr sz="2550" spc="-245" dirty="0">
                <a:latin typeface="Times New Roman"/>
                <a:cs typeface="Times New Roman"/>
              </a:rPr>
              <a:t> </a:t>
            </a:r>
            <a:r>
              <a:rPr sz="2550" spc="45" dirty="0">
                <a:latin typeface="Times New Roman"/>
                <a:cs typeface="Times New Roman"/>
              </a:rPr>
              <a:t>cm</a:t>
            </a:r>
            <a:r>
              <a:rPr sz="2175" spc="67" baseline="44061" dirty="0">
                <a:latin typeface="Times New Roman"/>
                <a:cs typeface="Times New Roman"/>
              </a:rPr>
              <a:t>2</a:t>
            </a:r>
            <a:endParaRPr sz="2175" baseline="44061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15516" y="3172819"/>
            <a:ext cx="694690" cy="412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25" spc="-7" baseline="-34858" dirty="0">
                <a:latin typeface="Symbol"/>
                <a:cs typeface="Symbol"/>
              </a:rPr>
              <a:t></a:t>
            </a:r>
            <a:r>
              <a:rPr sz="3825" spc="89" baseline="-34858" dirty="0">
                <a:latin typeface="Times New Roman"/>
                <a:cs typeface="Times New Roman"/>
              </a:rPr>
              <a:t> </a:t>
            </a:r>
            <a:r>
              <a:rPr sz="2550" spc="85" dirty="0">
                <a:latin typeface="Times New Roman"/>
                <a:cs typeface="Times New Roman"/>
              </a:rPr>
              <a:t>M</a:t>
            </a:r>
            <a:r>
              <a:rPr sz="2175" spc="127" baseline="-22988" dirty="0">
                <a:latin typeface="Times New Roman"/>
                <a:cs typeface="Times New Roman"/>
              </a:rPr>
              <a:t>a</a:t>
            </a:r>
            <a:endParaRPr sz="2175" baseline="-22988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87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88888"/>
                </a:solidFill>
                <a:latin typeface="Arial"/>
                <a:cs typeface="Arial"/>
              </a:rPr>
              <a:t>2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15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8844" y="923036"/>
            <a:ext cx="213741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70" dirty="0"/>
              <a:t>Umur</a:t>
            </a:r>
            <a:r>
              <a:rPr sz="4400" spc="-229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83740"/>
            <a:ext cx="8003540" cy="441642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6870" marR="811530" indent="-344170">
              <a:lnSpc>
                <a:spcPct val="80000"/>
              </a:lnSpc>
              <a:spcBef>
                <a:spcPts val="82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10" dirty="0">
                <a:latin typeface="Arial"/>
                <a:cs typeface="Arial"/>
              </a:rPr>
              <a:t>Umur </a:t>
            </a:r>
            <a:r>
              <a:rPr sz="3000" spc="-65" dirty="0">
                <a:latin typeface="Arial"/>
                <a:cs typeface="Arial"/>
              </a:rPr>
              <a:t>rel </a:t>
            </a:r>
            <a:r>
              <a:rPr sz="3000" spc="-200" dirty="0">
                <a:latin typeface="Arial"/>
                <a:cs typeface="Arial"/>
              </a:rPr>
              <a:t>sangat </a:t>
            </a:r>
            <a:r>
              <a:rPr sz="3000" spc="-105" dirty="0">
                <a:latin typeface="Arial"/>
                <a:cs typeface="Arial"/>
              </a:rPr>
              <a:t>dipengaruhi </a:t>
            </a:r>
            <a:r>
              <a:rPr sz="3000" spc="-90" dirty="0">
                <a:latin typeface="Arial"/>
                <a:cs typeface="Arial"/>
              </a:rPr>
              <a:t>oleh </a:t>
            </a:r>
            <a:r>
              <a:rPr sz="3000" spc="-50" dirty="0">
                <a:latin typeface="Arial"/>
                <a:cs typeface="Arial"/>
              </a:rPr>
              <a:t>mutu </a:t>
            </a:r>
            <a:r>
              <a:rPr sz="3000" spc="-60" dirty="0">
                <a:latin typeface="Arial"/>
                <a:cs typeface="Arial"/>
              </a:rPr>
              <a:t>rel,  </a:t>
            </a:r>
            <a:r>
              <a:rPr sz="3000" spc="-185" dirty="0">
                <a:latin typeface="Arial"/>
                <a:cs typeface="Arial"/>
              </a:rPr>
              <a:t>keadaan </a:t>
            </a:r>
            <a:r>
              <a:rPr sz="3000" spc="-130" dirty="0">
                <a:latin typeface="Arial"/>
                <a:cs typeface="Arial"/>
              </a:rPr>
              <a:t>lingkungan </a:t>
            </a:r>
            <a:r>
              <a:rPr sz="3000" spc="-140" dirty="0">
                <a:latin typeface="Arial"/>
                <a:cs typeface="Arial"/>
              </a:rPr>
              <a:t>dan beban </a:t>
            </a:r>
            <a:r>
              <a:rPr sz="3000" spc="-190" dirty="0">
                <a:latin typeface="Arial"/>
                <a:cs typeface="Arial"/>
              </a:rPr>
              <a:t>yang</a:t>
            </a:r>
            <a:r>
              <a:rPr sz="3000" spc="-375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bekerja  </a:t>
            </a:r>
            <a:r>
              <a:rPr sz="3000" spc="-175" dirty="0">
                <a:latin typeface="Arial"/>
                <a:cs typeface="Arial"/>
              </a:rPr>
              <a:t>(daya </a:t>
            </a:r>
            <a:r>
              <a:rPr sz="3000" spc="-140" dirty="0">
                <a:latin typeface="Arial"/>
                <a:cs typeface="Arial"/>
              </a:rPr>
              <a:t>angkut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spc="-85" dirty="0">
                <a:latin typeface="Arial"/>
                <a:cs typeface="Arial"/>
              </a:rPr>
              <a:t>lintas).</a:t>
            </a:r>
            <a:endParaRPr sz="3000">
              <a:latin typeface="Arial"/>
              <a:cs typeface="Arial"/>
            </a:endParaRPr>
          </a:p>
          <a:p>
            <a:pPr marL="356870" marR="5080" indent="-344170">
              <a:lnSpc>
                <a:spcPts val="2880"/>
              </a:lnSpc>
              <a:spcBef>
                <a:spcPts val="69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70" dirty="0">
                <a:latin typeface="Arial"/>
                <a:cs typeface="Arial"/>
              </a:rPr>
              <a:t>Pada </a:t>
            </a:r>
            <a:r>
              <a:rPr sz="3000" spc="-100" dirty="0">
                <a:latin typeface="Arial"/>
                <a:cs typeface="Arial"/>
              </a:rPr>
              <a:t>jalan </a:t>
            </a:r>
            <a:r>
              <a:rPr sz="3000" spc="-95" dirty="0">
                <a:latin typeface="Arial"/>
                <a:cs typeface="Arial"/>
              </a:rPr>
              <a:t>lurus </a:t>
            </a:r>
            <a:r>
              <a:rPr sz="3000" spc="-70" dirty="0">
                <a:latin typeface="Arial"/>
                <a:cs typeface="Arial"/>
              </a:rPr>
              <a:t>umur rel </a:t>
            </a:r>
            <a:r>
              <a:rPr sz="3000" spc="-170" dirty="0">
                <a:latin typeface="Arial"/>
                <a:cs typeface="Arial"/>
              </a:rPr>
              <a:t>banyak </a:t>
            </a:r>
            <a:r>
              <a:rPr sz="3000" spc="-190" dirty="0">
                <a:latin typeface="Arial"/>
                <a:cs typeface="Arial"/>
              </a:rPr>
              <a:t>yang </a:t>
            </a:r>
            <a:r>
              <a:rPr sz="3000" spc="-70" dirty="0">
                <a:latin typeface="Arial"/>
                <a:cs typeface="Arial"/>
              </a:rPr>
              <a:t>lebih</a:t>
            </a:r>
            <a:r>
              <a:rPr sz="3000" spc="-310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besar  </a:t>
            </a:r>
            <a:r>
              <a:rPr sz="3000" spc="-75" dirty="0">
                <a:latin typeface="Arial"/>
                <a:cs typeface="Arial"/>
              </a:rPr>
              <a:t>dari </a:t>
            </a:r>
            <a:r>
              <a:rPr sz="3000" spc="-155" dirty="0">
                <a:latin typeface="Arial"/>
                <a:cs typeface="Arial"/>
              </a:rPr>
              <a:t>40 </a:t>
            </a:r>
            <a:r>
              <a:rPr sz="3000" spc="-95" dirty="0">
                <a:latin typeface="Arial"/>
                <a:cs typeface="Arial"/>
              </a:rPr>
              <a:t>tahun, </a:t>
            </a:r>
            <a:r>
              <a:rPr sz="3000" spc="-90" dirty="0">
                <a:latin typeface="Arial"/>
                <a:cs typeface="Arial"/>
              </a:rPr>
              <a:t>studi </a:t>
            </a:r>
            <a:r>
              <a:rPr sz="3000" spc="-75" dirty="0">
                <a:latin typeface="Arial"/>
                <a:cs typeface="Arial"/>
              </a:rPr>
              <a:t>lain </a:t>
            </a:r>
            <a:r>
              <a:rPr sz="3000" spc="-70" dirty="0">
                <a:latin typeface="Arial"/>
                <a:cs typeface="Arial"/>
              </a:rPr>
              <a:t>umur rel </a:t>
            </a:r>
            <a:r>
              <a:rPr sz="3000" spc="-160" dirty="0">
                <a:latin typeface="Arial"/>
                <a:cs typeface="Arial"/>
              </a:rPr>
              <a:t>bisa </a:t>
            </a:r>
            <a:r>
              <a:rPr sz="3000" spc="-150" dirty="0">
                <a:latin typeface="Arial"/>
                <a:cs typeface="Arial"/>
              </a:rPr>
              <a:t>mencapai  </a:t>
            </a:r>
            <a:r>
              <a:rPr sz="3000" spc="-155" dirty="0">
                <a:latin typeface="Arial"/>
                <a:cs typeface="Arial"/>
              </a:rPr>
              <a:t>60 </a:t>
            </a:r>
            <a:r>
              <a:rPr sz="3000" spc="-95" dirty="0">
                <a:latin typeface="Arial"/>
                <a:cs typeface="Arial"/>
              </a:rPr>
              <a:t>tahun, </a:t>
            </a:r>
            <a:r>
              <a:rPr sz="3000" spc="-75" dirty="0">
                <a:latin typeface="Arial"/>
                <a:cs typeface="Arial"/>
              </a:rPr>
              <a:t>tetapi </a:t>
            </a:r>
            <a:r>
              <a:rPr sz="3000" spc="-180" dirty="0">
                <a:latin typeface="Arial"/>
                <a:cs typeface="Arial"/>
              </a:rPr>
              <a:t>biasanya </a:t>
            </a:r>
            <a:r>
              <a:rPr sz="3000" spc="-70" dirty="0">
                <a:latin typeface="Arial"/>
                <a:cs typeface="Arial"/>
              </a:rPr>
              <a:t>umur </a:t>
            </a:r>
            <a:r>
              <a:rPr sz="3000" spc="-155" dirty="0">
                <a:latin typeface="Arial"/>
                <a:cs typeface="Arial"/>
              </a:rPr>
              <a:t>40 </a:t>
            </a:r>
            <a:r>
              <a:rPr sz="3000" spc="-95" dirty="0">
                <a:latin typeface="Arial"/>
                <a:cs typeface="Arial"/>
              </a:rPr>
              <a:t>tahun  dijadikan </a:t>
            </a:r>
            <a:r>
              <a:rPr sz="3000" spc="-195" dirty="0">
                <a:latin typeface="Arial"/>
                <a:cs typeface="Arial"/>
              </a:rPr>
              <a:t>sebagai </a:t>
            </a:r>
            <a:r>
              <a:rPr sz="3000" spc="-180" dirty="0">
                <a:latin typeface="Arial"/>
                <a:cs typeface="Arial"/>
              </a:rPr>
              <a:t>dasar</a:t>
            </a:r>
            <a:r>
              <a:rPr sz="3000" spc="-215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umur.</a:t>
            </a:r>
            <a:endParaRPr sz="3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10" dirty="0">
                <a:latin typeface="Arial"/>
                <a:cs typeface="Arial"/>
              </a:rPr>
              <a:t>Umur </a:t>
            </a:r>
            <a:r>
              <a:rPr sz="3000" spc="-65" dirty="0">
                <a:latin typeface="Arial"/>
                <a:cs typeface="Arial"/>
              </a:rPr>
              <a:t>rel </a:t>
            </a:r>
            <a:r>
              <a:rPr sz="3000" spc="-135" dirty="0">
                <a:latin typeface="Arial"/>
                <a:cs typeface="Arial"/>
              </a:rPr>
              <a:t>dapat </a:t>
            </a:r>
            <a:r>
              <a:rPr sz="3000" spc="-85" dirty="0">
                <a:latin typeface="Arial"/>
                <a:cs typeface="Arial"/>
              </a:rPr>
              <a:t>ditentukan </a:t>
            </a:r>
            <a:r>
              <a:rPr sz="3000" spc="-80" dirty="0">
                <a:latin typeface="Arial"/>
                <a:cs typeface="Arial"/>
              </a:rPr>
              <a:t>dari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30" dirty="0">
                <a:latin typeface="Arial"/>
                <a:cs typeface="Arial"/>
              </a:rPr>
              <a:t>: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15"/>
              </a:spcBef>
              <a:buChar char="–"/>
              <a:tabLst>
                <a:tab pos="756920" algn="l"/>
              </a:tabLst>
            </a:pPr>
            <a:r>
              <a:rPr sz="2600" spc="-180" dirty="0">
                <a:latin typeface="Arial"/>
                <a:cs typeface="Arial"/>
              </a:rPr>
              <a:t>Kerusakan </a:t>
            </a:r>
            <a:r>
              <a:rPr sz="2600" spc="-90" dirty="0">
                <a:latin typeface="Arial"/>
                <a:cs typeface="Arial"/>
              </a:rPr>
              <a:t>ujung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rel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600" spc="-210" dirty="0">
                <a:latin typeface="Arial"/>
                <a:cs typeface="Arial"/>
              </a:rPr>
              <a:t>Keausan </a:t>
            </a:r>
            <a:r>
              <a:rPr sz="2600" spc="-100" dirty="0">
                <a:latin typeface="Arial"/>
                <a:cs typeface="Arial"/>
              </a:rPr>
              <a:t>baik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85" dirty="0">
                <a:latin typeface="Arial"/>
                <a:cs typeface="Arial"/>
              </a:rPr>
              <a:t>lurus </a:t>
            </a:r>
            <a:r>
              <a:rPr sz="2600" spc="-105" dirty="0">
                <a:latin typeface="Arial"/>
                <a:cs typeface="Arial"/>
              </a:rPr>
              <a:t>maupun</a:t>
            </a:r>
            <a:r>
              <a:rPr sz="2600" spc="-204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lengkung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600" spc="-160" dirty="0">
                <a:latin typeface="Arial"/>
                <a:cs typeface="Arial"/>
              </a:rPr>
              <a:t>Lelah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16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0020" y="923036"/>
            <a:ext cx="465518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5" dirty="0"/>
              <a:t>Kerusakan </a:t>
            </a:r>
            <a:r>
              <a:rPr sz="4400" spc="-200" dirty="0"/>
              <a:t>Ujung</a:t>
            </a:r>
            <a:r>
              <a:rPr sz="4400" spc="-5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92884"/>
            <a:ext cx="7899400" cy="44729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56870" marR="5080" indent="-344170">
              <a:lnSpc>
                <a:spcPct val="80000"/>
              </a:lnSpc>
              <a:spcBef>
                <a:spcPts val="760"/>
              </a:spcBef>
              <a:buChar char="•"/>
              <a:tabLst>
                <a:tab pos="356870" algn="l"/>
                <a:tab pos="357505" algn="l"/>
              </a:tabLst>
            </a:pPr>
            <a:r>
              <a:rPr sz="2700" spc="-185" dirty="0">
                <a:latin typeface="Arial"/>
                <a:cs typeface="Arial"/>
              </a:rPr>
              <a:t>Pembatas </a:t>
            </a:r>
            <a:r>
              <a:rPr sz="2700" spc="-70" dirty="0">
                <a:latin typeface="Arial"/>
                <a:cs typeface="Arial"/>
              </a:rPr>
              <a:t>umur </a:t>
            </a:r>
            <a:r>
              <a:rPr sz="2700" spc="-60" dirty="0">
                <a:latin typeface="Arial"/>
                <a:cs typeface="Arial"/>
              </a:rPr>
              <a:t>rel </a:t>
            </a:r>
            <a:r>
              <a:rPr sz="2700" spc="-130" dirty="0">
                <a:latin typeface="Arial"/>
                <a:cs typeface="Arial"/>
              </a:rPr>
              <a:t>adalah </a:t>
            </a:r>
            <a:r>
              <a:rPr sz="2700" spc="-150" dirty="0">
                <a:latin typeface="Arial"/>
                <a:cs typeface="Arial"/>
              </a:rPr>
              <a:t>pada </a:t>
            </a:r>
            <a:r>
              <a:rPr sz="2700" spc="-155" dirty="0">
                <a:latin typeface="Arial"/>
                <a:cs typeface="Arial"/>
              </a:rPr>
              <a:t>sambungan, </a:t>
            </a:r>
            <a:r>
              <a:rPr sz="2700" spc="-80" dirty="0">
                <a:latin typeface="Arial"/>
                <a:cs typeface="Arial"/>
              </a:rPr>
              <a:t>terutama  </a:t>
            </a:r>
            <a:r>
              <a:rPr sz="2700" spc="-150" dirty="0">
                <a:latin typeface="Arial"/>
                <a:cs typeface="Arial"/>
              </a:rPr>
              <a:t>pada </a:t>
            </a:r>
            <a:r>
              <a:rPr sz="2700" spc="-60" dirty="0">
                <a:latin typeface="Arial"/>
                <a:cs typeface="Arial"/>
              </a:rPr>
              <a:t>rel</a:t>
            </a:r>
            <a:r>
              <a:rPr sz="2700" spc="-175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pendek</a:t>
            </a:r>
            <a:endParaRPr sz="27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85" dirty="0">
                <a:latin typeface="Arial"/>
                <a:cs typeface="Arial"/>
              </a:rPr>
              <a:t>Kerusakan </a:t>
            </a:r>
            <a:r>
              <a:rPr sz="2700" spc="-45" dirty="0">
                <a:latin typeface="Arial"/>
                <a:cs typeface="Arial"/>
              </a:rPr>
              <a:t>di </a:t>
            </a:r>
            <a:r>
              <a:rPr sz="2700" spc="-160" dirty="0">
                <a:latin typeface="Arial"/>
                <a:cs typeface="Arial"/>
              </a:rPr>
              <a:t>sambungan </a:t>
            </a:r>
            <a:r>
              <a:rPr sz="2700" spc="5" dirty="0">
                <a:latin typeface="Arial"/>
                <a:cs typeface="Arial"/>
              </a:rPr>
              <a:t>tjd</a:t>
            </a:r>
            <a:r>
              <a:rPr sz="2700" spc="-200" dirty="0">
                <a:latin typeface="Arial"/>
                <a:cs typeface="Arial"/>
              </a:rPr>
              <a:t> </a:t>
            </a:r>
            <a:r>
              <a:rPr sz="2700" spc="-75" dirty="0">
                <a:latin typeface="Arial"/>
                <a:cs typeface="Arial"/>
              </a:rPr>
              <a:t>akibat:</a:t>
            </a:r>
            <a:endParaRPr sz="27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Char char="–"/>
              <a:tabLst>
                <a:tab pos="756920" algn="l"/>
              </a:tabLst>
            </a:pPr>
            <a:r>
              <a:rPr sz="2400" spc="-155" dirty="0">
                <a:latin typeface="Arial"/>
                <a:cs typeface="Arial"/>
              </a:rPr>
              <a:t>Beban </a:t>
            </a:r>
            <a:r>
              <a:rPr sz="2400" spc="-130" dirty="0">
                <a:latin typeface="Arial"/>
                <a:cs typeface="Arial"/>
              </a:rPr>
              <a:t>gandar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tinggi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45" dirty="0">
                <a:latin typeface="Arial"/>
                <a:cs typeface="Arial"/>
              </a:rPr>
              <a:t>Lebar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Celah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0" dirty="0">
                <a:latin typeface="Arial"/>
                <a:cs typeface="Arial"/>
              </a:rPr>
              <a:t>Mutu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75" dirty="0">
                <a:latin typeface="Arial"/>
                <a:cs typeface="Arial"/>
              </a:rPr>
              <a:t>Beda </a:t>
            </a:r>
            <a:r>
              <a:rPr sz="2400" spc="-65" dirty="0">
                <a:latin typeface="Arial"/>
                <a:cs typeface="Arial"/>
              </a:rPr>
              <a:t>tinggi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95" dirty="0">
                <a:latin typeface="Arial"/>
                <a:cs typeface="Arial"/>
              </a:rPr>
              <a:t>Diameter </a:t>
            </a:r>
            <a:r>
              <a:rPr sz="2400" spc="-90" dirty="0">
                <a:latin typeface="Arial"/>
                <a:cs typeface="Arial"/>
              </a:rPr>
              <a:t>roda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kecil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25" dirty="0">
                <a:latin typeface="Arial"/>
                <a:cs typeface="Arial"/>
              </a:rPr>
              <a:t>Kondisi </a:t>
            </a:r>
            <a:r>
              <a:rPr sz="2400" spc="-130" dirty="0">
                <a:latin typeface="Arial"/>
                <a:cs typeface="Arial"/>
              </a:rPr>
              <a:t>kendaraan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(pemegasan)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90" dirty="0">
                <a:latin typeface="Arial"/>
                <a:cs typeface="Arial"/>
              </a:rPr>
              <a:t>Jari-jari </a:t>
            </a:r>
            <a:r>
              <a:rPr sz="2400" spc="-110" dirty="0">
                <a:latin typeface="Arial"/>
                <a:cs typeface="Arial"/>
              </a:rPr>
              <a:t>permukaan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75" dirty="0">
                <a:latin typeface="Arial"/>
                <a:cs typeface="Arial"/>
              </a:rPr>
              <a:t>Kekakuan </a:t>
            </a:r>
            <a:r>
              <a:rPr sz="2400" spc="-80" dirty="0">
                <a:latin typeface="Arial"/>
                <a:cs typeface="Arial"/>
              </a:rPr>
              <a:t>jalan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55" dirty="0">
                <a:latin typeface="Arial"/>
                <a:cs typeface="Arial"/>
              </a:rPr>
              <a:t>Kecepatan </a:t>
            </a:r>
            <a:r>
              <a:rPr sz="2400" spc="-130" dirty="0">
                <a:latin typeface="Arial"/>
                <a:cs typeface="Arial"/>
              </a:rPr>
              <a:t>kendaraan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17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0020" y="923036"/>
            <a:ext cx="465518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5" dirty="0"/>
              <a:t>Kerusakan </a:t>
            </a:r>
            <a:r>
              <a:rPr sz="4400" spc="-200" dirty="0"/>
              <a:t>Ujung</a:t>
            </a:r>
            <a:r>
              <a:rPr sz="4400" spc="-5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20315"/>
            <a:ext cx="8030209" cy="429196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marR="5080" indent="-344170">
              <a:lnSpc>
                <a:spcPts val="324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25" dirty="0">
                <a:latin typeface="Arial"/>
                <a:cs typeface="Arial"/>
              </a:rPr>
              <a:t>Akibat </a:t>
            </a:r>
            <a:r>
              <a:rPr sz="3000" spc="-175" dirty="0">
                <a:latin typeface="Arial"/>
                <a:cs typeface="Arial"/>
              </a:rPr>
              <a:t>kerusakan </a:t>
            </a:r>
            <a:r>
              <a:rPr sz="3000" spc="-105" dirty="0">
                <a:latin typeface="Arial"/>
                <a:cs typeface="Arial"/>
              </a:rPr>
              <a:t>tersebut </a:t>
            </a:r>
            <a:r>
              <a:rPr sz="3000" spc="-85" dirty="0">
                <a:latin typeface="Arial"/>
                <a:cs typeface="Arial"/>
              </a:rPr>
              <a:t>, </a:t>
            </a:r>
            <a:r>
              <a:rPr sz="3000" spc="-185" dirty="0">
                <a:latin typeface="Arial"/>
                <a:cs typeface="Arial"/>
              </a:rPr>
              <a:t>ada </a:t>
            </a:r>
            <a:r>
              <a:rPr sz="3000" spc="-135" dirty="0">
                <a:latin typeface="Arial"/>
                <a:cs typeface="Arial"/>
              </a:rPr>
              <a:t>hantaman </a:t>
            </a:r>
            <a:r>
              <a:rPr sz="3000" spc="-110" dirty="0">
                <a:latin typeface="Arial"/>
                <a:cs typeface="Arial"/>
              </a:rPr>
              <a:t>roda</a:t>
            </a:r>
            <a:r>
              <a:rPr sz="3000" spc="-545" dirty="0">
                <a:latin typeface="Arial"/>
                <a:cs typeface="Arial"/>
              </a:rPr>
              <a:t> </a:t>
            </a:r>
            <a:r>
              <a:rPr sz="3000" spc="-204" dirty="0">
                <a:latin typeface="Arial"/>
                <a:cs typeface="Arial"/>
              </a:rPr>
              <a:t>ke  </a:t>
            </a:r>
            <a:r>
              <a:rPr sz="3000" spc="-175" dirty="0">
                <a:latin typeface="Arial"/>
                <a:cs typeface="Arial"/>
              </a:rPr>
              <a:t>sambungan</a:t>
            </a:r>
            <a:endParaRPr sz="3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31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50" dirty="0">
                <a:latin typeface="Arial"/>
                <a:cs typeface="Arial"/>
              </a:rPr>
              <a:t>Contoh </a:t>
            </a:r>
            <a:r>
              <a:rPr sz="3000" spc="-175" dirty="0">
                <a:latin typeface="Arial"/>
                <a:cs typeface="Arial"/>
              </a:rPr>
              <a:t>kerusakan </a:t>
            </a:r>
            <a:r>
              <a:rPr sz="3000" spc="-120" dirty="0">
                <a:latin typeface="Arial"/>
                <a:cs typeface="Arial"/>
              </a:rPr>
              <a:t>akibat</a:t>
            </a:r>
            <a:r>
              <a:rPr sz="3000" spc="5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hantaman: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25"/>
              </a:spcBef>
              <a:buChar char="–"/>
              <a:tabLst>
                <a:tab pos="756920" algn="l"/>
              </a:tabLst>
            </a:pPr>
            <a:r>
              <a:rPr sz="2600" spc="-160" dirty="0">
                <a:latin typeface="Arial"/>
                <a:cs typeface="Arial"/>
              </a:rPr>
              <a:t>Tercabutnya </a:t>
            </a:r>
            <a:r>
              <a:rPr sz="2600" spc="-30" dirty="0">
                <a:latin typeface="Arial"/>
                <a:cs typeface="Arial"/>
              </a:rPr>
              <a:t>tirpon </a:t>
            </a:r>
            <a:r>
              <a:rPr sz="2600" spc="-65" dirty="0">
                <a:latin typeface="Arial"/>
                <a:cs typeface="Arial"/>
              </a:rPr>
              <a:t>dari</a:t>
            </a:r>
            <a:r>
              <a:rPr sz="2600" spc="30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bantalan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Retaknya </a:t>
            </a:r>
            <a:r>
              <a:rPr sz="2600" spc="-90" dirty="0">
                <a:latin typeface="Arial"/>
                <a:cs typeface="Arial"/>
              </a:rPr>
              <a:t>pelat </a:t>
            </a:r>
            <a:r>
              <a:rPr sz="2600" spc="-160" dirty="0">
                <a:latin typeface="Arial"/>
                <a:cs typeface="Arial"/>
              </a:rPr>
              <a:t>sambungan</a:t>
            </a:r>
            <a:r>
              <a:rPr sz="2600" spc="85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rel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170" dirty="0">
                <a:latin typeface="Arial"/>
                <a:cs typeface="Arial"/>
              </a:rPr>
              <a:t>Longgarnya </a:t>
            </a:r>
            <a:r>
              <a:rPr sz="2600" spc="-75" dirty="0">
                <a:latin typeface="Arial"/>
                <a:cs typeface="Arial"/>
              </a:rPr>
              <a:t>baut-baut </a:t>
            </a:r>
            <a:r>
              <a:rPr sz="2600" spc="-160" dirty="0">
                <a:latin typeface="Arial"/>
                <a:cs typeface="Arial"/>
              </a:rPr>
              <a:t>sambungan</a:t>
            </a:r>
            <a:r>
              <a:rPr sz="2600" spc="3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rel</a:t>
            </a:r>
            <a:endParaRPr sz="2600">
              <a:latin typeface="Arial"/>
              <a:cs typeface="Arial"/>
            </a:endParaRPr>
          </a:p>
          <a:p>
            <a:pPr marL="756285" marR="557530" lvl="1" indent="-286385">
              <a:lnSpc>
                <a:spcPts val="2810"/>
              </a:lnSpc>
              <a:spcBef>
                <a:spcPts val="665"/>
              </a:spcBef>
              <a:buChar char="–"/>
              <a:tabLst>
                <a:tab pos="756920" algn="l"/>
              </a:tabLst>
            </a:pPr>
            <a:r>
              <a:rPr sz="2600" spc="-150" dirty="0">
                <a:latin typeface="Arial"/>
                <a:cs typeface="Arial"/>
              </a:rPr>
              <a:t>Naiknya </a:t>
            </a:r>
            <a:r>
              <a:rPr sz="2600" spc="-60" dirty="0">
                <a:latin typeface="Arial"/>
                <a:cs typeface="Arial"/>
              </a:rPr>
              <a:t>lumpur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130" dirty="0">
                <a:latin typeface="Arial"/>
                <a:cs typeface="Arial"/>
              </a:rPr>
              <a:t>bawah </a:t>
            </a:r>
            <a:r>
              <a:rPr sz="2600" spc="-105" dirty="0">
                <a:latin typeface="Arial"/>
                <a:cs typeface="Arial"/>
              </a:rPr>
              <a:t>bantalan </a:t>
            </a:r>
            <a:r>
              <a:rPr sz="2600" spc="-160" dirty="0">
                <a:latin typeface="Arial"/>
                <a:cs typeface="Arial"/>
              </a:rPr>
              <a:t>sehingga </a:t>
            </a:r>
            <a:r>
              <a:rPr sz="2600" spc="-70" dirty="0">
                <a:latin typeface="Arial"/>
                <a:cs typeface="Arial"/>
              </a:rPr>
              <a:t>umur  </a:t>
            </a:r>
            <a:r>
              <a:rPr sz="2600" spc="-105" dirty="0">
                <a:latin typeface="Arial"/>
                <a:cs typeface="Arial"/>
              </a:rPr>
              <a:t>bantalan </a:t>
            </a:r>
            <a:r>
              <a:rPr sz="2600" spc="-100" dirty="0">
                <a:latin typeface="Arial"/>
                <a:cs typeface="Arial"/>
              </a:rPr>
              <a:t>rendah </a:t>
            </a:r>
            <a:r>
              <a:rPr sz="2600" spc="-95" dirty="0">
                <a:latin typeface="Arial"/>
                <a:cs typeface="Arial"/>
              </a:rPr>
              <a:t>(lapuk </a:t>
            </a:r>
            <a:r>
              <a:rPr sz="2600" spc="-120" dirty="0">
                <a:latin typeface="Arial"/>
                <a:cs typeface="Arial"/>
              </a:rPr>
              <a:t>atau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patah)</a:t>
            </a:r>
            <a:endParaRPr sz="2600">
              <a:latin typeface="Arial"/>
              <a:cs typeface="Arial"/>
            </a:endParaRPr>
          </a:p>
          <a:p>
            <a:pPr marL="756285" marR="1342390" lvl="1" indent="-286385">
              <a:lnSpc>
                <a:spcPts val="2810"/>
              </a:lnSpc>
              <a:spcBef>
                <a:spcPts val="620"/>
              </a:spcBef>
              <a:buChar char="–"/>
              <a:tabLst>
                <a:tab pos="756920" algn="l"/>
              </a:tabLst>
            </a:pPr>
            <a:r>
              <a:rPr sz="2600" spc="-120" dirty="0">
                <a:latin typeface="Arial"/>
                <a:cs typeface="Arial"/>
              </a:rPr>
              <a:t>Ketidakstabilan </a:t>
            </a:r>
            <a:r>
              <a:rPr sz="2600" spc="-85" dirty="0">
                <a:latin typeface="Arial"/>
                <a:cs typeface="Arial"/>
              </a:rPr>
              <a:t>geometri </a:t>
            </a:r>
            <a:r>
              <a:rPr sz="2600" spc="-135" dirty="0">
                <a:latin typeface="Arial"/>
                <a:cs typeface="Arial"/>
              </a:rPr>
              <a:t>(angkatan </a:t>
            </a:r>
            <a:r>
              <a:rPr sz="2600" spc="-105" dirty="0">
                <a:latin typeface="Arial"/>
                <a:cs typeface="Arial"/>
              </a:rPr>
              <a:t>maupun  alinyemen)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18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0020" y="923036"/>
            <a:ext cx="465518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5" dirty="0"/>
              <a:t>Kerusakan </a:t>
            </a:r>
            <a:r>
              <a:rPr sz="4400" spc="-200" dirty="0"/>
              <a:t>Ujung</a:t>
            </a:r>
            <a:r>
              <a:rPr sz="4400" spc="-5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67635"/>
            <a:ext cx="4573905" cy="214947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35" dirty="0">
                <a:latin typeface="Arial"/>
                <a:cs typeface="Arial"/>
              </a:rPr>
              <a:t>Antisipasinya: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200" dirty="0">
                <a:latin typeface="Arial"/>
                <a:cs typeface="Arial"/>
              </a:rPr>
              <a:t>Pengerasan </a:t>
            </a:r>
            <a:r>
              <a:rPr sz="2800" spc="-155" dirty="0">
                <a:latin typeface="Arial"/>
                <a:cs typeface="Arial"/>
              </a:rPr>
              <a:t>pada </a:t>
            </a:r>
            <a:r>
              <a:rPr sz="2800" spc="-95" dirty="0">
                <a:latin typeface="Arial"/>
                <a:cs typeface="Arial"/>
              </a:rPr>
              <a:t>ujung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rel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50" dirty="0">
                <a:latin typeface="Arial"/>
                <a:cs typeface="Arial"/>
              </a:rPr>
              <a:t>Pemeliharaan </a:t>
            </a:r>
            <a:r>
              <a:rPr sz="2800" spc="-180" dirty="0">
                <a:latin typeface="Arial"/>
                <a:cs typeface="Arial"/>
              </a:rPr>
              <a:t>yang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baik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50" dirty="0">
                <a:latin typeface="Arial"/>
                <a:cs typeface="Arial"/>
              </a:rPr>
              <a:t>Mengelas </a:t>
            </a:r>
            <a:r>
              <a:rPr sz="2800" spc="-165" dirty="0">
                <a:latin typeface="Arial"/>
                <a:cs typeface="Arial"/>
              </a:rPr>
              <a:t>sambungan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19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4411" y="953516"/>
            <a:ext cx="752220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330" dirty="0"/>
              <a:t>UMUR </a:t>
            </a:r>
            <a:r>
              <a:rPr sz="4000" spc="-655" dirty="0"/>
              <a:t>REL </a:t>
            </a:r>
            <a:r>
              <a:rPr sz="4000" spc="-540" dirty="0"/>
              <a:t>BERDASARKAN</a:t>
            </a:r>
            <a:r>
              <a:rPr sz="4000" spc="-270" dirty="0"/>
              <a:t> </a:t>
            </a:r>
            <a:r>
              <a:rPr sz="4000" spc="-509" dirty="0"/>
              <a:t>KEAUSAN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139" y="1983740"/>
            <a:ext cx="8052434" cy="432308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820"/>
              </a:spcBef>
              <a:tabLst>
                <a:tab pos="2764790" algn="l"/>
              </a:tabLst>
            </a:pPr>
            <a:r>
              <a:rPr sz="3000" spc="-150" dirty="0">
                <a:latin typeface="Arial"/>
                <a:cs typeface="Arial"/>
              </a:rPr>
              <a:t>Konstruksi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35" dirty="0">
                <a:latin typeface="Arial"/>
                <a:cs typeface="Arial"/>
              </a:rPr>
              <a:t>dapat </a:t>
            </a:r>
            <a:r>
              <a:rPr sz="3000" spc="-75" dirty="0">
                <a:latin typeface="Arial"/>
                <a:cs typeface="Arial"/>
              </a:rPr>
              <a:t>diukur </a:t>
            </a:r>
            <a:r>
              <a:rPr sz="3000" spc="-70" dirty="0">
                <a:latin typeface="Arial"/>
                <a:cs typeface="Arial"/>
              </a:rPr>
              <a:t>umur </a:t>
            </a:r>
            <a:r>
              <a:rPr sz="3000" spc="-140" dirty="0">
                <a:latin typeface="Arial"/>
                <a:cs typeface="Arial"/>
              </a:rPr>
              <a:t>manfaatnya  </a:t>
            </a:r>
            <a:r>
              <a:rPr sz="3000" spc="-85" dirty="0">
                <a:latin typeface="Arial"/>
                <a:cs typeface="Arial"/>
              </a:rPr>
              <a:t>melalui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spc="-185" dirty="0">
                <a:latin typeface="Arial"/>
                <a:cs typeface="Arial"/>
              </a:rPr>
              <a:t>keausan.	</a:t>
            </a:r>
            <a:r>
              <a:rPr sz="3000" spc="-110" dirty="0">
                <a:latin typeface="Arial"/>
                <a:cs typeface="Arial"/>
              </a:rPr>
              <a:t>Meskipun </a:t>
            </a:r>
            <a:r>
              <a:rPr sz="3000" spc="-105" dirty="0">
                <a:latin typeface="Arial"/>
                <a:cs typeface="Arial"/>
              </a:rPr>
              <a:t>demikian </a:t>
            </a:r>
            <a:r>
              <a:rPr sz="3000" spc="-75" dirty="0">
                <a:latin typeface="Arial"/>
                <a:cs typeface="Arial"/>
              </a:rPr>
              <a:t>faktor  </a:t>
            </a:r>
            <a:r>
              <a:rPr sz="3000" spc="-135" dirty="0">
                <a:latin typeface="Arial"/>
                <a:cs typeface="Arial"/>
              </a:rPr>
              <a:t>kelelahan </a:t>
            </a:r>
            <a:r>
              <a:rPr sz="3000" spc="-140" dirty="0">
                <a:latin typeface="Arial"/>
                <a:cs typeface="Arial"/>
              </a:rPr>
              <a:t>dan </a:t>
            </a:r>
            <a:r>
              <a:rPr sz="3000" spc="-175" dirty="0">
                <a:latin typeface="Arial"/>
                <a:cs typeface="Arial"/>
              </a:rPr>
              <a:t>masalah </a:t>
            </a:r>
            <a:r>
              <a:rPr sz="3000" i="1" spc="-114" dirty="0">
                <a:latin typeface="Arial"/>
                <a:cs typeface="Arial"/>
              </a:rPr>
              <a:t>shelling </a:t>
            </a:r>
            <a:r>
              <a:rPr sz="3000" spc="-120" dirty="0">
                <a:latin typeface="Arial"/>
                <a:cs typeface="Arial"/>
              </a:rPr>
              <a:t>akibat </a:t>
            </a:r>
            <a:r>
              <a:rPr sz="3000" spc="-140" dirty="0">
                <a:latin typeface="Arial"/>
                <a:cs typeface="Arial"/>
              </a:rPr>
              <a:t>beban </a:t>
            </a:r>
            <a:r>
              <a:rPr sz="3000" spc="-160" dirty="0">
                <a:latin typeface="Arial"/>
                <a:cs typeface="Arial"/>
              </a:rPr>
              <a:t>gandar  </a:t>
            </a:r>
            <a:r>
              <a:rPr sz="3000" spc="-165" dirty="0">
                <a:latin typeface="Arial"/>
                <a:cs typeface="Arial"/>
              </a:rPr>
              <a:t>(tegangan </a:t>
            </a:r>
            <a:r>
              <a:rPr sz="3000" spc="-110" dirty="0">
                <a:latin typeface="Arial"/>
                <a:cs typeface="Arial"/>
              </a:rPr>
              <a:t>kontak) </a:t>
            </a:r>
            <a:r>
              <a:rPr sz="3000" spc="-150" dirty="0">
                <a:latin typeface="Arial"/>
                <a:cs typeface="Arial"/>
              </a:rPr>
              <a:t>adalah </a:t>
            </a:r>
            <a:r>
              <a:rPr sz="3000" spc="-75" dirty="0">
                <a:latin typeface="Arial"/>
                <a:cs typeface="Arial"/>
              </a:rPr>
              <a:t>faktor </a:t>
            </a:r>
            <a:r>
              <a:rPr sz="3000" spc="-190" dirty="0">
                <a:latin typeface="Arial"/>
                <a:cs typeface="Arial"/>
              </a:rPr>
              <a:t>yang </a:t>
            </a:r>
            <a:r>
              <a:rPr sz="3000" spc="-120" dirty="0">
                <a:latin typeface="Arial"/>
                <a:cs typeface="Arial"/>
              </a:rPr>
              <a:t>menentukan  </a:t>
            </a:r>
            <a:r>
              <a:rPr sz="3000" spc="-70" dirty="0">
                <a:latin typeface="Arial"/>
                <a:cs typeface="Arial"/>
              </a:rPr>
              <a:t>umur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70" dirty="0">
                <a:latin typeface="Arial"/>
                <a:cs typeface="Arial"/>
              </a:rPr>
              <a:t>rel.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 marR="317500">
              <a:lnSpc>
                <a:spcPts val="2880"/>
              </a:lnSpc>
            </a:pPr>
            <a:r>
              <a:rPr sz="3000" spc="-335" dirty="0">
                <a:latin typeface="Arial"/>
                <a:cs typeface="Arial"/>
              </a:rPr>
              <a:t>PT.KAI </a:t>
            </a:r>
            <a:r>
              <a:rPr sz="3000" spc="-140" dirty="0">
                <a:latin typeface="Arial"/>
                <a:cs typeface="Arial"/>
              </a:rPr>
              <a:t>membatasi </a:t>
            </a:r>
            <a:r>
              <a:rPr sz="3000" spc="-175" dirty="0">
                <a:latin typeface="Arial"/>
                <a:cs typeface="Arial"/>
              </a:rPr>
              <a:t>besarnya </a:t>
            </a:r>
            <a:r>
              <a:rPr sz="3000" spc="-200" dirty="0">
                <a:latin typeface="Arial"/>
                <a:cs typeface="Arial"/>
              </a:rPr>
              <a:t>keausan </a:t>
            </a:r>
            <a:r>
              <a:rPr sz="3000" spc="-70" dirty="0">
                <a:latin typeface="Arial"/>
                <a:cs typeface="Arial"/>
              </a:rPr>
              <a:t>rel  </a:t>
            </a:r>
            <a:r>
              <a:rPr sz="3000" spc="-150" dirty="0">
                <a:latin typeface="Arial"/>
                <a:cs typeface="Arial"/>
              </a:rPr>
              <a:t>berdasarkan </a:t>
            </a:r>
            <a:r>
              <a:rPr sz="3000" spc="-180" dirty="0">
                <a:latin typeface="Arial"/>
                <a:cs typeface="Arial"/>
              </a:rPr>
              <a:t>asumsi </a:t>
            </a:r>
            <a:r>
              <a:rPr sz="3000" spc="-145" dirty="0">
                <a:latin typeface="Arial"/>
                <a:cs typeface="Arial"/>
              </a:rPr>
              <a:t>bahwa </a:t>
            </a:r>
            <a:r>
              <a:rPr sz="3000" spc="-160" dirty="0">
                <a:latin typeface="Arial"/>
                <a:cs typeface="Arial"/>
              </a:rPr>
              <a:t>pada </a:t>
            </a:r>
            <a:r>
              <a:rPr sz="3000" spc="-204" dirty="0">
                <a:latin typeface="Arial"/>
                <a:cs typeface="Arial"/>
              </a:rPr>
              <a:t>saat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40" dirty="0">
                <a:latin typeface="Arial"/>
                <a:cs typeface="Arial"/>
              </a:rPr>
              <a:t>dan </a:t>
            </a:r>
            <a:r>
              <a:rPr sz="3000" spc="-110" dirty="0">
                <a:latin typeface="Arial"/>
                <a:cs typeface="Arial"/>
              </a:rPr>
              <a:t>roda  </a:t>
            </a:r>
            <a:r>
              <a:rPr sz="3000" spc="-160" dirty="0">
                <a:latin typeface="Arial"/>
                <a:cs typeface="Arial"/>
              </a:rPr>
              <a:t>pada </a:t>
            </a:r>
            <a:r>
              <a:rPr sz="3000" spc="-220" dirty="0">
                <a:latin typeface="Arial"/>
                <a:cs typeface="Arial"/>
              </a:rPr>
              <a:t>aus </a:t>
            </a:r>
            <a:r>
              <a:rPr sz="3000" spc="-130" dirty="0">
                <a:latin typeface="Arial"/>
                <a:cs typeface="Arial"/>
              </a:rPr>
              <a:t>maksimum, </a:t>
            </a:r>
            <a:r>
              <a:rPr sz="3000" spc="-155" dirty="0">
                <a:latin typeface="Arial"/>
                <a:cs typeface="Arial"/>
              </a:rPr>
              <a:t>pergerakan </a:t>
            </a:r>
            <a:r>
              <a:rPr sz="3000" spc="-110" dirty="0">
                <a:latin typeface="Arial"/>
                <a:cs typeface="Arial"/>
              </a:rPr>
              <a:t>roda </a:t>
            </a:r>
            <a:r>
              <a:rPr sz="3000" spc="-75" dirty="0">
                <a:latin typeface="Arial"/>
                <a:cs typeface="Arial"/>
              </a:rPr>
              <a:t>tidak  </a:t>
            </a:r>
            <a:r>
              <a:rPr sz="3000" spc="-110" dirty="0">
                <a:latin typeface="Arial"/>
                <a:cs typeface="Arial"/>
              </a:rPr>
              <a:t>menumbuk </a:t>
            </a:r>
            <a:r>
              <a:rPr sz="3000" spc="-175" dirty="0">
                <a:latin typeface="Arial"/>
                <a:cs typeface="Arial"/>
              </a:rPr>
              <a:t>sambungan </a:t>
            </a:r>
            <a:r>
              <a:rPr sz="3000" spc="-120" dirty="0">
                <a:latin typeface="Arial"/>
                <a:cs typeface="Arial"/>
              </a:rPr>
              <a:t>rel.(=Lihat </a:t>
            </a:r>
            <a:r>
              <a:rPr sz="3000" spc="-160" dirty="0">
                <a:latin typeface="Arial"/>
                <a:cs typeface="Arial"/>
              </a:rPr>
              <a:t>pembatasan  </a:t>
            </a:r>
            <a:r>
              <a:rPr sz="3000" spc="-200" dirty="0">
                <a:latin typeface="Arial"/>
                <a:cs typeface="Arial"/>
              </a:rPr>
              <a:t>keausan </a:t>
            </a:r>
            <a:r>
              <a:rPr sz="3000" spc="-135" dirty="0">
                <a:latin typeface="Arial"/>
                <a:cs typeface="Arial"/>
              </a:rPr>
              <a:t>maksimum)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20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494" rIns="0" bIns="0" rtlCol="0">
            <a:spAutoFit/>
          </a:bodyPr>
          <a:lstStyle/>
          <a:p>
            <a:pPr marL="3075305" marR="5080" indent="-2862580">
              <a:lnSpc>
                <a:spcPct val="100000"/>
              </a:lnSpc>
              <a:spcBef>
                <a:spcPts val="90"/>
              </a:spcBef>
            </a:pPr>
            <a:r>
              <a:rPr spc="-235" dirty="0"/>
              <a:t>Persamaan </a:t>
            </a:r>
            <a:r>
              <a:rPr spc="-160" dirty="0"/>
              <a:t>Empiris </a:t>
            </a:r>
            <a:r>
              <a:rPr spc="-440" dirty="0"/>
              <a:t>AREA </a:t>
            </a:r>
            <a:r>
              <a:rPr spc="-80" dirty="0"/>
              <a:t>untuk </a:t>
            </a:r>
            <a:r>
              <a:rPr spc="-145" dirty="0"/>
              <a:t>Perhitungan  </a:t>
            </a:r>
            <a:r>
              <a:rPr spc="-130" dirty="0"/>
              <a:t>Umur</a:t>
            </a:r>
            <a:r>
              <a:rPr spc="-135" dirty="0"/>
              <a:t> </a:t>
            </a:r>
            <a:r>
              <a:rPr spc="-280" dirty="0"/>
              <a:t>Rel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139" y="2038605"/>
            <a:ext cx="7941945" cy="431863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56870" marR="5080" indent="-344170">
              <a:lnSpc>
                <a:spcPts val="2380"/>
              </a:lnSpc>
              <a:spcBef>
                <a:spcPts val="400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300" dirty="0">
                <a:latin typeface="Arial"/>
                <a:cs typeface="Arial"/>
              </a:rPr>
              <a:t>AREA </a:t>
            </a:r>
            <a:r>
              <a:rPr sz="2200" spc="-100" dirty="0">
                <a:latin typeface="Arial"/>
                <a:cs typeface="Arial"/>
              </a:rPr>
              <a:t>(</a:t>
            </a:r>
            <a:r>
              <a:rPr sz="2200" i="1" spc="-100" dirty="0">
                <a:latin typeface="Arial"/>
                <a:cs typeface="Arial"/>
              </a:rPr>
              <a:t>American Railway </a:t>
            </a:r>
            <a:r>
              <a:rPr sz="2200" i="1" spc="-110" dirty="0">
                <a:latin typeface="Arial"/>
                <a:cs typeface="Arial"/>
              </a:rPr>
              <a:t>Engineering </a:t>
            </a:r>
            <a:r>
              <a:rPr sz="2200" i="1" spc="-95" dirty="0">
                <a:latin typeface="Arial"/>
                <a:cs typeface="Arial"/>
              </a:rPr>
              <a:t>Association</a:t>
            </a:r>
            <a:r>
              <a:rPr sz="2200" spc="-95" dirty="0">
                <a:latin typeface="Arial"/>
                <a:cs typeface="Arial"/>
              </a:rPr>
              <a:t>) </a:t>
            </a:r>
            <a:r>
              <a:rPr sz="2200" spc="-85" dirty="0">
                <a:latin typeface="Arial"/>
                <a:cs typeface="Arial"/>
              </a:rPr>
              <a:t>membuat </a:t>
            </a:r>
            <a:r>
              <a:rPr sz="2200" spc="-65" dirty="0">
                <a:latin typeface="Arial"/>
                <a:cs typeface="Arial"/>
              </a:rPr>
              <a:t>model  </a:t>
            </a:r>
            <a:r>
              <a:rPr sz="2200" spc="-125" dirty="0">
                <a:latin typeface="Arial"/>
                <a:cs typeface="Arial"/>
              </a:rPr>
              <a:t>persamaan </a:t>
            </a:r>
            <a:r>
              <a:rPr sz="2200" spc="-70" dirty="0">
                <a:latin typeface="Arial"/>
                <a:cs typeface="Arial"/>
              </a:rPr>
              <a:t>empiris </a:t>
            </a:r>
            <a:r>
              <a:rPr sz="2200" spc="-60" dirty="0">
                <a:latin typeface="Arial"/>
                <a:cs typeface="Arial"/>
              </a:rPr>
              <a:t>untuk </a:t>
            </a:r>
            <a:r>
              <a:rPr sz="2200" spc="-90" dirty="0">
                <a:latin typeface="Arial"/>
                <a:cs typeface="Arial"/>
              </a:rPr>
              <a:t>menentukan </a:t>
            </a:r>
            <a:r>
              <a:rPr sz="2200" spc="-55" dirty="0">
                <a:latin typeface="Arial"/>
                <a:cs typeface="Arial"/>
              </a:rPr>
              <a:t>umur </a:t>
            </a:r>
            <a:r>
              <a:rPr sz="2200" spc="-45" dirty="0">
                <a:latin typeface="Arial"/>
                <a:cs typeface="Arial"/>
              </a:rPr>
              <a:t>rel </a:t>
            </a:r>
            <a:r>
              <a:rPr sz="2200" spc="-114" dirty="0">
                <a:latin typeface="Arial"/>
                <a:cs typeface="Arial"/>
              </a:rPr>
              <a:t>berdasarkan  </a:t>
            </a:r>
            <a:r>
              <a:rPr sz="2200" spc="-145" dirty="0">
                <a:latin typeface="Arial"/>
                <a:cs typeface="Arial"/>
              </a:rPr>
              <a:t>keausan sebagai </a:t>
            </a:r>
            <a:r>
              <a:rPr sz="2200" spc="-55" dirty="0">
                <a:latin typeface="Arial"/>
                <a:cs typeface="Arial"/>
              </a:rPr>
              <a:t>berikut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300" spc="-405" baseline="-16414" dirty="0">
                <a:latin typeface="Arial"/>
                <a:cs typeface="Arial"/>
              </a:rPr>
              <a:t>T</a:t>
            </a:r>
            <a:r>
              <a:rPr sz="3300" spc="104" baseline="-16414" dirty="0">
                <a:latin typeface="Arial"/>
                <a:cs typeface="Arial"/>
              </a:rPr>
              <a:t> </a:t>
            </a:r>
            <a:r>
              <a:rPr sz="3300" spc="-284" baseline="-16414" dirty="0">
                <a:latin typeface="Arial"/>
                <a:cs typeface="Arial"/>
              </a:rPr>
              <a:t>= </a:t>
            </a:r>
            <a:r>
              <a:rPr sz="3300" spc="-480" baseline="-16414" dirty="0">
                <a:latin typeface="Arial"/>
                <a:cs typeface="Arial"/>
              </a:rPr>
              <a:t>K </a:t>
            </a:r>
            <a:r>
              <a:rPr sz="3300" spc="-172" baseline="-16414" dirty="0">
                <a:latin typeface="Arial"/>
                <a:cs typeface="Arial"/>
              </a:rPr>
              <a:t>W </a:t>
            </a:r>
            <a:r>
              <a:rPr sz="3300" spc="-135" baseline="-16414" dirty="0">
                <a:latin typeface="Arial"/>
                <a:cs typeface="Arial"/>
              </a:rPr>
              <a:t>D</a:t>
            </a:r>
            <a:r>
              <a:rPr sz="1450" spc="-90" dirty="0">
                <a:latin typeface="Arial"/>
                <a:cs typeface="Arial"/>
              </a:rPr>
              <a:t>0.565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i="1" spc="-55" dirty="0">
                <a:latin typeface="Arial"/>
                <a:cs typeface="Arial"/>
              </a:rPr>
              <a:t>dengan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270" dirty="0">
                <a:latin typeface="Arial"/>
                <a:cs typeface="Arial"/>
              </a:rPr>
              <a:t>T</a:t>
            </a:r>
            <a:r>
              <a:rPr sz="2200" spc="70" dirty="0">
                <a:latin typeface="Arial"/>
                <a:cs typeface="Arial"/>
              </a:rPr>
              <a:t>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55" dirty="0">
                <a:latin typeface="Arial"/>
                <a:cs typeface="Arial"/>
              </a:rPr>
              <a:t>umur </a:t>
            </a:r>
            <a:r>
              <a:rPr sz="2200" spc="-45" dirty="0">
                <a:latin typeface="Arial"/>
                <a:cs typeface="Arial"/>
              </a:rPr>
              <a:t>rel </a:t>
            </a:r>
            <a:r>
              <a:rPr sz="2200" spc="-30" dirty="0">
                <a:latin typeface="Arial"/>
                <a:cs typeface="Arial"/>
              </a:rPr>
              <a:t>(juta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ton)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548640" algn="l"/>
              </a:tabLst>
            </a:pPr>
            <a:r>
              <a:rPr sz="2200" spc="-320" dirty="0">
                <a:latin typeface="Arial"/>
                <a:cs typeface="Arial"/>
              </a:rPr>
              <a:t>K  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90" dirty="0">
                <a:latin typeface="Arial"/>
                <a:cs typeface="Arial"/>
              </a:rPr>
              <a:t>=	</a:t>
            </a:r>
            <a:r>
              <a:rPr sz="2200" spc="-100" dirty="0">
                <a:latin typeface="Arial"/>
                <a:cs typeface="Arial"/>
              </a:rPr>
              <a:t>konstanta </a:t>
            </a:r>
            <a:r>
              <a:rPr sz="2200" spc="-85" dirty="0">
                <a:latin typeface="Arial"/>
                <a:cs typeface="Arial"/>
              </a:rPr>
              <a:t>kondisi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rel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200" spc="-114" dirty="0">
                <a:latin typeface="Arial"/>
                <a:cs typeface="Arial"/>
              </a:rPr>
              <a:t>W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85" dirty="0">
                <a:latin typeface="Arial"/>
                <a:cs typeface="Arial"/>
              </a:rPr>
              <a:t>berat </a:t>
            </a:r>
            <a:r>
              <a:rPr sz="2200" spc="-45" dirty="0">
                <a:latin typeface="Arial"/>
                <a:cs typeface="Arial"/>
              </a:rPr>
              <a:t>rel </a:t>
            </a:r>
            <a:r>
              <a:rPr sz="2200" spc="-70" dirty="0">
                <a:latin typeface="Arial"/>
                <a:cs typeface="Arial"/>
              </a:rPr>
              <a:t>(lbs/yard), </a:t>
            </a:r>
            <a:r>
              <a:rPr sz="2200" spc="-105" dirty="0">
                <a:latin typeface="Arial"/>
                <a:cs typeface="Arial"/>
              </a:rPr>
              <a:t>1 </a:t>
            </a:r>
            <a:r>
              <a:rPr sz="2200" spc="-25" dirty="0">
                <a:latin typeface="Arial"/>
                <a:cs typeface="Arial"/>
              </a:rPr>
              <a:t>lb/yd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95" dirty="0">
                <a:latin typeface="Arial"/>
                <a:cs typeface="Arial"/>
              </a:rPr>
              <a:t>0.496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kg/m</a:t>
            </a:r>
            <a:endParaRPr sz="2200">
              <a:latin typeface="Arial"/>
              <a:cs typeface="Arial"/>
            </a:endParaRPr>
          </a:p>
          <a:p>
            <a:pPr marL="670560" marR="2360930" indent="-658495">
              <a:lnSpc>
                <a:spcPct val="110000"/>
              </a:lnSpc>
            </a:pPr>
            <a:r>
              <a:rPr sz="2200" spc="-235" dirty="0">
                <a:latin typeface="Arial"/>
                <a:cs typeface="Arial"/>
              </a:rPr>
              <a:t>D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45" dirty="0">
                <a:latin typeface="Arial"/>
                <a:cs typeface="Arial"/>
              </a:rPr>
              <a:t>daya </a:t>
            </a:r>
            <a:r>
              <a:rPr sz="2200" spc="-105" dirty="0">
                <a:latin typeface="Arial"/>
                <a:cs typeface="Arial"/>
              </a:rPr>
              <a:t>angkut </a:t>
            </a:r>
            <a:r>
              <a:rPr sz="2200" spc="-75" dirty="0">
                <a:latin typeface="Arial"/>
                <a:cs typeface="Arial"/>
              </a:rPr>
              <a:t>lintas </a:t>
            </a:r>
            <a:r>
              <a:rPr sz="2200" spc="-30" dirty="0">
                <a:latin typeface="Arial"/>
                <a:cs typeface="Arial"/>
              </a:rPr>
              <a:t>(juta </a:t>
            </a:r>
            <a:r>
              <a:rPr sz="2200" spc="-20" dirty="0">
                <a:latin typeface="Arial"/>
                <a:cs typeface="Arial"/>
              </a:rPr>
              <a:t>ton/ </a:t>
            </a:r>
            <a:r>
              <a:rPr sz="2200" spc="-70" dirty="0">
                <a:latin typeface="Arial"/>
                <a:cs typeface="Arial"/>
              </a:rPr>
              <a:t>tahun </a:t>
            </a:r>
            <a:r>
              <a:rPr sz="2200" spc="-95" dirty="0">
                <a:latin typeface="Arial"/>
                <a:cs typeface="Arial"/>
              </a:rPr>
              <a:t>atau </a:t>
            </a:r>
            <a:r>
              <a:rPr sz="2200" spc="-70" dirty="0">
                <a:latin typeface="Arial"/>
                <a:cs typeface="Arial"/>
              </a:rPr>
              <a:t>mgt)  </a:t>
            </a:r>
            <a:r>
              <a:rPr sz="2200" spc="-105" dirty="0">
                <a:latin typeface="Arial"/>
                <a:cs typeface="Arial"/>
              </a:rPr>
              <a:t>1 </a:t>
            </a:r>
            <a:r>
              <a:rPr sz="2200" spc="-90" dirty="0">
                <a:latin typeface="Arial"/>
                <a:cs typeface="Arial"/>
              </a:rPr>
              <a:t>mgt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95" dirty="0">
                <a:latin typeface="Arial"/>
                <a:cs typeface="Arial"/>
              </a:rPr>
              <a:t>0.909 </a:t>
            </a:r>
            <a:r>
              <a:rPr sz="2200" spc="-45" dirty="0">
                <a:latin typeface="Arial"/>
                <a:cs typeface="Arial"/>
              </a:rPr>
              <a:t>juta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ton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4484" y="785875"/>
            <a:ext cx="3313429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10" dirty="0"/>
              <a:t>Besaran </a:t>
            </a:r>
            <a:r>
              <a:rPr sz="4400" spc="-100" dirty="0"/>
              <a:t>nilai</a:t>
            </a:r>
            <a:r>
              <a:rPr sz="4400" spc="-195" dirty="0"/>
              <a:t> </a:t>
            </a:r>
            <a:r>
              <a:rPr sz="4400" spc="-655" dirty="0"/>
              <a:t>K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971800" y="3657600"/>
            <a:ext cx="6379463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1625294"/>
            <a:ext cx="4069079" cy="34291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200" spc="-65" dirty="0">
                <a:latin typeface="Arial"/>
                <a:cs typeface="Arial"/>
              </a:rPr>
              <a:t>Nilai </a:t>
            </a:r>
            <a:r>
              <a:rPr sz="2200" spc="-320" dirty="0">
                <a:latin typeface="Arial"/>
                <a:cs typeface="Arial"/>
              </a:rPr>
              <a:t>K </a:t>
            </a:r>
            <a:r>
              <a:rPr lang="en-US" sz="2200" spc="-320" dirty="0" smtClean="0">
                <a:latin typeface="Arial"/>
                <a:cs typeface="Arial"/>
              </a:rPr>
              <a:t> </a:t>
            </a:r>
            <a:r>
              <a:rPr sz="2200" spc="-65" dirty="0" err="1" smtClean="0">
                <a:latin typeface="Arial"/>
                <a:cs typeface="Arial"/>
              </a:rPr>
              <a:t>ditentukan</a:t>
            </a:r>
            <a:r>
              <a:rPr sz="2200" spc="-65" dirty="0" smtClean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sebagai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160" dirty="0">
                <a:latin typeface="Arial"/>
                <a:cs typeface="Arial"/>
              </a:rPr>
              <a:t>Jalan </a:t>
            </a:r>
            <a:r>
              <a:rPr sz="2200" spc="-80" dirty="0">
                <a:latin typeface="Arial"/>
                <a:cs typeface="Arial"/>
              </a:rPr>
              <a:t>baru </a:t>
            </a:r>
            <a:r>
              <a:rPr sz="2200" spc="-20" dirty="0">
                <a:latin typeface="Arial"/>
                <a:cs typeface="Arial"/>
              </a:rPr>
              <a:t>: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0.9538,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305" dirty="0">
                <a:latin typeface="Arial"/>
                <a:cs typeface="Arial"/>
              </a:rPr>
              <a:t>CWR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95" dirty="0">
                <a:latin typeface="Arial"/>
                <a:cs typeface="Arial"/>
              </a:rPr>
              <a:t>1,3544 </a:t>
            </a:r>
            <a:r>
              <a:rPr sz="2200" spc="-125" dirty="0">
                <a:latin typeface="Arial"/>
                <a:cs typeface="Arial"/>
              </a:rPr>
              <a:t>–</a:t>
            </a:r>
            <a:r>
              <a:rPr sz="2200" spc="-28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1,3930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190" dirty="0">
                <a:latin typeface="Arial"/>
                <a:cs typeface="Arial"/>
              </a:rPr>
              <a:t>Rel &gt; </a:t>
            </a:r>
            <a:r>
              <a:rPr sz="2200" spc="-105" dirty="0">
                <a:latin typeface="Arial"/>
                <a:cs typeface="Arial"/>
              </a:rPr>
              <a:t>123 </a:t>
            </a:r>
            <a:r>
              <a:rPr sz="2200" spc="-390" dirty="0">
                <a:latin typeface="Arial"/>
                <a:cs typeface="Arial"/>
              </a:rPr>
              <a:t>RE </a:t>
            </a:r>
            <a:r>
              <a:rPr sz="2200" spc="-20" dirty="0">
                <a:latin typeface="Arial"/>
                <a:cs typeface="Arial"/>
              </a:rPr>
              <a:t>: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0.9810,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0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120" dirty="0">
                <a:latin typeface="Arial"/>
                <a:cs typeface="Arial"/>
              </a:rPr>
              <a:t>High </a:t>
            </a:r>
            <a:r>
              <a:rPr sz="2200" spc="-105" dirty="0">
                <a:latin typeface="Arial"/>
                <a:cs typeface="Arial"/>
              </a:rPr>
              <a:t>Silicon </a:t>
            </a:r>
            <a:r>
              <a:rPr sz="2200" spc="-140" dirty="0">
                <a:latin typeface="Arial"/>
                <a:cs typeface="Arial"/>
              </a:rPr>
              <a:t>Rail </a:t>
            </a:r>
            <a:r>
              <a:rPr sz="2200" spc="-190" dirty="0">
                <a:latin typeface="Arial"/>
                <a:cs typeface="Arial"/>
              </a:rPr>
              <a:t>=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1,4210-1,4616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241300" marR="2273300">
              <a:lnSpc>
                <a:spcPct val="100000"/>
              </a:lnSpc>
            </a:pPr>
            <a:r>
              <a:rPr sz="1800" spc="-140" dirty="0">
                <a:latin typeface="Arial"/>
                <a:cs typeface="Arial"/>
              </a:rPr>
              <a:t>Tabel </a:t>
            </a:r>
            <a:r>
              <a:rPr sz="1800" spc="-90" dirty="0">
                <a:latin typeface="Arial"/>
                <a:cs typeface="Arial"/>
              </a:rPr>
              <a:t>hubungan  </a:t>
            </a:r>
            <a:r>
              <a:rPr sz="1800" spc="-30" dirty="0">
                <a:latin typeface="Arial"/>
                <a:cs typeface="Arial"/>
              </a:rPr>
              <a:t>jari-jari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lengkung  </a:t>
            </a:r>
            <a:r>
              <a:rPr sz="1800" spc="-105" dirty="0">
                <a:latin typeface="Arial"/>
                <a:cs typeface="Arial"/>
              </a:rPr>
              <a:t>dengan </a:t>
            </a:r>
            <a:r>
              <a:rPr sz="1800" spc="-60" dirty="0">
                <a:latin typeface="Arial"/>
                <a:cs typeface="Arial"/>
              </a:rPr>
              <a:t>Nilai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65" dirty="0">
                <a:latin typeface="Arial"/>
                <a:cs typeface="Arial"/>
              </a:rPr>
              <a:t>K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21</a:t>
            </a:fld>
            <a:endParaRPr spc="-6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22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8788" y="923036"/>
            <a:ext cx="451485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25" dirty="0"/>
              <a:t>Contoh</a:t>
            </a:r>
            <a:r>
              <a:rPr sz="4400" spc="-260" dirty="0"/>
              <a:t> </a:t>
            </a:r>
            <a:r>
              <a:rPr sz="4400" spc="-210" dirty="0"/>
              <a:t>Perhitungan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450084"/>
            <a:ext cx="7983220" cy="39776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60"/>
              </a:spcBef>
            </a:pPr>
            <a:r>
              <a:rPr sz="2700" spc="-145" dirty="0">
                <a:latin typeface="Arial"/>
                <a:cs typeface="Arial"/>
              </a:rPr>
              <a:t>Direncanakan </a:t>
            </a:r>
            <a:r>
              <a:rPr sz="2700" spc="-155" dirty="0">
                <a:latin typeface="Arial"/>
                <a:cs typeface="Arial"/>
              </a:rPr>
              <a:t>sebuah </a:t>
            </a:r>
            <a:r>
              <a:rPr sz="2700" spc="-114" dirty="0">
                <a:latin typeface="Arial"/>
                <a:cs typeface="Arial"/>
              </a:rPr>
              <a:t>konstruksi </a:t>
            </a:r>
            <a:r>
              <a:rPr sz="2700" spc="-90" dirty="0">
                <a:latin typeface="Arial"/>
                <a:cs typeface="Arial"/>
              </a:rPr>
              <a:t>jalan </a:t>
            </a:r>
            <a:r>
              <a:rPr sz="2700" spc="-60" dirty="0">
                <a:latin typeface="Arial"/>
                <a:cs typeface="Arial"/>
              </a:rPr>
              <a:t>rel </a:t>
            </a:r>
            <a:r>
              <a:rPr sz="2700" spc="-90" dirty="0">
                <a:latin typeface="Arial"/>
                <a:cs typeface="Arial"/>
              </a:rPr>
              <a:t>baru </a:t>
            </a:r>
            <a:r>
              <a:rPr sz="2700" spc="-175" dirty="0">
                <a:latin typeface="Arial"/>
                <a:cs typeface="Arial"/>
              </a:rPr>
              <a:t>kelas IV  </a:t>
            </a:r>
            <a:r>
              <a:rPr sz="2700" spc="-155" dirty="0">
                <a:latin typeface="Arial"/>
                <a:cs typeface="Arial"/>
              </a:rPr>
              <a:t>dengan </a:t>
            </a:r>
            <a:r>
              <a:rPr sz="2700" spc="-180" dirty="0">
                <a:latin typeface="Arial"/>
                <a:cs typeface="Arial"/>
              </a:rPr>
              <a:t>daya </a:t>
            </a:r>
            <a:r>
              <a:rPr sz="2700" spc="-90" dirty="0">
                <a:latin typeface="Arial"/>
                <a:cs typeface="Arial"/>
              </a:rPr>
              <a:t>lintas </a:t>
            </a:r>
            <a:r>
              <a:rPr sz="2700" spc="-130" dirty="0">
                <a:latin typeface="Arial"/>
                <a:cs typeface="Arial"/>
              </a:rPr>
              <a:t>5 </a:t>
            </a:r>
            <a:r>
              <a:rPr sz="2700" spc="-45" dirty="0">
                <a:latin typeface="Arial"/>
                <a:cs typeface="Arial"/>
              </a:rPr>
              <a:t>juta </a:t>
            </a:r>
            <a:r>
              <a:rPr sz="2700" spc="-30" dirty="0">
                <a:latin typeface="Arial"/>
                <a:cs typeface="Arial"/>
              </a:rPr>
              <a:t>ton </a:t>
            </a:r>
            <a:r>
              <a:rPr sz="2700" spc="-85" dirty="0">
                <a:latin typeface="Arial"/>
                <a:cs typeface="Arial"/>
              </a:rPr>
              <a:t>per </a:t>
            </a:r>
            <a:r>
              <a:rPr sz="2700" spc="-85" dirty="0" err="1" smtClean="0">
                <a:latin typeface="Arial"/>
                <a:cs typeface="Arial"/>
              </a:rPr>
              <a:t>tahun</a:t>
            </a:r>
            <a:r>
              <a:rPr sz="2700" spc="-90" dirty="0" smtClean="0">
                <a:latin typeface="Arial"/>
                <a:cs typeface="Arial"/>
              </a:rPr>
              <a:t>,</a:t>
            </a:r>
            <a:r>
              <a:rPr sz="2700" spc="-330" dirty="0" smtClean="0">
                <a:latin typeface="Arial"/>
                <a:cs typeface="Arial"/>
              </a:rPr>
              <a:t> </a:t>
            </a:r>
            <a:r>
              <a:rPr sz="2700" spc="-155" dirty="0">
                <a:latin typeface="Arial"/>
                <a:cs typeface="Arial"/>
              </a:rPr>
              <a:t>dengan  </a:t>
            </a:r>
            <a:r>
              <a:rPr sz="2700" spc="-150" dirty="0">
                <a:latin typeface="Arial"/>
                <a:cs typeface="Arial"/>
              </a:rPr>
              <a:t>menggunakan </a:t>
            </a:r>
            <a:r>
              <a:rPr sz="2700" spc="-60" dirty="0">
                <a:latin typeface="Arial"/>
                <a:cs typeface="Arial"/>
              </a:rPr>
              <a:t>rel </a:t>
            </a:r>
            <a:r>
              <a:rPr sz="2700" spc="-40" dirty="0">
                <a:latin typeface="Arial"/>
                <a:cs typeface="Arial"/>
              </a:rPr>
              <a:t>tipe </a:t>
            </a:r>
            <a:r>
              <a:rPr sz="2700" spc="-480" dirty="0">
                <a:latin typeface="Arial"/>
                <a:cs typeface="Arial"/>
              </a:rPr>
              <a:t>R</a:t>
            </a:r>
            <a:r>
              <a:rPr sz="2700" spc="-320" dirty="0">
                <a:latin typeface="Arial"/>
                <a:cs typeface="Arial"/>
              </a:rPr>
              <a:t> </a:t>
            </a:r>
            <a:r>
              <a:rPr sz="2700" spc="-114" dirty="0">
                <a:latin typeface="Arial"/>
                <a:cs typeface="Arial"/>
              </a:rPr>
              <a:t>54.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700" spc="-180" dirty="0">
                <a:latin typeface="Arial"/>
                <a:cs typeface="Arial"/>
              </a:rPr>
              <a:t>Panjang </a:t>
            </a:r>
            <a:r>
              <a:rPr sz="2700" spc="-90" dirty="0">
                <a:latin typeface="Arial"/>
                <a:cs typeface="Arial"/>
              </a:rPr>
              <a:t>jalan </a:t>
            </a:r>
            <a:r>
              <a:rPr sz="2700" spc="-135" dirty="0">
                <a:latin typeface="Arial"/>
                <a:cs typeface="Arial"/>
              </a:rPr>
              <a:t>50</a:t>
            </a:r>
            <a:r>
              <a:rPr sz="2700" spc="-235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km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10 </a:t>
            </a:r>
            <a:r>
              <a:rPr sz="2700" spc="-105" dirty="0">
                <a:latin typeface="Arial"/>
                <a:cs typeface="Arial"/>
              </a:rPr>
              <a:t>km</a:t>
            </a:r>
            <a:r>
              <a:rPr sz="2700" spc="-19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lurus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10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500</a:t>
            </a:r>
            <a:r>
              <a:rPr sz="2700" spc="-95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m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0" dirty="0">
                <a:latin typeface="Arial"/>
                <a:cs typeface="Arial"/>
              </a:rPr>
              <a:t>5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150</a:t>
            </a:r>
            <a:r>
              <a:rPr sz="2700" spc="-100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m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10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800</a:t>
            </a:r>
            <a:r>
              <a:rPr sz="2700" spc="-95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m</a:t>
            </a:r>
            <a:endParaRPr sz="2700" dirty="0">
              <a:latin typeface="Arial"/>
              <a:cs typeface="Arial"/>
            </a:endParaRPr>
          </a:p>
          <a:p>
            <a:pPr marL="12700" marR="506603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15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300 </a:t>
            </a:r>
            <a:r>
              <a:rPr sz="2700" spc="-85" dirty="0">
                <a:latin typeface="Arial"/>
                <a:cs typeface="Arial"/>
              </a:rPr>
              <a:t>m  </a:t>
            </a:r>
            <a:r>
              <a:rPr sz="2700" spc="-165" dirty="0">
                <a:latin typeface="Arial"/>
                <a:cs typeface="Arial"/>
              </a:rPr>
              <a:t>Tentukan </a:t>
            </a:r>
            <a:r>
              <a:rPr sz="2700" spc="-70" dirty="0">
                <a:latin typeface="Arial"/>
                <a:cs typeface="Arial"/>
              </a:rPr>
              <a:t>umur</a:t>
            </a:r>
            <a:r>
              <a:rPr sz="2700" spc="-150" dirty="0"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rel...!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8788" y="923036"/>
            <a:ext cx="45307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25" dirty="0"/>
              <a:t>Contoh</a:t>
            </a:r>
            <a:r>
              <a:rPr sz="4400" spc="-135" dirty="0"/>
              <a:t> </a:t>
            </a:r>
            <a:r>
              <a:rPr sz="4400" spc="-210" dirty="0"/>
              <a:t>Perhitungan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67635"/>
            <a:ext cx="7388225" cy="206375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20" dirty="0">
                <a:latin typeface="Arial"/>
                <a:cs typeface="Arial"/>
              </a:rPr>
              <a:t>Menentukan </a:t>
            </a:r>
            <a:r>
              <a:rPr sz="3200" spc="-65" dirty="0">
                <a:latin typeface="Arial"/>
                <a:cs typeface="Arial"/>
              </a:rPr>
              <a:t>nilai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475" dirty="0">
                <a:latin typeface="Arial"/>
                <a:cs typeface="Arial"/>
              </a:rPr>
              <a:t>K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100" dirty="0">
                <a:latin typeface="Arial"/>
                <a:cs typeface="Arial"/>
              </a:rPr>
              <a:t>Untuk </a:t>
            </a:r>
            <a:r>
              <a:rPr sz="2800" spc="-90" dirty="0">
                <a:latin typeface="Arial"/>
                <a:cs typeface="Arial"/>
              </a:rPr>
              <a:t>jalan </a:t>
            </a:r>
            <a:r>
              <a:rPr sz="2800" spc="-100" dirty="0">
                <a:latin typeface="Arial"/>
                <a:cs typeface="Arial"/>
              </a:rPr>
              <a:t>baru </a:t>
            </a:r>
            <a:r>
              <a:rPr sz="2800" spc="-409" dirty="0">
                <a:latin typeface="Arial"/>
                <a:cs typeface="Arial"/>
              </a:rPr>
              <a:t>K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35" dirty="0">
                <a:latin typeface="Arial"/>
                <a:cs typeface="Arial"/>
              </a:rPr>
              <a:t>0,9538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(lurus)</a:t>
            </a:r>
            <a:endParaRPr sz="2800" dirty="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200" dirty="0">
                <a:latin typeface="Arial"/>
                <a:cs typeface="Arial"/>
              </a:rPr>
              <a:t>Karena </a:t>
            </a:r>
            <a:r>
              <a:rPr sz="2800" spc="-70" dirty="0">
                <a:latin typeface="Arial"/>
                <a:cs typeface="Arial"/>
              </a:rPr>
              <a:t>tidak </a:t>
            </a:r>
            <a:r>
              <a:rPr sz="2800" spc="-175" dirty="0">
                <a:latin typeface="Arial"/>
                <a:cs typeface="Arial"/>
              </a:rPr>
              <a:t>semua </a:t>
            </a:r>
            <a:r>
              <a:rPr sz="2800" spc="-85" dirty="0">
                <a:latin typeface="Arial"/>
                <a:cs typeface="Arial"/>
              </a:rPr>
              <a:t>lurus, </a:t>
            </a:r>
            <a:r>
              <a:rPr sz="2800" spc="-409" dirty="0">
                <a:latin typeface="Arial"/>
                <a:cs typeface="Arial"/>
              </a:rPr>
              <a:t>K </a:t>
            </a:r>
            <a:r>
              <a:rPr lang="en-US" sz="2800" spc="-409" dirty="0" smtClean="0">
                <a:latin typeface="Arial"/>
                <a:cs typeface="Arial"/>
              </a:rPr>
              <a:t> </a:t>
            </a:r>
            <a:r>
              <a:rPr sz="2800" spc="-65" dirty="0" err="1" smtClean="0">
                <a:latin typeface="Arial"/>
                <a:cs typeface="Arial"/>
              </a:rPr>
              <a:t>dihitung</a:t>
            </a:r>
            <a:r>
              <a:rPr sz="2800" spc="-65" dirty="0" smtClean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jika jalan  </a:t>
            </a:r>
            <a:r>
              <a:rPr sz="2800" spc="-114" dirty="0">
                <a:latin typeface="Arial"/>
                <a:cs typeface="Arial"/>
              </a:rPr>
              <a:t>tanpa </a:t>
            </a:r>
            <a:r>
              <a:rPr sz="2800" spc="-140" dirty="0">
                <a:latin typeface="Arial"/>
                <a:cs typeface="Arial"/>
              </a:rPr>
              <a:t>pelumasan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sbb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0339" y="6650228"/>
            <a:ext cx="47859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spc="-80" dirty="0">
                <a:latin typeface="Arial"/>
                <a:cs typeface="Arial"/>
              </a:rPr>
              <a:t>Nilai </a:t>
            </a:r>
            <a:r>
              <a:rPr sz="2800" spc="-100" dirty="0">
                <a:latin typeface="Arial"/>
                <a:cs typeface="Arial"/>
              </a:rPr>
              <a:t>K</a:t>
            </a:r>
            <a:r>
              <a:rPr sz="2775" spc="-150" baseline="-19519" dirty="0">
                <a:latin typeface="Arial"/>
                <a:cs typeface="Arial"/>
              </a:rPr>
              <a:t>total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35" dirty="0">
                <a:latin typeface="Arial"/>
                <a:cs typeface="Arial"/>
              </a:rPr>
              <a:t>27,755 </a:t>
            </a:r>
            <a:r>
              <a:rPr sz="2800" dirty="0">
                <a:latin typeface="Arial"/>
                <a:cs typeface="Arial"/>
              </a:rPr>
              <a:t>/ </a:t>
            </a:r>
            <a:r>
              <a:rPr sz="2800" spc="-140" dirty="0">
                <a:latin typeface="Arial"/>
                <a:cs typeface="Arial"/>
              </a:rPr>
              <a:t>50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0,555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87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88888"/>
                </a:solidFill>
                <a:latin typeface="Arial"/>
                <a:cs typeface="Arial"/>
              </a:rPr>
              <a:t>3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94" y="4262604"/>
            <a:ext cx="5907913" cy="226072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8788" y="923036"/>
            <a:ext cx="45307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25" dirty="0"/>
              <a:t>Contoh</a:t>
            </a:r>
            <a:r>
              <a:rPr sz="4400" spc="-135" dirty="0"/>
              <a:t> </a:t>
            </a:r>
            <a:r>
              <a:rPr sz="4400" spc="-210" dirty="0"/>
              <a:t>Perhitungan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7933055" cy="39262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45" dirty="0">
                <a:latin typeface="Arial"/>
                <a:cs typeface="Arial"/>
              </a:rPr>
              <a:t>Perhitungan </a:t>
            </a:r>
            <a:r>
              <a:rPr sz="3200" spc="-95" dirty="0">
                <a:latin typeface="Arial"/>
                <a:cs typeface="Arial"/>
              </a:rPr>
              <a:t>Nilai </a:t>
            </a:r>
            <a:r>
              <a:rPr sz="3200" spc="-405" dirty="0">
                <a:latin typeface="Arial"/>
                <a:cs typeface="Arial"/>
              </a:rPr>
              <a:t>T </a:t>
            </a:r>
            <a:r>
              <a:rPr sz="3200" spc="-155" dirty="0">
                <a:latin typeface="Arial"/>
                <a:cs typeface="Arial"/>
              </a:rPr>
              <a:t>dan </a:t>
            </a:r>
            <a:r>
              <a:rPr sz="3200" spc="-130" dirty="0">
                <a:latin typeface="Arial"/>
                <a:cs typeface="Arial"/>
              </a:rPr>
              <a:t>Umur </a:t>
            </a:r>
            <a:r>
              <a:rPr sz="3200" spc="-125" dirty="0">
                <a:latin typeface="Arial"/>
                <a:cs typeface="Arial"/>
              </a:rPr>
              <a:t>Manfaat </a:t>
            </a:r>
            <a:r>
              <a:rPr sz="3200" spc="-280" dirty="0">
                <a:latin typeface="Arial"/>
                <a:cs typeface="Arial"/>
              </a:rPr>
              <a:t>Rel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(U)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90695" algn="l"/>
              </a:tabLst>
            </a:pPr>
            <a:r>
              <a:rPr sz="3200" spc="-405" dirty="0">
                <a:latin typeface="Arial"/>
                <a:cs typeface="Arial"/>
              </a:rPr>
              <a:t>T  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5" dirty="0">
                <a:latin typeface="Arial"/>
                <a:cs typeface="Arial"/>
              </a:rPr>
              <a:t>0,555 </a:t>
            </a:r>
            <a:r>
              <a:rPr sz="3200" spc="-220" dirty="0">
                <a:latin typeface="Arial"/>
                <a:cs typeface="Arial"/>
              </a:rPr>
              <a:t>x </a:t>
            </a:r>
            <a:r>
              <a:rPr sz="3200" spc="-170" dirty="0">
                <a:latin typeface="Arial"/>
                <a:cs typeface="Arial"/>
              </a:rPr>
              <a:t>109 </a:t>
            </a:r>
            <a:r>
              <a:rPr sz="3200" spc="-220" dirty="0">
                <a:latin typeface="Arial"/>
                <a:cs typeface="Arial"/>
              </a:rPr>
              <a:t>x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5,5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mgt	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5" dirty="0">
                <a:latin typeface="Arial"/>
                <a:cs typeface="Arial"/>
              </a:rPr>
              <a:t>158,5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mgt</a:t>
            </a:r>
            <a:endParaRPr sz="32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  <a:spcBef>
                <a:spcPts val="765"/>
              </a:spcBef>
            </a:pP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60" dirty="0">
                <a:latin typeface="Arial"/>
                <a:cs typeface="Arial"/>
              </a:rPr>
              <a:t>144,14 </a:t>
            </a:r>
            <a:r>
              <a:rPr sz="3200" spc="-70" dirty="0">
                <a:latin typeface="Arial"/>
                <a:cs typeface="Arial"/>
              </a:rPr>
              <a:t>juta</a:t>
            </a:r>
            <a:r>
              <a:rPr sz="3200" spc="145" dirty="0">
                <a:latin typeface="Arial"/>
                <a:cs typeface="Arial"/>
              </a:rPr>
              <a:t> </a:t>
            </a:r>
            <a:r>
              <a:rPr sz="3200" spc="-45" dirty="0">
                <a:latin typeface="Arial"/>
                <a:cs typeface="Arial"/>
              </a:rPr>
              <a:t>ton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356870" marR="302260" indent="-344805">
              <a:lnSpc>
                <a:spcPct val="100000"/>
              </a:lnSpc>
            </a:pPr>
            <a:r>
              <a:rPr sz="3200" spc="-265" dirty="0">
                <a:latin typeface="Arial"/>
                <a:cs typeface="Arial"/>
              </a:rPr>
              <a:t>U 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0" dirty="0">
                <a:latin typeface="Arial"/>
                <a:cs typeface="Arial"/>
              </a:rPr>
              <a:t>(158,5 </a:t>
            </a:r>
            <a:r>
              <a:rPr sz="3200" spc="-70" dirty="0">
                <a:latin typeface="Arial"/>
                <a:cs typeface="Arial"/>
              </a:rPr>
              <a:t>juta </a:t>
            </a:r>
            <a:r>
              <a:rPr sz="3200" spc="-60" dirty="0">
                <a:latin typeface="Arial"/>
                <a:cs typeface="Arial"/>
              </a:rPr>
              <a:t>ton) </a:t>
            </a:r>
            <a:r>
              <a:rPr sz="3200" spc="-5" dirty="0">
                <a:latin typeface="Arial"/>
                <a:cs typeface="Arial"/>
              </a:rPr>
              <a:t>/ </a:t>
            </a:r>
            <a:r>
              <a:rPr sz="3200" spc="-135" dirty="0">
                <a:latin typeface="Arial"/>
                <a:cs typeface="Arial"/>
              </a:rPr>
              <a:t>(5 </a:t>
            </a:r>
            <a:r>
              <a:rPr sz="3200" spc="-70" dirty="0">
                <a:latin typeface="Arial"/>
                <a:cs typeface="Arial"/>
              </a:rPr>
              <a:t>juta </a:t>
            </a:r>
            <a:r>
              <a:rPr sz="3200" spc="-35" dirty="0">
                <a:latin typeface="Arial"/>
                <a:cs typeface="Arial"/>
              </a:rPr>
              <a:t>ton/ </a:t>
            </a:r>
            <a:r>
              <a:rPr sz="3200" spc="-90" dirty="0">
                <a:latin typeface="Arial"/>
                <a:cs typeface="Arial"/>
              </a:rPr>
              <a:t>tahun) 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0" dirty="0">
                <a:latin typeface="Arial"/>
                <a:cs typeface="Arial"/>
              </a:rPr>
              <a:t>28,8  </a:t>
            </a:r>
            <a:r>
              <a:rPr sz="3200" spc="-105" dirty="0">
                <a:latin typeface="Arial"/>
                <a:cs typeface="Arial"/>
              </a:rPr>
              <a:t>tahun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6650228"/>
            <a:ext cx="4024629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40" dirty="0">
                <a:latin typeface="Arial"/>
                <a:cs typeface="Arial"/>
              </a:rPr>
              <a:t>Jadi </a:t>
            </a:r>
            <a:r>
              <a:rPr sz="3200" spc="-85" dirty="0">
                <a:latin typeface="Arial"/>
                <a:cs typeface="Arial"/>
              </a:rPr>
              <a:t>umur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150" dirty="0">
                <a:latin typeface="Arial"/>
                <a:cs typeface="Arial"/>
              </a:rPr>
              <a:t>28,8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tahun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87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88888"/>
                </a:solidFill>
                <a:latin typeface="Arial"/>
                <a:cs typeface="Arial"/>
              </a:rPr>
              <a:t>3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25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3027" y="923036"/>
            <a:ext cx="52927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90" dirty="0"/>
              <a:t>Percobaan </a:t>
            </a:r>
            <a:r>
              <a:rPr sz="4400" spc="-275" dirty="0"/>
              <a:t>Ttg</a:t>
            </a:r>
            <a:r>
              <a:rPr sz="4400" spc="40" dirty="0"/>
              <a:t> </a:t>
            </a:r>
            <a:r>
              <a:rPr sz="4400" spc="-350" dirty="0"/>
              <a:t>Keausan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20315"/>
            <a:ext cx="7750175" cy="42976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marR="443230" indent="-344170">
              <a:lnSpc>
                <a:spcPts val="324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90" dirty="0">
                <a:latin typeface="Arial"/>
                <a:cs typeface="Arial"/>
              </a:rPr>
              <a:t>Selain </a:t>
            </a:r>
            <a:r>
              <a:rPr sz="3000" spc="-165" dirty="0">
                <a:latin typeface="Arial"/>
                <a:cs typeface="Arial"/>
              </a:rPr>
              <a:t>menggunakan </a:t>
            </a:r>
            <a:r>
              <a:rPr sz="3000" spc="-170" dirty="0">
                <a:latin typeface="Arial"/>
                <a:cs typeface="Arial"/>
              </a:rPr>
              <a:t>persamaan </a:t>
            </a:r>
            <a:r>
              <a:rPr sz="3000" spc="-45" dirty="0">
                <a:latin typeface="Arial"/>
                <a:cs typeface="Arial"/>
              </a:rPr>
              <a:t>di </a:t>
            </a:r>
            <a:r>
              <a:rPr sz="3000" spc="-195" dirty="0">
                <a:latin typeface="Arial"/>
                <a:cs typeface="Arial"/>
              </a:rPr>
              <a:t>atas  </a:t>
            </a:r>
            <a:r>
              <a:rPr sz="3000" spc="-140" dirty="0">
                <a:latin typeface="Arial"/>
                <a:cs typeface="Arial"/>
              </a:rPr>
              <a:t>digunakan </a:t>
            </a:r>
            <a:r>
              <a:rPr sz="3000" spc="-100" dirty="0">
                <a:latin typeface="Arial"/>
                <a:cs typeface="Arial"/>
              </a:rPr>
              <a:t>pula metode </a:t>
            </a:r>
            <a:r>
              <a:rPr sz="3000" spc="-95" dirty="0">
                <a:latin typeface="Arial"/>
                <a:cs typeface="Arial"/>
              </a:rPr>
              <a:t>perhitungan</a:t>
            </a:r>
            <a:r>
              <a:rPr sz="3000" spc="-525" dirty="0">
                <a:latin typeface="Arial"/>
                <a:cs typeface="Arial"/>
              </a:rPr>
              <a:t> </a:t>
            </a:r>
            <a:r>
              <a:rPr sz="3000" spc="-200" dirty="0">
                <a:latin typeface="Arial"/>
                <a:cs typeface="Arial"/>
              </a:rPr>
              <a:t>keausan  </a:t>
            </a:r>
            <a:r>
              <a:rPr sz="3000" spc="-165" dirty="0">
                <a:latin typeface="Arial"/>
                <a:cs typeface="Arial"/>
              </a:rPr>
              <a:t>dengan </a:t>
            </a:r>
            <a:r>
              <a:rPr sz="3000" spc="-145" dirty="0">
                <a:latin typeface="Arial"/>
                <a:cs typeface="Arial"/>
              </a:rPr>
              <a:t>percobaan </a:t>
            </a:r>
            <a:r>
              <a:rPr sz="3000" spc="-45" dirty="0">
                <a:latin typeface="Arial"/>
                <a:cs typeface="Arial"/>
              </a:rPr>
              <a:t>di </a:t>
            </a:r>
            <a:r>
              <a:rPr sz="3000" spc="-80" dirty="0">
                <a:latin typeface="Arial"/>
                <a:cs typeface="Arial"/>
              </a:rPr>
              <a:t>laboratorium </a:t>
            </a:r>
            <a:r>
              <a:rPr sz="3000" spc="-120" dirty="0">
                <a:latin typeface="Arial"/>
                <a:cs typeface="Arial"/>
              </a:rPr>
              <a:t>maupun  </a:t>
            </a:r>
            <a:r>
              <a:rPr sz="3000" spc="-150" dirty="0">
                <a:latin typeface="Arial"/>
                <a:cs typeface="Arial"/>
              </a:rPr>
              <a:t>lapangan.</a:t>
            </a:r>
            <a:endParaRPr sz="3000">
              <a:latin typeface="Arial"/>
              <a:cs typeface="Arial"/>
            </a:endParaRPr>
          </a:p>
          <a:p>
            <a:pPr marL="356870" marR="1136015" indent="-344170">
              <a:lnSpc>
                <a:spcPts val="3240"/>
              </a:lnSpc>
              <a:spcBef>
                <a:spcPts val="72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80" dirty="0">
                <a:latin typeface="Arial"/>
                <a:cs typeface="Arial"/>
              </a:rPr>
              <a:t>Beberapa </a:t>
            </a:r>
            <a:r>
              <a:rPr sz="3000" spc="-95" dirty="0">
                <a:latin typeface="Arial"/>
                <a:cs typeface="Arial"/>
              </a:rPr>
              <a:t>contoh </a:t>
            </a:r>
            <a:r>
              <a:rPr sz="3000" spc="-150" dirty="0">
                <a:latin typeface="Arial"/>
                <a:cs typeface="Arial"/>
              </a:rPr>
              <a:t>spesifikasi</a:t>
            </a:r>
            <a:r>
              <a:rPr sz="3000" spc="-300" dirty="0">
                <a:latin typeface="Arial"/>
                <a:cs typeface="Arial"/>
              </a:rPr>
              <a:t> </a:t>
            </a:r>
            <a:r>
              <a:rPr sz="3000" spc="-160" dirty="0">
                <a:latin typeface="Arial"/>
                <a:cs typeface="Arial"/>
              </a:rPr>
              <a:t>pembatasan  </a:t>
            </a:r>
            <a:r>
              <a:rPr sz="3000" spc="-180" dirty="0">
                <a:latin typeface="Arial"/>
                <a:cs typeface="Arial"/>
              </a:rPr>
              <a:t>keausan:</a:t>
            </a:r>
            <a:endParaRPr sz="3000">
              <a:latin typeface="Arial"/>
              <a:cs typeface="Arial"/>
            </a:endParaRPr>
          </a:p>
          <a:p>
            <a:pPr marL="756285" marR="692150" lvl="1" indent="-286385">
              <a:lnSpc>
                <a:spcPts val="2810"/>
              </a:lnSpc>
              <a:spcBef>
                <a:spcPts val="635"/>
              </a:spcBef>
              <a:buChar char="–"/>
              <a:tabLst>
                <a:tab pos="756920" algn="l"/>
              </a:tabLst>
            </a:pPr>
            <a:r>
              <a:rPr sz="2600" spc="-120" dirty="0">
                <a:latin typeface="Arial"/>
                <a:cs typeface="Arial"/>
              </a:rPr>
              <a:t>0,056 </a:t>
            </a:r>
            <a:r>
              <a:rPr sz="2600" spc="-55" dirty="0">
                <a:latin typeface="Arial"/>
                <a:cs typeface="Arial"/>
              </a:rPr>
              <a:t>in/100 </a:t>
            </a:r>
            <a:r>
              <a:rPr sz="2600" spc="-130" dirty="0">
                <a:latin typeface="Arial"/>
                <a:cs typeface="Arial"/>
              </a:rPr>
              <a:t>mgt </a:t>
            </a:r>
            <a:r>
              <a:rPr sz="2600" spc="-65" dirty="0">
                <a:latin typeface="Arial"/>
                <a:cs typeface="Arial"/>
              </a:rPr>
              <a:t>untuk </a:t>
            </a:r>
            <a:r>
              <a:rPr sz="2600" spc="-55" dirty="0">
                <a:latin typeface="Arial"/>
                <a:cs typeface="Arial"/>
              </a:rPr>
              <a:t>rel </a:t>
            </a:r>
            <a:r>
              <a:rPr sz="2600" spc="-265" dirty="0">
                <a:latin typeface="Arial"/>
                <a:cs typeface="Arial"/>
              </a:rPr>
              <a:t>115RE </a:t>
            </a:r>
            <a:r>
              <a:rPr sz="2600" spc="-95" dirty="0">
                <a:latin typeface="Arial"/>
                <a:cs typeface="Arial"/>
              </a:rPr>
              <a:t>(University</a:t>
            </a:r>
            <a:r>
              <a:rPr sz="2600" spc="-290" dirty="0">
                <a:latin typeface="Arial"/>
                <a:cs typeface="Arial"/>
              </a:rPr>
              <a:t> </a:t>
            </a:r>
            <a:r>
              <a:rPr sz="2600" spc="-45" dirty="0">
                <a:latin typeface="Arial"/>
                <a:cs typeface="Arial"/>
              </a:rPr>
              <a:t>of  </a:t>
            </a:r>
            <a:r>
              <a:rPr sz="2600" spc="-65" dirty="0">
                <a:latin typeface="Arial"/>
                <a:cs typeface="Arial"/>
              </a:rPr>
              <a:t>Illinois)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65"/>
              </a:spcBef>
              <a:buChar char="–"/>
              <a:tabLst>
                <a:tab pos="756920" algn="l"/>
              </a:tabLst>
            </a:pPr>
            <a:r>
              <a:rPr sz="2600" spc="-120" dirty="0">
                <a:latin typeface="Arial"/>
                <a:cs typeface="Arial"/>
              </a:rPr>
              <a:t>0,058 </a:t>
            </a:r>
            <a:r>
              <a:rPr sz="2600" spc="-55" dirty="0">
                <a:latin typeface="Arial"/>
                <a:cs typeface="Arial"/>
              </a:rPr>
              <a:t>in/100 </a:t>
            </a:r>
            <a:r>
              <a:rPr sz="2600" spc="-130" dirty="0">
                <a:latin typeface="Arial"/>
                <a:cs typeface="Arial"/>
              </a:rPr>
              <a:t>mgt </a:t>
            </a:r>
            <a:r>
              <a:rPr sz="2600" spc="-65" dirty="0">
                <a:latin typeface="Arial"/>
                <a:cs typeface="Arial"/>
              </a:rPr>
              <a:t>untuk </a:t>
            </a:r>
            <a:r>
              <a:rPr sz="2600" spc="-130" dirty="0">
                <a:latin typeface="Arial"/>
                <a:cs typeface="Arial"/>
              </a:rPr>
              <a:t>132 </a:t>
            </a:r>
            <a:r>
              <a:rPr sz="2600" spc="-470" dirty="0">
                <a:latin typeface="Arial"/>
                <a:cs typeface="Arial"/>
              </a:rPr>
              <a:t>RE </a:t>
            </a:r>
            <a:r>
              <a:rPr sz="2600" spc="-95" dirty="0">
                <a:latin typeface="Arial"/>
                <a:cs typeface="Arial"/>
              </a:rPr>
              <a:t>(University </a:t>
            </a:r>
            <a:r>
              <a:rPr sz="2600" spc="-45" dirty="0">
                <a:latin typeface="Arial"/>
                <a:cs typeface="Arial"/>
              </a:rPr>
              <a:t>of</a:t>
            </a:r>
            <a:r>
              <a:rPr sz="2600" spc="-52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Illinois)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120" dirty="0">
                <a:latin typeface="Arial"/>
                <a:cs typeface="Arial"/>
              </a:rPr>
              <a:t>0,028 </a:t>
            </a:r>
            <a:r>
              <a:rPr sz="2600" spc="-55" dirty="0">
                <a:latin typeface="Arial"/>
                <a:cs typeface="Arial"/>
              </a:rPr>
              <a:t>in/mgt </a:t>
            </a:r>
            <a:r>
              <a:rPr sz="2600" spc="-65" dirty="0">
                <a:latin typeface="Arial"/>
                <a:cs typeface="Arial"/>
              </a:rPr>
              <a:t>untuk </a:t>
            </a:r>
            <a:r>
              <a:rPr sz="2600" spc="-130" dirty="0">
                <a:latin typeface="Arial"/>
                <a:cs typeface="Arial"/>
              </a:rPr>
              <a:t>136 </a:t>
            </a:r>
            <a:r>
              <a:rPr sz="2600" spc="-470" dirty="0">
                <a:latin typeface="Arial"/>
                <a:cs typeface="Arial"/>
              </a:rPr>
              <a:t>RE </a:t>
            </a:r>
            <a:r>
              <a:rPr sz="2600" spc="-150" dirty="0">
                <a:latin typeface="Arial"/>
                <a:cs typeface="Arial"/>
              </a:rPr>
              <a:t>(Zarembski </a:t>
            </a:r>
            <a:r>
              <a:rPr sz="2600" spc="-10" dirty="0">
                <a:latin typeface="Arial"/>
                <a:cs typeface="Arial"/>
              </a:rPr>
              <a:t>&amp;</a:t>
            </a:r>
            <a:r>
              <a:rPr sz="2600" spc="-380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Abbot)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26</a:t>
            </a:fld>
            <a:endParaRPr spc="-60" dirty="0"/>
          </a:p>
        </p:txBody>
      </p:sp>
      <p:sp>
        <p:nvSpPr>
          <p:cNvPr id="2" name="object 2"/>
          <p:cNvSpPr txBox="1"/>
          <p:nvPr/>
        </p:nvSpPr>
        <p:spPr>
          <a:xfrm>
            <a:off x="993139" y="1054099"/>
            <a:ext cx="8045450" cy="4464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19455">
              <a:lnSpc>
                <a:spcPct val="100000"/>
              </a:lnSpc>
              <a:spcBef>
                <a:spcPts val="105"/>
              </a:spcBef>
            </a:pPr>
            <a:r>
              <a:rPr sz="2800" spc="-110" dirty="0">
                <a:latin typeface="Arial"/>
                <a:cs typeface="Arial"/>
              </a:rPr>
              <a:t>3. </a:t>
            </a:r>
            <a:r>
              <a:rPr sz="2800" spc="-225" dirty="0">
                <a:latin typeface="Arial"/>
                <a:cs typeface="Arial"/>
              </a:rPr>
              <a:t>UMUR </a:t>
            </a:r>
            <a:r>
              <a:rPr sz="2800" spc="-455" dirty="0">
                <a:latin typeface="Arial"/>
                <a:cs typeface="Arial"/>
              </a:rPr>
              <a:t>REL </a:t>
            </a:r>
            <a:r>
              <a:rPr sz="2800" spc="-375" dirty="0">
                <a:latin typeface="Arial"/>
                <a:cs typeface="Arial"/>
              </a:rPr>
              <a:t>BERDASARKAN </a:t>
            </a:r>
            <a:r>
              <a:rPr sz="2800" spc="-355" dirty="0">
                <a:latin typeface="Arial"/>
                <a:cs typeface="Arial"/>
              </a:rPr>
              <a:t>LELAH</a:t>
            </a:r>
            <a:r>
              <a:rPr sz="2800" spc="-409" dirty="0">
                <a:latin typeface="Arial"/>
                <a:cs typeface="Arial"/>
              </a:rPr>
              <a:t> </a:t>
            </a:r>
            <a:r>
              <a:rPr sz="2800" spc="-310" dirty="0">
                <a:latin typeface="Arial"/>
                <a:cs typeface="Arial"/>
              </a:rPr>
              <a:t>(</a:t>
            </a:r>
            <a:r>
              <a:rPr sz="2800" i="1" spc="-310" dirty="0">
                <a:latin typeface="Arial"/>
                <a:cs typeface="Arial"/>
              </a:rPr>
              <a:t>FATIGUE</a:t>
            </a:r>
            <a:r>
              <a:rPr sz="2800" spc="-310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800">
              <a:latin typeface="Times New Roman"/>
              <a:cs typeface="Times New Roman"/>
            </a:endParaRPr>
          </a:p>
          <a:p>
            <a:pPr marL="363220" marR="135255" indent="-350520">
              <a:lnSpc>
                <a:spcPts val="3050"/>
              </a:lnSpc>
              <a:buChar char="•"/>
              <a:tabLst>
                <a:tab pos="362585" algn="l"/>
                <a:tab pos="363220" algn="l"/>
              </a:tabLst>
            </a:pPr>
            <a:r>
              <a:rPr sz="2800" spc="-204" dirty="0">
                <a:latin typeface="Arial"/>
                <a:cs typeface="Arial"/>
              </a:rPr>
              <a:t>Jalan </a:t>
            </a:r>
            <a:r>
              <a:rPr sz="2800" spc="-65" dirty="0">
                <a:latin typeface="Arial"/>
                <a:cs typeface="Arial"/>
              </a:rPr>
              <a:t>rel </a:t>
            </a:r>
            <a:r>
              <a:rPr sz="2800" spc="-140" dirty="0">
                <a:latin typeface="Arial"/>
                <a:cs typeface="Arial"/>
              </a:rPr>
              <a:t>adalah </a:t>
            </a:r>
            <a:r>
              <a:rPr sz="2800" spc="-65" dirty="0">
                <a:latin typeface="Arial"/>
                <a:cs typeface="Arial"/>
              </a:rPr>
              <a:t>struktur </a:t>
            </a:r>
            <a:r>
              <a:rPr sz="2800" spc="-130" dirty="0">
                <a:latin typeface="Arial"/>
                <a:cs typeface="Arial"/>
              </a:rPr>
              <a:t>elastis </a:t>
            </a:r>
            <a:r>
              <a:rPr sz="2800" spc="-180" dirty="0">
                <a:latin typeface="Arial"/>
                <a:cs typeface="Arial"/>
              </a:rPr>
              <a:t>yang </a:t>
            </a:r>
            <a:r>
              <a:rPr sz="2800" spc="-95" dirty="0">
                <a:latin typeface="Arial"/>
                <a:cs typeface="Arial"/>
              </a:rPr>
              <a:t>dibebani </a:t>
            </a:r>
            <a:r>
              <a:rPr sz="2800" spc="-200" dirty="0">
                <a:latin typeface="Arial"/>
                <a:cs typeface="Arial"/>
              </a:rPr>
              <a:t>secara  </a:t>
            </a:r>
            <a:r>
              <a:rPr sz="2800" spc="-135" dirty="0">
                <a:latin typeface="Arial"/>
                <a:cs typeface="Arial"/>
              </a:rPr>
              <a:t>siklus </a:t>
            </a:r>
            <a:r>
              <a:rPr sz="2800" spc="-125" dirty="0">
                <a:latin typeface="Arial"/>
                <a:cs typeface="Arial"/>
              </a:rPr>
              <a:t>(</a:t>
            </a:r>
            <a:r>
              <a:rPr sz="2800" i="1" spc="-125" dirty="0">
                <a:latin typeface="Arial"/>
                <a:cs typeface="Arial"/>
              </a:rPr>
              <a:t>cyclic</a:t>
            </a:r>
            <a:r>
              <a:rPr sz="2800" spc="-125" dirty="0">
                <a:latin typeface="Arial"/>
                <a:cs typeface="Arial"/>
              </a:rPr>
              <a:t>) </a:t>
            </a:r>
            <a:r>
              <a:rPr sz="2800" spc="5" dirty="0">
                <a:latin typeface="Wingdings"/>
                <a:cs typeface="Wingdings"/>
              </a:rPr>
              <a:t>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80" dirty="0">
                <a:latin typeface="Arial"/>
                <a:cs typeface="Arial"/>
              </a:rPr>
              <a:t>bahaya</a:t>
            </a:r>
            <a:r>
              <a:rPr sz="2800" spc="-32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lelah</a:t>
            </a:r>
            <a:endParaRPr sz="2800">
              <a:latin typeface="Arial"/>
              <a:cs typeface="Arial"/>
            </a:endParaRPr>
          </a:p>
          <a:p>
            <a:pPr marL="363220" marR="38735" indent="-350520">
              <a:lnSpc>
                <a:spcPts val="3020"/>
              </a:lnSpc>
              <a:spcBef>
                <a:spcPts val="1485"/>
              </a:spcBef>
              <a:buChar char="•"/>
              <a:tabLst>
                <a:tab pos="362585" algn="l"/>
                <a:tab pos="363220" algn="l"/>
              </a:tabLst>
            </a:pPr>
            <a:r>
              <a:rPr sz="2800" spc="-165" dirty="0">
                <a:latin typeface="Arial"/>
                <a:cs typeface="Arial"/>
              </a:rPr>
              <a:t>Fatigue </a:t>
            </a:r>
            <a:r>
              <a:rPr sz="2800" spc="-105" dirty="0">
                <a:latin typeface="Arial"/>
                <a:cs typeface="Arial"/>
              </a:rPr>
              <a:t>dimulainya </a:t>
            </a:r>
            <a:r>
              <a:rPr sz="2800" spc="-100" dirty="0">
                <a:latin typeface="Arial"/>
                <a:cs typeface="Arial"/>
              </a:rPr>
              <a:t>retak </a:t>
            </a:r>
            <a:r>
              <a:rPr sz="2800" spc="-180" dirty="0">
                <a:latin typeface="Arial"/>
                <a:cs typeface="Arial"/>
              </a:rPr>
              <a:t>yang </a:t>
            </a:r>
            <a:r>
              <a:rPr sz="2800" spc="-145" dirty="0">
                <a:latin typeface="Arial"/>
                <a:cs typeface="Arial"/>
              </a:rPr>
              <a:t>semakin </a:t>
            </a:r>
            <a:r>
              <a:rPr sz="2800" spc="-130" dirty="0">
                <a:latin typeface="Arial"/>
                <a:cs typeface="Arial"/>
              </a:rPr>
              <a:t>lama </a:t>
            </a:r>
            <a:r>
              <a:rPr sz="2800" spc="-145" dirty="0">
                <a:latin typeface="Arial"/>
                <a:cs typeface="Arial"/>
              </a:rPr>
              <a:t>semakin  </a:t>
            </a:r>
            <a:r>
              <a:rPr sz="2800" spc="-105" dirty="0">
                <a:latin typeface="Arial"/>
                <a:cs typeface="Arial"/>
              </a:rPr>
              <a:t>melebar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60" dirty="0">
                <a:latin typeface="Arial"/>
                <a:cs typeface="Arial"/>
              </a:rPr>
              <a:t>diakhiri </a:t>
            </a:r>
            <a:r>
              <a:rPr sz="2800" spc="-160" dirty="0">
                <a:latin typeface="Arial"/>
                <a:cs typeface="Arial"/>
              </a:rPr>
              <a:t>dengan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patah.</a:t>
            </a:r>
            <a:endParaRPr sz="2800">
              <a:latin typeface="Arial"/>
              <a:cs typeface="Arial"/>
            </a:endParaRPr>
          </a:p>
          <a:p>
            <a:pPr marL="363220" marR="5080" indent="-350520">
              <a:lnSpc>
                <a:spcPts val="3020"/>
              </a:lnSpc>
              <a:spcBef>
                <a:spcPts val="1520"/>
              </a:spcBef>
              <a:buChar char="•"/>
              <a:tabLst>
                <a:tab pos="362585" algn="l"/>
                <a:tab pos="363220" algn="l"/>
              </a:tabLst>
            </a:pPr>
            <a:r>
              <a:rPr sz="2800" spc="-225" dirty="0">
                <a:latin typeface="Arial"/>
                <a:cs typeface="Arial"/>
              </a:rPr>
              <a:t>Jika </a:t>
            </a:r>
            <a:r>
              <a:rPr sz="2800" spc="-165" dirty="0">
                <a:latin typeface="Arial"/>
                <a:cs typeface="Arial"/>
              </a:rPr>
              <a:t>tegangan </a:t>
            </a:r>
            <a:r>
              <a:rPr sz="2800" spc="-40" dirty="0">
                <a:latin typeface="Arial"/>
                <a:cs typeface="Arial"/>
              </a:rPr>
              <a:t>total </a:t>
            </a:r>
            <a:r>
              <a:rPr sz="2800" spc="-50" dirty="0">
                <a:latin typeface="Arial"/>
                <a:cs typeface="Arial"/>
              </a:rPr>
              <a:t>di </a:t>
            </a:r>
            <a:r>
              <a:rPr sz="2800" spc="-155" dirty="0">
                <a:latin typeface="Arial"/>
                <a:cs typeface="Arial"/>
              </a:rPr>
              <a:t>kepala </a:t>
            </a:r>
            <a:r>
              <a:rPr sz="2800" spc="-60" dirty="0">
                <a:latin typeface="Arial"/>
                <a:cs typeface="Arial"/>
              </a:rPr>
              <a:t>rel, </a:t>
            </a:r>
            <a:r>
              <a:rPr sz="2800" spc="-110" dirty="0">
                <a:latin typeface="Arial"/>
                <a:cs typeface="Arial"/>
              </a:rPr>
              <a:t>akibat </a:t>
            </a:r>
            <a:r>
              <a:rPr sz="2800" spc="-130" dirty="0">
                <a:latin typeface="Arial"/>
                <a:cs typeface="Arial"/>
              </a:rPr>
              <a:t>beban  </a:t>
            </a:r>
            <a:r>
              <a:rPr sz="2800" spc="-125" dirty="0">
                <a:latin typeface="Arial"/>
                <a:cs typeface="Arial"/>
              </a:rPr>
              <a:t>kombinasi </a:t>
            </a:r>
            <a:r>
              <a:rPr sz="2800" spc="-165" dirty="0">
                <a:latin typeface="Arial"/>
                <a:cs typeface="Arial"/>
              </a:rPr>
              <a:t>tegangan </a:t>
            </a:r>
            <a:r>
              <a:rPr sz="2800" spc="-70" dirty="0">
                <a:latin typeface="Arial"/>
                <a:cs typeface="Arial"/>
              </a:rPr>
              <a:t>lentur, </a:t>
            </a:r>
            <a:r>
              <a:rPr sz="2800" spc="-120" dirty="0">
                <a:latin typeface="Arial"/>
                <a:cs typeface="Arial"/>
              </a:rPr>
              <a:t>kontak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145" dirty="0">
                <a:latin typeface="Arial"/>
                <a:cs typeface="Arial"/>
              </a:rPr>
              <a:t>suhu </a:t>
            </a:r>
            <a:r>
              <a:rPr sz="2800" spc="-80" dirty="0">
                <a:latin typeface="Arial"/>
                <a:cs typeface="Arial"/>
              </a:rPr>
              <a:t>melebihi  </a:t>
            </a:r>
            <a:r>
              <a:rPr sz="2800" spc="-165" dirty="0">
                <a:latin typeface="Arial"/>
                <a:cs typeface="Arial"/>
              </a:rPr>
              <a:t>tegangan </a:t>
            </a:r>
            <a:r>
              <a:rPr sz="2800" spc="-90" dirty="0">
                <a:latin typeface="Arial"/>
                <a:cs typeface="Arial"/>
              </a:rPr>
              <a:t>lelah </a:t>
            </a:r>
            <a:r>
              <a:rPr sz="2800" spc="-180" dirty="0">
                <a:latin typeface="Arial"/>
                <a:cs typeface="Arial"/>
              </a:rPr>
              <a:t>maka </a:t>
            </a:r>
            <a:r>
              <a:rPr sz="2800" spc="-75" dirty="0">
                <a:latin typeface="Arial"/>
                <a:cs typeface="Arial"/>
              </a:rPr>
              <a:t>umur </a:t>
            </a:r>
            <a:r>
              <a:rPr sz="2800" spc="-65" dirty="0">
                <a:latin typeface="Arial"/>
                <a:cs typeface="Arial"/>
              </a:rPr>
              <a:t>rel dihitung </a:t>
            </a:r>
            <a:r>
              <a:rPr sz="2800" spc="-145" dirty="0">
                <a:latin typeface="Arial"/>
                <a:cs typeface="Arial"/>
              </a:rPr>
              <a:t>berdasarkan  </a:t>
            </a:r>
            <a:r>
              <a:rPr sz="2800" spc="-75" dirty="0">
                <a:latin typeface="Arial"/>
                <a:cs typeface="Arial"/>
              </a:rPr>
              <a:t>umur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lelah.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7748" y="1023619"/>
            <a:ext cx="595185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80" dirty="0"/>
              <a:t>Tegangan </a:t>
            </a:r>
            <a:r>
              <a:rPr spc="-210" dirty="0"/>
              <a:t>yang </a:t>
            </a:r>
            <a:r>
              <a:rPr spc="-185" dirty="0"/>
              <a:t>Bekerja </a:t>
            </a:r>
            <a:r>
              <a:rPr spc="-55" dirty="0"/>
              <a:t>di </a:t>
            </a:r>
            <a:r>
              <a:rPr spc="-220" dirty="0"/>
              <a:t>Kepala</a:t>
            </a:r>
            <a:r>
              <a:rPr spc="-40" dirty="0"/>
              <a:t> </a:t>
            </a:r>
            <a:r>
              <a:rPr spc="-280" dirty="0"/>
              <a:t>Rel</a:t>
            </a:r>
          </a:p>
        </p:txBody>
      </p:sp>
      <p:sp>
        <p:nvSpPr>
          <p:cNvPr id="3" name="object 3"/>
          <p:cNvSpPr/>
          <p:nvPr/>
        </p:nvSpPr>
        <p:spPr>
          <a:xfrm>
            <a:off x="2586608" y="3361372"/>
            <a:ext cx="654685" cy="0"/>
          </a:xfrm>
          <a:custGeom>
            <a:avLst/>
            <a:gdLst/>
            <a:ahLst/>
            <a:cxnLst/>
            <a:rect l="l" t="t" r="r" b="b"/>
            <a:pathLst>
              <a:path w="654685">
                <a:moveTo>
                  <a:pt x="0" y="0"/>
                </a:moveTo>
                <a:lnTo>
                  <a:pt x="654367" y="0"/>
                </a:lnTo>
              </a:path>
            </a:pathLst>
          </a:custGeom>
          <a:ln w="19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11627" y="3364125"/>
            <a:ext cx="557530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50" spc="-210" dirty="0">
                <a:latin typeface="Times New Roman"/>
                <a:cs typeface="Times New Roman"/>
              </a:rPr>
              <a:t>W</a:t>
            </a:r>
            <a:r>
              <a:rPr sz="3150" spc="15" baseline="-23809" dirty="0">
                <a:latin typeface="Times New Roman"/>
                <a:cs typeface="Times New Roman"/>
              </a:rPr>
              <a:t>a</a:t>
            </a:r>
            <a:endParaRPr sz="3150" baseline="-23809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27</a:t>
            </a:fld>
            <a:endParaRPr spc="-60" dirty="0"/>
          </a:p>
        </p:txBody>
      </p:sp>
      <p:sp>
        <p:nvSpPr>
          <p:cNvPr id="5" name="object 5"/>
          <p:cNvSpPr txBox="1"/>
          <p:nvPr/>
        </p:nvSpPr>
        <p:spPr>
          <a:xfrm>
            <a:off x="993139" y="2066036"/>
            <a:ext cx="3367404" cy="151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2595" algn="l"/>
              </a:tabLst>
            </a:pPr>
            <a:r>
              <a:rPr sz="2800" spc="-110" dirty="0">
                <a:latin typeface="Arial"/>
                <a:cs typeface="Arial"/>
              </a:rPr>
              <a:t>1.	</a:t>
            </a:r>
            <a:r>
              <a:rPr sz="2800" spc="-245" dirty="0">
                <a:latin typeface="Arial"/>
                <a:cs typeface="Arial"/>
              </a:rPr>
              <a:t>Tegangan </a:t>
            </a:r>
            <a:r>
              <a:rPr sz="2800" spc="-114" dirty="0">
                <a:latin typeface="Arial"/>
                <a:cs typeface="Arial"/>
              </a:rPr>
              <a:t>Lentur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(</a:t>
            </a:r>
            <a:r>
              <a:rPr sz="2800" i="1" spc="-165" dirty="0">
                <a:latin typeface="Arial"/>
                <a:cs typeface="Arial"/>
              </a:rPr>
              <a:t>Sl</a:t>
            </a:r>
            <a:r>
              <a:rPr sz="2800" spc="-16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tabLst>
                <a:tab pos="1713230" algn="l"/>
              </a:tabLst>
            </a:pPr>
            <a:r>
              <a:rPr sz="3650" dirty="0">
                <a:latin typeface="Times New Roman"/>
                <a:cs typeface="Times New Roman"/>
              </a:rPr>
              <a:t>Sl</a:t>
            </a:r>
            <a:r>
              <a:rPr sz="3650" spc="-105" dirty="0">
                <a:latin typeface="Times New Roman"/>
                <a:cs typeface="Times New Roman"/>
              </a:rPr>
              <a:t> </a:t>
            </a:r>
            <a:r>
              <a:rPr sz="3650" dirty="0">
                <a:latin typeface="Symbol"/>
                <a:cs typeface="Symbol"/>
              </a:rPr>
              <a:t></a:t>
            </a:r>
            <a:r>
              <a:rPr sz="3650" dirty="0">
                <a:latin typeface="Times New Roman"/>
                <a:cs typeface="Times New Roman"/>
              </a:rPr>
              <a:t>	</a:t>
            </a:r>
            <a:r>
              <a:rPr sz="5475" spc="7" baseline="35007" dirty="0">
                <a:latin typeface="Times New Roman"/>
                <a:cs typeface="Times New Roman"/>
              </a:rPr>
              <a:t>M</a:t>
            </a:r>
            <a:endParaRPr sz="5475" baseline="3500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4139" y="3758895"/>
            <a:ext cx="3193415" cy="1945639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sz="2800" spc="-150" dirty="0">
                <a:latin typeface="Arial"/>
                <a:cs typeface="Arial"/>
              </a:rPr>
              <a:t>dengan</a:t>
            </a:r>
            <a:r>
              <a:rPr sz="2000" spc="-150" dirty="0"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  <a:p>
            <a:pPr marL="12700" marR="5080" indent="-635">
              <a:lnSpc>
                <a:spcPct val="150000"/>
              </a:lnSpc>
              <a:tabLst>
                <a:tab pos="575945" algn="l"/>
                <a:tab pos="634365" algn="l"/>
                <a:tab pos="918210" algn="l"/>
                <a:tab pos="978535" algn="l"/>
              </a:tabLst>
            </a:pPr>
            <a:r>
              <a:rPr sz="2800" spc="-290" dirty="0">
                <a:latin typeface="Arial"/>
                <a:cs typeface="Arial"/>
              </a:rPr>
              <a:t>Sl	</a:t>
            </a:r>
            <a:r>
              <a:rPr sz="2800" spc="-240" dirty="0">
                <a:latin typeface="Arial"/>
                <a:cs typeface="Arial"/>
              </a:rPr>
              <a:t>=	</a:t>
            </a:r>
            <a:r>
              <a:rPr sz="2800" spc="-165" dirty="0">
                <a:latin typeface="Arial"/>
                <a:cs typeface="Arial"/>
              </a:rPr>
              <a:t>tegangan </a:t>
            </a:r>
            <a:r>
              <a:rPr sz="2800" spc="-50" dirty="0">
                <a:latin typeface="Arial"/>
                <a:cs typeface="Arial"/>
              </a:rPr>
              <a:t>lentur  </a:t>
            </a:r>
            <a:r>
              <a:rPr sz="2800" spc="5" dirty="0">
                <a:latin typeface="Arial"/>
                <a:cs typeface="Arial"/>
              </a:rPr>
              <a:t>M		</a:t>
            </a:r>
            <a:r>
              <a:rPr sz="2800" spc="-240" dirty="0">
                <a:latin typeface="Arial"/>
                <a:cs typeface="Arial"/>
              </a:rPr>
              <a:t>=		</a:t>
            </a:r>
            <a:r>
              <a:rPr sz="2800" spc="-110" dirty="0">
                <a:latin typeface="Arial"/>
                <a:cs typeface="Arial"/>
              </a:rPr>
              <a:t>momen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lentur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4139" y="5891276"/>
            <a:ext cx="39655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0705" algn="l"/>
                <a:tab pos="902969" algn="l"/>
              </a:tabLst>
            </a:pPr>
            <a:r>
              <a:rPr sz="2800" spc="-190" dirty="0">
                <a:latin typeface="Arial"/>
                <a:cs typeface="Arial"/>
              </a:rPr>
              <a:t>W</a:t>
            </a:r>
            <a:r>
              <a:rPr sz="2775" spc="-284" baseline="-19519" dirty="0">
                <a:latin typeface="Arial"/>
                <a:cs typeface="Arial"/>
              </a:rPr>
              <a:t>a	</a:t>
            </a:r>
            <a:r>
              <a:rPr sz="2800" spc="-240" dirty="0">
                <a:latin typeface="Arial"/>
                <a:cs typeface="Arial"/>
              </a:rPr>
              <a:t>=	</a:t>
            </a:r>
            <a:r>
              <a:rPr sz="2800" spc="-125" dirty="0">
                <a:latin typeface="Arial"/>
                <a:cs typeface="Arial"/>
              </a:rPr>
              <a:t>tahanan </a:t>
            </a:r>
            <a:r>
              <a:rPr sz="2800" spc="-110" dirty="0">
                <a:latin typeface="Arial"/>
                <a:cs typeface="Arial"/>
              </a:rPr>
              <a:t>momen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atas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87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88888"/>
                </a:solidFill>
                <a:latin typeface="Arial"/>
                <a:cs typeface="Arial"/>
              </a:rPr>
              <a:t>3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7748" y="1023619"/>
            <a:ext cx="595185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80" dirty="0"/>
              <a:t>Tegangan </a:t>
            </a:r>
            <a:r>
              <a:rPr spc="-210" dirty="0"/>
              <a:t>yang </a:t>
            </a:r>
            <a:r>
              <a:rPr spc="-185" dirty="0"/>
              <a:t>Bekerja </a:t>
            </a:r>
            <a:r>
              <a:rPr spc="-55" dirty="0"/>
              <a:t>di </a:t>
            </a:r>
            <a:r>
              <a:rPr spc="-220" dirty="0"/>
              <a:t>Kepala</a:t>
            </a:r>
            <a:r>
              <a:rPr spc="-40" dirty="0"/>
              <a:t> </a:t>
            </a:r>
            <a:r>
              <a:rPr spc="-280" dirty="0"/>
              <a:t>Rel</a:t>
            </a:r>
          </a:p>
        </p:txBody>
      </p:sp>
      <p:sp>
        <p:nvSpPr>
          <p:cNvPr id="4" name="object 4"/>
          <p:cNvSpPr/>
          <p:nvPr/>
        </p:nvSpPr>
        <p:spPr>
          <a:xfrm>
            <a:off x="3182302" y="3856291"/>
            <a:ext cx="485140" cy="0"/>
          </a:xfrm>
          <a:custGeom>
            <a:avLst/>
            <a:gdLst/>
            <a:ahLst/>
            <a:cxnLst/>
            <a:rect l="l" t="t" r="r" b="b"/>
            <a:pathLst>
              <a:path w="485139">
                <a:moveTo>
                  <a:pt x="0" y="0"/>
                </a:moveTo>
                <a:lnTo>
                  <a:pt x="484822" y="0"/>
                </a:lnTo>
              </a:path>
            </a:pathLst>
          </a:custGeom>
          <a:ln w="78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88692" y="3222117"/>
            <a:ext cx="2694305" cy="0"/>
          </a:xfrm>
          <a:custGeom>
            <a:avLst/>
            <a:gdLst/>
            <a:ahLst/>
            <a:cxnLst/>
            <a:rect l="l" t="t" r="r" b="b"/>
            <a:pathLst>
              <a:path w="2694304">
                <a:moveTo>
                  <a:pt x="0" y="0"/>
                </a:moveTo>
                <a:lnTo>
                  <a:pt x="2693860" y="0"/>
                </a:lnTo>
              </a:path>
            </a:pathLst>
          </a:custGeom>
          <a:ln w="15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04435" y="2786035"/>
            <a:ext cx="104775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5" dirty="0"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139" y="2066036"/>
            <a:ext cx="6652895" cy="779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2595" algn="l"/>
              </a:tabLst>
            </a:pPr>
            <a:r>
              <a:rPr sz="2800" spc="-110" dirty="0">
                <a:latin typeface="Arial"/>
                <a:cs typeface="Arial"/>
              </a:rPr>
              <a:t>2.	</a:t>
            </a:r>
            <a:r>
              <a:rPr sz="2800" spc="-245" dirty="0">
                <a:latin typeface="Arial"/>
                <a:cs typeface="Arial"/>
              </a:rPr>
              <a:t>Tegangan </a:t>
            </a:r>
            <a:r>
              <a:rPr sz="2800" spc="-155" dirty="0">
                <a:latin typeface="Arial"/>
                <a:cs typeface="Arial"/>
              </a:rPr>
              <a:t>Kontak </a:t>
            </a:r>
            <a:r>
              <a:rPr sz="2800" spc="-185" dirty="0">
                <a:latin typeface="Arial"/>
                <a:cs typeface="Arial"/>
              </a:rPr>
              <a:t>(</a:t>
            </a:r>
            <a:r>
              <a:rPr sz="2800" i="1" spc="-185" dirty="0">
                <a:latin typeface="Arial"/>
                <a:cs typeface="Arial"/>
              </a:rPr>
              <a:t>Sk</a:t>
            </a:r>
            <a:r>
              <a:rPr sz="2800" spc="-185" dirty="0">
                <a:latin typeface="Arial"/>
                <a:cs typeface="Arial"/>
              </a:rPr>
              <a:t>), </a:t>
            </a:r>
            <a:r>
              <a:rPr sz="2800" spc="-220" dirty="0">
                <a:latin typeface="Arial"/>
                <a:cs typeface="Arial"/>
              </a:rPr>
              <a:t>Rumus </a:t>
            </a:r>
            <a:r>
              <a:rPr sz="2800" spc="-275" dirty="0">
                <a:latin typeface="Arial"/>
                <a:cs typeface="Arial"/>
              </a:rPr>
              <a:t>HR. </a:t>
            </a:r>
            <a:r>
              <a:rPr sz="2800" spc="-190" dirty="0">
                <a:latin typeface="Arial"/>
                <a:cs typeface="Arial"/>
              </a:rPr>
              <a:t>Thomas</a:t>
            </a:r>
            <a:r>
              <a:rPr sz="2800" spc="120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467995" algn="ctr">
              <a:lnSpc>
                <a:spcPct val="100000"/>
              </a:lnSpc>
              <a:spcBef>
                <a:spcPts val="1070"/>
              </a:spcBef>
            </a:pPr>
            <a:r>
              <a:rPr sz="12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95164" y="3505363"/>
            <a:ext cx="136525" cy="596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0480">
              <a:lnSpc>
                <a:spcPts val="1360"/>
              </a:lnSpc>
              <a:spcBef>
                <a:spcPts val="90"/>
              </a:spcBef>
            </a:pPr>
            <a:r>
              <a:rPr sz="12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  <a:p>
            <a:pPr marL="30480">
              <a:lnSpc>
                <a:spcPts val="1225"/>
              </a:lnSpc>
            </a:pPr>
            <a:r>
              <a:rPr sz="1250" spc="-5" dirty="0"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ts val="1905"/>
              </a:lnSpc>
            </a:pPr>
            <a:r>
              <a:rPr sz="1700" spc="20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61308" y="3204490"/>
            <a:ext cx="550545" cy="2908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spc="80" dirty="0">
                <a:latin typeface="Times New Roman"/>
                <a:cs typeface="Times New Roman"/>
              </a:rPr>
              <a:t>0</a:t>
            </a:r>
            <a:r>
              <a:rPr sz="1700" spc="125" dirty="0">
                <a:latin typeface="Times New Roman"/>
                <a:cs typeface="Times New Roman"/>
              </a:rPr>
              <a:t>,</a:t>
            </a:r>
            <a:r>
              <a:rPr sz="1700" spc="35" dirty="0">
                <a:latin typeface="Times New Roman"/>
                <a:cs typeface="Times New Roman"/>
              </a:rPr>
              <a:t>27</a:t>
            </a:r>
            <a:r>
              <a:rPr sz="1700" spc="20" dirty="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28876" y="3177058"/>
            <a:ext cx="136525" cy="2908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00" spc="20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3476" y="3558730"/>
            <a:ext cx="537845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71780" indent="-259079">
              <a:lnSpc>
                <a:spcPct val="100000"/>
              </a:lnSpc>
              <a:spcBef>
                <a:spcPts val="130"/>
              </a:spcBef>
              <a:buFont typeface="Symbol"/>
              <a:buChar char=""/>
              <a:tabLst>
                <a:tab pos="271780" algn="l"/>
              </a:tabLst>
            </a:pPr>
            <a:r>
              <a:rPr sz="2950" spc="25" dirty="0">
                <a:latin typeface="Times New Roman"/>
                <a:cs typeface="Times New Roman"/>
              </a:rPr>
              <a:t>R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2811" y="3546538"/>
            <a:ext cx="17145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50" spc="10" dirty="0">
                <a:latin typeface="Symbol"/>
                <a:cs typeface="Symbol"/>
              </a:rPr>
              <a:t>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89452" y="3945826"/>
            <a:ext cx="38481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spc="20" dirty="0">
                <a:latin typeface="Times New Roman"/>
                <a:cs typeface="Times New Roman"/>
              </a:rPr>
              <a:t>2</a:t>
            </a:r>
            <a:r>
              <a:rPr sz="1700" spc="295" dirty="0">
                <a:latin typeface="Times New Roman"/>
                <a:cs typeface="Times New Roman"/>
              </a:rPr>
              <a:t> </a:t>
            </a:r>
            <a:r>
              <a:rPr sz="2950" spc="10" dirty="0">
                <a:latin typeface="Symbol"/>
                <a:cs typeface="Symbol"/>
              </a:rPr>
              <a:t>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74339" y="3848290"/>
            <a:ext cx="501015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25" spc="15" baseline="-14124" dirty="0">
                <a:latin typeface="Symbol"/>
                <a:cs typeface="Symbol"/>
              </a:rPr>
              <a:t></a:t>
            </a:r>
            <a:r>
              <a:rPr sz="4425" spc="-330" baseline="-14124" dirty="0">
                <a:latin typeface="Times New Roman"/>
                <a:cs typeface="Times New Roman"/>
              </a:rPr>
              <a:t> </a:t>
            </a:r>
            <a:r>
              <a:rPr sz="2950" spc="25" dirty="0">
                <a:latin typeface="Times New Roman"/>
                <a:cs typeface="Times New Roman"/>
              </a:rPr>
              <a:t>R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4339" y="3302698"/>
            <a:ext cx="899794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50" spc="10" dirty="0">
                <a:latin typeface="Symbol"/>
                <a:cs typeface="Symbol"/>
              </a:rPr>
              <a:t></a:t>
            </a:r>
            <a:r>
              <a:rPr sz="2950" spc="10" dirty="0">
                <a:latin typeface="Times New Roman"/>
                <a:cs typeface="Times New Roman"/>
              </a:rPr>
              <a:t> </a:t>
            </a:r>
            <a:r>
              <a:rPr sz="4425" spc="120" baseline="-3766" dirty="0">
                <a:latin typeface="Times New Roman"/>
                <a:cs typeface="Times New Roman"/>
              </a:rPr>
              <a:t>R</a:t>
            </a:r>
            <a:r>
              <a:rPr sz="2550" spc="120" baseline="-31045" dirty="0">
                <a:latin typeface="Times New Roman"/>
                <a:cs typeface="Times New Roman"/>
              </a:rPr>
              <a:t>1</a:t>
            </a:r>
            <a:r>
              <a:rPr sz="2550" spc="517" baseline="-31045" dirty="0">
                <a:latin typeface="Times New Roman"/>
                <a:cs typeface="Times New Roman"/>
              </a:rPr>
              <a:t> </a:t>
            </a:r>
            <a:r>
              <a:rPr sz="2950" spc="10" dirty="0">
                <a:latin typeface="Symbol"/>
                <a:cs typeface="Symbol"/>
              </a:rPr>
              <a:t>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01900" y="3558730"/>
            <a:ext cx="64389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50" spc="15" dirty="0">
                <a:latin typeface="Times New Roman"/>
                <a:cs typeface="Times New Roman"/>
              </a:rPr>
              <a:t>2</a:t>
            </a:r>
            <a:r>
              <a:rPr sz="2950" spc="-500" dirty="0">
                <a:latin typeface="Times New Roman"/>
                <a:cs typeface="Times New Roman"/>
              </a:rPr>
              <a:t> </a:t>
            </a:r>
            <a:r>
              <a:rPr sz="2950" spc="20" dirty="0">
                <a:latin typeface="Symbol"/>
                <a:cs typeface="Symbol"/>
              </a:rPr>
              <a:t></a:t>
            </a:r>
            <a:r>
              <a:rPr sz="2950" spc="-475" dirty="0">
                <a:latin typeface="Times New Roman"/>
                <a:cs typeface="Times New Roman"/>
              </a:rPr>
              <a:t> </a:t>
            </a:r>
            <a:r>
              <a:rPr sz="4425" spc="15" baseline="1883" dirty="0">
                <a:latin typeface="Symbol"/>
                <a:cs typeface="Symbol"/>
              </a:rPr>
              <a:t></a:t>
            </a:r>
            <a:endParaRPr sz="4425" baseline="1883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17011" y="2687002"/>
            <a:ext cx="147701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50" spc="10" dirty="0">
                <a:latin typeface="Times New Roman"/>
                <a:cs typeface="Times New Roman"/>
              </a:rPr>
              <a:t>23500</a:t>
            </a:r>
            <a:r>
              <a:rPr sz="2950" spc="-495" dirty="0">
                <a:latin typeface="Times New Roman"/>
                <a:cs typeface="Times New Roman"/>
              </a:rPr>
              <a:t> </a:t>
            </a:r>
            <a:r>
              <a:rPr sz="2950" spc="20" dirty="0">
                <a:latin typeface="Symbol"/>
                <a:cs typeface="Symbol"/>
              </a:rPr>
              <a:t></a:t>
            </a:r>
            <a:r>
              <a:rPr sz="2950" spc="-385" dirty="0">
                <a:latin typeface="Times New Roman"/>
                <a:cs typeface="Times New Roman"/>
              </a:rPr>
              <a:t> </a:t>
            </a:r>
            <a:r>
              <a:rPr sz="2950" spc="20" dirty="0">
                <a:latin typeface="Times New Roman"/>
                <a:cs typeface="Times New Roman"/>
              </a:rPr>
              <a:t>P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2467" y="2924746"/>
            <a:ext cx="69723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475615" algn="l"/>
              </a:tabLst>
            </a:pPr>
            <a:r>
              <a:rPr sz="2950" spc="20" dirty="0">
                <a:latin typeface="Times New Roman"/>
                <a:cs typeface="Times New Roman"/>
              </a:rPr>
              <a:t>S	</a:t>
            </a:r>
            <a:r>
              <a:rPr sz="2950" spc="20" dirty="0">
                <a:latin typeface="Symbol"/>
                <a:cs typeface="Symbol"/>
              </a:rPr>
              <a:t>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78939" y="4586732"/>
            <a:ext cx="1022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5" dirty="0">
                <a:latin typeface="Arial"/>
                <a:cs typeface="Arial"/>
              </a:rPr>
              <a:t>dengan,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78939" y="4952491"/>
            <a:ext cx="387921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3070">
              <a:lnSpc>
                <a:spcPct val="150000"/>
              </a:lnSpc>
              <a:spcBef>
                <a:spcPts val="100"/>
              </a:spcBef>
              <a:tabLst>
                <a:tab pos="441959" algn="l"/>
                <a:tab pos="514984" algn="l"/>
                <a:tab pos="731520" algn="l"/>
                <a:tab pos="805180" algn="l"/>
              </a:tabLst>
            </a:pPr>
            <a:r>
              <a:rPr sz="2400" spc="-285" dirty="0">
                <a:latin typeface="Arial"/>
                <a:cs typeface="Arial"/>
              </a:rPr>
              <a:t>S</a:t>
            </a:r>
            <a:r>
              <a:rPr sz="2400" spc="-427" baseline="-20833" dirty="0">
                <a:latin typeface="Arial"/>
                <a:cs typeface="Arial"/>
              </a:rPr>
              <a:t>k		</a:t>
            </a:r>
            <a:r>
              <a:rPr sz="2400" spc="-210" dirty="0">
                <a:latin typeface="Arial"/>
                <a:cs typeface="Arial"/>
              </a:rPr>
              <a:t>=		</a:t>
            </a:r>
            <a:r>
              <a:rPr sz="2400" spc="-140" dirty="0">
                <a:latin typeface="Arial"/>
                <a:cs typeface="Arial"/>
              </a:rPr>
              <a:t>tegangan </a:t>
            </a:r>
            <a:r>
              <a:rPr sz="2400" spc="-100" dirty="0">
                <a:latin typeface="Arial"/>
                <a:cs typeface="Arial"/>
              </a:rPr>
              <a:t>kontak (psi)  </a:t>
            </a:r>
            <a:r>
              <a:rPr sz="2400" spc="-360" dirty="0">
                <a:latin typeface="Arial"/>
                <a:cs typeface="Arial"/>
              </a:rPr>
              <a:t>P	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110" dirty="0">
                <a:latin typeface="Arial"/>
                <a:cs typeface="Arial"/>
              </a:rPr>
              <a:t>beban </a:t>
            </a:r>
            <a:r>
              <a:rPr sz="2400" spc="-95" dirty="0">
                <a:latin typeface="Arial"/>
                <a:cs typeface="Arial"/>
              </a:rPr>
              <a:t>dinamis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(lbs)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tabLst>
                <a:tab pos="414655" algn="l"/>
                <a:tab pos="704215" algn="l"/>
              </a:tabLst>
            </a:pPr>
            <a:r>
              <a:rPr sz="2400" spc="-260" dirty="0">
                <a:latin typeface="Arial"/>
                <a:cs typeface="Arial"/>
              </a:rPr>
              <a:t>R</a:t>
            </a:r>
            <a:r>
              <a:rPr sz="2400" spc="-390" baseline="-20833" dirty="0">
                <a:latin typeface="Arial"/>
                <a:cs typeface="Arial"/>
              </a:rPr>
              <a:t>1	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85" dirty="0">
                <a:latin typeface="Arial"/>
                <a:cs typeface="Arial"/>
              </a:rPr>
              <a:t>Jari-jari </a:t>
            </a:r>
            <a:r>
              <a:rPr sz="2400" spc="-90" dirty="0">
                <a:latin typeface="Arial"/>
                <a:cs typeface="Arial"/>
              </a:rPr>
              <a:t>roda </a:t>
            </a:r>
            <a:r>
              <a:rPr sz="2400" spc="-105" dirty="0">
                <a:latin typeface="Arial"/>
                <a:cs typeface="Arial"/>
              </a:rPr>
              <a:t>kereta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(inch)  </a:t>
            </a:r>
            <a:r>
              <a:rPr sz="2400" spc="-260" dirty="0">
                <a:latin typeface="Arial"/>
                <a:cs typeface="Arial"/>
              </a:rPr>
              <a:t>R</a:t>
            </a:r>
            <a:r>
              <a:rPr sz="2400" spc="-390" baseline="-20833" dirty="0">
                <a:latin typeface="Arial"/>
                <a:cs typeface="Arial"/>
              </a:rPr>
              <a:t>2</a:t>
            </a:r>
            <a:endParaRPr sz="2400" baseline="-20833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81276" y="6781292"/>
            <a:ext cx="2387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1625" algn="l"/>
              </a:tabLst>
            </a:pP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85" dirty="0">
                <a:latin typeface="Arial"/>
                <a:cs typeface="Arial"/>
              </a:rPr>
              <a:t>Jari-jari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(inch)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7748" y="977900"/>
            <a:ext cx="595185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80" dirty="0"/>
              <a:t>Tegangan </a:t>
            </a:r>
            <a:r>
              <a:rPr spc="-210" dirty="0"/>
              <a:t>yang </a:t>
            </a:r>
            <a:r>
              <a:rPr spc="-185" dirty="0"/>
              <a:t>Bekerja </a:t>
            </a:r>
            <a:r>
              <a:rPr spc="-55" dirty="0"/>
              <a:t>di </a:t>
            </a:r>
            <a:r>
              <a:rPr spc="-220" dirty="0"/>
              <a:t>Kepala</a:t>
            </a:r>
            <a:r>
              <a:rPr spc="-40" dirty="0"/>
              <a:t> </a:t>
            </a:r>
            <a:r>
              <a:rPr spc="-280" dirty="0"/>
              <a:t>Rel</a:t>
            </a:r>
          </a:p>
        </p:txBody>
      </p:sp>
      <p:sp>
        <p:nvSpPr>
          <p:cNvPr id="3" name="object 3"/>
          <p:cNvSpPr/>
          <p:nvPr/>
        </p:nvSpPr>
        <p:spPr>
          <a:xfrm>
            <a:off x="2016061" y="3653028"/>
            <a:ext cx="480695" cy="0"/>
          </a:xfrm>
          <a:custGeom>
            <a:avLst/>
            <a:gdLst/>
            <a:ahLst/>
            <a:cxnLst/>
            <a:rect l="l" t="t" r="r" b="b"/>
            <a:pathLst>
              <a:path w="480694">
                <a:moveTo>
                  <a:pt x="0" y="0"/>
                </a:moveTo>
                <a:lnTo>
                  <a:pt x="480631" y="0"/>
                </a:lnTo>
              </a:path>
            </a:pathLst>
          </a:custGeom>
          <a:ln w="138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49308" y="3653028"/>
            <a:ext cx="708660" cy="0"/>
          </a:xfrm>
          <a:custGeom>
            <a:avLst/>
            <a:gdLst/>
            <a:ahLst/>
            <a:cxnLst/>
            <a:rect l="l" t="t" r="r" b="b"/>
            <a:pathLst>
              <a:path w="708660">
                <a:moveTo>
                  <a:pt x="0" y="0"/>
                </a:moveTo>
                <a:lnTo>
                  <a:pt x="708659" y="0"/>
                </a:lnTo>
              </a:path>
            </a:pathLst>
          </a:custGeom>
          <a:ln w="138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12429" y="4541520"/>
            <a:ext cx="817880" cy="0"/>
          </a:xfrm>
          <a:custGeom>
            <a:avLst/>
            <a:gdLst/>
            <a:ahLst/>
            <a:cxnLst/>
            <a:rect l="l" t="t" r="r" b="b"/>
            <a:pathLst>
              <a:path w="817880">
                <a:moveTo>
                  <a:pt x="0" y="0"/>
                </a:moveTo>
                <a:lnTo>
                  <a:pt x="817626" y="0"/>
                </a:lnTo>
              </a:path>
            </a:pathLst>
          </a:custGeom>
          <a:ln w="138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09292" y="4538303"/>
            <a:ext cx="228600" cy="4241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00" spc="10" dirty="0">
                <a:latin typeface="Times New Roman"/>
                <a:cs typeface="Times New Roman"/>
              </a:rPr>
              <a:t>L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29</a:t>
            </a:fld>
            <a:endParaRPr spc="-60" dirty="0"/>
          </a:p>
        </p:txBody>
      </p:sp>
      <p:sp>
        <p:nvSpPr>
          <p:cNvPr id="7" name="object 7"/>
          <p:cNvSpPr txBox="1"/>
          <p:nvPr/>
        </p:nvSpPr>
        <p:spPr>
          <a:xfrm>
            <a:off x="4300220" y="4499808"/>
            <a:ext cx="133350" cy="2578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00" spc="10" dirty="0">
                <a:latin typeface="Times New Roman"/>
                <a:cs typeface="Times New Roman"/>
              </a:rPr>
              <a:t>P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0027" y="4279223"/>
            <a:ext cx="3348990" cy="4241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225165" algn="l"/>
              </a:tabLst>
            </a:pPr>
            <a:r>
              <a:rPr sz="2600" spc="10" dirty="0">
                <a:latin typeface="Times New Roman"/>
                <a:cs typeface="Times New Roman"/>
              </a:rPr>
              <a:t>S</a:t>
            </a:r>
            <a:r>
              <a:rPr sz="2600" spc="5" dirty="0">
                <a:latin typeface="Times New Roman"/>
                <a:cs typeface="Times New Roman"/>
              </a:rPr>
              <a:t>s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Symbol"/>
                <a:cs typeface="Symbol"/>
              </a:rPr>
              <a:t></a:t>
            </a:r>
            <a:r>
              <a:rPr sz="2600" spc="165" dirty="0">
                <a:latin typeface="Times New Roman"/>
                <a:cs typeface="Times New Roman"/>
              </a:rPr>
              <a:t> </a:t>
            </a:r>
            <a:r>
              <a:rPr sz="3900" spc="15" baseline="35256" dirty="0">
                <a:latin typeface="Times New Roman"/>
                <a:cs typeface="Times New Roman"/>
              </a:rPr>
              <a:t>E</a:t>
            </a:r>
            <a:r>
              <a:rPr sz="3900" spc="-465" baseline="35256" dirty="0">
                <a:latin typeface="Times New Roman"/>
                <a:cs typeface="Times New Roman"/>
              </a:rPr>
              <a:t> </a:t>
            </a:r>
            <a:r>
              <a:rPr sz="3900" baseline="35256" dirty="0">
                <a:latin typeface="Symbol"/>
                <a:cs typeface="Symbol"/>
              </a:rPr>
              <a:t></a:t>
            </a:r>
            <a:r>
              <a:rPr sz="3900" spc="-487" baseline="35256" dirty="0">
                <a:latin typeface="Times New Roman"/>
                <a:cs typeface="Times New Roman"/>
              </a:rPr>
              <a:t> </a:t>
            </a:r>
            <a:r>
              <a:rPr sz="3900" spc="22" baseline="35256" dirty="0">
                <a:latin typeface="Symbol"/>
                <a:cs typeface="Symbol"/>
              </a:rPr>
              <a:t></a:t>
            </a:r>
            <a:r>
              <a:rPr sz="3900" spc="15" baseline="35256" dirty="0">
                <a:latin typeface="Times New Roman"/>
                <a:cs typeface="Times New Roman"/>
              </a:rPr>
              <a:t>L</a:t>
            </a:r>
            <a:r>
              <a:rPr sz="3900" spc="254" baseline="35256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Symbol"/>
                <a:cs typeface="Symbol"/>
              </a:rPr>
              <a:t>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E</a:t>
            </a:r>
            <a:r>
              <a:rPr sz="2600" spc="-3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</a:t>
            </a:r>
            <a:r>
              <a:rPr sz="2600" spc="-370" dirty="0">
                <a:latin typeface="Times New Roman"/>
                <a:cs typeface="Times New Roman"/>
              </a:rPr>
              <a:t> </a:t>
            </a:r>
            <a:r>
              <a:rPr sz="2600" spc="85" dirty="0">
                <a:latin typeface="Symbol"/>
                <a:cs typeface="Symbol"/>
              </a:rPr>
              <a:t></a:t>
            </a:r>
            <a:r>
              <a:rPr sz="2600" spc="114" dirty="0">
                <a:latin typeface="Times New Roman"/>
                <a:cs typeface="Times New Roman"/>
              </a:rPr>
              <a:t>(</a:t>
            </a:r>
            <a:r>
              <a:rPr sz="2600" spc="5" dirty="0">
                <a:latin typeface="Times New Roman"/>
                <a:cs typeface="Times New Roman"/>
              </a:rPr>
              <a:t>t</a:t>
            </a:r>
            <a:r>
              <a:rPr sz="2600" spc="-11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Symbol"/>
                <a:cs typeface="Symbol"/>
              </a:rPr>
              <a:t></a:t>
            </a:r>
            <a:r>
              <a:rPr sz="2600" spc="-19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5" dirty="0">
                <a:latin typeface="Times New Roman"/>
                <a:cs typeface="Times New Roman"/>
              </a:rPr>
              <a:t>)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6939" y="2025280"/>
            <a:ext cx="3982720" cy="204978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  <a:tabLst>
                <a:tab pos="442595" algn="l"/>
              </a:tabLst>
            </a:pPr>
            <a:r>
              <a:rPr sz="2800" spc="-110" dirty="0">
                <a:latin typeface="Arial"/>
                <a:cs typeface="Arial"/>
              </a:rPr>
              <a:t>3.	</a:t>
            </a:r>
            <a:r>
              <a:rPr sz="2800" spc="-245" dirty="0">
                <a:latin typeface="Arial"/>
                <a:cs typeface="Arial"/>
              </a:rPr>
              <a:t>Tegangan </a:t>
            </a:r>
            <a:r>
              <a:rPr sz="2800" spc="-190" dirty="0">
                <a:latin typeface="Arial"/>
                <a:cs typeface="Arial"/>
              </a:rPr>
              <a:t>Suhu,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275" dirty="0">
                <a:latin typeface="Arial"/>
                <a:cs typeface="Arial"/>
              </a:rPr>
              <a:t>(</a:t>
            </a:r>
            <a:r>
              <a:rPr sz="2800" i="1" spc="-275" dirty="0">
                <a:latin typeface="Arial"/>
                <a:cs typeface="Arial"/>
              </a:rPr>
              <a:t>Ss</a:t>
            </a:r>
            <a:r>
              <a:rPr sz="2800" spc="-27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350520">
              <a:lnSpc>
                <a:spcPct val="100000"/>
              </a:lnSpc>
              <a:spcBef>
                <a:spcPts val="875"/>
              </a:spcBef>
            </a:pPr>
            <a:r>
              <a:rPr sz="2600" spc="10" dirty="0">
                <a:latin typeface="Symbol"/>
                <a:cs typeface="Symbol"/>
              </a:rPr>
              <a:t></a:t>
            </a:r>
            <a:r>
              <a:rPr sz="2600" spc="10" dirty="0">
                <a:latin typeface="Times New Roman"/>
                <a:cs typeface="Times New Roman"/>
              </a:rPr>
              <a:t>L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Symbol"/>
                <a:cs typeface="Symbol"/>
              </a:rPr>
              <a:t>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L</a:t>
            </a:r>
            <a:r>
              <a:rPr sz="2600" spc="-3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</a:t>
            </a:r>
            <a:r>
              <a:rPr sz="2600" spc="-37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Symbol"/>
                <a:cs typeface="Symbol"/>
              </a:rPr>
              <a:t></a:t>
            </a:r>
            <a:r>
              <a:rPr sz="2600" spc="-3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</a:t>
            </a:r>
            <a:r>
              <a:rPr sz="2600" spc="-32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Symbol"/>
                <a:cs typeface="Symbol"/>
              </a:rPr>
              <a:t></a:t>
            </a:r>
            <a:r>
              <a:rPr sz="2600" spc="-5" dirty="0">
                <a:latin typeface="Times New Roman"/>
                <a:cs typeface="Times New Roman"/>
              </a:rPr>
              <a:t>t</a:t>
            </a:r>
            <a:r>
              <a:rPr sz="2600" spc="5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Symbol"/>
                <a:cs typeface="Symbol"/>
              </a:rPr>
              <a:t>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L</a:t>
            </a:r>
            <a:r>
              <a:rPr sz="2600" spc="-3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</a:t>
            </a:r>
            <a:r>
              <a:rPr sz="2600" spc="-370" dirty="0">
                <a:latin typeface="Times New Roman"/>
                <a:cs typeface="Times New Roman"/>
              </a:rPr>
              <a:t> </a:t>
            </a:r>
            <a:r>
              <a:rPr sz="2600" spc="60" dirty="0">
                <a:latin typeface="Symbol"/>
                <a:cs typeface="Symbol"/>
              </a:rPr>
              <a:t></a:t>
            </a:r>
            <a:r>
              <a:rPr sz="2600" spc="60" dirty="0">
                <a:latin typeface="Times New Roman"/>
                <a:cs typeface="Times New Roman"/>
              </a:rPr>
              <a:t>(t</a:t>
            </a:r>
            <a:r>
              <a:rPr sz="2600" spc="-114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Symbol"/>
                <a:cs typeface="Symbol"/>
              </a:rPr>
              <a:t></a:t>
            </a:r>
            <a:r>
              <a:rPr sz="2600" spc="-175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t</a:t>
            </a:r>
            <a:r>
              <a:rPr sz="2600" spc="-420" dirty="0">
                <a:latin typeface="Times New Roman"/>
                <a:cs typeface="Times New Roman"/>
              </a:rPr>
              <a:t> </a:t>
            </a:r>
            <a:r>
              <a:rPr sz="2250" spc="15" baseline="-24074" dirty="0">
                <a:latin typeface="Times New Roman"/>
                <a:cs typeface="Times New Roman"/>
              </a:rPr>
              <a:t>P</a:t>
            </a:r>
            <a:r>
              <a:rPr sz="2250" spc="-82" baseline="-24074" dirty="0">
                <a:latin typeface="Times New Roman"/>
                <a:cs typeface="Times New Roman"/>
              </a:rPr>
              <a:t> </a:t>
            </a:r>
            <a:r>
              <a:rPr sz="2600" spc="5" dirty="0">
                <a:latin typeface="Times New Roman"/>
                <a:cs typeface="Times New Roman"/>
              </a:rPr>
              <a:t>)</a:t>
            </a:r>
            <a:endParaRPr sz="2600">
              <a:latin typeface="Times New Roman"/>
              <a:cs typeface="Times New Roman"/>
            </a:endParaRPr>
          </a:p>
          <a:p>
            <a:pPr marL="350520">
              <a:lnSpc>
                <a:spcPct val="100000"/>
              </a:lnSpc>
              <a:spcBef>
                <a:spcPts val="840"/>
              </a:spcBef>
              <a:tabLst>
                <a:tab pos="1146175" algn="l"/>
                <a:tab pos="1667510" algn="l"/>
              </a:tabLst>
            </a:pPr>
            <a:r>
              <a:rPr sz="3900" spc="15" baseline="-35256" dirty="0">
                <a:latin typeface="Symbol"/>
                <a:cs typeface="Symbol"/>
              </a:rPr>
              <a:t></a:t>
            </a:r>
            <a:r>
              <a:rPr sz="3900" spc="15" baseline="-35256" dirty="0">
                <a:latin typeface="Times New Roman"/>
                <a:cs typeface="Times New Roman"/>
              </a:rPr>
              <a:t>L</a:t>
            </a:r>
            <a:r>
              <a:rPr sz="3900" spc="-67" baseline="-35256" dirty="0">
                <a:latin typeface="Times New Roman"/>
                <a:cs typeface="Times New Roman"/>
              </a:rPr>
              <a:t> </a:t>
            </a:r>
            <a:r>
              <a:rPr sz="3900" spc="7" baseline="-35256" dirty="0">
                <a:latin typeface="Symbol"/>
                <a:cs typeface="Symbol"/>
              </a:rPr>
              <a:t></a:t>
            </a:r>
            <a:r>
              <a:rPr sz="3900" spc="7" baseline="-35256" dirty="0">
                <a:latin typeface="Times New Roman"/>
                <a:cs typeface="Times New Roman"/>
              </a:rPr>
              <a:t>	</a:t>
            </a:r>
            <a:r>
              <a:rPr sz="2600" spc="10" dirty="0">
                <a:latin typeface="Times New Roman"/>
                <a:cs typeface="Times New Roman"/>
              </a:rPr>
              <a:t>PL	</a:t>
            </a:r>
            <a:r>
              <a:rPr sz="3900" spc="7" baseline="-35256" dirty="0">
                <a:latin typeface="Symbol"/>
                <a:cs typeface="Symbol"/>
              </a:rPr>
              <a:t></a:t>
            </a:r>
            <a:r>
              <a:rPr sz="3900" spc="60" baseline="-35256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Ss</a:t>
            </a:r>
            <a:r>
              <a:rPr sz="2600" spc="-3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Symbol"/>
                <a:cs typeface="Symbol"/>
              </a:rPr>
              <a:t></a:t>
            </a:r>
            <a:r>
              <a:rPr sz="2600" spc="-330" dirty="0">
                <a:latin typeface="Times New Roman"/>
                <a:cs typeface="Times New Roman"/>
              </a:rPr>
              <a:t> </a:t>
            </a:r>
            <a:r>
              <a:rPr sz="2600" spc="10" dirty="0">
                <a:latin typeface="Times New Roman"/>
                <a:cs typeface="Times New Roman"/>
              </a:rPr>
              <a:t>L</a:t>
            </a:r>
            <a:endParaRPr sz="2600">
              <a:latin typeface="Times New Roman"/>
              <a:cs typeface="Times New Roman"/>
            </a:endParaRPr>
          </a:p>
          <a:p>
            <a:pPr marL="1122045">
              <a:lnSpc>
                <a:spcPct val="100000"/>
              </a:lnSpc>
              <a:spcBef>
                <a:spcPts val="575"/>
              </a:spcBef>
              <a:tabLst>
                <a:tab pos="2185670" algn="l"/>
              </a:tabLst>
            </a:pPr>
            <a:r>
              <a:rPr sz="2600" spc="10" dirty="0">
                <a:latin typeface="Times New Roman"/>
                <a:cs typeface="Times New Roman"/>
              </a:rPr>
              <a:t>AE	E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5539" y="5043932"/>
            <a:ext cx="5308600" cy="185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25" dirty="0">
                <a:latin typeface="Arial"/>
                <a:cs typeface="Arial"/>
              </a:rPr>
              <a:t>dengan,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78790" algn="l"/>
                <a:tab pos="768350" algn="l"/>
              </a:tabLst>
            </a:pPr>
            <a:r>
              <a:rPr sz="2400" spc="-330" dirty="0">
                <a:latin typeface="Arial"/>
                <a:cs typeface="Arial"/>
              </a:rPr>
              <a:t>L	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110" dirty="0">
                <a:latin typeface="Arial"/>
                <a:cs typeface="Arial"/>
              </a:rPr>
              <a:t>panjang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490855" algn="l"/>
                <a:tab pos="780415" algn="l"/>
              </a:tabLst>
            </a:pPr>
            <a:r>
              <a:rPr sz="2400" spc="45" dirty="0">
                <a:latin typeface="Arial"/>
                <a:cs typeface="Arial"/>
              </a:rPr>
              <a:t>t</a:t>
            </a:r>
            <a:r>
              <a:rPr sz="2400" spc="67" baseline="-20833" dirty="0">
                <a:latin typeface="Arial"/>
                <a:cs typeface="Arial"/>
              </a:rPr>
              <a:t>p	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125" dirty="0">
                <a:latin typeface="Arial"/>
                <a:cs typeface="Arial"/>
              </a:rPr>
              <a:t>suhu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65" dirty="0">
                <a:latin typeface="Arial"/>
                <a:cs typeface="Arial"/>
              </a:rPr>
              <a:t>pemasangan(°C)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512445" algn="l"/>
                <a:tab pos="810895" algn="l"/>
              </a:tabLst>
            </a:pPr>
            <a:r>
              <a:rPr sz="2400" dirty="0">
                <a:latin typeface="Arial"/>
                <a:cs typeface="Arial"/>
              </a:rPr>
              <a:t>t	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125" dirty="0">
                <a:latin typeface="Arial"/>
                <a:cs typeface="Arial"/>
              </a:rPr>
              <a:t>suhu </a:t>
            </a:r>
            <a:r>
              <a:rPr sz="2400" spc="-114" dirty="0">
                <a:latin typeface="Arial"/>
                <a:cs typeface="Arial"/>
              </a:rPr>
              <a:t>maksimum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-125" dirty="0">
                <a:latin typeface="Arial"/>
                <a:cs typeface="Arial"/>
              </a:rPr>
              <a:t>lapangan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195" dirty="0">
                <a:latin typeface="Arial"/>
                <a:cs typeface="Arial"/>
              </a:rPr>
              <a:t>(°C)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  <a:tabLst>
                <a:tab pos="542925" algn="l"/>
                <a:tab pos="832485" algn="l"/>
              </a:tabLst>
            </a:pPr>
            <a:r>
              <a:rPr sz="2400" dirty="0">
                <a:latin typeface="Symbol"/>
                <a:cs typeface="Symbol"/>
              </a:rPr>
              <a:t>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95" dirty="0">
                <a:latin typeface="Arial"/>
                <a:cs typeface="Arial"/>
              </a:rPr>
              <a:t>koefisien </a:t>
            </a:r>
            <a:r>
              <a:rPr sz="2400" spc="-85" dirty="0">
                <a:latin typeface="Arial"/>
                <a:cs typeface="Arial"/>
              </a:rPr>
              <a:t>muai </a:t>
            </a:r>
            <a:r>
              <a:rPr sz="2400" spc="-105" dirty="0">
                <a:latin typeface="Arial"/>
                <a:cs typeface="Arial"/>
              </a:rPr>
              <a:t>panjang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80" dirty="0">
                <a:latin typeface="Arial"/>
                <a:cs typeface="Arial"/>
              </a:rPr>
              <a:t>1,5.10</a:t>
            </a:r>
            <a:r>
              <a:rPr sz="2400" spc="-120" baseline="24305" dirty="0">
                <a:latin typeface="Arial"/>
                <a:cs typeface="Arial"/>
              </a:rPr>
              <a:t>-5</a:t>
            </a:r>
            <a:r>
              <a:rPr sz="2400" spc="-80" dirty="0">
                <a:latin typeface="Arial"/>
                <a:cs typeface="Arial"/>
              </a:rPr>
              <a:t>/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305" dirty="0">
                <a:latin typeface="Arial"/>
                <a:cs typeface="Arial"/>
              </a:rPr>
              <a:t>°C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30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7748" y="1023619"/>
            <a:ext cx="595185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80" dirty="0"/>
              <a:t>Tegangan </a:t>
            </a:r>
            <a:r>
              <a:rPr spc="-210" dirty="0"/>
              <a:t>yang </a:t>
            </a:r>
            <a:r>
              <a:rPr spc="-185" dirty="0"/>
              <a:t>Bekerja </a:t>
            </a:r>
            <a:r>
              <a:rPr spc="-55" dirty="0"/>
              <a:t>di </a:t>
            </a:r>
            <a:r>
              <a:rPr spc="-220" dirty="0"/>
              <a:t>Kepala</a:t>
            </a:r>
            <a:r>
              <a:rPr spc="-40" dirty="0"/>
              <a:t> </a:t>
            </a:r>
            <a:r>
              <a:rPr spc="-280" dirty="0"/>
              <a:t>Rel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1739" y="2424481"/>
            <a:ext cx="7775575" cy="373189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spc="-280" dirty="0">
                <a:latin typeface="Arial"/>
                <a:cs typeface="Arial"/>
              </a:rPr>
              <a:t>Tegangan </a:t>
            </a:r>
            <a:r>
              <a:rPr sz="3200" spc="-195" dirty="0">
                <a:latin typeface="Arial"/>
                <a:cs typeface="Arial"/>
              </a:rPr>
              <a:t>Lelah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(</a:t>
            </a:r>
            <a:r>
              <a:rPr sz="3200" i="1" spc="-190" dirty="0">
                <a:latin typeface="Arial"/>
                <a:cs typeface="Arial"/>
              </a:rPr>
              <a:t>S</a:t>
            </a:r>
            <a:r>
              <a:rPr sz="3150" i="1" spc="-284" baseline="-19841" dirty="0">
                <a:latin typeface="Arial"/>
                <a:cs typeface="Arial"/>
              </a:rPr>
              <a:t>f</a:t>
            </a:r>
            <a:r>
              <a:rPr sz="3200" spc="-190" dirty="0">
                <a:latin typeface="Arial"/>
                <a:cs typeface="Arial"/>
              </a:rPr>
              <a:t>),</a:t>
            </a:r>
            <a:endParaRPr sz="3200">
              <a:latin typeface="Arial"/>
              <a:cs typeface="Arial"/>
            </a:endParaRPr>
          </a:p>
          <a:p>
            <a:pPr marL="356870" marR="455295" indent="-344170">
              <a:lnSpc>
                <a:spcPct val="100000"/>
              </a:lnSpc>
              <a:spcBef>
                <a:spcPts val="7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04" dirty="0">
                <a:latin typeface="Arial"/>
                <a:cs typeface="Arial"/>
              </a:rPr>
              <a:t>Yaitu </a:t>
            </a:r>
            <a:r>
              <a:rPr sz="3200" spc="-185" dirty="0">
                <a:latin typeface="Arial"/>
                <a:cs typeface="Arial"/>
              </a:rPr>
              <a:t>batas </a:t>
            </a:r>
            <a:r>
              <a:rPr sz="3200" spc="-85" dirty="0">
                <a:latin typeface="Arial"/>
                <a:cs typeface="Arial"/>
              </a:rPr>
              <a:t>umur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210" dirty="0">
                <a:latin typeface="Arial"/>
                <a:cs typeface="Arial"/>
              </a:rPr>
              <a:t>yang </a:t>
            </a:r>
            <a:r>
              <a:rPr sz="3200" spc="-70" dirty="0">
                <a:latin typeface="Arial"/>
                <a:cs typeface="Arial"/>
              </a:rPr>
              <a:t>dihitung </a:t>
            </a:r>
            <a:r>
              <a:rPr sz="3200" spc="-180" dirty="0">
                <a:latin typeface="Arial"/>
                <a:cs typeface="Arial"/>
              </a:rPr>
              <a:t>dengan  </a:t>
            </a:r>
            <a:r>
              <a:rPr sz="3200" spc="-160" dirty="0">
                <a:latin typeface="Arial"/>
                <a:cs typeface="Arial"/>
              </a:rPr>
              <a:t>analisis </a:t>
            </a:r>
            <a:r>
              <a:rPr sz="3200" spc="-215" dirty="0">
                <a:latin typeface="Arial"/>
                <a:cs typeface="Arial"/>
              </a:rPr>
              <a:t>keausan </a:t>
            </a:r>
            <a:r>
              <a:rPr sz="3200" spc="-145" dirty="0">
                <a:latin typeface="Arial"/>
                <a:cs typeface="Arial"/>
              </a:rPr>
              <a:t>atau </a:t>
            </a:r>
            <a:r>
              <a:rPr sz="3200" spc="-160" dirty="0">
                <a:latin typeface="Arial"/>
                <a:cs typeface="Arial"/>
              </a:rPr>
              <a:t>analisis</a:t>
            </a:r>
            <a:r>
              <a:rPr sz="3200" spc="40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lelah.</a:t>
            </a:r>
            <a:endParaRPr sz="3200">
              <a:latin typeface="Arial"/>
              <a:cs typeface="Arial"/>
            </a:endParaRPr>
          </a:p>
          <a:p>
            <a:pPr marL="356870" marR="508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25" dirty="0">
                <a:latin typeface="Arial"/>
                <a:cs typeface="Arial"/>
              </a:rPr>
              <a:t>Besarnya </a:t>
            </a:r>
            <a:r>
              <a:rPr sz="3200" spc="-185" dirty="0">
                <a:latin typeface="Arial"/>
                <a:cs typeface="Arial"/>
              </a:rPr>
              <a:t>tegangan </a:t>
            </a:r>
            <a:r>
              <a:rPr sz="3200" spc="-105" dirty="0">
                <a:latin typeface="Arial"/>
                <a:cs typeface="Arial"/>
              </a:rPr>
              <a:t>lelah </a:t>
            </a:r>
            <a:r>
              <a:rPr sz="3200" spc="-125" dirty="0">
                <a:latin typeface="Arial"/>
                <a:cs typeface="Arial"/>
              </a:rPr>
              <a:t>tergantung </a:t>
            </a:r>
            <a:r>
              <a:rPr sz="3200" spc="-60" dirty="0">
                <a:latin typeface="Arial"/>
                <a:cs typeface="Arial"/>
              </a:rPr>
              <a:t>mutu </a:t>
            </a:r>
            <a:r>
              <a:rPr sz="3200" spc="-80" dirty="0">
                <a:latin typeface="Arial"/>
                <a:cs typeface="Arial"/>
              </a:rPr>
              <a:t>rel  </a:t>
            </a:r>
            <a:r>
              <a:rPr sz="3200" spc="-155" dirty="0">
                <a:latin typeface="Arial"/>
                <a:cs typeface="Arial"/>
              </a:rPr>
              <a:t>dan standar </a:t>
            </a:r>
            <a:r>
              <a:rPr sz="3200" spc="-135" dirty="0">
                <a:latin typeface="Arial"/>
                <a:cs typeface="Arial"/>
              </a:rPr>
              <a:t>pembuatan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210" dirty="0">
                <a:latin typeface="Arial"/>
                <a:cs typeface="Arial"/>
              </a:rPr>
              <a:t>yang </a:t>
            </a:r>
            <a:r>
              <a:rPr sz="3200" spc="-135" dirty="0">
                <a:latin typeface="Arial"/>
                <a:cs typeface="Arial"/>
              </a:rPr>
              <a:t>disajikan  </a:t>
            </a:r>
            <a:r>
              <a:rPr sz="3200" spc="-140" dirty="0">
                <a:latin typeface="Arial"/>
                <a:cs typeface="Arial"/>
              </a:rPr>
              <a:t>dalam </a:t>
            </a:r>
            <a:r>
              <a:rPr sz="3200" spc="-114" dirty="0">
                <a:latin typeface="Arial"/>
                <a:cs typeface="Arial"/>
              </a:rPr>
              <a:t>grafik </a:t>
            </a:r>
            <a:r>
              <a:rPr sz="3200" spc="-185" dirty="0">
                <a:latin typeface="Arial"/>
                <a:cs typeface="Arial"/>
              </a:rPr>
              <a:t>tegangan </a:t>
            </a:r>
            <a:r>
              <a:rPr sz="3200" spc="-270" dirty="0">
                <a:latin typeface="Arial"/>
                <a:cs typeface="Arial"/>
              </a:rPr>
              <a:t>vs </a:t>
            </a:r>
            <a:r>
              <a:rPr sz="3200" spc="-160" dirty="0">
                <a:latin typeface="Arial"/>
                <a:cs typeface="Arial"/>
              </a:rPr>
              <a:t>siklus </a:t>
            </a:r>
            <a:r>
              <a:rPr sz="3200" spc="-145" dirty="0">
                <a:latin typeface="Arial"/>
                <a:cs typeface="Arial"/>
              </a:rPr>
              <a:t>(Grafik </a:t>
            </a:r>
            <a:r>
              <a:rPr sz="3200" spc="-459" dirty="0">
                <a:latin typeface="Arial"/>
                <a:cs typeface="Arial"/>
              </a:rPr>
              <a:t>SN  </a:t>
            </a:r>
            <a:r>
              <a:rPr sz="3200" spc="-195" dirty="0">
                <a:latin typeface="Arial"/>
                <a:cs typeface="Arial"/>
              </a:rPr>
              <a:t>Curve)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31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1860" y="1023619"/>
            <a:ext cx="567055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65" dirty="0"/>
              <a:t>Linear </a:t>
            </a:r>
            <a:r>
              <a:rPr spc="-150" dirty="0"/>
              <a:t>Cumulative </a:t>
            </a:r>
            <a:r>
              <a:rPr spc="-245" dirty="0"/>
              <a:t>Damage</a:t>
            </a:r>
            <a:r>
              <a:rPr spc="-114" dirty="0"/>
              <a:t> </a:t>
            </a:r>
            <a:r>
              <a:rPr spc="-160" dirty="0"/>
              <a:t>Theory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139" y="2023363"/>
            <a:ext cx="7668895" cy="356870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90"/>
              </a:spcBef>
            </a:pPr>
            <a:r>
              <a:rPr sz="2800" spc="-90" dirty="0">
                <a:latin typeface="Arial"/>
                <a:cs typeface="Arial"/>
              </a:rPr>
              <a:t>Miners </a:t>
            </a:r>
            <a:r>
              <a:rPr sz="2800" spc="-145" dirty="0">
                <a:latin typeface="Arial"/>
                <a:cs typeface="Arial"/>
              </a:rPr>
              <a:t>mengusulkan </a:t>
            </a:r>
            <a:r>
              <a:rPr sz="2800" spc="-95" dirty="0">
                <a:latin typeface="Arial"/>
                <a:cs typeface="Arial"/>
              </a:rPr>
              <a:t>perhitungan </a:t>
            </a:r>
            <a:r>
              <a:rPr sz="2800" spc="-75" dirty="0">
                <a:latin typeface="Arial"/>
                <a:cs typeface="Arial"/>
              </a:rPr>
              <a:t>umur </a:t>
            </a:r>
            <a:r>
              <a:rPr sz="2800" spc="-90" dirty="0">
                <a:latin typeface="Arial"/>
                <a:cs typeface="Arial"/>
              </a:rPr>
              <a:t>lelah </a:t>
            </a:r>
            <a:r>
              <a:rPr sz="2800" spc="-160" dirty="0">
                <a:latin typeface="Arial"/>
                <a:cs typeface="Arial"/>
              </a:rPr>
              <a:t>dengan  </a:t>
            </a:r>
            <a:r>
              <a:rPr sz="2800" spc="-170" dirty="0">
                <a:latin typeface="Arial"/>
                <a:cs typeface="Arial"/>
              </a:rPr>
              <a:t>asumsi </a:t>
            </a:r>
            <a:r>
              <a:rPr sz="2800" spc="-135" dirty="0">
                <a:latin typeface="Arial"/>
                <a:cs typeface="Arial"/>
              </a:rPr>
              <a:t>bahwa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30" dirty="0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1003300" indent="-533400">
              <a:lnSpc>
                <a:spcPct val="100000"/>
              </a:lnSpc>
              <a:spcBef>
                <a:spcPts val="29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245" dirty="0">
                <a:latin typeface="Arial"/>
                <a:cs typeface="Arial"/>
              </a:rPr>
              <a:t>Tegangan </a:t>
            </a:r>
            <a:r>
              <a:rPr sz="2800" spc="-125" dirty="0">
                <a:latin typeface="Arial"/>
                <a:cs typeface="Arial"/>
              </a:rPr>
              <a:t>kombinasi </a:t>
            </a:r>
            <a:r>
              <a:rPr sz="2800" spc="-240" dirty="0">
                <a:latin typeface="Arial"/>
                <a:cs typeface="Arial"/>
              </a:rPr>
              <a:t>&lt; </a:t>
            </a:r>
            <a:r>
              <a:rPr sz="2800" spc="-165" dirty="0">
                <a:latin typeface="Arial"/>
                <a:cs typeface="Arial"/>
              </a:rPr>
              <a:t>tegangan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lelah</a:t>
            </a:r>
            <a:endParaRPr sz="2800">
              <a:latin typeface="Arial"/>
              <a:cs typeface="Arial"/>
            </a:endParaRPr>
          </a:p>
          <a:p>
            <a:pPr marL="1003300" indent="-533400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14" dirty="0">
                <a:latin typeface="Arial"/>
                <a:cs typeface="Arial"/>
              </a:rPr>
              <a:t>Akibat </a:t>
            </a:r>
            <a:r>
              <a:rPr sz="2800" spc="-130" dirty="0">
                <a:latin typeface="Arial"/>
                <a:cs typeface="Arial"/>
              </a:rPr>
              <a:t>beban </a:t>
            </a:r>
            <a:r>
              <a:rPr sz="2800" spc="-150" dirty="0">
                <a:latin typeface="Arial"/>
                <a:cs typeface="Arial"/>
              </a:rPr>
              <a:t>dianggap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berterusan</a:t>
            </a:r>
            <a:endParaRPr sz="2800">
              <a:latin typeface="Arial"/>
              <a:cs typeface="Arial"/>
            </a:endParaRPr>
          </a:p>
          <a:p>
            <a:pPr marL="1003300" indent="-533400">
              <a:lnSpc>
                <a:spcPct val="100000"/>
              </a:lnSpc>
              <a:spcBef>
                <a:spcPts val="334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55" dirty="0">
                <a:latin typeface="Arial"/>
                <a:cs typeface="Arial"/>
              </a:rPr>
              <a:t>Tidak </a:t>
            </a:r>
            <a:r>
              <a:rPr sz="2800" spc="-175" dirty="0">
                <a:latin typeface="Arial"/>
                <a:cs typeface="Arial"/>
              </a:rPr>
              <a:t>ada </a:t>
            </a:r>
            <a:r>
              <a:rPr sz="2800" spc="-100" dirty="0">
                <a:latin typeface="Arial"/>
                <a:cs typeface="Arial"/>
              </a:rPr>
              <a:t>retak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awal</a:t>
            </a:r>
            <a:endParaRPr sz="2800">
              <a:latin typeface="Arial"/>
              <a:cs typeface="Arial"/>
            </a:endParaRPr>
          </a:p>
          <a:p>
            <a:pPr marL="1003300" indent="-53340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55" dirty="0">
                <a:latin typeface="Arial"/>
                <a:cs typeface="Arial"/>
              </a:rPr>
              <a:t>Tidak </a:t>
            </a:r>
            <a:r>
              <a:rPr sz="2800" spc="-175" dirty="0">
                <a:latin typeface="Arial"/>
                <a:cs typeface="Arial"/>
              </a:rPr>
              <a:t>ada </a:t>
            </a:r>
            <a:r>
              <a:rPr sz="2800" spc="-180" dirty="0">
                <a:latin typeface="Arial"/>
                <a:cs typeface="Arial"/>
              </a:rPr>
              <a:t>bahaya </a:t>
            </a:r>
            <a:r>
              <a:rPr sz="2800" spc="-100" dirty="0">
                <a:latin typeface="Arial"/>
                <a:cs typeface="Arial"/>
              </a:rPr>
              <a:t>negatif </a:t>
            </a:r>
            <a:r>
              <a:rPr sz="2800" spc="-80" dirty="0">
                <a:latin typeface="Arial"/>
                <a:cs typeface="Arial"/>
              </a:rPr>
              <a:t>dari </a:t>
            </a:r>
            <a:r>
              <a:rPr sz="2800" spc="-135" dirty="0">
                <a:latin typeface="Arial"/>
                <a:cs typeface="Arial"/>
              </a:rPr>
              <a:t>siklus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beban</a:t>
            </a:r>
            <a:endParaRPr sz="2800">
              <a:latin typeface="Arial"/>
              <a:cs typeface="Arial"/>
            </a:endParaRPr>
          </a:p>
          <a:p>
            <a:pPr marL="1003300" marR="465455" indent="-533400">
              <a:lnSpc>
                <a:spcPts val="3020"/>
              </a:lnSpc>
              <a:spcBef>
                <a:spcPts val="72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75" dirty="0">
                <a:latin typeface="Arial"/>
                <a:cs typeface="Arial"/>
              </a:rPr>
              <a:t>Asumsi </a:t>
            </a:r>
            <a:r>
              <a:rPr sz="2800" spc="-180" dirty="0">
                <a:latin typeface="Arial"/>
                <a:cs typeface="Arial"/>
              </a:rPr>
              <a:t>Beban </a:t>
            </a:r>
            <a:r>
              <a:rPr sz="2800" spc="-30" dirty="0">
                <a:latin typeface="Arial"/>
                <a:cs typeface="Arial"/>
              </a:rPr>
              <a:t>: </a:t>
            </a:r>
            <a:r>
              <a:rPr sz="2800" spc="-125" dirty="0">
                <a:latin typeface="Arial"/>
                <a:cs typeface="Arial"/>
              </a:rPr>
              <a:t>Grafik </a:t>
            </a:r>
            <a:r>
              <a:rPr sz="2800" spc="-395" dirty="0">
                <a:latin typeface="Arial"/>
                <a:cs typeface="Arial"/>
              </a:rPr>
              <a:t>SN </a:t>
            </a:r>
            <a:r>
              <a:rPr sz="2800" spc="-140" dirty="0">
                <a:latin typeface="Arial"/>
                <a:cs typeface="Arial"/>
              </a:rPr>
              <a:t>adalah </a:t>
            </a:r>
            <a:r>
              <a:rPr sz="2800" spc="-75" dirty="0">
                <a:latin typeface="Arial"/>
                <a:cs typeface="Arial"/>
              </a:rPr>
              <a:t>linear </a:t>
            </a:r>
            <a:r>
              <a:rPr sz="2800" spc="-130" dirty="0">
                <a:latin typeface="Arial"/>
                <a:cs typeface="Arial"/>
              </a:rPr>
              <a:t>dan  </a:t>
            </a:r>
            <a:r>
              <a:rPr sz="2800" spc="-210" dirty="0">
                <a:latin typeface="Arial"/>
                <a:cs typeface="Arial"/>
              </a:rPr>
              <a:t>Batas </a:t>
            </a:r>
            <a:r>
              <a:rPr sz="2800" spc="-105" dirty="0">
                <a:latin typeface="Arial"/>
                <a:cs typeface="Arial"/>
              </a:rPr>
              <a:t>Umur </a:t>
            </a:r>
            <a:r>
              <a:rPr sz="2800" spc="-170" dirty="0">
                <a:latin typeface="Arial"/>
                <a:cs typeface="Arial"/>
              </a:rPr>
              <a:t>Lelah </a:t>
            </a:r>
            <a:r>
              <a:rPr sz="2800" spc="-125" dirty="0">
                <a:latin typeface="Arial"/>
                <a:cs typeface="Arial"/>
              </a:rPr>
              <a:t>10</a:t>
            </a:r>
            <a:r>
              <a:rPr sz="2775" spc="-187" baseline="25525" dirty="0">
                <a:latin typeface="Arial"/>
                <a:cs typeface="Arial"/>
              </a:rPr>
              <a:t>7</a:t>
            </a:r>
            <a:r>
              <a:rPr sz="2775" spc="375" baseline="2552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siklus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0932" y="923036"/>
            <a:ext cx="224790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65" dirty="0"/>
              <a:t>S-N</a:t>
            </a:r>
            <a:r>
              <a:rPr sz="4400" spc="-300" dirty="0"/>
              <a:t> </a:t>
            </a:r>
            <a:r>
              <a:rPr sz="4400" spc="-290" dirty="0"/>
              <a:t>Curve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304032" y="2286000"/>
            <a:ext cx="100965" cy="3200400"/>
          </a:xfrm>
          <a:custGeom>
            <a:avLst/>
            <a:gdLst/>
            <a:ahLst/>
            <a:cxnLst/>
            <a:rect l="l" t="t" r="r" b="b"/>
            <a:pathLst>
              <a:path w="100964" h="3200400">
                <a:moveTo>
                  <a:pt x="50291" y="26452"/>
                </a:moveTo>
                <a:lnTo>
                  <a:pt x="42671" y="40059"/>
                </a:lnTo>
                <a:lnTo>
                  <a:pt x="42671" y="3200400"/>
                </a:lnTo>
                <a:lnTo>
                  <a:pt x="57912" y="3200400"/>
                </a:lnTo>
                <a:lnTo>
                  <a:pt x="57912" y="40059"/>
                </a:lnTo>
                <a:lnTo>
                  <a:pt x="50291" y="26452"/>
                </a:lnTo>
                <a:close/>
              </a:path>
              <a:path w="100964" h="3200400">
                <a:moveTo>
                  <a:pt x="48767" y="0"/>
                </a:moveTo>
                <a:lnTo>
                  <a:pt x="0" y="88391"/>
                </a:lnTo>
                <a:lnTo>
                  <a:pt x="0" y="94487"/>
                </a:lnTo>
                <a:lnTo>
                  <a:pt x="3047" y="94487"/>
                </a:lnTo>
                <a:lnTo>
                  <a:pt x="6095" y="97536"/>
                </a:lnTo>
                <a:lnTo>
                  <a:pt x="9143" y="97536"/>
                </a:lnTo>
                <a:lnTo>
                  <a:pt x="12191" y="94487"/>
                </a:lnTo>
                <a:lnTo>
                  <a:pt x="42671" y="40059"/>
                </a:lnTo>
                <a:lnTo>
                  <a:pt x="42671" y="15239"/>
                </a:lnTo>
                <a:lnTo>
                  <a:pt x="57701" y="15239"/>
                </a:lnTo>
                <a:lnTo>
                  <a:pt x="48767" y="0"/>
                </a:lnTo>
                <a:close/>
              </a:path>
              <a:path w="100964" h="3200400">
                <a:moveTo>
                  <a:pt x="57912" y="15598"/>
                </a:moveTo>
                <a:lnTo>
                  <a:pt x="57912" y="40059"/>
                </a:lnTo>
                <a:lnTo>
                  <a:pt x="88391" y="94487"/>
                </a:lnTo>
                <a:lnTo>
                  <a:pt x="91439" y="97536"/>
                </a:lnTo>
                <a:lnTo>
                  <a:pt x="94487" y="97536"/>
                </a:lnTo>
                <a:lnTo>
                  <a:pt x="97535" y="94487"/>
                </a:lnTo>
                <a:lnTo>
                  <a:pt x="100583" y="94487"/>
                </a:lnTo>
                <a:lnTo>
                  <a:pt x="100583" y="88391"/>
                </a:lnTo>
                <a:lnTo>
                  <a:pt x="57912" y="15598"/>
                </a:lnTo>
                <a:close/>
              </a:path>
              <a:path w="100964" h="3200400">
                <a:moveTo>
                  <a:pt x="57701" y="15239"/>
                </a:moveTo>
                <a:lnTo>
                  <a:pt x="42671" y="15239"/>
                </a:lnTo>
                <a:lnTo>
                  <a:pt x="42671" y="40059"/>
                </a:lnTo>
                <a:lnTo>
                  <a:pt x="50291" y="26452"/>
                </a:lnTo>
                <a:lnTo>
                  <a:pt x="45719" y="18287"/>
                </a:lnTo>
                <a:lnTo>
                  <a:pt x="57912" y="18287"/>
                </a:lnTo>
                <a:lnTo>
                  <a:pt x="57912" y="15598"/>
                </a:lnTo>
                <a:lnTo>
                  <a:pt x="57701" y="15239"/>
                </a:lnTo>
                <a:close/>
              </a:path>
              <a:path w="100964" h="3200400">
                <a:moveTo>
                  <a:pt x="57912" y="18287"/>
                </a:moveTo>
                <a:lnTo>
                  <a:pt x="54863" y="18287"/>
                </a:lnTo>
                <a:lnTo>
                  <a:pt x="50291" y="26452"/>
                </a:lnTo>
                <a:lnTo>
                  <a:pt x="57912" y="40059"/>
                </a:lnTo>
                <a:lnTo>
                  <a:pt x="57912" y="18287"/>
                </a:lnTo>
                <a:close/>
              </a:path>
              <a:path w="100964" h="3200400">
                <a:moveTo>
                  <a:pt x="54863" y="18287"/>
                </a:moveTo>
                <a:lnTo>
                  <a:pt x="45719" y="18287"/>
                </a:lnTo>
                <a:lnTo>
                  <a:pt x="50291" y="26452"/>
                </a:lnTo>
                <a:lnTo>
                  <a:pt x="54863" y="18287"/>
                </a:lnTo>
                <a:close/>
              </a:path>
              <a:path w="100964" h="3200400">
                <a:moveTo>
                  <a:pt x="57912" y="15239"/>
                </a:moveTo>
                <a:lnTo>
                  <a:pt x="57701" y="15239"/>
                </a:lnTo>
                <a:lnTo>
                  <a:pt x="57912" y="15598"/>
                </a:lnTo>
                <a:lnTo>
                  <a:pt x="57912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52800" y="5437632"/>
            <a:ext cx="5638800" cy="100965"/>
          </a:xfrm>
          <a:custGeom>
            <a:avLst/>
            <a:gdLst/>
            <a:ahLst/>
            <a:cxnLst/>
            <a:rect l="l" t="t" r="r" b="b"/>
            <a:pathLst>
              <a:path w="5638800" h="100964">
                <a:moveTo>
                  <a:pt x="5615395" y="50292"/>
                </a:moveTo>
                <a:lnTo>
                  <a:pt x="5547359" y="88392"/>
                </a:lnTo>
                <a:lnTo>
                  <a:pt x="5544311" y="91440"/>
                </a:lnTo>
                <a:lnTo>
                  <a:pt x="5544311" y="94488"/>
                </a:lnTo>
                <a:lnTo>
                  <a:pt x="5547359" y="97536"/>
                </a:lnTo>
                <a:lnTo>
                  <a:pt x="5547359" y="100584"/>
                </a:lnTo>
                <a:lnTo>
                  <a:pt x="5553456" y="100584"/>
                </a:lnTo>
                <a:lnTo>
                  <a:pt x="5626608" y="56170"/>
                </a:lnTo>
                <a:lnTo>
                  <a:pt x="5626608" y="54864"/>
                </a:lnTo>
                <a:lnTo>
                  <a:pt x="5623559" y="54864"/>
                </a:lnTo>
                <a:lnTo>
                  <a:pt x="5615395" y="50292"/>
                </a:lnTo>
                <a:close/>
              </a:path>
              <a:path w="5638800" h="100964">
                <a:moveTo>
                  <a:pt x="5601788" y="42672"/>
                </a:moveTo>
                <a:lnTo>
                  <a:pt x="0" y="42672"/>
                </a:lnTo>
                <a:lnTo>
                  <a:pt x="0" y="57912"/>
                </a:lnTo>
                <a:lnTo>
                  <a:pt x="5601788" y="57912"/>
                </a:lnTo>
                <a:lnTo>
                  <a:pt x="5615395" y="50292"/>
                </a:lnTo>
                <a:lnTo>
                  <a:pt x="5601788" y="42672"/>
                </a:lnTo>
                <a:close/>
              </a:path>
              <a:path w="5638800" h="100964">
                <a:moveTo>
                  <a:pt x="5626608" y="56170"/>
                </a:moveTo>
                <a:lnTo>
                  <a:pt x="5623739" y="57912"/>
                </a:lnTo>
                <a:lnTo>
                  <a:pt x="5626608" y="57912"/>
                </a:lnTo>
                <a:lnTo>
                  <a:pt x="5626608" y="56170"/>
                </a:lnTo>
                <a:close/>
              </a:path>
              <a:path w="5638800" h="100964">
                <a:moveTo>
                  <a:pt x="5628132" y="42672"/>
                </a:moveTo>
                <a:lnTo>
                  <a:pt x="5626608" y="42672"/>
                </a:lnTo>
                <a:lnTo>
                  <a:pt x="5626608" y="56170"/>
                </a:lnTo>
                <a:lnTo>
                  <a:pt x="5638800" y="48768"/>
                </a:lnTo>
                <a:lnTo>
                  <a:pt x="5628132" y="42672"/>
                </a:lnTo>
                <a:close/>
              </a:path>
              <a:path w="5638800" h="100964">
                <a:moveTo>
                  <a:pt x="5623559" y="45720"/>
                </a:moveTo>
                <a:lnTo>
                  <a:pt x="5615395" y="50292"/>
                </a:lnTo>
                <a:lnTo>
                  <a:pt x="5623559" y="54864"/>
                </a:lnTo>
                <a:lnTo>
                  <a:pt x="5623559" y="45720"/>
                </a:lnTo>
                <a:close/>
              </a:path>
              <a:path w="5638800" h="100964">
                <a:moveTo>
                  <a:pt x="5626608" y="45720"/>
                </a:moveTo>
                <a:lnTo>
                  <a:pt x="5623559" y="45720"/>
                </a:lnTo>
                <a:lnTo>
                  <a:pt x="5623559" y="54864"/>
                </a:lnTo>
                <a:lnTo>
                  <a:pt x="5626608" y="54864"/>
                </a:lnTo>
                <a:lnTo>
                  <a:pt x="5626608" y="45720"/>
                </a:lnTo>
                <a:close/>
              </a:path>
              <a:path w="5638800" h="100964">
                <a:moveTo>
                  <a:pt x="5553456" y="0"/>
                </a:moveTo>
                <a:lnTo>
                  <a:pt x="5547359" y="0"/>
                </a:lnTo>
                <a:lnTo>
                  <a:pt x="5547359" y="3048"/>
                </a:lnTo>
                <a:lnTo>
                  <a:pt x="5544311" y="6096"/>
                </a:lnTo>
                <a:lnTo>
                  <a:pt x="5544311" y="9144"/>
                </a:lnTo>
                <a:lnTo>
                  <a:pt x="5547359" y="12192"/>
                </a:lnTo>
                <a:lnTo>
                  <a:pt x="5615395" y="50292"/>
                </a:lnTo>
                <a:lnTo>
                  <a:pt x="5623559" y="45720"/>
                </a:lnTo>
                <a:lnTo>
                  <a:pt x="5626608" y="45720"/>
                </a:lnTo>
                <a:lnTo>
                  <a:pt x="5626608" y="42672"/>
                </a:lnTo>
                <a:lnTo>
                  <a:pt x="5628132" y="42672"/>
                </a:lnTo>
                <a:lnTo>
                  <a:pt x="55534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6952" y="2511551"/>
            <a:ext cx="3286125" cy="2143125"/>
          </a:xfrm>
          <a:custGeom>
            <a:avLst/>
            <a:gdLst/>
            <a:ahLst/>
            <a:cxnLst/>
            <a:rect l="l" t="t" r="r" b="b"/>
            <a:pathLst>
              <a:path w="3286125" h="2143125">
                <a:moveTo>
                  <a:pt x="9144" y="0"/>
                </a:moveTo>
                <a:lnTo>
                  <a:pt x="0" y="9144"/>
                </a:lnTo>
                <a:lnTo>
                  <a:pt x="3276600" y="2142744"/>
                </a:lnTo>
                <a:lnTo>
                  <a:pt x="3285744" y="2133600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866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78040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66431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54823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43216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31607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200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11440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99831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88223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76616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65007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1534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44840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33231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21623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10016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98407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52800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44240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93008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81400" y="3118104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633215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21608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773423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61815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13632" y="3118104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02023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53840" y="3118104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42232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91000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82440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31208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419600" y="3118104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471415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559808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611623" y="3118104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00015" y="3118104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718303" y="31242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69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718303" y="3215639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718303" y="32644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18303" y="33528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18303" y="34046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718303" y="34930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18303" y="3544823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18303" y="3633215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718303" y="3685032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7"/>
                </a:lnTo>
                <a:lnTo>
                  <a:pt x="15240" y="48767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718303" y="3773423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18303" y="3825240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18303" y="3913632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18303" y="39624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718303" y="40538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718303" y="41026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18303" y="41910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18303" y="42428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718303" y="43312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718303" y="4383023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718303" y="4471415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718303" y="4523232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718303" y="4611623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718303" y="4663440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718303" y="4751832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718303" y="48006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718303" y="48920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18303" y="49408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718303" y="50292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718303" y="50810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718303" y="51694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18303" y="5221223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718303" y="5309615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718303" y="5361432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718303" y="5449823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352800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444240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493008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581400" y="34229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33215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21608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73423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861815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913632" y="34229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002023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053840" y="34229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142232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191000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282440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331208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419600" y="34229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471415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559808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11623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00015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51832" y="34229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840223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892040" y="34229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980432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29200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120640" y="34229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169408" y="34229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251703" y="34290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251703" y="35204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251703" y="35692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251703" y="36576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251703" y="37094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251703" y="37978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251703" y="3849623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251703" y="3938015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251703" y="3989832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7"/>
                </a:lnTo>
                <a:lnTo>
                  <a:pt x="15240" y="48767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251703" y="4078223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251703" y="4130040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251703" y="4218432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51703" y="42672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251703" y="43586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251703" y="44074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251703" y="44958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251703" y="45476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251703" y="46360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251703" y="4687823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251703" y="4776215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51703" y="4828032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51703" y="4916423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51703" y="4968240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39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51703" y="5056632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51703" y="51054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251703" y="51968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251703" y="52456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251703" y="53340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251703" y="53858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39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251703" y="54742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39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352800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444240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493008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581400" y="43373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3633215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721608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773423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861815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13632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002023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053840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142232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191000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282440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331208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419600" y="43373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471415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559808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611623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700015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751832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840223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892040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980432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029200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120640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169408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257800" y="43373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309615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398008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449823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538215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590032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678423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730240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818632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67400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958840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007608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096000" y="43373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147815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236208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288023" y="43373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376415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428232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516623" y="43373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568440" y="43373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623304" y="43434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623304" y="44348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623304" y="44836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623304" y="45720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623304" y="46238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623304" y="47122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623304" y="4764023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623304" y="4852415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623304" y="4904232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40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623304" y="4992623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623304" y="5044440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40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623304" y="5132832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623304" y="51816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23304" y="52730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23304" y="53218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623304" y="54102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623304" y="5462015"/>
            <a:ext cx="15240" cy="24765"/>
          </a:xfrm>
          <a:custGeom>
            <a:avLst/>
            <a:gdLst/>
            <a:ahLst/>
            <a:cxnLst/>
            <a:rect l="l" t="t" r="r" b="b"/>
            <a:pathLst>
              <a:path w="15240" h="24764">
                <a:moveTo>
                  <a:pt x="15240" y="0"/>
                </a:moveTo>
                <a:lnTo>
                  <a:pt x="0" y="0"/>
                </a:lnTo>
                <a:lnTo>
                  <a:pt x="0" y="24383"/>
                </a:lnTo>
                <a:lnTo>
                  <a:pt x="15240" y="24383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528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444240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493008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81400" y="46421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33215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721608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773423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861815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913632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002023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053840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142232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910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282440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331208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419600" y="46421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71415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59808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611623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700015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751832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840223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892040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980432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0292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120640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169408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257800" y="46421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309615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398008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449823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538215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590032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678423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730240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8" y="0"/>
                </a:moveTo>
                <a:lnTo>
                  <a:pt x="0" y="0"/>
                </a:lnTo>
                <a:lnTo>
                  <a:pt x="0" y="15240"/>
                </a:lnTo>
                <a:lnTo>
                  <a:pt x="48768" y="15240"/>
                </a:lnTo>
                <a:lnTo>
                  <a:pt x="48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818632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8674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958840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007608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096000" y="46421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5239" y="0"/>
                </a:moveTo>
                <a:lnTo>
                  <a:pt x="0" y="0"/>
                </a:lnTo>
                <a:lnTo>
                  <a:pt x="0" y="15240"/>
                </a:lnTo>
                <a:lnTo>
                  <a:pt x="15239" y="15240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147815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236208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288023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376415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428232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16623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568440" y="4642103"/>
            <a:ext cx="48895" cy="15240"/>
          </a:xfrm>
          <a:custGeom>
            <a:avLst/>
            <a:gdLst/>
            <a:ahLst/>
            <a:cxnLst/>
            <a:rect l="l" t="t" r="r" b="b"/>
            <a:pathLst>
              <a:path w="48895" h="15239">
                <a:moveTo>
                  <a:pt x="48767" y="0"/>
                </a:moveTo>
                <a:lnTo>
                  <a:pt x="0" y="0"/>
                </a:lnTo>
                <a:lnTo>
                  <a:pt x="0" y="15240"/>
                </a:lnTo>
                <a:lnTo>
                  <a:pt x="48767" y="15240"/>
                </a:lnTo>
                <a:lnTo>
                  <a:pt x="48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656831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705600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797040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1" y="0"/>
                </a:moveTo>
                <a:lnTo>
                  <a:pt x="0" y="0"/>
                </a:lnTo>
                <a:lnTo>
                  <a:pt x="0" y="15240"/>
                </a:lnTo>
                <a:lnTo>
                  <a:pt x="12191" y="15240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845807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6" y="0"/>
                </a:moveTo>
                <a:lnTo>
                  <a:pt x="0" y="0"/>
                </a:lnTo>
                <a:lnTo>
                  <a:pt x="0" y="15240"/>
                </a:lnTo>
                <a:lnTo>
                  <a:pt x="51816" y="15240"/>
                </a:lnTo>
                <a:lnTo>
                  <a:pt x="5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934200" y="4642103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15240" y="0"/>
                </a:moveTo>
                <a:lnTo>
                  <a:pt x="0" y="0"/>
                </a:lnTo>
                <a:lnTo>
                  <a:pt x="0" y="15240"/>
                </a:lnTo>
                <a:lnTo>
                  <a:pt x="15240" y="15240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986016" y="4642103"/>
            <a:ext cx="52069" cy="15240"/>
          </a:xfrm>
          <a:custGeom>
            <a:avLst/>
            <a:gdLst/>
            <a:ahLst/>
            <a:cxnLst/>
            <a:rect l="l" t="t" r="r" b="b"/>
            <a:pathLst>
              <a:path w="52070" h="15239">
                <a:moveTo>
                  <a:pt x="51815" y="0"/>
                </a:moveTo>
                <a:lnTo>
                  <a:pt x="0" y="0"/>
                </a:lnTo>
                <a:lnTo>
                  <a:pt x="0" y="15240"/>
                </a:lnTo>
                <a:lnTo>
                  <a:pt x="51815" y="15240"/>
                </a:lnTo>
                <a:lnTo>
                  <a:pt x="518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074407" y="4642103"/>
            <a:ext cx="12700" cy="15240"/>
          </a:xfrm>
          <a:custGeom>
            <a:avLst/>
            <a:gdLst/>
            <a:ahLst/>
            <a:cxnLst/>
            <a:rect l="l" t="t" r="r" b="b"/>
            <a:pathLst>
              <a:path w="12700" h="15239">
                <a:moveTo>
                  <a:pt x="12192" y="0"/>
                </a:moveTo>
                <a:lnTo>
                  <a:pt x="0" y="0"/>
                </a:lnTo>
                <a:lnTo>
                  <a:pt x="0" y="15240"/>
                </a:lnTo>
                <a:lnTo>
                  <a:pt x="12192" y="1524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7080504" y="4648200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080504" y="4739640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080504" y="4788408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6"/>
                </a:lnTo>
                <a:lnTo>
                  <a:pt x="15240" y="51816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080504" y="4876800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40" h="15239">
                <a:moveTo>
                  <a:pt x="15240" y="0"/>
                </a:moveTo>
                <a:lnTo>
                  <a:pt x="0" y="0"/>
                </a:lnTo>
                <a:lnTo>
                  <a:pt x="0" y="15239"/>
                </a:lnTo>
                <a:lnTo>
                  <a:pt x="15240" y="15239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080504" y="4928615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080504" y="5017008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080504" y="5068823"/>
            <a:ext cx="15240" cy="52069"/>
          </a:xfrm>
          <a:custGeom>
            <a:avLst/>
            <a:gdLst/>
            <a:ahLst/>
            <a:cxnLst/>
            <a:rect l="l" t="t" r="r" b="b"/>
            <a:pathLst>
              <a:path w="15240" h="52070">
                <a:moveTo>
                  <a:pt x="15240" y="0"/>
                </a:moveTo>
                <a:lnTo>
                  <a:pt x="0" y="0"/>
                </a:lnTo>
                <a:lnTo>
                  <a:pt x="0" y="51815"/>
                </a:lnTo>
                <a:lnTo>
                  <a:pt x="15240" y="51815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080504" y="5157215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1"/>
                </a:lnTo>
                <a:lnTo>
                  <a:pt x="15240" y="12191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080504" y="5209032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40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080504" y="5297423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7080504" y="5349240"/>
            <a:ext cx="15240" cy="48895"/>
          </a:xfrm>
          <a:custGeom>
            <a:avLst/>
            <a:gdLst/>
            <a:ahLst/>
            <a:cxnLst/>
            <a:rect l="l" t="t" r="r" b="b"/>
            <a:pathLst>
              <a:path w="15240" h="48895">
                <a:moveTo>
                  <a:pt x="15240" y="0"/>
                </a:moveTo>
                <a:lnTo>
                  <a:pt x="0" y="0"/>
                </a:lnTo>
                <a:lnTo>
                  <a:pt x="0" y="48768"/>
                </a:lnTo>
                <a:lnTo>
                  <a:pt x="15240" y="48768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7080504" y="5437632"/>
            <a:ext cx="15240" cy="12700"/>
          </a:xfrm>
          <a:custGeom>
            <a:avLst/>
            <a:gdLst/>
            <a:ahLst/>
            <a:cxnLst/>
            <a:rect l="l" t="t" r="r" b="b"/>
            <a:pathLst>
              <a:path w="15240" h="12700">
                <a:moveTo>
                  <a:pt x="15240" y="0"/>
                </a:moveTo>
                <a:lnTo>
                  <a:pt x="0" y="0"/>
                </a:lnTo>
                <a:lnTo>
                  <a:pt x="0" y="12192"/>
                </a:lnTo>
                <a:lnTo>
                  <a:pt x="15240" y="12192"/>
                </a:lnTo>
                <a:lnTo>
                  <a:pt x="15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 txBox="1"/>
          <p:nvPr/>
        </p:nvSpPr>
        <p:spPr>
          <a:xfrm>
            <a:off x="2742692" y="4193540"/>
            <a:ext cx="3028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11100"/>
              </a:lnSpc>
              <a:spcBef>
                <a:spcPts val="100"/>
              </a:spcBef>
            </a:pPr>
            <a:r>
              <a:rPr sz="1800" spc="-270" dirty="0">
                <a:latin typeface="Arial"/>
                <a:cs typeface="Arial"/>
              </a:rPr>
              <a:t>S</a:t>
            </a:r>
            <a:r>
              <a:rPr sz="1800" spc="70" dirty="0">
                <a:latin typeface="Arial"/>
                <a:cs typeface="Arial"/>
              </a:rPr>
              <a:t>t</a:t>
            </a:r>
            <a:r>
              <a:rPr sz="1800" baseline="-20833" dirty="0">
                <a:latin typeface="Arial"/>
                <a:cs typeface="Arial"/>
              </a:rPr>
              <a:t>n  </a:t>
            </a:r>
            <a:r>
              <a:rPr sz="1800" spc="-135" dirty="0">
                <a:latin typeface="Arial"/>
                <a:cs typeface="Arial"/>
              </a:rPr>
              <a:t>Sf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2" name="object 27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32</a:t>
            </a:fld>
            <a:endParaRPr spc="-60" dirty="0"/>
          </a:p>
        </p:txBody>
      </p:sp>
      <p:sp>
        <p:nvSpPr>
          <p:cNvPr id="266" name="object 266"/>
          <p:cNvSpPr txBox="1"/>
          <p:nvPr/>
        </p:nvSpPr>
        <p:spPr>
          <a:xfrm>
            <a:off x="5641340" y="3215132"/>
            <a:ext cx="12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5" dirty="0"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4499031" y="5504179"/>
            <a:ext cx="899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665" algn="l"/>
              </a:tabLst>
            </a:pPr>
            <a:r>
              <a:rPr sz="1800" dirty="0">
                <a:latin typeface="Arial"/>
                <a:cs typeface="Arial"/>
              </a:rPr>
              <a:t>N</a:t>
            </a:r>
            <a:r>
              <a:rPr sz="1800" spc="-320" dirty="0">
                <a:latin typeface="Arial"/>
                <a:cs typeface="Arial"/>
              </a:rPr>
              <a:t> </a:t>
            </a:r>
            <a:r>
              <a:rPr sz="1800" spc="-104" baseline="-20833" dirty="0">
                <a:latin typeface="Arial"/>
                <a:cs typeface="Arial"/>
              </a:rPr>
              <a:t>1	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385" dirty="0">
                <a:latin typeface="Arial"/>
                <a:cs typeface="Arial"/>
              </a:rPr>
              <a:t> </a:t>
            </a:r>
            <a:r>
              <a:rPr sz="1800" spc="-104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6404031" y="5504179"/>
            <a:ext cx="866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4830" algn="l"/>
              </a:tabLst>
            </a:pPr>
            <a:r>
              <a:rPr sz="1800" dirty="0">
                <a:latin typeface="Arial"/>
                <a:cs typeface="Arial"/>
              </a:rPr>
              <a:t>N</a:t>
            </a:r>
            <a:r>
              <a:rPr sz="1800" spc="-320" dirty="0">
                <a:latin typeface="Arial"/>
                <a:cs typeface="Arial"/>
              </a:rPr>
              <a:t> </a:t>
            </a:r>
            <a:r>
              <a:rPr sz="1800" baseline="-20833" dirty="0">
                <a:latin typeface="Arial"/>
                <a:cs typeface="Arial"/>
              </a:rPr>
              <a:t>n	</a:t>
            </a:r>
            <a:r>
              <a:rPr sz="1800" spc="-95" dirty="0">
                <a:latin typeface="Arial"/>
                <a:cs typeface="Arial"/>
              </a:rPr>
              <a:t>10</a:t>
            </a:r>
            <a:r>
              <a:rPr sz="1800" spc="-104" baseline="25462" dirty="0">
                <a:latin typeface="Arial"/>
                <a:cs typeface="Arial"/>
              </a:rPr>
              <a:t>7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2745739" y="2959100"/>
            <a:ext cx="2940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spc="-265" dirty="0">
                <a:latin typeface="Arial"/>
                <a:cs typeface="Arial"/>
              </a:rPr>
              <a:t>S</a:t>
            </a:r>
            <a:r>
              <a:rPr sz="1800" spc="70" dirty="0">
                <a:latin typeface="Arial"/>
                <a:cs typeface="Arial"/>
              </a:rPr>
              <a:t>t</a:t>
            </a:r>
            <a:r>
              <a:rPr sz="1800" spc="-67" baseline="-20833" dirty="0">
                <a:latin typeface="Arial"/>
                <a:cs typeface="Arial"/>
              </a:rPr>
              <a:t>1  </a:t>
            </a:r>
            <a:r>
              <a:rPr sz="1800" spc="-265" dirty="0">
                <a:latin typeface="Arial"/>
                <a:cs typeface="Arial"/>
              </a:rPr>
              <a:t>S</a:t>
            </a:r>
            <a:r>
              <a:rPr sz="1800" spc="70" dirty="0">
                <a:latin typeface="Arial"/>
                <a:cs typeface="Arial"/>
              </a:rPr>
              <a:t>t</a:t>
            </a:r>
            <a:r>
              <a:rPr sz="1800" spc="-104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1755139" y="2227579"/>
            <a:ext cx="1021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Arial"/>
                <a:cs typeface="Arial"/>
              </a:rPr>
              <a:t>Tegangan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8384540" y="5732779"/>
            <a:ext cx="612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70" dirty="0">
                <a:latin typeface="Arial"/>
                <a:cs typeface="Arial"/>
              </a:rPr>
              <a:t>S</a:t>
            </a:r>
            <a:r>
              <a:rPr sz="1800" spc="60" dirty="0">
                <a:latin typeface="Arial"/>
                <a:cs typeface="Arial"/>
              </a:rPr>
              <a:t>i</a:t>
            </a:r>
            <a:r>
              <a:rPr sz="1800" spc="55" dirty="0">
                <a:latin typeface="Arial"/>
                <a:cs typeface="Arial"/>
              </a:rPr>
              <a:t>k</a:t>
            </a:r>
            <a:r>
              <a:rPr sz="1800" spc="60" dirty="0">
                <a:latin typeface="Arial"/>
                <a:cs typeface="Arial"/>
              </a:rPr>
              <a:t>l</a:t>
            </a:r>
            <a:r>
              <a:rPr sz="1800" spc="30" dirty="0">
                <a:latin typeface="Arial"/>
                <a:cs typeface="Arial"/>
              </a:rPr>
              <a:t>u</a:t>
            </a:r>
            <a:r>
              <a:rPr sz="1800" spc="-140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5011" y="923036"/>
            <a:ext cx="554926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70" dirty="0"/>
              <a:t>Umur </a:t>
            </a:r>
            <a:r>
              <a:rPr sz="4400" spc="-380" dirty="0"/>
              <a:t>Rel </a:t>
            </a:r>
            <a:r>
              <a:rPr sz="4400" spc="-105" dirty="0"/>
              <a:t>dari </a:t>
            </a:r>
            <a:r>
              <a:rPr sz="4400" spc="-204" dirty="0"/>
              <a:t>Grafik</a:t>
            </a:r>
            <a:r>
              <a:rPr sz="4400" spc="-180" dirty="0"/>
              <a:t> </a:t>
            </a:r>
            <a:r>
              <a:rPr sz="4400" spc="-409" dirty="0"/>
              <a:t>S-N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909000" y="2907982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038" y="0"/>
                </a:lnTo>
              </a:path>
            </a:pathLst>
          </a:custGeom>
          <a:ln w="54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65173" y="2489835"/>
            <a:ext cx="725805" cy="0"/>
          </a:xfrm>
          <a:custGeom>
            <a:avLst/>
            <a:gdLst/>
            <a:ahLst/>
            <a:cxnLst/>
            <a:rect l="l" t="t" r="r" b="b"/>
            <a:pathLst>
              <a:path w="725805">
                <a:moveTo>
                  <a:pt x="0" y="0"/>
                </a:moveTo>
                <a:lnTo>
                  <a:pt x="725804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83829" y="3653790"/>
            <a:ext cx="317500" cy="0"/>
          </a:xfrm>
          <a:custGeom>
            <a:avLst/>
            <a:gdLst/>
            <a:ahLst/>
            <a:cxnLst/>
            <a:rect l="l" t="t" r="r" b="b"/>
            <a:pathLst>
              <a:path w="317500">
                <a:moveTo>
                  <a:pt x="0" y="0"/>
                </a:moveTo>
                <a:lnTo>
                  <a:pt x="317372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49614" y="3653790"/>
            <a:ext cx="3460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5757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43593" y="3653790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>
                <a:moveTo>
                  <a:pt x="0" y="0"/>
                </a:moveTo>
                <a:lnTo>
                  <a:pt x="336423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27145" y="3653790"/>
            <a:ext cx="353695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0" y="0"/>
                </a:moveTo>
                <a:lnTo>
                  <a:pt x="353377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68596" y="3653790"/>
            <a:ext cx="311150" cy="0"/>
          </a:xfrm>
          <a:custGeom>
            <a:avLst/>
            <a:gdLst/>
            <a:ahLst/>
            <a:cxnLst/>
            <a:rect l="l" t="t" r="r" b="b"/>
            <a:pathLst>
              <a:path w="311150">
                <a:moveTo>
                  <a:pt x="0" y="0"/>
                </a:moveTo>
                <a:lnTo>
                  <a:pt x="310705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51391" y="4418647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503" y="0"/>
                </a:lnTo>
              </a:path>
            </a:pathLst>
          </a:custGeom>
          <a:ln w="108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71548" y="2116327"/>
            <a:ext cx="33020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latin typeface="Times New Roman"/>
                <a:cs typeface="Times New Roman"/>
              </a:rPr>
              <a:t>Ne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33</a:t>
            </a:fld>
            <a:endParaRPr spc="-60" dirty="0"/>
          </a:p>
        </p:txBody>
      </p:sp>
      <p:sp>
        <p:nvSpPr>
          <p:cNvPr id="12" name="object 12"/>
          <p:cNvSpPr txBox="1"/>
          <p:nvPr/>
        </p:nvSpPr>
        <p:spPr>
          <a:xfrm>
            <a:off x="4781803" y="3649472"/>
            <a:ext cx="26924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95" dirty="0">
                <a:latin typeface="Times New Roman"/>
                <a:cs typeface="Times New Roman"/>
              </a:rPr>
              <a:t>N</a:t>
            </a:r>
            <a:r>
              <a:rPr sz="1800" spc="-7" baseline="-23148" dirty="0">
                <a:latin typeface="Times New Roman"/>
                <a:cs typeface="Times New Roman"/>
              </a:rPr>
              <a:t>i</a:t>
            </a:r>
            <a:endParaRPr sz="1800" baseline="-23148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9971" y="3649472"/>
            <a:ext cx="30924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45" dirty="0">
                <a:latin typeface="Times New Roman"/>
                <a:cs typeface="Times New Roman"/>
              </a:rPr>
              <a:t>N</a:t>
            </a:r>
            <a:r>
              <a:rPr sz="1800" spc="-7" baseline="-23148" dirty="0">
                <a:latin typeface="Times New Roman"/>
                <a:cs typeface="Times New Roman"/>
              </a:rPr>
              <a:t>n</a:t>
            </a:r>
            <a:endParaRPr sz="1800" baseline="-23148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97227" y="3649472"/>
            <a:ext cx="146113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9120" algn="l"/>
                <a:tab pos="1170305" algn="l"/>
              </a:tabLst>
            </a:pPr>
            <a:r>
              <a:rPr sz="2050" dirty="0">
                <a:latin typeface="Times New Roman"/>
                <a:cs typeface="Times New Roman"/>
              </a:rPr>
              <a:t>N</a:t>
            </a:r>
            <a:r>
              <a:rPr sz="1800" spc="-7" baseline="-23148" dirty="0">
                <a:latin typeface="Times New Roman"/>
                <a:cs typeface="Times New Roman"/>
              </a:rPr>
              <a:t>1	</a:t>
            </a:r>
            <a:r>
              <a:rPr sz="2050" spc="120" dirty="0">
                <a:latin typeface="Times New Roman"/>
                <a:cs typeface="Times New Roman"/>
              </a:rPr>
              <a:t>N</a:t>
            </a:r>
            <a:r>
              <a:rPr sz="1800" spc="-7" baseline="-23148" dirty="0">
                <a:latin typeface="Times New Roman"/>
                <a:cs typeface="Times New Roman"/>
              </a:rPr>
              <a:t>2</a:t>
            </a:r>
            <a:r>
              <a:rPr sz="1800" baseline="-23148" dirty="0">
                <a:latin typeface="Times New Roman"/>
                <a:cs typeface="Times New Roman"/>
              </a:rPr>
              <a:t>	</a:t>
            </a:r>
            <a:r>
              <a:rPr sz="2050" spc="95" dirty="0">
                <a:latin typeface="Times New Roman"/>
                <a:cs typeface="Times New Roman"/>
              </a:rPr>
              <a:t>N</a:t>
            </a:r>
            <a:r>
              <a:rPr sz="1800" spc="-7" baseline="-23148" dirty="0">
                <a:latin typeface="Times New Roman"/>
                <a:cs typeface="Times New Roman"/>
              </a:rPr>
              <a:t>3</a:t>
            </a:r>
            <a:endParaRPr sz="1800" baseline="-23148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54833" y="2484755"/>
            <a:ext cx="93345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u="sng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1227" y="3445255"/>
            <a:ext cx="89154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latin typeface="Symbol"/>
                <a:cs typeface="Symbol"/>
              </a:rPr>
              <a:t></a:t>
            </a:r>
            <a:r>
              <a:rPr sz="2050" dirty="0">
                <a:latin typeface="Times New Roman"/>
                <a:cs typeface="Times New Roman"/>
              </a:rPr>
              <a:t> </a:t>
            </a:r>
            <a:r>
              <a:rPr sz="2050" spc="5" dirty="0">
                <a:latin typeface="Times New Roman"/>
                <a:cs typeface="Times New Roman"/>
              </a:rPr>
              <a:t>...</a:t>
            </a:r>
            <a:r>
              <a:rPr sz="2050" spc="-445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Symbol"/>
                <a:cs typeface="Symbol"/>
              </a:rPr>
              <a:t></a:t>
            </a:r>
            <a:r>
              <a:rPr sz="2050" dirty="0">
                <a:latin typeface="Times New Roman"/>
                <a:cs typeface="Times New Roman"/>
              </a:rPr>
              <a:t> </a:t>
            </a:r>
            <a:r>
              <a:rPr sz="3075" spc="67" baseline="35230" dirty="0">
                <a:latin typeface="Symbol"/>
                <a:cs typeface="Symbol"/>
              </a:rPr>
              <a:t></a:t>
            </a:r>
            <a:r>
              <a:rPr sz="1800" spc="67" baseline="34722" dirty="0">
                <a:latin typeface="Times New Roman"/>
                <a:cs typeface="Times New Roman"/>
              </a:rPr>
              <a:t>n</a:t>
            </a:r>
            <a:endParaRPr sz="1800" baseline="34722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41651" y="3280664"/>
            <a:ext cx="108013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6425" algn="l"/>
              </a:tabLst>
            </a:pPr>
            <a:r>
              <a:rPr sz="3075" baseline="-35230" dirty="0">
                <a:latin typeface="Symbol"/>
                <a:cs typeface="Symbol"/>
              </a:rPr>
              <a:t></a:t>
            </a:r>
            <a:r>
              <a:rPr sz="3075" spc="345" baseline="-35230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</a:t>
            </a:r>
            <a:r>
              <a:rPr sz="1800" spc="52" baseline="-25462" dirty="0">
                <a:latin typeface="Times New Roman"/>
                <a:cs typeface="Times New Roman"/>
              </a:rPr>
              <a:t>2	</a:t>
            </a:r>
            <a:r>
              <a:rPr sz="3075" baseline="-35230" dirty="0">
                <a:latin typeface="Symbol"/>
                <a:cs typeface="Symbol"/>
              </a:rPr>
              <a:t></a:t>
            </a:r>
            <a:r>
              <a:rPr sz="3075" spc="225" baseline="-35230" dirty="0">
                <a:latin typeface="Times New Roman"/>
                <a:cs typeface="Times New Roman"/>
              </a:rPr>
              <a:t> </a:t>
            </a:r>
            <a:r>
              <a:rPr sz="2050" spc="10" dirty="0">
                <a:latin typeface="Symbol"/>
                <a:cs typeface="Symbol"/>
              </a:rPr>
              <a:t></a:t>
            </a:r>
            <a:r>
              <a:rPr sz="1800" spc="15" baseline="-23148" dirty="0">
                <a:latin typeface="Times New Roman"/>
                <a:cs typeface="Times New Roman"/>
              </a:rPr>
              <a:t>3</a:t>
            </a:r>
            <a:endParaRPr sz="1800" baseline="-23148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15644" y="3445255"/>
            <a:ext cx="73596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latin typeface="Times New Roman"/>
                <a:cs typeface="Times New Roman"/>
              </a:rPr>
              <a:t>D </a:t>
            </a:r>
            <a:r>
              <a:rPr sz="2050" dirty="0">
                <a:latin typeface="Symbol"/>
                <a:cs typeface="Symbol"/>
              </a:rPr>
              <a:t></a:t>
            </a:r>
            <a:r>
              <a:rPr sz="2050" spc="180" dirty="0">
                <a:latin typeface="Times New Roman"/>
                <a:cs typeface="Times New Roman"/>
              </a:rPr>
              <a:t> </a:t>
            </a:r>
            <a:r>
              <a:rPr sz="3075" spc="-37" baseline="35230" dirty="0">
                <a:latin typeface="Symbol"/>
                <a:cs typeface="Symbol"/>
              </a:rPr>
              <a:t></a:t>
            </a:r>
            <a:r>
              <a:rPr sz="1800" spc="-37" baseline="34722" dirty="0">
                <a:latin typeface="Times New Roman"/>
                <a:cs typeface="Times New Roman"/>
              </a:rPr>
              <a:t>1</a:t>
            </a:r>
            <a:endParaRPr sz="1800" baseline="34722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61235" y="2725927"/>
            <a:ext cx="60452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latin typeface="Symbol"/>
                <a:cs typeface="Symbol"/>
              </a:rPr>
              <a:t></a:t>
            </a:r>
            <a:r>
              <a:rPr sz="2050" dirty="0">
                <a:latin typeface="Times New Roman"/>
                <a:cs typeface="Times New Roman"/>
              </a:rPr>
              <a:t> </a:t>
            </a:r>
            <a:r>
              <a:rPr sz="3075" baseline="-36585" dirty="0">
                <a:latin typeface="Times New Roman"/>
                <a:cs typeface="Times New Roman"/>
              </a:rPr>
              <a:t>Sf</a:t>
            </a:r>
            <a:r>
              <a:rPr sz="3075" spc="44" baseline="-36585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61235" y="2930143"/>
            <a:ext cx="60452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0855" algn="l"/>
              </a:tabLst>
            </a:pPr>
            <a:r>
              <a:rPr sz="2050" dirty="0">
                <a:latin typeface="Symbol"/>
                <a:cs typeface="Symbol"/>
              </a:rPr>
              <a:t></a:t>
            </a:r>
            <a:r>
              <a:rPr sz="2050" dirty="0">
                <a:latin typeface="Times New Roman"/>
                <a:cs typeface="Times New Roman"/>
              </a:rPr>
              <a:t>	</a:t>
            </a:r>
            <a:r>
              <a:rPr sz="2050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61235" y="2539999"/>
            <a:ext cx="68389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75" baseline="-4065" dirty="0">
                <a:latin typeface="Symbol"/>
                <a:cs typeface="Symbol"/>
              </a:rPr>
              <a:t></a:t>
            </a:r>
            <a:r>
              <a:rPr sz="3075" spc="-345" baseline="-4065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Times New Roman"/>
                <a:cs typeface="Times New Roman"/>
              </a:rPr>
              <a:t>Sti</a:t>
            </a:r>
            <a:r>
              <a:rPr sz="2050" spc="-180" dirty="0">
                <a:latin typeface="Times New Roman"/>
                <a:cs typeface="Times New Roman"/>
              </a:rPr>
              <a:t> </a:t>
            </a:r>
            <a:r>
              <a:rPr sz="3075" baseline="-4065" dirty="0">
                <a:latin typeface="Symbol"/>
                <a:cs typeface="Symbol"/>
              </a:rPr>
              <a:t></a:t>
            </a:r>
            <a:r>
              <a:rPr sz="3075" spc="-502" baseline="-4065" dirty="0">
                <a:latin typeface="Times New Roman"/>
                <a:cs typeface="Times New Roman"/>
              </a:rPr>
              <a:t> </a:t>
            </a:r>
            <a:r>
              <a:rPr sz="1275" baseline="52287" dirty="0">
                <a:latin typeface="Times New Roman"/>
                <a:cs typeface="Times New Roman"/>
              </a:rPr>
              <a:t>k</a:t>
            </a:r>
            <a:endParaRPr sz="1275" baseline="52287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24788" y="2280919"/>
            <a:ext cx="48895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latin typeface="Times New Roman"/>
                <a:cs typeface="Times New Roman"/>
              </a:rPr>
              <a:t>Ni</a:t>
            </a:r>
            <a:r>
              <a:rPr sz="2050" spc="-125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36211" y="3150361"/>
            <a:ext cx="778510" cy="494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75" baseline="-35230" dirty="0">
                <a:latin typeface="Symbol"/>
                <a:cs typeface="Symbol"/>
              </a:rPr>
              <a:t></a:t>
            </a:r>
            <a:r>
              <a:rPr sz="3075" baseline="-35230" dirty="0">
                <a:latin typeface="Times New Roman"/>
                <a:cs typeface="Times New Roman"/>
              </a:rPr>
              <a:t> </a:t>
            </a:r>
            <a:r>
              <a:rPr sz="4575" spc="30" baseline="-32786" dirty="0">
                <a:latin typeface="Symbol"/>
                <a:cs typeface="Symbol"/>
              </a:rPr>
              <a:t></a:t>
            </a:r>
            <a:r>
              <a:rPr sz="4575" spc="-405" baseline="-32786" dirty="0">
                <a:latin typeface="Times New Roman"/>
                <a:cs typeface="Times New Roman"/>
              </a:rPr>
              <a:t> </a:t>
            </a:r>
            <a:r>
              <a:rPr sz="2050" spc="20" dirty="0">
                <a:latin typeface="Symbol"/>
                <a:cs typeface="Symbol"/>
              </a:rPr>
              <a:t></a:t>
            </a:r>
            <a:r>
              <a:rPr sz="1800" spc="30" baseline="-25462" dirty="0">
                <a:latin typeface="Times New Roman"/>
                <a:cs typeface="Times New Roman"/>
              </a:rPr>
              <a:t>i</a:t>
            </a:r>
            <a:endParaRPr sz="1800" baseline="-25462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15644" y="4210304"/>
            <a:ext cx="7479030" cy="2663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35"/>
              </a:lnSpc>
              <a:spcBef>
                <a:spcPts val="100"/>
              </a:spcBef>
            </a:pPr>
            <a:r>
              <a:rPr sz="2050" spc="15" dirty="0">
                <a:latin typeface="Times New Roman"/>
                <a:cs typeface="Times New Roman"/>
              </a:rPr>
              <a:t>umurrel </a:t>
            </a:r>
            <a:r>
              <a:rPr sz="2050" dirty="0">
                <a:latin typeface="Symbol"/>
                <a:cs typeface="Symbol"/>
              </a:rPr>
              <a:t></a:t>
            </a:r>
            <a:r>
              <a:rPr sz="2050" dirty="0">
                <a:latin typeface="Times New Roman"/>
                <a:cs typeface="Times New Roman"/>
              </a:rPr>
              <a:t> L </a:t>
            </a:r>
            <a:r>
              <a:rPr sz="2050" dirty="0">
                <a:latin typeface="Symbol"/>
                <a:cs typeface="Symbol"/>
              </a:rPr>
              <a:t></a:t>
            </a:r>
            <a:r>
              <a:rPr sz="2050" dirty="0">
                <a:latin typeface="Times New Roman"/>
                <a:cs typeface="Times New Roman"/>
              </a:rPr>
              <a:t> </a:t>
            </a:r>
            <a:r>
              <a:rPr sz="3075" baseline="35230" dirty="0">
                <a:latin typeface="Times New Roman"/>
                <a:cs typeface="Times New Roman"/>
              </a:rPr>
              <a:t>1</a:t>
            </a:r>
            <a:r>
              <a:rPr sz="3075" spc="-270" baseline="35230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Times New Roman"/>
                <a:cs typeface="Times New Roman"/>
              </a:rPr>
              <a:t>tahun</a:t>
            </a:r>
            <a:endParaRPr sz="2050">
              <a:latin typeface="Times New Roman"/>
              <a:cs typeface="Times New Roman"/>
            </a:endParaRPr>
          </a:p>
          <a:p>
            <a:pPr marL="1554480">
              <a:lnSpc>
                <a:spcPts val="2035"/>
              </a:lnSpc>
            </a:pPr>
            <a:r>
              <a:rPr sz="2050" dirty="0">
                <a:latin typeface="Times New Roman"/>
                <a:cs typeface="Times New Roman"/>
              </a:rPr>
              <a:t>D</a:t>
            </a:r>
            <a:endParaRPr sz="2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Times New Roman"/>
              <a:cs typeface="Times New Roman"/>
            </a:endParaRPr>
          </a:p>
          <a:p>
            <a:pPr marL="18415" marR="5080" indent="635">
              <a:lnSpc>
                <a:spcPct val="100000"/>
              </a:lnSpc>
              <a:tabLst>
                <a:tab pos="454659" algn="l"/>
                <a:tab pos="486409" algn="l"/>
                <a:tab pos="792480" algn="l"/>
                <a:tab pos="847725" algn="l"/>
              </a:tabLst>
            </a:pPr>
            <a:r>
              <a:rPr sz="2400" spc="65" dirty="0">
                <a:latin typeface="Arial"/>
                <a:cs typeface="Arial"/>
              </a:rPr>
              <a:t>Ni		</a:t>
            </a:r>
            <a:r>
              <a:rPr sz="2400" dirty="0">
                <a:latin typeface="Arial"/>
                <a:cs typeface="Arial"/>
              </a:rPr>
              <a:t>=		</a:t>
            </a:r>
            <a:r>
              <a:rPr sz="2400" spc="-15" dirty="0">
                <a:latin typeface="Arial"/>
                <a:cs typeface="Arial"/>
              </a:rPr>
              <a:t>siklus </a:t>
            </a:r>
            <a:r>
              <a:rPr sz="2400" spc="-50" dirty="0">
                <a:latin typeface="Arial"/>
                <a:cs typeface="Arial"/>
              </a:rPr>
              <a:t>penyebab </a:t>
            </a:r>
            <a:r>
              <a:rPr sz="2400" dirty="0">
                <a:latin typeface="Arial"/>
                <a:cs typeface="Arial"/>
              </a:rPr>
              <a:t>failure </a:t>
            </a:r>
            <a:r>
              <a:rPr sz="2400" spc="-40" dirty="0">
                <a:latin typeface="Arial"/>
                <a:cs typeface="Arial"/>
              </a:rPr>
              <a:t>pada </a:t>
            </a:r>
            <a:r>
              <a:rPr sz="2400" spc="-50" dirty="0">
                <a:latin typeface="Arial"/>
                <a:cs typeface="Arial"/>
              </a:rPr>
              <a:t>tegangan </a:t>
            </a:r>
            <a:r>
              <a:rPr sz="2400" spc="-80" dirty="0">
                <a:latin typeface="Arial"/>
                <a:cs typeface="Arial"/>
              </a:rPr>
              <a:t>St</a:t>
            </a:r>
            <a:r>
              <a:rPr sz="2400" i="1" spc="-80" dirty="0">
                <a:latin typeface="Arial"/>
                <a:cs typeface="Arial"/>
              </a:rPr>
              <a:t>i </a:t>
            </a:r>
            <a:r>
              <a:rPr sz="2400" i="1" spc="-55" dirty="0">
                <a:latin typeface="Arial"/>
                <a:cs typeface="Arial"/>
              </a:rPr>
              <a:t>(siklus)  </a:t>
            </a:r>
            <a:r>
              <a:rPr sz="2400" i="1" spc="-135" dirty="0">
                <a:latin typeface="Arial"/>
                <a:cs typeface="Arial"/>
              </a:rPr>
              <a:t>k	</a:t>
            </a:r>
            <a:r>
              <a:rPr sz="2400" dirty="0">
                <a:latin typeface="Arial"/>
                <a:cs typeface="Arial"/>
              </a:rPr>
              <a:t>=	</a:t>
            </a:r>
            <a:r>
              <a:rPr sz="2400" spc="-55" dirty="0">
                <a:latin typeface="Arial"/>
                <a:cs typeface="Arial"/>
              </a:rPr>
              <a:t>slope </a:t>
            </a:r>
            <a:r>
              <a:rPr sz="2400" spc="-40" dirty="0">
                <a:latin typeface="Arial"/>
                <a:cs typeface="Arial"/>
              </a:rPr>
              <a:t>pada </a:t>
            </a:r>
            <a:r>
              <a:rPr sz="2400" spc="-125" dirty="0">
                <a:latin typeface="Arial"/>
                <a:cs typeface="Arial"/>
              </a:rPr>
              <a:t>S-N</a:t>
            </a:r>
            <a:r>
              <a:rPr sz="2400" spc="2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diagram</a:t>
            </a:r>
            <a:endParaRPr sz="2400">
              <a:latin typeface="Arial"/>
              <a:cs typeface="Arial"/>
            </a:endParaRPr>
          </a:p>
          <a:p>
            <a:pPr marL="19050">
              <a:lnSpc>
                <a:spcPct val="100000"/>
              </a:lnSpc>
              <a:spcBef>
                <a:spcPts val="25"/>
              </a:spcBef>
              <a:tabLst>
                <a:tab pos="551815" algn="l"/>
              </a:tabLst>
            </a:pPr>
            <a:r>
              <a:rPr sz="2400" spc="-30" dirty="0">
                <a:latin typeface="Arial"/>
                <a:cs typeface="Arial"/>
              </a:rPr>
              <a:t>Ne	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85" dirty="0">
                <a:latin typeface="Arial"/>
                <a:cs typeface="Arial"/>
              </a:rPr>
              <a:t>batas </a:t>
            </a:r>
            <a:r>
              <a:rPr sz="2400" spc="-15" dirty="0">
                <a:latin typeface="Arial"/>
                <a:cs typeface="Arial"/>
              </a:rPr>
              <a:t>berulangnya </a:t>
            </a:r>
            <a:r>
              <a:rPr sz="2400" spc="-75" dirty="0">
                <a:latin typeface="Arial"/>
                <a:cs typeface="Arial"/>
              </a:rPr>
              <a:t>beban </a:t>
            </a:r>
            <a:r>
              <a:rPr sz="2400" dirty="0">
                <a:latin typeface="Arial"/>
                <a:cs typeface="Arial"/>
              </a:rPr>
              <a:t>jika </a:t>
            </a:r>
            <a:r>
              <a:rPr sz="2400" spc="-20" dirty="0">
                <a:latin typeface="Arial"/>
                <a:cs typeface="Arial"/>
              </a:rPr>
              <a:t>terjadi</a:t>
            </a:r>
            <a:r>
              <a:rPr sz="2400" spc="315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lelah</a:t>
            </a:r>
            <a:endParaRPr sz="2400">
              <a:latin typeface="Arial"/>
              <a:cs typeface="Arial"/>
            </a:endParaRPr>
          </a:p>
          <a:p>
            <a:pPr marL="19050" marR="1148715" indent="-1270">
              <a:lnSpc>
                <a:spcPts val="2860"/>
              </a:lnSpc>
              <a:spcBef>
                <a:spcPts val="135"/>
              </a:spcBef>
              <a:tabLst>
                <a:tab pos="405130" algn="l"/>
                <a:tab pos="424180" algn="l"/>
                <a:tab pos="758825" algn="l"/>
              </a:tabLst>
            </a:pPr>
            <a:r>
              <a:rPr sz="2400" spc="25" dirty="0">
                <a:latin typeface="Symbol"/>
                <a:cs typeface="Symbol"/>
              </a:rPr>
              <a:t></a:t>
            </a:r>
            <a:r>
              <a:rPr sz="2400" spc="25" dirty="0">
                <a:latin typeface="Arial"/>
                <a:cs typeface="Arial"/>
              </a:rPr>
              <a:t>i		</a:t>
            </a:r>
            <a:r>
              <a:rPr sz="2400" dirty="0">
                <a:latin typeface="Arial"/>
                <a:cs typeface="Arial"/>
              </a:rPr>
              <a:t>= </a:t>
            </a:r>
            <a:r>
              <a:rPr sz="2400" spc="-15" dirty="0">
                <a:latin typeface="Arial"/>
                <a:cs typeface="Arial"/>
              </a:rPr>
              <a:t>siklus </a:t>
            </a:r>
            <a:r>
              <a:rPr sz="2400" spc="-10" dirty="0">
                <a:latin typeface="Arial"/>
                <a:cs typeface="Arial"/>
              </a:rPr>
              <a:t>yang </a:t>
            </a:r>
            <a:r>
              <a:rPr sz="2400" spc="-55" dirty="0">
                <a:latin typeface="Arial"/>
                <a:cs typeface="Arial"/>
              </a:rPr>
              <a:t>bekerja </a:t>
            </a:r>
            <a:r>
              <a:rPr sz="2400" spc="35" dirty="0">
                <a:latin typeface="Arial"/>
                <a:cs typeface="Arial"/>
              </a:rPr>
              <a:t>untuk </a:t>
            </a:r>
            <a:r>
              <a:rPr sz="2400" spc="-65" dirty="0">
                <a:latin typeface="Arial"/>
                <a:cs typeface="Arial"/>
              </a:rPr>
              <a:t>setiap </a:t>
            </a:r>
            <a:r>
              <a:rPr sz="2400" spc="-75" dirty="0">
                <a:latin typeface="Arial"/>
                <a:cs typeface="Arial"/>
              </a:rPr>
              <a:t>beban </a:t>
            </a:r>
            <a:r>
              <a:rPr sz="2400" spc="-100" dirty="0">
                <a:latin typeface="Arial"/>
                <a:cs typeface="Arial"/>
              </a:rPr>
              <a:t>Sti  </a:t>
            </a:r>
            <a:r>
              <a:rPr sz="2400" dirty="0">
                <a:latin typeface="Arial"/>
                <a:cs typeface="Arial"/>
              </a:rPr>
              <a:t>N	=	</a:t>
            </a:r>
            <a:r>
              <a:rPr sz="2400" spc="-15" dirty="0">
                <a:latin typeface="Arial"/>
                <a:cs typeface="Arial"/>
              </a:rPr>
              <a:t>siklus </a:t>
            </a:r>
            <a:r>
              <a:rPr sz="2400" spc="-50" dirty="0">
                <a:latin typeface="Arial"/>
                <a:cs typeface="Arial"/>
              </a:rPr>
              <a:t>per </a:t>
            </a:r>
            <a:r>
              <a:rPr sz="2400" spc="20" dirty="0">
                <a:latin typeface="Arial"/>
                <a:cs typeface="Arial"/>
              </a:rPr>
              <a:t>waktu </a:t>
            </a:r>
            <a:r>
              <a:rPr sz="2400" spc="-15" dirty="0">
                <a:latin typeface="Arial"/>
                <a:cs typeface="Arial"/>
              </a:rPr>
              <a:t>(siklus </a:t>
            </a:r>
            <a:r>
              <a:rPr sz="2400" dirty="0">
                <a:latin typeface="Arial"/>
                <a:cs typeface="Arial"/>
              </a:rPr>
              <a:t>/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tahun)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34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64940" y="923036"/>
            <a:ext cx="211010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75" dirty="0"/>
              <a:t>Referensi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672274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40" dirty="0">
                <a:latin typeface="Arial"/>
                <a:cs typeface="Arial"/>
              </a:rPr>
              <a:t>Penerbit </a:t>
            </a:r>
            <a:r>
              <a:rPr sz="3200" spc="-260" dirty="0">
                <a:latin typeface="Arial"/>
                <a:cs typeface="Arial"/>
              </a:rPr>
              <a:t>ITB, </a:t>
            </a:r>
            <a:r>
              <a:rPr sz="3200" spc="-160" dirty="0">
                <a:latin typeface="Arial"/>
                <a:cs typeface="Arial"/>
              </a:rPr>
              <a:t>2001, </a:t>
            </a:r>
            <a:r>
              <a:rPr sz="3200" spc="-300" dirty="0">
                <a:latin typeface="Arial"/>
                <a:cs typeface="Arial"/>
              </a:rPr>
              <a:t>Rekayasa </a:t>
            </a:r>
            <a:r>
              <a:rPr sz="3200" spc="-235" dirty="0">
                <a:latin typeface="Arial"/>
                <a:cs typeface="Arial"/>
              </a:rPr>
              <a:t>Jalan</a:t>
            </a:r>
            <a:r>
              <a:rPr sz="3200" spc="345" dirty="0">
                <a:latin typeface="Arial"/>
                <a:cs typeface="Arial"/>
              </a:rPr>
              <a:t> </a:t>
            </a:r>
            <a:r>
              <a:rPr sz="3200" spc="-225" dirty="0">
                <a:latin typeface="Arial"/>
                <a:cs typeface="Arial"/>
              </a:rPr>
              <a:t>Rel.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1314</Words>
  <Application>Microsoft Office PowerPoint</Application>
  <PresentationFormat>Custom</PresentationFormat>
  <Paragraphs>348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Georgia</vt:lpstr>
      <vt:lpstr>Symbol</vt:lpstr>
      <vt:lpstr>Times New Roman</vt:lpstr>
      <vt:lpstr>Wingdings</vt:lpstr>
      <vt:lpstr>Office Theme</vt:lpstr>
      <vt:lpstr>Dimensi Rel</vt:lpstr>
      <vt:lpstr>Dimensi Rel</vt:lpstr>
      <vt:lpstr>Pemilihan Dimensi</vt:lpstr>
      <vt:lpstr>Pemilihan Dimensi</vt:lpstr>
      <vt:lpstr>Tegangan ijin profil rel berdasarkan kelas jalan di Indonesia </vt:lpstr>
      <vt:lpstr>Pemilihan Dimensi</vt:lpstr>
      <vt:lpstr>Pemilihan Dimensi</vt:lpstr>
      <vt:lpstr>Pemilihan Dimensi</vt:lpstr>
      <vt:lpstr>Perancangan Rel</vt:lpstr>
      <vt:lpstr>Perancangan Rel</vt:lpstr>
      <vt:lpstr>Latihan</vt:lpstr>
      <vt:lpstr>Latihan</vt:lpstr>
      <vt:lpstr>Latihan</vt:lpstr>
      <vt:lpstr>Latihan</vt:lpstr>
      <vt:lpstr>Umur Rel</vt:lpstr>
      <vt:lpstr>Kerusakan Ujung Rel</vt:lpstr>
      <vt:lpstr>Kerusakan Ujung Rel</vt:lpstr>
      <vt:lpstr>Kerusakan Ujung Rel</vt:lpstr>
      <vt:lpstr>UMUR REL BERDASARKAN KEAUSAN</vt:lpstr>
      <vt:lpstr>Persamaan Empiris AREA untuk Perhitungan  Umur Rel</vt:lpstr>
      <vt:lpstr>Besaran nilai K</vt:lpstr>
      <vt:lpstr>Contoh Perhitungan</vt:lpstr>
      <vt:lpstr>Contoh Perhitungan</vt:lpstr>
      <vt:lpstr>Contoh Perhitungan</vt:lpstr>
      <vt:lpstr>Percobaan Ttg Keausan</vt:lpstr>
      <vt:lpstr>PowerPoint Presentation</vt:lpstr>
      <vt:lpstr>Tegangan yang Bekerja di Kepala Rel</vt:lpstr>
      <vt:lpstr>Tegangan yang Bekerja di Kepala Rel</vt:lpstr>
      <vt:lpstr>Tegangan yang Bekerja di Kepala Rel</vt:lpstr>
      <vt:lpstr>Tegangan yang Bekerja di Kepala Rel</vt:lpstr>
      <vt:lpstr>Linear Cumulative Damage Theory</vt:lpstr>
      <vt:lpstr>S-N Curve</vt:lpstr>
      <vt:lpstr>Umur Rel dari Grafik S-N</vt:lpstr>
      <vt:lpstr>Referensi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Nursyamsu Hidayat, Ph.D.</dc:title>
  <dc:creator>farida</dc:creator>
  <cp:lastModifiedBy>Mr.Luqman</cp:lastModifiedBy>
  <cp:revision>9</cp:revision>
  <dcterms:created xsi:type="dcterms:W3CDTF">2018-05-03T18:33:13Z</dcterms:created>
  <dcterms:modified xsi:type="dcterms:W3CDTF">2021-04-27T01:35:28Z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2014-03-04T00:00:00Z</vt:filetime>
  </property>
  <property fmtid="{D5CDD505-2E9C-101B-9397-08002B2CF9AE}" pid="3" name="LastSaved">
    <vt:filetime>2018-05-03T00:00:00Z</vt:filetime>
  </property>
</Properties>
</file>