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90" r:id="rId8"/>
    <p:sldId id="291" r:id="rId9"/>
    <p:sldId id="265" r:id="rId10"/>
    <p:sldId id="266" r:id="rId11"/>
    <p:sldId id="264" r:id="rId12"/>
    <p:sldId id="272" r:id="rId13"/>
    <p:sldId id="263" r:id="rId14"/>
    <p:sldId id="267" r:id="rId15"/>
    <p:sldId id="268" r:id="rId16"/>
    <p:sldId id="269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C2F7AB82-325D-4A18-8653-D89B701F611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E370E91-ACA0-4B46-95C5-830B549B2918}" type="slidenum">
              <a:rPr lang="en-US" smtClean="0"/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7AB82-325D-4A18-8653-D89B701F611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0E91-ACA0-4B46-95C5-830B549B29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7AB82-325D-4A18-8653-D89B701F611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0E91-ACA0-4B46-95C5-830B549B29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7AB82-325D-4A18-8653-D89B701F611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0E91-ACA0-4B46-95C5-830B549B291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7AB82-325D-4A18-8653-D89B701F611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0E91-ACA0-4B46-95C5-830B549B29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7AB82-325D-4A18-8653-D89B701F611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0E91-ACA0-4B46-95C5-830B549B29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7AB82-325D-4A18-8653-D89B701F611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0E91-ACA0-4B46-95C5-830B549B29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7AB82-325D-4A18-8653-D89B701F611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0E91-ACA0-4B46-95C5-830B549B2918}" type="slidenum">
              <a:rPr lang="en-US" smtClean="0"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7AB82-325D-4A18-8653-D89B701F611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0E91-ACA0-4B46-95C5-830B549B29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7AB82-325D-4A18-8653-D89B701F611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0E91-ACA0-4B46-95C5-830B549B29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7AB82-325D-4A18-8653-D89B701F611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70E91-ACA0-4B46-95C5-830B549B29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C2F7AB82-325D-4A18-8653-D89B701F611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2E370E91-ACA0-4B46-95C5-830B549B291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Menggambar</a:t>
            </a:r>
            <a:r>
              <a:rPr lang="en-US" dirty="0" smtClean="0"/>
              <a:t> </a:t>
            </a:r>
            <a:r>
              <a:rPr lang="en-US" dirty="0" err="1" smtClean="0"/>
              <a:t>Konstruksi</a:t>
            </a:r>
            <a:r>
              <a:rPr lang="en-US" dirty="0" smtClean="0"/>
              <a:t> </a:t>
            </a:r>
            <a:r>
              <a:rPr lang="en-US" dirty="0" err="1"/>
              <a:t>B</a:t>
            </a:r>
            <a:r>
              <a:rPr lang="en-US" dirty="0" err="1" smtClean="0"/>
              <a:t>angunan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92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400050"/>
            <a:ext cx="7024744" cy="1143000"/>
          </a:xfrm>
        </p:spPr>
        <p:txBody>
          <a:bodyPr/>
          <a:lstStyle/>
          <a:p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Gambar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524000"/>
            <a:ext cx="5916612" cy="476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446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KERTAS GAMBAR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/>
              <a:t>kertas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ditetapkan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peraturan</a:t>
            </a:r>
            <a:r>
              <a:rPr lang="en-US" dirty="0"/>
              <a:t> </a:t>
            </a:r>
            <a:r>
              <a:rPr lang="en-US" dirty="0" err="1"/>
              <a:t>normalisasi</a:t>
            </a:r>
            <a:r>
              <a:rPr lang="en-US" dirty="0"/>
              <a:t> yang </a:t>
            </a:r>
            <a:r>
              <a:rPr lang="en-US" dirty="0" err="1"/>
              <a:t>dikenal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normalisasi</a:t>
            </a:r>
            <a:r>
              <a:rPr lang="en-US" dirty="0"/>
              <a:t> “DIN” (</a:t>
            </a:r>
            <a:r>
              <a:rPr lang="en-US" dirty="0" err="1"/>
              <a:t>Deutsches</a:t>
            </a:r>
            <a:r>
              <a:rPr lang="en-US" dirty="0"/>
              <a:t> Institute </a:t>
            </a:r>
            <a:r>
              <a:rPr lang="en-US" dirty="0" err="1"/>
              <a:t>fuer</a:t>
            </a:r>
            <a:r>
              <a:rPr lang="en-US" dirty="0"/>
              <a:t> </a:t>
            </a:r>
            <a:r>
              <a:rPr lang="en-US" dirty="0" err="1"/>
              <a:t>Normung</a:t>
            </a:r>
            <a:r>
              <a:rPr lang="en-US" dirty="0"/>
              <a:t>)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badan</a:t>
            </a:r>
            <a:r>
              <a:rPr lang="en-US" dirty="0"/>
              <a:t> </a:t>
            </a:r>
            <a:r>
              <a:rPr lang="en-US" dirty="0" err="1"/>
              <a:t>normalisasi</a:t>
            </a:r>
            <a:r>
              <a:rPr lang="en-US" dirty="0"/>
              <a:t> </a:t>
            </a:r>
            <a:r>
              <a:rPr lang="en-US" dirty="0" err="1"/>
              <a:t>Jerman</a:t>
            </a:r>
            <a:r>
              <a:rPr lang="en-US" dirty="0"/>
              <a:t>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kertas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DIN 476-A. (</a:t>
            </a:r>
            <a:r>
              <a:rPr lang="en-US" dirty="0" err="1"/>
              <a:t>Tabel</a:t>
            </a:r>
            <a:r>
              <a:rPr lang="en-US" dirty="0"/>
              <a:t> 4)</a:t>
            </a:r>
          </a:p>
        </p:txBody>
      </p:sp>
    </p:spTree>
    <p:extLst>
      <p:ext uri="{BB962C8B-B14F-4D97-AF65-F5344CB8AC3E}">
        <p14:creationId xmlns:p14="http://schemas.microsoft.com/office/powerpoint/2010/main" val="2909349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Kertas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7410414"/>
              </p:ext>
            </p:extLst>
          </p:nvPr>
        </p:nvGraphicFramePr>
        <p:xfrm>
          <a:off x="381000" y="1828793"/>
          <a:ext cx="4343400" cy="381000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8636"/>
                <a:gridCol w="2754764"/>
              </a:tblGrid>
              <a:tr h="314128">
                <a:tc>
                  <a:txBody>
                    <a:bodyPr/>
                    <a:lstStyle/>
                    <a:p>
                      <a:pPr marL="46355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Kode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43815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Ukuran (mm)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314128">
                <a:tc>
                  <a:txBody>
                    <a:bodyPr/>
                    <a:lstStyle/>
                    <a:p>
                      <a:pPr marL="46355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Kertas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89142">
                <a:tc>
                  <a:txBody>
                    <a:bodyPr/>
                    <a:lstStyle/>
                    <a:p>
                      <a:pPr marL="463550" marR="0" algn="ctr">
                        <a:lnSpc>
                          <a:spcPts val="12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2x A0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438150" marR="0" algn="ctr">
                        <a:lnSpc>
                          <a:spcPts val="12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1189 x 1682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89142">
                <a:tc>
                  <a:txBody>
                    <a:bodyPr/>
                    <a:lstStyle/>
                    <a:p>
                      <a:pPr marL="463550" marR="0" algn="ctr">
                        <a:lnSpc>
                          <a:spcPts val="12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A0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438150" marR="0" algn="ctr">
                        <a:lnSpc>
                          <a:spcPts val="12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841 x 1189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89142">
                <a:tc>
                  <a:txBody>
                    <a:bodyPr/>
                    <a:lstStyle/>
                    <a:p>
                      <a:pPr marL="463550" marR="0" algn="ctr">
                        <a:lnSpc>
                          <a:spcPts val="12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A1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438150" marR="0" algn="ctr">
                        <a:lnSpc>
                          <a:spcPts val="12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594 x 841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89142">
                <a:tc>
                  <a:txBody>
                    <a:bodyPr/>
                    <a:lstStyle/>
                    <a:p>
                      <a:pPr marL="463550" marR="0" algn="ctr">
                        <a:lnSpc>
                          <a:spcPts val="12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A2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438150" marR="0" algn="ctr">
                        <a:lnSpc>
                          <a:spcPts val="12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420 x 594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89142">
                <a:tc>
                  <a:txBody>
                    <a:bodyPr/>
                    <a:lstStyle/>
                    <a:p>
                      <a:pPr marL="463550" marR="0" algn="ctr">
                        <a:lnSpc>
                          <a:spcPts val="12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A3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438150" marR="0" algn="ctr">
                        <a:lnSpc>
                          <a:spcPts val="12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297 x 420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89142">
                <a:tc>
                  <a:txBody>
                    <a:bodyPr/>
                    <a:lstStyle/>
                    <a:p>
                      <a:pPr marL="463550" marR="0" algn="ctr">
                        <a:lnSpc>
                          <a:spcPts val="12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A4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438150" marR="0" algn="ctr">
                        <a:lnSpc>
                          <a:spcPts val="12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210 x 297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90331">
                <a:tc>
                  <a:txBody>
                    <a:bodyPr/>
                    <a:lstStyle/>
                    <a:p>
                      <a:pPr marL="463550" marR="0" algn="ctr">
                        <a:lnSpc>
                          <a:spcPts val="12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A5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438150" marR="0" algn="ctr">
                        <a:lnSpc>
                          <a:spcPts val="12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148 x 210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89142">
                <a:tc>
                  <a:txBody>
                    <a:bodyPr/>
                    <a:lstStyle/>
                    <a:p>
                      <a:pPr marL="463550" marR="0" algn="ctr">
                        <a:lnSpc>
                          <a:spcPts val="12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A6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438150" marR="0" algn="ctr">
                        <a:lnSpc>
                          <a:spcPts val="12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105 x 148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89142">
                <a:tc>
                  <a:txBody>
                    <a:bodyPr/>
                    <a:lstStyle/>
                    <a:p>
                      <a:pPr marL="463550" marR="0" algn="ctr">
                        <a:lnSpc>
                          <a:spcPts val="12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A7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438150" marR="0" algn="ctr">
                        <a:lnSpc>
                          <a:spcPts val="12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74 x 105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89142">
                <a:tc>
                  <a:txBody>
                    <a:bodyPr/>
                    <a:lstStyle/>
                    <a:p>
                      <a:pPr marL="463550" marR="0" algn="ctr">
                        <a:lnSpc>
                          <a:spcPts val="12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A8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450850" marR="0" algn="ctr">
                        <a:lnSpc>
                          <a:spcPts val="12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52 x 74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89142">
                <a:tc>
                  <a:txBody>
                    <a:bodyPr/>
                    <a:lstStyle/>
                    <a:p>
                      <a:pPr marL="463550" marR="0" algn="ctr">
                        <a:lnSpc>
                          <a:spcPts val="12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A9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450850" marR="0" algn="ctr">
                        <a:lnSpc>
                          <a:spcPts val="12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37 x 52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447800"/>
            <a:ext cx="3886200" cy="5195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7632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MENGGAMBAR GARIS, HURUF DAN ANGKA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TITIK</a:t>
            </a:r>
          </a:p>
          <a:p>
            <a:r>
              <a:rPr lang="en-US" dirty="0" err="1"/>
              <a:t>Titik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elemen</a:t>
            </a:r>
            <a:r>
              <a:rPr lang="en-US" dirty="0"/>
              <a:t> </a:t>
            </a:r>
            <a:r>
              <a:rPr lang="en-US" dirty="0" err="1"/>
              <a:t>terkecil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42980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229600" cy="1143000"/>
          </a:xfrm>
        </p:spPr>
        <p:txBody>
          <a:bodyPr/>
          <a:lstStyle/>
          <a:p>
            <a:r>
              <a:rPr lang="en-US" b="1" dirty="0"/>
              <a:t>GARIS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059900"/>
            <a:ext cx="8772525" cy="572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82594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76200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Simbol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Gambar</a:t>
            </a:r>
            <a:r>
              <a:rPr lang="en-US" dirty="0" smtClean="0"/>
              <a:t> </a:t>
            </a:r>
            <a:r>
              <a:rPr lang="en-US" dirty="0" err="1" smtClean="0"/>
              <a:t>Teknik</a:t>
            </a:r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219200"/>
            <a:ext cx="5486400" cy="5546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657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609600"/>
            <a:ext cx="3683000" cy="2338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513" y="685800"/>
            <a:ext cx="3292475" cy="574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85759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b="1" dirty="0"/>
              <a:t>HURUF DAN ANGKA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Huruf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angka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teknik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terstandar</a:t>
            </a:r>
            <a:r>
              <a:rPr lang="en-US" dirty="0"/>
              <a:t> </a:t>
            </a:r>
            <a:r>
              <a:rPr lang="en-US" dirty="0" err="1"/>
              <a:t>memenuhi</a:t>
            </a:r>
            <a:r>
              <a:rPr lang="en-US" dirty="0"/>
              <a:t> </a:t>
            </a:r>
            <a:r>
              <a:rPr lang="en-US" dirty="0" err="1"/>
              <a:t>ketentuan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ditetapkan</a:t>
            </a:r>
            <a:r>
              <a:rPr lang="en-US" dirty="0"/>
              <a:t>. </a:t>
            </a:r>
            <a:r>
              <a:rPr lang="en-US" dirty="0" err="1"/>
              <a:t>Huruf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angka</a:t>
            </a:r>
            <a:r>
              <a:rPr lang="en-US" dirty="0"/>
              <a:t> </a:t>
            </a:r>
            <a:r>
              <a:rPr lang="en-US" dirty="0" err="1"/>
              <a:t>dimaksud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standar</a:t>
            </a:r>
            <a:r>
              <a:rPr lang="en-US" dirty="0"/>
              <a:t> yang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mal </a:t>
            </a:r>
            <a:r>
              <a:rPr lang="en-US" dirty="0" err="1"/>
              <a:t>sablon</a:t>
            </a:r>
            <a:r>
              <a:rPr lang="en-US" dirty="0"/>
              <a:t> </a:t>
            </a:r>
            <a:r>
              <a:rPr lang="en-US" dirty="0" err="1"/>
              <a:t>huruf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angka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38218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685800"/>
            <a:ext cx="3408363" cy="349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685800"/>
            <a:ext cx="407987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57200" y="2362200"/>
            <a:ext cx="4572000" cy="397031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r>
              <a:rPr lang="en-US" dirty="0"/>
              <a:t> </a:t>
            </a:r>
          </a:p>
          <a:p>
            <a:r>
              <a:rPr lang="en-US" b="1" dirty="0"/>
              <a:t>h </a:t>
            </a:r>
            <a:r>
              <a:rPr lang="en-US" dirty="0"/>
              <a:t>= </a:t>
            </a:r>
            <a:r>
              <a:rPr lang="en-US" dirty="0" err="1"/>
              <a:t>Tinggi</a:t>
            </a:r>
            <a:r>
              <a:rPr lang="en-US" dirty="0"/>
              <a:t> </a:t>
            </a:r>
            <a:r>
              <a:rPr lang="en-US" dirty="0" err="1"/>
              <a:t>huruf</a:t>
            </a:r>
            <a:r>
              <a:rPr lang="en-US" dirty="0"/>
              <a:t> </a:t>
            </a:r>
            <a:r>
              <a:rPr lang="en-US" dirty="0" err="1"/>
              <a:t>kapital</a:t>
            </a:r>
            <a:r>
              <a:rPr lang="en-US" dirty="0"/>
              <a:t>: 10/10h</a:t>
            </a:r>
          </a:p>
          <a:p>
            <a:r>
              <a:rPr lang="en-US" dirty="0"/>
              <a:t> </a:t>
            </a:r>
          </a:p>
          <a:p>
            <a:r>
              <a:rPr lang="en-US" b="1" dirty="0"/>
              <a:t>b </a:t>
            </a:r>
            <a:r>
              <a:rPr lang="en-US" dirty="0"/>
              <a:t>=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garis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huruf</a:t>
            </a:r>
            <a:r>
              <a:rPr lang="en-US" dirty="0"/>
              <a:t>/</a:t>
            </a:r>
            <a:r>
              <a:rPr lang="en-US" dirty="0" err="1"/>
              <a:t>angka</a:t>
            </a:r>
            <a:r>
              <a:rPr lang="en-US" dirty="0"/>
              <a:t>: 14/10h</a:t>
            </a:r>
          </a:p>
          <a:p>
            <a:r>
              <a:rPr lang="en-US" dirty="0"/>
              <a:t> </a:t>
            </a:r>
          </a:p>
          <a:p>
            <a:r>
              <a:rPr lang="en-US" b="1" dirty="0" smtClean="0"/>
              <a:t>c </a:t>
            </a:r>
            <a:r>
              <a:rPr lang="en-US" dirty="0"/>
              <a:t>= </a:t>
            </a:r>
            <a:r>
              <a:rPr lang="en-US" dirty="0" err="1"/>
              <a:t>Tinggi</a:t>
            </a:r>
            <a:r>
              <a:rPr lang="en-US" dirty="0"/>
              <a:t> </a:t>
            </a:r>
            <a:r>
              <a:rPr lang="en-US" dirty="0" err="1"/>
              <a:t>huruf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: 10/14h</a:t>
            </a:r>
          </a:p>
          <a:p>
            <a:r>
              <a:rPr lang="en-US" dirty="0"/>
              <a:t> </a:t>
            </a:r>
          </a:p>
          <a:p>
            <a:r>
              <a:rPr lang="en-US" b="1" dirty="0"/>
              <a:t>d </a:t>
            </a:r>
            <a:r>
              <a:rPr lang="en-US" dirty="0"/>
              <a:t>= </a:t>
            </a:r>
            <a:r>
              <a:rPr lang="en-US" dirty="0" err="1"/>
              <a:t>Tebal</a:t>
            </a:r>
            <a:r>
              <a:rPr lang="en-US" dirty="0"/>
              <a:t> </a:t>
            </a:r>
            <a:r>
              <a:rPr lang="en-US" dirty="0" err="1"/>
              <a:t>huruf</a:t>
            </a:r>
            <a:r>
              <a:rPr lang="en-US" dirty="0"/>
              <a:t> : 1/10h</a:t>
            </a:r>
          </a:p>
          <a:p>
            <a:r>
              <a:rPr lang="en-US" dirty="0"/>
              <a:t> </a:t>
            </a:r>
          </a:p>
          <a:p>
            <a:r>
              <a:rPr lang="en-US" b="1" dirty="0"/>
              <a:t>e </a:t>
            </a:r>
            <a:r>
              <a:rPr lang="en-US" dirty="0"/>
              <a:t>= </a:t>
            </a:r>
            <a:r>
              <a:rPr lang="en-US" dirty="0" err="1"/>
              <a:t>Jarak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kata: 6/10h</a:t>
            </a:r>
          </a:p>
          <a:p>
            <a:r>
              <a:rPr lang="en-US" dirty="0"/>
              <a:t> </a:t>
            </a:r>
          </a:p>
          <a:p>
            <a:r>
              <a:rPr lang="en-US" b="1" dirty="0"/>
              <a:t>f </a:t>
            </a:r>
            <a:r>
              <a:rPr lang="en-US" dirty="0"/>
              <a:t>= </a:t>
            </a:r>
            <a:r>
              <a:rPr lang="en-US" dirty="0" err="1"/>
              <a:t>Lebar</a:t>
            </a:r>
            <a:r>
              <a:rPr lang="en-US" dirty="0"/>
              <a:t> </a:t>
            </a:r>
            <a:r>
              <a:rPr lang="en-US" dirty="0" err="1"/>
              <a:t>huruf</a:t>
            </a:r>
            <a:r>
              <a:rPr lang="en-US" dirty="0"/>
              <a:t> : 6/10h</a:t>
            </a:r>
          </a:p>
          <a:p>
            <a:r>
              <a:rPr lang="en-US" dirty="0"/>
              <a:t> </a:t>
            </a:r>
          </a:p>
          <a:p>
            <a:r>
              <a:rPr lang="en-US" b="1" dirty="0"/>
              <a:t>a </a:t>
            </a:r>
            <a:r>
              <a:rPr lang="en-US" dirty="0"/>
              <a:t>= </a:t>
            </a:r>
            <a:r>
              <a:rPr lang="en-US" dirty="0" err="1"/>
              <a:t>Jarak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huruf</a:t>
            </a:r>
            <a:r>
              <a:rPr lang="en-US" dirty="0"/>
              <a:t> :2/10h</a:t>
            </a:r>
          </a:p>
        </p:txBody>
      </p:sp>
    </p:spTree>
    <p:extLst>
      <p:ext uri="{BB962C8B-B14F-4D97-AF65-F5344CB8AC3E}">
        <p14:creationId xmlns:p14="http://schemas.microsoft.com/office/powerpoint/2010/main" val="32545473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-228600"/>
            <a:ext cx="7024744" cy="1143000"/>
          </a:xfrm>
        </p:spPr>
        <p:txBody>
          <a:bodyPr/>
          <a:lstStyle/>
          <a:p>
            <a:r>
              <a:rPr lang="en-US" dirty="0" err="1" smtClean="0"/>
              <a:t>Skala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1" y="2362200"/>
            <a:ext cx="8458200" cy="3040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609600" y="857071"/>
            <a:ext cx="8077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/>
              <a:t>Skala</a:t>
            </a:r>
            <a:r>
              <a:rPr lang="en-US" b="1" dirty="0"/>
              <a:t> </a:t>
            </a:r>
            <a:r>
              <a:rPr lang="en-US" b="1" dirty="0" err="1"/>
              <a:t>adalah</a:t>
            </a:r>
            <a:endParaRPr lang="en-US" dirty="0"/>
          </a:p>
          <a:p>
            <a:r>
              <a:rPr lang="en-US" dirty="0"/>
              <a:t> </a:t>
            </a:r>
            <a:r>
              <a:rPr lang="en-US" b="1" dirty="0" err="1" smtClean="0"/>
              <a:t>perbandingan</a:t>
            </a:r>
            <a:r>
              <a:rPr lang="en-US" b="1" dirty="0" smtClean="0"/>
              <a:t> </a:t>
            </a:r>
            <a:r>
              <a:rPr lang="en-US" b="1" dirty="0" err="1"/>
              <a:t>antara</a:t>
            </a:r>
            <a:r>
              <a:rPr lang="en-US" b="1" dirty="0"/>
              <a:t> </a:t>
            </a:r>
            <a:r>
              <a:rPr lang="en-US" b="1" dirty="0" err="1"/>
              <a:t>obyek</a:t>
            </a:r>
            <a:r>
              <a:rPr lang="en-US" b="1" dirty="0"/>
              <a:t> </a:t>
            </a:r>
            <a:r>
              <a:rPr lang="en-US" b="1" dirty="0" err="1"/>
              <a:t>aslinya</a:t>
            </a:r>
            <a:r>
              <a:rPr lang="en-US" b="1" dirty="0"/>
              <a:t> </a:t>
            </a:r>
            <a:r>
              <a:rPr lang="en-US" b="1" dirty="0" err="1"/>
              <a:t>turunan</a:t>
            </a:r>
            <a:r>
              <a:rPr lang="en-US" b="1" dirty="0"/>
              <a:t> </a:t>
            </a:r>
            <a:r>
              <a:rPr lang="en-US" b="1" dirty="0" err="1"/>
              <a:t>pandangan</a:t>
            </a:r>
            <a:r>
              <a:rPr lang="en-US" b="1" dirty="0"/>
              <a:t>, </a:t>
            </a:r>
            <a:r>
              <a:rPr lang="en-US" b="1" dirty="0" err="1"/>
              <a:t>baik</a:t>
            </a:r>
            <a:r>
              <a:rPr lang="en-US" b="1" dirty="0"/>
              <a:t> </a:t>
            </a:r>
            <a:r>
              <a:rPr lang="en-US" b="1" dirty="0" err="1"/>
              <a:t>perbandingan</a:t>
            </a:r>
            <a:r>
              <a:rPr lang="en-US" b="1" dirty="0"/>
              <a:t> </a:t>
            </a:r>
            <a:r>
              <a:rPr lang="en-US" b="1" dirty="0" err="1"/>
              <a:t>diperbesar</a:t>
            </a:r>
            <a:r>
              <a:rPr lang="en-US" b="1" dirty="0"/>
              <a:t> </a:t>
            </a:r>
            <a:r>
              <a:rPr lang="en-US" b="1" dirty="0" err="1"/>
              <a:t>ataupun</a:t>
            </a:r>
            <a:r>
              <a:rPr lang="en-US" b="1" dirty="0"/>
              <a:t> </a:t>
            </a:r>
            <a:r>
              <a:rPr lang="en-US" b="1" dirty="0" err="1"/>
              <a:t>perbandingannya</a:t>
            </a:r>
            <a:r>
              <a:rPr lang="en-US" b="1" dirty="0"/>
              <a:t> </a:t>
            </a:r>
            <a:r>
              <a:rPr lang="en-US" b="1" dirty="0" err="1"/>
              <a:t>diperkecil</a:t>
            </a:r>
            <a:r>
              <a:rPr lang="en-US" b="1" dirty="0"/>
              <a:t> </a:t>
            </a:r>
            <a:r>
              <a:rPr lang="en-US" b="1" dirty="0" err="1"/>
              <a:t>dari</a:t>
            </a:r>
            <a:r>
              <a:rPr lang="en-US" b="1" dirty="0"/>
              <a:t> </a:t>
            </a:r>
            <a:r>
              <a:rPr lang="en-US" b="1" dirty="0" err="1"/>
              <a:t>bentuk</a:t>
            </a:r>
            <a:r>
              <a:rPr lang="en-US" b="1" dirty="0"/>
              <a:t> </a:t>
            </a:r>
            <a:r>
              <a:rPr lang="en-US" b="1" dirty="0" err="1"/>
              <a:t>aslinya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568801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Cara </a:t>
            </a:r>
            <a:r>
              <a:rPr lang="en-US" i="1" dirty="0" err="1"/>
              <a:t>perhitungan</a:t>
            </a:r>
            <a:r>
              <a:rPr lang="en-US" i="1" dirty="0"/>
              <a:t> </a:t>
            </a:r>
            <a:r>
              <a:rPr lang="en-US" i="1" dirty="0" err="1"/>
              <a:t>besaran</a:t>
            </a:r>
            <a:r>
              <a:rPr lang="en-US" i="1" dirty="0"/>
              <a:t> </a:t>
            </a:r>
            <a:r>
              <a:rPr lang="en-US" i="1" dirty="0" err="1" smtClean="0"/>
              <a:t>skala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 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mau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skala</a:t>
            </a:r>
            <a:r>
              <a:rPr lang="en-US" dirty="0"/>
              <a:t> 1 : 100, </a:t>
            </a:r>
            <a:r>
              <a:rPr lang="en-US" dirty="0" err="1"/>
              <a:t>sedangkan</a:t>
            </a:r>
            <a:r>
              <a:rPr lang="en-US" dirty="0"/>
              <a:t>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penggambaran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satuan</a:t>
            </a:r>
            <a:r>
              <a:rPr lang="en-US" dirty="0"/>
              <a:t> </a:t>
            </a:r>
            <a:r>
              <a:rPr lang="en-US" dirty="0" err="1"/>
              <a:t>milimeter</a:t>
            </a:r>
            <a:r>
              <a:rPr lang="en-US" dirty="0"/>
              <a:t> (mm),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obyek</a:t>
            </a:r>
            <a:r>
              <a:rPr lang="en-US" dirty="0"/>
              <a:t> </a:t>
            </a:r>
            <a:r>
              <a:rPr lang="en-US" dirty="0" err="1"/>
              <a:t>aslinya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meter (m), </a:t>
            </a:r>
            <a:r>
              <a:rPr lang="en-US" dirty="0" err="1"/>
              <a:t>maka</a:t>
            </a:r>
            <a:r>
              <a:rPr lang="en-US" dirty="0"/>
              <a:t> 1 m 1000 mm. </a:t>
            </a:r>
            <a:r>
              <a:rPr lang="en-US" dirty="0" err="1"/>
              <a:t>Jadi</a:t>
            </a:r>
            <a:r>
              <a:rPr lang="en-US" dirty="0"/>
              <a:t> </a:t>
            </a:r>
            <a:r>
              <a:rPr lang="en-US" dirty="0" err="1"/>
              <a:t>penggambaran</a:t>
            </a:r>
            <a:r>
              <a:rPr lang="en-US" dirty="0"/>
              <a:t> </a:t>
            </a:r>
            <a:r>
              <a:rPr lang="en-US" dirty="0" err="1"/>
              <a:t>skala</a:t>
            </a:r>
            <a:r>
              <a:rPr lang="en-US" dirty="0"/>
              <a:t> 1 : 100 </a:t>
            </a:r>
            <a:r>
              <a:rPr lang="en-US" i="1" dirty="0" err="1"/>
              <a:t>menjadi</a:t>
            </a:r>
            <a:r>
              <a:rPr lang="en-US" dirty="0"/>
              <a:t> 1000 mm : 100 = 10 mm = </a:t>
            </a:r>
            <a:r>
              <a:rPr lang="en-US" b="1" dirty="0"/>
              <a:t>1 cm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1 meter (</a:t>
            </a:r>
            <a:r>
              <a:rPr lang="en-US" dirty="0" err="1"/>
              <a:t>obyek</a:t>
            </a:r>
            <a:r>
              <a:rPr lang="en-US" dirty="0"/>
              <a:t> </a:t>
            </a:r>
            <a:r>
              <a:rPr lang="en-US" dirty="0" err="1"/>
              <a:t>asli</a:t>
            </a:r>
            <a:r>
              <a:rPr lang="en-US" dirty="0"/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72716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b="1" i="1" dirty="0" err="1" smtClean="0"/>
              <a:t>Pemberian</a:t>
            </a:r>
            <a:r>
              <a:rPr lang="en-US" b="1" i="1" dirty="0" smtClean="0"/>
              <a:t> </a:t>
            </a:r>
            <a:r>
              <a:rPr lang="en-US" b="1" i="1" dirty="0" err="1" smtClean="0"/>
              <a:t>Ukuran</a:t>
            </a:r>
            <a:r>
              <a:rPr lang="en-US" b="1" i="1" dirty="0" smtClean="0"/>
              <a:t> </a:t>
            </a:r>
            <a:r>
              <a:rPr lang="en-US" b="1" i="1" dirty="0" err="1" smtClean="0"/>
              <a:t>Pada</a:t>
            </a:r>
            <a:r>
              <a:rPr lang="en-US" b="1" i="1" dirty="0" smtClean="0"/>
              <a:t> </a:t>
            </a:r>
            <a:r>
              <a:rPr lang="en-US" b="1" i="1" dirty="0" err="1" smtClean="0"/>
              <a:t>Gambar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Pembuatan</a:t>
            </a:r>
            <a:r>
              <a:rPr lang="en-US" dirty="0" smtClean="0"/>
              <a:t> </a:t>
            </a:r>
            <a:r>
              <a:rPr lang="en-US" dirty="0" err="1"/>
              <a:t>garis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pemberian</a:t>
            </a:r>
            <a:r>
              <a:rPr lang="en-US" dirty="0"/>
              <a:t> </a:t>
            </a:r>
            <a:r>
              <a:rPr lang="en-US" dirty="0" err="1"/>
              <a:t>angka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tampil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benar</a:t>
            </a:r>
            <a:r>
              <a:rPr lang="en-US" dirty="0"/>
              <a:t> </a:t>
            </a:r>
            <a:r>
              <a:rPr lang="en-US" dirty="0" err="1"/>
              <a:t>memenuhi</a:t>
            </a:r>
            <a:r>
              <a:rPr lang="en-US" dirty="0"/>
              <a:t> </a:t>
            </a:r>
            <a:r>
              <a:rPr lang="en-US" dirty="0" err="1"/>
              <a:t>standar</a:t>
            </a:r>
            <a:r>
              <a:rPr lang="en-US" dirty="0"/>
              <a:t>. </a:t>
            </a:r>
            <a:r>
              <a:rPr lang="en-US" dirty="0" err="1"/>
              <a:t>Adapun</a:t>
            </a:r>
            <a:r>
              <a:rPr lang="en-US" dirty="0"/>
              <a:t> </a:t>
            </a:r>
            <a:r>
              <a:rPr lang="en-US" dirty="0" err="1"/>
              <a:t>pemberian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dimaksud</a:t>
            </a:r>
            <a:r>
              <a:rPr lang="en-US" dirty="0"/>
              <a:t> </a:t>
            </a:r>
            <a:r>
              <a:rPr lang="en-US" dirty="0" err="1"/>
              <a:t>sebagaimana</a:t>
            </a:r>
            <a:r>
              <a:rPr lang="en-US" dirty="0"/>
              <a:t> yang </a:t>
            </a:r>
            <a:r>
              <a:rPr lang="en-US" dirty="0" err="1"/>
              <a:t>tertera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di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5417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225" y="152400"/>
            <a:ext cx="8229600" cy="1143000"/>
          </a:xfrm>
        </p:spPr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Garis</a:t>
            </a:r>
            <a:r>
              <a:rPr lang="en-US" dirty="0" smtClean="0"/>
              <a:t> </a:t>
            </a:r>
            <a:r>
              <a:rPr lang="en-US" dirty="0" err="1" smtClean="0"/>
              <a:t>Ukuran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0643"/>
            <a:ext cx="4327526" cy="1755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3693712"/>
            <a:ext cx="4114800" cy="252888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6" y="1676400"/>
            <a:ext cx="4357425" cy="179395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00" y="3962400"/>
            <a:ext cx="4329375" cy="199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7703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Penunjukan</a:t>
            </a:r>
            <a:r>
              <a:rPr lang="en-US" dirty="0" smtClean="0"/>
              <a:t> </a:t>
            </a:r>
            <a:r>
              <a:rPr lang="en-US" dirty="0" err="1"/>
              <a:t>K</a:t>
            </a:r>
            <a:r>
              <a:rPr lang="en-US" dirty="0" err="1" smtClean="0"/>
              <a:t>etinggian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perencanaan</a:t>
            </a:r>
            <a:r>
              <a:rPr lang="en-US" dirty="0" smtClean="0"/>
              <a:t> </a:t>
            </a:r>
            <a:r>
              <a:rPr lang="en-US" dirty="0" err="1" smtClean="0"/>
              <a:t>bangunan</a:t>
            </a:r>
            <a:r>
              <a:rPr lang="en-US" dirty="0" smtClean="0"/>
              <a:t> </a:t>
            </a:r>
            <a:r>
              <a:rPr lang="en-US" dirty="0" err="1" smtClean="0"/>
              <a:t>seringkali</a:t>
            </a:r>
            <a:r>
              <a:rPr lang="en-US" dirty="0" smtClean="0"/>
              <a:t> </a:t>
            </a:r>
            <a:r>
              <a:rPr lang="en-US" dirty="0" err="1" smtClean="0"/>
              <a:t>ditunjukkan</a:t>
            </a:r>
            <a:r>
              <a:rPr lang="en-US" dirty="0" smtClean="0"/>
              <a:t> </a:t>
            </a:r>
            <a:r>
              <a:rPr lang="en-US" dirty="0" err="1" smtClean="0"/>
              <a:t>ketinggian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tanah</a:t>
            </a:r>
            <a:endParaRPr lang="en-US" dirty="0" smtClean="0"/>
          </a:p>
          <a:p>
            <a:r>
              <a:rPr lang="en-US" dirty="0" err="1" smtClean="0"/>
              <a:t>Ketinggian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ditunjukkan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notasi</a:t>
            </a:r>
            <a:r>
              <a:rPr lang="en-US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+</a:t>
            </a:r>
            <a:r>
              <a:rPr lang="en-US" dirty="0" smtClean="0"/>
              <a:t>0.00 </a:t>
            </a:r>
          </a:p>
          <a:p>
            <a:r>
              <a:rPr lang="en-US" dirty="0"/>
              <a:t> </a:t>
            </a:r>
            <a:r>
              <a:rPr lang="en-US" dirty="0" err="1" smtClean="0"/>
              <a:t>tanda</a:t>
            </a:r>
            <a:r>
              <a:rPr lang="en-US" dirty="0" smtClean="0"/>
              <a:t> (</a:t>
            </a:r>
            <a:r>
              <a:rPr lang="en-US" b="1" dirty="0" smtClean="0">
                <a:solidFill>
                  <a:srgbClr val="FF0000"/>
                </a:solidFill>
              </a:rPr>
              <a:t>+</a:t>
            </a:r>
            <a:r>
              <a:rPr lang="en-US" dirty="0" smtClean="0"/>
              <a:t>) </a:t>
            </a: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ketinggian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terletak</a:t>
            </a:r>
            <a:r>
              <a:rPr lang="en-US" dirty="0" smtClean="0"/>
              <a:t> di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Tanda</a:t>
            </a:r>
            <a:r>
              <a:rPr lang="en-US" dirty="0" smtClean="0"/>
              <a:t> (-) </a:t>
            </a: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ketinggian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dibawah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003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762000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/>
              <a:t>P</a:t>
            </a:r>
            <a:r>
              <a:rPr lang="en-US" dirty="0" err="1" smtClean="0"/>
              <a:t>enunjukan</a:t>
            </a:r>
            <a:r>
              <a:rPr lang="en-US" dirty="0" smtClean="0"/>
              <a:t> </a:t>
            </a:r>
            <a:r>
              <a:rPr lang="en-US" dirty="0" err="1"/>
              <a:t>K</a:t>
            </a:r>
            <a:r>
              <a:rPr lang="en-US" dirty="0" err="1" smtClean="0"/>
              <a:t>etinggian</a:t>
            </a:r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590800"/>
            <a:ext cx="4457700" cy="1098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1981200"/>
            <a:ext cx="3466510" cy="4195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9600" y="1981200"/>
            <a:ext cx="3429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Ketinggian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528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MENGGAMBAR PROYEKSI BENDA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36179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143000"/>
            <a:ext cx="6754009" cy="4689629"/>
          </a:xfrm>
        </p:spPr>
        <p:txBody>
          <a:bodyPr>
            <a:normAutofit/>
          </a:bodyPr>
          <a:lstStyle/>
          <a:p>
            <a:r>
              <a:rPr lang="en-US" dirty="0" err="1"/>
              <a:t>Proyeksi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yang </a:t>
            </a:r>
            <a:r>
              <a:rPr lang="en-US" dirty="0" err="1"/>
              <a:t>mempelajari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menggambarkan</a:t>
            </a:r>
            <a:r>
              <a:rPr lang="en-US" dirty="0"/>
              <a:t> </a:t>
            </a:r>
            <a:r>
              <a:rPr lang="en-US" dirty="0" err="1"/>
              <a:t>penglihatan</a:t>
            </a:r>
            <a:r>
              <a:rPr lang="en-US" dirty="0"/>
              <a:t>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benda</a:t>
            </a:r>
            <a:r>
              <a:rPr lang="en-US" dirty="0"/>
              <a:t> </a:t>
            </a:r>
            <a:r>
              <a:rPr lang="en-US" dirty="0" err="1"/>
              <a:t>tiga</a:t>
            </a:r>
            <a:r>
              <a:rPr lang="en-US" dirty="0"/>
              <a:t> </a:t>
            </a:r>
            <a:r>
              <a:rPr lang="en-US" dirty="0" err="1"/>
              <a:t>dimensi</a:t>
            </a:r>
            <a:r>
              <a:rPr lang="en-US" dirty="0"/>
              <a:t> </a:t>
            </a:r>
            <a:r>
              <a:rPr lang="en-US" dirty="0" err="1"/>
              <a:t>kedalam</a:t>
            </a:r>
            <a:r>
              <a:rPr lang="en-US" dirty="0"/>
              <a:t> </a:t>
            </a:r>
            <a:r>
              <a:rPr lang="en-US" dirty="0" err="1"/>
              <a:t>kertas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 smtClean="0"/>
              <a:t>secara</a:t>
            </a:r>
            <a:r>
              <a:rPr lang="en-US" dirty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dimensi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dilihat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dipandang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penglihatan</a:t>
            </a:r>
            <a:r>
              <a:rPr lang="en-US" dirty="0"/>
              <a:t>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. </a:t>
            </a:r>
            <a:endParaRPr lang="en-US" dirty="0" smtClean="0"/>
          </a:p>
          <a:p>
            <a:endParaRPr lang="en-US" dirty="0"/>
          </a:p>
          <a:p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/>
              <a:t>garis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penggambaran</a:t>
            </a:r>
            <a:r>
              <a:rPr lang="en-US" dirty="0"/>
              <a:t> </a:t>
            </a:r>
            <a:r>
              <a:rPr lang="en-US" dirty="0" err="1"/>
              <a:t>proyeksi</a:t>
            </a:r>
            <a:r>
              <a:rPr lang="en-US" dirty="0"/>
              <a:t>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1) </a:t>
            </a:r>
            <a:r>
              <a:rPr lang="en-US" dirty="0" err="1"/>
              <a:t>Proyeksi</a:t>
            </a:r>
            <a:r>
              <a:rPr lang="en-US" dirty="0"/>
              <a:t> </a:t>
            </a:r>
            <a:r>
              <a:rPr lang="en-US" dirty="0" err="1"/>
              <a:t>Aksonometri</a:t>
            </a:r>
            <a:r>
              <a:rPr lang="en-US" dirty="0"/>
              <a:t>, 2) </a:t>
            </a:r>
            <a:r>
              <a:rPr lang="en-US" dirty="0" err="1"/>
              <a:t>Proyeksi</a:t>
            </a:r>
            <a:r>
              <a:rPr lang="en-US" dirty="0"/>
              <a:t> Oblique (miring), 3) </a:t>
            </a:r>
            <a:r>
              <a:rPr lang="en-US" dirty="0" err="1"/>
              <a:t>Proyeksi</a:t>
            </a:r>
            <a:r>
              <a:rPr lang="en-US" dirty="0"/>
              <a:t> Orthogonal </a:t>
            </a:r>
            <a:r>
              <a:rPr lang="en-US" dirty="0" err="1"/>
              <a:t>dan</a:t>
            </a:r>
            <a:r>
              <a:rPr lang="en-US" dirty="0"/>
              <a:t> 4) </a:t>
            </a:r>
            <a:r>
              <a:rPr lang="en-US" dirty="0" err="1"/>
              <a:t>Perspektif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827993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62" y="533400"/>
            <a:ext cx="7008471" cy="58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61042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MENGGAMBAR IKATAN DAN SAMBUNGAN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 </a:t>
            </a:r>
            <a:r>
              <a:rPr lang="en-US" b="1" dirty="0" smtClean="0"/>
              <a:t>PASANGAN </a:t>
            </a:r>
            <a:r>
              <a:rPr lang="en-US" b="1" dirty="0"/>
              <a:t>BATU </a:t>
            </a:r>
            <a:r>
              <a:rPr lang="en-US" b="1" dirty="0" smtClean="0"/>
              <a:t>BATA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err="1"/>
              <a:t>Ukuran</a:t>
            </a:r>
            <a:r>
              <a:rPr lang="en-US" b="1" dirty="0"/>
              <a:t> </a:t>
            </a:r>
            <a:r>
              <a:rPr lang="en-US" b="1" dirty="0" err="1"/>
              <a:t>Batu</a:t>
            </a:r>
            <a:r>
              <a:rPr lang="en-US" b="1" dirty="0"/>
              <a:t> Bata</a:t>
            </a:r>
            <a:endParaRPr lang="en-US" dirty="0"/>
          </a:p>
          <a:p>
            <a:r>
              <a:rPr lang="en-US" dirty="0"/>
              <a:t> 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/>
              <a:t>daerah</a:t>
            </a:r>
            <a:r>
              <a:rPr lang="en-US" dirty="0"/>
              <a:t> yang </a:t>
            </a:r>
            <a:r>
              <a:rPr lang="en-US" dirty="0" err="1"/>
              <a:t>memproduksi</a:t>
            </a:r>
            <a:r>
              <a:rPr lang="en-US" dirty="0"/>
              <a:t> </a:t>
            </a:r>
            <a:r>
              <a:rPr lang="en-US" dirty="0" err="1"/>
              <a:t>batu</a:t>
            </a:r>
            <a:r>
              <a:rPr lang="en-US" dirty="0"/>
              <a:t> </a:t>
            </a:r>
            <a:r>
              <a:rPr lang="en-US" dirty="0" err="1"/>
              <a:t>bata</a:t>
            </a:r>
            <a:r>
              <a:rPr lang="en-US" dirty="0"/>
              <a:t> </a:t>
            </a:r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segi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, </a:t>
            </a:r>
            <a:r>
              <a:rPr lang="en-US" dirty="0" err="1"/>
              <a:t>bentuk</a:t>
            </a:r>
            <a:r>
              <a:rPr lang="en-US" dirty="0"/>
              <a:t>,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karakteristiknya</a:t>
            </a:r>
            <a:r>
              <a:rPr lang="en-US" dirty="0"/>
              <a:t>.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ditetapkan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standar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pedoman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batu</a:t>
            </a:r>
            <a:r>
              <a:rPr lang="en-US" dirty="0"/>
              <a:t> </a:t>
            </a:r>
            <a:r>
              <a:rPr lang="en-US" dirty="0" err="1"/>
              <a:t>bata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 smtClean="0"/>
              <a:t>:</a:t>
            </a:r>
          </a:p>
          <a:p>
            <a:endParaRPr lang="en-US" dirty="0"/>
          </a:p>
          <a:p>
            <a:r>
              <a:rPr lang="en-US" dirty="0"/>
              <a:t> </a:t>
            </a:r>
            <a:r>
              <a:rPr lang="en-US" dirty="0" err="1" smtClean="0"/>
              <a:t>panjang</a:t>
            </a:r>
            <a:r>
              <a:rPr lang="en-US" dirty="0" smtClean="0"/>
              <a:t> </a:t>
            </a:r>
            <a:r>
              <a:rPr lang="en-US" dirty="0" err="1"/>
              <a:t>bata</a:t>
            </a:r>
            <a:r>
              <a:rPr lang="en-US" dirty="0"/>
              <a:t> = </a:t>
            </a:r>
            <a:r>
              <a:rPr lang="en-US" dirty="0" err="1"/>
              <a:t>dua</a:t>
            </a:r>
            <a:r>
              <a:rPr lang="en-US" dirty="0"/>
              <a:t> kali </a:t>
            </a:r>
            <a:r>
              <a:rPr lang="en-US" dirty="0" err="1"/>
              <a:t>lebar</a:t>
            </a:r>
            <a:r>
              <a:rPr lang="en-US" dirty="0"/>
              <a:t> </a:t>
            </a:r>
            <a:r>
              <a:rPr lang="en-US" dirty="0" err="1"/>
              <a:t>bata</a:t>
            </a:r>
            <a:r>
              <a:rPr lang="en-US" dirty="0"/>
              <a:t> + </a:t>
            </a:r>
            <a:r>
              <a:rPr lang="en-US" dirty="0" err="1"/>
              <a:t>tebal</a:t>
            </a:r>
            <a:r>
              <a:rPr lang="en-US" dirty="0"/>
              <a:t> </a:t>
            </a:r>
            <a:r>
              <a:rPr lang="en-US" dirty="0" err="1"/>
              <a:t>siar</a:t>
            </a:r>
            <a:r>
              <a:rPr lang="en-US" dirty="0"/>
              <a:t>.</a:t>
            </a:r>
          </a:p>
          <a:p>
            <a:r>
              <a:rPr lang="en-US" dirty="0"/>
              <a:t> </a:t>
            </a:r>
            <a:r>
              <a:rPr lang="en-US" dirty="0" err="1" smtClean="0"/>
              <a:t>lebar</a:t>
            </a:r>
            <a:r>
              <a:rPr lang="en-US" dirty="0" smtClean="0"/>
              <a:t> </a:t>
            </a:r>
            <a:r>
              <a:rPr lang="en-US" dirty="0" err="1"/>
              <a:t>bata</a:t>
            </a:r>
            <a:r>
              <a:rPr lang="en-US" dirty="0"/>
              <a:t> = </a:t>
            </a:r>
            <a:r>
              <a:rPr lang="en-US" dirty="0" err="1"/>
              <a:t>dua</a:t>
            </a:r>
            <a:r>
              <a:rPr lang="en-US" dirty="0"/>
              <a:t> kali </a:t>
            </a:r>
            <a:r>
              <a:rPr lang="en-US" dirty="0" err="1"/>
              <a:t>tebal</a:t>
            </a:r>
            <a:r>
              <a:rPr lang="en-US" dirty="0"/>
              <a:t> </a:t>
            </a:r>
            <a:r>
              <a:rPr lang="en-US" dirty="0" err="1"/>
              <a:t>bata</a:t>
            </a:r>
            <a:r>
              <a:rPr lang="en-US" dirty="0"/>
              <a:t> + </a:t>
            </a:r>
            <a:r>
              <a:rPr lang="en-US" dirty="0" err="1"/>
              <a:t>tebal</a:t>
            </a:r>
            <a:r>
              <a:rPr lang="en-US" dirty="0"/>
              <a:t> </a:t>
            </a:r>
            <a:r>
              <a:rPr lang="en-US" dirty="0" err="1"/>
              <a:t>siar</a:t>
            </a:r>
            <a:r>
              <a:rPr lang="en-US" dirty="0"/>
              <a:t>.</a:t>
            </a:r>
          </a:p>
          <a:p>
            <a:r>
              <a:rPr lang="en-US" dirty="0"/>
              <a:t> </a:t>
            </a:r>
            <a:r>
              <a:rPr lang="en-US" dirty="0" err="1" smtClean="0"/>
              <a:t>tebal</a:t>
            </a:r>
            <a:r>
              <a:rPr lang="en-US" dirty="0" smtClean="0"/>
              <a:t> </a:t>
            </a:r>
            <a:r>
              <a:rPr lang="en-US" dirty="0" err="1"/>
              <a:t>siar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0,8 cm s/d 1,5 cm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4163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Dari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ragam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yang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dipasaran</a:t>
            </a:r>
            <a:r>
              <a:rPr lang="en-US" dirty="0"/>
              <a:t>, </a:t>
            </a:r>
            <a:r>
              <a:rPr lang="en-US" dirty="0" err="1"/>
              <a:t>dikenal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standar</a:t>
            </a:r>
            <a:r>
              <a:rPr lang="en-US" dirty="0"/>
              <a:t> yang </a:t>
            </a:r>
            <a:r>
              <a:rPr lang="en-US" dirty="0" err="1"/>
              <a:t>ditetapkan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LPMB (</a:t>
            </a:r>
            <a:r>
              <a:rPr lang="en-US" dirty="0" err="1"/>
              <a:t>Lembaga</a:t>
            </a:r>
            <a:r>
              <a:rPr lang="en-US" dirty="0"/>
              <a:t> </a:t>
            </a:r>
            <a:r>
              <a:rPr lang="en-US" dirty="0" err="1"/>
              <a:t>Penyelidikan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Bangunan</a:t>
            </a:r>
            <a:r>
              <a:rPr lang="en-US" dirty="0"/>
              <a:t>) </a:t>
            </a:r>
            <a:r>
              <a:rPr lang="en-US" dirty="0" err="1"/>
              <a:t>yaitu</a:t>
            </a:r>
            <a:r>
              <a:rPr lang="en-US" dirty="0"/>
              <a:t> :</a:t>
            </a:r>
          </a:p>
          <a:p>
            <a:r>
              <a:rPr lang="en-US" dirty="0"/>
              <a:t> </a:t>
            </a:r>
            <a:r>
              <a:rPr lang="en-US" dirty="0" err="1" smtClean="0"/>
              <a:t>pertama</a:t>
            </a:r>
            <a:r>
              <a:rPr lang="en-US" dirty="0" smtClean="0"/>
              <a:t> </a:t>
            </a:r>
            <a:r>
              <a:rPr lang="en-US" dirty="0" err="1"/>
              <a:t>panjang</a:t>
            </a:r>
            <a:r>
              <a:rPr lang="en-US" dirty="0"/>
              <a:t> = 240 mm, </a:t>
            </a:r>
            <a:r>
              <a:rPr lang="en-US" dirty="0" err="1"/>
              <a:t>lebar</a:t>
            </a:r>
            <a:r>
              <a:rPr lang="en-US" dirty="0"/>
              <a:t> = 115 mm, </a:t>
            </a:r>
            <a:r>
              <a:rPr lang="en-US" dirty="0" err="1"/>
              <a:t>tebal</a:t>
            </a:r>
            <a:r>
              <a:rPr lang="en-US" dirty="0"/>
              <a:t> =  52 mm.</a:t>
            </a:r>
          </a:p>
          <a:p>
            <a:r>
              <a:rPr lang="en-US" dirty="0"/>
              <a:t> </a:t>
            </a:r>
            <a:r>
              <a:rPr lang="en-US" dirty="0" err="1" smtClean="0"/>
              <a:t>kedua</a:t>
            </a:r>
            <a:r>
              <a:rPr lang="en-US" dirty="0" smtClean="0"/>
              <a:t> </a:t>
            </a:r>
            <a:r>
              <a:rPr lang="en-US" dirty="0" err="1"/>
              <a:t>panjang</a:t>
            </a:r>
            <a:r>
              <a:rPr lang="en-US" dirty="0"/>
              <a:t> = 230 mm, </a:t>
            </a:r>
            <a:r>
              <a:rPr lang="en-US" dirty="0" err="1"/>
              <a:t>lebar</a:t>
            </a:r>
            <a:r>
              <a:rPr lang="en-US" dirty="0"/>
              <a:t> = 110 mm, </a:t>
            </a:r>
            <a:r>
              <a:rPr lang="en-US" dirty="0" err="1"/>
              <a:t>tebal</a:t>
            </a:r>
            <a:r>
              <a:rPr lang="en-US" dirty="0"/>
              <a:t> = 50 mm.</a:t>
            </a:r>
          </a:p>
        </p:txBody>
      </p:sp>
    </p:spTree>
    <p:extLst>
      <p:ext uri="{BB962C8B-B14F-4D97-AF65-F5344CB8AC3E}">
        <p14:creationId xmlns:p14="http://schemas.microsoft.com/office/powerpoint/2010/main" val="3102282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355" y="2438400"/>
            <a:ext cx="7515845" cy="224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21621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1524000"/>
            <a:ext cx="6777317" cy="4308629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bata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umumnya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, </a:t>
            </a:r>
            <a:r>
              <a:rPr lang="en-US" dirty="0" err="1"/>
              <a:t>tapi</a:t>
            </a:r>
            <a:r>
              <a:rPr lang="en-US" dirty="0"/>
              <a:t> </a:t>
            </a:r>
            <a:r>
              <a:rPr lang="en-US" dirty="0" err="1"/>
              <a:t>umumnya</a:t>
            </a:r>
            <a:r>
              <a:rPr lang="en-US" dirty="0"/>
              <a:t> </a:t>
            </a:r>
            <a:r>
              <a:rPr lang="en-US" dirty="0" err="1"/>
              <a:t>mengikuti</a:t>
            </a:r>
            <a:r>
              <a:rPr lang="en-US" dirty="0"/>
              <a:t> </a:t>
            </a:r>
            <a:r>
              <a:rPr lang="en-US" dirty="0" err="1"/>
              <a:t>rumus</a:t>
            </a:r>
            <a:r>
              <a:rPr lang="en-US" dirty="0"/>
              <a:t> :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 </a:t>
            </a:r>
            <a:r>
              <a:rPr lang="en-US" b="1" i="1" dirty="0" err="1" smtClean="0"/>
              <a:t>Panjang</a:t>
            </a:r>
            <a:r>
              <a:rPr lang="en-US" b="1" i="1" dirty="0" smtClean="0"/>
              <a:t> = </a:t>
            </a:r>
            <a:r>
              <a:rPr lang="en-US" b="1" i="1" dirty="0"/>
              <a:t>2 kali </a:t>
            </a:r>
            <a:r>
              <a:rPr lang="en-US" b="1" i="1" dirty="0" err="1"/>
              <a:t>lebar</a:t>
            </a:r>
            <a:r>
              <a:rPr lang="en-US" b="1" i="1" dirty="0"/>
              <a:t> + </a:t>
            </a:r>
            <a:r>
              <a:rPr lang="en-US" b="1" i="1" dirty="0" err="1"/>
              <a:t>voeg</a:t>
            </a:r>
            <a:endParaRPr lang="en-US" dirty="0"/>
          </a:p>
          <a:p>
            <a:r>
              <a:rPr lang="en-US" b="1" i="1" dirty="0"/>
              <a:t/>
            </a:r>
            <a:br>
              <a:rPr lang="en-US" b="1" i="1" dirty="0"/>
            </a:br>
            <a:r>
              <a:rPr lang="en-US" dirty="0"/>
              <a:t> </a:t>
            </a:r>
            <a:r>
              <a:rPr lang="en-US" b="1" i="1" dirty="0" err="1" smtClean="0"/>
              <a:t>Lebar</a:t>
            </a:r>
            <a:r>
              <a:rPr lang="en-US" b="1" i="1" dirty="0" smtClean="0"/>
              <a:t> = </a:t>
            </a:r>
            <a:r>
              <a:rPr lang="en-US" b="1" i="1" dirty="0"/>
              <a:t>2 kali </a:t>
            </a:r>
            <a:r>
              <a:rPr lang="en-US" b="1" i="1" dirty="0" err="1"/>
              <a:t>tebal</a:t>
            </a:r>
            <a:r>
              <a:rPr lang="en-US" b="1" i="1" dirty="0"/>
              <a:t> + </a:t>
            </a:r>
            <a:r>
              <a:rPr lang="en-US" b="1" i="1" dirty="0" err="1"/>
              <a:t>voeg</a:t>
            </a:r>
            <a:endParaRPr lang="en-US" dirty="0"/>
          </a:p>
          <a:p>
            <a:r>
              <a:rPr lang="en-US" b="1" i="1" dirty="0"/>
              <a:t/>
            </a:r>
            <a:br>
              <a:rPr lang="en-US" b="1" i="1" dirty="0"/>
            </a:br>
            <a:r>
              <a:rPr lang="en-US" dirty="0"/>
              <a:t> </a:t>
            </a:r>
            <a:r>
              <a:rPr lang="en-US" i="1" u="sng" dirty="0" err="1" smtClean="0"/>
              <a:t>Keterangan</a:t>
            </a:r>
            <a:r>
              <a:rPr lang="en-US" i="1" u="sng" dirty="0" smtClean="0"/>
              <a:t> </a:t>
            </a:r>
            <a:r>
              <a:rPr lang="en-US" i="1" u="sng" dirty="0"/>
              <a:t>: </a:t>
            </a:r>
            <a:r>
              <a:rPr lang="en-US" i="1" u="sng" dirty="0" err="1"/>
              <a:t>Voeg</a:t>
            </a:r>
            <a:r>
              <a:rPr lang="en-US" i="1" u="sng" dirty="0"/>
              <a:t> = </a:t>
            </a:r>
            <a:r>
              <a:rPr lang="en-US" i="1" u="sng" dirty="0" err="1"/>
              <a:t>siar</a:t>
            </a:r>
            <a:r>
              <a:rPr lang="en-US" i="1" u="sng" dirty="0"/>
              <a:t> </a:t>
            </a:r>
            <a:r>
              <a:rPr lang="en-US" i="1" u="sng" dirty="0" err="1"/>
              <a:t>pasangan</a:t>
            </a:r>
            <a:endParaRPr lang="en-US" dirty="0"/>
          </a:p>
          <a:p>
            <a:r>
              <a:rPr lang="en-US" dirty="0"/>
              <a:t> </a:t>
            </a:r>
            <a:r>
              <a:rPr lang="en-US" dirty="0" err="1" smtClean="0"/>
              <a:t>Misalnya</a:t>
            </a:r>
            <a:r>
              <a:rPr lang="en-US" dirty="0" smtClean="0"/>
              <a:t> </a:t>
            </a:r>
            <a:r>
              <a:rPr lang="en-US" dirty="0"/>
              <a:t>;</a:t>
            </a:r>
          </a:p>
          <a:p>
            <a:r>
              <a:rPr lang="en-US" dirty="0"/>
              <a:t> </a:t>
            </a:r>
            <a:r>
              <a:rPr lang="en-US" dirty="0" err="1" smtClean="0"/>
              <a:t>Tebal</a:t>
            </a:r>
            <a:r>
              <a:rPr lang="en-US" dirty="0" smtClean="0"/>
              <a:t> </a:t>
            </a:r>
            <a:r>
              <a:rPr lang="en-US" dirty="0"/>
              <a:t>5 cm,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lebar</a:t>
            </a:r>
            <a:r>
              <a:rPr lang="en-US" dirty="0"/>
              <a:t> 2x5 + 1 = 11 cm,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panjang</a:t>
            </a:r>
            <a:r>
              <a:rPr lang="en-US" dirty="0"/>
              <a:t> 2x 11 cm + 1 = 23 cm</a:t>
            </a:r>
          </a:p>
          <a:p>
            <a:r>
              <a:rPr lang="en-US" dirty="0"/>
              <a:t> </a:t>
            </a:r>
          </a:p>
          <a:p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bata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: </a:t>
            </a:r>
            <a:r>
              <a:rPr lang="en-US" b="1" dirty="0"/>
              <a:t>5 x 11 x 23 cm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5394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168275"/>
            <a:ext cx="5327650" cy="646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05783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215" y="838200"/>
            <a:ext cx="5289785" cy="5225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77105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304800"/>
            <a:ext cx="7024744" cy="1143000"/>
          </a:xfrm>
        </p:spPr>
        <p:txBody>
          <a:bodyPr>
            <a:normAutofit/>
          </a:bodyPr>
          <a:lstStyle/>
          <a:p>
            <a:r>
              <a:rPr lang="en-US" sz="2800" b="1" dirty="0"/>
              <a:t>JENIS-JENIS DAN PENGGAMBARAN IKATAN SAMBUNGAN BATU BATA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922" y="1447800"/>
            <a:ext cx="6777317" cy="3508977"/>
          </a:xfrm>
        </p:spPr>
        <p:txBody>
          <a:bodyPr/>
          <a:lstStyle/>
          <a:p>
            <a:pPr lvl="0"/>
            <a:r>
              <a:rPr lang="en-US" b="1" dirty="0"/>
              <a:t>PASANGAN TEMBOK ½ BATA</a:t>
            </a:r>
            <a:endParaRPr lang="en-US" dirty="0"/>
          </a:p>
          <a:p>
            <a:r>
              <a:rPr lang="en-US" b="1" dirty="0"/>
              <a:t> 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886200"/>
            <a:ext cx="4403725" cy="1598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675" y="1625600"/>
            <a:ext cx="4505325" cy="523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8642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914400"/>
            <a:ext cx="5394325" cy="250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598" y="3581400"/>
            <a:ext cx="5400675" cy="293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257800" y="1066800"/>
            <a:ext cx="289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Setengah</a:t>
            </a:r>
            <a:r>
              <a:rPr lang="en-US" dirty="0" smtClean="0"/>
              <a:t> </a:t>
            </a:r>
            <a:r>
              <a:rPr lang="en-US" dirty="0" err="1" smtClean="0"/>
              <a:t>bata</a:t>
            </a:r>
            <a:r>
              <a:rPr lang="en-US" dirty="0" smtClean="0"/>
              <a:t> </a:t>
            </a:r>
            <a:r>
              <a:rPr lang="en-US" dirty="0" err="1" smtClean="0"/>
              <a:t>siku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08914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09600"/>
            <a:ext cx="5094288" cy="237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57800" y="1066800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Setengah</a:t>
            </a:r>
            <a:r>
              <a:rPr lang="en-US" dirty="0" smtClean="0"/>
              <a:t> </a:t>
            </a:r>
            <a:r>
              <a:rPr lang="en-US" dirty="0" err="1" smtClean="0"/>
              <a:t>bata</a:t>
            </a:r>
            <a:r>
              <a:rPr lang="en-US" dirty="0" smtClean="0"/>
              <a:t> </a:t>
            </a:r>
            <a:r>
              <a:rPr lang="en-US" dirty="0" err="1" smtClean="0"/>
              <a:t>Pertemuan</a:t>
            </a:r>
            <a:endParaRPr lang="en-US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575" y="3086100"/>
            <a:ext cx="4467225" cy="377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59953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85800"/>
            <a:ext cx="4999038" cy="261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2" y="3119438"/>
            <a:ext cx="4141788" cy="3744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57800" y="1066800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Setengah</a:t>
            </a:r>
            <a:r>
              <a:rPr lang="en-US" dirty="0" smtClean="0"/>
              <a:t> </a:t>
            </a:r>
            <a:r>
              <a:rPr lang="en-US" dirty="0" err="1" smtClean="0"/>
              <a:t>bata</a:t>
            </a:r>
            <a:r>
              <a:rPr lang="en-US" dirty="0" smtClean="0"/>
              <a:t> </a:t>
            </a:r>
            <a:r>
              <a:rPr lang="en-US" dirty="0" err="1" smtClean="0"/>
              <a:t>Pertemuan</a:t>
            </a:r>
            <a:r>
              <a:rPr lang="en-US" dirty="0" smtClean="0"/>
              <a:t> </a:t>
            </a:r>
            <a:r>
              <a:rPr lang="en-US" dirty="0" err="1" smtClean="0"/>
              <a:t>silang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0419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76200"/>
            <a:ext cx="7024744" cy="1143000"/>
          </a:xfrm>
        </p:spPr>
        <p:txBody>
          <a:bodyPr/>
          <a:lstStyle/>
          <a:p>
            <a:r>
              <a:rPr lang="en-US" b="1" dirty="0"/>
              <a:t>PASANGAN TEMBOK 1 BATA</a:t>
            </a:r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0" y="1622425"/>
            <a:ext cx="2673350" cy="150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943600" y="1622425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Pasangan</a:t>
            </a:r>
            <a:r>
              <a:rPr lang="en-US" b="1" dirty="0"/>
              <a:t> </a:t>
            </a:r>
            <a:r>
              <a:rPr lang="en-US" b="1" dirty="0" err="1"/>
              <a:t>Tembok</a:t>
            </a:r>
            <a:r>
              <a:rPr lang="en-US" b="1" dirty="0"/>
              <a:t> </a:t>
            </a:r>
            <a:r>
              <a:rPr lang="en-US" b="1" dirty="0" err="1"/>
              <a:t>Lurus</a:t>
            </a:r>
            <a:r>
              <a:rPr lang="en-US" b="1" dirty="0"/>
              <a:t> </a:t>
            </a:r>
            <a:r>
              <a:rPr lang="en-US" b="1" dirty="0" err="1"/>
              <a:t>Tebal</a:t>
            </a:r>
            <a:r>
              <a:rPr lang="en-US" b="1" dirty="0"/>
              <a:t> 1 Bata </a:t>
            </a:r>
            <a:r>
              <a:rPr lang="en-US" b="1" dirty="0" err="1"/>
              <a:t>Ikatan</a:t>
            </a:r>
            <a:r>
              <a:rPr lang="en-US" b="1" dirty="0"/>
              <a:t> </a:t>
            </a:r>
            <a:r>
              <a:rPr lang="en-US" b="1" dirty="0" err="1"/>
              <a:t>Tegak</a:t>
            </a:r>
            <a:endParaRPr lang="en-US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3200400"/>
            <a:ext cx="4032250" cy="2001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575" y="3121902"/>
            <a:ext cx="3502025" cy="340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51250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338" y="609600"/>
            <a:ext cx="4543425" cy="237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638" y="3276600"/>
            <a:ext cx="4429125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79300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84" y="533400"/>
            <a:ext cx="3021013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152650"/>
            <a:ext cx="3416300" cy="289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11491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901013"/>
            <a:ext cx="5397500" cy="277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9137" y="3505200"/>
            <a:ext cx="3565525" cy="318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91327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255</TotalTime>
  <Words>381</Words>
  <Application>Microsoft Office PowerPoint</Application>
  <PresentationFormat>On-screen Show (4:3)</PresentationFormat>
  <Paragraphs>97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Arial</vt:lpstr>
      <vt:lpstr>Calibri</vt:lpstr>
      <vt:lpstr>Century Gothic</vt:lpstr>
      <vt:lpstr>Wingdings 2</vt:lpstr>
      <vt:lpstr>Austin</vt:lpstr>
      <vt:lpstr>Menggambar Konstruksi Bangunan</vt:lpstr>
      <vt:lpstr>Alat Gambar</vt:lpstr>
      <vt:lpstr>KERTAS GAMBAR </vt:lpstr>
      <vt:lpstr>Ukuran Kertas</vt:lpstr>
      <vt:lpstr>MENGGAMBAR GARIS, HURUF DAN ANGKA</vt:lpstr>
      <vt:lpstr>GARIS</vt:lpstr>
      <vt:lpstr>Simbol dalam Gambar Teknik</vt:lpstr>
      <vt:lpstr>PowerPoint Presentation</vt:lpstr>
      <vt:lpstr>HURUF DAN ANGKA </vt:lpstr>
      <vt:lpstr>PowerPoint Presentation</vt:lpstr>
      <vt:lpstr>Skala</vt:lpstr>
      <vt:lpstr>Cara perhitungan besaran skala</vt:lpstr>
      <vt:lpstr>Pemberian Ukuran Pada Gambar</vt:lpstr>
      <vt:lpstr>Contoh Garis Ukuran</vt:lpstr>
      <vt:lpstr>Penunjukan Ketinggian</vt:lpstr>
      <vt:lpstr>Contoh Penunjukan Ketinggian</vt:lpstr>
      <vt:lpstr>MENGGAMBAR PROYEKSI BENDA</vt:lpstr>
      <vt:lpstr>PowerPoint Presentation</vt:lpstr>
      <vt:lpstr>PowerPoint Presentation</vt:lpstr>
      <vt:lpstr>MENGGAMBAR IKATAN DAN SAMBUNGAN  PASANGAN BATU BATA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JENIS-JENIS DAN PENGGAMBARAN IKATAN SAMBUNGAN BATU BATA</vt:lpstr>
      <vt:lpstr>PowerPoint Presentation</vt:lpstr>
      <vt:lpstr>PowerPoint Presentation</vt:lpstr>
      <vt:lpstr>PowerPoint Presentation</vt:lpstr>
      <vt:lpstr>PASANGAN TEMBOK 1 BATA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Menggambar</dc:title>
  <dc:creator>user</dc:creator>
  <cp:lastModifiedBy>User</cp:lastModifiedBy>
  <cp:revision>13</cp:revision>
  <dcterms:created xsi:type="dcterms:W3CDTF">2017-09-11T01:31:54Z</dcterms:created>
  <dcterms:modified xsi:type="dcterms:W3CDTF">2018-10-02T13:40:38Z</dcterms:modified>
</cp:coreProperties>
</file>