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72" r:id="rId1"/>
  </p:sldMasterIdLst>
  <p:notesMasterIdLst>
    <p:notesMasterId r:id="rId22"/>
  </p:notesMasterIdLst>
  <p:sldIdLst>
    <p:sldId id="258" r:id="rId2"/>
    <p:sldId id="267" r:id="rId3"/>
    <p:sldId id="268" r:id="rId4"/>
    <p:sldId id="257" r:id="rId5"/>
    <p:sldId id="275" r:id="rId6"/>
    <p:sldId id="276" r:id="rId7"/>
    <p:sldId id="277" r:id="rId8"/>
    <p:sldId id="260" r:id="rId9"/>
    <p:sldId id="278" r:id="rId10"/>
    <p:sldId id="279" r:id="rId11"/>
    <p:sldId id="261" r:id="rId12"/>
    <p:sldId id="280" r:id="rId13"/>
    <p:sldId id="264" r:id="rId14"/>
    <p:sldId id="281" r:id="rId15"/>
    <p:sldId id="263" r:id="rId16"/>
    <p:sldId id="282" r:id="rId17"/>
    <p:sldId id="265" r:id="rId18"/>
    <p:sldId id="266" r:id="rId19"/>
    <p:sldId id="270" r:id="rId20"/>
    <p:sldId id="271" r:id="rId21"/>
  </p:sldIdLst>
  <p:sldSz cx="9144000" cy="6858000" type="screen4x3"/>
  <p:notesSz cx="6858000" cy="9144000"/>
  <p:embeddedFontLst>
    <p:embeddedFont>
      <p:font typeface="Arial Black" pitchFamily="34" charset="0"/>
      <p:bold r:id="rId23"/>
    </p:embeddedFont>
    <p:embeddedFont>
      <p:font typeface="Comic Sans MS" pitchFamily="66" charset="0"/>
      <p:regular r:id="rId24"/>
      <p:bold r:id="rId25"/>
    </p:embeddedFont>
    <p:embeddedFont>
      <p:font typeface="Trebuchet MS" pitchFamily="34" charset="0"/>
      <p:regular r:id="rId26"/>
      <p:bold r:id="rId27"/>
      <p:italic r:id="rId28"/>
      <p:boldItalic r:id="rId29"/>
    </p:embeddedFont>
    <p:embeddedFont>
      <p:font typeface="Wingdings 2" pitchFamily="18" charset="2"/>
      <p:regular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33CC"/>
    <a:srgbClr val="006600"/>
    <a:srgbClr val="CC0066"/>
    <a:srgbClr val="FF0000"/>
    <a:srgbClr val="800000"/>
    <a:srgbClr val="FFFF99"/>
    <a:srgbClr val="0099FF"/>
    <a:srgbClr val="0066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02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75" d="100"/>
          <a:sy n="75" d="100"/>
        </p:scale>
        <p:origin x="-252" y="133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9DBE85D-A2F5-4DD6-B0F6-00DEEBB2086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F2F9C1-DADF-4316-A59E-E7B9E0C6C85F}" type="slidenum">
              <a:rPr lang="en-US"/>
              <a:pPr/>
              <a:t>4</a:t>
            </a:fld>
            <a:endParaRPr lang="en-U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Here is a list of my YES’s and No’s</a:t>
            </a:r>
          </a:p>
          <a:p>
            <a:endParaRPr lang="en-US"/>
          </a:p>
          <a:p>
            <a:r>
              <a:rPr lang="en-US"/>
              <a:t>Think about what these YES’s have in common</a:t>
            </a:r>
          </a:p>
          <a:p>
            <a:endParaRPr lang="en-US"/>
          </a:p>
          <a:p>
            <a:r>
              <a:rPr lang="en-US"/>
              <a:t>Think about how the NO’s are different from the YES’s</a:t>
            </a:r>
          </a:p>
          <a:p>
            <a:endParaRPr lang="en-US"/>
          </a:p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F06A6E-CADE-473F-B740-0732AE798439}" type="slidenum">
              <a:rPr lang="en-US"/>
              <a:pPr/>
              <a:t>11</a:t>
            </a:fld>
            <a:endParaRPr 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BCFC42-3123-4766-BE5B-135AA7D2B008}" type="slidenum">
              <a:rPr lang="en-US"/>
              <a:pPr/>
              <a:t>13</a:t>
            </a:fld>
            <a:endParaRPr lang="en-US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FFE2AF-6AF2-4AE5-9DBF-D7C31C2885A8}" type="slidenum">
              <a:rPr lang="en-US"/>
              <a:pPr/>
              <a:t>15</a:t>
            </a:fld>
            <a:endParaRPr lang="en-US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Student’s generate examples and class decides if it is a YES or NO example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0AF804-7663-4E8C-9B1C-BE21B7896DF2}" type="slidenum">
              <a:rPr lang="en-US"/>
              <a:pPr/>
              <a:t>17</a:t>
            </a:fld>
            <a:endParaRPr 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644A65-9BD5-4F4C-AF68-45531713A663}" type="slidenum">
              <a:rPr lang="en-US"/>
              <a:pPr/>
              <a:t>18</a:t>
            </a:fld>
            <a:endParaRPr lang="en-US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DBE85D-A2F5-4DD6-B0F6-00DEEBB2086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85CB4C1-12B7-4D18-86B4-77776F2DED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A39C9-3251-492D-98A3-2584871A6E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1E2BF8D-BCF0-4D73-AFC8-2D22837FBD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702CE6-1FB6-4D26-BB6F-F7F7D04A26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C71EFCD-3E8C-43EB-AFAC-5C3ADCA37E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8968F2-851F-457A-AD6B-D6B73A8204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CD61F7-EC50-4C51-9643-C9898E81F54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D8DFD3-BCE6-4F4D-A221-2A9B65999B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C53CF0-A1A5-47E8-9B89-3376F0EDC9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5DD79F-3D8F-496A-B0A3-B645DBA41F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6C18E32-13F1-43CF-895E-FE44612A92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108943D-BA75-4D15-A08A-A1C7494FF2E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20.gif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8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4.gi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7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2"/>
          <p:cNvSpPr>
            <a:spLocks noChangeArrowheads="1" noChangeShapeType="1" noTextEdit="1"/>
          </p:cNvSpPr>
          <p:nvPr/>
        </p:nvSpPr>
        <p:spPr bwMode="auto">
          <a:xfrm>
            <a:off x="2071670" y="571480"/>
            <a:ext cx="4724400" cy="24384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id-ID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Concept Attainment</a:t>
            </a:r>
          </a:p>
        </p:txBody>
      </p:sp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1285852" y="2357430"/>
          <a:ext cx="1295400" cy="3933825"/>
        </p:xfrm>
        <a:graphic>
          <a:graphicData uri="http://schemas.openxmlformats.org/presentationml/2006/ole">
            <p:oleObj spid="_x0000_s5123" name="ClipArt" r:id="rId4" imgW="1295640" imgH="3934080" progId="">
              <p:embed/>
            </p:oleObj>
          </a:graphicData>
        </a:graphic>
      </p:graphicFrame>
      <p:sp>
        <p:nvSpPr>
          <p:cNvPr id="7" name="Round Same Side Corner Rectangle 6"/>
          <p:cNvSpPr/>
          <p:nvPr/>
        </p:nvSpPr>
        <p:spPr bwMode="auto">
          <a:xfrm>
            <a:off x="3500430" y="2714620"/>
            <a:ext cx="4500594" cy="3714776"/>
          </a:xfrm>
          <a:prstGeom prst="round2Same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 err="1" smtClean="0">
                <a:latin typeface="Comic Sans MS" pitchFamily="66" charset="0"/>
              </a:rPr>
              <a:t>Standar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Kompetensi</a:t>
            </a:r>
            <a:r>
              <a:rPr lang="en-US" sz="2000" dirty="0" smtClean="0">
                <a:latin typeface="Comic Sans MS" pitchFamily="66" charset="0"/>
              </a:rPr>
              <a:t>	: </a:t>
            </a:r>
            <a:endParaRPr lang="id-ID" sz="2000" dirty="0" smtClean="0">
              <a:latin typeface="Comic Sans MS" pitchFamily="66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id-ID" sz="2000" dirty="0" smtClean="0">
                <a:latin typeface="Comic Sans MS" pitchFamily="66" charset="0"/>
              </a:rPr>
              <a:t>3. </a:t>
            </a:r>
            <a:r>
              <a:rPr lang="en-US" sz="2000" dirty="0" err="1" smtClean="0">
                <a:latin typeface="Comic Sans MS" pitchFamily="66" charset="0"/>
              </a:rPr>
              <a:t>Memahami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id-ID" sz="2000" dirty="0" smtClean="0">
                <a:latin typeface="Comic Sans MS" pitchFamily="66" charset="0"/>
              </a:rPr>
              <a:t>Manfaat Keanekaragaman Hayati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 err="1" smtClean="0">
                <a:latin typeface="Comic Sans MS" pitchFamily="66" charset="0"/>
              </a:rPr>
              <a:t>Kompetensi</a:t>
            </a:r>
            <a:r>
              <a:rPr lang="en-US" sz="2000" dirty="0" smtClean="0">
                <a:latin typeface="Comic Sans MS" pitchFamily="66" charset="0"/>
              </a:rPr>
              <a:t> </a:t>
            </a:r>
            <a:r>
              <a:rPr lang="en-US" sz="2000" dirty="0" err="1" smtClean="0">
                <a:latin typeface="Comic Sans MS" pitchFamily="66" charset="0"/>
              </a:rPr>
              <a:t>Dasar</a:t>
            </a:r>
            <a:r>
              <a:rPr lang="id-ID" sz="2000" dirty="0" smtClean="0">
                <a:latin typeface="Comic Sans MS" pitchFamily="66" charset="0"/>
              </a:rPr>
              <a:t>    :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id-ID" sz="2000" dirty="0" smtClean="0">
                <a:latin typeface="Comic Sans MS" pitchFamily="66" charset="0"/>
              </a:rPr>
              <a:t>3. 4 Mendeskripsikan ciri-ciri filum dalam dunia hewan dan peranannya bagi kehidupan</a:t>
            </a:r>
            <a:endParaRPr kumimoji="0" lang="id-ID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28596" y="1142984"/>
            <a:ext cx="74676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d-ID" sz="3600" b="1" dirty="0" smtClean="0"/>
              <a:t>Saya memikirkan mengenai suatu gagasan dan saya ingin kalian mencoba menebak gagasaan tersebut melalui kegiatan ini .....</a:t>
            </a:r>
          </a:p>
          <a:p>
            <a:pPr>
              <a:spcBef>
                <a:spcPct val="50000"/>
              </a:spcBef>
            </a:pPr>
            <a:endParaRPr lang="id-ID" sz="3600" b="1" dirty="0" smtClean="0"/>
          </a:p>
          <a:p>
            <a:pPr algn="just">
              <a:spcBef>
                <a:spcPct val="50000"/>
              </a:spcBef>
            </a:pPr>
            <a:r>
              <a:rPr lang="id-ID" sz="3600" b="1" dirty="0" smtClean="0"/>
              <a:t>.....jika kamu memahami gagasan tersebut, jangan dulu dikemukakan dengan keras, cukup dicatat.</a:t>
            </a:r>
            <a:endParaRPr lang="en-US" sz="3600" b="1" dirty="0"/>
          </a:p>
        </p:txBody>
      </p:sp>
      <p:graphicFrame>
        <p:nvGraphicFramePr>
          <p:cNvPr id="17411" name="Object 3"/>
          <p:cNvGraphicFramePr>
            <a:graphicFrameLocks noChangeAspect="1"/>
          </p:cNvGraphicFramePr>
          <p:nvPr/>
        </p:nvGraphicFramePr>
        <p:xfrm>
          <a:off x="7358082" y="214290"/>
          <a:ext cx="1522412" cy="2743200"/>
        </p:xfrm>
        <a:graphic>
          <a:graphicData uri="http://schemas.openxmlformats.org/presentationml/2006/ole">
            <p:oleObj spid="_x0000_s17411" name="ClipArt" r:id="rId4" imgW="2478240" imgH="4461120" progId="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500042"/>
            <a:ext cx="7239000" cy="642942"/>
          </a:xfrm>
        </p:spPr>
        <p:txBody>
          <a:bodyPr>
            <a:normAutofit/>
          </a:bodyPr>
          <a:lstStyle/>
          <a:p>
            <a:pPr algn="ctr"/>
            <a:r>
              <a:rPr lang="id-ID" sz="2800" dirty="0" smtClean="0">
                <a:solidFill>
                  <a:srgbClr val="FF33CC"/>
                </a:solidFill>
                <a:latin typeface="Comic Sans MS" pitchFamily="66" charset="0"/>
              </a:rPr>
              <a:t>Ini adalah contoh</a:t>
            </a:r>
            <a:endParaRPr lang="id-ID" sz="2800" dirty="0">
              <a:solidFill>
                <a:srgbClr val="FF33CC"/>
              </a:solidFill>
              <a:latin typeface="Comic Sans MS" pitchFamily="66" charset="0"/>
            </a:endParaRPr>
          </a:p>
        </p:txBody>
      </p:sp>
      <p:pic>
        <p:nvPicPr>
          <p:cNvPr id="8" name="Content Placeholder 7" descr="m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643050"/>
            <a:ext cx="3786214" cy="2839660"/>
          </a:xfrm>
        </p:spPr>
      </p:pic>
      <p:pic>
        <p:nvPicPr>
          <p:cNvPr id="21505" name="Picture 1" descr="C:\Users\i@m_@lsitsy@h\Documents\Brow concept attainment\molusca\bivalvia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2857496"/>
            <a:ext cx="3964230" cy="33641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500034" y="285728"/>
            <a:ext cx="7239000" cy="642942"/>
          </a:xfrm>
        </p:spPr>
        <p:txBody>
          <a:bodyPr>
            <a:normAutofit/>
          </a:bodyPr>
          <a:lstStyle/>
          <a:p>
            <a:pPr algn="ctr"/>
            <a:r>
              <a:rPr lang="id-ID" sz="2400" dirty="0" smtClean="0">
                <a:solidFill>
                  <a:srgbClr val="FF33CC"/>
                </a:solidFill>
                <a:latin typeface="Comic Sans MS" pitchFamily="66" charset="0"/>
              </a:rPr>
              <a:t>Ini bukanlah contoh</a:t>
            </a:r>
            <a:endParaRPr lang="id-ID" sz="2400" dirty="0">
              <a:solidFill>
                <a:srgbClr val="FF33CC"/>
              </a:solidFill>
              <a:latin typeface="Comic Sans MS" pitchFamily="66" charset="0"/>
            </a:endParaRPr>
          </a:p>
        </p:txBody>
      </p:sp>
      <p:pic>
        <p:nvPicPr>
          <p:cNvPr id="3084" name="Picture 12" descr="C:\Users\i@m_@lsitsy@h\Pictures\Annelida\an-450-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357298"/>
            <a:ext cx="3071834" cy="2476937"/>
          </a:xfrm>
          <a:prstGeom prst="rect">
            <a:avLst/>
          </a:prstGeom>
          <a:noFill/>
        </p:spPr>
      </p:pic>
      <p:pic>
        <p:nvPicPr>
          <p:cNvPr id="3085" name="Picture 13" descr="C:\Users\i@m_@lsitsy@h\Pictures\Echinodermata\340px-Acanthaster_planc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643314"/>
            <a:ext cx="3820909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7239000" cy="571504"/>
          </a:xfrm>
        </p:spPr>
        <p:txBody>
          <a:bodyPr>
            <a:normAutofit/>
          </a:bodyPr>
          <a:lstStyle/>
          <a:p>
            <a:pPr algn="ctr"/>
            <a:r>
              <a:rPr lang="id-ID" sz="2800" dirty="0" smtClean="0">
                <a:solidFill>
                  <a:srgbClr val="FF33CC"/>
                </a:solidFill>
                <a:latin typeface="Comic Sans MS" pitchFamily="66" charset="0"/>
              </a:rPr>
              <a:t>Ini adalah contoh</a:t>
            </a:r>
            <a:endParaRPr lang="id-ID" sz="2800" dirty="0"/>
          </a:p>
        </p:txBody>
      </p:sp>
      <p:pic>
        <p:nvPicPr>
          <p:cNvPr id="50179" name="Picture 3" descr="C:\Users\i@m_@lsitsy@h\Pictures\molusca\imageU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357562"/>
            <a:ext cx="3500462" cy="3143272"/>
          </a:xfrm>
          <a:prstGeom prst="rect">
            <a:avLst/>
          </a:prstGeom>
          <a:noFill/>
        </p:spPr>
      </p:pic>
      <p:pic>
        <p:nvPicPr>
          <p:cNvPr id="26625" name="Picture 1" descr="F:\DATA\IKIP PGRI SMRG\MATA KULIAH\GASAL\Semester 5\STRATEGI PEMBELAJARAN\Bahan Ajar Jadi\Kera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357298"/>
            <a:ext cx="3845125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/>
          </a:bodyPr>
          <a:lstStyle/>
          <a:p>
            <a:pPr algn="ctr"/>
            <a:r>
              <a:rPr lang="id-ID" sz="2800" dirty="0" smtClean="0">
                <a:solidFill>
                  <a:srgbClr val="FF33CC"/>
                </a:solidFill>
                <a:latin typeface="Comic Sans MS" pitchFamily="66" charset="0"/>
              </a:rPr>
              <a:t>Ini adalah contoh</a:t>
            </a:r>
            <a:endParaRPr lang="id-ID" sz="2800" dirty="0"/>
          </a:p>
        </p:txBody>
      </p:sp>
      <p:pic>
        <p:nvPicPr>
          <p:cNvPr id="51202" name="Picture 2" descr="C:\Users\i@m_@lsitsy@h\Pictures\molusca\Mollusca PHYLLIDIIDAE P71102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785926"/>
            <a:ext cx="5818950" cy="4000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7239000" cy="571504"/>
          </a:xfrm>
        </p:spPr>
        <p:txBody>
          <a:bodyPr>
            <a:normAutofit/>
          </a:bodyPr>
          <a:lstStyle/>
          <a:p>
            <a:pPr algn="ctr"/>
            <a:r>
              <a:rPr lang="id-ID" sz="2800" dirty="0" smtClean="0">
                <a:solidFill>
                  <a:srgbClr val="FF33CC"/>
                </a:solidFill>
                <a:latin typeface="Comic Sans MS" pitchFamily="66" charset="0"/>
              </a:rPr>
              <a:t>Ini bukanlah contoh</a:t>
            </a:r>
            <a:endParaRPr lang="id-ID" sz="2800" dirty="0"/>
          </a:p>
        </p:txBody>
      </p:sp>
      <p:pic>
        <p:nvPicPr>
          <p:cNvPr id="52227" name="Picture 3" descr="C:\Users\i@m_@lsitsy@h\Pictures\HIU\W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143248"/>
            <a:ext cx="4601745" cy="3466648"/>
          </a:xfrm>
          <a:prstGeom prst="rect">
            <a:avLst/>
          </a:prstGeom>
          <a:noFill/>
        </p:spPr>
      </p:pic>
      <p:pic>
        <p:nvPicPr>
          <p:cNvPr id="52228" name="Picture 4" descr="C:\Users\i@m_@lsitsy@h\Documents\SEMESTER 2\PENGAJARAN BIO SL\bomby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357298"/>
            <a:ext cx="3214710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WordArt 11"/>
          <p:cNvSpPr>
            <a:spLocks noChangeArrowheads="1" noChangeShapeType="1" noTextEdit="1"/>
          </p:cNvSpPr>
          <p:nvPr/>
        </p:nvSpPr>
        <p:spPr bwMode="auto">
          <a:xfrm>
            <a:off x="500034" y="357166"/>
            <a:ext cx="72675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sz="3600" b="1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Apakah kamu melihat adanya suatu hubungan?</a:t>
            </a:r>
            <a:endParaRPr lang="id-ID" sz="36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p:graphicFrame>
        <p:nvGraphicFramePr>
          <p:cNvPr id="2" name="Object 11"/>
          <p:cNvGraphicFramePr>
            <a:graphicFrameLocks noChangeAspect="1"/>
          </p:cNvGraphicFramePr>
          <p:nvPr/>
        </p:nvGraphicFramePr>
        <p:xfrm>
          <a:off x="642910" y="2000240"/>
          <a:ext cx="1295400" cy="3786214"/>
        </p:xfrm>
        <a:graphic>
          <a:graphicData uri="http://schemas.openxmlformats.org/presentationml/2006/ole">
            <p:oleObj spid="_x0000_s7179" name="ClipArt" r:id="rId4" imgW="1295640" imgH="3934080" progId="">
              <p:embed/>
            </p:oleObj>
          </a:graphicData>
        </a:graphic>
      </p:graphicFrame>
      <p:sp>
        <p:nvSpPr>
          <p:cNvPr id="14" name="Rectangle 13"/>
          <p:cNvSpPr/>
          <p:nvPr/>
        </p:nvSpPr>
        <p:spPr>
          <a:xfrm>
            <a:off x="2714612" y="2571744"/>
            <a:ext cx="4929222" cy="28575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Arial" pitchFamily="34" charset="0"/>
              <a:buChar char="•"/>
            </a:pPr>
            <a:r>
              <a:rPr lang="id-ID" dirty="0" smtClean="0">
                <a:solidFill>
                  <a:schemeClr val="bg1"/>
                </a:solidFill>
                <a:latin typeface="Comic Sans MS" pitchFamily="66" charset="0"/>
              </a:rPr>
              <a:t>Jangan katakan apapun dulu</a:t>
            </a:r>
          </a:p>
          <a:p>
            <a:pPr algn="just">
              <a:buFont typeface="Arial" pitchFamily="34" charset="0"/>
              <a:buChar char="•"/>
            </a:pPr>
            <a:r>
              <a:rPr lang="id-ID" dirty="0" smtClean="0">
                <a:solidFill>
                  <a:schemeClr val="bg1"/>
                </a:solidFill>
                <a:latin typeface="Comic Sans MS" pitchFamily="66" charset="0"/>
              </a:rPr>
              <a:t>Catat hipotesismu di kertas yang ada dihadapanmu</a:t>
            </a:r>
          </a:p>
          <a:p>
            <a:pPr algn="just">
              <a:buFont typeface="Arial" pitchFamily="34" charset="0"/>
              <a:buChar char="•"/>
            </a:pPr>
            <a:r>
              <a:rPr lang="id-ID" dirty="0" smtClean="0">
                <a:solidFill>
                  <a:schemeClr val="bg1"/>
                </a:solidFill>
                <a:latin typeface="Comic Sans MS" pitchFamily="66" charset="0"/>
              </a:rPr>
              <a:t>Jika kamu tidak memiliki gagasan apapun, tulis “saya tidak tahu”</a:t>
            </a:r>
            <a:endParaRPr lang="id-ID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5" name="Down Arrow 14"/>
          <p:cNvSpPr/>
          <p:nvPr/>
        </p:nvSpPr>
        <p:spPr>
          <a:xfrm>
            <a:off x="4357686" y="1142984"/>
            <a:ext cx="1714512" cy="128588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7180" name="Object 12"/>
          <p:cNvGraphicFramePr>
            <a:graphicFrameLocks noChangeAspect="1"/>
          </p:cNvGraphicFramePr>
          <p:nvPr/>
        </p:nvGraphicFramePr>
        <p:xfrm>
          <a:off x="6929454" y="5572140"/>
          <a:ext cx="1971624" cy="1143008"/>
        </p:xfrm>
        <a:graphic>
          <a:graphicData uri="http://schemas.openxmlformats.org/presentationml/2006/ole">
            <p:oleObj spid="_x0000_s7180" name="ClipArt" r:id="rId5" imgW="4808520" imgH="27878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57158" y="285728"/>
            <a:ext cx="76438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Lebih banyak contoh ... Bagaimanakah mereka seharusnya?</a:t>
            </a:r>
            <a:endParaRPr lang="en-US" sz="2200" dirty="0">
              <a:latin typeface="Comic Sans MS" pitchFamily="66" charset="0"/>
            </a:endParaRPr>
          </a:p>
        </p:txBody>
      </p:sp>
      <p:pic>
        <p:nvPicPr>
          <p:cNvPr id="53251" name="Picture 3" descr="C:\Users\i@m_@lsitsy@h\Documents\SEMESTER 2\PENGAJARAN BIO SL\spirostreptid_M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571612"/>
            <a:ext cx="3500462" cy="378621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00232" y="492919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1</a:t>
            </a:r>
            <a:endParaRPr lang="id-ID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643570" y="564357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2</a:t>
            </a:r>
            <a:endParaRPr lang="id-ID" sz="2800" b="1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45057" name="Picture 1" descr="F:\DATA\IKIP PGRI SMRG\MATA KULIAH\GASAL\Semester 5\STRATEGI PEMBELAJARAN\Bahan Ajar Jadi\KEO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214554"/>
            <a:ext cx="3516061" cy="2571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7" descr="Octopuspacificu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71480"/>
            <a:ext cx="3690994" cy="2581319"/>
          </a:xfrm>
          <a:prstGeom prst="rect">
            <a:avLst/>
          </a:prstGeom>
        </p:spPr>
      </p:pic>
      <p:pic>
        <p:nvPicPr>
          <p:cNvPr id="54274" name="Picture 2" descr="C:\Users\i@m_@lsitsy@h\Documents\SEMESTER 2\PENGAJARAN BIO SL\SY_bivalvia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3500438"/>
            <a:ext cx="4532618" cy="3004478"/>
          </a:xfrm>
          <a:prstGeom prst="rect">
            <a:avLst/>
          </a:prstGeom>
          <a:noFill/>
        </p:spPr>
      </p:pic>
      <p:pic>
        <p:nvPicPr>
          <p:cNvPr id="54275" name="Picture 3" descr="C:\Users\i@m_@lsitsy@h\Documents\SEMESTER 2\PENGAJARAN BIO SL\kepitin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571480"/>
            <a:ext cx="4286250" cy="264320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14348" y="321468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3</a:t>
            </a:r>
            <a:endParaRPr lang="id-ID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215206" y="285749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4</a:t>
            </a:r>
            <a:endParaRPr lang="id-ID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429388" y="500063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5</a:t>
            </a:r>
            <a:endParaRPr lang="id-ID" sz="28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7" name="Picture 25" descr="C:\Users\i@m_@lsitsy@h\Pictures\molusca\Mollusca_1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714356"/>
            <a:ext cx="3132046" cy="2357454"/>
          </a:xfrm>
          <a:prstGeom prst="rect">
            <a:avLst/>
          </a:prstGeom>
          <a:noFill/>
        </p:spPr>
      </p:pic>
      <p:pic>
        <p:nvPicPr>
          <p:cNvPr id="8218" name="Picture 26" descr="C:\Users\i@m_@lsitsy@h\Pictures\molusca\slug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3643314"/>
            <a:ext cx="3571900" cy="260238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143372" y="1571612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6</a:t>
            </a:r>
            <a:endParaRPr lang="id-ID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643306" y="492919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7</a:t>
            </a:r>
            <a:endParaRPr lang="id-ID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i@m_@lsitsy@h\Pictures\Echinodermata\arba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00042"/>
            <a:ext cx="3571900" cy="2857520"/>
          </a:xfrm>
          <a:prstGeom prst="rect">
            <a:avLst/>
          </a:prstGeom>
          <a:noFill/>
        </p:spPr>
      </p:pic>
      <p:pic>
        <p:nvPicPr>
          <p:cNvPr id="55299" name="Picture 3" descr="C:\Users\i@m_@lsitsy@h\Documents\SEMESTER 2\PENGAJARAN BIO SL\AM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06872" y="3214686"/>
            <a:ext cx="4484696" cy="345962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286248" y="1571612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8</a:t>
            </a:r>
            <a:endParaRPr lang="id-ID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643306" y="4714884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 smtClean="0"/>
              <a:t>9</a:t>
            </a:r>
            <a:endParaRPr lang="id-ID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500034" y="214290"/>
            <a:ext cx="7239000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id-ID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Berikut ini yang merupakan contoh</a:t>
            </a:r>
            <a:endParaRPr lang="id-ID" sz="2800" dirty="0">
              <a:solidFill>
                <a:schemeClr val="tx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8" name="Picture 2" descr="C:\Users\i@m_@lsitsy@h\Documents\SEMESTER 2\PENGAJARAN BIO SL\SY_bivalvia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286256"/>
            <a:ext cx="3125413" cy="2071702"/>
          </a:xfrm>
          <a:prstGeom prst="rect">
            <a:avLst/>
          </a:prstGeom>
          <a:noFill/>
        </p:spPr>
      </p:pic>
      <p:pic>
        <p:nvPicPr>
          <p:cNvPr id="19" name="Content Placeholder 7" descr="Octopuspacificu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142984"/>
            <a:ext cx="3690994" cy="2581319"/>
          </a:xfrm>
          <a:prstGeom prst="rect">
            <a:avLst/>
          </a:prstGeom>
        </p:spPr>
      </p:pic>
      <p:pic>
        <p:nvPicPr>
          <p:cNvPr id="17" name="Picture 26" descr="C:\Users\i@m_@lsitsy@h\Pictures\molusca\slug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8995" y="4572008"/>
            <a:ext cx="3062029" cy="2142120"/>
          </a:xfrm>
          <a:prstGeom prst="rect">
            <a:avLst/>
          </a:prstGeom>
          <a:noFill/>
        </p:spPr>
      </p:pic>
      <p:pic>
        <p:nvPicPr>
          <p:cNvPr id="9" name="Picture 1" descr="F:\DATA\IKIP PGRI SMRG\MATA KULIAH\GASAL\Semester 5\STRATEGI PEMBELAJARAN\Bahan Ajar Jadi\KEON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1214422"/>
            <a:ext cx="3516061" cy="2571768"/>
          </a:xfrm>
          <a:prstGeom prst="rect">
            <a:avLst/>
          </a:prstGeom>
          <a:noFill/>
        </p:spPr>
      </p:pic>
      <p:pic>
        <p:nvPicPr>
          <p:cNvPr id="10" name="Picture 25" descr="C:\Users\i@m_@lsitsy@h\Pictures\molusca\Mollusca_18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0430" y="2285992"/>
            <a:ext cx="2643206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3"/>
          <p:cNvSpPr txBox="1">
            <a:spLocks/>
          </p:cNvSpPr>
          <p:nvPr/>
        </p:nvSpPr>
        <p:spPr>
          <a:xfrm>
            <a:off x="500034" y="214290"/>
            <a:ext cx="7715304" cy="71438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Berikut ini yang merupakan bukan contoh</a:t>
            </a:r>
            <a:endParaRPr kumimoji="0" lang="id-ID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pic>
        <p:nvPicPr>
          <p:cNvPr id="3" name="Picture 2" descr="C:\Users\i@m_@lsitsy@h\Pictures\Echinodermata\arba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4143380"/>
            <a:ext cx="3071834" cy="2457467"/>
          </a:xfrm>
          <a:prstGeom prst="rect">
            <a:avLst/>
          </a:prstGeom>
          <a:noFill/>
        </p:spPr>
      </p:pic>
      <p:pic>
        <p:nvPicPr>
          <p:cNvPr id="4" name="Picture 3" descr="C:\Users\i@m_@lsitsy@h\Documents\SEMESTER 2\PENGAJARAN BIO SL\AM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1142984"/>
            <a:ext cx="3357586" cy="2714644"/>
          </a:xfrm>
          <a:prstGeom prst="rect">
            <a:avLst/>
          </a:prstGeom>
          <a:noFill/>
        </p:spPr>
      </p:pic>
      <p:pic>
        <p:nvPicPr>
          <p:cNvPr id="5" name="Picture 3" descr="C:\Users\i@m_@lsitsy@h\Documents\SEMESTER 2\PENGAJARAN BIO SL\kepitin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1214422"/>
            <a:ext cx="3571900" cy="2643206"/>
          </a:xfrm>
          <a:prstGeom prst="rect">
            <a:avLst/>
          </a:prstGeom>
          <a:noFill/>
        </p:spPr>
      </p:pic>
      <p:pic>
        <p:nvPicPr>
          <p:cNvPr id="6" name="Picture 3" descr="C:\Users\i@m_@lsitsy@h\Documents\SEMESTER 2\PENGAJARAN BIO SL\spirostreptid_MM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4071942"/>
            <a:ext cx="3357586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285852" y="357166"/>
            <a:ext cx="3681410" cy="3386150"/>
            <a:chOff x="3857620" y="1071546"/>
            <a:chExt cx="3681410" cy="3386150"/>
          </a:xfrm>
        </p:grpSpPr>
        <p:sp>
          <p:nvSpPr>
            <p:cNvPr id="10249" name="AutoShape 9"/>
            <p:cNvSpPr>
              <a:spLocks noChangeArrowheads="1"/>
            </p:cNvSpPr>
            <p:nvPr/>
          </p:nvSpPr>
          <p:spPr bwMode="auto">
            <a:xfrm>
              <a:off x="3857620" y="1071546"/>
              <a:ext cx="3681410" cy="3386150"/>
            </a:xfrm>
            <a:prstGeom prst="wedgeRoundRectCallout">
              <a:avLst>
                <a:gd name="adj1" fmla="val -20536"/>
                <a:gd name="adj2" fmla="val 60395"/>
                <a:gd name="adj3" fmla="val 16667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id-ID"/>
            </a:p>
          </p:txBody>
        </p:sp>
        <p:sp>
          <p:nvSpPr>
            <p:cNvPr id="10251" name="Text Box 11"/>
            <p:cNvSpPr txBox="1">
              <a:spLocks noChangeArrowheads="1"/>
            </p:cNvSpPr>
            <p:nvPr/>
          </p:nvSpPr>
          <p:spPr bwMode="auto">
            <a:xfrm>
              <a:off x="4071934" y="1643050"/>
              <a:ext cx="3271835" cy="2308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/>
              <a:r>
                <a:rPr lang="id-ID" dirty="0" smtClean="0"/>
                <a:t>Sudahkah kamu memahami persamaan/ perbedaan antara</a:t>
              </a:r>
              <a:endParaRPr lang="en-US" dirty="0"/>
            </a:p>
            <a:p>
              <a:pPr algn="ctr"/>
              <a:r>
                <a:rPr lang="id-ID" dirty="0" smtClean="0"/>
                <a:t>Contoh </a:t>
              </a:r>
            </a:p>
            <a:p>
              <a:pPr algn="ctr"/>
              <a:r>
                <a:rPr lang="id-ID" dirty="0" smtClean="0"/>
                <a:t>dan </a:t>
              </a:r>
            </a:p>
            <a:p>
              <a:pPr algn="ctr"/>
              <a:r>
                <a:rPr lang="id-ID" dirty="0" smtClean="0"/>
                <a:t>Bukan contoh?</a:t>
              </a:r>
              <a:endParaRPr lang="en-US" dirty="0"/>
            </a:p>
          </p:txBody>
        </p:sp>
      </p:grpSp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785786" y="4143380"/>
          <a:ext cx="1989138" cy="2428892"/>
        </p:xfrm>
        <a:graphic>
          <a:graphicData uri="http://schemas.openxmlformats.org/presentationml/2006/ole">
            <p:oleObj spid="_x0000_s10246" name="ClipArt" r:id="rId4" imgW="3025440" imgH="3252600" progId="">
              <p:embed/>
            </p:oleObj>
          </a:graphicData>
        </a:graphic>
      </p:graphicFrame>
      <p:pic>
        <p:nvPicPr>
          <p:cNvPr id="3" name="Picture 7" descr="C:\Users\i@m_@lsitsy@h\Documents\SEMESTER 2\PENGAJARAN BIO SL\inky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36" y="5214950"/>
            <a:ext cx="1238250" cy="1238250"/>
          </a:xfrm>
          <a:prstGeom prst="rect">
            <a:avLst/>
          </a:prstGeom>
          <a:noFill/>
        </p:spPr>
      </p:pic>
      <p:sp>
        <p:nvSpPr>
          <p:cNvPr id="7" name="Oval Callout 6"/>
          <p:cNvSpPr/>
          <p:nvPr/>
        </p:nvSpPr>
        <p:spPr>
          <a:xfrm>
            <a:off x="4286248" y="4000504"/>
            <a:ext cx="3286116" cy="1785950"/>
          </a:xfrm>
          <a:prstGeom prst="wedgeEllipseCallout">
            <a:avLst>
              <a:gd name="adj1" fmla="val -85273"/>
              <a:gd name="adj2" fmla="val 5911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dirty="0" smtClean="0"/>
              <a:t>Lalu apa hipotesis ke 2 kamu?</a:t>
            </a: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239000" cy="1428760"/>
          </a:xfrm>
        </p:spPr>
        <p:txBody>
          <a:bodyPr>
            <a:normAutofit fontScale="90000"/>
          </a:bodyPr>
          <a:lstStyle/>
          <a:p>
            <a:pPr algn="just">
              <a:lnSpc>
                <a:spcPct val="150000"/>
              </a:lnSpc>
            </a:pPr>
            <a:r>
              <a:rPr lang="id-ID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SEKARANG GILIRAN KALIAN UNTUK MENGEMUKAKAN CONTOH DAN BUKAN CONTOH LAINNYA...</a:t>
            </a:r>
            <a:endParaRPr lang="id-ID" sz="2400" dirty="0">
              <a:solidFill>
                <a:schemeClr val="tx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00034" y="2643182"/>
          <a:ext cx="6981826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0913"/>
                <a:gridCol w="349091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latin typeface="Comic Sans MS" pitchFamily="66" charset="0"/>
                        </a:rPr>
                        <a:t>CONTOH</a:t>
                      </a:r>
                      <a:endParaRPr lang="id-ID" sz="20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latin typeface="Comic Sans MS" pitchFamily="66" charset="0"/>
                        </a:rPr>
                        <a:t>BUKAN CONTOH</a:t>
                      </a:r>
                      <a:endParaRPr lang="id-ID" sz="2000" dirty="0"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id-ID" dirty="0" smtClean="0"/>
                        <a:t>)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id-ID" dirty="0" smtClean="0"/>
                        <a:t>)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id-ID" dirty="0" smtClean="0"/>
                        <a:t>)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id-ID" dirty="0" smtClean="0"/>
                        <a:t>)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id-ID" dirty="0" smtClean="0"/>
                        <a:t>)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id-ID" dirty="0" smtClean="0"/>
                        <a:t>)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6322" name="Object 2"/>
          <p:cNvGraphicFramePr>
            <a:graphicFrameLocks noChangeAspect="1"/>
          </p:cNvGraphicFramePr>
          <p:nvPr/>
        </p:nvGraphicFramePr>
        <p:xfrm>
          <a:off x="6096000" y="3995737"/>
          <a:ext cx="3048000" cy="2862263"/>
        </p:xfrm>
        <a:graphic>
          <a:graphicData uri="http://schemas.openxmlformats.org/presentationml/2006/ole">
            <p:oleObj spid="_x0000_s56322" name="ClipArt" r:id="rId4" imgW="3763440" imgH="353520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Alternate Process 9"/>
          <p:cNvSpPr/>
          <p:nvPr/>
        </p:nvSpPr>
        <p:spPr>
          <a:xfrm>
            <a:off x="1571604" y="500042"/>
            <a:ext cx="5143536" cy="157163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latin typeface="Comic Sans MS" pitchFamily="66" charset="0"/>
              </a:rPr>
              <a:t>Bagaimana kamu memutuskan contoh itu sebagai ya atau bukan?</a:t>
            </a:r>
            <a:endParaRPr lang="id-ID" dirty="0">
              <a:latin typeface="Comic Sans MS" pitchFamily="66" charset="0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2214546" y="2857496"/>
            <a:ext cx="3857652" cy="121444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latin typeface="Comic Sans MS" pitchFamily="66" charset="0"/>
              </a:rPr>
              <a:t>Jelaskan pemikiranmu!</a:t>
            </a:r>
            <a:endParaRPr lang="id-ID" dirty="0">
              <a:latin typeface="Comic Sans MS" pitchFamily="66" charset="0"/>
            </a:endParaRPr>
          </a:p>
        </p:txBody>
      </p:sp>
      <p:sp>
        <p:nvSpPr>
          <p:cNvPr id="13" name="Round Same Side Corner Rectangle 12"/>
          <p:cNvSpPr/>
          <p:nvPr/>
        </p:nvSpPr>
        <p:spPr>
          <a:xfrm>
            <a:off x="2071670" y="4929198"/>
            <a:ext cx="4357718" cy="1571636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Apakah kamu mengubah gagasanmu selama kegiatan ini berlangsung?</a:t>
            </a:r>
            <a:endParaRPr lang="id-ID" dirty="0"/>
          </a:p>
        </p:txBody>
      </p:sp>
      <p:sp>
        <p:nvSpPr>
          <p:cNvPr id="14" name="Down Arrow 13"/>
          <p:cNvSpPr/>
          <p:nvPr/>
        </p:nvSpPr>
        <p:spPr>
          <a:xfrm>
            <a:off x="3500430" y="2285992"/>
            <a:ext cx="1285884" cy="428628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Down Arrow 14"/>
          <p:cNvSpPr/>
          <p:nvPr/>
        </p:nvSpPr>
        <p:spPr>
          <a:xfrm>
            <a:off x="3500430" y="4286256"/>
            <a:ext cx="1285884" cy="428628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6572264" y="3143248"/>
          <a:ext cx="2244725" cy="3195638"/>
        </p:xfrm>
        <a:graphic>
          <a:graphicData uri="http://schemas.openxmlformats.org/presentationml/2006/ole">
            <p:oleObj spid="_x0000_s15366" name="ClipArt" r:id="rId4" imgW="3848040" imgH="547812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65820"/>
          </a:xfrm>
        </p:spPr>
        <p:txBody>
          <a:bodyPr>
            <a:normAutofit fontScale="90000"/>
          </a:bodyPr>
          <a:lstStyle/>
          <a:p>
            <a:r>
              <a:rPr lang="id-ID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Jadi gagasan atau konsep yang kita pelajari adalah ....</a:t>
            </a:r>
            <a:endParaRPr lang="id-ID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Hipotesis yang telah kamu buat: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/>
              <a:t>)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914401" y="1100138"/>
            <a:ext cx="5300673" cy="3908762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4400" dirty="0" smtClean="0">
                <a:solidFill>
                  <a:srgbClr val="CC0066"/>
                </a:solidFill>
              </a:rPr>
              <a:t>Jadi konsep yang kita pelajari adalah ciri-ciri Filum Molusca</a:t>
            </a:r>
            <a:endParaRPr lang="en-US" sz="4400" dirty="0">
              <a:solidFill>
                <a:srgbClr val="CC0066"/>
              </a:solidFill>
            </a:endParaRPr>
          </a:p>
          <a:p>
            <a:pPr algn="ctr"/>
            <a:endParaRPr lang="en-US" sz="4400" dirty="0">
              <a:solidFill>
                <a:srgbClr val="CC0066"/>
              </a:solidFill>
            </a:endParaRPr>
          </a:p>
          <a:p>
            <a:pPr algn="ctr"/>
            <a:r>
              <a:rPr lang="en-US" sz="7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4400" dirty="0">
              <a:solidFill>
                <a:srgbClr val="CC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714356"/>
            <a:ext cx="7239000" cy="5741380"/>
          </a:xfrm>
        </p:spPr>
        <p:txBody>
          <a:bodyPr/>
          <a:lstStyle/>
          <a:p>
            <a:pPr lvl="0">
              <a:buNone/>
            </a:pPr>
            <a:r>
              <a:rPr lang="id-ID" b="1" dirty="0" smtClean="0">
                <a:latin typeface="Comic Sans MS" pitchFamily="66" charset="0"/>
              </a:rPr>
              <a:t>FILUM MOLUSCA</a:t>
            </a:r>
          </a:p>
          <a:p>
            <a:pPr>
              <a:buNone/>
            </a:pPr>
            <a:endParaRPr lang="id-ID" dirty="0" smtClean="0">
              <a:latin typeface="Comic Sans MS" pitchFamily="66" charset="0"/>
            </a:endParaRPr>
          </a:p>
          <a:p>
            <a:r>
              <a:rPr lang="id-ID" dirty="0" smtClean="0">
                <a:latin typeface="Comic Sans MS" pitchFamily="66" charset="0"/>
              </a:rPr>
              <a:t>Ciri-ciri:</a:t>
            </a:r>
          </a:p>
          <a:p>
            <a:pPr>
              <a:buNone/>
            </a:pPr>
            <a:r>
              <a:rPr lang="id-ID" dirty="0" smtClean="0">
                <a:latin typeface="Comic Sans MS" pitchFamily="66" charset="0"/>
              </a:rPr>
              <a:t>	Tubuh lunak, simetri bilateral dan tidak bersegmen. Hampir semua anggota filum ini memiliki cangkang. </a:t>
            </a:r>
          </a:p>
          <a:p>
            <a:pPr>
              <a:buNone/>
            </a:pPr>
            <a:endParaRPr lang="id-ID" dirty="0" smtClean="0">
              <a:latin typeface="Comic Sans MS" pitchFamily="66" charset="0"/>
            </a:endParaRPr>
          </a:p>
          <a:p>
            <a:r>
              <a:rPr lang="id-ID" dirty="0" smtClean="0">
                <a:latin typeface="Comic Sans MS" pitchFamily="66" charset="0"/>
              </a:rPr>
              <a:t>Peran Mollusca diantaranya: sebagai bahan makanan, penghasil mutiara, hama tanaman, perusak dermaga dan kapal kayu.</a:t>
            </a:r>
          </a:p>
          <a:p>
            <a:endParaRPr lang="id-ID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624</TotalTime>
  <Words>266</Words>
  <Application>Microsoft PowerPoint</Application>
  <PresentationFormat>On-screen Show (4:3)</PresentationFormat>
  <Paragraphs>87</Paragraphs>
  <Slides>20</Slides>
  <Notes>20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Arial Black</vt:lpstr>
      <vt:lpstr>Comic Sans MS</vt:lpstr>
      <vt:lpstr>Times New Roman</vt:lpstr>
      <vt:lpstr>Trebuchet MS</vt:lpstr>
      <vt:lpstr>Wingdings 2</vt:lpstr>
      <vt:lpstr>Wingdings</vt:lpstr>
      <vt:lpstr>Opulent</vt:lpstr>
      <vt:lpstr>ClipArt</vt:lpstr>
      <vt:lpstr>Slide 1</vt:lpstr>
      <vt:lpstr>Slide 2</vt:lpstr>
      <vt:lpstr>Ini adalah contoh</vt:lpstr>
      <vt:lpstr>Ini bukanlah contoh</vt:lpstr>
      <vt:lpstr>Ini adalah contoh</vt:lpstr>
      <vt:lpstr>Ini adalah contoh</vt:lpstr>
      <vt:lpstr>Ini bukanlah contoh</vt:lpstr>
      <vt:lpstr>Slide 8</vt:lpstr>
      <vt:lpstr>Slide 9</vt:lpstr>
      <vt:lpstr>Slide 10</vt:lpstr>
      <vt:lpstr>Slide 11</vt:lpstr>
      <vt:lpstr>Slide 12</vt:lpstr>
      <vt:lpstr>Berikut ini yang merupakan contoh</vt:lpstr>
      <vt:lpstr>Slide 14</vt:lpstr>
      <vt:lpstr>Slide 15</vt:lpstr>
      <vt:lpstr>SEKARANG GILIRAN KALIAN UNTUK MENGEMUKAKAN CONTOH DAN BUKAN CONTOH LAINNYA...</vt:lpstr>
      <vt:lpstr>Slide 17</vt:lpstr>
      <vt:lpstr>Jadi gagasan atau konsep yang kita pelajari adalah ....</vt:lpstr>
      <vt:lpstr>Slide 19</vt:lpstr>
      <vt:lpstr>Slide 20</vt:lpstr>
    </vt:vector>
  </TitlesOfParts>
  <Company>ColorMine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Attributes</dc:title>
  <dc:creator>Jim &amp; Lori Jarvis</dc:creator>
  <cp:lastModifiedBy>hp</cp:lastModifiedBy>
  <cp:revision>92</cp:revision>
  <dcterms:created xsi:type="dcterms:W3CDTF">2001-09-01T16:10:39Z</dcterms:created>
  <dcterms:modified xsi:type="dcterms:W3CDTF">2011-09-29T23:06:49Z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1</vt:i4>
  </property>
  <property fmtid="{D5CDD505-2E9C-101B-9397-08002B2CF9AE}" pid="3" name="GraphicType">
    <vt:i4>3</vt:i4>
  </property>
  <property fmtid="{D5CDD505-2E9C-101B-9397-08002B2CF9AE}" pid="4" name="Compression">
    <vt:i4>100</vt:i4>
  </property>
  <property fmtid="{D5CDD505-2E9C-101B-9397-08002B2CF9AE}" pid="5" name="ScreenSize">
    <vt:i4>1</vt:i4>
  </property>
  <property fmtid="{D5CDD505-2E9C-101B-9397-08002B2CF9AE}" pid="6" name="ScreenUsage">
    <vt:i4>2</vt:i4>
  </property>
  <property fmtid="{D5CDD505-2E9C-101B-9397-08002B2CF9AE}" pid="7" name="MailAddress">
    <vt:lpwstr>mvtroiano@hotmail.com</vt:lpwstr>
  </property>
  <property fmtid="{D5CDD505-2E9C-101B-9397-08002B2CF9AE}" pid="8" name="HomePage">
    <vt:lpwstr>www.miketroiano.com</vt:lpwstr>
  </property>
  <property fmtid="{D5CDD505-2E9C-101B-9397-08002B2CF9AE}" pid="9" name="Other">
    <vt:lpwstr/>
  </property>
  <property fmtid="{D5CDD505-2E9C-101B-9397-08002B2CF9AE}" pid="10" name="DownloadOriginal">
    <vt:bool>true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1</vt:i4>
  </property>
  <property fmtid="{D5CDD505-2E9C-101B-9397-08002B2CF9AE}" pid="19" name="ShowNotes">
    <vt:bool>false</vt:bool>
  </property>
  <property fmtid="{D5CDD505-2E9C-101B-9397-08002B2CF9AE}" pid="20" name="NavBtnPos">
    <vt:i4>4</vt:i4>
  </property>
  <property fmtid="{D5CDD505-2E9C-101B-9397-08002B2CF9AE}" pid="21" name="OutputDir">
    <vt:lpwstr>C:\IMET</vt:lpwstr>
  </property>
</Properties>
</file>