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7" r:id="rId3"/>
    <p:sldId id="258" r:id="rId4"/>
    <p:sldId id="260" r:id="rId5"/>
    <p:sldId id="261" r:id="rId6"/>
    <p:sldId id="262" r:id="rId7"/>
    <p:sldId id="263" r:id="rId8"/>
    <p:sldId id="264" r:id="rId9"/>
    <p:sldId id="265" r:id="rId10"/>
    <p:sldId id="266" r:id="rId11"/>
    <p:sldId id="267" r:id="rId12"/>
    <p:sldId id="268" r:id="rId13"/>
    <p:sldId id="269" r:id="rId14"/>
    <p:sldId id="270" r:id="rId15"/>
    <p:sldId id="271" r:id="rId16"/>
    <p:sldId id="273" r:id="rId1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5" autoAdjust="0"/>
    <p:restoredTop sz="94660"/>
  </p:normalViewPr>
  <p:slideViewPr>
    <p:cSldViewPr snapToGrid="0">
      <p:cViewPr varScale="1">
        <p:scale>
          <a:sx n="71" d="100"/>
          <a:sy n="71" d="100"/>
        </p:scale>
        <p:origin x="53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0CC0ABF8-F176-48BA-9D95-D451309241FC}" type="datetimeFigureOut">
              <a:rPr lang="en-US" smtClean="0"/>
              <a:t>11/3/2015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D476AC-FDC9-4B67-9E64-B6DB08BB437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67548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CC0ABF8-F176-48BA-9D95-D451309241FC}" type="datetimeFigureOut">
              <a:rPr lang="en-US" smtClean="0"/>
              <a:t>11/3/2015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D476AC-FDC9-4B67-9E64-B6DB08BB437E}" type="slidenum">
              <a:rPr lang="en-US" smtClean="0"/>
              <a:t>‹#›</a:t>
            </a:fld>
            <a:endParaRPr lang="en-US"/>
          </a:p>
        </p:txBody>
      </p:sp>
    </p:spTree>
    <p:extLst>
      <p:ext uri="{BB962C8B-B14F-4D97-AF65-F5344CB8AC3E}">
        <p14:creationId xmlns:p14="http://schemas.microsoft.com/office/powerpoint/2010/main" val="4114388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CC0ABF8-F176-48BA-9D95-D451309241FC}" type="datetimeFigureOut">
              <a:rPr lang="en-US" smtClean="0"/>
              <a:t>11/3/2015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D476AC-FDC9-4B67-9E64-B6DB08BB437E}"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70585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CC0ABF8-F176-48BA-9D95-D451309241FC}" type="datetimeFigureOut">
              <a:rPr lang="en-US" smtClean="0"/>
              <a:t>11/3/2015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D476AC-FDC9-4B67-9E64-B6DB08BB437E}" type="slidenum">
              <a:rPr lang="en-US" smtClean="0"/>
              <a:t>‹#›</a:t>
            </a:fld>
            <a:endParaRPr lang="en-US"/>
          </a:p>
        </p:txBody>
      </p:sp>
    </p:spTree>
    <p:extLst>
      <p:ext uri="{BB962C8B-B14F-4D97-AF65-F5344CB8AC3E}">
        <p14:creationId xmlns:p14="http://schemas.microsoft.com/office/powerpoint/2010/main" val="335179126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0CC0ABF8-F176-48BA-9D95-D451309241FC}" type="datetimeFigureOut">
              <a:rPr lang="en-US" smtClean="0"/>
              <a:t>11/3/2015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7D476AC-FDC9-4B67-9E64-B6DB08BB437E}" type="slidenum">
              <a:rPr lang="en-US" smtClean="0"/>
              <a:t>‹#›</a:t>
            </a:fld>
            <a:endParaRPr lang="en-US"/>
          </a:p>
        </p:txBody>
      </p:sp>
    </p:spTree>
    <p:extLst>
      <p:ext uri="{BB962C8B-B14F-4D97-AF65-F5344CB8AC3E}">
        <p14:creationId xmlns:p14="http://schemas.microsoft.com/office/powerpoint/2010/main" val="9965674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CC0ABF8-F176-48BA-9D95-D451309241FC}" type="datetimeFigureOut">
              <a:rPr lang="en-US" smtClean="0"/>
              <a:t>11/3/2015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7D476AC-FDC9-4B67-9E64-B6DB08BB437E}" type="slidenum">
              <a:rPr lang="en-US" smtClean="0"/>
              <a:t>‹#›</a:t>
            </a:fld>
            <a:endParaRPr lang="en-US"/>
          </a:p>
        </p:txBody>
      </p:sp>
    </p:spTree>
    <p:extLst>
      <p:ext uri="{BB962C8B-B14F-4D97-AF65-F5344CB8AC3E}">
        <p14:creationId xmlns:p14="http://schemas.microsoft.com/office/powerpoint/2010/main" val="41278951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0CC0ABF8-F176-48BA-9D95-D451309241FC}" type="datetimeFigureOut">
              <a:rPr lang="en-US" smtClean="0"/>
              <a:t>11/3/2015</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97D476AC-FDC9-4B67-9E64-B6DB08BB437E}" type="slidenum">
              <a:rPr lang="en-US" smtClean="0"/>
              <a:t>‹#›</a:t>
            </a:fld>
            <a:endParaRPr lang="en-US"/>
          </a:p>
        </p:txBody>
      </p:sp>
    </p:spTree>
    <p:extLst>
      <p:ext uri="{BB962C8B-B14F-4D97-AF65-F5344CB8AC3E}">
        <p14:creationId xmlns:p14="http://schemas.microsoft.com/office/powerpoint/2010/main" val="2221296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0CC0ABF8-F176-48BA-9D95-D451309241FC}" type="datetimeFigureOut">
              <a:rPr lang="en-US" smtClean="0"/>
              <a:t>11/3/2015</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97D476AC-FDC9-4B67-9E64-B6DB08BB437E}" type="slidenum">
              <a:rPr lang="en-US" smtClean="0"/>
              <a:t>‹#›</a:t>
            </a:fld>
            <a:endParaRPr lang="en-US"/>
          </a:p>
        </p:txBody>
      </p:sp>
    </p:spTree>
    <p:extLst>
      <p:ext uri="{BB962C8B-B14F-4D97-AF65-F5344CB8AC3E}">
        <p14:creationId xmlns:p14="http://schemas.microsoft.com/office/powerpoint/2010/main" val="2634577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CC0ABF8-F176-48BA-9D95-D451309241FC}" type="datetimeFigureOut">
              <a:rPr lang="en-US" smtClean="0"/>
              <a:t>11/3/2015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7D476AC-FDC9-4B67-9E64-B6DB08BB437E}" type="slidenum">
              <a:rPr lang="en-US" smtClean="0"/>
              <a:t>‹#›</a:t>
            </a:fld>
            <a:endParaRPr lang="en-US"/>
          </a:p>
        </p:txBody>
      </p:sp>
    </p:spTree>
    <p:extLst>
      <p:ext uri="{BB962C8B-B14F-4D97-AF65-F5344CB8AC3E}">
        <p14:creationId xmlns:p14="http://schemas.microsoft.com/office/powerpoint/2010/main" val="836435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CC0ABF8-F176-48BA-9D95-D451309241FC}" type="datetimeFigureOut">
              <a:rPr lang="en-US" smtClean="0"/>
              <a:t>11/3/2015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D476AC-FDC9-4B67-9E64-B6DB08BB437E}" type="slidenum">
              <a:rPr lang="en-US" smtClean="0"/>
              <a:t>‹#›</a:t>
            </a:fld>
            <a:endParaRPr lang="en-US"/>
          </a:p>
        </p:txBody>
      </p:sp>
    </p:spTree>
    <p:extLst>
      <p:ext uri="{BB962C8B-B14F-4D97-AF65-F5344CB8AC3E}">
        <p14:creationId xmlns:p14="http://schemas.microsoft.com/office/powerpoint/2010/main" val="3932263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CC0ABF8-F176-48BA-9D95-D451309241FC}" type="datetimeFigureOut">
              <a:rPr lang="en-US" smtClean="0"/>
              <a:t>11/3/2015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7D476AC-FDC9-4B67-9E64-B6DB08BB437E}" type="slidenum">
              <a:rPr lang="en-US" smtClean="0"/>
              <a:t>‹#›</a:t>
            </a:fld>
            <a:endParaRPr lang="en-US"/>
          </a:p>
        </p:txBody>
      </p:sp>
    </p:spTree>
    <p:extLst>
      <p:ext uri="{BB962C8B-B14F-4D97-AF65-F5344CB8AC3E}">
        <p14:creationId xmlns:p14="http://schemas.microsoft.com/office/powerpoint/2010/main" val="13771195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0CC0ABF8-F176-48BA-9D95-D451309241FC}" type="datetimeFigureOut">
              <a:rPr lang="en-US" smtClean="0"/>
              <a:t>11/3/2015</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97D476AC-FDC9-4B67-9E64-B6DB08BB437E}"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286094036"/>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id.wikipedia.org/wiki/CERN" TargetMode="External"/><Relationship Id="rId2" Type="http://schemas.openxmlformats.org/officeDocument/2006/relationships/hyperlink" Target="http://id.wikipedia.org/wiki/Tim_Berners-Lee" TargetMode="Externa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hyperlink" Target="http://id.wikipedia.org/wiki/WWW" TargetMode="Externa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hyperlink" Target="http://www.google.com/" TargetMode="External"/><Relationship Id="rId1" Type="http://schemas.openxmlformats.org/officeDocument/2006/relationships/slideLayout" Target="../slideLayouts/slideLayout2.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hyperlink" Target="https://id.wikipedia.org/wiki/Berkas:Url.png"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NULL" TargetMode="External"/><Relationship Id="rId2" Type="http://schemas.openxmlformats.org/officeDocument/2006/relationships/hyperlink" Target="NULL"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www.youtube.com/" TargetMode="External"/><Relationship Id="rId2" Type="http://schemas.openxmlformats.org/officeDocument/2006/relationships/hyperlink" Target="http://www.wikipedia.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523999" y="1122363"/>
            <a:ext cx="9637059" cy="1526708"/>
          </a:xfrm>
        </p:spPr>
        <p:txBody>
          <a:bodyPr>
            <a:normAutofit/>
          </a:bodyPr>
          <a:lstStyle/>
          <a:p>
            <a:r>
              <a:rPr lang="en-US" sz="4800" b="1" smtClean="0">
                <a:solidFill>
                  <a:srgbClr val="FF0000"/>
                </a:solidFill>
                <a:effectLst>
                  <a:outerShdw blurRad="38100" dist="38100" dir="2700000" algn="tl">
                    <a:srgbClr val="000000">
                      <a:alpha val="43137"/>
                    </a:srgbClr>
                  </a:outerShdw>
                </a:effectLst>
              </a:rPr>
              <a:t>PENGENALAN INTERNET DAN WEBSITE</a:t>
            </a:r>
            <a:endParaRPr lang="en-US" sz="4800" b="1">
              <a:solidFill>
                <a:srgbClr val="FF0000"/>
              </a:solidFill>
              <a:effectLst>
                <a:outerShdw blurRad="38100" dist="38100" dir="2700000" algn="tl">
                  <a:srgbClr val="000000">
                    <a:alpha val="43137"/>
                  </a:srgbClr>
                </a:outerShdw>
              </a:effectLst>
            </a:endParaRPr>
          </a:p>
        </p:txBody>
      </p:sp>
      <p:sp>
        <p:nvSpPr>
          <p:cNvPr id="3" name="Subtitle 2"/>
          <p:cNvSpPr>
            <a:spLocks noGrp="1"/>
          </p:cNvSpPr>
          <p:nvPr>
            <p:ph type="subTitle" idx="1"/>
          </p:nvPr>
        </p:nvSpPr>
        <p:spPr>
          <a:xfrm>
            <a:off x="1524000" y="2781769"/>
            <a:ext cx="9144000" cy="969960"/>
          </a:xfrm>
        </p:spPr>
        <p:txBody>
          <a:bodyPr>
            <a:normAutofit/>
          </a:bodyPr>
          <a:lstStyle/>
          <a:p>
            <a:r>
              <a:rPr lang="en-US" b="1" smtClean="0">
                <a:effectLst>
                  <a:outerShdw blurRad="38100" dist="38100" dir="2700000" algn="tl">
                    <a:srgbClr val="000000">
                      <a:alpha val="43137"/>
                    </a:srgbClr>
                  </a:outerShdw>
                </a:effectLst>
              </a:rPr>
              <a:t>Febrian M. DEWANTO</a:t>
            </a:r>
          </a:p>
          <a:p>
            <a:r>
              <a:rPr lang="en-US" b="1" smtClean="0">
                <a:effectLst>
                  <a:outerShdw blurRad="38100" dist="38100" dir="2700000" algn="tl">
                    <a:srgbClr val="000000">
                      <a:alpha val="43137"/>
                    </a:srgbClr>
                  </a:outerShdw>
                </a:effectLst>
              </a:rPr>
              <a:t>PRODI INFORMATIKA FAK.TEKNIK UPGRIS</a:t>
            </a:r>
            <a:endParaRPr lang="en-US" b="1">
              <a:effectLst>
                <a:outerShdw blurRad="38100" dist="38100" dir="2700000" algn="tl">
                  <a:srgbClr val="000000">
                    <a:alpha val="43137"/>
                  </a:srgbClr>
                </a:outerShdw>
              </a:effectLst>
            </a:endParaRPr>
          </a:p>
        </p:txBody>
      </p:sp>
      <p:sp>
        <p:nvSpPr>
          <p:cNvPr id="4" name="Subtitle 2"/>
          <p:cNvSpPr txBox="1">
            <a:spLocks/>
          </p:cNvSpPr>
          <p:nvPr/>
        </p:nvSpPr>
        <p:spPr>
          <a:xfrm>
            <a:off x="1523999" y="4462651"/>
            <a:ext cx="9144000" cy="43208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smtClean="0"/>
              <a:t>IbM Paguyuban Pemuda Cagarseno Kab. Batang</a:t>
            </a:r>
            <a:endParaRPr lang="en-US"/>
          </a:p>
        </p:txBody>
      </p:sp>
    </p:spTree>
    <p:extLst>
      <p:ext uri="{BB962C8B-B14F-4D97-AF65-F5344CB8AC3E}">
        <p14:creationId xmlns:p14="http://schemas.microsoft.com/office/powerpoint/2010/main" val="232253375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a:srcRect/>
          <a:stretch>
            <a:fillRect/>
          </a:stretch>
        </p:blipFill>
        <p:spPr bwMode="auto">
          <a:xfrm>
            <a:off x="2097741" y="493791"/>
            <a:ext cx="7841047" cy="5200385"/>
          </a:xfrm>
          <a:prstGeom prst="rect">
            <a:avLst/>
          </a:prstGeom>
          <a:noFill/>
          <a:ln w="9525">
            <a:noFill/>
            <a:miter lim="800000"/>
            <a:headEnd/>
            <a:tailEnd/>
          </a:ln>
          <a:effectLst/>
        </p:spPr>
      </p:pic>
    </p:spTree>
    <p:extLst>
      <p:ext uri="{BB962C8B-B14F-4D97-AF65-F5344CB8AC3E}">
        <p14:creationId xmlns:p14="http://schemas.microsoft.com/office/powerpoint/2010/main" val="9672482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a:srcRect/>
          <a:stretch>
            <a:fillRect/>
          </a:stretch>
        </p:blipFill>
        <p:spPr bwMode="auto">
          <a:xfrm>
            <a:off x="1752601" y="609600"/>
            <a:ext cx="8685303" cy="5638800"/>
          </a:xfrm>
          <a:prstGeom prst="rect">
            <a:avLst/>
          </a:prstGeom>
          <a:noFill/>
          <a:ln w="9525">
            <a:noFill/>
            <a:miter lim="800000"/>
            <a:headEnd/>
            <a:tailEnd/>
          </a:ln>
          <a:effectLst/>
        </p:spPr>
      </p:pic>
    </p:spTree>
    <p:extLst>
      <p:ext uri="{BB962C8B-B14F-4D97-AF65-F5344CB8AC3E}">
        <p14:creationId xmlns:p14="http://schemas.microsoft.com/office/powerpoint/2010/main" val="24708112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sz="9600" dirty="0" smtClean="0">
                <a:effectLst>
                  <a:reflection blurRad="6350" stA="55000" endA="300" endPos="45500" dir="5400000" sy="-100000" algn="bl" rotWithShape="0"/>
                </a:effectLst>
              </a:rPr>
              <a:t>Sejarah Web</a:t>
            </a:r>
            <a:endParaRPr lang="id-ID" sz="9600" dirty="0">
              <a:effectLst>
                <a:reflection blurRad="6350" stA="55000" endA="300" endPos="45500" dir="5400000" sy="-100000" algn="bl" rotWithShape="0"/>
              </a:effectLst>
            </a:endParaRPr>
          </a:p>
        </p:txBody>
      </p:sp>
      <p:sp>
        <p:nvSpPr>
          <p:cNvPr id="3" name="Content Placeholder 2"/>
          <p:cNvSpPr>
            <a:spLocks noGrp="1"/>
          </p:cNvSpPr>
          <p:nvPr>
            <p:ph idx="1"/>
          </p:nvPr>
        </p:nvSpPr>
        <p:spPr>
          <a:xfrm>
            <a:off x="838200" y="2096452"/>
            <a:ext cx="7892441" cy="2410665"/>
          </a:xfrm>
        </p:spPr>
        <p:txBody>
          <a:bodyPr>
            <a:normAutofit/>
          </a:bodyPr>
          <a:lstStyle/>
          <a:p>
            <a:pPr algn="just"/>
            <a:r>
              <a:rPr lang="id-ID" dirty="0"/>
              <a:t>Penemu situs web adalah </a:t>
            </a:r>
            <a:r>
              <a:rPr lang="id-ID" dirty="0">
                <a:hlinkClick r:id="rId2" tooltip="Tim Berners-Lee"/>
              </a:rPr>
              <a:t>Sir Timothy John ¨Tim¨ Berners-Lee</a:t>
            </a:r>
            <a:r>
              <a:rPr lang="id-ID" dirty="0"/>
              <a:t>, sedangkan situs web yang tersambung dengan jaringan pertamakali muncul pada tahun 1991. Maksud dari Tim ketika merancang situs web adalah untuk memudahkan tukar menukar dan memperbarui informasi pada sesama peneliti di tempat ia bekerja. Pada tanggal 30 April 1993, </a:t>
            </a:r>
            <a:r>
              <a:rPr lang="id-ID" dirty="0">
                <a:hlinkClick r:id="rId3" tooltip="CERN"/>
              </a:rPr>
              <a:t>CERN</a:t>
            </a:r>
            <a:r>
              <a:rPr lang="id-ID" dirty="0"/>
              <a:t> (tempat dimana Tim bekerja) mengumumkan bahwa </a:t>
            </a:r>
            <a:r>
              <a:rPr lang="id-ID" dirty="0">
                <a:hlinkClick r:id="rId4" tooltip="WWW"/>
              </a:rPr>
              <a:t>WWW</a:t>
            </a:r>
            <a:r>
              <a:rPr lang="id-ID" dirty="0"/>
              <a:t> dapat digunakan secara gratis oleh </a:t>
            </a:r>
            <a:r>
              <a:rPr lang="id-ID" dirty="0" smtClean="0"/>
              <a:t>publik.</a:t>
            </a:r>
            <a:endParaRPr lang="id-ID" dirty="0"/>
          </a:p>
        </p:txBody>
      </p:sp>
      <p:pic>
        <p:nvPicPr>
          <p:cNvPr id="1026" name="Picture 2" descr="Tim Berners-Lee closeup.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024003" y="1690688"/>
            <a:ext cx="2095500" cy="3143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946834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80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reflection blurRad="6350" stA="55000" endA="300" endPos="45500" dir="5400000" sy="-100000" algn="bl" rotWithShape="0"/>
                </a:effectLst>
              </a:rPr>
              <a:t>Pengertian</a:t>
            </a:r>
            <a:endParaRPr lang="id-ID" sz="4800"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reflection blurRad="6350" stA="55000" endA="300" endPos="45500" dir="5400000" sy="-100000" algn="bl" rotWithShape="0"/>
              </a:effectLst>
            </a:endParaRPr>
          </a:p>
        </p:txBody>
      </p:sp>
      <p:sp>
        <p:nvSpPr>
          <p:cNvPr id="3" name="Content Placeholder 2"/>
          <p:cNvSpPr>
            <a:spLocks noGrp="1"/>
          </p:cNvSpPr>
          <p:nvPr>
            <p:ph idx="1"/>
          </p:nvPr>
        </p:nvSpPr>
        <p:spPr/>
        <p:txBody>
          <a:bodyPr>
            <a:normAutofit/>
          </a:bodyPr>
          <a:lstStyle/>
          <a:p>
            <a:pPr algn="just"/>
            <a:r>
              <a:rPr lang="en-US" b="1" dirty="0"/>
              <a:t>www (word wide web) : </a:t>
            </a:r>
            <a:r>
              <a:rPr lang="en-US" dirty="0" err="1"/>
              <a:t>merupakan</a:t>
            </a:r>
            <a:r>
              <a:rPr lang="en-US" dirty="0"/>
              <a:t> </a:t>
            </a:r>
            <a:r>
              <a:rPr lang="en-US" dirty="0" err="1"/>
              <a:t>kumpulan</a:t>
            </a:r>
            <a:r>
              <a:rPr lang="en-US" dirty="0"/>
              <a:t> web server </a:t>
            </a:r>
            <a:r>
              <a:rPr lang="en-US" dirty="0" err="1"/>
              <a:t>dari</a:t>
            </a:r>
            <a:r>
              <a:rPr lang="en-US" dirty="0"/>
              <a:t> </a:t>
            </a:r>
            <a:r>
              <a:rPr lang="en-US" dirty="0" err="1"/>
              <a:t>seluruh</a:t>
            </a:r>
            <a:r>
              <a:rPr lang="en-US" dirty="0"/>
              <a:t> </a:t>
            </a:r>
            <a:r>
              <a:rPr lang="en-US" dirty="0" err="1"/>
              <a:t>dunia</a:t>
            </a:r>
            <a:r>
              <a:rPr lang="en-US" dirty="0"/>
              <a:t> yang </a:t>
            </a:r>
            <a:r>
              <a:rPr lang="en-US" dirty="0" err="1"/>
              <a:t>berfungsi</a:t>
            </a:r>
            <a:r>
              <a:rPr lang="en-US" dirty="0"/>
              <a:t> </a:t>
            </a:r>
            <a:r>
              <a:rPr lang="en-US" dirty="0" err="1"/>
              <a:t>menyediakan</a:t>
            </a:r>
            <a:r>
              <a:rPr lang="en-US" dirty="0"/>
              <a:t> data </a:t>
            </a:r>
            <a:r>
              <a:rPr lang="en-US" dirty="0" err="1"/>
              <a:t>dan</a:t>
            </a:r>
            <a:r>
              <a:rPr lang="en-US" dirty="0"/>
              <a:t> </a:t>
            </a:r>
            <a:r>
              <a:rPr lang="en-US" dirty="0" err="1"/>
              <a:t>informasi</a:t>
            </a:r>
            <a:r>
              <a:rPr lang="en-US" dirty="0"/>
              <a:t> </a:t>
            </a:r>
            <a:r>
              <a:rPr lang="en-US" dirty="0" err="1"/>
              <a:t>untuk</a:t>
            </a:r>
            <a:r>
              <a:rPr lang="en-US" dirty="0"/>
              <a:t> </a:t>
            </a:r>
            <a:r>
              <a:rPr lang="en-US" dirty="0" err="1"/>
              <a:t>digunakan</a:t>
            </a:r>
            <a:r>
              <a:rPr lang="en-US" dirty="0"/>
              <a:t> </a:t>
            </a:r>
            <a:r>
              <a:rPr lang="en-US" dirty="0" err="1"/>
              <a:t>bersama-sama</a:t>
            </a:r>
            <a:r>
              <a:rPr lang="en-US" dirty="0"/>
              <a:t>.</a:t>
            </a:r>
          </a:p>
          <a:p>
            <a:pPr algn="just"/>
            <a:r>
              <a:rPr lang="en-US" b="1" dirty="0"/>
              <a:t>Web :</a:t>
            </a:r>
            <a:r>
              <a:rPr lang="en-US" dirty="0"/>
              <a:t> </a:t>
            </a:r>
            <a:r>
              <a:rPr lang="en-US" err="1"/>
              <a:t>adalah</a:t>
            </a:r>
            <a:r>
              <a:rPr lang="en-US"/>
              <a:t> </a:t>
            </a:r>
            <a:r>
              <a:rPr lang="en-US" smtClean="0">
                <a:solidFill>
                  <a:srgbClr val="FF0000"/>
                </a:solidFill>
              </a:rPr>
              <a:t>fasilitas </a:t>
            </a:r>
            <a:r>
              <a:rPr lang="en-US" i="1" dirty="0">
                <a:solidFill>
                  <a:srgbClr val="FF0000"/>
                </a:solidFill>
              </a:rPr>
              <a:t>hypertext </a:t>
            </a:r>
            <a:r>
              <a:rPr lang="en-US" dirty="0"/>
              <a:t>yang </a:t>
            </a:r>
            <a:r>
              <a:rPr lang="en-US" dirty="0" err="1">
                <a:solidFill>
                  <a:srgbClr val="FF0000"/>
                </a:solidFill>
              </a:rPr>
              <a:t>mampu</a:t>
            </a:r>
            <a:r>
              <a:rPr lang="en-US" dirty="0">
                <a:solidFill>
                  <a:srgbClr val="FF0000"/>
                </a:solidFill>
              </a:rPr>
              <a:t> </a:t>
            </a:r>
            <a:r>
              <a:rPr lang="en-US" dirty="0" err="1">
                <a:solidFill>
                  <a:srgbClr val="FF0000"/>
                </a:solidFill>
              </a:rPr>
              <a:t>menampilkan</a:t>
            </a:r>
            <a:r>
              <a:rPr lang="en-US" dirty="0">
                <a:solidFill>
                  <a:srgbClr val="FF0000"/>
                </a:solidFill>
              </a:rPr>
              <a:t> data </a:t>
            </a:r>
            <a:r>
              <a:rPr lang="en-US" dirty="0" err="1"/>
              <a:t>berupa</a:t>
            </a:r>
            <a:r>
              <a:rPr lang="en-US" dirty="0"/>
              <a:t> </a:t>
            </a:r>
            <a:r>
              <a:rPr lang="en-US" dirty="0" err="1"/>
              <a:t>teks,gambar</a:t>
            </a:r>
            <a:r>
              <a:rPr lang="en-US" dirty="0"/>
              <a:t>, </a:t>
            </a:r>
            <a:r>
              <a:rPr lang="en-US" dirty="0" err="1"/>
              <a:t>suara,animasi</a:t>
            </a:r>
            <a:r>
              <a:rPr lang="en-US" dirty="0"/>
              <a:t>, </a:t>
            </a:r>
            <a:r>
              <a:rPr lang="en-US" dirty="0" err="1"/>
              <a:t>dan</a:t>
            </a:r>
            <a:r>
              <a:rPr lang="en-US" dirty="0"/>
              <a:t> multimedia </a:t>
            </a:r>
            <a:r>
              <a:rPr lang="en-US" dirty="0" err="1"/>
              <a:t>lainnya</a:t>
            </a:r>
            <a:r>
              <a:rPr lang="en-US" dirty="0"/>
              <a:t>, </a:t>
            </a:r>
            <a:r>
              <a:rPr lang="en-US" dirty="0" err="1">
                <a:solidFill>
                  <a:srgbClr val="FF0000"/>
                </a:solidFill>
              </a:rPr>
              <a:t>dimana</a:t>
            </a:r>
            <a:r>
              <a:rPr lang="en-US" dirty="0">
                <a:solidFill>
                  <a:srgbClr val="FF0000"/>
                </a:solidFill>
              </a:rPr>
              <a:t> </a:t>
            </a:r>
            <a:r>
              <a:rPr lang="en-US" dirty="0" err="1">
                <a:solidFill>
                  <a:srgbClr val="FF0000"/>
                </a:solidFill>
              </a:rPr>
              <a:t>diantara</a:t>
            </a:r>
            <a:r>
              <a:rPr lang="en-US" dirty="0">
                <a:solidFill>
                  <a:srgbClr val="FF0000"/>
                </a:solidFill>
              </a:rPr>
              <a:t> data </a:t>
            </a:r>
            <a:r>
              <a:rPr lang="en-US" dirty="0" err="1">
                <a:solidFill>
                  <a:srgbClr val="FF0000"/>
                </a:solidFill>
              </a:rPr>
              <a:t>tersebut</a:t>
            </a:r>
            <a:r>
              <a:rPr lang="en-US" dirty="0">
                <a:solidFill>
                  <a:srgbClr val="FF0000"/>
                </a:solidFill>
              </a:rPr>
              <a:t> </a:t>
            </a:r>
            <a:r>
              <a:rPr lang="en-US" dirty="0" err="1">
                <a:solidFill>
                  <a:srgbClr val="FF0000"/>
                </a:solidFill>
              </a:rPr>
              <a:t>saling</a:t>
            </a:r>
            <a:r>
              <a:rPr lang="en-US" dirty="0">
                <a:solidFill>
                  <a:srgbClr val="FF0000"/>
                </a:solidFill>
              </a:rPr>
              <a:t> </a:t>
            </a:r>
            <a:r>
              <a:rPr lang="en-US" dirty="0" err="1">
                <a:solidFill>
                  <a:srgbClr val="FF0000"/>
                </a:solidFill>
              </a:rPr>
              <a:t>terkait</a:t>
            </a:r>
            <a:r>
              <a:rPr lang="en-US" dirty="0">
                <a:solidFill>
                  <a:srgbClr val="FF0000"/>
                </a:solidFill>
              </a:rPr>
              <a:t> </a:t>
            </a:r>
            <a:r>
              <a:rPr lang="en-US" dirty="0" err="1">
                <a:solidFill>
                  <a:srgbClr val="FF0000"/>
                </a:solidFill>
              </a:rPr>
              <a:t>dan</a:t>
            </a:r>
            <a:r>
              <a:rPr lang="en-US" dirty="0">
                <a:solidFill>
                  <a:srgbClr val="FF0000"/>
                </a:solidFill>
              </a:rPr>
              <a:t> </a:t>
            </a:r>
            <a:r>
              <a:rPr lang="en-US" dirty="0" err="1">
                <a:solidFill>
                  <a:srgbClr val="FF0000"/>
                </a:solidFill>
              </a:rPr>
              <a:t>berhubungan</a:t>
            </a:r>
            <a:r>
              <a:rPr lang="en-US" dirty="0">
                <a:solidFill>
                  <a:srgbClr val="FF0000"/>
                </a:solidFill>
              </a:rPr>
              <a:t> </a:t>
            </a:r>
            <a:r>
              <a:rPr lang="en-US" dirty="0" err="1">
                <a:solidFill>
                  <a:srgbClr val="FF0000"/>
                </a:solidFill>
              </a:rPr>
              <a:t>satu</a:t>
            </a:r>
            <a:r>
              <a:rPr lang="en-US" dirty="0">
                <a:solidFill>
                  <a:srgbClr val="FF0000"/>
                </a:solidFill>
              </a:rPr>
              <a:t> </a:t>
            </a:r>
            <a:r>
              <a:rPr lang="en-US" dirty="0" err="1">
                <a:solidFill>
                  <a:srgbClr val="FF0000"/>
                </a:solidFill>
              </a:rPr>
              <a:t>dengan</a:t>
            </a:r>
            <a:r>
              <a:rPr lang="en-US" dirty="0">
                <a:solidFill>
                  <a:srgbClr val="FF0000"/>
                </a:solidFill>
              </a:rPr>
              <a:t> yang </a:t>
            </a:r>
            <a:r>
              <a:rPr lang="en-US" dirty="0" err="1">
                <a:solidFill>
                  <a:srgbClr val="FF0000"/>
                </a:solidFill>
              </a:rPr>
              <a:t>lainnya</a:t>
            </a:r>
            <a:r>
              <a:rPr lang="en-US" dirty="0"/>
              <a:t>. </a:t>
            </a:r>
            <a:r>
              <a:rPr lang="en-US" dirty="0" err="1"/>
              <a:t>Untuk</a:t>
            </a:r>
            <a:r>
              <a:rPr lang="en-US" dirty="0"/>
              <a:t> </a:t>
            </a:r>
            <a:r>
              <a:rPr lang="en-US" dirty="0" err="1"/>
              <a:t>memudahkan</a:t>
            </a:r>
            <a:r>
              <a:rPr lang="en-US" dirty="0"/>
              <a:t> </a:t>
            </a:r>
            <a:r>
              <a:rPr lang="en-US" dirty="0" err="1"/>
              <a:t>dalam</a:t>
            </a:r>
            <a:r>
              <a:rPr lang="en-US" dirty="0"/>
              <a:t> </a:t>
            </a:r>
            <a:r>
              <a:rPr lang="en-US" dirty="0" err="1"/>
              <a:t>membaca</a:t>
            </a:r>
            <a:r>
              <a:rPr lang="en-US" dirty="0"/>
              <a:t> </a:t>
            </a:r>
            <a:r>
              <a:rPr lang="en-US" dirty="0" err="1"/>
              <a:t>tersebut</a:t>
            </a:r>
            <a:r>
              <a:rPr lang="en-US" dirty="0"/>
              <a:t> </a:t>
            </a:r>
            <a:r>
              <a:rPr lang="en-US" dirty="0" err="1"/>
              <a:t>diperlukan</a:t>
            </a:r>
            <a:r>
              <a:rPr lang="en-US" dirty="0"/>
              <a:t> </a:t>
            </a:r>
            <a:r>
              <a:rPr lang="en-US" dirty="0" err="1"/>
              <a:t>sebuah</a:t>
            </a:r>
            <a:r>
              <a:rPr lang="en-US" dirty="0"/>
              <a:t> </a:t>
            </a:r>
            <a:r>
              <a:rPr lang="en-US" b="1" dirty="0"/>
              <a:t>web browser </a:t>
            </a:r>
            <a:r>
              <a:rPr lang="en-US" dirty="0" err="1"/>
              <a:t>seperti</a:t>
            </a:r>
            <a:r>
              <a:rPr lang="en-US" dirty="0"/>
              <a:t> </a:t>
            </a:r>
            <a:r>
              <a:rPr lang="en-US"/>
              <a:t>internet </a:t>
            </a:r>
            <a:r>
              <a:rPr lang="en-US" smtClean="0"/>
              <a:t>explorer (edge), </a:t>
            </a:r>
            <a:r>
              <a:rPr lang="en-US" dirty="0" err="1"/>
              <a:t>netscape</a:t>
            </a:r>
            <a:r>
              <a:rPr lang="en-US" dirty="0"/>
              <a:t>, </a:t>
            </a:r>
            <a:r>
              <a:rPr lang="en-US"/>
              <a:t>opera </a:t>
            </a:r>
            <a:r>
              <a:rPr lang="en-US" smtClean="0"/>
              <a:t>, </a:t>
            </a:r>
            <a:r>
              <a:rPr lang="en-US" dirty="0" err="1"/>
              <a:t>mozilla</a:t>
            </a:r>
            <a:r>
              <a:rPr lang="en-US" dirty="0"/>
              <a:t> </a:t>
            </a:r>
            <a:r>
              <a:rPr lang="en-US" dirty="0" err="1"/>
              <a:t>firefox</a:t>
            </a:r>
            <a:r>
              <a:rPr lang="en-US"/>
              <a:t>, </a:t>
            </a:r>
            <a:r>
              <a:rPr lang="en-US" smtClean="0"/>
              <a:t>chrome, safari dsb</a:t>
            </a:r>
            <a:endParaRPr lang="en-US" b="1" dirty="0"/>
          </a:p>
          <a:p>
            <a:pPr marL="0" indent="0">
              <a:buNone/>
            </a:pPr>
            <a:endParaRPr lang="id-ID" dirty="0"/>
          </a:p>
        </p:txBody>
      </p:sp>
    </p:spTree>
    <p:extLst>
      <p:ext uri="{BB962C8B-B14F-4D97-AF65-F5344CB8AC3E}">
        <p14:creationId xmlns:p14="http://schemas.microsoft.com/office/powerpoint/2010/main" val="367989127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8000" y="1295400"/>
            <a:ext cx="6468997" cy="4724400"/>
          </a:xfrm>
        </p:spPr>
        <p:txBody>
          <a:bodyPr>
            <a:normAutofit/>
          </a:bodyPr>
          <a:lstStyle/>
          <a:p>
            <a:pPr algn="just"/>
            <a:r>
              <a:rPr lang="en-US" sz="2400" b="1" dirty="0"/>
              <a:t>Website (</a:t>
            </a:r>
            <a:r>
              <a:rPr lang="en-US" sz="2400" b="1" dirty="0" err="1"/>
              <a:t>situs</a:t>
            </a:r>
            <a:r>
              <a:rPr lang="en-US" sz="2400" b="1" dirty="0"/>
              <a:t> web)</a:t>
            </a:r>
            <a:r>
              <a:rPr lang="en-US" sz="2400" dirty="0"/>
              <a:t> : </a:t>
            </a:r>
            <a:r>
              <a:rPr lang="en-US" sz="2400" dirty="0" err="1"/>
              <a:t>merupakan</a:t>
            </a:r>
            <a:r>
              <a:rPr lang="en-US" sz="2400" dirty="0"/>
              <a:t> </a:t>
            </a:r>
            <a:r>
              <a:rPr lang="en-US" sz="2400" dirty="0" err="1"/>
              <a:t>tempat</a:t>
            </a:r>
            <a:r>
              <a:rPr lang="en-US" sz="2400" dirty="0"/>
              <a:t> </a:t>
            </a:r>
            <a:r>
              <a:rPr lang="en-US" sz="2400" dirty="0" err="1"/>
              <a:t>penyimpanan</a:t>
            </a:r>
            <a:r>
              <a:rPr lang="en-US" sz="2400" dirty="0"/>
              <a:t> data </a:t>
            </a:r>
            <a:r>
              <a:rPr lang="en-US" sz="2400" dirty="0" err="1"/>
              <a:t>dan</a:t>
            </a:r>
            <a:r>
              <a:rPr lang="en-US" sz="2400" dirty="0"/>
              <a:t> </a:t>
            </a:r>
            <a:r>
              <a:rPr lang="en-US" sz="2400" dirty="0" err="1"/>
              <a:t>informasi</a:t>
            </a:r>
            <a:r>
              <a:rPr lang="en-US" sz="2400" dirty="0"/>
              <a:t> </a:t>
            </a:r>
            <a:r>
              <a:rPr lang="en-US" sz="2400" dirty="0" err="1"/>
              <a:t>berdasarkan</a:t>
            </a:r>
            <a:r>
              <a:rPr lang="en-US" sz="2400" dirty="0"/>
              <a:t> </a:t>
            </a:r>
            <a:r>
              <a:rPr lang="en-US" sz="2400" dirty="0" err="1"/>
              <a:t>topik</a:t>
            </a:r>
            <a:r>
              <a:rPr lang="en-US" sz="2400" dirty="0"/>
              <a:t> </a:t>
            </a:r>
            <a:r>
              <a:rPr lang="en-US" sz="2400" dirty="0" err="1"/>
              <a:t>tertentu</a:t>
            </a:r>
            <a:r>
              <a:rPr lang="en-US" sz="2400" dirty="0"/>
              <a:t>. </a:t>
            </a:r>
            <a:r>
              <a:rPr lang="en-US" sz="2400" dirty="0" err="1"/>
              <a:t>Contohnya</a:t>
            </a:r>
            <a:r>
              <a:rPr lang="en-US" sz="2400" dirty="0"/>
              <a:t> </a:t>
            </a:r>
            <a:r>
              <a:rPr lang="en-US" sz="2400" dirty="0" err="1"/>
              <a:t>seperti</a:t>
            </a:r>
            <a:r>
              <a:rPr lang="en-US" sz="2400" dirty="0"/>
              <a:t> </a:t>
            </a:r>
            <a:r>
              <a:rPr lang="en-US" sz="2400" dirty="0" err="1"/>
              <a:t>buku</a:t>
            </a:r>
            <a:r>
              <a:rPr lang="en-US" sz="2400" dirty="0"/>
              <a:t> yang </a:t>
            </a:r>
            <a:r>
              <a:rPr lang="en-US" sz="2400" dirty="0" err="1"/>
              <a:t>berisi</a:t>
            </a:r>
            <a:r>
              <a:rPr lang="en-US" sz="2400" dirty="0"/>
              <a:t> </a:t>
            </a:r>
            <a:r>
              <a:rPr lang="en-US" sz="2400" dirty="0" err="1"/>
              <a:t>topik</a:t>
            </a:r>
            <a:r>
              <a:rPr lang="en-US" sz="2400" dirty="0"/>
              <a:t> </a:t>
            </a:r>
            <a:r>
              <a:rPr lang="en-US" sz="2400" dirty="0" err="1"/>
              <a:t>tertentu</a:t>
            </a:r>
            <a:r>
              <a:rPr lang="en-US" sz="2400" dirty="0"/>
              <a:t>.</a:t>
            </a:r>
          </a:p>
          <a:p>
            <a:pPr algn="just"/>
            <a:r>
              <a:rPr lang="en-US" sz="2400" b="1" dirty="0"/>
              <a:t>Web Pages (</a:t>
            </a:r>
            <a:r>
              <a:rPr lang="en-US" sz="2400" b="1" dirty="0" err="1"/>
              <a:t>halaman</a:t>
            </a:r>
            <a:r>
              <a:rPr lang="en-US" sz="2400" b="1" dirty="0"/>
              <a:t> web) </a:t>
            </a:r>
            <a:r>
              <a:rPr lang="en-US" sz="2400" dirty="0"/>
              <a:t>: </a:t>
            </a:r>
            <a:r>
              <a:rPr lang="en-US" sz="2400" dirty="0" err="1"/>
              <a:t>merupakan</a:t>
            </a:r>
            <a:r>
              <a:rPr lang="en-US" sz="2400" dirty="0"/>
              <a:t> </a:t>
            </a:r>
            <a:r>
              <a:rPr lang="en-US" sz="2400" dirty="0" err="1"/>
              <a:t>sebuah</a:t>
            </a:r>
            <a:r>
              <a:rPr lang="en-US" sz="2400" dirty="0"/>
              <a:t> </a:t>
            </a:r>
            <a:r>
              <a:rPr lang="en-US" sz="2400" dirty="0" err="1"/>
              <a:t>halaman</a:t>
            </a:r>
            <a:r>
              <a:rPr lang="en-US" sz="2400" dirty="0"/>
              <a:t> </a:t>
            </a:r>
            <a:r>
              <a:rPr lang="en-US" sz="2400" dirty="0" err="1"/>
              <a:t>khusus</a:t>
            </a:r>
            <a:r>
              <a:rPr lang="en-US" sz="2400" dirty="0"/>
              <a:t> </a:t>
            </a:r>
            <a:r>
              <a:rPr lang="en-US" sz="2400" dirty="0" err="1"/>
              <a:t>dari</a:t>
            </a:r>
            <a:r>
              <a:rPr lang="en-US" sz="2400" dirty="0"/>
              <a:t> </a:t>
            </a:r>
            <a:r>
              <a:rPr lang="en-US" sz="2400" dirty="0" err="1"/>
              <a:t>situs</a:t>
            </a:r>
            <a:r>
              <a:rPr lang="en-US" sz="2400" dirty="0"/>
              <a:t> web </a:t>
            </a:r>
            <a:r>
              <a:rPr lang="en-US" sz="2400" dirty="0" err="1"/>
              <a:t>tertentu</a:t>
            </a:r>
            <a:r>
              <a:rPr lang="en-US" sz="2400" dirty="0"/>
              <a:t>. </a:t>
            </a:r>
            <a:r>
              <a:rPr lang="en-US" sz="2400" dirty="0" err="1"/>
              <a:t>Diibaratkan</a:t>
            </a:r>
            <a:r>
              <a:rPr lang="en-US" sz="2400" dirty="0"/>
              <a:t> </a:t>
            </a:r>
            <a:r>
              <a:rPr lang="en-US" sz="2400" dirty="0" err="1"/>
              <a:t>halaman</a:t>
            </a:r>
            <a:r>
              <a:rPr lang="en-US" sz="2400" dirty="0"/>
              <a:t> web </a:t>
            </a:r>
            <a:r>
              <a:rPr lang="en-US" sz="2400" dirty="0" err="1"/>
              <a:t>ini</a:t>
            </a:r>
            <a:r>
              <a:rPr lang="en-US" sz="2400" dirty="0"/>
              <a:t> </a:t>
            </a:r>
            <a:r>
              <a:rPr lang="en-US" sz="2400" dirty="0" err="1"/>
              <a:t>seperti</a:t>
            </a:r>
            <a:r>
              <a:rPr lang="en-US" sz="2400" dirty="0"/>
              <a:t> </a:t>
            </a:r>
            <a:r>
              <a:rPr lang="en-US" sz="2400" dirty="0" err="1"/>
              <a:t>halaman</a:t>
            </a:r>
            <a:r>
              <a:rPr lang="en-US" sz="2400" dirty="0"/>
              <a:t> </a:t>
            </a:r>
            <a:r>
              <a:rPr lang="en-US" sz="2400" dirty="0" err="1"/>
              <a:t>khusus</a:t>
            </a:r>
            <a:r>
              <a:rPr lang="en-US" sz="2400" dirty="0"/>
              <a:t> </a:t>
            </a:r>
            <a:r>
              <a:rPr lang="en-US" sz="2400" dirty="0" err="1"/>
              <a:t>dari</a:t>
            </a:r>
            <a:r>
              <a:rPr lang="en-US" sz="2400" dirty="0"/>
              <a:t> </a:t>
            </a:r>
            <a:r>
              <a:rPr lang="en-US" sz="2400" dirty="0" err="1"/>
              <a:t>buku</a:t>
            </a:r>
            <a:r>
              <a:rPr lang="en-US" sz="2400" dirty="0"/>
              <a:t>.</a:t>
            </a:r>
          </a:p>
          <a:p>
            <a:pPr algn="just"/>
            <a:r>
              <a:rPr lang="en-US" sz="2400" b="1" dirty="0"/>
              <a:t>Homepage </a:t>
            </a:r>
            <a:r>
              <a:rPr lang="en-US" sz="2400" dirty="0"/>
              <a:t>: </a:t>
            </a:r>
            <a:r>
              <a:rPr lang="en-US" sz="2400" dirty="0" err="1"/>
              <a:t>merupakan</a:t>
            </a:r>
            <a:r>
              <a:rPr lang="en-US" sz="2400" dirty="0"/>
              <a:t> </a:t>
            </a:r>
            <a:r>
              <a:rPr lang="en-US" sz="2400" dirty="0" err="1"/>
              <a:t>sampul</a:t>
            </a:r>
            <a:r>
              <a:rPr lang="en-US" sz="2400" dirty="0"/>
              <a:t> </a:t>
            </a:r>
            <a:r>
              <a:rPr lang="en-US" sz="2400" dirty="0" err="1"/>
              <a:t>halaman</a:t>
            </a:r>
            <a:r>
              <a:rPr lang="en-US" sz="2400" dirty="0"/>
              <a:t> yang </a:t>
            </a:r>
            <a:r>
              <a:rPr lang="en-US" sz="2400" dirty="0" err="1"/>
              <a:t>berisi</a:t>
            </a:r>
            <a:r>
              <a:rPr lang="en-US" sz="2400" dirty="0"/>
              <a:t> </a:t>
            </a:r>
            <a:r>
              <a:rPr lang="en-US" sz="2400" dirty="0" err="1"/>
              <a:t>daftar</a:t>
            </a:r>
            <a:r>
              <a:rPr lang="en-US" sz="2400" dirty="0"/>
              <a:t> </a:t>
            </a:r>
            <a:r>
              <a:rPr lang="en-US" sz="2400" dirty="0" err="1"/>
              <a:t>isi</a:t>
            </a:r>
            <a:r>
              <a:rPr lang="en-US" sz="2400" dirty="0"/>
              <a:t> </a:t>
            </a:r>
            <a:r>
              <a:rPr lang="en-US" sz="2400" dirty="0" err="1"/>
              <a:t>atau</a:t>
            </a:r>
            <a:r>
              <a:rPr lang="en-US" sz="2400" dirty="0"/>
              <a:t> menu </a:t>
            </a:r>
            <a:r>
              <a:rPr lang="en-US" sz="2400" dirty="0" err="1"/>
              <a:t>sebuah</a:t>
            </a:r>
            <a:r>
              <a:rPr lang="en-US" sz="2400" dirty="0"/>
              <a:t> </a:t>
            </a:r>
            <a:r>
              <a:rPr lang="en-US" sz="2400" dirty="0" err="1"/>
              <a:t>situs</a:t>
            </a:r>
            <a:r>
              <a:rPr lang="en-US" sz="2400" dirty="0"/>
              <a:t> web</a:t>
            </a:r>
            <a:endParaRPr lang="en-US" sz="2400" b="1" dirty="0"/>
          </a:p>
          <a:p>
            <a:pPr algn="just"/>
            <a:endParaRPr lang="id-ID" sz="2400" dirty="0"/>
          </a:p>
        </p:txBody>
      </p:sp>
      <p:pic>
        <p:nvPicPr>
          <p:cNvPr id="4" name="Picture 2" descr="http://www.en.easyhostdomain.com/images/website.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14784" y="1295399"/>
            <a:ext cx="4162816" cy="39404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03178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508000" y="76200"/>
            <a:ext cx="8921039" cy="5943600"/>
          </a:xfrm>
          <a:prstGeom prst="rect">
            <a:avLst/>
          </a:prstGeom>
          <a:noFill/>
          <a:ln w="9525">
            <a:noFill/>
            <a:miter lim="800000"/>
            <a:headEnd/>
            <a:tailEnd/>
          </a:ln>
          <a:effectLst/>
        </p:spPr>
      </p:pic>
    </p:spTree>
    <p:extLst>
      <p:ext uri="{BB962C8B-B14F-4D97-AF65-F5344CB8AC3E}">
        <p14:creationId xmlns:p14="http://schemas.microsoft.com/office/powerpoint/2010/main" val="2707648238"/>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srcRect/>
          <a:stretch>
            <a:fillRect/>
          </a:stretch>
        </p:blipFill>
        <p:spPr bwMode="auto">
          <a:xfrm>
            <a:off x="1524000" y="304800"/>
            <a:ext cx="8984386" cy="6172200"/>
          </a:xfrm>
          <a:prstGeom prst="rect">
            <a:avLst/>
          </a:prstGeom>
          <a:noFill/>
          <a:ln w="9525">
            <a:noFill/>
            <a:miter lim="800000"/>
            <a:headEnd/>
            <a:tailEnd/>
          </a:ln>
          <a:effectLst/>
        </p:spPr>
      </p:pic>
    </p:spTree>
    <p:extLst>
      <p:ext uri="{BB962C8B-B14F-4D97-AF65-F5344CB8AC3E}">
        <p14:creationId xmlns:p14="http://schemas.microsoft.com/office/powerpoint/2010/main" val="4098136025"/>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srcRect/>
          <a:stretch>
            <a:fillRect/>
          </a:stretch>
        </p:blipFill>
        <p:spPr bwMode="auto">
          <a:xfrm>
            <a:off x="1524000" y="457200"/>
            <a:ext cx="9082306" cy="5486400"/>
          </a:xfrm>
          <a:prstGeom prst="rect">
            <a:avLst/>
          </a:prstGeom>
          <a:noFill/>
          <a:ln w="9525">
            <a:noFill/>
            <a:miter lim="800000"/>
            <a:headEnd/>
            <a:tailEnd/>
          </a:ln>
          <a:effectLst/>
        </p:spPr>
      </p:pic>
    </p:spTree>
    <p:extLst>
      <p:ext uri="{BB962C8B-B14F-4D97-AF65-F5344CB8AC3E}">
        <p14:creationId xmlns:p14="http://schemas.microsoft.com/office/powerpoint/2010/main" val="53382062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53882" dir="2700000" algn="ctr" rotWithShape="0">
                    <a:schemeClr val="bg2">
                      <a:alpha val="50000"/>
                    </a:schemeClr>
                  </a:outerShdw>
                </a:effectLst>
              </a14:hiddenEffects>
            </a:ext>
          </a:extLst>
        </p:spPr>
        <p:txBody>
          <a:bodyPr vert="horz" wrap="square" lIns="91440" tIns="45720" rIns="91440" bIns="45720" numCol="1" anchor="ctr" anchorCtr="0" compatLnSpc="1">
            <a:prstTxWarp prst="textNoShape">
              <a:avLst/>
            </a:prstTxWarp>
          </a:bodyPr>
          <a:lstStyle/>
          <a:p>
            <a:r>
              <a:rPr lang="en-US" sz="480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reflection blurRad="6350" stA="55000" endA="300" endPos="45500" dir="5400000" sy="-100000" algn="bl" rotWithShape="0"/>
                </a:effectLst>
              </a:rPr>
              <a:t>URL (uniform resource locator)</a:t>
            </a:r>
          </a:p>
        </p:txBody>
      </p:sp>
      <p:sp>
        <p:nvSpPr>
          <p:cNvPr id="4" name="Rectangle 1"/>
          <p:cNvSpPr>
            <a:spLocks noChangeArrowheads="1"/>
          </p:cNvSpPr>
          <p:nvPr/>
        </p:nvSpPr>
        <p:spPr bwMode="auto">
          <a:xfrm>
            <a:off x="460485" y="1374371"/>
            <a:ext cx="10980794" cy="41549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smtClean="0">
                <a:ln>
                  <a:noFill/>
                </a:ln>
                <a:solidFill>
                  <a:srgbClr val="FF0000"/>
                </a:solidFill>
                <a:effectLst/>
                <a:latin typeface="Arial" panose="020B0604020202020204" pitchFamily="34" charset="0"/>
              </a:rPr>
              <a:t>Cara penamaan alamat file di Internet</a:t>
            </a:r>
            <a:r>
              <a:rPr kumimoji="0" lang="en-US" sz="2400" b="0" i="0" u="none" strike="noStrike" cap="none" normalizeH="0" baseline="0" smtClean="0">
                <a:ln>
                  <a:noFill/>
                </a:ln>
                <a:solidFill>
                  <a:schemeClr val="tx1"/>
                </a:solidFill>
                <a:effectLst/>
                <a:latin typeface="Arial" panose="020B0604020202020204" pitchFamily="34" charset="0"/>
              </a:rPr>
              <a:t>. URL merupakan serangkaian karakter (dapat berupa huruf, angka, ataupun simbol) yang sesuai dengan format standar yang sudah ditentukan, URL digunakan untuk menunjukkan alamat/ address suatu sumber yang ada. </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smtClean="0">
              <a:ln>
                <a:noFill/>
              </a:ln>
              <a:solidFill>
                <a:schemeClr val="tx1"/>
              </a:solidFill>
              <a:effectLst/>
              <a:latin typeface="Arial" panose="020B0604020202020204"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1" i="0" u="none" strike="noStrike" cap="none" normalizeH="0" baseline="0" smtClean="0">
                <a:ln>
                  <a:noFill/>
                </a:ln>
                <a:solidFill>
                  <a:srgbClr val="FF0000"/>
                </a:solidFill>
                <a:effectLst/>
                <a:latin typeface="Arial" panose="020B0604020202020204" pitchFamily="34" charset="0"/>
              </a:rPr>
              <a:t>URL biasa disebut dengan nama domain</a:t>
            </a:r>
            <a:r>
              <a:rPr kumimoji="0" lang="en-US" sz="2400" b="0" i="0" u="none" strike="noStrike" cap="none" normalizeH="0" baseline="0" smtClean="0">
                <a:ln>
                  <a:noFill/>
                </a:ln>
                <a:solidFill>
                  <a:srgbClr val="FF0000"/>
                </a:solidFill>
                <a:effectLst/>
                <a:latin typeface="Arial" panose="020B0604020202020204" pitchFamily="34" charset="0"/>
              </a:rPr>
              <a:t>, </a:t>
            </a:r>
            <a:r>
              <a:rPr kumimoji="0" lang="en-US" sz="2400" b="0" i="0" u="none" strike="noStrike" cap="none" normalizeH="0" baseline="0" smtClean="0">
                <a:ln>
                  <a:noFill/>
                </a:ln>
                <a:solidFill>
                  <a:schemeClr val="tx1"/>
                </a:solidFill>
                <a:effectLst/>
                <a:latin typeface="Arial" panose="020B0604020202020204" pitchFamily="34" charset="0"/>
              </a:rPr>
              <a:t>contohnya </a:t>
            </a:r>
            <a:r>
              <a:rPr kumimoji="0" lang="en-US" sz="2400" b="0" i="0" u="none" strike="noStrike" cap="none" normalizeH="0" baseline="0" smtClean="0">
                <a:ln>
                  <a:noFill/>
                </a:ln>
                <a:solidFill>
                  <a:schemeClr val="tx1"/>
                </a:solidFill>
                <a:effectLst/>
                <a:latin typeface="Arial" panose="020B0604020202020204" pitchFamily="34" charset="0"/>
                <a:hlinkClick r:id="rId2"/>
              </a:rPr>
              <a:t>http://www.google.com</a:t>
            </a:r>
            <a:r>
              <a:rPr kumimoji="0" lang="en-US" sz="2400" b="0" i="0" u="none" strike="noStrike" cap="none" normalizeH="0" baseline="0" smtClean="0">
                <a:ln>
                  <a:noFill/>
                </a:ln>
                <a:solidFill>
                  <a:schemeClr val="tx1"/>
                </a:solidFill>
                <a:effectLst/>
                <a:latin typeface="Arial" panose="020B0604020202020204" pitchFamily="34" charset="0"/>
              </a:rPr>
              <a:t>.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Arial" panose="020B0604020202020204" pitchFamily="34" charset="0"/>
              </a:rPr>
              <a:t>URL diciptakan pertama kalinya oleh Tim Berners-Lee yaitu pada tahun 1991.</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Arial" panose="020B0604020202020204" pitchFamily="34" charset="0"/>
              </a:rPr>
              <a:t>“</a:t>
            </a:r>
            <a:r>
              <a:rPr kumimoji="0" lang="en-US" sz="2400" b="0" i="1" u="none" strike="noStrike" cap="none" normalizeH="0" baseline="0" smtClean="0">
                <a:ln>
                  <a:noFill/>
                </a:ln>
                <a:solidFill>
                  <a:schemeClr val="tx1"/>
                </a:solidFill>
                <a:effectLst/>
                <a:latin typeface="Arial" panose="020B0604020202020204" pitchFamily="34" charset="0"/>
              </a:rPr>
              <a:t>pathname” </a:t>
            </a:r>
            <a:r>
              <a:rPr kumimoji="0" lang="en-US" sz="2400" b="0" i="0" u="none" strike="noStrike" cap="none" normalizeH="0" baseline="0" smtClean="0">
                <a:ln>
                  <a:noFill/>
                </a:ln>
                <a:solidFill>
                  <a:schemeClr val="tx1"/>
                </a:solidFill>
                <a:effectLst/>
                <a:latin typeface="Arial" panose="020B0604020202020204" pitchFamily="34" charset="0"/>
              </a:rPr>
              <a:t>untuk mengidentifikasi sebuah dokumen di web. </a:t>
            </a:r>
          </a:p>
          <a:p>
            <a:pPr marL="0" marR="0" lvl="0" indent="0" algn="just" defTabSz="914400" rtl="0" eaLnBrk="0" fontAlgn="base" latinLnBrk="0" hangingPunct="0">
              <a:lnSpc>
                <a:spcPct val="100000"/>
              </a:lnSpc>
              <a:spcBef>
                <a:spcPct val="0"/>
              </a:spcBef>
              <a:spcAft>
                <a:spcPct val="0"/>
              </a:spcAft>
              <a:buClrTx/>
              <a:buSzTx/>
              <a:buFontTx/>
              <a:buNone/>
              <a:tabLst/>
            </a:pPr>
            <a:r>
              <a:rPr kumimoji="0" lang="en-US" sz="2400" b="0" i="0" u="none" strike="noStrike" cap="none" normalizeH="0" baseline="0" smtClean="0">
                <a:ln>
                  <a:noFill/>
                </a:ln>
                <a:solidFill>
                  <a:schemeClr val="tx1"/>
                </a:solidFill>
                <a:effectLst/>
                <a:latin typeface="Arial" panose="020B0604020202020204" pitchFamily="34" charset="0"/>
              </a:rPr>
              <a:t>Didalam URL terdapat informasi nama mesin/host (dalam hal ini komputer) yang akan diakses, nama dokumen beserta logical pathnamenya serta jenis protokol yang akan digunakan untuk melakukan akses ke web.</a:t>
            </a:r>
          </a:p>
        </p:txBody>
      </p:sp>
      <p:pic>
        <p:nvPicPr>
          <p:cNvPr id="5122" name="Picture 2" desc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0175" y="-3676650"/>
            <a:ext cx="190500" cy="190500"/>
          </a:xfrm>
          <a:prstGeom prst="rect">
            <a:avLst/>
          </a:prstGeom>
          <a:noFill/>
          <a:extLst>
            <a:ext uri="{909E8E84-426E-40DD-AFC4-6F175D3DCCD1}">
              <a14:hiddenFill xmlns:a14="http://schemas.microsoft.com/office/drawing/2010/main">
                <a:solidFill>
                  <a:srgbClr val="FFFFFF"/>
                </a:solidFill>
              </a14:hiddenFill>
            </a:ext>
          </a:extLst>
        </p:spPr>
      </p:pic>
      <p:pic>
        <p:nvPicPr>
          <p:cNvPr id="5123" name="Picture 3" descr="https://upload.wikimedia.org/wikipedia/commons/thumb/0/05/Url.png/250px-Url.png">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5575" y="-3402013"/>
            <a:ext cx="2381250" cy="390525"/>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0485" y="5693777"/>
            <a:ext cx="4943475" cy="752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40709373"/>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Bagian URL</a:t>
            </a:r>
            <a:endParaRPr lang="en-US"/>
          </a:p>
        </p:txBody>
      </p:sp>
      <p:sp>
        <p:nvSpPr>
          <p:cNvPr id="3" name="Content Placeholder 2"/>
          <p:cNvSpPr>
            <a:spLocks noGrp="1"/>
          </p:cNvSpPr>
          <p:nvPr>
            <p:ph idx="1"/>
          </p:nvPr>
        </p:nvSpPr>
        <p:spPr/>
        <p:txBody>
          <a:bodyPr/>
          <a:lstStyle/>
          <a:p>
            <a:pPr marL="0" lvl="0" indent="0">
              <a:spcBef>
                <a:spcPct val="0"/>
              </a:spcBef>
              <a:buClrTx/>
              <a:buNone/>
            </a:pPr>
            <a:r>
              <a:rPr lang="en-US" b="1">
                <a:latin typeface="Arial" panose="020B0604020202020204" pitchFamily="34" charset="0"/>
              </a:rPr>
              <a:t>Protokol</a:t>
            </a:r>
          </a:p>
          <a:p>
            <a:pPr marL="0" lvl="0" indent="0">
              <a:spcBef>
                <a:spcPct val="0"/>
              </a:spcBef>
              <a:buClrTx/>
              <a:buNone/>
            </a:pPr>
            <a:r>
              <a:rPr lang="en-US">
                <a:latin typeface="Arial" panose="020B0604020202020204" pitchFamily="34" charset="0"/>
              </a:rPr>
              <a:t>Tanpa adanya protocol yang tepat maka kita tidak akan dapat mengakses URL, contoh protokol yaitu: </a:t>
            </a:r>
            <a:r>
              <a:rPr lang="en-US">
                <a:latin typeface="Arial" panose="020B0604020202020204" pitchFamily="34" charset="0"/>
                <a:hlinkClick r:id="rId2" invalidUrl="http:///"/>
              </a:rPr>
              <a:t>http://</a:t>
            </a:r>
            <a:r>
              <a:rPr lang="en-US">
                <a:latin typeface="Arial" panose="020B0604020202020204" pitchFamily="34" charset="0"/>
              </a:rPr>
              <a:t>, </a:t>
            </a:r>
            <a:r>
              <a:rPr lang="en-US">
                <a:latin typeface="Arial" panose="020B0604020202020204" pitchFamily="34" charset="0"/>
                <a:hlinkClick r:id="rId3" invalidUrl="https:///"/>
              </a:rPr>
              <a:t>https://</a:t>
            </a:r>
            <a:r>
              <a:rPr lang="en-US">
                <a:latin typeface="Arial" panose="020B0604020202020204" pitchFamily="34" charset="0"/>
              </a:rPr>
              <a:t>, ftp://</a:t>
            </a:r>
          </a:p>
          <a:p>
            <a:pPr marL="0" lvl="0" indent="0">
              <a:spcBef>
                <a:spcPct val="0"/>
              </a:spcBef>
              <a:buClrTx/>
              <a:buNone/>
            </a:pPr>
            <a:r>
              <a:rPr lang="en-US" b="1">
                <a:latin typeface="Arial" panose="020B0604020202020204" pitchFamily="34" charset="0"/>
              </a:rPr>
              <a:t>Alamat Server/ Penyedia</a:t>
            </a:r>
          </a:p>
          <a:p>
            <a:pPr marL="0" lvl="0" indent="0">
              <a:spcBef>
                <a:spcPct val="0"/>
              </a:spcBef>
              <a:buClrTx/>
              <a:buNone/>
            </a:pPr>
            <a:r>
              <a:rPr lang="en-US">
                <a:latin typeface="Arial" panose="020B0604020202020204" pitchFamily="34" charset="0"/>
              </a:rPr>
              <a:t>Dalam mengakses URL tentunya kita harus mengetahui alamat server/ penyedianya</a:t>
            </a:r>
          </a:p>
          <a:p>
            <a:pPr marL="0" lvl="0" indent="0">
              <a:spcBef>
                <a:spcPct val="0"/>
              </a:spcBef>
              <a:buClrTx/>
              <a:buNone/>
            </a:pPr>
            <a:r>
              <a:rPr lang="en-US" b="1">
                <a:latin typeface="Arial" panose="020B0604020202020204" pitchFamily="34" charset="0"/>
              </a:rPr>
              <a:t>Path File</a:t>
            </a:r>
          </a:p>
          <a:p>
            <a:pPr marL="0" lvl="0" indent="0">
              <a:spcBef>
                <a:spcPct val="0"/>
              </a:spcBef>
              <a:buClrTx/>
              <a:buNone/>
            </a:pPr>
            <a:r>
              <a:rPr lang="en-US">
                <a:latin typeface="Arial" panose="020B0604020202020204" pitchFamily="34" charset="0"/>
              </a:rPr>
              <a:t>Merupakan tempat/ lokasi file yang akan kita tuju. Contohnya kita ingin melihat halaman pada sebuah situs web pada blog ini maka file pathnya yaitu:</a:t>
            </a:r>
            <a:endParaRPr lang="en-US" sz="2000" b="1">
              <a:latin typeface="Arial" panose="020B0604020202020204" pitchFamily="34" charset="0"/>
            </a:endParaRPr>
          </a:p>
          <a:p>
            <a:pPr marL="0" lvl="0" indent="0">
              <a:spcBef>
                <a:spcPct val="0"/>
              </a:spcBef>
              <a:buClrTx/>
              <a:buNone/>
            </a:pPr>
            <a:endParaRPr lang="en-US">
              <a:latin typeface="Arial" panose="020B0604020202020204" pitchFamily="34" charset="0"/>
            </a:endParaRPr>
          </a:p>
          <a:p>
            <a:endParaRPr lang="en-US"/>
          </a:p>
        </p:txBody>
      </p:sp>
      <p:pic>
        <p:nvPicPr>
          <p:cNvPr id="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21807" y="270917"/>
            <a:ext cx="6747729" cy="1027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5145811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8194" name="Picture 2"/>
          <p:cNvPicPr>
            <a:picLocks noChangeAspect="1" noChangeArrowheads="1"/>
          </p:cNvPicPr>
          <p:nvPr/>
        </p:nvPicPr>
        <p:blipFill>
          <a:blip r:embed="rId2"/>
          <a:srcRect/>
          <a:stretch>
            <a:fillRect/>
          </a:stretch>
        </p:blipFill>
        <p:spPr bwMode="auto">
          <a:xfrm>
            <a:off x="1828800" y="228600"/>
            <a:ext cx="8792308" cy="5715000"/>
          </a:xfrm>
          <a:prstGeom prst="rect">
            <a:avLst/>
          </a:prstGeom>
          <a:noFill/>
          <a:ln w="9525">
            <a:noFill/>
            <a:miter lim="800000"/>
            <a:headEnd/>
            <a:tailEnd/>
          </a:ln>
          <a:effectLst/>
        </p:spPr>
      </p:pic>
    </p:spTree>
    <p:extLst>
      <p:ext uri="{BB962C8B-B14F-4D97-AF65-F5344CB8AC3E}">
        <p14:creationId xmlns:p14="http://schemas.microsoft.com/office/powerpoint/2010/main" val="3955416229"/>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bg1"/>
                </a:solidFill>
                <a:miter lim="800000"/>
                <a:headEnd/>
                <a:tailEnd/>
              </a14:hiddenLine>
            </a:ext>
            <a:ext uri="{AF507438-7753-43E0-B8FC-AC1667EBCBE1}">
              <a14:hiddenEffects xmlns:a14="http://schemas.microsoft.com/office/drawing/2010/main">
                <a:effectLst>
                  <a:outerShdw dist="53882" dir="2700000" algn="ctr" rotWithShape="0">
                    <a:schemeClr val="bg2">
                      <a:alpha val="50000"/>
                    </a:schemeClr>
                  </a:outerShdw>
                </a:effectLst>
              </a14:hiddenEffects>
            </a:ext>
          </a:extLst>
        </p:spPr>
        <p:txBody>
          <a:bodyPr vert="horz" wrap="square" lIns="91440" tIns="45720" rIns="91440" bIns="45720" numCol="1" anchor="ctr" anchorCtr="0" compatLnSpc="1">
            <a:prstTxWarp prst="textNoShape">
              <a:avLst/>
            </a:prstTxWarp>
          </a:bodyPr>
          <a:lstStyle/>
          <a:p>
            <a:r>
              <a:rPr lang="en-US" sz="480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reflection blurRad="6350" stA="55000" endA="300" endPos="45500" dir="5400000" sy="-100000" algn="bl" rotWithShape="0"/>
                </a:effectLst>
              </a:rPr>
              <a:t>Fungsi atau kegunaan URL</a:t>
            </a:r>
          </a:p>
        </p:txBody>
      </p:sp>
      <p:sp>
        <p:nvSpPr>
          <p:cNvPr id="3" name="Content Placeholder 2"/>
          <p:cNvSpPr>
            <a:spLocks noGrp="1"/>
          </p:cNvSpPr>
          <p:nvPr>
            <p:ph idx="1"/>
          </p:nvPr>
        </p:nvSpPr>
        <p:spPr/>
        <p:txBody>
          <a:bodyPr/>
          <a:lstStyle/>
          <a:p>
            <a:pPr>
              <a:lnSpc>
                <a:spcPct val="150000"/>
              </a:lnSpc>
              <a:spcBef>
                <a:spcPct val="0"/>
              </a:spcBef>
              <a:buClrTx/>
            </a:pPr>
            <a:r>
              <a:rPr lang="en-US" smtClean="0">
                <a:latin typeface="Arial" panose="020B0604020202020204" pitchFamily="34" charset="0"/>
              </a:rPr>
              <a:t>Sebagai </a:t>
            </a:r>
            <a:r>
              <a:rPr lang="en-US">
                <a:latin typeface="Arial" panose="020B0604020202020204" pitchFamily="34" charset="0"/>
              </a:rPr>
              <a:t>pengidentifikasi sebuah dokumen di situs web. </a:t>
            </a:r>
          </a:p>
          <a:p>
            <a:pPr>
              <a:lnSpc>
                <a:spcPct val="150000"/>
              </a:lnSpc>
              <a:spcBef>
                <a:spcPct val="0"/>
              </a:spcBef>
              <a:buClrTx/>
            </a:pPr>
            <a:r>
              <a:rPr lang="en-US">
                <a:latin typeface="Arial" panose="020B0604020202020204" pitchFamily="34" charset="0"/>
              </a:rPr>
              <a:t>Untuk memudahkan kita dalam mengakses suatu dokumen melalui situs web. </a:t>
            </a:r>
          </a:p>
          <a:p>
            <a:pPr>
              <a:lnSpc>
                <a:spcPct val="150000"/>
              </a:lnSpc>
              <a:spcBef>
                <a:spcPct val="0"/>
              </a:spcBef>
              <a:buClrTx/>
            </a:pPr>
            <a:r>
              <a:rPr lang="en-US">
                <a:latin typeface="Arial" panose="020B0604020202020204" pitchFamily="34" charset="0"/>
              </a:rPr>
              <a:t>Untuk memberikan penamaan terhadap suatu berkas atau dokumen pada situs web. </a:t>
            </a:r>
          </a:p>
          <a:p>
            <a:pPr>
              <a:lnSpc>
                <a:spcPct val="150000"/>
              </a:lnSpc>
              <a:spcBef>
                <a:spcPct val="0"/>
              </a:spcBef>
              <a:buClrTx/>
            </a:pPr>
            <a:r>
              <a:rPr lang="en-US">
                <a:latin typeface="Arial" panose="020B0604020202020204" pitchFamily="34" charset="0"/>
              </a:rPr>
              <a:t>Memudahkan kita untuk mengingat suatu alamat situs web. </a:t>
            </a:r>
          </a:p>
          <a:p>
            <a:pPr>
              <a:lnSpc>
                <a:spcPct val="150000"/>
              </a:lnSpc>
            </a:pPr>
            <a:endParaRPr lang="en-US"/>
          </a:p>
        </p:txBody>
      </p:sp>
    </p:spTree>
    <p:extLst>
      <p:ext uri="{BB962C8B-B14F-4D97-AF65-F5344CB8AC3E}">
        <p14:creationId xmlns:p14="http://schemas.microsoft.com/office/powerpoint/2010/main" val="212455576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imanila.ph/wp-content/uploads/2015/02/website-house-analog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27136" y="610861"/>
            <a:ext cx="8062985" cy="51120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439390"/>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122" name="Picture 2"/>
          <p:cNvPicPr>
            <a:picLocks noChangeAspect="1" noChangeArrowheads="1"/>
          </p:cNvPicPr>
          <p:nvPr/>
        </p:nvPicPr>
        <p:blipFill>
          <a:blip r:embed="rId2"/>
          <a:srcRect/>
          <a:stretch>
            <a:fillRect/>
          </a:stretch>
        </p:blipFill>
        <p:spPr bwMode="auto">
          <a:xfrm>
            <a:off x="1524001" y="228600"/>
            <a:ext cx="9099395" cy="5943600"/>
          </a:xfrm>
          <a:prstGeom prst="rect">
            <a:avLst/>
          </a:prstGeom>
          <a:noFill/>
          <a:ln w="9525">
            <a:noFill/>
            <a:miter lim="800000"/>
            <a:headEnd/>
            <a:tailEnd/>
          </a:ln>
          <a:effectLst/>
        </p:spPr>
      </p:pic>
    </p:spTree>
    <p:extLst>
      <p:ext uri="{BB962C8B-B14F-4D97-AF65-F5344CB8AC3E}">
        <p14:creationId xmlns:p14="http://schemas.microsoft.com/office/powerpoint/2010/main" val="2230993352"/>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d-ID" dirty="0" smtClean="0"/>
              <a:t>Referensi</a:t>
            </a:r>
            <a:endParaRPr lang="id-ID" dirty="0"/>
          </a:p>
        </p:txBody>
      </p:sp>
      <p:sp>
        <p:nvSpPr>
          <p:cNvPr id="3" name="Content Placeholder 2"/>
          <p:cNvSpPr>
            <a:spLocks noGrp="1"/>
          </p:cNvSpPr>
          <p:nvPr>
            <p:ph idx="1"/>
          </p:nvPr>
        </p:nvSpPr>
        <p:spPr/>
        <p:txBody>
          <a:bodyPr/>
          <a:lstStyle/>
          <a:p>
            <a:r>
              <a:rPr lang="id-ID" dirty="0" smtClean="0"/>
              <a:t>Gralla, Preston., Troller, Michael. 2006. </a:t>
            </a:r>
            <a:r>
              <a:rPr lang="id-ID" i="1" dirty="0" smtClean="0"/>
              <a:t>How The Internet Works</a:t>
            </a:r>
            <a:r>
              <a:rPr lang="id-ID" dirty="0" smtClean="0"/>
              <a:t>. </a:t>
            </a:r>
            <a:r>
              <a:rPr lang="id-ID" smtClean="0"/>
              <a:t>Que Publi</a:t>
            </a:r>
            <a:r>
              <a:rPr lang="en-US" smtClean="0"/>
              <a:t>s</a:t>
            </a:r>
            <a:r>
              <a:rPr lang="id-ID" smtClean="0"/>
              <a:t>hing</a:t>
            </a:r>
            <a:endParaRPr lang="id-ID" dirty="0" smtClean="0"/>
          </a:p>
          <a:p>
            <a:r>
              <a:rPr lang="id-ID" smtClean="0">
                <a:hlinkClick r:id="rId2"/>
              </a:rPr>
              <a:t>www.</a:t>
            </a:r>
            <a:r>
              <a:rPr lang="en-US" smtClean="0">
                <a:hlinkClick r:id="rId2"/>
              </a:rPr>
              <a:t>w</a:t>
            </a:r>
            <a:r>
              <a:rPr lang="id-ID" smtClean="0">
                <a:hlinkClick r:id="rId2"/>
              </a:rPr>
              <a:t>ikipedia.com</a:t>
            </a:r>
            <a:endParaRPr lang="en-US" smtClean="0"/>
          </a:p>
          <a:p>
            <a:r>
              <a:rPr lang="en-US" smtClean="0">
                <a:hlinkClick r:id="rId3"/>
              </a:rPr>
              <a:t>www.youtube.com</a:t>
            </a:r>
            <a:r>
              <a:rPr lang="en-US" smtClean="0"/>
              <a:t> </a:t>
            </a:r>
          </a:p>
          <a:p>
            <a:r>
              <a:rPr lang="en-US" smtClean="0"/>
              <a:t>Materi kuliah: Tri Widodo,ST M.Kom</a:t>
            </a:r>
          </a:p>
          <a:p>
            <a:pPr marL="0" indent="0">
              <a:buNone/>
            </a:pPr>
            <a:endParaRPr lang="id-ID" dirty="0"/>
          </a:p>
        </p:txBody>
      </p:sp>
    </p:spTree>
    <p:extLst>
      <p:ext uri="{BB962C8B-B14F-4D97-AF65-F5344CB8AC3E}">
        <p14:creationId xmlns:p14="http://schemas.microsoft.com/office/powerpoint/2010/main" val="702610846"/>
      </p:ext>
    </p:extLst>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par>
    </p:tnLst>
  </p:timing>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14</TotalTime>
  <Words>430</Words>
  <Application>Microsoft Office PowerPoint</Application>
  <PresentationFormat>Widescreen</PresentationFormat>
  <Paragraphs>36</Paragraphs>
  <Slides>16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16</vt:i4>
      </vt:variant>
    </vt:vector>
  </HeadingPairs>
  <TitlesOfParts>
    <vt:vector size="20" baseType="lpstr">
      <vt:lpstr>Arial</vt:lpstr>
      <vt:lpstr>Calibri</vt:lpstr>
      <vt:lpstr>Calibri Light</vt:lpstr>
      <vt:lpstr>Retrospect</vt:lpstr>
      <vt:lpstr>PENGENALAN INTERNET DAN WEBSITE</vt:lpstr>
      <vt:lpstr>PowerPoint Presentation</vt:lpstr>
      <vt:lpstr>PowerPoint Presentation</vt:lpstr>
      <vt:lpstr>Sejarah Web</vt:lpstr>
      <vt:lpstr>Pengertian</vt:lpstr>
      <vt:lpstr>PowerPoint Presentation</vt:lpstr>
      <vt:lpstr>PowerPoint Presentation</vt:lpstr>
      <vt:lpstr>PowerPoint Presentation</vt:lpstr>
      <vt:lpstr>PowerPoint Presentation</vt:lpstr>
      <vt:lpstr>URL (uniform resource locator)</vt:lpstr>
      <vt:lpstr>Bagian URL</vt:lpstr>
      <vt:lpstr>PowerPoint Presentation</vt:lpstr>
      <vt:lpstr>Fungsi atau kegunaan URL</vt:lpstr>
      <vt:lpstr>PowerPoint Presentation</vt:lpstr>
      <vt:lpstr>PowerPoint Presentation</vt:lpstr>
      <vt:lpstr>Referensi</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PENGENALAN INTERNET</dc:title>
  <dc:creator>hp</dc:creator>
  <cp:lastModifiedBy>hp</cp:lastModifiedBy>
  <cp:revision>4</cp:revision>
  <dcterms:created xsi:type="dcterms:W3CDTF">2015-11-03T02:55:40Z</dcterms:created>
  <dcterms:modified xsi:type="dcterms:W3CDTF">2015-11-03T03:10:18Z</dcterms:modified>
</cp:coreProperties>
</file>