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67" r:id="rId2"/>
    <p:sldId id="256" r:id="rId3"/>
    <p:sldId id="284" r:id="rId4"/>
    <p:sldId id="260" r:id="rId5"/>
    <p:sldId id="292" r:id="rId6"/>
    <p:sldId id="293" r:id="rId7"/>
    <p:sldId id="258" r:id="rId8"/>
    <p:sldId id="261" r:id="rId9"/>
    <p:sldId id="262" r:id="rId10"/>
    <p:sldId id="263" r:id="rId11"/>
    <p:sldId id="271" r:id="rId12"/>
    <p:sldId id="264" r:id="rId13"/>
    <p:sldId id="265" r:id="rId14"/>
    <p:sldId id="257" r:id="rId15"/>
    <p:sldId id="281" r:id="rId16"/>
    <p:sldId id="259" r:id="rId17"/>
    <p:sldId id="266" r:id="rId18"/>
    <p:sldId id="275" r:id="rId19"/>
    <p:sldId id="291" r:id="rId20"/>
    <p:sldId id="277" r:id="rId21"/>
    <p:sldId id="278" r:id="rId22"/>
    <p:sldId id="279" r:id="rId23"/>
    <p:sldId id="280" r:id="rId24"/>
    <p:sldId id="285" r:id="rId25"/>
    <p:sldId id="286" r:id="rId26"/>
    <p:sldId id="287" r:id="rId27"/>
    <p:sldId id="297" r:id="rId28"/>
    <p:sldId id="289" r:id="rId29"/>
    <p:sldId id="290" r:id="rId30"/>
    <p:sldId id="298" r:id="rId31"/>
    <p:sldId id="299" r:id="rId32"/>
    <p:sldId id="270" r:id="rId33"/>
    <p:sldId id="272" r:id="rId34"/>
    <p:sldId id="269" r:id="rId35"/>
    <p:sldId id="300" r:id="rId36"/>
    <p:sldId id="301" r:id="rId37"/>
    <p:sldId id="282" r:id="rId38"/>
    <p:sldId id="276" r:id="rId39"/>
    <p:sldId id="283" r:id="rId40"/>
    <p:sldId id="288" r:id="rId41"/>
    <p:sldId id="274" r:id="rId42"/>
    <p:sldId id="296" r:id="rId43"/>
    <p:sldId id="273" r:id="rId44"/>
    <p:sldId id="294" r:id="rId45"/>
    <p:sldId id="295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+vQ56NO3f8WraRo1qFTTQ==" hashData="Gy6b6RJ4CeDTW326kzbHsPmA2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6EC7A-8FDF-4963-8F73-8F64EDE48080}" type="datetimeFigureOut">
              <a:rPr lang="en-US" smtClean="0"/>
              <a:t>10/6/2011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7CEF2B-D73C-45D7-A6DB-7F937B48C9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262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D5198-6CD2-445A-97FD-33C6C0B2F8E6}" type="datetime1">
              <a:rPr lang="en-US" smtClean="0"/>
              <a:t>10/6/2011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A0D1A-E76C-4795-8D43-FB097223DAD5}" type="datetime1">
              <a:rPr lang="en-US" smtClean="0"/>
              <a:t>10/6/2011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43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473B3-C9C0-43A1-B444-D44F9EB1ACAA}" type="datetime1">
              <a:rPr lang="en-US" smtClean="0"/>
              <a:t>10/6/2011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036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A764A-4875-4858-8BCD-3BEA5CE89CB5}" type="datetime1">
              <a:rPr lang="en-US" smtClean="0"/>
              <a:t>10/6/2011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5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1A2F-7B85-40B3-A0B3-9D9FAF3C9846}" type="datetime1">
              <a:rPr lang="en-US" smtClean="0"/>
              <a:t>10/6/2011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469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1FDF-247E-4FF2-8F68-3CB4BE190B6C}" type="datetime1">
              <a:rPr lang="en-US" smtClean="0"/>
              <a:t>10/6/2011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139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50D45-FC2F-464D-B473-C5F9EABCA5E3}" type="datetime1">
              <a:rPr lang="en-US" smtClean="0"/>
              <a:t>10/6/2011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339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4D80E-D9BA-40C7-A9A4-BD71C573604A}" type="datetime1">
              <a:rPr lang="en-US" smtClean="0"/>
              <a:t>10/6/2011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822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31A08-D20B-46A7-BCF9-BCE98A327CA2}" type="datetime1">
              <a:rPr lang="en-US" smtClean="0"/>
              <a:t>10/6/2011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346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75A41-4D1D-4BF6-A88D-BD123D12EA73}" type="datetime1">
              <a:rPr lang="en-US" smtClean="0"/>
              <a:t>10/6/2011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835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E31A2-A399-4DE6-A8E4-E2CC1A71C023}" type="datetime1">
              <a:rPr lang="en-US" smtClean="0"/>
              <a:t>10/6/2011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87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78DA9-C19A-4BC9-8319-5E03C7577435}" type="datetime1">
              <a:rPr lang="en-US" smtClean="0"/>
              <a:t>10/6/2011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ECE21-FCCC-4BF5-908C-6B27968E02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7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1"/>
            <a:ext cx="7772400" cy="1219200"/>
          </a:xfrm>
        </p:spPr>
        <p:txBody>
          <a:bodyPr>
            <a:normAutofit/>
          </a:bodyPr>
          <a:lstStyle/>
          <a:p>
            <a:r>
              <a:rPr lang="en-US" sz="3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Textured Vegetable </a:t>
            </a:r>
            <a: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Proteins 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(TVP)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4" name="Content Placeholder 4" descr="2.jpg"/>
          <p:cNvPicPr>
            <a:picLocks noGrp="1"/>
          </p:cNvPicPr>
          <p:nvPr>
            <p:ph idx="4294967295"/>
          </p:nvPr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1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514" t="579" r="25533" b="37125"/>
          <a:stretch/>
        </p:blipFill>
        <p:spPr bwMode="auto">
          <a:xfrm>
            <a:off x="609600" y="1828800"/>
            <a:ext cx="76962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752600"/>
            <a:ext cx="7543800" cy="4419600"/>
          </a:xfrm>
        </p:spPr>
        <p:txBody>
          <a:bodyPr/>
          <a:lstStyle/>
          <a:p>
            <a:endParaRPr lang="en-US" dirty="0" smtClean="0"/>
          </a:p>
          <a:p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ZUHEID NOOR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80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533400"/>
            <a:ext cx="7772400" cy="1470025"/>
          </a:xfrm>
        </p:spPr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Textured Vegetable Proteins</a:t>
            </a:r>
            <a:b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(TVP)</a:t>
            </a:r>
            <a:endParaRPr lang="en-US" sz="32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209800"/>
            <a:ext cx="7772400" cy="3962400"/>
          </a:xfrm>
        </p:spPr>
        <p:txBody>
          <a:bodyPr>
            <a:norm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800" dirty="0" err="1" smtClean="0">
                <a:solidFill>
                  <a:schemeClr val="tx1"/>
                </a:solidFill>
              </a:rPr>
              <a:t>Istilah</a:t>
            </a:r>
            <a:r>
              <a:rPr lang="en-US" sz="2800" dirty="0" smtClean="0">
                <a:solidFill>
                  <a:schemeClr val="tx1"/>
                </a:solidFill>
              </a:rPr>
              <a:t> TVP </a:t>
            </a:r>
            <a:r>
              <a:rPr lang="en-US" sz="2800" dirty="0" err="1" smtClean="0">
                <a:solidFill>
                  <a:schemeClr val="tx1"/>
                </a:solidFill>
              </a:rPr>
              <a:t>digunakan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secara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luas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pada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beberapa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produk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berbeda</a:t>
            </a:r>
            <a:r>
              <a:rPr lang="en-US" sz="2800" dirty="0" smtClean="0">
                <a:solidFill>
                  <a:schemeClr val="tx1"/>
                </a:solidFill>
              </a:rPr>
              <a:t>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>
                <a:solidFill>
                  <a:schemeClr val="tx1"/>
                </a:solidFill>
              </a:rPr>
              <a:t>Pintalan</a:t>
            </a:r>
            <a:r>
              <a:rPr lang="en-US" sz="2800" dirty="0" smtClean="0">
                <a:solidFill>
                  <a:schemeClr val="tx1"/>
                </a:solidFill>
              </a:rPr>
              <a:t> protein </a:t>
            </a:r>
            <a:r>
              <a:rPr lang="en-US" sz="2800" dirty="0" err="1" smtClean="0">
                <a:solidFill>
                  <a:schemeClr val="tx1"/>
                </a:solidFill>
              </a:rPr>
              <a:t>isolat</a:t>
            </a:r>
            <a:r>
              <a:rPr lang="en-US" sz="2800" dirty="0" smtClean="0">
                <a:solidFill>
                  <a:schemeClr val="tx1"/>
                </a:solidFill>
              </a:rPr>
              <a:t> ,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i="1" dirty="0" smtClean="0">
                <a:solidFill>
                  <a:schemeClr val="tx1"/>
                </a:solidFill>
              </a:rPr>
              <a:t>Meat extender </a:t>
            </a:r>
            <a:r>
              <a:rPr lang="en-US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err="1" smtClean="0">
                <a:solidFill>
                  <a:schemeClr val="tx1"/>
                </a:solidFill>
              </a:rPr>
              <a:t>daging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subalan</a:t>
            </a:r>
            <a:r>
              <a:rPr lang="en-US" sz="2800" dirty="0" smtClean="0">
                <a:solidFill>
                  <a:schemeClr val="tx1"/>
                </a:solidFill>
              </a:rPr>
              <a:t>),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i="1" dirty="0">
                <a:solidFill>
                  <a:schemeClr val="tx1"/>
                </a:solidFill>
              </a:rPr>
              <a:t>Meat analog </a:t>
            </a:r>
            <a:r>
              <a:rPr lang="en-US" sz="2800" dirty="0">
                <a:solidFill>
                  <a:schemeClr val="tx1"/>
                </a:solidFill>
              </a:rPr>
              <a:t>(analog </a:t>
            </a:r>
            <a:r>
              <a:rPr lang="en-US" sz="2800" dirty="0" err="1">
                <a:solidFill>
                  <a:schemeClr val="tx1"/>
                </a:solidFill>
              </a:rPr>
              <a:t>daging</a:t>
            </a:r>
            <a:r>
              <a:rPr lang="en-US" sz="2800" dirty="0">
                <a:solidFill>
                  <a:schemeClr val="tx1"/>
                </a:solidFill>
              </a:rPr>
              <a:t>)</a:t>
            </a:r>
            <a:endParaRPr lang="en-US" sz="2800" dirty="0" smtClean="0">
              <a:solidFill>
                <a:schemeClr val="tx1"/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smtClean="0">
                <a:solidFill>
                  <a:schemeClr val="tx1"/>
                </a:solidFill>
              </a:rPr>
              <a:t>Lain – lain.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3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PINTALAN PROTEIN ISOLAT 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zuheid\Pictures\ControlCenter3\Scan\CCF10042011_0000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0526" t="1684" r="6140" b="47808"/>
          <a:stretch>
            <a:fillRect/>
          </a:stretch>
        </p:blipFill>
        <p:spPr bwMode="auto">
          <a:xfrm>
            <a:off x="533400" y="1447800"/>
            <a:ext cx="8077200" cy="47244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EKSTRUSI-PEMASAKAN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Definisi</a:t>
            </a:r>
            <a:r>
              <a:rPr lang="en-US" dirty="0" smtClean="0"/>
              <a:t>: </a:t>
            </a:r>
            <a:r>
              <a:rPr lang="en-US" dirty="0" err="1" smtClean="0"/>
              <a:t>ekstrusi-pemasakan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proses </a:t>
            </a:r>
            <a:r>
              <a:rPr lang="en-US" dirty="0" err="1" smtClean="0"/>
              <a:t>plastisasi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berpati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berprotein</a:t>
            </a:r>
            <a:r>
              <a:rPr lang="en-US" dirty="0" smtClean="0"/>
              <a:t> yang </a:t>
            </a:r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, </a:t>
            </a:r>
            <a:r>
              <a:rPr lang="en-US" dirty="0" err="1" smtClean="0"/>
              <a:t>akibat</a:t>
            </a:r>
            <a:r>
              <a:rPr lang="en-US" dirty="0" smtClean="0"/>
              <a:t> </a:t>
            </a:r>
            <a:r>
              <a:rPr lang="en-US" dirty="0" err="1" smtClean="0"/>
              <a:t>kombinasi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, </a:t>
            </a:r>
            <a:r>
              <a:rPr lang="en-US" dirty="0" err="1" smtClean="0"/>
              <a:t>panas</a:t>
            </a:r>
            <a:r>
              <a:rPr lang="en-US" dirty="0" smtClean="0"/>
              <a:t>, </a:t>
            </a:r>
            <a:r>
              <a:rPr lang="en-US" dirty="0" err="1" smtClean="0"/>
              <a:t>ekspansi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gesekan</a:t>
            </a:r>
            <a:r>
              <a:rPr lang="en-US" dirty="0" smtClean="0"/>
              <a:t> </a:t>
            </a:r>
            <a:r>
              <a:rPr lang="en-US" dirty="0" err="1" smtClean="0"/>
              <a:t>mekanis</a:t>
            </a:r>
            <a:r>
              <a:rPr lang="en-US" dirty="0" smtClean="0"/>
              <a:t>,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tabung</a:t>
            </a:r>
            <a:r>
              <a:rPr lang="en-US" dirty="0" smtClean="0"/>
              <a:t> </a:t>
            </a:r>
            <a:r>
              <a:rPr lang="en-US" dirty="0" err="1" smtClean="0"/>
              <a:t>ekstrusi</a:t>
            </a:r>
            <a:r>
              <a:rPr lang="en-US" dirty="0" smtClean="0"/>
              <a:t> (</a:t>
            </a:r>
            <a:r>
              <a:rPr lang="en-US" b="1" dirty="0" err="1" smtClean="0">
                <a:solidFill>
                  <a:srgbClr val="FF0000"/>
                </a:solidFill>
              </a:rPr>
              <a:t>ekstruder</a:t>
            </a:r>
            <a:r>
              <a:rPr lang="en-US" dirty="0" smtClean="0"/>
              <a:t>).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diatur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proses yang </a:t>
            </a:r>
            <a:r>
              <a:rPr lang="en-US" dirty="0" err="1" smtClean="0"/>
              <a:t>luas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459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TIPE EKSTRUSI-PEMASAKAN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tipe</a:t>
            </a:r>
            <a:r>
              <a:rPr lang="en-US" dirty="0" smtClean="0"/>
              <a:t> </a:t>
            </a:r>
            <a:r>
              <a:rPr lang="en-US" dirty="0" err="1" smtClean="0"/>
              <a:t>ekstrusi-pemasakan</a:t>
            </a:r>
            <a:r>
              <a:rPr lang="en-US" dirty="0" smtClean="0"/>
              <a:t>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Tipe</a:t>
            </a:r>
            <a:r>
              <a:rPr lang="en-US" dirty="0" smtClean="0"/>
              <a:t> </a:t>
            </a:r>
            <a:r>
              <a:rPr lang="en-US" dirty="0" err="1" smtClean="0"/>
              <a:t>pemasakan</a:t>
            </a:r>
            <a:r>
              <a:rPr lang="en-US" dirty="0" smtClean="0"/>
              <a:t> </a:t>
            </a:r>
            <a:r>
              <a:rPr lang="en-US" dirty="0" err="1" smtClean="0"/>
              <a:t>bertekanan</a:t>
            </a:r>
            <a:r>
              <a:rPr lang="en-US" dirty="0" smtClean="0"/>
              <a:t> yang </a:t>
            </a:r>
            <a:r>
              <a:rPr lang="en-US" dirty="0" err="1" smtClean="0"/>
              <a:t>dipasang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i="1" dirty="0" smtClean="0"/>
              <a:t>rotary steam lock feeder, 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pengumpan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 </a:t>
            </a:r>
            <a:r>
              <a:rPr lang="en-US" dirty="0" err="1" smtClean="0"/>
              <a:t>pembentuk</a:t>
            </a:r>
            <a:r>
              <a:rPr lang="en-US" dirty="0" smtClean="0"/>
              <a:t>,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tabung</a:t>
            </a:r>
            <a:r>
              <a:rPr lang="en-US" dirty="0" smtClean="0"/>
              <a:t> </a:t>
            </a:r>
            <a:r>
              <a:rPr lang="en-US" dirty="0" err="1" smtClean="0"/>
              <a:t>pemasakan</a:t>
            </a:r>
            <a:r>
              <a:rPr lang="en-US" dirty="0" smtClean="0"/>
              <a:t>  </a:t>
            </a:r>
            <a:r>
              <a:rPr lang="en-US" dirty="0" err="1" smtClean="0"/>
              <a:t>bertekanan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Tipe</a:t>
            </a:r>
            <a:r>
              <a:rPr lang="en-US" dirty="0" smtClean="0"/>
              <a:t> 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tubuler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pengumpan</a:t>
            </a:r>
            <a:r>
              <a:rPr lang="en-US" dirty="0" smtClean="0"/>
              <a:t> (</a:t>
            </a:r>
            <a:r>
              <a:rPr lang="en-US" i="1" dirty="0" smtClean="0"/>
              <a:t>feeding</a:t>
            </a:r>
            <a:r>
              <a:rPr lang="en-US" dirty="0" smtClean="0"/>
              <a:t>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(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 </a:t>
            </a:r>
            <a:r>
              <a:rPr lang="en-US" dirty="0" err="1" smtClean="0"/>
              <a:t>tubuler</a:t>
            </a:r>
            <a:r>
              <a:rPr lang="en-US" dirty="0" smtClean="0"/>
              <a:t> </a:t>
            </a:r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injektor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air,……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643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TIPE EKSTRUSI-PEMASAKAN </a:t>
            </a:r>
            <a:r>
              <a:rPr lang="en-US" sz="3200" dirty="0" smtClean="0"/>
              <a:t>(</a:t>
            </a:r>
            <a:r>
              <a:rPr lang="en-US" sz="3200" dirty="0" err="1" smtClean="0"/>
              <a:t>lanjutan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dirty="0" smtClean="0"/>
              <a:t>…..→ 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diterapkan</a:t>
            </a:r>
            <a:r>
              <a:rPr lang="en-US" dirty="0" smtClean="0"/>
              <a:t> 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tabung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pPr marL="514350" indent="-514350" algn="just">
              <a:buFont typeface="+mj-lt"/>
              <a:buAutoNum type="arabicPeriod" startAt="2"/>
            </a:pP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ekstrusi</a:t>
            </a:r>
            <a:r>
              <a:rPr lang="en-US" dirty="0" smtClean="0"/>
              <a:t> </a:t>
            </a:r>
            <a:r>
              <a:rPr lang="en-US" dirty="0" err="1" smtClean="0"/>
              <a:t>pemasakan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/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singkat</a:t>
            </a:r>
            <a:r>
              <a:rPr lang="en-US" dirty="0" smtClean="0"/>
              <a:t> (HT/ST) </a:t>
            </a:r>
            <a:r>
              <a:rPr lang="en-US" dirty="0" err="1" smtClean="0"/>
              <a:t>dilengkapi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pengumpan</a:t>
            </a:r>
            <a:r>
              <a:rPr lang="en-US" dirty="0" smtClean="0"/>
              <a:t> </a:t>
            </a:r>
            <a:r>
              <a:rPr lang="en-US" dirty="0" err="1" smtClean="0"/>
              <a:t>kontinyu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opsional</a:t>
            </a:r>
            <a:r>
              <a:rPr lang="en-US" dirty="0" smtClean="0"/>
              <a:t> (</a:t>
            </a:r>
            <a:r>
              <a:rPr lang="en-US" dirty="0" err="1" smtClean="0"/>
              <a:t>pilihan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410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EKSTRUSI - PEMASAKAN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 smtClean="0"/>
              <a:t>Selama</a:t>
            </a:r>
            <a:r>
              <a:rPr lang="en-US" dirty="0" smtClean="0"/>
              <a:t> proses </a:t>
            </a:r>
            <a:r>
              <a:rPr lang="en-US" dirty="0" err="1" smtClean="0"/>
              <a:t>ekstrusi-pemasakan</a:t>
            </a:r>
            <a:r>
              <a:rPr lang="en-US" dirty="0" smtClean="0"/>
              <a:t>, </a:t>
            </a:r>
          </a:p>
          <a:p>
            <a:pPr marL="514350" indent="-514350" algn="just">
              <a:buFont typeface="+mj-lt"/>
              <a:buAutoNum type="alphaLcPeriod"/>
            </a:pP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reteksturisasi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restrukurisasi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endParaRPr lang="en-US" dirty="0" smtClean="0"/>
          </a:p>
          <a:p>
            <a:pPr marL="514350" indent="-514350" algn="just">
              <a:buFont typeface="+mj-lt"/>
              <a:buAutoNum type="alphaLcPeriod" startAt="2"/>
            </a:pPr>
            <a:r>
              <a:rPr lang="en-US" dirty="0"/>
              <a:t> </a:t>
            </a:r>
            <a:r>
              <a:rPr lang="en-US" dirty="0" smtClean="0"/>
              <a:t>Protein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variasi</a:t>
            </a:r>
            <a:r>
              <a:rPr lang="en-US" dirty="0" smtClean="0"/>
              <a:t> </a:t>
            </a:r>
            <a:r>
              <a:rPr lang="en-US" dirty="0" err="1" smtClean="0"/>
              <a:t>modifikasi</a:t>
            </a:r>
            <a:r>
              <a:rPr lang="en-US" dirty="0" smtClean="0"/>
              <a:t> </a:t>
            </a:r>
            <a:r>
              <a:rPr lang="en-US" dirty="0" err="1" smtClean="0"/>
              <a:t>tekstural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aglomerat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lepas</a:t>
            </a:r>
            <a:r>
              <a:rPr lang="en-US" dirty="0" smtClean="0"/>
              <a:t>,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struktur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terbuka</a:t>
            </a:r>
            <a:r>
              <a:rPr lang="en-US" dirty="0" smtClean="0"/>
              <a:t>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memanjang</a:t>
            </a:r>
            <a:r>
              <a:rPr lang="en-US" dirty="0" smtClean="0"/>
              <a:t> yang </a:t>
            </a:r>
            <a:r>
              <a:rPr lang="en-US" dirty="0" err="1" smtClean="0">
                <a:solidFill>
                  <a:srgbClr val="FF0000"/>
                </a:solidFill>
              </a:rPr>
              <a:t>terjalin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berupa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lapisan</a:t>
            </a:r>
            <a:endParaRPr lang="en-US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410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EKSTRUSI 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PEMASAKAN (</a:t>
            </a:r>
            <a:r>
              <a:rPr lang="en-US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lanjutan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Font typeface="+mj-lt"/>
              <a:buAutoNum type="alphaLcPeriod" startAt="3"/>
            </a:pPr>
            <a:r>
              <a:rPr lang="en-US" dirty="0" err="1" smtClean="0"/>
              <a:t>Gelatinisasi</a:t>
            </a:r>
            <a:r>
              <a:rPr lang="en-US" dirty="0" smtClean="0"/>
              <a:t> </a:t>
            </a:r>
            <a:r>
              <a:rPr lang="en-US" dirty="0" err="1" smtClean="0"/>
              <a:t>pati</a:t>
            </a:r>
            <a:r>
              <a:rPr lang="en-US" dirty="0"/>
              <a:t> </a:t>
            </a:r>
            <a:r>
              <a:rPr lang="en-US" dirty="0" err="1" smtClean="0"/>
              <a:t>akibat</a:t>
            </a:r>
            <a:r>
              <a:rPr lang="en-US" dirty="0" smtClean="0"/>
              <a:t> </a:t>
            </a:r>
            <a:r>
              <a:rPr lang="en-US" dirty="0" err="1" smtClean="0"/>
              <a:t>kombinasi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, </a:t>
            </a:r>
            <a:r>
              <a:rPr lang="en-US" dirty="0" err="1" smtClean="0"/>
              <a:t>panas</a:t>
            </a:r>
            <a:r>
              <a:rPr lang="en-US" dirty="0" smtClean="0"/>
              <a:t>, </a:t>
            </a:r>
            <a:r>
              <a:rPr lang="en-US" dirty="0" err="1" smtClean="0"/>
              <a:t>tekanan</a:t>
            </a:r>
            <a:r>
              <a:rPr lang="en-US" dirty="0" smtClean="0"/>
              <a:t>,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gesekan</a:t>
            </a:r>
            <a:r>
              <a:rPr lang="en-US" dirty="0" smtClean="0"/>
              <a:t> </a:t>
            </a:r>
            <a:r>
              <a:rPr lang="en-US" dirty="0" err="1" smtClean="0"/>
              <a:t>mekanis</a:t>
            </a:r>
            <a:r>
              <a:rPr lang="en-US" dirty="0" smtClean="0"/>
              <a:t>,</a:t>
            </a:r>
          </a:p>
          <a:p>
            <a:pPr marL="514350" indent="-514350" algn="just">
              <a:buFont typeface="+mj-lt"/>
              <a:buAutoNum type="alphaLcPeriod" startAt="3"/>
            </a:pPr>
            <a:r>
              <a:rPr lang="en-US" dirty="0" err="1" smtClean="0"/>
              <a:t>Denaturisasi</a:t>
            </a:r>
            <a:r>
              <a:rPr lang="en-US" dirty="0" smtClean="0"/>
              <a:t> </a:t>
            </a:r>
            <a:r>
              <a:rPr lang="en-US" dirty="0" err="1" smtClean="0"/>
              <a:t>panas</a:t>
            </a:r>
            <a:r>
              <a:rPr lang="en-US" dirty="0" smtClean="0"/>
              <a:t> protein,</a:t>
            </a:r>
          </a:p>
          <a:p>
            <a:pPr marL="514350" indent="-514350" algn="just">
              <a:buFont typeface="+mj-lt"/>
              <a:buAutoNum type="alphaLcPeriod" startAt="3"/>
            </a:pPr>
            <a:r>
              <a:rPr lang="en-US" dirty="0" err="1" smtClean="0"/>
              <a:t>Penonaktifan</a:t>
            </a:r>
            <a:r>
              <a:rPr lang="en-US" dirty="0" smtClean="0"/>
              <a:t> </a:t>
            </a:r>
            <a:r>
              <a:rPr lang="en-US" dirty="0" err="1" smtClean="0"/>
              <a:t>penghambat</a:t>
            </a:r>
            <a:r>
              <a:rPr lang="en-US" dirty="0" smtClean="0"/>
              <a:t> </a:t>
            </a:r>
            <a:r>
              <a:rPr lang="en-US" dirty="0" err="1" smtClean="0"/>
              <a:t>pertubuhan</a:t>
            </a:r>
            <a:r>
              <a:rPr lang="en-US" dirty="0" smtClean="0"/>
              <a:t>,</a:t>
            </a:r>
          </a:p>
          <a:p>
            <a:pPr marL="514350" indent="-514350" algn="just">
              <a:buFont typeface="+mj-lt"/>
              <a:buAutoNum type="alphaLcPeriod" startAt="3"/>
            </a:pPr>
            <a:r>
              <a:rPr lang="en-US" dirty="0" err="1" smtClean="0"/>
              <a:t>Pencampuran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seragam</a:t>
            </a:r>
            <a:r>
              <a:rPr lang="en-US" dirty="0" smtClean="0"/>
              <a:t> →     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granuler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adonan</a:t>
            </a:r>
            <a:r>
              <a:rPr lang="en-US" dirty="0" smtClean="0"/>
              <a:t> → </a:t>
            </a:r>
            <a:r>
              <a:rPr lang="en-US" dirty="0" err="1" smtClean="0"/>
              <a:t>peremasan</a:t>
            </a:r>
            <a:r>
              <a:rPr lang="en-US" dirty="0" smtClean="0"/>
              <a:t> </a:t>
            </a:r>
            <a:r>
              <a:rPr lang="en-US" dirty="0" err="1" smtClean="0"/>
              <a:t>adonan</a:t>
            </a:r>
            <a:r>
              <a:rPr lang="en-US" dirty="0" smtClean="0"/>
              <a:t> agar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menahan</a:t>
            </a:r>
            <a:r>
              <a:rPr lang="en-US" dirty="0" smtClean="0"/>
              <a:t> gas (</a:t>
            </a:r>
            <a:r>
              <a:rPr lang="en-US" dirty="0" err="1" smtClean="0"/>
              <a:t>uap</a:t>
            </a:r>
            <a:r>
              <a:rPr lang="en-US" dirty="0" smtClean="0"/>
              <a:t> air),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635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EKSTRUSI – PEMASAKAN (</a:t>
            </a:r>
            <a:r>
              <a:rPr lang="en-US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lanjutan</a:t>
            </a:r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Font typeface="+mj-lt"/>
              <a:buAutoNum type="alphaLcPeriod" startAt="7"/>
            </a:pPr>
            <a:r>
              <a:rPr lang="en-US" dirty="0" err="1" smtClean="0"/>
              <a:t>Merubah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amorph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adonan</a:t>
            </a:r>
            <a:r>
              <a:rPr lang="en-US" dirty="0" smtClean="0"/>
              <a:t> </a:t>
            </a:r>
            <a:r>
              <a:rPr lang="en-US" dirty="0" err="1" smtClean="0"/>
              <a:t>kolloidal</a:t>
            </a:r>
            <a:r>
              <a:rPr lang="en-US" dirty="0" smtClean="0"/>
              <a:t>,</a:t>
            </a:r>
          </a:p>
          <a:p>
            <a:pPr marL="514350" indent="-514350" algn="just">
              <a:buFont typeface="+mj-lt"/>
              <a:buAutoNum type="alphaLcPeriod" startAt="7"/>
            </a:pPr>
            <a:r>
              <a:rPr lang="en-US" dirty="0" err="1" smtClean="0"/>
              <a:t>Detoksifikasi</a:t>
            </a:r>
            <a:r>
              <a:rPr lang="en-US" dirty="0" smtClean="0"/>
              <a:t>, </a:t>
            </a:r>
            <a:r>
              <a:rPr lang="en-US" dirty="0" err="1" smtClean="0"/>
              <a:t>penghilangan</a:t>
            </a:r>
            <a:r>
              <a:rPr lang="en-US" dirty="0" smtClean="0"/>
              <a:t> rasa </a:t>
            </a:r>
            <a:r>
              <a:rPr lang="en-US" dirty="0" err="1" smtClean="0"/>
              <a:t>pahit</a:t>
            </a:r>
            <a:r>
              <a:rPr lang="en-US" dirty="0" smtClean="0"/>
              <a:t>, </a:t>
            </a:r>
            <a:r>
              <a:rPr lang="en-US" dirty="0" err="1" smtClean="0"/>
              <a:t>perusakan</a:t>
            </a:r>
            <a:r>
              <a:rPr lang="en-US" dirty="0" smtClean="0"/>
              <a:t> protein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penonaktifan</a:t>
            </a:r>
            <a:r>
              <a:rPr lang="en-US" dirty="0" smtClean="0"/>
              <a:t> </a:t>
            </a:r>
            <a:r>
              <a:rPr lang="en-US" dirty="0" err="1" smtClean="0"/>
              <a:t>enzim</a:t>
            </a:r>
            <a:r>
              <a:rPr lang="en-US" dirty="0" smtClean="0"/>
              <a:t>,</a:t>
            </a:r>
          </a:p>
          <a:p>
            <a:pPr marL="514350" indent="-514350" algn="just">
              <a:buFont typeface="+mj-lt"/>
              <a:buAutoNum type="alphaLcPeriod" startAt="7"/>
            </a:pPr>
            <a:r>
              <a:rPr lang="en-US" dirty="0" err="1" smtClean="0"/>
              <a:t>Pemberian</a:t>
            </a:r>
            <a:r>
              <a:rPr lang="en-US" dirty="0" smtClean="0"/>
              <a:t>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peremasan</a:t>
            </a:r>
            <a:r>
              <a:rPr lang="en-US" dirty="0" smtClean="0"/>
              <a:t> </a:t>
            </a:r>
            <a:r>
              <a:rPr lang="en-US" dirty="0" err="1" smtClean="0"/>
              <a:t>adonan</a:t>
            </a:r>
            <a:r>
              <a:rPr lang="en-US" dirty="0" smtClean="0"/>
              <a:t> agar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elastis</a:t>
            </a:r>
            <a:r>
              <a:rPr lang="en-US" dirty="0" smtClean="0"/>
              <a:t>,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menahan</a:t>
            </a:r>
            <a:r>
              <a:rPr lang="en-US" dirty="0" smtClean="0"/>
              <a:t> gas,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pembentukan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densitas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,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456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EKSTRUSI – PEMASAKAN (</a:t>
            </a:r>
            <a:r>
              <a:rPr lang="en-US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lanjutan</a:t>
            </a:r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buFont typeface="+mj-lt"/>
              <a:buAutoNum type="alphaLcPeriod" startAt="10"/>
            </a:pPr>
            <a:r>
              <a:rPr lang="en-US" dirty="0" err="1" smtClean="0"/>
              <a:t>Pendispersian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seragam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irriversibel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ingredien</a:t>
            </a:r>
            <a:r>
              <a:rPr lang="en-US" dirty="0" smtClean="0"/>
              <a:t> </a:t>
            </a:r>
            <a:r>
              <a:rPr lang="en-US" dirty="0" err="1" smtClean="0"/>
              <a:t>mikro</a:t>
            </a:r>
            <a:r>
              <a:rPr lang="en-US" dirty="0" smtClean="0"/>
              <a:t> </a:t>
            </a:r>
            <a:r>
              <a:rPr lang="en-US" dirty="0" err="1" smtClean="0"/>
              <a:t>keseluruh</a:t>
            </a:r>
            <a:r>
              <a:rPr lang="en-US" dirty="0" smtClean="0"/>
              <a:t> </a:t>
            </a:r>
            <a:r>
              <a:rPr lang="en-US" dirty="0" err="1" smtClean="0"/>
              <a:t>matriks</a:t>
            </a:r>
            <a:r>
              <a:rPr lang="en-US" dirty="0" smtClean="0"/>
              <a:t> protein</a:t>
            </a:r>
          </a:p>
          <a:p>
            <a:pPr marL="514350" indent="-514350" algn="just">
              <a:buFont typeface="+mj-lt"/>
              <a:buAutoNum type="alphaLcPeriod" startAt="10"/>
            </a:pPr>
            <a:r>
              <a:rPr lang="en-US" dirty="0" err="1" smtClean="0"/>
              <a:t>Penaikan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adonan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detik</a:t>
            </a:r>
            <a:r>
              <a:rPr lang="en-US" dirty="0" smtClean="0"/>
              <a:t> </a:t>
            </a:r>
            <a:r>
              <a:rPr lang="en-US" dirty="0" err="1" smtClean="0"/>
              <a:t>menjelang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ekstrusi</a:t>
            </a:r>
            <a:r>
              <a:rPr lang="en-US" dirty="0" smtClean="0"/>
              <a:t>,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yang </a:t>
            </a:r>
            <a:r>
              <a:rPr lang="en-US" dirty="0" err="1" smtClean="0"/>
              <a:t>diinginkan</a:t>
            </a:r>
            <a:r>
              <a:rPr lang="en-US" dirty="0" smtClean="0"/>
              <a:t> (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kerucut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ujung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872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SKEMA EKSTRUSI PEMASAKAN HT/ST 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zuheid\Pictures\ControlCenter3\Scan\CCF09292011_0000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12271" b="37635"/>
          <a:stretch/>
        </p:blipFill>
        <p:spPr bwMode="auto">
          <a:xfrm>
            <a:off x="533400" y="1143000"/>
            <a:ext cx="8153400" cy="51054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91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KOMPONEN DASAR EKSTRUDER-PEMASAK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pemasukan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seragam</a:t>
            </a:r>
            <a:r>
              <a:rPr lang="en-US" dirty="0" smtClean="0"/>
              <a:t>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diatur</a:t>
            </a:r>
            <a:r>
              <a:rPr lang="en-US" dirty="0" smtClean="0"/>
              <a:t>,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prekondisi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 </a:t>
            </a:r>
            <a:r>
              <a:rPr lang="en-US" dirty="0" err="1" smtClean="0"/>
              <a:t>panas</a:t>
            </a:r>
            <a:r>
              <a:rPr lang="en-US" dirty="0" smtClean="0"/>
              <a:t> (</a:t>
            </a:r>
            <a:r>
              <a:rPr lang="en-US" i="1" dirty="0" smtClean="0"/>
              <a:t>optional),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penerapan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 air,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lempengan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i="1" dirty="0" smtClean="0"/>
              <a:t>grit, (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20-30 </a:t>
            </a:r>
            <a:r>
              <a:rPr lang="en-US" dirty="0" err="1" smtClean="0"/>
              <a:t>menit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 – </a:t>
            </a:r>
            <a:r>
              <a:rPr lang="en-US" dirty="0" err="1" smtClean="0"/>
              <a:t>kiuring</a:t>
            </a:r>
            <a:r>
              <a:rPr lang="en-US" dirty="0" smtClean="0"/>
              <a:t>)</a:t>
            </a:r>
          </a:p>
          <a:p>
            <a:pPr marL="514350" indent="-514350" algn="just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7663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KOMPONEN DASAR 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EKSTRUDER-PEMASAK</a:t>
            </a:r>
            <a:b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lanjutan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514350" indent="-514350" algn="just">
              <a:buFont typeface="+mj-lt"/>
              <a:buAutoNum type="arabicPeriod" startAt="4"/>
            </a:pPr>
            <a:r>
              <a:rPr lang="en-US" dirty="0" err="1" smtClean="0"/>
              <a:t>ekstruder</a:t>
            </a:r>
            <a:r>
              <a:rPr lang="en-US" dirty="0" smtClean="0"/>
              <a:t> </a:t>
            </a:r>
            <a:r>
              <a:rPr lang="en-US" dirty="0" err="1" smtClean="0"/>
              <a:t>disusun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memproses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berbentuk</a:t>
            </a:r>
            <a:r>
              <a:rPr lang="en-US" dirty="0" smtClean="0"/>
              <a:t> </a:t>
            </a:r>
            <a:r>
              <a:rPr lang="en-US" dirty="0" err="1" smtClean="0"/>
              <a:t>granuler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adonan</a:t>
            </a:r>
            <a:r>
              <a:rPr lang="en-US" dirty="0" smtClean="0"/>
              <a:t> </a:t>
            </a:r>
            <a:r>
              <a:rPr lang="en-US" dirty="0" err="1" smtClean="0"/>
              <a:t>kolloidal</a:t>
            </a:r>
            <a:endParaRPr lang="en-US" dirty="0" smtClean="0"/>
          </a:p>
          <a:p>
            <a:pPr marL="514350" indent="-514350" algn="just">
              <a:buFont typeface="+mj-lt"/>
              <a:buAutoNum type="arabicPeriod" startAt="4"/>
            </a:pP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pengatur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adonan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endParaRPr lang="en-US" dirty="0" smtClean="0"/>
          </a:p>
          <a:p>
            <a:pPr marL="514350" indent="-514350" algn="just">
              <a:buFont typeface="+mj-lt"/>
              <a:buAutoNum type="arabicPeriod" startAt="4"/>
            </a:pP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peningkat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adonan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10-30 </a:t>
            </a:r>
            <a:r>
              <a:rPr lang="en-US" dirty="0" err="1" smtClean="0"/>
              <a:t>detik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ujung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 (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kerucut</a:t>
            </a:r>
            <a:r>
              <a:rPr lang="en-US" dirty="0" smtClean="0"/>
              <a:t>)</a:t>
            </a:r>
          </a:p>
          <a:p>
            <a:pPr marL="514350" indent="-514350" algn="just">
              <a:buFont typeface="+mj-lt"/>
              <a:buAutoNum type="arabicPeriod" startAt="4"/>
            </a:pPr>
            <a:r>
              <a:rPr lang="en-US" dirty="0" err="1" smtClean="0"/>
              <a:t>cetakan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pemotong</a:t>
            </a:r>
            <a:endParaRPr lang="en-US" dirty="0" smtClean="0"/>
          </a:p>
          <a:p>
            <a:pPr marL="514350" indent="-514350" algn="just">
              <a:buFont typeface="+mj-lt"/>
              <a:buAutoNum type="arabicPeriod" startAt="4"/>
            </a:pPr>
            <a:r>
              <a:rPr lang="en-US" dirty="0" err="1"/>
              <a:t>p</a:t>
            </a:r>
            <a:r>
              <a:rPr lang="en-US" dirty="0" err="1" smtClean="0"/>
              <a:t>engering</a:t>
            </a:r>
            <a:r>
              <a:rPr lang="en-US" dirty="0" smtClean="0"/>
              <a:t>, </a:t>
            </a:r>
            <a:r>
              <a:rPr lang="en-US" dirty="0" err="1" smtClean="0"/>
              <a:t>pendingin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penerapan</a:t>
            </a:r>
            <a:r>
              <a:rPr lang="en-US" dirty="0" smtClean="0"/>
              <a:t> </a:t>
            </a:r>
            <a:r>
              <a:rPr lang="en-US" dirty="0" err="1" smtClean="0"/>
              <a:t>additif</a:t>
            </a:r>
            <a:r>
              <a:rPr lang="en-US" dirty="0" smtClean="0"/>
              <a:t>.</a:t>
            </a:r>
          </a:p>
          <a:p>
            <a:pPr marL="514350" indent="-514350" algn="just">
              <a:buFont typeface="+mj-lt"/>
              <a:buAutoNum type="arabicPeriod" startAt="4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704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EKSTRUSI </a:t>
            </a:r>
            <a:r>
              <a:rPr lang="en-US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Textured Vegetable Protein</a:t>
            </a:r>
            <a:b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(TVP)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pembuatan</a:t>
            </a:r>
            <a:r>
              <a:rPr lang="en-US" dirty="0" smtClean="0"/>
              <a:t> TVP </a:t>
            </a:r>
            <a:r>
              <a:rPr lang="en-US" dirty="0" err="1" smtClean="0"/>
              <a:t>dimaksud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kenampakan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FF0000"/>
                </a:solidFill>
              </a:rPr>
              <a:t>rasa </a:t>
            </a:r>
            <a:r>
              <a:rPr lang="en-US" dirty="0" err="1" smtClean="0">
                <a:solidFill>
                  <a:srgbClr val="FF0000"/>
                </a:solidFill>
              </a:rPr>
              <a:t>kunyah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tekstur</a:t>
            </a:r>
            <a:r>
              <a:rPr lang="en-US" dirty="0" smtClean="0"/>
              <a:t> </a:t>
            </a:r>
            <a:r>
              <a:rPr lang="en-US" dirty="0" err="1" smtClean="0"/>
              <a:t>mirip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daging</a:t>
            </a:r>
            <a:r>
              <a:rPr lang="en-US" dirty="0" smtClean="0"/>
              <a:t>, </a:t>
            </a:r>
            <a:r>
              <a:rPr lang="en-US" dirty="0" err="1" smtClean="0"/>
              <a:t>dibedakan</a:t>
            </a:r>
            <a:r>
              <a:rPr lang="en-US" dirty="0" smtClean="0"/>
              <a:t>:</a:t>
            </a:r>
          </a:p>
          <a:p>
            <a:pPr marL="514350" indent="-514350" algn="just">
              <a:buFont typeface="+mj-lt"/>
              <a:buAutoNum type="alphaLcPeriod"/>
            </a:pPr>
            <a:r>
              <a:rPr lang="en-US" i="1" dirty="0" smtClean="0">
                <a:solidFill>
                  <a:srgbClr val="FF0000"/>
                </a:solidFill>
              </a:rPr>
              <a:t>Meat extender</a:t>
            </a:r>
            <a:r>
              <a:rPr lang="en-US" i="1" dirty="0" smtClean="0"/>
              <a:t>, </a:t>
            </a:r>
            <a:r>
              <a:rPr lang="en-US" i="1" dirty="0" err="1" smtClean="0"/>
              <a:t>dibuat</a:t>
            </a:r>
            <a:r>
              <a:rPr lang="en-US" i="1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proses </a:t>
            </a:r>
            <a:r>
              <a:rPr lang="en-US" dirty="0" err="1" smtClean="0"/>
              <a:t>ekstrusi-pemasakan</a:t>
            </a:r>
            <a:r>
              <a:rPr lang="en-US" dirty="0" smtClean="0"/>
              <a:t> </a:t>
            </a:r>
            <a:r>
              <a:rPr lang="en-US" dirty="0" err="1" smtClean="0"/>
              <a:t>tunggal</a:t>
            </a:r>
            <a:r>
              <a:rPr lang="en-US" dirty="0" smtClean="0"/>
              <a:t>,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,</a:t>
            </a:r>
          </a:p>
          <a:p>
            <a:pPr marL="514350" indent="-514350" algn="just">
              <a:buFont typeface="+mj-lt"/>
              <a:buAutoNum type="alphaLcPeriod"/>
            </a:pPr>
            <a:r>
              <a:rPr lang="en-US" i="1" dirty="0" smtClean="0">
                <a:solidFill>
                  <a:srgbClr val="FF0000"/>
                </a:solidFill>
              </a:rPr>
              <a:t>Meat analog</a:t>
            </a:r>
            <a:r>
              <a:rPr lang="en-US" dirty="0" smtClean="0"/>
              <a:t>,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proses </a:t>
            </a:r>
            <a:r>
              <a:rPr lang="en-US" dirty="0" err="1" smtClean="0"/>
              <a:t>ekstrusi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r>
              <a:rPr lang="en-US" dirty="0" smtClean="0"/>
              <a:t> </a:t>
            </a:r>
            <a:r>
              <a:rPr lang="en-US" dirty="0" err="1" smtClean="0"/>
              <a:t>bertekanan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87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zuheid\Pictures\ControlCenter3\Scan\CCF10042011_000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0102" r="6140" b="46124"/>
          <a:stretch>
            <a:fillRect/>
          </a:stretch>
        </p:blipFill>
        <p:spPr bwMode="auto">
          <a:xfrm>
            <a:off x="457200" y="304800"/>
            <a:ext cx="8305800" cy="55626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TERMINOLOGI </a:t>
            </a:r>
            <a:r>
              <a:rPr lang="en-US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pada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PROSES EKSTRUSI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 smtClean="0"/>
              <a:t> Proses </a:t>
            </a:r>
            <a:r>
              <a:rPr lang="en-US" dirty="0" err="1" smtClean="0"/>
              <a:t>ekstrusi</a:t>
            </a:r>
            <a:r>
              <a:rPr lang="en-US" dirty="0" smtClean="0"/>
              <a:t> </a:t>
            </a:r>
            <a:r>
              <a:rPr lang="en-US" dirty="0" err="1" smtClean="0"/>
              <a:t>tunggal</a:t>
            </a:r>
            <a:r>
              <a:rPr lang="en-US" dirty="0" smtClean="0"/>
              <a:t>,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i="1" dirty="0" smtClean="0">
                <a:solidFill>
                  <a:srgbClr val="FF0000"/>
                </a:solidFill>
              </a:rPr>
              <a:t>meat extender process</a:t>
            </a:r>
            <a:r>
              <a:rPr lang="en-US" i="1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daging</a:t>
            </a:r>
            <a:r>
              <a:rPr lang="en-US" dirty="0" smtClean="0"/>
              <a:t> </a:t>
            </a:r>
            <a:r>
              <a:rPr lang="en-US" dirty="0" err="1" smtClean="0"/>
              <a:t>subalan</a:t>
            </a:r>
            <a:r>
              <a:rPr lang="en-US" dirty="0" smtClean="0"/>
              <a:t>),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/>
              <a:t> </a:t>
            </a:r>
            <a:r>
              <a:rPr lang="en-US" dirty="0" smtClean="0"/>
              <a:t>Proses </a:t>
            </a:r>
            <a:r>
              <a:rPr lang="en-US" dirty="0" err="1" smtClean="0"/>
              <a:t>ekstrusi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r>
              <a:rPr lang="en-US" dirty="0" smtClean="0"/>
              <a:t>,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i="1" dirty="0" smtClean="0">
                <a:solidFill>
                  <a:srgbClr val="FF0000"/>
                </a:solidFill>
              </a:rPr>
              <a:t>meat analog process</a:t>
            </a:r>
            <a:r>
              <a:rPr lang="en-US" i="1" dirty="0" smtClean="0"/>
              <a:t> </a:t>
            </a:r>
            <a:r>
              <a:rPr lang="en-US" dirty="0" smtClean="0"/>
              <a:t>(analog </a:t>
            </a:r>
            <a:r>
              <a:rPr lang="en-US" dirty="0" err="1" smtClean="0"/>
              <a:t>daging</a:t>
            </a:r>
            <a:r>
              <a:rPr lang="en-US" dirty="0" smtClean="0"/>
              <a:t>).</a:t>
            </a:r>
          </a:p>
          <a:p>
            <a:pPr marL="0" indent="0" algn="just">
              <a:buNone/>
            </a:pPr>
            <a:r>
              <a:rPr lang="en-US" dirty="0" err="1" smtClean="0"/>
              <a:t>Keduanya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proses </a:t>
            </a:r>
            <a:r>
              <a:rPr lang="en-US" dirty="0" err="1" smtClean="0"/>
              <a:t>ekstrusi-pemasakan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protein </a:t>
            </a:r>
            <a:r>
              <a:rPr lang="en-US" dirty="0" err="1" smtClean="0">
                <a:solidFill>
                  <a:srgbClr val="FF0000"/>
                </a:solidFill>
              </a:rPr>
              <a:t>nabati</a:t>
            </a:r>
            <a:r>
              <a:rPr lang="en-US" dirty="0" smtClean="0"/>
              <a:t>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berlemak</a:t>
            </a:r>
            <a:r>
              <a:rPr lang="en-US" dirty="0" smtClean="0"/>
              <a:t>;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ditambah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bahan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pemodifikasi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fungsional</a:t>
            </a:r>
            <a:r>
              <a:rPr lang="en-US" dirty="0" smtClean="0"/>
              <a:t>, </a:t>
            </a:r>
            <a:r>
              <a:rPr lang="en-US" dirty="0" err="1" smtClean="0"/>
              <a:t>struktur</a:t>
            </a:r>
            <a:r>
              <a:rPr lang="en-US" dirty="0" smtClean="0"/>
              <a:t>, rasa </a:t>
            </a:r>
            <a:r>
              <a:rPr lang="en-US" dirty="0" err="1" smtClean="0"/>
              <a:t>kunyah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densitas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09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PEMBUATAN </a:t>
            </a:r>
            <a: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MEAT EXTENDER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: </a:t>
            </a:r>
            <a:r>
              <a:rPr lang="en-US" dirty="0" err="1" smtClean="0"/>
              <a:t>lempeng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minyak</a:t>
            </a:r>
            <a:r>
              <a:rPr lang="en-US" dirty="0" smtClean="0"/>
              <a:t>, </a:t>
            </a:r>
            <a:r>
              <a:rPr lang="en-US" dirty="0" err="1" smtClean="0"/>
              <a:t>tepung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konsentrat</a:t>
            </a:r>
            <a:endParaRPr lang="en-US" dirty="0" smtClean="0"/>
          </a:p>
          <a:p>
            <a:pPr algn="just">
              <a:buFont typeface="Wingdings" pitchFamily="2" charset="2"/>
              <a:buChar char="v"/>
            </a:pPr>
            <a:r>
              <a:rPr lang="en-US" dirty="0"/>
              <a:t> </a:t>
            </a: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smtClean="0"/>
              <a:t>Protein, minimum 50%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Serat</a:t>
            </a:r>
            <a:r>
              <a:rPr lang="en-US" dirty="0" smtClean="0"/>
              <a:t> </a:t>
            </a:r>
            <a:r>
              <a:rPr lang="en-US" dirty="0" err="1" smtClean="0"/>
              <a:t>kasar</a:t>
            </a:r>
            <a:r>
              <a:rPr lang="en-US" dirty="0" smtClean="0"/>
              <a:t>, </a:t>
            </a:r>
            <a:r>
              <a:rPr lang="en-US" dirty="0" err="1" smtClean="0"/>
              <a:t>maksimum</a:t>
            </a:r>
            <a:r>
              <a:rPr lang="en-US" dirty="0" smtClean="0"/>
              <a:t> 3,5%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Lemak</a:t>
            </a:r>
            <a:r>
              <a:rPr lang="en-US" dirty="0" smtClean="0"/>
              <a:t>, </a:t>
            </a:r>
            <a:r>
              <a:rPr lang="en-US" dirty="0" err="1" smtClean="0"/>
              <a:t>maksimum</a:t>
            </a:r>
            <a:r>
              <a:rPr lang="en-US" dirty="0" smtClean="0"/>
              <a:t> 1,5%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smtClean="0"/>
              <a:t>NSI 50-70%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27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DIAGRAM ALIR </a:t>
            </a:r>
            <a: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MEAT EXTENDER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tepung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lemak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konsentrat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,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lempeng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i="1" dirty="0" smtClean="0"/>
              <a:t>grit,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tambahan</a:t>
            </a:r>
            <a:r>
              <a:rPr lang="en-US" dirty="0" smtClean="0"/>
              <a:t>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i="1" dirty="0" err="1" smtClean="0"/>
              <a:t>Hammermill</a:t>
            </a:r>
            <a:r>
              <a:rPr lang="en-US" i="1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ganti</a:t>
            </a:r>
            <a:r>
              <a:rPr lang="en-US" dirty="0" smtClean="0"/>
              <a:t> </a:t>
            </a:r>
            <a:r>
              <a:rPr lang="en-US" i="1" dirty="0" smtClean="0"/>
              <a:t>air lock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penghancur</a:t>
            </a:r>
            <a:r>
              <a:rPr lang="en-US" dirty="0" smtClean="0"/>
              <a:t> </a:t>
            </a:r>
            <a:r>
              <a:rPr lang="en-US" dirty="0" err="1" smtClean="0"/>
              <a:t>lempengan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i="1" dirty="0" smtClean="0"/>
              <a:t>grit </a:t>
            </a:r>
            <a:r>
              <a:rPr lang="en-US" dirty="0" err="1" smtClean="0"/>
              <a:t>kedele</a:t>
            </a:r>
            <a:endParaRPr lang="en-US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n-US" dirty="0" smtClean="0"/>
              <a:t>Blender – </a:t>
            </a:r>
            <a:r>
              <a:rPr lang="en-US" dirty="0" err="1" smtClean="0"/>
              <a:t>timbangan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penambahan</a:t>
            </a:r>
            <a:r>
              <a:rPr lang="en-US" dirty="0" smtClean="0"/>
              <a:t> protein (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)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air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additif</a:t>
            </a:r>
            <a:r>
              <a:rPr lang="en-US" dirty="0" smtClean="0"/>
              <a:t>,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tambahan</a:t>
            </a:r>
            <a:r>
              <a:rPr lang="en-US" dirty="0" smtClean="0"/>
              <a:t>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pencampur</a:t>
            </a:r>
            <a:r>
              <a:rPr lang="en-US" dirty="0" smtClean="0"/>
              <a:t> </a:t>
            </a:r>
            <a:r>
              <a:rPr lang="en-US" dirty="0" err="1" smtClean="0"/>
              <a:t>pendahuluan</a:t>
            </a:r>
            <a:r>
              <a:rPr lang="en-US" dirty="0" smtClean="0"/>
              <a:t> </a:t>
            </a:r>
            <a:r>
              <a:rPr lang="en-US" dirty="0" err="1" smtClean="0"/>
              <a:t>diatas</a:t>
            </a:r>
            <a:r>
              <a:rPr lang="en-US" dirty="0" smtClean="0"/>
              <a:t> blender-</a:t>
            </a:r>
            <a:r>
              <a:rPr lang="en-US" dirty="0" err="1" smtClean="0"/>
              <a:t>timbangan</a:t>
            </a:r>
            <a:r>
              <a:rPr lang="en-US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08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zuheid\Pictures\ControlCenter3\Scan\CCF10052011_0000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9730" t="15261" r="3748" b="36860"/>
          <a:stretch/>
        </p:blipFill>
        <p:spPr bwMode="auto">
          <a:xfrm>
            <a:off x="457200" y="228600"/>
            <a:ext cx="8229600" cy="6172199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17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zuheid\Pictures\ControlCenter3\Scan\CCF10032011_0000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6140" t="18826" r="4545" b="35282"/>
          <a:stretch/>
        </p:blipFill>
        <p:spPr bwMode="auto">
          <a:xfrm>
            <a:off x="457200" y="152400"/>
            <a:ext cx="8305800" cy="60960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SELAMA EKSTRUSI-PEMASAKAN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awalnya</a:t>
            </a:r>
            <a:r>
              <a:rPr lang="en-US" dirty="0" smtClean="0"/>
              <a:t> </a:t>
            </a:r>
            <a:r>
              <a:rPr lang="en-US" dirty="0" err="1" smtClean="0"/>
              <a:t>lempengan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 (</a:t>
            </a:r>
            <a:r>
              <a:rPr lang="en-US" dirty="0" err="1" smtClean="0"/>
              <a:t>tepung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),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histologikal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i="1" dirty="0" smtClean="0"/>
              <a:t>protein body </a:t>
            </a:r>
            <a:r>
              <a:rPr lang="en-US" dirty="0" err="1" smtClean="0"/>
              <a:t>dibungkus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kapsul</a:t>
            </a:r>
            <a:r>
              <a:rPr lang="en-US" dirty="0" smtClean="0"/>
              <a:t> </a:t>
            </a:r>
            <a:r>
              <a:rPr lang="en-US" dirty="0" err="1" smtClean="0"/>
              <a:t>sellulosa</a:t>
            </a:r>
            <a:r>
              <a:rPr lang="en-US" dirty="0" smtClean="0"/>
              <a:t> → </a:t>
            </a:r>
            <a:r>
              <a:rPr lang="en-US" dirty="0" err="1" smtClean="0"/>
              <a:t>kelihatan</a:t>
            </a:r>
            <a:r>
              <a:rPr lang="en-US" dirty="0" smtClean="0"/>
              <a:t> </a:t>
            </a:r>
            <a:r>
              <a:rPr lang="en-US" dirty="0" err="1" smtClean="0"/>
              <a:t>jelas</a:t>
            </a:r>
            <a:r>
              <a:rPr lang="en-US" dirty="0" smtClean="0"/>
              <a:t>, </a:t>
            </a:r>
            <a:r>
              <a:rPr lang="en-US" dirty="0" err="1" smtClean="0"/>
              <a:t>serupa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utuh</a:t>
            </a:r>
            <a:endParaRPr lang="en-US" dirty="0" smtClean="0"/>
          </a:p>
          <a:p>
            <a:pPr algn="just"/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ekstrusi-pemasakan</a:t>
            </a:r>
            <a:r>
              <a:rPr lang="en-US" dirty="0" smtClean="0"/>
              <a:t>,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i="1" dirty="0" smtClean="0"/>
              <a:t>protein body</a:t>
            </a:r>
            <a:r>
              <a:rPr lang="en-US" dirty="0" smtClean="0"/>
              <a:t> </a:t>
            </a:r>
            <a:r>
              <a:rPr lang="en-US" dirty="0" err="1" smtClean="0"/>
              <a:t>terbebas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kantong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pembungkus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pembungkus</a:t>
            </a:r>
            <a:r>
              <a:rPr lang="en-US" dirty="0" smtClean="0"/>
              <a:t> </a:t>
            </a:r>
            <a:r>
              <a:rPr lang="en-US" dirty="0" err="1" smtClean="0"/>
              <a:t>rusak</a:t>
            </a:r>
            <a:r>
              <a:rPr lang="en-US" dirty="0" smtClean="0"/>
              <a:t> </a:t>
            </a:r>
            <a:r>
              <a:rPr lang="en-US" dirty="0" err="1" smtClean="0"/>
              <a:t>akibat</a:t>
            </a:r>
            <a:r>
              <a:rPr lang="en-US" dirty="0" smtClean="0"/>
              <a:t> proses </a:t>
            </a:r>
            <a:r>
              <a:rPr lang="en-US" dirty="0" err="1" smtClean="0"/>
              <a:t>ini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48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SELAMA 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EKSTRUSI-PEMASAKAN</a:t>
            </a:r>
            <a:b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lanjutan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i="1" dirty="0" smtClean="0"/>
              <a:t>Protein body </a:t>
            </a:r>
            <a:r>
              <a:rPr lang="en-US" dirty="0" err="1" smtClean="0"/>
              <a:t>selanjutnya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‘’</a:t>
            </a:r>
            <a:r>
              <a:rPr lang="en-US" dirty="0" err="1" smtClean="0"/>
              <a:t>aliran</a:t>
            </a:r>
            <a:r>
              <a:rPr lang="en-US" dirty="0" smtClean="0"/>
              <a:t>” protein</a:t>
            </a:r>
          </a:p>
          <a:p>
            <a:pPr marL="514350" indent="-514350" algn="just">
              <a:buFont typeface="+mj-lt"/>
              <a:buAutoNum type="arabicPeriod" startAt="2"/>
            </a:pPr>
            <a:r>
              <a:rPr lang="en-US" dirty="0" smtClean="0"/>
              <a:t>Protein </a:t>
            </a:r>
            <a:r>
              <a:rPr lang="en-US" dirty="0" err="1" smtClean="0"/>
              <a:t>terdenaturasi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terbentuk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benang-benang</a:t>
            </a:r>
            <a:r>
              <a:rPr lang="en-US" dirty="0" smtClean="0"/>
              <a:t> </a:t>
            </a:r>
            <a:r>
              <a:rPr lang="en-US" dirty="0" err="1" smtClean="0"/>
              <a:t>akibat</a:t>
            </a:r>
            <a:r>
              <a:rPr lang="en-US" dirty="0" smtClean="0"/>
              <a:t>  </a:t>
            </a:r>
            <a:r>
              <a:rPr lang="en-US" dirty="0" err="1" smtClean="0"/>
              <a:t>tenaga</a:t>
            </a:r>
            <a:r>
              <a:rPr lang="en-US" dirty="0" smtClean="0"/>
              <a:t> </a:t>
            </a:r>
            <a:r>
              <a:rPr lang="en-US" dirty="0" err="1" smtClean="0"/>
              <a:t>dorong</a:t>
            </a:r>
            <a:r>
              <a:rPr lang="en-US" dirty="0" smtClean="0"/>
              <a:t>/</a:t>
            </a:r>
            <a:r>
              <a:rPr lang="en-US" dirty="0" err="1" smtClean="0"/>
              <a:t>gesekan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endParaRPr lang="en-US" dirty="0" smtClean="0"/>
          </a:p>
          <a:p>
            <a:pPr marL="514350" indent="-514350" algn="just">
              <a:buFont typeface="+mj-lt"/>
              <a:buAutoNum type="arabicPeriod" startAt="2"/>
            </a:pPr>
            <a:r>
              <a:rPr lang="en-US" dirty="0" err="1" smtClean="0"/>
              <a:t>Benang-benang</a:t>
            </a:r>
            <a:r>
              <a:rPr lang="en-US" dirty="0" smtClean="0"/>
              <a:t> protein </a:t>
            </a:r>
            <a:r>
              <a:rPr lang="en-US" dirty="0" err="1" smtClean="0"/>
              <a:t>tersebut</a:t>
            </a:r>
            <a:r>
              <a:rPr lang="en-US" dirty="0" smtClean="0"/>
              <a:t>,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terpintal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mirip</a:t>
            </a:r>
            <a:r>
              <a:rPr lang="en-US" dirty="0" smtClean="0"/>
              <a:t> </a:t>
            </a:r>
            <a:r>
              <a:rPr lang="en-US" dirty="0" err="1" smtClean="0"/>
              <a:t>benang-benang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daging</a:t>
            </a:r>
            <a:r>
              <a:rPr lang="en-US" dirty="0" smtClean="0"/>
              <a:t> (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inilah</a:t>
            </a:r>
            <a:r>
              <a:rPr lang="en-US" dirty="0" smtClean="0"/>
              <a:t> yang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kunyah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1103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SELAMA EKSTRUSI-PEMASAKAN</a:t>
            </a:r>
            <a:b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lanjutan</a:t>
            </a:r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buFont typeface="+mj-lt"/>
              <a:buAutoNum type="arabicPeriod" startAt="5"/>
            </a:pP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 </a:t>
            </a:r>
            <a:r>
              <a:rPr lang="en-US" dirty="0" err="1" smtClean="0"/>
              <a:t>berkisar</a:t>
            </a:r>
            <a:r>
              <a:rPr lang="en-US" dirty="0" smtClean="0"/>
              <a:t> 500-900 PSI →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mengembang</a:t>
            </a:r>
            <a:r>
              <a:rPr lang="en-US" dirty="0" smtClean="0"/>
              <a:t> →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terbuka</a:t>
            </a:r>
            <a:r>
              <a:rPr lang="en-US" dirty="0" smtClean="0"/>
              <a:t>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sel-sel</a:t>
            </a:r>
            <a:r>
              <a:rPr lang="en-US" dirty="0" smtClean="0"/>
              <a:t> </a:t>
            </a:r>
            <a:r>
              <a:rPr lang="en-US" dirty="0" err="1" smtClean="0"/>
              <a:t>memanjang</a:t>
            </a:r>
            <a:r>
              <a:rPr lang="en-US" dirty="0" smtClean="0"/>
              <a:t>, </a:t>
            </a:r>
            <a:r>
              <a:rPr lang="en-US" dirty="0" err="1" smtClean="0"/>
              <a:t>nampak</a:t>
            </a:r>
            <a:r>
              <a:rPr lang="en-US" dirty="0" smtClean="0"/>
              <a:t> </a:t>
            </a:r>
            <a:r>
              <a:rPr lang="en-US" dirty="0" err="1" smtClean="0"/>
              <a:t>berkantong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terjalin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berlapis</a:t>
            </a:r>
            <a:r>
              <a:rPr lang="en-US" dirty="0" smtClean="0"/>
              <a:t>-lapis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6864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Close up photograph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produk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meat extender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sebelum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pengecilan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ukuran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zuheid\Pictures\ControlCenter3\Scan\CCF10042011_0000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052" t="17243" r="22026" b="50041"/>
          <a:stretch/>
        </p:blipFill>
        <p:spPr bwMode="auto">
          <a:xfrm>
            <a:off x="1295400" y="1828800"/>
            <a:ext cx="6553199" cy="41148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endParaRPr lang="en-US" dirty="0"/>
          </a:p>
        </p:txBody>
      </p:sp>
      <p:pic>
        <p:nvPicPr>
          <p:cNvPr id="4" name="Picture 2" descr="C:\Users\zuheid\Pictures\ControlCenter3\Scan\CCF10042011_00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912" t="58927" r="14912" b="4034"/>
          <a:stretch>
            <a:fillRect/>
          </a:stretch>
        </p:blipFill>
        <p:spPr bwMode="auto">
          <a:xfrm>
            <a:off x="381000" y="685800"/>
            <a:ext cx="8382000" cy="52578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‘WENGER’ MEAT ANALOG PROCESS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err="1" smtClean="0"/>
              <a:t>Merupakan</a:t>
            </a:r>
            <a:r>
              <a:rPr lang="en-US" dirty="0" smtClean="0"/>
              <a:t> proses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i="1" dirty="0" smtClean="0"/>
              <a:t>meat analog </a:t>
            </a:r>
            <a:r>
              <a:rPr lang="en-US" dirty="0" smtClean="0"/>
              <a:t>(</a:t>
            </a:r>
            <a:r>
              <a:rPr lang="en-US" dirty="0" err="1" smtClean="0">
                <a:solidFill>
                  <a:srgbClr val="FF0000"/>
                </a:solidFill>
              </a:rPr>
              <a:t>sangat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mirip</a:t>
            </a:r>
            <a:r>
              <a:rPr lang="en-US" dirty="0" smtClean="0"/>
              <a:t> </a:t>
            </a:r>
            <a:r>
              <a:rPr lang="en-US" dirty="0" err="1" smtClean="0"/>
              <a:t>daging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kenampaan</a:t>
            </a:r>
            <a:r>
              <a:rPr lang="en-US" dirty="0" smtClean="0"/>
              <a:t>, </a:t>
            </a:r>
            <a:r>
              <a:rPr lang="en-US" dirty="0" err="1" smtClean="0"/>
              <a:t>tekstur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rasa </a:t>
            </a:r>
            <a:r>
              <a:rPr lang="en-US" dirty="0" err="1" smtClean="0"/>
              <a:t>kunyah</a:t>
            </a:r>
            <a:r>
              <a:rPr lang="en-US" dirty="0" smtClean="0"/>
              <a:t> (</a:t>
            </a:r>
            <a:r>
              <a:rPr lang="en-US" i="1" dirty="0" err="1" smtClean="0"/>
              <a:t>mouthfeel</a:t>
            </a:r>
            <a:r>
              <a:rPr lang="en-US" dirty="0" smtClean="0"/>
              <a:t>)</a:t>
            </a:r>
          </a:p>
          <a:p>
            <a:pPr algn="just"/>
            <a:r>
              <a:rPr lang="en-US" dirty="0" smtClean="0"/>
              <a:t>Wenger </a:t>
            </a:r>
            <a:r>
              <a:rPr lang="en-US" dirty="0" err="1" smtClean="0"/>
              <a:t>menyebut</a:t>
            </a:r>
            <a:r>
              <a:rPr lang="en-US" dirty="0" smtClean="0"/>
              <a:t> proses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i="1" dirty="0" smtClean="0"/>
              <a:t>double extrusion meat analog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i="1" dirty="0" err="1" smtClean="0">
                <a:solidFill>
                  <a:srgbClr val="FF0000"/>
                </a:solidFill>
              </a:rPr>
              <a:t>Uni</a:t>
            </a:r>
            <a:r>
              <a:rPr lang="en-US" i="1" dirty="0" smtClean="0">
                <a:solidFill>
                  <a:srgbClr val="FF0000"/>
                </a:solidFill>
              </a:rPr>
              <a:t>-Tex process </a:t>
            </a:r>
            <a:r>
              <a:rPr lang="en-US" dirty="0" smtClean="0"/>
              <a:t>(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mirip</a:t>
            </a:r>
            <a:r>
              <a:rPr lang="en-US" dirty="0" smtClean="0"/>
              <a:t> </a:t>
            </a:r>
            <a:r>
              <a:rPr lang="en-US" dirty="0" err="1" smtClean="0"/>
              <a:t>daging</a:t>
            </a:r>
            <a:r>
              <a:rPr lang="en-US" dirty="0" smtClean="0"/>
              <a:t>;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i="1" dirty="0" smtClean="0"/>
              <a:t>meat extender;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protein)</a:t>
            </a:r>
          </a:p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39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err="1" smtClean="0"/>
              <a:t>Tepung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konsentrat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berlemak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i="1" dirty="0" smtClean="0"/>
              <a:t>meat analog</a:t>
            </a:r>
            <a:r>
              <a:rPr lang="en-US" dirty="0" smtClean="0"/>
              <a:t> </a:t>
            </a:r>
            <a:r>
              <a:rPr lang="en-US" dirty="0" err="1" smtClean="0"/>
              <a:t>berkualitas</a:t>
            </a:r>
            <a:r>
              <a:rPr lang="en-US" dirty="0" smtClean="0"/>
              <a:t> optimum. </a:t>
            </a: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, </a:t>
            </a:r>
            <a:r>
              <a:rPr lang="en-US" dirty="0" err="1" smtClean="0"/>
              <a:t>lempeng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berlemak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pembasahan</a:t>
            </a:r>
            <a:r>
              <a:rPr lang="en-US" dirty="0" smtClean="0"/>
              <a:t> </a:t>
            </a:r>
            <a:r>
              <a:rPr lang="en-US" dirty="0" err="1" smtClean="0"/>
              <a:t>pendahuluan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penghancuran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‘</a:t>
            </a:r>
            <a:r>
              <a:rPr lang="en-US" dirty="0" err="1" smtClean="0"/>
              <a:t>hammermill</a:t>
            </a:r>
            <a:r>
              <a:rPr lang="en-US" dirty="0" smtClean="0"/>
              <a:t>’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diterima</a:t>
            </a:r>
            <a:r>
              <a:rPr lang="en-US" dirty="0" smtClean="0"/>
              <a:t>;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lempeng</a:t>
            </a:r>
            <a:r>
              <a:rPr lang="en-US" dirty="0" smtClean="0"/>
              <a:t> </a:t>
            </a:r>
            <a:r>
              <a:rPr lang="en-US" dirty="0" err="1" smtClean="0"/>
              <a:t>kedele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berlemak</a:t>
            </a:r>
            <a:r>
              <a:rPr lang="en-US" dirty="0" smtClean="0"/>
              <a:t>, </a:t>
            </a:r>
            <a:r>
              <a:rPr lang="en-US" dirty="0" err="1" smtClean="0"/>
              <a:t>alat-alat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penambahan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pencampuran</a:t>
            </a:r>
            <a:r>
              <a:rPr lang="en-US" dirty="0" smtClean="0"/>
              <a:t> </a:t>
            </a:r>
            <a:r>
              <a:rPr lang="en-US" dirty="0" err="1" smtClean="0"/>
              <a:t>ingredien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lain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i="1" dirty="0" smtClean="0"/>
              <a:t>premixes, </a:t>
            </a:r>
            <a:r>
              <a:rPr lang="en-US" dirty="0" err="1" smtClean="0"/>
              <a:t>diikuti</a:t>
            </a:r>
            <a:r>
              <a:rPr lang="en-US" dirty="0" smtClean="0"/>
              <a:t> </a:t>
            </a:r>
            <a:r>
              <a:rPr lang="en-US" dirty="0" err="1" smtClean="0"/>
              <a:t>pencampuran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</a:t>
            </a:r>
            <a:r>
              <a:rPr lang="en-US" dirty="0" err="1" smtClean="0"/>
              <a:t>lempengan</a:t>
            </a:r>
            <a:r>
              <a:rPr lang="en-US" dirty="0" smtClean="0"/>
              <a:t> yang </a:t>
            </a:r>
            <a:r>
              <a:rPr lang="en-US" dirty="0" err="1" smtClean="0"/>
              <a:t>digiling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. </a:t>
            </a:r>
          </a:p>
          <a:p>
            <a:pPr algn="just"/>
            <a:r>
              <a:rPr lang="en-US" dirty="0"/>
              <a:t>Diagram </a:t>
            </a:r>
            <a:r>
              <a:rPr lang="en-US" dirty="0" err="1"/>
              <a:t>alir</a:t>
            </a:r>
            <a:r>
              <a:rPr lang="en-US" dirty="0"/>
              <a:t> </a:t>
            </a:r>
            <a:r>
              <a:rPr lang="en-US" dirty="0" err="1"/>
              <a:t>produksi</a:t>
            </a:r>
            <a:r>
              <a:rPr lang="en-US" dirty="0"/>
              <a:t> proses </a:t>
            </a:r>
            <a:r>
              <a:rPr lang="en-US" dirty="0" err="1"/>
              <a:t>Uni</a:t>
            </a:r>
            <a:r>
              <a:rPr lang="en-US" dirty="0"/>
              <a:t>-Tex (slide </a:t>
            </a:r>
            <a:r>
              <a:rPr lang="en-US" dirty="0" smtClean="0"/>
              <a:t>28)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71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zuheid\Pictures\ControlCenter3\Scan\CCF10052011_0000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8134" t="11849" r="4146" b="37115"/>
          <a:stretch/>
        </p:blipFill>
        <p:spPr bwMode="auto">
          <a:xfrm>
            <a:off x="457200" y="304800"/>
            <a:ext cx="8382000" cy="60198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CONTOH PENGATURAN DUA EKSTRUDER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pada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PROSES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-Tex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zuheid\Pictures\ControlCenter3\Scan\CCF10052011_0000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20495" t="17908" r="12520" b="34645"/>
          <a:stretch/>
        </p:blipFill>
        <p:spPr bwMode="auto">
          <a:xfrm>
            <a:off x="1447800" y="1447800"/>
            <a:ext cx="6248400" cy="48006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Keterangan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gambar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(slide 29)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6388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800" dirty="0" err="1" smtClean="0"/>
              <a:t>Gambar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slide 29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contoh</a:t>
            </a:r>
            <a:r>
              <a:rPr lang="en-US" sz="2800" dirty="0" smtClean="0"/>
              <a:t> </a:t>
            </a:r>
            <a:r>
              <a:rPr lang="en-US" sz="2800" dirty="0" err="1" smtClean="0"/>
              <a:t>pengaturan</a:t>
            </a:r>
            <a:r>
              <a:rPr lang="en-US" sz="2800" dirty="0" smtClean="0"/>
              <a:t> </a:t>
            </a:r>
            <a:r>
              <a:rPr lang="en-US" sz="2800" dirty="0" err="1" smtClean="0"/>
              <a:t>dua</a:t>
            </a:r>
            <a:r>
              <a:rPr lang="en-US" sz="2800" dirty="0" smtClean="0"/>
              <a:t> </a:t>
            </a:r>
            <a:r>
              <a:rPr lang="en-US" sz="2800" dirty="0" err="1" smtClean="0"/>
              <a:t>ekstruder</a:t>
            </a:r>
            <a:r>
              <a:rPr lang="en-US" sz="2800" dirty="0" smtClean="0"/>
              <a:t> </a:t>
            </a:r>
            <a:r>
              <a:rPr lang="en-US" sz="2800" dirty="0" err="1" smtClean="0"/>
              <a:t>Uni</a:t>
            </a:r>
            <a:r>
              <a:rPr lang="en-US" sz="2800" dirty="0" smtClean="0"/>
              <a:t>-Tex</a:t>
            </a:r>
          </a:p>
          <a:p>
            <a:pPr algn="just"/>
            <a:r>
              <a:rPr lang="en-US" sz="2800" dirty="0" err="1" smtClean="0"/>
              <a:t>Tujuan</a:t>
            </a:r>
            <a:r>
              <a:rPr lang="en-US" sz="2800" dirty="0" smtClean="0"/>
              <a:t> extruder </a:t>
            </a:r>
            <a:r>
              <a:rPr lang="en-US" sz="2800" dirty="0" err="1" smtClean="0"/>
              <a:t>pertama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memberi</a:t>
            </a:r>
            <a:r>
              <a:rPr lang="en-US" sz="2800" dirty="0" smtClean="0"/>
              <a:t> </a:t>
            </a:r>
            <a:r>
              <a:rPr lang="en-US" sz="2800" dirty="0" err="1" smtClean="0"/>
              <a:t>umpan</a:t>
            </a:r>
            <a:r>
              <a:rPr lang="en-US" sz="2800" dirty="0" smtClean="0"/>
              <a:t> (</a:t>
            </a:r>
            <a:r>
              <a:rPr lang="en-US" sz="2800" i="1" dirty="0" smtClean="0"/>
              <a:t>feed</a:t>
            </a:r>
            <a:r>
              <a:rPr lang="en-US" sz="2800" dirty="0" smtClean="0"/>
              <a:t>), </a:t>
            </a:r>
            <a:r>
              <a:rPr lang="en-US" sz="2800" dirty="0" err="1" smtClean="0"/>
              <a:t>membasahi</a:t>
            </a:r>
            <a:r>
              <a:rPr lang="en-US" sz="2800" dirty="0" smtClean="0"/>
              <a:t> , </a:t>
            </a:r>
            <a:r>
              <a:rPr lang="en-US" sz="2800" dirty="0" err="1" smtClean="0"/>
              <a:t>dan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pemanasan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, </a:t>
            </a:r>
            <a:r>
              <a:rPr lang="en-US" sz="2800" dirty="0" err="1" smtClean="0"/>
              <a:t>untuk</a:t>
            </a:r>
            <a:r>
              <a:rPr lang="en-US" sz="2800" dirty="0" smtClean="0"/>
              <a:t>  </a:t>
            </a:r>
            <a:r>
              <a:rPr lang="en-US" sz="2800" dirty="0" err="1" smtClean="0"/>
              <a:t>mendenaturasi</a:t>
            </a:r>
            <a:r>
              <a:rPr lang="en-US" sz="2800" dirty="0" smtClean="0"/>
              <a:t> protein, </a:t>
            </a:r>
            <a:r>
              <a:rPr lang="en-US" sz="2800" dirty="0" err="1" smtClean="0"/>
              <a:t>merusak</a:t>
            </a:r>
            <a:r>
              <a:rPr lang="en-US" sz="2800" dirty="0" smtClean="0"/>
              <a:t> </a:t>
            </a:r>
            <a:r>
              <a:rPr lang="en-US" sz="2800" dirty="0" err="1" smtClean="0"/>
              <a:t>penghambat</a:t>
            </a:r>
            <a:r>
              <a:rPr lang="en-US" sz="2800" dirty="0" smtClean="0"/>
              <a:t> </a:t>
            </a:r>
            <a:r>
              <a:rPr lang="en-US" sz="2800" dirty="0" err="1" smtClean="0"/>
              <a:t>pertumbuhan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 </a:t>
            </a:r>
            <a:r>
              <a:rPr lang="en-US" sz="2800" dirty="0" err="1" smtClean="0"/>
              <a:t>menguapkan</a:t>
            </a:r>
            <a:r>
              <a:rPr lang="en-US" sz="2800" dirty="0" smtClean="0"/>
              <a:t> 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membebaskan</a:t>
            </a:r>
            <a:r>
              <a:rPr lang="en-US" sz="2800" dirty="0" smtClean="0"/>
              <a:t>  </a:t>
            </a:r>
            <a:r>
              <a:rPr lang="en-US" sz="2800" dirty="0" err="1" smtClean="0"/>
              <a:t>asam-asam</a:t>
            </a:r>
            <a:r>
              <a:rPr lang="en-US" sz="2800" dirty="0" smtClean="0"/>
              <a:t> </a:t>
            </a:r>
            <a:r>
              <a:rPr lang="en-US" sz="2800" dirty="0" err="1" smtClean="0"/>
              <a:t>fenolat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diproses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Tujuan</a:t>
            </a:r>
            <a:r>
              <a:rPr lang="en-US" sz="2800" dirty="0" smtClean="0"/>
              <a:t> extruder </a:t>
            </a:r>
            <a:r>
              <a:rPr lang="en-US" sz="2800" dirty="0" err="1" smtClean="0"/>
              <a:t>kedua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memanaskan</a:t>
            </a:r>
            <a:r>
              <a:rPr lang="en-US" sz="2800" dirty="0" smtClean="0"/>
              <a:t> </a:t>
            </a:r>
            <a:r>
              <a:rPr lang="en-US" sz="2800" dirty="0" err="1" smtClean="0"/>
              <a:t>kembali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dimasukkan</a:t>
            </a:r>
            <a:r>
              <a:rPr lang="en-US" sz="2800" dirty="0" smtClean="0"/>
              <a:t>  </a:t>
            </a:r>
            <a:r>
              <a:rPr lang="en-US" sz="2800" dirty="0" err="1" smtClean="0"/>
              <a:t>kedalamnya</a:t>
            </a:r>
            <a:r>
              <a:rPr lang="en-US" sz="2800" dirty="0" smtClean="0"/>
              <a:t>,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meregangkan</a:t>
            </a:r>
            <a:r>
              <a:rPr lang="en-US" sz="2800" dirty="0" smtClean="0"/>
              <a:t>, </a:t>
            </a:r>
            <a:r>
              <a:rPr lang="en-US" sz="2800" dirty="0" err="1" smtClean="0"/>
              <a:t>membentuk</a:t>
            </a:r>
            <a:r>
              <a:rPr lang="en-US" sz="2800" dirty="0" smtClean="0"/>
              <a:t> </a:t>
            </a:r>
            <a:r>
              <a:rPr lang="en-US" sz="2800" dirty="0" err="1" smtClean="0"/>
              <a:t>lapisan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selanjutnya</a:t>
            </a:r>
            <a:r>
              <a:rPr lang="en-US" sz="2800" dirty="0" smtClean="0"/>
              <a:t> </a:t>
            </a:r>
            <a:r>
              <a:rPr lang="en-US" sz="2800" dirty="0" err="1" smtClean="0"/>
              <a:t>mendinginkan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diproses</a:t>
            </a:r>
            <a:r>
              <a:rPr lang="en-US" sz="2800" dirty="0" smtClean="0"/>
              <a:t>,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membentuknya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lapisan</a:t>
            </a:r>
            <a:r>
              <a:rPr lang="en-US" sz="2800" dirty="0" smtClean="0"/>
              <a:t> </a:t>
            </a:r>
            <a:r>
              <a:rPr lang="en-US" sz="2800" dirty="0" err="1" smtClean="0"/>
              <a:t>paralel</a:t>
            </a:r>
            <a:r>
              <a:rPr lang="en-US" sz="2800" dirty="0" smtClean="0"/>
              <a:t> yang </a:t>
            </a:r>
            <a:r>
              <a:rPr lang="en-US" sz="2800" dirty="0" err="1" smtClean="0"/>
              <a:t>seragam</a:t>
            </a:r>
            <a:r>
              <a:rPr lang="en-US" sz="2800" dirty="0" smtClean="0"/>
              <a:t> 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memotong</a:t>
            </a:r>
            <a:r>
              <a:rPr lang="en-US" sz="2800" dirty="0" smtClean="0"/>
              <a:t> </a:t>
            </a:r>
            <a:r>
              <a:rPr lang="en-US" sz="2800" dirty="0" err="1" smtClean="0"/>
              <a:t>ekstrudat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potongan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diinginkan</a:t>
            </a:r>
            <a:r>
              <a:rPr lang="en-US" sz="2800" dirty="0" smtClean="0"/>
              <a:t> .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1113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rmAutofit/>
          </a:bodyPr>
          <a:lstStyle/>
          <a:p>
            <a:r>
              <a:rPr lang="en-US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Keterangan</a:t>
            </a:r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gambar</a:t>
            </a:r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(slide 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29) -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sz="3200" dirty="0" err="1" smtClean="0"/>
              <a:t>anjutan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 algn="just"/>
            <a:r>
              <a:rPr lang="en-US" dirty="0" err="1" smtClean="0"/>
              <a:t>Produk</a:t>
            </a:r>
            <a:r>
              <a:rPr lang="en-US" dirty="0" smtClean="0"/>
              <a:t> proses </a:t>
            </a:r>
            <a:r>
              <a:rPr lang="en-US" dirty="0" err="1" smtClean="0"/>
              <a:t>Uni</a:t>
            </a:r>
            <a:r>
              <a:rPr lang="en-US" dirty="0" smtClean="0"/>
              <a:t>-Tex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dikeringkan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6-8% →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refrigerasi</a:t>
            </a:r>
            <a:r>
              <a:rPr lang="en-US" dirty="0" smtClean="0"/>
              <a:t> → </a:t>
            </a:r>
            <a:r>
              <a:rPr lang="en-US" dirty="0" err="1" smtClean="0"/>
              <a:t>ekonomis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rehidrasi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air 60-70%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diproses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lanjut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dikonsumsi</a:t>
            </a:r>
            <a:endParaRPr lang="en-US" dirty="0" smtClean="0"/>
          </a:p>
          <a:p>
            <a:pPr algn="just"/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Uni</a:t>
            </a:r>
            <a:r>
              <a:rPr lang="en-US" dirty="0" smtClean="0"/>
              <a:t>-Tex </a:t>
            </a:r>
            <a:r>
              <a:rPr lang="en-US" dirty="0" err="1" smtClean="0"/>
              <a:t>hampir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kantung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, </a:t>
            </a:r>
            <a:r>
              <a:rPr lang="en-US" dirty="0" err="1" smtClean="0"/>
              <a:t>pilinan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ketidak</a:t>
            </a:r>
            <a:r>
              <a:rPr lang="en-US" dirty="0" smtClean="0"/>
              <a:t> </a:t>
            </a:r>
            <a:r>
              <a:rPr lang="en-US" dirty="0" err="1" smtClean="0"/>
              <a:t>teraturan</a:t>
            </a:r>
            <a:r>
              <a:rPr lang="en-US" dirty="0" smtClean="0"/>
              <a:t> </a:t>
            </a:r>
            <a:r>
              <a:rPr lang="en-US" dirty="0" err="1" smtClean="0"/>
              <a:t>lapisan</a:t>
            </a:r>
            <a:r>
              <a:rPr lang="en-US" dirty="0" smtClean="0"/>
              <a:t> →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i="1" dirty="0" smtClean="0"/>
              <a:t>spongy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rehidrasi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8153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GAMBAR 2 POTONG </a:t>
            </a:r>
            <a:r>
              <a:rPr lang="en-US" sz="2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 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REBUS (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kiri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 POTONG HASIL PROSES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-Tex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kanan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zuheid\Pictures\ControlCenter3\Scan\CCF09292011_0000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9730" t="16682" r="2950" b="47181"/>
          <a:stretch/>
        </p:blipFill>
        <p:spPr bwMode="auto">
          <a:xfrm>
            <a:off x="457200" y="1600200"/>
            <a:ext cx="8229600" cy="45720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zuheid\Pictures\ControlCenter3\Scan\CCF09292011_0000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1374" t="15459" r="9330" b="47501"/>
          <a:stretch/>
        </p:blipFill>
        <p:spPr bwMode="auto">
          <a:xfrm>
            <a:off x="457200" y="685800"/>
            <a:ext cx="8229599" cy="48768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93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zuheid\Pictures\ControlCenter3\Scan\CCF09292011_0000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2951" t="52922" r="12520"/>
          <a:stretch/>
        </p:blipFill>
        <p:spPr bwMode="auto">
          <a:xfrm>
            <a:off x="457200" y="318655"/>
            <a:ext cx="8305800" cy="5807508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Komponen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Wenger ST/HT Extrusion Cookers: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2800" b="1" i="1" dirty="0" smtClean="0"/>
              <a:t>CYLINDRICAL BIN DISCHARGER </a:t>
            </a:r>
            <a:r>
              <a:rPr lang="en-US" sz="2800" dirty="0" smtClean="0"/>
              <a:t>: </a:t>
            </a:r>
            <a:r>
              <a:rPr lang="en-US" sz="2800" dirty="0" err="1" smtClean="0"/>
              <a:t>menjamin</a:t>
            </a:r>
            <a:r>
              <a:rPr lang="en-US" sz="2800" dirty="0" smtClean="0"/>
              <a:t> </a:t>
            </a:r>
            <a:r>
              <a:rPr lang="en-US" sz="2800" dirty="0" err="1" smtClean="0"/>
              <a:t>aliran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campuran</a:t>
            </a:r>
            <a:r>
              <a:rPr lang="en-US" sz="2800" dirty="0" smtClean="0"/>
              <a:t> </a:t>
            </a:r>
            <a:r>
              <a:rPr lang="en-US" sz="2800" dirty="0" err="1" smtClean="0"/>
              <a:t>granuler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bertepung</a:t>
            </a:r>
            <a:r>
              <a:rPr lang="en-US" sz="2800" dirty="0" smtClean="0"/>
              <a:t> </a:t>
            </a:r>
            <a:r>
              <a:rPr lang="en-US" sz="2800" dirty="0" err="1" smtClean="0"/>
              <a:t>kedalam</a:t>
            </a:r>
            <a:r>
              <a:rPr lang="en-US" sz="2800" dirty="0" smtClean="0"/>
              <a:t> </a:t>
            </a:r>
            <a:r>
              <a:rPr lang="en-US" sz="2800" dirty="0" err="1" smtClean="0"/>
              <a:t>ekstruder</a:t>
            </a:r>
            <a:endParaRPr lang="en-US" sz="2800" i="1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i="1" dirty="0" smtClean="0"/>
              <a:t>FEEDER</a:t>
            </a:r>
            <a:r>
              <a:rPr lang="en-US" sz="2800" i="1" dirty="0" smtClean="0"/>
              <a:t> </a:t>
            </a:r>
            <a:r>
              <a:rPr lang="en-US" sz="2800" dirty="0" smtClean="0"/>
              <a:t>: </a:t>
            </a:r>
            <a:r>
              <a:rPr lang="en-US" sz="2800" dirty="0" err="1" smtClean="0"/>
              <a:t>memberikan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tingkat</a:t>
            </a:r>
            <a:r>
              <a:rPr lang="en-US" sz="2800" dirty="0" smtClean="0"/>
              <a:t> </a:t>
            </a:r>
            <a:r>
              <a:rPr lang="en-US" sz="2800" dirty="0" err="1" smtClean="0"/>
              <a:t>pemasukan</a:t>
            </a:r>
            <a:r>
              <a:rPr lang="en-US" sz="2800" dirty="0" smtClean="0"/>
              <a:t> </a:t>
            </a:r>
            <a:r>
              <a:rPr lang="en-US" sz="2800" dirty="0" err="1" smtClean="0"/>
              <a:t>kedalam</a:t>
            </a:r>
            <a:r>
              <a:rPr lang="en-US" sz="2800" dirty="0" smtClean="0"/>
              <a:t> </a:t>
            </a:r>
            <a:r>
              <a:rPr lang="en-US" sz="2800" dirty="0" err="1" smtClean="0"/>
              <a:t>ekstruder</a:t>
            </a:r>
            <a:r>
              <a:rPr lang="en-US" sz="2800" dirty="0" smtClean="0"/>
              <a:t> yang </a:t>
            </a:r>
            <a:r>
              <a:rPr lang="en-US" sz="2800" dirty="0" err="1" smtClean="0"/>
              <a:t>seragam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diawasi</a:t>
            </a:r>
            <a:endParaRPr lang="en-US" sz="2800" i="1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n-US" sz="2800" b="1" i="1" dirty="0" smtClean="0"/>
              <a:t>BLENDER/PRECONDITIONER</a:t>
            </a:r>
            <a:r>
              <a:rPr lang="en-US" sz="2800" i="1" dirty="0" smtClean="0"/>
              <a:t>: </a:t>
            </a:r>
            <a:r>
              <a:rPr lang="en-US" sz="2800" dirty="0" smtClean="0"/>
              <a:t> </a:t>
            </a:r>
            <a:r>
              <a:rPr lang="en-US" sz="2800" dirty="0" err="1" smtClean="0"/>
              <a:t>memberikan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penerapan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pencampuran</a:t>
            </a:r>
            <a:r>
              <a:rPr lang="en-US" sz="2800" dirty="0" smtClean="0"/>
              <a:t> </a:t>
            </a:r>
            <a:r>
              <a:rPr lang="en-US" sz="2800" dirty="0" err="1" smtClean="0"/>
              <a:t>cairan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uap</a:t>
            </a:r>
            <a:r>
              <a:rPr lang="en-US" sz="2800" dirty="0" smtClean="0"/>
              <a:t> air </a:t>
            </a:r>
            <a:r>
              <a:rPr lang="en-US" sz="2800" dirty="0" err="1" smtClean="0"/>
              <a:t>dan</a:t>
            </a:r>
            <a:r>
              <a:rPr lang="en-US" sz="2800" dirty="0" smtClean="0"/>
              <a:t>/</a:t>
            </a:r>
            <a:r>
              <a:rPr lang="en-US" sz="2800" dirty="0" err="1" smtClean="0"/>
              <a:t>atau</a:t>
            </a:r>
            <a:r>
              <a:rPr lang="en-US" sz="2800" dirty="0" smtClean="0"/>
              <a:t> air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i="1" dirty="0" smtClean="0"/>
              <a:t>slurry </a:t>
            </a:r>
            <a:r>
              <a:rPr lang="en-US" sz="2800" dirty="0" smtClean="0"/>
              <a:t>yang </a:t>
            </a:r>
            <a:r>
              <a:rPr lang="en-US" sz="2800" dirty="0" err="1" smtClean="0"/>
              <a:t>seragam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</a:t>
            </a:r>
            <a:r>
              <a:rPr lang="en-US" sz="2800" dirty="0" err="1" smtClean="0"/>
              <a:t>kering</a:t>
            </a:r>
            <a:r>
              <a:rPr lang="en-US" sz="2800" dirty="0" smtClean="0"/>
              <a:t> yang </a:t>
            </a:r>
            <a:r>
              <a:rPr lang="en-US" sz="2800" dirty="0" err="1" smtClean="0"/>
              <a:t>masuk</a:t>
            </a:r>
            <a:endParaRPr lang="en-US" sz="2800" i="1" dirty="0" smtClean="0"/>
          </a:p>
          <a:p>
            <a:pPr marL="514350" indent="-514350">
              <a:buFont typeface="+mj-lt"/>
              <a:buAutoNum type="arabicPeriod"/>
            </a:pPr>
            <a:endParaRPr lang="en-US" sz="2800" i="1" dirty="0" smtClean="0"/>
          </a:p>
          <a:p>
            <a:pPr marL="514350" indent="-514350">
              <a:buFont typeface="+mj-lt"/>
              <a:buAutoNum type="arabicPeriod"/>
            </a:pPr>
            <a:endParaRPr lang="en-US" sz="28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915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Komponen</a:t>
            </a:r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Wenger ST/HT Extrusion Cookers</a:t>
            </a:r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b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 smtClean="0"/>
              <a:t>(</a:t>
            </a:r>
            <a:r>
              <a:rPr lang="en-US" sz="2800" dirty="0" err="1" smtClean="0"/>
              <a:t>lanjutan</a:t>
            </a:r>
            <a:r>
              <a:rPr lang="en-US" sz="2800" dirty="0" smtClean="0"/>
              <a:t>):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algn="just">
              <a:buFont typeface="+mj-lt"/>
              <a:buAutoNum type="arabicPeriod" startAt="4"/>
            </a:pPr>
            <a:r>
              <a:rPr lang="en-US" b="1" i="1" dirty="0"/>
              <a:t>EXTRUDER SECTION</a:t>
            </a:r>
            <a:r>
              <a:rPr lang="en-US" i="1" dirty="0"/>
              <a:t>: </a:t>
            </a:r>
            <a:r>
              <a:rPr lang="en-US" dirty="0" err="1"/>
              <a:t>dirancang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mengerjakan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cairan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adonan</a:t>
            </a:r>
            <a:endParaRPr lang="en-US" i="1" dirty="0"/>
          </a:p>
          <a:p>
            <a:pPr marL="514350" indent="-514350" algn="just">
              <a:buFont typeface="+mj-lt"/>
              <a:buAutoNum type="arabicPeriod" startAt="4"/>
            </a:pPr>
            <a:r>
              <a:rPr lang="en-US" b="1" i="1" dirty="0"/>
              <a:t>SYSTEM </a:t>
            </a:r>
            <a:r>
              <a:rPr lang="en-US" b="1" i="1" dirty="0" smtClean="0"/>
              <a:t>INJECTORS</a:t>
            </a:r>
            <a:r>
              <a:rPr lang="en-US" i="1" dirty="0" smtClean="0"/>
              <a:t>: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ekstruder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,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 air </a:t>
            </a:r>
            <a:r>
              <a:rPr lang="en-US" dirty="0" err="1" smtClean="0"/>
              <a:t>bertekanan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disemprotkan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kedalam</a:t>
            </a:r>
            <a:r>
              <a:rPr lang="en-US" dirty="0" smtClean="0"/>
              <a:t> </a:t>
            </a:r>
            <a:r>
              <a:rPr lang="en-US" i="1" dirty="0" smtClean="0"/>
              <a:t>extruder head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(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/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kapasitas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4901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Komponen</a:t>
            </a:r>
            <a:r>
              <a:rPr lang="en-US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Wenger ST/HT Extrusion Cookers</a:t>
            </a:r>
            <a:endParaRPr lang="en-US" sz="2800" dirty="0"/>
          </a:p>
        </p:txBody>
      </p:sp>
      <p:pic>
        <p:nvPicPr>
          <p:cNvPr id="2050" name="Picture 2" descr="C:\Users\zuheid\Pictures\ControlCenter3\Scan\CCF10042011_0000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7105" t="43774" b="20870"/>
          <a:stretch>
            <a:fillRect/>
          </a:stretch>
        </p:blipFill>
        <p:spPr bwMode="auto">
          <a:xfrm>
            <a:off x="457200" y="1447800"/>
            <a:ext cx="8305800" cy="49530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zuheid\Pictures\ControlCenter3\Scan\CCF10032011_0000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11723" t="9949" r="8932" b="32196"/>
          <a:stretch/>
        </p:blipFill>
        <p:spPr bwMode="auto">
          <a:xfrm>
            <a:off x="381000" y="304800"/>
            <a:ext cx="8305800" cy="6019799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zuheid\Pictures\ControlCenter3\Scan\CCF10042011_000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40000"/>
          </a:blip>
          <a:srcRect l="25877" t="38723" r="14912"/>
          <a:stretch>
            <a:fillRect/>
          </a:stretch>
        </p:blipFill>
        <p:spPr bwMode="auto">
          <a:xfrm>
            <a:off x="1752600" y="304800"/>
            <a:ext cx="5562600" cy="63246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SINGLE BARREL EXTRUDER</a:t>
            </a:r>
            <a:b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 wide opening jaw</a:t>
            </a:r>
            <a:endParaRPr lang="en-US" sz="32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zuheid\Pictures\ControlCenter3\Scan\CCF10052011_0000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l="6140" t="7500" b="27910"/>
          <a:stretch/>
        </p:blipFill>
        <p:spPr bwMode="auto">
          <a:xfrm>
            <a:off x="990600" y="1447800"/>
            <a:ext cx="7239000" cy="52578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581400"/>
            <a:ext cx="33528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04" b="13190"/>
          <a:stretch/>
        </p:blipFill>
        <p:spPr bwMode="auto">
          <a:xfrm>
            <a:off x="1524000" y="228600"/>
            <a:ext cx="5943600" cy="2992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65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85800"/>
            <a:ext cx="82296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1460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Conical Twin Screw and Barrel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95400"/>
            <a:ext cx="8229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39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86106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91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8305800" cy="5825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ECE21-FCCC-4BF5-908C-6B27968E0236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79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1266</Words>
  <Application>Microsoft Office PowerPoint</Application>
  <PresentationFormat>On-screen Show (4:3)</PresentationFormat>
  <Paragraphs>154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Textured Vegetable Proteins (TVP)</vt:lpstr>
      <vt:lpstr>Textured Vegetable Proteins (TVP)</vt:lpstr>
      <vt:lpstr>PINTALAN PROTEIN ISOLAT </vt:lpstr>
      <vt:lpstr>EKSTRUSI-PEMASAKAN</vt:lpstr>
      <vt:lpstr>TIPE EKSTRUSI-PEMASAKAN</vt:lpstr>
      <vt:lpstr>TIPE EKSTRUSI-PEMASAKAN (lanjutan)</vt:lpstr>
      <vt:lpstr>PROSES EKSTRUSI - PEMASAKAN</vt:lpstr>
      <vt:lpstr>PROSES EKSTRUSI – PEMASAKAN (lanjutan)</vt:lpstr>
      <vt:lpstr>PROSES EKSTRUSI – PEMASAKAN (lanjutan)</vt:lpstr>
      <vt:lpstr>PROSES EKSTRUSI – PEMASAKAN (lanjutan)</vt:lpstr>
      <vt:lpstr>SKEMA EKSTRUSI PEMASAKAN HT/ST </vt:lpstr>
      <vt:lpstr>KOMPONEN DASAR EKSTRUDER-PEMASAK</vt:lpstr>
      <vt:lpstr>KOMPONEN DASAR EKSTRUDER-PEMASAK (lanjutan)</vt:lpstr>
      <vt:lpstr>EKSTRUSI dalam Textured Vegetable Protein (TVP)</vt:lpstr>
      <vt:lpstr>PowerPoint Presentation</vt:lpstr>
      <vt:lpstr>TERMINOLOGI pada PROSES EKSTRUSI</vt:lpstr>
      <vt:lpstr>PEMBUATAN MEAT EXTENDER</vt:lpstr>
      <vt:lpstr>DIAGRAM ALIR MEAT EXTENDER </vt:lpstr>
      <vt:lpstr>PowerPoint Presentation</vt:lpstr>
      <vt:lpstr>PowerPoint Presentation</vt:lpstr>
      <vt:lpstr>PROSES SELAMA EKSTRUSI-PEMASAKAN</vt:lpstr>
      <vt:lpstr>PROSES SELAMA EKSTRUSI-PEMASAKAN (lanjutan)</vt:lpstr>
      <vt:lpstr>PROSES SELAMA EKSTRUSI-PEMASAKAN (lanjutan)</vt:lpstr>
      <vt:lpstr>Close up photograph produk meat extender sebelum pengecilan ukuran</vt:lpstr>
      <vt:lpstr>s</vt:lpstr>
      <vt:lpstr>‘WENGER’ MEAT ANALOG PROCESS</vt:lpstr>
      <vt:lpstr>PowerPoint Presentation</vt:lpstr>
      <vt:lpstr>PowerPoint Presentation</vt:lpstr>
      <vt:lpstr>CONTOH PENGATURAN DUA EKSTRUDER pada  PROSES Uni-Tex</vt:lpstr>
      <vt:lpstr>Keterangan gambar (slide 29)</vt:lpstr>
      <vt:lpstr>Keterangan gambar (slide 29) - lanjutan</vt:lpstr>
      <vt:lpstr>GAMBAR 2 POTONG HAM REBUS (kiri) dan 2 POTONG HASIL PROSES Uni-Tex (kanan)</vt:lpstr>
      <vt:lpstr>PowerPoint Presentation</vt:lpstr>
      <vt:lpstr>PowerPoint Presentation</vt:lpstr>
      <vt:lpstr>Komponen Wenger ST/HT Extrusion Cookers:</vt:lpstr>
      <vt:lpstr>Komponen Wenger ST/HT Extrusion Cookers: (lanjutan):</vt:lpstr>
      <vt:lpstr>Komponen Wenger ST/HT Extrusion Cookers</vt:lpstr>
      <vt:lpstr>PowerPoint Presentation</vt:lpstr>
      <vt:lpstr>PowerPoint Presentation</vt:lpstr>
      <vt:lpstr>SINGLE BARREL EXTRUDER with wide opening jaw</vt:lpstr>
      <vt:lpstr>PowerPoint Presentation</vt:lpstr>
      <vt:lpstr>PowerPoint Presentation</vt:lpstr>
      <vt:lpstr>Conical Twin Screw and Barrel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Textured Vegetable Proteins (TVP)</dc:title>
  <dc:creator>Portege</dc:creator>
  <cp:lastModifiedBy>Portege</cp:lastModifiedBy>
  <cp:revision>93</cp:revision>
  <dcterms:created xsi:type="dcterms:W3CDTF">2011-09-26T12:33:23Z</dcterms:created>
  <dcterms:modified xsi:type="dcterms:W3CDTF">2011-10-06T13:18:32Z</dcterms:modified>
</cp:coreProperties>
</file>