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4" r:id="rId8"/>
    <p:sldId id="266" r:id="rId9"/>
    <p:sldId id="268" r:id="rId10"/>
    <p:sldId id="270" r:id="rId11"/>
    <p:sldId id="272" r:id="rId12"/>
    <p:sldId id="274" r:id="rId13"/>
    <p:sldId id="276" r:id="rId14"/>
    <p:sldId id="261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90D0D08-6481-40C7-BF71-6939E0DB6BE0}" type="datetimeFigureOut">
              <a:rPr lang="id-ID" smtClean="0"/>
              <a:t>14/11/2017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776C8CD-D944-4098-8557-84D183A2D8EB}" type="slidenum">
              <a:rPr lang="id-ID" smtClean="0"/>
              <a:t>‹#›</a:t>
            </a:fld>
            <a:endParaRPr lang="id-ID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096283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D0D08-6481-40C7-BF71-6939E0DB6BE0}" type="datetimeFigureOut">
              <a:rPr lang="id-ID" smtClean="0"/>
              <a:t>14/11/2017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6C8CD-D944-4098-8557-84D183A2D8E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914767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D0D08-6481-40C7-BF71-6939E0DB6BE0}" type="datetimeFigureOut">
              <a:rPr lang="id-ID" smtClean="0"/>
              <a:t>14/11/2017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6C8CD-D944-4098-8557-84D183A2D8EB}" type="slidenum">
              <a:rPr lang="id-ID" smtClean="0"/>
              <a:t>‹#›</a:t>
            </a:fld>
            <a:endParaRPr lang="id-ID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14013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D0D08-6481-40C7-BF71-6939E0DB6BE0}" type="datetimeFigureOut">
              <a:rPr lang="id-ID" smtClean="0"/>
              <a:t>14/11/2017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6C8CD-D944-4098-8557-84D183A2D8E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949217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D0D08-6481-40C7-BF71-6939E0DB6BE0}" type="datetimeFigureOut">
              <a:rPr lang="id-ID" smtClean="0"/>
              <a:t>14/11/2017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6C8CD-D944-4098-8557-84D183A2D8E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047204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D0D08-6481-40C7-BF71-6939E0DB6BE0}" type="datetimeFigureOut">
              <a:rPr lang="id-ID" smtClean="0"/>
              <a:t>14/11/2017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6C8CD-D944-4098-8557-84D183A2D8E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58132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D0D08-6481-40C7-BF71-6939E0DB6BE0}" type="datetimeFigureOut">
              <a:rPr lang="id-ID" smtClean="0"/>
              <a:t>14/11/2017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6C8CD-D944-4098-8557-84D183A2D8E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587214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D0D08-6481-40C7-BF71-6939E0DB6BE0}" type="datetimeFigureOut">
              <a:rPr lang="id-ID" smtClean="0"/>
              <a:t>14/11/2017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6C8CD-D944-4098-8557-84D183A2D8E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937242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D0D08-6481-40C7-BF71-6939E0DB6BE0}" type="datetimeFigureOut">
              <a:rPr lang="id-ID" smtClean="0"/>
              <a:t>14/11/2017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6C8CD-D944-4098-8557-84D183A2D8E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323462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D0D08-6481-40C7-BF71-6939E0DB6BE0}" type="datetimeFigureOut">
              <a:rPr lang="id-ID" smtClean="0"/>
              <a:t>14/11/2017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6C8CD-D944-4098-8557-84D183A2D8E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303410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D0D08-6481-40C7-BF71-6939E0DB6BE0}" type="datetimeFigureOut">
              <a:rPr lang="id-ID" smtClean="0"/>
              <a:t>14/11/2017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6C8CD-D944-4098-8557-84D183A2D8E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142302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390D0D08-6481-40C7-BF71-6939E0DB6BE0}" type="datetimeFigureOut">
              <a:rPr lang="id-ID" smtClean="0"/>
              <a:t>14/11/2017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8776C8CD-D944-4098-8557-84D183A2D8E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28884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652" y="845698"/>
            <a:ext cx="8825658" cy="2677648"/>
          </a:xfrm>
        </p:spPr>
        <p:txBody>
          <a:bodyPr/>
          <a:lstStyle/>
          <a:p>
            <a:pPr algn="ctr"/>
            <a:r>
              <a:rPr lang="id-ID" dirty="0" smtClean="0">
                <a:latin typeface="Baskerville Old Face" panose="02020602080505020303" pitchFamily="18" charset="0"/>
              </a:rPr>
              <a:t>KETERAMPILAN BERBICARA</a:t>
            </a:r>
            <a:endParaRPr lang="id-ID" dirty="0">
              <a:latin typeface="Baskerville Old Face" panose="02020602080505020303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 dirty="0" smtClean="0"/>
          </a:p>
          <a:p>
            <a:endParaRPr lang="id-ID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507652" y="3224892"/>
            <a:ext cx="8825658" cy="267764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72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2800" dirty="0" smtClean="0">
                <a:latin typeface="Baskerville Old Face" panose="02020602080505020303" pitchFamily="18" charset="0"/>
              </a:rPr>
              <a:t>OLEH</a:t>
            </a:r>
          </a:p>
          <a:p>
            <a:r>
              <a:rPr lang="id-ID" sz="2800" dirty="0" smtClean="0">
                <a:latin typeface="Baskerville Old Face" panose="02020602080505020303" pitchFamily="18" charset="0"/>
              </a:rPr>
              <a:t>Mira azizah, S.P</a:t>
            </a:r>
            <a:r>
              <a:rPr lang="id-ID" sz="2800" cap="none" dirty="0" smtClean="0">
                <a:latin typeface="Baskerville Old Face" panose="02020602080505020303" pitchFamily="18" charset="0"/>
              </a:rPr>
              <a:t>d</a:t>
            </a:r>
            <a:r>
              <a:rPr lang="id-ID" sz="2800" dirty="0" smtClean="0">
                <a:latin typeface="Baskerville Old Face" panose="02020602080505020303" pitchFamily="18" charset="0"/>
              </a:rPr>
              <a:t>., M.P</a:t>
            </a:r>
            <a:r>
              <a:rPr lang="id-ID" sz="2800" cap="none" dirty="0" smtClean="0">
                <a:latin typeface="Baskerville Old Face" panose="02020602080505020303" pitchFamily="18" charset="0"/>
              </a:rPr>
              <a:t>d</a:t>
            </a:r>
            <a:r>
              <a:rPr lang="id-ID" sz="2800" dirty="0" smtClean="0">
                <a:latin typeface="Baskerville Old Face" panose="02020602080505020303" pitchFamily="18" charset="0"/>
              </a:rPr>
              <a:t>.</a:t>
            </a:r>
          </a:p>
          <a:p>
            <a:endParaRPr lang="id-ID" sz="2800" dirty="0" smtClean="0">
              <a:latin typeface="Baskerville Old Face" panose="02020602080505020303" pitchFamily="18" charset="0"/>
            </a:endParaRPr>
          </a:p>
          <a:p>
            <a:r>
              <a:rPr lang="id-ID" sz="2800" b="1" dirty="0" smtClean="0">
                <a:latin typeface="Baskerville Old Face" panose="02020602080505020303" pitchFamily="18" charset="0"/>
              </a:rPr>
              <a:t>Pendidikan guru sekolah dasar</a:t>
            </a:r>
          </a:p>
          <a:p>
            <a:r>
              <a:rPr lang="id-ID" sz="2800" b="1" dirty="0" smtClean="0">
                <a:latin typeface="Baskerville Old Face" panose="02020602080505020303" pitchFamily="18" charset="0"/>
              </a:rPr>
              <a:t>Universitas pgri semarang</a:t>
            </a:r>
            <a:endParaRPr lang="id-ID" sz="2800" b="1" dirty="0"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3587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2086" y="5375020"/>
            <a:ext cx="8628017" cy="661851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id-ID" sz="3600" dirty="0" smtClean="0">
                <a:solidFill>
                  <a:schemeClr val="tx1"/>
                </a:solidFill>
              </a:rPr>
              <a:t>Bandingkan gambar sebelah kanan dan kiri! </a:t>
            </a:r>
            <a:endParaRPr lang="id-ID" sz="3600" dirty="0">
              <a:solidFill>
                <a:schemeClr val="tx1"/>
              </a:solidFill>
            </a:endParaRPr>
          </a:p>
        </p:txBody>
      </p:sp>
      <p:pic>
        <p:nvPicPr>
          <p:cNvPr id="1026" name="Picture 2" descr="Hasil gambar untuk berbicar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169" y="1534886"/>
            <a:ext cx="5221113" cy="355962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asil gambar untuk berbicar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3543" y="1534886"/>
            <a:ext cx="4703808" cy="354255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2035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234041"/>
            <a:ext cx="9875520" cy="1356360"/>
          </a:xfrm>
        </p:spPr>
        <p:txBody>
          <a:bodyPr/>
          <a:lstStyle/>
          <a:p>
            <a:r>
              <a:rPr lang="id-ID" dirty="0" smtClean="0"/>
              <a:t>PENGERTIAN DAN TUJUAN BERBICARA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id-ID" dirty="0"/>
          </a:p>
        </p:txBody>
      </p:sp>
      <p:sp>
        <p:nvSpPr>
          <p:cNvPr id="4" name="Rounded Rectangle 3"/>
          <p:cNvSpPr/>
          <p:nvPr/>
        </p:nvSpPr>
        <p:spPr>
          <a:xfrm>
            <a:off x="836024" y="1763484"/>
            <a:ext cx="3997234" cy="3927566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id-ID" sz="3600" dirty="0" smtClean="0"/>
              <a:t>Berbicara adalah keterampilan menyampaikan pesan melalui bahasa lisan (Tarigan, 1990)</a:t>
            </a:r>
            <a:endParaRPr lang="id-ID" sz="3600" dirty="0"/>
          </a:p>
        </p:txBody>
      </p:sp>
      <p:sp>
        <p:nvSpPr>
          <p:cNvPr id="5" name="Rounded Rectangle 4"/>
          <p:cNvSpPr/>
          <p:nvPr/>
        </p:nvSpPr>
        <p:spPr>
          <a:xfrm>
            <a:off x="6799216" y="1358536"/>
            <a:ext cx="4216655" cy="4737463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id-ID" sz="3200" b="1" dirty="0" smtClean="0"/>
              <a:t>Tujuan:</a:t>
            </a:r>
          </a:p>
          <a:p>
            <a:pPr marL="342900" indent="-342900">
              <a:buAutoNum type="arabicPeriod"/>
            </a:pPr>
            <a:r>
              <a:rPr lang="id-ID" sz="3200" dirty="0" smtClean="0"/>
              <a:t>Menghibur</a:t>
            </a:r>
            <a:endParaRPr lang="id-ID" sz="3200" dirty="0" smtClean="0"/>
          </a:p>
          <a:p>
            <a:pPr marL="342900" indent="-342900">
              <a:buAutoNum type="arabicPeriod"/>
            </a:pPr>
            <a:r>
              <a:rPr lang="id-ID" sz="3200" dirty="0" smtClean="0"/>
              <a:t>Menginformasikan</a:t>
            </a:r>
          </a:p>
          <a:p>
            <a:pPr marL="342900" indent="-342900">
              <a:buAutoNum type="arabicPeriod"/>
            </a:pPr>
            <a:r>
              <a:rPr lang="id-ID" sz="3200" dirty="0" smtClean="0"/>
              <a:t>Menstimulasi</a:t>
            </a:r>
          </a:p>
          <a:p>
            <a:pPr marL="342900" indent="-342900">
              <a:buAutoNum type="arabicPeriod"/>
            </a:pPr>
            <a:r>
              <a:rPr lang="id-ID" sz="3200" dirty="0" smtClean="0"/>
              <a:t>Meyakinkan</a:t>
            </a:r>
          </a:p>
          <a:p>
            <a:pPr marL="342900" indent="-342900">
              <a:buAutoNum type="arabicPeriod"/>
            </a:pPr>
            <a:r>
              <a:rPr lang="id-ID" sz="3200" dirty="0" smtClean="0"/>
              <a:t>Menggerakkan</a:t>
            </a:r>
          </a:p>
          <a:p>
            <a:endParaRPr lang="id-ID" sz="3200" dirty="0"/>
          </a:p>
        </p:txBody>
      </p:sp>
      <p:sp>
        <p:nvSpPr>
          <p:cNvPr id="6" name="Right Arrow 5"/>
          <p:cNvSpPr/>
          <p:nvPr/>
        </p:nvSpPr>
        <p:spPr>
          <a:xfrm>
            <a:off x="5140234" y="3231966"/>
            <a:ext cx="1352006" cy="875212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04232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933994" y="1724298"/>
            <a:ext cx="9731828" cy="4280262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16480" y="367938"/>
            <a:ext cx="9875520" cy="1356360"/>
          </a:xfrm>
        </p:spPr>
        <p:txBody>
          <a:bodyPr/>
          <a:lstStyle/>
          <a:p>
            <a:r>
              <a:rPr lang="id-ID" dirty="0" smtClean="0"/>
              <a:t>KONSEP DASAR BERBICARA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12817" y="2070463"/>
            <a:ext cx="9872871" cy="4038600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id-ID" sz="3200" dirty="0" smtClean="0">
                <a:solidFill>
                  <a:schemeClr val="tx1"/>
                </a:solidFill>
              </a:rPr>
              <a:t>Berbicara dan menyimak adalah kegiatan resiprokal</a:t>
            </a:r>
          </a:p>
          <a:p>
            <a:pPr>
              <a:spcBef>
                <a:spcPts val="0"/>
              </a:spcBef>
            </a:pPr>
            <a:r>
              <a:rPr lang="id-ID" sz="3200" dirty="0" smtClean="0">
                <a:solidFill>
                  <a:schemeClr val="tx1"/>
                </a:solidFill>
              </a:rPr>
              <a:t>Berbicara adalah proses berkomunikasi</a:t>
            </a:r>
          </a:p>
          <a:p>
            <a:pPr>
              <a:spcBef>
                <a:spcPts val="0"/>
              </a:spcBef>
            </a:pPr>
            <a:r>
              <a:rPr lang="id-ID" sz="3200" dirty="0" smtClean="0">
                <a:solidFill>
                  <a:schemeClr val="tx1"/>
                </a:solidFill>
              </a:rPr>
              <a:t>Berbicara adalah ekspresi kreatif</a:t>
            </a:r>
          </a:p>
          <a:p>
            <a:pPr>
              <a:spcBef>
                <a:spcPts val="0"/>
              </a:spcBef>
            </a:pPr>
            <a:r>
              <a:rPr lang="id-ID" sz="3200" dirty="0" smtClean="0">
                <a:solidFill>
                  <a:schemeClr val="tx1"/>
                </a:solidFill>
              </a:rPr>
              <a:t>Berbicara adalah tingkah laku yang dipelajari</a:t>
            </a:r>
          </a:p>
          <a:p>
            <a:pPr>
              <a:spcBef>
                <a:spcPts val="0"/>
              </a:spcBef>
            </a:pPr>
            <a:r>
              <a:rPr lang="id-ID" sz="3200" dirty="0" smtClean="0">
                <a:solidFill>
                  <a:schemeClr val="tx1"/>
                </a:solidFill>
              </a:rPr>
              <a:t>Berbicara memperkaya pengalaman</a:t>
            </a:r>
          </a:p>
          <a:p>
            <a:pPr>
              <a:spcBef>
                <a:spcPts val="0"/>
              </a:spcBef>
            </a:pPr>
            <a:r>
              <a:rPr lang="id-ID" sz="3200" dirty="0" smtClean="0">
                <a:solidFill>
                  <a:schemeClr val="tx1"/>
                </a:solidFill>
              </a:rPr>
              <a:t>Berbicara memperluas cakrawala</a:t>
            </a:r>
          </a:p>
          <a:p>
            <a:pPr>
              <a:spcBef>
                <a:spcPts val="0"/>
              </a:spcBef>
            </a:pPr>
            <a:r>
              <a:rPr lang="id-ID" sz="3200" dirty="0" smtClean="0">
                <a:solidFill>
                  <a:schemeClr val="tx1"/>
                </a:solidFill>
              </a:rPr>
              <a:t>Kemampuan linguistik dan lingkungan berkaitan</a:t>
            </a:r>
          </a:p>
          <a:p>
            <a:pPr>
              <a:spcBef>
                <a:spcPts val="0"/>
              </a:spcBef>
            </a:pPr>
            <a:r>
              <a:rPr lang="id-ID" sz="3200" dirty="0" smtClean="0">
                <a:solidFill>
                  <a:schemeClr val="tx1"/>
                </a:solidFill>
              </a:rPr>
              <a:t>Berbicara adalah pancaran pribadi (Tarigan, 1990)</a:t>
            </a:r>
          </a:p>
        </p:txBody>
      </p:sp>
    </p:spTree>
    <p:extLst>
      <p:ext uri="{BB962C8B-B14F-4D97-AF65-F5344CB8AC3E}">
        <p14:creationId xmlns:p14="http://schemas.microsoft.com/office/powerpoint/2010/main" val="4103008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PENGEMBANGAN PEMBELAJARAN BERBICARA DI SD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965960"/>
            <a:ext cx="9872871" cy="413004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id-ID" sz="2800" dirty="0" smtClean="0"/>
              <a:t>Metode-metode pembelajaran berbicara:</a:t>
            </a:r>
          </a:p>
          <a:p>
            <a:pPr marL="45720" indent="0">
              <a:buNone/>
            </a:pPr>
            <a:endParaRPr lang="id-ID" sz="2800" dirty="0" smtClean="0"/>
          </a:p>
        </p:txBody>
      </p:sp>
      <p:sp>
        <p:nvSpPr>
          <p:cNvPr id="4" name="Rectangle 3"/>
          <p:cNvSpPr/>
          <p:nvPr/>
        </p:nvSpPr>
        <p:spPr>
          <a:xfrm>
            <a:off x="1280159" y="2586445"/>
            <a:ext cx="3971109" cy="3631475"/>
          </a:xfrm>
          <a:prstGeom prst="rect">
            <a:avLst/>
          </a:prstGeo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id-ID" sz="2800" dirty="0" smtClean="0"/>
              <a:t>Ulang-Ucap</a:t>
            </a:r>
          </a:p>
          <a:p>
            <a:pPr marL="342900" indent="-342900">
              <a:buAutoNum type="arabicPeriod"/>
            </a:pPr>
            <a:r>
              <a:rPr lang="id-ID" sz="2800" dirty="0" smtClean="0"/>
              <a:t>Lihat-Ucapkan</a:t>
            </a:r>
          </a:p>
          <a:p>
            <a:pPr marL="342900" indent="-342900">
              <a:buAutoNum type="arabicPeriod"/>
            </a:pPr>
            <a:r>
              <a:rPr lang="id-ID" sz="2800" dirty="0" smtClean="0"/>
              <a:t>Memerikan</a:t>
            </a:r>
          </a:p>
          <a:p>
            <a:pPr marL="342900" indent="-342900">
              <a:buAutoNum type="arabicPeriod"/>
            </a:pPr>
            <a:r>
              <a:rPr lang="id-ID" sz="2800" dirty="0" smtClean="0"/>
              <a:t>Menjawab Pertanyaan</a:t>
            </a:r>
          </a:p>
          <a:p>
            <a:pPr marL="342900" indent="-342900">
              <a:buAutoNum type="arabicPeriod"/>
            </a:pPr>
            <a:r>
              <a:rPr lang="id-ID" sz="2800" dirty="0" smtClean="0"/>
              <a:t>Bertanya</a:t>
            </a:r>
          </a:p>
          <a:p>
            <a:pPr marL="342900" indent="-342900">
              <a:buAutoNum type="arabicPeriod"/>
            </a:pPr>
            <a:r>
              <a:rPr lang="id-ID" sz="2800" dirty="0" smtClean="0"/>
              <a:t>Pertanyaan Menggali</a:t>
            </a:r>
          </a:p>
          <a:p>
            <a:pPr marL="342900" indent="-342900">
              <a:buAutoNum type="arabicPeriod"/>
            </a:pPr>
            <a:r>
              <a:rPr lang="id-ID" sz="2800" dirty="0" smtClean="0"/>
              <a:t>Melanjutkan</a:t>
            </a:r>
          </a:p>
        </p:txBody>
      </p:sp>
      <p:sp>
        <p:nvSpPr>
          <p:cNvPr id="5" name="Rectangle 4"/>
          <p:cNvSpPr/>
          <p:nvPr/>
        </p:nvSpPr>
        <p:spPr>
          <a:xfrm>
            <a:off x="5886758" y="2586445"/>
            <a:ext cx="4027951" cy="3631475"/>
          </a:xfrm>
          <a:prstGeom prst="rect">
            <a:avLst/>
          </a:prstGeo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id-ID" sz="2800" dirty="0" smtClean="0"/>
              <a:t>8. Menceritakan Kembali</a:t>
            </a:r>
          </a:p>
          <a:p>
            <a:r>
              <a:rPr lang="id-ID" sz="2800" dirty="0" smtClean="0"/>
              <a:t>9. Percakapan</a:t>
            </a:r>
          </a:p>
          <a:p>
            <a:r>
              <a:rPr lang="id-ID" sz="2800" dirty="0" smtClean="0"/>
              <a:t>10. Parafrase</a:t>
            </a:r>
          </a:p>
          <a:p>
            <a:r>
              <a:rPr lang="id-ID" sz="2800" dirty="0" smtClean="0"/>
              <a:t>11. Reka Cerita Gambar</a:t>
            </a:r>
          </a:p>
          <a:p>
            <a:r>
              <a:rPr lang="id-ID" sz="2800" dirty="0" smtClean="0"/>
              <a:t>12. Bermain Peran</a:t>
            </a:r>
          </a:p>
          <a:p>
            <a:r>
              <a:rPr lang="id-ID" sz="2800" dirty="0" smtClean="0"/>
              <a:t>13. Wawancara</a:t>
            </a:r>
          </a:p>
          <a:p>
            <a:r>
              <a:rPr lang="id-ID" sz="2800" dirty="0" smtClean="0"/>
              <a:t>14. Memperlihatkan dan Bercerita (</a:t>
            </a:r>
            <a:r>
              <a:rPr lang="id-ID" sz="2800" i="1" dirty="0" smtClean="0"/>
              <a:t>Show and Tell</a:t>
            </a:r>
            <a:r>
              <a:rPr lang="id-ID" sz="2800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88749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7133172" y="3344091"/>
            <a:ext cx="3317966" cy="1031966"/>
          </a:xfrm>
          <a:prstGeom prst="round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ounded Rectangle 5"/>
          <p:cNvSpPr/>
          <p:nvPr/>
        </p:nvSpPr>
        <p:spPr>
          <a:xfrm>
            <a:off x="1416230" y="463730"/>
            <a:ext cx="3317966" cy="1031966"/>
          </a:xfrm>
          <a:prstGeom prst="round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1011" y="703215"/>
            <a:ext cx="3585754" cy="696686"/>
          </a:xfrm>
        </p:spPr>
        <p:txBody>
          <a:bodyPr/>
          <a:lstStyle/>
          <a:p>
            <a:r>
              <a:rPr lang="id-ID" dirty="0" smtClean="0"/>
              <a:t>Ulang-Ucap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2189" y="1539239"/>
            <a:ext cx="9268950" cy="1717766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id-ID" sz="3200" dirty="0" smtClean="0">
                <a:solidFill>
                  <a:schemeClr val="tx1"/>
                </a:solidFill>
              </a:rPr>
              <a:t>Siswa berbicara dengan lafal dan intonasi sesuai dengan apa yang diucapkan modelnya. </a:t>
            </a:r>
          </a:p>
          <a:p>
            <a:pPr marL="45720" indent="0">
              <a:buNone/>
            </a:pPr>
            <a:r>
              <a:rPr lang="id-ID" sz="3200" dirty="0" smtClean="0">
                <a:solidFill>
                  <a:schemeClr val="tx1"/>
                </a:solidFill>
              </a:rPr>
              <a:t>Digunakan sebagai tahap awal siswa berbicara.</a:t>
            </a:r>
          </a:p>
          <a:p>
            <a:pPr marL="45720" indent="0">
              <a:buNone/>
            </a:pPr>
            <a:endParaRPr lang="id-ID" sz="3200" dirty="0">
              <a:solidFill>
                <a:schemeClr val="tx1"/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7360919" y="3562894"/>
            <a:ext cx="3263537" cy="7696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dirty="0" smtClean="0"/>
              <a:t>Lihat- Ucap</a:t>
            </a:r>
            <a:endParaRPr lang="id-ID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295401" y="4376057"/>
            <a:ext cx="9155738" cy="18723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just">
              <a:buFont typeface="Corbel" pitchFamily="34" charset="0"/>
              <a:buNone/>
            </a:pPr>
            <a:r>
              <a:rPr lang="id-ID" sz="3200" dirty="0" smtClean="0">
                <a:solidFill>
                  <a:schemeClr val="tx1"/>
                </a:solidFill>
              </a:rPr>
              <a:t>Guru memperlihatkan suatu benda/gambar kemudian siswa menyebutkan nama/ kegiatan yang ada dalam gambar tersebut. Digunakan untuk memperbaiki pelafalan siswa.</a:t>
            </a:r>
            <a:endParaRPr lang="id-ID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00548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1140349" y="3528874"/>
            <a:ext cx="7441947" cy="922565"/>
          </a:xfrm>
          <a:prstGeom prst="round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ounded Rectangle 5"/>
          <p:cNvSpPr/>
          <p:nvPr/>
        </p:nvSpPr>
        <p:spPr>
          <a:xfrm>
            <a:off x="1140350" y="818606"/>
            <a:ext cx="7441947" cy="922565"/>
          </a:xfrm>
          <a:prstGeom prst="round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Memerikan/ Mendeskripsikan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0350" y="4493622"/>
            <a:ext cx="9872871" cy="1419497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id-ID" sz="3200" dirty="0" smtClean="0">
                <a:solidFill>
                  <a:schemeClr val="tx1"/>
                </a:solidFill>
              </a:rPr>
              <a:t>Siswa menjelaskan/menerangkan/mendeskripsikan sesuatu.</a:t>
            </a:r>
            <a:endParaRPr lang="id-ID" sz="3200" dirty="0">
              <a:solidFill>
                <a:schemeClr val="tx1"/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140350" y="3320142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dirty="0" smtClean="0"/>
              <a:t>Menjawab Pertanyaan</a:t>
            </a:r>
            <a:endParaRPr lang="id-ID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142999" y="1788524"/>
            <a:ext cx="9872871" cy="11473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Font typeface="Corbel" pitchFamily="34" charset="0"/>
              <a:buNone/>
            </a:pPr>
            <a:r>
              <a:rPr lang="id-ID" sz="3200" smtClean="0">
                <a:solidFill>
                  <a:schemeClr val="tx1"/>
                </a:solidFill>
              </a:rPr>
              <a:t>Digunakan untuk melatih keberanian siswa berbicara yaitu dengan menjawab pertanyaan guru.</a:t>
            </a:r>
            <a:endParaRPr lang="id-ID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28341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5691051" y="3264626"/>
            <a:ext cx="5438031" cy="1031966"/>
          </a:xfrm>
          <a:prstGeom prst="round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ounded Rectangle 5"/>
          <p:cNvSpPr/>
          <p:nvPr/>
        </p:nvSpPr>
        <p:spPr>
          <a:xfrm>
            <a:off x="1295400" y="522514"/>
            <a:ext cx="3317966" cy="1031966"/>
          </a:xfrm>
          <a:prstGeom prst="round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7765" y="566057"/>
            <a:ext cx="3076303" cy="944880"/>
          </a:xfrm>
        </p:spPr>
        <p:txBody>
          <a:bodyPr/>
          <a:lstStyle/>
          <a:p>
            <a:r>
              <a:rPr lang="id-ID" dirty="0" smtClean="0"/>
              <a:t>Bertanya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689464"/>
            <a:ext cx="9872871" cy="1495697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id-ID" sz="3200" dirty="0" smtClean="0">
                <a:solidFill>
                  <a:schemeClr val="tx1"/>
                </a:solidFill>
              </a:rPr>
              <a:t>Digunakan untuk merangsang keingintahuan siswa. </a:t>
            </a:r>
            <a:r>
              <a:rPr lang="id-ID" sz="3200" dirty="0">
                <a:solidFill>
                  <a:schemeClr val="tx1"/>
                </a:solidFill>
              </a:rPr>
              <a:t>M</a:t>
            </a:r>
            <a:r>
              <a:rPr lang="id-ID" sz="3200" dirty="0" smtClean="0">
                <a:solidFill>
                  <a:schemeClr val="tx1"/>
                </a:solidFill>
              </a:rPr>
              <a:t>elalui pertanyaan, siswa dapat mengungkapkan keinginannya</a:t>
            </a:r>
            <a:endParaRPr lang="id-ID" sz="3200" dirty="0">
              <a:solidFill>
                <a:schemeClr val="tx1"/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893526" y="3270068"/>
            <a:ext cx="5122345" cy="10265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dirty="0" smtClean="0"/>
              <a:t>Pertanyaan Menggali</a:t>
            </a:r>
            <a:endParaRPr lang="id-ID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295400" y="4480560"/>
            <a:ext cx="9872871" cy="176784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just">
              <a:buFont typeface="Corbel" pitchFamily="34" charset="0"/>
              <a:buNone/>
            </a:pPr>
            <a:r>
              <a:rPr lang="id-ID" sz="3200" dirty="0" smtClean="0">
                <a:solidFill>
                  <a:schemeClr val="tx1"/>
                </a:solidFill>
              </a:rPr>
              <a:t>Digunakan untuk membuat siswa menjadi banyak berbicara dengan memberikan pertanyaan yang merangsang siswa berfikir. Selain itu, digunakan untuk menilai kedalaman dan keluasan pemahaman siswa.</a:t>
            </a:r>
            <a:endParaRPr lang="id-ID" sz="3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62664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1220051" y="3752577"/>
            <a:ext cx="5520383" cy="922565"/>
          </a:xfrm>
          <a:prstGeom prst="round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ounded Rectangle 5"/>
          <p:cNvSpPr/>
          <p:nvPr/>
        </p:nvSpPr>
        <p:spPr>
          <a:xfrm>
            <a:off x="1140350" y="818606"/>
            <a:ext cx="5312701" cy="922565"/>
          </a:xfrm>
          <a:prstGeom prst="round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1194" y="758734"/>
            <a:ext cx="4970417" cy="1199334"/>
          </a:xfrm>
        </p:spPr>
        <p:txBody>
          <a:bodyPr/>
          <a:lstStyle/>
          <a:p>
            <a:r>
              <a:rPr lang="id-ID" dirty="0" smtClean="0"/>
              <a:t>Melanjutkan Cerita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649" y="1958068"/>
            <a:ext cx="9872871" cy="1215117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id-ID" sz="3200" dirty="0" smtClean="0">
                <a:solidFill>
                  <a:schemeClr val="tx1"/>
                </a:solidFill>
              </a:rPr>
              <a:t>Guru memberikan cerita yang belum selesai lalu meminta siswa untuk melanjutkan secara bergantian.</a:t>
            </a:r>
            <a:endParaRPr lang="id-ID" sz="3200" dirty="0">
              <a:solidFill>
                <a:schemeClr val="tx1"/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295400" y="353568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dirty="0" smtClean="0"/>
              <a:t>Menceritakan Kembali</a:t>
            </a:r>
            <a:endParaRPr lang="id-ID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296724" y="4892040"/>
            <a:ext cx="9872871" cy="13106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Font typeface="Corbel" pitchFamily="34" charset="0"/>
              <a:buNone/>
            </a:pPr>
            <a:r>
              <a:rPr lang="id-ID" sz="3200" dirty="0" smtClean="0">
                <a:solidFill>
                  <a:schemeClr val="tx1"/>
                </a:solidFill>
              </a:rPr>
              <a:t>Siswa membaca kemudian menceritakan kembali isi bacaan tersebut dengan kata-kata sendiri.</a:t>
            </a:r>
            <a:endParaRPr lang="id-ID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15562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7694023" y="3756115"/>
            <a:ext cx="3161212" cy="922565"/>
          </a:xfrm>
          <a:prstGeom prst="round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ounded Rectangle 5"/>
          <p:cNvSpPr/>
          <p:nvPr/>
        </p:nvSpPr>
        <p:spPr>
          <a:xfrm>
            <a:off x="1140351" y="818606"/>
            <a:ext cx="3131204" cy="922565"/>
          </a:xfrm>
          <a:prstGeom prst="round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Percakapan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38882" y="1926771"/>
            <a:ext cx="9872871" cy="1604554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id-ID" sz="3200" dirty="0" smtClean="0">
                <a:solidFill>
                  <a:schemeClr val="tx1"/>
                </a:solidFill>
              </a:rPr>
              <a:t>Bertukar pikiran atau pendapat antara dua orang atau lebih. Percakapan biasanya terjadi dalam suasana yang akrab, spontan, dan wajar.</a:t>
            </a:r>
            <a:endParaRPr lang="id-ID" sz="3200" dirty="0">
              <a:solidFill>
                <a:schemeClr val="tx1"/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8075022" y="3661954"/>
            <a:ext cx="3263538" cy="10472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dirty="0" smtClean="0"/>
              <a:t>Parafrase </a:t>
            </a:r>
            <a:endParaRPr lang="id-ID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295401" y="4754880"/>
            <a:ext cx="9559834" cy="1493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just">
              <a:buFont typeface="Corbel" pitchFamily="34" charset="0"/>
              <a:buNone/>
            </a:pPr>
            <a:r>
              <a:rPr lang="id-ID" sz="3200" dirty="0" smtClean="0">
                <a:solidFill>
                  <a:schemeClr val="tx1"/>
                </a:solidFill>
              </a:rPr>
              <a:t>Parafrase adalah memprosakan puisi. Guru membacakan puisi lalu siswa diminta menceritakan kembali puisi tersebut dengan kata-kata sendiri.</a:t>
            </a:r>
            <a:endParaRPr lang="id-ID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17182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140351" y="3252650"/>
            <a:ext cx="5430266" cy="922565"/>
          </a:xfrm>
          <a:prstGeom prst="round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Rounded Rectangle 6"/>
          <p:cNvSpPr/>
          <p:nvPr/>
        </p:nvSpPr>
        <p:spPr>
          <a:xfrm>
            <a:off x="1140351" y="818606"/>
            <a:ext cx="5430266" cy="922565"/>
          </a:xfrm>
          <a:prstGeom prst="round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Mereka Cerita Gambar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8498" y="1750422"/>
            <a:ext cx="9872871" cy="1182189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id-ID" sz="3200" dirty="0" smtClean="0">
                <a:solidFill>
                  <a:schemeClr val="tx1"/>
                </a:solidFill>
              </a:rPr>
              <a:t>Guru menyajikan sebuah gambar atau rangkaian gambar seri kemudian siswa menceritakan isi gambar. </a:t>
            </a:r>
            <a:endParaRPr lang="id-ID" sz="3200" dirty="0">
              <a:solidFill>
                <a:schemeClr val="tx1"/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142999" y="3252650"/>
            <a:ext cx="9875520" cy="11277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dirty="0" smtClean="0"/>
              <a:t>Bermain Peran</a:t>
            </a:r>
            <a:endParaRPr lang="id-ID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143000" y="4219302"/>
            <a:ext cx="9872871" cy="18766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Font typeface="Corbel" pitchFamily="34" charset="0"/>
              <a:buNone/>
            </a:pPr>
            <a:r>
              <a:rPr lang="id-ID" sz="3200" dirty="0" smtClean="0">
                <a:solidFill>
                  <a:schemeClr val="tx1"/>
                </a:solidFill>
              </a:rPr>
              <a:t>Apa perbedaan bermain peran dengan dramatisasi dan sosiodrama?</a:t>
            </a:r>
            <a:endParaRPr lang="id-ID" sz="3200" dirty="0">
              <a:solidFill>
                <a:schemeClr val="tx1"/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142999" y="5268686"/>
            <a:ext cx="9872871" cy="91875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Font typeface="Corbel" pitchFamily="34" charset="0"/>
              <a:buNone/>
            </a:pPr>
            <a:r>
              <a:rPr lang="id-ID" sz="3200" dirty="0" smtClean="0">
                <a:solidFill>
                  <a:schemeClr val="tx1"/>
                </a:solidFill>
              </a:rPr>
              <a:t>Bermain peran lebih sederhana. Bermain peran seperti percakapan namun tidak memerankan diri sendiri. </a:t>
            </a:r>
            <a:endParaRPr lang="id-ID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6070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413657"/>
            <a:ext cx="3429000" cy="1003663"/>
          </a:xfrm>
        </p:spPr>
        <p:txBody>
          <a:bodyPr/>
          <a:lstStyle/>
          <a:p>
            <a:r>
              <a:rPr lang="id-ID" dirty="0" smtClean="0"/>
              <a:t>Dramatisasi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479369"/>
            <a:ext cx="9872871" cy="2005149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id-ID" sz="3200" dirty="0" smtClean="0">
                <a:solidFill>
                  <a:schemeClr val="tx1"/>
                </a:solidFill>
              </a:rPr>
              <a:t>Bermain drama lebih kompleks karena harus menyiapkan skenario, pelaku, dan perlengkapan lainnya. Melalui drama, siswa dilatih untuk mengekspresikan perasaan dan pikiran tokoh daam bentuk bahasa lisan.</a:t>
            </a:r>
            <a:endParaRPr lang="id-ID" sz="3200" dirty="0">
              <a:solidFill>
                <a:schemeClr val="tx1"/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8049750" y="3683727"/>
            <a:ext cx="4791891" cy="9263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dirty="0" smtClean="0"/>
              <a:t>Wawancara</a:t>
            </a:r>
            <a:endParaRPr lang="id-ID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295399" y="4610101"/>
            <a:ext cx="9872871" cy="174171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just">
              <a:buFont typeface="Corbel" pitchFamily="34" charset="0"/>
              <a:buNone/>
            </a:pPr>
            <a:r>
              <a:rPr lang="id-ID" sz="3200" dirty="0" smtClean="0">
                <a:solidFill>
                  <a:schemeClr val="tx1"/>
                </a:solidFill>
              </a:rPr>
              <a:t>Wawancara adalah percakapan dalam bentuk tanya jawab atau tanya jawab antara pewawancara dengan nara sumber. Nara sumber adalah orang yang berprestasi (formal) atau teman (non formal).</a:t>
            </a:r>
            <a:endParaRPr lang="id-ID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73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2598" y="476782"/>
            <a:ext cx="9875520" cy="775063"/>
          </a:xfrm>
        </p:spPr>
        <p:txBody>
          <a:bodyPr>
            <a:normAutofit/>
          </a:bodyPr>
          <a:lstStyle/>
          <a:p>
            <a:r>
              <a:rPr lang="id-ID" sz="3200" dirty="0" smtClean="0"/>
              <a:t>Memperlihatkan dan Bercerita (</a:t>
            </a:r>
            <a:r>
              <a:rPr lang="id-ID" sz="3200" i="1" dirty="0" smtClean="0"/>
              <a:t>Show and Tell</a:t>
            </a:r>
            <a:r>
              <a:rPr lang="id-ID" sz="3200" dirty="0" smtClean="0"/>
              <a:t>)</a:t>
            </a:r>
            <a:endParaRPr lang="id-ID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0346" y="4781005"/>
            <a:ext cx="9872871" cy="1772194"/>
          </a:xfrm>
        </p:spPr>
        <p:txBody>
          <a:bodyPr>
            <a:normAutofit lnSpcReduction="10000"/>
          </a:bodyPr>
          <a:lstStyle/>
          <a:p>
            <a:pPr marL="45720" indent="0" algn="just">
              <a:buNone/>
            </a:pPr>
            <a:r>
              <a:rPr lang="id-ID" sz="3200" dirty="0" smtClean="0">
                <a:solidFill>
                  <a:schemeClr val="tx1"/>
                </a:solidFill>
              </a:rPr>
              <a:t>Siswa diminta membawa benda/mainan yang mereka sukai lalu menceritakan benda tersebut. Guru membantu siswa untuk bercerita dengan 5 pertanyaan (apa, siapa, kapan, dimana, mengapa, bagaimana).</a:t>
            </a:r>
            <a:endParaRPr lang="id-ID" sz="3200" dirty="0">
              <a:solidFill>
                <a:schemeClr val="tx1"/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244850" y="3820880"/>
            <a:ext cx="2257226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3200" dirty="0" smtClean="0"/>
              <a:t>Diskusi</a:t>
            </a:r>
            <a:endParaRPr lang="id-ID" sz="3200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142998" y="1085307"/>
            <a:ext cx="9872871" cy="938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Font typeface="Corbel" pitchFamily="34" charset="0"/>
              <a:buNone/>
            </a:pPr>
            <a:r>
              <a:rPr lang="id-ID" sz="3200" dirty="0" smtClean="0">
                <a:solidFill>
                  <a:schemeClr val="tx1"/>
                </a:solidFill>
              </a:rPr>
              <a:t>Percakapan untuk membahas suatu masalah. </a:t>
            </a:r>
            <a:endParaRPr lang="id-ID" sz="3200" dirty="0">
              <a:solidFill>
                <a:schemeClr val="tx1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192598" y="2167881"/>
            <a:ext cx="3598817" cy="7228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3200" dirty="0" smtClean="0"/>
              <a:t>Bertelepon</a:t>
            </a:r>
            <a:endParaRPr lang="id-ID" sz="3200" dirty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1140346" y="2790015"/>
            <a:ext cx="9872871" cy="13280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Font typeface="Corbel" pitchFamily="34" charset="0"/>
              <a:buNone/>
            </a:pPr>
            <a:r>
              <a:rPr lang="id-ID" sz="3200" dirty="0" smtClean="0">
                <a:solidFill>
                  <a:schemeClr val="tx1"/>
                </a:solidFill>
              </a:rPr>
              <a:t>Siswa diminta mendemonstrasikan berbicara melalui telepon. </a:t>
            </a:r>
            <a:endParaRPr lang="id-ID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08573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Rectangle 3"/>
          <p:cNvSpPr/>
          <p:nvPr/>
        </p:nvSpPr>
        <p:spPr>
          <a:xfrm>
            <a:off x="3729009" y="2967335"/>
            <a:ext cx="47339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54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TERIMA KASIH</a:t>
            </a:r>
            <a:endParaRPr lang="en-US" sz="5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32837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118</TotalTime>
  <Words>489</Words>
  <Application>Microsoft Office PowerPoint</Application>
  <PresentationFormat>Widescreen</PresentationFormat>
  <Paragraphs>77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Baskerville Old Face</vt:lpstr>
      <vt:lpstr>Corbel</vt:lpstr>
      <vt:lpstr>Basis</vt:lpstr>
      <vt:lpstr>KETERAMPILAN BERBICARA</vt:lpstr>
      <vt:lpstr>PowerPoint Presentation</vt:lpstr>
      <vt:lpstr>PENGERTIAN DAN TUJUAN BERBICARA</vt:lpstr>
      <vt:lpstr>KONSEP DASAR BERBICARA</vt:lpstr>
      <vt:lpstr>PENGEMBANGAN PEMBELAJARAN BERBICARA DI SD</vt:lpstr>
      <vt:lpstr>Ulang-Ucap</vt:lpstr>
      <vt:lpstr>Memerikan/ Mendeskripsikan</vt:lpstr>
      <vt:lpstr>Bertanya</vt:lpstr>
      <vt:lpstr>Melanjutkan Cerita</vt:lpstr>
      <vt:lpstr>Percakapan</vt:lpstr>
      <vt:lpstr>Mereka Cerita Gambar</vt:lpstr>
      <vt:lpstr>Dramatisasi</vt:lpstr>
      <vt:lpstr>Memperlihatkan dan Bercerita (Show and Tell)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KETERAMPILAN BERBICARA</dc:title>
  <dc:creator>mira</dc:creator>
  <cp:lastModifiedBy>mira</cp:lastModifiedBy>
  <cp:revision>19</cp:revision>
  <dcterms:created xsi:type="dcterms:W3CDTF">2017-10-05T00:53:05Z</dcterms:created>
  <dcterms:modified xsi:type="dcterms:W3CDTF">2017-11-14T03:19:30Z</dcterms:modified>
</cp:coreProperties>
</file>