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41"/>
  </p:notesMasterIdLst>
  <p:sldIdLst>
    <p:sldId id="256" r:id="rId3"/>
    <p:sldId id="313" r:id="rId4"/>
    <p:sldId id="314" r:id="rId5"/>
    <p:sldId id="315" r:id="rId6"/>
    <p:sldId id="332" r:id="rId7"/>
    <p:sldId id="333" r:id="rId8"/>
    <p:sldId id="334" r:id="rId9"/>
    <p:sldId id="335" r:id="rId10"/>
    <p:sldId id="336" r:id="rId11"/>
    <p:sldId id="337" r:id="rId12"/>
    <p:sldId id="346" r:id="rId13"/>
    <p:sldId id="345" r:id="rId14"/>
    <p:sldId id="344" r:id="rId15"/>
    <p:sldId id="343" r:id="rId16"/>
    <p:sldId id="347" r:id="rId17"/>
    <p:sldId id="342" r:id="rId18"/>
    <p:sldId id="348" r:id="rId19"/>
    <p:sldId id="341" r:id="rId20"/>
    <p:sldId id="349" r:id="rId21"/>
    <p:sldId id="340" r:id="rId22"/>
    <p:sldId id="339" r:id="rId23"/>
    <p:sldId id="338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324" r:id="rId33"/>
    <p:sldId id="327" r:id="rId34"/>
    <p:sldId id="326" r:id="rId35"/>
    <p:sldId id="325" r:id="rId36"/>
    <p:sldId id="328" r:id="rId37"/>
    <p:sldId id="331" r:id="rId38"/>
    <p:sldId id="330" r:id="rId39"/>
    <p:sldId id="329" r:id="rId40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FF"/>
    <a:srgbClr val="00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2" d="100"/>
          <a:sy n="72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STACK </a:t>
            </a:r>
            <a:r>
              <a:rPr lang="en-US" dirty="0" smtClean="0"/>
              <a:t>/ </a:t>
            </a:r>
            <a:r>
              <a:rPr lang="en-US" dirty="0" smtClean="0"/>
              <a:t>TUMPUKAN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Struktur</a:t>
            </a:r>
            <a:r>
              <a:rPr lang="en-US" b="1" dirty="0" smtClean="0"/>
              <a:t> Data 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endParaRPr lang="en-US" b="1" dirty="0" smtClean="0"/>
          </a:p>
          <a:p>
            <a:pPr>
              <a:spcBef>
                <a:spcPct val="0"/>
              </a:spcBef>
            </a:pP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376487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:</a:t>
            </a:r>
          </a:p>
          <a:p>
            <a:pPr algn="just">
              <a:spcBef>
                <a:spcPts val="0"/>
              </a:spcBef>
            </a:pP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, </a:t>
            </a:r>
            <a:r>
              <a:rPr lang="en-US" dirty="0" err="1"/>
              <a:t>penggabungan</a:t>
            </a:r>
            <a:r>
              <a:rPr lang="en-US" dirty="0"/>
              <a:t>, </a:t>
            </a:r>
            <a:r>
              <a:rPr lang="en-US" dirty="0" err="1"/>
              <a:t>pengurutan</a:t>
            </a:r>
            <a:r>
              <a:rPr lang="en-US" dirty="0"/>
              <a:t> 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 smtClean="0"/>
              <a:t>pemrograman</a:t>
            </a:r>
            <a:r>
              <a:rPr lang="en-US" dirty="0" smtClean="0"/>
              <a:t>.</a:t>
            </a:r>
          </a:p>
          <a:p>
            <a:pPr algn="just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715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838200"/>
          </a:xfrm>
        </p:spPr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2297113"/>
            <a:ext cx="7010400" cy="2592387"/>
          </a:xfrm>
        </p:spPr>
        <p:txBody>
          <a:bodyPr/>
          <a:lstStyle/>
          <a:p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adalah</a:t>
            </a:r>
            <a:r>
              <a:rPr lang="en-US" dirty="0"/>
              <a:t> FIFO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singkatan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First In First Out,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data yang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data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dikeluarkan</a:t>
            </a:r>
            <a:endParaRPr lang="en-US" dirty="0" smtClean="0"/>
          </a:p>
          <a:p>
            <a:r>
              <a:rPr lang="en-US" dirty="0" err="1"/>
              <a:t>Analoginya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antrian</a:t>
            </a:r>
            <a:r>
              <a:rPr lang="en-US" dirty="0"/>
              <a:t> di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loket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tiket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, orang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dilayani</a:t>
            </a:r>
            <a:r>
              <a:rPr lang="en-US" dirty="0"/>
              <a:t> </a:t>
            </a:r>
            <a:r>
              <a:rPr lang="en-US" dirty="0" err="1"/>
              <a:t>terlbih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orang-orang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 smtClean="0"/>
              <a:t>setelahnya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417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428" y="2281381"/>
            <a:ext cx="4703572" cy="35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991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LINEAR QUEUE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989824"/>
              </p:ext>
            </p:extLst>
          </p:nvPr>
        </p:nvGraphicFramePr>
        <p:xfrm>
          <a:off x="1752600" y="13954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464731"/>
              </p:ext>
            </p:extLst>
          </p:nvPr>
        </p:nvGraphicFramePr>
        <p:xfrm>
          <a:off x="1854200" y="19177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67700" y="1968500"/>
            <a:ext cx="723900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N=10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2804916"/>
            <a:ext cx="24765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3987800" y="2362200"/>
            <a:ext cx="19050" cy="114300"/>
          </a:xfrm>
          <a:prstGeom prst="straightConnector1">
            <a:avLst/>
          </a:prstGeom>
          <a:solidFill>
            <a:srgbClr val="C0C0C0"/>
          </a:solidFill>
          <a:ln>
            <a:noFill/>
            <a:tailEnd type="triangle"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Up Arrow 16"/>
          <p:cNvSpPr/>
          <p:nvPr/>
        </p:nvSpPr>
        <p:spPr bwMode="auto">
          <a:xfrm>
            <a:off x="5664200" y="2320925"/>
            <a:ext cx="241300" cy="31115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Up Arrow 17"/>
          <p:cNvSpPr/>
          <p:nvPr/>
        </p:nvSpPr>
        <p:spPr bwMode="auto">
          <a:xfrm>
            <a:off x="3810001" y="2320925"/>
            <a:ext cx="247650" cy="31115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26100" y="2804916"/>
            <a:ext cx="266700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89000" y="1417834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277100" y="1084852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955800" y="3467100"/>
            <a:ext cx="6673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6400" indent="-406400"/>
            <a:r>
              <a:rPr lang="en-US" dirty="0" smtClean="0"/>
              <a:t>F = Front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</a:p>
          <a:p>
            <a:pPr marL="406400" indent="-406400"/>
            <a:r>
              <a:rPr lang="en-US" dirty="0" smtClean="0"/>
              <a:t>R = Rear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yang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.</a:t>
            </a:r>
          </a:p>
          <a:p>
            <a:pPr marL="406400" indent="-406400"/>
            <a:endParaRPr lang="en-US" dirty="0" smtClean="0"/>
          </a:p>
          <a:p>
            <a:pPr marL="406400" indent="-406400"/>
            <a:r>
              <a:rPr lang="en-US" dirty="0" smtClean="0"/>
              <a:t>R6 =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lokasi</a:t>
            </a:r>
            <a:r>
              <a:rPr lang="en-US" dirty="0" smtClean="0"/>
              <a:t> no 6 </a:t>
            </a:r>
          </a:p>
          <a:p>
            <a:pPr marL="406400" indent="-406400"/>
            <a:r>
              <a:rPr lang="en-US" dirty="0" smtClean="0"/>
              <a:t>F3 =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lokasi</a:t>
            </a:r>
            <a:r>
              <a:rPr lang="en-US" dirty="0" smtClean="0"/>
              <a:t> 3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no Q[0], Q[1] Q[2]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 yang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Q[2]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3705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/ </a:t>
            </a:r>
            <a:r>
              <a:rPr lang="en-US" dirty="0" err="1" smtClean="0"/>
              <a:t>Konsep</a:t>
            </a:r>
            <a:r>
              <a:rPr lang="en-US" dirty="0" smtClean="0"/>
              <a:t> Proses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FIFO </a:t>
            </a:r>
          </a:p>
          <a:p>
            <a:r>
              <a:rPr lang="en-US" dirty="0" smtClean="0"/>
              <a:t>PROSES : a.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b. Insert 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c. Delete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d. Reset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500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…….proses </a:t>
            </a:r>
            <a:r>
              <a:rPr lang="en-US" dirty="0" err="1" smtClean="0"/>
              <a:t>awal</a:t>
            </a:r>
            <a:r>
              <a:rPr lang="en-US" dirty="0" smtClean="0"/>
              <a:t> / </a:t>
            </a:r>
            <a:r>
              <a:rPr lang="en-US" dirty="0" err="1" smtClean="0"/>
              <a:t>inisialisasi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065976"/>
            <a:ext cx="7010400" cy="28113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F = 0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 = -1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F &gt; R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 ( F = R+1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AWAL()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F =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R 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}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907623"/>
              </p:ext>
            </p:extLst>
          </p:nvPr>
        </p:nvGraphicFramePr>
        <p:xfrm>
          <a:off x="2400300" y="13065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27517"/>
              </p:ext>
            </p:extLst>
          </p:nvPr>
        </p:nvGraphicFramePr>
        <p:xfrm>
          <a:off x="2463800" y="17272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37500" y="9860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73200" y="12999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 bwMode="auto">
          <a:xfrm>
            <a:off x="2654300" y="21739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9050" y="2592440"/>
            <a:ext cx="406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Up Arrow 10"/>
          <p:cNvSpPr/>
          <p:nvPr/>
        </p:nvSpPr>
        <p:spPr bwMode="auto">
          <a:xfrm>
            <a:off x="1945033" y="2121542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3266" y="2556336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454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65100"/>
            <a:ext cx="7010400" cy="609600"/>
          </a:xfrm>
        </p:spPr>
        <p:txBody>
          <a:bodyPr/>
          <a:lstStyle/>
          <a:p>
            <a:r>
              <a:rPr lang="en-US" dirty="0" smtClean="0"/>
              <a:t>………….. Insert, delete, reset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32656"/>
            <a:ext cx="7010400" cy="586184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INSERT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INSERT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R = R+1;               // </a:t>
            </a:r>
            <a:r>
              <a:rPr lang="en-US" sz="1600" dirty="0" err="1" smtClean="0"/>
              <a:t>artinya</a:t>
            </a:r>
            <a:r>
              <a:rPr lang="en-US" sz="1600" dirty="0" smtClean="0"/>
              <a:t> R </a:t>
            </a:r>
            <a:r>
              <a:rPr lang="en-US" sz="1600" dirty="0" err="1" smtClean="0"/>
              <a:t>maju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langkah</a:t>
            </a:r>
            <a:r>
              <a:rPr lang="en-US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Q[R] = X;              // </a:t>
            </a:r>
            <a:r>
              <a:rPr lang="en-US" sz="1600" dirty="0" err="1" smtClean="0"/>
              <a:t>isi</a:t>
            </a:r>
            <a:r>
              <a:rPr lang="en-US" sz="1600" dirty="0" smtClean="0"/>
              <a:t> </a:t>
            </a:r>
            <a:r>
              <a:rPr lang="en-US" sz="1600" dirty="0" err="1" smtClean="0"/>
              <a:t>tempat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ditunjuk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DELETE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DELETE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X = Q[F]			// </a:t>
            </a:r>
            <a:r>
              <a:rPr lang="en-US" sz="1600" dirty="0" err="1" smtClean="0"/>
              <a:t>ambil</a:t>
            </a:r>
            <a:r>
              <a:rPr lang="en-US" sz="1600" dirty="0" smtClean="0"/>
              <a:t> </a:t>
            </a:r>
            <a:r>
              <a:rPr lang="en-US" sz="1600" dirty="0" err="1" smtClean="0"/>
              <a:t>elemen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ditunjuk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F = F + 1;		// F </a:t>
            </a:r>
            <a:r>
              <a:rPr lang="en-US" sz="1600" dirty="0" err="1" smtClean="0"/>
              <a:t>maju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langkah</a:t>
            </a:r>
            <a:r>
              <a:rPr lang="en-US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  <a:r>
              <a:rPr lang="en-US" sz="1600" dirty="0" smtClean="0"/>
              <a:t> 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RESET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RESET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F =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R 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94312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010400" cy="469900"/>
          </a:xfrm>
        </p:spPr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945512"/>
              </p:ext>
            </p:extLst>
          </p:nvPr>
        </p:nvGraphicFramePr>
        <p:xfrm>
          <a:off x="1752600" y="876300"/>
          <a:ext cx="6235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49"/>
                <a:gridCol w="2632098"/>
                <a:gridCol w="31065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Kondisi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Antrean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I R I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KOSONG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a. F = R+1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PENUH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b.</a:t>
                      </a:r>
                      <a:r>
                        <a:rPr lang="en-US" baseline="0" dirty="0" smtClean="0"/>
                        <a:t>  R = n -1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BISA DI ISI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baseline="0" dirty="0" smtClean="0"/>
                        <a:t> R &lt; n-1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  ISI </a:t>
                      </a:r>
                      <a:r>
                        <a:rPr lang="en-US" dirty="0" err="1" smtClean="0"/>
                        <a:t>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d.  F &lt;</a:t>
                      </a:r>
                      <a:r>
                        <a:rPr lang="en-US" baseline="0" dirty="0" smtClean="0"/>
                        <a:t> R+1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PERLU DIRESET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e.</a:t>
                      </a:r>
                      <a:r>
                        <a:rPr lang="en-US" baseline="0" dirty="0" smtClean="0"/>
                        <a:t> F = R+1 and R = n-1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713099"/>
              </p:ext>
            </p:extLst>
          </p:nvPr>
        </p:nvGraphicFramePr>
        <p:xfrm>
          <a:off x="2400300" y="36687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55076"/>
              </p:ext>
            </p:extLst>
          </p:nvPr>
        </p:nvGraphicFramePr>
        <p:xfrm>
          <a:off x="2463800" y="40894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937500" y="33482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73200" y="36621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11" name="Up Arrow 10"/>
          <p:cNvSpPr/>
          <p:nvPr/>
        </p:nvSpPr>
        <p:spPr bwMode="auto">
          <a:xfrm>
            <a:off x="2654300" y="45361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Up Arrow 11"/>
          <p:cNvSpPr/>
          <p:nvPr/>
        </p:nvSpPr>
        <p:spPr bwMode="auto">
          <a:xfrm>
            <a:off x="1945033" y="4537823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5400" y="5029200"/>
            <a:ext cx="304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93266" y="5025632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853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Insert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INSERT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 if ( R &lt; n-1)          </a:t>
            </a:r>
            <a:r>
              <a:rPr lang="en-US" dirty="0" err="1" smtClean="0"/>
              <a:t>atau</a:t>
            </a:r>
            <a:r>
              <a:rPr lang="en-US" dirty="0" smtClean="0"/>
              <a:t>    if ( R == n-1)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{				</a:t>
            </a:r>
            <a:r>
              <a:rPr lang="en-US" dirty="0" err="1" smtClean="0"/>
              <a:t>printf</a:t>
            </a:r>
            <a:r>
              <a:rPr lang="en-US" dirty="0" smtClean="0"/>
              <a:t> (“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   R = R +1 ;	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  Q[R] = X;		{ R = R+1;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}				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else 		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 { “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”}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251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Delete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81100"/>
            <a:ext cx="7010400" cy="4572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Void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{</a:t>
            </a:r>
            <a:r>
              <a:rPr lang="en-US" sz="2000" dirty="0"/>
              <a:t> </a:t>
            </a:r>
            <a:r>
              <a:rPr lang="en-US" sz="2000" dirty="0" smtClean="0"/>
              <a:t>if ( F &lt; R+1 )    </a:t>
            </a:r>
            <a:r>
              <a:rPr lang="en-US" sz="2000" dirty="0" err="1" smtClean="0"/>
              <a:t>atau</a:t>
            </a:r>
            <a:r>
              <a:rPr lang="en-US" sz="2000" dirty="0" smtClean="0"/>
              <a:t> 	if ( F == R+1)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{   X = Q[F];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</a:t>
            </a:r>
            <a:r>
              <a:rPr lang="en-US" sz="2000" dirty="0" err="1" smtClean="0"/>
              <a:t>antrean</a:t>
            </a:r>
            <a:r>
              <a:rPr lang="en-US" sz="2000" dirty="0" smtClean="0"/>
              <a:t> </a:t>
            </a:r>
            <a:r>
              <a:rPr lang="en-US" sz="2000" dirty="0" err="1" smtClean="0"/>
              <a:t>kosong</a:t>
            </a:r>
            <a:r>
              <a:rPr lang="en-US" sz="2000" dirty="0" smtClean="0"/>
              <a:t>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dirty="0" smtClean="0">
                <a:solidFill>
                  <a:srgbClr val="FF0000"/>
                </a:solidFill>
              </a:rPr>
              <a:t>F = F + 1;</a:t>
            </a:r>
            <a:r>
              <a:rPr lang="en-US" sz="2000" dirty="0" smtClean="0"/>
              <a:t>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if ( F == n)	{  X =Q[R]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{ F = 0 ;	    </a:t>
            </a:r>
            <a:r>
              <a:rPr lang="en-US" sz="2000" dirty="0" smtClean="0">
                <a:solidFill>
                  <a:srgbClr val="FF0000"/>
                </a:solidFill>
              </a:rPr>
              <a:t>F = F+1;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R = -1 ;	    if ( F ==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}		       { F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else 			          R = -1;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 </a:t>
            </a:r>
            <a:r>
              <a:rPr lang="en-US" sz="2000" dirty="0" err="1" smtClean="0"/>
              <a:t>antrean</a:t>
            </a:r>
            <a:r>
              <a:rPr lang="en-US" sz="2000" dirty="0" smtClean="0"/>
              <a:t>	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r>
              <a:rPr lang="en-US" sz="2000" dirty="0" err="1" smtClean="0"/>
              <a:t>Kosong</a:t>
            </a:r>
            <a:r>
              <a:rPr lang="en-US" sz="2000" dirty="0" smtClean="0"/>
              <a:t> “);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}</a:t>
            </a: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1452333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CIRCULAR QUEUE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716303"/>
              </p:ext>
            </p:extLst>
          </p:nvPr>
        </p:nvGraphicFramePr>
        <p:xfrm>
          <a:off x="2565400" y="13954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51451"/>
              </p:ext>
            </p:extLst>
          </p:nvPr>
        </p:nvGraphicFramePr>
        <p:xfrm>
          <a:off x="2628900" y="18161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02600" y="10749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38300" y="13888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 bwMode="auto">
          <a:xfrm>
            <a:off x="2819400" y="22628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Up Arrow 8"/>
          <p:cNvSpPr/>
          <p:nvPr/>
        </p:nvSpPr>
        <p:spPr bwMode="auto">
          <a:xfrm>
            <a:off x="2110133" y="2264523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30500" y="2755900"/>
            <a:ext cx="304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8366" y="2752332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858908"/>
              </p:ext>
            </p:extLst>
          </p:nvPr>
        </p:nvGraphicFramePr>
        <p:xfrm>
          <a:off x="2667000" y="3359060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944367"/>
              </p:ext>
            </p:extLst>
          </p:nvPr>
        </p:nvGraphicFramePr>
        <p:xfrm>
          <a:off x="2730500" y="377974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39900" y="3352513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15" name="Up Arrow 14"/>
          <p:cNvSpPr/>
          <p:nvPr/>
        </p:nvSpPr>
        <p:spPr bwMode="auto">
          <a:xfrm>
            <a:off x="2921000" y="4226530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Up Arrow 15"/>
          <p:cNvSpPr/>
          <p:nvPr/>
        </p:nvSpPr>
        <p:spPr bwMode="auto">
          <a:xfrm>
            <a:off x="2211733" y="4228170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84"/>
              </p:ext>
            </p:extLst>
          </p:nvPr>
        </p:nvGraphicFramePr>
        <p:xfrm>
          <a:off x="2730500" y="4707044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418264"/>
              </p:ext>
            </p:extLst>
          </p:nvPr>
        </p:nvGraphicFramePr>
        <p:xfrm>
          <a:off x="2819400" y="507788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34516" y="4784237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0" name="Up Arrow 19"/>
          <p:cNvSpPr/>
          <p:nvPr/>
        </p:nvSpPr>
        <p:spPr bwMode="auto">
          <a:xfrm>
            <a:off x="3028950" y="551151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Up Arrow 20"/>
          <p:cNvSpPr/>
          <p:nvPr/>
        </p:nvSpPr>
        <p:spPr bwMode="auto">
          <a:xfrm>
            <a:off x="2237132" y="5555699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208519"/>
              </p:ext>
            </p:extLst>
          </p:nvPr>
        </p:nvGraphicFramePr>
        <p:xfrm>
          <a:off x="2940050" y="5898980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888508"/>
              </p:ext>
            </p:extLst>
          </p:nvPr>
        </p:nvGraphicFramePr>
        <p:xfrm>
          <a:off x="3028950" y="626982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944066" y="5976173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5" name="Up Arrow 24"/>
          <p:cNvSpPr/>
          <p:nvPr/>
        </p:nvSpPr>
        <p:spPr bwMode="auto">
          <a:xfrm>
            <a:off x="3238500" y="6703449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Up Arrow 25"/>
          <p:cNvSpPr/>
          <p:nvPr/>
        </p:nvSpPr>
        <p:spPr bwMode="auto">
          <a:xfrm>
            <a:off x="2446682" y="6747635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280872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=1; </a:t>
            </a:r>
            <a:r>
              <a:rPr lang="en-US" dirty="0" err="1" smtClean="0"/>
              <a:t>i</a:t>
            </a:r>
            <a:r>
              <a:rPr lang="en-US" dirty="0" smtClean="0"/>
              <a:t> &lt;=R;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Q[i-1] = Q[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 smtClean="0"/>
              <a:t>R--;</a:t>
            </a:r>
          </a:p>
          <a:p>
            <a:pPr marL="0" indent="0">
              <a:buNone/>
            </a:pPr>
            <a:r>
              <a:rPr lang="en-US" dirty="0" smtClean="0"/>
              <a:t>F--;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PEMBOROSAN WAKTU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51571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menghindari</a:t>
            </a:r>
            <a:r>
              <a:rPr lang="en-US" sz="1800" dirty="0" smtClean="0"/>
              <a:t> </a:t>
            </a:r>
            <a:r>
              <a:rPr lang="en-US" sz="1800" dirty="0" err="1" smtClean="0"/>
              <a:t>pemborosan</a:t>
            </a:r>
            <a:r>
              <a:rPr lang="en-US" sz="1800" dirty="0" smtClean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 smtClean="0"/>
              <a:t>prinsip</a:t>
            </a:r>
            <a:r>
              <a:rPr lang="en-US" sz="1800" dirty="0" smtClean="0"/>
              <a:t> Circular Queue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tempat</a:t>
            </a:r>
            <a:r>
              <a:rPr lang="en-US" sz="1800" dirty="0" smtClean="0"/>
              <a:t> yang </a:t>
            </a:r>
            <a:r>
              <a:rPr lang="en-US" sz="1800" dirty="0" err="1" smtClean="0"/>
              <a:t>kosong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ditinggalkan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keluar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dimanfaatkan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yang </a:t>
            </a:r>
            <a:r>
              <a:rPr lang="en-US" sz="1800" dirty="0" err="1" smtClean="0"/>
              <a:t>baru</a:t>
            </a:r>
            <a:r>
              <a:rPr lang="en-US" sz="1800" dirty="0" smtClean="0"/>
              <a:t> </a:t>
            </a:r>
            <a:r>
              <a:rPr lang="en-US" sz="1800" dirty="0" err="1" smtClean="0"/>
              <a:t>masuk</a:t>
            </a:r>
            <a:r>
              <a:rPr lang="en-US" sz="1800" dirty="0" smtClean="0"/>
              <a:t>. </a:t>
            </a:r>
            <a:r>
              <a:rPr lang="en-US" sz="1800" dirty="0" err="1" smtClean="0"/>
              <a:t>Setelan</a:t>
            </a:r>
            <a:r>
              <a:rPr lang="en-US" sz="1800" dirty="0" smtClean="0"/>
              <a:t> n-1 </a:t>
            </a:r>
            <a:r>
              <a:rPr lang="en-US" sz="1800" dirty="0" err="1" smtClean="0"/>
              <a:t>penuh</a:t>
            </a:r>
            <a:r>
              <a:rPr lang="en-US" sz="1800" dirty="0" smtClean="0"/>
              <a:t>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menyusul</a:t>
            </a:r>
            <a:r>
              <a:rPr lang="en-US" sz="1800" dirty="0" smtClean="0"/>
              <a:t> </a:t>
            </a:r>
            <a:r>
              <a:rPr lang="en-US" sz="1800" dirty="0" err="1" smtClean="0"/>
              <a:t>mulai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Q[0] </a:t>
            </a:r>
            <a:r>
              <a:rPr lang="en-US" sz="1800" dirty="0" err="1" smtClean="0"/>
              <a:t>lagi</a:t>
            </a:r>
            <a:r>
              <a:rPr lang="en-US" sz="1800" dirty="0" smtClean="0"/>
              <a:t>. 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If ( R == n-1)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R = 0;</a:t>
            </a:r>
          </a:p>
          <a:p>
            <a:pPr marL="0" indent="0">
              <a:buNone/>
            </a:pPr>
            <a:r>
              <a:rPr lang="en-US" sz="1800" dirty="0" smtClean="0"/>
              <a:t>Else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R = R +1;</a:t>
            </a:r>
          </a:p>
          <a:p>
            <a:pPr marL="0" indent="0"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 smtClean="0"/>
              <a:t>R = R + 1;</a:t>
            </a:r>
          </a:p>
          <a:p>
            <a:pPr marL="0" indent="0">
              <a:buNone/>
            </a:pPr>
            <a:r>
              <a:rPr lang="en-US" sz="1800" dirty="0" smtClean="0"/>
              <a:t>If (R==n)</a:t>
            </a:r>
          </a:p>
          <a:p>
            <a:pPr marL="0" indent="0">
              <a:buNone/>
            </a:pPr>
            <a:r>
              <a:rPr lang="en-US" sz="1800" dirty="0" smtClean="0"/>
              <a:t>R = 0;</a:t>
            </a:r>
          </a:p>
          <a:p>
            <a:pPr marL="0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222915043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77800"/>
            <a:ext cx="7010400" cy="622300"/>
          </a:xfrm>
        </p:spPr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Proses FIFO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89013"/>
            <a:ext cx="7010400" cy="4572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(</a:t>
            </a:r>
            <a:r>
              <a:rPr lang="en-US" dirty="0" err="1" smtClean="0"/>
              <a:t>Inisialisasi</a:t>
            </a:r>
            <a:r>
              <a:rPr lang="en-US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Awal</a:t>
            </a:r>
            <a:r>
              <a:rPr lang="en-US" dirty="0" smtClean="0"/>
              <a:t>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  F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R = -1;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counter = 0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F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Counter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en-US" dirty="0" err="1" smtClean="0"/>
              <a:t>setiap</a:t>
            </a:r>
            <a:r>
              <a:rPr lang="en-US" dirty="0" smtClean="0"/>
              <a:t> kali insert , counter </a:t>
            </a:r>
            <a:r>
              <a:rPr lang="en-US" dirty="0" err="1" smtClean="0"/>
              <a:t>ditambah</a:t>
            </a:r>
            <a:r>
              <a:rPr lang="en-US" dirty="0" smtClean="0"/>
              <a:t> 1 ( C++)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en-US" dirty="0" err="1" smtClean="0"/>
              <a:t>Setiap</a:t>
            </a:r>
            <a:r>
              <a:rPr lang="en-US" dirty="0" smtClean="0"/>
              <a:t> kali delete counter </a:t>
            </a:r>
            <a:r>
              <a:rPr lang="en-US" dirty="0" err="1" smtClean="0"/>
              <a:t>dikurangi</a:t>
            </a:r>
            <a:r>
              <a:rPr lang="en-US" dirty="0" smtClean="0"/>
              <a:t> 1 (C--)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Bila</a:t>
            </a:r>
            <a:r>
              <a:rPr lang="en-US" dirty="0" smtClean="0"/>
              <a:t> Counter = 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08126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9400"/>
            <a:ext cx="7010400" cy="4191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insert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76300"/>
            <a:ext cx="7010400" cy="50911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 = (R+1) % n ;	</a:t>
            </a:r>
            <a:r>
              <a:rPr lang="en-US" dirty="0" err="1" smtClean="0"/>
              <a:t>atau</a:t>
            </a:r>
            <a:r>
              <a:rPr lang="en-US" dirty="0" smtClean="0"/>
              <a:t>   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Q[R] = X;		   	{ R = (R+1)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Counter++;		           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		</a:t>
            </a:r>
            <a:r>
              <a:rPr lang="en-US" dirty="0" err="1" smtClean="0"/>
              <a:t>atau</a:t>
            </a:r>
            <a:r>
              <a:rPr lang="en-US" dirty="0" smtClean="0"/>
              <a:t>    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{ R = (R+1)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Setiap</a:t>
            </a:r>
            <a:r>
              <a:rPr lang="en-US" dirty="0" smtClean="0"/>
              <a:t> kali insert counter +1,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Bila</a:t>
            </a:r>
            <a:r>
              <a:rPr lang="en-US" dirty="0" smtClean="0"/>
              <a:t> counter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 .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64510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15900"/>
            <a:ext cx="7010400" cy="444500"/>
          </a:xfrm>
        </p:spPr>
        <p:txBody>
          <a:bodyPr/>
          <a:lstStyle/>
          <a:p>
            <a:r>
              <a:rPr lang="en-US" dirty="0" smtClean="0"/>
              <a:t>…..insert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25500"/>
            <a:ext cx="7010400" cy="51419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if (counter &lt;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{  </a:t>
            </a:r>
            <a:r>
              <a:rPr lang="en-US" sz="1800" dirty="0" smtClean="0">
                <a:solidFill>
                  <a:srgbClr val="FF0000"/>
                </a:solidFill>
              </a:rPr>
              <a:t>R = (R+1)%n;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   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   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ATAU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if (counter ==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{ R = (R+1) %n;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Q[R]=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counter++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}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0247826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3200"/>
            <a:ext cx="7010400" cy="4826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63600"/>
            <a:ext cx="7010400" cy="5867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F = [F+1]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Counter--;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F = (F+1)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  Counter--;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F = (F+1)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Counter--;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Return 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53285555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304800"/>
          </a:xfrm>
        </p:spPr>
        <p:txBody>
          <a:bodyPr/>
          <a:lstStyle/>
          <a:p>
            <a:r>
              <a:rPr lang="en-US" dirty="0" smtClean="0"/>
              <a:t>….delete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87412"/>
            <a:ext cx="7010400" cy="564038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DELETE ( 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if ( counter &gt; 0)		</a:t>
            </a:r>
            <a:r>
              <a:rPr lang="en-US" dirty="0" err="1" smtClean="0"/>
              <a:t>atau</a:t>
            </a:r>
            <a:r>
              <a:rPr lang="en-US" dirty="0" smtClean="0"/>
              <a:t> if(counter == 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{ X = Q[F];		         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Kosong</a:t>
            </a:r>
            <a:r>
              <a:rPr lang="en-US" dirty="0" smtClean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F = (F+1) %n;		     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 counter --;			{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}					   F = (F+1)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else 					   counter --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’);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28989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181624"/>
              </p:ext>
            </p:extLst>
          </p:nvPr>
        </p:nvGraphicFramePr>
        <p:xfrm>
          <a:off x="1752600" y="1395413"/>
          <a:ext cx="6235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49"/>
                <a:gridCol w="2632098"/>
                <a:gridCol w="31065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Kondisi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Antrean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I R I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KOSONG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a.  Counter =</a:t>
                      </a:r>
                      <a:r>
                        <a:rPr lang="en-US" baseline="0" dirty="0" smtClean="0"/>
                        <a:t>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PENUH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b.</a:t>
                      </a:r>
                      <a:r>
                        <a:rPr lang="en-US" baseline="0" dirty="0" smtClean="0"/>
                        <a:t>  Counter = 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BISA DI ISI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baseline="0" dirty="0" smtClean="0"/>
                        <a:t> Counter &lt; 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  ISI </a:t>
                      </a:r>
                      <a:r>
                        <a:rPr lang="en-US" dirty="0" err="1" smtClean="0"/>
                        <a:t>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d.</a:t>
                      </a:r>
                      <a:r>
                        <a:rPr lang="en-US" baseline="0" dirty="0" smtClean="0"/>
                        <a:t>  C</a:t>
                      </a:r>
                      <a:r>
                        <a:rPr lang="en-US" dirty="0" smtClean="0"/>
                        <a:t>ounter &gt; 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575083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98163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14807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Deklarasi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dalam</a:t>
            </a:r>
            <a:r>
              <a:rPr lang="en-US" dirty="0"/>
              <a:t>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b="1" dirty="0"/>
              <a:t>HEAD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antrian</a:t>
            </a:r>
            <a:r>
              <a:rPr lang="en-US" dirty="0"/>
              <a:t>,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b="1" dirty="0"/>
              <a:t>TAIL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 </a:t>
            </a:r>
            <a:r>
              <a:rPr lang="en-US" dirty="0" err="1"/>
              <a:t>antrian</a:t>
            </a:r>
            <a:r>
              <a:rPr lang="en-US" dirty="0"/>
              <a:t>   </a:t>
            </a:r>
            <a:r>
              <a:rPr lang="en-US" dirty="0" err="1"/>
              <a:t>dan</a:t>
            </a:r>
            <a:r>
              <a:rPr lang="en-US" dirty="0"/>
              <a:t>   </a:t>
            </a:r>
            <a:r>
              <a:rPr lang="en-US" b="1" dirty="0"/>
              <a:t>ARRAY  DATA   </a:t>
            </a:r>
            <a:r>
              <a:rPr lang="en-US" dirty="0" err="1"/>
              <a:t>dari</a:t>
            </a:r>
            <a:r>
              <a:rPr lang="en-US" dirty="0"/>
              <a:t>   yang  </a:t>
            </a:r>
            <a:r>
              <a:rPr lang="en-US" dirty="0" err="1"/>
              <a:t>akan</a:t>
            </a:r>
            <a:r>
              <a:rPr lang="en-US" dirty="0"/>
              <a:t>   </a:t>
            </a:r>
            <a:r>
              <a:rPr lang="en-US" dirty="0" err="1"/>
              <a:t>menyimpan</a:t>
            </a:r>
            <a:r>
              <a:rPr lang="en-US" dirty="0"/>
              <a:t>   data-data  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8112985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8500"/>
            <a:ext cx="7010400" cy="558800"/>
          </a:xfrm>
        </p:spPr>
        <p:txBody>
          <a:bodyPr/>
          <a:lstStyle/>
          <a:p>
            <a:r>
              <a:rPr lang="en-US" sz="2000" i="1" dirty="0"/>
              <a:t>syntax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mendeklarasikan</a:t>
            </a:r>
            <a:r>
              <a:rPr lang="en-US" sz="2000" dirty="0"/>
              <a:t> </a:t>
            </a:r>
            <a:r>
              <a:rPr lang="en-US" sz="2000" dirty="0" err="1"/>
              <a:t>struktur</a:t>
            </a:r>
            <a:r>
              <a:rPr lang="en-US" sz="2000" dirty="0"/>
              <a:t> data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i="1" dirty="0"/>
              <a:t>queue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Bahasa</a:t>
            </a:r>
            <a:r>
              <a:rPr lang="en-US" sz="2000" dirty="0"/>
              <a:t> C:</a:t>
            </a:r>
            <a:br>
              <a:rPr lang="en-US" sz="2000" dirty="0"/>
            </a:br>
            <a:r>
              <a:rPr lang="en-US" sz="2000" dirty="0"/>
              <a:t> 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typedef</a:t>
            </a:r>
            <a:r>
              <a:rPr lang="en-US" dirty="0"/>
              <a:t> </a:t>
            </a:r>
            <a:r>
              <a:rPr lang="en-US" dirty="0" err="1"/>
              <a:t>struct</a:t>
            </a:r>
            <a:endParaRPr lang="en-US" dirty="0"/>
          </a:p>
          <a:p>
            <a:r>
              <a:rPr lang="en-US" dirty="0"/>
              <a:t>{</a:t>
            </a:r>
          </a:p>
          <a:p>
            <a:r>
              <a:rPr lang="en-US" dirty="0" err="1"/>
              <a:t>int</a:t>
            </a:r>
            <a:r>
              <a:rPr lang="en-US" dirty="0"/>
              <a:t> HEAD, TAIL;</a:t>
            </a:r>
          </a:p>
          <a:p>
            <a:r>
              <a:rPr lang="en-US" dirty="0" err="1"/>
              <a:t>int</a:t>
            </a:r>
            <a:r>
              <a:rPr lang="en-US" dirty="0"/>
              <a:t> data[max+1];</a:t>
            </a:r>
          </a:p>
          <a:p>
            <a:r>
              <a:rPr lang="en-US" dirty="0"/>
              <a:t>}Queue;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49165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nilai</a:t>
            </a:r>
            <a:r>
              <a:rPr lang="en-US" dirty="0"/>
              <a:t> MAX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tumpukan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>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strukutr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syntax </a:t>
            </a:r>
            <a:r>
              <a:rPr lang="en-US" dirty="0"/>
              <a:t>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variabel-variabel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data </a:t>
            </a:r>
            <a:r>
              <a:rPr lang="en-US" b="1" dirty="0"/>
              <a:t>Queue </a:t>
            </a:r>
            <a:r>
              <a:rPr lang="en-US" dirty="0"/>
              <a:t>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misalkan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</a:t>
            </a:r>
            <a:r>
              <a:rPr lang="en-US" b="1" dirty="0" err="1"/>
              <a:t>antrian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bertipe</a:t>
            </a:r>
            <a:r>
              <a:rPr lang="en-US" dirty="0"/>
              <a:t> Queue: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Queue </a:t>
            </a:r>
            <a:r>
              <a:rPr lang="en-US" dirty="0" err="1"/>
              <a:t>antrian</a:t>
            </a:r>
            <a:r>
              <a:rPr lang="en-US" dirty="0"/>
              <a:t>;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54457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 err="1"/>
              <a:t>berukuran</a:t>
            </a:r>
            <a:r>
              <a:rPr lang="en-US" dirty="0"/>
              <a:t> MAX + 1, </a:t>
            </a:r>
            <a:r>
              <a:rPr lang="en-US" dirty="0" err="1"/>
              <a:t>maksudnya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agar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/>
              <a:t>ke-0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data,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„</a:t>
            </a:r>
            <a:r>
              <a:rPr lang="en-US" dirty="0" err="1"/>
              <a:t>singgah</a:t>
            </a:r>
            <a:r>
              <a:rPr lang="en-US" dirty="0"/>
              <a:t>‟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HEAD </a:t>
            </a:r>
            <a:r>
              <a:rPr lang="en-US" dirty="0" err="1"/>
              <a:t>dan</a:t>
            </a:r>
            <a:r>
              <a:rPr lang="en-US" dirty="0"/>
              <a:t> TAIL.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HEAD </a:t>
            </a:r>
            <a:r>
              <a:rPr lang="en-US" dirty="0" err="1"/>
              <a:t>dan</a:t>
            </a:r>
            <a:r>
              <a:rPr lang="en-US" dirty="0"/>
              <a:t> TAIL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/>
              <a:t>ke-0,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kosong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data yang </a:t>
            </a:r>
            <a:r>
              <a:rPr lang="en-US" dirty="0" err="1"/>
              <a:t>disimpan</a:t>
            </a:r>
            <a:r>
              <a:rPr lang="en-US" dirty="0"/>
              <a:t>).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kosong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MAX = 6: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12602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678" y="2259063"/>
            <a:ext cx="7020634" cy="15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66250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8500"/>
            <a:ext cx="7010400" cy="419100"/>
          </a:xfrm>
        </p:spPr>
        <p:txBody>
          <a:bodyPr/>
          <a:lstStyle/>
          <a:p>
            <a:r>
              <a:rPr lang="en-US" dirty="0" err="1"/>
              <a:t>Operasi-operasi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createEmpty</a:t>
            </a:r>
            <a:endParaRPr lang="en-US" sz="1800" dirty="0"/>
          </a:p>
          <a:p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stack</a:t>
            </a:r>
            <a:r>
              <a:rPr lang="en-US" sz="1800" dirty="0"/>
              <a:t>,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mengosongkan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meletakkan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</a:t>
            </a:r>
            <a:r>
              <a:rPr lang="en-US" sz="1800" i="1" dirty="0"/>
              <a:t>array </a:t>
            </a:r>
            <a:r>
              <a:rPr lang="en-US" sz="1800" dirty="0"/>
              <a:t>ke-0.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deklarasi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createEmpty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r>
              <a:rPr lang="en-US" sz="1800" dirty="0"/>
              <a:t> </a:t>
            </a:r>
          </a:p>
          <a:p>
            <a:r>
              <a:rPr lang="en-US" sz="1800" dirty="0"/>
              <a:t>void </a:t>
            </a:r>
            <a:r>
              <a:rPr lang="en-US" sz="1800" dirty="0" err="1"/>
              <a:t>createEmpty</a:t>
            </a:r>
            <a:r>
              <a:rPr lang="en-US" sz="1800" dirty="0"/>
              <a:t>()</a:t>
            </a:r>
          </a:p>
          <a:p>
            <a:r>
              <a:rPr lang="en-US" sz="1800" dirty="0"/>
              <a:t>{</a:t>
            </a:r>
          </a:p>
          <a:p>
            <a:r>
              <a:rPr lang="en-US" sz="1800" dirty="0" err="1"/>
              <a:t>antrian.HEAD</a:t>
            </a:r>
            <a:r>
              <a:rPr lang="en-US" sz="1800" dirty="0"/>
              <a:t> = 0;</a:t>
            </a:r>
          </a:p>
          <a:p>
            <a:r>
              <a:rPr lang="en-US" sz="1800" dirty="0" err="1"/>
              <a:t>antrian.TAIL</a:t>
            </a:r>
            <a:r>
              <a:rPr lang="en-US" sz="1800" dirty="0"/>
              <a:t> = 0;</a:t>
            </a:r>
          </a:p>
          <a:p>
            <a:r>
              <a:rPr lang="en-US" sz="1800" dirty="0"/>
              <a:t>}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54870940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enqueue</a:t>
            </a:r>
            <a:endParaRPr lang="en-US" sz="1800" dirty="0"/>
          </a:p>
          <a:p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b="1" dirty="0" err="1"/>
              <a:t>memasukkan</a:t>
            </a:r>
            <a:r>
              <a:rPr lang="en-US" sz="1800" b="1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.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dimasukkan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pengecekan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ke-0 (</a:t>
            </a:r>
            <a:r>
              <a:rPr lang="en-US" sz="1800" dirty="0" err="1"/>
              <a:t>artinya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kosong</a:t>
            </a:r>
            <a:r>
              <a:rPr lang="en-US" sz="1800" dirty="0"/>
              <a:t>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menempatkan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ke-1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,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memasukkan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array </a:t>
            </a:r>
            <a:r>
              <a:rPr lang="en-US" sz="1800" dirty="0"/>
              <a:t>data </a:t>
            </a:r>
            <a:r>
              <a:rPr lang="en-US" sz="1800" i="1" dirty="0"/>
              <a:t>queue</a:t>
            </a:r>
            <a:r>
              <a:rPr lang="en-US" sz="1800" dirty="0"/>
              <a:t>. </a:t>
            </a:r>
            <a:r>
              <a:rPr lang="en-US" sz="1800" dirty="0" err="1"/>
              <a:t>Namun</a:t>
            </a:r>
            <a:r>
              <a:rPr lang="en-US" sz="1800" dirty="0"/>
              <a:t>,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ke-0,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TAIL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dinaikkan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level. </a:t>
            </a:r>
            <a:r>
              <a:rPr lang="en-US" sz="1800" dirty="0" err="1"/>
              <a:t>Jadi</a:t>
            </a:r>
            <a:r>
              <a:rPr lang="en-US" sz="1800" dirty="0"/>
              <a:t>, </a:t>
            </a:r>
            <a:r>
              <a:rPr lang="en-US" sz="1800" dirty="0" err="1"/>
              <a:t>pada</a:t>
            </a:r>
            <a:r>
              <a:rPr lang="en-US" sz="1800" dirty="0"/>
              <a:t> proses </a:t>
            </a:r>
            <a:r>
              <a:rPr lang="en-US" sz="1800" dirty="0" err="1"/>
              <a:t>enqueue</a:t>
            </a:r>
            <a:r>
              <a:rPr lang="en-US" sz="1800" dirty="0"/>
              <a:t>, TAIL-</a:t>
            </a:r>
            <a:r>
              <a:rPr lang="en-US" sz="1800" dirty="0" err="1"/>
              <a:t>lah</a:t>
            </a:r>
            <a:r>
              <a:rPr lang="en-US" sz="1800" dirty="0"/>
              <a:t>  yang </a:t>
            </a:r>
            <a:r>
              <a:rPr lang="en-US" sz="1800" dirty="0" err="1"/>
              <a:t>berjalan</a:t>
            </a:r>
            <a:r>
              <a:rPr lang="en-US" sz="1800" dirty="0"/>
              <a:t> </a:t>
            </a:r>
            <a:r>
              <a:rPr lang="en-US" sz="1800" dirty="0" err="1"/>
              <a:t>seiring</a:t>
            </a:r>
            <a:r>
              <a:rPr lang="en-US" sz="1800" dirty="0"/>
              <a:t> </a:t>
            </a:r>
            <a:r>
              <a:rPr lang="en-US" sz="1800" dirty="0" err="1"/>
              <a:t>masuknya</a:t>
            </a:r>
            <a:r>
              <a:rPr lang="en-US" sz="1800" dirty="0"/>
              <a:t> data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antrian</a:t>
            </a:r>
            <a:r>
              <a:rPr lang="en-US" sz="1800" dirty="0"/>
              <a:t>,  </a:t>
            </a:r>
            <a:r>
              <a:rPr lang="en-US" sz="1800" dirty="0" err="1"/>
              <a:t>sedangkan</a:t>
            </a:r>
            <a:r>
              <a:rPr lang="en-US" sz="1800" dirty="0"/>
              <a:t>  HEAD  </a:t>
            </a:r>
            <a:r>
              <a:rPr lang="en-US" sz="1800" dirty="0" err="1"/>
              <a:t>akan</a:t>
            </a:r>
            <a:r>
              <a:rPr lang="en-US" sz="1800" dirty="0"/>
              <a:t>  </a:t>
            </a:r>
            <a:r>
              <a:rPr lang="en-US" sz="1800" dirty="0" err="1"/>
              <a:t>tetap</a:t>
            </a:r>
            <a:r>
              <a:rPr lang="en-US" sz="1800" dirty="0"/>
              <a:t>  </a:t>
            </a:r>
            <a:r>
              <a:rPr lang="en-US" sz="1800" dirty="0" err="1"/>
              <a:t>pada</a:t>
            </a:r>
            <a:r>
              <a:rPr lang="en-US" sz="1800" dirty="0"/>
              <a:t>  </a:t>
            </a:r>
            <a:r>
              <a:rPr lang="en-US" sz="1800" dirty="0" err="1"/>
              <a:t>posisi</a:t>
            </a:r>
            <a:r>
              <a:rPr lang="en-US" sz="1800" dirty="0"/>
              <a:t>  ke-1.  </a:t>
            </a:r>
            <a:r>
              <a:rPr lang="en-US" sz="1800" dirty="0" err="1"/>
              <a:t>Berikut</a:t>
            </a:r>
            <a:r>
              <a:rPr lang="en-US" sz="1800" dirty="0"/>
              <a:t>  </a:t>
            </a:r>
            <a:r>
              <a:rPr lang="en-US" sz="1800" dirty="0" err="1"/>
              <a:t>deklarasi</a:t>
            </a:r>
            <a:r>
              <a:rPr lang="en-US" sz="1800" dirty="0"/>
              <a:t> 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enqueue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95345220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/>
              <a:t>void </a:t>
            </a:r>
            <a:r>
              <a:rPr lang="en-US" sz="1600" dirty="0" err="1"/>
              <a:t>enqueue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x)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/>
              <a:t>if ((</a:t>
            </a:r>
            <a:r>
              <a:rPr lang="en-US" sz="1600" dirty="0" err="1"/>
              <a:t>antrian.HEAD</a:t>
            </a:r>
            <a:r>
              <a:rPr lang="en-US" sz="1600" dirty="0"/>
              <a:t> == 0) &amp;&amp; (</a:t>
            </a:r>
            <a:r>
              <a:rPr lang="en-US" sz="1600" dirty="0" err="1"/>
              <a:t>antrian.TAIL</a:t>
            </a:r>
            <a:r>
              <a:rPr lang="en-US" sz="1600" dirty="0"/>
              <a:t> == 0))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 err="1"/>
              <a:t>antrian.HEAD</a:t>
            </a:r>
            <a:r>
              <a:rPr lang="en-US" sz="1600" dirty="0"/>
              <a:t> = 1;</a:t>
            </a:r>
          </a:p>
          <a:p>
            <a:pPr marL="0" indent="0">
              <a:buNone/>
            </a:pPr>
            <a:r>
              <a:rPr lang="en-US" sz="1600" dirty="0" err="1"/>
              <a:t>antrian.TAIL</a:t>
            </a:r>
            <a:r>
              <a:rPr lang="en-US" sz="1600" dirty="0"/>
              <a:t> = 1;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/>
              <a:t>else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 err="1"/>
              <a:t>antrian.TAIL</a:t>
            </a:r>
            <a:r>
              <a:rPr lang="en-US" sz="1600" dirty="0"/>
              <a:t> = </a:t>
            </a:r>
            <a:r>
              <a:rPr lang="en-US" sz="1600" dirty="0" err="1"/>
              <a:t>antrian.TAIL</a:t>
            </a:r>
            <a:r>
              <a:rPr lang="en-US" sz="1600" dirty="0"/>
              <a:t> + 1;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 err="1"/>
              <a:t>antrian.data</a:t>
            </a:r>
            <a:r>
              <a:rPr lang="en-US" sz="1600" dirty="0"/>
              <a:t>[</a:t>
            </a:r>
            <a:r>
              <a:rPr lang="en-US" sz="1600" dirty="0" err="1"/>
              <a:t>antrian.TAIL</a:t>
            </a:r>
            <a:r>
              <a:rPr lang="en-US" sz="1600" dirty="0"/>
              <a:t>] = x;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0676897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deklarasi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enqueue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parameter formal yang </a:t>
            </a:r>
            <a:r>
              <a:rPr lang="en-US" dirty="0" err="1"/>
              <a:t>bernama</a:t>
            </a:r>
            <a:r>
              <a:rPr lang="en-US" dirty="0"/>
              <a:t> „</a:t>
            </a:r>
            <a:r>
              <a:rPr lang="en-US" b="1" dirty="0"/>
              <a:t>x</a:t>
            </a:r>
            <a:r>
              <a:rPr lang="en-US" dirty="0"/>
              <a:t>‟ yang </a:t>
            </a:r>
            <a:r>
              <a:rPr lang="en-US" dirty="0" err="1"/>
              <a:t>bertipe</a:t>
            </a:r>
            <a:r>
              <a:rPr lang="en-US" dirty="0"/>
              <a:t> </a:t>
            </a:r>
            <a:r>
              <a:rPr lang="en-US" i="1" dirty="0"/>
              <a:t>integer</a:t>
            </a:r>
            <a:r>
              <a:rPr lang="en-US" dirty="0"/>
              <a:t>. Parameter formal „x‟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kiriman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program </a:t>
            </a:r>
            <a:r>
              <a:rPr lang="en-US" dirty="0" err="1"/>
              <a:t>utama</a:t>
            </a:r>
            <a:r>
              <a:rPr lang="en-US" dirty="0"/>
              <a:t> (void main())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i="1" dirty="0"/>
              <a:t>integer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54521565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957" y="1610013"/>
            <a:ext cx="6390043" cy="483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21148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.  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dequeue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TAIL   </a:t>
            </a:r>
            <a:r>
              <a:rPr lang="en-US" sz="1600" dirty="0"/>
              <a:t>HEAD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b="1" dirty="0" err="1"/>
              <a:t>mengeluarkan</a:t>
            </a:r>
            <a:r>
              <a:rPr lang="en-US" sz="1600" b="1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membuang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data/ </a:t>
            </a:r>
            <a:r>
              <a:rPr lang="en-US" sz="1600" dirty="0" err="1"/>
              <a:t>nilai</a:t>
            </a:r>
            <a:r>
              <a:rPr lang="en-US" sz="1600" dirty="0"/>
              <a:t> yang paling  </a:t>
            </a:r>
            <a:r>
              <a:rPr lang="en-US" sz="1600" dirty="0" err="1"/>
              <a:t>awal</a:t>
            </a:r>
            <a:r>
              <a:rPr lang="en-US" sz="1600" dirty="0"/>
              <a:t>  </a:t>
            </a:r>
            <a:r>
              <a:rPr lang="en-US" sz="1600" dirty="0" err="1"/>
              <a:t>masuk</a:t>
            </a:r>
            <a:r>
              <a:rPr lang="en-US" sz="1600" dirty="0"/>
              <a:t>  (yang  </a:t>
            </a:r>
            <a:r>
              <a:rPr lang="en-US" sz="1600" dirty="0" err="1"/>
              <a:t>berada</a:t>
            </a:r>
            <a:r>
              <a:rPr lang="en-US" sz="1600" dirty="0"/>
              <a:t>  </a:t>
            </a:r>
            <a:r>
              <a:rPr lang="en-US" sz="1600" dirty="0" err="1"/>
              <a:t>pada</a:t>
            </a:r>
            <a:r>
              <a:rPr lang="en-US" sz="1600" dirty="0"/>
              <a:t>  </a:t>
            </a:r>
            <a:r>
              <a:rPr lang="en-US" sz="1600" dirty="0" err="1"/>
              <a:t>posisi</a:t>
            </a:r>
            <a:r>
              <a:rPr lang="en-US" sz="1600" dirty="0"/>
              <a:t>  HEAD,  </a:t>
            </a:r>
            <a:r>
              <a:rPr lang="en-US" sz="1600" dirty="0" err="1"/>
              <a:t>yakni</a:t>
            </a:r>
            <a:r>
              <a:rPr lang="en-US" sz="1600" dirty="0"/>
              <a:t>  yang  paling  </a:t>
            </a:r>
            <a:r>
              <a:rPr lang="en-US" sz="1600" dirty="0" err="1"/>
              <a:t>depan</a:t>
            </a:r>
            <a:r>
              <a:rPr lang="en-US" sz="1600" dirty="0"/>
              <a:t> 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antrian</a:t>
            </a:r>
            <a:r>
              <a:rPr lang="en-US" sz="1600" dirty="0"/>
              <a:t>)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i="1" dirty="0"/>
              <a:t>queue</a:t>
            </a:r>
            <a:r>
              <a:rPr lang="en-US" sz="1600" dirty="0"/>
              <a:t>. </a:t>
            </a:r>
            <a:r>
              <a:rPr lang="en-US" sz="1600" dirty="0" err="1"/>
              <a:t>Pekerjaan</a:t>
            </a:r>
            <a:r>
              <a:rPr lang="en-US" sz="1600" dirty="0"/>
              <a:t> yang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menaikkan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HEAD </a:t>
            </a:r>
            <a:r>
              <a:rPr lang="en-US" sz="1600" dirty="0" err="1"/>
              <a:t>satu</a:t>
            </a:r>
            <a:r>
              <a:rPr lang="en-US" sz="1600" dirty="0"/>
              <a:t> level. </a:t>
            </a:r>
            <a:r>
              <a:rPr lang="en-US" sz="1600" dirty="0" err="1"/>
              <a:t>Jadi</a:t>
            </a:r>
            <a:r>
              <a:rPr lang="en-US" sz="1600" dirty="0"/>
              <a:t>,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kali data </a:t>
            </a:r>
            <a:r>
              <a:rPr lang="en-US" sz="1600" dirty="0" err="1"/>
              <a:t>dikeluarkan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HEAD </a:t>
            </a:r>
            <a:r>
              <a:rPr lang="en-US" sz="1600" dirty="0" err="1"/>
              <a:t>naik</a:t>
            </a:r>
            <a:r>
              <a:rPr lang="en-US" sz="1600" dirty="0"/>
              <a:t> </a:t>
            </a:r>
            <a:r>
              <a:rPr lang="en-US" sz="1600" dirty="0" err="1"/>
              <a:t>bertambah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level. </a:t>
            </a:r>
            <a:r>
              <a:rPr lang="en-US" sz="1600" dirty="0" err="1"/>
              <a:t>Misalkan</a:t>
            </a:r>
            <a:r>
              <a:rPr lang="en-US" sz="1600" dirty="0"/>
              <a:t> HEAD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indeks</a:t>
            </a:r>
            <a:r>
              <a:rPr lang="en-US" sz="1600" dirty="0"/>
              <a:t> ke-1,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mengeluarkan</a:t>
            </a:r>
            <a:r>
              <a:rPr lang="en-US" sz="1600" dirty="0"/>
              <a:t>/ </a:t>
            </a:r>
            <a:r>
              <a:rPr lang="en-US" sz="1600" dirty="0" err="1"/>
              <a:t>menghapus</a:t>
            </a:r>
            <a:r>
              <a:rPr lang="en-US" sz="1600" dirty="0"/>
              <a:t> data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paling </a:t>
            </a:r>
            <a:r>
              <a:rPr lang="en-US" sz="1600" dirty="0" err="1"/>
              <a:t>depan</a:t>
            </a:r>
            <a:r>
              <a:rPr lang="en-US" sz="1600" dirty="0"/>
              <a:t> (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HEAD),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menaikkan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HEAD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indeks</a:t>
            </a:r>
            <a:r>
              <a:rPr lang="en-US" sz="1600" dirty="0"/>
              <a:t> </a:t>
            </a:r>
            <a:r>
              <a:rPr lang="en-US" sz="1600" i="1" dirty="0"/>
              <a:t>array </a:t>
            </a:r>
            <a:r>
              <a:rPr lang="en-US" sz="1600" dirty="0"/>
              <a:t>ke-2.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prosedur</a:t>
            </a:r>
            <a:r>
              <a:rPr lang="en-US" sz="1600" dirty="0"/>
              <a:t> pop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void </a:t>
            </a:r>
            <a:r>
              <a:rPr lang="en-US" sz="1600" dirty="0" err="1"/>
              <a:t>Dequeue</a:t>
            </a:r>
            <a:r>
              <a:rPr lang="en-US" sz="1600" dirty="0"/>
              <a:t>(){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if (</a:t>
            </a:r>
            <a:r>
              <a:rPr lang="en-US" sz="1600" dirty="0" err="1"/>
              <a:t>q.head</a:t>
            </a:r>
            <a:r>
              <a:rPr lang="en-US" sz="1600" dirty="0"/>
              <a:t> &gt; </a:t>
            </a:r>
            <a:r>
              <a:rPr lang="en-US" sz="1600" dirty="0" err="1"/>
              <a:t>q.tail</a:t>
            </a:r>
            <a:r>
              <a:rPr lang="en-US" sz="1600" dirty="0"/>
              <a:t>)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/>
              <a:t>q.head</a:t>
            </a:r>
            <a:r>
              <a:rPr lang="en-US" sz="1600" dirty="0"/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/>
              <a:t>q.tail</a:t>
            </a:r>
            <a:r>
              <a:rPr lang="en-US" sz="1600" dirty="0"/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</a:p>
          <a:p>
            <a:r>
              <a:rPr lang="en-US" sz="1600" dirty="0" err="1"/>
              <a:t>q.head</a:t>
            </a:r>
            <a:r>
              <a:rPr lang="en-US" sz="1600" dirty="0"/>
              <a:t> = </a:t>
            </a:r>
            <a:r>
              <a:rPr lang="en-US" sz="1600" dirty="0" err="1"/>
              <a:t>q.head</a:t>
            </a:r>
            <a:r>
              <a:rPr lang="en-US" sz="1600" dirty="0"/>
              <a:t> + 1;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7805048"/>
      </p:ext>
    </p:extLst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HEAD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TAIL (HEAD &gt; TAIL),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data/ </a:t>
            </a:r>
            <a:r>
              <a:rPr lang="en-US" dirty="0" err="1"/>
              <a:t>nilai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HEAD </a:t>
            </a:r>
            <a:r>
              <a:rPr lang="en-US" dirty="0" err="1"/>
              <a:t>dan</a:t>
            </a:r>
            <a:r>
              <a:rPr lang="en-US" dirty="0"/>
              <a:t> TAIL </a:t>
            </a:r>
            <a:r>
              <a:rPr lang="en-US" dirty="0" err="1"/>
              <a:t>dikembalikan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ke-0. </a:t>
            </a:r>
            <a:r>
              <a:rPr lang="en-US" dirty="0" err="1"/>
              <a:t>Gambar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mengilustrasikan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dequeue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87207"/>
      </p:ext>
    </p:extLst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900" y="595313"/>
            <a:ext cx="7010400" cy="4572000"/>
          </a:xfrm>
        </p:spPr>
        <p:txBody>
          <a:bodyPr/>
          <a:lstStyle/>
          <a:p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endParaRPr lang="en-US" sz="1600" dirty="0"/>
          </a:p>
          <a:p>
            <a:r>
              <a:rPr lang="en-US" sz="1600" dirty="0" err="1"/>
              <a:t>Sama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fungsinya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i="1" dirty="0"/>
              <a:t>stack,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berfungsi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pengecekan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i="1" dirty="0"/>
              <a:t>queue</a:t>
            </a:r>
            <a:r>
              <a:rPr lang="en-US" sz="1600" dirty="0"/>
              <a:t>, </a:t>
            </a:r>
            <a:r>
              <a:rPr lang="en-US" sz="1600" dirty="0" err="1"/>
              <a:t>apakah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b="1" dirty="0" err="1"/>
              <a:t>kosong</a:t>
            </a:r>
            <a:r>
              <a:rPr lang="en-US" sz="1600" b="1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.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kosong</a:t>
            </a:r>
            <a:r>
              <a:rPr lang="en-US" sz="1600" dirty="0"/>
              <a:t> (</a:t>
            </a:r>
            <a:r>
              <a:rPr lang="en-US" sz="1600" dirty="0" err="1"/>
              <a:t>artinya</a:t>
            </a:r>
            <a:r>
              <a:rPr lang="en-US" sz="1600" dirty="0"/>
              <a:t>, HEAD </a:t>
            </a:r>
            <a:r>
              <a:rPr lang="en-US" sz="1600" dirty="0" err="1"/>
              <a:t>dan</a:t>
            </a:r>
            <a:r>
              <a:rPr lang="en-US" sz="1600" dirty="0"/>
              <a:t> TAIL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0,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HEAD &gt; TAIL),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mengembalikan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1 (</a:t>
            </a:r>
            <a:r>
              <a:rPr lang="en-US" sz="1600" i="1" dirty="0"/>
              <a:t>true</a:t>
            </a:r>
            <a:r>
              <a:rPr lang="en-US" sz="1600" dirty="0"/>
              <a:t>),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kosong</a:t>
            </a:r>
            <a:r>
              <a:rPr lang="en-US" sz="1600" dirty="0"/>
              <a:t>/ </a:t>
            </a:r>
            <a:r>
              <a:rPr lang="en-US" sz="1600" dirty="0" err="1"/>
              <a:t>berisi</a:t>
            </a:r>
            <a:r>
              <a:rPr lang="en-US" sz="1600" dirty="0"/>
              <a:t> (</a:t>
            </a:r>
            <a:r>
              <a:rPr lang="en-US" sz="1600" dirty="0" err="1"/>
              <a:t>artinya</a:t>
            </a:r>
            <a:r>
              <a:rPr lang="en-US" sz="1600" dirty="0"/>
              <a:t>, HEAD </a:t>
            </a:r>
            <a:r>
              <a:rPr lang="en-US" sz="1600" dirty="0" err="1"/>
              <a:t>dan</a:t>
            </a:r>
            <a:r>
              <a:rPr lang="en-US" sz="1600" dirty="0"/>
              <a:t> TAIL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0),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mengembalikan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0 (</a:t>
            </a:r>
            <a:r>
              <a:rPr lang="en-US" sz="1600" i="1" dirty="0"/>
              <a:t>false</a:t>
            </a:r>
            <a:r>
              <a:rPr lang="en-US" sz="1600" dirty="0"/>
              <a:t>).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C:</a:t>
            </a:r>
          </a:p>
          <a:p>
            <a:pPr marL="292100" indent="0">
              <a:buNone/>
            </a:pPr>
            <a:r>
              <a:rPr lang="en-US" sz="1600" dirty="0"/>
              <a:t> </a:t>
            </a:r>
          </a:p>
          <a:p>
            <a:pPr marL="292100" indent="0">
              <a:buNone/>
            </a:pP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r>
              <a:rPr lang="en-US" sz="1600" dirty="0"/>
              <a:t>()</a:t>
            </a:r>
          </a:p>
          <a:p>
            <a:pPr marL="292100" indent="0">
              <a:buNone/>
            </a:pPr>
            <a:r>
              <a:rPr lang="en-US" sz="1600" dirty="0"/>
              <a:t>{</a:t>
            </a:r>
          </a:p>
          <a:p>
            <a:pPr marL="292100" indent="0">
              <a:buNone/>
            </a:pPr>
            <a:r>
              <a:rPr lang="en-US" sz="1600" dirty="0"/>
              <a:t>if ((</a:t>
            </a:r>
            <a:r>
              <a:rPr lang="en-US" sz="1600" dirty="0" err="1"/>
              <a:t>antrian.HEAD</a:t>
            </a:r>
            <a:r>
              <a:rPr lang="en-US" sz="1600" dirty="0"/>
              <a:t>&gt; </a:t>
            </a:r>
            <a:r>
              <a:rPr lang="en-US" sz="1600" dirty="0" err="1"/>
              <a:t>antrian.TAIL</a:t>
            </a:r>
            <a:r>
              <a:rPr lang="en-US" sz="1600" dirty="0"/>
              <a:t>) || (</a:t>
            </a:r>
            <a:r>
              <a:rPr lang="en-US" sz="1600" dirty="0" err="1"/>
              <a:t>antrian.HEAD</a:t>
            </a:r>
            <a:r>
              <a:rPr lang="en-US" sz="1600" dirty="0"/>
              <a:t> == 0) &amp;&amp; (</a:t>
            </a:r>
            <a:r>
              <a:rPr lang="en-US" sz="1600" dirty="0" err="1"/>
              <a:t>antrian.TAIL</a:t>
            </a:r>
            <a:r>
              <a:rPr lang="en-US" sz="1600" dirty="0"/>
              <a:t> == 0))</a:t>
            </a:r>
          </a:p>
          <a:p>
            <a:pPr marL="292100" indent="0">
              <a:buNone/>
            </a:pPr>
            <a:r>
              <a:rPr lang="en-US" sz="1600" dirty="0"/>
              <a:t>return 1;</a:t>
            </a:r>
          </a:p>
          <a:p>
            <a:pPr marL="292100" indent="0">
              <a:buNone/>
            </a:pPr>
            <a:r>
              <a:rPr lang="en-US" sz="1600" dirty="0"/>
              <a:t>else</a:t>
            </a:r>
          </a:p>
          <a:p>
            <a:pPr marL="292100" indent="0">
              <a:buNone/>
            </a:pPr>
            <a:r>
              <a:rPr lang="en-US" sz="1600" dirty="0"/>
              <a:t>return 0;</a:t>
            </a:r>
          </a:p>
          <a:p>
            <a:pPr marL="292100" indent="0">
              <a:buNone/>
            </a:pPr>
            <a:r>
              <a:rPr lang="en-US" sz="1600" dirty="0"/>
              <a:t>}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2516540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00" y="531813"/>
            <a:ext cx="7010400" cy="4572000"/>
          </a:xfrm>
        </p:spPr>
        <p:txBody>
          <a:bodyPr/>
          <a:lstStyle/>
          <a:p>
            <a:r>
              <a:rPr lang="en-US" sz="1800" dirty="0"/>
              <a:t>.  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endParaRPr lang="en-US" sz="1800" dirty="0"/>
          </a:p>
          <a:p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pengecekan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, </a:t>
            </a:r>
            <a:r>
              <a:rPr lang="en-US" sz="1800" dirty="0" err="1"/>
              <a:t>apakah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b="1" dirty="0" err="1"/>
              <a:t>penuh</a:t>
            </a:r>
            <a:r>
              <a:rPr lang="en-US" sz="1800" b="1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(</a:t>
            </a:r>
            <a:r>
              <a:rPr lang="en-US" sz="1800" dirty="0" err="1"/>
              <a:t>artinya</a:t>
            </a:r>
            <a:r>
              <a:rPr lang="en-US" sz="1800" dirty="0"/>
              <a:t>, TAIL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MAX),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1 (</a:t>
            </a:r>
            <a:r>
              <a:rPr lang="en-US" sz="1800" i="1" dirty="0"/>
              <a:t>true</a:t>
            </a:r>
            <a:r>
              <a:rPr lang="en-US" sz="1800" dirty="0"/>
              <a:t>),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(</a:t>
            </a:r>
            <a:r>
              <a:rPr lang="en-US" sz="1800" dirty="0" err="1"/>
              <a:t>artinya</a:t>
            </a:r>
            <a:r>
              <a:rPr lang="en-US" sz="1800" dirty="0"/>
              <a:t>, TAIL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MAX),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0 (</a:t>
            </a:r>
            <a:r>
              <a:rPr lang="en-US" sz="1800" i="1" dirty="0"/>
              <a:t>false</a:t>
            </a:r>
            <a:r>
              <a:rPr lang="en-US" sz="1800" dirty="0"/>
              <a:t>).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deklarasi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marL="457200" indent="-457200">
              <a:buNone/>
            </a:pPr>
            <a:r>
              <a:rPr lang="en-US" sz="1800" dirty="0"/>
              <a:t> </a:t>
            </a:r>
          </a:p>
          <a:p>
            <a:pPr marL="457200" indent="-457200">
              <a:buNone/>
            </a:pP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r>
              <a:rPr lang="en-US" sz="1800" dirty="0"/>
              <a:t>()</a:t>
            </a:r>
          </a:p>
          <a:p>
            <a:pPr marL="457200" indent="-457200">
              <a:buNone/>
            </a:pPr>
            <a:r>
              <a:rPr lang="en-US" sz="1800" dirty="0"/>
              <a:t>{</a:t>
            </a:r>
          </a:p>
          <a:p>
            <a:pPr marL="457200" indent="-457200">
              <a:buNone/>
            </a:pPr>
            <a:r>
              <a:rPr lang="en-US" sz="1800" dirty="0"/>
              <a:t>if (</a:t>
            </a:r>
            <a:r>
              <a:rPr lang="en-US" sz="1800" dirty="0" err="1"/>
              <a:t>antrian.TAIL</a:t>
            </a:r>
            <a:r>
              <a:rPr lang="en-US" sz="1800" dirty="0"/>
              <a:t> == max)</a:t>
            </a:r>
          </a:p>
          <a:p>
            <a:pPr marL="457200" indent="-457200">
              <a:buNone/>
            </a:pPr>
            <a:r>
              <a:rPr lang="en-US" sz="1800" dirty="0"/>
              <a:t>return 1;</a:t>
            </a:r>
          </a:p>
          <a:p>
            <a:pPr marL="457200" indent="-457200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else</a:t>
            </a:r>
          </a:p>
          <a:p>
            <a:pPr marL="457200" indent="-457200">
              <a:buNone/>
            </a:pPr>
            <a:r>
              <a:rPr lang="en-US" sz="1800" dirty="0"/>
              <a:t> </a:t>
            </a:r>
            <a:r>
              <a:rPr lang="en-US" sz="1800" dirty="0" smtClean="0"/>
              <a:t>}</a:t>
            </a:r>
            <a:endParaRPr lang="en-US" sz="1800" dirty="0"/>
          </a:p>
          <a:p>
            <a:pPr marL="457200" indent="-457200">
              <a:buNone/>
            </a:pPr>
            <a:r>
              <a:rPr lang="en-US" sz="1800" dirty="0" smtClean="0"/>
              <a:t>return </a:t>
            </a:r>
            <a:r>
              <a:rPr lang="en-US" sz="1800" dirty="0"/>
              <a:t>0;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22703072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08949"/>
      </p:ext>
    </p:extLst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2481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2345</TotalTime>
  <Words>1552</Words>
  <Application>Microsoft Office PowerPoint</Application>
  <PresentationFormat>On-screen Show (4:3)</PresentationFormat>
  <Paragraphs>391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Tahoma</vt:lpstr>
      <vt:lpstr>Wingdings</vt:lpstr>
      <vt:lpstr>01158951</vt:lpstr>
      <vt:lpstr>STACK / TUMPUKAN</vt:lpstr>
      <vt:lpstr>Pertemuan ke ….</vt:lpstr>
      <vt:lpstr>Definisi Queue</vt:lpstr>
      <vt:lpstr>PowerPoint Presentation</vt:lpstr>
      <vt:lpstr>1. LINEAR QUEUE </vt:lpstr>
      <vt:lpstr>Prinsip / Konsep Proses </vt:lpstr>
      <vt:lpstr>…….proses awal / inisialisasi</vt:lpstr>
      <vt:lpstr>………….. Insert, delete, reset</vt:lpstr>
      <vt:lpstr>Kondisi Antrean </vt:lpstr>
      <vt:lpstr>Algorithma Insert </vt:lpstr>
      <vt:lpstr>Algorithma Delete </vt:lpstr>
      <vt:lpstr>2. CIRCULAR QUEUE </vt:lpstr>
      <vt:lpstr>PowerPoint Presentation</vt:lpstr>
      <vt:lpstr>PowerPoint Presentation</vt:lpstr>
      <vt:lpstr>Prinsip Proses FIFO</vt:lpstr>
      <vt:lpstr>Algorithma untuk insert</vt:lpstr>
      <vt:lpstr>…..insert</vt:lpstr>
      <vt:lpstr>Algorithma dasar untuk delete</vt:lpstr>
      <vt:lpstr>….delete</vt:lpstr>
      <vt:lpstr>Kondisi antrean </vt:lpstr>
      <vt:lpstr>PowerPoint Presentation</vt:lpstr>
      <vt:lpstr>PowerPoint Presentation</vt:lpstr>
      <vt:lpstr>Deklarasi queue dalam program</vt:lpstr>
      <vt:lpstr>syntax untuk mendeklarasikan struktur data dari sebuah queue menggunakan Bahasa C:   </vt:lpstr>
      <vt:lpstr>PowerPoint Presentation</vt:lpstr>
      <vt:lpstr>PowerPoint Presentation</vt:lpstr>
      <vt:lpstr>PowerPoint Presentation</vt:lpstr>
      <vt:lpstr>Operasi-operasi dasar dalam queue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</dc:title>
  <dc:creator>gue</dc:creator>
  <cp:keywords/>
  <cp:lastModifiedBy>gue</cp:lastModifiedBy>
  <cp:revision>91</cp:revision>
  <dcterms:created xsi:type="dcterms:W3CDTF">2015-04-01T02:47:29Z</dcterms:created>
  <dcterms:modified xsi:type="dcterms:W3CDTF">2017-05-12T15:06:05Z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