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82"/>
  </p:notesMasterIdLst>
  <p:sldIdLst>
    <p:sldId id="256" r:id="rId2"/>
    <p:sldId id="28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1" r:id="rId18"/>
    <p:sldId id="302" r:id="rId19"/>
    <p:sldId id="303" r:id="rId20"/>
    <p:sldId id="304" r:id="rId21"/>
    <p:sldId id="305" r:id="rId22"/>
    <p:sldId id="306" r:id="rId23"/>
    <p:sldId id="307" r:id="rId24"/>
    <p:sldId id="308" r:id="rId25"/>
    <p:sldId id="309" r:id="rId26"/>
    <p:sldId id="310" r:id="rId27"/>
    <p:sldId id="311" r:id="rId28"/>
    <p:sldId id="312" r:id="rId29"/>
    <p:sldId id="313" r:id="rId30"/>
    <p:sldId id="314" r:id="rId31"/>
    <p:sldId id="315" r:id="rId32"/>
    <p:sldId id="316" r:id="rId33"/>
    <p:sldId id="317" r:id="rId34"/>
    <p:sldId id="318" r:id="rId35"/>
    <p:sldId id="319" r:id="rId36"/>
    <p:sldId id="320" r:id="rId37"/>
    <p:sldId id="321" r:id="rId38"/>
    <p:sldId id="322" r:id="rId39"/>
    <p:sldId id="323" r:id="rId40"/>
    <p:sldId id="258" r:id="rId41"/>
    <p:sldId id="324" r:id="rId42"/>
    <p:sldId id="279" r:id="rId43"/>
    <p:sldId id="281" r:id="rId44"/>
    <p:sldId id="282" r:id="rId45"/>
    <p:sldId id="259" r:id="rId46"/>
    <p:sldId id="260" r:id="rId47"/>
    <p:sldId id="325" r:id="rId48"/>
    <p:sldId id="326" r:id="rId49"/>
    <p:sldId id="327" r:id="rId50"/>
    <p:sldId id="328" r:id="rId51"/>
    <p:sldId id="329" r:id="rId52"/>
    <p:sldId id="330" r:id="rId53"/>
    <p:sldId id="331" r:id="rId54"/>
    <p:sldId id="332" r:id="rId55"/>
    <p:sldId id="333" r:id="rId56"/>
    <p:sldId id="334" r:id="rId57"/>
    <p:sldId id="335" r:id="rId58"/>
    <p:sldId id="336" r:id="rId59"/>
    <p:sldId id="337" r:id="rId60"/>
    <p:sldId id="338" r:id="rId61"/>
    <p:sldId id="339" r:id="rId62"/>
    <p:sldId id="283" r:id="rId63"/>
    <p:sldId id="262" r:id="rId64"/>
    <p:sldId id="263" r:id="rId65"/>
    <p:sldId id="264" r:id="rId66"/>
    <p:sldId id="265" r:id="rId67"/>
    <p:sldId id="266" r:id="rId68"/>
    <p:sldId id="267" r:id="rId69"/>
    <p:sldId id="268" r:id="rId70"/>
    <p:sldId id="269" r:id="rId71"/>
    <p:sldId id="270" r:id="rId72"/>
    <p:sldId id="271" r:id="rId73"/>
    <p:sldId id="272" r:id="rId74"/>
    <p:sldId id="273" r:id="rId75"/>
    <p:sldId id="274" r:id="rId76"/>
    <p:sldId id="275" r:id="rId77"/>
    <p:sldId id="276" r:id="rId78"/>
    <p:sldId id="277" r:id="rId79"/>
    <p:sldId id="278" r:id="rId80"/>
    <p:sldId id="257" r:id="rId81"/>
  </p:sldIdLst>
  <p:sldSz cx="9144000" cy="6858000" type="screen4x3"/>
  <p:notesSz cx="6400800" cy="86868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6767"/>
    <a:srgbClr val="2E3640"/>
    <a:srgbClr val="E33830"/>
    <a:srgbClr val="EF792F"/>
    <a:srgbClr val="EFB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779" autoAdjust="0"/>
  </p:normalViewPr>
  <p:slideViewPr>
    <p:cSldViewPr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CB6458-4995-4544-B714-6FFBD37A7CE0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C098A77D-CC45-4261-9D6B-9DA9D37EDE62}">
      <dgm:prSet phldrT="[Text]" custT="1"/>
      <dgm:spPr/>
      <dgm:t>
        <a:bodyPr/>
        <a:lstStyle/>
        <a:p>
          <a:r>
            <a:rPr lang="en-US" sz="3200" b="1" dirty="0" err="1"/>
            <a:t>Tipe</a:t>
          </a:r>
          <a:r>
            <a:rPr lang="en-US" sz="3200" b="1" dirty="0"/>
            <a:t> SPK</a:t>
          </a:r>
          <a:endParaRPr lang="id-ID" sz="3200" b="1" dirty="0"/>
        </a:p>
      </dgm:t>
    </dgm:pt>
    <dgm:pt modelId="{775BFD68-796B-4537-ABB6-C668DFAB8A72}" type="parTrans" cxnId="{1AB6210E-5A83-4781-BB04-9D1E31CFF9CE}">
      <dgm:prSet/>
      <dgm:spPr/>
      <dgm:t>
        <a:bodyPr/>
        <a:lstStyle/>
        <a:p>
          <a:endParaRPr lang="id-ID"/>
        </a:p>
      </dgm:t>
    </dgm:pt>
    <dgm:pt modelId="{7A289E22-8E01-4814-A990-FE7B9558D491}" type="sibTrans" cxnId="{1AB6210E-5A83-4781-BB04-9D1E31CFF9CE}">
      <dgm:prSet/>
      <dgm:spPr/>
      <dgm:t>
        <a:bodyPr/>
        <a:lstStyle/>
        <a:p>
          <a:endParaRPr lang="id-ID"/>
        </a:p>
      </dgm:t>
    </dgm:pt>
    <dgm:pt modelId="{0630514E-E833-467C-9290-293DC6BE28AD}">
      <dgm:prSet phldrT="[Text]" custT="1"/>
      <dgm:spPr/>
      <dgm:t>
        <a:bodyPr/>
        <a:lstStyle/>
        <a:p>
          <a:r>
            <a:rPr lang="en-US" sz="3200" b="1" dirty="0"/>
            <a:t>Data-Driven SPK</a:t>
          </a:r>
          <a:endParaRPr lang="id-ID" sz="3200" b="1" dirty="0"/>
        </a:p>
      </dgm:t>
    </dgm:pt>
    <dgm:pt modelId="{CA2CCCA7-7370-40F5-AA97-656237FDA747}" type="parTrans" cxnId="{AB597806-98F3-4608-A1F1-E0A6BAEA71E5}">
      <dgm:prSet/>
      <dgm:spPr/>
      <dgm:t>
        <a:bodyPr/>
        <a:lstStyle/>
        <a:p>
          <a:endParaRPr lang="id-ID"/>
        </a:p>
      </dgm:t>
    </dgm:pt>
    <dgm:pt modelId="{45069AB8-E856-4C37-B926-4E0C017375BA}" type="sibTrans" cxnId="{AB597806-98F3-4608-A1F1-E0A6BAEA71E5}">
      <dgm:prSet/>
      <dgm:spPr/>
      <dgm:t>
        <a:bodyPr/>
        <a:lstStyle/>
        <a:p>
          <a:endParaRPr lang="id-ID"/>
        </a:p>
      </dgm:t>
    </dgm:pt>
    <dgm:pt modelId="{8FC65548-63B4-4EE3-BF4C-BE3EE0613509}">
      <dgm:prSet phldrT="[Text]" custT="1"/>
      <dgm:spPr/>
      <dgm:t>
        <a:bodyPr/>
        <a:lstStyle/>
        <a:p>
          <a:r>
            <a:rPr lang="en-US" sz="3200" b="1" dirty="0"/>
            <a:t>Model-Driven SPK</a:t>
          </a:r>
          <a:endParaRPr lang="id-ID" sz="3200" b="1" dirty="0"/>
        </a:p>
      </dgm:t>
    </dgm:pt>
    <dgm:pt modelId="{94A4222B-F6A9-4D20-B028-0ADB2B60346F}" type="sibTrans" cxnId="{C2EB2673-B78D-4F55-960A-CFBC3B4B304A}">
      <dgm:prSet/>
      <dgm:spPr/>
      <dgm:t>
        <a:bodyPr/>
        <a:lstStyle/>
        <a:p>
          <a:endParaRPr lang="id-ID"/>
        </a:p>
      </dgm:t>
    </dgm:pt>
    <dgm:pt modelId="{9B35EA69-F5B0-4107-AAD6-AAD15F1FBCA8}" type="parTrans" cxnId="{C2EB2673-B78D-4F55-960A-CFBC3B4B304A}">
      <dgm:prSet/>
      <dgm:spPr/>
      <dgm:t>
        <a:bodyPr/>
        <a:lstStyle/>
        <a:p>
          <a:endParaRPr lang="id-ID"/>
        </a:p>
      </dgm:t>
    </dgm:pt>
    <dgm:pt modelId="{41C7D160-F43D-4E7C-B114-D40C1ED5BD91}" type="pres">
      <dgm:prSet presAssocID="{80CB6458-4995-4544-B714-6FFBD37A7CE0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A0ECD195-7A93-4854-B2C3-2E19536512E5}" type="pres">
      <dgm:prSet presAssocID="{C098A77D-CC45-4261-9D6B-9DA9D37EDE62}" presName="root1" presStyleCnt="0"/>
      <dgm:spPr/>
    </dgm:pt>
    <dgm:pt modelId="{EE72760F-5469-4A46-9AE7-EA0C0471753D}" type="pres">
      <dgm:prSet presAssocID="{C098A77D-CC45-4261-9D6B-9DA9D37EDE62}" presName="LevelOneTextNode" presStyleLbl="node0" presStyleIdx="0" presStyleCnt="1">
        <dgm:presLayoutVars>
          <dgm:chPref val="3"/>
        </dgm:presLayoutVars>
      </dgm:prSet>
      <dgm:spPr/>
    </dgm:pt>
    <dgm:pt modelId="{667A6DEB-FCC9-48C4-AC96-93BC62423272}" type="pres">
      <dgm:prSet presAssocID="{C098A77D-CC45-4261-9D6B-9DA9D37EDE62}" presName="level2hierChild" presStyleCnt="0"/>
      <dgm:spPr/>
    </dgm:pt>
    <dgm:pt modelId="{D90B2E41-62A3-4F36-9D9D-254F55CF4F14}" type="pres">
      <dgm:prSet presAssocID="{9B35EA69-F5B0-4107-AAD6-AAD15F1FBCA8}" presName="conn2-1" presStyleLbl="parChTrans1D2" presStyleIdx="0" presStyleCnt="2"/>
      <dgm:spPr/>
    </dgm:pt>
    <dgm:pt modelId="{E72E9FD9-C8E6-406F-A223-D00DD16D97A5}" type="pres">
      <dgm:prSet presAssocID="{9B35EA69-F5B0-4107-AAD6-AAD15F1FBCA8}" presName="connTx" presStyleLbl="parChTrans1D2" presStyleIdx="0" presStyleCnt="2"/>
      <dgm:spPr/>
    </dgm:pt>
    <dgm:pt modelId="{B171D6C5-4F14-49F4-9A52-BA8FFBB69ECB}" type="pres">
      <dgm:prSet presAssocID="{8FC65548-63B4-4EE3-BF4C-BE3EE0613509}" presName="root2" presStyleCnt="0"/>
      <dgm:spPr/>
    </dgm:pt>
    <dgm:pt modelId="{F185CE43-F067-46BD-987F-AACF4ACAFD06}" type="pres">
      <dgm:prSet presAssocID="{8FC65548-63B4-4EE3-BF4C-BE3EE0613509}" presName="LevelTwoTextNode" presStyleLbl="node2" presStyleIdx="0" presStyleCnt="2" custLinFactNeighborX="11301" custLinFactNeighborY="-5650">
        <dgm:presLayoutVars>
          <dgm:chPref val="3"/>
        </dgm:presLayoutVars>
      </dgm:prSet>
      <dgm:spPr/>
    </dgm:pt>
    <dgm:pt modelId="{A117B167-58A3-45D6-B3E4-A4B1B670E89A}" type="pres">
      <dgm:prSet presAssocID="{8FC65548-63B4-4EE3-BF4C-BE3EE0613509}" presName="level3hierChild" presStyleCnt="0"/>
      <dgm:spPr/>
    </dgm:pt>
    <dgm:pt modelId="{986FE462-A82D-445C-9570-2976DA85FD61}" type="pres">
      <dgm:prSet presAssocID="{CA2CCCA7-7370-40F5-AA97-656237FDA747}" presName="conn2-1" presStyleLbl="parChTrans1D2" presStyleIdx="1" presStyleCnt="2"/>
      <dgm:spPr/>
    </dgm:pt>
    <dgm:pt modelId="{39729980-FAD9-4325-82CA-1176E8EDFE47}" type="pres">
      <dgm:prSet presAssocID="{CA2CCCA7-7370-40F5-AA97-656237FDA747}" presName="connTx" presStyleLbl="parChTrans1D2" presStyleIdx="1" presStyleCnt="2"/>
      <dgm:spPr/>
    </dgm:pt>
    <dgm:pt modelId="{4F860CDE-0491-4925-B2CD-67C4F24FBE29}" type="pres">
      <dgm:prSet presAssocID="{0630514E-E833-467C-9290-293DC6BE28AD}" presName="root2" presStyleCnt="0"/>
      <dgm:spPr/>
    </dgm:pt>
    <dgm:pt modelId="{EC859034-A6E1-4AB5-BD34-9404DE21EBF2}" type="pres">
      <dgm:prSet presAssocID="{0630514E-E833-467C-9290-293DC6BE28AD}" presName="LevelTwoTextNode" presStyleLbl="node2" presStyleIdx="1" presStyleCnt="2">
        <dgm:presLayoutVars>
          <dgm:chPref val="3"/>
        </dgm:presLayoutVars>
      </dgm:prSet>
      <dgm:spPr/>
    </dgm:pt>
    <dgm:pt modelId="{3DFDA433-3DE6-48E2-9BE6-52EE47842317}" type="pres">
      <dgm:prSet presAssocID="{0630514E-E833-467C-9290-293DC6BE28AD}" presName="level3hierChild" presStyleCnt="0"/>
      <dgm:spPr/>
    </dgm:pt>
  </dgm:ptLst>
  <dgm:cxnLst>
    <dgm:cxn modelId="{AB597806-98F3-4608-A1F1-E0A6BAEA71E5}" srcId="{C098A77D-CC45-4261-9D6B-9DA9D37EDE62}" destId="{0630514E-E833-467C-9290-293DC6BE28AD}" srcOrd="1" destOrd="0" parTransId="{CA2CCCA7-7370-40F5-AA97-656237FDA747}" sibTransId="{45069AB8-E856-4C37-B926-4E0C017375BA}"/>
    <dgm:cxn modelId="{1AB6210E-5A83-4781-BB04-9D1E31CFF9CE}" srcId="{80CB6458-4995-4544-B714-6FFBD37A7CE0}" destId="{C098A77D-CC45-4261-9D6B-9DA9D37EDE62}" srcOrd="0" destOrd="0" parTransId="{775BFD68-796B-4537-ABB6-C668DFAB8A72}" sibTransId="{7A289E22-8E01-4814-A990-FE7B9558D491}"/>
    <dgm:cxn modelId="{C2400D26-8837-4538-8347-1176461E08A6}" type="presOf" srcId="{9B35EA69-F5B0-4107-AAD6-AAD15F1FBCA8}" destId="{E72E9FD9-C8E6-406F-A223-D00DD16D97A5}" srcOrd="1" destOrd="0" presId="urn:microsoft.com/office/officeart/2005/8/layout/hierarchy2"/>
    <dgm:cxn modelId="{F981EE37-BDF3-4811-9A6C-2ACC0A70F43D}" type="presOf" srcId="{CA2CCCA7-7370-40F5-AA97-656237FDA747}" destId="{986FE462-A82D-445C-9570-2976DA85FD61}" srcOrd="0" destOrd="0" presId="urn:microsoft.com/office/officeart/2005/8/layout/hierarchy2"/>
    <dgm:cxn modelId="{38E03866-7861-41E0-8EAD-F3850A45EC77}" type="presOf" srcId="{C098A77D-CC45-4261-9D6B-9DA9D37EDE62}" destId="{EE72760F-5469-4A46-9AE7-EA0C0471753D}" srcOrd="0" destOrd="0" presId="urn:microsoft.com/office/officeart/2005/8/layout/hierarchy2"/>
    <dgm:cxn modelId="{C2EB2673-B78D-4F55-960A-CFBC3B4B304A}" srcId="{C098A77D-CC45-4261-9D6B-9DA9D37EDE62}" destId="{8FC65548-63B4-4EE3-BF4C-BE3EE0613509}" srcOrd="0" destOrd="0" parTransId="{9B35EA69-F5B0-4107-AAD6-AAD15F1FBCA8}" sibTransId="{94A4222B-F6A9-4D20-B028-0ADB2B60346F}"/>
    <dgm:cxn modelId="{A89FDBA4-5934-40F6-8B1A-40CB30415995}" type="presOf" srcId="{CA2CCCA7-7370-40F5-AA97-656237FDA747}" destId="{39729980-FAD9-4325-82CA-1176E8EDFE47}" srcOrd="1" destOrd="0" presId="urn:microsoft.com/office/officeart/2005/8/layout/hierarchy2"/>
    <dgm:cxn modelId="{A3A055D6-60FF-41D6-9A61-861965164511}" type="presOf" srcId="{8FC65548-63B4-4EE3-BF4C-BE3EE0613509}" destId="{F185CE43-F067-46BD-987F-AACF4ACAFD06}" srcOrd="0" destOrd="0" presId="urn:microsoft.com/office/officeart/2005/8/layout/hierarchy2"/>
    <dgm:cxn modelId="{AA7E28DB-413B-4D10-93F4-AAF586FFEA2A}" type="presOf" srcId="{9B35EA69-F5B0-4107-AAD6-AAD15F1FBCA8}" destId="{D90B2E41-62A3-4F36-9D9D-254F55CF4F14}" srcOrd="0" destOrd="0" presId="urn:microsoft.com/office/officeart/2005/8/layout/hierarchy2"/>
    <dgm:cxn modelId="{1E0A94DF-CDAD-47F9-BF00-278DDAAE5AFB}" type="presOf" srcId="{80CB6458-4995-4544-B714-6FFBD37A7CE0}" destId="{41C7D160-F43D-4E7C-B114-D40C1ED5BD91}" srcOrd="0" destOrd="0" presId="urn:microsoft.com/office/officeart/2005/8/layout/hierarchy2"/>
    <dgm:cxn modelId="{7FBF99F1-2D3B-423C-B537-882C506FF8F4}" type="presOf" srcId="{0630514E-E833-467C-9290-293DC6BE28AD}" destId="{EC859034-A6E1-4AB5-BD34-9404DE21EBF2}" srcOrd="0" destOrd="0" presId="urn:microsoft.com/office/officeart/2005/8/layout/hierarchy2"/>
    <dgm:cxn modelId="{F535AA71-D79C-411A-8C58-7DF7CDA481A8}" type="presParOf" srcId="{41C7D160-F43D-4E7C-B114-D40C1ED5BD91}" destId="{A0ECD195-7A93-4854-B2C3-2E19536512E5}" srcOrd="0" destOrd="0" presId="urn:microsoft.com/office/officeart/2005/8/layout/hierarchy2"/>
    <dgm:cxn modelId="{5E61B137-CD28-45AB-908D-B26E81DA2A7B}" type="presParOf" srcId="{A0ECD195-7A93-4854-B2C3-2E19536512E5}" destId="{EE72760F-5469-4A46-9AE7-EA0C0471753D}" srcOrd="0" destOrd="0" presId="urn:microsoft.com/office/officeart/2005/8/layout/hierarchy2"/>
    <dgm:cxn modelId="{DD0423A5-2182-405A-9AE6-7C1B234560F5}" type="presParOf" srcId="{A0ECD195-7A93-4854-B2C3-2E19536512E5}" destId="{667A6DEB-FCC9-48C4-AC96-93BC62423272}" srcOrd="1" destOrd="0" presId="urn:microsoft.com/office/officeart/2005/8/layout/hierarchy2"/>
    <dgm:cxn modelId="{A7E5ABA1-1F4D-4E76-8A60-8AE03DFFF871}" type="presParOf" srcId="{667A6DEB-FCC9-48C4-AC96-93BC62423272}" destId="{D90B2E41-62A3-4F36-9D9D-254F55CF4F14}" srcOrd="0" destOrd="0" presId="urn:microsoft.com/office/officeart/2005/8/layout/hierarchy2"/>
    <dgm:cxn modelId="{92C3E397-1FE3-4880-9D4F-918535A31960}" type="presParOf" srcId="{D90B2E41-62A3-4F36-9D9D-254F55CF4F14}" destId="{E72E9FD9-C8E6-406F-A223-D00DD16D97A5}" srcOrd="0" destOrd="0" presId="urn:microsoft.com/office/officeart/2005/8/layout/hierarchy2"/>
    <dgm:cxn modelId="{CFD9D053-0B43-439E-8B22-B37A8A9C161D}" type="presParOf" srcId="{667A6DEB-FCC9-48C4-AC96-93BC62423272}" destId="{B171D6C5-4F14-49F4-9A52-BA8FFBB69ECB}" srcOrd="1" destOrd="0" presId="urn:microsoft.com/office/officeart/2005/8/layout/hierarchy2"/>
    <dgm:cxn modelId="{B0D8E6E5-692C-47D4-942A-C1B04D549267}" type="presParOf" srcId="{B171D6C5-4F14-49F4-9A52-BA8FFBB69ECB}" destId="{F185CE43-F067-46BD-987F-AACF4ACAFD06}" srcOrd="0" destOrd="0" presId="urn:microsoft.com/office/officeart/2005/8/layout/hierarchy2"/>
    <dgm:cxn modelId="{8817F420-3D46-434D-84D9-342D3605A952}" type="presParOf" srcId="{B171D6C5-4F14-49F4-9A52-BA8FFBB69ECB}" destId="{A117B167-58A3-45D6-B3E4-A4B1B670E89A}" srcOrd="1" destOrd="0" presId="urn:microsoft.com/office/officeart/2005/8/layout/hierarchy2"/>
    <dgm:cxn modelId="{8FBA512A-E562-4188-B4A9-8EEFB17227D3}" type="presParOf" srcId="{667A6DEB-FCC9-48C4-AC96-93BC62423272}" destId="{986FE462-A82D-445C-9570-2976DA85FD61}" srcOrd="2" destOrd="0" presId="urn:microsoft.com/office/officeart/2005/8/layout/hierarchy2"/>
    <dgm:cxn modelId="{50687A30-94D0-4EF7-B05E-39D68A75AE20}" type="presParOf" srcId="{986FE462-A82D-445C-9570-2976DA85FD61}" destId="{39729980-FAD9-4325-82CA-1176E8EDFE47}" srcOrd="0" destOrd="0" presId="urn:microsoft.com/office/officeart/2005/8/layout/hierarchy2"/>
    <dgm:cxn modelId="{CE3E09A0-087A-4B99-A6BA-9AF482B87DD0}" type="presParOf" srcId="{667A6DEB-FCC9-48C4-AC96-93BC62423272}" destId="{4F860CDE-0491-4925-B2CD-67C4F24FBE29}" srcOrd="3" destOrd="0" presId="urn:microsoft.com/office/officeart/2005/8/layout/hierarchy2"/>
    <dgm:cxn modelId="{F716D127-890D-4170-9D34-9BB9A2BDA0A7}" type="presParOf" srcId="{4F860CDE-0491-4925-B2CD-67C4F24FBE29}" destId="{EC859034-A6E1-4AB5-BD34-9404DE21EBF2}" srcOrd="0" destOrd="0" presId="urn:microsoft.com/office/officeart/2005/8/layout/hierarchy2"/>
    <dgm:cxn modelId="{880234AD-F033-4459-A146-51DE43D80698}" type="presParOf" srcId="{4F860CDE-0491-4925-B2CD-67C4F24FBE29}" destId="{3DFDA433-3DE6-48E2-9BE6-52EE4784231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0E53B8-41FD-4767-9968-00CDECA2E3DA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0D85A067-633E-4B57-9587-9E7FC86591E4}">
      <dgm:prSet phldrT="[Text]" custT="1"/>
      <dgm:spPr>
        <a:solidFill>
          <a:schemeClr val="accent1">
            <a:lumMod val="20000"/>
            <a:lumOff val="80000"/>
            <a:alpha val="40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n-US" sz="1800" b="1" dirty="0" err="1">
              <a:solidFill>
                <a:schemeClr val="tx1"/>
              </a:solidFill>
            </a:rPr>
            <a:t>Merupakan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suatu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sistem</a:t>
          </a:r>
          <a:r>
            <a:rPr lang="en-US" sz="1800" b="1" dirty="0">
              <a:solidFill>
                <a:schemeClr val="tx1"/>
              </a:solidFill>
            </a:rPr>
            <a:t> yang </a:t>
          </a:r>
          <a:r>
            <a:rPr lang="en-US" sz="1800" b="1" dirty="0" err="1">
              <a:solidFill>
                <a:schemeClr val="tx1"/>
              </a:solidFill>
            </a:rPr>
            <a:t>berdiri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sendiri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terpisah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dari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sistem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informasi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organisasi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secara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keseluruhan</a:t>
          </a:r>
          <a:endParaRPr lang="id-ID" sz="1800" b="1" dirty="0">
            <a:solidFill>
              <a:schemeClr val="tx1"/>
            </a:solidFill>
          </a:endParaRPr>
        </a:p>
      </dgm:t>
    </dgm:pt>
    <dgm:pt modelId="{2EDE9857-EABC-4535-8021-B5A6AB658609}" type="parTrans" cxnId="{C4C79D91-0642-4D60-9E6D-24E2A0AC6CB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2F116DF9-C57F-42CB-BA68-8965B475F044}" type="sibTrans" cxnId="{C4C79D91-0642-4D60-9E6D-24E2A0AC6CB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C099E061-C9B0-44F7-8D73-D2EFA88CC340}">
      <dgm:prSet phldrT="[Text]" custT="1"/>
      <dgm:spPr>
        <a:solidFill>
          <a:schemeClr val="accent4">
            <a:lumMod val="20000"/>
            <a:lumOff val="80000"/>
            <a:alpha val="40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n-US" sz="1800" b="1" dirty="0">
              <a:solidFill>
                <a:schemeClr val="tx1"/>
              </a:solidFill>
            </a:rPr>
            <a:t>SPK  </a:t>
          </a:r>
          <a:r>
            <a:rPr lang="en-US" sz="1800" b="1" dirty="0" err="1">
              <a:solidFill>
                <a:schemeClr val="tx1"/>
              </a:solidFill>
            </a:rPr>
            <a:t>ini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sering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dikembangkan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langsung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oleh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masing-masing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pengguna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dan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tidak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langsung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dikendalikan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dari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divisi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sistem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informasi</a:t>
          </a:r>
          <a:endParaRPr lang="id-ID" sz="1800" b="1" dirty="0">
            <a:solidFill>
              <a:schemeClr val="tx1"/>
            </a:solidFill>
          </a:endParaRPr>
        </a:p>
      </dgm:t>
    </dgm:pt>
    <dgm:pt modelId="{4B5FCEC6-847C-40BC-8A4F-EA693D6822A1}" type="parTrans" cxnId="{4DC77EAE-3857-4B84-9908-53804ACA42D3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3F1B049A-7802-4345-A543-7CD70DF9D1A2}" type="sibTrans" cxnId="{4DC77EAE-3857-4B84-9908-53804ACA42D3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791AF596-6524-4BF2-A626-A9F2F55D8A76}">
      <dgm:prSet phldrT="[Text]" custT="1"/>
      <dgm:spPr>
        <a:solidFill>
          <a:schemeClr val="accent6">
            <a:lumMod val="40000"/>
            <a:lumOff val="60000"/>
            <a:alpha val="40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n-US" sz="1800" b="1" dirty="0" err="1">
              <a:solidFill>
                <a:schemeClr val="tx1"/>
              </a:solidFill>
            </a:rPr>
            <a:t>Dikembangkan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berdasarkan</a:t>
          </a:r>
          <a:r>
            <a:rPr lang="en-US" sz="1800" b="1" dirty="0">
              <a:solidFill>
                <a:schemeClr val="tx1"/>
              </a:solidFill>
            </a:rPr>
            <a:t> model </a:t>
          </a:r>
          <a:r>
            <a:rPr lang="en-US" sz="1800" b="1" dirty="0" err="1">
              <a:solidFill>
                <a:schemeClr val="tx1"/>
              </a:solidFill>
            </a:rPr>
            <a:t>atau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teori</a:t>
          </a:r>
          <a:r>
            <a:rPr lang="en-US" sz="1800" b="1" dirty="0">
              <a:solidFill>
                <a:schemeClr val="tx1"/>
              </a:solidFill>
            </a:rPr>
            <a:t> yang </a:t>
          </a:r>
          <a:r>
            <a:rPr lang="en-US" sz="1800" b="1" dirty="0" err="1">
              <a:solidFill>
                <a:schemeClr val="tx1"/>
              </a:solidFill>
            </a:rPr>
            <a:t>ada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kemudian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dikombinasikan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dengan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tampilan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dirty="0" err="1">
              <a:solidFill>
                <a:schemeClr val="tx1"/>
              </a:solidFill>
            </a:rPr>
            <a:t>pengguna</a:t>
          </a:r>
          <a:r>
            <a:rPr lang="en-US" sz="1800" b="1" dirty="0">
              <a:solidFill>
                <a:schemeClr val="tx1"/>
              </a:solidFill>
            </a:rPr>
            <a:t>  yang </a:t>
          </a:r>
          <a:r>
            <a:rPr lang="en-US" sz="1800" b="1" dirty="0" err="1">
              <a:solidFill>
                <a:schemeClr val="tx1"/>
              </a:solidFill>
            </a:rPr>
            <a:t>membuat</a:t>
          </a:r>
          <a:r>
            <a:rPr lang="en-US" sz="1800" b="1" dirty="0">
              <a:solidFill>
                <a:schemeClr val="tx1"/>
              </a:solidFill>
            </a:rPr>
            <a:t> model </a:t>
          </a:r>
          <a:r>
            <a:rPr lang="en-US" sz="1800" b="1" dirty="0" err="1">
              <a:solidFill>
                <a:schemeClr val="tx1"/>
              </a:solidFill>
            </a:rPr>
            <a:t>ini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mudah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untuk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digunakan</a:t>
          </a:r>
          <a:endParaRPr lang="id-ID" sz="1800" b="1" dirty="0">
            <a:solidFill>
              <a:schemeClr val="tx1"/>
            </a:solidFill>
          </a:endParaRPr>
        </a:p>
      </dgm:t>
    </dgm:pt>
    <dgm:pt modelId="{D4AC4CA7-1861-4EA5-A31F-B4853AC28007}" type="parTrans" cxnId="{137A493C-3263-42CB-95BB-87644466526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AC5660FD-4D3A-437B-A871-AEEDABA9461E}" type="sibTrans" cxnId="{137A493C-3263-42CB-95BB-87644466526D}">
      <dgm:prSet/>
      <dgm:spPr/>
      <dgm:t>
        <a:bodyPr/>
        <a:lstStyle/>
        <a:p>
          <a:endParaRPr lang="id-ID">
            <a:solidFill>
              <a:schemeClr val="tx1"/>
            </a:solidFill>
          </a:endParaRPr>
        </a:p>
      </dgm:t>
    </dgm:pt>
    <dgm:pt modelId="{4F706961-08A3-4319-9A90-D2DDE64AEA64}" type="pres">
      <dgm:prSet presAssocID="{720E53B8-41FD-4767-9968-00CDECA2E3DA}" presName="Name0" presStyleCnt="0">
        <dgm:presLayoutVars>
          <dgm:dir/>
          <dgm:resizeHandles val="exact"/>
        </dgm:presLayoutVars>
      </dgm:prSet>
      <dgm:spPr/>
    </dgm:pt>
    <dgm:pt modelId="{7048DF90-987E-4190-9F77-3699BAAC5436}" type="pres">
      <dgm:prSet presAssocID="{0D85A067-633E-4B57-9587-9E7FC86591E4}" presName="composite" presStyleCnt="0"/>
      <dgm:spPr/>
    </dgm:pt>
    <dgm:pt modelId="{7EDA1CD9-2896-445F-A797-2D099BCD836A}" type="pres">
      <dgm:prSet presAssocID="{0D85A067-633E-4B57-9587-9E7FC86591E4}" presName="rect1" presStyleLbl="trAlignAcc1" presStyleIdx="0" presStyleCnt="3" custScaleX="251322" custScaleY="156148" custLinFactNeighborX="9251" custLinFactNeighborY="-437">
        <dgm:presLayoutVars>
          <dgm:bulletEnabled val="1"/>
        </dgm:presLayoutVars>
      </dgm:prSet>
      <dgm:spPr/>
    </dgm:pt>
    <dgm:pt modelId="{8A791F49-1A1C-46F1-82FE-5B71EC759D2B}" type="pres">
      <dgm:prSet presAssocID="{0D85A067-633E-4B57-9587-9E7FC86591E4}" presName="rect2" presStyleLbl="fgImgPlace1" presStyleIdx="0" presStyleCnt="3" custLinFactX="-200000" custLinFactNeighborX="-249896" custLinFactNeighborY="-463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54623958-B6E8-4C39-AB8F-2FBD3B9CA1C5}" type="pres">
      <dgm:prSet presAssocID="{2F116DF9-C57F-42CB-BA68-8965B475F044}" presName="sibTrans" presStyleCnt="0"/>
      <dgm:spPr/>
    </dgm:pt>
    <dgm:pt modelId="{4CAA41CE-304E-4521-8EE6-5BC695003EC9}" type="pres">
      <dgm:prSet presAssocID="{C099E061-C9B0-44F7-8D73-D2EFA88CC340}" presName="composite" presStyleCnt="0"/>
      <dgm:spPr/>
    </dgm:pt>
    <dgm:pt modelId="{141A9654-7652-42A7-879B-7CCA7B1CA496}" type="pres">
      <dgm:prSet presAssocID="{C099E061-C9B0-44F7-8D73-D2EFA88CC340}" presName="rect1" presStyleLbl="trAlignAcc1" presStyleIdx="1" presStyleCnt="3" custScaleX="241882" custScaleY="150938" custLinFactNeighborX="18934" custLinFactNeighborY="-9661">
        <dgm:presLayoutVars>
          <dgm:bulletEnabled val="1"/>
        </dgm:presLayoutVars>
      </dgm:prSet>
      <dgm:spPr/>
    </dgm:pt>
    <dgm:pt modelId="{22D65E8B-1C38-422A-899A-083CC318C78E}" type="pres">
      <dgm:prSet presAssocID="{C099E061-C9B0-44F7-8D73-D2EFA88CC340}" presName="rect2" presStyleLbl="fgImgPlace1" presStyleIdx="1" presStyleCnt="3" custLinFactX="-200000" custLinFactNeighborX="-257645" custLinFactNeighborY="-234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85E0CEB8-EDCF-4DCA-B9AD-77AE921A14D4}" type="pres">
      <dgm:prSet presAssocID="{3F1B049A-7802-4345-A543-7CD70DF9D1A2}" presName="sibTrans" presStyleCnt="0"/>
      <dgm:spPr/>
    </dgm:pt>
    <dgm:pt modelId="{B8436574-FA49-40B1-A8C6-167081388722}" type="pres">
      <dgm:prSet presAssocID="{791AF596-6524-4BF2-A626-A9F2F55D8A76}" presName="composite" presStyleCnt="0"/>
      <dgm:spPr/>
    </dgm:pt>
    <dgm:pt modelId="{C96DB99C-55A8-429A-BF72-54C49D015006}" type="pres">
      <dgm:prSet presAssocID="{791AF596-6524-4BF2-A626-A9F2F55D8A76}" presName="rect1" presStyleLbl="trAlignAcc1" presStyleIdx="2" presStyleCnt="3" custScaleX="254117" custScaleY="177344" custLinFactNeighborX="15466" custLinFactNeighborY="-13520">
        <dgm:presLayoutVars>
          <dgm:bulletEnabled val="1"/>
        </dgm:presLayoutVars>
      </dgm:prSet>
      <dgm:spPr/>
    </dgm:pt>
    <dgm:pt modelId="{D8359F0C-22F9-484E-8110-9E3C8577A341}" type="pres">
      <dgm:prSet presAssocID="{791AF596-6524-4BF2-A626-A9F2F55D8A76}" presName="rect2" presStyleLbl="fgImgPlace1" presStyleIdx="2" presStyleCnt="3" custLinFactX="-200000" custLinFactNeighborX="-251245" custLinFactNeighborY="-1334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</dgm:ptLst>
  <dgm:cxnLst>
    <dgm:cxn modelId="{97338609-CE8C-4AEE-8C8D-04808B621A8B}" type="presOf" srcId="{C099E061-C9B0-44F7-8D73-D2EFA88CC340}" destId="{141A9654-7652-42A7-879B-7CCA7B1CA496}" srcOrd="0" destOrd="0" presId="urn:microsoft.com/office/officeart/2008/layout/PictureStrips"/>
    <dgm:cxn modelId="{BA9A501A-13BE-4518-B1F5-F8B599C075CE}" type="presOf" srcId="{720E53B8-41FD-4767-9968-00CDECA2E3DA}" destId="{4F706961-08A3-4319-9A90-D2DDE64AEA64}" srcOrd="0" destOrd="0" presId="urn:microsoft.com/office/officeart/2008/layout/PictureStrips"/>
    <dgm:cxn modelId="{137A493C-3263-42CB-95BB-87644466526D}" srcId="{720E53B8-41FD-4767-9968-00CDECA2E3DA}" destId="{791AF596-6524-4BF2-A626-A9F2F55D8A76}" srcOrd="2" destOrd="0" parTransId="{D4AC4CA7-1861-4EA5-A31F-B4853AC28007}" sibTransId="{AC5660FD-4D3A-437B-A871-AEEDABA9461E}"/>
    <dgm:cxn modelId="{C4C79D91-0642-4D60-9E6D-24E2A0AC6CBD}" srcId="{720E53B8-41FD-4767-9968-00CDECA2E3DA}" destId="{0D85A067-633E-4B57-9587-9E7FC86591E4}" srcOrd="0" destOrd="0" parTransId="{2EDE9857-EABC-4535-8021-B5A6AB658609}" sibTransId="{2F116DF9-C57F-42CB-BA68-8965B475F044}"/>
    <dgm:cxn modelId="{4DC77EAE-3857-4B84-9908-53804ACA42D3}" srcId="{720E53B8-41FD-4767-9968-00CDECA2E3DA}" destId="{C099E061-C9B0-44F7-8D73-D2EFA88CC340}" srcOrd="1" destOrd="0" parTransId="{4B5FCEC6-847C-40BC-8A4F-EA693D6822A1}" sibTransId="{3F1B049A-7802-4345-A543-7CD70DF9D1A2}"/>
    <dgm:cxn modelId="{4D9764DB-3CFE-44F2-B642-3E73568F0344}" type="presOf" srcId="{791AF596-6524-4BF2-A626-A9F2F55D8A76}" destId="{C96DB99C-55A8-429A-BF72-54C49D015006}" srcOrd="0" destOrd="0" presId="urn:microsoft.com/office/officeart/2008/layout/PictureStrips"/>
    <dgm:cxn modelId="{AA9653E4-9594-46EA-8228-99DC78C6F65E}" type="presOf" srcId="{0D85A067-633E-4B57-9587-9E7FC86591E4}" destId="{7EDA1CD9-2896-445F-A797-2D099BCD836A}" srcOrd="0" destOrd="0" presId="urn:microsoft.com/office/officeart/2008/layout/PictureStrips"/>
    <dgm:cxn modelId="{555CE4E6-49AB-4AB8-B153-DC48E4A1CB62}" type="presParOf" srcId="{4F706961-08A3-4319-9A90-D2DDE64AEA64}" destId="{7048DF90-987E-4190-9F77-3699BAAC5436}" srcOrd="0" destOrd="0" presId="urn:microsoft.com/office/officeart/2008/layout/PictureStrips"/>
    <dgm:cxn modelId="{B5F3211C-EC0D-46E2-AC8E-32B51D9D9658}" type="presParOf" srcId="{7048DF90-987E-4190-9F77-3699BAAC5436}" destId="{7EDA1CD9-2896-445F-A797-2D099BCD836A}" srcOrd="0" destOrd="0" presId="urn:microsoft.com/office/officeart/2008/layout/PictureStrips"/>
    <dgm:cxn modelId="{EC18C5A1-4D96-4438-BDEB-A57331FCE318}" type="presParOf" srcId="{7048DF90-987E-4190-9F77-3699BAAC5436}" destId="{8A791F49-1A1C-46F1-82FE-5B71EC759D2B}" srcOrd="1" destOrd="0" presId="urn:microsoft.com/office/officeart/2008/layout/PictureStrips"/>
    <dgm:cxn modelId="{7D2A33A9-1863-41D7-BC8D-77345DEC6298}" type="presParOf" srcId="{4F706961-08A3-4319-9A90-D2DDE64AEA64}" destId="{54623958-B6E8-4C39-AB8F-2FBD3B9CA1C5}" srcOrd="1" destOrd="0" presId="urn:microsoft.com/office/officeart/2008/layout/PictureStrips"/>
    <dgm:cxn modelId="{523F2C84-C579-4C72-8AB0-8E2C0270B95B}" type="presParOf" srcId="{4F706961-08A3-4319-9A90-D2DDE64AEA64}" destId="{4CAA41CE-304E-4521-8EE6-5BC695003EC9}" srcOrd="2" destOrd="0" presId="urn:microsoft.com/office/officeart/2008/layout/PictureStrips"/>
    <dgm:cxn modelId="{1F100D1C-A52C-47AB-8B00-96D32BD1CEA4}" type="presParOf" srcId="{4CAA41CE-304E-4521-8EE6-5BC695003EC9}" destId="{141A9654-7652-42A7-879B-7CCA7B1CA496}" srcOrd="0" destOrd="0" presId="urn:microsoft.com/office/officeart/2008/layout/PictureStrips"/>
    <dgm:cxn modelId="{192DB797-4AD7-4827-AE13-D2B0DC269E32}" type="presParOf" srcId="{4CAA41CE-304E-4521-8EE6-5BC695003EC9}" destId="{22D65E8B-1C38-422A-899A-083CC318C78E}" srcOrd="1" destOrd="0" presId="urn:microsoft.com/office/officeart/2008/layout/PictureStrips"/>
    <dgm:cxn modelId="{7CDB6D6B-D7CF-4551-80EB-2B36805AE2C0}" type="presParOf" srcId="{4F706961-08A3-4319-9A90-D2DDE64AEA64}" destId="{85E0CEB8-EDCF-4DCA-B9AD-77AE921A14D4}" srcOrd="3" destOrd="0" presId="urn:microsoft.com/office/officeart/2008/layout/PictureStrips"/>
    <dgm:cxn modelId="{5562A549-2E78-41A9-8ED9-3895AE361E85}" type="presParOf" srcId="{4F706961-08A3-4319-9A90-D2DDE64AEA64}" destId="{B8436574-FA49-40B1-A8C6-167081388722}" srcOrd="4" destOrd="0" presId="urn:microsoft.com/office/officeart/2008/layout/PictureStrips"/>
    <dgm:cxn modelId="{11A062A0-1204-4995-A9D3-96FDC097FD2F}" type="presParOf" srcId="{B8436574-FA49-40B1-A8C6-167081388722}" destId="{C96DB99C-55A8-429A-BF72-54C49D015006}" srcOrd="0" destOrd="0" presId="urn:microsoft.com/office/officeart/2008/layout/PictureStrips"/>
    <dgm:cxn modelId="{6167BD0F-EB64-4B1E-A690-3688D626F314}" type="presParOf" srcId="{B8436574-FA49-40B1-A8C6-167081388722}" destId="{D8359F0C-22F9-484E-8110-9E3C8577A34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20E53B8-41FD-4767-9968-00CDECA2E3DA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0D85A067-633E-4B57-9587-9E7FC86591E4}">
      <dgm:prSet phldrT="[Text]" custT="1"/>
      <dgm:spPr>
        <a:solidFill>
          <a:schemeClr val="accent1">
            <a:lumMod val="20000"/>
            <a:lumOff val="80000"/>
            <a:alpha val="40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n-US" sz="1800" b="1" dirty="0" err="1">
              <a:solidFill>
                <a:schemeClr val="tx1"/>
              </a:solidFill>
            </a:rPr>
            <a:t>Menganalisis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sejumlah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besar</a:t>
          </a:r>
          <a:r>
            <a:rPr lang="en-US" sz="1800" b="1" dirty="0">
              <a:solidFill>
                <a:schemeClr val="tx1"/>
              </a:solidFill>
            </a:rPr>
            <a:t> data yang </a:t>
          </a:r>
          <a:r>
            <a:rPr lang="en-US" sz="1800" b="1" dirty="0" err="1">
              <a:solidFill>
                <a:schemeClr val="tx1"/>
              </a:solidFill>
            </a:rPr>
            <a:t>ada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atau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tergabung</a:t>
          </a:r>
          <a:r>
            <a:rPr lang="en-US" sz="1800" b="1" dirty="0">
              <a:solidFill>
                <a:schemeClr val="tx1"/>
              </a:solidFill>
            </a:rPr>
            <a:t> di </a:t>
          </a:r>
          <a:r>
            <a:rPr lang="en-US" sz="1800" b="1" dirty="0" err="1">
              <a:solidFill>
                <a:schemeClr val="tx1"/>
              </a:solidFill>
            </a:rPr>
            <a:t>dalam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sistem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informasi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organisasi</a:t>
          </a:r>
          <a:endParaRPr lang="id-ID" sz="1800" b="1" dirty="0">
            <a:solidFill>
              <a:schemeClr val="tx1"/>
            </a:solidFill>
          </a:endParaRPr>
        </a:p>
      </dgm:t>
    </dgm:pt>
    <dgm:pt modelId="{2EDE9857-EABC-4535-8021-B5A6AB658609}" type="parTrans" cxnId="{C4C79D91-0642-4D60-9E6D-24E2A0AC6CBD}">
      <dgm:prSet/>
      <dgm:spPr/>
      <dgm:t>
        <a:bodyPr/>
        <a:lstStyle/>
        <a:p>
          <a:endParaRPr lang="id-ID"/>
        </a:p>
      </dgm:t>
    </dgm:pt>
    <dgm:pt modelId="{2F116DF9-C57F-42CB-BA68-8965B475F044}" type="sibTrans" cxnId="{C4C79D91-0642-4D60-9E6D-24E2A0AC6CBD}">
      <dgm:prSet/>
      <dgm:spPr/>
      <dgm:t>
        <a:bodyPr/>
        <a:lstStyle/>
        <a:p>
          <a:endParaRPr lang="id-ID"/>
        </a:p>
      </dgm:t>
    </dgm:pt>
    <dgm:pt modelId="{C099E061-C9B0-44F7-8D73-D2EFA88CC340}">
      <dgm:prSet phldrT="[Text]" custT="1"/>
      <dgm:spPr>
        <a:solidFill>
          <a:schemeClr val="accent4">
            <a:lumMod val="20000"/>
            <a:lumOff val="80000"/>
            <a:alpha val="40000"/>
          </a:schemeClr>
        </a:solidFill>
      </dgm:spPr>
      <dgm:t>
        <a:bodyPr/>
        <a:lstStyle/>
        <a:p>
          <a:pPr algn="just">
            <a:lnSpc>
              <a:spcPct val="100000"/>
            </a:lnSpc>
            <a:spcAft>
              <a:spcPts val="0"/>
            </a:spcAft>
          </a:pPr>
          <a:r>
            <a:rPr lang="en-US" sz="1800" b="1" dirty="0" err="1">
              <a:solidFill>
                <a:schemeClr val="tx1"/>
              </a:solidFill>
            </a:rPr>
            <a:t>Membantu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untuk</a:t>
          </a:r>
          <a:r>
            <a:rPr lang="en-US" sz="1800" b="1" dirty="0">
              <a:solidFill>
                <a:schemeClr val="tx1"/>
              </a:solidFill>
            </a:rPr>
            <a:t> proses </a:t>
          </a:r>
          <a:r>
            <a:rPr lang="en-US" sz="1800" b="1" dirty="0" err="1">
              <a:solidFill>
                <a:schemeClr val="tx1"/>
              </a:solidFill>
            </a:rPr>
            <a:t>pengambilan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keputusan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dengan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memungkinkan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mendapatkan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informasi</a:t>
          </a:r>
          <a:r>
            <a:rPr lang="en-US" sz="1800" b="1" dirty="0">
              <a:solidFill>
                <a:schemeClr val="tx1"/>
              </a:solidFill>
            </a:rPr>
            <a:t> yang </a:t>
          </a:r>
          <a:r>
            <a:rPr lang="en-US" sz="1800" b="1" dirty="0" err="1">
              <a:solidFill>
                <a:schemeClr val="tx1"/>
              </a:solidFill>
            </a:rPr>
            <a:t>bermanfaat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dari</a:t>
          </a:r>
          <a:r>
            <a:rPr lang="en-US" sz="1800" b="1" dirty="0">
              <a:solidFill>
                <a:schemeClr val="tx1"/>
              </a:solidFill>
            </a:rPr>
            <a:t> data yang </a:t>
          </a:r>
          <a:r>
            <a:rPr lang="en-US" sz="1800" b="1" dirty="0" err="1">
              <a:solidFill>
                <a:schemeClr val="tx1"/>
              </a:solidFill>
            </a:rPr>
            <a:t>tersimpan</a:t>
          </a:r>
          <a:r>
            <a:rPr lang="en-US" sz="1800" b="1" dirty="0">
              <a:solidFill>
                <a:schemeClr val="tx1"/>
              </a:solidFill>
            </a:rPr>
            <a:t> di </a:t>
          </a:r>
          <a:r>
            <a:rPr lang="en-US" sz="1800" b="1" dirty="0" err="1">
              <a:solidFill>
                <a:schemeClr val="tx1"/>
              </a:solidFill>
            </a:rPr>
            <a:t>dalam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i="1" dirty="0">
              <a:solidFill>
                <a:schemeClr val="tx1"/>
              </a:solidFill>
            </a:rPr>
            <a:t>database </a:t>
          </a:r>
          <a:r>
            <a:rPr lang="en-US" sz="1800" b="1" dirty="0">
              <a:solidFill>
                <a:schemeClr val="tx1"/>
              </a:solidFill>
            </a:rPr>
            <a:t>yang </a:t>
          </a:r>
          <a:r>
            <a:rPr lang="en-US" sz="1800" b="1" dirty="0" err="1">
              <a:solidFill>
                <a:schemeClr val="tx1"/>
              </a:solidFill>
            </a:rPr>
            <a:t>besar</a:t>
          </a:r>
          <a:endParaRPr lang="id-ID" sz="1800" b="1" dirty="0">
            <a:solidFill>
              <a:schemeClr val="tx1"/>
            </a:solidFill>
          </a:endParaRPr>
        </a:p>
      </dgm:t>
    </dgm:pt>
    <dgm:pt modelId="{4B5FCEC6-847C-40BC-8A4F-EA693D6822A1}" type="parTrans" cxnId="{4DC77EAE-3857-4B84-9908-53804ACA42D3}">
      <dgm:prSet/>
      <dgm:spPr/>
      <dgm:t>
        <a:bodyPr/>
        <a:lstStyle/>
        <a:p>
          <a:endParaRPr lang="id-ID"/>
        </a:p>
      </dgm:t>
    </dgm:pt>
    <dgm:pt modelId="{3F1B049A-7802-4345-A543-7CD70DF9D1A2}" type="sibTrans" cxnId="{4DC77EAE-3857-4B84-9908-53804ACA42D3}">
      <dgm:prSet/>
      <dgm:spPr/>
      <dgm:t>
        <a:bodyPr/>
        <a:lstStyle/>
        <a:p>
          <a:endParaRPr lang="id-ID"/>
        </a:p>
      </dgm:t>
    </dgm:pt>
    <dgm:pt modelId="{791AF596-6524-4BF2-A626-A9F2F55D8A76}">
      <dgm:prSet phldrT="[Text]" custT="1"/>
      <dgm:spPr>
        <a:solidFill>
          <a:schemeClr val="accent6">
            <a:lumMod val="40000"/>
            <a:lumOff val="60000"/>
            <a:alpha val="40000"/>
          </a:schemeClr>
        </a:solidFill>
      </dgm:spPr>
      <dgm:t>
        <a:bodyPr/>
        <a:lstStyle/>
        <a:p>
          <a:pPr algn="just">
            <a:lnSpc>
              <a:spcPct val="150000"/>
            </a:lnSpc>
          </a:pPr>
          <a:r>
            <a:rPr lang="en-US" sz="1800" b="1" dirty="0" err="1">
              <a:solidFill>
                <a:schemeClr val="tx1"/>
              </a:solidFill>
            </a:rPr>
            <a:t>Memungkinkan</a:t>
          </a:r>
          <a:r>
            <a:rPr lang="id-ID" sz="1800" b="1" dirty="0">
              <a:solidFill>
                <a:schemeClr val="tx1"/>
              </a:solidFill>
            </a:rPr>
            <a:t> </a:t>
          </a:r>
          <a:r>
            <a:rPr lang="en-US" sz="1800" b="1" dirty="0">
              <a:solidFill>
                <a:schemeClr val="tx1"/>
              </a:solidFill>
            </a:rPr>
            <a:t>para </a:t>
          </a:r>
          <a:r>
            <a:rPr lang="en-US" sz="1800" b="1" dirty="0" err="1">
              <a:solidFill>
                <a:schemeClr val="tx1"/>
              </a:solidFill>
            </a:rPr>
            <a:t>pelanggannya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memperoleh</a:t>
          </a:r>
          <a:r>
            <a:rPr lang="en-US" sz="1800" b="1" dirty="0">
              <a:solidFill>
                <a:schemeClr val="tx1"/>
              </a:solidFill>
            </a:rPr>
            <a:t> data </a:t>
          </a:r>
          <a:r>
            <a:rPr lang="en-US" sz="1800" b="1" dirty="0" err="1">
              <a:solidFill>
                <a:schemeClr val="tx1"/>
              </a:solidFill>
            </a:rPr>
            <a:t>dari</a:t>
          </a:r>
          <a:r>
            <a:rPr lang="en-US" sz="1800" b="1" dirty="0">
              <a:solidFill>
                <a:schemeClr val="tx1"/>
              </a:solidFill>
            </a:rPr>
            <a:t>  </a:t>
          </a:r>
          <a:r>
            <a:rPr lang="en-US" sz="1800" b="1" i="1" dirty="0">
              <a:solidFill>
                <a:schemeClr val="tx1"/>
              </a:solidFill>
            </a:rPr>
            <a:t>website</a:t>
          </a:r>
          <a:r>
            <a:rPr lang="en-US" sz="1800" b="1" dirty="0">
              <a:solidFill>
                <a:schemeClr val="tx1"/>
              </a:solidFill>
            </a:rPr>
            <a:t>-</a:t>
          </a:r>
          <a:r>
            <a:rPr lang="en-US" sz="1800" b="1" dirty="0" err="1">
              <a:solidFill>
                <a:schemeClr val="tx1"/>
              </a:solidFill>
            </a:rPr>
            <a:t>nya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atau</a:t>
          </a:r>
          <a:r>
            <a:rPr lang="en-US" sz="1800" b="1" dirty="0">
              <a:solidFill>
                <a:schemeClr val="tx1"/>
              </a:solidFill>
            </a:rPr>
            <a:t> data </a:t>
          </a:r>
          <a:r>
            <a:rPr lang="en-US" sz="1800" b="1" dirty="0" err="1">
              <a:solidFill>
                <a:schemeClr val="tx1"/>
              </a:solidFill>
            </a:rPr>
            <a:t>dari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sistem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informasi</a:t>
          </a:r>
          <a:r>
            <a:rPr lang="en-US" sz="1800" b="1" dirty="0">
              <a:solidFill>
                <a:schemeClr val="tx1"/>
              </a:solidFill>
            </a:rPr>
            <a:t> </a:t>
          </a:r>
          <a:r>
            <a:rPr lang="en-US" sz="1800" b="1" dirty="0" err="1">
              <a:solidFill>
                <a:schemeClr val="tx1"/>
              </a:solidFill>
            </a:rPr>
            <a:t>organisasi</a:t>
          </a:r>
          <a:r>
            <a:rPr lang="en-US" sz="1800" b="1" dirty="0">
              <a:solidFill>
                <a:schemeClr val="tx1"/>
              </a:solidFill>
            </a:rPr>
            <a:t> yang </a:t>
          </a:r>
          <a:r>
            <a:rPr lang="en-US" sz="1800" b="1" dirty="0" err="1">
              <a:solidFill>
                <a:schemeClr val="tx1"/>
              </a:solidFill>
            </a:rPr>
            <a:t>ada</a:t>
          </a:r>
          <a:endParaRPr lang="id-ID" sz="1800" b="1" dirty="0">
            <a:solidFill>
              <a:schemeClr val="tx1"/>
            </a:solidFill>
          </a:endParaRPr>
        </a:p>
      </dgm:t>
    </dgm:pt>
    <dgm:pt modelId="{D4AC4CA7-1861-4EA5-A31F-B4853AC28007}" type="parTrans" cxnId="{137A493C-3263-42CB-95BB-87644466526D}">
      <dgm:prSet/>
      <dgm:spPr/>
      <dgm:t>
        <a:bodyPr/>
        <a:lstStyle/>
        <a:p>
          <a:endParaRPr lang="id-ID"/>
        </a:p>
      </dgm:t>
    </dgm:pt>
    <dgm:pt modelId="{AC5660FD-4D3A-437B-A871-AEEDABA9461E}" type="sibTrans" cxnId="{137A493C-3263-42CB-95BB-87644466526D}">
      <dgm:prSet/>
      <dgm:spPr/>
      <dgm:t>
        <a:bodyPr/>
        <a:lstStyle/>
        <a:p>
          <a:endParaRPr lang="id-ID"/>
        </a:p>
      </dgm:t>
    </dgm:pt>
    <dgm:pt modelId="{4F706961-08A3-4319-9A90-D2DDE64AEA64}" type="pres">
      <dgm:prSet presAssocID="{720E53B8-41FD-4767-9968-00CDECA2E3DA}" presName="Name0" presStyleCnt="0">
        <dgm:presLayoutVars>
          <dgm:dir/>
          <dgm:resizeHandles val="exact"/>
        </dgm:presLayoutVars>
      </dgm:prSet>
      <dgm:spPr/>
    </dgm:pt>
    <dgm:pt modelId="{7048DF90-987E-4190-9F77-3699BAAC5436}" type="pres">
      <dgm:prSet presAssocID="{0D85A067-633E-4B57-9587-9E7FC86591E4}" presName="composite" presStyleCnt="0"/>
      <dgm:spPr/>
    </dgm:pt>
    <dgm:pt modelId="{7EDA1CD9-2896-445F-A797-2D099BCD836A}" type="pres">
      <dgm:prSet presAssocID="{0D85A067-633E-4B57-9587-9E7FC86591E4}" presName="rect1" presStyleLbl="trAlignAcc1" presStyleIdx="0" presStyleCnt="3" custScaleX="201576" custLinFactNeighborX="6410" custLinFactNeighborY="-21214">
        <dgm:presLayoutVars>
          <dgm:bulletEnabled val="1"/>
        </dgm:presLayoutVars>
      </dgm:prSet>
      <dgm:spPr/>
    </dgm:pt>
    <dgm:pt modelId="{8A791F49-1A1C-46F1-82FE-5B71EC759D2B}" type="pres">
      <dgm:prSet presAssocID="{0D85A067-633E-4B57-9587-9E7FC86591E4}" presName="rect2" presStyleLbl="fgImgPlace1" presStyleIdx="0" presStyleCnt="3" custLinFactX="-200000" custLinFactNeighborX="-282305" custLinFactNeighborY="2134"/>
      <dgm:spPr>
        <a:blipFill>
          <a:blip xmlns:r="http://schemas.openxmlformats.org/officeDocument/2006/relationships" r:embed="rId1"/>
          <a:srcRect/>
          <a:stretch>
            <a:fillRect l="-25000" r="-25000"/>
          </a:stretch>
        </a:blipFill>
      </dgm:spPr>
    </dgm:pt>
    <dgm:pt modelId="{54623958-B6E8-4C39-AB8F-2FBD3B9CA1C5}" type="pres">
      <dgm:prSet presAssocID="{2F116DF9-C57F-42CB-BA68-8965B475F044}" presName="sibTrans" presStyleCnt="0"/>
      <dgm:spPr/>
    </dgm:pt>
    <dgm:pt modelId="{4CAA41CE-304E-4521-8EE6-5BC695003EC9}" type="pres">
      <dgm:prSet presAssocID="{C099E061-C9B0-44F7-8D73-D2EFA88CC340}" presName="composite" presStyleCnt="0"/>
      <dgm:spPr/>
    </dgm:pt>
    <dgm:pt modelId="{141A9654-7652-42A7-879B-7CCA7B1CA496}" type="pres">
      <dgm:prSet presAssocID="{C099E061-C9B0-44F7-8D73-D2EFA88CC340}" presName="rect1" presStyleLbl="trAlignAcc1" presStyleIdx="1" presStyleCnt="3" custScaleX="192550" custScaleY="102438" custLinFactNeighborX="12755" custLinFactNeighborY="-30392">
        <dgm:presLayoutVars>
          <dgm:bulletEnabled val="1"/>
        </dgm:presLayoutVars>
      </dgm:prSet>
      <dgm:spPr/>
    </dgm:pt>
    <dgm:pt modelId="{22D65E8B-1C38-422A-899A-083CC318C78E}" type="pres">
      <dgm:prSet presAssocID="{C099E061-C9B0-44F7-8D73-D2EFA88CC340}" presName="rect2" presStyleLbl="fgImgPlace1" presStyleIdx="1" presStyleCnt="3" custLinFactX="-200000" custLinFactNeighborX="-229446" custLinFactNeighborY="19831"/>
      <dgm:spPr>
        <a:blipFill>
          <a:blip xmlns:r="http://schemas.openxmlformats.org/officeDocument/2006/relationships" r:embed="rId2"/>
          <a:srcRect/>
          <a:stretch>
            <a:fillRect l="-25000" r="-25000"/>
          </a:stretch>
        </a:blipFill>
      </dgm:spPr>
    </dgm:pt>
    <dgm:pt modelId="{85E0CEB8-EDCF-4DCA-B9AD-77AE921A14D4}" type="pres">
      <dgm:prSet presAssocID="{3F1B049A-7802-4345-A543-7CD70DF9D1A2}" presName="sibTrans" presStyleCnt="0"/>
      <dgm:spPr/>
    </dgm:pt>
    <dgm:pt modelId="{B8436574-FA49-40B1-A8C6-167081388722}" type="pres">
      <dgm:prSet presAssocID="{791AF596-6524-4BF2-A626-A9F2F55D8A76}" presName="composite" presStyleCnt="0"/>
      <dgm:spPr/>
    </dgm:pt>
    <dgm:pt modelId="{C96DB99C-55A8-429A-BF72-54C49D015006}" type="pres">
      <dgm:prSet presAssocID="{791AF596-6524-4BF2-A626-A9F2F55D8A76}" presName="rect1" presStyleLbl="trAlignAcc1" presStyleIdx="2" presStyleCnt="3" custScaleX="192550" custLinFactNeighborX="12364" custLinFactNeighborY="-24930">
        <dgm:presLayoutVars>
          <dgm:bulletEnabled val="1"/>
        </dgm:presLayoutVars>
      </dgm:prSet>
      <dgm:spPr/>
    </dgm:pt>
    <dgm:pt modelId="{D8359F0C-22F9-484E-8110-9E3C8577A341}" type="pres">
      <dgm:prSet presAssocID="{791AF596-6524-4BF2-A626-A9F2F55D8A76}" presName="rect2" presStyleLbl="fgImgPlace1" presStyleIdx="2" presStyleCnt="3" custLinFactX="-200000" custLinFactNeighborX="-229446" custLinFactNeighborY="5192"/>
      <dgm:spPr>
        <a:blipFill>
          <a:blip xmlns:r="http://schemas.openxmlformats.org/officeDocument/2006/relationships" r:embed="rId3"/>
          <a:srcRect/>
          <a:stretch>
            <a:fillRect l="-25000" r="-25000"/>
          </a:stretch>
        </a:blipFill>
      </dgm:spPr>
    </dgm:pt>
  </dgm:ptLst>
  <dgm:cxnLst>
    <dgm:cxn modelId="{137A493C-3263-42CB-95BB-87644466526D}" srcId="{720E53B8-41FD-4767-9968-00CDECA2E3DA}" destId="{791AF596-6524-4BF2-A626-A9F2F55D8A76}" srcOrd="2" destOrd="0" parTransId="{D4AC4CA7-1861-4EA5-A31F-B4853AC28007}" sibTransId="{AC5660FD-4D3A-437B-A871-AEEDABA9461E}"/>
    <dgm:cxn modelId="{C4B8126E-96F7-448C-BFCD-D416F463B64C}" type="presOf" srcId="{C099E061-C9B0-44F7-8D73-D2EFA88CC340}" destId="{141A9654-7652-42A7-879B-7CCA7B1CA496}" srcOrd="0" destOrd="0" presId="urn:microsoft.com/office/officeart/2008/layout/PictureStrips"/>
    <dgm:cxn modelId="{C4C79D91-0642-4D60-9E6D-24E2A0AC6CBD}" srcId="{720E53B8-41FD-4767-9968-00CDECA2E3DA}" destId="{0D85A067-633E-4B57-9587-9E7FC86591E4}" srcOrd="0" destOrd="0" parTransId="{2EDE9857-EABC-4535-8021-B5A6AB658609}" sibTransId="{2F116DF9-C57F-42CB-BA68-8965B475F044}"/>
    <dgm:cxn modelId="{1B7FB5A6-8856-4DF8-90F4-8E82EDA86948}" type="presOf" srcId="{0D85A067-633E-4B57-9587-9E7FC86591E4}" destId="{7EDA1CD9-2896-445F-A797-2D099BCD836A}" srcOrd="0" destOrd="0" presId="urn:microsoft.com/office/officeart/2008/layout/PictureStrips"/>
    <dgm:cxn modelId="{4DC77EAE-3857-4B84-9908-53804ACA42D3}" srcId="{720E53B8-41FD-4767-9968-00CDECA2E3DA}" destId="{C099E061-C9B0-44F7-8D73-D2EFA88CC340}" srcOrd="1" destOrd="0" parTransId="{4B5FCEC6-847C-40BC-8A4F-EA693D6822A1}" sibTransId="{3F1B049A-7802-4345-A543-7CD70DF9D1A2}"/>
    <dgm:cxn modelId="{A5974BD2-6D46-4CF7-BCD5-F189E27174FB}" type="presOf" srcId="{720E53B8-41FD-4767-9968-00CDECA2E3DA}" destId="{4F706961-08A3-4319-9A90-D2DDE64AEA64}" srcOrd="0" destOrd="0" presId="urn:microsoft.com/office/officeart/2008/layout/PictureStrips"/>
    <dgm:cxn modelId="{096CD7F4-6B9B-4E4F-A28C-103788B3471A}" type="presOf" srcId="{791AF596-6524-4BF2-A626-A9F2F55D8A76}" destId="{C96DB99C-55A8-429A-BF72-54C49D015006}" srcOrd="0" destOrd="0" presId="urn:microsoft.com/office/officeart/2008/layout/PictureStrips"/>
    <dgm:cxn modelId="{E4B6215D-1525-4A0A-A18D-B205122B7227}" type="presParOf" srcId="{4F706961-08A3-4319-9A90-D2DDE64AEA64}" destId="{7048DF90-987E-4190-9F77-3699BAAC5436}" srcOrd="0" destOrd="0" presId="urn:microsoft.com/office/officeart/2008/layout/PictureStrips"/>
    <dgm:cxn modelId="{0285E032-BA18-4C68-91AC-EDAB6C929FD3}" type="presParOf" srcId="{7048DF90-987E-4190-9F77-3699BAAC5436}" destId="{7EDA1CD9-2896-445F-A797-2D099BCD836A}" srcOrd="0" destOrd="0" presId="urn:microsoft.com/office/officeart/2008/layout/PictureStrips"/>
    <dgm:cxn modelId="{84C7B4BA-1BDD-43C1-B93A-BE0D76D3A2C6}" type="presParOf" srcId="{7048DF90-987E-4190-9F77-3699BAAC5436}" destId="{8A791F49-1A1C-46F1-82FE-5B71EC759D2B}" srcOrd="1" destOrd="0" presId="urn:microsoft.com/office/officeart/2008/layout/PictureStrips"/>
    <dgm:cxn modelId="{A1E67C3F-631B-4B23-9D46-247186251244}" type="presParOf" srcId="{4F706961-08A3-4319-9A90-D2DDE64AEA64}" destId="{54623958-B6E8-4C39-AB8F-2FBD3B9CA1C5}" srcOrd="1" destOrd="0" presId="urn:microsoft.com/office/officeart/2008/layout/PictureStrips"/>
    <dgm:cxn modelId="{4584B8FA-04A3-44A2-A549-7315D176F1B4}" type="presParOf" srcId="{4F706961-08A3-4319-9A90-D2DDE64AEA64}" destId="{4CAA41CE-304E-4521-8EE6-5BC695003EC9}" srcOrd="2" destOrd="0" presId="urn:microsoft.com/office/officeart/2008/layout/PictureStrips"/>
    <dgm:cxn modelId="{7D9B52D4-E454-41D3-B81F-AB86C49592BB}" type="presParOf" srcId="{4CAA41CE-304E-4521-8EE6-5BC695003EC9}" destId="{141A9654-7652-42A7-879B-7CCA7B1CA496}" srcOrd="0" destOrd="0" presId="urn:microsoft.com/office/officeart/2008/layout/PictureStrips"/>
    <dgm:cxn modelId="{FC26B54A-2ACF-4F6F-874F-E6252DBCF167}" type="presParOf" srcId="{4CAA41CE-304E-4521-8EE6-5BC695003EC9}" destId="{22D65E8B-1C38-422A-899A-083CC318C78E}" srcOrd="1" destOrd="0" presId="urn:microsoft.com/office/officeart/2008/layout/PictureStrips"/>
    <dgm:cxn modelId="{657DCEB4-DF77-4179-B5AB-16033E5417CD}" type="presParOf" srcId="{4F706961-08A3-4319-9A90-D2DDE64AEA64}" destId="{85E0CEB8-EDCF-4DCA-B9AD-77AE921A14D4}" srcOrd="3" destOrd="0" presId="urn:microsoft.com/office/officeart/2008/layout/PictureStrips"/>
    <dgm:cxn modelId="{9B456E64-2994-46D4-9380-8C25A00A22DD}" type="presParOf" srcId="{4F706961-08A3-4319-9A90-D2DDE64AEA64}" destId="{B8436574-FA49-40B1-A8C6-167081388722}" srcOrd="4" destOrd="0" presId="urn:microsoft.com/office/officeart/2008/layout/PictureStrips"/>
    <dgm:cxn modelId="{A34CC23D-2688-4B69-A560-844D35C5F93A}" type="presParOf" srcId="{B8436574-FA49-40B1-A8C6-167081388722}" destId="{C96DB99C-55A8-429A-BF72-54C49D015006}" srcOrd="0" destOrd="0" presId="urn:microsoft.com/office/officeart/2008/layout/PictureStrips"/>
    <dgm:cxn modelId="{1E7BB062-4D62-4936-961D-39CF16C5184E}" type="presParOf" srcId="{B8436574-FA49-40B1-A8C6-167081388722}" destId="{D8359F0C-22F9-484E-8110-9E3C8577A34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BD8B862-3E2E-4147-909D-6531237A67A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d-ID"/>
        </a:p>
      </dgm:t>
    </dgm:pt>
    <dgm:pt modelId="{B782FDD2-C304-4708-9605-EA95A4FDCE1F}">
      <dgm:prSet phldrT="[Text]"/>
      <dgm:spPr/>
      <dgm:t>
        <a:bodyPr/>
        <a:lstStyle/>
        <a:p>
          <a:r>
            <a:rPr lang="en-US" b="1" dirty="0" err="1"/>
            <a:t>Industri</a:t>
          </a:r>
          <a:r>
            <a:rPr lang="en-US" b="1" dirty="0"/>
            <a:t> </a:t>
          </a:r>
          <a:r>
            <a:rPr lang="en-US" b="1" dirty="0" err="1"/>
            <a:t>Asuransi</a:t>
          </a:r>
          <a:endParaRPr lang="id-ID" b="1" dirty="0"/>
        </a:p>
      </dgm:t>
    </dgm:pt>
    <dgm:pt modelId="{F751CB46-AD21-4ADF-AD4A-AD64731E8041}" type="parTrans" cxnId="{9797AF93-9CA6-478B-9712-1A9ABA06936B}">
      <dgm:prSet/>
      <dgm:spPr/>
      <dgm:t>
        <a:bodyPr/>
        <a:lstStyle/>
        <a:p>
          <a:endParaRPr lang="id-ID" b="1"/>
        </a:p>
      </dgm:t>
    </dgm:pt>
    <dgm:pt modelId="{5DDA7016-A694-4A80-A741-47DA4032636A}" type="sibTrans" cxnId="{9797AF93-9CA6-478B-9712-1A9ABA06936B}">
      <dgm:prSet/>
      <dgm:spPr/>
      <dgm:t>
        <a:bodyPr/>
        <a:lstStyle/>
        <a:p>
          <a:endParaRPr lang="id-ID" b="1"/>
        </a:p>
      </dgm:t>
    </dgm:pt>
    <dgm:pt modelId="{4A77FD7A-C66C-49CD-A8B9-B1B6ACF26637}">
      <dgm:prSet phldrT="[Text]"/>
      <dgm:spPr/>
      <dgm:t>
        <a:bodyPr/>
        <a:lstStyle/>
        <a:p>
          <a:pPr algn="ctr"/>
          <a:r>
            <a:rPr lang="en-US" b="1" dirty="0" err="1"/>
            <a:t>Menentukan</a:t>
          </a:r>
          <a:r>
            <a:rPr lang="en-US" b="1" dirty="0"/>
            <a:t> </a:t>
          </a:r>
          <a:r>
            <a:rPr lang="en-US" b="1" dirty="0" err="1"/>
            <a:t>pola</a:t>
          </a:r>
          <a:r>
            <a:rPr lang="en-US" b="1" dirty="0"/>
            <a:t> </a:t>
          </a:r>
          <a:r>
            <a:rPr lang="en-US" b="1" dirty="0" err="1"/>
            <a:t>penutupan</a:t>
          </a:r>
          <a:r>
            <a:rPr lang="en-US" b="1" dirty="0"/>
            <a:t> </a:t>
          </a:r>
          <a:r>
            <a:rPr lang="en-US" b="1" dirty="0" err="1"/>
            <a:t>asuransi</a:t>
          </a:r>
          <a:r>
            <a:rPr lang="en-US" b="1" dirty="0"/>
            <a:t> </a:t>
          </a:r>
          <a:r>
            <a:rPr lang="en-US" b="1" dirty="0" err="1"/>
            <a:t>dan</a:t>
          </a:r>
          <a:r>
            <a:rPr lang="en-US" b="1" dirty="0"/>
            <a:t> </a:t>
          </a:r>
          <a:r>
            <a:rPr lang="en-US" b="1" dirty="0" err="1"/>
            <a:t>deteksi</a:t>
          </a:r>
          <a:r>
            <a:rPr lang="en-US" b="1" dirty="0"/>
            <a:t> </a:t>
          </a:r>
          <a:r>
            <a:rPr lang="en-US" b="1" dirty="0" err="1"/>
            <a:t>kemungkinan</a:t>
          </a:r>
          <a:r>
            <a:rPr lang="en-US" b="1" dirty="0"/>
            <a:t> </a:t>
          </a:r>
          <a:r>
            <a:rPr lang="en-US" b="1" dirty="0" err="1"/>
            <a:t>kecurangan</a:t>
          </a:r>
          <a:r>
            <a:rPr lang="en-US" b="1" dirty="0"/>
            <a:t> (</a:t>
          </a:r>
          <a:r>
            <a:rPr lang="en-US" b="1" i="1" dirty="0"/>
            <a:t>fraud</a:t>
          </a:r>
          <a:r>
            <a:rPr lang="en-US" b="1" dirty="0"/>
            <a:t>).</a:t>
          </a:r>
          <a:endParaRPr lang="id-ID" b="1" dirty="0"/>
        </a:p>
      </dgm:t>
    </dgm:pt>
    <dgm:pt modelId="{300A5964-07CA-4614-B71B-3945FB532CB0}" type="parTrans" cxnId="{D01A6695-497B-473A-A366-2FD3EE9E108C}">
      <dgm:prSet/>
      <dgm:spPr/>
      <dgm:t>
        <a:bodyPr/>
        <a:lstStyle/>
        <a:p>
          <a:endParaRPr lang="id-ID" b="1"/>
        </a:p>
      </dgm:t>
    </dgm:pt>
    <dgm:pt modelId="{7B9D9F6B-55E7-4A94-9A9C-AA61DE64BE13}" type="sibTrans" cxnId="{D01A6695-497B-473A-A366-2FD3EE9E108C}">
      <dgm:prSet/>
      <dgm:spPr/>
      <dgm:t>
        <a:bodyPr/>
        <a:lstStyle/>
        <a:p>
          <a:endParaRPr lang="id-ID" b="1"/>
        </a:p>
      </dgm:t>
    </dgm:pt>
    <dgm:pt modelId="{60D4AD17-E41E-43E4-B809-976A903D6CB5}">
      <dgm:prSet phldrT="[Text]"/>
      <dgm:spPr/>
      <dgm:t>
        <a:bodyPr/>
        <a:lstStyle/>
        <a:p>
          <a:r>
            <a:rPr lang="en-US" b="1" dirty="0" err="1"/>
            <a:t>Industri</a:t>
          </a:r>
          <a:r>
            <a:rPr lang="en-US" b="1" dirty="0"/>
            <a:t> </a:t>
          </a:r>
          <a:r>
            <a:rPr lang="en-US" b="1" dirty="0" err="1"/>
            <a:t>Perbankan</a:t>
          </a:r>
          <a:endParaRPr lang="id-ID" b="1" dirty="0"/>
        </a:p>
      </dgm:t>
    </dgm:pt>
    <dgm:pt modelId="{04C9EF56-9982-4625-B46E-A141EF75403B}" type="parTrans" cxnId="{6B819D66-3C87-4005-9B72-C6D08637CBD7}">
      <dgm:prSet/>
      <dgm:spPr/>
      <dgm:t>
        <a:bodyPr/>
        <a:lstStyle/>
        <a:p>
          <a:endParaRPr lang="id-ID" b="1"/>
        </a:p>
      </dgm:t>
    </dgm:pt>
    <dgm:pt modelId="{87B99638-F8F7-4FA4-BE47-B3D2814FDAC8}" type="sibTrans" cxnId="{6B819D66-3C87-4005-9B72-C6D08637CBD7}">
      <dgm:prSet/>
      <dgm:spPr/>
      <dgm:t>
        <a:bodyPr/>
        <a:lstStyle/>
        <a:p>
          <a:endParaRPr lang="id-ID" b="1"/>
        </a:p>
      </dgm:t>
    </dgm:pt>
    <dgm:pt modelId="{30291303-F809-4ECF-B493-B629AC725432}">
      <dgm:prSet phldrT="[Text]"/>
      <dgm:spPr/>
      <dgm:t>
        <a:bodyPr/>
        <a:lstStyle/>
        <a:p>
          <a:pPr algn="ctr"/>
          <a:r>
            <a:rPr lang="en-US" b="1" dirty="0" err="1"/>
            <a:t>Memperbarui</a:t>
          </a:r>
          <a:r>
            <a:rPr lang="en-US" b="1" dirty="0"/>
            <a:t> </a:t>
          </a:r>
          <a:r>
            <a:rPr lang="en-US" b="1" dirty="0" err="1"/>
            <a:t>profil</a:t>
          </a:r>
          <a:r>
            <a:rPr lang="en-US" b="1" dirty="0"/>
            <a:t> </a:t>
          </a:r>
          <a:r>
            <a:rPr lang="en-US" b="1" dirty="0" err="1"/>
            <a:t>atau</a:t>
          </a:r>
          <a:r>
            <a:rPr lang="en-US" b="1" dirty="0"/>
            <a:t> data </a:t>
          </a:r>
          <a:r>
            <a:rPr lang="en-US" b="1" dirty="0" err="1"/>
            <a:t>nasabah</a:t>
          </a:r>
          <a:endParaRPr lang="id-ID" b="1" dirty="0"/>
        </a:p>
      </dgm:t>
    </dgm:pt>
    <dgm:pt modelId="{35DCBC0A-6B27-45EE-94E2-1BBD11313A9C}" type="parTrans" cxnId="{2DFB595B-4D09-48CF-B999-46DA2A6C1438}">
      <dgm:prSet/>
      <dgm:spPr/>
      <dgm:t>
        <a:bodyPr/>
        <a:lstStyle/>
        <a:p>
          <a:endParaRPr lang="id-ID" b="1"/>
        </a:p>
      </dgm:t>
    </dgm:pt>
    <dgm:pt modelId="{2DE05975-BCF9-4DC5-B567-EF8B005BD572}" type="sibTrans" cxnId="{2DFB595B-4D09-48CF-B999-46DA2A6C1438}">
      <dgm:prSet/>
      <dgm:spPr/>
      <dgm:t>
        <a:bodyPr/>
        <a:lstStyle/>
        <a:p>
          <a:endParaRPr lang="id-ID" b="1"/>
        </a:p>
      </dgm:t>
    </dgm:pt>
    <dgm:pt modelId="{6C12F671-9DFE-45A4-9FC6-6A2B1B0A596B}">
      <dgm:prSet phldrT="[Text]"/>
      <dgm:spPr/>
      <dgm:t>
        <a:bodyPr/>
        <a:lstStyle/>
        <a:p>
          <a:r>
            <a:rPr lang="en-US" b="1" dirty="0"/>
            <a:t>Perusahaan </a:t>
          </a:r>
          <a:r>
            <a:rPr lang="en-US" b="1" dirty="0" err="1"/>
            <a:t>Manufaktur</a:t>
          </a:r>
          <a:endParaRPr lang="id-ID" b="1" dirty="0"/>
        </a:p>
      </dgm:t>
    </dgm:pt>
    <dgm:pt modelId="{2E849840-300D-4B4B-BEB0-C0A9D7DD829C}" type="parTrans" cxnId="{48707130-23C1-4938-AEBD-EF2C61B26DDC}">
      <dgm:prSet/>
      <dgm:spPr/>
      <dgm:t>
        <a:bodyPr/>
        <a:lstStyle/>
        <a:p>
          <a:endParaRPr lang="id-ID" b="1"/>
        </a:p>
      </dgm:t>
    </dgm:pt>
    <dgm:pt modelId="{5D7B6F02-ACAE-4D5A-A978-274F382E2497}" type="sibTrans" cxnId="{48707130-23C1-4938-AEBD-EF2C61B26DDC}">
      <dgm:prSet/>
      <dgm:spPr/>
      <dgm:t>
        <a:bodyPr/>
        <a:lstStyle/>
        <a:p>
          <a:endParaRPr lang="id-ID" b="1"/>
        </a:p>
      </dgm:t>
    </dgm:pt>
    <dgm:pt modelId="{A2629B56-8952-47A3-BD79-DA539FA6418F}">
      <dgm:prSet phldrT="[Text]"/>
      <dgm:spPr/>
      <dgm:t>
        <a:bodyPr/>
        <a:lstStyle/>
        <a:p>
          <a:pPr algn="ctr"/>
          <a:r>
            <a:rPr lang="en-US" b="1" dirty="0" err="1"/>
            <a:t>Menentukan</a:t>
          </a:r>
          <a:r>
            <a:rPr lang="en-US" b="1" dirty="0"/>
            <a:t> </a:t>
          </a:r>
          <a:r>
            <a:rPr lang="en-US" b="1" dirty="0" err="1"/>
            <a:t>kebutuhan</a:t>
          </a:r>
          <a:r>
            <a:rPr lang="en-US" b="1" dirty="0"/>
            <a:t> </a:t>
          </a:r>
          <a:r>
            <a:rPr lang="en-US" b="1" dirty="0" err="1"/>
            <a:t>persediaan</a:t>
          </a:r>
          <a:r>
            <a:rPr lang="en-US" b="1" dirty="0"/>
            <a:t> </a:t>
          </a:r>
          <a:r>
            <a:rPr lang="en-US" b="1" dirty="0" err="1"/>
            <a:t>bahan</a:t>
          </a:r>
          <a:r>
            <a:rPr lang="en-US" b="1" dirty="0"/>
            <a:t> </a:t>
          </a:r>
          <a:r>
            <a:rPr lang="en-US" b="1" dirty="0" err="1"/>
            <a:t>baku</a:t>
          </a:r>
          <a:r>
            <a:rPr lang="en-US" b="1" dirty="0"/>
            <a:t> yang paling optimal </a:t>
          </a:r>
          <a:r>
            <a:rPr lang="en-US" b="1" dirty="0" err="1"/>
            <a:t>dan</a:t>
          </a:r>
          <a:r>
            <a:rPr lang="en-US" b="1" dirty="0"/>
            <a:t> </a:t>
          </a:r>
          <a:r>
            <a:rPr lang="en-US" b="1" dirty="0" err="1"/>
            <a:t>efisien</a:t>
          </a:r>
          <a:endParaRPr lang="id-ID" b="1" dirty="0"/>
        </a:p>
      </dgm:t>
    </dgm:pt>
    <dgm:pt modelId="{CFE353FD-8E58-41C5-9F3E-79CBE0F73F1B}" type="parTrans" cxnId="{C2E38823-C10A-4443-8B72-055F6E15430E}">
      <dgm:prSet/>
      <dgm:spPr/>
      <dgm:t>
        <a:bodyPr/>
        <a:lstStyle/>
        <a:p>
          <a:endParaRPr lang="id-ID" b="1"/>
        </a:p>
      </dgm:t>
    </dgm:pt>
    <dgm:pt modelId="{54BA3CE0-0B62-43F3-BA38-4BE3313D2D06}" type="sibTrans" cxnId="{C2E38823-C10A-4443-8B72-055F6E15430E}">
      <dgm:prSet/>
      <dgm:spPr/>
      <dgm:t>
        <a:bodyPr/>
        <a:lstStyle/>
        <a:p>
          <a:endParaRPr lang="id-ID" b="1"/>
        </a:p>
      </dgm:t>
    </dgm:pt>
    <dgm:pt modelId="{7634017C-CC74-4981-94E4-F854A064F313}">
      <dgm:prSet/>
      <dgm:spPr/>
      <dgm:t>
        <a:bodyPr/>
        <a:lstStyle/>
        <a:p>
          <a:r>
            <a:rPr lang="en-US" b="1" dirty="0"/>
            <a:t>Usaha Retail</a:t>
          </a:r>
          <a:endParaRPr lang="id-ID" b="1" dirty="0"/>
        </a:p>
      </dgm:t>
    </dgm:pt>
    <dgm:pt modelId="{1DE26C5B-1A9D-4B45-8AA6-55C42B5280B3}" type="parTrans" cxnId="{98D7950F-C6B9-41AA-90CE-633591AE0D6B}">
      <dgm:prSet/>
      <dgm:spPr/>
      <dgm:t>
        <a:bodyPr/>
        <a:lstStyle/>
        <a:p>
          <a:endParaRPr lang="id-ID" b="1"/>
        </a:p>
      </dgm:t>
    </dgm:pt>
    <dgm:pt modelId="{0B59BAC1-3DB2-4E9E-A1CD-DB7C71D346FA}" type="sibTrans" cxnId="{98D7950F-C6B9-41AA-90CE-633591AE0D6B}">
      <dgm:prSet/>
      <dgm:spPr/>
      <dgm:t>
        <a:bodyPr/>
        <a:lstStyle/>
        <a:p>
          <a:endParaRPr lang="id-ID" b="1"/>
        </a:p>
      </dgm:t>
    </dgm:pt>
    <dgm:pt modelId="{5D89B77D-1B92-4D63-A53C-53599BCBD513}">
      <dgm:prSet/>
      <dgm:spPr/>
      <dgm:t>
        <a:bodyPr/>
        <a:lstStyle/>
        <a:p>
          <a:pPr algn="ctr"/>
          <a:r>
            <a:rPr lang="en-US" b="1" dirty="0" err="1"/>
            <a:t>Meningkatkan</a:t>
          </a:r>
          <a:r>
            <a:rPr lang="en-US" b="1" dirty="0"/>
            <a:t> target </a:t>
          </a:r>
          <a:r>
            <a:rPr lang="en-US" b="1" dirty="0" err="1"/>
            <a:t>pelanggan</a:t>
          </a:r>
          <a:r>
            <a:rPr lang="en-US" b="1" dirty="0"/>
            <a:t> </a:t>
          </a:r>
          <a:r>
            <a:rPr lang="en-US" b="1" dirty="0" err="1"/>
            <a:t>melalui</a:t>
          </a:r>
          <a:r>
            <a:rPr lang="en-US" b="1" dirty="0"/>
            <a:t> </a:t>
          </a:r>
          <a:r>
            <a:rPr lang="en-US" b="1" i="1" dirty="0"/>
            <a:t>direct mail marketing</a:t>
          </a:r>
          <a:endParaRPr lang="id-ID" b="1" dirty="0"/>
        </a:p>
      </dgm:t>
    </dgm:pt>
    <dgm:pt modelId="{3752C4D5-B971-41B0-8D29-EB5103E3DFA0}" type="parTrans" cxnId="{32EDBA89-0F27-4850-8F83-EFFDE04383D6}">
      <dgm:prSet/>
      <dgm:spPr/>
      <dgm:t>
        <a:bodyPr/>
        <a:lstStyle/>
        <a:p>
          <a:endParaRPr lang="id-ID" b="1"/>
        </a:p>
      </dgm:t>
    </dgm:pt>
    <dgm:pt modelId="{0C158140-6DEC-49A4-A7FE-663E4BCED6FB}" type="sibTrans" cxnId="{32EDBA89-0F27-4850-8F83-EFFDE04383D6}">
      <dgm:prSet/>
      <dgm:spPr/>
      <dgm:t>
        <a:bodyPr/>
        <a:lstStyle/>
        <a:p>
          <a:endParaRPr lang="id-ID" b="1"/>
        </a:p>
      </dgm:t>
    </dgm:pt>
    <dgm:pt modelId="{4D087E90-3BC2-407B-8AE9-04EAEB5C0B75}" type="pres">
      <dgm:prSet presAssocID="{1BD8B862-3E2E-4147-909D-6531237A67A5}" presName="Name0" presStyleCnt="0">
        <dgm:presLayoutVars>
          <dgm:dir/>
          <dgm:animLvl val="lvl"/>
          <dgm:resizeHandles val="exact"/>
        </dgm:presLayoutVars>
      </dgm:prSet>
      <dgm:spPr/>
    </dgm:pt>
    <dgm:pt modelId="{B7C360C2-E4C9-4F62-B602-FD42C6692A2E}" type="pres">
      <dgm:prSet presAssocID="{B782FDD2-C304-4708-9605-EA95A4FDCE1F}" presName="composite" presStyleCnt="0"/>
      <dgm:spPr/>
    </dgm:pt>
    <dgm:pt modelId="{B80E6183-8697-4CB0-87A1-CEA5E09A1836}" type="pres">
      <dgm:prSet presAssocID="{B782FDD2-C304-4708-9605-EA95A4FDCE1F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283AC06D-FBA7-4023-BAB2-AE248295977D}" type="pres">
      <dgm:prSet presAssocID="{B782FDD2-C304-4708-9605-EA95A4FDCE1F}" presName="desTx" presStyleLbl="alignAccFollowNode1" presStyleIdx="0" presStyleCnt="4">
        <dgm:presLayoutVars>
          <dgm:bulletEnabled val="1"/>
        </dgm:presLayoutVars>
      </dgm:prSet>
      <dgm:spPr/>
    </dgm:pt>
    <dgm:pt modelId="{FDEE9550-A300-47CE-8CCD-B66EDD68DF12}" type="pres">
      <dgm:prSet presAssocID="{5DDA7016-A694-4A80-A741-47DA4032636A}" presName="space" presStyleCnt="0"/>
      <dgm:spPr/>
    </dgm:pt>
    <dgm:pt modelId="{40A621D1-E167-49D8-9371-779A49F75770}" type="pres">
      <dgm:prSet presAssocID="{60D4AD17-E41E-43E4-B809-976A903D6CB5}" presName="composite" presStyleCnt="0"/>
      <dgm:spPr/>
    </dgm:pt>
    <dgm:pt modelId="{E866F313-9A38-491F-8F61-32F8D533BBB3}" type="pres">
      <dgm:prSet presAssocID="{60D4AD17-E41E-43E4-B809-976A903D6CB5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94055464-99AF-447F-88BE-7BE21C549752}" type="pres">
      <dgm:prSet presAssocID="{60D4AD17-E41E-43E4-B809-976A903D6CB5}" presName="desTx" presStyleLbl="alignAccFollowNode1" presStyleIdx="1" presStyleCnt="4">
        <dgm:presLayoutVars>
          <dgm:bulletEnabled val="1"/>
        </dgm:presLayoutVars>
      </dgm:prSet>
      <dgm:spPr/>
    </dgm:pt>
    <dgm:pt modelId="{859CD15C-A878-49F6-92B4-D14D12B06329}" type="pres">
      <dgm:prSet presAssocID="{87B99638-F8F7-4FA4-BE47-B3D2814FDAC8}" presName="space" presStyleCnt="0"/>
      <dgm:spPr/>
    </dgm:pt>
    <dgm:pt modelId="{FF2D0ACA-A953-4142-AFE2-10258F81CC28}" type="pres">
      <dgm:prSet presAssocID="{6C12F671-9DFE-45A4-9FC6-6A2B1B0A596B}" presName="composite" presStyleCnt="0"/>
      <dgm:spPr/>
    </dgm:pt>
    <dgm:pt modelId="{4358E58B-BF16-4088-87A9-275F17BAA3C1}" type="pres">
      <dgm:prSet presAssocID="{6C12F671-9DFE-45A4-9FC6-6A2B1B0A596B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617177EC-7E2F-4B1A-AE33-27B156427A9B}" type="pres">
      <dgm:prSet presAssocID="{6C12F671-9DFE-45A4-9FC6-6A2B1B0A596B}" presName="desTx" presStyleLbl="alignAccFollowNode1" presStyleIdx="2" presStyleCnt="4">
        <dgm:presLayoutVars>
          <dgm:bulletEnabled val="1"/>
        </dgm:presLayoutVars>
      </dgm:prSet>
      <dgm:spPr/>
    </dgm:pt>
    <dgm:pt modelId="{0F52C83C-ED4D-440E-AE12-D0988FD9C140}" type="pres">
      <dgm:prSet presAssocID="{5D7B6F02-ACAE-4D5A-A978-274F382E2497}" presName="space" presStyleCnt="0"/>
      <dgm:spPr/>
    </dgm:pt>
    <dgm:pt modelId="{68401145-1865-4057-9ADF-B8AE2F98E156}" type="pres">
      <dgm:prSet presAssocID="{7634017C-CC74-4981-94E4-F854A064F313}" presName="composite" presStyleCnt="0"/>
      <dgm:spPr/>
    </dgm:pt>
    <dgm:pt modelId="{00B8F268-3554-419F-8036-4A3CFF9E9268}" type="pres">
      <dgm:prSet presAssocID="{7634017C-CC74-4981-94E4-F854A064F313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1B4E65C3-482E-4DF5-8312-721EF0945F20}" type="pres">
      <dgm:prSet presAssocID="{7634017C-CC74-4981-94E4-F854A064F313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97F75A08-D815-4D02-8BDB-B4E3BB259C36}" type="presOf" srcId="{6C12F671-9DFE-45A4-9FC6-6A2B1B0A596B}" destId="{4358E58B-BF16-4088-87A9-275F17BAA3C1}" srcOrd="0" destOrd="0" presId="urn:microsoft.com/office/officeart/2005/8/layout/hList1"/>
    <dgm:cxn modelId="{98D7950F-C6B9-41AA-90CE-633591AE0D6B}" srcId="{1BD8B862-3E2E-4147-909D-6531237A67A5}" destId="{7634017C-CC74-4981-94E4-F854A064F313}" srcOrd="3" destOrd="0" parTransId="{1DE26C5B-1A9D-4B45-8AA6-55C42B5280B3}" sibTransId="{0B59BAC1-3DB2-4E9E-A1CD-DB7C71D346FA}"/>
    <dgm:cxn modelId="{75B23B1E-7045-4BA0-A654-7089B75C3220}" type="presOf" srcId="{4A77FD7A-C66C-49CD-A8B9-B1B6ACF26637}" destId="{283AC06D-FBA7-4023-BAB2-AE248295977D}" srcOrd="0" destOrd="0" presId="urn:microsoft.com/office/officeart/2005/8/layout/hList1"/>
    <dgm:cxn modelId="{C2E38823-C10A-4443-8B72-055F6E15430E}" srcId="{6C12F671-9DFE-45A4-9FC6-6A2B1B0A596B}" destId="{A2629B56-8952-47A3-BD79-DA539FA6418F}" srcOrd="0" destOrd="0" parTransId="{CFE353FD-8E58-41C5-9F3E-79CBE0F73F1B}" sibTransId="{54BA3CE0-0B62-43F3-BA38-4BE3313D2D06}"/>
    <dgm:cxn modelId="{48707130-23C1-4938-AEBD-EF2C61B26DDC}" srcId="{1BD8B862-3E2E-4147-909D-6531237A67A5}" destId="{6C12F671-9DFE-45A4-9FC6-6A2B1B0A596B}" srcOrd="2" destOrd="0" parTransId="{2E849840-300D-4B4B-BEB0-C0A9D7DD829C}" sibTransId="{5D7B6F02-ACAE-4D5A-A978-274F382E2497}"/>
    <dgm:cxn modelId="{2DFB595B-4D09-48CF-B999-46DA2A6C1438}" srcId="{60D4AD17-E41E-43E4-B809-976A903D6CB5}" destId="{30291303-F809-4ECF-B493-B629AC725432}" srcOrd="0" destOrd="0" parTransId="{35DCBC0A-6B27-45EE-94E2-1BBD11313A9C}" sibTransId="{2DE05975-BCF9-4DC5-B567-EF8B005BD572}"/>
    <dgm:cxn modelId="{6B819D66-3C87-4005-9B72-C6D08637CBD7}" srcId="{1BD8B862-3E2E-4147-909D-6531237A67A5}" destId="{60D4AD17-E41E-43E4-B809-976A903D6CB5}" srcOrd="1" destOrd="0" parTransId="{04C9EF56-9982-4625-B46E-A141EF75403B}" sibTransId="{87B99638-F8F7-4FA4-BE47-B3D2814FDAC8}"/>
    <dgm:cxn modelId="{6C5D037B-3497-4828-8657-5077307FFDF9}" type="presOf" srcId="{7634017C-CC74-4981-94E4-F854A064F313}" destId="{00B8F268-3554-419F-8036-4A3CFF9E9268}" srcOrd="0" destOrd="0" presId="urn:microsoft.com/office/officeart/2005/8/layout/hList1"/>
    <dgm:cxn modelId="{32EDBA89-0F27-4850-8F83-EFFDE04383D6}" srcId="{7634017C-CC74-4981-94E4-F854A064F313}" destId="{5D89B77D-1B92-4D63-A53C-53599BCBD513}" srcOrd="0" destOrd="0" parTransId="{3752C4D5-B971-41B0-8D29-EB5103E3DFA0}" sibTransId="{0C158140-6DEC-49A4-A7FE-663E4BCED6FB}"/>
    <dgm:cxn modelId="{7421B68C-27DC-4C91-938E-20D6B003B156}" type="presOf" srcId="{30291303-F809-4ECF-B493-B629AC725432}" destId="{94055464-99AF-447F-88BE-7BE21C549752}" srcOrd="0" destOrd="0" presId="urn:microsoft.com/office/officeart/2005/8/layout/hList1"/>
    <dgm:cxn modelId="{21864193-21B4-4476-98EC-77E50E03BCD2}" type="presOf" srcId="{A2629B56-8952-47A3-BD79-DA539FA6418F}" destId="{617177EC-7E2F-4B1A-AE33-27B156427A9B}" srcOrd="0" destOrd="0" presId="urn:microsoft.com/office/officeart/2005/8/layout/hList1"/>
    <dgm:cxn modelId="{06316C93-6204-4711-95FC-7C6220ADD4CC}" type="presOf" srcId="{B782FDD2-C304-4708-9605-EA95A4FDCE1F}" destId="{B80E6183-8697-4CB0-87A1-CEA5E09A1836}" srcOrd="0" destOrd="0" presId="urn:microsoft.com/office/officeart/2005/8/layout/hList1"/>
    <dgm:cxn modelId="{9797AF93-9CA6-478B-9712-1A9ABA06936B}" srcId="{1BD8B862-3E2E-4147-909D-6531237A67A5}" destId="{B782FDD2-C304-4708-9605-EA95A4FDCE1F}" srcOrd="0" destOrd="0" parTransId="{F751CB46-AD21-4ADF-AD4A-AD64731E8041}" sibTransId="{5DDA7016-A694-4A80-A741-47DA4032636A}"/>
    <dgm:cxn modelId="{D01A6695-497B-473A-A366-2FD3EE9E108C}" srcId="{B782FDD2-C304-4708-9605-EA95A4FDCE1F}" destId="{4A77FD7A-C66C-49CD-A8B9-B1B6ACF26637}" srcOrd="0" destOrd="0" parTransId="{300A5964-07CA-4614-B71B-3945FB532CB0}" sibTransId="{7B9D9F6B-55E7-4A94-9A9C-AA61DE64BE13}"/>
    <dgm:cxn modelId="{D82AA09D-9CBA-4D9E-A72C-F85F58D3118C}" type="presOf" srcId="{5D89B77D-1B92-4D63-A53C-53599BCBD513}" destId="{1B4E65C3-482E-4DF5-8312-721EF0945F20}" srcOrd="0" destOrd="0" presId="urn:microsoft.com/office/officeart/2005/8/layout/hList1"/>
    <dgm:cxn modelId="{5D2129B3-B549-4CB4-A3C7-390D5A551551}" type="presOf" srcId="{1BD8B862-3E2E-4147-909D-6531237A67A5}" destId="{4D087E90-3BC2-407B-8AE9-04EAEB5C0B75}" srcOrd="0" destOrd="0" presId="urn:microsoft.com/office/officeart/2005/8/layout/hList1"/>
    <dgm:cxn modelId="{1939A6BD-04FF-401C-8D87-E9B5D629566B}" type="presOf" srcId="{60D4AD17-E41E-43E4-B809-976A903D6CB5}" destId="{E866F313-9A38-491F-8F61-32F8D533BBB3}" srcOrd="0" destOrd="0" presId="urn:microsoft.com/office/officeart/2005/8/layout/hList1"/>
    <dgm:cxn modelId="{A87F6C21-ACAC-4B72-808A-9758780BADE9}" type="presParOf" srcId="{4D087E90-3BC2-407B-8AE9-04EAEB5C0B75}" destId="{B7C360C2-E4C9-4F62-B602-FD42C6692A2E}" srcOrd="0" destOrd="0" presId="urn:microsoft.com/office/officeart/2005/8/layout/hList1"/>
    <dgm:cxn modelId="{48026D3A-D671-47BE-83F4-78ECF4D36A51}" type="presParOf" srcId="{B7C360C2-E4C9-4F62-B602-FD42C6692A2E}" destId="{B80E6183-8697-4CB0-87A1-CEA5E09A1836}" srcOrd="0" destOrd="0" presId="urn:microsoft.com/office/officeart/2005/8/layout/hList1"/>
    <dgm:cxn modelId="{3EBEBC4E-C2E0-4CD6-BCCE-5FCBD6801A57}" type="presParOf" srcId="{B7C360C2-E4C9-4F62-B602-FD42C6692A2E}" destId="{283AC06D-FBA7-4023-BAB2-AE248295977D}" srcOrd="1" destOrd="0" presId="urn:microsoft.com/office/officeart/2005/8/layout/hList1"/>
    <dgm:cxn modelId="{F3F49003-9ABC-4E06-BEEB-033AB8FDE82C}" type="presParOf" srcId="{4D087E90-3BC2-407B-8AE9-04EAEB5C0B75}" destId="{FDEE9550-A300-47CE-8CCD-B66EDD68DF12}" srcOrd="1" destOrd="0" presId="urn:microsoft.com/office/officeart/2005/8/layout/hList1"/>
    <dgm:cxn modelId="{ED5AF65B-02B4-4F07-84EF-119AE051A84C}" type="presParOf" srcId="{4D087E90-3BC2-407B-8AE9-04EAEB5C0B75}" destId="{40A621D1-E167-49D8-9371-779A49F75770}" srcOrd="2" destOrd="0" presId="urn:microsoft.com/office/officeart/2005/8/layout/hList1"/>
    <dgm:cxn modelId="{D41B1B92-4C06-43A4-8AE8-8DD4A9787BAA}" type="presParOf" srcId="{40A621D1-E167-49D8-9371-779A49F75770}" destId="{E866F313-9A38-491F-8F61-32F8D533BBB3}" srcOrd="0" destOrd="0" presId="urn:microsoft.com/office/officeart/2005/8/layout/hList1"/>
    <dgm:cxn modelId="{A29CB67C-EC7D-4E92-BBFD-E259D7EAA34F}" type="presParOf" srcId="{40A621D1-E167-49D8-9371-779A49F75770}" destId="{94055464-99AF-447F-88BE-7BE21C549752}" srcOrd="1" destOrd="0" presId="urn:microsoft.com/office/officeart/2005/8/layout/hList1"/>
    <dgm:cxn modelId="{2A612F3F-DE33-4C68-A4E8-AB4EB26F64A9}" type="presParOf" srcId="{4D087E90-3BC2-407B-8AE9-04EAEB5C0B75}" destId="{859CD15C-A878-49F6-92B4-D14D12B06329}" srcOrd="3" destOrd="0" presId="urn:microsoft.com/office/officeart/2005/8/layout/hList1"/>
    <dgm:cxn modelId="{94EB01CD-4C81-4C2D-AD6E-8850BFE747B7}" type="presParOf" srcId="{4D087E90-3BC2-407B-8AE9-04EAEB5C0B75}" destId="{FF2D0ACA-A953-4142-AFE2-10258F81CC28}" srcOrd="4" destOrd="0" presId="urn:microsoft.com/office/officeart/2005/8/layout/hList1"/>
    <dgm:cxn modelId="{799A4A15-F74F-433A-894F-75188A5C9B54}" type="presParOf" srcId="{FF2D0ACA-A953-4142-AFE2-10258F81CC28}" destId="{4358E58B-BF16-4088-87A9-275F17BAA3C1}" srcOrd="0" destOrd="0" presId="urn:microsoft.com/office/officeart/2005/8/layout/hList1"/>
    <dgm:cxn modelId="{2D1B8E0F-D2A4-49EE-BEDC-A09DF5E28736}" type="presParOf" srcId="{FF2D0ACA-A953-4142-AFE2-10258F81CC28}" destId="{617177EC-7E2F-4B1A-AE33-27B156427A9B}" srcOrd="1" destOrd="0" presId="urn:microsoft.com/office/officeart/2005/8/layout/hList1"/>
    <dgm:cxn modelId="{086B822E-C19F-4596-A64C-F8C879383D16}" type="presParOf" srcId="{4D087E90-3BC2-407B-8AE9-04EAEB5C0B75}" destId="{0F52C83C-ED4D-440E-AE12-D0988FD9C140}" srcOrd="5" destOrd="0" presId="urn:microsoft.com/office/officeart/2005/8/layout/hList1"/>
    <dgm:cxn modelId="{CDEC22A2-E386-445C-B3A2-E97577568172}" type="presParOf" srcId="{4D087E90-3BC2-407B-8AE9-04EAEB5C0B75}" destId="{68401145-1865-4057-9ADF-B8AE2F98E156}" srcOrd="6" destOrd="0" presId="urn:microsoft.com/office/officeart/2005/8/layout/hList1"/>
    <dgm:cxn modelId="{08DF4B94-4BF5-4762-9D72-20682DC0C052}" type="presParOf" srcId="{68401145-1865-4057-9ADF-B8AE2F98E156}" destId="{00B8F268-3554-419F-8036-4A3CFF9E9268}" srcOrd="0" destOrd="0" presId="urn:microsoft.com/office/officeart/2005/8/layout/hList1"/>
    <dgm:cxn modelId="{91714A66-2520-472E-A802-77F7554BE052}" type="presParOf" srcId="{68401145-1865-4057-9ADF-B8AE2F98E156}" destId="{1B4E65C3-482E-4DF5-8312-721EF0945F2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72760F-5469-4A46-9AE7-EA0C0471753D}">
      <dsp:nvSpPr>
        <dsp:cNvPr id="0" name=""/>
        <dsp:cNvSpPr/>
      </dsp:nvSpPr>
      <dsp:spPr>
        <a:xfrm>
          <a:off x="3459" y="963827"/>
          <a:ext cx="2337376" cy="11686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 err="1"/>
            <a:t>Tipe</a:t>
          </a:r>
          <a:r>
            <a:rPr lang="en-US" sz="3200" b="1" kern="1200" dirty="0"/>
            <a:t> SPK</a:t>
          </a:r>
          <a:endParaRPr lang="id-ID" sz="3200" b="1" kern="1200" dirty="0"/>
        </a:p>
      </dsp:txBody>
      <dsp:txXfrm>
        <a:off x="37689" y="998057"/>
        <a:ext cx="2268916" cy="1100228"/>
      </dsp:txXfrm>
    </dsp:sp>
    <dsp:sp modelId="{D90B2E41-62A3-4F36-9D9D-254F55CF4F14}">
      <dsp:nvSpPr>
        <dsp:cNvPr id="0" name=""/>
        <dsp:cNvSpPr/>
      </dsp:nvSpPr>
      <dsp:spPr>
        <a:xfrm rot="19308972">
          <a:off x="2213112" y="1145188"/>
          <a:ext cx="1193858" cy="67939"/>
        </a:xfrm>
        <a:custGeom>
          <a:avLst/>
          <a:gdLst/>
          <a:ahLst/>
          <a:cxnLst/>
          <a:rect l="0" t="0" r="0" b="0"/>
          <a:pathLst>
            <a:path>
              <a:moveTo>
                <a:pt x="0" y="33969"/>
              </a:moveTo>
              <a:lnTo>
                <a:pt x="1193858" y="3396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2780195" y="1149312"/>
        <a:ext cx="59692" cy="59692"/>
      </dsp:txXfrm>
    </dsp:sp>
    <dsp:sp modelId="{F185CE43-F067-46BD-987F-AACF4ACAFD06}">
      <dsp:nvSpPr>
        <dsp:cNvPr id="0" name=""/>
        <dsp:cNvSpPr/>
      </dsp:nvSpPr>
      <dsp:spPr>
        <a:xfrm>
          <a:off x="3279247" y="225801"/>
          <a:ext cx="2337376" cy="11686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Model-Driven SPK</a:t>
          </a:r>
          <a:endParaRPr lang="id-ID" sz="3200" b="1" kern="1200" dirty="0"/>
        </a:p>
      </dsp:txBody>
      <dsp:txXfrm>
        <a:off x="3313477" y="260031"/>
        <a:ext cx="2268916" cy="1100228"/>
      </dsp:txXfrm>
    </dsp:sp>
    <dsp:sp modelId="{986FE462-A82D-445C-9570-2976DA85FD61}">
      <dsp:nvSpPr>
        <dsp:cNvPr id="0" name=""/>
        <dsp:cNvSpPr/>
      </dsp:nvSpPr>
      <dsp:spPr>
        <a:xfrm rot="2142401">
          <a:off x="2232614" y="1850200"/>
          <a:ext cx="1151395" cy="67939"/>
        </a:xfrm>
        <a:custGeom>
          <a:avLst/>
          <a:gdLst/>
          <a:ahLst/>
          <a:cxnLst/>
          <a:rect l="0" t="0" r="0" b="0"/>
          <a:pathLst>
            <a:path>
              <a:moveTo>
                <a:pt x="0" y="33969"/>
              </a:moveTo>
              <a:lnTo>
                <a:pt x="1151395" y="3396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d-ID" sz="500" kern="1200"/>
        </a:p>
      </dsp:txBody>
      <dsp:txXfrm>
        <a:off x="2779527" y="1855385"/>
        <a:ext cx="57569" cy="57569"/>
      </dsp:txXfrm>
    </dsp:sp>
    <dsp:sp modelId="{EC859034-A6E1-4AB5-BD34-9404DE21EBF2}">
      <dsp:nvSpPr>
        <dsp:cNvPr id="0" name=""/>
        <dsp:cNvSpPr/>
      </dsp:nvSpPr>
      <dsp:spPr>
        <a:xfrm>
          <a:off x="3275787" y="1635823"/>
          <a:ext cx="2337376" cy="11686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Data-Driven SPK</a:t>
          </a:r>
          <a:endParaRPr lang="id-ID" sz="3200" b="1" kern="1200" dirty="0"/>
        </a:p>
      </dsp:txBody>
      <dsp:txXfrm>
        <a:off x="3310017" y="1670053"/>
        <a:ext cx="2268916" cy="11002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DA1CD9-2896-445F-A797-2D099BCD836A}">
      <dsp:nvSpPr>
        <dsp:cNvPr id="0" name=""/>
        <dsp:cNvSpPr/>
      </dsp:nvSpPr>
      <dsp:spPr>
        <a:xfrm>
          <a:off x="1017020" y="44163"/>
          <a:ext cx="6354660" cy="1233809"/>
        </a:xfrm>
        <a:prstGeom prst="rect">
          <a:avLst/>
        </a:prstGeom>
        <a:solidFill>
          <a:schemeClr val="accent1">
            <a:lumMod val="20000"/>
            <a:lumOff val="80000"/>
            <a:alpha val="4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5198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solidFill>
                <a:schemeClr val="tx1"/>
              </a:solidFill>
            </a:rPr>
            <a:t>Merupakan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suatu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sistem</a:t>
          </a:r>
          <a:r>
            <a:rPr lang="en-US" sz="1800" b="1" kern="1200" dirty="0">
              <a:solidFill>
                <a:schemeClr val="tx1"/>
              </a:solidFill>
            </a:rPr>
            <a:t> yang </a:t>
          </a:r>
          <a:r>
            <a:rPr lang="en-US" sz="1800" b="1" kern="1200" dirty="0" err="1">
              <a:solidFill>
                <a:schemeClr val="tx1"/>
              </a:solidFill>
            </a:rPr>
            <a:t>berdiri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sendiri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terpisah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dari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sistem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informasi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organisasi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secara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keseluruhan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1017020" y="44163"/>
        <a:ext cx="6354660" cy="1233809"/>
      </dsp:txXfrm>
    </dsp:sp>
    <dsp:sp modelId="{8A791F49-1A1C-46F1-82FE-5B71EC759D2B}">
      <dsp:nvSpPr>
        <dsp:cNvPr id="0" name=""/>
        <dsp:cNvSpPr/>
      </dsp:nvSpPr>
      <dsp:spPr>
        <a:xfrm>
          <a:off x="102428" y="116889"/>
          <a:ext cx="553107" cy="82966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1A9654-7652-42A7-879B-7CCA7B1CA496}">
      <dsp:nvSpPr>
        <dsp:cNvPr id="0" name=""/>
        <dsp:cNvSpPr/>
      </dsp:nvSpPr>
      <dsp:spPr>
        <a:xfrm>
          <a:off x="1381199" y="1295518"/>
          <a:ext cx="6115970" cy="1192642"/>
        </a:xfrm>
        <a:prstGeom prst="rect">
          <a:avLst/>
        </a:prstGeom>
        <a:solidFill>
          <a:schemeClr val="accent4">
            <a:lumMod val="20000"/>
            <a:lumOff val="80000"/>
            <a:alpha val="4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5198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tx1"/>
              </a:solidFill>
            </a:rPr>
            <a:t>SPK  </a:t>
          </a:r>
          <a:r>
            <a:rPr lang="en-US" sz="1800" b="1" kern="1200" dirty="0" err="1">
              <a:solidFill>
                <a:schemeClr val="tx1"/>
              </a:solidFill>
            </a:rPr>
            <a:t>ini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sering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dikembangkan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langsung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oleh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masing-masing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pengguna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tidak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langsung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dikendalikan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dari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divisi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sistem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informasi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1381199" y="1295518"/>
        <a:ext cx="6115970" cy="1192642"/>
      </dsp:txXfrm>
    </dsp:sp>
    <dsp:sp modelId="{22D65E8B-1C38-422A-899A-083CC318C78E}">
      <dsp:nvSpPr>
        <dsp:cNvPr id="0" name=""/>
        <dsp:cNvSpPr/>
      </dsp:nvSpPr>
      <dsp:spPr>
        <a:xfrm>
          <a:off x="59568" y="1439535"/>
          <a:ext cx="553107" cy="829661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6DB99C-55A8-429A-BF72-54C49D015006}">
      <dsp:nvSpPr>
        <dsp:cNvPr id="0" name=""/>
        <dsp:cNvSpPr/>
      </dsp:nvSpPr>
      <dsp:spPr>
        <a:xfrm>
          <a:off x="1138830" y="2548097"/>
          <a:ext cx="6425331" cy="1401291"/>
        </a:xfrm>
        <a:prstGeom prst="rect">
          <a:avLst/>
        </a:prstGeom>
        <a:solidFill>
          <a:schemeClr val="accent6">
            <a:lumMod val="40000"/>
            <a:lumOff val="60000"/>
            <a:alpha val="4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5198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solidFill>
                <a:schemeClr val="tx1"/>
              </a:solidFill>
            </a:rPr>
            <a:t>Dikembangkan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berdasarkan</a:t>
          </a:r>
          <a:r>
            <a:rPr lang="en-US" sz="1800" b="1" kern="1200" dirty="0">
              <a:solidFill>
                <a:schemeClr val="tx1"/>
              </a:solidFill>
            </a:rPr>
            <a:t> model </a:t>
          </a:r>
          <a:r>
            <a:rPr lang="en-US" sz="1800" b="1" kern="1200" dirty="0" err="1">
              <a:solidFill>
                <a:schemeClr val="tx1"/>
              </a:solidFill>
            </a:rPr>
            <a:t>atau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teori</a:t>
          </a:r>
          <a:r>
            <a:rPr lang="en-US" sz="1800" b="1" kern="1200" dirty="0">
              <a:solidFill>
                <a:schemeClr val="tx1"/>
              </a:solidFill>
            </a:rPr>
            <a:t> yang </a:t>
          </a:r>
          <a:r>
            <a:rPr lang="en-US" sz="1800" b="1" kern="1200" dirty="0" err="1">
              <a:solidFill>
                <a:schemeClr val="tx1"/>
              </a:solidFill>
            </a:rPr>
            <a:t>ada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kemudian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dikombinasikan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dengan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tampilan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kern="1200" dirty="0" err="1">
              <a:solidFill>
                <a:schemeClr val="tx1"/>
              </a:solidFill>
            </a:rPr>
            <a:t>pengguna</a:t>
          </a:r>
          <a:r>
            <a:rPr lang="en-US" sz="1800" b="1" kern="1200" dirty="0">
              <a:solidFill>
                <a:schemeClr val="tx1"/>
              </a:solidFill>
            </a:rPr>
            <a:t>  yang </a:t>
          </a:r>
          <a:r>
            <a:rPr lang="en-US" sz="1800" b="1" kern="1200" dirty="0" err="1">
              <a:solidFill>
                <a:schemeClr val="tx1"/>
              </a:solidFill>
            </a:rPr>
            <a:t>membuat</a:t>
          </a:r>
          <a:r>
            <a:rPr lang="en-US" sz="1800" b="1" kern="1200" dirty="0">
              <a:solidFill>
                <a:schemeClr val="tx1"/>
              </a:solidFill>
            </a:rPr>
            <a:t> model </a:t>
          </a:r>
          <a:r>
            <a:rPr lang="en-US" sz="1800" b="1" kern="1200" dirty="0" err="1">
              <a:solidFill>
                <a:schemeClr val="tx1"/>
              </a:solidFill>
            </a:rPr>
            <a:t>ini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mudah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untuk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digunakan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1138830" y="2548097"/>
        <a:ext cx="6425331" cy="1401291"/>
      </dsp:txXfrm>
    </dsp:sp>
    <dsp:sp modelId="{D8359F0C-22F9-484E-8110-9E3C8577A341}">
      <dsp:nvSpPr>
        <dsp:cNvPr id="0" name=""/>
        <dsp:cNvSpPr/>
      </dsp:nvSpPr>
      <dsp:spPr>
        <a:xfrm>
          <a:off x="94967" y="2735684"/>
          <a:ext cx="553107" cy="82966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DA1CD9-2896-445F-A797-2D099BCD836A}">
      <dsp:nvSpPr>
        <dsp:cNvPr id="0" name=""/>
        <dsp:cNvSpPr/>
      </dsp:nvSpPr>
      <dsp:spPr>
        <a:xfrm>
          <a:off x="502069" y="0"/>
          <a:ext cx="6588285" cy="1021371"/>
        </a:xfrm>
        <a:prstGeom prst="rect">
          <a:avLst/>
        </a:prstGeom>
        <a:solidFill>
          <a:schemeClr val="accent1">
            <a:lumMod val="20000"/>
            <a:lumOff val="80000"/>
            <a:alpha val="4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1809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solidFill>
                <a:schemeClr val="tx1"/>
              </a:solidFill>
            </a:rPr>
            <a:t>Menganalisis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sejumlah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besar</a:t>
          </a:r>
          <a:r>
            <a:rPr lang="en-US" sz="1800" b="1" kern="1200" dirty="0">
              <a:solidFill>
                <a:schemeClr val="tx1"/>
              </a:solidFill>
            </a:rPr>
            <a:t> data yang </a:t>
          </a:r>
          <a:r>
            <a:rPr lang="en-US" sz="1800" b="1" kern="1200" dirty="0" err="1">
              <a:solidFill>
                <a:schemeClr val="tx1"/>
              </a:solidFill>
            </a:rPr>
            <a:t>ada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atau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tergabung</a:t>
          </a:r>
          <a:r>
            <a:rPr lang="en-US" sz="1800" b="1" kern="1200" dirty="0">
              <a:solidFill>
                <a:schemeClr val="tx1"/>
              </a:solidFill>
            </a:rPr>
            <a:t> di </a:t>
          </a:r>
          <a:r>
            <a:rPr lang="en-US" sz="1800" b="1" kern="1200" dirty="0" err="1">
              <a:solidFill>
                <a:schemeClr val="tx1"/>
              </a:solidFill>
            </a:rPr>
            <a:t>dalam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sistem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informasi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organisasi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502069" y="0"/>
        <a:ext cx="6588285" cy="1021371"/>
      </dsp:txXfrm>
    </dsp:sp>
    <dsp:sp modelId="{8A791F49-1A1C-46F1-82FE-5B71EC759D2B}">
      <dsp:nvSpPr>
        <dsp:cNvPr id="0" name=""/>
        <dsp:cNvSpPr/>
      </dsp:nvSpPr>
      <dsp:spPr>
        <a:xfrm>
          <a:off x="0" y="90632"/>
          <a:ext cx="714959" cy="1072439"/>
        </a:xfrm>
        <a:prstGeom prst="rect">
          <a:avLst/>
        </a:prstGeom>
        <a:blipFill>
          <a:blip xmlns:r="http://schemas.openxmlformats.org/officeDocument/2006/relationships" r:embed="rId1"/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1A9654-7652-42A7-879B-7CCA7B1CA496}">
      <dsp:nvSpPr>
        <dsp:cNvPr id="0" name=""/>
        <dsp:cNvSpPr/>
      </dsp:nvSpPr>
      <dsp:spPr>
        <a:xfrm>
          <a:off x="856950" y="1178205"/>
          <a:ext cx="6293280" cy="1046272"/>
        </a:xfrm>
        <a:prstGeom prst="rect">
          <a:avLst/>
        </a:prstGeom>
        <a:solidFill>
          <a:schemeClr val="accent4">
            <a:lumMod val="20000"/>
            <a:lumOff val="80000"/>
            <a:alpha val="4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1809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1800" b="1" kern="1200" dirty="0" err="1">
              <a:solidFill>
                <a:schemeClr val="tx1"/>
              </a:solidFill>
            </a:rPr>
            <a:t>Membantu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untuk</a:t>
          </a:r>
          <a:r>
            <a:rPr lang="en-US" sz="1800" b="1" kern="1200" dirty="0">
              <a:solidFill>
                <a:schemeClr val="tx1"/>
              </a:solidFill>
            </a:rPr>
            <a:t> proses </a:t>
          </a:r>
          <a:r>
            <a:rPr lang="en-US" sz="1800" b="1" kern="1200" dirty="0" err="1">
              <a:solidFill>
                <a:schemeClr val="tx1"/>
              </a:solidFill>
            </a:rPr>
            <a:t>pengambilan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keputusan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dengan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memungkinkan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mendapatkan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informasi</a:t>
          </a:r>
          <a:r>
            <a:rPr lang="en-US" sz="1800" b="1" kern="1200" dirty="0">
              <a:solidFill>
                <a:schemeClr val="tx1"/>
              </a:solidFill>
            </a:rPr>
            <a:t> yang </a:t>
          </a:r>
          <a:r>
            <a:rPr lang="en-US" sz="1800" b="1" kern="1200" dirty="0" err="1">
              <a:solidFill>
                <a:schemeClr val="tx1"/>
              </a:solidFill>
            </a:rPr>
            <a:t>bermanfaat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dari</a:t>
          </a:r>
          <a:r>
            <a:rPr lang="en-US" sz="1800" b="1" kern="1200" dirty="0">
              <a:solidFill>
                <a:schemeClr val="tx1"/>
              </a:solidFill>
            </a:rPr>
            <a:t> data yang </a:t>
          </a:r>
          <a:r>
            <a:rPr lang="en-US" sz="1800" b="1" kern="1200" dirty="0" err="1">
              <a:solidFill>
                <a:schemeClr val="tx1"/>
              </a:solidFill>
            </a:rPr>
            <a:t>tersimpan</a:t>
          </a:r>
          <a:r>
            <a:rPr lang="en-US" sz="1800" b="1" kern="1200" dirty="0">
              <a:solidFill>
                <a:schemeClr val="tx1"/>
              </a:solidFill>
            </a:rPr>
            <a:t> di </a:t>
          </a:r>
          <a:r>
            <a:rPr lang="en-US" sz="1800" b="1" kern="1200" dirty="0" err="1">
              <a:solidFill>
                <a:schemeClr val="tx1"/>
              </a:solidFill>
            </a:rPr>
            <a:t>dalam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i="1" kern="1200" dirty="0">
              <a:solidFill>
                <a:schemeClr val="tx1"/>
              </a:solidFill>
            </a:rPr>
            <a:t>database </a:t>
          </a:r>
          <a:r>
            <a:rPr lang="en-US" sz="1800" b="1" kern="1200" dirty="0">
              <a:solidFill>
                <a:schemeClr val="tx1"/>
              </a:solidFill>
            </a:rPr>
            <a:t>yang </a:t>
          </a:r>
          <a:r>
            <a:rPr lang="en-US" sz="1800" b="1" kern="1200" dirty="0" err="1">
              <a:solidFill>
                <a:schemeClr val="tx1"/>
              </a:solidFill>
            </a:rPr>
            <a:t>besar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856950" y="1178205"/>
        <a:ext cx="6293280" cy="1046272"/>
      </dsp:txXfrm>
    </dsp:sp>
    <dsp:sp modelId="{22D65E8B-1C38-422A-899A-083CC318C78E}">
      <dsp:nvSpPr>
        <dsp:cNvPr id="0" name=""/>
        <dsp:cNvSpPr/>
      </dsp:nvSpPr>
      <dsp:spPr>
        <a:xfrm>
          <a:off x="0" y="1566214"/>
          <a:ext cx="714959" cy="1072439"/>
        </a:xfrm>
        <a:prstGeom prst="rect">
          <a:avLst/>
        </a:prstGeom>
        <a:blipFill>
          <a:blip xmlns:r="http://schemas.openxmlformats.org/officeDocument/2006/relationships" r:embed="rId2"/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6DB99C-55A8-429A-BF72-54C49D015006}">
      <dsp:nvSpPr>
        <dsp:cNvPr id="0" name=""/>
        <dsp:cNvSpPr/>
      </dsp:nvSpPr>
      <dsp:spPr>
        <a:xfrm>
          <a:off x="844171" y="2544686"/>
          <a:ext cx="6293280" cy="1021371"/>
        </a:xfrm>
        <a:prstGeom prst="rect">
          <a:avLst/>
        </a:prstGeom>
        <a:solidFill>
          <a:schemeClr val="accent6">
            <a:lumMod val="40000"/>
            <a:lumOff val="60000"/>
            <a:alpha val="4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1809" tIns="68580" rIns="68580" bIns="68580" numCol="1" spcCol="1270" anchor="ctr" anchorCtr="0">
          <a:noAutofit/>
        </a:bodyPr>
        <a:lstStyle/>
        <a:p>
          <a:pPr marL="0" lvl="0" indent="0" algn="just" defTabSz="800100">
            <a:lnSpc>
              <a:spcPct val="15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>
              <a:solidFill>
                <a:schemeClr val="tx1"/>
              </a:solidFill>
            </a:rPr>
            <a:t>Memungkinkan</a:t>
          </a:r>
          <a:r>
            <a:rPr lang="id-ID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>
              <a:solidFill>
                <a:schemeClr val="tx1"/>
              </a:solidFill>
            </a:rPr>
            <a:t>para </a:t>
          </a:r>
          <a:r>
            <a:rPr lang="en-US" sz="1800" b="1" kern="1200" dirty="0" err="1">
              <a:solidFill>
                <a:schemeClr val="tx1"/>
              </a:solidFill>
            </a:rPr>
            <a:t>pelanggannya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memperoleh</a:t>
          </a:r>
          <a:r>
            <a:rPr lang="en-US" sz="1800" b="1" kern="1200" dirty="0">
              <a:solidFill>
                <a:schemeClr val="tx1"/>
              </a:solidFill>
            </a:rPr>
            <a:t> data </a:t>
          </a:r>
          <a:r>
            <a:rPr lang="en-US" sz="1800" b="1" kern="1200" dirty="0" err="1">
              <a:solidFill>
                <a:schemeClr val="tx1"/>
              </a:solidFill>
            </a:rPr>
            <a:t>dari</a:t>
          </a:r>
          <a:r>
            <a:rPr lang="en-US" sz="1800" b="1" kern="1200" dirty="0">
              <a:solidFill>
                <a:schemeClr val="tx1"/>
              </a:solidFill>
            </a:rPr>
            <a:t>  </a:t>
          </a:r>
          <a:r>
            <a:rPr lang="en-US" sz="1800" b="1" i="1" kern="1200" dirty="0">
              <a:solidFill>
                <a:schemeClr val="tx1"/>
              </a:solidFill>
            </a:rPr>
            <a:t>website</a:t>
          </a:r>
          <a:r>
            <a:rPr lang="en-US" sz="1800" b="1" kern="1200" dirty="0">
              <a:solidFill>
                <a:schemeClr val="tx1"/>
              </a:solidFill>
            </a:rPr>
            <a:t>-</a:t>
          </a:r>
          <a:r>
            <a:rPr lang="en-US" sz="1800" b="1" kern="1200" dirty="0" err="1">
              <a:solidFill>
                <a:schemeClr val="tx1"/>
              </a:solidFill>
            </a:rPr>
            <a:t>nya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atau</a:t>
          </a:r>
          <a:r>
            <a:rPr lang="en-US" sz="1800" b="1" kern="1200" dirty="0">
              <a:solidFill>
                <a:schemeClr val="tx1"/>
              </a:solidFill>
            </a:rPr>
            <a:t> data </a:t>
          </a:r>
          <a:r>
            <a:rPr lang="en-US" sz="1800" b="1" kern="1200" dirty="0" err="1">
              <a:solidFill>
                <a:schemeClr val="tx1"/>
              </a:solidFill>
            </a:rPr>
            <a:t>dari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sistem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informasi</a:t>
          </a:r>
          <a:r>
            <a:rPr lang="en-US" sz="1800" b="1" kern="1200" dirty="0">
              <a:solidFill>
                <a:schemeClr val="tx1"/>
              </a:solidFill>
            </a:rPr>
            <a:t> </a:t>
          </a:r>
          <a:r>
            <a:rPr lang="en-US" sz="1800" b="1" kern="1200" dirty="0" err="1">
              <a:solidFill>
                <a:schemeClr val="tx1"/>
              </a:solidFill>
            </a:rPr>
            <a:t>organisasi</a:t>
          </a:r>
          <a:r>
            <a:rPr lang="en-US" sz="1800" b="1" kern="1200" dirty="0">
              <a:solidFill>
                <a:schemeClr val="tx1"/>
              </a:solidFill>
            </a:rPr>
            <a:t> yang </a:t>
          </a:r>
          <a:r>
            <a:rPr lang="en-US" sz="1800" b="1" kern="1200" dirty="0" err="1">
              <a:solidFill>
                <a:schemeClr val="tx1"/>
              </a:solidFill>
            </a:rPr>
            <a:t>ada</a:t>
          </a:r>
          <a:endParaRPr lang="id-ID" sz="1800" b="1" kern="1200" dirty="0">
            <a:solidFill>
              <a:schemeClr val="tx1"/>
            </a:solidFill>
          </a:endParaRPr>
        </a:p>
      </dsp:txBody>
      <dsp:txXfrm>
        <a:off x="844171" y="2544686"/>
        <a:ext cx="6293280" cy="1021371"/>
      </dsp:txXfrm>
    </dsp:sp>
    <dsp:sp modelId="{D8359F0C-22F9-484E-8110-9E3C8577A341}">
      <dsp:nvSpPr>
        <dsp:cNvPr id="0" name=""/>
        <dsp:cNvSpPr/>
      </dsp:nvSpPr>
      <dsp:spPr>
        <a:xfrm>
          <a:off x="0" y="2707463"/>
          <a:ext cx="714959" cy="1072439"/>
        </a:xfrm>
        <a:prstGeom prst="rect">
          <a:avLst/>
        </a:prstGeom>
        <a:blipFill>
          <a:blip xmlns:r="http://schemas.openxmlformats.org/officeDocument/2006/relationships" r:embed="rId3"/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0E6183-8697-4CB0-87A1-CEA5E09A1836}">
      <dsp:nvSpPr>
        <dsp:cNvPr id="0" name=""/>
        <dsp:cNvSpPr/>
      </dsp:nvSpPr>
      <dsp:spPr>
        <a:xfrm>
          <a:off x="2552" y="614638"/>
          <a:ext cx="1534540" cy="4821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 err="1"/>
            <a:t>Industri</a:t>
          </a:r>
          <a:r>
            <a:rPr lang="en-US" sz="1400" b="1" kern="1200" dirty="0"/>
            <a:t> </a:t>
          </a:r>
          <a:r>
            <a:rPr lang="en-US" sz="1400" b="1" kern="1200" dirty="0" err="1"/>
            <a:t>Asuransi</a:t>
          </a:r>
          <a:endParaRPr lang="id-ID" sz="1400" b="1" kern="1200" dirty="0"/>
        </a:p>
      </dsp:txBody>
      <dsp:txXfrm>
        <a:off x="2552" y="614638"/>
        <a:ext cx="1534540" cy="482181"/>
      </dsp:txXfrm>
    </dsp:sp>
    <dsp:sp modelId="{283AC06D-FBA7-4023-BAB2-AE248295977D}">
      <dsp:nvSpPr>
        <dsp:cNvPr id="0" name=""/>
        <dsp:cNvSpPr/>
      </dsp:nvSpPr>
      <dsp:spPr>
        <a:xfrm>
          <a:off x="2552" y="1096819"/>
          <a:ext cx="1534540" cy="1690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Menentukan</a:t>
          </a:r>
          <a:r>
            <a:rPr lang="en-US" sz="1400" b="1" kern="1200" dirty="0"/>
            <a:t> </a:t>
          </a:r>
          <a:r>
            <a:rPr lang="en-US" sz="1400" b="1" kern="1200" dirty="0" err="1"/>
            <a:t>pola</a:t>
          </a:r>
          <a:r>
            <a:rPr lang="en-US" sz="1400" b="1" kern="1200" dirty="0"/>
            <a:t> </a:t>
          </a:r>
          <a:r>
            <a:rPr lang="en-US" sz="1400" b="1" kern="1200" dirty="0" err="1"/>
            <a:t>penutupan</a:t>
          </a:r>
          <a:r>
            <a:rPr lang="en-US" sz="1400" b="1" kern="1200" dirty="0"/>
            <a:t> </a:t>
          </a:r>
          <a:r>
            <a:rPr lang="en-US" sz="1400" b="1" kern="1200" dirty="0" err="1"/>
            <a:t>asuransi</a:t>
          </a:r>
          <a:r>
            <a:rPr lang="en-US" sz="1400" b="1" kern="1200" dirty="0"/>
            <a:t> </a:t>
          </a:r>
          <a:r>
            <a:rPr lang="en-US" sz="1400" b="1" kern="1200" dirty="0" err="1"/>
            <a:t>dan</a:t>
          </a:r>
          <a:r>
            <a:rPr lang="en-US" sz="1400" b="1" kern="1200" dirty="0"/>
            <a:t> </a:t>
          </a:r>
          <a:r>
            <a:rPr lang="en-US" sz="1400" b="1" kern="1200" dirty="0" err="1"/>
            <a:t>deteksi</a:t>
          </a:r>
          <a:r>
            <a:rPr lang="en-US" sz="1400" b="1" kern="1200" dirty="0"/>
            <a:t> </a:t>
          </a:r>
          <a:r>
            <a:rPr lang="en-US" sz="1400" b="1" kern="1200" dirty="0" err="1"/>
            <a:t>kemungkinan</a:t>
          </a:r>
          <a:r>
            <a:rPr lang="en-US" sz="1400" b="1" kern="1200" dirty="0"/>
            <a:t> </a:t>
          </a:r>
          <a:r>
            <a:rPr lang="en-US" sz="1400" b="1" kern="1200" dirty="0" err="1"/>
            <a:t>kecurangan</a:t>
          </a:r>
          <a:r>
            <a:rPr lang="en-US" sz="1400" b="1" kern="1200" dirty="0"/>
            <a:t> (</a:t>
          </a:r>
          <a:r>
            <a:rPr lang="en-US" sz="1400" b="1" i="1" kern="1200" dirty="0"/>
            <a:t>fraud</a:t>
          </a:r>
          <a:r>
            <a:rPr lang="en-US" sz="1400" b="1" kern="1200" dirty="0"/>
            <a:t>).</a:t>
          </a:r>
          <a:endParaRPr lang="id-ID" sz="1400" b="1" kern="1200" dirty="0"/>
        </a:p>
      </dsp:txBody>
      <dsp:txXfrm>
        <a:off x="2552" y="1096819"/>
        <a:ext cx="1534540" cy="1690920"/>
      </dsp:txXfrm>
    </dsp:sp>
    <dsp:sp modelId="{E866F313-9A38-491F-8F61-32F8D533BBB3}">
      <dsp:nvSpPr>
        <dsp:cNvPr id="0" name=""/>
        <dsp:cNvSpPr/>
      </dsp:nvSpPr>
      <dsp:spPr>
        <a:xfrm>
          <a:off x="1751928" y="614638"/>
          <a:ext cx="1534540" cy="4821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 err="1"/>
            <a:t>Industri</a:t>
          </a:r>
          <a:r>
            <a:rPr lang="en-US" sz="1400" b="1" kern="1200" dirty="0"/>
            <a:t> </a:t>
          </a:r>
          <a:r>
            <a:rPr lang="en-US" sz="1400" b="1" kern="1200" dirty="0" err="1"/>
            <a:t>Perbankan</a:t>
          </a:r>
          <a:endParaRPr lang="id-ID" sz="1400" b="1" kern="1200" dirty="0"/>
        </a:p>
      </dsp:txBody>
      <dsp:txXfrm>
        <a:off x="1751928" y="614638"/>
        <a:ext cx="1534540" cy="482181"/>
      </dsp:txXfrm>
    </dsp:sp>
    <dsp:sp modelId="{94055464-99AF-447F-88BE-7BE21C549752}">
      <dsp:nvSpPr>
        <dsp:cNvPr id="0" name=""/>
        <dsp:cNvSpPr/>
      </dsp:nvSpPr>
      <dsp:spPr>
        <a:xfrm>
          <a:off x="1751928" y="1096819"/>
          <a:ext cx="1534540" cy="1690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Memperbarui</a:t>
          </a:r>
          <a:r>
            <a:rPr lang="en-US" sz="1400" b="1" kern="1200" dirty="0"/>
            <a:t> </a:t>
          </a:r>
          <a:r>
            <a:rPr lang="en-US" sz="1400" b="1" kern="1200" dirty="0" err="1"/>
            <a:t>profil</a:t>
          </a:r>
          <a:r>
            <a:rPr lang="en-US" sz="1400" b="1" kern="1200" dirty="0"/>
            <a:t> </a:t>
          </a:r>
          <a:r>
            <a:rPr lang="en-US" sz="1400" b="1" kern="1200" dirty="0" err="1"/>
            <a:t>atau</a:t>
          </a:r>
          <a:r>
            <a:rPr lang="en-US" sz="1400" b="1" kern="1200" dirty="0"/>
            <a:t> data </a:t>
          </a:r>
          <a:r>
            <a:rPr lang="en-US" sz="1400" b="1" kern="1200" dirty="0" err="1"/>
            <a:t>nasabah</a:t>
          </a:r>
          <a:endParaRPr lang="id-ID" sz="1400" b="1" kern="1200" dirty="0"/>
        </a:p>
      </dsp:txBody>
      <dsp:txXfrm>
        <a:off x="1751928" y="1096819"/>
        <a:ext cx="1534540" cy="1690920"/>
      </dsp:txXfrm>
    </dsp:sp>
    <dsp:sp modelId="{4358E58B-BF16-4088-87A9-275F17BAA3C1}">
      <dsp:nvSpPr>
        <dsp:cNvPr id="0" name=""/>
        <dsp:cNvSpPr/>
      </dsp:nvSpPr>
      <dsp:spPr>
        <a:xfrm>
          <a:off x="3501305" y="614638"/>
          <a:ext cx="1534540" cy="4821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Perusahaan </a:t>
          </a:r>
          <a:r>
            <a:rPr lang="en-US" sz="1400" b="1" kern="1200" dirty="0" err="1"/>
            <a:t>Manufaktur</a:t>
          </a:r>
          <a:endParaRPr lang="id-ID" sz="1400" b="1" kern="1200" dirty="0"/>
        </a:p>
      </dsp:txBody>
      <dsp:txXfrm>
        <a:off x="3501305" y="614638"/>
        <a:ext cx="1534540" cy="482181"/>
      </dsp:txXfrm>
    </dsp:sp>
    <dsp:sp modelId="{617177EC-7E2F-4B1A-AE33-27B156427A9B}">
      <dsp:nvSpPr>
        <dsp:cNvPr id="0" name=""/>
        <dsp:cNvSpPr/>
      </dsp:nvSpPr>
      <dsp:spPr>
        <a:xfrm>
          <a:off x="3501305" y="1096819"/>
          <a:ext cx="1534540" cy="1690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Menentukan</a:t>
          </a:r>
          <a:r>
            <a:rPr lang="en-US" sz="1400" b="1" kern="1200" dirty="0"/>
            <a:t> </a:t>
          </a:r>
          <a:r>
            <a:rPr lang="en-US" sz="1400" b="1" kern="1200" dirty="0" err="1"/>
            <a:t>kebutuhan</a:t>
          </a:r>
          <a:r>
            <a:rPr lang="en-US" sz="1400" b="1" kern="1200" dirty="0"/>
            <a:t> </a:t>
          </a:r>
          <a:r>
            <a:rPr lang="en-US" sz="1400" b="1" kern="1200" dirty="0" err="1"/>
            <a:t>persediaan</a:t>
          </a:r>
          <a:r>
            <a:rPr lang="en-US" sz="1400" b="1" kern="1200" dirty="0"/>
            <a:t> </a:t>
          </a:r>
          <a:r>
            <a:rPr lang="en-US" sz="1400" b="1" kern="1200" dirty="0" err="1"/>
            <a:t>bahan</a:t>
          </a:r>
          <a:r>
            <a:rPr lang="en-US" sz="1400" b="1" kern="1200" dirty="0"/>
            <a:t> </a:t>
          </a:r>
          <a:r>
            <a:rPr lang="en-US" sz="1400" b="1" kern="1200" dirty="0" err="1"/>
            <a:t>baku</a:t>
          </a:r>
          <a:r>
            <a:rPr lang="en-US" sz="1400" b="1" kern="1200" dirty="0"/>
            <a:t> yang paling optimal </a:t>
          </a:r>
          <a:r>
            <a:rPr lang="en-US" sz="1400" b="1" kern="1200" dirty="0" err="1"/>
            <a:t>dan</a:t>
          </a:r>
          <a:r>
            <a:rPr lang="en-US" sz="1400" b="1" kern="1200" dirty="0"/>
            <a:t> </a:t>
          </a:r>
          <a:r>
            <a:rPr lang="en-US" sz="1400" b="1" kern="1200" dirty="0" err="1"/>
            <a:t>efisien</a:t>
          </a:r>
          <a:endParaRPr lang="id-ID" sz="1400" b="1" kern="1200" dirty="0"/>
        </a:p>
      </dsp:txBody>
      <dsp:txXfrm>
        <a:off x="3501305" y="1096819"/>
        <a:ext cx="1534540" cy="1690920"/>
      </dsp:txXfrm>
    </dsp:sp>
    <dsp:sp modelId="{00B8F268-3554-419F-8036-4A3CFF9E9268}">
      <dsp:nvSpPr>
        <dsp:cNvPr id="0" name=""/>
        <dsp:cNvSpPr/>
      </dsp:nvSpPr>
      <dsp:spPr>
        <a:xfrm>
          <a:off x="5250682" y="614638"/>
          <a:ext cx="1534540" cy="48218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56896" rIns="99568" bIns="56896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/>
            <a:t>Usaha Retail</a:t>
          </a:r>
          <a:endParaRPr lang="id-ID" sz="1400" b="1" kern="1200" dirty="0"/>
        </a:p>
      </dsp:txBody>
      <dsp:txXfrm>
        <a:off x="5250682" y="614638"/>
        <a:ext cx="1534540" cy="482181"/>
      </dsp:txXfrm>
    </dsp:sp>
    <dsp:sp modelId="{1B4E65C3-482E-4DF5-8312-721EF0945F20}">
      <dsp:nvSpPr>
        <dsp:cNvPr id="0" name=""/>
        <dsp:cNvSpPr/>
      </dsp:nvSpPr>
      <dsp:spPr>
        <a:xfrm>
          <a:off x="5250682" y="1096819"/>
          <a:ext cx="1534540" cy="16909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 err="1"/>
            <a:t>Meningkatkan</a:t>
          </a:r>
          <a:r>
            <a:rPr lang="en-US" sz="1400" b="1" kern="1200" dirty="0"/>
            <a:t> target </a:t>
          </a:r>
          <a:r>
            <a:rPr lang="en-US" sz="1400" b="1" kern="1200" dirty="0" err="1"/>
            <a:t>pelanggan</a:t>
          </a:r>
          <a:r>
            <a:rPr lang="en-US" sz="1400" b="1" kern="1200" dirty="0"/>
            <a:t> </a:t>
          </a:r>
          <a:r>
            <a:rPr lang="en-US" sz="1400" b="1" kern="1200" dirty="0" err="1"/>
            <a:t>melalui</a:t>
          </a:r>
          <a:r>
            <a:rPr lang="en-US" sz="1400" b="1" kern="1200" dirty="0"/>
            <a:t> </a:t>
          </a:r>
          <a:r>
            <a:rPr lang="en-US" sz="1400" b="1" i="1" kern="1200" dirty="0"/>
            <a:t>direct mail marketing</a:t>
          </a:r>
          <a:endParaRPr lang="id-ID" sz="1400" b="1" kern="1200" dirty="0"/>
        </a:p>
      </dsp:txBody>
      <dsp:txXfrm>
        <a:off x="5250682" y="1096819"/>
        <a:ext cx="1534540" cy="1690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62585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0C50CA-F331-4308-A161-078815E4B501}" type="datetimeFigureOut">
              <a:rPr lang="en-US" smtClean="0"/>
              <a:t>10/26/2019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085850"/>
            <a:ext cx="3908425" cy="2932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39763" y="4179888"/>
            <a:ext cx="5121275" cy="342106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62585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B6AE3E-121B-4D5A-873E-365CE0958B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01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69E39-E9C0-4914-9E77-B5F54799CAD0}" type="slidenum">
              <a:rPr lang="id-ID" smtClean="0">
                <a:solidFill>
                  <a:prstClr val="black"/>
                </a:solidFill>
              </a:rPr>
              <a:pPr/>
              <a:t>4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001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69E39-E9C0-4914-9E77-B5F54799CAD0}" type="slidenum">
              <a:rPr lang="id-ID" smtClean="0">
                <a:solidFill>
                  <a:prstClr val="black"/>
                </a:solidFill>
              </a:rPr>
              <a:pPr/>
              <a:t>5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6733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69E39-E9C0-4914-9E77-B5F54799CAD0}" type="slidenum">
              <a:rPr lang="id-ID" smtClean="0">
                <a:solidFill>
                  <a:prstClr val="black"/>
                </a:solidFill>
              </a:rPr>
              <a:pPr/>
              <a:t>6</a:t>
            </a:fld>
            <a:endParaRPr lang="id-ID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1783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E69E39-E9C0-4914-9E77-B5F54799CAD0}" type="slidenum">
              <a:rPr lang="id-ID" smtClean="0"/>
              <a:t>14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66750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55650"/>
            <a:ext cx="4975225" cy="37306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724400"/>
            <a:ext cx="54864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5803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55650"/>
            <a:ext cx="4975225" cy="37306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604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724400"/>
            <a:ext cx="5486400" cy="4475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id-ID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3561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1D6B32C-580F-499B-8167-0DE886D655AA}" type="slidenum">
              <a:rPr lang="en-US"/>
              <a:pPr>
                <a:spcBef>
                  <a:spcPct val="0"/>
                </a:spcBef>
              </a:pPr>
              <a:t>73</a:t>
            </a:fld>
            <a:endParaRPr 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 eaLnBrk="1" hangingPunct="1"/>
            <a:r>
              <a:rPr lang="en-US" dirty="0">
                <a:latin typeface="Arial" panose="020B0604020202020204" pitchFamily="34" charset="0"/>
              </a:rPr>
              <a:t>Model </a:t>
            </a:r>
            <a:r>
              <a:rPr lang="en-US" dirty="0" err="1">
                <a:latin typeface="Arial" panose="020B0604020202020204" pitchFamily="34" charset="0"/>
              </a:rPr>
              <a:t>Strategis</a:t>
            </a:r>
            <a:r>
              <a:rPr lang="en-US" dirty="0">
                <a:latin typeface="Arial" panose="020B0604020202020204" pitchFamily="34" charset="0"/>
              </a:rPr>
              <a:t> : </a:t>
            </a:r>
            <a:r>
              <a:rPr lang="en-US" dirty="0" err="1">
                <a:latin typeface="Arial" panose="020B0604020202020204" pitchFamily="34" charset="0"/>
              </a:rPr>
              <a:t>digunakan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untuk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mendukung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manajemen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puncak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dalam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menjalankan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tanggung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jawab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perencanaan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strategis</a:t>
            </a:r>
            <a:endParaRPr lang="en-US" dirty="0">
              <a:latin typeface="Arial" panose="020B0604020202020204" pitchFamily="34" charset="0"/>
            </a:endParaRPr>
          </a:p>
          <a:p>
            <a:pPr lvl="1" eaLnBrk="1" hangingPunct="1"/>
            <a:r>
              <a:rPr lang="en-US" dirty="0">
                <a:latin typeface="Arial" panose="020B0604020202020204" pitchFamily="34" charset="0"/>
              </a:rPr>
              <a:t>Model </a:t>
            </a:r>
            <a:r>
              <a:rPr lang="en-US" dirty="0" err="1">
                <a:latin typeface="Arial" panose="020B0604020202020204" pitchFamily="34" charset="0"/>
              </a:rPr>
              <a:t>Taktis</a:t>
            </a:r>
            <a:r>
              <a:rPr lang="en-US" dirty="0">
                <a:latin typeface="Arial" panose="020B0604020202020204" pitchFamily="34" charset="0"/>
              </a:rPr>
              <a:t> : </a:t>
            </a:r>
            <a:r>
              <a:rPr lang="en-US" dirty="0" err="1">
                <a:latin typeface="Arial" panose="020B0604020202020204" pitchFamily="34" charset="0"/>
              </a:rPr>
              <a:t>Digunakan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terutama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oleh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manajemen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madya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untuk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membantu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mengalokasikan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dan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mengontrol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sumber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daya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organisasi</a:t>
            </a:r>
            <a:r>
              <a:rPr lang="en-US" dirty="0">
                <a:latin typeface="Arial" panose="020B0604020202020204" pitchFamily="34" charset="0"/>
              </a:rPr>
              <a:t>. </a:t>
            </a:r>
            <a:r>
              <a:rPr lang="en-US" dirty="0" err="1">
                <a:latin typeface="Arial" panose="020B0604020202020204" pitchFamily="34" charset="0"/>
              </a:rPr>
              <a:t>Cth</a:t>
            </a:r>
            <a:r>
              <a:rPr lang="en-US" dirty="0">
                <a:latin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</a:rPr>
              <a:t>pemilihan</a:t>
            </a:r>
            <a:r>
              <a:rPr lang="en-US" dirty="0">
                <a:latin typeface="Arial" panose="020B0604020202020204" pitchFamily="34" charset="0"/>
              </a:rPr>
              <a:t> server web, </a:t>
            </a:r>
            <a:r>
              <a:rPr lang="en-US" dirty="0" err="1">
                <a:latin typeface="Arial" panose="020B0604020202020204" pitchFamily="34" charset="0"/>
              </a:rPr>
              <a:t>perencanaan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persyaratan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tenaga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kerja</a:t>
            </a:r>
            <a:r>
              <a:rPr lang="en-US" dirty="0">
                <a:latin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</a:rPr>
              <a:t>promosi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penjualan</a:t>
            </a:r>
            <a:r>
              <a:rPr lang="en-US" dirty="0">
                <a:latin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</a:rPr>
              <a:t>tata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letak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pabrik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dll</a:t>
            </a:r>
            <a:r>
              <a:rPr lang="en-US" dirty="0">
                <a:latin typeface="Arial" panose="020B0604020202020204" pitchFamily="34" charset="0"/>
              </a:rPr>
              <a:t>.</a:t>
            </a:r>
          </a:p>
          <a:p>
            <a:pPr lvl="1" eaLnBrk="1" hangingPunct="1"/>
            <a:r>
              <a:rPr lang="en-US" dirty="0">
                <a:latin typeface="Arial" panose="020B0604020202020204" pitchFamily="34" charset="0"/>
              </a:rPr>
              <a:t>Model </a:t>
            </a:r>
            <a:r>
              <a:rPr lang="en-US" dirty="0" err="1">
                <a:latin typeface="Arial" panose="020B0604020202020204" pitchFamily="34" charset="0"/>
              </a:rPr>
              <a:t>Operasional</a:t>
            </a:r>
            <a:r>
              <a:rPr lang="en-US" dirty="0">
                <a:latin typeface="Arial" panose="020B0604020202020204" pitchFamily="34" charset="0"/>
              </a:rPr>
              <a:t> : </a:t>
            </a:r>
            <a:r>
              <a:rPr lang="en-US" dirty="0" err="1">
                <a:latin typeface="Arial" panose="020B0604020202020204" pitchFamily="34" charset="0"/>
              </a:rPr>
              <a:t>untuk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mendukung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aktivitas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kerja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harian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organisasi</a:t>
            </a:r>
            <a:r>
              <a:rPr lang="en-US" dirty="0">
                <a:latin typeface="Arial" panose="020B0604020202020204" pitchFamily="34" charset="0"/>
              </a:rPr>
              <a:t>. </a:t>
            </a:r>
            <a:r>
              <a:rPr lang="en-US" dirty="0" err="1">
                <a:latin typeface="Arial" panose="020B0604020202020204" pitchFamily="34" charset="0"/>
              </a:rPr>
              <a:t>Cth</a:t>
            </a:r>
            <a:r>
              <a:rPr lang="en-US" dirty="0">
                <a:latin typeface="Arial" panose="020B0604020202020204" pitchFamily="34" charset="0"/>
              </a:rPr>
              <a:t>: </a:t>
            </a:r>
            <a:r>
              <a:rPr lang="en-US" dirty="0" err="1">
                <a:latin typeface="Arial" panose="020B0604020202020204" pitchFamily="34" charset="0"/>
              </a:rPr>
              <a:t>persetujuan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pinjaman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pada</a:t>
            </a:r>
            <a:r>
              <a:rPr lang="en-US" dirty="0">
                <a:latin typeface="Arial" panose="020B0604020202020204" pitchFamily="34" charset="0"/>
              </a:rPr>
              <a:t> bank, </a:t>
            </a:r>
            <a:r>
              <a:rPr lang="en-US" dirty="0" err="1">
                <a:latin typeface="Arial" panose="020B0604020202020204" pitchFamily="34" charset="0"/>
              </a:rPr>
              <a:t>jadwal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produksi</a:t>
            </a:r>
            <a:r>
              <a:rPr lang="en-US" dirty="0">
                <a:latin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</a:rPr>
              <a:t>kontrol</a:t>
            </a:r>
            <a:r>
              <a:rPr lang="en-US" dirty="0">
                <a:latin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</a:rPr>
              <a:t>inventori</a:t>
            </a:r>
            <a:r>
              <a:rPr lang="en-US" dirty="0">
                <a:latin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</a:rPr>
              <a:t>dll</a:t>
            </a:r>
            <a:r>
              <a:rPr lang="en-US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95084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3" descr="Picture1"/>
          <p:cNvSpPr>
            <a:spLocks/>
          </p:cNvSpPr>
          <p:nvPr userDrawn="1"/>
        </p:nvSpPr>
        <p:spPr bwMode="auto">
          <a:xfrm>
            <a:off x="780643" y="1573186"/>
            <a:ext cx="3023233" cy="2612149"/>
          </a:xfrm>
          <a:custGeom>
            <a:avLst/>
            <a:gdLst>
              <a:gd name="T0" fmla="*/ 509890 w 2042748"/>
              <a:gd name="T1" fmla="*/ 1765495 h 1765495"/>
              <a:gd name="T2" fmla="*/ 0 w 2042748"/>
              <a:gd name="T3" fmla="*/ 882748 h 1765495"/>
              <a:gd name="T4" fmla="*/ 509890 w 2042748"/>
              <a:gd name="T5" fmla="*/ 0 h 1765495"/>
              <a:gd name="T6" fmla="*/ 1532858 w 2042748"/>
              <a:gd name="T7" fmla="*/ 0 h 1765495"/>
              <a:gd name="T8" fmla="*/ 2042748 w 2042748"/>
              <a:gd name="T9" fmla="*/ 882748 h 1765495"/>
              <a:gd name="T10" fmla="*/ 1532858 w 2042748"/>
              <a:gd name="T11" fmla="*/ 1765495 h 1765495"/>
              <a:gd name="T12" fmla="*/ 509890 w 2042748"/>
              <a:gd name="T13" fmla="*/ 1765495 h 1765495"/>
              <a:gd name="T14" fmla="*/ 509890 w 2042748"/>
              <a:gd name="T15" fmla="*/ 1765495 h 17654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42748" h="1765495">
                <a:moveTo>
                  <a:pt x="509890" y="1765495"/>
                </a:moveTo>
                <a:lnTo>
                  <a:pt x="0" y="882748"/>
                </a:lnTo>
                <a:lnTo>
                  <a:pt x="509890" y="0"/>
                </a:lnTo>
                <a:lnTo>
                  <a:pt x="1532858" y="0"/>
                </a:lnTo>
                <a:lnTo>
                  <a:pt x="2042748" y="882748"/>
                </a:lnTo>
                <a:lnTo>
                  <a:pt x="1532858" y="1765495"/>
                </a:lnTo>
                <a:lnTo>
                  <a:pt x="509890" y="1765495"/>
                </a:lnTo>
                <a:lnTo>
                  <a:pt x="509890" y="1765495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747" cap="flat">
                <a:solidFill>
                  <a:srgbClr val="21212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C868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4600620" y="2592194"/>
            <a:ext cx="4128962" cy="1245394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400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Title of the Presentation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4600620" y="3907825"/>
            <a:ext cx="4128962" cy="43557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Subtitle of the presentation</a:t>
            </a:r>
          </a:p>
        </p:txBody>
      </p:sp>
      <p:grpSp>
        <p:nvGrpSpPr>
          <p:cNvPr id="4" name="Group 3"/>
          <p:cNvGrpSpPr/>
          <p:nvPr userDrawn="1"/>
        </p:nvGrpSpPr>
        <p:grpSpPr>
          <a:xfrm>
            <a:off x="469994" y="302218"/>
            <a:ext cx="5321206" cy="6260742"/>
            <a:chOff x="469994" y="302218"/>
            <a:chExt cx="5321206" cy="6260742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5426219" y="807172"/>
              <a:ext cx="364981" cy="525424"/>
            </a:xfrm>
            <a:custGeom>
              <a:avLst/>
              <a:gdLst>
                <a:gd name="T0" fmla="*/ 0 w 341063"/>
                <a:gd name="T1" fmla="*/ 146625 h 490875"/>
                <a:gd name="T2" fmla="*/ 86063 w 341063"/>
                <a:gd name="T3" fmla="*/ 296437 h 490875"/>
                <a:gd name="T4" fmla="*/ 255001 w 341063"/>
                <a:gd name="T5" fmla="*/ 296437 h 490875"/>
                <a:gd name="T6" fmla="*/ 341063 w 341063"/>
                <a:gd name="T7" fmla="*/ 146625 h 490875"/>
                <a:gd name="T8" fmla="*/ 255001 w 341063"/>
                <a:gd name="T9" fmla="*/ 0 h 490875"/>
                <a:gd name="T10" fmla="*/ 86063 w 341063"/>
                <a:gd name="T11" fmla="*/ 0 h 490875"/>
                <a:gd name="T12" fmla="*/ 0 w 341063"/>
                <a:gd name="T13" fmla="*/ 146625 h 490875"/>
                <a:gd name="T14" fmla="*/ 60563 w 341063"/>
                <a:gd name="T15" fmla="*/ 146625 h 490875"/>
                <a:gd name="T16" fmla="*/ 114751 w 341063"/>
                <a:gd name="T17" fmla="*/ 51000 h 490875"/>
                <a:gd name="T18" fmla="*/ 226313 w 341063"/>
                <a:gd name="T19" fmla="*/ 51000 h 490875"/>
                <a:gd name="T20" fmla="*/ 283688 w 341063"/>
                <a:gd name="T21" fmla="*/ 146625 h 490875"/>
                <a:gd name="T22" fmla="*/ 226313 w 341063"/>
                <a:gd name="T23" fmla="*/ 245437 h 490875"/>
                <a:gd name="T24" fmla="*/ 114751 w 341063"/>
                <a:gd name="T25" fmla="*/ 245437 h 490875"/>
                <a:gd name="T26" fmla="*/ 60563 w 341063"/>
                <a:gd name="T27" fmla="*/ 146625 h 490875"/>
                <a:gd name="T28" fmla="*/ 216751 w 341063"/>
                <a:gd name="T29" fmla="*/ 446250 h 490875"/>
                <a:gd name="T30" fmla="*/ 124313 w 341063"/>
                <a:gd name="T31" fmla="*/ 446250 h 490875"/>
                <a:gd name="T32" fmla="*/ 124313 w 341063"/>
                <a:gd name="T33" fmla="*/ 490875 h 490875"/>
                <a:gd name="T34" fmla="*/ 216751 w 341063"/>
                <a:gd name="T35" fmla="*/ 490875 h 490875"/>
                <a:gd name="T36" fmla="*/ 216751 w 341063"/>
                <a:gd name="T37" fmla="*/ 446250 h 490875"/>
                <a:gd name="T38" fmla="*/ 258188 w 341063"/>
                <a:gd name="T39" fmla="*/ 318750 h 490875"/>
                <a:gd name="T40" fmla="*/ 86063 w 341063"/>
                <a:gd name="T41" fmla="*/ 318750 h 490875"/>
                <a:gd name="T42" fmla="*/ 86063 w 341063"/>
                <a:gd name="T43" fmla="*/ 363375 h 490875"/>
                <a:gd name="T44" fmla="*/ 258188 w 341063"/>
                <a:gd name="T45" fmla="*/ 363375 h 490875"/>
                <a:gd name="T46" fmla="*/ 258188 w 341063"/>
                <a:gd name="T47" fmla="*/ 318750 h 490875"/>
                <a:gd name="T48" fmla="*/ 258188 w 341063"/>
                <a:gd name="T49" fmla="*/ 382500 h 490875"/>
                <a:gd name="T50" fmla="*/ 86063 w 341063"/>
                <a:gd name="T51" fmla="*/ 382500 h 490875"/>
                <a:gd name="T52" fmla="*/ 86063 w 341063"/>
                <a:gd name="T53" fmla="*/ 427125 h 490875"/>
                <a:gd name="T54" fmla="*/ 258188 w 341063"/>
                <a:gd name="T55" fmla="*/ 427125 h 490875"/>
                <a:gd name="T56" fmla="*/ 258188 w 341063"/>
                <a:gd name="T57" fmla="*/ 382500 h 490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1063" h="490875">
                  <a:moveTo>
                    <a:pt x="0" y="146625"/>
                  </a:moveTo>
                  <a:lnTo>
                    <a:pt x="86063" y="296437"/>
                  </a:lnTo>
                  <a:lnTo>
                    <a:pt x="255001" y="296437"/>
                  </a:lnTo>
                  <a:lnTo>
                    <a:pt x="341063" y="146625"/>
                  </a:lnTo>
                  <a:lnTo>
                    <a:pt x="255001" y="0"/>
                  </a:lnTo>
                  <a:lnTo>
                    <a:pt x="86063" y="0"/>
                  </a:lnTo>
                  <a:lnTo>
                    <a:pt x="0" y="146625"/>
                  </a:lnTo>
                  <a:close/>
                  <a:moveTo>
                    <a:pt x="60563" y="146625"/>
                  </a:moveTo>
                  <a:lnTo>
                    <a:pt x="114751" y="51000"/>
                  </a:lnTo>
                  <a:lnTo>
                    <a:pt x="226313" y="51000"/>
                  </a:lnTo>
                  <a:lnTo>
                    <a:pt x="283688" y="146625"/>
                  </a:lnTo>
                  <a:lnTo>
                    <a:pt x="226313" y="245437"/>
                  </a:lnTo>
                  <a:lnTo>
                    <a:pt x="114751" y="245437"/>
                  </a:lnTo>
                  <a:lnTo>
                    <a:pt x="60563" y="146625"/>
                  </a:lnTo>
                  <a:close/>
                  <a:moveTo>
                    <a:pt x="216751" y="446250"/>
                  </a:moveTo>
                  <a:lnTo>
                    <a:pt x="124313" y="446250"/>
                  </a:lnTo>
                  <a:lnTo>
                    <a:pt x="124313" y="490875"/>
                  </a:lnTo>
                  <a:lnTo>
                    <a:pt x="216751" y="490875"/>
                  </a:lnTo>
                  <a:lnTo>
                    <a:pt x="216751" y="446250"/>
                  </a:lnTo>
                  <a:close/>
                  <a:moveTo>
                    <a:pt x="258188" y="318750"/>
                  </a:moveTo>
                  <a:lnTo>
                    <a:pt x="86063" y="318750"/>
                  </a:lnTo>
                  <a:lnTo>
                    <a:pt x="86063" y="363375"/>
                  </a:lnTo>
                  <a:lnTo>
                    <a:pt x="258188" y="363375"/>
                  </a:lnTo>
                  <a:lnTo>
                    <a:pt x="258188" y="318750"/>
                  </a:lnTo>
                  <a:close/>
                  <a:moveTo>
                    <a:pt x="258188" y="382500"/>
                  </a:moveTo>
                  <a:lnTo>
                    <a:pt x="86063" y="382500"/>
                  </a:lnTo>
                  <a:lnTo>
                    <a:pt x="86063" y="427125"/>
                  </a:lnTo>
                  <a:lnTo>
                    <a:pt x="258188" y="427125"/>
                  </a:lnTo>
                  <a:lnTo>
                    <a:pt x="258188" y="3825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7"/>
            <p:cNvSpPr>
              <a:spLocks/>
            </p:cNvSpPr>
            <p:nvPr userDrawn="1"/>
          </p:nvSpPr>
          <p:spPr bwMode="auto">
            <a:xfrm>
              <a:off x="2236297" y="4874095"/>
              <a:ext cx="1268903" cy="1102028"/>
            </a:xfrm>
            <a:custGeom>
              <a:avLst/>
              <a:gdLst>
                <a:gd name="T0" fmla="*/ 889314 w 1185752"/>
                <a:gd name="T1" fmla="*/ 0 h 1029564"/>
                <a:gd name="T2" fmla="*/ 296438 w 1185752"/>
                <a:gd name="T3" fmla="*/ 0 h 1029564"/>
                <a:gd name="T4" fmla="*/ 0 w 1185752"/>
                <a:gd name="T5" fmla="*/ 513188 h 1029564"/>
                <a:gd name="T6" fmla="*/ 296438 w 1185752"/>
                <a:gd name="T7" fmla="*/ 1029564 h 1029564"/>
                <a:gd name="T8" fmla="*/ 889314 w 1185752"/>
                <a:gd name="T9" fmla="*/ 1029564 h 1029564"/>
                <a:gd name="T10" fmla="*/ 1185752 w 1185752"/>
                <a:gd name="T11" fmla="*/ 513188 h 1029564"/>
                <a:gd name="T12" fmla="*/ 889314 w 1185752"/>
                <a:gd name="T13" fmla="*/ 0 h 1029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5752" h="1029564">
                  <a:moveTo>
                    <a:pt x="889314" y="0"/>
                  </a:moveTo>
                  <a:lnTo>
                    <a:pt x="296438" y="0"/>
                  </a:lnTo>
                  <a:lnTo>
                    <a:pt x="0" y="513188"/>
                  </a:lnTo>
                  <a:lnTo>
                    <a:pt x="296438" y="1029564"/>
                  </a:lnTo>
                  <a:lnTo>
                    <a:pt x="889314" y="1029564"/>
                  </a:lnTo>
                  <a:lnTo>
                    <a:pt x="1185752" y="513188"/>
                  </a:lnTo>
                  <a:lnTo>
                    <a:pt x="889314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8"/>
            <p:cNvSpPr>
              <a:spLocks/>
            </p:cNvSpPr>
            <p:nvPr userDrawn="1"/>
          </p:nvSpPr>
          <p:spPr bwMode="auto">
            <a:xfrm>
              <a:off x="3123775" y="848115"/>
              <a:ext cx="1541786" cy="1334033"/>
            </a:xfrm>
            <a:custGeom>
              <a:avLst/>
              <a:gdLst>
                <a:gd name="T0" fmla="*/ 360188 w 1440753"/>
                <a:gd name="T1" fmla="*/ 1246314 h 1246314"/>
                <a:gd name="T2" fmla="*/ 0 w 1440753"/>
                <a:gd name="T3" fmla="*/ 621563 h 1246314"/>
                <a:gd name="T4" fmla="*/ 360188 w 1440753"/>
                <a:gd name="T5" fmla="*/ 0 h 1246314"/>
                <a:gd name="T6" fmla="*/ 1080565 w 1440753"/>
                <a:gd name="T7" fmla="*/ 0 h 1246314"/>
                <a:gd name="T8" fmla="*/ 1440753 w 1440753"/>
                <a:gd name="T9" fmla="*/ 621563 h 1246314"/>
                <a:gd name="T10" fmla="*/ 1080565 w 1440753"/>
                <a:gd name="T11" fmla="*/ 1246314 h 1246314"/>
                <a:gd name="T12" fmla="*/ 360188 w 1440753"/>
                <a:gd name="T13" fmla="*/ 1246314 h 1246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0753" h="1246314">
                  <a:moveTo>
                    <a:pt x="360188" y="1246314"/>
                  </a:moveTo>
                  <a:lnTo>
                    <a:pt x="0" y="621563"/>
                  </a:lnTo>
                  <a:lnTo>
                    <a:pt x="360188" y="0"/>
                  </a:lnTo>
                  <a:lnTo>
                    <a:pt x="1080565" y="0"/>
                  </a:lnTo>
                  <a:lnTo>
                    <a:pt x="1440753" y="621563"/>
                  </a:lnTo>
                  <a:lnTo>
                    <a:pt x="1080565" y="1246314"/>
                  </a:lnTo>
                  <a:lnTo>
                    <a:pt x="360188" y="1246314"/>
                  </a:ln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9"/>
            <p:cNvSpPr>
              <a:spLocks/>
            </p:cNvSpPr>
            <p:nvPr userDrawn="1"/>
          </p:nvSpPr>
          <p:spPr bwMode="auto">
            <a:xfrm>
              <a:off x="3253393" y="5464345"/>
              <a:ext cx="1272314" cy="1098615"/>
            </a:xfrm>
            <a:custGeom>
              <a:avLst/>
              <a:gdLst>
                <a:gd name="T0" fmla="*/ 296438 w 1188940"/>
                <a:gd name="T1" fmla="*/ 1026376 h 1026376"/>
                <a:gd name="T2" fmla="*/ 0 w 1188940"/>
                <a:gd name="T3" fmla="*/ 513188 h 1026376"/>
                <a:gd name="T4" fmla="*/ 296438 w 1188940"/>
                <a:gd name="T5" fmla="*/ 0 h 1026376"/>
                <a:gd name="T6" fmla="*/ 892502 w 1188940"/>
                <a:gd name="T7" fmla="*/ 0 h 1026376"/>
                <a:gd name="T8" fmla="*/ 1188940 w 1188940"/>
                <a:gd name="T9" fmla="*/ 513188 h 1026376"/>
                <a:gd name="T10" fmla="*/ 892502 w 1188940"/>
                <a:gd name="T11" fmla="*/ 1026376 h 1026376"/>
                <a:gd name="T12" fmla="*/ 296438 w 1188940"/>
                <a:gd name="T13" fmla="*/ 1026376 h 1026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8940" h="1026376">
                  <a:moveTo>
                    <a:pt x="296438" y="1026376"/>
                  </a:moveTo>
                  <a:lnTo>
                    <a:pt x="0" y="513188"/>
                  </a:lnTo>
                  <a:lnTo>
                    <a:pt x="296438" y="0"/>
                  </a:lnTo>
                  <a:lnTo>
                    <a:pt x="892502" y="0"/>
                  </a:lnTo>
                  <a:lnTo>
                    <a:pt x="1188940" y="513188"/>
                  </a:lnTo>
                  <a:lnTo>
                    <a:pt x="892502" y="1026376"/>
                  </a:lnTo>
                  <a:lnTo>
                    <a:pt x="296438" y="102637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0"/>
            <p:cNvSpPr>
              <a:spLocks noEditPoints="1"/>
            </p:cNvSpPr>
            <p:nvPr userDrawn="1"/>
          </p:nvSpPr>
          <p:spPr bwMode="auto">
            <a:xfrm>
              <a:off x="2523433" y="851525"/>
              <a:ext cx="712906" cy="617545"/>
            </a:xfrm>
            <a:custGeom>
              <a:avLst/>
              <a:gdLst>
                <a:gd name="T0" fmla="*/ 500439 w 666189"/>
                <a:gd name="T1" fmla="*/ 0 h 576938"/>
                <a:gd name="T2" fmla="*/ 165751 w 666189"/>
                <a:gd name="T3" fmla="*/ 0 h 576938"/>
                <a:gd name="T4" fmla="*/ 0 w 666189"/>
                <a:gd name="T5" fmla="*/ 290063 h 576938"/>
                <a:gd name="T6" fmla="*/ 165751 w 666189"/>
                <a:gd name="T7" fmla="*/ 576938 h 576938"/>
                <a:gd name="T8" fmla="*/ 500439 w 666189"/>
                <a:gd name="T9" fmla="*/ 576938 h 576938"/>
                <a:gd name="T10" fmla="*/ 666189 w 666189"/>
                <a:gd name="T11" fmla="*/ 290063 h 576938"/>
                <a:gd name="T12" fmla="*/ 500439 w 666189"/>
                <a:gd name="T13" fmla="*/ 0 h 576938"/>
                <a:gd name="T14" fmla="*/ 443064 w 666189"/>
                <a:gd name="T15" fmla="*/ 478126 h 576938"/>
                <a:gd name="T16" fmla="*/ 223126 w 666189"/>
                <a:gd name="T17" fmla="*/ 478126 h 576938"/>
                <a:gd name="T18" fmla="*/ 114750 w 666189"/>
                <a:gd name="T19" fmla="*/ 290063 h 576938"/>
                <a:gd name="T20" fmla="*/ 223126 w 666189"/>
                <a:gd name="T21" fmla="*/ 98813 h 576938"/>
                <a:gd name="T22" fmla="*/ 443064 w 666189"/>
                <a:gd name="T23" fmla="*/ 98813 h 576938"/>
                <a:gd name="T24" fmla="*/ 551439 w 666189"/>
                <a:gd name="T25" fmla="*/ 290063 h 576938"/>
                <a:gd name="T26" fmla="*/ 443064 w 666189"/>
                <a:gd name="T27" fmla="*/ 478126 h 576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66189" h="576938">
                  <a:moveTo>
                    <a:pt x="500439" y="0"/>
                  </a:moveTo>
                  <a:lnTo>
                    <a:pt x="165751" y="0"/>
                  </a:lnTo>
                  <a:lnTo>
                    <a:pt x="0" y="290063"/>
                  </a:lnTo>
                  <a:lnTo>
                    <a:pt x="165751" y="576938"/>
                  </a:lnTo>
                  <a:lnTo>
                    <a:pt x="500439" y="576938"/>
                  </a:lnTo>
                  <a:lnTo>
                    <a:pt x="666189" y="290063"/>
                  </a:lnTo>
                  <a:lnTo>
                    <a:pt x="500439" y="0"/>
                  </a:lnTo>
                  <a:close/>
                  <a:moveTo>
                    <a:pt x="443064" y="478126"/>
                  </a:moveTo>
                  <a:lnTo>
                    <a:pt x="223126" y="478126"/>
                  </a:lnTo>
                  <a:lnTo>
                    <a:pt x="114750" y="290063"/>
                  </a:lnTo>
                  <a:lnTo>
                    <a:pt x="223126" y="98813"/>
                  </a:lnTo>
                  <a:lnTo>
                    <a:pt x="443064" y="98813"/>
                  </a:lnTo>
                  <a:lnTo>
                    <a:pt x="551439" y="290063"/>
                  </a:lnTo>
                  <a:lnTo>
                    <a:pt x="443064" y="478126"/>
                  </a:lnTo>
                  <a:close/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1"/>
            <p:cNvSpPr>
              <a:spLocks noEditPoints="1"/>
            </p:cNvSpPr>
            <p:nvPr userDrawn="1"/>
          </p:nvSpPr>
          <p:spPr bwMode="auto">
            <a:xfrm>
              <a:off x="4334691" y="302218"/>
              <a:ext cx="1111995" cy="962141"/>
            </a:xfrm>
            <a:custGeom>
              <a:avLst/>
              <a:gdLst>
                <a:gd name="T0" fmla="*/ 777751 w 1039126"/>
                <a:gd name="T1" fmla="*/ 0 h 898876"/>
                <a:gd name="T2" fmla="*/ 261375 w 1039126"/>
                <a:gd name="T3" fmla="*/ 0 h 898876"/>
                <a:gd name="T4" fmla="*/ 0 w 1039126"/>
                <a:gd name="T5" fmla="*/ 449438 h 898876"/>
                <a:gd name="T6" fmla="*/ 261375 w 1039126"/>
                <a:gd name="T7" fmla="*/ 898876 h 898876"/>
                <a:gd name="T8" fmla="*/ 777751 w 1039126"/>
                <a:gd name="T9" fmla="*/ 898876 h 898876"/>
                <a:gd name="T10" fmla="*/ 1039126 w 1039126"/>
                <a:gd name="T11" fmla="*/ 449438 h 898876"/>
                <a:gd name="T12" fmla="*/ 777751 w 1039126"/>
                <a:gd name="T13" fmla="*/ 0 h 898876"/>
                <a:gd name="T14" fmla="*/ 688501 w 1039126"/>
                <a:gd name="T15" fmla="*/ 742688 h 898876"/>
                <a:gd name="T16" fmla="*/ 350625 w 1039126"/>
                <a:gd name="T17" fmla="*/ 742688 h 898876"/>
                <a:gd name="T18" fmla="*/ 181687 w 1039126"/>
                <a:gd name="T19" fmla="*/ 449438 h 898876"/>
                <a:gd name="T20" fmla="*/ 350625 w 1039126"/>
                <a:gd name="T21" fmla="*/ 156188 h 898876"/>
                <a:gd name="T22" fmla="*/ 688501 w 1039126"/>
                <a:gd name="T23" fmla="*/ 156188 h 898876"/>
                <a:gd name="T24" fmla="*/ 857439 w 1039126"/>
                <a:gd name="T25" fmla="*/ 449438 h 898876"/>
                <a:gd name="T26" fmla="*/ 688501 w 1039126"/>
                <a:gd name="T27" fmla="*/ 742688 h 898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9126" h="898876">
                  <a:moveTo>
                    <a:pt x="777751" y="0"/>
                  </a:moveTo>
                  <a:lnTo>
                    <a:pt x="261375" y="0"/>
                  </a:lnTo>
                  <a:lnTo>
                    <a:pt x="0" y="449438"/>
                  </a:lnTo>
                  <a:lnTo>
                    <a:pt x="261375" y="898876"/>
                  </a:lnTo>
                  <a:lnTo>
                    <a:pt x="777751" y="898876"/>
                  </a:lnTo>
                  <a:lnTo>
                    <a:pt x="1039126" y="449438"/>
                  </a:lnTo>
                  <a:lnTo>
                    <a:pt x="777751" y="0"/>
                  </a:lnTo>
                  <a:close/>
                  <a:moveTo>
                    <a:pt x="688501" y="742688"/>
                  </a:moveTo>
                  <a:lnTo>
                    <a:pt x="350625" y="742688"/>
                  </a:lnTo>
                  <a:lnTo>
                    <a:pt x="181687" y="449438"/>
                  </a:lnTo>
                  <a:lnTo>
                    <a:pt x="350625" y="156188"/>
                  </a:lnTo>
                  <a:lnTo>
                    <a:pt x="688501" y="156188"/>
                  </a:lnTo>
                  <a:lnTo>
                    <a:pt x="857439" y="449438"/>
                  </a:lnTo>
                  <a:lnTo>
                    <a:pt x="688501" y="74268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4"/>
            <p:cNvSpPr>
              <a:spLocks noEditPoints="1"/>
            </p:cNvSpPr>
            <p:nvPr/>
          </p:nvSpPr>
          <p:spPr bwMode="auto">
            <a:xfrm>
              <a:off x="1605866" y="4601147"/>
              <a:ext cx="600341" cy="320714"/>
            </a:xfrm>
            <a:custGeom>
              <a:avLst/>
              <a:gdLst>
                <a:gd name="T0" fmla="*/ 97 w 176"/>
                <a:gd name="T1" fmla="*/ 94 h 94"/>
                <a:gd name="T2" fmla="*/ 176 w 176"/>
                <a:gd name="T3" fmla="*/ 47 h 94"/>
                <a:gd name="T4" fmla="*/ 97 w 176"/>
                <a:gd name="T5" fmla="*/ 0 h 94"/>
                <a:gd name="T6" fmla="*/ 97 w 176"/>
                <a:gd name="T7" fmla="*/ 28 h 94"/>
                <a:gd name="T8" fmla="*/ 0 w 176"/>
                <a:gd name="T9" fmla="*/ 28 h 94"/>
                <a:gd name="T10" fmla="*/ 0 w 176"/>
                <a:gd name="T11" fmla="*/ 66 h 94"/>
                <a:gd name="T12" fmla="*/ 97 w 176"/>
                <a:gd name="T13" fmla="*/ 66 h 94"/>
                <a:gd name="T14" fmla="*/ 97 w 176"/>
                <a:gd name="T15" fmla="*/ 94 h 94"/>
                <a:gd name="T16" fmla="*/ 12 w 176"/>
                <a:gd name="T17" fmla="*/ 55 h 94"/>
                <a:gd name="T18" fmla="*/ 12 w 176"/>
                <a:gd name="T19" fmla="*/ 39 h 94"/>
                <a:gd name="T20" fmla="*/ 109 w 176"/>
                <a:gd name="T21" fmla="*/ 39 h 94"/>
                <a:gd name="T22" fmla="*/ 109 w 176"/>
                <a:gd name="T23" fmla="*/ 21 h 94"/>
                <a:gd name="T24" fmla="*/ 153 w 176"/>
                <a:gd name="T25" fmla="*/ 47 h 94"/>
                <a:gd name="T26" fmla="*/ 109 w 176"/>
                <a:gd name="T27" fmla="*/ 73 h 94"/>
                <a:gd name="T28" fmla="*/ 109 w 176"/>
                <a:gd name="T29" fmla="*/ 55 h 94"/>
                <a:gd name="T30" fmla="*/ 12 w 176"/>
                <a:gd name="T31" fmla="*/ 5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6" h="94">
                  <a:moveTo>
                    <a:pt x="97" y="94"/>
                  </a:moveTo>
                  <a:cubicBezTo>
                    <a:pt x="176" y="47"/>
                    <a:pt x="176" y="47"/>
                    <a:pt x="176" y="47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7" y="0"/>
                    <a:pt x="97" y="21"/>
                    <a:pt x="97" y="28"/>
                  </a:cubicBezTo>
                  <a:cubicBezTo>
                    <a:pt x="86" y="28"/>
                    <a:pt x="0" y="28"/>
                    <a:pt x="0" y="28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6"/>
                    <a:pt x="86" y="66"/>
                    <a:pt x="97" y="66"/>
                  </a:cubicBezTo>
                  <a:cubicBezTo>
                    <a:pt x="97" y="73"/>
                    <a:pt x="97" y="94"/>
                    <a:pt x="97" y="94"/>
                  </a:cubicBezTo>
                  <a:close/>
                  <a:moveTo>
                    <a:pt x="12" y="55"/>
                  </a:moveTo>
                  <a:cubicBezTo>
                    <a:pt x="12" y="49"/>
                    <a:pt x="12" y="45"/>
                    <a:pt x="12" y="39"/>
                  </a:cubicBezTo>
                  <a:cubicBezTo>
                    <a:pt x="22" y="39"/>
                    <a:pt x="109" y="39"/>
                    <a:pt x="109" y="39"/>
                  </a:cubicBezTo>
                  <a:cubicBezTo>
                    <a:pt x="109" y="39"/>
                    <a:pt x="109" y="27"/>
                    <a:pt x="109" y="21"/>
                  </a:cubicBezTo>
                  <a:cubicBezTo>
                    <a:pt x="119" y="27"/>
                    <a:pt x="143" y="41"/>
                    <a:pt x="153" y="47"/>
                  </a:cubicBezTo>
                  <a:cubicBezTo>
                    <a:pt x="143" y="53"/>
                    <a:pt x="119" y="67"/>
                    <a:pt x="109" y="73"/>
                  </a:cubicBezTo>
                  <a:cubicBezTo>
                    <a:pt x="109" y="67"/>
                    <a:pt x="109" y="55"/>
                    <a:pt x="109" y="55"/>
                  </a:cubicBezTo>
                  <a:cubicBezTo>
                    <a:pt x="109" y="55"/>
                    <a:pt x="22" y="55"/>
                    <a:pt x="12" y="5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15"/>
            <p:cNvSpPr>
              <a:spLocks noEditPoints="1"/>
            </p:cNvSpPr>
            <p:nvPr/>
          </p:nvSpPr>
          <p:spPr bwMode="auto">
            <a:xfrm>
              <a:off x="1189722" y="4788799"/>
              <a:ext cx="689028" cy="365068"/>
            </a:xfrm>
            <a:custGeom>
              <a:avLst/>
              <a:gdLst>
                <a:gd name="T0" fmla="*/ 91 w 202"/>
                <a:gd name="T1" fmla="*/ 75 h 107"/>
                <a:gd name="T2" fmla="*/ 202 w 202"/>
                <a:gd name="T3" fmla="*/ 75 h 107"/>
                <a:gd name="T4" fmla="*/ 202 w 202"/>
                <a:gd name="T5" fmla="*/ 31 h 107"/>
                <a:gd name="T6" fmla="*/ 91 w 202"/>
                <a:gd name="T7" fmla="*/ 31 h 107"/>
                <a:gd name="T8" fmla="*/ 91 w 202"/>
                <a:gd name="T9" fmla="*/ 0 h 107"/>
                <a:gd name="T10" fmla="*/ 0 w 202"/>
                <a:gd name="T11" fmla="*/ 53 h 107"/>
                <a:gd name="T12" fmla="*/ 91 w 202"/>
                <a:gd name="T13" fmla="*/ 107 h 107"/>
                <a:gd name="T14" fmla="*/ 91 w 202"/>
                <a:gd name="T15" fmla="*/ 75 h 107"/>
                <a:gd name="T16" fmla="*/ 78 w 202"/>
                <a:gd name="T17" fmla="*/ 62 h 107"/>
                <a:gd name="T18" fmla="*/ 78 w 202"/>
                <a:gd name="T19" fmla="*/ 83 h 107"/>
                <a:gd name="T20" fmla="*/ 27 w 202"/>
                <a:gd name="T21" fmla="*/ 53 h 107"/>
                <a:gd name="T22" fmla="*/ 78 w 202"/>
                <a:gd name="T23" fmla="*/ 23 h 107"/>
                <a:gd name="T24" fmla="*/ 78 w 202"/>
                <a:gd name="T25" fmla="*/ 45 h 107"/>
                <a:gd name="T26" fmla="*/ 188 w 202"/>
                <a:gd name="T27" fmla="*/ 45 h 107"/>
                <a:gd name="T28" fmla="*/ 188 w 202"/>
                <a:gd name="T29" fmla="*/ 62 h 107"/>
                <a:gd name="T30" fmla="*/ 78 w 202"/>
                <a:gd name="T31" fmla="*/ 62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2" h="107">
                  <a:moveTo>
                    <a:pt x="91" y="75"/>
                  </a:moveTo>
                  <a:cubicBezTo>
                    <a:pt x="103" y="75"/>
                    <a:pt x="202" y="75"/>
                    <a:pt x="202" y="75"/>
                  </a:cubicBezTo>
                  <a:cubicBezTo>
                    <a:pt x="202" y="31"/>
                    <a:pt x="202" y="31"/>
                    <a:pt x="202" y="31"/>
                  </a:cubicBezTo>
                  <a:cubicBezTo>
                    <a:pt x="202" y="31"/>
                    <a:pt x="103" y="31"/>
                    <a:pt x="91" y="31"/>
                  </a:cubicBezTo>
                  <a:cubicBezTo>
                    <a:pt x="91" y="24"/>
                    <a:pt x="91" y="0"/>
                    <a:pt x="91" y="0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91" y="107"/>
                    <a:pt x="91" y="107"/>
                    <a:pt x="91" y="107"/>
                  </a:cubicBezTo>
                  <a:cubicBezTo>
                    <a:pt x="91" y="107"/>
                    <a:pt x="91" y="83"/>
                    <a:pt x="91" y="75"/>
                  </a:cubicBezTo>
                  <a:close/>
                  <a:moveTo>
                    <a:pt x="78" y="62"/>
                  </a:moveTo>
                  <a:cubicBezTo>
                    <a:pt x="78" y="62"/>
                    <a:pt x="78" y="76"/>
                    <a:pt x="78" y="83"/>
                  </a:cubicBezTo>
                  <a:cubicBezTo>
                    <a:pt x="65" y="76"/>
                    <a:pt x="39" y="60"/>
                    <a:pt x="27" y="53"/>
                  </a:cubicBezTo>
                  <a:cubicBezTo>
                    <a:pt x="39" y="46"/>
                    <a:pt x="65" y="31"/>
                    <a:pt x="78" y="23"/>
                  </a:cubicBezTo>
                  <a:cubicBezTo>
                    <a:pt x="78" y="30"/>
                    <a:pt x="78" y="45"/>
                    <a:pt x="78" y="45"/>
                  </a:cubicBezTo>
                  <a:cubicBezTo>
                    <a:pt x="78" y="45"/>
                    <a:pt x="177" y="45"/>
                    <a:pt x="188" y="45"/>
                  </a:cubicBezTo>
                  <a:cubicBezTo>
                    <a:pt x="188" y="50"/>
                    <a:pt x="188" y="56"/>
                    <a:pt x="188" y="62"/>
                  </a:cubicBezTo>
                  <a:cubicBezTo>
                    <a:pt x="177" y="62"/>
                    <a:pt x="78" y="62"/>
                    <a:pt x="78" y="6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6"/>
            <p:cNvSpPr>
              <a:spLocks noEditPoints="1"/>
            </p:cNvSpPr>
            <p:nvPr/>
          </p:nvSpPr>
          <p:spPr bwMode="auto">
            <a:xfrm>
              <a:off x="3345493" y="4178079"/>
              <a:ext cx="436612" cy="436716"/>
            </a:xfrm>
            <a:custGeom>
              <a:avLst/>
              <a:gdLst>
                <a:gd name="T0" fmla="*/ 0 w 128"/>
                <a:gd name="T1" fmla="*/ 64 h 128"/>
                <a:gd name="T2" fmla="*/ 128 w 128"/>
                <a:gd name="T3" fmla="*/ 64 h 128"/>
                <a:gd name="T4" fmla="*/ 8 w 128"/>
                <a:gd name="T5" fmla="*/ 68 h 128"/>
                <a:gd name="T6" fmla="*/ 30 w 128"/>
                <a:gd name="T7" fmla="*/ 87 h 128"/>
                <a:gd name="T8" fmla="*/ 8 w 128"/>
                <a:gd name="T9" fmla="*/ 68 h 128"/>
                <a:gd name="T10" fmla="*/ 68 w 128"/>
                <a:gd name="T11" fmla="*/ 9 h 128"/>
                <a:gd name="T12" fmla="*/ 68 w 128"/>
                <a:gd name="T13" fmla="*/ 32 h 128"/>
                <a:gd name="T14" fmla="*/ 92 w 128"/>
                <a:gd name="T15" fmla="*/ 60 h 128"/>
                <a:gd name="T16" fmla="*/ 68 w 128"/>
                <a:gd name="T17" fmla="*/ 40 h 128"/>
                <a:gd name="T18" fmla="*/ 60 w 128"/>
                <a:gd name="T19" fmla="*/ 9 h 128"/>
                <a:gd name="T20" fmla="*/ 41 w 128"/>
                <a:gd name="T21" fmla="*/ 32 h 128"/>
                <a:gd name="T22" fmla="*/ 60 w 128"/>
                <a:gd name="T23" fmla="*/ 40 h 128"/>
                <a:gd name="T24" fmla="*/ 36 w 128"/>
                <a:gd name="T25" fmla="*/ 60 h 128"/>
                <a:gd name="T26" fmla="*/ 60 w 128"/>
                <a:gd name="T27" fmla="*/ 40 h 128"/>
                <a:gd name="T28" fmla="*/ 8 w 128"/>
                <a:gd name="T29" fmla="*/ 60 h 128"/>
                <a:gd name="T30" fmla="*/ 31 w 128"/>
                <a:gd name="T31" fmla="*/ 40 h 128"/>
                <a:gd name="T32" fmla="*/ 36 w 128"/>
                <a:gd name="T33" fmla="*/ 68 h 128"/>
                <a:gd name="T34" fmla="*/ 60 w 128"/>
                <a:gd name="T35" fmla="*/ 87 h 128"/>
                <a:gd name="T36" fmla="*/ 36 w 128"/>
                <a:gd name="T37" fmla="*/ 68 h 128"/>
                <a:gd name="T38" fmla="*/ 60 w 128"/>
                <a:gd name="T39" fmla="*/ 119 h 128"/>
                <a:gd name="T40" fmla="*/ 60 w 128"/>
                <a:gd name="T41" fmla="*/ 95 h 128"/>
                <a:gd name="T42" fmla="*/ 68 w 128"/>
                <a:gd name="T43" fmla="*/ 95 h 128"/>
                <a:gd name="T44" fmla="*/ 68 w 128"/>
                <a:gd name="T45" fmla="*/ 119 h 128"/>
                <a:gd name="T46" fmla="*/ 68 w 128"/>
                <a:gd name="T47" fmla="*/ 68 h 128"/>
                <a:gd name="T48" fmla="*/ 89 w 128"/>
                <a:gd name="T49" fmla="*/ 87 h 128"/>
                <a:gd name="T50" fmla="*/ 99 w 128"/>
                <a:gd name="T51" fmla="*/ 68 h 128"/>
                <a:gd name="T52" fmla="*/ 115 w 128"/>
                <a:gd name="T53" fmla="*/ 87 h 128"/>
                <a:gd name="T54" fmla="*/ 99 w 128"/>
                <a:gd name="T55" fmla="*/ 68 h 128"/>
                <a:gd name="T56" fmla="*/ 97 w 128"/>
                <a:gd name="T57" fmla="*/ 40 h 128"/>
                <a:gd name="T58" fmla="*/ 120 w 128"/>
                <a:gd name="T59" fmla="*/ 60 h 128"/>
                <a:gd name="T60" fmla="*/ 110 w 128"/>
                <a:gd name="T61" fmla="*/ 32 h 128"/>
                <a:gd name="T62" fmla="*/ 85 w 128"/>
                <a:gd name="T63" fmla="*/ 12 h 128"/>
                <a:gd name="T64" fmla="*/ 43 w 128"/>
                <a:gd name="T65" fmla="*/ 12 h 128"/>
                <a:gd name="T66" fmla="*/ 18 w 128"/>
                <a:gd name="T67" fmla="*/ 32 h 128"/>
                <a:gd name="T68" fmla="*/ 17 w 128"/>
                <a:gd name="T69" fmla="*/ 95 h 128"/>
                <a:gd name="T70" fmla="*/ 43 w 128"/>
                <a:gd name="T71" fmla="*/ 116 h 128"/>
                <a:gd name="T72" fmla="*/ 85 w 128"/>
                <a:gd name="T73" fmla="*/ 116 h 128"/>
                <a:gd name="T74" fmla="*/ 110 w 128"/>
                <a:gd name="T75" fmla="*/ 95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28" h="128">
                  <a:moveTo>
                    <a:pt x="64" y="0"/>
                  </a:moveTo>
                  <a:cubicBezTo>
                    <a:pt x="29" y="0"/>
                    <a:pt x="0" y="29"/>
                    <a:pt x="0" y="64"/>
                  </a:cubicBezTo>
                  <a:cubicBezTo>
                    <a:pt x="0" y="99"/>
                    <a:pt x="29" y="128"/>
                    <a:pt x="64" y="128"/>
                  </a:cubicBezTo>
                  <a:cubicBezTo>
                    <a:pt x="99" y="128"/>
                    <a:pt x="128" y="99"/>
                    <a:pt x="128" y="64"/>
                  </a:cubicBezTo>
                  <a:cubicBezTo>
                    <a:pt x="128" y="29"/>
                    <a:pt x="99" y="0"/>
                    <a:pt x="64" y="0"/>
                  </a:cubicBezTo>
                  <a:close/>
                  <a:moveTo>
                    <a:pt x="8" y="68"/>
                  </a:moveTo>
                  <a:cubicBezTo>
                    <a:pt x="28" y="68"/>
                    <a:pt x="28" y="68"/>
                    <a:pt x="28" y="68"/>
                  </a:cubicBezTo>
                  <a:cubicBezTo>
                    <a:pt x="28" y="75"/>
                    <a:pt x="29" y="81"/>
                    <a:pt x="30" y="87"/>
                  </a:cubicBezTo>
                  <a:cubicBezTo>
                    <a:pt x="13" y="87"/>
                    <a:pt x="13" y="87"/>
                    <a:pt x="13" y="87"/>
                  </a:cubicBezTo>
                  <a:cubicBezTo>
                    <a:pt x="10" y="81"/>
                    <a:pt x="9" y="75"/>
                    <a:pt x="8" y="68"/>
                  </a:cubicBezTo>
                  <a:close/>
                  <a:moveTo>
                    <a:pt x="68" y="32"/>
                  </a:moveTo>
                  <a:cubicBezTo>
                    <a:pt x="68" y="9"/>
                    <a:pt x="68" y="9"/>
                    <a:pt x="68" y="9"/>
                  </a:cubicBezTo>
                  <a:cubicBezTo>
                    <a:pt x="75" y="11"/>
                    <a:pt x="82" y="20"/>
                    <a:pt x="86" y="32"/>
                  </a:cubicBezTo>
                  <a:lnTo>
                    <a:pt x="68" y="32"/>
                  </a:lnTo>
                  <a:close/>
                  <a:moveTo>
                    <a:pt x="89" y="40"/>
                  </a:moveTo>
                  <a:cubicBezTo>
                    <a:pt x="90" y="46"/>
                    <a:pt x="91" y="53"/>
                    <a:pt x="92" y="60"/>
                  </a:cubicBezTo>
                  <a:cubicBezTo>
                    <a:pt x="68" y="60"/>
                    <a:pt x="68" y="60"/>
                    <a:pt x="68" y="60"/>
                  </a:cubicBezTo>
                  <a:cubicBezTo>
                    <a:pt x="68" y="40"/>
                    <a:pt x="68" y="40"/>
                    <a:pt x="68" y="40"/>
                  </a:cubicBezTo>
                  <a:lnTo>
                    <a:pt x="89" y="40"/>
                  </a:lnTo>
                  <a:close/>
                  <a:moveTo>
                    <a:pt x="60" y="9"/>
                  </a:moveTo>
                  <a:cubicBezTo>
                    <a:pt x="60" y="32"/>
                    <a:pt x="60" y="32"/>
                    <a:pt x="60" y="32"/>
                  </a:cubicBezTo>
                  <a:cubicBezTo>
                    <a:pt x="41" y="32"/>
                    <a:pt x="41" y="32"/>
                    <a:pt x="41" y="32"/>
                  </a:cubicBezTo>
                  <a:cubicBezTo>
                    <a:pt x="46" y="20"/>
                    <a:pt x="52" y="11"/>
                    <a:pt x="60" y="9"/>
                  </a:cubicBezTo>
                  <a:close/>
                  <a:moveTo>
                    <a:pt x="60" y="40"/>
                  </a:move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3"/>
                    <a:pt x="37" y="46"/>
                    <a:pt x="39" y="40"/>
                  </a:cubicBezTo>
                  <a:lnTo>
                    <a:pt x="60" y="40"/>
                  </a:lnTo>
                  <a:close/>
                  <a:moveTo>
                    <a:pt x="28" y="60"/>
                  </a:moveTo>
                  <a:cubicBezTo>
                    <a:pt x="8" y="60"/>
                    <a:pt x="8" y="60"/>
                    <a:pt x="8" y="60"/>
                  </a:cubicBezTo>
                  <a:cubicBezTo>
                    <a:pt x="9" y="53"/>
                    <a:pt x="10" y="46"/>
                    <a:pt x="13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29" y="46"/>
                    <a:pt x="28" y="53"/>
                    <a:pt x="28" y="60"/>
                  </a:cubicBezTo>
                  <a:close/>
                  <a:moveTo>
                    <a:pt x="36" y="68"/>
                  </a:moveTo>
                  <a:cubicBezTo>
                    <a:pt x="60" y="68"/>
                    <a:pt x="60" y="68"/>
                    <a:pt x="60" y="68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37" y="81"/>
                    <a:pt x="36" y="75"/>
                    <a:pt x="36" y="68"/>
                  </a:cubicBezTo>
                  <a:close/>
                  <a:moveTo>
                    <a:pt x="60" y="95"/>
                  </a:moveTo>
                  <a:cubicBezTo>
                    <a:pt x="60" y="119"/>
                    <a:pt x="60" y="119"/>
                    <a:pt x="60" y="119"/>
                  </a:cubicBezTo>
                  <a:cubicBezTo>
                    <a:pt x="52" y="117"/>
                    <a:pt x="45" y="108"/>
                    <a:pt x="41" y="95"/>
                  </a:cubicBezTo>
                  <a:lnTo>
                    <a:pt x="60" y="95"/>
                  </a:lnTo>
                  <a:close/>
                  <a:moveTo>
                    <a:pt x="68" y="119"/>
                  </a:moveTo>
                  <a:cubicBezTo>
                    <a:pt x="68" y="95"/>
                    <a:pt x="68" y="95"/>
                    <a:pt x="68" y="95"/>
                  </a:cubicBezTo>
                  <a:cubicBezTo>
                    <a:pt x="87" y="95"/>
                    <a:pt x="87" y="95"/>
                    <a:pt x="87" y="95"/>
                  </a:cubicBezTo>
                  <a:cubicBezTo>
                    <a:pt x="82" y="108"/>
                    <a:pt x="76" y="117"/>
                    <a:pt x="68" y="119"/>
                  </a:cubicBezTo>
                  <a:close/>
                  <a:moveTo>
                    <a:pt x="68" y="87"/>
                  </a:moveTo>
                  <a:cubicBezTo>
                    <a:pt x="68" y="68"/>
                    <a:pt x="68" y="68"/>
                    <a:pt x="68" y="68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1" y="75"/>
                    <a:pt x="90" y="81"/>
                    <a:pt x="89" y="87"/>
                  </a:cubicBezTo>
                  <a:lnTo>
                    <a:pt x="68" y="87"/>
                  </a:lnTo>
                  <a:close/>
                  <a:moveTo>
                    <a:pt x="99" y="68"/>
                  </a:moveTo>
                  <a:cubicBezTo>
                    <a:pt x="120" y="68"/>
                    <a:pt x="120" y="68"/>
                    <a:pt x="120" y="68"/>
                  </a:cubicBezTo>
                  <a:cubicBezTo>
                    <a:pt x="119" y="75"/>
                    <a:pt x="117" y="81"/>
                    <a:pt x="115" y="87"/>
                  </a:cubicBezTo>
                  <a:cubicBezTo>
                    <a:pt x="97" y="87"/>
                    <a:pt x="97" y="87"/>
                    <a:pt x="97" y="87"/>
                  </a:cubicBezTo>
                  <a:cubicBezTo>
                    <a:pt x="98" y="81"/>
                    <a:pt x="99" y="75"/>
                    <a:pt x="99" y="68"/>
                  </a:cubicBezTo>
                  <a:close/>
                  <a:moveTo>
                    <a:pt x="99" y="60"/>
                  </a:moveTo>
                  <a:cubicBezTo>
                    <a:pt x="99" y="53"/>
                    <a:pt x="98" y="46"/>
                    <a:pt x="97" y="40"/>
                  </a:cubicBezTo>
                  <a:cubicBezTo>
                    <a:pt x="114" y="40"/>
                    <a:pt x="114" y="40"/>
                    <a:pt x="114" y="40"/>
                  </a:cubicBezTo>
                  <a:cubicBezTo>
                    <a:pt x="117" y="46"/>
                    <a:pt x="119" y="53"/>
                    <a:pt x="120" y="60"/>
                  </a:cubicBezTo>
                  <a:lnTo>
                    <a:pt x="99" y="60"/>
                  </a:lnTo>
                  <a:close/>
                  <a:moveTo>
                    <a:pt x="110" y="32"/>
                  </a:moveTo>
                  <a:cubicBezTo>
                    <a:pt x="95" y="32"/>
                    <a:pt x="95" y="32"/>
                    <a:pt x="95" y="32"/>
                  </a:cubicBezTo>
                  <a:cubicBezTo>
                    <a:pt x="92" y="24"/>
                    <a:pt x="89" y="17"/>
                    <a:pt x="85" y="12"/>
                  </a:cubicBezTo>
                  <a:cubicBezTo>
                    <a:pt x="95" y="16"/>
                    <a:pt x="103" y="23"/>
                    <a:pt x="110" y="32"/>
                  </a:cubicBezTo>
                  <a:close/>
                  <a:moveTo>
                    <a:pt x="43" y="12"/>
                  </a:moveTo>
                  <a:cubicBezTo>
                    <a:pt x="39" y="17"/>
                    <a:pt x="35" y="24"/>
                    <a:pt x="33" y="32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24" y="23"/>
                    <a:pt x="33" y="16"/>
                    <a:pt x="43" y="12"/>
                  </a:cubicBezTo>
                  <a:close/>
                  <a:moveTo>
                    <a:pt x="17" y="95"/>
                  </a:moveTo>
                  <a:cubicBezTo>
                    <a:pt x="32" y="95"/>
                    <a:pt x="32" y="95"/>
                    <a:pt x="32" y="95"/>
                  </a:cubicBezTo>
                  <a:cubicBezTo>
                    <a:pt x="35" y="103"/>
                    <a:pt x="39" y="110"/>
                    <a:pt x="43" y="116"/>
                  </a:cubicBezTo>
                  <a:cubicBezTo>
                    <a:pt x="32" y="112"/>
                    <a:pt x="23" y="104"/>
                    <a:pt x="17" y="95"/>
                  </a:cubicBezTo>
                  <a:close/>
                  <a:moveTo>
                    <a:pt x="85" y="116"/>
                  </a:moveTo>
                  <a:cubicBezTo>
                    <a:pt x="89" y="110"/>
                    <a:pt x="93" y="103"/>
                    <a:pt x="95" y="95"/>
                  </a:cubicBezTo>
                  <a:cubicBezTo>
                    <a:pt x="110" y="95"/>
                    <a:pt x="110" y="95"/>
                    <a:pt x="110" y="95"/>
                  </a:cubicBezTo>
                  <a:cubicBezTo>
                    <a:pt x="104" y="104"/>
                    <a:pt x="95" y="112"/>
                    <a:pt x="85" y="11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1"/>
            <p:cNvSpPr>
              <a:spLocks noEditPoints="1"/>
            </p:cNvSpPr>
            <p:nvPr userDrawn="1"/>
          </p:nvSpPr>
          <p:spPr bwMode="auto">
            <a:xfrm>
              <a:off x="469994" y="3837588"/>
              <a:ext cx="1006832" cy="871150"/>
            </a:xfrm>
            <a:custGeom>
              <a:avLst/>
              <a:gdLst>
                <a:gd name="T0" fmla="*/ 777751 w 1039126"/>
                <a:gd name="T1" fmla="*/ 0 h 898876"/>
                <a:gd name="T2" fmla="*/ 261375 w 1039126"/>
                <a:gd name="T3" fmla="*/ 0 h 898876"/>
                <a:gd name="T4" fmla="*/ 0 w 1039126"/>
                <a:gd name="T5" fmla="*/ 449438 h 898876"/>
                <a:gd name="T6" fmla="*/ 261375 w 1039126"/>
                <a:gd name="T7" fmla="*/ 898876 h 898876"/>
                <a:gd name="T8" fmla="*/ 777751 w 1039126"/>
                <a:gd name="T9" fmla="*/ 898876 h 898876"/>
                <a:gd name="T10" fmla="*/ 1039126 w 1039126"/>
                <a:gd name="T11" fmla="*/ 449438 h 898876"/>
                <a:gd name="T12" fmla="*/ 777751 w 1039126"/>
                <a:gd name="T13" fmla="*/ 0 h 898876"/>
                <a:gd name="T14" fmla="*/ 688501 w 1039126"/>
                <a:gd name="T15" fmla="*/ 742688 h 898876"/>
                <a:gd name="T16" fmla="*/ 350625 w 1039126"/>
                <a:gd name="T17" fmla="*/ 742688 h 898876"/>
                <a:gd name="T18" fmla="*/ 181687 w 1039126"/>
                <a:gd name="T19" fmla="*/ 449438 h 898876"/>
                <a:gd name="T20" fmla="*/ 350625 w 1039126"/>
                <a:gd name="T21" fmla="*/ 156188 h 898876"/>
                <a:gd name="T22" fmla="*/ 688501 w 1039126"/>
                <a:gd name="T23" fmla="*/ 156188 h 898876"/>
                <a:gd name="T24" fmla="*/ 857439 w 1039126"/>
                <a:gd name="T25" fmla="*/ 449438 h 898876"/>
                <a:gd name="T26" fmla="*/ 688501 w 1039126"/>
                <a:gd name="T27" fmla="*/ 742688 h 898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9126" h="898876">
                  <a:moveTo>
                    <a:pt x="777751" y="0"/>
                  </a:moveTo>
                  <a:lnTo>
                    <a:pt x="261375" y="0"/>
                  </a:lnTo>
                  <a:lnTo>
                    <a:pt x="0" y="449438"/>
                  </a:lnTo>
                  <a:lnTo>
                    <a:pt x="261375" y="898876"/>
                  </a:lnTo>
                  <a:lnTo>
                    <a:pt x="777751" y="898876"/>
                  </a:lnTo>
                  <a:lnTo>
                    <a:pt x="1039126" y="449438"/>
                  </a:lnTo>
                  <a:lnTo>
                    <a:pt x="777751" y="0"/>
                  </a:lnTo>
                  <a:close/>
                  <a:moveTo>
                    <a:pt x="688501" y="742688"/>
                  </a:moveTo>
                  <a:lnTo>
                    <a:pt x="350625" y="742688"/>
                  </a:lnTo>
                  <a:lnTo>
                    <a:pt x="181687" y="449438"/>
                  </a:lnTo>
                  <a:lnTo>
                    <a:pt x="350625" y="156188"/>
                  </a:lnTo>
                  <a:lnTo>
                    <a:pt x="688501" y="156188"/>
                  </a:lnTo>
                  <a:lnTo>
                    <a:pt x="857439" y="449438"/>
                  </a:lnTo>
                  <a:lnTo>
                    <a:pt x="688501" y="74268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5257800" cy="1047926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360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Content Page </a:t>
            </a:r>
            <a:br>
              <a:rPr lang="en-US" dirty="0"/>
            </a:br>
            <a:r>
              <a:rPr lang="en-US" dirty="0"/>
              <a:t>with Text and Photo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2209800"/>
            <a:ext cx="4267200" cy="3505200"/>
          </a:xfrm>
        </p:spPr>
        <p:txBody>
          <a:bodyPr>
            <a:normAutofit/>
          </a:bodyPr>
          <a:lstStyle>
            <a:lvl1pPr marL="0" indent="0">
              <a:lnSpc>
                <a:spcPct val="120000"/>
              </a:lnSpc>
              <a:spcBef>
                <a:spcPts val="0"/>
              </a:spcBef>
              <a:buFontTx/>
              <a:buNone/>
              <a:defRPr sz="1600">
                <a:solidFill>
                  <a:schemeClr val="tx2"/>
                </a:solidFill>
                <a:latin typeface="+mn-lt"/>
              </a:defRPr>
            </a:lvl1pPr>
            <a:lvl2pPr>
              <a:buFontTx/>
              <a:buNone/>
              <a:defRPr sz="2400">
                <a:solidFill>
                  <a:schemeClr val="bg1"/>
                </a:solidFill>
              </a:defRPr>
            </a:lvl2pPr>
            <a:lvl3pPr>
              <a:buFontTx/>
              <a:buNone/>
              <a:defRPr sz="2000">
                <a:solidFill>
                  <a:schemeClr val="bg1"/>
                </a:solidFill>
              </a:defRPr>
            </a:lvl3pPr>
            <a:lvl4pPr>
              <a:buFontTx/>
              <a:buNone/>
              <a:defRPr sz="1800">
                <a:solidFill>
                  <a:schemeClr val="bg1"/>
                </a:solidFill>
              </a:defRPr>
            </a:lvl4pPr>
            <a:lvl5pPr>
              <a:buFontTx/>
              <a:buNone/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Picture Placeholder 2"/>
          <p:cNvSpPr>
            <a:spLocks noGrp="1"/>
          </p:cNvSpPr>
          <p:nvPr>
            <p:ph type="pic" idx="10"/>
          </p:nvPr>
        </p:nvSpPr>
        <p:spPr>
          <a:xfrm>
            <a:off x="5334000" y="2209800"/>
            <a:ext cx="3176478" cy="35052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1" hasCustomPrompt="1"/>
          </p:nvPr>
        </p:nvSpPr>
        <p:spPr>
          <a:xfrm>
            <a:off x="457200" y="1505126"/>
            <a:ext cx="5259765" cy="476074"/>
          </a:xfrm>
        </p:spPr>
        <p:txBody>
          <a:bodyPr>
            <a:normAutofit/>
          </a:bodyPr>
          <a:lstStyle>
            <a:lvl1pPr marL="0" indent="0" algn="l"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Subtitle content page with text and photo</a:t>
            </a:r>
          </a:p>
        </p:txBody>
      </p:sp>
      <p:cxnSp>
        <p:nvCxnSpPr>
          <p:cNvPr id="5" name="Straight Connector 4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2" name="Group 101"/>
          <p:cNvGrpSpPr/>
          <p:nvPr userDrawn="1"/>
        </p:nvGrpSpPr>
        <p:grpSpPr>
          <a:xfrm>
            <a:off x="5943600" y="80962"/>
            <a:ext cx="3034450" cy="1747838"/>
            <a:chOff x="5943600" y="157274"/>
            <a:chExt cx="3105914" cy="1789001"/>
          </a:xfrm>
        </p:grpSpPr>
        <p:sp>
          <p:nvSpPr>
            <p:cNvPr id="103" name="Freeform 102"/>
            <p:cNvSpPr>
              <a:spLocks/>
            </p:cNvSpPr>
            <p:nvPr/>
          </p:nvSpPr>
          <p:spPr bwMode="auto">
            <a:xfrm>
              <a:off x="7024599" y="1360749"/>
              <a:ext cx="411068" cy="423776"/>
            </a:xfrm>
            <a:custGeom>
              <a:avLst/>
              <a:gdLst>
                <a:gd name="T0" fmla="*/ 86 w 129"/>
                <a:gd name="T1" fmla="*/ 3 h 133"/>
                <a:gd name="T2" fmla="*/ 52 w 129"/>
                <a:gd name="T3" fmla="*/ 1 h 133"/>
                <a:gd name="T4" fmla="*/ 53 w 129"/>
                <a:gd name="T5" fmla="*/ 7 h 133"/>
                <a:gd name="T6" fmla="*/ 44 w 129"/>
                <a:gd name="T7" fmla="*/ 11 h 133"/>
                <a:gd name="T8" fmla="*/ 51 w 129"/>
                <a:gd name="T9" fmla="*/ 17 h 133"/>
                <a:gd name="T10" fmla="*/ 44 w 129"/>
                <a:gd name="T11" fmla="*/ 25 h 133"/>
                <a:gd name="T12" fmla="*/ 15 w 129"/>
                <a:gd name="T13" fmla="*/ 58 h 133"/>
                <a:gd name="T14" fmla="*/ 5 w 129"/>
                <a:gd name="T15" fmla="*/ 69 h 133"/>
                <a:gd name="T16" fmla="*/ 6 w 129"/>
                <a:gd name="T17" fmla="*/ 77 h 133"/>
                <a:gd name="T18" fmla="*/ 14 w 129"/>
                <a:gd name="T19" fmla="*/ 80 h 133"/>
                <a:gd name="T20" fmla="*/ 13 w 129"/>
                <a:gd name="T21" fmla="*/ 88 h 133"/>
                <a:gd name="T22" fmla="*/ 18 w 129"/>
                <a:gd name="T23" fmla="*/ 91 h 133"/>
                <a:gd name="T24" fmla="*/ 14 w 129"/>
                <a:gd name="T25" fmla="*/ 94 h 133"/>
                <a:gd name="T26" fmla="*/ 18 w 129"/>
                <a:gd name="T27" fmla="*/ 99 h 133"/>
                <a:gd name="T28" fmla="*/ 38 w 129"/>
                <a:gd name="T29" fmla="*/ 118 h 133"/>
                <a:gd name="T30" fmla="*/ 54 w 129"/>
                <a:gd name="T31" fmla="*/ 133 h 133"/>
                <a:gd name="T32" fmla="*/ 102 w 129"/>
                <a:gd name="T33" fmla="*/ 133 h 133"/>
                <a:gd name="T34" fmla="*/ 109 w 129"/>
                <a:gd name="T35" fmla="*/ 65 h 133"/>
                <a:gd name="T36" fmla="*/ 86 w 129"/>
                <a:gd name="T37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133">
                  <a:moveTo>
                    <a:pt x="86" y="3"/>
                  </a:moveTo>
                  <a:cubicBezTo>
                    <a:pt x="72" y="0"/>
                    <a:pt x="61" y="0"/>
                    <a:pt x="52" y="1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60" y="64"/>
                    <a:pt x="27" y="61"/>
                    <a:pt x="15" y="5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75"/>
                    <a:pt x="6" y="77"/>
                    <a:pt x="6" y="77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7" y="127"/>
                    <a:pt x="38" y="118"/>
                    <a:pt x="38" y="118"/>
                  </a:cubicBezTo>
                  <a:cubicBezTo>
                    <a:pt x="38" y="118"/>
                    <a:pt x="52" y="111"/>
                    <a:pt x="54" y="13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99" y="98"/>
                    <a:pt x="109" y="65"/>
                    <a:pt x="109" y="65"/>
                  </a:cubicBezTo>
                  <a:cubicBezTo>
                    <a:pt x="129" y="15"/>
                    <a:pt x="86" y="3"/>
                    <a:pt x="86" y="3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103"/>
            <p:cNvSpPr>
              <a:spLocks/>
            </p:cNvSpPr>
            <p:nvPr userDrawn="1"/>
          </p:nvSpPr>
          <p:spPr bwMode="auto">
            <a:xfrm>
              <a:off x="6568169" y="907548"/>
              <a:ext cx="697860" cy="720100"/>
            </a:xfrm>
            <a:custGeom>
              <a:avLst/>
              <a:gdLst>
                <a:gd name="T0" fmla="*/ 111 w 219"/>
                <a:gd name="T1" fmla="*/ 0 h 226"/>
                <a:gd name="T2" fmla="*/ 74 w 219"/>
                <a:gd name="T3" fmla="*/ 5 h 226"/>
                <a:gd name="T4" fmla="*/ 33 w 219"/>
                <a:gd name="T5" fmla="*/ 111 h 226"/>
                <a:gd name="T6" fmla="*/ 45 w 219"/>
                <a:gd name="T7" fmla="*/ 226 h 226"/>
                <a:gd name="T8" fmla="*/ 128 w 219"/>
                <a:gd name="T9" fmla="*/ 226 h 226"/>
                <a:gd name="T10" fmla="*/ 146 w 219"/>
                <a:gd name="T11" fmla="*/ 198 h 226"/>
                <a:gd name="T12" fmla="*/ 155 w 219"/>
                <a:gd name="T13" fmla="*/ 200 h 226"/>
                <a:gd name="T14" fmla="*/ 159 w 219"/>
                <a:gd name="T15" fmla="*/ 201 h 226"/>
                <a:gd name="T16" fmla="*/ 159 w 219"/>
                <a:gd name="T17" fmla="*/ 201 h 226"/>
                <a:gd name="T18" fmla="*/ 159 w 219"/>
                <a:gd name="T19" fmla="*/ 201 h 226"/>
                <a:gd name="T20" fmla="*/ 163 w 219"/>
                <a:gd name="T21" fmla="*/ 196 h 226"/>
                <a:gd name="T22" fmla="*/ 163 w 219"/>
                <a:gd name="T23" fmla="*/ 194 h 226"/>
                <a:gd name="T24" fmla="*/ 160 w 219"/>
                <a:gd name="T25" fmla="*/ 186 h 226"/>
                <a:gd name="T26" fmla="*/ 160 w 219"/>
                <a:gd name="T27" fmla="*/ 186 h 226"/>
                <a:gd name="T28" fmla="*/ 160 w 219"/>
                <a:gd name="T29" fmla="*/ 186 h 226"/>
                <a:gd name="T30" fmla="*/ 196 w 219"/>
                <a:gd name="T31" fmla="*/ 144 h 226"/>
                <a:gd name="T32" fmla="*/ 195 w 219"/>
                <a:gd name="T33" fmla="*/ 136 h 226"/>
                <a:gd name="T34" fmla="*/ 210 w 219"/>
                <a:gd name="T35" fmla="*/ 131 h 226"/>
                <a:gd name="T36" fmla="*/ 210 w 219"/>
                <a:gd name="T37" fmla="*/ 117 h 226"/>
                <a:gd name="T38" fmla="*/ 188 w 219"/>
                <a:gd name="T39" fmla="*/ 91 h 226"/>
                <a:gd name="T40" fmla="*/ 193 w 219"/>
                <a:gd name="T41" fmla="*/ 74 h 226"/>
                <a:gd name="T42" fmla="*/ 111 w 219"/>
                <a:gd name="T4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26">
                  <a:moveTo>
                    <a:pt x="111" y="0"/>
                  </a:moveTo>
                  <a:cubicBezTo>
                    <a:pt x="100" y="0"/>
                    <a:pt x="88" y="2"/>
                    <a:pt x="74" y="5"/>
                  </a:cubicBezTo>
                  <a:cubicBezTo>
                    <a:pt x="74" y="5"/>
                    <a:pt x="0" y="24"/>
                    <a:pt x="33" y="111"/>
                  </a:cubicBezTo>
                  <a:cubicBezTo>
                    <a:pt x="33" y="111"/>
                    <a:pt x="51" y="166"/>
                    <a:pt x="45" y="226"/>
                  </a:cubicBezTo>
                  <a:cubicBezTo>
                    <a:pt x="128" y="226"/>
                    <a:pt x="128" y="226"/>
                    <a:pt x="128" y="226"/>
                  </a:cubicBezTo>
                  <a:cubicBezTo>
                    <a:pt x="129" y="203"/>
                    <a:pt x="139" y="198"/>
                    <a:pt x="146" y="198"/>
                  </a:cubicBezTo>
                  <a:cubicBezTo>
                    <a:pt x="151" y="198"/>
                    <a:pt x="155" y="200"/>
                    <a:pt x="155" y="200"/>
                  </a:cubicBezTo>
                  <a:cubicBezTo>
                    <a:pt x="155" y="200"/>
                    <a:pt x="156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63" y="196"/>
                    <a:pt x="163" y="196"/>
                    <a:pt x="163" y="196"/>
                  </a:cubicBezTo>
                  <a:cubicBezTo>
                    <a:pt x="163" y="196"/>
                    <a:pt x="163" y="196"/>
                    <a:pt x="163" y="194"/>
                  </a:cubicBezTo>
                  <a:cubicBezTo>
                    <a:pt x="163" y="192"/>
                    <a:pt x="162" y="190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2" y="151"/>
                    <a:pt x="196" y="144"/>
                  </a:cubicBezTo>
                  <a:cubicBezTo>
                    <a:pt x="195" y="136"/>
                    <a:pt x="195" y="136"/>
                    <a:pt x="195" y="136"/>
                  </a:cubicBezTo>
                  <a:cubicBezTo>
                    <a:pt x="210" y="131"/>
                    <a:pt x="210" y="131"/>
                    <a:pt x="210" y="131"/>
                  </a:cubicBezTo>
                  <a:cubicBezTo>
                    <a:pt x="210" y="131"/>
                    <a:pt x="219" y="127"/>
                    <a:pt x="210" y="117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88" y="91"/>
                    <a:pt x="184" y="84"/>
                    <a:pt x="193" y="74"/>
                  </a:cubicBezTo>
                  <a:cubicBezTo>
                    <a:pt x="193" y="74"/>
                    <a:pt x="188" y="0"/>
                    <a:pt x="111" y="0"/>
                  </a:cubicBez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104"/>
            <p:cNvSpPr>
              <a:spLocks/>
            </p:cNvSpPr>
            <p:nvPr userDrawn="1"/>
          </p:nvSpPr>
          <p:spPr bwMode="auto">
            <a:xfrm>
              <a:off x="7073773" y="1366372"/>
              <a:ext cx="127462" cy="184804"/>
            </a:xfrm>
            <a:custGeom>
              <a:avLst/>
              <a:gdLst>
                <a:gd name="T0" fmla="*/ 37 w 40"/>
                <a:gd name="T1" fmla="*/ 0 h 58"/>
                <a:gd name="T2" fmla="*/ 37 w 40"/>
                <a:gd name="T3" fmla="*/ 0 h 58"/>
                <a:gd name="T4" fmla="*/ 1 w 40"/>
                <a:gd name="T5" fmla="*/ 42 h 58"/>
                <a:gd name="T6" fmla="*/ 4 w 40"/>
                <a:gd name="T7" fmla="*/ 50 h 58"/>
                <a:gd name="T8" fmla="*/ 4 w 40"/>
                <a:gd name="T9" fmla="*/ 52 h 58"/>
                <a:gd name="T10" fmla="*/ 0 w 40"/>
                <a:gd name="T11" fmla="*/ 57 h 58"/>
                <a:gd name="T12" fmla="*/ 0 w 40"/>
                <a:gd name="T13" fmla="*/ 57 h 58"/>
                <a:gd name="T14" fmla="*/ 0 w 40"/>
                <a:gd name="T15" fmla="*/ 57 h 58"/>
                <a:gd name="T16" fmla="*/ 13 w 40"/>
                <a:gd name="T17" fmla="*/ 58 h 58"/>
                <a:gd name="T18" fmla="*/ 13 w 40"/>
                <a:gd name="T19" fmla="*/ 58 h 58"/>
                <a:gd name="T20" fmla="*/ 15 w 40"/>
                <a:gd name="T21" fmla="*/ 58 h 58"/>
                <a:gd name="T22" fmla="*/ 29 w 40"/>
                <a:gd name="T23" fmla="*/ 24 h 58"/>
                <a:gd name="T24" fmla="*/ 29 w 40"/>
                <a:gd name="T25" fmla="*/ 24 h 58"/>
                <a:gd name="T26" fmla="*/ 29 w 40"/>
                <a:gd name="T27" fmla="*/ 24 h 58"/>
                <a:gd name="T28" fmla="*/ 36 w 40"/>
                <a:gd name="T29" fmla="*/ 16 h 58"/>
                <a:gd name="T30" fmla="*/ 29 w 40"/>
                <a:gd name="T31" fmla="*/ 10 h 58"/>
                <a:gd name="T32" fmla="*/ 38 w 40"/>
                <a:gd name="T33" fmla="*/ 6 h 58"/>
                <a:gd name="T34" fmla="*/ 37 w 40"/>
                <a:gd name="T35" fmla="*/ 0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" y="7"/>
                    <a:pt x="1" y="42"/>
                    <a:pt x="1" y="42"/>
                  </a:cubicBezTo>
                  <a:cubicBezTo>
                    <a:pt x="3" y="46"/>
                    <a:pt x="4" y="48"/>
                    <a:pt x="4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4" y="58"/>
                    <a:pt x="8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105"/>
            <p:cNvSpPr>
              <a:spLocks noEditPoints="1"/>
            </p:cNvSpPr>
            <p:nvPr userDrawn="1"/>
          </p:nvSpPr>
          <p:spPr bwMode="auto">
            <a:xfrm>
              <a:off x="7074834" y="1366372"/>
              <a:ext cx="127462" cy="184804"/>
            </a:xfrm>
            <a:custGeom>
              <a:avLst/>
              <a:gdLst>
                <a:gd name="T0" fmla="*/ 13 w 40"/>
                <a:gd name="T1" fmla="*/ 58 h 58"/>
                <a:gd name="T2" fmla="*/ 13 w 40"/>
                <a:gd name="T3" fmla="*/ 58 h 58"/>
                <a:gd name="T4" fmla="*/ 13 w 40"/>
                <a:gd name="T5" fmla="*/ 58 h 58"/>
                <a:gd name="T6" fmla="*/ 13 w 40"/>
                <a:gd name="T7" fmla="*/ 58 h 58"/>
                <a:gd name="T8" fmla="*/ 0 w 40"/>
                <a:gd name="T9" fmla="*/ 57 h 58"/>
                <a:gd name="T10" fmla="*/ 0 w 40"/>
                <a:gd name="T11" fmla="*/ 57 h 58"/>
                <a:gd name="T12" fmla="*/ 0 w 40"/>
                <a:gd name="T13" fmla="*/ 57 h 58"/>
                <a:gd name="T14" fmla="*/ 29 w 40"/>
                <a:gd name="T15" fmla="*/ 24 h 58"/>
                <a:gd name="T16" fmla="*/ 29 w 40"/>
                <a:gd name="T17" fmla="*/ 24 h 58"/>
                <a:gd name="T18" fmla="*/ 15 w 40"/>
                <a:gd name="T19" fmla="*/ 58 h 58"/>
                <a:gd name="T20" fmla="*/ 29 w 40"/>
                <a:gd name="T21" fmla="*/ 24 h 58"/>
                <a:gd name="T22" fmla="*/ 29 w 40"/>
                <a:gd name="T23" fmla="*/ 10 h 58"/>
                <a:gd name="T24" fmla="*/ 29 w 40"/>
                <a:gd name="T25" fmla="*/ 10 h 58"/>
                <a:gd name="T26" fmla="*/ 36 w 40"/>
                <a:gd name="T27" fmla="*/ 16 h 58"/>
                <a:gd name="T28" fmla="*/ 29 w 40"/>
                <a:gd name="T29" fmla="*/ 10 h 58"/>
                <a:gd name="T30" fmla="*/ 37 w 40"/>
                <a:gd name="T31" fmla="*/ 0 h 58"/>
                <a:gd name="T32" fmla="*/ 37 w 40"/>
                <a:gd name="T33" fmla="*/ 0 h 58"/>
                <a:gd name="T34" fmla="*/ 38 w 40"/>
                <a:gd name="T35" fmla="*/ 6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13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29" y="24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40" y="51"/>
                    <a:pt x="28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moveTo>
                    <a:pt x="29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462D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8"/>
            <p:cNvSpPr>
              <a:spLocks/>
            </p:cNvSpPr>
            <p:nvPr/>
          </p:nvSpPr>
          <p:spPr bwMode="auto">
            <a:xfrm>
              <a:off x="7269215" y="824704"/>
              <a:ext cx="1092995" cy="1121571"/>
            </a:xfrm>
            <a:custGeom>
              <a:avLst/>
              <a:gdLst>
                <a:gd name="T0" fmla="*/ 174 w 343"/>
                <a:gd name="T1" fmla="*/ 0 h 352"/>
                <a:gd name="T2" fmla="*/ 115 w 343"/>
                <a:gd name="T3" fmla="*/ 8 h 352"/>
                <a:gd name="T4" fmla="*/ 51 w 343"/>
                <a:gd name="T5" fmla="*/ 172 h 352"/>
                <a:gd name="T6" fmla="*/ 70 w 343"/>
                <a:gd name="T7" fmla="*/ 352 h 352"/>
                <a:gd name="T8" fmla="*/ 200 w 343"/>
                <a:gd name="T9" fmla="*/ 352 h 352"/>
                <a:gd name="T10" fmla="*/ 228 w 343"/>
                <a:gd name="T11" fmla="*/ 309 h 352"/>
                <a:gd name="T12" fmla="*/ 241 w 343"/>
                <a:gd name="T13" fmla="*/ 312 h 352"/>
                <a:gd name="T14" fmla="*/ 268 w 343"/>
                <a:gd name="T15" fmla="*/ 316 h 352"/>
                <a:gd name="T16" fmla="*/ 294 w 343"/>
                <a:gd name="T17" fmla="*/ 262 h 352"/>
                <a:gd name="T18" fmla="*/ 304 w 343"/>
                <a:gd name="T19" fmla="*/ 249 h 352"/>
                <a:gd name="T20" fmla="*/ 294 w 343"/>
                <a:gd name="T21" fmla="*/ 240 h 352"/>
                <a:gd name="T22" fmla="*/ 307 w 343"/>
                <a:gd name="T23" fmla="*/ 233 h 352"/>
                <a:gd name="T24" fmla="*/ 305 w 343"/>
                <a:gd name="T25" fmla="*/ 212 h 352"/>
                <a:gd name="T26" fmla="*/ 327 w 343"/>
                <a:gd name="T27" fmla="*/ 204 h 352"/>
                <a:gd name="T28" fmla="*/ 328 w 343"/>
                <a:gd name="T29" fmla="*/ 182 h 352"/>
                <a:gd name="T30" fmla="*/ 320 w 343"/>
                <a:gd name="T31" fmla="*/ 173 h 352"/>
                <a:gd name="T32" fmla="*/ 282 w 343"/>
                <a:gd name="T33" fmla="*/ 173 h 352"/>
                <a:gd name="T34" fmla="*/ 261 w 343"/>
                <a:gd name="T35" fmla="*/ 139 h 352"/>
                <a:gd name="T36" fmla="*/ 258 w 343"/>
                <a:gd name="T37" fmla="*/ 138 h 352"/>
                <a:gd name="T38" fmla="*/ 257 w 343"/>
                <a:gd name="T39" fmla="*/ 139 h 352"/>
                <a:gd name="T40" fmla="*/ 248 w 343"/>
                <a:gd name="T41" fmla="*/ 141 h 352"/>
                <a:gd name="T42" fmla="*/ 248 w 343"/>
                <a:gd name="T43" fmla="*/ 141 h 352"/>
                <a:gd name="T44" fmla="*/ 248 w 343"/>
                <a:gd name="T45" fmla="*/ 141 h 352"/>
                <a:gd name="T46" fmla="*/ 227 w 343"/>
                <a:gd name="T47" fmla="*/ 144 h 352"/>
                <a:gd name="T48" fmla="*/ 226 w 343"/>
                <a:gd name="T49" fmla="*/ 144 h 352"/>
                <a:gd name="T50" fmla="*/ 226 w 343"/>
                <a:gd name="T51" fmla="*/ 144 h 352"/>
                <a:gd name="T52" fmla="*/ 226 w 343"/>
                <a:gd name="T53" fmla="*/ 144 h 352"/>
                <a:gd name="T54" fmla="*/ 225 w 343"/>
                <a:gd name="T55" fmla="*/ 144 h 352"/>
                <a:gd name="T56" fmla="*/ 203 w 343"/>
                <a:gd name="T57" fmla="*/ 106 h 352"/>
                <a:gd name="T58" fmla="*/ 204 w 343"/>
                <a:gd name="T59" fmla="*/ 102 h 352"/>
                <a:gd name="T60" fmla="*/ 205 w 343"/>
                <a:gd name="T61" fmla="*/ 101 h 352"/>
                <a:gd name="T62" fmla="*/ 205 w 343"/>
                <a:gd name="T63" fmla="*/ 100 h 352"/>
                <a:gd name="T64" fmla="*/ 197 w 343"/>
                <a:gd name="T65" fmla="*/ 90 h 352"/>
                <a:gd name="T66" fmla="*/ 205 w 343"/>
                <a:gd name="T67" fmla="*/ 82 h 352"/>
                <a:gd name="T68" fmla="*/ 194 w 343"/>
                <a:gd name="T69" fmla="*/ 76 h 352"/>
                <a:gd name="T70" fmla="*/ 196 w 343"/>
                <a:gd name="T71" fmla="*/ 59 h 352"/>
                <a:gd name="T72" fmla="*/ 178 w 343"/>
                <a:gd name="T73" fmla="*/ 53 h 352"/>
                <a:gd name="T74" fmla="*/ 172 w 343"/>
                <a:gd name="T75" fmla="*/ 45 h 352"/>
                <a:gd name="T76" fmla="*/ 177 w 343"/>
                <a:gd name="T77" fmla="*/ 35 h 352"/>
                <a:gd name="T78" fmla="*/ 205 w 343"/>
                <a:gd name="T79" fmla="*/ 3 h 352"/>
                <a:gd name="T80" fmla="*/ 174 w 343"/>
                <a:gd name="T8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3" h="352">
                  <a:moveTo>
                    <a:pt x="174" y="0"/>
                  </a:moveTo>
                  <a:cubicBezTo>
                    <a:pt x="156" y="0"/>
                    <a:pt x="137" y="2"/>
                    <a:pt x="115" y="8"/>
                  </a:cubicBezTo>
                  <a:cubicBezTo>
                    <a:pt x="115" y="8"/>
                    <a:pt x="0" y="37"/>
                    <a:pt x="51" y="172"/>
                  </a:cubicBezTo>
                  <a:cubicBezTo>
                    <a:pt x="51" y="172"/>
                    <a:pt x="79" y="259"/>
                    <a:pt x="70" y="352"/>
                  </a:cubicBezTo>
                  <a:cubicBezTo>
                    <a:pt x="200" y="352"/>
                    <a:pt x="200" y="352"/>
                    <a:pt x="200" y="352"/>
                  </a:cubicBezTo>
                  <a:cubicBezTo>
                    <a:pt x="202" y="316"/>
                    <a:pt x="217" y="309"/>
                    <a:pt x="228" y="309"/>
                  </a:cubicBezTo>
                  <a:cubicBezTo>
                    <a:pt x="236" y="309"/>
                    <a:pt x="241" y="312"/>
                    <a:pt x="241" y="312"/>
                  </a:cubicBezTo>
                  <a:cubicBezTo>
                    <a:pt x="241" y="312"/>
                    <a:pt x="254" y="316"/>
                    <a:pt x="268" y="316"/>
                  </a:cubicBezTo>
                  <a:cubicBezTo>
                    <a:pt x="289" y="316"/>
                    <a:pt x="313" y="307"/>
                    <a:pt x="294" y="262"/>
                  </a:cubicBezTo>
                  <a:cubicBezTo>
                    <a:pt x="304" y="249"/>
                    <a:pt x="304" y="249"/>
                    <a:pt x="304" y="249"/>
                  </a:cubicBezTo>
                  <a:cubicBezTo>
                    <a:pt x="294" y="240"/>
                    <a:pt x="294" y="240"/>
                    <a:pt x="294" y="240"/>
                  </a:cubicBezTo>
                  <a:cubicBezTo>
                    <a:pt x="307" y="233"/>
                    <a:pt x="307" y="233"/>
                    <a:pt x="307" y="233"/>
                  </a:cubicBezTo>
                  <a:cubicBezTo>
                    <a:pt x="305" y="212"/>
                    <a:pt x="305" y="212"/>
                    <a:pt x="305" y="212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7" y="204"/>
                    <a:pt x="343" y="198"/>
                    <a:pt x="328" y="182"/>
                  </a:cubicBezTo>
                  <a:cubicBezTo>
                    <a:pt x="320" y="173"/>
                    <a:pt x="320" y="173"/>
                    <a:pt x="320" y="173"/>
                  </a:cubicBezTo>
                  <a:cubicBezTo>
                    <a:pt x="282" y="173"/>
                    <a:pt x="282" y="173"/>
                    <a:pt x="282" y="173"/>
                  </a:cubicBezTo>
                  <a:cubicBezTo>
                    <a:pt x="280" y="147"/>
                    <a:pt x="270" y="140"/>
                    <a:pt x="261" y="139"/>
                  </a:cubicBezTo>
                  <a:cubicBezTo>
                    <a:pt x="260" y="139"/>
                    <a:pt x="259" y="138"/>
                    <a:pt x="258" y="138"/>
                  </a:cubicBezTo>
                  <a:cubicBezTo>
                    <a:pt x="258" y="138"/>
                    <a:pt x="257" y="139"/>
                    <a:pt x="257" y="139"/>
                  </a:cubicBezTo>
                  <a:cubicBezTo>
                    <a:pt x="252" y="139"/>
                    <a:pt x="249" y="140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7" y="141"/>
                    <a:pt x="237" y="144"/>
                    <a:pt x="227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5" y="144"/>
                    <a:pt x="225" y="144"/>
                  </a:cubicBezTo>
                  <a:cubicBezTo>
                    <a:pt x="209" y="144"/>
                    <a:pt x="192" y="137"/>
                    <a:pt x="203" y="106"/>
                  </a:cubicBezTo>
                  <a:cubicBezTo>
                    <a:pt x="203" y="105"/>
                    <a:pt x="204" y="103"/>
                    <a:pt x="204" y="102"/>
                  </a:cubicBezTo>
                  <a:cubicBezTo>
                    <a:pt x="204" y="102"/>
                    <a:pt x="204" y="101"/>
                    <a:pt x="205" y="101"/>
                  </a:cubicBezTo>
                  <a:cubicBezTo>
                    <a:pt x="205" y="101"/>
                    <a:pt x="205" y="100"/>
                    <a:pt x="205" y="100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194" y="76"/>
                    <a:pt x="194" y="76"/>
                    <a:pt x="194" y="76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2" y="50"/>
                    <a:pt x="172" y="45"/>
                  </a:cubicBezTo>
                  <a:cubicBezTo>
                    <a:pt x="172" y="42"/>
                    <a:pt x="173" y="39"/>
                    <a:pt x="177" y="35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195" y="1"/>
                    <a:pt x="185" y="0"/>
                    <a:pt x="174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9"/>
            <p:cNvSpPr>
              <a:spLocks/>
            </p:cNvSpPr>
            <p:nvPr/>
          </p:nvSpPr>
          <p:spPr bwMode="auto">
            <a:xfrm>
              <a:off x="7817306" y="834264"/>
              <a:ext cx="471613" cy="541667"/>
            </a:xfrm>
            <a:custGeom>
              <a:avLst/>
              <a:gdLst>
                <a:gd name="T0" fmla="*/ 33 w 148"/>
                <a:gd name="T1" fmla="*/ 0 h 170"/>
                <a:gd name="T2" fmla="*/ 33 w 148"/>
                <a:gd name="T3" fmla="*/ 0 h 170"/>
                <a:gd name="T4" fmla="*/ 33 w 148"/>
                <a:gd name="T5" fmla="*/ 0 h 170"/>
                <a:gd name="T6" fmla="*/ 5 w 148"/>
                <a:gd name="T7" fmla="*/ 32 h 170"/>
                <a:gd name="T8" fmla="*/ 0 w 148"/>
                <a:gd name="T9" fmla="*/ 42 h 170"/>
                <a:gd name="T10" fmla="*/ 6 w 148"/>
                <a:gd name="T11" fmla="*/ 50 h 170"/>
                <a:gd name="T12" fmla="*/ 24 w 148"/>
                <a:gd name="T13" fmla="*/ 56 h 170"/>
                <a:gd name="T14" fmla="*/ 22 w 148"/>
                <a:gd name="T15" fmla="*/ 73 h 170"/>
                <a:gd name="T16" fmla="*/ 33 w 148"/>
                <a:gd name="T17" fmla="*/ 79 h 170"/>
                <a:gd name="T18" fmla="*/ 25 w 148"/>
                <a:gd name="T19" fmla="*/ 87 h 170"/>
                <a:gd name="T20" fmla="*/ 33 w 148"/>
                <a:gd name="T21" fmla="*/ 97 h 170"/>
                <a:gd name="T22" fmla="*/ 33 w 148"/>
                <a:gd name="T23" fmla="*/ 97 h 170"/>
                <a:gd name="T24" fmla="*/ 33 w 148"/>
                <a:gd name="T25" fmla="*/ 98 h 170"/>
                <a:gd name="T26" fmla="*/ 32 w 148"/>
                <a:gd name="T27" fmla="*/ 99 h 170"/>
                <a:gd name="T28" fmla="*/ 31 w 148"/>
                <a:gd name="T29" fmla="*/ 103 h 170"/>
                <a:gd name="T30" fmla="*/ 53 w 148"/>
                <a:gd name="T31" fmla="*/ 141 h 170"/>
                <a:gd name="T32" fmla="*/ 54 w 148"/>
                <a:gd name="T33" fmla="*/ 141 h 170"/>
                <a:gd name="T34" fmla="*/ 55 w 148"/>
                <a:gd name="T35" fmla="*/ 141 h 170"/>
                <a:gd name="T36" fmla="*/ 76 w 148"/>
                <a:gd name="T37" fmla="*/ 138 h 170"/>
                <a:gd name="T38" fmla="*/ 76 w 148"/>
                <a:gd name="T39" fmla="*/ 138 h 170"/>
                <a:gd name="T40" fmla="*/ 76 w 148"/>
                <a:gd name="T41" fmla="*/ 138 h 170"/>
                <a:gd name="T42" fmla="*/ 85 w 148"/>
                <a:gd name="T43" fmla="*/ 136 h 170"/>
                <a:gd name="T44" fmla="*/ 86 w 148"/>
                <a:gd name="T45" fmla="*/ 135 h 170"/>
                <a:gd name="T46" fmla="*/ 86 w 148"/>
                <a:gd name="T47" fmla="*/ 135 h 170"/>
                <a:gd name="T48" fmla="*/ 86 w 148"/>
                <a:gd name="T49" fmla="*/ 135 h 170"/>
                <a:gd name="T50" fmla="*/ 89 w 148"/>
                <a:gd name="T51" fmla="*/ 136 h 170"/>
                <a:gd name="T52" fmla="*/ 110 w 148"/>
                <a:gd name="T53" fmla="*/ 170 h 170"/>
                <a:gd name="T54" fmla="*/ 148 w 148"/>
                <a:gd name="T55" fmla="*/ 170 h 170"/>
                <a:gd name="T56" fmla="*/ 121 w 148"/>
                <a:gd name="T57" fmla="*/ 138 h 170"/>
                <a:gd name="T58" fmla="*/ 120 w 148"/>
                <a:gd name="T59" fmla="*/ 132 h 170"/>
                <a:gd name="T60" fmla="*/ 129 w 148"/>
                <a:gd name="T61" fmla="*/ 111 h 170"/>
                <a:gd name="T62" fmla="*/ 33 w 148"/>
                <a:gd name="T6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170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47"/>
                    <a:pt x="6" y="50"/>
                    <a:pt x="6" y="50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8"/>
                    <a:pt x="33" y="98"/>
                  </a:cubicBezTo>
                  <a:cubicBezTo>
                    <a:pt x="32" y="98"/>
                    <a:pt x="32" y="99"/>
                    <a:pt x="32" y="99"/>
                  </a:cubicBezTo>
                  <a:cubicBezTo>
                    <a:pt x="32" y="100"/>
                    <a:pt x="31" y="102"/>
                    <a:pt x="31" y="103"/>
                  </a:cubicBezTo>
                  <a:cubicBezTo>
                    <a:pt x="20" y="134"/>
                    <a:pt x="37" y="141"/>
                    <a:pt x="53" y="141"/>
                  </a:cubicBez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cubicBezTo>
                    <a:pt x="85" y="136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98" y="137"/>
                    <a:pt x="108" y="144"/>
                    <a:pt x="110" y="170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20" y="136"/>
                    <a:pt x="120" y="132"/>
                  </a:cubicBezTo>
                  <a:cubicBezTo>
                    <a:pt x="120" y="127"/>
                    <a:pt x="121" y="120"/>
                    <a:pt x="129" y="111"/>
                  </a:cubicBezTo>
                  <a:cubicBezTo>
                    <a:pt x="129" y="111"/>
                    <a:pt x="123" y="17"/>
                    <a:pt x="3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10"/>
            <p:cNvSpPr>
              <a:spLocks noEditPoints="1"/>
            </p:cNvSpPr>
            <p:nvPr/>
          </p:nvSpPr>
          <p:spPr bwMode="auto">
            <a:xfrm>
              <a:off x="7817306" y="834264"/>
              <a:ext cx="283605" cy="449265"/>
            </a:xfrm>
            <a:custGeom>
              <a:avLst/>
              <a:gdLst>
                <a:gd name="T0" fmla="*/ 53 w 89"/>
                <a:gd name="T1" fmla="*/ 141 h 141"/>
                <a:gd name="T2" fmla="*/ 54 w 89"/>
                <a:gd name="T3" fmla="*/ 141 h 141"/>
                <a:gd name="T4" fmla="*/ 54 w 89"/>
                <a:gd name="T5" fmla="*/ 141 h 141"/>
                <a:gd name="T6" fmla="*/ 53 w 89"/>
                <a:gd name="T7" fmla="*/ 141 h 141"/>
                <a:gd name="T8" fmla="*/ 76 w 89"/>
                <a:gd name="T9" fmla="*/ 138 h 141"/>
                <a:gd name="T10" fmla="*/ 55 w 89"/>
                <a:gd name="T11" fmla="*/ 141 h 141"/>
                <a:gd name="T12" fmla="*/ 76 w 89"/>
                <a:gd name="T13" fmla="*/ 138 h 141"/>
                <a:gd name="T14" fmla="*/ 85 w 89"/>
                <a:gd name="T15" fmla="*/ 136 h 141"/>
                <a:gd name="T16" fmla="*/ 76 w 89"/>
                <a:gd name="T17" fmla="*/ 138 h 141"/>
                <a:gd name="T18" fmla="*/ 85 w 89"/>
                <a:gd name="T19" fmla="*/ 136 h 141"/>
                <a:gd name="T20" fmla="*/ 86 w 89"/>
                <a:gd name="T21" fmla="*/ 135 h 141"/>
                <a:gd name="T22" fmla="*/ 86 w 89"/>
                <a:gd name="T23" fmla="*/ 135 h 141"/>
                <a:gd name="T24" fmla="*/ 89 w 89"/>
                <a:gd name="T25" fmla="*/ 136 h 141"/>
                <a:gd name="T26" fmla="*/ 86 w 89"/>
                <a:gd name="T27" fmla="*/ 135 h 141"/>
                <a:gd name="T28" fmla="*/ 32 w 89"/>
                <a:gd name="T29" fmla="*/ 99 h 141"/>
                <a:gd name="T30" fmla="*/ 31 w 89"/>
                <a:gd name="T31" fmla="*/ 103 h 141"/>
                <a:gd name="T32" fmla="*/ 32 w 89"/>
                <a:gd name="T33" fmla="*/ 99 h 141"/>
                <a:gd name="T34" fmla="*/ 33 w 89"/>
                <a:gd name="T35" fmla="*/ 97 h 141"/>
                <a:gd name="T36" fmla="*/ 33 w 89"/>
                <a:gd name="T37" fmla="*/ 98 h 141"/>
                <a:gd name="T38" fmla="*/ 33 w 89"/>
                <a:gd name="T39" fmla="*/ 97 h 141"/>
                <a:gd name="T40" fmla="*/ 33 w 89"/>
                <a:gd name="T41" fmla="*/ 97 h 141"/>
                <a:gd name="T42" fmla="*/ 33 w 89"/>
                <a:gd name="T43" fmla="*/ 79 h 141"/>
                <a:gd name="T44" fmla="*/ 25 w 89"/>
                <a:gd name="T45" fmla="*/ 87 h 141"/>
                <a:gd name="T46" fmla="*/ 33 w 89"/>
                <a:gd name="T47" fmla="*/ 79 h 141"/>
                <a:gd name="T48" fmla="*/ 24 w 89"/>
                <a:gd name="T49" fmla="*/ 56 h 141"/>
                <a:gd name="T50" fmla="*/ 22 w 89"/>
                <a:gd name="T51" fmla="*/ 73 h 141"/>
                <a:gd name="T52" fmla="*/ 24 w 89"/>
                <a:gd name="T53" fmla="*/ 56 h 141"/>
                <a:gd name="T54" fmla="*/ 33 w 89"/>
                <a:gd name="T55" fmla="*/ 0 h 141"/>
                <a:gd name="T56" fmla="*/ 5 w 89"/>
                <a:gd name="T57" fmla="*/ 32 h 141"/>
                <a:gd name="T58" fmla="*/ 0 w 89"/>
                <a:gd name="T59" fmla="*/ 42 h 141"/>
                <a:gd name="T60" fmla="*/ 5 w 89"/>
                <a:gd name="T61" fmla="*/ 32 h 141"/>
                <a:gd name="T62" fmla="*/ 33 w 89"/>
                <a:gd name="T63" fmla="*/ 0 h 141"/>
                <a:gd name="T64" fmla="*/ 33 w 89"/>
                <a:gd name="T6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141">
                  <a:moveTo>
                    <a:pt x="53" y="141"/>
                  </a:move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4" y="141"/>
                  </a:cubicBezTo>
                  <a:cubicBezTo>
                    <a:pt x="54" y="141"/>
                    <a:pt x="53" y="141"/>
                    <a:pt x="53" y="141"/>
                  </a:cubicBezTo>
                  <a:moveTo>
                    <a:pt x="76" y="138"/>
                  </a:moveTo>
                  <a:cubicBezTo>
                    <a:pt x="75" y="138"/>
                    <a:pt x="65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moveTo>
                    <a:pt x="85" y="136"/>
                  </a:moveTo>
                  <a:cubicBezTo>
                    <a:pt x="80" y="136"/>
                    <a:pt x="77" y="137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moveTo>
                    <a:pt x="86" y="135"/>
                  </a:move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88" y="136"/>
                    <a:pt x="87" y="135"/>
                    <a:pt x="86" y="135"/>
                  </a:cubicBezTo>
                  <a:moveTo>
                    <a:pt x="32" y="99"/>
                  </a:moveTo>
                  <a:cubicBezTo>
                    <a:pt x="32" y="100"/>
                    <a:pt x="31" y="102"/>
                    <a:pt x="31" y="103"/>
                  </a:cubicBezTo>
                  <a:cubicBezTo>
                    <a:pt x="31" y="102"/>
                    <a:pt x="32" y="100"/>
                    <a:pt x="32" y="99"/>
                  </a:cubicBezTo>
                  <a:moveTo>
                    <a:pt x="33" y="97"/>
                  </a:moveTo>
                  <a:cubicBezTo>
                    <a:pt x="33" y="97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moveTo>
                    <a:pt x="33" y="79"/>
                  </a:moveTo>
                  <a:cubicBezTo>
                    <a:pt x="25" y="87"/>
                    <a:pt x="25" y="87"/>
                    <a:pt x="25" y="87"/>
                  </a:cubicBezTo>
                  <a:cubicBezTo>
                    <a:pt x="33" y="79"/>
                    <a:pt x="33" y="79"/>
                    <a:pt x="33" y="79"/>
                  </a:cubicBezTo>
                  <a:moveTo>
                    <a:pt x="24" y="56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24" y="56"/>
                    <a:pt x="24" y="56"/>
                    <a:pt x="24" y="56"/>
                  </a:cubicBezTo>
                  <a:moveTo>
                    <a:pt x="33" y="0"/>
                  </a:move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39"/>
                    <a:pt x="1" y="36"/>
                    <a:pt x="5" y="3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11"/>
            <p:cNvSpPr>
              <a:spLocks noEditPoints="1"/>
            </p:cNvSpPr>
            <p:nvPr/>
          </p:nvSpPr>
          <p:spPr bwMode="auto">
            <a:xfrm>
              <a:off x="7549633" y="1019067"/>
              <a:ext cx="181635" cy="210295"/>
            </a:xfrm>
            <a:custGeom>
              <a:avLst/>
              <a:gdLst>
                <a:gd name="T0" fmla="*/ 0 w 57"/>
                <a:gd name="T1" fmla="*/ 17 h 66"/>
                <a:gd name="T2" fmla="*/ 0 w 57"/>
                <a:gd name="T3" fmla="*/ 49 h 66"/>
                <a:gd name="T4" fmla="*/ 28 w 57"/>
                <a:gd name="T5" fmla="*/ 66 h 66"/>
                <a:gd name="T6" fmla="*/ 57 w 57"/>
                <a:gd name="T7" fmla="*/ 49 h 66"/>
                <a:gd name="T8" fmla="*/ 57 w 57"/>
                <a:gd name="T9" fmla="*/ 17 h 66"/>
                <a:gd name="T10" fmla="*/ 28 w 57"/>
                <a:gd name="T11" fmla="*/ 0 h 66"/>
                <a:gd name="T12" fmla="*/ 0 w 57"/>
                <a:gd name="T13" fmla="*/ 17 h 66"/>
                <a:gd name="T14" fmla="*/ 50 w 57"/>
                <a:gd name="T15" fmla="*/ 45 h 66"/>
                <a:gd name="T16" fmla="*/ 32 w 57"/>
                <a:gd name="T17" fmla="*/ 56 h 66"/>
                <a:gd name="T18" fmla="*/ 32 w 57"/>
                <a:gd name="T19" fmla="*/ 10 h 66"/>
                <a:gd name="T20" fmla="*/ 50 w 57"/>
                <a:gd name="T21" fmla="*/ 21 h 66"/>
                <a:gd name="T22" fmla="*/ 50 w 57"/>
                <a:gd name="T23" fmla="*/ 45 h 66"/>
                <a:gd name="T24" fmla="*/ 7 w 57"/>
                <a:gd name="T25" fmla="*/ 21 h 66"/>
                <a:gd name="T26" fmla="*/ 25 w 57"/>
                <a:gd name="T27" fmla="*/ 10 h 66"/>
                <a:gd name="T28" fmla="*/ 25 w 57"/>
                <a:gd name="T29" fmla="*/ 56 h 66"/>
                <a:gd name="T30" fmla="*/ 7 w 57"/>
                <a:gd name="T31" fmla="*/ 45 h 66"/>
                <a:gd name="T32" fmla="*/ 7 w 57"/>
                <a:gd name="T3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66">
                  <a:moveTo>
                    <a:pt x="0" y="17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17"/>
                  </a:lnTo>
                  <a:close/>
                  <a:moveTo>
                    <a:pt x="50" y="45"/>
                  </a:moveTo>
                  <a:cubicBezTo>
                    <a:pt x="48" y="47"/>
                    <a:pt x="37" y="52"/>
                    <a:pt x="32" y="56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7" y="13"/>
                    <a:pt x="48" y="19"/>
                    <a:pt x="50" y="21"/>
                  </a:cubicBezTo>
                  <a:lnTo>
                    <a:pt x="50" y="45"/>
                  </a:lnTo>
                  <a:close/>
                  <a:moveTo>
                    <a:pt x="7" y="21"/>
                  </a:moveTo>
                  <a:cubicBezTo>
                    <a:pt x="9" y="19"/>
                    <a:pt x="19" y="14"/>
                    <a:pt x="25" y="10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19" y="52"/>
                    <a:pt x="9" y="47"/>
                    <a:pt x="7" y="45"/>
                  </a:cubicBezTo>
                  <a:lnTo>
                    <a:pt x="7" y="21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13"/>
            <p:cNvSpPr>
              <a:spLocks noEditPoints="1"/>
            </p:cNvSpPr>
            <p:nvPr userDrawn="1"/>
          </p:nvSpPr>
          <p:spPr bwMode="auto">
            <a:xfrm>
              <a:off x="6231078" y="802401"/>
              <a:ext cx="398322" cy="430148"/>
            </a:xfrm>
            <a:custGeom>
              <a:avLst/>
              <a:gdLst>
                <a:gd name="T0" fmla="*/ 121108 w 398383"/>
                <a:gd name="T1" fmla="*/ 258152 h 430254"/>
                <a:gd name="T2" fmla="*/ 121108 w 398383"/>
                <a:gd name="T3" fmla="*/ 232656 h 430254"/>
                <a:gd name="T4" fmla="*/ 270900 w 398383"/>
                <a:gd name="T5" fmla="*/ 232656 h 430254"/>
                <a:gd name="T6" fmla="*/ 270900 w 398383"/>
                <a:gd name="T7" fmla="*/ 258152 h 430254"/>
                <a:gd name="T8" fmla="*/ 121108 w 398383"/>
                <a:gd name="T9" fmla="*/ 258152 h 430254"/>
                <a:gd name="T10" fmla="*/ 121108 w 398383"/>
                <a:gd name="T11" fmla="*/ 188037 h 430254"/>
                <a:gd name="T12" fmla="*/ 121108 w 398383"/>
                <a:gd name="T13" fmla="*/ 159353 h 430254"/>
                <a:gd name="T14" fmla="*/ 270900 w 398383"/>
                <a:gd name="T15" fmla="*/ 159353 h 430254"/>
                <a:gd name="T16" fmla="*/ 270900 w 398383"/>
                <a:gd name="T17" fmla="*/ 188037 h 430254"/>
                <a:gd name="T18" fmla="*/ 121108 w 398383"/>
                <a:gd name="T19" fmla="*/ 188037 h 430254"/>
                <a:gd name="T20" fmla="*/ 121108 w 398383"/>
                <a:gd name="T21" fmla="*/ 114734 h 430254"/>
                <a:gd name="T22" fmla="*/ 121108 w 398383"/>
                <a:gd name="T23" fmla="*/ 89238 h 430254"/>
                <a:gd name="T24" fmla="*/ 270900 w 398383"/>
                <a:gd name="T25" fmla="*/ 89238 h 430254"/>
                <a:gd name="T26" fmla="*/ 270900 w 398383"/>
                <a:gd name="T27" fmla="*/ 114734 h 430254"/>
                <a:gd name="T28" fmla="*/ 121108 w 398383"/>
                <a:gd name="T29" fmla="*/ 114734 h 430254"/>
                <a:gd name="T30" fmla="*/ 299584 w 398383"/>
                <a:gd name="T31" fmla="*/ 0 h 430254"/>
                <a:gd name="T32" fmla="*/ 98799 w 398383"/>
                <a:gd name="T33" fmla="*/ 0 h 430254"/>
                <a:gd name="T34" fmla="*/ 0 w 398383"/>
                <a:gd name="T35" fmla="*/ 172101 h 430254"/>
                <a:gd name="T36" fmla="*/ 98799 w 398383"/>
                <a:gd name="T37" fmla="*/ 344203 h 430254"/>
                <a:gd name="T38" fmla="*/ 229469 w 398383"/>
                <a:gd name="T39" fmla="*/ 344203 h 430254"/>
                <a:gd name="T40" fmla="*/ 347390 w 398383"/>
                <a:gd name="T41" fmla="*/ 430254 h 430254"/>
                <a:gd name="T42" fmla="*/ 328268 w 398383"/>
                <a:gd name="T43" fmla="*/ 293210 h 430254"/>
                <a:gd name="T44" fmla="*/ 398383 w 398383"/>
                <a:gd name="T45" fmla="*/ 172101 h 430254"/>
                <a:gd name="T46" fmla="*/ 299584 w 398383"/>
                <a:gd name="T47" fmla="*/ 0 h 430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8383" h="430254">
                  <a:moveTo>
                    <a:pt x="121108" y="258152"/>
                  </a:moveTo>
                  <a:lnTo>
                    <a:pt x="121108" y="232656"/>
                  </a:lnTo>
                  <a:lnTo>
                    <a:pt x="270900" y="232656"/>
                  </a:lnTo>
                  <a:lnTo>
                    <a:pt x="270900" y="258152"/>
                  </a:lnTo>
                  <a:lnTo>
                    <a:pt x="121108" y="258152"/>
                  </a:lnTo>
                  <a:moveTo>
                    <a:pt x="121108" y="188037"/>
                  </a:moveTo>
                  <a:lnTo>
                    <a:pt x="121108" y="159353"/>
                  </a:lnTo>
                  <a:lnTo>
                    <a:pt x="270900" y="159353"/>
                  </a:lnTo>
                  <a:lnTo>
                    <a:pt x="270900" y="188037"/>
                  </a:lnTo>
                  <a:lnTo>
                    <a:pt x="121108" y="188037"/>
                  </a:lnTo>
                  <a:moveTo>
                    <a:pt x="121108" y="114734"/>
                  </a:moveTo>
                  <a:lnTo>
                    <a:pt x="121108" y="89238"/>
                  </a:lnTo>
                  <a:lnTo>
                    <a:pt x="270900" y="89238"/>
                  </a:lnTo>
                  <a:lnTo>
                    <a:pt x="270900" y="114734"/>
                  </a:lnTo>
                  <a:lnTo>
                    <a:pt x="121108" y="114734"/>
                  </a:lnTo>
                  <a:moveTo>
                    <a:pt x="299584" y="0"/>
                  </a:moveTo>
                  <a:lnTo>
                    <a:pt x="98799" y="0"/>
                  </a:lnTo>
                  <a:lnTo>
                    <a:pt x="0" y="172101"/>
                  </a:lnTo>
                  <a:lnTo>
                    <a:pt x="98799" y="344203"/>
                  </a:lnTo>
                  <a:lnTo>
                    <a:pt x="229469" y="344203"/>
                  </a:lnTo>
                  <a:lnTo>
                    <a:pt x="347390" y="430254"/>
                  </a:lnTo>
                  <a:lnTo>
                    <a:pt x="328268" y="293210"/>
                  </a:lnTo>
                  <a:lnTo>
                    <a:pt x="398383" y="172101"/>
                  </a:lnTo>
                  <a:lnTo>
                    <a:pt x="299584" y="0"/>
                  </a:ln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14"/>
            <p:cNvSpPr>
              <a:spLocks/>
            </p:cNvSpPr>
            <p:nvPr userDrawn="1"/>
          </p:nvSpPr>
          <p:spPr bwMode="auto">
            <a:xfrm>
              <a:off x="7900907" y="463906"/>
              <a:ext cx="729725" cy="914462"/>
            </a:xfrm>
            <a:custGeom>
              <a:avLst/>
              <a:gdLst>
                <a:gd name="T0" fmla="*/ 104 w 229"/>
                <a:gd name="T1" fmla="*/ 0 h 287"/>
                <a:gd name="T2" fmla="*/ 0 w 229"/>
                <a:gd name="T3" fmla="*/ 94 h 287"/>
                <a:gd name="T4" fmla="*/ 7 w 229"/>
                <a:gd name="T5" fmla="*/ 115 h 287"/>
                <a:gd name="T6" fmla="*/ 6 w 229"/>
                <a:gd name="T7" fmla="*/ 117 h 287"/>
                <a:gd name="T8" fmla="*/ 102 w 229"/>
                <a:gd name="T9" fmla="*/ 228 h 287"/>
                <a:gd name="T10" fmla="*/ 102 w 229"/>
                <a:gd name="T11" fmla="*/ 228 h 287"/>
                <a:gd name="T12" fmla="*/ 102 w 229"/>
                <a:gd name="T13" fmla="*/ 228 h 287"/>
                <a:gd name="T14" fmla="*/ 93 w 229"/>
                <a:gd name="T15" fmla="*/ 249 h 287"/>
                <a:gd name="T16" fmla="*/ 94 w 229"/>
                <a:gd name="T17" fmla="*/ 255 h 287"/>
                <a:gd name="T18" fmla="*/ 121 w 229"/>
                <a:gd name="T19" fmla="*/ 287 h 287"/>
                <a:gd name="T20" fmla="*/ 188 w 229"/>
                <a:gd name="T21" fmla="*/ 287 h 287"/>
                <a:gd name="T22" fmla="*/ 204 w 229"/>
                <a:gd name="T23" fmla="*/ 141 h 287"/>
                <a:gd name="T24" fmla="*/ 183 w 229"/>
                <a:gd name="T25" fmla="*/ 22 h 287"/>
                <a:gd name="T26" fmla="*/ 162 w 229"/>
                <a:gd name="T27" fmla="*/ 37 h 287"/>
                <a:gd name="T28" fmla="*/ 166 w 229"/>
                <a:gd name="T29" fmla="*/ 12 h 287"/>
                <a:gd name="T30" fmla="*/ 152 w 229"/>
                <a:gd name="T31" fmla="*/ 7 h 287"/>
                <a:gd name="T32" fmla="*/ 104 w 229"/>
                <a:gd name="T3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9" h="287">
                  <a:moveTo>
                    <a:pt x="104" y="0"/>
                  </a:moveTo>
                  <a:cubicBezTo>
                    <a:pt x="6" y="0"/>
                    <a:pt x="0" y="94"/>
                    <a:pt x="0" y="94"/>
                  </a:cubicBezTo>
                  <a:cubicBezTo>
                    <a:pt x="12" y="106"/>
                    <a:pt x="7" y="115"/>
                    <a:pt x="7" y="115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96" y="134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94" y="237"/>
                    <a:pt x="93" y="244"/>
                    <a:pt x="93" y="249"/>
                  </a:cubicBezTo>
                  <a:cubicBezTo>
                    <a:pt x="93" y="253"/>
                    <a:pt x="94" y="255"/>
                    <a:pt x="94" y="255"/>
                  </a:cubicBezTo>
                  <a:cubicBezTo>
                    <a:pt x="121" y="287"/>
                    <a:pt x="121" y="287"/>
                    <a:pt x="121" y="287"/>
                  </a:cubicBezTo>
                  <a:cubicBezTo>
                    <a:pt x="188" y="287"/>
                    <a:pt x="188" y="287"/>
                    <a:pt x="188" y="287"/>
                  </a:cubicBezTo>
                  <a:cubicBezTo>
                    <a:pt x="181" y="211"/>
                    <a:pt x="204" y="141"/>
                    <a:pt x="204" y="141"/>
                  </a:cubicBezTo>
                  <a:cubicBezTo>
                    <a:pt x="229" y="75"/>
                    <a:pt x="205" y="40"/>
                    <a:pt x="183" y="22"/>
                  </a:cubicBezTo>
                  <a:cubicBezTo>
                    <a:pt x="162" y="37"/>
                    <a:pt x="162" y="37"/>
                    <a:pt x="162" y="37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58" y="8"/>
                    <a:pt x="152" y="7"/>
                    <a:pt x="152" y="7"/>
                  </a:cubicBezTo>
                  <a:cubicBezTo>
                    <a:pt x="134" y="2"/>
                    <a:pt x="118" y="0"/>
                    <a:pt x="104" y="0"/>
                  </a:cubicBez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15"/>
            <p:cNvSpPr>
              <a:spLocks/>
            </p:cNvSpPr>
            <p:nvPr/>
          </p:nvSpPr>
          <p:spPr bwMode="auto">
            <a:xfrm>
              <a:off x="8199695" y="1187941"/>
              <a:ext cx="28679" cy="66912"/>
            </a:xfrm>
            <a:custGeom>
              <a:avLst/>
              <a:gdLst>
                <a:gd name="T0" fmla="*/ 9 w 9"/>
                <a:gd name="T1" fmla="*/ 0 h 21"/>
                <a:gd name="T2" fmla="*/ 0 w 9"/>
                <a:gd name="T3" fmla="*/ 21 h 21"/>
                <a:gd name="T4" fmla="*/ 9 w 9"/>
                <a:gd name="T5" fmla="*/ 0 h 21"/>
                <a:gd name="T6" fmla="*/ 9 w 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0"/>
                  </a:moveTo>
                  <a:cubicBezTo>
                    <a:pt x="1" y="9"/>
                    <a:pt x="0" y="16"/>
                    <a:pt x="0" y="21"/>
                  </a:cubicBezTo>
                  <a:cubicBezTo>
                    <a:pt x="0" y="16"/>
                    <a:pt x="1" y="9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16"/>
            <p:cNvSpPr>
              <a:spLocks noEditPoints="1"/>
            </p:cNvSpPr>
            <p:nvPr userDrawn="1"/>
          </p:nvSpPr>
          <p:spPr bwMode="auto">
            <a:xfrm>
              <a:off x="8366896" y="157274"/>
              <a:ext cx="398322" cy="379167"/>
            </a:xfrm>
            <a:custGeom>
              <a:avLst/>
              <a:gdLst>
                <a:gd name="T0" fmla="*/ 39 w 125"/>
                <a:gd name="T1" fmla="*/ 80 h 119"/>
                <a:gd name="T2" fmla="*/ 39 w 125"/>
                <a:gd name="T3" fmla="*/ 72 h 119"/>
                <a:gd name="T4" fmla="*/ 86 w 125"/>
                <a:gd name="T5" fmla="*/ 72 h 119"/>
                <a:gd name="T6" fmla="*/ 86 w 125"/>
                <a:gd name="T7" fmla="*/ 80 h 119"/>
                <a:gd name="T8" fmla="*/ 39 w 125"/>
                <a:gd name="T9" fmla="*/ 80 h 119"/>
                <a:gd name="T10" fmla="*/ 39 w 125"/>
                <a:gd name="T11" fmla="*/ 58 h 119"/>
                <a:gd name="T12" fmla="*/ 39 w 125"/>
                <a:gd name="T13" fmla="*/ 49 h 119"/>
                <a:gd name="T14" fmla="*/ 86 w 125"/>
                <a:gd name="T15" fmla="*/ 49 h 119"/>
                <a:gd name="T16" fmla="*/ 86 w 125"/>
                <a:gd name="T17" fmla="*/ 58 h 119"/>
                <a:gd name="T18" fmla="*/ 39 w 125"/>
                <a:gd name="T19" fmla="*/ 58 h 119"/>
                <a:gd name="T20" fmla="*/ 39 w 125"/>
                <a:gd name="T21" fmla="*/ 35 h 119"/>
                <a:gd name="T22" fmla="*/ 39 w 125"/>
                <a:gd name="T23" fmla="*/ 27 h 119"/>
                <a:gd name="T24" fmla="*/ 86 w 125"/>
                <a:gd name="T25" fmla="*/ 27 h 119"/>
                <a:gd name="T26" fmla="*/ 86 w 125"/>
                <a:gd name="T27" fmla="*/ 35 h 119"/>
                <a:gd name="T28" fmla="*/ 39 w 125"/>
                <a:gd name="T29" fmla="*/ 35 h 119"/>
                <a:gd name="T30" fmla="*/ 93 w 125"/>
                <a:gd name="T31" fmla="*/ 0 h 119"/>
                <a:gd name="T32" fmla="*/ 31 w 125"/>
                <a:gd name="T33" fmla="*/ 0 h 119"/>
                <a:gd name="T34" fmla="*/ 0 w 125"/>
                <a:gd name="T35" fmla="*/ 54 h 119"/>
                <a:gd name="T36" fmla="*/ 21 w 125"/>
                <a:gd name="T37" fmla="*/ 91 h 119"/>
                <a:gd name="T38" fmla="*/ 19 w 125"/>
                <a:gd name="T39" fmla="*/ 109 h 119"/>
                <a:gd name="T40" fmla="*/ 36 w 125"/>
                <a:gd name="T41" fmla="*/ 119 h 119"/>
                <a:gd name="T42" fmla="*/ 36 w 125"/>
                <a:gd name="T43" fmla="*/ 119 h 119"/>
                <a:gd name="T44" fmla="*/ 36 w 125"/>
                <a:gd name="T45" fmla="*/ 119 h 119"/>
                <a:gd name="T46" fmla="*/ 52 w 125"/>
                <a:gd name="T47" fmla="*/ 108 h 119"/>
                <a:gd name="T48" fmla="*/ 93 w 125"/>
                <a:gd name="T49" fmla="*/ 108 h 119"/>
                <a:gd name="T50" fmla="*/ 125 w 125"/>
                <a:gd name="T51" fmla="*/ 54 h 119"/>
                <a:gd name="T52" fmla="*/ 93 w 125"/>
                <a:gd name="T5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" h="119">
                  <a:moveTo>
                    <a:pt x="39" y="80"/>
                  </a:moveTo>
                  <a:cubicBezTo>
                    <a:pt x="39" y="72"/>
                    <a:pt x="39" y="72"/>
                    <a:pt x="39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80"/>
                    <a:pt x="86" y="80"/>
                    <a:pt x="86" y="80"/>
                  </a:cubicBezTo>
                  <a:cubicBezTo>
                    <a:pt x="39" y="80"/>
                    <a:pt x="39" y="80"/>
                    <a:pt x="39" y="80"/>
                  </a:cubicBezTo>
                  <a:moveTo>
                    <a:pt x="39" y="58"/>
                  </a:moveTo>
                  <a:cubicBezTo>
                    <a:pt x="39" y="49"/>
                    <a:pt x="39" y="49"/>
                    <a:pt x="39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39" y="58"/>
                    <a:pt x="39" y="58"/>
                    <a:pt x="39" y="58"/>
                  </a:cubicBezTo>
                  <a:moveTo>
                    <a:pt x="39" y="35"/>
                  </a:moveTo>
                  <a:cubicBezTo>
                    <a:pt x="39" y="27"/>
                    <a:pt x="39" y="27"/>
                    <a:pt x="39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39" y="35"/>
                    <a:pt x="39" y="35"/>
                    <a:pt x="39" y="35"/>
                  </a:cubicBezTo>
                  <a:moveTo>
                    <a:pt x="9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24" y="112"/>
                    <a:pt x="30" y="115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17"/>
            <p:cNvSpPr>
              <a:spLocks/>
            </p:cNvSpPr>
            <p:nvPr userDrawn="1"/>
          </p:nvSpPr>
          <p:spPr bwMode="auto">
            <a:xfrm>
              <a:off x="8414694" y="504578"/>
              <a:ext cx="66918" cy="79656"/>
            </a:xfrm>
            <a:custGeom>
              <a:avLst/>
              <a:gdLst>
                <a:gd name="T0" fmla="*/ 4 w 21"/>
                <a:gd name="T1" fmla="*/ 0 h 25"/>
                <a:gd name="T2" fmla="*/ 4 w 21"/>
                <a:gd name="T3" fmla="*/ 0 h 25"/>
                <a:gd name="T4" fmla="*/ 4 w 21"/>
                <a:gd name="T5" fmla="*/ 0 h 25"/>
                <a:gd name="T6" fmla="*/ 0 w 21"/>
                <a:gd name="T7" fmla="*/ 25 h 25"/>
                <a:gd name="T8" fmla="*/ 21 w 21"/>
                <a:gd name="T9" fmla="*/ 10 h 25"/>
                <a:gd name="T10" fmla="*/ 4 w 21"/>
                <a:gd name="T11" fmla="*/ 0 h 25"/>
                <a:gd name="T12" fmla="*/ 4 w 21"/>
                <a:gd name="T13" fmla="*/ 0 h 25"/>
                <a:gd name="T14" fmla="*/ 4 w 21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6"/>
                    <a:pt x="9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18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  <a:close/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19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E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20"/>
            <p:cNvSpPr>
              <a:spLocks/>
            </p:cNvSpPr>
            <p:nvPr/>
          </p:nvSpPr>
          <p:spPr bwMode="auto">
            <a:xfrm>
              <a:off x="8432315" y="499704"/>
              <a:ext cx="54172" cy="31862"/>
            </a:xfrm>
            <a:custGeom>
              <a:avLst/>
              <a:gdLst>
                <a:gd name="T0" fmla="*/ 0 w 17"/>
                <a:gd name="T1" fmla="*/ 0 h 10"/>
                <a:gd name="T2" fmla="*/ 0 w 17"/>
                <a:gd name="T3" fmla="*/ 0 h 10"/>
                <a:gd name="T4" fmla="*/ 17 w 17"/>
                <a:gd name="T5" fmla="*/ 10 h 10"/>
                <a:gd name="T6" fmla="*/ 17 w 17"/>
                <a:gd name="T7" fmla="*/ 10 h 10"/>
                <a:gd name="T8" fmla="*/ 0 w 1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3"/>
                    <a:pt x="11" y="6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1" y="6"/>
                    <a:pt x="5" y="3"/>
                    <a:pt x="0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Freeform 21"/>
            <p:cNvSpPr>
              <a:spLocks noEditPoints="1"/>
            </p:cNvSpPr>
            <p:nvPr userDrawn="1"/>
          </p:nvSpPr>
          <p:spPr bwMode="auto">
            <a:xfrm>
              <a:off x="6157100" y="1299460"/>
              <a:ext cx="312285" cy="165686"/>
            </a:xfrm>
            <a:custGeom>
              <a:avLst/>
              <a:gdLst>
                <a:gd name="T0" fmla="*/ 54 w 98"/>
                <a:gd name="T1" fmla="*/ 52 h 52"/>
                <a:gd name="T2" fmla="*/ 98 w 98"/>
                <a:gd name="T3" fmla="*/ 26 h 52"/>
                <a:gd name="T4" fmla="*/ 54 w 98"/>
                <a:gd name="T5" fmla="*/ 0 h 52"/>
                <a:gd name="T6" fmla="*/ 54 w 98"/>
                <a:gd name="T7" fmla="*/ 15 h 52"/>
                <a:gd name="T8" fmla="*/ 0 w 98"/>
                <a:gd name="T9" fmla="*/ 15 h 52"/>
                <a:gd name="T10" fmla="*/ 0 w 98"/>
                <a:gd name="T11" fmla="*/ 36 h 52"/>
                <a:gd name="T12" fmla="*/ 54 w 98"/>
                <a:gd name="T13" fmla="*/ 36 h 52"/>
                <a:gd name="T14" fmla="*/ 54 w 98"/>
                <a:gd name="T15" fmla="*/ 52 h 52"/>
                <a:gd name="T16" fmla="*/ 7 w 98"/>
                <a:gd name="T17" fmla="*/ 30 h 52"/>
                <a:gd name="T18" fmla="*/ 7 w 98"/>
                <a:gd name="T19" fmla="*/ 22 h 52"/>
                <a:gd name="T20" fmla="*/ 61 w 98"/>
                <a:gd name="T21" fmla="*/ 22 h 52"/>
                <a:gd name="T22" fmla="*/ 61 w 98"/>
                <a:gd name="T23" fmla="*/ 11 h 52"/>
                <a:gd name="T24" fmla="*/ 86 w 98"/>
                <a:gd name="T25" fmla="*/ 26 h 52"/>
                <a:gd name="T26" fmla="*/ 61 w 98"/>
                <a:gd name="T27" fmla="*/ 40 h 52"/>
                <a:gd name="T28" fmla="*/ 61 w 98"/>
                <a:gd name="T29" fmla="*/ 30 h 52"/>
                <a:gd name="T30" fmla="*/ 7 w 98"/>
                <a:gd name="T31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52">
                  <a:moveTo>
                    <a:pt x="54" y="52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11"/>
                    <a:pt x="54" y="15"/>
                  </a:cubicBezTo>
                  <a:cubicBezTo>
                    <a:pt x="48" y="15"/>
                    <a:pt x="0" y="15"/>
                    <a:pt x="0" y="1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48" y="36"/>
                    <a:pt x="54" y="36"/>
                  </a:cubicBezTo>
                  <a:cubicBezTo>
                    <a:pt x="54" y="40"/>
                    <a:pt x="54" y="52"/>
                    <a:pt x="54" y="52"/>
                  </a:cubicBezTo>
                  <a:close/>
                  <a:moveTo>
                    <a:pt x="7" y="30"/>
                  </a:moveTo>
                  <a:cubicBezTo>
                    <a:pt x="7" y="27"/>
                    <a:pt x="7" y="24"/>
                    <a:pt x="7" y="22"/>
                  </a:cubicBezTo>
                  <a:cubicBezTo>
                    <a:pt x="13" y="22"/>
                    <a:pt x="61" y="22"/>
                    <a:pt x="61" y="22"/>
                  </a:cubicBezTo>
                  <a:cubicBezTo>
                    <a:pt x="61" y="22"/>
                    <a:pt x="61" y="15"/>
                    <a:pt x="61" y="11"/>
                  </a:cubicBezTo>
                  <a:cubicBezTo>
                    <a:pt x="67" y="15"/>
                    <a:pt x="80" y="22"/>
                    <a:pt x="86" y="26"/>
                  </a:cubicBezTo>
                  <a:cubicBezTo>
                    <a:pt x="80" y="29"/>
                    <a:pt x="67" y="37"/>
                    <a:pt x="61" y="40"/>
                  </a:cubicBezTo>
                  <a:cubicBezTo>
                    <a:pt x="61" y="37"/>
                    <a:pt x="61" y="30"/>
                    <a:pt x="61" y="30"/>
                  </a:cubicBezTo>
                  <a:cubicBezTo>
                    <a:pt x="61" y="30"/>
                    <a:pt x="13" y="30"/>
                    <a:pt x="7" y="3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0" name="Freeform 22"/>
            <p:cNvSpPr>
              <a:spLocks noEditPoints="1"/>
            </p:cNvSpPr>
            <p:nvPr userDrawn="1"/>
          </p:nvSpPr>
          <p:spPr bwMode="auto">
            <a:xfrm>
              <a:off x="5943600" y="1395049"/>
              <a:ext cx="356896" cy="187991"/>
            </a:xfrm>
            <a:custGeom>
              <a:avLst/>
              <a:gdLst>
                <a:gd name="T0" fmla="*/ 43 w 112"/>
                <a:gd name="T1" fmla="*/ 46 h 59"/>
                <a:gd name="T2" fmla="*/ 15 w 112"/>
                <a:gd name="T3" fmla="*/ 30 h 59"/>
                <a:gd name="T4" fmla="*/ 43 w 112"/>
                <a:gd name="T5" fmla="*/ 13 h 59"/>
                <a:gd name="T6" fmla="*/ 43 w 112"/>
                <a:gd name="T7" fmla="*/ 25 h 59"/>
                <a:gd name="T8" fmla="*/ 104 w 112"/>
                <a:gd name="T9" fmla="*/ 25 h 59"/>
                <a:gd name="T10" fmla="*/ 104 w 112"/>
                <a:gd name="T11" fmla="*/ 34 h 59"/>
                <a:gd name="T12" fmla="*/ 43 w 112"/>
                <a:gd name="T13" fmla="*/ 34 h 59"/>
                <a:gd name="T14" fmla="*/ 43 w 112"/>
                <a:gd name="T15" fmla="*/ 46 h 59"/>
                <a:gd name="T16" fmla="*/ 50 w 112"/>
                <a:gd name="T17" fmla="*/ 0 h 59"/>
                <a:gd name="T18" fmla="*/ 0 w 112"/>
                <a:gd name="T19" fmla="*/ 30 h 59"/>
                <a:gd name="T20" fmla="*/ 50 w 112"/>
                <a:gd name="T21" fmla="*/ 59 h 59"/>
                <a:gd name="T22" fmla="*/ 50 w 112"/>
                <a:gd name="T23" fmla="*/ 42 h 59"/>
                <a:gd name="T24" fmla="*/ 112 w 112"/>
                <a:gd name="T25" fmla="*/ 42 h 59"/>
                <a:gd name="T26" fmla="*/ 112 w 112"/>
                <a:gd name="T27" fmla="*/ 17 h 59"/>
                <a:gd name="T28" fmla="*/ 50 w 112"/>
                <a:gd name="T29" fmla="*/ 17 h 59"/>
                <a:gd name="T30" fmla="*/ 50 w 112"/>
                <a:gd name="T3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59">
                  <a:moveTo>
                    <a:pt x="43" y="46"/>
                  </a:moveTo>
                  <a:cubicBezTo>
                    <a:pt x="36" y="42"/>
                    <a:pt x="21" y="34"/>
                    <a:pt x="15" y="30"/>
                  </a:cubicBezTo>
                  <a:cubicBezTo>
                    <a:pt x="21" y="26"/>
                    <a:pt x="36" y="17"/>
                    <a:pt x="43" y="13"/>
                  </a:cubicBezTo>
                  <a:cubicBezTo>
                    <a:pt x="43" y="17"/>
                    <a:pt x="43" y="25"/>
                    <a:pt x="43" y="25"/>
                  </a:cubicBezTo>
                  <a:cubicBezTo>
                    <a:pt x="43" y="25"/>
                    <a:pt x="98" y="25"/>
                    <a:pt x="104" y="25"/>
                  </a:cubicBezTo>
                  <a:cubicBezTo>
                    <a:pt x="104" y="28"/>
                    <a:pt x="104" y="31"/>
                    <a:pt x="104" y="34"/>
                  </a:cubicBezTo>
                  <a:cubicBezTo>
                    <a:pt x="98" y="34"/>
                    <a:pt x="43" y="34"/>
                    <a:pt x="43" y="34"/>
                  </a:cubicBezTo>
                  <a:cubicBezTo>
                    <a:pt x="43" y="34"/>
                    <a:pt x="43" y="42"/>
                    <a:pt x="43" y="46"/>
                  </a:cubicBezTo>
                  <a:moveTo>
                    <a:pt x="5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59"/>
                    <a:pt x="50" y="46"/>
                    <a:pt x="50" y="42"/>
                  </a:cubicBezTo>
                  <a:cubicBezTo>
                    <a:pt x="57" y="42"/>
                    <a:pt x="112" y="42"/>
                    <a:pt x="112" y="42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57" y="17"/>
                    <a:pt x="50" y="17"/>
                  </a:cubicBezTo>
                  <a:cubicBezTo>
                    <a:pt x="50" y="13"/>
                    <a:pt x="50" y="0"/>
                    <a:pt x="50" y="0"/>
                  </a:cubicBezTo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1" name="Freeform 24"/>
            <p:cNvSpPr>
              <a:spLocks noEditPoints="1"/>
            </p:cNvSpPr>
            <p:nvPr userDrawn="1"/>
          </p:nvSpPr>
          <p:spPr bwMode="auto">
            <a:xfrm>
              <a:off x="8577901" y="1038186"/>
              <a:ext cx="261299" cy="229411"/>
            </a:xfrm>
            <a:custGeom>
              <a:avLst/>
              <a:gdLst>
                <a:gd name="T0" fmla="*/ 89238 w 261339"/>
                <a:gd name="T1" fmla="*/ 188036 h 229468"/>
                <a:gd name="T2" fmla="*/ 44619 w 261339"/>
                <a:gd name="T3" fmla="*/ 114734 h 229468"/>
                <a:gd name="T4" fmla="*/ 89238 w 261339"/>
                <a:gd name="T5" fmla="*/ 38244 h 229468"/>
                <a:gd name="T6" fmla="*/ 175289 w 261339"/>
                <a:gd name="T7" fmla="*/ 38244 h 229468"/>
                <a:gd name="T8" fmla="*/ 216721 w 261339"/>
                <a:gd name="T9" fmla="*/ 114734 h 229468"/>
                <a:gd name="T10" fmla="*/ 175289 w 261339"/>
                <a:gd name="T11" fmla="*/ 188036 h 229468"/>
                <a:gd name="T12" fmla="*/ 89238 w 261339"/>
                <a:gd name="T13" fmla="*/ 188036 h 229468"/>
                <a:gd name="T14" fmla="*/ 197598 w 261339"/>
                <a:gd name="T15" fmla="*/ 0 h 229468"/>
                <a:gd name="T16" fmla="*/ 63741 w 261339"/>
                <a:gd name="T17" fmla="*/ 0 h 229468"/>
                <a:gd name="T18" fmla="*/ 0 w 261339"/>
                <a:gd name="T19" fmla="*/ 114734 h 229468"/>
                <a:gd name="T20" fmla="*/ 63741 w 261339"/>
                <a:gd name="T21" fmla="*/ 229468 h 229468"/>
                <a:gd name="T22" fmla="*/ 197598 w 261339"/>
                <a:gd name="T23" fmla="*/ 229468 h 229468"/>
                <a:gd name="T24" fmla="*/ 261339 w 261339"/>
                <a:gd name="T25" fmla="*/ 114734 h 229468"/>
                <a:gd name="T26" fmla="*/ 197598 w 261339"/>
                <a:gd name="T27" fmla="*/ 0 h 229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339" h="229468">
                  <a:moveTo>
                    <a:pt x="89238" y="188036"/>
                  </a:moveTo>
                  <a:lnTo>
                    <a:pt x="44619" y="114734"/>
                  </a:lnTo>
                  <a:lnTo>
                    <a:pt x="89238" y="38244"/>
                  </a:lnTo>
                  <a:lnTo>
                    <a:pt x="175289" y="38244"/>
                  </a:lnTo>
                  <a:lnTo>
                    <a:pt x="216721" y="114734"/>
                  </a:lnTo>
                  <a:lnTo>
                    <a:pt x="175289" y="188036"/>
                  </a:lnTo>
                  <a:lnTo>
                    <a:pt x="89238" y="188036"/>
                  </a:lnTo>
                  <a:moveTo>
                    <a:pt x="197598" y="0"/>
                  </a:moveTo>
                  <a:lnTo>
                    <a:pt x="63741" y="0"/>
                  </a:lnTo>
                  <a:lnTo>
                    <a:pt x="0" y="114734"/>
                  </a:lnTo>
                  <a:lnTo>
                    <a:pt x="63741" y="229468"/>
                  </a:lnTo>
                  <a:lnTo>
                    <a:pt x="197598" y="229468"/>
                  </a:lnTo>
                  <a:lnTo>
                    <a:pt x="261339" y="114734"/>
                  </a:lnTo>
                  <a:lnTo>
                    <a:pt x="197598" y="0"/>
                  </a:lnTo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2" name="Freeform 26"/>
            <p:cNvSpPr>
              <a:spLocks noEditPoints="1"/>
            </p:cNvSpPr>
            <p:nvPr/>
          </p:nvSpPr>
          <p:spPr bwMode="auto">
            <a:xfrm>
              <a:off x="8839200" y="942597"/>
              <a:ext cx="210314" cy="181617"/>
            </a:xfrm>
            <a:custGeom>
              <a:avLst/>
              <a:gdLst>
                <a:gd name="T0" fmla="*/ 70115 w 210346"/>
                <a:gd name="T1" fmla="*/ 149792 h 181662"/>
                <a:gd name="T2" fmla="*/ 38244 w 210346"/>
                <a:gd name="T3" fmla="*/ 92425 h 181662"/>
                <a:gd name="T4" fmla="*/ 70115 w 210346"/>
                <a:gd name="T5" fmla="*/ 31870 h 181662"/>
                <a:gd name="T6" fmla="*/ 140230 w 210346"/>
                <a:gd name="T7" fmla="*/ 31870 h 181662"/>
                <a:gd name="T8" fmla="*/ 175288 w 210346"/>
                <a:gd name="T9" fmla="*/ 92425 h 181662"/>
                <a:gd name="T10" fmla="*/ 140230 w 210346"/>
                <a:gd name="T11" fmla="*/ 149792 h 181662"/>
                <a:gd name="T12" fmla="*/ 70115 w 210346"/>
                <a:gd name="T13" fmla="*/ 149792 h 181662"/>
                <a:gd name="T14" fmla="*/ 159353 w 210346"/>
                <a:gd name="T15" fmla="*/ 0 h 181662"/>
                <a:gd name="T16" fmla="*/ 54180 w 210346"/>
                <a:gd name="T17" fmla="*/ 0 h 181662"/>
                <a:gd name="T18" fmla="*/ 0 w 210346"/>
                <a:gd name="T19" fmla="*/ 92425 h 181662"/>
                <a:gd name="T20" fmla="*/ 54180 w 210346"/>
                <a:gd name="T21" fmla="*/ 181662 h 181662"/>
                <a:gd name="T22" fmla="*/ 159353 w 210346"/>
                <a:gd name="T23" fmla="*/ 181662 h 181662"/>
                <a:gd name="T24" fmla="*/ 210346 w 210346"/>
                <a:gd name="T25" fmla="*/ 92425 h 181662"/>
                <a:gd name="T26" fmla="*/ 159353 w 210346"/>
                <a:gd name="T27" fmla="*/ 0 h 18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346" h="181662">
                  <a:moveTo>
                    <a:pt x="70115" y="149792"/>
                  </a:moveTo>
                  <a:lnTo>
                    <a:pt x="38244" y="92425"/>
                  </a:lnTo>
                  <a:lnTo>
                    <a:pt x="70115" y="31870"/>
                  </a:lnTo>
                  <a:lnTo>
                    <a:pt x="140230" y="31870"/>
                  </a:lnTo>
                  <a:lnTo>
                    <a:pt x="175288" y="92425"/>
                  </a:lnTo>
                  <a:lnTo>
                    <a:pt x="140230" y="149792"/>
                  </a:lnTo>
                  <a:lnTo>
                    <a:pt x="70115" y="149792"/>
                  </a:lnTo>
                  <a:moveTo>
                    <a:pt x="159353" y="0"/>
                  </a:moveTo>
                  <a:lnTo>
                    <a:pt x="54180" y="0"/>
                  </a:lnTo>
                  <a:lnTo>
                    <a:pt x="0" y="92425"/>
                  </a:lnTo>
                  <a:lnTo>
                    <a:pt x="54180" y="181662"/>
                  </a:lnTo>
                  <a:lnTo>
                    <a:pt x="159353" y="181662"/>
                  </a:lnTo>
                  <a:lnTo>
                    <a:pt x="210346" y="92425"/>
                  </a:lnTo>
                  <a:lnTo>
                    <a:pt x="159353" y="0"/>
                  </a:ln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3" name="Freeform 28"/>
            <p:cNvSpPr>
              <a:spLocks noEditPoints="1"/>
            </p:cNvSpPr>
            <p:nvPr/>
          </p:nvSpPr>
          <p:spPr bwMode="auto">
            <a:xfrm>
              <a:off x="8683058" y="878871"/>
              <a:ext cx="156142" cy="137010"/>
            </a:xfrm>
            <a:custGeom>
              <a:avLst/>
              <a:gdLst>
                <a:gd name="T0" fmla="*/ 54180 w 156166"/>
                <a:gd name="T1" fmla="*/ 111548 h 137044"/>
                <a:gd name="T2" fmla="*/ 28683 w 156166"/>
                <a:gd name="T3" fmla="*/ 70116 h 137044"/>
                <a:gd name="T4" fmla="*/ 54180 w 156166"/>
                <a:gd name="T5" fmla="*/ 25497 h 137044"/>
                <a:gd name="T6" fmla="*/ 105173 w 156166"/>
                <a:gd name="T7" fmla="*/ 25497 h 137044"/>
                <a:gd name="T8" fmla="*/ 130669 w 156166"/>
                <a:gd name="T9" fmla="*/ 70116 h 137044"/>
                <a:gd name="T10" fmla="*/ 105173 w 156166"/>
                <a:gd name="T11" fmla="*/ 111548 h 137044"/>
                <a:gd name="T12" fmla="*/ 54180 w 156166"/>
                <a:gd name="T13" fmla="*/ 111548 h 137044"/>
                <a:gd name="T14" fmla="*/ 117921 w 156166"/>
                <a:gd name="T15" fmla="*/ 0 h 137044"/>
                <a:gd name="T16" fmla="*/ 38245 w 156166"/>
                <a:gd name="T17" fmla="*/ 0 h 137044"/>
                <a:gd name="T18" fmla="*/ 0 w 156166"/>
                <a:gd name="T19" fmla="*/ 70116 h 137044"/>
                <a:gd name="T20" fmla="*/ 38245 w 156166"/>
                <a:gd name="T21" fmla="*/ 137044 h 137044"/>
                <a:gd name="T22" fmla="*/ 117921 w 156166"/>
                <a:gd name="T23" fmla="*/ 137044 h 137044"/>
                <a:gd name="T24" fmla="*/ 156166 w 156166"/>
                <a:gd name="T25" fmla="*/ 70116 h 137044"/>
                <a:gd name="T26" fmla="*/ 117921 w 156166"/>
                <a:gd name="T27" fmla="*/ 0 h 137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166" h="137044">
                  <a:moveTo>
                    <a:pt x="54180" y="111548"/>
                  </a:moveTo>
                  <a:lnTo>
                    <a:pt x="28683" y="70116"/>
                  </a:lnTo>
                  <a:lnTo>
                    <a:pt x="54180" y="25497"/>
                  </a:lnTo>
                  <a:lnTo>
                    <a:pt x="105173" y="25497"/>
                  </a:lnTo>
                  <a:lnTo>
                    <a:pt x="130669" y="70116"/>
                  </a:lnTo>
                  <a:lnTo>
                    <a:pt x="105173" y="111548"/>
                  </a:lnTo>
                  <a:lnTo>
                    <a:pt x="54180" y="111548"/>
                  </a:lnTo>
                  <a:moveTo>
                    <a:pt x="117921" y="0"/>
                  </a:moveTo>
                  <a:lnTo>
                    <a:pt x="38245" y="0"/>
                  </a:lnTo>
                  <a:lnTo>
                    <a:pt x="0" y="70116"/>
                  </a:lnTo>
                  <a:lnTo>
                    <a:pt x="38245" y="137044"/>
                  </a:lnTo>
                  <a:lnTo>
                    <a:pt x="117921" y="137044"/>
                  </a:lnTo>
                  <a:lnTo>
                    <a:pt x="156166" y="70116"/>
                  </a:lnTo>
                  <a:lnTo>
                    <a:pt x="117921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4" name="Freeform 29"/>
            <p:cNvSpPr>
              <a:spLocks noEditPoints="1"/>
            </p:cNvSpPr>
            <p:nvPr/>
          </p:nvSpPr>
          <p:spPr bwMode="auto">
            <a:xfrm>
              <a:off x="8145523" y="601665"/>
              <a:ext cx="229434" cy="328186"/>
            </a:xfrm>
            <a:custGeom>
              <a:avLst/>
              <a:gdLst>
                <a:gd name="T0" fmla="*/ 0 w 229469"/>
                <a:gd name="T1" fmla="*/ 98799 h 328267"/>
                <a:gd name="T2" fmla="*/ 57368 w 229469"/>
                <a:gd name="T3" fmla="*/ 197598 h 328267"/>
                <a:gd name="T4" fmla="*/ 172102 w 229469"/>
                <a:gd name="T5" fmla="*/ 197598 h 328267"/>
                <a:gd name="T6" fmla="*/ 229469 w 229469"/>
                <a:gd name="T7" fmla="*/ 98799 h 328267"/>
                <a:gd name="T8" fmla="*/ 172102 w 229469"/>
                <a:gd name="T9" fmla="*/ 0 h 328267"/>
                <a:gd name="T10" fmla="*/ 57368 w 229469"/>
                <a:gd name="T11" fmla="*/ 0 h 328267"/>
                <a:gd name="T12" fmla="*/ 0 w 229469"/>
                <a:gd name="T13" fmla="*/ 98799 h 328267"/>
                <a:gd name="T14" fmla="*/ 41432 w 229469"/>
                <a:gd name="T15" fmla="*/ 98799 h 328267"/>
                <a:gd name="T16" fmla="*/ 79677 w 229469"/>
                <a:gd name="T17" fmla="*/ 31871 h 328267"/>
                <a:gd name="T18" fmla="*/ 152980 w 229469"/>
                <a:gd name="T19" fmla="*/ 31871 h 328267"/>
                <a:gd name="T20" fmla="*/ 191224 w 229469"/>
                <a:gd name="T21" fmla="*/ 98799 h 328267"/>
                <a:gd name="T22" fmla="*/ 152980 w 229469"/>
                <a:gd name="T23" fmla="*/ 162540 h 328267"/>
                <a:gd name="T24" fmla="*/ 79677 w 229469"/>
                <a:gd name="T25" fmla="*/ 162540 h 328267"/>
                <a:gd name="T26" fmla="*/ 41432 w 229469"/>
                <a:gd name="T27" fmla="*/ 98799 h 328267"/>
                <a:gd name="T28" fmla="*/ 146605 w 229469"/>
                <a:gd name="T29" fmla="*/ 296397 h 328267"/>
                <a:gd name="T30" fmla="*/ 86051 w 229469"/>
                <a:gd name="T31" fmla="*/ 296397 h 328267"/>
                <a:gd name="T32" fmla="*/ 86051 w 229469"/>
                <a:gd name="T33" fmla="*/ 328267 h 328267"/>
                <a:gd name="T34" fmla="*/ 146605 w 229469"/>
                <a:gd name="T35" fmla="*/ 328267 h 328267"/>
                <a:gd name="T36" fmla="*/ 146605 w 229469"/>
                <a:gd name="T37" fmla="*/ 296397 h 328267"/>
                <a:gd name="T38" fmla="*/ 172102 w 229469"/>
                <a:gd name="T39" fmla="*/ 213533 h 328267"/>
                <a:gd name="T40" fmla="*/ 57368 w 229469"/>
                <a:gd name="T41" fmla="*/ 213533 h 328267"/>
                <a:gd name="T42" fmla="*/ 57368 w 229469"/>
                <a:gd name="T43" fmla="*/ 242217 h 328267"/>
                <a:gd name="T44" fmla="*/ 172102 w 229469"/>
                <a:gd name="T45" fmla="*/ 242217 h 328267"/>
                <a:gd name="T46" fmla="*/ 172102 w 229469"/>
                <a:gd name="T47" fmla="*/ 213533 h 328267"/>
                <a:gd name="T48" fmla="*/ 172102 w 229469"/>
                <a:gd name="T49" fmla="*/ 254965 h 328267"/>
                <a:gd name="T50" fmla="*/ 57368 w 229469"/>
                <a:gd name="T51" fmla="*/ 254965 h 328267"/>
                <a:gd name="T52" fmla="*/ 57368 w 229469"/>
                <a:gd name="T53" fmla="*/ 286836 h 328267"/>
                <a:gd name="T54" fmla="*/ 172102 w 229469"/>
                <a:gd name="T55" fmla="*/ 286836 h 328267"/>
                <a:gd name="T56" fmla="*/ 172102 w 229469"/>
                <a:gd name="T57" fmla="*/ 254965 h 328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9469" h="328267">
                  <a:moveTo>
                    <a:pt x="0" y="98799"/>
                  </a:moveTo>
                  <a:lnTo>
                    <a:pt x="57368" y="197598"/>
                  </a:lnTo>
                  <a:lnTo>
                    <a:pt x="172102" y="197598"/>
                  </a:lnTo>
                  <a:lnTo>
                    <a:pt x="229469" y="98799"/>
                  </a:lnTo>
                  <a:lnTo>
                    <a:pt x="172102" y="0"/>
                  </a:lnTo>
                  <a:lnTo>
                    <a:pt x="57368" y="0"/>
                  </a:lnTo>
                  <a:lnTo>
                    <a:pt x="0" y="98799"/>
                  </a:lnTo>
                  <a:close/>
                  <a:moveTo>
                    <a:pt x="41432" y="98799"/>
                  </a:moveTo>
                  <a:lnTo>
                    <a:pt x="79677" y="31871"/>
                  </a:lnTo>
                  <a:lnTo>
                    <a:pt x="152980" y="31871"/>
                  </a:lnTo>
                  <a:lnTo>
                    <a:pt x="191224" y="98799"/>
                  </a:lnTo>
                  <a:lnTo>
                    <a:pt x="152980" y="162540"/>
                  </a:lnTo>
                  <a:lnTo>
                    <a:pt x="79677" y="162540"/>
                  </a:lnTo>
                  <a:lnTo>
                    <a:pt x="41432" y="98799"/>
                  </a:lnTo>
                  <a:close/>
                  <a:moveTo>
                    <a:pt x="146605" y="296397"/>
                  </a:moveTo>
                  <a:lnTo>
                    <a:pt x="86051" y="296397"/>
                  </a:lnTo>
                  <a:lnTo>
                    <a:pt x="86051" y="328267"/>
                  </a:lnTo>
                  <a:lnTo>
                    <a:pt x="146605" y="328267"/>
                  </a:lnTo>
                  <a:lnTo>
                    <a:pt x="146605" y="296397"/>
                  </a:lnTo>
                  <a:close/>
                  <a:moveTo>
                    <a:pt x="172102" y="213533"/>
                  </a:moveTo>
                  <a:lnTo>
                    <a:pt x="57368" y="213533"/>
                  </a:lnTo>
                  <a:lnTo>
                    <a:pt x="57368" y="242217"/>
                  </a:lnTo>
                  <a:lnTo>
                    <a:pt x="172102" y="242217"/>
                  </a:lnTo>
                  <a:lnTo>
                    <a:pt x="172102" y="213533"/>
                  </a:lnTo>
                  <a:close/>
                  <a:moveTo>
                    <a:pt x="172102" y="254965"/>
                  </a:moveTo>
                  <a:lnTo>
                    <a:pt x="57368" y="254965"/>
                  </a:lnTo>
                  <a:lnTo>
                    <a:pt x="57368" y="286836"/>
                  </a:lnTo>
                  <a:lnTo>
                    <a:pt x="172102" y="286836"/>
                  </a:lnTo>
                  <a:lnTo>
                    <a:pt x="172102" y="254965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5" name="Freeform 30"/>
            <p:cNvSpPr>
              <a:spLocks noEditPoints="1"/>
            </p:cNvSpPr>
            <p:nvPr userDrawn="1"/>
          </p:nvSpPr>
          <p:spPr bwMode="auto">
            <a:xfrm>
              <a:off x="7791813" y="254361"/>
              <a:ext cx="254926" cy="251716"/>
            </a:xfrm>
            <a:custGeom>
              <a:avLst/>
              <a:gdLst>
                <a:gd name="T0" fmla="*/ 0 w 80"/>
                <a:gd name="T1" fmla="*/ 40 h 79"/>
                <a:gd name="T2" fmla="*/ 80 w 80"/>
                <a:gd name="T3" fmla="*/ 40 h 79"/>
                <a:gd name="T4" fmla="*/ 5 w 80"/>
                <a:gd name="T5" fmla="*/ 42 h 79"/>
                <a:gd name="T6" fmla="*/ 19 w 80"/>
                <a:gd name="T7" fmla="*/ 54 h 79"/>
                <a:gd name="T8" fmla="*/ 5 w 80"/>
                <a:gd name="T9" fmla="*/ 42 h 79"/>
                <a:gd name="T10" fmla="*/ 43 w 80"/>
                <a:gd name="T11" fmla="*/ 5 h 79"/>
                <a:gd name="T12" fmla="*/ 43 w 80"/>
                <a:gd name="T13" fmla="*/ 19 h 79"/>
                <a:gd name="T14" fmla="*/ 57 w 80"/>
                <a:gd name="T15" fmla="*/ 37 h 79"/>
                <a:gd name="T16" fmla="*/ 43 w 80"/>
                <a:gd name="T17" fmla="*/ 24 h 79"/>
                <a:gd name="T18" fmla="*/ 38 w 80"/>
                <a:gd name="T19" fmla="*/ 5 h 79"/>
                <a:gd name="T20" fmla="*/ 26 w 80"/>
                <a:gd name="T21" fmla="*/ 19 h 79"/>
                <a:gd name="T22" fmla="*/ 38 w 80"/>
                <a:gd name="T23" fmla="*/ 24 h 79"/>
                <a:gd name="T24" fmla="*/ 23 w 80"/>
                <a:gd name="T25" fmla="*/ 37 h 79"/>
                <a:gd name="T26" fmla="*/ 38 w 80"/>
                <a:gd name="T27" fmla="*/ 24 h 79"/>
                <a:gd name="T28" fmla="*/ 5 w 80"/>
                <a:gd name="T29" fmla="*/ 37 h 79"/>
                <a:gd name="T30" fmla="*/ 19 w 80"/>
                <a:gd name="T31" fmla="*/ 24 h 79"/>
                <a:gd name="T32" fmla="*/ 23 w 80"/>
                <a:gd name="T33" fmla="*/ 42 h 79"/>
                <a:gd name="T34" fmla="*/ 38 w 80"/>
                <a:gd name="T35" fmla="*/ 54 h 79"/>
                <a:gd name="T36" fmla="*/ 23 w 80"/>
                <a:gd name="T37" fmla="*/ 42 h 79"/>
                <a:gd name="T38" fmla="*/ 38 w 80"/>
                <a:gd name="T39" fmla="*/ 74 h 79"/>
                <a:gd name="T40" fmla="*/ 38 w 80"/>
                <a:gd name="T41" fmla="*/ 59 h 79"/>
                <a:gd name="T42" fmla="*/ 43 w 80"/>
                <a:gd name="T43" fmla="*/ 59 h 79"/>
                <a:gd name="T44" fmla="*/ 43 w 80"/>
                <a:gd name="T45" fmla="*/ 74 h 79"/>
                <a:gd name="T46" fmla="*/ 43 w 80"/>
                <a:gd name="T47" fmla="*/ 42 h 79"/>
                <a:gd name="T48" fmla="*/ 56 w 80"/>
                <a:gd name="T49" fmla="*/ 54 h 79"/>
                <a:gd name="T50" fmla="*/ 62 w 80"/>
                <a:gd name="T51" fmla="*/ 42 h 79"/>
                <a:gd name="T52" fmla="*/ 72 w 80"/>
                <a:gd name="T53" fmla="*/ 54 h 79"/>
                <a:gd name="T54" fmla="*/ 62 w 80"/>
                <a:gd name="T55" fmla="*/ 42 h 79"/>
                <a:gd name="T56" fmla="*/ 61 w 80"/>
                <a:gd name="T57" fmla="*/ 24 h 79"/>
                <a:gd name="T58" fmla="*/ 75 w 80"/>
                <a:gd name="T59" fmla="*/ 37 h 79"/>
                <a:gd name="T60" fmla="*/ 69 w 80"/>
                <a:gd name="T61" fmla="*/ 19 h 79"/>
                <a:gd name="T62" fmla="*/ 53 w 80"/>
                <a:gd name="T63" fmla="*/ 7 h 79"/>
                <a:gd name="T64" fmla="*/ 27 w 80"/>
                <a:gd name="T65" fmla="*/ 7 h 79"/>
                <a:gd name="T66" fmla="*/ 12 w 80"/>
                <a:gd name="T67" fmla="*/ 19 h 79"/>
                <a:gd name="T68" fmla="*/ 11 w 80"/>
                <a:gd name="T69" fmla="*/ 59 h 79"/>
                <a:gd name="T70" fmla="*/ 27 w 80"/>
                <a:gd name="T71" fmla="*/ 72 h 79"/>
                <a:gd name="T72" fmla="*/ 53 w 80"/>
                <a:gd name="T73" fmla="*/ 72 h 79"/>
                <a:gd name="T74" fmla="*/ 69 w 80"/>
                <a:gd name="T75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" y="42"/>
                  </a:moveTo>
                  <a:cubicBezTo>
                    <a:pt x="18" y="42"/>
                    <a:pt x="18" y="42"/>
                    <a:pt x="18" y="42"/>
                  </a:cubicBezTo>
                  <a:cubicBezTo>
                    <a:pt x="18" y="46"/>
                    <a:pt x="18" y="50"/>
                    <a:pt x="19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0"/>
                    <a:pt x="6" y="46"/>
                    <a:pt x="5" y="42"/>
                  </a:cubicBezTo>
                  <a:close/>
                  <a:moveTo>
                    <a:pt x="43" y="19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7" y="6"/>
                    <a:pt x="52" y="12"/>
                    <a:pt x="54" y="19"/>
                  </a:cubicBezTo>
                  <a:lnTo>
                    <a:pt x="43" y="19"/>
                  </a:lnTo>
                  <a:close/>
                  <a:moveTo>
                    <a:pt x="56" y="24"/>
                  </a:moveTo>
                  <a:cubicBezTo>
                    <a:pt x="57" y="28"/>
                    <a:pt x="57" y="33"/>
                    <a:pt x="57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24"/>
                    <a:pt x="43" y="24"/>
                    <a:pt x="43" y="24"/>
                  </a:cubicBezTo>
                  <a:lnTo>
                    <a:pt x="56" y="24"/>
                  </a:ln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2"/>
                    <a:pt x="33" y="6"/>
                    <a:pt x="38" y="5"/>
                  </a:cubicBezTo>
                  <a:close/>
                  <a:moveTo>
                    <a:pt x="38" y="24"/>
                  </a:moveTo>
                  <a:cubicBezTo>
                    <a:pt x="38" y="37"/>
                    <a:pt x="38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3"/>
                    <a:pt x="24" y="28"/>
                    <a:pt x="25" y="24"/>
                  </a:cubicBezTo>
                  <a:lnTo>
                    <a:pt x="38" y="24"/>
                  </a:lnTo>
                  <a:close/>
                  <a:moveTo>
                    <a:pt x="1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6" y="33"/>
                    <a:pt x="7" y="28"/>
                    <a:pt x="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8"/>
                    <a:pt x="18" y="33"/>
                    <a:pt x="18" y="37"/>
                  </a:cubicBezTo>
                  <a:close/>
                  <a:moveTo>
                    <a:pt x="23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3" y="50"/>
                    <a:pt x="23" y="46"/>
                    <a:pt x="23" y="42"/>
                  </a:cubicBezTo>
                  <a:close/>
                  <a:moveTo>
                    <a:pt x="38" y="59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8" y="67"/>
                    <a:pt x="26" y="59"/>
                  </a:cubicBezTo>
                  <a:lnTo>
                    <a:pt x="38" y="59"/>
                  </a:lnTo>
                  <a:close/>
                  <a:moveTo>
                    <a:pt x="43" y="74"/>
                  </a:moveTo>
                  <a:cubicBezTo>
                    <a:pt x="43" y="59"/>
                    <a:pt x="43" y="59"/>
                    <a:pt x="43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2" y="67"/>
                    <a:pt x="47" y="73"/>
                    <a:pt x="43" y="74"/>
                  </a:cubicBezTo>
                  <a:close/>
                  <a:moveTo>
                    <a:pt x="43" y="54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6"/>
                    <a:pt x="57" y="50"/>
                    <a:pt x="56" y="54"/>
                  </a:cubicBezTo>
                  <a:lnTo>
                    <a:pt x="43" y="54"/>
                  </a:lnTo>
                  <a:close/>
                  <a:moveTo>
                    <a:pt x="62" y="4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2" y="50"/>
                    <a:pt x="62" y="46"/>
                    <a:pt x="62" y="42"/>
                  </a:cubicBezTo>
                  <a:close/>
                  <a:moveTo>
                    <a:pt x="62" y="37"/>
                  </a:moveTo>
                  <a:cubicBezTo>
                    <a:pt x="62" y="33"/>
                    <a:pt x="62" y="28"/>
                    <a:pt x="6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4" y="28"/>
                    <a:pt x="75" y="33"/>
                    <a:pt x="75" y="37"/>
                  </a:cubicBezTo>
                  <a:lnTo>
                    <a:pt x="62" y="37"/>
                  </a:lnTo>
                  <a:close/>
                  <a:moveTo>
                    <a:pt x="69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8" y="15"/>
                    <a:pt x="56" y="10"/>
                    <a:pt x="53" y="7"/>
                  </a:cubicBezTo>
                  <a:cubicBezTo>
                    <a:pt x="60" y="10"/>
                    <a:pt x="65" y="14"/>
                    <a:pt x="69" y="19"/>
                  </a:cubicBezTo>
                  <a:close/>
                  <a:moveTo>
                    <a:pt x="27" y="7"/>
                  </a:moveTo>
                  <a:cubicBezTo>
                    <a:pt x="24" y="10"/>
                    <a:pt x="22" y="15"/>
                    <a:pt x="2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1" y="10"/>
                    <a:pt x="27" y="7"/>
                  </a:cubicBezTo>
                  <a:close/>
                  <a:moveTo>
                    <a:pt x="11" y="59"/>
                  </a:moveTo>
                  <a:cubicBezTo>
                    <a:pt x="21" y="59"/>
                    <a:pt x="21" y="59"/>
                    <a:pt x="21" y="59"/>
                  </a:cubicBezTo>
                  <a:cubicBezTo>
                    <a:pt x="22" y="64"/>
                    <a:pt x="24" y="69"/>
                    <a:pt x="27" y="72"/>
                  </a:cubicBezTo>
                  <a:cubicBezTo>
                    <a:pt x="20" y="69"/>
                    <a:pt x="15" y="65"/>
                    <a:pt x="11" y="59"/>
                  </a:cubicBezTo>
                  <a:close/>
                  <a:moveTo>
                    <a:pt x="53" y="72"/>
                  </a:moveTo>
                  <a:cubicBezTo>
                    <a:pt x="56" y="69"/>
                    <a:pt x="58" y="64"/>
                    <a:pt x="6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65"/>
                    <a:pt x="60" y="69"/>
                    <a:pt x="53" y="7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6" name="Freeform 31"/>
            <p:cNvSpPr>
              <a:spLocks noEditPoints="1"/>
            </p:cNvSpPr>
            <p:nvPr userDrawn="1"/>
          </p:nvSpPr>
          <p:spPr bwMode="auto">
            <a:xfrm>
              <a:off x="8585270" y="1305833"/>
              <a:ext cx="172076" cy="219853"/>
            </a:xfrm>
            <a:custGeom>
              <a:avLst/>
              <a:gdLst>
                <a:gd name="T0" fmla="*/ 127483 w 172102"/>
                <a:gd name="T1" fmla="*/ 0 h 219907"/>
                <a:gd name="T2" fmla="*/ 41432 w 172102"/>
                <a:gd name="T3" fmla="*/ 0 h 219907"/>
                <a:gd name="T4" fmla="*/ 0 w 172102"/>
                <a:gd name="T5" fmla="*/ 73303 h 219907"/>
                <a:gd name="T6" fmla="*/ 35058 w 172102"/>
                <a:gd name="T7" fmla="*/ 133857 h 219907"/>
                <a:gd name="T8" fmla="*/ 0 w 172102"/>
                <a:gd name="T9" fmla="*/ 194411 h 219907"/>
                <a:gd name="T10" fmla="*/ 15936 w 172102"/>
                <a:gd name="T11" fmla="*/ 219907 h 219907"/>
                <a:gd name="T12" fmla="*/ 60555 w 172102"/>
                <a:gd name="T13" fmla="*/ 146605 h 219907"/>
                <a:gd name="T14" fmla="*/ 127483 w 172102"/>
                <a:gd name="T15" fmla="*/ 146605 h 219907"/>
                <a:gd name="T16" fmla="*/ 172102 w 172102"/>
                <a:gd name="T17" fmla="*/ 73303 h 219907"/>
                <a:gd name="T18" fmla="*/ 127483 w 172102"/>
                <a:gd name="T19" fmla="*/ 0 h 219907"/>
                <a:gd name="T20" fmla="*/ 114735 w 172102"/>
                <a:gd name="T21" fmla="*/ 121108 h 219907"/>
                <a:gd name="T22" fmla="*/ 57367 w 172102"/>
                <a:gd name="T23" fmla="*/ 121108 h 219907"/>
                <a:gd name="T24" fmla="*/ 28684 w 172102"/>
                <a:gd name="T25" fmla="*/ 73303 h 219907"/>
                <a:gd name="T26" fmla="*/ 57367 w 172102"/>
                <a:gd name="T27" fmla="*/ 25497 h 219907"/>
                <a:gd name="T28" fmla="*/ 114735 w 172102"/>
                <a:gd name="T29" fmla="*/ 25497 h 219907"/>
                <a:gd name="T30" fmla="*/ 140231 w 172102"/>
                <a:gd name="T31" fmla="*/ 73303 h 219907"/>
                <a:gd name="T32" fmla="*/ 114735 w 172102"/>
                <a:gd name="T33" fmla="*/ 121108 h 219907"/>
                <a:gd name="T34" fmla="*/ 92425 w 172102"/>
                <a:gd name="T35" fmla="*/ 66928 h 219907"/>
                <a:gd name="T36" fmla="*/ 92425 w 172102"/>
                <a:gd name="T37" fmla="*/ 41432 h 219907"/>
                <a:gd name="T38" fmla="*/ 79677 w 172102"/>
                <a:gd name="T39" fmla="*/ 41432 h 219907"/>
                <a:gd name="T40" fmla="*/ 79677 w 172102"/>
                <a:gd name="T41" fmla="*/ 66928 h 219907"/>
                <a:gd name="T42" fmla="*/ 54180 w 172102"/>
                <a:gd name="T43" fmla="*/ 66928 h 219907"/>
                <a:gd name="T44" fmla="*/ 54180 w 172102"/>
                <a:gd name="T45" fmla="*/ 76490 h 219907"/>
                <a:gd name="T46" fmla="*/ 79677 w 172102"/>
                <a:gd name="T47" fmla="*/ 76490 h 219907"/>
                <a:gd name="T48" fmla="*/ 79677 w 172102"/>
                <a:gd name="T49" fmla="*/ 101986 h 219907"/>
                <a:gd name="T50" fmla="*/ 92425 w 172102"/>
                <a:gd name="T51" fmla="*/ 101986 h 219907"/>
                <a:gd name="T52" fmla="*/ 92425 w 172102"/>
                <a:gd name="T53" fmla="*/ 76490 h 219907"/>
                <a:gd name="T54" fmla="*/ 114735 w 172102"/>
                <a:gd name="T55" fmla="*/ 76490 h 219907"/>
                <a:gd name="T56" fmla="*/ 114735 w 172102"/>
                <a:gd name="T57" fmla="*/ 66928 h 219907"/>
                <a:gd name="T58" fmla="*/ 92425 w 172102"/>
                <a:gd name="T59" fmla="*/ 66928 h 219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2102" h="219907">
                  <a:moveTo>
                    <a:pt x="127483" y="0"/>
                  </a:moveTo>
                  <a:lnTo>
                    <a:pt x="41432" y="0"/>
                  </a:lnTo>
                  <a:lnTo>
                    <a:pt x="0" y="73303"/>
                  </a:lnTo>
                  <a:lnTo>
                    <a:pt x="35058" y="133857"/>
                  </a:lnTo>
                  <a:lnTo>
                    <a:pt x="0" y="194411"/>
                  </a:lnTo>
                  <a:lnTo>
                    <a:pt x="15936" y="219907"/>
                  </a:lnTo>
                  <a:lnTo>
                    <a:pt x="60555" y="146605"/>
                  </a:lnTo>
                  <a:lnTo>
                    <a:pt x="127483" y="146605"/>
                  </a:lnTo>
                  <a:lnTo>
                    <a:pt x="172102" y="73303"/>
                  </a:lnTo>
                  <a:lnTo>
                    <a:pt x="127483" y="0"/>
                  </a:lnTo>
                  <a:close/>
                  <a:moveTo>
                    <a:pt x="114735" y="121108"/>
                  </a:moveTo>
                  <a:lnTo>
                    <a:pt x="57367" y="121108"/>
                  </a:lnTo>
                  <a:lnTo>
                    <a:pt x="28684" y="73303"/>
                  </a:lnTo>
                  <a:lnTo>
                    <a:pt x="57367" y="25497"/>
                  </a:lnTo>
                  <a:lnTo>
                    <a:pt x="114735" y="25497"/>
                  </a:lnTo>
                  <a:lnTo>
                    <a:pt x="140231" y="73303"/>
                  </a:lnTo>
                  <a:lnTo>
                    <a:pt x="114735" y="121108"/>
                  </a:lnTo>
                  <a:close/>
                  <a:moveTo>
                    <a:pt x="92425" y="66928"/>
                  </a:moveTo>
                  <a:lnTo>
                    <a:pt x="92425" y="41432"/>
                  </a:lnTo>
                  <a:lnTo>
                    <a:pt x="79677" y="41432"/>
                  </a:lnTo>
                  <a:lnTo>
                    <a:pt x="79677" y="66928"/>
                  </a:lnTo>
                  <a:lnTo>
                    <a:pt x="54180" y="66928"/>
                  </a:lnTo>
                  <a:lnTo>
                    <a:pt x="54180" y="76490"/>
                  </a:lnTo>
                  <a:lnTo>
                    <a:pt x="79677" y="76490"/>
                  </a:lnTo>
                  <a:lnTo>
                    <a:pt x="79677" y="101986"/>
                  </a:lnTo>
                  <a:lnTo>
                    <a:pt x="92425" y="101986"/>
                  </a:lnTo>
                  <a:lnTo>
                    <a:pt x="92425" y="76490"/>
                  </a:lnTo>
                  <a:lnTo>
                    <a:pt x="114735" y="76490"/>
                  </a:lnTo>
                  <a:lnTo>
                    <a:pt x="114735" y="66928"/>
                  </a:lnTo>
                  <a:lnTo>
                    <a:pt x="92425" y="6692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with Tex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1" y="2209800"/>
            <a:ext cx="7689583" cy="3505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2"/>
                </a:solidFill>
              </a:defRPr>
            </a:lvl1pPr>
            <a:lvl2pPr>
              <a:defRPr sz="1600">
                <a:solidFill>
                  <a:schemeClr val="tx2"/>
                </a:solidFill>
              </a:defRPr>
            </a:lvl2pPr>
            <a:lvl3pPr>
              <a:defRPr sz="1400">
                <a:solidFill>
                  <a:schemeClr val="tx2"/>
                </a:solidFill>
              </a:defRPr>
            </a:lvl3pPr>
            <a:lvl4pPr>
              <a:defRPr sz="1200">
                <a:solidFill>
                  <a:schemeClr val="tx2"/>
                </a:solidFill>
              </a:defRPr>
            </a:lvl4pPr>
            <a:lvl5pPr>
              <a:defRPr sz="12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57200"/>
            <a:ext cx="5257800" cy="1051560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360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Content Page </a:t>
            </a:r>
            <a:br>
              <a:rPr lang="en-US" dirty="0"/>
            </a:br>
            <a:r>
              <a:rPr lang="en-US" dirty="0"/>
              <a:t>with Text and Table</a:t>
            </a:r>
          </a:p>
        </p:txBody>
      </p:sp>
      <p:sp>
        <p:nvSpPr>
          <p:cNvPr id="9" name="Subtitle 2"/>
          <p:cNvSpPr>
            <a:spLocks noGrp="1"/>
          </p:cNvSpPr>
          <p:nvPr>
            <p:ph type="subTitle" idx="11" hasCustomPrompt="1"/>
          </p:nvPr>
        </p:nvSpPr>
        <p:spPr>
          <a:xfrm>
            <a:off x="457200" y="1510553"/>
            <a:ext cx="5257800" cy="475488"/>
          </a:xfrm>
        </p:spPr>
        <p:txBody>
          <a:bodyPr>
            <a:normAutofit/>
          </a:bodyPr>
          <a:lstStyle>
            <a:lvl1pPr marL="0" indent="0" algn="l">
              <a:buNone/>
              <a:defRPr sz="2000" cap="none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Subtitle content page with text and table</a:t>
            </a:r>
          </a:p>
        </p:txBody>
      </p:sp>
      <p:cxnSp>
        <p:nvCxnSpPr>
          <p:cNvPr id="25" name="Straight Connector 24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Group 57"/>
          <p:cNvGrpSpPr/>
          <p:nvPr userDrawn="1"/>
        </p:nvGrpSpPr>
        <p:grpSpPr>
          <a:xfrm>
            <a:off x="5911438" y="173562"/>
            <a:ext cx="3101749" cy="1752562"/>
            <a:chOff x="5715000" y="173562"/>
            <a:chExt cx="3298187" cy="1863554"/>
          </a:xfrm>
        </p:grpSpPr>
        <p:sp>
          <p:nvSpPr>
            <p:cNvPr id="59" name="Freeform 34"/>
            <p:cNvSpPr>
              <a:spLocks/>
            </p:cNvSpPr>
            <p:nvPr/>
          </p:nvSpPr>
          <p:spPr bwMode="auto">
            <a:xfrm>
              <a:off x="6644150" y="807920"/>
              <a:ext cx="1245414" cy="1080177"/>
            </a:xfrm>
            <a:custGeom>
              <a:avLst/>
              <a:gdLst>
                <a:gd name="T0" fmla="*/ 503665 w 2021037"/>
                <a:gd name="T1" fmla="*/ 1753267 h 1753267"/>
                <a:gd name="T2" fmla="*/ 0 w 2021037"/>
                <a:gd name="T3" fmla="*/ 876633 h 1753267"/>
                <a:gd name="T4" fmla="*/ 503665 w 2021037"/>
                <a:gd name="T5" fmla="*/ 0 h 1753267"/>
                <a:gd name="T6" fmla="*/ 1517372 w 2021037"/>
                <a:gd name="T7" fmla="*/ 0 h 1753267"/>
                <a:gd name="T8" fmla="*/ 2021037 w 2021037"/>
                <a:gd name="T9" fmla="*/ 876633 h 1753267"/>
                <a:gd name="T10" fmla="*/ 1517372 w 2021037"/>
                <a:gd name="T11" fmla="*/ 1753267 h 1753267"/>
                <a:gd name="T12" fmla="*/ 503665 w 2021037"/>
                <a:gd name="T13" fmla="*/ 1753267 h 1753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21037" h="1753267">
                  <a:moveTo>
                    <a:pt x="503665" y="1753267"/>
                  </a:moveTo>
                  <a:lnTo>
                    <a:pt x="0" y="876633"/>
                  </a:lnTo>
                  <a:lnTo>
                    <a:pt x="503665" y="0"/>
                  </a:lnTo>
                  <a:lnTo>
                    <a:pt x="1517372" y="0"/>
                  </a:lnTo>
                  <a:lnTo>
                    <a:pt x="2021037" y="876633"/>
                  </a:lnTo>
                  <a:lnTo>
                    <a:pt x="1517372" y="1753267"/>
                  </a:lnTo>
                  <a:lnTo>
                    <a:pt x="503665" y="17532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35"/>
            <p:cNvSpPr>
              <a:spLocks noEditPoints="1"/>
            </p:cNvSpPr>
            <p:nvPr/>
          </p:nvSpPr>
          <p:spPr bwMode="auto">
            <a:xfrm>
              <a:off x="7416149" y="201057"/>
              <a:ext cx="310372" cy="269062"/>
            </a:xfrm>
            <a:custGeom>
              <a:avLst/>
              <a:gdLst>
                <a:gd name="T0" fmla="*/ 379343 w 503666"/>
                <a:gd name="T1" fmla="*/ 0 h 436723"/>
                <a:gd name="T2" fmla="*/ 127510 w 503666"/>
                <a:gd name="T3" fmla="*/ 0 h 436723"/>
                <a:gd name="T4" fmla="*/ 0 w 503666"/>
                <a:gd name="T5" fmla="*/ 216768 h 436723"/>
                <a:gd name="T6" fmla="*/ 127510 w 503666"/>
                <a:gd name="T7" fmla="*/ 436723 h 436723"/>
                <a:gd name="T8" fmla="*/ 379343 w 503666"/>
                <a:gd name="T9" fmla="*/ 436723 h 436723"/>
                <a:gd name="T10" fmla="*/ 503666 w 503666"/>
                <a:gd name="T11" fmla="*/ 216768 h 436723"/>
                <a:gd name="T12" fmla="*/ 379343 w 503666"/>
                <a:gd name="T13" fmla="*/ 0 h 436723"/>
                <a:gd name="T14" fmla="*/ 334714 w 503666"/>
                <a:gd name="T15" fmla="*/ 360217 h 436723"/>
                <a:gd name="T16" fmla="*/ 168951 w 503666"/>
                <a:gd name="T17" fmla="*/ 360217 h 436723"/>
                <a:gd name="T18" fmla="*/ 86069 w 503666"/>
                <a:gd name="T19" fmla="*/ 216768 h 436723"/>
                <a:gd name="T20" fmla="*/ 168951 w 503666"/>
                <a:gd name="T21" fmla="*/ 76507 h 436723"/>
                <a:gd name="T22" fmla="*/ 334714 w 503666"/>
                <a:gd name="T23" fmla="*/ 76507 h 436723"/>
                <a:gd name="T24" fmla="*/ 417596 w 503666"/>
                <a:gd name="T25" fmla="*/ 216768 h 436723"/>
                <a:gd name="T26" fmla="*/ 334714 w 503666"/>
                <a:gd name="T27" fmla="*/ 360217 h 4367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3666" h="436723">
                  <a:moveTo>
                    <a:pt x="379343" y="0"/>
                  </a:moveTo>
                  <a:lnTo>
                    <a:pt x="127510" y="0"/>
                  </a:lnTo>
                  <a:lnTo>
                    <a:pt x="0" y="216768"/>
                  </a:lnTo>
                  <a:lnTo>
                    <a:pt x="127510" y="436723"/>
                  </a:lnTo>
                  <a:lnTo>
                    <a:pt x="379343" y="436723"/>
                  </a:lnTo>
                  <a:lnTo>
                    <a:pt x="503666" y="216768"/>
                  </a:lnTo>
                  <a:lnTo>
                    <a:pt x="379343" y="0"/>
                  </a:lnTo>
                  <a:close/>
                  <a:moveTo>
                    <a:pt x="334714" y="360217"/>
                  </a:moveTo>
                  <a:lnTo>
                    <a:pt x="168951" y="360217"/>
                  </a:lnTo>
                  <a:lnTo>
                    <a:pt x="86069" y="216768"/>
                  </a:lnTo>
                  <a:lnTo>
                    <a:pt x="168951" y="76507"/>
                  </a:lnTo>
                  <a:lnTo>
                    <a:pt x="334714" y="76507"/>
                  </a:lnTo>
                  <a:lnTo>
                    <a:pt x="417596" y="216768"/>
                  </a:lnTo>
                  <a:lnTo>
                    <a:pt x="334714" y="3602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36"/>
            <p:cNvSpPr>
              <a:spLocks noEditPoints="1"/>
            </p:cNvSpPr>
            <p:nvPr/>
          </p:nvSpPr>
          <p:spPr bwMode="auto">
            <a:xfrm>
              <a:off x="7623361" y="1760198"/>
              <a:ext cx="320193" cy="276918"/>
            </a:xfrm>
            <a:custGeom>
              <a:avLst/>
              <a:gdLst>
                <a:gd name="T0" fmla="*/ 392094 w 519604"/>
                <a:gd name="T1" fmla="*/ 0 h 449473"/>
                <a:gd name="T2" fmla="*/ 130698 w 519604"/>
                <a:gd name="T3" fmla="*/ 0 h 449473"/>
                <a:gd name="T4" fmla="*/ 0 w 519604"/>
                <a:gd name="T5" fmla="*/ 226330 h 449473"/>
                <a:gd name="T6" fmla="*/ 130698 w 519604"/>
                <a:gd name="T7" fmla="*/ 449473 h 449473"/>
                <a:gd name="T8" fmla="*/ 392094 w 519604"/>
                <a:gd name="T9" fmla="*/ 449473 h 449473"/>
                <a:gd name="T10" fmla="*/ 519604 w 519604"/>
                <a:gd name="T11" fmla="*/ 226330 h 449473"/>
                <a:gd name="T12" fmla="*/ 392094 w 519604"/>
                <a:gd name="T13" fmla="*/ 0 h 449473"/>
                <a:gd name="T14" fmla="*/ 347465 w 519604"/>
                <a:gd name="T15" fmla="*/ 372967 h 449473"/>
                <a:gd name="T16" fmla="*/ 175326 w 519604"/>
                <a:gd name="T17" fmla="*/ 372967 h 449473"/>
                <a:gd name="T18" fmla="*/ 92444 w 519604"/>
                <a:gd name="T19" fmla="*/ 226330 h 449473"/>
                <a:gd name="T20" fmla="*/ 175326 w 519604"/>
                <a:gd name="T21" fmla="*/ 79694 h 449473"/>
                <a:gd name="T22" fmla="*/ 347465 w 519604"/>
                <a:gd name="T23" fmla="*/ 79694 h 449473"/>
                <a:gd name="T24" fmla="*/ 430347 w 519604"/>
                <a:gd name="T25" fmla="*/ 226330 h 449473"/>
                <a:gd name="T26" fmla="*/ 347465 w 519604"/>
                <a:gd name="T27" fmla="*/ 372967 h 449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19604" h="449473">
                  <a:moveTo>
                    <a:pt x="392094" y="0"/>
                  </a:moveTo>
                  <a:lnTo>
                    <a:pt x="130698" y="0"/>
                  </a:lnTo>
                  <a:lnTo>
                    <a:pt x="0" y="226330"/>
                  </a:lnTo>
                  <a:lnTo>
                    <a:pt x="130698" y="449473"/>
                  </a:lnTo>
                  <a:lnTo>
                    <a:pt x="392094" y="449473"/>
                  </a:lnTo>
                  <a:lnTo>
                    <a:pt x="519604" y="226330"/>
                  </a:lnTo>
                  <a:lnTo>
                    <a:pt x="392094" y="0"/>
                  </a:lnTo>
                  <a:close/>
                  <a:moveTo>
                    <a:pt x="347465" y="372967"/>
                  </a:moveTo>
                  <a:lnTo>
                    <a:pt x="175326" y="372967"/>
                  </a:lnTo>
                  <a:lnTo>
                    <a:pt x="92444" y="226330"/>
                  </a:lnTo>
                  <a:lnTo>
                    <a:pt x="175326" y="79694"/>
                  </a:lnTo>
                  <a:lnTo>
                    <a:pt x="347465" y="79694"/>
                  </a:lnTo>
                  <a:lnTo>
                    <a:pt x="430347" y="226330"/>
                  </a:lnTo>
                  <a:lnTo>
                    <a:pt x="347465" y="3729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38"/>
            <p:cNvSpPr>
              <a:spLocks noEditPoints="1"/>
            </p:cNvSpPr>
            <p:nvPr/>
          </p:nvSpPr>
          <p:spPr bwMode="auto">
            <a:xfrm>
              <a:off x="7919030" y="654731"/>
              <a:ext cx="253404" cy="133549"/>
            </a:xfrm>
            <a:custGeom>
              <a:avLst/>
              <a:gdLst>
                <a:gd name="T0" fmla="*/ 71 w 129"/>
                <a:gd name="T1" fmla="*/ 68 h 68"/>
                <a:gd name="T2" fmla="*/ 129 w 129"/>
                <a:gd name="T3" fmla="*/ 34 h 68"/>
                <a:gd name="T4" fmla="*/ 71 w 129"/>
                <a:gd name="T5" fmla="*/ 0 h 68"/>
                <a:gd name="T6" fmla="*/ 71 w 129"/>
                <a:gd name="T7" fmla="*/ 20 h 68"/>
                <a:gd name="T8" fmla="*/ 0 w 129"/>
                <a:gd name="T9" fmla="*/ 20 h 68"/>
                <a:gd name="T10" fmla="*/ 0 w 129"/>
                <a:gd name="T11" fmla="*/ 48 h 68"/>
                <a:gd name="T12" fmla="*/ 71 w 129"/>
                <a:gd name="T13" fmla="*/ 48 h 68"/>
                <a:gd name="T14" fmla="*/ 71 w 129"/>
                <a:gd name="T15" fmla="*/ 68 h 68"/>
                <a:gd name="T16" fmla="*/ 8 w 129"/>
                <a:gd name="T17" fmla="*/ 40 h 68"/>
                <a:gd name="T18" fmla="*/ 8 w 129"/>
                <a:gd name="T19" fmla="*/ 28 h 68"/>
                <a:gd name="T20" fmla="*/ 79 w 129"/>
                <a:gd name="T21" fmla="*/ 28 h 68"/>
                <a:gd name="T22" fmla="*/ 79 w 129"/>
                <a:gd name="T23" fmla="*/ 15 h 68"/>
                <a:gd name="T24" fmla="*/ 112 w 129"/>
                <a:gd name="T25" fmla="*/ 34 h 68"/>
                <a:gd name="T26" fmla="*/ 79 w 129"/>
                <a:gd name="T27" fmla="*/ 53 h 68"/>
                <a:gd name="T28" fmla="*/ 79 w 129"/>
                <a:gd name="T29" fmla="*/ 40 h 68"/>
                <a:gd name="T30" fmla="*/ 8 w 129"/>
                <a:gd name="T31" fmla="*/ 4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68">
                  <a:moveTo>
                    <a:pt x="71" y="68"/>
                  </a:moveTo>
                  <a:cubicBezTo>
                    <a:pt x="129" y="34"/>
                    <a:pt x="129" y="34"/>
                    <a:pt x="129" y="34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1" y="0"/>
                    <a:pt x="71" y="15"/>
                    <a:pt x="71" y="20"/>
                  </a:cubicBezTo>
                  <a:cubicBezTo>
                    <a:pt x="63" y="20"/>
                    <a:pt x="0" y="20"/>
                    <a:pt x="0" y="2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8"/>
                    <a:pt x="63" y="48"/>
                    <a:pt x="71" y="48"/>
                  </a:cubicBezTo>
                  <a:cubicBezTo>
                    <a:pt x="71" y="53"/>
                    <a:pt x="71" y="68"/>
                    <a:pt x="71" y="68"/>
                  </a:cubicBezTo>
                  <a:close/>
                  <a:moveTo>
                    <a:pt x="8" y="40"/>
                  </a:moveTo>
                  <a:cubicBezTo>
                    <a:pt x="8" y="36"/>
                    <a:pt x="8" y="32"/>
                    <a:pt x="8" y="28"/>
                  </a:cubicBezTo>
                  <a:cubicBezTo>
                    <a:pt x="16" y="28"/>
                    <a:pt x="79" y="28"/>
                    <a:pt x="79" y="28"/>
                  </a:cubicBezTo>
                  <a:cubicBezTo>
                    <a:pt x="79" y="28"/>
                    <a:pt x="79" y="19"/>
                    <a:pt x="79" y="15"/>
                  </a:cubicBezTo>
                  <a:cubicBezTo>
                    <a:pt x="87" y="19"/>
                    <a:pt x="104" y="29"/>
                    <a:pt x="112" y="34"/>
                  </a:cubicBezTo>
                  <a:cubicBezTo>
                    <a:pt x="104" y="39"/>
                    <a:pt x="87" y="49"/>
                    <a:pt x="79" y="53"/>
                  </a:cubicBezTo>
                  <a:cubicBezTo>
                    <a:pt x="79" y="49"/>
                    <a:pt x="79" y="40"/>
                    <a:pt x="79" y="40"/>
                  </a:cubicBezTo>
                  <a:cubicBezTo>
                    <a:pt x="79" y="40"/>
                    <a:pt x="16" y="40"/>
                    <a:pt x="8" y="4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39"/>
            <p:cNvSpPr>
              <a:spLocks noEditPoints="1"/>
            </p:cNvSpPr>
            <p:nvPr/>
          </p:nvSpPr>
          <p:spPr bwMode="auto">
            <a:xfrm>
              <a:off x="7742236" y="733290"/>
              <a:ext cx="290728" cy="153189"/>
            </a:xfrm>
            <a:custGeom>
              <a:avLst/>
              <a:gdLst>
                <a:gd name="T0" fmla="*/ 67 w 148"/>
                <a:gd name="T1" fmla="*/ 55 h 78"/>
                <a:gd name="T2" fmla="*/ 148 w 148"/>
                <a:gd name="T3" fmla="*/ 55 h 78"/>
                <a:gd name="T4" fmla="*/ 148 w 148"/>
                <a:gd name="T5" fmla="*/ 23 h 78"/>
                <a:gd name="T6" fmla="*/ 67 w 148"/>
                <a:gd name="T7" fmla="*/ 23 h 78"/>
                <a:gd name="T8" fmla="*/ 67 w 148"/>
                <a:gd name="T9" fmla="*/ 0 h 78"/>
                <a:gd name="T10" fmla="*/ 0 w 148"/>
                <a:gd name="T11" fmla="*/ 39 h 78"/>
                <a:gd name="T12" fmla="*/ 67 w 148"/>
                <a:gd name="T13" fmla="*/ 78 h 78"/>
                <a:gd name="T14" fmla="*/ 67 w 148"/>
                <a:gd name="T15" fmla="*/ 55 h 78"/>
                <a:gd name="T16" fmla="*/ 57 w 148"/>
                <a:gd name="T17" fmla="*/ 45 h 78"/>
                <a:gd name="T18" fmla="*/ 57 w 148"/>
                <a:gd name="T19" fmla="*/ 61 h 78"/>
                <a:gd name="T20" fmla="*/ 20 w 148"/>
                <a:gd name="T21" fmla="*/ 39 h 78"/>
                <a:gd name="T22" fmla="*/ 57 w 148"/>
                <a:gd name="T23" fmla="*/ 17 h 78"/>
                <a:gd name="T24" fmla="*/ 57 w 148"/>
                <a:gd name="T25" fmla="*/ 33 h 78"/>
                <a:gd name="T26" fmla="*/ 138 w 148"/>
                <a:gd name="T27" fmla="*/ 33 h 78"/>
                <a:gd name="T28" fmla="*/ 138 w 148"/>
                <a:gd name="T29" fmla="*/ 45 h 78"/>
                <a:gd name="T30" fmla="*/ 57 w 148"/>
                <a:gd name="T31" fmla="*/ 4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8" h="78">
                  <a:moveTo>
                    <a:pt x="67" y="55"/>
                  </a:moveTo>
                  <a:cubicBezTo>
                    <a:pt x="76" y="55"/>
                    <a:pt x="148" y="55"/>
                    <a:pt x="148" y="55"/>
                  </a:cubicBezTo>
                  <a:cubicBezTo>
                    <a:pt x="148" y="23"/>
                    <a:pt x="148" y="23"/>
                    <a:pt x="148" y="23"/>
                  </a:cubicBezTo>
                  <a:cubicBezTo>
                    <a:pt x="148" y="23"/>
                    <a:pt x="76" y="23"/>
                    <a:pt x="67" y="23"/>
                  </a:cubicBezTo>
                  <a:cubicBezTo>
                    <a:pt x="67" y="17"/>
                    <a:pt x="67" y="0"/>
                    <a:pt x="67" y="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67" y="78"/>
                    <a:pt x="67" y="78"/>
                    <a:pt x="67" y="78"/>
                  </a:cubicBezTo>
                  <a:cubicBezTo>
                    <a:pt x="67" y="78"/>
                    <a:pt x="67" y="61"/>
                    <a:pt x="67" y="55"/>
                  </a:cubicBezTo>
                  <a:close/>
                  <a:moveTo>
                    <a:pt x="57" y="45"/>
                  </a:moveTo>
                  <a:cubicBezTo>
                    <a:pt x="57" y="45"/>
                    <a:pt x="57" y="56"/>
                    <a:pt x="57" y="61"/>
                  </a:cubicBezTo>
                  <a:cubicBezTo>
                    <a:pt x="48" y="56"/>
                    <a:pt x="29" y="44"/>
                    <a:pt x="20" y="39"/>
                  </a:cubicBezTo>
                  <a:cubicBezTo>
                    <a:pt x="29" y="34"/>
                    <a:pt x="48" y="22"/>
                    <a:pt x="57" y="17"/>
                  </a:cubicBezTo>
                  <a:cubicBezTo>
                    <a:pt x="57" y="22"/>
                    <a:pt x="57" y="33"/>
                    <a:pt x="57" y="33"/>
                  </a:cubicBezTo>
                  <a:cubicBezTo>
                    <a:pt x="57" y="33"/>
                    <a:pt x="130" y="33"/>
                    <a:pt x="138" y="33"/>
                  </a:cubicBezTo>
                  <a:cubicBezTo>
                    <a:pt x="138" y="37"/>
                    <a:pt x="138" y="41"/>
                    <a:pt x="138" y="45"/>
                  </a:cubicBezTo>
                  <a:cubicBezTo>
                    <a:pt x="130" y="45"/>
                    <a:pt x="57" y="45"/>
                    <a:pt x="57" y="4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43"/>
            <p:cNvSpPr>
              <a:spLocks noEditPoints="1"/>
            </p:cNvSpPr>
            <p:nvPr/>
          </p:nvSpPr>
          <p:spPr bwMode="auto">
            <a:xfrm>
              <a:off x="5907509" y="285508"/>
              <a:ext cx="269120" cy="384936"/>
            </a:xfrm>
            <a:custGeom>
              <a:avLst/>
              <a:gdLst>
                <a:gd name="T0" fmla="*/ 0 w 436723"/>
                <a:gd name="T1" fmla="*/ 188078 h 624800"/>
                <a:gd name="T2" fmla="*/ 108384 w 436723"/>
                <a:gd name="T3" fmla="*/ 376155 h 624800"/>
                <a:gd name="T4" fmla="*/ 328339 w 436723"/>
                <a:gd name="T5" fmla="*/ 376155 h 624800"/>
                <a:gd name="T6" fmla="*/ 436723 w 436723"/>
                <a:gd name="T7" fmla="*/ 188078 h 624800"/>
                <a:gd name="T8" fmla="*/ 328339 w 436723"/>
                <a:gd name="T9" fmla="*/ 0 h 624800"/>
                <a:gd name="T10" fmla="*/ 108384 w 436723"/>
                <a:gd name="T11" fmla="*/ 0 h 624800"/>
                <a:gd name="T12" fmla="*/ 0 w 436723"/>
                <a:gd name="T13" fmla="*/ 188078 h 624800"/>
                <a:gd name="T14" fmla="*/ 76506 w 436723"/>
                <a:gd name="T15" fmla="*/ 188078 h 624800"/>
                <a:gd name="T16" fmla="*/ 146637 w 436723"/>
                <a:gd name="T17" fmla="*/ 63755 h 624800"/>
                <a:gd name="T18" fmla="*/ 290086 w 436723"/>
                <a:gd name="T19" fmla="*/ 63755 h 624800"/>
                <a:gd name="T20" fmla="*/ 360217 w 436723"/>
                <a:gd name="T21" fmla="*/ 188078 h 624800"/>
                <a:gd name="T22" fmla="*/ 290086 w 436723"/>
                <a:gd name="T23" fmla="*/ 312400 h 624800"/>
                <a:gd name="T24" fmla="*/ 146637 w 436723"/>
                <a:gd name="T25" fmla="*/ 312400 h 624800"/>
                <a:gd name="T26" fmla="*/ 76506 w 436723"/>
                <a:gd name="T27" fmla="*/ 188078 h 624800"/>
                <a:gd name="T28" fmla="*/ 277335 w 436723"/>
                <a:gd name="T29" fmla="*/ 567421 h 624800"/>
                <a:gd name="T30" fmla="*/ 159388 w 436723"/>
                <a:gd name="T31" fmla="*/ 567421 h 624800"/>
                <a:gd name="T32" fmla="*/ 159388 w 436723"/>
                <a:gd name="T33" fmla="*/ 624800 h 624800"/>
                <a:gd name="T34" fmla="*/ 277335 w 436723"/>
                <a:gd name="T35" fmla="*/ 624800 h 624800"/>
                <a:gd name="T36" fmla="*/ 277335 w 436723"/>
                <a:gd name="T37" fmla="*/ 567421 h 624800"/>
                <a:gd name="T38" fmla="*/ 328339 w 436723"/>
                <a:gd name="T39" fmla="*/ 404845 h 624800"/>
                <a:gd name="T40" fmla="*/ 108384 w 436723"/>
                <a:gd name="T41" fmla="*/ 404845 h 624800"/>
                <a:gd name="T42" fmla="*/ 108384 w 436723"/>
                <a:gd name="T43" fmla="*/ 462225 h 624800"/>
                <a:gd name="T44" fmla="*/ 328339 w 436723"/>
                <a:gd name="T45" fmla="*/ 462225 h 624800"/>
                <a:gd name="T46" fmla="*/ 328339 w 436723"/>
                <a:gd name="T47" fmla="*/ 404845 h 624800"/>
                <a:gd name="T48" fmla="*/ 328339 w 436723"/>
                <a:gd name="T49" fmla="*/ 487727 h 624800"/>
                <a:gd name="T50" fmla="*/ 108384 w 436723"/>
                <a:gd name="T51" fmla="*/ 487727 h 624800"/>
                <a:gd name="T52" fmla="*/ 108384 w 436723"/>
                <a:gd name="T53" fmla="*/ 545106 h 624800"/>
                <a:gd name="T54" fmla="*/ 328339 w 436723"/>
                <a:gd name="T55" fmla="*/ 545106 h 624800"/>
                <a:gd name="T56" fmla="*/ 328339 w 436723"/>
                <a:gd name="T57" fmla="*/ 487727 h 624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36723" h="624800">
                  <a:moveTo>
                    <a:pt x="0" y="188078"/>
                  </a:moveTo>
                  <a:lnTo>
                    <a:pt x="108384" y="376155"/>
                  </a:lnTo>
                  <a:lnTo>
                    <a:pt x="328339" y="376155"/>
                  </a:lnTo>
                  <a:lnTo>
                    <a:pt x="436723" y="188078"/>
                  </a:lnTo>
                  <a:lnTo>
                    <a:pt x="328339" y="0"/>
                  </a:lnTo>
                  <a:lnTo>
                    <a:pt x="108384" y="0"/>
                  </a:lnTo>
                  <a:lnTo>
                    <a:pt x="0" y="188078"/>
                  </a:lnTo>
                  <a:close/>
                  <a:moveTo>
                    <a:pt x="76506" y="188078"/>
                  </a:moveTo>
                  <a:lnTo>
                    <a:pt x="146637" y="63755"/>
                  </a:lnTo>
                  <a:lnTo>
                    <a:pt x="290086" y="63755"/>
                  </a:lnTo>
                  <a:lnTo>
                    <a:pt x="360217" y="188078"/>
                  </a:lnTo>
                  <a:lnTo>
                    <a:pt x="290086" y="312400"/>
                  </a:lnTo>
                  <a:lnTo>
                    <a:pt x="146637" y="312400"/>
                  </a:lnTo>
                  <a:lnTo>
                    <a:pt x="76506" y="188078"/>
                  </a:lnTo>
                  <a:close/>
                  <a:moveTo>
                    <a:pt x="277335" y="567421"/>
                  </a:moveTo>
                  <a:lnTo>
                    <a:pt x="159388" y="567421"/>
                  </a:lnTo>
                  <a:lnTo>
                    <a:pt x="159388" y="624800"/>
                  </a:lnTo>
                  <a:lnTo>
                    <a:pt x="277335" y="624800"/>
                  </a:lnTo>
                  <a:lnTo>
                    <a:pt x="277335" y="567421"/>
                  </a:lnTo>
                  <a:close/>
                  <a:moveTo>
                    <a:pt x="328339" y="404845"/>
                  </a:moveTo>
                  <a:lnTo>
                    <a:pt x="108384" y="404845"/>
                  </a:lnTo>
                  <a:lnTo>
                    <a:pt x="108384" y="462225"/>
                  </a:lnTo>
                  <a:lnTo>
                    <a:pt x="328339" y="462225"/>
                  </a:lnTo>
                  <a:lnTo>
                    <a:pt x="328339" y="404845"/>
                  </a:lnTo>
                  <a:close/>
                  <a:moveTo>
                    <a:pt x="328339" y="487727"/>
                  </a:moveTo>
                  <a:lnTo>
                    <a:pt x="108384" y="487727"/>
                  </a:lnTo>
                  <a:lnTo>
                    <a:pt x="108384" y="545106"/>
                  </a:lnTo>
                  <a:lnTo>
                    <a:pt x="328339" y="545106"/>
                  </a:lnTo>
                  <a:lnTo>
                    <a:pt x="328339" y="48772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44"/>
            <p:cNvSpPr>
              <a:spLocks noEditPoints="1"/>
            </p:cNvSpPr>
            <p:nvPr/>
          </p:nvSpPr>
          <p:spPr bwMode="auto">
            <a:xfrm>
              <a:off x="5911438" y="959145"/>
              <a:ext cx="267155" cy="267098"/>
            </a:xfrm>
            <a:custGeom>
              <a:avLst/>
              <a:gdLst>
                <a:gd name="T0" fmla="*/ 0 w 136"/>
                <a:gd name="T1" fmla="*/ 68 h 136"/>
                <a:gd name="T2" fmla="*/ 136 w 136"/>
                <a:gd name="T3" fmla="*/ 68 h 136"/>
                <a:gd name="T4" fmla="*/ 9 w 136"/>
                <a:gd name="T5" fmla="*/ 72 h 136"/>
                <a:gd name="T6" fmla="*/ 33 w 136"/>
                <a:gd name="T7" fmla="*/ 93 h 136"/>
                <a:gd name="T8" fmla="*/ 9 w 136"/>
                <a:gd name="T9" fmla="*/ 72 h 136"/>
                <a:gd name="T10" fmla="*/ 72 w 136"/>
                <a:gd name="T11" fmla="*/ 9 h 136"/>
                <a:gd name="T12" fmla="*/ 72 w 136"/>
                <a:gd name="T13" fmla="*/ 34 h 136"/>
                <a:gd name="T14" fmla="*/ 98 w 136"/>
                <a:gd name="T15" fmla="*/ 64 h 136"/>
                <a:gd name="T16" fmla="*/ 72 w 136"/>
                <a:gd name="T17" fmla="*/ 42 h 136"/>
                <a:gd name="T18" fmla="*/ 64 w 136"/>
                <a:gd name="T19" fmla="*/ 9 h 136"/>
                <a:gd name="T20" fmla="*/ 44 w 136"/>
                <a:gd name="T21" fmla="*/ 34 h 136"/>
                <a:gd name="T22" fmla="*/ 64 w 136"/>
                <a:gd name="T23" fmla="*/ 42 h 136"/>
                <a:gd name="T24" fmla="*/ 39 w 136"/>
                <a:gd name="T25" fmla="*/ 64 h 136"/>
                <a:gd name="T26" fmla="*/ 64 w 136"/>
                <a:gd name="T27" fmla="*/ 42 h 136"/>
                <a:gd name="T28" fmla="*/ 9 w 136"/>
                <a:gd name="T29" fmla="*/ 64 h 136"/>
                <a:gd name="T30" fmla="*/ 33 w 136"/>
                <a:gd name="T31" fmla="*/ 42 h 136"/>
                <a:gd name="T32" fmla="*/ 39 w 136"/>
                <a:gd name="T33" fmla="*/ 72 h 136"/>
                <a:gd name="T34" fmla="*/ 64 w 136"/>
                <a:gd name="T35" fmla="*/ 93 h 136"/>
                <a:gd name="T36" fmla="*/ 39 w 136"/>
                <a:gd name="T37" fmla="*/ 72 h 136"/>
                <a:gd name="T38" fmla="*/ 64 w 136"/>
                <a:gd name="T39" fmla="*/ 127 h 136"/>
                <a:gd name="T40" fmla="*/ 64 w 136"/>
                <a:gd name="T41" fmla="*/ 101 h 136"/>
                <a:gd name="T42" fmla="*/ 72 w 136"/>
                <a:gd name="T43" fmla="*/ 101 h 136"/>
                <a:gd name="T44" fmla="*/ 72 w 136"/>
                <a:gd name="T45" fmla="*/ 127 h 136"/>
                <a:gd name="T46" fmla="*/ 72 w 136"/>
                <a:gd name="T47" fmla="*/ 72 h 136"/>
                <a:gd name="T48" fmla="*/ 95 w 136"/>
                <a:gd name="T49" fmla="*/ 93 h 136"/>
                <a:gd name="T50" fmla="*/ 106 w 136"/>
                <a:gd name="T51" fmla="*/ 72 h 136"/>
                <a:gd name="T52" fmla="*/ 122 w 136"/>
                <a:gd name="T53" fmla="*/ 93 h 136"/>
                <a:gd name="T54" fmla="*/ 106 w 136"/>
                <a:gd name="T55" fmla="*/ 72 h 136"/>
                <a:gd name="T56" fmla="*/ 103 w 136"/>
                <a:gd name="T57" fmla="*/ 42 h 136"/>
                <a:gd name="T58" fmla="*/ 127 w 136"/>
                <a:gd name="T59" fmla="*/ 64 h 136"/>
                <a:gd name="T60" fmla="*/ 117 w 136"/>
                <a:gd name="T61" fmla="*/ 34 h 136"/>
                <a:gd name="T62" fmla="*/ 91 w 136"/>
                <a:gd name="T63" fmla="*/ 13 h 136"/>
                <a:gd name="T64" fmla="*/ 46 w 136"/>
                <a:gd name="T65" fmla="*/ 13 h 136"/>
                <a:gd name="T66" fmla="*/ 20 w 136"/>
                <a:gd name="T67" fmla="*/ 34 h 136"/>
                <a:gd name="T68" fmla="*/ 19 w 136"/>
                <a:gd name="T69" fmla="*/ 101 h 136"/>
                <a:gd name="T70" fmla="*/ 46 w 136"/>
                <a:gd name="T71" fmla="*/ 123 h 136"/>
                <a:gd name="T72" fmla="*/ 91 w 136"/>
                <a:gd name="T73" fmla="*/ 123 h 136"/>
                <a:gd name="T74" fmla="*/ 118 w 136"/>
                <a:gd name="T7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6" h="136">
                  <a:moveTo>
                    <a:pt x="68" y="0"/>
                  </a:moveTo>
                  <a:cubicBezTo>
                    <a:pt x="31" y="0"/>
                    <a:pt x="0" y="31"/>
                    <a:pt x="0" y="68"/>
                  </a:cubicBezTo>
                  <a:cubicBezTo>
                    <a:pt x="0" y="106"/>
                    <a:pt x="31" y="136"/>
                    <a:pt x="68" y="136"/>
                  </a:cubicBezTo>
                  <a:cubicBezTo>
                    <a:pt x="106" y="136"/>
                    <a:pt x="136" y="106"/>
                    <a:pt x="136" y="68"/>
                  </a:cubicBezTo>
                  <a:cubicBezTo>
                    <a:pt x="136" y="31"/>
                    <a:pt x="106" y="0"/>
                    <a:pt x="68" y="0"/>
                  </a:cubicBezTo>
                  <a:close/>
                  <a:moveTo>
                    <a:pt x="9" y="72"/>
                  </a:moveTo>
                  <a:cubicBezTo>
                    <a:pt x="30" y="72"/>
                    <a:pt x="30" y="72"/>
                    <a:pt x="30" y="72"/>
                  </a:cubicBezTo>
                  <a:cubicBezTo>
                    <a:pt x="31" y="80"/>
                    <a:pt x="31" y="86"/>
                    <a:pt x="33" y="93"/>
                  </a:cubicBezTo>
                  <a:cubicBezTo>
                    <a:pt x="14" y="93"/>
                    <a:pt x="14" y="93"/>
                    <a:pt x="14" y="93"/>
                  </a:cubicBezTo>
                  <a:cubicBezTo>
                    <a:pt x="11" y="86"/>
                    <a:pt x="10" y="80"/>
                    <a:pt x="9" y="72"/>
                  </a:cubicBezTo>
                  <a:close/>
                  <a:moveTo>
                    <a:pt x="72" y="34"/>
                  </a:moveTo>
                  <a:cubicBezTo>
                    <a:pt x="72" y="9"/>
                    <a:pt x="72" y="9"/>
                    <a:pt x="72" y="9"/>
                  </a:cubicBezTo>
                  <a:cubicBezTo>
                    <a:pt x="80" y="12"/>
                    <a:pt x="88" y="21"/>
                    <a:pt x="92" y="34"/>
                  </a:cubicBezTo>
                  <a:lnTo>
                    <a:pt x="72" y="34"/>
                  </a:lnTo>
                  <a:close/>
                  <a:moveTo>
                    <a:pt x="95" y="42"/>
                  </a:moveTo>
                  <a:cubicBezTo>
                    <a:pt x="96" y="49"/>
                    <a:pt x="97" y="56"/>
                    <a:pt x="98" y="64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42"/>
                    <a:pt x="72" y="42"/>
                    <a:pt x="72" y="42"/>
                  </a:cubicBezTo>
                  <a:lnTo>
                    <a:pt x="95" y="42"/>
                  </a:lnTo>
                  <a:close/>
                  <a:moveTo>
                    <a:pt x="64" y="9"/>
                  </a:moveTo>
                  <a:cubicBezTo>
                    <a:pt x="64" y="34"/>
                    <a:pt x="64" y="34"/>
                    <a:pt x="64" y="34"/>
                  </a:cubicBezTo>
                  <a:cubicBezTo>
                    <a:pt x="44" y="34"/>
                    <a:pt x="44" y="34"/>
                    <a:pt x="44" y="34"/>
                  </a:cubicBezTo>
                  <a:cubicBezTo>
                    <a:pt x="49" y="21"/>
                    <a:pt x="56" y="12"/>
                    <a:pt x="64" y="9"/>
                  </a:cubicBezTo>
                  <a:close/>
                  <a:moveTo>
                    <a:pt x="64" y="42"/>
                  </a:moveTo>
                  <a:cubicBezTo>
                    <a:pt x="64" y="64"/>
                    <a:pt x="64" y="64"/>
                    <a:pt x="64" y="64"/>
                  </a:cubicBezTo>
                  <a:cubicBezTo>
                    <a:pt x="39" y="64"/>
                    <a:pt x="39" y="64"/>
                    <a:pt x="39" y="64"/>
                  </a:cubicBezTo>
                  <a:cubicBezTo>
                    <a:pt x="39" y="56"/>
                    <a:pt x="40" y="49"/>
                    <a:pt x="42" y="42"/>
                  </a:cubicBezTo>
                  <a:lnTo>
                    <a:pt x="64" y="42"/>
                  </a:lnTo>
                  <a:close/>
                  <a:moveTo>
                    <a:pt x="30" y="64"/>
                  </a:moveTo>
                  <a:cubicBezTo>
                    <a:pt x="9" y="64"/>
                    <a:pt x="9" y="64"/>
                    <a:pt x="9" y="64"/>
                  </a:cubicBezTo>
                  <a:cubicBezTo>
                    <a:pt x="10" y="56"/>
                    <a:pt x="12" y="49"/>
                    <a:pt x="1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2" y="49"/>
                    <a:pt x="31" y="56"/>
                    <a:pt x="30" y="64"/>
                  </a:cubicBezTo>
                  <a:close/>
                  <a:moveTo>
                    <a:pt x="39" y="72"/>
                  </a:moveTo>
                  <a:cubicBezTo>
                    <a:pt x="64" y="72"/>
                    <a:pt x="64" y="72"/>
                    <a:pt x="64" y="72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41" y="93"/>
                    <a:pt x="41" y="93"/>
                    <a:pt x="41" y="93"/>
                  </a:cubicBezTo>
                  <a:cubicBezTo>
                    <a:pt x="40" y="86"/>
                    <a:pt x="39" y="80"/>
                    <a:pt x="39" y="72"/>
                  </a:cubicBezTo>
                  <a:close/>
                  <a:moveTo>
                    <a:pt x="64" y="101"/>
                  </a:moveTo>
                  <a:cubicBezTo>
                    <a:pt x="64" y="127"/>
                    <a:pt x="64" y="127"/>
                    <a:pt x="64" y="127"/>
                  </a:cubicBezTo>
                  <a:cubicBezTo>
                    <a:pt x="56" y="124"/>
                    <a:pt x="48" y="115"/>
                    <a:pt x="44" y="101"/>
                  </a:cubicBezTo>
                  <a:lnTo>
                    <a:pt x="64" y="101"/>
                  </a:lnTo>
                  <a:close/>
                  <a:moveTo>
                    <a:pt x="72" y="127"/>
                  </a:moveTo>
                  <a:cubicBezTo>
                    <a:pt x="72" y="101"/>
                    <a:pt x="72" y="101"/>
                    <a:pt x="72" y="101"/>
                  </a:cubicBezTo>
                  <a:cubicBezTo>
                    <a:pt x="93" y="101"/>
                    <a:pt x="93" y="101"/>
                    <a:pt x="93" y="101"/>
                  </a:cubicBezTo>
                  <a:cubicBezTo>
                    <a:pt x="88" y="115"/>
                    <a:pt x="81" y="124"/>
                    <a:pt x="72" y="127"/>
                  </a:cubicBezTo>
                  <a:close/>
                  <a:moveTo>
                    <a:pt x="72" y="93"/>
                  </a:moveTo>
                  <a:cubicBezTo>
                    <a:pt x="72" y="72"/>
                    <a:pt x="72" y="72"/>
                    <a:pt x="72" y="72"/>
                  </a:cubicBezTo>
                  <a:cubicBezTo>
                    <a:pt x="98" y="72"/>
                    <a:pt x="98" y="72"/>
                    <a:pt x="98" y="72"/>
                  </a:cubicBezTo>
                  <a:cubicBezTo>
                    <a:pt x="97" y="80"/>
                    <a:pt x="96" y="86"/>
                    <a:pt x="95" y="93"/>
                  </a:cubicBezTo>
                  <a:lnTo>
                    <a:pt x="72" y="93"/>
                  </a:lnTo>
                  <a:close/>
                  <a:moveTo>
                    <a:pt x="106" y="72"/>
                  </a:moveTo>
                  <a:cubicBezTo>
                    <a:pt x="127" y="72"/>
                    <a:pt x="127" y="72"/>
                    <a:pt x="127" y="72"/>
                  </a:cubicBezTo>
                  <a:cubicBezTo>
                    <a:pt x="127" y="80"/>
                    <a:pt x="125" y="86"/>
                    <a:pt x="122" y="93"/>
                  </a:cubicBezTo>
                  <a:cubicBezTo>
                    <a:pt x="104" y="93"/>
                    <a:pt x="104" y="93"/>
                    <a:pt x="104" y="93"/>
                  </a:cubicBezTo>
                  <a:cubicBezTo>
                    <a:pt x="105" y="86"/>
                    <a:pt x="106" y="80"/>
                    <a:pt x="106" y="72"/>
                  </a:cubicBezTo>
                  <a:close/>
                  <a:moveTo>
                    <a:pt x="106" y="64"/>
                  </a:moveTo>
                  <a:cubicBezTo>
                    <a:pt x="106" y="56"/>
                    <a:pt x="105" y="49"/>
                    <a:pt x="103" y="42"/>
                  </a:cubicBezTo>
                  <a:cubicBezTo>
                    <a:pt x="122" y="42"/>
                    <a:pt x="122" y="42"/>
                    <a:pt x="122" y="42"/>
                  </a:cubicBezTo>
                  <a:cubicBezTo>
                    <a:pt x="125" y="49"/>
                    <a:pt x="127" y="56"/>
                    <a:pt x="127" y="64"/>
                  </a:cubicBezTo>
                  <a:lnTo>
                    <a:pt x="106" y="64"/>
                  </a:lnTo>
                  <a:close/>
                  <a:moveTo>
                    <a:pt x="117" y="34"/>
                  </a:moveTo>
                  <a:cubicBezTo>
                    <a:pt x="101" y="34"/>
                    <a:pt x="101" y="34"/>
                    <a:pt x="101" y="34"/>
                  </a:cubicBezTo>
                  <a:cubicBezTo>
                    <a:pt x="98" y="26"/>
                    <a:pt x="95" y="19"/>
                    <a:pt x="91" y="13"/>
                  </a:cubicBezTo>
                  <a:cubicBezTo>
                    <a:pt x="101" y="18"/>
                    <a:pt x="110" y="25"/>
                    <a:pt x="117" y="34"/>
                  </a:cubicBezTo>
                  <a:close/>
                  <a:moveTo>
                    <a:pt x="46" y="13"/>
                  </a:moveTo>
                  <a:cubicBezTo>
                    <a:pt x="42" y="19"/>
                    <a:pt x="38" y="26"/>
                    <a:pt x="35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6" y="25"/>
                    <a:pt x="35" y="18"/>
                    <a:pt x="46" y="13"/>
                  </a:cubicBezTo>
                  <a:close/>
                  <a:moveTo>
                    <a:pt x="19" y="101"/>
                  </a:moveTo>
                  <a:cubicBezTo>
                    <a:pt x="35" y="101"/>
                    <a:pt x="35" y="101"/>
                    <a:pt x="35" y="101"/>
                  </a:cubicBezTo>
                  <a:cubicBezTo>
                    <a:pt x="38" y="110"/>
                    <a:pt x="41" y="117"/>
                    <a:pt x="46" y="123"/>
                  </a:cubicBezTo>
                  <a:cubicBezTo>
                    <a:pt x="35" y="119"/>
                    <a:pt x="25" y="111"/>
                    <a:pt x="19" y="101"/>
                  </a:cubicBezTo>
                  <a:close/>
                  <a:moveTo>
                    <a:pt x="91" y="123"/>
                  </a:moveTo>
                  <a:cubicBezTo>
                    <a:pt x="95" y="117"/>
                    <a:pt x="99" y="110"/>
                    <a:pt x="101" y="101"/>
                  </a:cubicBezTo>
                  <a:cubicBezTo>
                    <a:pt x="118" y="101"/>
                    <a:pt x="118" y="101"/>
                    <a:pt x="118" y="101"/>
                  </a:cubicBezTo>
                  <a:cubicBezTo>
                    <a:pt x="111" y="111"/>
                    <a:pt x="102" y="119"/>
                    <a:pt x="91" y="12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45"/>
            <p:cNvSpPr>
              <a:spLocks noEditPoints="1"/>
            </p:cNvSpPr>
            <p:nvPr/>
          </p:nvSpPr>
          <p:spPr bwMode="auto">
            <a:xfrm>
              <a:off x="8416017" y="326751"/>
              <a:ext cx="229832" cy="300486"/>
            </a:xfrm>
            <a:custGeom>
              <a:avLst/>
              <a:gdLst>
                <a:gd name="T0" fmla="*/ 280523 w 372968"/>
                <a:gd name="T1" fmla="*/ 0 h 487727"/>
                <a:gd name="T2" fmla="*/ 92445 w 372968"/>
                <a:gd name="T3" fmla="*/ 0 h 487727"/>
                <a:gd name="T4" fmla="*/ 0 w 372968"/>
                <a:gd name="T5" fmla="*/ 162575 h 487727"/>
                <a:gd name="T6" fmla="*/ 76506 w 372968"/>
                <a:gd name="T7" fmla="*/ 299649 h 487727"/>
                <a:gd name="T8" fmla="*/ 0 w 372968"/>
                <a:gd name="T9" fmla="*/ 430347 h 487727"/>
                <a:gd name="T10" fmla="*/ 31878 w 372968"/>
                <a:gd name="T11" fmla="*/ 487727 h 487727"/>
                <a:gd name="T12" fmla="*/ 127510 w 372968"/>
                <a:gd name="T13" fmla="*/ 325151 h 487727"/>
                <a:gd name="T14" fmla="*/ 280523 w 372968"/>
                <a:gd name="T15" fmla="*/ 325151 h 487727"/>
                <a:gd name="T16" fmla="*/ 372968 w 372968"/>
                <a:gd name="T17" fmla="*/ 162575 h 487727"/>
                <a:gd name="T18" fmla="*/ 280523 w 372968"/>
                <a:gd name="T19" fmla="*/ 0 h 487727"/>
                <a:gd name="T20" fmla="*/ 245457 w 372968"/>
                <a:gd name="T21" fmla="*/ 267771 h 487727"/>
                <a:gd name="T22" fmla="*/ 124323 w 372968"/>
                <a:gd name="T23" fmla="*/ 267771 h 487727"/>
                <a:gd name="T24" fmla="*/ 63755 w 372968"/>
                <a:gd name="T25" fmla="*/ 162575 h 487727"/>
                <a:gd name="T26" fmla="*/ 124323 w 372968"/>
                <a:gd name="T27" fmla="*/ 57379 h 487727"/>
                <a:gd name="T28" fmla="*/ 245457 w 372968"/>
                <a:gd name="T29" fmla="*/ 57379 h 487727"/>
                <a:gd name="T30" fmla="*/ 309212 w 372968"/>
                <a:gd name="T31" fmla="*/ 162575 h 487727"/>
                <a:gd name="T32" fmla="*/ 245457 w 372968"/>
                <a:gd name="T33" fmla="*/ 267771 h 487727"/>
                <a:gd name="T34" fmla="*/ 197641 w 372968"/>
                <a:gd name="T35" fmla="*/ 149824 h 487727"/>
                <a:gd name="T36" fmla="*/ 197641 w 372968"/>
                <a:gd name="T37" fmla="*/ 95633 h 487727"/>
                <a:gd name="T38" fmla="*/ 168951 w 372968"/>
                <a:gd name="T39" fmla="*/ 95633 h 487727"/>
                <a:gd name="T40" fmla="*/ 168951 w 372968"/>
                <a:gd name="T41" fmla="*/ 149824 h 487727"/>
                <a:gd name="T42" fmla="*/ 117947 w 372968"/>
                <a:gd name="T43" fmla="*/ 149824 h 487727"/>
                <a:gd name="T44" fmla="*/ 117947 w 372968"/>
                <a:gd name="T45" fmla="*/ 172139 h 487727"/>
                <a:gd name="T46" fmla="*/ 168951 w 372968"/>
                <a:gd name="T47" fmla="*/ 172139 h 487727"/>
                <a:gd name="T48" fmla="*/ 168951 w 372968"/>
                <a:gd name="T49" fmla="*/ 226331 h 487727"/>
                <a:gd name="T50" fmla="*/ 197641 w 372968"/>
                <a:gd name="T51" fmla="*/ 226331 h 487727"/>
                <a:gd name="T52" fmla="*/ 197641 w 372968"/>
                <a:gd name="T53" fmla="*/ 172139 h 487727"/>
                <a:gd name="T54" fmla="*/ 251833 w 372968"/>
                <a:gd name="T55" fmla="*/ 172139 h 487727"/>
                <a:gd name="T56" fmla="*/ 251833 w 372968"/>
                <a:gd name="T57" fmla="*/ 149824 h 487727"/>
                <a:gd name="T58" fmla="*/ 197641 w 372968"/>
                <a:gd name="T59" fmla="*/ 149824 h 4877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72968" h="487727">
                  <a:moveTo>
                    <a:pt x="280523" y="0"/>
                  </a:moveTo>
                  <a:lnTo>
                    <a:pt x="92445" y="0"/>
                  </a:lnTo>
                  <a:lnTo>
                    <a:pt x="0" y="162575"/>
                  </a:lnTo>
                  <a:lnTo>
                    <a:pt x="76506" y="299649"/>
                  </a:lnTo>
                  <a:lnTo>
                    <a:pt x="0" y="430347"/>
                  </a:lnTo>
                  <a:lnTo>
                    <a:pt x="31878" y="487727"/>
                  </a:lnTo>
                  <a:lnTo>
                    <a:pt x="127510" y="325151"/>
                  </a:lnTo>
                  <a:lnTo>
                    <a:pt x="280523" y="325151"/>
                  </a:lnTo>
                  <a:lnTo>
                    <a:pt x="372968" y="162575"/>
                  </a:lnTo>
                  <a:lnTo>
                    <a:pt x="280523" y="0"/>
                  </a:lnTo>
                  <a:close/>
                  <a:moveTo>
                    <a:pt x="245457" y="267771"/>
                  </a:moveTo>
                  <a:lnTo>
                    <a:pt x="124323" y="267771"/>
                  </a:lnTo>
                  <a:lnTo>
                    <a:pt x="63755" y="162575"/>
                  </a:lnTo>
                  <a:lnTo>
                    <a:pt x="124323" y="57379"/>
                  </a:lnTo>
                  <a:lnTo>
                    <a:pt x="245457" y="57379"/>
                  </a:lnTo>
                  <a:lnTo>
                    <a:pt x="309212" y="162575"/>
                  </a:lnTo>
                  <a:lnTo>
                    <a:pt x="245457" y="267771"/>
                  </a:lnTo>
                  <a:close/>
                  <a:moveTo>
                    <a:pt x="197641" y="149824"/>
                  </a:moveTo>
                  <a:lnTo>
                    <a:pt x="197641" y="95633"/>
                  </a:lnTo>
                  <a:lnTo>
                    <a:pt x="168951" y="95633"/>
                  </a:lnTo>
                  <a:lnTo>
                    <a:pt x="168951" y="149824"/>
                  </a:lnTo>
                  <a:lnTo>
                    <a:pt x="117947" y="149824"/>
                  </a:lnTo>
                  <a:lnTo>
                    <a:pt x="117947" y="172139"/>
                  </a:lnTo>
                  <a:lnTo>
                    <a:pt x="168951" y="172139"/>
                  </a:lnTo>
                  <a:lnTo>
                    <a:pt x="168951" y="226331"/>
                  </a:lnTo>
                  <a:lnTo>
                    <a:pt x="197641" y="226331"/>
                  </a:lnTo>
                  <a:lnTo>
                    <a:pt x="197641" y="172139"/>
                  </a:lnTo>
                  <a:lnTo>
                    <a:pt x="251833" y="172139"/>
                  </a:lnTo>
                  <a:lnTo>
                    <a:pt x="251833" y="149824"/>
                  </a:lnTo>
                  <a:lnTo>
                    <a:pt x="197641" y="1498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46"/>
            <p:cNvSpPr>
              <a:spLocks noEditPoints="1"/>
            </p:cNvSpPr>
            <p:nvPr/>
          </p:nvSpPr>
          <p:spPr bwMode="auto">
            <a:xfrm>
              <a:off x="8180291" y="173562"/>
              <a:ext cx="656102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5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5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9 h 289"/>
                <a:gd name="T16" fmla="*/ 324 w 334"/>
                <a:gd name="T17" fmla="*/ 145 h 289"/>
                <a:gd name="T18" fmla="*/ 246 w 334"/>
                <a:gd name="T19" fmla="*/ 281 h 289"/>
                <a:gd name="T20" fmla="*/ 89 w 334"/>
                <a:gd name="T21" fmla="*/ 281 h 289"/>
                <a:gd name="T22" fmla="*/ 10 w 334"/>
                <a:gd name="T23" fmla="*/ 145 h 289"/>
                <a:gd name="T24" fmla="*/ 89 w 334"/>
                <a:gd name="T25" fmla="*/ 9 h 289"/>
                <a:gd name="T26" fmla="*/ 246 w 334"/>
                <a:gd name="T27" fmla="*/ 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5"/>
                    <a:pt x="334" y="145"/>
                    <a:pt x="334" y="145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9"/>
                  </a:moveTo>
                  <a:cubicBezTo>
                    <a:pt x="248" y="13"/>
                    <a:pt x="322" y="141"/>
                    <a:pt x="324" y="145"/>
                  </a:cubicBezTo>
                  <a:cubicBezTo>
                    <a:pt x="322" y="149"/>
                    <a:pt x="248" y="277"/>
                    <a:pt x="246" y="281"/>
                  </a:cubicBezTo>
                  <a:cubicBezTo>
                    <a:pt x="241" y="281"/>
                    <a:pt x="93" y="281"/>
                    <a:pt x="89" y="281"/>
                  </a:cubicBezTo>
                  <a:cubicBezTo>
                    <a:pt x="86" y="277"/>
                    <a:pt x="12" y="149"/>
                    <a:pt x="10" y="145"/>
                  </a:cubicBezTo>
                  <a:cubicBezTo>
                    <a:pt x="12" y="141"/>
                    <a:pt x="86" y="13"/>
                    <a:pt x="89" y="9"/>
                  </a:cubicBezTo>
                  <a:cubicBezTo>
                    <a:pt x="93" y="9"/>
                    <a:pt x="241" y="9"/>
                    <a:pt x="24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47"/>
            <p:cNvSpPr>
              <a:spLocks noEditPoints="1"/>
            </p:cNvSpPr>
            <p:nvPr/>
          </p:nvSpPr>
          <p:spPr bwMode="auto">
            <a:xfrm>
              <a:off x="5715000" y="183382"/>
              <a:ext cx="656102" cy="567583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4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4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8 h 289"/>
                <a:gd name="T16" fmla="*/ 324 w 334"/>
                <a:gd name="T17" fmla="*/ 144 h 289"/>
                <a:gd name="T18" fmla="*/ 246 w 334"/>
                <a:gd name="T19" fmla="*/ 280 h 289"/>
                <a:gd name="T20" fmla="*/ 89 w 334"/>
                <a:gd name="T21" fmla="*/ 280 h 289"/>
                <a:gd name="T22" fmla="*/ 10 w 334"/>
                <a:gd name="T23" fmla="*/ 144 h 289"/>
                <a:gd name="T24" fmla="*/ 89 w 334"/>
                <a:gd name="T25" fmla="*/ 8 h 289"/>
                <a:gd name="T26" fmla="*/ 246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6" y="280"/>
                  </a:cubicBezTo>
                  <a:cubicBezTo>
                    <a:pt x="241" y="280"/>
                    <a:pt x="93" y="280"/>
                    <a:pt x="89" y="280"/>
                  </a:cubicBezTo>
                  <a:cubicBezTo>
                    <a:pt x="86" y="276"/>
                    <a:pt x="13" y="148"/>
                    <a:pt x="10" y="144"/>
                  </a:cubicBezTo>
                  <a:cubicBezTo>
                    <a:pt x="13" y="140"/>
                    <a:pt x="86" y="12"/>
                    <a:pt x="89" y="8"/>
                  </a:cubicBezTo>
                  <a:cubicBezTo>
                    <a:pt x="93" y="8"/>
                    <a:pt x="241" y="8"/>
                    <a:pt x="246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48"/>
            <p:cNvSpPr>
              <a:spLocks/>
            </p:cNvSpPr>
            <p:nvPr userDrawn="1"/>
          </p:nvSpPr>
          <p:spPr bwMode="auto">
            <a:xfrm>
              <a:off x="6259132" y="499579"/>
              <a:ext cx="636458" cy="551872"/>
            </a:xfrm>
            <a:custGeom>
              <a:avLst/>
              <a:gdLst>
                <a:gd name="T0" fmla="*/ 258208 w 1032833"/>
                <a:gd name="T1" fmla="*/ 895760 h 895760"/>
                <a:gd name="T2" fmla="*/ 0 w 1032833"/>
                <a:gd name="T3" fmla="*/ 446286 h 895760"/>
                <a:gd name="T4" fmla="*/ 258208 w 1032833"/>
                <a:gd name="T5" fmla="*/ 0 h 895760"/>
                <a:gd name="T6" fmla="*/ 774624 w 1032833"/>
                <a:gd name="T7" fmla="*/ 0 h 895760"/>
                <a:gd name="T8" fmla="*/ 1032833 w 1032833"/>
                <a:gd name="T9" fmla="*/ 446286 h 895760"/>
                <a:gd name="T10" fmla="*/ 774624 w 1032833"/>
                <a:gd name="T11" fmla="*/ 895760 h 895760"/>
                <a:gd name="T12" fmla="*/ 258208 w 1032833"/>
                <a:gd name="T13" fmla="*/ 895760 h 895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32833" h="895760">
                  <a:moveTo>
                    <a:pt x="258208" y="895760"/>
                  </a:moveTo>
                  <a:lnTo>
                    <a:pt x="0" y="446286"/>
                  </a:lnTo>
                  <a:lnTo>
                    <a:pt x="258208" y="0"/>
                  </a:lnTo>
                  <a:lnTo>
                    <a:pt x="774624" y="0"/>
                  </a:lnTo>
                  <a:lnTo>
                    <a:pt x="1032833" y="446286"/>
                  </a:lnTo>
                  <a:lnTo>
                    <a:pt x="774624" y="895760"/>
                  </a:lnTo>
                  <a:lnTo>
                    <a:pt x="258208" y="89576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49"/>
            <p:cNvSpPr>
              <a:spLocks noEditPoints="1"/>
            </p:cNvSpPr>
            <p:nvPr/>
          </p:nvSpPr>
          <p:spPr bwMode="auto">
            <a:xfrm>
              <a:off x="8121361" y="796137"/>
              <a:ext cx="891826" cy="771835"/>
            </a:xfrm>
            <a:custGeom>
              <a:avLst/>
              <a:gdLst>
                <a:gd name="T0" fmla="*/ 113 w 454"/>
                <a:gd name="T1" fmla="*/ 0 h 393"/>
                <a:gd name="T2" fmla="*/ 0 w 454"/>
                <a:gd name="T3" fmla="*/ 197 h 393"/>
                <a:gd name="T4" fmla="*/ 113 w 454"/>
                <a:gd name="T5" fmla="*/ 393 h 393"/>
                <a:gd name="T6" fmla="*/ 340 w 454"/>
                <a:gd name="T7" fmla="*/ 393 h 393"/>
                <a:gd name="T8" fmla="*/ 454 w 454"/>
                <a:gd name="T9" fmla="*/ 197 h 393"/>
                <a:gd name="T10" fmla="*/ 340 w 454"/>
                <a:gd name="T11" fmla="*/ 0 h 393"/>
                <a:gd name="T12" fmla="*/ 113 w 454"/>
                <a:gd name="T13" fmla="*/ 0 h 393"/>
                <a:gd name="T14" fmla="*/ 336 w 454"/>
                <a:gd name="T15" fmla="*/ 9 h 393"/>
                <a:gd name="T16" fmla="*/ 444 w 454"/>
                <a:gd name="T17" fmla="*/ 197 h 393"/>
                <a:gd name="T18" fmla="*/ 336 w 454"/>
                <a:gd name="T19" fmla="*/ 385 h 393"/>
                <a:gd name="T20" fmla="*/ 118 w 454"/>
                <a:gd name="T21" fmla="*/ 385 h 393"/>
                <a:gd name="T22" fmla="*/ 10 w 454"/>
                <a:gd name="T23" fmla="*/ 197 h 393"/>
                <a:gd name="T24" fmla="*/ 118 w 454"/>
                <a:gd name="T25" fmla="*/ 9 h 393"/>
                <a:gd name="T26" fmla="*/ 336 w 454"/>
                <a:gd name="T27" fmla="*/ 9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54" h="393">
                  <a:moveTo>
                    <a:pt x="113" y="0"/>
                  </a:moveTo>
                  <a:cubicBezTo>
                    <a:pt x="0" y="197"/>
                    <a:pt x="0" y="197"/>
                    <a:pt x="0" y="197"/>
                  </a:cubicBezTo>
                  <a:cubicBezTo>
                    <a:pt x="113" y="393"/>
                    <a:pt x="113" y="393"/>
                    <a:pt x="113" y="393"/>
                  </a:cubicBezTo>
                  <a:cubicBezTo>
                    <a:pt x="340" y="393"/>
                    <a:pt x="340" y="393"/>
                    <a:pt x="340" y="393"/>
                  </a:cubicBezTo>
                  <a:cubicBezTo>
                    <a:pt x="454" y="197"/>
                    <a:pt x="454" y="197"/>
                    <a:pt x="454" y="197"/>
                  </a:cubicBezTo>
                  <a:cubicBezTo>
                    <a:pt x="340" y="0"/>
                    <a:pt x="340" y="0"/>
                    <a:pt x="340" y="0"/>
                  </a:cubicBezTo>
                  <a:lnTo>
                    <a:pt x="113" y="0"/>
                  </a:lnTo>
                  <a:close/>
                  <a:moveTo>
                    <a:pt x="336" y="9"/>
                  </a:moveTo>
                  <a:cubicBezTo>
                    <a:pt x="338" y="13"/>
                    <a:pt x="442" y="193"/>
                    <a:pt x="444" y="197"/>
                  </a:cubicBezTo>
                  <a:cubicBezTo>
                    <a:pt x="442" y="201"/>
                    <a:pt x="338" y="381"/>
                    <a:pt x="336" y="385"/>
                  </a:cubicBezTo>
                  <a:cubicBezTo>
                    <a:pt x="331" y="385"/>
                    <a:pt x="123" y="385"/>
                    <a:pt x="118" y="385"/>
                  </a:cubicBezTo>
                  <a:cubicBezTo>
                    <a:pt x="116" y="381"/>
                    <a:pt x="12" y="201"/>
                    <a:pt x="10" y="197"/>
                  </a:cubicBezTo>
                  <a:cubicBezTo>
                    <a:pt x="12" y="193"/>
                    <a:pt x="116" y="13"/>
                    <a:pt x="118" y="9"/>
                  </a:cubicBezTo>
                  <a:cubicBezTo>
                    <a:pt x="123" y="9"/>
                    <a:pt x="331" y="9"/>
                    <a:pt x="33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51"/>
            <p:cNvSpPr>
              <a:spLocks noEditPoints="1"/>
            </p:cNvSpPr>
            <p:nvPr/>
          </p:nvSpPr>
          <p:spPr bwMode="auto">
            <a:xfrm>
              <a:off x="5716965" y="809884"/>
              <a:ext cx="656101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4 h 289"/>
                <a:gd name="T4" fmla="*/ 84 w 334"/>
                <a:gd name="T5" fmla="*/ 289 h 289"/>
                <a:gd name="T6" fmla="*/ 251 w 334"/>
                <a:gd name="T7" fmla="*/ 289 h 289"/>
                <a:gd name="T8" fmla="*/ 334 w 334"/>
                <a:gd name="T9" fmla="*/ 144 h 289"/>
                <a:gd name="T10" fmla="*/ 251 w 334"/>
                <a:gd name="T11" fmla="*/ 0 h 289"/>
                <a:gd name="T12" fmla="*/ 84 w 334"/>
                <a:gd name="T13" fmla="*/ 0 h 289"/>
                <a:gd name="T14" fmla="*/ 246 w 334"/>
                <a:gd name="T15" fmla="*/ 8 h 289"/>
                <a:gd name="T16" fmla="*/ 324 w 334"/>
                <a:gd name="T17" fmla="*/ 144 h 289"/>
                <a:gd name="T18" fmla="*/ 246 w 334"/>
                <a:gd name="T19" fmla="*/ 280 h 289"/>
                <a:gd name="T20" fmla="*/ 89 w 334"/>
                <a:gd name="T21" fmla="*/ 280 h 289"/>
                <a:gd name="T22" fmla="*/ 10 w 334"/>
                <a:gd name="T23" fmla="*/ 144 h 289"/>
                <a:gd name="T24" fmla="*/ 89 w 334"/>
                <a:gd name="T25" fmla="*/ 8 h 289"/>
                <a:gd name="T26" fmla="*/ 246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1" y="289"/>
                    <a:pt x="251" y="289"/>
                    <a:pt x="251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1" y="0"/>
                    <a:pt x="251" y="0"/>
                    <a:pt x="251" y="0"/>
                  </a:cubicBezTo>
                  <a:lnTo>
                    <a:pt x="84" y="0"/>
                  </a:lnTo>
                  <a:close/>
                  <a:moveTo>
                    <a:pt x="246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6" y="280"/>
                  </a:cubicBezTo>
                  <a:cubicBezTo>
                    <a:pt x="241" y="280"/>
                    <a:pt x="93" y="280"/>
                    <a:pt x="89" y="280"/>
                  </a:cubicBezTo>
                  <a:cubicBezTo>
                    <a:pt x="86" y="276"/>
                    <a:pt x="12" y="148"/>
                    <a:pt x="10" y="144"/>
                  </a:cubicBezTo>
                  <a:cubicBezTo>
                    <a:pt x="12" y="140"/>
                    <a:pt x="86" y="12"/>
                    <a:pt x="89" y="8"/>
                  </a:cubicBezTo>
                  <a:cubicBezTo>
                    <a:pt x="93" y="8"/>
                    <a:pt x="241" y="8"/>
                    <a:pt x="246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52"/>
            <p:cNvSpPr>
              <a:spLocks noEditPoints="1"/>
            </p:cNvSpPr>
            <p:nvPr/>
          </p:nvSpPr>
          <p:spPr bwMode="auto">
            <a:xfrm>
              <a:off x="6785585" y="181418"/>
              <a:ext cx="656102" cy="567584"/>
            </a:xfrm>
            <a:custGeom>
              <a:avLst/>
              <a:gdLst>
                <a:gd name="T0" fmla="*/ 84 w 334"/>
                <a:gd name="T1" fmla="*/ 0 h 289"/>
                <a:gd name="T2" fmla="*/ 0 w 334"/>
                <a:gd name="T3" fmla="*/ 145 h 289"/>
                <a:gd name="T4" fmla="*/ 84 w 334"/>
                <a:gd name="T5" fmla="*/ 289 h 289"/>
                <a:gd name="T6" fmla="*/ 250 w 334"/>
                <a:gd name="T7" fmla="*/ 289 h 289"/>
                <a:gd name="T8" fmla="*/ 334 w 334"/>
                <a:gd name="T9" fmla="*/ 145 h 289"/>
                <a:gd name="T10" fmla="*/ 250 w 334"/>
                <a:gd name="T11" fmla="*/ 0 h 289"/>
                <a:gd name="T12" fmla="*/ 84 w 334"/>
                <a:gd name="T13" fmla="*/ 0 h 289"/>
                <a:gd name="T14" fmla="*/ 246 w 334"/>
                <a:gd name="T15" fmla="*/ 9 h 289"/>
                <a:gd name="T16" fmla="*/ 324 w 334"/>
                <a:gd name="T17" fmla="*/ 145 h 289"/>
                <a:gd name="T18" fmla="*/ 246 w 334"/>
                <a:gd name="T19" fmla="*/ 281 h 289"/>
                <a:gd name="T20" fmla="*/ 89 w 334"/>
                <a:gd name="T21" fmla="*/ 281 h 289"/>
                <a:gd name="T22" fmla="*/ 10 w 334"/>
                <a:gd name="T23" fmla="*/ 145 h 289"/>
                <a:gd name="T24" fmla="*/ 89 w 334"/>
                <a:gd name="T25" fmla="*/ 9 h 289"/>
                <a:gd name="T26" fmla="*/ 246 w 334"/>
                <a:gd name="T27" fmla="*/ 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4" y="0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84" y="289"/>
                    <a:pt x="84" y="289"/>
                    <a:pt x="84" y="289"/>
                  </a:cubicBezTo>
                  <a:cubicBezTo>
                    <a:pt x="250" y="289"/>
                    <a:pt x="250" y="289"/>
                    <a:pt x="250" y="289"/>
                  </a:cubicBezTo>
                  <a:cubicBezTo>
                    <a:pt x="334" y="145"/>
                    <a:pt x="334" y="145"/>
                    <a:pt x="334" y="145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84" y="0"/>
                  </a:lnTo>
                  <a:close/>
                  <a:moveTo>
                    <a:pt x="246" y="9"/>
                  </a:moveTo>
                  <a:cubicBezTo>
                    <a:pt x="248" y="13"/>
                    <a:pt x="322" y="141"/>
                    <a:pt x="324" y="145"/>
                  </a:cubicBezTo>
                  <a:cubicBezTo>
                    <a:pt x="322" y="149"/>
                    <a:pt x="248" y="277"/>
                    <a:pt x="246" y="281"/>
                  </a:cubicBezTo>
                  <a:cubicBezTo>
                    <a:pt x="241" y="281"/>
                    <a:pt x="93" y="281"/>
                    <a:pt x="89" y="281"/>
                  </a:cubicBezTo>
                  <a:cubicBezTo>
                    <a:pt x="86" y="277"/>
                    <a:pt x="12" y="149"/>
                    <a:pt x="10" y="145"/>
                  </a:cubicBezTo>
                  <a:cubicBezTo>
                    <a:pt x="12" y="141"/>
                    <a:pt x="86" y="13"/>
                    <a:pt x="89" y="9"/>
                  </a:cubicBezTo>
                  <a:cubicBezTo>
                    <a:pt x="93" y="9"/>
                    <a:pt x="241" y="9"/>
                    <a:pt x="246" y="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3"/>
            <p:cNvSpPr>
              <a:spLocks noEditPoints="1"/>
            </p:cNvSpPr>
            <p:nvPr/>
          </p:nvSpPr>
          <p:spPr bwMode="auto">
            <a:xfrm>
              <a:off x="7628302" y="477975"/>
              <a:ext cx="656101" cy="567584"/>
            </a:xfrm>
            <a:custGeom>
              <a:avLst/>
              <a:gdLst>
                <a:gd name="T0" fmla="*/ 83 w 334"/>
                <a:gd name="T1" fmla="*/ 0 h 289"/>
                <a:gd name="T2" fmla="*/ 0 w 334"/>
                <a:gd name="T3" fmla="*/ 144 h 289"/>
                <a:gd name="T4" fmla="*/ 83 w 334"/>
                <a:gd name="T5" fmla="*/ 289 h 289"/>
                <a:gd name="T6" fmla="*/ 250 w 334"/>
                <a:gd name="T7" fmla="*/ 289 h 289"/>
                <a:gd name="T8" fmla="*/ 334 w 334"/>
                <a:gd name="T9" fmla="*/ 144 h 289"/>
                <a:gd name="T10" fmla="*/ 250 w 334"/>
                <a:gd name="T11" fmla="*/ 0 h 289"/>
                <a:gd name="T12" fmla="*/ 83 w 334"/>
                <a:gd name="T13" fmla="*/ 0 h 289"/>
                <a:gd name="T14" fmla="*/ 245 w 334"/>
                <a:gd name="T15" fmla="*/ 8 h 289"/>
                <a:gd name="T16" fmla="*/ 324 w 334"/>
                <a:gd name="T17" fmla="*/ 144 h 289"/>
                <a:gd name="T18" fmla="*/ 245 w 334"/>
                <a:gd name="T19" fmla="*/ 280 h 289"/>
                <a:gd name="T20" fmla="*/ 88 w 334"/>
                <a:gd name="T21" fmla="*/ 280 h 289"/>
                <a:gd name="T22" fmla="*/ 10 w 334"/>
                <a:gd name="T23" fmla="*/ 144 h 289"/>
                <a:gd name="T24" fmla="*/ 88 w 334"/>
                <a:gd name="T25" fmla="*/ 8 h 289"/>
                <a:gd name="T26" fmla="*/ 245 w 334"/>
                <a:gd name="T27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34" h="289">
                  <a:moveTo>
                    <a:pt x="83" y="0"/>
                  </a:moveTo>
                  <a:cubicBezTo>
                    <a:pt x="0" y="144"/>
                    <a:pt x="0" y="144"/>
                    <a:pt x="0" y="144"/>
                  </a:cubicBezTo>
                  <a:cubicBezTo>
                    <a:pt x="83" y="289"/>
                    <a:pt x="83" y="289"/>
                    <a:pt x="83" y="289"/>
                  </a:cubicBezTo>
                  <a:cubicBezTo>
                    <a:pt x="250" y="289"/>
                    <a:pt x="250" y="289"/>
                    <a:pt x="250" y="289"/>
                  </a:cubicBezTo>
                  <a:cubicBezTo>
                    <a:pt x="334" y="144"/>
                    <a:pt x="334" y="144"/>
                    <a:pt x="334" y="144"/>
                  </a:cubicBezTo>
                  <a:cubicBezTo>
                    <a:pt x="250" y="0"/>
                    <a:pt x="250" y="0"/>
                    <a:pt x="250" y="0"/>
                  </a:cubicBezTo>
                  <a:lnTo>
                    <a:pt x="83" y="0"/>
                  </a:lnTo>
                  <a:close/>
                  <a:moveTo>
                    <a:pt x="245" y="8"/>
                  </a:moveTo>
                  <a:cubicBezTo>
                    <a:pt x="248" y="12"/>
                    <a:pt x="322" y="140"/>
                    <a:pt x="324" y="144"/>
                  </a:cubicBezTo>
                  <a:cubicBezTo>
                    <a:pt x="322" y="148"/>
                    <a:pt x="248" y="276"/>
                    <a:pt x="245" y="280"/>
                  </a:cubicBezTo>
                  <a:cubicBezTo>
                    <a:pt x="241" y="280"/>
                    <a:pt x="93" y="280"/>
                    <a:pt x="88" y="280"/>
                  </a:cubicBezTo>
                  <a:cubicBezTo>
                    <a:pt x="86" y="276"/>
                    <a:pt x="12" y="148"/>
                    <a:pt x="10" y="144"/>
                  </a:cubicBezTo>
                  <a:cubicBezTo>
                    <a:pt x="12" y="140"/>
                    <a:pt x="86" y="12"/>
                    <a:pt x="88" y="8"/>
                  </a:cubicBezTo>
                  <a:cubicBezTo>
                    <a:pt x="93" y="8"/>
                    <a:pt x="241" y="8"/>
                    <a:pt x="245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Rectangle 54"/>
            <p:cNvSpPr>
              <a:spLocks noChangeArrowheads="1"/>
            </p:cNvSpPr>
            <p:nvPr userDrawn="1"/>
          </p:nvSpPr>
          <p:spPr bwMode="auto">
            <a:xfrm>
              <a:off x="7115600" y="1159469"/>
              <a:ext cx="306443" cy="3456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5"/>
            <p:cNvSpPr>
              <a:spLocks noEditPoints="1"/>
            </p:cNvSpPr>
            <p:nvPr userDrawn="1"/>
          </p:nvSpPr>
          <p:spPr bwMode="auto">
            <a:xfrm>
              <a:off x="6946663" y="1051451"/>
              <a:ext cx="640387" cy="689350"/>
            </a:xfrm>
            <a:custGeom>
              <a:avLst/>
              <a:gdLst>
                <a:gd name="T0" fmla="*/ 777813 w 1039209"/>
                <a:gd name="T1" fmla="*/ 0 h 1118903"/>
                <a:gd name="T2" fmla="*/ 258209 w 1039209"/>
                <a:gd name="T3" fmla="*/ 0 h 1118903"/>
                <a:gd name="T4" fmla="*/ 0 w 1039209"/>
                <a:gd name="T5" fmla="*/ 449474 h 1118903"/>
                <a:gd name="T6" fmla="*/ 178515 w 1039209"/>
                <a:gd name="T7" fmla="*/ 761874 h 1118903"/>
                <a:gd name="T8" fmla="*/ 130698 w 1039209"/>
                <a:gd name="T9" fmla="*/ 1118903 h 1118903"/>
                <a:gd name="T10" fmla="*/ 436723 w 1039209"/>
                <a:gd name="T11" fmla="*/ 898948 h 1118903"/>
                <a:gd name="T12" fmla="*/ 777813 w 1039209"/>
                <a:gd name="T13" fmla="*/ 898948 h 1118903"/>
                <a:gd name="T14" fmla="*/ 1039209 w 1039209"/>
                <a:gd name="T15" fmla="*/ 449474 h 1118903"/>
                <a:gd name="T16" fmla="*/ 777813 w 1039209"/>
                <a:gd name="T17" fmla="*/ 0 h 1118903"/>
                <a:gd name="T18" fmla="*/ 723621 w 1039209"/>
                <a:gd name="T19" fmla="*/ 672617 h 1118903"/>
                <a:gd name="T20" fmla="*/ 331527 w 1039209"/>
                <a:gd name="T21" fmla="*/ 672617 h 1118903"/>
                <a:gd name="T22" fmla="*/ 331527 w 1039209"/>
                <a:gd name="T23" fmla="*/ 602486 h 1118903"/>
                <a:gd name="T24" fmla="*/ 723621 w 1039209"/>
                <a:gd name="T25" fmla="*/ 602486 h 1118903"/>
                <a:gd name="T26" fmla="*/ 723621 w 1039209"/>
                <a:gd name="T27" fmla="*/ 672617 h 1118903"/>
                <a:gd name="T28" fmla="*/ 723621 w 1039209"/>
                <a:gd name="T29" fmla="*/ 484539 h 1118903"/>
                <a:gd name="T30" fmla="*/ 331527 w 1039209"/>
                <a:gd name="T31" fmla="*/ 484539 h 1118903"/>
                <a:gd name="T32" fmla="*/ 331527 w 1039209"/>
                <a:gd name="T33" fmla="*/ 414409 h 1118903"/>
                <a:gd name="T34" fmla="*/ 723621 w 1039209"/>
                <a:gd name="T35" fmla="*/ 414409 h 1118903"/>
                <a:gd name="T36" fmla="*/ 723621 w 1039209"/>
                <a:gd name="T37" fmla="*/ 484539 h 1118903"/>
                <a:gd name="T38" fmla="*/ 723621 w 1039209"/>
                <a:gd name="T39" fmla="*/ 296462 h 1118903"/>
                <a:gd name="T40" fmla="*/ 331527 w 1039209"/>
                <a:gd name="T41" fmla="*/ 296462 h 1118903"/>
                <a:gd name="T42" fmla="*/ 331527 w 1039209"/>
                <a:gd name="T43" fmla="*/ 226331 h 1118903"/>
                <a:gd name="T44" fmla="*/ 723621 w 1039209"/>
                <a:gd name="T45" fmla="*/ 226331 h 1118903"/>
                <a:gd name="T46" fmla="*/ 723621 w 1039209"/>
                <a:gd name="T47" fmla="*/ 296462 h 1118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39209" h="1118903">
                  <a:moveTo>
                    <a:pt x="777813" y="0"/>
                  </a:moveTo>
                  <a:lnTo>
                    <a:pt x="258209" y="0"/>
                  </a:lnTo>
                  <a:lnTo>
                    <a:pt x="0" y="449474"/>
                  </a:lnTo>
                  <a:lnTo>
                    <a:pt x="178515" y="761874"/>
                  </a:lnTo>
                  <a:lnTo>
                    <a:pt x="130698" y="1118903"/>
                  </a:lnTo>
                  <a:lnTo>
                    <a:pt x="436723" y="898948"/>
                  </a:lnTo>
                  <a:lnTo>
                    <a:pt x="777813" y="898948"/>
                  </a:lnTo>
                  <a:lnTo>
                    <a:pt x="1039209" y="449474"/>
                  </a:lnTo>
                  <a:lnTo>
                    <a:pt x="777813" y="0"/>
                  </a:lnTo>
                  <a:close/>
                  <a:moveTo>
                    <a:pt x="723621" y="672617"/>
                  </a:moveTo>
                  <a:lnTo>
                    <a:pt x="331527" y="672617"/>
                  </a:lnTo>
                  <a:lnTo>
                    <a:pt x="331527" y="602486"/>
                  </a:lnTo>
                  <a:lnTo>
                    <a:pt x="723621" y="602486"/>
                  </a:lnTo>
                  <a:lnTo>
                    <a:pt x="723621" y="672617"/>
                  </a:lnTo>
                  <a:close/>
                  <a:moveTo>
                    <a:pt x="723621" y="484539"/>
                  </a:moveTo>
                  <a:lnTo>
                    <a:pt x="331527" y="484539"/>
                  </a:lnTo>
                  <a:lnTo>
                    <a:pt x="331527" y="414409"/>
                  </a:lnTo>
                  <a:lnTo>
                    <a:pt x="723621" y="414409"/>
                  </a:lnTo>
                  <a:lnTo>
                    <a:pt x="723621" y="484539"/>
                  </a:lnTo>
                  <a:close/>
                  <a:moveTo>
                    <a:pt x="723621" y="296462"/>
                  </a:moveTo>
                  <a:lnTo>
                    <a:pt x="331527" y="296462"/>
                  </a:lnTo>
                  <a:lnTo>
                    <a:pt x="331527" y="226331"/>
                  </a:lnTo>
                  <a:lnTo>
                    <a:pt x="723621" y="226331"/>
                  </a:lnTo>
                  <a:lnTo>
                    <a:pt x="723621" y="29646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4352E-0B69-4015-8BBA-CB4D94A2FA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803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5970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26/10/2019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67378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AB54-8C43-4FFB-81FB-971A5F7C5CAE}" type="datetimeFigureOut">
              <a:rPr lang="id-ID" smtClean="0"/>
              <a:pPr/>
              <a:t>26/10/2019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FBCAC657-C5F9-4021-9E12-BA2CD6FD650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87951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533400" y="5930573"/>
            <a:ext cx="8153400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 flipV="1">
            <a:off x="6380156" y="5930573"/>
            <a:ext cx="304800" cy="5553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 userDrawn="1"/>
        </p:nvGrpSpPr>
        <p:grpSpPr>
          <a:xfrm>
            <a:off x="5943600" y="80962"/>
            <a:ext cx="3034450" cy="1747838"/>
            <a:chOff x="5943600" y="157274"/>
            <a:chExt cx="3105914" cy="1789001"/>
          </a:xfrm>
        </p:grpSpPr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7024599" y="1360749"/>
              <a:ext cx="411068" cy="423776"/>
            </a:xfrm>
            <a:custGeom>
              <a:avLst/>
              <a:gdLst>
                <a:gd name="T0" fmla="*/ 86 w 129"/>
                <a:gd name="T1" fmla="*/ 3 h 133"/>
                <a:gd name="T2" fmla="*/ 52 w 129"/>
                <a:gd name="T3" fmla="*/ 1 h 133"/>
                <a:gd name="T4" fmla="*/ 53 w 129"/>
                <a:gd name="T5" fmla="*/ 7 h 133"/>
                <a:gd name="T6" fmla="*/ 44 w 129"/>
                <a:gd name="T7" fmla="*/ 11 h 133"/>
                <a:gd name="T8" fmla="*/ 51 w 129"/>
                <a:gd name="T9" fmla="*/ 17 h 133"/>
                <a:gd name="T10" fmla="*/ 44 w 129"/>
                <a:gd name="T11" fmla="*/ 25 h 133"/>
                <a:gd name="T12" fmla="*/ 15 w 129"/>
                <a:gd name="T13" fmla="*/ 58 h 133"/>
                <a:gd name="T14" fmla="*/ 5 w 129"/>
                <a:gd name="T15" fmla="*/ 69 h 133"/>
                <a:gd name="T16" fmla="*/ 6 w 129"/>
                <a:gd name="T17" fmla="*/ 77 h 133"/>
                <a:gd name="T18" fmla="*/ 14 w 129"/>
                <a:gd name="T19" fmla="*/ 80 h 133"/>
                <a:gd name="T20" fmla="*/ 13 w 129"/>
                <a:gd name="T21" fmla="*/ 88 h 133"/>
                <a:gd name="T22" fmla="*/ 18 w 129"/>
                <a:gd name="T23" fmla="*/ 91 h 133"/>
                <a:gd name="T24" fmla="*/ 14 w 129"/>
                <a:gd name="T25" fmla="*/ 94 h 133"/>
                <a:gd name="T26" fmla="*/ 18 w 129"/>
                <a:gd name="T27" fmla="*/ 99 h 133"/>
                <a:gd name="T28" fmla="*/ 38 w 129"/>
                <a:gd name="T29" fmla="*/ 118 h 133"/>
                <a:gd name="T30" fmla="*/ 54 w 129"/>
                <a:gd name="T31" fmla="*/ 133 h 133"/>
                <a:gd name="T32" fmla="*/ 102 w 129"/>
                <a:gd name="T33" fmla="*/ 133 h 133"/>
                <a:gd name="T34" fmla="*/ 109 w 129"/>
                <a:gd name="T35" fmla="*/ 65 h 133"/>
                <a:gd name="T36" fmla="*/ 86 w 129"/>
                <a:gd name="T37" fmla="*/ 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133">
                  <a:moveTo>
                    <a:pt x="86" y="3"/>
                  </a:moveTo>
                  <a:cubicBezTo>
                    <a:pt x="72" y="0"/>
                    <a:pt x="61" y="0"/>
                    <a:pt x="52" y="1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44" y="25"/>
                    <a:pt x="44" y="25"/>
                    <a:pt x="44" y="25"/>
                  </a:cubicBezTo>
                  <a:cubicBezTo>
                    <a:pt x="60" y="64"/>
                    <a:pt x="27" y="61"/>
                    <a:pt x="15" y="58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75"/>
                    <a:pt x="6" y="77"/>
                    <a:pt x="6" y="77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13" y="88"/>
                    <a:pt x="13" y="88"/>
                    <a:pt x="13" y="88"/>
                  </a:cubicBezTo>
                  <a:cubicBezTo>
                    <a:pt x="18" y="91"/>
                    <a:pt x="18" y="91"/>
                    <a:pt x="18" y="91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8" y="99"/>
                    <a:pt x="18" y="99"/>
                    <a:pt x="18" y="99"/>
                  </a:cubicBezTo>
                  <a:cubicBezTo>
                    <a:pt x="7" y="127"/>
                    <a:pt x="38" y="118"/>
                    <a:pt x="38" y="118"/>
                  </a:cubicBezTo>
                  <a:cubicBezTo>
                    <a:pt x="38" y="118"/>
                    <a:pt x="52" y="111"/>
                    <a:pt x="54" y="133"/>
                  </a:cubicBezTo>
                  <a:cubicBezTo>
                    <a:pt x="102" y="133"/>
                    <a:pt x="102" y="133"/>
                    <a:pt x="102" y="133"/>
                  </a:cubicBezTo>
                  <a:cubicBezTo>
                    <a:pt x="99" y="98"/>
                    <a:pt x="109" y="65"/>
                    <a:pt x="109" y="65"/>
                  </a:cubicBezTo>
                  <a:cubicBezTo>
                    <a:pt x="129" y="15"/>
                    <a:pt x="86" y="3"/>
                    <a:pt x="86" y="3"/>
                  </a:cubicBez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13"/>
            <p:cNvSpPr>
              <a:spLocks/>
            </p:cNvSpPr>
            <p:nvPr userDrawn="1"/>
          </p:nvSpPr>
          <p:spPr bwMode="auto">
            <a:xfrm>
              <a:off x="6568169" y="907548"/>
              <a:ext cx="697860" cy="720100"/>
            </a:xfrm>
            <a:custGeom>
              <a:avLst/>
              <a:gdLst>
                <a:gd name="T0" fmla="*/ 111 w 219"/>
                <a:gd name="T1" fmla="*/ 0 h 226"/>
                <a:gd name="T2" fmla="*/ 74 w 219"/>
                <a:gd name="T3" fmla="*/ 5 h 226"/>
                <a:gd name="T4" fmla="*/ 33 w 219"/>
                <a:gd name="T5" fmla="*/ 111 h 226"/>
                <a:gd name="T6" fmla="*/ 45 w 219"/>
                <a:gd name="T7" fmla="*/ 226 h 226"/>
                <a:gd name="T8" fmla="*/ 128 w 219"/>
                <a:gd name="T9" fmla="*/ 226 h 226"/>
                <a:gd name="T10" fmla="*/ 146 w 219"/>
                <a:gd name="T11" fmla="*/ 198 h 226"/>
                <a:gd name="T12" fmla="*/ 155 w 219"/>
                <a:gd name="T13" fmla="*/ 200 h 226"/>
                <a:gd name="T14" fmla="*/ 159 w 219"/>
                <a:gd name="T15" fmla="*/ 201 h 226"/>
                <a:gd name="T16" fmla="*/ 159 w 219"/>
                <a:gd name="T17" fmla="*/ 201 h 226"/>
                <a:gd name="T18" fmla="*/ 159 w 219"/>
                <a:gd name="T19" fmla="*/ 201 h 226"/>
                <a:gd name="T20" fmla="*/ 163 w 219"/>
                <a:gd name="T21" fmla="*/ 196 h 226"/>
                <a:gd name="T22" fmla="*/ 163 w 219"/>
                <a:gd name="T23" fmla="*/ 194 h 226"/>
                <a:gd name="T24" fmla="*/ 160 w 219"/>
                <a:gd name="T25" fmla="*/ 186 h 226"/>
                <a:gd name="T26" fmla="*/ 160 w 219"/>
                <a:gd name="T27" fmla="*/ 186 h 226"/>
                <a:gd name="T28" fmla="*/ 160 w 219"/>
                <a:gd name="T29" fmla="*/ 186 h 226"/>
                <a:gd name="T30" fmla="*/ 196 w 219"/>
                <a:gd name="T31" fmla="*/ 144 h 226"/>
                <a:gd name="T32" fmla="*/ 195 w 219"/>
                <a:gd name="T33" fmla="*/ 136 h 226"/>
                <a:gd name="T34" fmla="*/ 210 w 219"/>
                <a:gd name="T35" fmla="*/ 131 h 226"/>
                <a:gd name="T36" fmla="*/ 210 w 219"/>
                <a:gd name="T37" fmla="*/ 117 h 226"/>
                <a:gd name="T38" fmla="*/ 188 w 219"/>
                <a:gd name="T39" fmla="*/ 91 h 226"/>
                <a:gd name="T40" fmla="*/ 193 w 219"/>
                <a:gd name="T41" fmla="*/ 74 h 226"/>
                <a:gd name="T42" fmla="*/ 111 w 219"/>
                <a:gd name="T4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226">
                  <a:moveTo>
                    <a:pt x="111" y="0"/>
                  </a:moveTo>
                  <a:cubicBezTo>
                    <a:pt x="100" y="0"/>
                    <a:pt x="88" y="2"/>
                    <a:pt x="74" y="5"/>
                  </a:cubicBezTo>
                  <a:cubicBezTo>
                    <a:pt x="74" y="5"/>
                    <a:pt x="0" y="24"/>
                    <a:pt x="33" y="111"/>
                  </a:cubicBezTo>
                  <a:cubicBezTo>
                    <a:pt x="33" y="111"/>
                    <a:pt x="51" y="166"/>
                    <a:pt x="45" y="226"/>
                  </a:cubicBezTo>
                  <a:cubicBezTo>
                    <a:pt x="128" y="226"/>
                    <a:pt x="128" y="226"/>
                    <a:pt x="128" y="226"/>
                  </a:cubicBezTo>
                  <a:cubicBezTo>
                    <a:pt x="129" y="203"/>
                    <a:pt x="139" y="198"/>
                    <a:pt x="146" y="198"/>
                  </a:cubicBezTo>
                  <a:cubicBezTo>
                    <a:pt x="151" y="198"/>
                    <a:pt x="155" y="200"/>
                    <a:pt x="155" y="200"/>
                  </a:cubicBezTo>
                  <a:cubicBezTo>
                    <a:pt x="155" y="200"/>
                    <a:pt x="156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59" y="201"/>
                    <a:pt x="159" y="201"/>
                    <a:pt x="159" y="201"/>
                  </a:cubicBezTo>
                  <a:cubicBezTo>
                    <a:pt x="163" y="196"/>
                    <a:pt x="163" y="196"/>
                    <a:pt x="163" y="196"/>
                  </a:cubicBezTo>
                  <a:cubicBezTo>
                    <a:pt x="163" y="196"/>
                    <a:pt x="163" y="196"/>
                    <a:pt x="163" y="194"/>
                  </a:cubicBezTo>
                  <a:cubicBezTo>
                    <a:pt x="163" y="192"/>
                    <a:pt x="162" y="190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0" y="186"/>
                    <a:pt x="160" y="186"/>
                  </a:cubicBezTo>
                  <a:cubicBezTo>
                    <a:pt x="160" y="186"/>
                    <a:pt x="162" y="151"/>
                    <a:pt x="196" y="144"/>
                  </a:cubicBezTo>
                  <a:cubicBezTo>
                    <a:pt x="195" y="136"/>
                    <a:pt x="195" y="136"/>
                    <a:pt x="195" y="136"/>
                  </a:cubicBezTo>
                  <a:cubicBezTo>
                    <a:pt x="210" y="131"/>
                    <a:pt x="210" y="131"/>
                    <a:pt x="210" y="131"/>
                  </a:cubicBezTo>
                  <a:cubicBezTo>
                    <a:pt x="210" y="131"/>
                    <a:pt x="219" y="127"/>
                    <a:pt x="210" y="117"/>
                  </a:cubicBezTo>
                  <a:cubicBezTo>
                    <a:pt x="188" y="91"/>
                    <a:pt x="188" y="91"/>
                    <a:pt x="188" y="91"/>
                  </a:cubicBezTo>
                  <a:cubicBezTo>
                    <a:pt x="188" y="91"/>
                    <a:pt x="184" y="84"/>
                    <a:pt x="193" y="74"/>
                  </a:cubicBezTo>
                  <a:cubicBezTo>
                    <a:pt x="193" y="74"/>
                    <a:pt x="188" y="0"/>
                    <a:pt x="111" y="0"/>
                  </a:cubicBez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14"/>
            <p:cNvSpPr>
              <a:spLocks/>
            </p:cNvSpPr>
            <p:nvPr userDrawn="1"/>
          </p:nvSpPr>
          <p:spPr bwMode="auto">
            <a:xfrm>
              <a:off x="7073773" y="1366372"/>
              <a:ext cx="127462" cy="184804"/>
            </a:xfrm>
            <a:custGeom>
              <a:avLst/>
              <a:gdLst>
                <a:gd name="T0" fmla="*/ 37 w 40"/>
                <a:gd name="T1" fmla="*/ 0 h 58"/>
                <a:gd name="T2" fmla="*/ 37 w 40"/>
                <a:gd name="T3" fmla="*/ 0 h 58"/>
                <a:gd name="T4" fmla="*/ 1 w 40"/>
                <a:gd name="T5" fmla="*/ 42 h 58"/>
                <a:gd name="T6" fmla="*/ 4 w 40"/>
                <a:gd name="T7" fmla="*/ 50 h 58"/>
                <a:gd name="T8" fmla="*/ 4 w 40"/>
                <a:gd name="T9" fmla="*/ 52 h 58"/>
                <a:gd name="T10" fmla="*/ 0 w 40"/>
                <a:gd name="T11" fmla="*/ 57 h 58"/>
                <a:gd name="T12" fmla="*/ 0 w 40"/>
                <a:gd name="T13" fmla="*/ 57 h 58"/>
                <a:gd name="T14" fmla="*/ 0 w 40"/>
                <a:gd name="T15" fmla="*/ 57 h 58"/>
                <a:gd name="T16" fmla="*/ 13 w 40"/>
                <a:gd name="T17" fmla="*/ 58 h 58"/>
                <a:gd name="T18" fmla="*/ 13 w 40"/>
                <a:gd name="T19" fmla="*/ 58 h 58"/>
                <a:gd name="T20" fmla="*/ 15 w 40"/>
                <a:gd name="T21" fmla="*/ 58 h 58"/>
                <a:gd name="T22" fmla="*/ 29 w 40"/>
                <a:gd name="T23" fmla="*/ 24 h 58"/>
                <a:gd name="T24" fmla="*/ 29 w 40"/>
                <a:gd name="T25" fmla="*/ 24 h 58"/>
                <a:gd name="T26" fmla="*/ 29 w 40"/>
                <a:gd name="T27" fmla="*/ 24 h 58"/>
                <a:gd name="T28" fmla="*/ 36 w 40"/>
                <a:gd name="T29" fmla="*/ 16 h 58"/>
                <a:gd name="T30" fmla="*/ 29 w 40"/>
                <a:gd name="T31" fmla="*/ 10 h 58"/>
                <a:gd name="T32" fmla="*/ 38 w 40"/>
                <a:gd name="T33" fmla="*/ 6 h 58"/>
                <a:gd name="T34" fmla="*/ 37 w 40"/>
                <a:gd name="T35" fmla="*/ 0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" y="7"/>
                    <a:pt x="1" y="42"/>
                    <a:pt x="1" y="42"/>
                  </a:cubicBezTo>
                  <a:cubicBezTo>
                    <a:pt x="3" y="46"/>
                    <a:pt x="4" y="48"/>
                    <a:pt x="4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4" y="58"/>
                    <a:pt x="8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 noEditPoints="1"/>
            </p:cNvSpPr>
            <p:nvPr userDrawn="1"/>
          </p:nvSpPr>
          <p:spPr bwMode="auto">
            <a:xfrm>
              <a:off x="7074834" y="1366372"/>
              <a:ext cx="127462" cy="184804"/>
            </a:xfrm>
            <a:custGeom>
              <a:avLst/>
              <a:gdLst>
                <a:gd name="T0" fmla="*/ 13 w 40"/>
                <a:gd name="T1" fmla="*/ 58 h 58"/>
                <a:gd name="T2" fmla="*/ 13 w 40"/>
                <a:gd name="T3" fmla="*/ 58 h 58"/>
                <a:gd name="T4" fmla="*/ 13 w 40"/>
                <a:gd name="T5" fmla="*/ 58 h 58"/>
                <a:gd name="T6" fmla="*/ 13 w 40"/>
                <a:gd name="T7" fmla="*/ 58 h 58"/>
                <a:gd name="T8" fmla="*/ 0 w 40"/>
                <a:gd name="T9" fmla="*/ 57 h 58"/>
                <a:gd name="T10" fmla="*/ 0 w 40"/>
                <a:gd name="T11" fmla="*/ 57 h 58"/>
                <a:gd name="T12" fmla="*/ 0 w 40"/>
                <a:gd name="T13" fmla="*/ 57 h 58"/>
                <a:gd name="T14" fmla="*/ 29 w 40"/>
                <a:gd name="T15" fmla="*/ 24 h 58"/>
                <a:gd name="T16" fmla="*/ 29 w 40"/>
                <a:gd name="T17" fmla="*/ 24 h 58"/>
                <a:gd name="T18" fmla="*/ 15 w 40"/>
                <a:gd name="T19" fmla="*/ 58 h 58"/>
                <a:gd name="T20" fmla="*/ 29 w 40"/>
                <a:gd name="T21" fmla="*/ 24 h 58"/>
                <a:gd name="T22" fmla="*/ 29 w 40"/>
                <a:gd name="T23" fmla="*/ 10 h 58"/>
                <a:gd name="T24" fmla="*/ 29 w 40"/>
                <a:gd name="T25" fmla="*/ 10 h 58"/>
                <a:gd name="T26" fmla="*/ 36 w 40"/>
                <a:gd name="T27" fmla="*/ 16 h 58"/>
                <a:gd name="T28" fmla="*/ 29 w 40"/>
                <a:gd name="T29" fmla="*/ 10 h 58"/>
                <a:gd name="T30" fmla="*/ 37 w 40"/>
                <a:gd name="T31" fmla="*/ 0 h 58"/>
                <a:gd name="T32" fmla="*/ 37 w 40"/>
                <a:gd name="T33" fmla="*/ 0 h 58"/>
                <a:gd name="T34" fmla="*/ 38 w 40"/>
                <a:gd name="T35" fmla="*/ 6 h 58"/>
                <a:gd name="T36" fmla="*/ 37 w 40"/>
                <a:gd name="T3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0" h="58">
                  <a:moveTo>
                    <a:pt x="13" y="58"/>
                  </a:move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moveTo>
                    <a:pt x="0" y="57"/>
                  </a:move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moveTo>
                    <a:pt x="29" y="24"/>
                  </a:moveTo>
                  <a:cubicBezTo>
                    <a:pt x="29" y="24"/>
                    <a:pt x="29" y="24"/>
                    <a:pt x="29" y="24"/>
                  </a:cubicBezTo>
                  <a:cubicBezTo>
                    <a:pt x="40" y="51"/>
                    <a:pt x="28" y="58"/>
                    <a:pt x="15" y="58"/>
                  </a:cubicBezTo>
                  <a:cubicBezTo>
                    <a:pt x="28" y="58"/>
                    <a:pt x="40" y="51"/>
                    <a:pt x="29" y="24"/>
                  </a:cubicBezTo>
                  <a:moveTo>
                    <a:pt x="29" y="10"/>
                  </a:moveTo>
                  <a:cubicBezTo>
                    <a:pt x="29" y="10"/>
                    <a:pt x="29" y="10"/>
                    <a:pt x="29" y="10"/>
                  </a:cubicBezTo>
                  <a:cubicBezTo>
                    <a:pt x="36" y="16"/>
                    <a:pt x="36" y="16"/>
                    <a:pt x="36" y="16"/>
                  </a:cubicBezTo>
                  <a:cubicBezTo>
                    <a:pt x="29" y="10"/>
                    <a:pt x="29" y="10"/>
                    <a:pt x="29" y="10"/>
                  </a:cubicBezTo>
                  <a:moveTo>
                    <a:pt x="37" y="0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rgbClr val="462D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7269215" y="824704"/>
              <a:ext cx="1092995" cy="1121571"/>
            </a:xfrm>
            <a:custGeom>
              <a:avLst/>
              <a:gdLst>
                <a:gd name="T0" fmla="*/ 174 w 343"/>
                <a:gd name="T1" fmla="*/ 0 h 352"/>
                <a:gd name="T2" fmla="*/ 115 w 343"/>
                <a:gd name="T3" fmla="*/ 8 h 352"/>
                <a:gd name="T4" fmla="*/ 51 w 343"/>
                <a:gd name="T5" fmla="*/ 172 h 352"/>
                <a:gd name="T6" fmla="*/ 70 w 343"/>
                <a:gd name="T7" fmla="*/ 352 h 352"/>
                <a:gd name="T8" fmla="*/ 200 w 343"/>
                <a:gd name="T9" fmla="*/ 352 h 352"/>
                <a:gd name="T10" fmla="*/ 228 w 343"/>
                <a:gd name="T11" fmla="*/ 309 h 352"/>
                <a:gd name="T12" fmla="*/ 241 w 343"/>
                <a:gd name="T13" fmla="*/ 312 h 352"/>
                <a:gd name="T14" fmla="*/ 268 w 343"/>
                <a:gd name="T15" fmla="*/ 316 h 352"/>
                <a:gd name="T16" fmla="*/ 294 w 343"/>
                <a:gd name="T17" fmla="*/ 262 h 352"/>
                <a:gd name="T18" fmla="*/ 304 w 343"/>
                <a:gd name="T19" fmla="*/ 249 h 352"/>
                <a:gd name="T20" fmla="*/ 294 w 343"/>
                <a:gd name="T21" fmla="*/ 240 h 352"/>
                <a:gd name="T22" fmla="*/ 307 w 343"/>
                <a:gd name="T23" fmla="*/ 233 h 352"/>
                <a:gd name="T24" fmla="*/ 305 w 343"/>
                <a:gd name="T25" fmla="*/ 212 h 352"/>
                <a:gd name="T26" fmla="*/ 327 w 343"/>
                <a:gd name="T27" fmla="*/ 204 h 352"/>
                <a:gd name="T28" fmla="*/ 328 w 343"/>
                <a:gd name="T29" fmla="*/ 182 h 352"/>
                <a:gd name="T30" fmla="*/ 320 w 343"/>
                <a:gd name="T31" fmla="*/ 173 h 352"/>
                <a:gd name="T32" fmla="*/ 282 w 343"/>
                <a:gd name="T33" fmla="*/ 173 h 352"/>
                <a:gd name="T34" fmla="*/ 261 w 343"/>
                <a:gd name="T35" fmla="*/ 139 h 352"/>
                <a:gd name="T36" fmla="*/ 258 w 343"/>
                <a:gd name="T37" fmla="*/ 138 h 352"/>
                <a:gd name="T38" fmla="*/ 257 w 343"/>
                <a:gd name="T39" fmla="*/ 139 h 352"/>
                <a:gd name="T40" fmla="*/ 248 w 343"/>
                <a:gd name="T41" fmla="*/ 141 h 352"/>
                <a:gd name="T42" fmla="*/ 248 w 343"/>
                <a:gd name="T43" fmla="*/ 141 h 352"/>
                <a:gd name="T44" fmla="*/ 248 w 343"/>
                <a:gd name="T45" fmla="*/ 141 h 352"/>
                <a:gd name="T46" fmla="*/ 227 w 343"/>
                <a:gd name="T47" fmla="*/ 144 h 352"/>
                <a:gd name="T48" fmla="*/ 226 w 343"/>
                <a:gd name="T49" fmla="*/ 144 h 352"/>
                <a:gd name="T50" fmla="*/ 226 w 343"/>
                <a:gd name="T51" fmla="*/ 144 h 352"/>
                <a:gd name="T52" fmla="*/ 226 w 343"/>
                <a:gd name="T53" fmla="*/ 144 h 352"/>
                <a:gd name="T54" fmla="*/ 225 w 343"/>
                <a:gd name="T55" fmla="*/ 144 h 352"/>
                <a:gd name="T56" fmla="*/ 203 w 343"/>
                <a:gd name="T57" fmla="*/ 106 h 352"/>
                <a:gd name="T58" fmla="*/ 204 w 343"/>
                <a:gd name="T59" fmla="*/ 102 h 352"/>
                <a:gd name="T60" fmla="*/ 205 w 343"/>
                <a:gd name="T61" fmla="*/ 101 h 352"/>
                <a:gd name="T62" fmla="*/ 205 w 343"/>
                <a:gd name="T63" fmla="*/ 100 h 352"/>
                <a:gd name="T64" fmla="*/ 197 w 343"/>
                <a:gd name="T65" fmla="*/ 90 h 352"/>
                <a:gd name="T66" fmla="*/ 205 w 343"/>
                <a:gd name="T67" fmla="*/ 82 h 352"/>
                <a:gd name="T68" fmla="*/ 194 w 343"/>
                <a:gd name="T69" fmla="*/ 76 h 352"/>
                <a:gd name="T70" fmla="*/ 196 w 343"/>
                <a:gd name="T71" fmla="*/ 59 h 352"/>
                <a:gd name="T72" fmla="*/ 178 w 343"/>
                <a:gd name="T73" fmla="*/ 53 h 352"/>
                <a:gd name="T74" fmla="*/ 172 w 343"/>
                <a:gd name="T75" fmla="*/ 45 h 352"/>
                <a:gd name="T76" fmla="*/ 177 w 343"/>
                <a:gd name="T77" fmla="*/ 35 h 352"/>
                <a:gd name="T78" fmla="*/ 205 w 343"/>
                <a:gd name="T79" fmla="*/ 3 h 352"/>
                <a:gd name="T80" fmla="*/ 174 w 343"/>
                <a:gd name="T81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43" h="352">
                  <a:moveTo>
                    <a:pt x="174" y="0"/>
                  </a:moveTo>
                  <a:cubicBezTo>
                    <a:pt x="156" y="0"/>
                    <a:pt x="137" y="2"/>
                    <a:pt x="115" y="8"/>
                  </a:cubicBezTo>
                  <a:cubicBezTo>
                    <a:pt x="115" y="8"/>
                    <a:pt x="0" y="37"/>
                    <a:pt x="51" y="172"/>
                  </a:cubicBezTo>
                  <a:cubicBezTo>
                    <a:pt x="51" y="172"/>
                    <a:pt x="79" y="259"/>
                    <a:pt x="70" y="352"/>
                  </a:cubicBezTo>
                  <a:cubicBezTo>
                    <a:pt x="200" y="352"/>
                    <a:pt x="200" y="352"/>
                    <a:pt x="200" y="352"/>
                  </a:cubicBezTo>
                  <a:cubicBezTo>
                    <a:pt x="202" y="316"/>
                    <a:pt x="217" y="309"/>
                    <a:pt x="228" y="309"/>
                  </a:cubicBezTo>
                  <a:cubicBezTo>
                    <a:pt x="236" y="309"/>
                    <a:pt x="241" y="312"/>
                    <a:pt x="241" y="312"/>
                  </a:cubicBezTo>
                  <a:cubicBezTo>
                    <a:pt x="241" y="312"/>
                    <a:pt x="254" y="316"/>
                    <a:pt x="268" y="316"/>
                  </a:cubicBezTo>
                  <a:cubicBezTo>
                    <a:pt x="289" y="316"/>
                    <a:pt x="313" y="307"/>
                    <a:pt x="294" y="262"/>
                  </a:cubicBezTo>
                  <a:cubicBezTo>
                    <a:pt x="304" y="249"/>
                    <a:pt x="304" y="249"/>
                    <a:pt x="304" y="249"/>
                  </a:cubicBezTo>
                  <a:cubicBezTo>
                    <a:pt x="294" y="240"/>
                    <a:pt x="294" y="240"/>
                    <a:pt x="294" y="240"/>
                  </a:cubicBezTo>
                  <a:cubicBezTo>
                    <a:pt x="307" y="233"/>
                    <a:pt x="307" y="233"/>
                    <a:pt x="307" y="233"/>
                  </a:cubicBezTo>
                  <a:cubicBezTo>
                    <a:pt x="305" y="212"/>
                    <a:pt x="305" y="212"/>
                    <a:pt x="305" y="212"/>
                  </a:cubicBezTo>
                  <a:cubicBezTo>
                    <a:pt x="327" y="204"/>
                    <a:pt x="327" y="204"/>
                    <a:pt x="327" y="204"/>
                  </a:cubicBezTo>
                  <a:cubicBezTo>
                    <a:pt x="327" y="204"/>
                    <a:pt x="343" y="198"/>
                    <a:pt x="328" y="182"/>
                  </a:cubicBezTo>
                  <a:cubicBezTo>
                    <a:pt x="320" y="173"/>
                    <a:pt x="320" y="173"/>
                    <a:pt x="320" y="173"/>
                  </a:cubicBezTo>
                  <a:cubicBezTo>
                    <a:pt x="282" y="173"/>
                    <a:pt x="282" y="173"/>
                    <a:pt x="282" y="173"/>
                  </a:cubicBezTo>
                  <a:cubicBezTo>
                    <a:pt x="280" y="147"/>
                    <a:pt x="270" y="140"/>
                    <a:pt x="261" y="139"/>
                  </a:cubicBezTo>
                  <a:cubicBezTo>
                    <a:pt x="260" y="139"/>
                    <a:pt x="259" y="138"/>
                    <a:pt x="258" y="138"/>
                  </a:cubicBezTo>
                  <a:cubicBezTo>
                    <a:pt x="258" y="138"/>
                    <a:pt x="257" y="139"/>
                    <a:pt x="257" y="139"/>
                  </a:cubicBezTo>
                  <a:cubicBezTo>
                    <a:pt x="252" y="139"/>
                    <a:pt x="249" y="140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47" y="141"/>
                    <a:pt x="237" y="144"/>
                    <a:pt x="227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6" y="144"/>
                    <a:pt x="226" y="144"/>
                  </a:cubicBezTo>
                  <a:cubicBezTo>
                    <a:pt x="226" y="144"/>
                    <a:pt x="225" y="144"/>
                    <a:pt x="225" y="144"/>
                  </a:cubicBezTo>
                  <a:cubicBezTo>
                    <a:pt x="209" y="144"/>
                    <a:pt x="192" y="137"/>
                    <a:pt x="203" y="106"/>
                  </a:cubicBezTo>
                  <a:cubicBezTo>
                    <a:pt x="203" y="105"/>
                    <a:pt x="204" y="103"/>
                    <a:pt x="204" y="102"/>
                  </a:cubicBezTo>
                  <a:cubicBezTo>
                    <a:pt x="204" y="102"/>
                    <a:pt x="204" y="101"/>
                    <a:pt x="205" y="101"/>
                  </a:cubicBezTo>
                  <a:cubicBezTo>
                    <a:pt x="205" y="101"/>
                    <a:pt x="205" y="100"/>
                    <a:pt x="205" y="100"/>
                  </a:cubicBezTo>
                  <a:cubicBezTo>
                    <a:pt x="197" y="90"/>
                    <a:pt x="197" y="90"/>
                    <a:pt x="197" y="90"/>
                  </a:cubicBezTo>
                  <a:cubicBezTo>
                    <a:pt x="205" y="82"/>
                    <a:pt x="205" y="82"/>
                    <a:pt x="205" y="82"/>
                  </a:cubicBezTo>
                  <a:cubicBezTo>
                    <a:pt x="194" y="76"/>
                    <a:pt x="194" y="76"/>
                    <a:pt x="194" y="76"/>
                  </a:cubicBezTo>
                  <a:cubicBezTo>
                    <a:pt x="196" y="59"/>
                    <a:pt x="196" y="59"/>
                    <a:pt x="196" y="59"/>
                  </a:cubicBezTo>
                  <a:cubicBezTo>
                    <a:pt x="178" y="53"/>
                    <a:pt x="178" y="53"/>
                    <a:pt x="178" y="53"/>
                  </a:cubicBezTo>
                  <a:cubicBezTo>
                    <a:pt x="178" y="53"/>
                    <a:pt x="172" y="50"/>
                    <a:pt x="172" y="45"/>
                  </a:cubicBezTo>
                  <a:cubicBezTo>
                    <a:pt x="172" y="42"/>
                    <a:pt x="173" y="39"/>
                    <a:pt x="177" y="35"/>
                  </a:cubicBezTo>
                  <a:cubicBezTo>
                    <a:pt x="205" y="3"/>
                    <a:pt x="205" y="3"/>
                    <a:pt x="205" y="3"/>
                  </a:cubicBezTo>
                  <a:cubicBezTo>
                    <a:pt x="195" y="1"/>
                    <a:pt x="185" y="0"/>
                    <a:pt x="174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7817306" y="834264"/>
              <a:ext cx="471613" cy="541667"/>
            </a:xfrm>
            <a:custGeom>
              <a:avLst/>
              <a:gdLst>
                <a:gd name="T0" fmla="*/ 33 w 148"/>
                <a:gd name="T1" fmla="*/ 0 h 170"/>
                <a:gd name="T2" fmla="*/ 33 w 148"/>
                <a:gd name="T3" fmla="*/ 0 h 170"/>
                <a:gd name="T4" fmla="*/ 33 w 148"/>
                <a:gd name="T5" fmla="*/ 0 h 170"/>
                <a:gd name="T6" fmla="*/ 5 w 148"/>
                <a:gd name="T7" fmla="*/ 32 h 170"/>
                <a:gd name="T8" fmla="*/ 0 w 148"/>
                <a:gd name="T9" fmla="*/ 42 h 170"/>
                <a:gd name="T10" fmla="*/ 6 w 148"/>
                <a:gd name="T11" fmla="*/ 50 h 170"/>
                <a:gd name="T12" fmla="*/ 24 w 148"/>
                <a:gd name="T13" fmla="*/ 56 h 170"/>
                <a:gd name="T14" fmla="*/ 22 w 148"/>
                <a:gd name="T15" fmla="*/ 73 h 170"/>
                <a:gd name="T16" fmla="*/ 33 w 148"/>
                <a:gd name="T17" fmla="*/ 79 h 170"/>
                <a:gd name="T18" fmla="*/ 25 w 148"/>
                <a:gd name="T19" fmla="*/ 87 h 170"/>
                <a:gd name="T20" fmla="*/ 33 w 148"/>
                <a:gd name="T21" fmla="*/ 97 h 170"/>
                <a:gd name="T22" fmla="*/ 33 w 148"/>
                <a:gd name="T23" fmla="*/ 97 h 170"/>
                <a:gd name="T24" fmla="*/ 33 w 148"/>
                <a:gd name="T25" fmla="*/ 98 h 170"/>
                <a:gd name="T26" fmla="*/ 32 w 148"/>
                <a:gd name="T27" fmla="*/ 99 h 170"/>
                <a:gd name="T28" fmla="*/ 31 w 148"/>
                <a:gd name="T29" fmla="*/ 103 h 170"/>
                <a:gd name="T30" fmla="*/ 53 w 148"/>
                <a:gd name="T31" fmla="*/ 141 h 170"/>
                <a:gd name="T32" fmla="*/ 54 w 148"/>
                <a:gd name="T33" fmla="*/ 141 h 170"/>
                <a:gd name="T34" fmla="*/ 55 w 148"/>
                <a:gd name="T35" fmla="*/ 141 h 170"/>
                <a:gd name="T36" fmla="*/ 76 w 148"/>
                <a:gd name="T37" fmla="*/ 138 h 170"/>
                <a:gd name="T38" fmla="*/ 76 w 148"/>
                <a:gd name="T39" fmla="*/ 138 h 170"/>
                <a:gd name="T40" fmla="*/ 76 w 148"/>
                <a:gd name="T41" fmla="*/ 138 h 170"/>
                <a:gd name="T42" fmla="*/ 85 w 148"/>
                <a:gd name="T43" fmla="*/ 136 h 170"/>
                <a:gd name="T44" fmla="*/ 86 w 148"/>
                <a:gd name="T45" fmla="*/ 135 h 170"/>
                <a:gd name="T46" fmla="*/ 86 w 148"/>
                <a:gd name="T47" fmla="*/ 135 h 170"/>
                <a:gd name="T48" fmla="*/ 86 w 148"/>
                <a:gd name="T49" fmla="*/ 135 h 170"/>
                <a:gd name="T50" fmla="*/ 89 w 148"/>
                <a:gd name="T51" fmla="*/ 136 h 170"/>
                <a:gd name="T52" fmla="*/ 110 w 148"/>
                <a:gd name="T53" fmla="*/ 170 h 170"/>
                <a:gd name="T54" fmla="*/ 148 w 148"/>
                <a:gd name="T55" fmla="*/ 170 h 170"/>
                <a:gd name="T56" fmla="*/ 121 w 148"/>
                <a:gd name="T57" fmla="*/ 138 h 170"/>
                <a:gd name="T58" fmla="*/ 120 w 148"/>
                <a:gd name="T59" fmla="*/ 132 h 170"/>
                <a:gd name="T60" fmla="*/ 129 w 148"/>
                <a:gd name="T61" fmla="*/ 111 h 170"/>
                <a:gd name="T62" fmla="*/ 33 w 148"/>
                <a:gd name="T63" fmla="*/ 0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8" h="170">
                  <a:moveTo>
                    <a:pt x="33" y="0"/>
                  </a:move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47"/>
                    <a:pt x="6" y="50"/>
                    <a:pt x="6" y="50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22" y="73"/>
                    <a:pt x="22" y="73"/>
                    <a:pt x="22" y="73"/>
                  </a:cubicBezTo>
                  <a:cubicBezTo>
                    <a:pt x="33" y="79"/>
                    <a:pt x="33" y="79"/>
                    <a:pt x="33" y="79"/>
                  </a:cubicBezTo>
                  <a:cubicBezTo>
                    <a:pt x="25" y="87"/>
                    <a:pt x="25" y="87"/>
                    <a:pt x="25" y="8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8"/>
                    <a:pt x="33" y="98"/>
                  </a:cubicBezTo>
                  <a:cubicBezTo>
                    <a:pt x="32" y="98"/>
                    <a:pt x="32" y="99"/>
                    <a:pt x="32" y="99"/>
                  </a:cubicBezTo>
                  <a:cubicBezTo>
                    <a:pt x="32" y="100"/>
                    <a:pt x="31" y="102"/>
                    <a:pt x="31" y="103"/>
                  </a:cubicBezTo>
                  <a:cubicBezTo>
                    <a:pt x="20" y="134"/>
                    <a:pt x="37" y="141"/>
                    <a:pt x="53" y="141"/>
                  </a:cubicBez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cubicBezTo>
                    <a:pt x="85" y="136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98" y="137"/>
                    <a:pt x="108" y="144"/>
                    <a:pt x="110" y="170"/>
                  </a:cubicBezTo>
                  <a:cubicBezTo>
                    <a:pt x="148" y="170"/>
                    <a:pt x="148" y="170"/>
                    <a:pt x="148" y="170"/>
                  </a:cubicBezTo>
                  <a:cubicBezTo>
                    <a:pt x="121" y="138"/>
                    <a:pt x="121" y="138"/>
                    <a:pt x="121" y="138"/>
                  </a:cubicBezTo>
                  <a:cubicBezTo>
                    <a:pt x="121" y="138"/>
                    <a:pt x="120" y="136"/>
                    <a:pt x="120" y="132"/>
                  </a:cubicBezTo>
                  <a:cubicBezTo>
                    <a:pt x="120" y="127"/>
                    <a:pt x="121" y="120"/>
                    <a:pt x="129" y="111"/>
                  </a:cubicBezTo>
                  <a:cubicBezTo>
                    <a:pt x="129" y="111"/>
                    <a:pt x="123" y="17"/>
                    <a:pt x="33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0"/>
            <p:cNvSpPr>
              <a:spLocks noEditPoints="1"/>
            </p:cNvSpPr>
            <p:nvPr/>
          </p:nvSpPr>
          <p:spPr bwMode="auto">
            <a:xfrm>
              <a:off x="7817306" y="834264"/>
              <a:ext cx="283605" cy="449265"/>
            </a:xfrm>
            <a:custGeom>
              <a:avLst/>
              <a:gdLst>
                <a:gd name="T0" fmla="*/ 53 w 89"/>
                <a:gd name="T1" fmla="*/ 141 h 141"/>
                <a:gd name="T2" fmla="*/ 54 w 89"/>
                <a:gd name="T3" fmla="*/ 141 h 141"/>
                <a:gd name="T4" fmla="*/ 54 w 89"/>
                <a:gd name="T5" fmla="*/ 141 h 141"/>
                <a:gd name="T6" fmla="*/ 53 w 89"/>
                <a:gd name="T7" fmla="*/ 141 h 141"/>
                <a:gd name="T8" fmla="*/ 76 w 89"/>
                <a:gd name="T9" fmla="*/ 138 h 141"/>
                <a:gd name="T10" fmla="*/ 55 w 89"/>
                <a:gd name="T11" fmla="*/ 141 h 141"/>
                <a:gd name="T12" fmla="*/ 76 w 89"/>
                <a:gd name="T13" fmla="*/ 138 h 141"/>
                <a:gd name="T14" fmla="*/ 85 w 89"/>
                <a:gd name="T15" fmla="*/ 136 h 141"/>
                <a:gd name="T16" fmla="*/ 76 w 89"/>
                <a:gd name="T17" fmla="*/ 138 h 141"/>
                <a:gd name="T18" fmla="*/ 85 w 89"/>
                <a:gd name="T19" fmla="*/ 136 h 141"/>
                <a:gd name="T20" fmla="*/ 86 w 89"/>
                <a:gd name="T21" fmla="*/ 135 h 141"/>
                <a:gd name="T22" fmla="*/ 86 w 89"/>
                <a:gd name="T23" fmla="*/ 135 h 141"/>
                <a:gd name="T24" fmla="*/ 89 w 89"/>
                <a:gd name="T25" fmla="*/ 136 h 141"/>
                <a:gd name="T26" fmla="*/ 86 w 89"/>
                <a:gd name="T27" fmla="*/ 135 h 141"/>
                <a:gd name="T28" fmla="*/ 32 w 89"/>
                <a:gd name="T29" fmla="*/ 99 h 141"/>
                <a:gd name="T30" fmla="*/ 31 w 89"/>
                <a:gd name="T31" fmla="*/ 103 h 141"/>
                <a:gd name="T32" fmla="*/ 32 w 89"/>
                <a:gd name="T33" fmla="*/ 99 h 141"/>
                <a:gd name="T34" fmla="*/ 33 w 89"/>
                <a:gd name="T35" fmla="*/ 97 h 141"/>
                <a:gd name="T36" fmla="*/ 33 w 89"/>
                <a:gd name="T37" fmla="*/ 98 h 141"/>
                <a:gd name="T38" fmla="*/ 33 w 89"/>
                <a:gd name="T39" fmla="*/ 97 h 141"/>
                <a:gd name="T40" fmla="*/ 33 w 89"/>
                <a:gd name="T41" fmla="*/ 97 h 141"/>
                <a:gd name="T42" fmla="*/ 33 w 89"/>
                <a:gd name="T43" fmla="*/ 79 h 141"/>
                <a:gd name="T44" fmla="*/ 25 w 89"/>
                <a:gd name="T45" fmla="*/ 87 h 141"/>
                <a:gd name="T46" fmla="*/ 33 w 89"/>
                <a:gd name="T47" fmla="*/ 79 h 141"/>
                <a:gd name="T48" fmla="*/ 24 w 89"/>
                <a:gd name="T49" fmla="*/ 56 h 141"/>
                <a:gd name="T50" fmla="*/ 22 w 89"/>
                <a:gd name="T51" fmla="*/ 73 h 141"/>
                <a:gd name="T52" fmla="*/ 24 w 89"/>
                <a:gd name="T53" fmla="*/ 56 h 141"/>
                <a:gd name="T54" fmla="*/ 33 w 89"/>
                <a:gd name="T55" fmla="*/ 0 h 141"/>
                <a:gd name="T56" fmla="*/ 5 w 89"/>
                <a:gd name="T57" fmla="*/ 32 h 141"/>
                <a:gd name="T58" fmla="*/ 0 w 89"/>
                <a:gd name="T59" fmla="*/ 42 h 141"/>
                <a:gd name="T60" fmla="*/ 5 w 89"/>
                <a:gd name="T61" fmla="*/ 32 h 141"/>
                <a:gd name="T62" fmla="*/ 33 w 89"/>
                <a:gd name="T63" fmla="*/ 0 h 141"/>
                <a:gd name="T64" fmla="*/ 33 w 89"/>
                <a:gd name="T65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9" h="141">
                  <a:moveTo>
                    <a:pt x="53" y="141"/>
                  </a:moveTo>
                  <a:cubicBezTo>
                    <a:pt x="53" y="141"/>
                    <a:pt x="54" y="141"/>
                    <a:pt x="54" y="141"/>
                  </a:cubicBezTo>
                  <a:cubicBezTo>
                    <a:pt x="54" y="141"/>
                    <a:pt x="54" y="141"/>
                    <a:pt x="54" y="141"/>
                  </a:cubicBezTo>
                  <a:cubicBezTo>
                    <a:pt x="54" y="141"/>
                    <a:pt x="53" y="141"/>
                    <a:pt x="53" y="141"/>
                  </a:cubicBezTo>
                  <a:moveTo>
                    <a:pt x="76" y="138"/>
                  </a:moveTo>
                  <a:cubicBezTo>
                    <a:pt x="75" y="138"/>
                    <a:pt x="65" y="141"/>
                    <a:pt x="55" y="141"/>
                  </a:cubicBezTo>
                  <a:cubicBezTo>
                    <a:pt x="65" y="141"/>
                    <a:pt x="75" y="138"/>
                    <a:pt x="76" y="138"/>
                  </a:cubicBezTo>
                  <a:moveTo>
                    <a:pt x="85" y="136"/>
                  </a:moveTo>
                  <a:cubicBezTo>
                    <a:pt x="80" y="136"/>
                    <a:pt x="77" y="137"/>
                    <a:pt x="76" y="138"/>
                  </a:cubicBezTo>
                  <a:cubicBezTo>
                    <a:pt x="77" y="137"/>
                    <a:pt x="80" y="136"/>
                    <a:pt x="85" y="136"/>
                  </a:cubicBezTo>
                  <a:moveTo>
                    <a:pt x="86" y="135"/>
                  </a:moveTo>
                  <a:cubicBezTo>
                    <a:pt x="86" y="135"/>
                    <a:pt x="86" y="135"/>
                    <a:pt x="86" y="135"/>
                  </a:cubicBezTo>
                  <a:cubicBezTo>
                    <a:pt x="87" y="135"/>
                    <a:pt x="88" y="136"/>
                    <a:pt x="89" y="136"/>
                  </a:cubicBezTo>
                  <a:cubicBezTo>
                    <a:pt x="88" y="136"/>
                    <a:pt x="87" y="135"/>
                    <a:pt x="86" y="135"/>
                  </a:cubicBezTo>
                  <a:moveTo>
                    <a:pt x="32" y="99"/>
                  </a:moveTo>
                  <a:cubicBezTo>
                    <a:pt x="32" y="100"/>
                    <a:pt x="31" y="102"/>
                    <a:pt x="31" y="103"/>
                  </a:cubicBezTo>
                  <a:cubicBezTo>
                    <a:pt x="31" y="102"/>
                    <a:pt x="32" y="100"/>
                    <a:pt x="32" y="99"/>
                  </a:cubicBezTo>
                  <a:moveTo>
                    <a:pt x="33" y="97"/>
                  </a:moveTo>
                  <a:cubicBezTo>
                    <a:pt x="33" y="97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moveTo>
                    <a:pt x="33" y="79"/>
                  </a:moveTo>
                  <a:cubicBezTo>
                    <a:pt x="25" y="87"/>
                    <a:pt x="25" y="87"/>
                    <a:pt x="25" y="87"/>
                  </a:cubicBezTo>
                  <a:cubicBezTo>
                    <a:pt x="33" y="79"/>
                    <a:pt x="33" y="79"/>
                    <a:pt x="33" y="79"/>
                  </a:cubicBezTo>
                  <a:moveTo>
                    <a:pt x="24" y="56"/>
                  </a:moveTo>
                  <a:cubicBezTo>
                    <a:pt x="22" y="73"/>
                    <a:pt x="22" y="73"/>
                    <a:pt x="22" y="73"/>
                  </a:cubicBezTo>
                  <a:cubicBezTo>
                    <a:pt x="24" y="56"/>
                    <a:pt x="24" y="56"/>
                    <a:pt x="24" y="56"/>
                  </a:cubicBezTo>
                  <a:moveTo>
                    <a:pt x="33" y="0"/>
                  </a:moveTo>
                  <a:cubicBezTo>
                    <a:pt x="5" y="32"/>
                    <a:pt x="5" y="32"/>
                    <a:pt x="5" y="32"/>
                  </a:cubicBezTo>
                  <a:cubicBezTo>
                    <a:pt x="1" y="36"/>
                    <a:pt x="0" y="39"/>
                    <a:pt x="0" y="42"/>
                  </a:cubicBezTo>
                  <a:cubicBezTo>
                    <a:pt x="0" y="39"/>
                    <a:pt x="1" y="36"/>
                    <a:pt x="5" y="32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1"/>
            <p:cNvSpPr>
              <a:spLocks noEditPoints="1"/>
            </p:cNvSpPr>
            <p:nvPr/>
          </p:nvSpPr>
          <p:spPr bwMode="auto">
            <a:xfrm>
              <a:off x="7549633" y="1019067"/>
              <a:ext cx="181635" cy="210295"/>
            </a:xfrm>
            <a:custGeom>
              <a:avLst/>
              <a:gdLst>
                <a:gd name="T0" fmla="*/ 0 w 57"/>
                <a:gd name="T1" fmla="*/ 17 h 66"/>
                <a:gd name="T2" fmla="*/ 0 w 57"/>
                <a:gd name="T3" fmla="*/ 49 h 66"/>
                <a:gd name="T4" fmla="*/ 28 w 57"/>
                <a:gd name="T5" fmla="*/ 66 h 66"/>
                <a:gd name="T6" fmla="*/ 57 w 57"/>
                <a:gd name="T7" fmla="*/ 49 h 66"/>
                <a:gd name="T8" fmla="*/ 57 w 57"/>
                <a:gd name="T9" fmla="*/ 17 h 66"/>
                <a:gd name="T10" fmla="*/ 28 w 57"/>
                <a:gd name="T11" fmla="*/ 0 h 66"/>
                <a:gd name="T12" fmla="*/ 0 w 57"/>
                <a:gd name="T13" fmla="*/ 17 h 66"/>
                <a:gd name="T14" fmla="*/ 50 w 57"/>
                <a:gd name="T15" fmla="*/ 45 h 66"/>
                <a:gd name="T16" fmla="*/ 32 w 57"/>
                <a:gd name="T17" fmla="*/ 56 h 66"/>
                <a:gd name="T18" fmla="*/ 32 w 57"/>
                <a:gd name="T19" fmla="*/ 10 h 66"/>
                <a:gd name="T20" fmla="*/ 50 w 57"/>
                <a:gd name="T21" fmla="*/ 21 h 66"/>
                <a:gd name="T22" fmla="*/ 50 w 57"/>
                <a:gd name="T23" fmla="*/ 45 h 66"/>
                <a:gd name="T24" fmla="*/ 7 w 57"/>
                <a:gd name="T25" fmla="*/ 21 h 66"/>
                <a:gd name="T26" fmla="*/ 25 w 57"/>
                <a:gd name="T27" fmla="*/ 10 h 66"/>
                <a:gd name="T28" fmla="*/ 25 w 57"/>
                <a:gd name="T29" fmla="*/ 56 h 66"/>
                <a:gd name="T30" fmla="*/ 7 w 57"/>
                <a:gd name="T31" fmla="*/ 45 h 66"/>
                <a:gd name="T32" fmla="*/ 7 w 57"/>
                <a:gd name="T33" fmla="*/ 21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7" h="66">
                  <a:moveTo>
                    <a:pt x="0" y="17"/>
                  </a:moveTo>
                  <a:cubicBezTo>
                    <a:pt x="0" y="49"/>
                    <a:pt x="0" y="49"/>
                    <a:pt x="0" y="49"/>
                  </a:cubicBezTo>
                  <a:cubicBezTo>
                    <a:pt x="28" y="66"/>
                    <a:pt x="28" y="66"/>
                    <a:pt x="28" y="66"/>
                  </a:cubicBezTo>
                  <a:cubicBezTo>
                    <a:pt x="57" y="49"/>
                    <a:pt x="57" y="49"/>
                    <a:pt x="57" y="4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28" y="0"/>
                    <a:pt x="28" y="0"/>
                    <a:pt x="28" y="0"/>
                  </a:cubicBezTo>
                  <a:lnTo>
                    <a:pt x="0" y="17"/>
                  </a:lnTo>
                  <a:close/>
                  <a:moveTo>
                    <a:pt x="50" y="45"/>
                  </a:moveTo>
                  <a:cubicBezTo>
                    <a:pt x="48" y="47"/>
                    <a:pt x="37" y="52"/>
                    <a:pt x="32" y="56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7" y="13"/>
                    <a:pt x="48" y="19"/>
                    <a:pt x="50" y="21"/>
                  </a:cubicBezTo>
                  <a:lnTo>
                    <a:pt x="50" y="45"/>
                  </a:lnTo>
                  <a:close/>
                  <a:moveTo>
                    <a:pt x="7" y="21"/>
                  </a:moveTo>
                  <a:cubicBezTo>
                    <a:pt x="9" y="19"/>
                    <a:pt x="19" y="14"/>
                    <a:pt x="25" y="10"/>
                  </a:cubicBezTo>
                  <a:cubicBezTo>
                    <a:pt x="25" y="56"/>
                    <a:pt x="25" y="56"/>
                    <a:pt x="25" y="56"/>
                  </a:cubicBezTo>
                  <a:cubicBezTo>
                    <a:pt x="19" y="52"/>
                    <a:pt x="9" y="47"/>
                    <a:pt x="7" y="45"/>
                  </a:cubicBezTo>
                  <a:lnTo>
                    <a:pt x="7" y="21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3"/>
            <p:cNvSpPr>
              <a:spLocks noEditPoints="1"/>
            </p:cNvSpPr>
            <p:nvPr userDrawn="1"/>
          </p:nvSpPr>
          <p:spPr bwMode="auto">
            <a:xfrm>
              <a:off x="6231078" y="802401"/>
              <a:ext cx="398322" cy="430148"/>
            </a:xfrm>
            <a:custGeom>
              <a:avLst/>
              <a:gdLst>
                <a:gd name="T0" fmla="*/ 121108 w 398383"/>
                <a:gd name="T1" fmla="*/ 258152 h 430254"/>
                <a:gd name="T2" fmla="*/ 121108 w 398383"/>
                <a:gd name="T3" fmla="*/ 232656 h 430254"/>
                <a:gd name="T4" fmla="*/ 270900 w 398383"/>
                <a:gd name="T5" fmla="*/ 232656 h 430254"/>
                <a:gd name="T6" fmla="*/ 270900 w 398383"/>
                <a:gd name="T7" fmla="*/ 258152 h 430254"/>
                <a:gd name="T8" fmla="*/ 121108 w 398383"/>
                <a:gd name="T9" fmla="*/ 258152 h 430254"/>
                <a:gd name="T10" fmla="*/ 121108 w 398383"/>
                <a:gd name="T11" fmla="*/ 188037 h 430254"/>
                <a:gd name="T12" fmla="*/ 121108 w 398383"/>
                <a:gd name="T13" fmla="*/ 159353 h 430254"/>
                <a:gd name="T14" fmla="*/ 270900 w 398383"/>
                <a:gd name="T15" fmla="*/ 159353 h 430254"/>
                <a:gd name="T16" fmla="*/ 270900 w 398383"/>
                <a:gd name="T17" fmla="*/ 188037 h 430254"/>
                <a:gd name="T18" fmla="*/ 121108 w 398383"/>
                <a:gd name="T19" fmla="*/ 188037 h 430254"/>
                <a:gd name="T20" fmla="*/ 121108 w 398383"/>
                <a:gd name="T21" fmla="*/ 114734 h 430254"/>
                <a:gd name="T22" fmla="*/ 121108 w 398383"/>
                <a:gd name="T23" fmla="*/ 89238 h 430254"/>
                <a:gd name="T24" fmla="*/ 270900 w 398383"/>
                <a:gd name="T25" fmla="*/ 89238 h 430254"/>
                <a:gd name="T26" fmla="*/ 270900 w 398383"/>
                <a:gd name="T27" fmla="*/ 114734 h 430254"/>
                <a:gd name="T28" fmla="*/ 121108 w 398383"/>
                <a:gd name="T29" fmla="*/ 114734 h 430254"/>
                <a:gd name="T30" fmla="*/ 299584 w 398383"/>
                <a:gd name="T31" fmla="*/ 0 h 430254"/>
                <a:gd name="T32" fmla="*/ 98799 w 398383"/>
                <a:gd name="T33" fmla="*/ 0 h 430254"/>
                <a:gd name="T34" fmla="*/ 0 w 398383"/>
                <a:gd name="T35" fmla="*/ 172101 h 430254"/>
                <a:gd name="T36" fmla="*/ 98799 w 398383"/>
                <a:gd name="T37" fmla="*/ 344203 h 430254"/>
                <a:gd name="T38" fmla="*/ 229469 w 398383"/>
                <a:gd name="T39" fmla="*/ 344203 h 430254"/>
                <a:gd name="T40" fmla="*/ 347390 w 398383"/>
                <a:gd name="T41" fmla="*/ 430254 h 430254"/>
                <a:gd name="T42" fmla="*/ 328268 w 398383"/>
                <a:gd name="T43" fmla="*/ 293210 h 430254"/>
                <a:gd name="T44" fmla="*/ 398383 w 398383"/>
                <a:gd name="T45" fmla="*/ 172101 h 430254"/>
                <a:gd name="T46" fmla="*/ 299584 w 398383"/>
                <a:gd name="T47" fmla="*/ 0 h 430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8383" h="430254">
                  <a:moveTo>
                    <a:pt x="121108" y="258152"/>
                  </a:moveTo>
                  <a:lnTo>
                    <a:pt x="121108" y="232656"/>
                  </a:lnTo>
                  <a:lnTo>
                    <a:pt x="270900" y="232656"/>
                  </a:lnTo>
                  <a:lnTo>
                    <a:pt x="270900" y="258152"/>
                  </a:lnTo>
                  <a:lnTo>
                    <a:pt x="121108" y="258152"/>
                  </a:lnTo>
                  <a:moveTo>
                    <a:pt x="121108" y="188037"/>
                  </a:moveTo>
                  <a:lnTo>
                    <a:pt x="121108" y="159353"/>
                  </a:lnTo>
                  <a:lnTo>
                    <a:pt x="270900" y="159353"/>
                  </a:lnTo>
                  <a:lnTo>
                    <a:pt x="270900" y="188037"/>
                  </a:lnTo>
                  <a:lnTo>
                    <a:pt x="121108" y="188037"/>
                  </a:lnTo>
                  <a:moveTo>
                    <a:pt x="121108" y="114734"/>
                  </a:moveTo>
                  <a:lnTo>
                    <a:pt x="121108" y="89238"/>
                  </a:lnTo>
                  <a:lnTo>
                    <a:pt x="270900" y="89238"/>
                  </a:lnTo>
                  <a:lnTo>
                    <a:pt x="270900" y="114734"/>
                  </a:lnTo>
                  <a:lnTo>
                    <a:pt x="121108" y="114734"/>
                  </a:lnTo>
                  <a:moveTo>
                    <a:pt x="299584" y="0"/>
                  </a:moveTo>
                  <a:lnTo>
                    <a:pt x="98799" y="0"/>
                  </a:lnTo>
                  <a:lnTo>
                    <a:pt x="0" y="172101"/>
                  </a:lnTo>
                  <a:lnTo>
                    <a:pt x="98799" y="344203"/>
                  </a:lnTo>
                  <a:lnTo>
                    <a:pt x="229469" y="344203"/>
                  </a:lnTo>
                  <a:lnTo>
                    <a:pt x="347390" y="430254"/>
                  </a:lnTo>
                  <a:lnTo>
                    <a:pt x="328268" y="293210"/>
                  </a:lnTo>
                  <a:lnTo>
                    <a:pt x="398383" y="172101"/>
                  </a:lnTo>
                  <a:lnTo>
                    <a:pt x="299584" y="0"/>
                  </a:lnTo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4"/>
            <p:cNvSpPr>
              <a:spLocks/>
            </p:cNvSpPr>
            <p:nvPr userDrawn="1"/>
          </p:nvSpPr>
          <p:spPr bwMode="auto">
            <a:xfrm>
              <a:off x="7900907" y="463906"/>
              <a:ext cx="729725" cy="914462"/>
            </a:xfrm>
            <a:custGeom>
              <a:avLst/>
              <a:gdLst>
                <a:gd name="T0" fmla="*/ 104 w 229"/>
                <a:gd name="T1" fmla="*/ 0 h 287"/>
                <a:gd name="T2" fmla="*/ 0 w 229"/>
                <a:gd name="T3" fmla="*/ 94 h 287"/>
                <a:gd name="T4" fmla="*/ 7 w 229"/>
                <a:gd name="T5" fmla="*/ 115 h 287"/>
                <a:gd name="T6" fmla="*/ 6 w 229"/>
                <a:gd name="T7" fmla="*/ 117 h 287"/>
                <a:gd name="T8" fmla="*/ 102 w 229"/>
                <a:gd name="T9" fmla="*/ 228 h 287"/>
                <a:gd name="T10" fmla="*/ 102 w 229"/>
                <a:gd name="T11" fmla="*/ 228 h 287"/>
                <a:gd name="T12" fmla="*/ 102 w 229"/>
                <a:gd name="T13" fmla="*/ 228 h 287"/>
                <a:gd name="T14" fmla="*/ 93 w 229"/>
                <a:gd name="T15" fmla="*/ 249 h 287"/>
                <a:gd name="T16" fmla="*/ 94 w 229"/>
                <a:gd name="T17" fmla="*/ 255 h 287"/>
                <a:gd name="T18" fmla="*/ 121 w 229"/>
                <a:gd name="T19" fmla="*/ 287 h 287"/>
                <a:gd name="T20" fmla="*/ 188 w 229"/>
                <a:gd name="T21" fmla="*/ 287 h 287"/>
                <a:gd name="T22" fmla="*/ 204 w 229"/>
                <a:gd name="T23" fmla="*/ 141 h 287"/>
                <a:gd name="T24" fmla="*/ 183 w 229"/>
                <a:gd name="T25" fmla="*/ 22 h 287"/>
                <a:gd name="T26" fmla="*/ 162 w 229"/>
                <a:gd name="T27" fmla="*/ 37 h 287"/>
                <a:gd name="T28" fmla="*/ 166 w 229"/>
                <a:gd name="T29" fmla="*/ 12 h 287"/>
                <a:gd name="T30" fmla="*/ 152 w 229"/>
                <a:gd name="T31" fmla="*/ 7 h 287"/>
                <a:gd name="T32" fmla="*/ 104 w 229"/>
                <a:gd name="T33" fmla="*/ 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9" h="287">
                  <a:moveTo>
                    <a:pt x="104" y="0"/>
                  </a:moveTo>
                  <a:cubicBezTo>
                    <a:pt x="6" y="0"/>
                    <a:pt x="0" y="94"/>
                    <a:pt x="0" y="94"/>
                  </a:cubicBezTo>
                  <a:cubicBezTo>
                    <a:pt x="12" y="106"/>
                    <a:pt x="7" y="115"/>
                    <a:pt x="7" y="115"/>
                  </a:cubicBezTo>
                  <a:cubicBezTo>
                    <a:pt x="6" y="117"/>
                    <a:pt x="6" y="117"/>
                    <a:pt x="6" y="117"/>
                  </a:cubicBezTo>
                  <a:cubicBezTo>
                    <a:pt x="96" y="134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102" y="228"/>
                    <a:pt x="102" y="228"/>
                    <a:pt x="102" y="228"/>
                  </a:cubicBezTo>
                  <a:cubicBezTo>
                    <a:pt x="94" y="237"/>
                    <a:pt x="93" y="244"/>
                    <a:pt x="93" y="249"/>
                  </a:cubicBezTo>
                  <a:cubicBezTo>
                    <a:pt x="93" y="253"/>
                    <a:pt x="94" y="255"/>
                    <a:pt x="94" y="255"/>
                  </a:cubicBezTo>
                  <a:cubicBezTo>
                    <a:pt x="121" y="287"/>
                    <a:pt x="121" y="287"/>
                    <a:pt x="121" y="287"/>
                  </a:cubicBezTo>
                  <a:cubicBezTo>
                    <a:pt x="188" y="287"/>
                    <a:pt x="188" y="287"/>
                    <a:pt x="188" y="287"/>
                  </a:cubicBezTo>
                  <a:cubicBezTo>
                    <a:pt x="181" y="211"/>
                    <a:pt x="204" y="141"/>
                    <a:pt x="204" y="141"/>
                  </a:cubicBezTo>
                  <a:cubicBezTo>
                    <a:pt x="229" y="75"/>
                    <a:pt x="205" y="40"/>
                    <a:pt x="183" y="22"/>
                  </a:cubicBezTo>
                  <a:cubicBezTo>
                    <a:pt x="162" y="37"/>
                    <a:pt x="162" y="37"/>
                    <a:pt x="162" y="37"/>
                  </a:cubicBezTo>
                  <a:cubicBezTo>
                    <a:pt x="166" y="12"/>
                    <a:pt x="166" y="12"/>
                    <a:pt x="166" y="12"/>
                  </a:cubicBezTo>
                  <a:cubicBezTo>
                    <a:pt x="158" y="8"/>
                    <a:pt x="152" y="7"/>
                    <a:pt x="152" y="7"/>
                  </a:cubicBezTo>
                  <a:cubicBezTo>
                    <a:pt x="134" y="2"/>
                    <a:pt x="118" y="0"/>
                    <a:pt x="104" y="0"/>
                  </a:cubicBez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5"/>
            <p:cNvSpPr>
              <a:spLocks/>
            </p:cNvSpPr>
            <p:nvPr/>
          </p:nvSpPr>
          <p:spPr bwMode="auto">
            <a:xfrm>
              <a:off x="8199695" y="1187941"/>
              <a:ext cx="28679" cy="66912"/>
            </a:xfrm>
            <a:custGeom>
              <a:avLst/>
              <a:gdLst>
                <a:gd name="T0" fmla="*/ 9 w 9"/>
                <a:gd name="T1" fmla="*/ 0 h 21"/>
                <a:gd name="T2" fmla="*/ 0 w 9"/>
                <a:gd name="T3" fmla="*/ 21 h 21"/>
                <a:gd name="T4" fmla="*/ 9 w 9"/>
                <a:gd name="T5" fmla="*/ 0 h 21"/>
                <a:gd name="T6" fmla="*/ 9 w 9"/>
                <a:gd name="T7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1">
                  <a:moveTo>
                    <a:pt x="9" y="0"/>
                  </a:moveTo>
                  <a:cubicBezTo>
                    <a:pt x="1" y="9"/>
                    <a:pt x="0" y="16"/>
                    <a:pt x="0" y="21"/>
                  </a:cubicBezTo>
                  <a:cubicBezTo>
                    <a:pt x="0" y="16"/>
                    <a:pt x="1" y="9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6"/>
            <p:cNvSpPr>
              <a:spLocks noEditPoints="1"/>
            </p:cNvSpPr>
            <p:nvPr userDrawn="1"/>
          </p:nvSpPr>
          <p:spPr bwMode="auto">
            <a:xfrm>
              <a:off x="8366896" y="157274"/>
              <a:ext cx="398322" cy="379167"/>
            </a:xfrm>
            <a:custGeom>
              <a:avLst/>
              <a:gdLst>
                <a:gd name="T0" fmla="*/ 39 w 125"/>
                <a:gd name="T1" fmla="*/ 80 h 119"/>
                <a:gd name="T2" fmla="*/ 39 w 125"/>
                <a:gd name="T3" fmla="*/ 72 h 119"/>
                <a:gd name="T4" fmla="*/ 86 w 125"/>
                <a:gd name="T5" fmla="*/ 72 h 119"/>
                <a:gd name="T6" fmla="*/ 86 w 125"/>
                <a:gd name="T7" fmla="*/ 80 h 119"/>
                <a:gd name="T8" fmla="*/ 39 w 125"/>
                <a:gd name="T9" fmla="*/ 80 h 119"/>
                <a:gd name="T10" fmla="*/ 39 w 125"/>
                <a:gd name="T11" fmla="*/ 58 h 119"/>
                <a:gd name="T12" fmla="*/ 39 w 125"/>
                <a:gd name="T13" fmla="*/ 49 h 119"/>
                <a:gd name="T14" fmla="*/ 86 w 125"/>
                <a:gd name="T15" fmla="*/ 49 h 119"/>
                <a:gd name="T16" fmla="*/ 86 w 125"/>
                <a:gd name="T17" fmla="*/ 58 h 119"/>
                <a:gd name="T18" fmla="*/ 39 w 125"/>
                <a:gd name="T19" fmla="*/ 58 h 119"/>
                <a:gd name="T20" fmla="*/ 39 w 125"/>
                <a:gd name="T21" fmla="*/ 35 h 119"/>
                <a:gd name="T22" fmla="*/ 39 w 125"/>
                <a:gd name="T23" fmla="*/ 27 h 119"/>
                <a:gd name="T24" fmla="*/ 86 w 125"/>
                <a:gd name="T25" fmla="*/ 27 h 119"/>
                <a:gd name="T26" fmla="*/ 86 w 125"/>
                <a:gd name="T27" fmla="*/ 35 h 119"/>
                <a:gd name="T28" fmla="*/ 39 w 125"/>
                <a:gd name="T29" fmla="*/ 35 h 119"/>
                <a:gd name="T30" fmla="*/ 93 w 125"/>
                <a:gd name="T31" fmla="*/ 0 h 119"/>
                <a:gd name="T32" fmla="*/ 31 w 125"/>
                <a:gd name="T33" fmla="*/ 0 h 119"/>
                <a:gd name="T34" fmla="*/ 0 w 125"/>
                <a:gd name="T35" fmla="*/ 54 h 119"/>
                <a:gd name="T36" fmla="*/ 21 w 125"/>
                <a:gd name="T37" fmla="*/ 91 h 119"/>
                <a:gd name="T38" fmla="*/ 19 w 125"/>
                <a:gd name="T39" fmla="*/ 109 h 119"/>
                <a:gd name="T40" fmla="*/ 36 w 125"/>
                <a:gd name="T41" fmla="*/ 119 h 119"/>
                <a:gd name="T42" fmla="*/ 36 w 125"/>
                <a:gd name="T43" fmla="*/ 119 h 119"/>
                <a:gd name="T44" fmla="*/ 36 w 125"/>
                <a:gd name="T45" fmla="*/ 119 h 119"/>
                <a:gd name="T46" fmla="*/ 52 w 125"/>
                <a:gd name="T47" fmla="*/ 108 h 119"/>
                <a:gd name="T48" fmla="*/ 93 w 125"/>
                <a:gd name="T49" fmla="*/ 108 h 119"/>
                <a:gd name="T50" fmla="*/ 125 w 125"/>
                <a:gd name="T51" fmla="*/ 54 h 119"/>
                <a:gd name="T52" fmla="*/ 93 w 125"/>
                <a:gd name="T53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" h="119">
                  <a:moveTo>
                    <a:pt x="39" y="80"/>
                  </a:moveTo>
                  <a:cubicBezTo>
                    <a:pt x="39" y="72"/>
                    <a:pt x="39" y="72"/>
                    <a:pt x="39" y="72"/>
                  </a:cubicBezTo>
                  <a:cubicBezTo>
                    <a:pt x="86" y="72"/>
                    <a:pt x="86" y="72"/>
                    <a:pt x="86" y="72"/>
                  </a:cubicBezTo>
                  <a:cubicBezTo>
                    <a:pt x="86" y="80"/>
                    <a:pt x="86" y="80"/>
                    <a:pt x="86" y="80"/>
                  </a:cubicBezTo>
                  <a:cubicBezTo>
                    <a:pt x="39" y="80"/>
                    <a:pt x="39" y="80"/>
                    <a:pt x="39" y="80"/>
                  </a:cubicBezTo>
                  <a:moveTo>
                    <a:pt x="39" y="58"/>
                  </a:moveTo>
                  <a:cubicBezTo>
                    <a:pt x="39" y="49"/>
                    <a:pt x="39" y="49"/>
                    <a:pt x="39" y="49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39" y="58"/>
                    <a:pt x="39" y="58"/>
                    <a:pt x="39" y="58"/>
                  </a:cubicBezTo>
                  <a:moveTo>
                    <a:pt x="39" y="35"/>
                  </a:moveTo>
                  <a:cubicBezTo>
                    <a:pt x="39" y="27"/>
                    <a:pt x="39" y="27"/>
                    <a:pt x="39" y="27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39" y="35"/>
                    <a:pt x="39" y="35"/>
                    <a:pt x="39" y="35"/>
                  </a:cubicBezTo>
                  <a:moveTo>
                    <a:pt x="93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19" y="109"/>
                    <a:pt x="19" y="109"/>
                    <a:pt x="19" y="109"/>
                  </a:cubicBezTo>
                  <a:cubicBezTo>
                    <a:pt x="24" y="112"/>
                    <a:pt x="30" y="115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36" y="119"/>
                    <a:pt x="36" y="119"/>
                    <a:pt x="36" y="119"/>
                  </a:cubicBezTo>
                  <a:cubicBezTo>
                    <a:pt x="52" y="108"/>
                    <a:pt x="52" y="108"/>
                    <a:pt x="52" y="108"/>
                  </a:cubicBezTo>
                  <a:cubicBezTo>
                    <a:pt x="93" y="108"/>
                    <a:pt x="93" y="108"/>
                    <a:pt x="93" y="108"/>
                  </a:cubicBezTo>
                  <a:cubicBezTo>
                    <a:pt x="125" y="54"/>
                    <a:pt x="125" y="54"/>
                    <a:pt x="125" y="54"/>
                  </a:cubicBezTo>
                  <a:cubicBezTo>
                    <a:pt x="93" y="0"/>
                    <a:pt x="93" y="0"/>
                    <a:pt x="93" y="0"/>
                  </a:cubicBezTo>
                </a:path>
              </a:pathLst>
            </a:custGeom>
            <a:gradFill rotWithShape="1">
              <a:gsLst>
                <a:gs pos="0">
                  <a:schemeClr val="accent3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7"/>
            <p:cNvSpPr>
              <a:spLocks/>
            </p:cNvSpPr>
            <p:nvPr userDrawn="1"/>
          </p:nvSpPr>
          <p:spPr bwMode="auto">
            <a:xfrm>
              <a:off x="8414694" y="504578"/>
              <a:ext cx="66918" cy="79656"/>
            </a:xfrm>
            <a:custGeom>
              <a:avLst/>
              <a:gdLst>
                <a:gd name="T0" fmla="*/ 4 w 21"/>
                <a:gd name="T1" fmla="*/ 0 h 25"/>
                <a:gd name="T2" fmla="*/ 4 w 21"/>
                <a:gd name="T3" fmla="*/ 0 h 25"/>
                <a:gd name="T4" fmla="*/ 4 w 21"/>
                <a:gd name="T5" fmla="*/ 0 h 25"/>
                <a:gd name="T6" fmla="*/ 0 w 21"/>
                <a:gd name="T7" fmla="*/ 25 h 25"/>
                <a:gd name="T8" fmla="*/ 21 w 21"/>
                <a:gd name="T9" fmla="*/ 10 h 25"/>
                <a:gd name="T10" fmla="*/ 4 w 21"/>
                <a:gd name="T11" fmla="*/ 0 h 25"/>
                <a:gd name="T12" fmla="*/ 4 w 21"/>
                <a:gd name="T13" fmla="*/ 0 h 25"/>
                <a:gd name="T14" fmla="*/ 4 w 21"/>
                <a:gd name="T1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5">
                  <a:moveTo>
                    <a:pt x="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15" y="6"/>
                    <a:pt x="9" y="3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  <a:close/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419569" y="499704"/>
              <a:ext cx="12746" cy="79656"/>
            </a:xfrm>
            <a:custGeom>
              <a:avLst/>
              <a:gdLst>
                <a:gd name="T0" fmla="*/ 12748 w 12748"/>
                <a:gd name="T1" fmla="*/ 0 h 79676"/>
                <a:gd name="T2" fmla="*/ 0 w 12748"/>
                <a:gd name="T3" fmla="*/ 79676 h 79676"/>
                <a:gd name="T4" fmla="*/ 12748 w 12748"/>
                <a:gd name="T5" fmla="*/ 0 h 79676"/>
                <a:gd name="T6" fmla="*/ 12748 w 12748"/>
                <a:gd name="T7" fmla="*/ 0 h 79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48" h="79676">
                  <a:moveTo>
                    <a:pt x="12748" y="0"/>
                  </a:moveTo>
                  <a:lnTo>
                    <a:pt x="0" y="79676"/>
                  </a:lnTo>
                  <a:lnTo>
                    <a:pt x="12748" y="0"/>
                  </a:lnTo>
                  <a:lnTo>
                    <a:pt x="12748" y="0"/>
                  </a:lnTo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E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432315" y="499704"/>
              <a:ext cx="54172" cy="31862"/>
            </a:xfrm>
            <a:custGeom>
              <a:avLst/>
              <a:gdLst>
                <a:gd name="T0" fmla="*/ 0 w 17"/>
                <a:gd name="T1" fmla="*/ 0 h 10"/>
                <a:gd name="T2" fmla="*/ 0 w 17"/>
                <a:gd name="T3" fmla="*/ 0 h 10"/>
                <a:gd name="T4" fmla="*/ 17 w 17"/>
                <a:gd name="T5" fmla="*/ 10 h 10"/>
                <a:gd name="T6" fmla="*/ 17 w 17"/>
                <a:gd name="T7" fmla="*/ 10 h 10"/>
                <a:gd name="T8" fmla="*/ 0 w 17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5" y="3"/>
                    <a:pt x="11" y="6"/>
                    <a:pt x="17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1" y="6"/>
                    <a:pt x="5" y="3"/>
                    <a:pt x="0" y="0"/>
                  </a:cubicBezTo>
                </a:path>
              </a:pathLst>
            </a:custGeom>
            <a:solidFill>
              <a:srgbClr val="34342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1"/>
            <p:cNvSpPr>
              <a:spLocks noEditPoints="1"/>
            </p:cNvSpPr>
            <p:nvPr userDrawn="1"/>
          </p:nvSpPr>
          <p:spPr bwMode="auto">
            <a:xfrm>
              <a:off x="6157100" y="1299460"/>
              <a:ext cx="312285" cy="165686"/>
            </a:xfrm>
            <a:custGeom>
              <a:avLst/>
              <a:gdLst>
                <a:gd name="T0" fmla="*/ 54 w 98"/>
                <a:gd name="T1" fmla="*/ 52 h 52"/>
                <a:gd name="T2" fmla="*/ 98 w 98"/>
                <a:gd name="T3" fmla="*/ 26 h 52"/>
                <a:gd name="T4" fmla="*/ 54 w 98"/>
                <a:gd name="T5" fmla="*/ 0 h 52"/>
                <a:gd name="T6" fmla="*/ 54 w 98"/>
                <a:gd name="T7" fmla="*/ 15 h 52"/>
                <a:gd name="T8" fmla="*/ 0 w 98"/>
                <a:gd name="T9" fmla="*/ 15 h 52"/>
                <a:gd name="T10" fmla="*/ 0 w 98"/>
                <a:gd name="T11" fmla="*/ 36 h 52"/>
                <a:gd name="T12" fmla="*/ 54 w 98"/>
                <a:gd name="T13" fmla="*/ 36 h 52"/>
                <a:gd name="T14" fmla="*/ 54 w 98"/>
                <a:gd name="T15" fmla="*/ 52 h 52"/>
                <a:gd name="T16" fmla="*/ 7 w 98"/>
                <a:gd name="T17" fmla="*/ 30 h 52"/>
                <a:gd name="T18" fmla="*/ 7 w 98"/>
                <a:gd name="T19" fmla="*/ 22 h 52"/>
                <a:gd name="T20" fmla="*/ 61 w 98"/>
                <a:gd name="T21" fmla="*/ 22 h 52"/>
                <a:gd name="T22" fmla="*/ 61 w 98"/>
                <a:gd name="T23" fmla="*/ 11 h 52"/>
                <a:gd name="T24" fmla="*/ 86 w 98"/>
                <a:gd name="T25" fmla="*/ 26 h 52"/>
                <a:gd name="T26" fmla="*/ 61 w 98"/>
                <a:gd name="T27" fmla="*/ 40 h 52"/>
                <a:gd name="T28" fmla="*/ 61 w 98"/>
                <a:gd name="T29" fmla="*/ 30 h 52"/>
                <a:gd name="T30" fmla="*/ 7 w 98"/>
                <a:gd name="T31" fmla="*/ 3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8" h="52">
                  <a:moveTo>
                    <a:pt x="54" y="52"/>
                  </a:moveTo>
                  <a:cubicBezTo>
                    <a:pt x="98" y="26"/>
                    <a:pt x="98" y="26"/>
                    <a:pt x="98" y="26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0"/>
                    <a:pt x="54" y="11"/>
                    <a:pt x="54" y="15"/>
                  </a:cubicBezTo>
                  <a:cubicBezTo>
                    <a:pt x="48" y="15"/>
                    <a:pt x="0" y="15"/>
                    <a:pt x="0" y="1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48" y="36"/>
                    <a:pt x="54" y="36"/>
                  </a:cubicBezTo>
                  <a:cubicBezTo>
                    <a:pt x="54" y="40"/>
                    <a:pt x="54" y="52"/>
                    <a:pt x="54" y="52"/>
                  </a:cubicBezTo>
                  <a:close/>
                  <a:moveTo>
                    <a:pt x="7" y="30"/>
                  </a:moveTo>
                  <a:cubicBezTo>
                    <a:pt x="7" y="27"/>
                    <a:pt x="7" y="24"/>
                    <a:pt x="7" y="22"/>
                  </a:cubicBezTo>
                  <a:cubicBezTo>
                    <a:pt x="13" y="22"/>
                    <a:pt x="61" y="22"/>
                    <a:pt x="61" y="22"/>
                  </a:cubicBezTo>
                  <a:cubicBezTo>
                    <a:pt x="61" y="22"/>
                    <a:pt x="61" y="15"/>
                    <a:pt x="61" y="11"/>
                  </a:cubicBezTo>
                  <a:cubicBezTo>
                    <a:pt x="67" y="15"/>
                    <a:pt x="80" y="22"/>
                    <a:pt x="86" y="26"/>
                  </a:cubicBezTo>
                  <a:cubicBezTo>
                    <a:pt x="80" y="29"/>
                    <a:pt x="67" y="37"/>
                    <a:pt x="61" y="40"/>
                  </a:cubicBezTo>
                  <a:cubicBezTo>
                    <a:pt x="61" y="37"/>
                    <a:pt x="61" y="30"/>
                    <a:pt x="61" y="30"/>
                  </a:cubicBezTo>
                  <a:cubicBezTo>
                    <a:pt x="61" y="30"/>
                    <a:pt x="13" y="30"/>
                    <a:pt x="7" y="30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 noEditPoints="1"/>
            </p:cNvSpPr>
            <p:nvPr userDrawn="1"/>
          </p:nvSpPr>
          <p:spPr bwMode="auto">
            <a:xfrm>
              <a:off x="5943600" y="1395049"/>
              <a:ext cx="356896" cy="187991"/>
            </a:xfrm>
            <a:custGeom>
              <a:avLst/>
              <a:gdLst>
                <a:gd name="T0" fmla="*/ 43 w 112"/>
                <a:gd name="T1" fmla="*/ 46 h 59"/>
                <a:gd name="T2" fmla="*/ 15 w 112"/>
                <a:gd name="T3" fmla="*/ 30 h 59"/>
                <a:gd name="T4" fmla="*/ 43 w 112"/>
                <a:gd name="T5" fmla="*/ 13 h 59"/>
                <a:gd name="T6" fmla="*/ 43 w 112"/>
                <a:gd name="T7" fmla="*/ 25 h 59"/>
                <a:gd name="T8" fmla="*/ 104 w 112"/>
                <a:gd name="T9" fmla="*/ 25 h 59"/>
                <a:gd name="T10" fmla="*/ 104 w 112"/>
                <a:gd name="T11" fmla="*/ 34 h 59"/>
                <a:gd name="T12" fmla="*/ 43 w 112"/>
                <a:gd name="T13" fmla="*/ 34 h 59"/>
                <a:gd name="T14" fmla="*/ 43 w 112"/>
                <a:gd name="T15" fmla="*/ 46 h 59"/>
                <a:gd name="T16" fmla="*/ 50 w 112"/>
                <a:gd name="T17" fmla="*/ 0 h 59"/>
                <a:gd name="T18" fmla="*/ 0 w 112"/>
                <a:gd name="T19" fmla="*/ 30 h 59"/>
                <a:gd name="T20" fmla="*/ 50 w 112"/>
                <a:gd name="T21" fmla="*/ 59 h 59"/>
                <a:gd name="T22" fmla="*/ 50 w 112"/>
                <a:gd name="T23" fmla="*/ 42 h 59"/>
                <a:gd name="T24" fmla="*/ 112 w 112"/>
                <a:gd name="T25" fmla="*/ 42 h 59"/>
                <a:gd name="T26" fmla="*/ 112 w 112"/>
                <a:gd name="T27" fmla="*/ 17 h 59"/>
                <a:gd name="T28" fmla="*/ 50 w 112"/>
                <a:gd name="T29" fmla="*/ 17 h 59"/>
                <a:gd name="T30" fmla="*/ 50 w 112"/>
                <a:gd name="T3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2" h="59">
                  <a:moveTo>
                    <a:pt x="43" y="46"/>
                  </a:moveTo>
                  <a:cubicBezTo>
                    <a:pt x="36" y="42"/>
                    <a:pt x="21" y="34"/>
                    <a:pt x="15" y="30"/>
                  </a:cubicBezTo>
                  <a:cubicBezTo>
                    <a:pt x="21" y="26"/>
                    <a:pt x="36" y="17"/>
                    <a:pt x="43" y="13"/>
                  </a:cubicBezTo>
                  <a:cubicBezTo>
                    <a:pt x="43" y="17"/>
                    <a:pt x="43" y="25"/>
                    <a:pt x="43" y="25"/>
                  </a:cubicBezTo>
                  <a:cubicBezTo>
                    <a:pt x="43" y="25"/>
                    <a:pt x="98" y="25"/>
                    <a:pt x="104" y="25"/>
                  </a:cubicBezTo>
                  <a:cubicBezTo>
                    <a:pt x="104" y="28"/>
                    <a:pt x="104" y="31"/>
                    <a:pt x="104" y="34"/>
                  </a:cubicBezTo>
                  <a:cubicBezTo>
                    <a:pt x="98" y="34"/>
                    <a:pt x="43" y="34"/>
                    <a:pt x="43" y="34"/>
                  </a:cubicBezTo>
                  <a:cubicBezTo>
                    <a:pt x="43" y="34"/>
                    <a:pt x="43" y="42"/>
                    <a:pt x="43" y="46"/>
                  </a:cubicBezTo>
                  <a:moveTo>
                    <a:pt x="50" y="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50" y="59"/>
                    <a:pt x="50" y="59"/>
                    <a:pt x="50" y="59"/>
                  </a:cubicBezTo>
                  <a:cubicBezTo>
                    <a:pt x="50" y="59"/>
                    <a:pt x="50" y="46"/>
                    <a:pt x="50" y="42"/>
                  </a:cubicBezTo>
                  <a:cubicBezTo>
                    <a:pt x="57" y="42"/>
                    <a:pt x="112" y="42"/>
                    <a:pt x="112" y="42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2" y="17"/>
                    <a:pt x="57" y="17"/>
                    <a:pt x="50" y="17"/>
                  </a:cubicBezTo>
                  <a:cubicBezTo>
                    <a:pt x="50" y="13"/>
                    <a:pt x="50" y="0"/>
                    <a:pt x="50" y="0"/>
                  </a:cubicBezTo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4"/>
            <p:cNvSpPr>
              <a:spLocks noEditPoints="1"/>
            </p:cNvSpPr>
            <p:nvPr userDrawn="1"/>
          </p:nvSpPr>
          <p:spPr bwMode="auto">
            <a:xfrm>
              <a:off x="8577901" y="1038186"/>
              <a:ext cx="261299" cy="229411"/>
            </a:xfrm>
            <a:custGeom>
              <a:avLst/>
              <a:gdLst>
                <a:gd name="T0" fmla="*/ 89238 w 261339"/>
                <a:gd name="T1" fmla="*/ 188036 h 229468"/>
                <a:gd name="T2" fmla="*/ 44619 w 261339"/>
                <a:gd name="T3" fmla="*/ 114734 h 229468"/>
                <a:gd name="T4" fmla="*/ 89238 w 261339"/>
                <a:gd name="T5" fmla="*/ 38244 h 229468"/>
                <a:gd name="T6" fmla="*/ 175289 w 261339"/>
                <a:gd name="T7" fmla="*/ 38244 h 229468"/>
                <a:gd name="T8" fmla="*/ 216721 w 261339"/>
                <a:gd name="T9" fmla="*/ 114734 h 229468"/>
                <a:gd name="T10" fmla="*/ 175289 w 261339"/>
                <a:gd name="T11" fmla="*/ 188036 h 229468"/>
                <a:gd name="T12" fmla="*/ 89238 w 261339"/>
                <a:gd name="T13" fmla="*/ 188036 h 229468"/>
                <a:gd name="T14" fmla="*/ 197598 w 261339"/>
                <a:gd name="T15" fmla="*/ 0 h 229468"/>
                <a:gd name="T16" fmla="*/ 63741 w 261339"/>
                <a:gd name="T17" fmla="*/ 0 h 229468"/>
                <a:gd name="T18" fmla="*/ 0 w 261339"/>
                <a:gd name="T19" fmla="*/ 114734 h 229468"/>
                <a:gd name="T20" fmla="*/ 63741 w 261339"/>
                <a:gd name="T21" fmla="*/ 229468 h 229468"/>
                <a:gd name="T22" fmla="*/ 197598 w 261339"/>
                <a:gd name="T23" fmla="*/ 229468 h 229468"/>
                <a:gd name="T24" fmla="*/ 261339 w 261339"/>
                <a:gd name="T25" fmla="*/ 114734 h 229468"/>
                <a:gd name="T26" fmla="*/ 197598 w 261339"/>
                <a:gd name="T27" fmla="*/ 0 h 229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61339" h="229468">
                  <a:moveTo>
                    <a:pt x="89238" y="188036"/>
                  </a:moveTo>
                  <a:lnTo>
                    <a:pt x="44619" y="114734"/>
                  </a:lnTo>
                  <a:lnTo>
                    <a:pt x="89238" y="38244"/>
                  </a:lnTo>
                  <a:lnTo>
                    <a:pt x="175289" y="38244"/>
                  </a:lnTo>
                  <a:lnTo>
                    <a:pt x="216721" y="114734"/>
                  </a:lnTo>
                  <a:lnTo>
                    <a:pt x="175289" y="188036"/>
                  </a:lnTo>
                  <a:lnTo>
                    <a:pt x="89238" y="188036"/>
                  </a:lnTo>
                  <a:moveTo>
                    <a:pt x="197598" y="0"/>
                  </a:moveTo>
                  <a:lnTo>
                    <a:pt x="63741" y="0"/>
                  </a:lnTo>
                  <a:lnTo>
                    <a:pt x="0" y="114734"/>
                  </a:lnTo>
                  <a:lnTo>
                    <a:pt x="63741" y="229468"/>
                  </a:lnTo>
                  <a:lnTo>
                    <a:pt x="197598" y="229468"/>
                  </a:lnTo>
                  <a:lnTo>
                    <a:pt x="261339" y="114734"/>
                  </a:lnTo>
                  <a:lnTo>
                    <a:pt x="197598" y="0"/>
                  </a:lnTo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6"/>
            <p:cNvSpPr>
              <a:spLocks noEditPoints="1"/>
            </p:cNvSpPr>
            <p:nvPr/>
          </p:nvSpPr>
          <p:spPr bwMode="auto">
            <a:xfrm>
              <a:off x="8839200" y="942597"/>
              <a:ext cx="210314" cy="181617"/>
            </a:xfrm>
            <a:custGeom>
              <a:avLst/>
              <a:gdLst>
                <a:gd name="T0" fmla="*/ 70115 w 210346"/>
                <a:gd name="T1" fmla="*/ 149792 h 181662"/>
                <a:gd name="T2" fmla="*/ 38244 w 210346"/>
                <a:gd name="T3" fmla="*/ 92425 h 181662"/>
                <a:gd name="T4" fmla="*/ 70115 w 210346"/>
                <a:gd name="T5" fmla="*/ 31870 h 181662"/>
                <a:gd name="T6" fmla="*/ 140230 w 210346"/>
                <a:gd name="T7" fmla="*/ 31870 h 181662"/>
                <a:gd name="T8" fmla="*/ 175288 w 210346"/>
                <a:gd name="T9" fmla="*/ 92425 h 181662"/>
                <a:gd name="T10" fmla="*/ 140230 w 210346"/>
                <a:gd name="T11" fmla="*/ 149792 h 181662"/>
                <a:gd name="T12" fmla="*/ 70115 w 210346"/>
                <a:gd name="T13" fmla="*/ 149792 h 181662"/>
                <a:gd name="T14" fmla="*/ 159353 w 210346"/>
                <a:gd name="T15" fmla="*/ 0 h 181662"/>
                <a:gd name="T16" fmla="*/ 54180 w 210346"/>
                <a:gd name="T17" fmla="*/ 0 h 181662"/>
                <a:gd name="T18" fmla="*/ 0 w 210346"/>
                <a:gd name="T19" fmla="*/ 92425 h 181662"/>
                <a:gd name="T20" fmla="*/ 54180 w 210346"/>
                <a:gd name="T21" fmla="*/ 181662 h 181662"/>
                <a:gd name="T22" fmla="*/ 159353 w 210346"/>
                <a:gd name="T23" fmla="*/ 181662 h 181662"/>
                <a:gd name="T24" fmla="*/ 210346 w 210346"/>
                <a:gd name="T25" fmla="*/ 92425 h 181662"/>
                <a:gd name="T26" fmla="*/ 159353 w 210346"/>
                <a:gd name="T27" fmla="*/ 0 h 181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0346" h="181662">
                  <a:moveTo>
                    <a:pt x="70115" y="149792"/>
                  </a:moveTo>
                  <a:lnTo>
                    <a:pt x="38244" y="92425"/>
                  </a:lnTo>
                  <a:lnTo>
                    <a:pt x="70115" y="31870"/>
                  </a:lnTo>
                  <a:lnTo>
                    <a:pt x="140230" y="31870"/>
                  </a:lnTo>
                  <a:lnTo>
                    <a:pt x="175288" y="92425"/>
                  </a:lnTo>
                  <a:lnTo>
                    <a:pt x="140230" y="149792"/>
                  </a:lnTo>
                  <a:lnTo>
                    <a:pt x="70115" y="149792"/>
                  </a:lnTo>
                  <a:moveTo>
                    <a:pt x="159353" y="0"/>
                  </a:moveTo>
                  <a:lnTo>
                    <a:pt x="54180" y="0"/>
                  </a:lnTo>
                  <a:lnTo>
                    <a:pt x="0" y="92425"/>
                  </a:lnTo>
                  <a:lnTo>
                    <a:pt x="54180" y="181662"/>
                  </a:lnTo>
                  <a:lnTo>
                    <a:pt x="159353" y="181662"/>
                  </a:lnTo>
                  <a:lnTo>
                    <a:pt x="210346" y="92425"/>
                  </a:lnTo>
                  <a:lnTo>
                    <a:pt x="159353" y="0"/>
                  </a:lnTo>
                </a:path>
              </a:pathLst>
            </a:custGeom>
            <a:gradFill rotWithShape="1">
              <a:gsLst>
                <a:gs pos="0">
                  <a:schemeClr val="accent5"/>
                </a:gs>
                <a:gs pos="100000">
                  <a:schemeClr val="accent4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28"/>
            <p:cNvSpPr>
              <a:spLocks noEditPoints="1"/>
            </p:cNvSpPr>
            <p:nvPr/>
          </p:nvSpPr>
          <p:spPr bwMode="auto">
            <a:xfrm>
              <a:off x="8683058" y="878871"/>
              <a:ext cx="156142" cy="137010"/>
            </a:xfrm>
            <a:custGeom>
              <a:avLst/>
              <a:gdLst>
                <a:gd name="T0" fmla="*/ 54180 w 156166"/>
                <a:gd name="T1" fmla="*/ 111548 h 137044"/>
                <a:gd name="T2" fmla="*/ 28683 w 156166"/>
                <a:gd name="T3" fmla="*/ 70116 h 137044"/>
                <a:gd name="T4" fmla="*/ 54180 w 156166"/>
                <a:gd name="T5" fmla="*/ 25497 h 137044"/>
                <a:gd name="T6" fmla="*/ 105173 w 156166"/>
                <a:gd name="T7" fmla="*/ 25497 h 137044"/>
                <a:gd name="T8" fmla="*/ 130669 w 156166"/>
                <a:gd name="T9" fmla="*/ 70116 h 137044"/>
                <a:gd name="T10" fmla="*/ 105173 w 156166"/>
                <a:gd name="T11" fmla="*/ 111548 h 137044"/>
                <a:gd name="T12" fmla="*/ 54180 w 156166"/>
                <a:gd name="T13" fmla="*/ 111548 h 137044"/>
                <a:gd name="T14" fmla="*/ 117921 w 156166"/>
                <a:gd name="T15" fmla="*/ 0 h 137044"/>
                <a:gd name="T16" fmla="*/ 38245 w 156166"/>
                <a:gd name="T17" fmla="*/ 0 h 137044"/>
                <a:gd name="T18" fmla="*/ 0 w 156166"/>
                <a:gd name="T19" fmla="*/ 70116 h 137044"/>
                <a:gd name="T20" fmla="*/ 38245 w 156166"/>
                <a:gd name="T21" fmla="*/ 137044 h 137044"/>
                <a:gd name="T22" fmla="*/ 117921 w 156166"/>
                <a:gd name="T23" fmla="*/ 137044 h 137044"/>
                <a:gd name="T24" fmla="*/ 156166 w 156166"/>
                <a:gd name="T25" fmla="*/ 70116 h 137044"/>
                <a:gd name="T26" fmla="*/ 117921 w 156166"/>
                <a:gd name="T27" fmla="*/ 0 h 137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6166" h="137044">
                  <a:moveTo>
                    <a:pt x="54180" y="111548"/>
                  </a:moveTo>
                  <a:lnTo>
                    <a:pt x="28683" y="70116"/>
                  </a:lnTo>
                  <a:lnTo>
                    <a:pt x="54180" y="25497"/>
                  </a:lnTo>
                  <a:lnTo>
                    <a:pt x="105173" y="25497"/>
                  </a:lnTo>
                  <a:lnTo>
                    <a:pt x="130669" y="70116"/>
                  </a:lnTo>
                  <a:lnTo>
                    <a:pt x="105173" y="111548"/>
                  </a:lnTo>
                  <a:lnTo>
                    <a:pt x="54180" y="111548"/>
                  </a:lnTo>
                  <a:moveTo>
                    <a:pt x="117921" y="0"/>
                  </a:moveTo>
                  <a:lnTo>
                    <a:pt x="38245" y="0"/>
                  </a:lnTo>
                  <a:lnTo>
                    <a:pt x="0" y="70116"/>
                  </a:lnTo>
                  <a:lnTo>
                    <a:pt x="38245" y="137044"/>
                  </a:lnTo>
                  <a:lnTo>
                    <a:pt x="117921" y="137044"/>
                  </a:lnTo>
                  <a:lnTo>
                    <a:pt x="156166" y="70116"/>
                  </a:lnTo>
                  <a:lnTo>
                    <a:pt x="117921" y="0"/>
                  </a:lnTo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29"/>
            <p:cNvSpPr>
              <a:spLocks noEditPoints="1"/>
            </p:cNvSpPr>
            <p:nvPr/>
          </p:nvSpPr>
          <p:spPr bwMode="auto">
            <a:xfrm>
              <a:off x="8145523" y="601665"/>
              <a:ext cx="229434" cy="328186"/>
            </a:xfrm>
            <a:custGeom>
              <a:avLst/>
              <a:gdLst>
                <a:gd name="T0" fmla="*/ 0 w 229469"/>
                <a:gd name="T1" fmla="*/ 98799 h 328267"/>
                <a:gd name="T2" fmla="*/ 57368 w 229469"/>
                <a:gd name="T3" fmla="*/ 197598 h 328267"/>
                <a:gd name="T4" fmla="*/ 172102 w 229469"/>
                <a:gd name="T5" fmla="*/ 197598 h 328267"/>
                <a:gd name="T6" fmla="*/ 229469 w 229469"/>
                <a:gd name="T7" fmla="*/ 98799 h 328267"/>
                <a:gd name="T8" fmla="*/ 172102 w 229469"/>
                <a:gd name="T9" fmla="*/ 0 h 328267"/>
                <a:gd name="T10" fmla="*/ 57368 w 229469"/>
                <a:gd name="T11" fmla="*/ 0 h 328267"/>
                <a:gd name="T12" fmla="*/ 0 w 229469"/>
                <a:gd name="T13" fmla="*/ 98799 h 328267"/>
                <a:gd name="T14" fmla="*/ 41432 w 229469"/>
                <a:gd name="T15" fmla="*/ 98799 h 328267"/>
                <a:gd name="T16" fmla="*/ 79677 w 229469"/>
                <a:gd name="T17" fmla="*/ 31871 h 328267"/>
                <a:gd name="T18" fmla="*/ 152980 w 229469"/>
                <a:gd name="T19" fmla="*/ 31871 h 328267"/>
                <a:gd name="T20" fmla="*/ 191224 w 229469"/>
                <a:gd name="T21" fmla="*/ 98799 h 328267"/>
                <a:gd name="T22" fmla="*/ 152980 w 229469"/>
                <a:gd name="T23" fmla="*/ 162540 h 328267"/>
                <a:gd name="T24" fmla="*/ 79677 w 229469"/>
                <a:gd name="T25" fmla="*/ 162540 h 328267"/>
                <a:gd name="T26" fmla="*/ 41432 w 229469"/>
                <a:gd name="T27" fmla="*/ 98799 h 328267"/>
                <a:gd name="T28" fmla="*/ 146605 w 229469"/>
                <a:gd name="T29" fmla="*/ 296397 h 328267"/>
                <a:gd name="T30" fmla="*/ 86051 w 229469"/>
                <a:gd name="T31" fmla="*/ 296397 h 328267"/>
                <a:gd name="T32" fmla="*/ 86051 w 229469"/>
                <a:gd name="T33" fmla="*/ 328267 h 328267"/>
                <a:gd name="T34" fmla="*/ 146605 w 229469"/>
                <a:gd name="T35" fmla="*/ 328267 h 328267"/>
                <a:gd name="T36" fmla="*/ 146605 w 229469"/>
                <a:gd name="T37" fmla="*/ 296397 h 328267"/>
                <a:gd name="T38" fmla="*/ 172102 w 229469"/>
                <a:gd name="T39" fmla="*/ 213533 h 328267"/>
                <a:gd name="T40" fmla="*/ 57368 w 229469"/>
                <a:gd name="T41" fmla="*/ 213533 h 328267"/>
                <a:gd name="T42" fmla="*/ 57368 w 229469"/>
                <a:gd name="T43" fmla="*/ 242217 h 328267"/>
                <a:gd name="T44" fmla="*/ 172102 w 229469"/>
                <a:gd name="T45" fmla="*/ 242217 h 328267"/>
                <a:gd name="T46" fmla="*/ 172102 w 229469"/>
                <a:gd name="T47" fmla="*/ 213533 h 328267"/>
                <a:gd name="T48" fmla="*/ 172102 w 229469"/>
                <a:gd name="T49" fmla="*/ 254965 h 328267"/>
                <a:gd name="T50" fmla="*/ 57368 w 229469"/>
                <a:gd name="T51" fmla="*/ 254965 h 328267"/>
                <a:gd name="T52" fmla="*/ 57368 w 229469"/>
                <a:gd name="T53" fmla="*/ 286836 h 328267"/>
                <a:gd name="T54" fmla="*/ 172102 w 229469"/>
                <a:gd name="T55" fmla="*/ 286836 h 328267"/>
                <a:gd name="T56" fmla="*/ 172102 w 229469"/>
                <a:gd name="T57" fmla="*/ 254965 h 328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9469" h="328267">
                  <a:moveTo>
                    <a:pt x="0" y="98799"/>
                  </a:moveTo>
                  <a:lnTo>
                    <a:pt x="57368" y="197598"/>
                  </a:lnTo>
                  <a:lnTo>
                    <a:pt x="172102" y="197598"/>
                  </a:lnTo>
                  <a:lnTo>
                    <a:pt x="229469" y="98799"/>
                  </a:lnTo>
                  <a:lnTo>
                    <a:pt x="172102" y="0"/>
                  </a:lnTo>
                  <a:lnTo>
                    <a:pt x="57368" y="0"/>
                  </a:lnTo>
                  <a:lnTo>
                    <a:pt x="0" y="98799"/>
                  </a:lnTo>
                  <a:close/>
                  <a:moveTo>
                    <a:pt x="41432" y="98799"/>
                  </a:moveTo>
                  <a:lnTo>
                    <a:pt x="79677" y="31871"/>
                  </a:lnTo>
                  <a:lnTo>
                    <a:pt x="152980" y="31871"/>
                  </a:lnTo>
                  <a:lnTo>
                    <a:pt x="191224" y="98799"/>
                  </a:lnTo>
                  <a:lnTo>
                    <a:pt x="152980" y="162540"/>
                  </a:lnTo>
                  <a:lnTo>
                    <a:pt x="79677" y="162540"/>
                  </a:lnTo>
                  <a:lnTo>
                    <a:pt x="41432" y="98799"/>
                  </a:lnTo>
                  <a:close/>
                  <a:moveTo>
                    <a:pt x="146605" y="296397"/>
                  </a:moveTo>
                  <a:lnTo>
                    <a:pt x="86051" y="296397"/>
                  </a:lnTo>
                  <a:lnTo>
                    <a:pt x="86051" y="328267"/>
                  </a:lnTo>
                  <a:lnTo>
                    <a:pt x="146605" y="328267"/>
                  </a:lnTo>
                  <a:lnTo>
                    <a:pt x="146605" y="296397"/>
                  </a:lnTo>
                  <a:close/>
                  <a:moveTo>
                    <a:pt x="172102" y="213533"/>
                  </a:moveTo>
                  <a:lnTo>
                    <a:pt x="57368" y="213533"/>
                  </a:lnTo>
                  <a:lnTo>
                    <a:pt x="57368" y="242217"/>
                  </a:lnTo>
                  <a:lnTo>
                    <a:pt x="172102" y="242217"/>
                  </a:lnTo>
                  <a:lnTo>
                    <a:pt x="172102" y="213533"/>
                  </a:lnTo>
                  <a:close/>
                  <a:moveTo>
                    <a:pt x="172102" y="254965"/>
                  </a:moveTo>
                  <a:lnTo>
                    <a:pt x="57368" y="254965"/>
                  </a:lnTo>
                  <a:lnTo>
                    <a:pt x="57368" y="286836"/>
                  </a:lnTo>
                  <a:lnTo>
                    <a:pt x="172102" y="286836"/>
                  </a:lnTo>
                  <a:lnTo>
                    <a:pt x="172102" y="254965"/>
                  </a:lnTo>
                  <a:close/>
                </a:path>
              </a:pathLst>
            </a:custGeom>
            <a:solidFill>
              <a:srgbClr val="FFFFF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30"/>
            <p:cNvSpPr>
              <a:spLocks noEditPoints="1"/>
            </p:cNvSpPr>
            <p:nvPr userDrawn="1"/>
          </p:nvSpPr>
          <p:spPr bwMode="auto">
            <a:xfrm>
              <a:off x="7791813" y="254361"/>
              <a:ext cx="254926" cy="251716"/>
            </a:xfrm>
            <a:custGeom>
              <a:avLst/>
              <a:gdLst>
                <a:gd name="T0" fmla="*/ 0 w 80"/>
                <a:gd name="T1" fmla="*/ 40 h 79"/>
                <a:gd name="T2" fmla="*/ 80 w 80"/>
                <a:gd name="T3" fmla="*/ 40 h 79"/>
                <a:gd name="T4" fmla="*/ 5 w 80"/>
                <a:gd name="T5" fmla="*/ 42 h 79"/>
                <a:gd name="T6" fmla="*/ 19 w 80"/>
                <a:gd name="T7" fmla="*/ 54 h 79"/>
                <a:gd name="T8" fmla="*/ 5 w 80"/>
                <a:gd name="T9" fmla="*/ 42 h 79"/>
                <a:gd name="T10" fmla="*/ 43 w 80"/>
                <a:gd name="T11" fmla="*/ 5 h 79"/>
                <a:gd name="T12" fmla="*/ 43 w 80"/>
                <a:gd name="T13" fmla="*/ 19 h 79"/>
                <a:gd name="T14" fmla="*/ 57 w 80"/>
                <a:gd name="T15" fmla="*/ 37 h 79"/>
                <a:gd name="T16" fmla="*/ 43 w 80"/>
                <a:gd name="T17" fmla="*/ 24 h 79"/>
                <a:gd name="T18" fmla="*/ 38 w 80"/>
                <a:gd name="T19" fmla="*/ 5 h 79"/>
                <a:gd name="T20" fmla="*/ 26 w 80"/>
                <a:gd name="T21" fmla="*/ 19 h 79"/>
                <a:gd name="T22" fmla="*/ 38 w 80"/>
                <a:gd name="T23" fmla="*/ 24 h 79"/>
                <a:gd name="T24" fmla="*/ 23 w 80"/>
                <a:gd name="T25" fmla="*/ 37 h 79"/>
                <a:gd name="T26" fmla="*/ 38 w 80"/>
                <a:gd name="T27" fmla="*/ 24 h 79"/>
                <a:gd name="T28" fmla="*/ 5 w 80"/>
                <a:gd name="T29" fmla="*/ 37 h 79"/>
                <a:gd name="T30" fmla="*/ 19 w 80"/>
                <a:gd name="T31" fmla="*/ 24 h 79"/>
                <a:gd name="T32" fmla="*/ 23 w 80"/>
                <a:gd name="T33" fmla="*/ 42 h 79"/>
                <a:gd name="T34" fmla="*/ 38 w 80"/>
                <a:gd name="T35" fmla="*/ 54 h 79"/>
                <a:gd name="T36" fmla="*/ 23 w 80"/>
                <a:gd name="T37" fmla="*/ 42 h 79"/>
                <a:gd name="T38" fmla="*/ 38 w 80"/>
                <a:gd name="T39" fmla="*/ 74 h 79"/>
                <a:gd name="T40" fmla="*/ 38 w 80"/>
                <a:gd name="T41" fmla="*/ 59 h 79"/>
                <a:gd name="T42" fmla="*/ 43 w 80"/>
                <a:gd name="T43" fmla="*/ 59 h 79"/>
                <a:gd name="T44" fmla="*/ 43 w 80"/>
                <a:gd name="T45" fmla="*/ 74 h 79"/>
                <a:gd name="T46" fmla="*/ 43 w 80"/>
                <a:gd name="T47" fmla="*/ 42 h 79"/>
                <a:gd name="T48" fmla="*/ 56 w 80"/>
                <a:gd name="T49" fmla="*/ 54 h 79"/>
                <a:gd name="T50" fmla="*/ 62 w 80"/>
                <a:gd name="T51" fmla="*/ 42 h 79"/>
                <a:gd name="T52" fmla="*/ 72 w 80"/>
                <a:gd name="T53" fmla="*/ 54 h 79"/>
                <a:gd name="T54" fmla="*/ 62 w 80"/>
                <a:gd name="T55" fmla="*/ 42 h 79"/>
                <a:gd name="T56" fmla="*/ 61 w 80"/>
                <a:gd name="T57" fmla="*/ 24 h 79"/>
                <a:gd name="T58" fmla="*/ 75 w 80"/>
                <a:gd name="T59" fmla="*/ 37 h 79"/>
                <a:gd name="T60" fmla="*/ 69 w 80"/>
                <a:gd name="T61" fmla="*/ 19 h 79"/>
                <a:gd name="T62" fmla="*/ 53 w 80"/>
                <a:gd name="T63" fmla="*/ 7 h 79"/>
                <a:gd name="T64" fmla="*/ 27 w 80"/>
                <a:gd name="T65" fmla="*/ 7 h 79"/>
                <a:gd name="T66" fmla="*/ 12 w 80"/>
                <a:gd name="T67" fmla="*/ 19 h 79"/>
                <a:gd name="T68" fmla="*/ 11 w 80"/>
                <a:gd name="T69" fmla="*/ 59 h 79"/>
                <a:gd name="T70" fmla="*/ 27 w 80"/>
                <a:gd name="T71" fmla="*/ 72 h 79"/>
                <a:gd name="T72" fmla="*/ 53 w 80"/>
                <a:gd name="T73" fmla="*/ 72 h 79"/>
                <a:gd name="T74" fmla="*/ 69 w 80"/>
                <a:gd name="T75" fmla="*/ 5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79"/>
                    <a:pt x="40" y="79"/>
                  </a:cubicBezTo>
                  <a:cubicBezTo>
                    <a:pt x="62" y="79"/>
                    <a:pt x="80" y="62"/>
                    <a:pt x="80" y="40"/>
                  </a:cubicBezTo>
                  <a:cubicBezTo>
                    <a:pt x="80" y="18"/>
                    <a:pt x="62" y="0"/>
                    <a:pt x="40" y="0"/>
                  </a:cubicBezTo>
                  <a:close/>
                  <a:moveTo>
                    <a:pt x="5" y="42"/>
                  </a:moveTo>
                  <a:cubicBezTo>
                    <a:pt x="18" y="42"/>
                    <a:pt x="18" y="42"/>
                    <a:pt x="18" y="42"/>
                  </a:cubicBezTo>
                  <a:cubicBezTo>
                    <a:pt x="18" y="46"/>
                    <a:pt x="18" y="50"/>
                    <a:pt x="19" y="54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7" y="50"/>
                    <a:pt x="6" y="46"/>
                    <a:pt x="5" y="42"/>
                  </a:cubicBezTo>
                  <a:close/>
                  <a:moveTo>
                    <a:pt x="43" y="19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7" y="6"/>
                    <a:pt x="52" y="12"/>
                    <a:pt x="54" y="19"/>
                  </a:cubicBezTo>
                  <a:lnTo>
                    <a:pt x="43" y="19"/>
                  </a:lnTo>
                  <a:close/>
                  <a:moveTo>
                    <a:pt x="56" y="24"/>
                  </a:moveTo>
                  <a:cubicBezTo>
                    <a:pt x="57" y="28"/>
                    <a:pt x="57" y="33"/>
                    <a:pt x="57" y="37"/>
                  </a:cubicBezTo>
                  <a:cubicBezTo>
                    <a:pt x="43" y="37"/>
                    <a:pt x="43" y="37"/>
                    <a:pt x="43" y="37"/>
                  </a:cubicBezTo>
                  <a:cubicBezTo>
                    <a:pt x="43" y="24"/>
                    <a:pt x="43" y="24"/>
                    <a:pt x="43" y="24"/>
                  </a:cubicBezTo>
                  <a:lnTo>
                    <a:pt x="56" y="24"/>
                  </a:lnTo>
                  <a:close/>
                  <a:moveTo>
                    <a:pt x="38" y="5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9" y="12"/>
                    <a:pt x="33" y="6"/>
                    <a:pt x="38" y="5"/>
                  </a:cubicBezTo>
                  <a:close/>
                  <a:moveTo>
                    <a:pt x="38" y="24"/>
                  </a:moveTo>
                  <a:cubicBezTo>
                    <a:pt x="38" y="37"/>
                    <a:pt x="38" y="37"/>
                    <a:pt x="38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33"/>
                    <a:pt x="24" y="28"/>
                    <a:pt x="25" y="24"/>
                  </a:cubicBezTo>
                  <a:lnTo>
                    <a:pt x="38" y="24"/>
                  </a:lnTo>
                  <a:close/>
                  <a:moveTo>
                    <a:pt x="1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6" y="33"/>
                    <a:pt x="7" y="28"/>
                    <a:pt x="9" y="24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28"/>
                    <a:pt x="18" y="33"/>
                    <a:pt x="18" y="37"/>
                  </a:cubicBezTo>
                  <a:close/>
                  <a:moveTo>
                    <a:pt x="23" y="42"/>
                  </a:moveTo>
                  <a:cubicBezTo>
                    <a:pt x="38" y="42"/>
                    <a:pt x="38" y="42"/>
                    <a:pt x="38" y="42"/>
                  </a:cubicBezTo>
                  <a:cubicBezTo>
                    <a:pt x="38" y="54"/>
                    <a:pt x="38" y="54"/>
                    <a:pt x="38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3" y="50"/>
                    <a:pt x="23" y="46"/>
                    <a:pt x="23" y="42"/>
                  </a:cubicBezTo>
                  <a:close/>
                  <a:moveTo>
                    <a:pt x="38" y="59"/>
                  </a:moveTo>
                  <a:cubicBezTo>
                    <a:pt x="38" y="74"/>
                    <a:pt x="38" y="74"/>
                    <a:pt x="38" y="74"/>
                  </a:cubicBezTo>
                  <a:cubicBezTo>
                    <a:pt x="33" y="73"/>
                    <a:pt x="28" y="67"/>
                    <a:pt x="26" y="59"/>
                  </a:cubicBezTo>
                  <a:lnTo>
                    <a:pt x="38" y="59"/>
                  </a:lnTo>
                  <a:close/>
                  <a:moveTo>
                    <a:pt x="43" y="74"/>
                  </a:moveTo>
                  <a:cubicBezTo>
                    <a:pt x="43" y="59"/>
                    <a:pt x="43" y="59"/>
                    <a:pt x="43" y="59"/>
                  </a:cubicBezTo>
                  <a:cubicBezTo>
                    <a:pt x="55" y="59"/>
                    <a:pt x="55" y="59"/>
                    <a:pt x="55" y="59"/>
                  </a:cubicBezTo>
                  <a:cubicBezTo>
                    <a:pt x="52" y="67"/>
                    <a:pt x="47" y="73"/>
                    <a:pt x="43" y="74"/>
                  </a:cubicBezTo>
                  <a:close/>
                  <a:moveTo>
                    <a:pt x="43" y="54"/>
                  </a:moveTo>
                  <a:cubicBezTo>
                    <a:pt x="43" y="42"/>
                    <a:pt x="43" y="42"/>
                    <a:pt x="43" y="42"/>
                  </a:cubicBezTo>
                  <a:cubicBezTo>
                    <a:pt x="57" y="42"/>
                    <a:pt x="57" y="42"/>
                    <a:pt x="57" y="42"/>
                  </a:cubicBezTo>
                  <a:cubicBezTo>
                    <a:pt x="57" y="46"/>
                    <a:pt x="57" y="50"/>
                    <a:pt x="56" y="54"/>
                  </a:cubicBezTo>
                  <a:lnTo>
                    <a:pt x="43" y="54"/>
                  </a:lnTo>
                  <a:close/>
                  <a:moveTo>
                    <a:pt x="62" y="42"/>
                  </a:moveTo>
                  <a:cubicBezTo>
                    <a:pt x="75" y="42"/>
                    <a:pt x="75" y="42"/>
                    <a:pt x="75" y="42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61" y="54"/>
                    <a:pt x="61" y="54"/>
                    <a:pt x="61" y="54"/>
                  </a:cubicBezTo>
                  <a:cubicBezTo>
                    <a:pt x="62" y="50"/>
                    <a:pt x="62" y="46"/>
                    <a:pt x="62" y="42"/>
                  </a:cubicBezTo>
                  <a:close/>
                  <a:moveTo>
                    <a:pt x="62" y="37"/>
                  </a:moveTo>
                  <a:cubicBezTo>
                    <a:pt x="62" y="33"/>
                    <a:pt x="62" y="28"/>
                    <a:pt x="61" y="24"/>
                  </a:cubicBezTo>
                  <a:cubicBezTo>
                    <a:pt x="72" y="24"/>
                    <a:pt x="72" y="24"/>
                    <a:pt x="72" y="24"/>
                  </a:cubicBezTo>
                  <a:cubicBezTo>
                    <a:pt x="74" y="28"/>
                    <a:pt x="75" y="33"/>
                    <a:pt x="75" y="37"/>
                  </a:cubicBezTo>
                  <a:lnTo>
                    <a:pt x="62" y="37"/>
                  </a:lnTo>
                  <a:close/>
                  <a:moveTo>
                    <a:pt x="69" y="19"/>
                  </a:moveTo>
                  <a:cubicBezTo>
                    <a:pt x="59" y="19"/>
                    <a:pt x="59" y="19"/>
                    <a:pt x="59" y="19"/>
                  </a:cubicBezTo>
                  <a:cubicBezTo>
                    <a:pt x="58" y="15"/>
                    <a:pt x="56" y="10"/>
                    <a:pt x="53" y="7"/>
                  </a:cubicBezTo>
                  <a:cubicBezTo>
                    <a:pt x="60" y="10"/>
                    <a:pt x="65" y="14"/>
                    <a:pt x="69" y="19"/>
                  </a:cubicBezTo>
                  <a:close/>
                  <a:moveTo>
                    <a:pt x="27" y="7"/>
                  </a:moveTo>
                  <a:cubicBezTo>
                    <a:pt x="24" y="10"/>
                    <a:pt x="22" y="15"/>
                    <a:pt x="21" y="19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5" y="14"/>
                    <a:pt x="21" y="10"/>
                    <a:pt x="27" y="7"/>
                  </a:cubicBezTo>
                  <a:close/>
                  <a:moveTo>
                    <a:pt x="11" y="59"/>
                  </a:moveTo>
                  <a:cubicBezTo>
                    <a:pt x="21" y="59"/>
                    <a:pt x="21" y="59"/>
                    <a:pt x="21" y="59"/>
                  </a:cubicBezTo>
                  <a:cubicBezTo>
                    <a:pt x="22" y="64"/>
                    <a:pt x="24" y="69"/>
                    <a:pt x="27" y="72"/>
                  </a:cubicBezTo>
                  <a:cubicBezTo>
                    <a:pt x="20" y="69"/>
                    <a:pt x="15" y="65"/>
                    <a:pt x="11" y="59"/>
                  </a:cubicBezTo>
                  <a:close/>
                  <a:moveTo>
                    <a:pt x="53" y="72"/>
                  </a:moveTo>
                  <a:cubicBezTo>
                    <a:pt x="56" y="69"/>
                    <a:pt x="58" y="64"/>
                    <a:pt x="60" y="59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5" y="65"/>
                    <a:pt x="60" y="69"/>
                    <a:pt x="53" y="72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1"/>
                </a:gs>
                <a:gs pos="100000">
                  <a:schemeClr val="accent6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31"/>
            <p:cNvSpPr>
              <a:spLocks noEditPoints="1"/>
            </p:cNvSpPr>
            <p:nvPr userDrawn="1"/>
          </p:nvSpPr>
          <p:spPr bwMode="auto">
            <a:xfrm>
              <a:off x="8585270" y="1305833"/>
              <a:ext cx="172076" cy="219853"/>
            </a:xfrm>
            <a:custGeom>
              <a:avLst/>
              <a:gdLst>
                <a:gd name="T0" fmla="*/ 127483 w 172102"/>
                <a:gd name="T1" fmla="*/ 0 h 219907"/>
                <a:gd name="T2" fmla="*/ 41432 w 172102"/>
                <a:gd name="T3" fmla="*/ 0 h 219907"/>
                <a:gd name="T4" fmla="*/ 0 w 172102"/>
                <a:gd name="T5" fmla="*/ 73303 h 219907"/>
                <a:gd name="T6" fmla="*/ 35058 w 172102"/>
                <a:gd name="T7" fmla="*/ 133857 h 219907"/>
                <a:gd name="T8" fmla="*/ 0 w 172102"/>
                <a:gd name="T9" fmla="*/ 194411 h 219907"/>
                <a:gd name="T10" fmla="*/ 15936 w 172102"/>
                <a:gd name="T11" fmla="*/ 219907 h 219907"/>
                <a:gd name="T12" fmla="*/ 60555 w 172102"/>
                <a:gd name="T13" fmla="*/ 146605 h 219907"/>
                <a:gd name="T14" fmla="*/ 127483 w 172102"/>
                <a:gd name="T15" fmla="*/ 146605 h 219907"/>
                <a:gd name="T16" fmla="*/ 172102 w 172102"/>
                <a:gd name="T17" fmla="*/ 73303 h 219907"/>
                <a:gd name="T18" fmla="*/ 127483 w 172102"/>
                <a:gd name="T19" fmla="*/ 0 h 219907"/>
                <a:gd name="T20" fmla="*/ 114735 w 172102"/>
                <a:gd name="T21" fmla="*/ 121108 h 219907"/>
                <a:gd name="T22" fmla="*/ 57367 w 172102"/>
                <a:gd name="T23" fmla="*/ 121108 h 219907"/>
                <a:gd name="T24" fmla="*/ 28684 w 172102"/>
                <a:gd name="T25" fmla="*/ 73303 h 219907"/>
                <a:gd name="T26" fmla="*/ 57367 w 172102"/>
                <a:gd name="T27" fmla="*/ 25497 h 219907"/>
                <a:gd name="T28" fmla="*/ 114735 w 172102"/>
                <a:gd name="T29" fmla="*/ 25497 h 219907"/>
                <a:gd name="T30" fmla="*/ 140231 w 172102"/>
                <a:gd name="T31" fmla="*/ 73303 h 219907"/>
                <a:gd name="T32" fmla="*/ 114735 w 172102"/>
                <a:gd name="T33" fmla="*/ 121108 h 219907"/>
                <a:gd name="T34" fmla="*/ 92425 w 172102"/>
                <a:gd name="T35" fmla="*/ 66928 h 219907"/>
                <a:gd name="T36" fmla="*/ 92425 w 172102"/>
                <a:gd name="T37" fmla="*/ 41432 h 219907"/>
                <a:gd name="T38" fmla="*/ 79677 w 172102"/>
                <a:gd name="T39" fmla="*/ 41432 h 219907"/>
                <a:gd name="T40" fmla="*/ 79677 w 172102"/>
                <a:gd name="T41" fmla="*/ 66928 h 219907"/>
                <a:gd name="T42" fmla="*/ 54180 w 172102"/>
                <a:gd name="T43" fmla="*/ 66928 h 219907"/>
                <a:gd name="T44" fmla="*/ 54180 w 172102"/>
                <a:gd name="T45" fmla="*/ 76490 h 219907"/>
                <a:gd name="T46" fmla="*/ 79677 w 172102"/>
                <a:gd name="T47" fmla="*/ 76490 h 219907"/>
                <a:gd name="T48" fmla="*/ 79677 w 172102"/>
                <a:gd name="T49" fmla="*/ 101986 h 219907"/>
                <a:gd name="T50" fmla="*/ 92425 w 172102"/>
                <a:gd name="T51" fmla="*/ 101986 h 219907"/>
                <a:gd name="T52" fmla="*/ 92425 w 172102"/>
                <a:gd name="T53" fmla="*/ 76490 h 219907"/>
                <a:gd name="T54" fmla="*/ 114735 w 172102"/>
                <a:gd name="T55" fmla="*/ 76490 h 219907"/>
                <a:gd name="T56" fmla="*/ 114735 w 172102"/>
                <a:gd name="T57" fmla="*/ 66928 h 219907"/>
                <a:gd name="T58" fmla="*/ 92425 w 172102"/>
                <a:gd name="T59" fmla="*/ 66928 h 219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2102" h="219907">
                  <a:moveTo>
                    <a:pt x="127483" y="0"/>
                  </a:moveTo>
                  <a:lnTo>
                    <a:pt x="41432" y="0"/>
                  </a:lnTo>
                  <a:lnTo>
                    <a:pt x="0" y="73303"/>
                  </a:lnTo>
                  <a:lnTo>
                    <a:pt x="35058" y="133857"/>
                  </a:lnTo>
                  <a:lnTo>
                    <a:pt x="0" y="194411"/>
                  </a:lnTo>
                  <a:lnTo>
                    <a:pt x="15936" y="219907"/>
                  </a:lnTo>
                  <a:lnTo>
                    <a:pt x="60555" y="146605"/>
                  </a:lnTo>
                  <a:lnTo>
                    <a:pt x="127483" y="146605"/>
                  </a:lnTo>
                  <a:lnTo>
                    <a:pt x="172102" y="73303"/>
                  </a:lnTo>
                  <a:lnTo>
                    <a:pt x="127483" y="0"/>
                  </a:lnTo>
                  <a:close/>
                  <a:moveTo>
                    <a:pt x="114735" y="121108"/>
                  </a:moveTo>
                  <a:lnTo>
                    <a:pt x="57367" y="121108"/>
                  </a:lnTo>
                  <a:lnTo>
                    <a:pt x="28684" y="73303"/>
                  </a:lnTo>
                  <a:lnTo>
                    <a:pt x="57367" y="25497"/>
                  </a:lnTo>
                  <a:lnTo>
                    <a:pt x="114735" y="25497"/>
                  </a:lnTo>
                  <a:lnTo>
                    <a:pt x="140231" y="73303"/>
                  </a:lnTo>
                  <a:lnTo>
                    <a:pt x="114735" y="121108"/>
                  </a:lnTo>
                  <a:close/>
                  <a:moveTo>
                    <a:pt x="92425" y="66928"/>
                  </a:moveTo>
                  <a:lnTo>
                    <a:pt x="92425" y="41432"/>
                  </a:lnTo>
                  <a:lnTo>
                    <a:pt x="79677" y="41432"/>
                  </a:lnTo>
                  <a:lnTo>
                    <a:pt x="79677" y="66928"/>
                  </a:lnTo>
                  <a:lnTo>
                    <a:pt x="54180" y="66928"/>
                  </a:lnTo>
                  <a:lnTo>
                    <a:pt x="54180" y="76490"/>
                  </a:lnTo>
                  <a:lnTo>
                    <a:pt x="79677" y="76490"/>
                  </a:lnTo>
                  <a:lnTo>
                    <a:pt x="79677" y="101986"/>
                  </a:lnTo>
                  <a:lnTo>
                    <a:pt x="92425" y="101986"/>
                  </a:lnTo>
                  <a:lnTo>
                    <a:pt x="92425" y="76490"/>
                  </a:lnTo>
                  <a:lnTo>
                    <a:pt x="114735" y="76490"/>
                  </a:lnTo>
                  <a:lnTo>
                    <a:pt x="114735" y="66928"/>
                  </a:lnTo>
                  <a:lnTo>
                    <a:pt x="92425" y="66928"/>
                  </a:lnTo>
                  <a:close/>
                </a:path>
              </a:pathLst>
            </a:custGeom>
            <a:gradFill rotWithShape="1">
              <a:gsLst>
                <a:gs pos="0">
                  <a:schemeClr val="accent6"/>
                </a:gs>
                <a:gs pos="100000">
                  <a:schemeClr val="accent1"/>
                </a:gs>
              </a:gsLst>
              <a:lin ang="0" scaled="1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828800"/>
            <a:ext cx="76962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5257800" cy="106030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Content Page </a:t>
            </a:r>
            <a:br>
              <a:rPr lang="en-US" dirty="0"/>
            </a:br>
            <a:r>
              <a:rPr lang="en-US" dirty="0"/>
              <a:t>with Text and Photo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9" r:id="rId2"/>
    <p:sldLayoutId id="2147483717" r:id="rId3"/>
    <p:sldLayoutId id="2147483720" r:id="rId4"/>
    <p:sldLayoutId id="2147483721" r:id="rId5"/>
    <p:sldLayoutId id="2147483722" r:id="rId6"/>
    <p:sldLayoutId id="2147483723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baseline="0">
          <a:solidFill>
            <a:schemeClr val="accent4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33.xml"/><Relationship Id="rId3" Type="http://schemas.openxmlformats.org/officeDocument/2006/relationships/slide" Target="slide37.xml"/><Relationship Id="rId7" Type="http://schemas.openxmlformats.org/officeDocument/2006/relationships/slide" Target="slide32.xml"/><Relationship Id="rId12" Type="http://schemas.openxmlformats.org/officeDocument/2006/relationships/slide" Target="slide10.xml"/><Relationship Id="rId2" Type="http://schemas.openxmlformats.org/officeDocument/2006/relationships/slide" Target="slide36.xml"/><Relationship Id="rId1" Type="http://schemas.openxmlformats.org/officeDocument/2006/relationships/slideLayout" Target="../slideLayouts/slideLayout4.xml"/><Relationship Id="rId6" Type="http://schemas.openxmlformats.org/officeDocument/2006/relationships/slide" Target="slide20.xml"/><Relationship Id="rId11" Type="http://schemas.openxmlformats.org/officeDocument/2006/relationships/slide" Target="slide55.xml"/><Relationship Id="rId5" Type="http://schemas.openxmlformats.org/officeDocument/2006/relationships/slide" Target="slide12.xml"/><Relationship Id="rId10" Type="http://schemas.openxmlformats.org/officeDocument/2006/relationships/slide" Target="slide54.xml"/><Relationship Id="rId4" Type="http://schemas.openxmlformats.org/officeDocument/2006/relationships/slide" Target="slide38.xml"/><Relationship Id="rId9" Type="http://schemas.openxmlformats.org/officeDocument/2006/relationships/slide" Target="slide5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9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d-ID" dirty="0"/>
              <a:t>ARSITEKTUR </a:t>
            </a:r>
            <a:br>
              <a:rPr lang="id-ID" dirty="0"/>
            </a:br>
            <a:r>
              <a:rPr lang="id-ID" dirty="0"/>
              <a:t>SISTEM PENDUKUNG KEPUTUSAN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486400"/>
            <a:ext cx="4128962" cy="435575"/>
          </a:xfrm>
        </p:spPr>
        <p:txBody>
          <a:bodyPr/>
          <a:lstStyle/>
          <a:p>
            <a:r>
              <a:rPr lang="en-US" dirty="0"/>
              <a:t>SESI 2- SPK</a:t>
            </a:r>
            <a:endParaRPr lang="id-ID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611560" y="1066800"/>
            <a:ext cx="5943600" cy="768405"/>
          </a:xfrm>
        </p:spPr>
        <p:txBody>
          <a:bodyPr>
            <a:noAutofit/>
          </a:bodyPr>
          <a:lstStyle/>
          <a:p>
            <a:r>
              <a:rPr lang="id-ID" sz="2400" b="1" dirty="0"/>
              <a:t>Definisi </a:t>
            </a:r>
            <a:br>
              <a:rPr lang="en-US" sz="2400" b="1" dirty="0"/>
            </a:br>
            <a:r>
              <a:rPr lang="id-ID" sz="2400" b="1" dirty="0"/>
              <a:t>Sistem Pendukung</a:t>
            </a:r>
            <a:r>
              <a:rPr lang="en-US" sz="2400" b="1" dirty="0"/>
              <a:t> </a:t>
            </a:r>
            <a:r>
              <a:rPr lang="id-ID" sz="2400" b="1" dirty="0"/>
              <a:t>Keputusan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611560" y="2348880"/>
            <a:ext cx="7920880" cy="4248472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id-ID" dirty="0"/>
              <a:t>Sistem pendukung keputusan adalah suatu s</a:t>
            </a:r>
            <a:r>
              <a:rPr lang="en-US" dirty="0" err="1"/>
              <a:t>i</a:t>
            </a:r>
            <a:r>
              <a:rPr lang="id-ID" dirty="0"/>
              <a:t>stem yang berbasis </a:t>
            </a:r>
            <a:r>
              <a:rPr lang="en-US" dirty="0"/>
              <a:t>k</a:t>
            </a:r>
            <a:r>
              <a:rPr lang="id-ID" dirty="0"/>
              <a:t>omputer yang mengkombinasikan data dan model dengan tujuan membantu para pengambil keputusan untuk memecahkan dan menyelesaikan masalah – masalah yang semi terstruktur maupun yang tidak terstruktur melalui cara simulasi yang interaktif.</a:t>
            </a:r>
          </a:p>
          <a:p>
            <a:pPr algn="just">
              <a:lnSpc>
                <a:spcPct val="160000"/>
              </a:lnSpc>
            </a:pPr>
            <a:r>
              <a:rPr lang="id-ID" noProof="1"/>
              <a:t>Istilah SPK diciptakan pada tahun 1971 oleh G. Anthony Gorry dan Michael S. Scott Morton untuk mengarahkan aplikasi komputer pada pengambilan keputusan manajemen</a:t>
            </a:r>
          </a:p>
        </p:txBody>
      </p:sp>
    </p:spTree>
    <p:extLst>
      <p:ext uri="{BB962C8B-B14F-4D97-AF65-F5344CB8AC3E}">
        <p14:creationId xmlns:p14="http://schemas.microsoft.com/office/powerpoint/2010/main" val="2234268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6434347" cy="726142"/>
          </a:xfrm>
          <a:noFill/>
        </p:spPr>
        <p:txBody>
          <a:bodyPr>
            <a:noAutofit/>
          </a:bodyPr>
          <a:lstStyle/>
          <a:p>
            <a:pPr algn="l"/>
            <a:r>
              <a:rPr lang="id-ID" sz="2400" b="1" dirty="0">
                <a:ea typeface="Arial Unicode MS" panose="020B0604020202020204" pitchFamily="34" charset="-128"/>
                <a:cs typeface="Arial" panose="020B0604020202020204" pitchFamily="34" charset="0"/>
              </a:rPr>
              <a:t>Konsep </a:t>
            </a:r>
            <a:br>
              <a:rPr lang="en-US" sz="2400" b="1" dirty="0">
                <a:ea typeface="Arial Unicode MS" panose="020B0604020202020204" pitchFamily="34" charset="-128"/>
                <a:cs typeface="Arial" panose="020B0604020202020204" pitchFamily="34" charset="0"/>
              </a:rPr>
            </a:br>
            <a:r>
              <a:rPr lang="id-ID" sz="2400" b="1" dirty="0">
                <a:ea typeface="Arial Unicode MS" panose="020B0604020202020204" pitchFamily="34" charset="-128"/>
                <a:cs typeface="Arial" panose="020B0604020202020204" pitchFamily="34" charset="0"/>
              </a:rPr>
              <a:t>Sistem Pendukung Keputusan</a:t>
            </a:r>
            <a:endParaRPr lang="en-US" sz="2400" b="1" dirty="0"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4099" name="TextBox 3"/>
          <p:cNvSpPr txBox="1">
            <a:spLocks noChangeArrowheads="1"/>
          </p:cNvSpPr>
          <p:nvPr/>
        </p:nvSpPr>
        <p:spPr bwMode="auto">
          <a:xfrm>
            <a:off x="685800" y="2172973"/>
            <a:ext cx="6956853" cy="300082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257175" indent="-257175"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dirty="0" err="1">
                <a:latin typeface="+mn-lt"/>
              </a:rPr>
              <a:t>Sistem</a:t>
            </a:r>
            <a:r>
              <a:rPr lang="en-US" dirty="0">
                <a:latin typeface="+mn-lt"/>
              </a:rPr>
              <a:t> yang </a:t>
            </a:r>
            <a:r>
              <a:rPr lang="en-US" dirty="0" err="1">
                <a:latin typeface="+mn-lt"/>
              </a:rPr>
              <a:t>digunakan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untuk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mendukung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membantu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pihak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manajemen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melakukan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pengambilan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keputusan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pada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kondisi</a:t>
            </a:r>
            <a:r>
              <a:rPr lang="en-US" dirty="0">
                <a:latin typeface="+mn-lt"/>
              </a:rPr>
              <a:t> semi </a:t>
            </a:r>
            <a:r>
              <a:rPr lang="en-US" dirty="0" err="1">
                <a:latin typeface="+mn-lt"/>
              </a:rPr>
              <a:t>terstruktur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tidak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terstruktur</a:t>
            </a:r>
            <a:r>
              <a:rPr lang="en-US" dirty="0">
                <a:latin typeface="+mn-lt"/>
              </a:rPr>
              <a:t>. </a:t>
            </a:r>
          </a:p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dirty="0">
              <a:latin typeface="+mn-lt"/>
            </a:endParaRPr>
          </a:p>
          <a:p>
            <a:pPr marL="257175" indent="-257175"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v"/>
            </a:pPr>
            <a:r>
              <a:rPr lang="en-US" dirty="0" err="1">
                <a:latin typeface="+mn-lt"/>
              </a:rPr>
              <a:t>Pada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dasarnya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konsep</a:t>
            </a:r>
            <a:r>
              <a:rPr lang="en-US" dirty="0">
                <a:latin typeface="+mn-lt"/>
              </a:rPr>
              <a:t> SPK </a:t>
            </a:r>
            <a:r>
              <a:rPr lang="en-US" dirty="0" err="1">
                <a:latin typeface="+mn-lt"/>
              </a:rPr>
              <a:t>hanyalah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sebatas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pada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kegiatan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membantu</a:t>
            </a:r>
            <a:r>
              <a:rPr lang="en-US" dirty="0">
                <a:latin typeface="+mn-lt"/>
              </a:rPr>
              <a:t> para </a:t>
            </a:r>
            <a:r>
              <a:rPr lang="en-US" dirty="0" err="1">
                <a:latin typeface="+mn-lt"/>
              </a:rPr>
              <a:t>manajer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melakukan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penilaian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serta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menggantikan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posisi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peran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manajer</a:t>
            </a:r>
            <a:endParaRPr lang="en-US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404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/>
        </p:nvGraphicFramePr>
        <p:xfrm>
          <a:off x="1475656" y="2708920"/>
          <a:ext cx="5616624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/>
          <p:cNvSpPr/>
          <p:nvPr/>
        </p:nvSpPr>
        <p:spPr>
          <a:xfrm>
            <a:off x="1205626" y="1752600"/>
            <a:ext cx="6156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 latinLnBrk="1"/>
            <a:r>
              <a:rPr lang="id-ID" sz="2400" b="1" dirty="0"/>
              <a:t>Sistem Pendukung Keputusan (</a:t>
            </a:r>
            <a:r>
              <a:rPr lang="id-ID" sz="2400" b="1" i="1" dirty="0"/>
              <a:t>SPK)</a:t>
            </a:r>
            <a:endParaRPr lang="id-ID" sz="2400" b="1" dirty="0"/>
          </a:p>
        </p:txBody>
      </p:sp>
    </p:spTree>
    <p:extLst>
      <p:ext uri="{BB962C8B-B14F-4D97-AF65-F5344CB8AC3E}">
        <p14:creationId xmlns:p14="http://schemas.microsoft.com/office/powerpoint/2010/main" val="269614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E72760F-5469-4A46-9AE7-EA0C04717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graphicEl>
                                              <a:dgm id="{EE72760F-5469-4A46-9AE7-EA0C04717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graphicEl>
                                              <a:dgm id="{EE72760F-5469-4A46-9AE7-EA0C04717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graphicEl>
                                              <a:dgm id="{EE72760F-5469-4A46-9AE7-EA0C047175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90B2E41-62A3-4F36-9D9D-254F55CF4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graphicEl>
                                              <a:dgm id="{D90B2E41-62A3-4F36-9D9D-254F55CF4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graphicEl>
                                              <a:dgm id="{D90B2E41-62A3-4F36-9D9D-254F55CF4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graphicEl>
                                              <a:dgm id="{D90B2E41-62A3-4F36-9D9D-254F55CF4F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185CE43-F067-46BD-987F-AACF4ACAFD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graphicEl>
                                              <a:dgm id="{F185CE43-F067-46BD-987F-AACF4ACAFD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graphicEl>
                                              <a:dgm id="{F185CE43-F067-46BD-987F-AACF4ACAFD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graphicEl>
                                              <a:dgm id="{F185CE43-F067-46BD-987F-AACF4ACAFD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6FE462-A82D-445C-9570-2976DA85FD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graphicEl>
                                              <a:dgm id="{986FE462-A82D-445C-9570-2976DA85FD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graphicEl>
                                              <a:dgm id="{986FE462-A82D-445C-9570-2976DA85FD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graphicEl>
                                              <a:dgm id="{986FE462-A82D-445C-9570-2976DA85FD6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859034-A6E1-4AB5-BD34-9404DE21E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graphicEl>
                                              <a:dgm id="{EC859034-A6E1-4AB5-BD34-9404DE21E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EC859034-A6E1-4AB5-BD34-9404DE21EB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>
                                            <p:graphicEl>
                                              <a:dgm id="{EC859034-A6E1-4AB5-BD34-9404DE21EB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66800" y="1881868"/>
            <a:ext cx="6534726" cy="53273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latinLnBrk="1"/>
            <a:endParaRPr lang="id-ID" sz="135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43200" y="1881868"/>
            <a:ext cx="28151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latinLnBrk="1"/>
            <a:r>
              <a:rPr lang="en-US" sz="2400" b="1" dirty="0">
                <a:solidFill>
                  <a:schemeClr val="bg1"/>
                </a:solidFill>
              </a:rPr>
              <a:t>Model-Driven SPK</a:t>
            </a:r>
            <a:endParaRPr lang="id-ID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Diagram 6"/>
          <p:cNvGraphicFramePr/>
          <p:nvPr/>
        </p:nvGraphicFramePr>
        <p:xfrm>
          <a:off x="899592" y="2493518"/>
          <a:ext cx="7920880" cy="4103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/>
          <p:cNvSpPr/>
          <p:nvPr/>
        </p:nvSpPr>
        <p:spPr>
          <a:xfrm>
            <a:off x="546831" y="838200"/>
            <a:ext cx="6156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 latinLnBrk="1"/>
            <a:r>
              <a:rPr lang="id-ID" sz="2400" b="1" dirty="0"/>
              <a:t>Sistem Pendukung Keputusan (</a:t>
            </a:r>
            <a:r>
              <a:rPr lang="id-ID" sz="2400" b="1" i="1" dirty="0"/>
              <a:t>SPK)</a:t>
            </a:r>
            <a:endParaRPr lang="id-ID" sz="2400" b="1" dirty="0"/>
          </a:p>
        </p:txBody>
      </p:sp>
    </p:spTree>
    <p:extLst>
      <p:ext uri="{BB962C8B-B14F-4D97-AF65-F5344CB8AC3E}">
        <p14:creationId xmlns:p14="http://schemas.microsoft.com/office/powerpoint/2010/main" val="7701645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A791F49-1A1C-46F1-82FE-5B71EC759D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8A791F49-1A1C-46F1-82FE-5B71EC759D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EDA1CD9-2896-445F-A797-2D099BCD8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graphicEl>
                                              <a:dgm id="{7EDA1CD9-2896-445F-A797-2D099BCD83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D65E8B-1C38-422A-899A-083CC318C7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dgm id="{22D65E8B-1C38-422A-899A-083CC318C7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41A9654-7652-42A7-879B-7CCA7B1CA4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>
                                            <p:graphicEl>
                                              <a:dgm id="{141A9654-7652-42A7-879B-7CCA7B1CA4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8359F0C-22F9-484E-8110-9E3C8577A3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graphicEl>
                                              <a:dgm id="{D8359F0C-22F9-484E-8110-9E3C8577A3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96DB99C-55A8-429A-BF72-54C49D0150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graphicEl>
                                              <a:dgm id="{C96DB99C-55A8-429A-BF72-54C49D0150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Graphic spid="7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838200"/>
            <a:ext cx="6156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 latinLnBrk="1"/>
            <a:r>
              <a:rPr lang="id-ID" sz="2400" b="1" dirty="0"/>
              <a:t>Sistem Pendukung Keputusan (</a:t>
            </a:r>
            <a:r>
              <a:rPr lang="id-ID" sz="2400" b="1" i="1" dirty="0"/>
              <a:t>SPK)</a:t>
            </a:r>
            <a:endParaRPr lang="id-ID" sz="24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1987184" y="1816796"/>
            <a:ext cx="6534726" cy="53273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latinLnBrk="1"/>
            <a:endParaRPr lang="id-ID" sz="135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8406" y="1856947"/>
            <a:ext cx="25811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 latinLnBrk="1"/>
            <a:r>
              <a:rPr lang="en-US" sz="2400" b="1" dirty="0">
                <a:solidFill>
                  <a:prstClr val="white"/>
                </a:solidFill>
              </a:rPr>
              <a:t>Data-Driven SPK</a:t>
            </a:r>
            <a:endParaRPr lang="id-ID" sz="2400" b="1" dirty="0">
              <a:solidFill>
                <a:prstClr val="white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390330012"/>
              </p:ext>
            </p:extLst>
          </p:nvPr>
        </p:nvGraphicFramePr>
        <p:xfrm>
          <a:off x="1143000" y="2636912"/>
          <a:ext cx="7173416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4759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A791F49-1A1C-46F1-82FE-5B71EC759D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8A791F49-1A1C-46F1-82FE-5B71EC759D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EDA1CD9-2896-445F-A797-2D099BCD83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graphicEl>
                                              <a:dgm id="{7EDA1CD9-2896-445F-A797-2D099BCD83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D65E8B-1C38-422A-899A-083CC318C7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graphicEl>
                                              <a:dgm id="{22D65E8B-1C38-422A-899A-083CC318C7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41A9654-7652-42A7-879B-7CCA7B1CA4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>
                                            <p:graphicEl>
                                              <a:dgm id="{141A9654-7652-42A7-879B-7CCA7B1CA4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8359F0C-22F9-484E-8110-9E3C8577A3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graphicEl>
                                              <a:dgm id="{D8359F0C-22F9-484E-8110-9E3C8577A3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96DB99C-55A8-429A-BF72-54C49D0150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>
                                            <p:graphicEl>
                                              <a:dgm id="{C96DB99C-55A8-429A-BF72-54C49D0150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Graphic spid="7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Komputer_ketik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426" y="3743115"/>
            <a:ext cx="1071563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4998105" y="2064334"/>
            <a:ext cx="2470547" cy="1343025"/>
          </a:xfrm>
          <a:prstGeom prst="wedgeEllipseCallout">
            <a:avLst>
              <a:gd name="adj1" fmla="val -97442"/>
              <a:gd name="adj2" fmla="val 10533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1500" dirty="0" err="1">
                <a:solidFill>
                  <a:schemeClr val="bg1"/>
                </a:solidFill>
              </a:rPr>
              <a:t>Manfaat</a:t>
            </a:r>
            <a:r>
              <a:rPr lang="en-US" sz="1500" dirty="0">
                <a:solidFill>
                  <a:schemeClr val="bg1"/>
                </a:solidFill>
              </a:rPr>
              <a:t> SPK ?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en-US" sz="1500" dirty="0" err="1">
                <a:solidFill>
                  <a:schemeClr val="bg1"/>
                </a:solidFill>
              </a:rPr>
              <a:t>Keterbatasan</a:t>
            </a:r>
            <a:r>
              <a:rPr lang="en-US" sz="1500" dirty="0">
                <a:solidFill>
                  <a:schemeClr val="bg1"/>
                </a:solidFill>
              </a:rPr>
              <a:t> SPK ?</a:t>
            </a:r>
          </a:p>
        </p:txBody>
      </p:sp>
    </p:spTree>
    <p:extLst>
      <p:ext uri="{BB962C8B-B14F-4D97-AF65-F5344CB8AC3E}">
        <p14:creationId xmlns:p14="http://schemas.microsoft.com/office/powerpoint/2010/main" val="143861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200" y="1345384"/>
            <a:ext cx="7467600" cy="4167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700" b="1" dirty="0" err="1">
                <a:cs typeface="Arial" charset="0"/>
              </a:rPr>
              <a:t>Manfaat</a:t>
            </a:r>
            <a:r>
              <a:rPr lang="en-US" sz="2700" b="1" dirty="0">
                <a:cs typeface="Arial" charset="0"/>
              </a:rPr>
              <a:t> SPK</a:t>
            </a:r>
            <a:r>
              <a:rPr lang="id-ID" sz="2700" b="1" dirty="0">
                <a:cs typeface="Arial" charset="0"/>
              </a:rPr>
              <a:t> :</a:t>
            </a:r>
            <a:endParaRPr lang="en-US" sz="2700" b="1" dirty="0">
              <a:cs typeface="Arial" charset="0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200" dirty="0">
              <a:cs typeface="Arial" charset="0"/>
            </a:endParaRP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defRPr/>
            </a:pPr>
            <a:r>
              <a:rPr lang="en-US" sz="2000" dirty="0">
                <a:cs typeface="Arial" charset="0"/>
              </a:rPr>
              <a:t> SPK </a:t>
            </a:r>
            <a:r>
              <a:rPr lang="en-US" sz="2000" dirty="0" err="1">
                <a:cs typeface="Arial" charset="0"/>
              </a:rPr>
              <a:t>memperluas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kemampuan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pengambil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keputusan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dalam</a:t>
            </a:r>
            <a:r>
              <a:rPr lang="en-US" sz="2000" dirty="0">
                <a:cs typeface="Arial" charset="0"/>
              </a:rPr>
              <a:t>  </a:t>
            </a:r>
            <a:r>
              <a:rPr lang="en-US" sz="2000" dirty="0" err="1">
                <a:cs typeface="Arial" charset="0"/>
              </a:rPr>
              <a:t>memproses</a:t>
            </a:r>
            <a:r>
              <a:rPr lang="en-US" sz="2000" dirty="0">
                <a:cs typeface="Arial" charset="0"/>
              </a:rPr>
              <a:t> data / </a:t>
            </a:r>
            <a:r>
              <a:rPr lang="en-US" sz="2000" dirty="0" err="1">
                <a:cs typeface="Arial" charset="0"/>
              </a:rPr>
              <a:t>informasi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bagi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pemakainya</a:t>
            </a:r>
            <a:r>
              <a:rPr lang="en-US" sz="2000" dirty="0">
                <a:cs typeface="Arial" charset="0"/>
              </a:rPr>
              <a:t>.</a:t>
            </a: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defRPr/>
            </a:pPr>
            <a:r>
              <a:rPr lang="en-US" sz="2000" dirty="0">
                <a:cs typeface="Arial" charset="0"/>
              </a:rPr>
              <a:t> SPK </a:t>
            </a:r>
            <a:r>
              <a:rPr lang="en-US" sz="2000" dirty="0" err="1">
                <a:cs typeface="Arial" charset="0"/>
              </a:rPr>
              <a:t>membantu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pengambil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keputusan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untuk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menyelesaikan</a:t>
            </a:r>
            <a:r>
              <a:rPr lang="en-US" sz="2000" dirty="0">
                <a:cs typeface="Arial" charset="0"/>
              </a:rPr>
              <a:t>   </a:t>
            </a:r>
            <a:r>
              <a:rPr lang="en-US" sz="2000" dirty="0" err="1">
                <a:cs typeface="Arial" charset="0"/>
              </a:rPr>
              <a:t>masalah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terutama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berbagai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masalah</a:t>
            </a:r>
            <a:r>
              <a:rPr lang="en-US" sz="2000" dirty="0">
                <a:cs typeface="Arial" charset="0"/>
              </a:rPr>
              <a:t> yang </a:t>
            </a:r>
            <a:r>
              <a:rPr lang="en-US" sz="2000" dirty="0" err="1">
                <a:cs typeface="Arial" charset="0"/>
              </a:rPr>
              <a:t>sangat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kompleks</a:t>
            </a:r>
            <a:r>
              <a:rPr lang="en-US" sz="2000" dirty="0">
                <a:cs typeface="Arial" charset="0"/>
              </a:rPr>
              <a:t> dan </a:t>
            </a:r>
            <a:r>
              <a:rPr lang="en-US" sz="2000" dirty="0" err="1">
                <a:cs typeface="Arial" charset="0"/>
              </a:rPr>
              <a:t>tidak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terstruktur</a:t>
            </a:r>
            <a:r>
              <a:rPr lang="en-US" sz="2000" dirty="0">
                <a:cs typeface="Arial" charset="0"/>
              </a:rPr>
              <a:t>.</a:t>
            </a: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LcPeriod"/>
              <a:defRPr/>
            </a:pPr>
            <a:r>
              <a:rPr lang="en-US" sz="2000" dirty="0">
                <a:cs typeface="Arial" charset="0"/>
              </a:rPr>
              <a:t>SPK </a:t>
            </a:r>
            <a:r>
              <a:rPr lang="en-US" sz="2000" dirty="0" err="1">
                <a:cs typeface="Arial" charset="0"/>
              </a:rPr>
              <a:t>dapat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menghasilkan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solusi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dengan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lebih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cepat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serta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hasilnya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dapat</a:t>
            </a:r>
            <a:r>
              <a:rPr lang="en-US" sz="2000" dirty="0">
                <a:cs typeface="Arial" charset="0"/>
              </a:rPr>
              <a:t> </a:t>
            </a:r>
            <a:r>
              <a:rPr lang="en-US" sz="2000" dirty="0" err="1">
                <a:cs typeface="Arial" charset="0"/>
              </a:rPr>
              <a:t>diandalkan</a:t>
            </a:r>
            <a:r>
              <a:rPr lang="en-US" sz="2000" dirty="0">
                <a:cs typeface="Arial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269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9600" y="914400"/>
            <a:ext cx="7315200" cy="5663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dirty="0" err="1">
                <a:cs typeface="Arial" charset="0"/>
              </a:rPr>
              <a:t>Beberapa</a:t>
            </a:r>
            <a:r>
              <a:rPr lang="en-US" b="1" dirty="0">
                <a:cs typeface="Arial" charset="0"/>
              </a:rPr>
              <a:t> </a:t>
            </a:r>
            <a:r>
              <a:rPr lang="en-US" b="1" dirty="0" err="1">
                <a:cs typeface="Arial" charset="0"/>
              </a:rPr>
              <a:t>Keterbatasan</a:t>
            </a:r>
            <a:r>
              <a:rPr lang="en-US" b="1" dirty="0">
                <a:cs typeface="Arial" charset="0"/>
              </a:rPr>
              <a:t> </a:t>
            </a:r>
            <a:r>
              <a:rPr lang="en-US" b="1" dirty="0" err="1">
                <a:cs typeface="Arial" charset="0"/>
              </a:rPr>
              <a:t>Sistem</a:t>
            </a:r>
            <a:r>
              <a:rPr lang="en-US" b="1" dirty="0">
                <a:cs typeface="Arial" charset="0"/>
              </a:rPr>
              <a:t> </a:t>
            </a:r>
            <a:r>
              <a:rPr lang="id-ID" b="1" dirty="0">
                <a:cs typeface="Arial" charset="0"/>
              </a:rPr>
              <a:t>Pendukung </a:t>
            </a:r>
            <a:r>
              <a:rPr lang="en-US" b="1" dirty="0" err="1">
                <a:cs typeface="Arial" charset="0"/>
              </a:rPr>
              <a:t>Keputusan</a:t>
            </a:r>
            <a:r>
              <a:rPr lang="en-US" b="1" dirty="0">
                <a:cs typeface="Arial" charset="0"/>
              </a:rPr>
              <a:t> (SPK)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350" dirty="0">
              <a:cs typeface="Arial" charset="0"/>
            </a:endParaRP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dirty="0" err="1">
                <a:cs typeface="Arial" charset="0"/>
              </a:rPr>
              <a:t>Ada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beberapa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kemampuan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manajemen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dan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bakat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manusia</a:t>
            </a:r>
            <a:r>
              <a:rPr lang="en-US" dirty="0">
                <a:cs typeface="Arial" charset="0"/>
              </a:rPr>
              <a:t> yang </a:t>
            </a:r>
            <a:r>
              <a:rPr lang="en-US" dirty="0" err="1">
                <a:cs typeface="Arial" charset="0"/>
              </a:rPr>
              <a:t>tidak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dapat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dimodelkan</a:t>
            </a:r>
            <a:r>
              <a:rPr lang="en-US" dirty="0">
                <a:cs typeface="Arial" charset="0"/>
              </a:rPr>
              <a:t>, </a:t>
            </a:r>
            <a:r>
              <a:rPr lang="en-US" dirty="0" err="1">
                <a:cs typeface="Arial" charset="0"/>
              </a:rPr>
              <a:t>sehingga</a:t>
            </a:r>
            <a:r>
              <a:rPr lang="en-US" dirty="0">
                <a:cs typeface="Arial" charset="0"/>
              </a:rPr>
              <a:t> model yang </a:t>
            </a:r>
            <a:r>
              <a:rPr lang="en-US" dirty="0" err="1">
                <a:cs typeface="Arial" charset="0"/>
              </a:rPr>
              <a:t>ada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dalam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sistem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tidak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semuanya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mencerminkan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persoalan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sebenarnya</a:t>
            </a:r>
            <a:r>
              <a:rPr lang="en-US" dirty="0">
                <a:cs typeface="Arial" charset="0"/>
              </a:rPr>
              <a:t>.</a:t>
            </a: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dirty="0">
                <a:cs typeface="Arial" charset="0"/>
              </a:rPr>
              <a:t>SPK </a:t>
            </a:r>
            <a:r>
              <a:rPr lang="en-US" dirty="0" err="1">
                <a:cs typeface="Arial" charset="0"/>
              </a:rPr>
              <a:t>tidak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memiliki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kemampuan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intuisi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seperti</a:t>
            </a:r>
            <a:r>
              <a:rPr lang="en-US" dirty="0">
                <a:cs typeface="Arial" charset="0"/>
              </a:rPr>
              <a:t> yang </a:t>
            </a:r>
            <a:r>
              <a:rPr lang="en-US" dirty="0" err="1">
                <a:cs typeface="Arial" charset="0"/>
              </a:rPr>
              <a:t>dimiliki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manusia</a:t>
            </a:r>
            <a:r>
              <a:rPr lang="en-US" dirty="0">
                <a:cs typeface="Arial" charset="0"/>
              </a:rPr>
              <a:t>. </a:t>
            </a:r>
            <a:r>
              <a:rPr lang="en-US" dirty="0" err="1">
                <a:cs typeface="Arial" charset="0"/>
              </a:rPr>
              <a:t>Sistem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ini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dirancang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hanyalah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untuk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membantu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pengambil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keputusan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dalam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melaksanakan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tugasnya</a:t>
            </a:r>
            <a:r>
              <a:rPr lang="en-US" dirty="0">
                <a:cs typeface="Arial" charset="0"/>
              </a:rPr>
              <a:t>.</a:t>
            </a: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dirty="0" err="1">
                <a:cs typeface="Arial" charset="0"/>
              </a:rPr>
              <a:t>Proses-proses</a:t>
            </a:r>
            <a:r>
              <a:rPr lang="en-US" dirty="0">
                <a:cs typeface="Arial" charset="0"/>
              </a:rPr>
              <a:t> yang </a:t>
            </a:r>
            <a:r>
              <a:rPr lang="en-US" dirty="0" err="1">
                <a:cs typeface="Arial" charset="0"/>
              </a:rPr>
              <a:t>dapat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dilakukan</a:t>
            </a:r>
            <a:r>
              <a:rPr lang="en-US" dirty="0">
                <a:cs typeface="Arial" charset="0"/>
              </a:rPr>
              <a:t> SPK </a:t>
            </a:r>
            <a:r>
              <a:rPr lang="en-US" dirty="0" err="1">
                <a:cs typeface="Arial" charset="0"/>
              </a:rPr>
              <a:t>biasanya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juga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tergantung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pada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perangkat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lunak</a:t>
            </a:r>
            <a:r>
              <a:rPr lang="en-US" dirty="0">
                <a:cs typeface="Arial" charset="0"/>
              </a:rPr>
              <a:t> yang </a:t>
            </a:r>
            <a:r>
              <a:rPr lang="en-US" dirty="0" err="1">
                <a:cs typeface="Arial" charset="0"/>
              </a:rPr>
              <a:t>digunakan</a:t>
            </a:r>
            <a:r>
              <a:rPr lang="en-US" dirty="0">
                <a:cs typeface="Arial" charset="0"/>
              </a:rPr>
              <a:t>.</a:t>
            </a:r>
          </a:p>
          <a:p>
            <a:pPr marL="257175" indent="-257175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US" dirty="0" err="1">
                <a:cs typeface="Arial" charset="0"/>
              </a:rPr>
              <a:t>Kemampuan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suatu</a:t>
            </a:r>
            <a:r>
              <a:rPr lang="en-US" dirty="0">
                <a:cs typeface="Arial" charset="0"/>
              </a:rPr>
              <a:t> SPK </a:t>
            </a:r>
            <a:r>
              <a:rPr lang="en-US" dirty="0" err="1">
                <a:cs typeface="Arial" charset="0"/>
              </a:rPr>
              <a:t>terbatas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pada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perbendaharaan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pengetahuan</a:t>
            </a:r>
            <a:r>
              <a:rPr lang="en-US" dirty="0">
                <a:cs typeface="Arial" charset="0"/>
              </a:rPr>
              <a:t> yang </a:t>
            </a:r>
            <a:r>
              <a:rPr lang="en-US" dirty="0" err="1">
                <a:cs typeface="Arial" charset="0"/>
              </a:rPr>
              <a:t>dimilikinya</a:t>
            </a:r>
            <a:r>
              <a:rPr lang="en-US" dirty="0">
                <a:cs typeface="Arial" charset="0"/>
              </a:rPr>
              <a:t> (</a:t>
            </a:r>
            <a:r>
              <a:rPr lang="en-US" dirty="0" err="1">
                <a:cs typeface="Arial" charset="0"/>
              </a:rPr>
              <a:t>pengetahuan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dasar</a:t>
            </a:r>
            <a:r>
              <a:rPr lang="en-US" dirty="0">
                <a:cs typeface="Arial" charset="0"/>
              </a:rPr>
              <a:t> </a:t>
            </a:r>
            <a:r>
              <a:rPr lang="en-US" dirty="0" err="1">
                <a:cs typeface="Arial" charset="0"/>
              </a:rPr>
              <a:t>serta</a:t>
            </a:r>
            <a:r>
              <a:rPr lang="en-US" dirty="0">
                <a:cs typeface="Arial" charset="0"/>
              </a:rPr>
              <a:t> model </a:t>
            </a:r>
            <a:r>
              <a:rPr lang="en-US" dirty="0" err="1">
                <a:cs typeface="Arial" charset="0"/>
              </a:rPr>
              <a:t>dasar</a:t>
            </a:r>
            <a:r>
              <a:rPr lang="en-US" dirty="0">
                <a:cs typeface="Arial" charset="0"/>
              </a:rPr>
              <a:t>).</a:t>
            </a: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1350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3448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138034"/>
            <a:ext cx="5257800" cy="1060304"/>
          </a:xfrm>
        </p:spPr>
        <p:txBody>
          <a:bodyPr/>
          <a:lstStyle/>
          <a:p>
            <a:pPr eaLnBrk="1" hangingPunct="1"/>
            <a:r>
              <a:rPr lang="en-US" b="1" dirty="0" err="1"/>
              <a:t>Sejarah</a:t>
            </a:r>
            <a:r>
              <a:rPr lang="en-US" b="1" dirty="0"/>
              <a:t> </a:t>
            </a:r>
            <a:r>
              <a:rPr lang="id-ID" b="1" dirty="0"/>
              <a:t>SPK</a:t>
            </a:r>
            <a:r>
              <a:rPr lang="en-US" b="1" dirty="0"/>
              <a:t> (1)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133600"/>
            <a:ext cx="7924800" cy="2833217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Teori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tentang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pengambilan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keputusan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organisasi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dikembangkan</a:t>
            </a:r>
            <a:r>
              <a:rPr lang="en-US" sz="2400" dirty="0">
                <a:solidFill>
                  <a:schemeClr val="tx1"/>
                </a:solidFill>
              </a:rPr>
              <a:t> di Carnegie Institute of Technology (</a:t>
            </a:r>
            <a:r>
              <a:rPr lang="en-US" sz="2400" dirty="0" err="1">
                <a:solidFill>
                  <a:schemeClr val="tx1"/>
                </a:solidFill>
              </a:rPr>
              <a:t>akhir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tahun</a:t>
            </a:r>
            <a:r>
              <a:rPr lang="en-US" sz="2400" dirty="0">
                <a:solidFill>
                  <a:schemeClr val="tx1"/>
                </a:solidFill>
              </a:rPr>
              <a:t> 1950an – </a:t>
            </a:r>
            <a:r>
              <a:rPr lang="en-US" sz="2400" dirty="0" err="1">
                <a:solidFill>
                  <a:schemeClr val="tx1"/>
                </a:solidFill>
              </a:rPr>
              <a:t>awal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tahun</a:t>
            </a:r>
            <a:r>
              <a:rPr lang="en-US" sz="2400" dirty="0">
                <a:solidFill>
                  <a:schemeClr val="tx1"/>
                </a:solidFill>
              </a:rPr>
              <a:t> 1960an).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Implementasi</a:t>
            </a:r>
            <a:r>
              <a:rPr lang="en-US" sz="2400" dirty="0">
                <a:solidFill>
                  <a:schemeClr val="tx1"/>
                </a:solidFill>
              </a:rPr>
              <a:t> SPK </a:t>
            </a:r>
            <a:r>
              <a:rPr lang="en-US" sz="2400" dirty="0" err="1">
                <a:solidFill>
                  <a:schemeClr val="tx1"/>
                </a:solidFill>
              </a:rPr>
              <a:t>tersebut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dalam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komputer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interaktif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dilakukan</a:t>
            </a:r>
            <a:r>
              <a:rPr lang="en-US" sz="2400" dirty="0">
                <a:solidFill>
                  <a:schemeClr val="tx1"/>
                </a:solidFill>
              </a:rPr>
              <a:t> di Massachusetts Institute of Technology (</a:t>
            </a:r>
            <a:r>
              <a:rPr lang="en-US" sz="2400" dirty="0" err="1">
                <a:solidFill>
                  <a:schemeClr val="tx1"/>
                </a:solidFill>
              </a:rPr>
              <a:t>tahun</a:t>
            </a:r>
            <a:r>
              <a:rPr lang="en-US" sz="2400" dirty="0">
                <a:solidFill>
                  <a:schemeClr val="tx1"/>
                </a:solidFill>
              </a:rPr>
              <a:t> 1960an)</a:t>
            </a:r>
          </a:p>
        </p:txBody>
      </p:sp>
    </p:spTree>
    <p:extLst>
      <p:ext uri="{BB962C8B-B14F-4D97-AF65-F5344CB8AC3E}">
        <p14:creationId xmlns:p14="http://schemas.microsoft.com/office/powerpoint/2010/main" val="382004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err="1"/>
              <a:t>Sejarah</a:t>
            </a:r>
            <a:r>
              <a:rPr lang="en-US" b="1" dirty="0"/>
              <a:t> </a:t>
            </a:r>
            <a:r>
              <a:rPr lang="id-ID" b="1" dirty="0"/>
              <a:t>SPK </a:t>
            </a:r>
            <a:r>
              <a:rPr lang="en-US" b="1" dirty="0"/>
              <a:t>(2)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1371600" y="2012391"/>
            <a:ext cx="6858000" cy="2833217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Konsep</a:t>
            </a:r>
            <a:r>
              <a:rPr lang="en-US" sz="2400" dirty="0">
                <a:solidFill>
                  <a:schemeClr val="tx1"/>
                </a:solidFill>
              </a:rPr>
              <a:t> SPK </a:t>
            </a:r>
            <a:r>
              <a:rPr lang="en-US" sz="2400" dirty="0" err="1">
                <a:solidFill>
                  <a:schemeClr val="tx1"/>
                </a:solidFill>
              </a:rPr>
              <a:t>menjadi</a:t>
            </a:r>
            <a:r>
              <a:rPr lang="en-US" sz="2400" dirty="0">
                <a:solidFill>
                  <a:schemeClr val="tx1"/>
                </a:solidFill>
              </a:rPr>
              <a:t> area </a:t>
            </a:r>
            <a:r>
              <a:rPr lang="en-US" sz="2400" dirty="0" err="1">
                <a:solidFill>
                  <a:schemeClr val="tx1"/>
                </a:solidFill>
              </a:rPr>
              <a:t>riset</a:t>
            </a:r>
            <a:r>
              <a:rPr lang="en-US" sz="2400" dirty="0">
                <a:solidFill>
                  <a:schemeClr val="tx1"/>
                </a:solidFill>
              </a:rPr>
              <a:t> (</a:t>
            </a:r>
            <a:r>
              <a:rPr lang="en-US" sz="2400" dirty="0" err="1">
                <a:solidFill>
                  <a:schemeClr val="tx1"/>
                </a:solidFill>
              </a:rPr>
              <a:t>pertengahan</a:t>
            </a:r>
            <a:r>
              <a:rPr lang="en-US" sz="2400" dirty="0">
                <a:solidFill>
                  <a:schemeClr val="tx1"/>
                </a:solidFill>
              </a:rPr>
              <a:t> 1970 – 1980an).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Dikembangkan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executive information systems</a:t>
            </a:r>
            <a:r>
              <a:rPr lang="en-US" sz="2400" dirty="0">
                <a:solidFill>
                  <a:schemeClr val="tx1"/>
                </a:solidFill>
              </a:rPr>
              <a:t> (EIS), </a:t>
            </a:r>
            <a:r>
              <a:rPr lang="en-US" sz="2400" i="1" dirty="0">
                <a:solidFill>
                  <a:schemeClr val="tx1"/>
                </a:solidFill>
              </a:rPr>
              <a:t>group decision support systems</a:t>
            </a:r>
            <a:r>
              <a:rPr lang="en-US" sz="2400" dirty="0">
                <a:solidFill>
                  <a:schemeClr val="tx1"/>
                </a:solidFill>
              </a:rPr>
              <a:t> (G</a:t>
            </a:r>
            <a:r>
              <a:rPr lang="id-ID" sz="2400" dirty="0">
                <a:solidFill>
                  <a:schemeClr val="tx1"/>
                </a:solidFill>
              </a:rPr>
              <a:t>DSS</a:t>
            </a:r>
            <a:r>
              <a:rPr lang="en-US" sz="2400" dirty="0">
                <a:solidFill>
                  <a:schemeClr val="tx1"/>
                </a:solidFill>
              </a:rPr>
              <a:t>),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organizational decision support systems</a:t>
            </a:r>
            <a:r>
              <a:rPr lang="en-US" sz="2400" dirty="0">
                <a:solidFill>
                  <a:schemeClr val="tx1"/>
                </a:solidFill>
              </a:rPr>
              <a:t> (O</a:t>
            </a:r>
            <a:r>
              <a:rPr lang="id-ID" sz="2400" dirty="0">
                <a:solidFill>
                  <a:schemeClr val="tx1"/>
                </a:solidFill>
              </a:rPr>
              <a:t>DSS</a:t>
            </a:r>
            <a:r>
              <a:rPr lang="en-US" sz="2400" dirty="0">
                <a:solidFill>
                  <a:schemeClr val="tx1"/>
                </a:solidFill>
              </a:rPr>
              <a:t>) </a:t>
            </a:r>
            <a:r>
              <a:rPr lang="en-US" sz="2400" dirty="0" err="1">
                <a:solidFill>
                  <a:schemeClr val="tx1"/>
                </a:solidFill>
              </a:rPr>
              <a:t>untuk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single user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berbasis</a:t>
            </a:r>
            <a:r>
              <a:rPr lang="en-US" sz="2400" dirty="0">
                <a:solidFill>
                  <a:schemeClr val="tx1"/>
                </a:solidFill>
              </a:rPr>
              <a:t> model (</a:t>
            </a:r>
            <a:r>
              <a:rPr lang="en-US" sz="2400" dirty="0" err="1">
                <a:solidFill>
                  <a:schemeClr val="tx1"/>
                </a:solidFill>
              </a:rPr>
              <a:t>pertengahan</a:t>
            </a:r>
            <a:r>
              <a:rPr lang="en-US" sz="2400" dirty="0">
                <a:solidFill>
                  <a:schemeClr val="tx1"/>
                </a:solidFill>
              </a:rPr>
              <a:t> 1980)</a:t>
            </a:r>
          </a:p>
        </p:txBody>
      </p:sp>
    </p:spTree>
    <p:extLst>
      <p:ext uri="{BB962C8B-B14F-4D97-AF65-F5344CB8AC3E}">
        <p14:creationId xmlns:p14="http://schemas.microsoft.com/office/powerpoint/2010/main" val="158476067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err="1"/>
              <a:t>Sejarah</a:t>
            </a:r>
            <a:r>
              <a:rPr lang="en-US" b="1" dirty="0"/>
              <a:t> </a:t>
            </a:r>
            <a:r>
              <a:rPr lang="id-ID" b="1" dirty="0"/>
              <a:t>SPK </a:t>
            </a:r>
            <a:r>
              <a:rPr lang="en-US" b="1" dirty="0"/>
              <a:t>(3)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>
          <a:xfrm>
            <a:off x="1600200" y="2286000"/>
            <a:ext cx="6452023" cy="2833217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Dikembangkan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data warehousing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on-line analytical processing</a:t>
            </a:r>
            <a:r>
              <a:rPr lang="en-US" sz="2400" dirty="0">
                <a:solidFill>
                  <a:schemeClr val="tx1"/>
                </a:solidFill>
              </a:rPr>
              <a:t> (OLAP)  (</a:t>
            </a:r>
            <a:r>
              <a:rPr lang="en-US" sz="2400" dirty="0" err="1">
                <a:solidFill>
                  <a:schemeClr val="tx1"/>
                </a:solidFill>
              </a:rPr>
              <a:t>awal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tahun</a:t>
            </a:r>
            <a:r>
              <a:rPr lang="en-US" sz="2400" dirty="0">
                <a:solidFill>
                  <a:schemeClr val="tx1"/>
                </a:solidFill>
              </a:rPr>
              <a:t> 1990).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Dikembangkan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aplikasi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analitik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berbasis</a:t>
            </a:r>
            <a:r>
              <a:rPr lang="en-US" sz="2400" dirty="0">
                <a:solidFill>
                  <a:schemeClr val="tx1"/>
                </a:solidFill>
              </a:rPr>
              <a:t> web (</a:t>
            </a:r>
            <a:r>
              <a:rPr lang="en-US" sz="2400" dirty="0" err="1">
                <a:solidFill>
                  <a:schemeClr val="tx1"/>
                </a:solidFill>
              </a:rPr>
              <a:t>awal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tahun</a:t>
            </a:r>
            <a:r>
              <a:rPr lang="en-US" sz="2400" dirty="0">
                <a:solidFill>
                  <a:schemeClr val="tx1"/>
                </a:solidFill>
              </a:rPr>
              <a:t> 2000)</a:t>
            </a:r>
          </a:p>
        </p:txBody>
      </p:sp>
    </p:spTree>
    <p:extLst>
      <p:ext uri="{BB962C8B-B14F-4D97-AF65-F5344CB8AC3E}">
        <p14:creationId xmlns:p14="http://schemas.microsoft.com/office/powerpoint/2010/main" val="31245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6683765" cy="960668"/>
          </a:xfrm>
        </p:spPr>
        <p:txBody>
          <a:bodyPr>
            <a:normAutofit fontScale="90000"/>
          </a:bodyPr>
          <a:lstStyle/>
          <a:p>
            <a:r>
              <a:rPr lang="id-ID" dirty="0"/>
              <a:t>Alasan</a:t>
            </a:r>
            <a:r>
              <a:rPr lang="en-US" dirty="0"/>
              <a:t> </a:t>
            </a:r>
            <a:r>
              <a:rPr lang="id-ID" dirty="0"/>
              <a:t>mengapa perusahaan memerlukan SPK: </a:t>
            </a:r>
            <a:br>
              <a:rPr lang="id-ID" dirty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2208944"/>
            <a:ext cx="8001000" cy="3886200"/>
          </a:xfrm>
        </p:spPr>
        <p:txBody>
          <a:bodyPr>
            <a:noAutofit/>
          </a:bodyPr>
          <a:lstStyle/>
          <a:p>
            <a:pPr fontAlgn="base"/>
            <a:r>
              <a:rPr lang="id-ID" sz="2400" dirty="0"/>
              <a:t>Membutuhkan informasi yang akurat dan baru secara cepat.</a:t>
            </a:r>
          </a:p>
          <a:p>
            <a:pPr fontAlgn="base"/>
            <a:r>
              <a:rPr lang="id-ID" sz="2400" dirty="0"/>
              <a:t>SPK sering dianggap sebagai keberhasilan dari suatu organisasi. </a:t>
            </a:r>
          </a:p>
          <a:p>
            <a:pPr fontAlgn="base"/>
            <a:r>
              <a:rPr lang="id-ID" sz="2400" dirty="0"/>
              <a:t>Manajemen mengamanatkan perlunya SPK dalam organisasi.    </a:t>
            </a:r>
          </a:p>
          <a:p>
            <a:pPr fontAlgn="base"/>
            <a:r>
              <a:rPr lang="id-ID" sz="2400" dirty="0"/>
              <a:t>Informasi yang dibutuhkan tergantung pada waktu (sesuai situasi dan kondisi). </a:t>
            </a:r>
          </a:p>
          <a:p>
            <a:pPr fontAlgn="base"/>
            <a:r>
              <a:rPr lang="en-GB" sz="2400" dirty="0" err="1"/>
              <a:t>Perlunya</a:t>
            </a:r>
            <a:r>
              <a:rPr lang="en-GB" sz="2400" dirty="0"/>
              <a:t> </a:t>
            </a:r>
            <a:r>
              <a:rPr lang="en-GB" sz="2400" dirty="0" err="1"/>
              <a:t>penghematan</a:t>
            </a:r>
            <a:r>
              <a:rPr lang="en-GB" sz="2400" dirty="0"/>
              <a:t> </a:t>
            </a:r>
            <a:r>
              <a:rPr lang="en-GB" sz="2400" dirty="0" err="1"/>
              <a:t>biaya</a:t>
            </a:r>
            <a:r>
              <a:rPr lang="en-GB" sz="2400" dirty="0"/>
              <a:t> </a:t>
            </a:r>
            <a:r>
              <a:rPr lang="en-GB" sz="2400" dirty="0" err="1"/>
              <a:t>operasional</a:t>
            </a:r>
            <a:r>
              <a:rPr lang="en-GB" sz="2400" dirty="0"/>
              <a:t>. </a:t>
            </a:r>
            <a:endParaRPr lang="id-ID" sz="2400" dirty="0"/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39997802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174185467"/>
              </p:ext>
            </p:extLst>
          </p:nvPr>
        </p:nvGraphicFramePr>
        <p:xfrm>
          <a:off x="1447800" y="2667000"/>
          <a:ext cx="6787775" cy="34023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1574324" y="2286000"/>
            <a:ext cx="6534726" cy="53273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03547" y="2343272"/>
            <a:ext cx="46762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/>
              <a:t>Contoh</a:t>
            </a:r>
            <a:r>
              <a:rPr lang="en-US" sz="2400" b="1" dirty="0"/>
              <a:t> </a:t>
            </a:r>
            <a:r>
              <a:rPr lang="en-US" sz="2400" b="1" dirty="0" err="1"/>
              <a:t>Tujuan</a:t>
            </a:r>
            <a:r>
              <a:rPr lang="en-US" sz="2400" b="1" dirty="0"/>
              <a:t> </a:t>
            </a:r>
            <a:r>
              <a:rPr lang="en-US" sz="2400" b="1" dirty="0" err="1"/>
              <a:t>Penerapan</a:t>
            </a:r>
            <a:r>
              <a:rPr lang="en-US" sz="2400" b="1" dirty="0"/>
              <a:t> </a:t>
            </a:r>
            <a:r>
              <a:rPr lang="id-ID" sz="2400" b="1" dirty="0"/>
              <a:t>SPK</a:t>
            </a:r>
          </a:p>
        </p:txBody>
      </p:sp>
    </p:spTree>
    <p:extLst>
      <p:ext uri="{BB962C8B-B14F-4D97-AF65-F5344CB8AC3E}">
        <p14:creationId xmlns:p14="http://schemas.microsoft.com/office/powerpoint/2010/main" val="249501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80E6183-8697-4CB0-87A1-CEA5E09A1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graphicEl>
                                              <a:dgm id="{B80E6183-8697-4CB0-87A1-CEA5E09A1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graphicEl>
                                              <a:dgm id="{B80E6183-8697-4CB0-87A1-CEA5E09A1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>
                                            <p:graphicEl>
                                              <a:dgm id="{B80E6183-8697-4CB0-87A1-CEA5E09A18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83AC06D-FBA7-4023-BAB2-AE2482959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graphicEl>
                                              <a:dgm id="{283AC06D-FBA7-4023-BAB2-AE2482959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graphicEl>
                                              <a:dgm id="{283AC06D-FBA7-4023-BAB2-AE2482959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>
                                            <p:graphicEl>
                                              <a:dgm id="{283AC06D-FBA7-4023-BAB2-AE24829597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866F313-9A38-491F-8F61-32F8D533B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graphicEl>
                                              <a:dgm id="{E866F313-9A38-491F-8F61-32F8D533B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graphicEl>
                                              <a:dgm id="{E866F313-9A38-491F-8F61-32F8D533B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>
                                            <p:graphicEl>
                                              <a:dgm id="{E866F313-9A38-491F-8F61-32F8D533BB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4055464-99AF-447F-88BE-7BE21C549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graphicEl>
                                              <a:dgm id="{94055464-99AF-447F-88BE-7BE21C549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graphicEl>
                                              <a:dgm id="{94055464-99AF-447F-88BE-7BE21C5497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graphicEl>
                                              <a:dgm id="{94055464-99AF-447F-88BE-7BE21C5497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4358E58B-BF16-4088-87A9-275F17BAA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>
                                            <p:graphicEl>
                                              <a:dgm id="{4358E58B-BF16-4088-87A9-275F17BAA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graphicEl>
                                              <a:dgm id="{4358E58B-BF16-4088-87A9-275F17BAA3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>
                                            <p:graphicEl>
                                              <a:dgm id="{4358E58B-BF16-4088-87A9-275F17BAA3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17177EC-7E2F-4B1A-AE33-27B156427A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graphicEl>
                                              <a:dgm id="{617177EC-7E2F-4B1A-AE33-27B156427A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>
                                            <p:graphicEl>
                                              <a:dgm id="{617177EC-7E2F-4B1A-AE33-27B156427A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>
                                            <p:graphicEl>
                                              <a:dgm id="{617177EC-7E2F-4B1A-AE33-27B156427A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0B8F268-3554-419F-8036-4A3CFF9E92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graphicEl>
                                              <a:dgm id="{00B8F268-3554-419F-8036-4A3CFF9E92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graphicEl>
                                              <a:dgm id="{00B8F268-3554-419F-8036-4A3CFF9E92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">
                                            <p:graphicEl>
                                              <a:dgm id="{00B8F268-3554-419F-8036-4A3CFF9E92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B4E65C3-482E-4DF5-8312-721EF0945F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>
                                            <p:graphicEl>
                                              <a:dgm id="{1B4E65C3-482E-4DF5-8312-721EF0945F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>
                                            <p:graphicEl>
                                              <a:dgm id="{1B4E65C3-482E-4DF5-8312-721EF0945F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>
                                            <p:graphicEl>
                                              <a:dgm id="{1B4E65C3-482E-4DF5-8312-721EF0945F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995" y="745610"/>
            <a:ext cx="6683765" cy="407621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Karakteristik</a:t>
            </a:r>
            <a:r>
              <a:rPr lang="en-US" b="1" dirty="0"/>
              <a:t> SP</a:t>
            </a:r>
            <a:r>
              <a:rPr lang="id-ID" b="1" dirty="0"/>
              <a:t>K</a:t>
            </a:r>
            <a:br>
              <a:rPr lang="id-ID" b="1" dirty="0"/>
            </a:br>
            <a:endParaRPr lang="id-ID" b="1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935927" y="3353887"/>
            <a:ext cx="1029891" cy="910828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50000">
                <a:srgbClr val="FFFF99"/>
              </a:gs>
              <a:gs pos="100000">
                <a:schemeClr val="accent2"/>
              </a:gs>
            </a:gsLst>
            <a:lin ang="2700000" scaled="1"/>
          </a:gradFill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defRPr/>
            </a:pPr>
            <a:r>
              <a:rPr lang="en-US" sz="135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Sistem</a:t>
            </a:r>
            <a:r>
              <a:rPr lang="en-US" sz="135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sz="135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Pendukung</a:t>
            </a:r>
            <a:r>
              <a:rPr lang="en-US" sz="135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n-US" sz="1350" b="1" dirty="0" err="1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Keputusan</a:t>
            </a:r>
            <a:r>
              <a:rPr lang="en-US" sz="1350" b="1" dirty="0">
                <a:solidFill>
                  <a:schemeClr val="bg1"/>
                </a:solidFill>
                <a:latin typeface="Times New Roman" pitchFamily="18" charset="0"/>
                <a:cs typeface="Arial" charset="0"/>
              </a:rPr>
              <a:t> (SPK)</a:t>
            </a:r>
            <a:endParaRPr lang="en-US" sz="1350" dirty="0">
              <a:solidFill>
                <a:schemeClr val="bg1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2944136" y="1714396"/>
            <a:ext cx="1065609" cy="863204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n-US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2" action="ppaction://hlinksldjump"/>
              </a:rPr>
              <a:t>1</a:t>
            </a:r>
            <a:endParaRPr lang="en-US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en-U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Masalah</a:t>
            </a:r>
            <a:r>
              <a:rPr lang="en-U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n-U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semiterstrukstur</a:t>
            </a:r>
            <a:r>
              <a:rPr lang="en-U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&amp; </a:t>
            </a:r>
          </a:p>
          <a:p>
            <a:pPr algn="ctr"/>
            <a:r>
              <a:rPr lang="en-U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tidak</a:t>
            </a:r>
            <a:r>
              <a:rPr lang="en-U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n-U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terstruktur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128808" y="1472700"/>
            <a:ext cx="950119" cy="1001315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ES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3" action="ppaction://hlinksldjump"/>
              </a:rPr>
              <a:t>2</a:t>
            </a:r>
            <a:endParaRPr lang="es-ES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Memberi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dukungan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untuk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para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manajer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dalam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semua</a:t>
            </a:r>
            <a:r>
              <a:rPr lang="es-ES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 </a:t>
            </a:r>
            <a:r>
              <a:rPr lang="es-ES" sz="1050" dirty="0" err="1">
                <a:solidFill>
                  <a:srgbClr val="000066"/>
                </a:solidFill>
                <a:latin typeface="Times New Roman" panose="02020603050405020304" pitchFamily="18" charset="0"/>
              </a:rPr>
              <a:t>level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auto">
          <a:xfrm>
            <a:off x="5187274" y="1747733"/>
            <a:ext cx="834628" cy="863204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4" action="ppaction://hlinksldjump"/>
              </a:rPr>
              <a:t>3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Memberi dukungan bagi individu atau kelompok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6106437" y="2497827"/>
            <a:ext cx="1129903" cy="719138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5" action="ppaction://hlinksldjump"/>
              </a:rPr>
              <a:t>4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Keputusan saling mempengaruhi atau dilakukan berurutan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6105246" y="3300309"/>
            <a:ext cx="1294210" cy="875110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6" action="ppaction://hlinksldjump"/>
              </a:rPr>
              <a:t>5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Memberi dukungan bagi semua tahap proses pengambilan keputusan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6085005" y="4263524"/>
            <a:ext cx="1304925" cy="704850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7" action="ppaction://hlinksldjump"/>
              </a:rPr>
              <a:t>6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Memberi dukungan bagi berbagai bentuk pengambilan keputusan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5211087" y="5100534"/>
            <a:ext cx="877490" cy="560785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8" action="ppaction://hlinksldjump"/>
              </a:rPr>
              <a:t>7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Bersifat adaptif dan fleksibel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4406224" y="5107677"/>
            <a:ext cx="672703" cy="558404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3" action="ppaction://hlinksldjump"/>
              </a:rPr>
              <a:t>8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Mudah digunakan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2646480" y="5094581"/>
            <a:ext cx="898922" cy="550069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5" action="ppaction://hlinksldjump"/>
              </a:rPr>
              <a:t>10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Dapat dikendalikan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3672799" y="5114821"/>
            <a:ext cx="620315" cy="423863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 dirty="0">
                <a:solidFill>
                  <a:srgbClr val="000066"/>
                </a:solidFill>
                <a:latin typeface="Times New Roman" panose="02020603050405020304" pitchFamily="18" charset="0"/>
                <a:hlinkClick r:id="rId4" action="ppaction://hlinksldjump"/>
              </a:rPr>
              <a:t>9</a:t>
            </a:r>
            <a:endParaRPr lang="it-IT" sz="1050" b="1" dirty="0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 dirty="0">
                <a:solidFill>
                  <a:srgbClr val="000066"/>
                </a:solidFill>
                <a:latin typeface="Times New Roman" panose="02020603050405020304" pitchFamily="18" charset="0"/>
              </a:rPr>
              <a:t>Efektif</a:t>
            </a:r>
            <a:endParaRPr lang="en-US" sz="1050" dirty="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1895195" y="4361156"/>
            <a:ext cx="923925" cy="621506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9" action="ppaction://hlinksldjump"/>
              </a:rPr>
              <a:t>11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Mudah dikembangkan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1809471" y="3731314"/>
            <a:ext cx="1008460" cy="509588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10" action="ppaction://hlinksldjump"/>
              </a:rPr>
              <a:t>12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Pemodelan &amp; analisis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Text Box 18"/>
          <p:cNvSpPr txBox="1">
            <a:spLocks noChangeArrowheads="1"/>
          </p:cNvSpPr>
          <p:nvPr/>
        </p:nvSpPr>
        <p:spPr bwMode="auto">
          <a:xfrm>
            <a:off x="1821377" y="3112190"/>
            <a:ext cx="1012031" cy="546497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11" action="ppaction://hlinksldjump"/>
              </a:rPr>
              <a:t>13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Kemampuan akses data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" name="Text Box 19"/>
          <p:cNvSpPr txBox="1">
            <a:spLocks noChangeArrowheads="1"/>
          </p:cNvSpPr>
          <p:nvPr/>
        </p:nvSpPr>
        <p:spPr bwMode="auto">
          <a:xfrm>
            <a:off x="1833283" y="2333521"/>
            <a:ext cx="990600" cy="676275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lIns="13500" tIns="8100" rIns="13500" bIns="8100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it-IT" sz="1050" b="1">
                <a:solidFill>
                  <a:srgbClr val="000066"/>
                </a:solidFill>
                <a:latin typeface="Times New Roman" panose="02020603050405020304" pitchFamily="18" charset="0"/>
                <a:hlinkClick r:id="rId12" action="ppaction://hlinksldjump"/>
              </a:rPr>
              <a:t>14</a:t>
            </a:r>
            <a:endParaRPr lang="it-IT" sz="1050" b="1">
              <a:solidFill>
                <a:srgbClr val="000066"/>
              </a:solidFill>
              <a:latin typeface="Times New Roman" panose="02020603050405020304" pitchFamily="18" charset="0"/>
            </a:endParaRPr>
          </a:p>
          <a:p>
            <a:pPr algn="ctr"/>
            <a:r>
              <a:rPr lang="it-IT" sz="1050">
                <a:solidFill>
                  <a:srgbClr val="000066"/>
                </a:solidFill>
                <a:latin typeface="Times New Roman" panose="02020603050405020304" pitchFamily="18" charset="0"/>
              </a:rPr>
              <a:t>Standalone, terintegrasi dan berbasis web.</a:t>
            </a:r>
            <a:endParaRPr lang="en-US" sz="1050">
              <a:solidFill>
                <a:srgbClr val="00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" name="Line 20"/>
          <p:cNvSpPr>
            <a:spLocks noChangeShapeType="1"/>
          </p:cNvSpPr>
          <p:nvPr/>
        </p:nvSpPr>
        <p:spPr bwMode="auto">
          <a:xfrm flipH="1">
            <a:off x="4499093" y="2482349"/>
            <a:ext cx="0" cy="8382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0" name="Line 21"/>
          <p:cNvSpPr>
            <a:spLocks noChangeShapeType="1"/>
          </p:cNvSpPr>
          <p:nvPr/>
        </p:nvSpPr>
        <p:spPr bwMode="auto">
          <a:xfrm flipH="1">
            <a:off x="4694355" y="2601412"/>
            <a:ext cx="636984" cy="732234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1" name="Line 22"/>
          <p:cNvSpPr>
            <a:spLocks noChangeShapeType="1"/>
          </p:cNvSpPr>
          <p:nvPr/>
        </p:nvSpPr>
        <p:spPr bwMode="auto">
          <a:xfrm>
            <a:off x="3471583" y="2546643"/>
            <a:ext cx="459581" cy="808434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 flipV="1">
            <a:off x="4877712" y="4269477"/>
            <a:ext cx="673894" cy="79891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3" name="Line 24"/>
          <p:cNvSpPr>
            <a:spLocks noChangeShapeType="1"/>
          </p:cNvSpPr>
          <p:nvPr/>
        </p:nvSpPr>
        <p:spPr bwMode="auto">
          <a:xfrm flipH="1" flipV="1">
            <a:off x="4555052" y="4271858"/>
            <a:ext cx="221456" cy="823913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4" name="Line 25"/>
          <p:cNvSpPr>
            <a:spLocks noChangeShapeType="1"/>
          </p:cNvSpPr>
          <p:nvPr/>
        </p:nvSpPr>
        <p:spPr bwMode="auto">
          <a:xfrm flipV="1">
            <a:off x="3919258" y="4269477"/>
            <a:ext cx="401241" cy="834629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5" name="Line 26"/>
          <p:cNvSpPr>
            <a:spLocks noChangeShapeType="1"/>
          </p:cNvSpPr>
          <p:nvPr/>
        </p:nvSpPr>
        <p:spPr bwMode="auto">
          <a:xfrm flipV="1">
            <a:off x="3131064" y="4268287"/>
            <a:ext cx="931069" cy="802481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6" name="Line 27"/>
          <p:cNvSpPr>
            <a:spLocks noChangeShapeType="1"/>
          </p:cNvSpPr>
          <p:nvPr/>
        </p:nvSpPr>
        <p:spPr bwMode="auto">
          <a:xfrm>
            <a:off x="2845314" y="2816915"/>
            <a:ext cx="1071563" cy="698897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7" name="Line 28"/>
          <p:cNvSpPr>
            <a:spLocks noChangeShapeType="1"/>
          </p:cNvSpPr>
          <p:nvPr/>
        </p:nvSpPr>
        <p:spPr bwMode="auto">
          <a:xfrm>
            <a:off x="2845315" y="3407465"/>
            <a:ext cx="1050131" cy="325041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8" name="Line 29"/>
          <p:cNvSpPr>
            <a:spLocks noChangeShapeType="1"/>
          </p:cNvSpPr>
          <p:nvPr/>
        </p:nvSpPr>
        <p:spPr bwMode="auto">
          <a:xfrm flipV="1">
            <a:off x="2831027" y="3889668"/>
            <a:ext cx="1064419" cy="140494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29" name="Line 30"/>
          <p:cNvSpPr>
            <a:spLocks noChangeShapeType="1"/>
          </p:cNvSpPr>
          <p:nvPr/>
        </p:nvSpPr>
        <p:spPr bwMode="auto">
          <a:xfrm flipV="1">
            <a:off x="2809595" y="4090883"/>
            <a:ext cx="1109663" cy="614363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30" name="Line 31"/>
          <p:cNvSpPr>
            <a:spLocks noChangeShapeType="1"/>
          </p:cNvSpPr>
          <p:nvPr/>
        </p:nvSpPr>
        <p:spPr bwMode="auto">
          <a:xfrm flipH="1">
            <a:off x="4982487" y="2865731"/>
            <a:ext cx="1110853" cy="703659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31" name="Line 32"/>
          <p:cNvSpPr>
            <a:spLocks noChangeShapeType="1"/>
          </p:cNvSpPr>
          <p:nvPr/>
        </p:nvSpPr>
        <p:spPr bwMode="auto">
          <a:xfrm flipH="1" flipV="1">
            <a:off x="4986058" y="3719408"/>
            <a:ext cx="1117997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  <p:sp>
        <p:nvSpPr>
          <p:cNvPr id="32" name="Line 33"/>
          <p:cNvSpPr>
            <a:spLocks noChangeShapeType="1"/>
          </p:cNvSpPr>
          <p:nvPr/>
        </p:nvSpPr>
        <p:spPr bwMode="auto">
          <a:xfrm flipH="1" flipV="1">
            <a:off x="5002727" y="4006349"/>
            <a:ext cx="1078706" cy="523875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 sz="1350"/>
          </a:p>
        </p:txBody>
      </p:sp>
    </p:spTree>
    <p:extLst>
      <p:ext uri="{BB962C8B-B14F-4D97-AF65-F5344CB8AC3E}">
        <p14:creationId xmlns:p14="http://schemas.microsoft.com/office/powerpoint/2010/main" val="141414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filecab2"/>
          <p:cNvSpPr>
            <a:spLocks noEditPoints="1" noChangeArrowheads="1"/>
          </p:cNvSpPr>
          <p:nvPr/>
        </p:nvSpPr>
        <p:spPr bwMode="auto">
          <a:xfrm>
            <a:off x="2066925" y="2033588"/>
            <a:ext cx="6315075" cy="3529011"/>
          </a:xfrm>
          <a:custGeom>
            <a:avLst/>
            <a:gdLst>
              <a:gd name="T0" fmla="*/ 10800 w 21600"/>
              <a:gd name="T1" fmla="*/ 0 h 21600"/>
              <a:gd name="T2" fmla="*/ 0 w 21600"/>
              <a:gd name="T3" fmla="*/ 0 h 21600"/>
              <a:gd name="T4" fmla="*/ 0 w 21600"/>
              <a:gd name="T5" fmla="*/ 10800 h 21600"/>
              <a:gd name="T6" fmla="*/ 0 w 21600"/>
              <a:gd name="T7" fmla="*/ 20367 h 21600"/>
              <a:gd name="T8" fmla="*/ 10800 w 21600"/>
              <a:gd name="T9" fmla="*/ 21600 h 21600"/>
              <a:gd name="T10" fmla="*/ 21600 w 21600"/>
              <a:gd name="T11" fmla="*/ 20367 h 21600"/>
              <a:gd name="T12" fmla="*/ 21600 w 21600"/>
              <a:gd name="T13" fmla="*/ 10800 h 21600"/>
              <a:gd name="T14" fmla="*/ 21600 w 21600"/>
              <a:gd name="T15" fmla="*/ 0 h 21600"/>
              <a:gd name="T16" fmla="*/ 1004 w 21600"/>
              <a:gd name="T17" fmla="*/ 511 h 21600"/>
              <a:gd name="T18" fmla="*/ 20542 w 21600"/>
              <a:gd name="T19" fmla="*/ 19765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10800" y="0"/>
                </a:moveTo>
                <a:lnTo>
                  <a:pt x="0" y="0"/>
                </a:lnTo>
                <a:lnTo>
                  <a:pt x="0" y="10800"/>
                </a:lnTo>
                <a:lnTo>
                  <a:pt x="0" y="20367"/>
                </a:lnTo>
                <a:lnTo>
                  <a:pt x="5807" y="20367"/>
                </a:lnTo>
                <a:lnTo>
                  <a:pt x="5807" y="20637"/>
                </a:lnTo>
                <a:lnTo>
                  <a:pt x="5970" y="20818"/>
                </a:lnTo>
                <a:lnTo>
                  <a:pt x="6133" y="20968"/>
                </a:lnTo>
                <a:lnTo>
                  <a:pt x="6404" y="21239"/>
                </a:lnTo>
                <a:lnTo>
                  <a:pt x="6567" y="21419"/>
                </a:lnTo>
                <a:lnTo>
                  <a:pt x="7055" y="21510"/>
                </a:lnTo>
                <a:lnTo>
                  <a:pt x="7544" y="21600"/>
                </a:lnTo>
                <a:lnTo>
                  <a:pt x="8141" y="21600"/>
                </a:lnTo>
                <a:lnTo>
                  <a:pt x="10800" y="21600"/>
                </a:lnTo>
                <a:lnTo>
                  <a:pt x="13188" y="21600"/>
                </a:lnTo>
                <a:lnTo>
                  <a:pt x="13948" y="21600"/>
                </a:lnTo>
                <a:lnTo>
                  <a:pt x="14436" y="21510"/>
                </a:lnTo>
                <a:lnTo>
                  <a:pt x="14708" y="21419"/>
                </a:lnTo>
                <a:lnTo>
                  <a:pt x="15033" y="21239"/>
                </a:lnTo>
                <a:lnTo>
                  <a:pt x="15359" y="20968"/>
                </a:lnTo>
                <a:lnTo>
                  <a:pt x="15522" y="20818"/>
                </a:lnTo>
                <a:lnTo>
                  <a:pt x="15684" y="20637"/>
                </a:lnTo>
                <a:lnTo>
                  <a:pt x="15684" y="20367"/>
                </a:lnTo>
                <a:lnTo>
                  <a:pt x="21600" y="20367"/>
                </a:lnTo>
                <a:lnTo>
                  <a:pt x="21600" y="10800"/>
                </a:lnTo>
                <a:lnTo>
                  <a:pt x="21600" y="0"/>
                </a:lnTo>
                <a:lnTo>
                  <a:pt x="10800" y="0"/>
                </a:lnTo>
                <a:close/>
                <a:moveTo>
                  <a:pt x="7055" y="20367"/>
                </a:moveTo>
                <a:lnTo>
                  <a:pt x="7055" y="20547"/>
                </a:lnTo>
                <a:lnTo>
                  <a:pt x="7055" y="20637"/>
                </a:lnTo>
                <a:lnTo>
                  <a:pt x="7218" y="20728"/>
                </a:lnTo>
                <a:lnTo>
                  <a:pt x="7381" y="20818"/>
                </a:lnTo>
                <a:lnTo>
                  <a:pt x="7544" y="20908"/>
                </a:lnTo>
                <a:lnTo>
                  <a:pt x="7707" y="20968"/>
                </a:lnTo>
                <a:lnTo>
                  <a:pt x="7815" y="20968"/>
                </a:lnTo>
                <a:lnTo>
                  <a:pt x="8141" y="20968"/>
                </a:lnTo>
                <a:lnTo>
                  <a:pt x="13188" y="20968"/>
                </a:lnTo>
                <a:lnTo>
                  <a:pt x="13459" y="20968"/>
                </a:lnTo>
                <a:lnTo>
                  <a:pt x="13785" y="20968"/>
                </a:lnTo>
                <a:lnTo>
                  <a:pt x="13948" y="20908"/>
                </a:lnTo>
                <a:lnTo>
                  <a:pt x="14111" y="20818"/>
                </a:lnTo>
                <a:lnTo>
                  <a:pt x="14273" y="20728"/>
                </a:lnTo>
                <a:lnTo>
                  <a:pt x="14273" y="20637"/>
                </a:lnTo>
                <a:lnTo>
                  <a:pt x="14436" y="20547"/>
                </a:lnTo>
                <a:lnTo>
                  <a:pt x="14436" y="20367"/>
                </a:lnTo>
                <a:lnTo>
                  <a:pt x="7055" y="20367"/>
                </a:lnTo>
                <a:close/>
              </a:path>
              <a:path w="21600" h="21600" extrusionOk="0">
                <a:moveTo>
                  <a:pt x="7055" y="20367"/>
                </a:moveTo>
                <a:lnTo>
                  <a:pt x="5807" y="20367"/>
                </a:lnTo>
                <a:lnTo>
                  <a:pt x="21600" y="20367"/>
                </a:lnTo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>
              <a:defRPr/>
            </a:pPr>
            <a:r>
              <a:rPr lang="it-IT" sz="2400" dirty="0">
                <a:solidFill>
                  <a:schemeClr val="bg1"/>
                </a:solidFill>
                <a:cs typeface="Arial" charset="0"/>
              </a:rPr>
              <a:t>Dukungan untuk para pengambil keputusan, dalam situasi semiterstruktur atau terstruktur yang </a:t>
            </a:r>
            <a:r>
              <a:rPr lang="it-IT" sz="2400" dirty="0">
                <a:solidFill>
                  <a:schemeClr val="accent1">
                    <a:lumMod val="75000"/>
                  </a:schemeClr>
                </a:solidFill>
                <a:cs typeface="Arial" charset="0"/>
              </a:rPr>
              <a:t>dilakukan secara bersama-sama </a:t>
            </a:r>
            <a:r>
              <a:rPr lang="it-IT" sz="2400" dirty="0">
                <a:solidFill>
                  <a:schemeClr val="bg1"/>
                </a:solidFill>
                <a:cs typeface="Arial" charset="0"/>
              </a:rPr>
              <a:t>antara</a:t>
            </a:r>
            <a:r>
              <a:rPr lang="it-IT" sz="2400" dirty="0">
                <a:cs typeface="Arial" charset="0"/>
              </a:rPr>
              <a:t> </a:t>
            </a:r>
            <a:r>
              <a:rPr lang="it-IT" sz="2400" dirty="0">
                <a:solidFill>
                  <a:srgbClr val="00B050"/>
                </a:solidFill>
                <a:cs typeface="Arial" charset="0"/>
              </a:rPr>
              <a:t>keputusan dari pengambil keputusan </a:t>
            </a:r>
            <a:r>
              <a:rPr lang="it-IT" sz="2400" dirty="0">
                <a:solidFill>
                  <a:schemeClr val="bg1"/>
                </a:solidFill>
                <a:cs typeface="Arial" charset="0"/>
              </a:rPr>
              <a:t>dengan</a:t>
            </a:r>
            <a:r>
              <a:rPr lang="it-IT" sz="2400" dirty="0">
                <a:cs typeface="Arial" charset="0"/>
              </a:rPr>
              <a:t> </a:t>
            </a:r>
            <a:r>
              <a:rPr lang="it-IT" sz="2400" dirty="0">
                <a:solidFill>
                  <a:srgbClr val="00B050"/>
                </a:solidFill>
                <a:cs typeface="Arial" charset="0"/>
              </a:rPr>
              <a:t>informasi terkomputerisasi.</a:t>
            </a:r>
            <a:r>
              <a:rPr lang="en-US" sz="2400" dirty="0">
                <a:solidFill>
                  <a:srgbClr val="00B050"/>
                </a:solidFill>
                <a:cs typeface="Arial" charset="0"/>
              </a:rPr>
              <a:t> </a:t>
            </a:r>
          </a:p>
        </p:txBody>
      </p:sp>
      <p:sp>
        <p:nvSpPr>
          <p:cNvPr id="26627" name="Text Box 6"/>
          <p:cNvSpPr txBox="1">
            <a:spLocks noChangeArrowheads="1"/>
          </p:cNvSpPr>
          <p:nvPr/>
        </p:nvSpPr>
        <p:spPr bwMode="auto">
          <a:xfrm>
            <a:off x="1400176" y="85725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 dirty="0">
                <a:solidFill>
                  <a:schemeClr val="bg1"/>
                </a:solidFill>
                <a:sym typeface="Wingdings" panose="05000000000000000000" pitchFamily="2" charset="2"/>
              </a:rPr>
              <a:t></a:t>
            </a:r>
          </a:p>
        </p:txBody>
      </p:sp>
    </p:spTree>
    <p:extLst>
      <p:ext uri="{BB962C8B-B14F-4D97-AF65-F5344CB8AC3E}">
        <p14:creationId xmlns:p14="http://schemas.microsoft.com/office/powerpoint/2010/main" val="256548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1400176" y="85725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 dirty="0">
                <a:solidFill>
                  <a:schemeClr val="bg1"/>
                </a:solidFill>
                <a:sym typeface="Wingdings" panose="05000000000000000000" pitchFamily="2" charset="2"/>
              </a:rPr>
              <a:t></a:t>
            </a:r>
          </a:p>
        </p:txBody>
      </p:sp>
      <p:grpSp>
        <p:nvGrpSpPr>
          <p:cNvPr id="27651" name="Group 5"/>
          <p:cNvGrpSpPr>
            <a:grpSpLocks/>
          </p:cNvGrpSpPr>
          <p:nvPr/>
        </p:nvGrpSpPr>
        <p:grpSpPr bwMode="auto">
          <a:xfrm>
            <a:off x="4797028" y="1971675"/>
            <a:ext cx="2260997" cy="2958704"/>
            <a:chOff x="1248" y="240"/>
            <a:chExt cx="4176" cy="3600"/>
          </a:xfrm>
        </p:grpSpPr>
        <p:sp>
          <p:nvSpPr>
            <p:cNvPr id="27654" name="Pyr1"/>
            <p:cNvSpPr>
              <a:spLocks noEditPoints="1" noChangeArrowheads="1"/>
            </p:cNvSpPr>
            <p:nvPr/>
          </p:nvSpPr>
          <p:spPr bwMode="auto">
            <a:xfrm>
              <a:off x="2873" y="240"/>
              <a:ext cx="936" cy="798"/>
            </a:xfrm>
            <a:custGeom>
              <a:avLst/>
              <a:gdLst>
                <a:gd name="T0" fmla="*/ 20 w 21600"/>
                <a:gd name="T1" fmla="*/ 0 h 21600"/>
                <a:gd name="T2" fmla="*/ 41 w 21600"/>
                <a:gd name="T3" fmla="*/ 29 h 21600"/>
                <a:gd name="T4" fmla="*/ 0 w 21600"/>
                <a:gd name="T5" fmla="*/ 29 h 21600"/>
                <a:gd name="T6" fmla="*/ 0 60000 65536"/>
                <a:gd name="T7" fmla="*/ 0 60000 65536"/>
                <a:gd name="T8" fmla="*/ 0 60000 65536"/>
                <a:gd name="T9" fmla="*/ 5400 w 21600"/>
                <a:gd name="T10" fmla="*/ 11802 h 21600"/>
                <a:gd name="T11" fmla="*/ 16200 w 21600"/>
                <a:gd name="T12" fmla="*/ 20598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lnTo>
                    <a:pt x="10800" y="0"/>
                  </a:lnTo>
                  <a:close/>
                </a:path>
              </a:pathLst>
            </a:custGeom>
            <a:solidFill>
              <a:srgbClr val="D8EBB3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7655" name="Pyr2"/>
            <p:cNvSpPr>
              <a:spLocks noEditPoints="1" noChangeArrowheads="1"/>
            </p:cNvSpPr>
            <p:nvPr/>
          </p:nvSpPr>
          <p:spPr bwMode="auto">
            <a:xfrm>
              <a:off x="2331" y="1038"/>
              <a:ext cx="2015" cy="936"/>
            </a:xfrm>
            <a:custGeom>
              <a:avLst/>
              <a:gdLst>
                <a:gd name="T0" fmla="*/ 50 w 21600"/>
                <a:gd name="T1" fmla="*/ 0 h 21600"/>
                <a:gd name="T2" fmla="*/ 138 w 21600"/>
                <a:gd name="T3" fmla="*/ 0 h 21600"/>
                <a:gd name="T4" fmla="*/ 188 w 21600"/>
                <a:gd name="T5" fmla="*/ 41 h 21600"/>
                <a:gd name="T6" fmla="*/ 0 w 21600"/>
                <a:gd name="T7" fmla="*/ 4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5789 w 21600"/>
                <a:gd name="T13" fmla="*/ 508 h 21600"/>
                <a:gd name="T14" fmla="*/ 15811 w 21600"/>
                <a:gd name="T15" fmla="*/ 2109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5787" y="0"/>
                  </a:moveTo>
                  <a:lnTo>
                    <a:pt x="15812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5787" y="0"/>
                  </a:lnTo>
                  <a:close/>
                </a:path>
              </a:pathLst>
            </a:custGeom>
            <a:solidFill>
              <a:srgbClr val="CC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7656" name="Pyr3"/>
            <p:cNvSpPr>
              <a:spLocks noEditPoints="1" noChangeArrowheads="1"/>
            </p:cNvSpPr>
            <p:nvPr/>
          </p:nvSpPr>
          <p:spPr bwMode="auto">
            <a:xfrm>
              <a:off x="1795" y="1974"/>
              <a:ext cx="3087" cy="935"/>
            </a:xfrm>
            <a:custGeom>
              <a:avLst/>
              <a:gdLst>
                <a:gd name="T0" fmla="*/ 77 w 21600"/>
                <a:gd name="T1" fmla="*/ 0 h 21600"/>
                <a:gd name="T2" fmla="*/ 364 w 21600"/>
                <a:gd name="T3" fmla="*/ 0 h 21600"/>
                <a:gd name="T4" fmla="*/ 441 w 21600"/>
                <a:gd name="T5" fmla="*/ 40 h 21600"/>
                <a:gd name="T6" fmla="*/ 0 w 21600"/>
                <a:gd name="T7" fmla="*/ 4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5290 w 21600"/>
                <a:gd name="T13" fmla="*/ 508 h 21600"/>
                <a:gd name="T14" fmla="*/ 16310 w 21600"/>
                <a:gd name="T15" fmla="*/ 2109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3768" y="0"/>
                  </a:moveTo>
                  <a:lnTo>
                    <a:pt x="17831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3768" y="0"/>
                  </a:lnTo>
                  <a:close/>
                </a:path>
              </a:pathLst>
            </a:custGeom>
            <a:solidFill>
              <a:srgbClr val="FFBE7D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7657" name="Pyr4"/>
            <p:cNvSpPr>
              <a:spLocks noEditPoints="1" noChangeArrowheads="1"/>
            </p:cNvSpPr>
            <p:nvPr/>
          </p:nvSpPr>
          <p:spPr bwMode="auto">
            <a:xfrm>
              <a:off x="1248" y="2904"/>
              <a:ext cx="4176" cy="936"/>
            </a:xfrm>
            <a:custGeom>
              <a:avLst/>
              <a:gdLst>
                <a:gd name="T0" fmla="*/ 104 w 21600"/>
                <a:gd name="T1" fmla="*/ 0 h 21600"/>
                <a:gd name="T2" fmla="*/ 703 w 21600"/>
                <a:gd name="T3" fmla="*/ 0 h 21600"/>
                <a:gd name="T4" fmla="*/ 807 w 21600"/>
                <a:gd name="T5" fmla="*/ 41 h 21600"/>
                <a:gd name="T6" fmla="*/ 0 w 21600"/>
                <a:gd name="T7" fmla="*/ 4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284 w 21600"/>
                <a:gd name="T13" fmla="*/ 508 h 21600"/>
                <a:gd name="T14" fmla="*/ 17312 w 21600"/>
                <a:gd name="T15" fmla="*/ 2109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793" y="0"/>
                  </a:moveTo>
                  <a:lnTo>
                    <a:pt x="18806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2793" y="0"/>
                  </a:lnTo>
                  <a:close/>
                </a:path>
              </a:pathLst>
            </a:cu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  <p:sp>
        <p:nvSpPr>
          <p:cNvPr id="27652" name="Text Box 10"/>
          <p:cNvSpPr txBox="1">
            <a:spLocks noChangeArrowheads="1"/>
          </p:cNvSpPr>
          <p:nvPr/>
        </p:nvSpPr>
        <p:spPr bwMode="auto">
          <a:xfrm>
            <a:off x="2010967" y="2035970"/>
            <a:ext cx="354449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t-IT" sz="2400" dirty="0"/>
              <a:t>Dukungan untuk </a:t>
            </a:r>
            <a:r>
              <a:rPr lang="it-IT" sz="2400" dirty="0">
                <a:solidFill>
                  <a:srgbClr val="FF0000"/>
                </a:solidFill>
              </a:rPr>
              <a:t>semua level menejerial</a:t>
            </a:r>
            <a:r>
              <a:rPr lang="it-IT" sz="2400" dirty="0"/>
              <a:t>, mulai dari eksekutif tingkat atas sampai kelas manajer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082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1400176" y="85725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 dirty="0">
                <a:solidFill>
                  <a:schemeClr val="bg1"/>
                </a:solidFill>
                <a:sym typeface="Wingdings" panose="05000000000000000000" pitchFamily="2" charset="2"/>
              </a:rPr>
              <a:t></a:t>
            </a:r>
          </a:p>
        </p:txBody>
      </p:sp>
      <p:sp>
        <p:nvSpPr>
          <p:cNvPr id="28675" name="Text Box 8"/>
          <p:cNvSpPr txBox="1">
            <a:spLocks noChangeArrowheads="1"/>
          </p:cNvSpPr>
          <p:nvPr/>
        </p:nvSpPr>
        <p:spPr bwMode="auto">
          <a:xfrm>
            <a:off x="1890714" y="2243138"/>
            <a:ext cx="28039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t-IT" sz="2400" dirty="0"/>
              <a:t>Dukungan untuk </a:t>
            </a:r>
            <a:r>
              <a:rPr lang="it-IT" sz="2400" dirty="0">
                <a:solidFill>
                  <a:srgbClr val="00B0F0"/>
                </a:solidFill>
              </a:rPr>
              <a:t>semua individu dalam kelompok</a:t>
            </a:r>
            <a:r>
              <a:rPr lang="en-US" sz="2400" dirty="0">
                <a:solidFill>
                  <a:srgbClr val="00B0F0"/>
                </a:solidFill>
              </a:rPr>
              <a:t> </a:t>
            </a:r>
          </a:p>
        </p:txBody>
      </p:sp>
      <p:grpSp>
        <p:nvGrpSpPr>
          <p:cNvPr id="28676" name="Group 9"/>
          <p:cNvGrpSpPr>
            <a:grpSpLocks/>
          </p:cNvGrpSpPr>
          <p:nvPr/>
        </p:nvGrpSpPr>
        <p:grpSpPr bwMode="auto">
          <a:xfrm>
            <a:off x="4475560" y="2214564"/>
            <a:ext cx="2805113" cy="2494360"/>
            <a:chOff x="1824" y="633"/>
            <a:chExt cx="2834" cy="2849"/>
          </a:xfrm>
        </p:grpSpPr>
        <p:sp>
          <p:nvSpPr>
            <p:cNvPr id="28678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28 w 21600"/>
                <a:gd name="T1" fmla="*/ 78 h 21600"/>
                <a:gd name="T2" fmla="*/ 55 w 21600"/>
                <a:gd name="T3" fmla="*/ 104 h 21600"/>
                <a:gd name="T4" fmla="*/ 35 w 21600"/>
                <a:gd name="T5" fmla="*/ 68 h 21600"/>
                <a:gd name="T6" fmla="*/ 55 w 21600"/>
                <a:gd name="T7" fmla="*/ 34 h 21600"/>
                <a:gd name="T8" fmla="*/ 28 w 21600"/>
                <a:gd name="T9" fmla="*/ 0 h 21600"/>
                <a:gd name="T10" fmla="*/ 2 w 21600"/>
                <a:gd name="T11" fmla="*/ 33 h 21600"/>
                <a:gd name="T12" fmla="*/ 21 w 21600"/>
                <a:gd name="T13" fmla="*/ 66 h 21600"/>
                <a:gd name="T14" fmla="*/ 2 w 21600"/>
                <a:gd name="T15" fmla="*/ 104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solidFill>
              <a:srgbClr val="FFBE7D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8679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0 w 21600"/>
                <a:gd name="T1" fmla="*/ 55 h 21600"/>
                <a:gd name="T2" fmla="*/ 28 w 21600"/>
                <a:gd name="T3" fmla="*/ 86 h 21600"/>
                <a:gd name="T4" fmla="*/ 70 w 21600"/>
                <a:gd name="T5" fmla="*/ 57 h 21600"/>
                <a:gd name="T6" fmla="*/ 114 w 21600"/>
                <a:gd name="T7" fmla="*/ 86 h 21600"/>
                <a:gd name="T8" fmla="*/ 146 w 21600"/>
                <a:gd name="T9" fmla="*/ 61 h 21600"/>
                <a:gd name="T10" fmla="*/ 114 w 21600"/>
                <a:gd name="T11" fmla="*/ 23 h 21600"/>
                <a:gd name="T12" fmla="*/ 73 w 21600"/>
                <a:gd name="T13" fmla="*/ 0 h 21600"/>
                <a:gd name="T14" fmla="*/ 28 w 21600"/>
                <a:gd name="T15" fmla="*/ 24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solidFill>
              <a:srgbClr val="FFFFCC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8680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20 w 21600"/>
                <a:gd name="T1" fmla="*/ 77 h 21600"/>
                <a:gd name="T2" fmla="*/ 1 w 21600"/>
                <a:gd name="T3" fmla="*/ 113 h 21600"/>
                <a:gd name="T4" fmla="*/ 28 w 21600"/>
                <a:gd name="T5" fmla="*/ 144 h 21600"/>
                <a:gd name="T6" fmla="*/ 52 w 21600"/>
                <a:gd name="T7" fmla="*/ 112 h 21600"/>
                <a:gd name="T8" fmla="*/ 34 w 21600"/>
                <a:gd name="T9" fmla="*/ 73 h 21600"/>
                <a:gd name="T10" fmla="*/ 52 w 21600"/>
                <a:gd name="T11" fmla="*/ 31 h 21600"/>
                <a:gd name="T12" fmla="*/ 27 w 21600"/>
                <a:gd name="T13" fmla="*/ 0 h 21600"/>
                <a:gd name="T14" fmla="*/ 1 w 21600"/>
                <a:gd name="T15" fmla="*/ 3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solidFill>
              <a:srgbClr val="D8EBB3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8681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16 w 21600"/>
                <a:gd name="T1" fmla="*/ 50 h 21600"/>
                <a:gd name="T2" fmla="*/ 118 w 21600"/>
                <a:gd name="T3" fmla="*/ 1 h 21600"/>
                <a:gd name="T4" fmla="*/ 33 w 21600"/>
                <a:gd name="T5" fmla="*/ 2 h 21600"/>
                <a:gd name="T6" fmla="*/ 35 w 21600"/>
                <a:gd name="T7" fmla="*/ 50 h 21600"/>
                <a:gd name="T8" fmla="*/ 75 w 21600"/>
                <a:gd name="T9" fmla="*/ 31 h 21600"/>
                <a:gd name="T10" fmla="*/ 75 w 21600"/>
                <a:gd name="T11" fmla="*/ 21 h 21600"/>
                <a:gd name="T12" fmla="*/ 150 w 21600"/>
                <a:gd name="T13" fmla="*/ 24 h 21600"/>
                <a:gd name="T14" fmla="*/ 0 w 21600"/>
                <a:gd name="T15" fmla="*/ 24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solidFill>
              <a:srgbClr val="CCCCFF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</p:spTree>
    <p:extLst>
      <p:ext uri="{BB962C8B-B14F-4D97-AF65-F5344CB8AC3E}">
        <p14:creationId xmlns:p14="http://schemas.microsoft.com/office/powerpoint/2010/main" val="4071618925"/>
      </p:ext>
    </p:extLst>
  </p:cSld>
  <p:clrMapOvr>
    <a:masterClrMapping/>
  </p:clrMapOvr>
  <p:transition spd="slow">
    <p:push dir="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1400176" y="85725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 dirty="0">
                <a:solidFill>
                  <a:schemeClr val="bg1"/>
                </a:solidFill>
                <a:sym typeface="Wingdings" panose="05000000000000000000" pitchFamily="2" charset="2"/>
              </a:rPr>
              <a:t></a:t>
            </a:r>
          </a:p>
        </p:txBody>
      </p:sp>
      <p:sp>
        <p:nvSpPr>
          <p:cNvPr id="29699" name="Text Box 8"/>
          <p:cNvSpPr txBox="1">
            <a:spLocks noChangeArrowheads="1"/>
          </p:cNvSpPr>
          <p:nvPr/>
        </p:nvSpPr>
        <p:spPr bwMode="auto">
          <a:xfrm>
            <a:off x="1749030" y="2775348"/>
            <a:ext cx="354449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it-IT" sz="2400" dirty="0"/>
              <a:t>Keputusan dapat diambil sekali, beberapa kali atau berulang</a:t>
            </a:r>
            <a:r>
              <a:rPr lang="en-US" sz="2400" dirty="0"/>
              <a:t>  </a:t>
            </a:r>
          </a:p>
        </p:txBody>
      </p:sp>
      <p:grpSp>
        <p:nvGrpSpPr>
          <p:cNvPr id="29700" name="Group 9"/>
          <p:cNvGrpSpPr>
            <a:grpSpLocks/>
          </p:cNvGrpSpPr>
          <p:nvPr/>
        </p:nvGrpSpPr>
        <p:grpSpPr bwMode="auto">
          <a:xfrm>
            <a:off x="4114801" y="2170511"/>
            <a:ext cx="3451622" cy="2887265"/>
            <a:chOff x="1008" y="1059"/>
            <a:chExt cx="3768" cy="2733"/>
          </a:xfrm>
        </p:grpSpPr>
        <p:sp>
          <p:nvSpPr>
            <p:cNvPr id="29702" name="AutoShape 10"/>
            <p:cNvSpPr>
              <a:spLocks noChangeAspect="1" noChangeArrowheads="1"/>
            </p:cNvSpPr>
            <p:nvPr/>
          </p:nvSpPr>
          <p:spPr bwMode="auto">
            <a:xfrm>
              <a:off x="1915" y="1617"/>
              <a:ext cx="1942" cy="1675"/>
            </a:xfrm>
            <a:prstGeom prst="triangle">
              <a:avLst>
                <a:gd name="adj" fmla="val 50000"/>
              </a:avLst>
            </a:prstGeom>
            <a:solidFill>
              <a:srgbClr val="CCCC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9703" name="Oval 11"/>
            <p:cNvSpPr>
              <a:spLocks noChangeArrowheads="1"/>
            </p:cNvSpPr>
            <p:nvPr/>
          </p:nvSpPr>
          <p:spPr bwMode="auto">
            <a:xfrm>
              <a:off x="1008" y="3234"/>
              <a:ext cx="1116" cy="558"/>
            </a:xfrm>
            <a:prstGeom prst="ellipse">
              <a:avLst/>
            </a:prstGeom>
            <a:solidFill>
              <a:srgbClr val="FFFFCC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9704" name="Oval 12"/>
            <p:cNvSpPr>
              <a:spLocks noChangeArrowheads="1"/>
            </p:cNvSpPr>
            <p:nvPr/>
          </p:nvSpPr>
          <p:spPr bwMode="auto">
            <a:xfrm>
              <a:off x="2334" y="1059"/>
              <a:ext cx="1116" cy="558"/>
            </a:xfrm>
            <a:prstGeom prst="ellipse">
              <a:avLst/>
            </a:prstGeom>
            <a:solidFill>
              <a:srgbClr val="FFBE7D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  <p:sp>
          <p:nvSpPr>
            <p:cNvPr id="29705" name="Oval 13"/>
            <p:cNvSpPr>
              <a:spLocks noChangeArrowheads="1"/>
            </p:cNvSpPr>
            <p:nvPr/>
          </p:nvSpPr>
          <p:spPr bwMode="auto">
            <a:xfrm>
              <a:off x="3660" y="3234"/>
              <a:ext cx="1116" cy="558"/>
            </a:xfrm>
            <a:prstGeom prst="ellipse">
              <a:avLst/>
            </a:prstGeom>
            <a:solidFill>
              <a:srgbClr val="D8EBB3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</p:spTree>
    <p:extLst>
      <p:ext uri="{BB962C8B-B14F-4D97-AF65-F5344CB8AC3E}">
        <p14:creationId xmlns:p14="http://schemas.microsoft.com/office/powerpoint/2010/main" val="324937083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1400176" y="85725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 dirty="0">
                <a:solidFill>
                  <a:schemeClr val="bg1"/>
                </a:solidFill>
                <a:sym typeface="Wingdings" panose="05000000000000000000" pitchFamily="2" charset="2"/>
              </a:rPr>
              <a:t></a:t>
            </a: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2582467" y="2905125"/>
            <a:ext cx="412075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/>
              <a:t>Mendukung dalam semua tahap proses pengambilan keputusan </a:t>
            </a:r>
          </a:p>
        </p:txBody>
      </p:sp>
      <p:sp>
        <p:nvSpPr>
          <p:cNvPr id="16394" name="CurvedRibbon3"/>
          <p:cNvSpPr>
            <a:spLocks noEditPoints="1" noChangeArrowheads="1"/>
          </p:cNvSpPr>
          <p:nvPr/>
        </p:nvSpPr>
        <p:spPr bwMode="auto">
          <a:xfrm>
            <a:off x="1634730" y="2293145"/>
            <a:ext cx="5516165" cy="1835944"/>
          </a:xfrm>
          <a:custGeom>
            <a:avLst/>
            <a:gdLst>
              <a:gd name="G0" fmla="+- 0 0 0"/>
              <a:gd name="T0" fmla="*/ 90 256 1"/>
              <a:gd name="T1" fmla="*/ 0 256 1"/>
              <a:gd name="G1" fmla="+- 10915484 T0 T1"/>
              <a:gd name="T2" fmla="*/ 180 256 1"/>
              <a:gd name="T3" fmla="*/ 0 256 1"/>
              <a:gd name="G2" fmla="+- 10915484 T2 T3"/>
              <a:gd name="G3" fmla="?: G1 10915484 G2"/>
              <a:gd name="T4" fmla="*/ 0 256 1"/>
              <a:gd name="T5" fmla="*/ 90 256 1"/>
              <a:gd name="G4" fmla="+- G3 T4 T5"/>
              <a:gd name="T6" fmla="*/ 0 256 1"/>
              <a:gd name="T7" fmla="*/ 180 256 1"/>
              <a:gd name="G5" fmla="+- G3 T6 T7"/>
              <a:gd name="G6" fmla="?: G4 G5 G3"/>
              <a:gd name="G7" fmla="+- 10915484 0 0"/>
              <a:gd name="G8" fmla="*/ G6 2 1"/>
              <a:gd name="G9" fmla="+- 0 0 G8"/>
              <a:gd name="T8" fmla="*/ 180 256 1"/>
              <a:gd name="T9" fmla="*/ 0 256 1"/>
              <a:gd name="G10" fmla="+- G9 T8 T9"/>
              <a:gd name="G11" fmla="*/ G10 1 12"/>
              <a:gd name="G12" fmla="+- 10915484 G11 0"/>
              <a:gd name="G13" fmla="+- G12 G11 0"/>
              <a:gd name="G14" fmla="+- G13 G11 0"/>
              <a:gd name="G15" fmla="+- 8736 0 0"/>
              <a:gd name="G16" fmla="+- 10800 0 G15"/>
              <a:gd name="G17" fmla="*/ G16 1 8"/>
              <a:gd name="G18" fmla="*/ G16 7 16"/>
              <a:gd name="G19" fmla="+- G15 G17 0"/>
              <a:gd name="G20" fmla="+- G15 G18 0"/>
              <a:gd name="G21" fmla="+- 10800 0 G17"/>
              <a:gd name="G22" fmla="+- 10800 0 G15"/>
              <a:gd name="G23" fmla="+- 10800 G15 0"/>
              <a:gd name="G24" fmla="+- 10800 0 G19"/>
              <a:gd name="G25" fmla="+- 10800 G19 0"/>
              <a:gd name="G26" fmla="+- 10800 0 G21"/>
              <a:gd name="G27" fmla="+- 10800 G21 0"/>
              <a:gd name="G28" fmla="cos G15 G7"/>
              <a:gd name="G29" fmla="sin G15 G7"/>
              <a:gd name="G30" fmla="cos G20 G12"/>
              <a:gd name="G31" fmla="sin G20 G12"/>
              <a:gd name="G32" fmla="cos G21 G7"/>
              <a:gd name="G33" fmla="sin G21 G7"/>
              <a:gd name="G34" fmla="cos G21 G13"/>
              <a:gd name="G35" fmla="sin G21 G13"/>
              <a:gd name="G36" fmla="cos 10800 G13"/>
              <a:gd name="G37" fmla="sin 10800 G13"/>
              <a:gd name="G38" fmla="cos G19 G14"/>
              <a:gd name="G39" fmla="sin G19 G14"/>
              <a:gd name="G40" fmla="cos G15 G14"/>
              <a:gd name="G41" fmla="sin G15 G14"/>
              <a:gd name="G42" fmla="cos G19 G13"/>
              <a:gd name="G43" fmla="sin G19 G13"/>
              <a:gd name="G44" fmla="+- G28 10800 0"/>
              <a:gd name="G45" fmla="+- G29 10800 0"/>
              <a:gd name="G46" fmla="+- G30 10800 0"/>
              <a:gd name="G47" fmla="+- G31 10800 0"/>
              <a:gd name="G48" fmla="+- G32 10800 0"/>
              <a:gd name="G49" fmla="+- G33 10800 0"/>
              <a:gd name="G50" fmla="+- G34 10800 0"/>
              <a:gd name="G51" fmla="+- G35 10800 0"/>
              <a:gd name="G52" fmla="+- G36 10800 0"/>
              <a:gd name="G53" fmla="+- G37 10800 0"/>
              <a:gd name="G54" fmla="+- G38 10800 0"/>
              <a:gd name="G55" fmla="+- G39 10800 0"/>
              <a:gd name="G56" fmla="+- G40 10800 0"/>
              <a:gd name="G57" fmla="+- G41 10800 0"/>
              <a:gd name="G58" fmla="+- G42 10800 0"/>
              <a:gd name="G59" fmla="+- G43 10800 0"/>
              <a:gd name="G60" fmla="+- 21600 0 G52"/>
              <a:gd name="G61" fmla="+- 21600 0 G50"/>
              <a:gd name="G62" fmla="+- 21600 0 G48"/>
              <a:gd name="G63" fmla="+- 21600 0 G46"/>
              <a:gd name="G64" fmla="+- 21600 0 G44"/>
              <a:gd name="G65" fmla="+- 21600 0 G56"/>
              <a:gd name="G66" fmla="+- 21600 0 G54"/>
              <a:gd name="G67" fmla="+- 21600 0 G58"/>
              <a:gd name="G68" fmla="abs 10915484"/>
              <a:gd name="T10" fmla="*/ 0 256 1"/>
              <a:gd name="T11" fmla="*/ 90 256 1"/>
              <a:gd name="G69" fmla="+- G68 T10 T11"/>
              <a:gd name="G70" fmla="?: G69 0 21600"/>
              <a:gd name="G71" fmla="?: G69 G24 G25"/>
              <a:gd name="T12" fmla="*/ 1182 w 21600"/>
              <a:gd name="T13" fmla="*/ 10161 h 21600"/>
              <a:gd name="T14" fmla="*/ 10800 w 21600"/>
              <a:gd name="T15" fmla="*/ 0 h 21600"/>
              <a:gd name="T16" fmla="*/ 20418 w 21600"/>
              <a:gd name="T17" fmla="*/ 10161 h 21600"/>
              <a:gd name="T18" fmla="*/ 10800 w 21600"/>
              <a:gd name="T19" fmla="*/ 1806 h 21600"/>
              <a:gd name="T20" fmla="*/ 3163 w 21600"/>
              <a:gd name="T21" fmla="*/ 3163 h 21600"/>
              <a:gd name="T22" fmla="*/ 18437 w 21600"/>
              <a:gd name="T23" fmla="*/ 18437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2303" y="12830"/>
                </a:moveTo>
                <a:lnTo>
                  <a:pt x="1182" y="10161"/>
                </a:lnTo>
                <a:lnTo>
                  <a:pt x="546" y="13249"/>
                </a:lnTo>
                <a:cubicBezTo>
                  <a:pt x="354" y="12447"/>
                  <a:pt x="258" y="11625"/>
                  <a:pt x="258" y="10800"/>
                </a:cubicBezTo>
                <a:cubicBezTo>
                  <a:pt x="257" y="9505"/>
                  <a:pt x="496" y="8223"/>
                  <a:pt x="960" y="7015"/>
                </a:cubicBezTo>
                <a:lnTo>
                  <a:pt x="720" y="6922"/>
                </a:lnTo>
                <a:cubicBezTo>
                  <a:pt x="2324" y="2751"/>
                  <a:pt x="6331" y="-1"/>
                  <a:pt x="10800" y="0"/>
                </a:cubicBezTo>
                <a:cubicBezTo>
                  <a:pt x="15268" y="0"/>
                  <a:pt x="19275" y="2751"/>
                  <a:pt x="20879" y="6922"/>
                </a:cubicBezTo>
                <a:lnTo>
                  <a:pt x="20639" y="7015"/>
                </a:lnTo>
                <a:cubicBezTo>
                  <a:pt x="21103" y="8223"/>
                  <a:pt x="21342" y="9505"/>
                  <a:pt x="21342" y="10800"/>
                </a:cubicBezTo>
                <a:cubicBezTo>
                  <a:pt x="21342" y="11625"/>
                  <a:pt x="21245" y="12447"/>
                  <a:pt x="21053" y="13249"/>
                </a:cubicBezTo>
                <a:lnTo>
                  <a:pt x="20418" y="10161"/>
                </a:lnTo>
                <a:lnTo>
                  <a:pt x="19296" y="12829"/>
                </a:lnTo>
                <a:cubicBezTo>
                  <a:pt x="19455" y="12165"/>
                  <a:pt x="19536" y="11483"/>
                  <a:pt x="19536" y="10800"/>
                </a:cubicBezTo>
                <a:cubicBezTo>
                  <a:pt x="19536" y="8836"/>
                  <a:pt x="18874" y="6929"/>
                  <a:pt x="17657" y="5388"/>
                </a:cubicBezTo>
                <a:lnTo>
                  <a:pt x="17860" y="5228"/>
                </a:lnTo>
                <a:cubicBezTo>
                  <a:pt x="16154" y="3067"/>
                  <a:pt x="13553" y="1806"/>
                  <a:pt x="10800" y="1806"/>
                </a:cubicBezTo>
                <a:cubicBezTo>
                  <a:pt x="8046" y="1805"/>
                  <a:pt x="5445" y="3067"/>
                  <a:pt x="3739" y="5228"/>
                </a:cubicBezTo>
                <a:lnTo>
                  <a:pt x="3942" y="5388"/>
                </a:lnTo>
                <a:cubicBezTo>
                  <a:pt x="2725" y="6929"/>
                  <a:pt x="2064" y="8836"/>
                  <a:pt x="2064" y="10799"/>
                </a:cubicBezTo>
                <a:cubicBezTo>
                  <a:pt x="2063" y="11483"/>
                  <a:pt x="2144" y="12165"/>
                  <a:pt x="2303" y="12829"/>
                </a:cubicBezTo>
                <a:close/>
              </a:path>
              <a:path w="21600" h="21600" fill="none" extrusionOk="0">
                <a:moveTo>
                  <a:pt x="960" y="7015"/>
                </a:moveTo>
                <a:lnTo>
                  <a:pt x="2405" y="7571"/>
                </a:lnTo>
                <a:cubicBezTo>
                  <a:pt x="2729" y="6727"/>
                  <a:pt x="3179" y="5937"/>
                  <a:pt x="3739" y="5228"/>
                </a:cubicBezTo>
              </a:path>
              <a:path w="21600" h="21600" fill="none" extrusionOk="0">
                <a:moveTo>
                  <a:pt x="2405" y="7571"/>
                </a:moveTo>
                <a:lnTo>
                  <a:pt x="3942" y="5388"/>
                </a:lnTo>
              </a:path>
              <a:path w="21600" h="21600" fill="none" extrusionOk="0">
                <a:moveTo>
                  <a:pt x="20640" y="7015"/>
                </a:moveTo>
                <a:lnTo>
                  <a:pt x="19194" y="7571"/>
                </a:lnTo>
                <a:cubicBezTo>
                  <a:pt x="18870" y="6727"/>
                  <a:pt x="18420" y="5937"/>
                  <a:pt x="17860" y="5228"/>
                </a:cubicBezTo>
              </a:path>
              <a:path w="21600" h="21600" fill="none" extrusionOk="0">
                <a:moveTo>
                  <a:pt x="19195" y="7571"/>
                </a:moveTo>
                <a:lnTo>
                  <a:pt x="17658" y="5388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62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laptop"/>
          <p:cNvSpPr>
            <a:spLocks noEditPoints="1" noChangeArrowheads="1"/>
          </p:cNvSpPr>
          <p:nvPr/>
        </p:nvSpPr>
        <p:spPr bwMode="auto">
          <a:xfrm>
            <a:off x="1671637" y="2210992"/>
            <a:ext cx="5395913" cy="2969419"/>
          </a:xfrm>
          <a:custGeom>
            <a:avLst/>
            <a:gdLst>
              <a:gd name="T0" fmla="*/ 372990152 w 21600"/>
              <a:gd name="T1" fmla="*/ 0 h 21600"/>
              <a:gd name="T2" fmla="*/ 372990152 w 21600"/>
              <a:gd name="T3" fmla="*/ 240998214 h 21600"/>
              <a:gd name="T4" fmla="*/ 2033251706 w 21600"/>
              <a:gd name="T5" fmla="*/ 0 h 21600"/>
              <a:gd name="T6" fmla="*/ 2033251706 w 21600"/>
              <a:gd name="T7" fmla="*/ 240998214 h 21600"/>
              <a:gd name="T8" fmla="*/ 1198183588 w 21600"/>
              <a:gd name="T9" fmla="*/ 0 h 21600"/>
              <a:gd name="T10" fmla="*/ 1198183588 w 21600"/>
              <a:gd name="T11" fmla="*/ 725715599 h 21600"/>
              <a:gd name="T12" fmla="*/ 0 w 21600"/>
              <a:gd name="T13" fmla="*/ 725715599 h 21600"/>
              <a:gd name="T14" fmla="*/ 2147483647 w 21600"/>
              <a:gd name="T15" fmla="*/ 725715599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4445 w 21600"/>
              <a:gd name="T25" fmla="*/ 1858 h 21600"/>
              <a:gd name="T26" fmla="*/ 17311 w 21600"/>
              <a:gd name="T27" fmla="*/ 12323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2714625" y="2524125"/>
            <a:ext cx="35337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dirty="0" err="1">
                <a:solidFill>
                  <a:schemeClr val="bg1"/>
                </a:solidFill>
              </a:rPr>
              <a:t>Mendukung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dalam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beberapa</a:t>
            </a:r>
            <a:r>
              <a:rPr lang="en-US" sz="2400" dirty="0">
                <a:solidFill>
                  <a:srgbClr val="00B050"/>
                </a:solidFill>
              </a:rPr>
              <a:t> model </a:t>
            </a:r>
            <a:r>
              <a:rPr lang="en-US" sz="2400" dirty="0" err="1">
                <a:solidFill>
                  <a:srgbClr val="00B050"/>
                </a:solidFill>
              </a:rPr>
              <a:t>pengambilan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keputusan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31748" name="Oval 6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1749" name="Text Box 2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</a:t>
            </a:r>
          </a:p>
        </p:txBody>
      </p:sp>
    </p:spTree>
    <p:extLst>
      <p:ext uri="{BB962C8B-B14F-4D97-AF65-F5344CB8AC3E}">
        <p14:creationId xmlns:p14="http://schemas.microsoft.com/office/powerpoint/2010/main" val="390600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Litebulb"/>
          <p:cNvSpPr>
            <a:spLocks noEditPoints="1" noChangeArrowheads="1"/>
          </p:cNvSpPr>
          <p:nvPr/>
        </p:nvSpPr>
        <p:spPr bwMode="auto">
          <a:xfrm>
            <a:off x="2482454" y="1785074"/>
            <a:ext cx="3461147" cy="3464719"/>
          </a:xfrm>
          <a:custGeom>
            <a:avLst/>
            <a:gdLst>
              <a:gd name="T0" fmla="*/ 492984805 w 21600"/>
              <a:gd name="T1" fmla="*/ 0 h 21600"/>
              <a:gd name="T2" fmla="*/ 985969610 w 21600"/>
              <a:gd name="T3" fmla="*/ 355956628 h 21600"/>
              <a:gd name="T4" fmla="*/ 0 w 21600"/>
              <a:gd name="T5" fmla="*/ 355956628 h 21600"/>
              <a:gd name="T6" fmla="*/ 492984805 w 21600"/>
              <a:gd name="T7" fmla="*/ 9880061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3556 w 21600"/>
              <a:gd name="T13" fmla="*/ 2188 h 21600"/>
              <a:gd name="T14" fmla="*/ 18277 w 21600"/>
              <a:gd name="T15" fmla="*/ 928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rgbClr val="FFFFCC"/>
          </a:solidFill>
          <a:ln w="57150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2778920" y="2318148"/>
            <a:ext cx="316468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dirty="0" err="1"/>
              <a:t>Bersifat</a:t>
            </a:r>
            <a:r>
              <a:rPr lang="en-US" sz="2400" dirty="0"/>
              <a:t> </a:t>
            </a:r>
            <a:r>
              <a:rPr lang="en-US" sz="2400" dirty="0" err="1"/>
              <a:t>adaptif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fleksibel</a:t>
            </a:r>
            <a:r>
              <a:rPr lang="en-US" sz="2400" dirty="0"/>
              <a:t> </a:t>
            </a:r>
          </a:p>
        </p:txBody>
      </p:sp>
      <p:sp>
        <p:nvSpPr>
          <p:cNvPr id="32772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</a:t>
            </a:r>
          </a:p>
        </p:txBody>
      </p:sp>
    </p:spTree>
    <p:extLst>
      <p:ext uri="{BB962C8B-B14F-4D97-AF65-F5344CB8AC3E}">
        <p14:creationId xmlns:p14="http://schemas.microsoft.com/office/powerpoint/2010/main" val="1464569616"/>
      </p:ext>
    </p:extLst>
  </p:cSld>
  <p:clrMapOvr>
    <a:masterClrMapping/>
  </p:clrMapOvr>
  <p:transition spd="slow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Music"/>
          <p:cNvSpPr>
            <a:spLocks noEditPoints="1" noChangeArrowheads="1"/>
          </p:cNvSpPr>
          <p:nvPr/>
        </p:nvSpPr>
        <p:spPr bwMode="auto">
          <a:xfrm>
            <a:off x="1650206" y="2228850"/>
            <a:ext cx="5254229" cy="3067050"/>
          </a:xfrm>
          <a:custGeom>
            <a:avLst/>
            <a:gdLst>
              <a:gd name="T0" fmla="*/ 7352 w 21600"/>
              <a:gd name="T1" fmla="*/ 46 h 21600"/>
              <a:gd name="T2" fmla="*/ 7373 w 21600"/>
              <a:gd name="T3" fmla="*/ 9900 h 21600"/>
              <a:gd name="T4" fmla="*/ 21683 w 21600"/>
              <a:gd name="T5" fmla="*/ 10061 h 21600"/>
              <a:gd name="T6" fmla="*/ 7352 w 21600"/>
              <a:gd name="T7" fmla="*/ 46 h 21600"/>
              <a:gd name="T8" fmla="*/ 21600 w 21600"/>
              <a:gd name="T9" fmla="*/ 0 h 21600"/>
              <a:gd name="T10" fmla="*/ 7975 w 21600"/>
              <a:gd name="T11" fmla="*/ 923 h 21600"/>
              <a:gd name="T12" fmla="*/ 20935 w 21600"/>
              <a:gd name="T13" fmla="*/ 5354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21600" h="21600">
                <a:moveTo>
                  <a:pt x="7352" y="46"/>
                </a:moveTo>
                <a:lnTo>
                  <a:pt x="7373" y="9900"/>
                </a:lnTo>
                <a:lnTo>
                  <a:pt x="7352" y="16107"/>
                </a:lnTo>
                <a:lnTo>
                  <a:pt x="7103" y="15969"/>
                </a:lnTo>
                <a:lnTo>
                  <a:pt x="6729" y="15692"/>
                </a:lnTo>
                <a:lnTo>
                  <a:pt x="6355" y="15553"/>
                </a:lnTo>
                <a:lnTo>
                  <a:pt x="5981" y="15415"/>
                </a:lnTo>
                <a:lnTo>
                  <a:pt x="5607" y="15276"/>
                </a:lnTo>
                <a:lnTo>
                  <a:pt x="5109" y="15138"/>
                </a:lnTo>
                <a:lnTo>
                  <a:pt x="4735" y="15138"/>
                </a:lnTo>
                <a:lnTo>
                  <a:pt x="4236" y="15138"/>
                </a:lnTo>
                <a:lnTo>
                  <a:pt x="3364" y="15138"/>
                </a:lnTo>
                <a:lnTo>
                  <a:pt x="2616" y="15276"/>
                </a:lnTo>
                <a:lnTo>
                  <a:pt x="1869" y="15692"/>
                </a:lnTo>
                <a:lnTo>
                  <a:pt x="1246" y="15969"/>
                </a:lnTo>
                <a:lnTo>
                  <a:pt x="747" y="16523"/>
                </a:lnTo>
                <a:lnTo>
                  <a:pt x="373" y="17076"/>
                </a:lnTo>
                <a:lnTo>
                  <a:pt x="124" y="17630"/>
                </a:lnTo>
                <a:lnTo>
                  <a:pt x="0" y="18323"/>
                </a:lnTo>
                <a:lnTo>
                  <a:pt x="124" y="19015"/>
                </a:lnTo>
                <a:lnTo>
                  <a:pt x="373" y="19569"/>
                </a:lnTo>
                <a:lnTo>
                  <a:pt x="747" y="20123"/>
                </a:lnTo>
                <a:lnTo>
                  <a:pt x="1246" y="20676"/>
                </a:lnTo>
                <a:lnTo>
                  <a:pt x="1869" y="21092"/>
                </a:lnTo>
                <a:lnTo>
                  <a:pt x="2616" y="21369"/>
                </a:lnTo>
                <a:lnTo>
                  <a:pt x="3364" y="21507"/>
                </a:lnTo>
                <a:lnTo>
                  <a:pt x="4236" y="21646"/>
                </a:lnTo>
                <a:lnTo>
                  <a:pt x="5109" y="21507"/>
                </a:lnTo>
                <a:lnTo>
                  <a:pt x="5856" y="21369"/>
                </a:lnTo>
                <a:lnTo>
                  <a:pt x="6604" y="21092"/>
                </a:lnTo>
                <a:lnTo>
                  <a:pt x="7227" y="20676"/>
                </a:lnTo>
                <a:lnTo>
                  <a:pt x="7726" y="20123"/>
                </a:lnTo>
                <a:lnTo>
                  <a:pt x="8100" y="19569"/>
                </a:lnTo>
                <a:lnTo>
                  <a:pt x="8349" y="19015"/>
                </a:lnTo>
                <a:lnTo>
                  <a:pt x="8473" y="18323"/>
                </a:lnTo>
                <a:lnTo>
                  <a:pt x="8473" y="6276"/>
                </a:lnTo>
                <a:lnTo>
                  <a:pt x="20561" y="6276"/>
                </a:lnTo>
                <a:lnTo>
                  <a:pt x="20561" y="16107"/>
                </a:lnTo>
                <a:lnTo>
                  <a:pt x="20187" y="15830"/>
                </a:lnTo>
                <a:lnTo>
                  <a:pt x="19938" y="15692"/>
                </a:lnTo>
                <a:lnTo>
                  <a:pt x="19564" y="15553"/>
                </a:lnTo>
                <a:lnTo>
                  <a:pt x="19190" y="15415"/>
                </a:lnTo>
                <a:lnTo>
                  <a:pt x="18692" y="15276"/>
                </a:lnTo>
                <a:lnTo>
                  <a:pt x="18318" y="15138"/>
                </a:lnTo>
                <a:lnTo>
                  <a:pt x="17944" y="15138"/>
                </a:lnTo>
                <a:lnTo>
                  <a:pt x="17446" y="15138"/>
                </a:lnTo>
                <a:lnTo>
                  <a:pt x="16573" y="15138"/>
                </a:lnTo>
                <a:lnTo>
                  <a:pt x="15826" y="15276"/>
                </a:lnTo>
                <a:lnTo>
                  <a:pt x="15078" y="15692"/>
                </a:lnTo>
                <a:lnTo>
                  <a:pt x="14455" y="15969"/>
                </a:lnTo>
                <a:lnTo>
                  <a:pt x="13956" y="16523"/>
                </a:lnTo>
                <a:lnTo>
                  <a:pt x="13583" y="17076"/>
                </a:lnTo>
                <a:lnTo>
                  <a:pt x="13333" y="17630"/>
                </a:lnTo>
                <a:lnTo>
                  <a:pt x="13209" y="18323"/>
                </a:lnTo>
                <a:lnTo>
                  <a:pt x="13333" y="19015"/>
                </a:lnTo>
                <a:lnTo>
                  <a:pt x="13583" y="19569"/>
                </a:lnTo>
                <a:lnTo>
                  <a:pt x="13956" y="20123"/>
                </a:lnTo>
                <a:lnTo>
                  <a:pt x="14455" y="20676"/>
                </a:lnTo>
                <a:lnTo>
                  <a:pt x="15078" y="21092"/>
                </a:lnTo>
                <a:lnTo>
                  <a:pt x="15826" y="21369"/>
                </a:lnTo>
                <a:lnTo>
                  <a:pt x="16573" y="21507"/>
                </a:lnTo>
                <a:lnTo>
                  <a:pt x="17446" y="21646"/>
                </a:lnTo>
                <a:lnTo>
                  <a:pt x="18318" y="21507"/>
                </a:lnTo>
                <a:lnTo>
                  <a:pt x="19066" y="21369"/>
                </a:lnTo>
                <a:lnTo>
                  <a:pt x="19813" y="21092"/>
                </a:lnTo>
                <a:lnTo>
                  <a:pt x="20436" y="20676"/>
                </a:lnTo>
                <a:lnTo>
                  <a:pt x="20935" y="20123"/>
                </a:lnTo>
                <a:lnTo>
                  <a:pt x="21309" y="19569"/>
                </a:lnTo>
                <a:lnTo>
                  <a:pt x="21558" y="19015"/>
                </a:lnTo>
                <a:lnTo>
                  <a:pt x="21683" y="18323"/>
                </a:lnTo>
                <a:lnTo>
                  <a:pt x="21683" y="10061"/>
                </a:lnTo>
                <a:lnTo>
                  <a:pt x="21683" y="46"/>
                </a:lnTo>
                <a:lnTo>
                  <a:pt x="7352" y="46"/>
                </a:lnTo>
                <a:close/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3519489" y="2274094"/>
            <a:ext cx="316468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dirty="0" err="1">
                <a:solidFill>
                  <a:schemeClr val="bg1"/>
                </a:solidFill>
              </a:rPr>
              <a:t>Mudah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nyaman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digunakan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3796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</a:t>
            </a:r>
          </a:p>
        </p:txBody>
      </p:sp>
    </p:spTree>
    <p:extLst>
      <p:ext uri="{BB962C8B-B14F-4D97-AF65-F5344CB8AC3E}">
        <p14:creationId xmlns:p14="http://schemas.microsoft.com/office/powerpoint/2010/main" val="159126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6" name="Ribbon2Sharp"/>
          <p:cNvSpPr>
            <a:spLocks noEditPoints="1" noChangeArrowheads="1"/>
          </p:cNvSpPr>
          <p:nvPr/>
        </p:nvSpPr>
        <p:spPr bwMode="auto">
          <a:xfrm>
            <a:off x="1763317" y="2163367"/>
            <a:ext cx="5160169" cy="2531269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3127772" y="2688432"/>
            <a:ext cx="245745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dirty="0" err="1">
                <a:solidFill>
                  <a:schemeClr val="bg1"/>
                </a:solidFill>
              </a:rPr>
              <a:t>Meningkatkan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rgbClr val="00B050"/>
                </a:solidFill>
              </a:rPr>
              <a:t>efektivitas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pengambilan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keputusan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4820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</a:t>
            </a:r>
          </a:p>
        </p:txBody>
      </p:sp>
    </p:spTree>
    <p:extLst>
      <p:ext uri="{BB962C8B-B14F-4D97-AF65-F5344CB8AC3E}">
        <p14:creationId xmlns:p14="http://schemas.microsoft.com/office/powerpoint/2010/main" val="3746691497"/>
      </p:ext>
    </p:extLst>
  </p:cSld>
  <p:clrMapOvr>
    <a:masterClrMapping/>
  </p:clrMapOvr>
  <p:transition spd="med">
    <p:pul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chair"/>
          <p:cNvSpPr>
            <a:spLocks noEditPoints="1" noChangeArrowheads="1"/>
          </p:cNvSpPr>
          <p:nvPr/>
        </p:nvSpPr>
        <p:spPr bwMode="auto">
          <a:xfrm>
            <a:off x="1544241" y="1999060"/>
            <a:ext cx="5947172" cy="3271838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10800 h 21600"/>
              <a:gd name="T4" fmla="*/ 10800 w 21600"/>
              <a:gd name="T5" fmla="*/ 21600 h 21600"/>
              <a:gd name="T6" fmla="*/ 0 w 21600"/>
              <a:gd name="T7" fmla="*/ 10800 h 21600"/>
              <a:gd name="T8" fmla="*/ 5400 w 21600"/>
              <a:gd name="T9" fmla="*/ 7265 h 21600"/>
              <a:gd name="T10" fmla="*/ 16200 w 21600"/>
              <a:gd name="T11" fmla="*/ 1786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2960" y="3927"/>
                </a:moveTo>
                <a:lnTo>
                  <a:pt x="14760" y="3927"/>
                </a:lnTo>
                <a:cubicBezTo>
                  <a:pt x="17640" y="4713"/>
                  <a:pt x="18000" y="3535"/>
                  <a:pt x="18000" y="2356"/>
                </a:cubicBezTo>
                <a:cubicBezTo>
                  <a:pt x="18000" y="785"/>
                  <a:pt x="15840" y="0"/>
                  <a:pt x="10800" y="0"/>
                </a:cubicBezTo>
                <a:cubicBezTo>
                  <a:pt x="6120" y="0"/>
                  <a:pt x="3600" y="785"/>
                  <a:pt x="3600" y="2356"/>
                </a:cubicBezTo>
                <a:cubicBezTo>
                  <a:pt x="3600" y="3535"/>
                  <a:pt x="4320" y="4713"/>
                  <a:pt x="6840" y="3927"/>
                </a:cubicBezTo>
                <a:lnTo>
                  <a:pt x="8640" y="3927"/>
                </a:lnTo>
                <a:lnTo>
                  <a:pt x="8640" y="5891"/>
                </a:lnTo>
                <a:lnTo>
                  <a:pt x="6840" y="5891"/>
                </a:lnTo>
                <a:cubicBezTo>
                  <a:pt x="5400" y="5891"/>
                  <a:pt x="4320" y="7069"/>
                  <a:pt x="4320" y="8640"/>
                </a:cubicBezTo>
                <a:lnTo>
                  <a:pt x="4320" y="10996"/>
                </a:lnTo>
                <a:lnTo>
                  <a:pt x="2880" y="10996"/>
                </a:lnTo>
                <a:lnTo>
                  <a:pt x="2880" y="8640"/>
                </a:lnTo>
                <a:cubicBezTo>
                  <a:pt x="2880" y="7855"/>
                  <a:pt x="2520" y="7069"/>
                  <a:pt x="1440" y="7069"/>
                </a:cubicBezTo>
                <a:cubicBezTo>
                  <a:pt x="720" y="7069"/>
                  <a:pt x="0" y="7855"/>
                  <a:pt x="0" y="8640"/>
                </a:cubicBezTo>
                <a:lnTo>
                  <a:pt x="0" y="10604"/>
                </a:lnTo>
                <a:lnTo>
                  <a:pt x="0" y="17280"/>
                </a:lnTo>
                <a:cubicBezTo>
                  <a:pt x="0" y="18065"/>
                  <a:pt x="720" y="18851"/>
                  <a:pt x="1440" y="18851"/>
                </a:cubicBezTo>
                <a:cubicBezTo>
                  <a:pt x="2520" y="18851"/>
                  <a:pt x="2880" y="18065"/>
                  <a:pt x="2880" y="17280"/>
                </a:cubicBezTo>
                <a:lnTo>
                  <a:pt x="2880" y="14531"/>
                </a:lnTo>
                <a:lnTo>
                  <a:pt x="4320" y="14531"/>
                </a:lnTo>
                <a:lnTo>
                  <a:pt x="4320" y="15709"/>
                </a:lnTo>
                <a:cubicBezTo>
                  <a:pt x="4320" y="18458"/>
                  <a:pt x="6840" y="21600"/>
                  <a:pt x="10800" y="21600"/>
                </a:cubicBezTo>
                <a:cubicBezTo>
                  <a:pt x="15120" y="21600"/>
                  <a:pt x="17280" y="18458"/>
                  <a:pt x="17280" y="15709"/>
                </a:cubicBezTo>
                <a:lnTo>
                  <a:pt x="17280" y="14531"/>
                </a:lnTo>
                <a:lnTo>
                  <a:pt x="18720" y="14531"/>
                </a:lnTo>
                <a:lnTo>
                  <a:pt x="18720" y="17280"/>
                </a:lnTo>
                <a:cubicBezTo>
                  <a:pt x="18720" y="18065"/>
                  <a:pt x="19440" y="18851"/>
                  <a:pt x="20160" y="18851"/>
                </a:cubicBezTo>
                <a:cubicBezTo>
                  <a:pt x="20880" y="18851"/>
                  <a:pt x="21600" y="18065"/>
                  <a:pt x="21600" y="17280"/>
                </a:cubicBezTo>
                <a:lnTo>
                  <a:pt x="21600" y="10604"/>
                </a:lnTo>
                <a:lnTo>
                  <a:pt x="21600" y="8640"/>
                </a:lnTo>
                <a:cubicBezTo>
                  <a:pt x="21600" y="7855"/>
                  <a:pt x="20880" y="7069"/>
                  <a:pt x="20160" y="7069"/>
                </a:cubicBezTo>
                <a:cubicBezTo>
                  <a:pt x="19440" y="7069"/>
                  <a:pt x="18720" y="7855"/>
                  <a:pt x="18720" y="8640"/>
                </a:cubicBezTo>
                <a:lnTo>
                  <a:pt x="18720" y="10996"/>
                </a:lnTo>
                <a:lnTo>
                  <a:pt x="17280" y="10996"/>
                </a:lnTo>
                <a:lnTo>
                  <a:pt x="17280" y="8640"/>
                </a:lnTo>
                <a:cubicBezTo>
                  <a:pt x="17280" y="7069"/>
                  <a:pt x="16200" y="5891"/>
                  <a:pt x="14760" y="5891"/>
                </a:cubicBezTo>
                <a:lnTo>
                  <a:pt x="12960" y="5891"/>
                </a:lnTo>
                <a:close/>
                <a:moveTo>
                  <a:pt x="12960" y="3927"/>
                </a:moveTo>
                <a:moveTo>
                  <a:pt x="2880" y="10996"/>
                </a:moveTo>
                <a:moveTo>
                  <a:pt x="4320" y="10996"/>
                </a:moveTo>
                <a:lnTo>
                  <a:pt x="4320" y="14531"/>
                </a:lnTo>
                <a:moveTo>
                  <a:pt x="2880" y="14531"/>
                </a:moveTo>
                <a:lnTo>
                  <a:pt x="2880" y="10996"/>
                </a:lnTo>
                <a:moveTo>
                  <a:pt x="17280" y="10996"/>
                </a:moveTo>
                <a:moveTo>
                  <a:pt x="18720" y="10996"/>
                </a:moveTo>
                <a:lnTo>
                  <a:pt x="18720" y="14531"/>
                </a:lnTo>
                <a:moveTo>
                  <a:pt x="17280" y="14531"/>
                </a:moveTo>
                <a:lnTo>
                  <a:pt x="17280" y="10996"/>
                </a:lnTo>
                <a:moveTo>
                  <a:pt x="8640" y="3927"/>
                </a:moveTo>
                <a:lnTo>
                  <a:pt x="12960" y="3927"/>
                </a:lnTo>
                <a:moveTo>
                  <a:pt x="12960" y="5891"/>
                </a:moveTo>
                <a:lnTo>
                  <a:pt x="8640" y="5891"/>
                </a:lnTo>
              </a:path>
            </a:pathLst>
          </a:custGeom>
          <a:solidFill>
            <a:srgbClr val="CCC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922985" y="2927748"/>
            <a:ext cx="32194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dirty="0" err="1">
                <a:solidFill>
                  <a:schemeClr val="bg1"/>
                </a:solidFill>
              </a:rPr>
              <a:t>Dikendalikan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sepenuhnya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oleh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pengambil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keputusan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selama</a:t>
            </a:r>
            <a:r>
              <a:rPr lang="en-US" sz="2400" dirty="0">
                <a:solidFill>
                  <a:schemeClr val="bg1"/>
                </a:solidFill>
              </a:rPr>
              <a:t> proses </a:t>
            </a:r>
            <a:r>
              <a:rPr lang="en-US" sz="2400" dirty="0" err="1">
                <a:solidFill>
                  <a:schemeClr val="bg1"/>
                </a:solidFill>
              </a:rPr>
              <a:t>penyelesaian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masalah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5844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</a:t>
            </a:r>
          </a:p>
        </p:txBody>
      </p:sp>
    </p:spTree>
    <p:extLst>
      <p:ext uri="{BB962C8B-B14F-4D97-AF65-F5344CB8AC3E}">
        <p14:creationId xmlns:p14="http://schemas.microsoft.com/office/powerpoint/2010/main" val="380960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ddrive"/>
          <p:cNvSpPr>
            <a:spLocks noEditPoints="1" noChangeArrowheads="1"/>
          </p:cNvSpPr>
          <p:nvPr/>
        </p:nvSpPr>
        <p:spPr bwMode="auto">
          <a:xfrm>
            <a:off x="1683544" y="2174083"/>
            <a:ext cx="5449491" cy="2650331"/>
          </a:xfrm>
          <a:custGeom>
            <a:avLst/>
            <a:gdLst>
              <a:gd name="T0" fmla="*/ 1222096691 w 21600"/>
              <a:gd name="T1" fmla="*/ 0 h 21600"/>
              <a:gd name="T2" fmla="*/ 2147483647 w 21600"/>
              <a:gd name="T3" fmla="*/ 289064081 h 21600"/>
              <a:gd name="T4" fmla="*/ 1222096691 w 21600"/>
              <a:gd name="T5" fmla="*/ 578127835 h 21600"/>
              <a:gd name="T6" fmla="*/ 0 w 21600"/>
              <a:gd name="T7" fmla="*/ 2890640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686 w 21600"/>
              <a:gd name="T13" fmla="*/ 23059 h 21600"/>
              <a:gd name="T14" fmla="*/ 21005 w 21600"/>
              <a:gd name="T15" fmla="*/ 3050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2563" y="12259"/>
                </a:moveTo>
                <a:lnTo>
                  <a:pt x="2563" y="12843"/>
                </a:lnTo>
                <a:lnTo>
                  <a:pt x="2746" y="13427"/>
                </a:lnTo>
                <a:lnTo>
                  <a:pt x="2929" y="14303"/>
                </a:lnTo>
                <a:lnTo>
                  <a:pt x="3112" y="14886"/>
                </a:lnTo>
                <a:lnTo>
                  <a:pt x="3478" y="15470"/>
                </a:lnTo>
                <a:lnTo>
                  <a:pt x="3844" y="16054"/>
                </a:lnTo>
                <a:lnTo>
                  <a:pt x="4393" y="16638"/>
                </a:lnTo>
                <a:lnTo>
                  <a:pt x="4942" y="17222"/>
                </a:lnTo>
                <a:lnTo>
                  <a:pt x="5492" y="17514"/>
                </a:lnTo>
                <a:lnTo>
                  <a:pt x="6224" y="18097"/>
                </a:lnTo>
                <a:lnTo>
                  <a:pt x="6773" y="18389"/>
                </a:lnTo>
                <a:lnTo>
                  <a:pt x="7505" y="18681"/>
                </a:lnTo>
                <a:lnTo>
                  <a:pt x="8237" y="18973"/>
                </a:lnTo>
                <a:lnTo>
                  <a:pt x="9153" y="18973"/>
                </a:lnTo>
                <a:lnTo>
                  <a:pt x="9885" y="19265"/>
                </a:lnTo>
                <a:lnTo>
                  <a:pt x="10800" y="19265"/>
                </a:lnTo>
                <a:lnTo>
                  <a:pt x="11532" y="19265"/>
                </a:lnTo>
                <a:lnTo>
                  <a:pt x="12447" y="18973"/>
                </a:lnTo>
                <a:lnTo>
                  <a:pt x="13180" y="18973"/>
                </a:lnTo>
                <a:lnTo>
                  <a:pt x="13912" y="18681"/>
                </a:lnTo>
                <a:lnTo>
                  <a:pt x="14644" y="18389"/>
                </a:lnTo>
                <a:lnTo>
                  <a:pt x="15376" y="18097"/>
                </a:lnTo>
                <a:lnTo>
                  <a:pt x="16108" y="17514"/>
                </a:lnTo>
                <a:lnTo>
                  <a:pt x="16658" y="17222"/>
                </a:lnTo>
                <a:lnTo>
                  <a:pt x="17207" y="16638"/>
                </a:lnTo>
                <a:lnTo>
                  <a:pt x="17573" y="16054"/>
                </a:lnTo>
                <a:lnTo>
                  <a:pt x="18122" y="15470"/>
                </a:lnTo>
                <a:lnTo>
                  <a:pt x="18305" y="14886"/>
                </a:lnTo>
                <a:lnTo>
                  <a:pt x="18671" y="14303"/>
                </a:lnTo>
                <a:lnTo>
                  <a:pt x="18854" y="13427"/>
                </a:lnTo>
                <a:lnTo>
                  <a:pt x="19037" y="12843"/>
                </a:lnTo>
                <a:lnTo>
                  <a:pt x="19037" y="12259"/>
                </a:lnTo>
                <a:lnTo>
                  <a:pt x="2563" y="12259"/>
                </a:lnTo>
                <a:close/>
              </a:path>
              <a:path w="21600" h="21600" extrusionOk="0">
                <a:moveTo>
                  <a:pt x="2563" y="12259"/>
                </a:moveTo>
                <a:lnTo>
                  <a:pt x="9153" y="12259"/>
                </a:lnTo>
                <a:lnTo>
                  <a:pt x="9153" y="12551"/>
                </a:lnTo>
                <a:lnTo>
                  <a:pt x="9336" y="12843"/>
                </a:lnTo>
                <a:lnTo>
                  <a:pt x="9519" y="13135"/>
                </a:lnTo>
                <a:lnTo>
                  <a:pt x="9702" y="13135"/>
                </a:lnTo>
                <a:lnTo>
                  <a:pt x="9885" y="13427"/>
                </a:lnTo>
                <a:lnTo>
                  <a:pt x="10068" y="13719"/>
                </a:lnTo>
                <a:lnTo>
                  <a:pt x="10434" y="13719"/>
                </a:lnTo>
                <a:lnTo>
                  <a:pt x="10800" y="13719"/>
                </a:lnTo>
                <a:lnTo>
                  <a:pt x="10983" y="13719"/>
                </a:lnTo>
                <a:lnTo>
                  <a:pt x="11349" y="13719"/>
                </a:lnTo>
                <a:lnTo>
                  <a:pt x="11715" y="13427"/>
                </a:lnTo>
                <a:lnTo>
                  <a:pt x="11898" y="13135"/>
                </a:lnTo>
                <a:lnTo>
                  <a:pt x="12081" y="13135"/>
                </a:lnTo>
                <a:lnTo>
                  <a:pt x="12264" y="12843"/>
                </a:lnTo>
                <a:lnTo>
                  <a:pt x="12264" y="12551"/>
                </a:lnTo>
                <a:lnTo>
                  <a:pt x="12264" y="12259"/>
                </a:lnTo>
                <a:lnTo>
                  <a:pt x="9153" y="12259"/>
                </a:lnTo>
                <a:close/>
              </a:path>
              <a:path w="21600" h="21600" extrusionOk="0">
                <a:moveTo>
                  <a:pt x="21600" y="7589"/>
                </a:moveTo>
                <a:lnTo>
                  <a:pt x="17756" y="0"/>
                </a:lnTo>
                <a:lnTo>
                  <a:pt x="10800" y="0"/>
                </a:lnTo>
                <a:lnTo>
                  <a:pt x="3844" y="0"/>
                </a:lnTo>
                <a:lnTo>
                  <a:pt x="0" y="7589"/>
                </a:lnTo>
                <a:lnTo>
                  <a:pt x="0" y="10800"/>
                </a:lnTo>
                <a:lnTo>
                  <a:pt x="0" y="18097"/>
                </a:lnTo>
                <a:lnTo>
                  <a:pt x="1464" y="18097"/>
                </a:lnTo>
                <a:lnTo>
                  <a:pt x="1464" y="21600"/>
                </a:lnTo>
                <a:lnTo>
                  <a:pt x="10800" y="21600"/>
                </a:lnTo>
                <a:lnTo>
                  <a:pt x="19953" y="21600"/>
                </a:lnTo>
                <a:lnTo>
                  <a:pt x="19953" y="18097"/>
                </a:lnTo>
                <a:lnTo>
                  <a:pt x="21600" y="18097"/>
                </a:lnTo>
                <a:lnTo>
                  <a:pt x="21600" y="11092"/>
                </a:lnTo>
                <a:lnTo>
                  <a:pt x="21600" y="7589"/>
                </a:lnTo>
              </a:path>
              <a:path w="21600" h="21600" extrusionOk="0">
                <a:moveTo>
                  <a:pt x="1647" y="18097"/>
                </a:moveTo>
                <a:lnTo>
                  <a:pt x="6407" y="18097"/>
                </a:lnTo>
                <a:moveTo>
                  <a:pt x="19953" y="18097"/>
                </a:moveTo>
                <a:lnTo>
                  <a:pt x="15010" y="18097"/>
                </a:lnTo>
                <a:moveTo>
                  <a:pt x="0" y="7589"/>
                </a:moveTo>
                <a:lnTo>
                  <a:pt x="21417" y="7589"/>
                </a:lnTo>
                <a:lnTo>
                  <a:pt x="21600" y="7589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2165747" y="2219325"/>
            <a:ext cx="461367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da-DK" sz="2400" dirty="0"/>
              <a:t>Sistem dapat </a:t>
            </a:r>
            <a:r>
              <a:rPr lang="da-DK" sz="2400" dirty="0">
                <a:solidFill>
                  <a:schemeClr val="accent6">
                    <a:lumMod val="75000"/>
                  </a:schemeClr>
                </a:solidFill>
              </a:rPr>
              <a:t>dikembangkan dengan mudah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36868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</a:t>
            </a:r>
          </a:p>
        </p:txBody>
      </p:sp>
      <p:grpSp>
        <p:nvGrpSpPr>
          <p:cNvPr id="36870" name="Group 9"/>
          <p:cNvGrpSpPr>
            <a:grpSpLocks/>
          </p:cNvGrpSpPr>
          <p:nvPr/>
        </p:nvGrpSpPr>
        <p:grpSpPr bwMode="auto">
          <a:xfrm>
            <a:off x="1709739" y="1173956"/>
            <a:ext cx="216694" cy="334566"/>
            <a:chOff x="476" y="266"/>
            <a:chExt cx="182" cy="281"/>
          </a:xfrm>
        </p:grpSpPr>
        <p:sp>
          <p:nvSpPr>
            <p:cNvPr id="36873" name="Rectangle 6"/>
            <p:cNvSpPr>
              <a:spLocks noChangeArrowheads="1"/>
            </p:cNvSpPr>
            <p:nvPr/>
          </p:nvSpPr>
          <p:spPr bwMode="auto">
            <a:xfrm>
              <a:off x="476" y="266"/>
              <a:ext cx="127" cy="28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sz="3300">
                <a:latin typeface="Arial Narrow" panose="020B0606020202030204" pitchFamily="34" charset="0"/>
              </a:endParaRPr>
            </a:p>
          </p:txBody>
        </p:sp>
        <p:sp>
          <p:nvSpPr>
            <p:cNvPr id="36874" name="Rectangle 8"/>
            <p:cNvSpPr>
              <a:spLocks noChangeArrowheads="1"/>
            </p:cNvSpPr>
            <p:nvPr/>
          </p:nvSpPr>
          <p:spPr bwMode="auto">
            <a:xfrm>
              <a:off x="558" y="302"/>
              <a:ext cx="100" cy="2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1639492" y="1044179"/>
            <a:ext cx="377026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3300">
                <a:latin typeface="Arial Narrow" panose="020B0606020202030204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013996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2" name="Cloud"/>
          <p:cNvSpPr>
            <a:spLocks noChangeAspect="1" noEditPoints="1" noChangeArrowheads="1"/>
          </p:cNvSpPr>
          <p:nvPr/>
        </p:nvSpPr>
        <p:spPr bwMode="auto">
          <a:xfrm>
            <a:off x="2107407" y="2151461"/>
            <a:ext cx="4855369" cy="3253978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2263378" y="2850357"/>
            <a:ext cx="46136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da-DK" sz="2400" dirty="0">
                <a:solidFill>
                  <a:schemeClr val="bg1"/>
                </a:solidFill>
              </a:rPr>
              <a:t>Memiliki kemampuan untuk </a:t>
            </a:r>
            <a:r>
              <a:rPr lang="da-DK" sz="2400" dirty="0">
                <a:solidFill>
                  <a:srgbClr val="0070C0"/>
                </a:solidFill>
              </a:rPr>
              <a:t>menganalisis</a:t>
            </a:r>
            <a:r>
              <a:rPr lang="da-DK" sz="2400" dirty="0">
                <a:solidFill>
                  <a:srgbClr val="FFC000"/>
                </a:solidFill>
              </a:rPr>
              <a:t> </a:t>
            </a:r>
            <a:r>
              <a:rPr lang="da-DK" sz="2400" dirty="0">
                <a:solidFill>
                  <a:schemeClr val="bg1"/>
                </a:solidFill>
              </a:rPr>
              <a:t>situasi pengambilan keputusan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7892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</a:t>
            </a:r>
          </a:p>
        </p:txBody>
      </p:sp>
      <p:grpSp>
        <p:nvGrpSpPr>
          <p:cNvPr id="37894" name="Group 6"/>
          <p:cNvGrpSpPr>
            <a:grpSpLocks/>
          </p:cNvGrpSpPr>
          <p:nvPr/>
        </p:nvGrpSpPr>
        <p:grpSpPr bwMode="auto">
          <a:xfrm>
            <a:off x="1709739" y="1173956"/>
            <a:ext cx="216694" cy="334566"/>
            <a:chOff x="476" y="266"/>
            <a:chExt cx="182" cy="281"/>
          </a:xfrm>
        </p:grpSpPr>
        <p:sp>
          <p:nvSpPr>
            <p:cNvPr id="37897" name="Rectangle 7"/>
            <p:cNvSpPr>
              <a:spLocks noChangeArrowheads="1"/>
            </p:cNvSpPr>
            <p:nvPr/>
          </p:nvSpPr>
          <p:spPr bwMode="auto">
            <a:xfrm>
              <a:off x="476" y="266"/>
              <a:ext cx="127" cy="28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sz="3300">
                <a:latin typeface="Arial Narrow" panose="020B0606020202030204" pitchFamily="34" charset="0"/>
              </a:endParaRPr>
            </a:p>
          </p:txBody>
        </p:sp>
        <p:sp>
          <p:nvSpPr>
            <p:cNvPr id="37898" name="Rectangle 8"/>
            <p:cNvSpPr>
              <a:spLocks noChangeArrowheads="1"/>
            </p:cNvSpPr>
            <p:nvPr/>
          </p:nvSpPr>
          <p:spPr bwMode="auto">
            <a:xfrm>
              <a:off x="558" y="302"/>
              <a:ext cx="100" cy="2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  <p:sp>
        <p:nvSpPr>
          <p:cNvPr id="37895" name="Text Box 9"/>
          <p:cNvSpPr txBox="1">
            <a:spLocks noChangeArrowheads="1"/>
          </p:cNvSpPr>
          <p:nvPr/>
        </p:nvSpPr>
        <p:spPr bwMode="auto">
          <a:xfrm>
            <a:off x="1639492" y="1044179"/>
            <a:ext cx="377026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3300">
                <a:latin typeface="Arial Narrow" panose="020B0606020202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80624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6" name="Form"/>
          <p:cNvSpPr>
            <a:spLocks noEditPoints="1" noChangeArrowheads="1"/>
          </p:cNvSpPr>
          <p:nvPr/>
        </p:nvSpPr>
        <p:spPr bwMode="auto">
          <a:xfrm>
            <a:off x="2303861" y="1987155"/>
            <a:ext cx="4001690" cy="3340894"/>
          </a:xfrm>
          <a:custGeom>
            <a:avLst/>
            <a:gdLst>
              <a:gd name="T0" fmla="*/ 0 w 21600"/>
              <a:gd name="T1" fmla="*/ 0 h 21600"/>
              <a:gd name="T2" fmla="*/ 10800 w 21600"/>
              <a:gd name="T3" fmla="*/ 0 h 21600"/>
              <a:gd name="T4" fmla="*/ 21600 w 21600"/>
              <a:gd name="T5" fmla="*/ 0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600 h 21600"/>
              <a:gd name="T12" fmla="*/ 0 w 21600"/>
              <a:gd name="T13" fmla="*/ 10800 h 21600"/>
              <a:gd name="T14" fmla="*/ 4740 w 21600"/>
              <a:gd name="T15" fmla="*/ 1309 h 21600"/>
              <a:gd name="T16" fmla="*/ 19410 w 21600"/>
              <a:gd name="T17" fmla="*/ 1633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21600" h="21600" extrusionOk="0">
                <a:moveTo>
                  <a:pt x="10757" y="21632"/>
                </a:moveTo>
                <a:lnTo>
                  <a:pt x="5187" y="21632"/>
                </a:lnTo>
                <a:lnTo>
                  <a:pt x="85" y="17509"/>
                </a:lnTo>
                <a:lnTo>
                  <a:pt x="85" y="10849"/>
                </a:lnTo>
                <a:lnTo>
                  <a:pt x="85" y="81"/>
                </a:lnTo>
                <a:lnTo>
                  <a:pt x="10757" y="81"/>
                </a:lnTo>
                <a:lnTo>
                  <a:pt x="21706" y="81"/>
                </a:lnTo>
                <a:lnTo>
                  <a:pt x="21706" y="10652"/>
                </a:lnTo>
                <a:lnTo>
                  <a:pt x="21706" y="21632"/>
                </a:lnTo>
                <a:lnTo>
                  <a:pt x="10757" y="21632"/>
                </a:lnTo>
                <a:close/>
              </a:path>
              <a:path w="21600" h="21600" extrusionOk="0">
                <a:moveTo>
                  <a:pt x="85" y="17509"/>
                </a:moveTo>
                <a:lnTo>
                  <a:pt x="5187" y="17509"/>
                </a:lnTo>
                <a:lnTo>
                  <a:pt x="5187" y="21632"/>
                </a:lnTo>
                <a:lnTo>
                  <a:pt x="85" y="17509"/>
                </a:lnTo>
                <a:close/>
              </a:path>
              <a:path w="21600" h="21600" extrusionOk="0">
                <a:moveTo>
                  <a:pt x="12840" y="18507"/>
                </a:moveTo>
                <a:lnTo>
                  <a:pt x="16051" y="18507"/>
                </a:lnTo>
                <a:lnTo>
                  <a:pt x="16051" y="19260"/>
                </a:lnTo>
                <a:lnTo>
                  <a:pt x="12840" y="19260"/>
                </a:lnTo>
                <a:lnTo>
                  <a:pt x="12840" y="18507"/>
                </a:lnTo>
                <a:close/>
              </a:path>
              <a:path w="21600" h="21600" extrusionOk="0">
                <a:moveTo>
                  <a:pt x="16731" y="18507"/>
                </a:moveTo>
                <a:lnTo>
                  <a:pt x="19941" y="18507"/>
                </a:lnTo>
                <a:lnTo>
                  <a:pt x="19941" y="19260"/>
                </a:lnTo>
                <a:lnTo>
                  <a:pt x="16731" y="19260"/>
                </a:lnTo>
                <a:lnTo>
                  <a:pt x="16731" y="18507"/>
                </a:lnTo>
                <a:close/>
              </a:path>
              <a:path w="21600" h="21600" extrusionOk="0">
                <a:moveTo>
                  <a:pt x="1913" y="1194"/>
                </a:moveTo>
                <a:lnTo>
                  <a:pt x="3699" y="1194"/>
                </a:lnTo>
                <a:lnTo>
                  <a:pt x="2678" y="1832"/>
                </a:lnTo>
                <a:lnTo>
                  <a:pt x="2296" y="1538"/>
                </a:lnTo>
                <a:lnTo>
                  <a:pt x="2125" y="1636"/>
                </a:lnTo>
                <a:lnTo>
                  <a:pt x="2700" y="2078"/>
                </a:lnTo>
                <a:lnTo>
                  <a:pt x="3699" y="1440"/>
                </a:lnTo>
                <a:lnTo>
                  <a:pt x="3699" y="2176"/>
                </a:lnTo>
                <a:lnTo>
                  <a:pt x="1913" y="2176"/>
                </a:lnTo>
                <a:lnTo>
                  <a:pt x="1913" y="1194"/>
                </a:lnTo>
                <a:close/>
              </a:path>
              <a:path w="21600" h="21600" extrusionOk="0">
                <a:moveTo>
                  <a:pt x="1913" y="2765"/>
                </a:moveTo>
                <a:lnTo>
                  <a:pt x="3699" y="2765"/>
                </a:lnTo>
                <a:lnTo>
                  <a:pt x="2678" y="3403"/>
                </a:lnTo>
                <a:lnTo>
                  <a:pt x="2296" y="3109"/>
                </a:lnTo>
                <a:lnTo>
                  <a:pt x="2125" y="3207"/>
                </a:lnTo>
                <a:lnTo>
                  <a:pt x="2700" y="3649"/>
                </a:lnTo>
                <a:lnTo>
                  <a:pt x="3699" y="3010"/>
                </a:lnTo>
                <a:lnTo>
                  <a:pt x="3699" y="3747"/>
                </a:lnTo>
                <a:lnTo>
                  <a:pt x="1913" y="3747"/>
                </a:lnTo>
                <a:lnTo>
                  <a:pt x="1913" y="2765"/>
                </a:lnTo>
                <a:close/>
              </a:path>
              <a:path w="21600" h="21600" extrusionOk="0">
                <a:moveTo>
                  <a:pt x="1913" y="4336"/>
                </a:moveTo>
                <a:lnTo>
                  <a:pt x="3699" y="4336"/>
                </a:lnTo>
                <a:lnTo>
                  <a:pt x="2678" y="4974"/>
                </a:lnTo>
                <a:lnTo>
                  <a:pt x="2296" y="4680"/>
                </a:lnTo>
                <a:lnTo>
                  <a:pt x="2125" y="4778"/>
                </a:lnTo>
                <a:lnTo>
                  <a:pt x="2700" y="5220"/>
                </a:lnTo>
                <a:lnTo>
                  <a:pt x="3699" y="4581"/>
                </a:lnTo>
                <a:lnTo>
                  <a:pt x="3699" y="5318"/>
                </a:lnTo>
                <a:lnTo>
                  <a:pt x="1913" y="5318"/>
                </a:lnTo>
                <a:lnTo>
                  <a:pt x="1913" y="4336"/>
                </a:lnTo>
                <a:close/>
              </a:path>
              <a:path w="21600" h="21600" extrusionOk="0">
                <a:moveTo>
                  <a:pt x="1913" y="5907"/>
                </a:moveTo>
                <a:lnTo>
                  <a:pt x="3699" y="5907"/>
                </a:lnTo>
                <a:lnTo>
                  <a:pt x="2678" y="6545"/>
                </a:lnTo>
                <a:lnTo>
                  <a:pt x="2296" y="6250"/>
                </a:lnTo>
                <a:lnTo>
                  <a:pt x="2125" y="6349"/>
                </a:lnTo>
                <a:lnTo>
                  <a:pt x="2700" y="6790"/>
                </a:lnTo>
                <a:lnTo>
                  <a:pt x="3699" y="6152"/>
                </a:lnTo>
                <a:lnTo>
                  <a:pt x="3699" y="6889"/>
                </a:lnTo>
                <a:lnTo>
                  <a:pt x="1913" y="6889"/>
                </a:lnTo>
                <a:lnTo>
                  <a:pt x="1913" y="5907"/>
                </a:lnTo>
                <a:close/>
              </a:path>
              <a:path w="21600" h="21600" extrusionOk="0">
                <a:moveTo>
                  <a:pt x="1913" y="7478"/>
                </a:moveTo>
                <a:lnTo>
                  <a:pt x="3699" y="7478"/>
                </a:lnTo>
                <a:lnTo>
                  <a:pt x="2678" y="8116"/>
                </a:lnTo>
                <a:lnTo>
                  <a:pt x="2296" y="7821"/>
                </a:lnTo>
                <a:lnTo>
                  <a:pt x="2125" y="7919"/>
                </a:lnTo>
                <a:lnTo>
                  <a:pt x="2700" y="8361"/>
                </a:lnTo>
                <a:lnTo>
                  <a:pt x="3699" y="7723"/>
                </a:lnTo>
                <a:lnTo>
                  <a:pt x="3699" y="8460"/>
                </a:lnTo>
                <a:lnTo>
                  <a:pt x="1913" y="8460"/>
                </a:lnTo>
                <a:lnTo>
                  <a:pt x="1913" y="7478"/>
                </a:lnTo>
                <a:close/>
              </a:path>
              <a:path w="21600" h="21600" extrusionOk="0">
                <a:moveTo>
                  <a:pt x="1913" y="9049"/>
                </a:moveTo>
                <a:lnTo>
                  <a:pt x="3699" y="9049"/>
                </a:lnTo>
                <a:lnTo>
                  <a:pt x="2678" y="9687"/>
                </a:lnTo>
                <a:lnTo>
                  <a:pt x="2296" y="9392"/>
                </a:lnTo>
                <a:lnTo>
                  <a:pt x="2125" y="9490"/>
                </a:lnTo>
                <a:lnTo>
                  <a:pt x="2700" y="9932"/>
                </a:lnTo>
                <a:lnTo>
                  <a:pt x="3699" y="9294"/>
                </a:lnTo>
                <a:lnTo>
                  <a:pt x="3699" y="10030"/>
                </a:lnTo>
                <a:lnTo>
                  <a:pt x="1913" y="10030"/>
                </a:lnTo>
                <a:lnTo>
                  <a:pt x="1913" y="9049"/>
                </a:lnTo>
                <a:close/>
              </a:path>
              <a:path w="21600" h="21600" extrusionOk="0">
                <a:moveTo>
                  <a:pt x="1913" y="10620"/>
                </a:moveTo>
                <a:lnTo>
                  <a:pt x="3699" y="10620"/>
                </a:lnTo>
                <a:lnTo>
                  <a:pt x="2678" y="11258"/>
                </a:lnTo>
                <a:lnTo>
                  <a:pt x="2296" y="10963"/>
                </a:lnTo>
                <a:lnTo>
                  <a:pt x="2125" y="11061"/>
                </a:lnTo>
                <a:lnTo>
                  <a:pt x="2700" y="11503"/>
                </a:lnTo>
                <a:lnTo>
                  <a:pt x="3699" y="10865"/>
                </a:lnTo>
                <a:lnTo>
                  <a:pt x="3699" y="11601"/>
                </a:lnTo>
                <a:lnTo>
                  <a:pt x="1913" y="11601"/>
                </a:lnTo>
                <a:lnTo>
                  <a:pt x="1913" y="10620"/>
                </a:lnTo>
                <a:close/>
              </a:path>
              <a:path w="21600" h="21600" extrusionOk="0">
                <a:moveTo>
                  <a:pt x="1913" y="12190"/>
                </a:moveTo>
                <a:lnTo>
                  <a:pt x="3699" y="12190"/>
                </a:lnTo>
                <a:lnTo>
                  <a:pt x="2678" y="12829"/>
                </a:lnTo>
                <a:lnTo>
                  <a:pt x="2296" y="12534"/>
                </a:lnTo>
                <a:lnTo>
                  <a:pt x="2125" y="12632"/>
                </a:lnTo>
                <a:lnTo>
                  <a:pt x="2700" y="13074"/>
                </a:lnTo>
                <a:lnTo>
                  <a:pt x="3699" y="12436"/>
                </a:lnTo>
                <a:lnTo>
                  <a:pt x="3699" y="13172"/>
                </a:lnTo>
                <a:lnTo>
                  <a:pt x="1913" y="13172"/>
                </a:lnTo>
                <a:lnTo>
                  <a:pt x="1913" y="12190"/>
                </a:lnTo>
                <a:close/>
              </a:path>
              <a:path w="21600" h="21600" extrusionOk="0">
                <a:moveTo>
                  <a:pt x="1913" y="13761"/>
                </a:moveTo>
                <a:lnTo>
                  <a:pt x="3699" y="13761"/>
                </a:lnTo>
                <a:lnTo>
                  <a:pt x="2678" y="14400"/>
                </a:lnTo>
                <a:lnTo>
                  <a:pt x="2296" y="14105"/>
                </a:lnTo>
                <a:lnTo>
                  <a:pt x="2125" y="14203"/>
                </a:lnTo>
                <a:lnTo>
                  <a:pt x="2700" y="14645"/>
                </a:lnTo>
                <a:lnTo>
                  <a:pt x="3699" y="14007"/>
                </a:lnTo>
                <a:lnTo>
                  <a:pt x="3699" y="14743"/>
                </a:lnTo>
                <a:lnTo>
                  <a:pt x="1913" y="14743"/>
                </a:lnTo>
                <a:lnTo>
                  <a:pt x="1913" y="13761"/>
                </a:lnTo>
                <a:close/>
              </a:path>
              <a:path w="21600" h="21600" extrusionOk="0">
                <a:moveTo>
                  <a:pt x="1913" y="15332"/>
                </a:moveTo>
                <a:lnTo>
                  <a:pt x="3699" y="15332"/>
                </a:lnTo>
                <a:lnTo>
                  <a:pt x="2678" y="15970"/>
                </a:lnTo>
                <a:lnTo>
                  <a:pt x="2296" y="15676"/>
                </a:lnTo>
                <a:lnTo>
                  <a:pt x="2125" y="15774"/>
                </a:lnTo>
                <a:lnTo>
                  <a:pt x="2700" y="16216"/>
                </a:lnTo>
                <a:lnTo>
                  <a:pt x="3699" y="15578"/>
                </a:lnTo>
                <a:lnTo>
                  <a:pt x="3699" y="16314"/>
                </a:lnTo>
                <a:lnTo>
                  <a:pt x="1913" y="16314"/>
                </a:lnTo>
                <a:lnTo>
                  <a:pt x="1913" y="15332"/>
                </a:lnTo>
                <a:close/>
              </a:path>
            </a:pathLst>
          </a:custGeom>
          <a:solidFill>
            <a:srgbClr val="D8EBB3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>
              <a:defRPr/>
            </a:pPr>
            <a:endParaRPr lang="en-US" sz="1350">
              <a:cs typeface="Arial" charset="0"/>
            </a:endParaRPr>
          </a:p>
        </p:txBody>
      </p:sp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3068242" y="2282429"/>
            <a:ext cx="311110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da-DK" sz="2400" dirty="0">
                <a:solidFill>
                  <a:schemeClr val="bg1"/>
                </a:solidFill>
              </a:rPr>
              <a:t>Memiliki kemampuan untuk </a:t>
            </a:r>
            <a:r>
              <a:rPr lang="da-DK" sz="2400" dirty="0">
                <a:solidFill>
                  <a:srgbClr val="00B050"/>
                </a:solidFill>
              </a:rPr>
              <a:t>mengakses data dari berbagai sumber, berbagai format, tipe, dll.</a:t>
            </a:r>
            <a:r>
              <a:rPr lang="en-US" sz="2400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38916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</a:t>
            </a:r>
          </a:p>
        </p:txBody>
      </p:sp>
      <p:grpSp>
        <p:nvGrpSpPr>
          <p:cNvPr id="38918" name="Group 6"/>
          <p:cNvGrpSpPr>
            <a:grpSpLocks/>
          </p:cNvGrpSpPr>
          <p:nvPr/>
        </p:nvGrpSpPr>
        <p:grpSpPr bwMode="auto">
          <a:xfrm>
            <a:off x="1709739" y="1173956"/>
            <a:ext cx="216694" cy="334566"/>
            <a:chOff x="476" y="266"/>
            <a:chExt cx="182" cy="281"/>
          </a:xfrm>
        </p:grpSpPr>
        <p:sp>
          <p:nvSpPr>
            <p:cNvPr id="38921" name="Rectangle 7"/>
            <p:cNvSpPr>
              <a:spLocks noChangeArrowheads="1"/>
            </p:cNvSpPr>
            <p:nvPr/>
          </p:nvSpPr>
          <p:spPr bwMode="auto">
            <a:xfrm>
              <a:off x="476" y="266"/>
              <a:ext cx="127" cy="28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sz="3300">
                <a:latin typeface="Arial Narrow" panose="020B0606020202030204" pitchFamily="34" charset="0"/>
              </a:endParaRPr>
            </a:p>
          </p:txBody>
        </p:sp>
        <p:sp>
          <p:nvSpPr>
            <p:cNvPr id="38922" name="Rectangle 8"/>
            <p:cNvSpPr>
              <a:spLocks noChangeArrowheads="1"/>
            </p:cNvSpPr>
            <p:nvPr/>
          </p:nvSpPr>
          <p:spPr bwMode="auto">
            <a:xfrm>
              <a:off x="558" y="302"/>
              <a:ext cx="100" cy="2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  <p:sp>
        <p:nvSpPr>
          <p:cNvPr id="38919" name="Text Box 9"/>
          <p:cNvSpPr txBox="1">
            <a:spLocks noChangeArrowheads="1"/>
          </p:cNvSpPr>
          <p:nvPr/>
        </p:nvSpPr>
        <p:spPr bwMode="auto">
          <a:xfrm>
            <a:off x="1639492" y="1044179"/>
            <a:ext cx="377026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3300">
                <a:latin typeface="Arial Narrow" panose="020B060602020203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59232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erver"/>
          <p:cNvSpPr>
            <a:spLocks noEditPoints="1" noChangeArrowheads="1"/>
          </p:cNvSpPr>
          <p:nvPr/>
        </p:nvSpPr>
        <p:spPr bwMode="auto">
          <a:xfrm>
            <a:off x="1769269" y="2064545"/>
            <a:ext cx="5320904" cy="3327797"/>
          </a:xfrm>
          <a:custGeom>
            <a:avLst/>
            <a:gdLst>
              <a:gd name="T0" fmla="*/ 0 w 21600"/>
              <a:gd name="T1" fmla="*/ 0 h 21600"/>
              <a:gd name="T2" fmla="*/ 1165103038 w 21600"/>
              <a:gd name="T3" fmla="*/ 0 h 21600"/>
              <a:gd name="T4" fmla="*/ 2147483647 w 21600"/>
              <a:gd name="T5" fmla="*/ 0 h 21600"/>
              <a:gd name="T6" fmla="*/ 2147483647 w 21600"/>
              <a:gd name="T7" fmla="*/ 455729960 h 21600"/>
              <a:gd name="T8" fmla="*/ 2147483647 w 21600"/>
              <a:gd name="T9" fmla="*/ 911459098 h 21600"/>
              <a:gd name="T10" fmla="*/ 1165103038 w 21600"/>
              <a:gd name="T11" fmla="*/ 911459098 h 21600"/>
              <a:gd name="T12" fmla="*/ 0 w 21600"/>
              <a:gd name="T13" fmla="*/ 911459098 h 21600"/>
              <a:gd name="T14" fmla="*/ 0 w 21600"/>
              <a:gd name="T15" fmla="*/ 45572996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761 w 21600"/>
              <a:gd name="T25" fmla="*/ 22454 h 21600"/>
              <a:gd name="T26" fmla="*/ 21069 w 21600"/>
              <a:gd name="T27" fmla="*/ 28282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  <a:path w="21600" h="21600" extrusionOk="0">
                <a:moveTo>
                  <a:pt x="1662" y="1709"/>
                </a:moveTo>
                <a:lnTo>
                  <a:pt x="9046" y="1709"/>
                </a:lnTo>
                <a:lnTo>
                  <a:pt x="9046" y="2331"/>
                </a:lnTo>
                <a:lnTo>
                  <a:pt x="1662" y="2331"/>
                </a:lnTo>
                <a:lnTo>
                  <a:pt x="1662" y="1709"/>
                </a:lnTo>
                <a:moveTo>
                  <a:pt x="0" y="4351"/>
                </a:moveTo>
                <a:lnTo>
                  <a:pt x="10892" y="4351"/>
                </a:lnTo>
                <a:lnTo>
                  <a:pt x="10892" y="14141"/>
                </a:lnTo>
                <a:lnTo>
                  <a:pt x="21600" y="14141"/>
                </a:lnTo>
                <a:moveTo>
                  <a:pt x="11631" y="1243"/>
                </a:moveTo>
                <a:lnTo>
                  <a:pt x="20492" y="1243"/>
                </a:lnTo>
                <a:lnTo>
                  <a:pt x="20492" y="1554"/>
                </a:lnTo>
                <a:lnTo>
                  <a:pt x="11631" y="1554"/>
                </a:lnTo>
                <a:lnTo>
                  <a:pt x="11631" y="1243"/>
                </a:lnTo>
                <a:moveTo>
                  <a:pt x="11631" y="3263"/>
                </a:moveTo>
                <a:lnTo>
                  <a:pt x="20492" y="3263"/>
                </a:lnTo>
                <a:lnTo>
                  <a:pt x="20492" y="3574"/>
                </a:lnTo>
                <a:lnTo>
                  <a:pt x="11631" y="3574"/>
                </a:lnTo>
                <a:lnTo>
                  <a:pt x="11631" y="3263"/>
                </a:lnTo>
                <a:moveTo>
                  <a:pt x="11631" y="6060"/>
                </a:moveTo>
                <a:lnTo>
                  <a:pt x="20492" y="6060"/>
                </a:lnTo>
                <a:lnTo>
                  <a:pt x="20492" y="6371"/>
                </a:lnTo>
                <a:lnTo>
                  <a:pt x="11631" y="6371"/>
                </a:lnTo>
                <a:lnTo>
                  <a:pt x="11631" y="6060"/>
                </a:lnTo>
                <a:moveTo>
                  <a:pt x="11631" y="8081"/>
                </a:moveTo>
                <a:lnTo>
                  <a:pt x="20308" y="8081"/>
                </a:lnTo>
                <a:lnTo>
                  <a:pt x="20308" y="8391"/>
                </a:lnTo>
                <a:lnTo>
                  <a:pt x="11631" y="8391"/>
                </a:lnTo>
                <a:lnTo>
                  <a:pt x="11631" y="8081"/>
                </a:lnTo>
                <a:moveTo>
                  <a:pt x="11631" y="4196"/>
                </a:moveTo>
                <a:lnTo>
                  <a:pt x="12369" y="4196"/>
                </a:lnTo>
                <a:lnTo>
                  <a:pt x="12369" y="4817"/>
                </a:lnTo>
                <a:lnTo>
                  <a:pt x="11631" y="4817"/>
                </a:lnTo>
                <a:lnTo>
                  <a:pt x="11631" y="4196"/>
                </a:lnTo>
                <a:moveTo>
                  <a:pt x="14400" y="4196"/>
                </a:moveTo>
                <a:lnTo>
                  <a:pt x="15138" y="4196"/>
                </a:lnTo>
                <a:lnTo>
                  <a:pt x="15138" y="4817"/>
                </a:lnTo>
                <a:lnTo>
                  <a:pt x="14400" y="4817"/>
                </a:lnTo>
                <a:lnTo>
                  <a:pt x="14400" y="4196"/>
                </a:lnTo>
                <a:moveTo>
                  <a:pt x="16985" y="4196"/>
                </a:moveTo>
                <a:lnTo>
                  <a:pt x="17723" y="4196"/>
                </a:lnTo>
                <a:lnTo>
                  <a:pt x="17723" y="4817"/>
                </a:lnTo>
                <a:lnTo>
                  <a:pt x="16985" y="4817"/>
                </a:lnTo>
                <a:lnTo>
                  <a:pt x="16985" y="4196"/>
                </a:lnTo>
                <a:moveTo>
                  <a:pt x="19754" y="4196"/>
                </a:moveTo>
                <a:lnTo>
                  <a:pt x="20492" y="4196"/>
                </a:lnTo>
                <a:lnTo>
                  <a:pt x="20492" y="4817"/>
                </a:lnTo>
                <a:lnTo>
                  <a:pt x="19754" y="4817"/>
                </a:lnTo>
                <a:lnTo>
                  <a:pt x="19754" y="4196"/>
                </a:lnTo>
                <a:moveTo>
                  <a:pt x="11631" y="9635"/>
                </a:moveTo>
                <a:lnTo>
                  <a:pt x="12369" y="9635"/>
                </a:lnTo>
                <a:lnTo>
                  <a:pt x="12369" y="10256"/>
                </a:lnTo>
                <a:lnTo>
                  <a:pt x="11631" y="10256"/>
                </a:lnTo>
                <a:lnTo>
                  <a:pt x="11631" y="9635"/>
                </a:lnTo>
                <a:moveTo>
                  <a:pt x="14400" y="9635"/>
                </a:moveTo>
                <a:lnTo>
                  <a:pt x="15138" y="9635"/>
                </a:lnTo>
                <a:lnTo>
                  <a:pt x="15138" y="10256"/>
                </a:lnTo>
                <a:lnTo>
                  <a:pt x="14400" y="10256"/>
                </a:lnTo>
                <a:lnTo>
                  <a:pt x="14400" y="9635"/>
                </a:lnTo>
                <a:moveTo>
                  <a:pt x="16985" y="9635"/>
                </a:moveTo>
                <a:lnTo>
                  <a:pt x="17723" y="9635"/>
                </a:lnTo>
                <a:lnTo>
                  <a:pt x="17723" y="10256"/>
                </a:lnTo>
                <a:lnTo>
                  <a:pt x="16985" y="10256"/>
                </a:lnTo>
                <a:lnTo>
                  <a:pt x="16985" y="9635"/>
                </a:lnTo>
                <a:moveTo>
                  <a:pt x="19754" y="9635"/>
                </a:moveTo>
                <a:lnTo>
                  <a:pt x="20492" y="9635"/>
                </a:lnTo>
                <a:lnTo>
                  <a:pt x="20492" y="10256"/>
                </a:lnTo>
                <a:lnTo>
                  <a:pt x="19754" y="10256"/>
                </a:lnTo>
                <a:lnTo>
                  <a:pt x="19754" y="9635"/>
                </a:lnTo>
                <a:moveTo>
                  <a:pt x="10892" y="14141"/>
                </a:moveTo>
                <a:lnTo>
                  <a:pt x="10892" y="15384"/>
                </a:lnTo>
                <a:lnTo>
                  <a:pt x="10892" y="20046"/>
                </a:lnTo>
                <a:lnTo>
                  <a:pt x="10892" y="21600"/>
                </a:lnTo>
                <a:lnTo>
                  <a:pt x="10892" y="14141"/>
                </a:lnTo>
                <a:moveTo>
                  <a:pt x="10892" y="4351"/>
                </a:moveTo>
                <a:lnTo>
                  <a:pt x="10892" y="3574"/>
                </a:lnTo>
                <a:lnTo>
                  <a:pt x="10892" y="932"/>
                </a:lnTo>
                <a:lnTo>
                  <a:pt x="10892" y="0"/>
                </a:lnTo>
                <a:lnTo>
                  <a:pt x="10892" y="4351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1860947" y="2793206"/>
            <a:ext cx="2643188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da-DK" sz="2400" dirty="0"/>
              <a:t>Dapat digunakan sebagai perangkat yang bersifat </a:t>
            </a:r>
            <a:r>
              <a:rPr lang="da-DK" sz="2400" i="1" dirty="0">
                <a:solidFill>
                  <a:schemeClr val="accent1"/>
                </a:solidFill>
              </a:rPr>
              <a:t>standalone</a:t>
            </a:r>
            <a:r>
              <a:rPr lang="da-DK" sz="2400" dirty="0">
                <a:solidFill>
                  <a:schemeClr val="accent1"/>
                </a:solidFill>
              </a:rPr>
              <a:t>, terintegrasi atau berbasis web</a:t>
            </a:r>
            <a:r>
              <a:rPr lang="en-US" sz="2400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39940" name="Oval 4"/>
          <p:cNvSpPr>
            <a:spLocks noChangeArrowheads="1"/>
          </p:cNvSpPr>
          <p:nvPr/>
        </p:nvSpPr>
        <p:spPr bwMode="auto">
          <a:xfrm>
            <a:off x="1453755" y="1033463"/>
            <a:ext cx="620315" cy="620316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1406128" y="914400"/>
            <a:ext cx="750526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4950">
                <a:sym typeface="Wingdings" panose="05000000000000000000" pitchFamily="2" charset="2"/>
              </a:rPr>
              <a:t></a:t>
            </a:r>
          </a:p>
        </p:txBody>
      </p:sp>
      <p:grpSp>
        <p:nvGrpSpPr>
          <p:cNvPr id="39942" name="Group 6"/>
          <p:cNvGrpSpPr>
            <a:grpSpLocks/>
          </p:cNvGrpSpPr>
          <p:nvPr/>
        </p:nvGrpSpPr>
        <p:grpSpPr bwMode="auto">
          <a:xfrm>
            <a:off x="1709739" y="1173956"/>
            <a:ext cx="216694" cy="334566"/>
            <a:chOff x="476" y="266"/>
            <a:chExt cx="182" cy="281"/>
          </a:xfrm>
        </p:grpSpPr>
        <p:sp>
          <p:nvSpPr>
            <p:cNvPr id="39945" name="Rectangle 7"/>
            <p:cNvSpPr>
              <a:spLocks noChangeArrowheads="1"/>
            </p:cNvSpPr>
            <p:nvPr/>
          </p:nvSpPr>
          <p:spPr bwMode="auto">
            <a:xfrm>
              <a:off x="476" y="266"/>
              <a:ext cx="127" cy="28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endParaRPr lang="id-ID" sz="3300">
                <a:latin typeface="Arial Narrow" panose="020B0606020202030204" pitchFamily="34" charset="0"/>
              </a:endParaRPr>
            </a:p>
          </p:txBody>
        </p:sp>
        <p:sp>
          <p:nvSpPr>
            <p:cNvPr id="39946" name="Rectangle 8"/>
            <p:cNvSpPr>
              <a:spLocks noChangeArrowheads="1"/>
            </p:cNvSpPr>
            <p:nvPr/>
          </p:nvSpPr>
          <p:spPr bwMode="auto">
            <a:xfrm>
              <a:off x="558" y="302"/>
              <a:ext cx="100" cy="21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id-ID" sz="1350"/>
            </a:p>
          </p:txBody>
        </p:sp>
      </p:grpSp>
      <p:sp>
        <p:nvSpPr>
          <p:cNvPr id="39943" name="Text Box 9"/>
          <p:cNvSpPr txBox="1">
            <a:spLocks noChangeArrowheads="1"/>
          </p:cNvSpPr>
          <p:nvPr/>
        </p:nvSpPr>
        <p:spPr bwMode="auto">
          <a:xfrm>
            <a:off x="1639492" y="1044179"/>
            <a:ext cx="377026" cy="6001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3300">
                <a:latin typeface="Arial Narrow" panose="020B060602020203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169569343"/>
      </p:ext>
    </p:extLst>
  </p:cSld>
  <p:clrMapOvr>
    <a:masterClrMapping/>
  </p:clrMapOvr>
  <p:transition spd="slow">
    <p:wheel spokes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575556" y="1905000"/>
            <a:ext cx="7992888" cy="3640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0955" tIns="35478" rIns="70955" bIns="35478"/>
          <a:lstStyle>
            <a:lvl1pPr marL="388938" indent="-388938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n-GB" sz="2000" dirty="0">
                <a:latin typeface="+mn-lt"/>
              </a:rPr>
              <a:t>1. 	</a:t>
            </a:r>
            <a:r>
              <a:rPr lang="id-ID" sz="2000" b="1" dirty="0">
                <a:latin typeface="+mn-lt"/>
              </a:rPr>
              <a:t>Manajemen Data</a:t>
            </a:r>
            <a:r>
              <a:rPr lang="en-GB" sz="2000" dirty="0">
                <a:latin typeface="+mn-lt"/>
              </a:rPr>
              <a:t>. </a:t>
            </a:r>
            <a:r>
              <a:rPr lang="en-GB" sz="2000" dirty="0" err="1">
                <a:latin typeface="+mn-lt"/>
              </a:rPr>
              <a:t>Termasuk</a:t>
            </a:r>
            <a:r>
              <a:rPr lang="en-GB" sz="2000" dirty="0">
                <a:latin typeface="+mn-lt"/>
              </a:rPr>
              <a:t> database, yang </a:t>
            </a:r>
            <a:r>
              <a:rPr lang="en-GB" sz="2000" dirty="0" err="1">
                <a:latin typeface="+mn-lt"/>
              </a:rPr>
              <a:t>mengandung</a:t>
            </a:r>
            <a:r>
              <a:rPr lang="en-GB" sz="2000" dirty="0">
                <a:latin typeface="+mn-lt"/>
              </a:rPr>
              <a:t> data yang </a:t>
            </a:r>
            <a:r>
              <a:rPr lang="en-GB" sz="2000" dirty="0" err="1">
                <a:latin typeface="+mn-lt"/>
              </a:rPr>
              <a:t>relevan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untuk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berbagai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situasi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dan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diatur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oleh</a:t>
            </a:r>
            <a:r>
              <a:rPr lang="en-GB" sz="2000" dirty="0">
                <a:latin typeface="+mn-lt"/>
              </a:rPr>
              <a:t> software yang </a:t>
            </a:r>
            <a:r>
              <a:rPr lang="en-GB" sz="2000" dirty="0" err="1">
                <a:latin typeface="+mn-lt"/>
              </a:rPr>
              <a:t>disebut</a:t>
            </a:r>
            <a:r>
              <a:rPr lang="en-GB" sz="2000" dirty="0">
                <a:latin typeface="+mn-lt"/>
              </a:rPr>
              <a:t> Database Management Systems (DBMS). </a:t>
            </a:r>
          </a:p>
          <a:p>
            <a:pPr algn="just">
              <a:lnSpc>
                <a:spcPct val="100000"/>
              </a:lnSpc>
            </a:pPr>
            <a:r>
              <a:rPr lang="en-GB" sz="2000" dirty="0">
                <a:latin typeface="+mn-lt"/>
              </a:rPr>
              <a:t>2. 	</a:t>
            </a:r>
            <a:r>
              <a:rPr lang="id-ID" sz="2000" b="1" dirty="0">
                <a:latin typeface="+mn-lt"/>
              </a:rPr>
              <a:t>Manajemen Model</a:t>
            </a:r>
            <a:r>
              <a:rPr lang="en-GB" sz="2000" dirty="0">
                <a:latin typeface="+mn-lt"/>
              </a:rPr>
              <a:t>. </a:t>
            </a:r>
            <a:r>
              <a:rPr lang="en-GB" sz="2000" dirty="0" err="1">
                <a:latin typeface="+mn-lt"/>
              </a:rPr>
              <a:t>Melibatkan</a:t>
            </a:r>
            <a:r>
              <a:rPr lang="en-GB" sz="2000" dirty="0">
                <a:latin typeface="+mn-lt"/>
              </a:rPr>
              <a:t> model </a:t>
            </a:r>
            <a:r>
              <a:rPr lang="en-GB" sz="2000" dirty="0" err="1">
                <a:latin typeface="+mn-lt"/>
              </a:rPr>
              <a:t>finansial</a:t>
            </a:r>
            <a:r>
              <a:rPr lang="en-GB" sz="2000" dirty="0">
                <a:latin typeface="+mn-lt"/>
              </a:rPr>
              <a:t>, </a:t>
            </a:r>
            <a:r>
              <a:rPr lang="en-GB" sz="2000" dirty="0" err="1">
                <a:latin typeface="+mn-lt"/>
              </a:rPr>
              <a:t>statistikal</a:t>
            </a:r>
            <a:r>
              <a:rPr lang="en-GB" sz="2000" dirty="0">
                <a:latin typeface="+mn-lt"/>
              </a:rPr>
              <a:t>, management science, </a:t>
            </a:r>
            <a:r>
              <a:rPr lang="en-GB" sz="2000" dirty="0" err="1">
                <a:latin typeface="+mn-lt"/>
              </a:rPr>
              <a:t>atau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berbagai</a:t>
            </a:r>
            <a:r>
              <a:rPr lang="en-GB" sz="2000" dirty="0">
                <a:latin typeface="+mn-lt"/>
              </a:rPr>
              <a:t> model </a:t>
            </a:r>
            <a:r>
              <a:rPr lang="en-GB" sz="2000" dirty="0" err="1">
                <a:latin typeface="+mn-lt"/>
              </a:rPr>
              <a:t>kuantitatif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lainnya</a:t>
            </a:r>
            <a:r>
              <a:rPr lang="en-GB" sz="2000" dirty="0">
                <a:latin typeface="+mn-lt"/>
              </a:rPr>
              <a:t>, </a:t>
            </a:r>
            <a:r>
              <a:rPr lang="en-GB" sz="2000" dirty="0" err="1">
                <a:latin typeface="+mn-lt"/>
              </a:rPr>
              <a:t>sehingga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dapat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memberikan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ke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sistem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suatu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kemampuan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analitis</a:t>
            </a:r>
            <a:r>
              <a:rPr lang="en-GB" sz="2000" dirty="0">
                <a:latin typeface="+mn-lt"/>
              </a:rPr>
              <a:t>, </a:t>
            </a:r>
            <a:r>
              <a:rPr lang="en-GB" sz="2000" dirty="0" err="1">
                <a:latin typeface="+mn-lt"/>
              </a:rPr>
              <a:t>dan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manajemen</a:t>
            </a:r>
            <a:r>
              <a:rPr lang="en-GB" sz="2000" dirty="0">
                <a:latin typeface="+mn-lt"/>
              </a:rPr>
              <a:t> software yang </a:t>
            </a:r>
            <a:r>
              <a:rPr lang="en-GB" sz="2000" dirty="0" err="1">
                <a:latin typeface="+mn-lt"/>
              </a:rPr>
              <a:t>diperlukan</a:t>
            </a:r>
            <a:r>
              <a:rPr lang="en-GB" sz="2000" dirty="0">
                <a:latin typeface="+mn-lt"/>
              </a:rPr>
              <a:t>. </a:t>
            </a:r>
          </a:p>
          <a:p>
            <a:pPr algn="just">
              <a:lnSpc>
                <a:spcPct val="100000"/>
              </a:lnSpc>
            </a:pPr>
            <a:r>
              <a:rPr lang="en-GB" sz="2000" dirty="0">
                <a:latin typeface="+mn-lt"/>
              </a:rPr>
              <a:t>3. 	</a:t>
            </a:r>
            <a:r>
              <a:rPr lang="id-ID" sz="2000" b="1" dirty="0">
                <a:latin typeface="+mn-lt"/>
              </a:rPr>
              <a:t>Anatar Muka Pengguna </a:t>
            </a:r>
            <a:r>
              <a:rPr lang="en-GB" sz="2000" b="1" dirty="0">
                <a:latin typeface="+mn-lt"/>
              </a:rPr>
              <a:t>(dialog subsystem)</a:t>
            </a:r>
            <a:r>
              <a:rPr lang="en-GB" sz="2000" dirty="0">
                <a:latin typeface="+mn-lt"/>
              </a:rPr>
              <a:t>. User </a:t>
            </a:r>
            <a:r>
              <a:rPr lang="en-GB" sz="2000" dirty="0" err="1">
                <a:latin typeface="+mn-lt"/>
              </a:rPr>
              <a:t>dapat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berkomunikasi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dan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memberikan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perintah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pada</a:t>
            </a:r>
            <a:r>
              <a:rPr lang="en-GB" sz="2000" dirty="0">
                <a:latin typeface="+mn-lt"/>
              </a:rPr>
              <a:t> SPK </a:t>
            </a:r>
            <a:r>
              <a:rPr lang="en-GB" sz="2000" dirty="0" err="1">
                <a:latin typeface="+mn-lt"/>
              </a:rPr>
              <a:t>melalui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subsistem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ini</a:t>
            </a:r>
            <a:r>
              <a:rPr lang="en-GB" sz="2000" dirty="0">
                <a:latin typeface="+mn-lt"/>
              </a:rPr>
              <a:t>. </a:t>
            </a:r>
            <a:r>
              <a:rPr lang="en-GB" sz="2000" dirty="0" err="1">
                <a:latin typeface="+mn-lt"/>
              </a:rPr>
              <a:t>Ini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berarti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menyediakan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antarmuka</a:t>
            </a:r>
            <a:r>
              <a:rPr lang="en-GB" sz="2000" dirty="0">
                <a:latin typeface="+mn-lt"/>
              </a:rPr>
              <a:t>. </a:t>
            </a:r>
          </a:p>
          <a:p>
            <a:pPr algn="just">
              <a:lnSpc>
                <a:spcPct val="100000"/>
              </a:lnSpc>
            </a:pPr>
            <a:r>
              <a:rPr lang="en-GB" sz="2000" dirty="0">
                <a:latin typeface="+mn-lt"/>
              </a:rPr>
              <a:t>4. 	</a:t>
            </a:r>
            <a:r>
              <a:rPr lang="id-ID" sz="2000" b="1" dirty="0">
                <a:latin typeface="+mn-lt"/>
              </a:rPr>
              <a:t>Manajemen Pengetahuan</a:t>
            </a:r>
            <a:r>
              <a:rPr lang="en-GB" sz="2000" dirty="0">
                <a:latin typeface="+mn-lt"/>
              </a:rPr>
              <a:t>. </a:t>
            </a:r>
            <a:r>
              <a:rPr lang="en-GB" sz="2000" dirty="0" err="1">
                <a:latin typeface="+mn-lt"/>
              </a:rPr>
              <a:t>Subsistem</a:t>
            </a:r>
            <a:r>
              <a:rPr lang="en-GB" sz="2000" dirty="0">
                <a:latin typeface="+mn-lt"/>
              </a:rPr>
              <a:t> optional </a:t>
            </a:r>
            <a:r>
              <a:rPr lang="en-GB" sz="2000" dirty="0" err="1">
                <a:latin typeface="+mn-lt"/>
              </a:rPr>
              <a:t>ini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dapat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mendukung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subsistem</a:t>
            </a:r>
            <a:r>
              <a:rPr lang="en-GB" sz="2000" dirty="0">
                <a:latin typeface="+mn-lt"/>
              </a:rPr>
              <a:t> lain </a:t>
            </a:r>
            <a:r>
              <a:rPr lang="en-GB" sz="2000" dirty="0" err="1">
                <a:latin typeface="+mn-lt"/>
              </a:rPr>
              <a:t>atau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bertindak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sebagai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komponen</a:t>
            </a:r>
            <a:r>
              <a:rPr lang="en-GB" sz="2000" dirty="0">
                <a:latin typeface="+mn-lt"/>
              </a:rPr>
              <a:t> yang </a:t>
            </a:r>
            <a:r>
              <a:rPr lang="en-GB" sz="2000" dirty="0" err="1">
                <a:latin typeface="+mn-lt"/>
              </a:rPr>
              <a:t>berdiri</a:t>
            </a:r>
            <a:r>
              <a:rPr lang="en-GB" sz="2000" dirty="0">
                <a:latin typeface="+mn-lt"/>
              </a:rPr>
              <a:t> </a:t>
            </a:r>
            <a:r>
              <a:rPr lang="en-GB" sz="2000" dirty="0" err="1">
                <a:latin typeface="+mn-lt"/>
              </a:rPr>
              <a:t>sendiri</a:t>
            </a:r>
            <a:r>
              <a:rPr lang="en-GB" sz="2000" dirty="0">
                <a:latin typeface="+mn-lt"/>
              </a:rPr>
              <a:t>. 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10137" y="1052736"/>
            <a:ext cx="6683765" cy="562298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id-ID" sz="2700" b="1" dirty="0">
                <a:solidFill>
                  <a:schemeClr val="bg1"/>
                </a:solidFill>
              </a:rPr>
              <a:t>KOMPONEN SPK</a:t>
            </a:r>
          </a:p>
        </p:txBody>
      </p:sp>
    </p:spTree>
    <p:extLst>
      <p:ext uri="{BB962C8B-B14F-4D97-AF65-F5344CB8AC3E}">
        <p14:creationId xmlns:p14="http://schemas.microsoft.com/office/powerpoint/2010/main" val="5058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1426532" y="1302313"/>
            <a:ext cx="6683765" cy="707356"/>
          </a:xfrm>
        </p:spPr>
        <p:txBody>
          <a:bodyPr/>
          <a:lstStyle/>
          <a:p>
            <a:pPr eaLnBrk="1" hangingPunct="1"/>
            <a:r>
              <a:rPr lang="en-US" b="1" dirty="0"/>
              <a:t>Model </a:t>
            </a:r>
            <a:r>
              <a:rPr lang="en-US" b="1" dirty="0" err="1"/>
              <a:t>Konseptual</a:t>
            </a:r>
            <a:r>
              <a:rPr lang="en-US" b="1" dirty="0"/>
              <a:t> DSS</a:t>
            </a:r>
            <a:endParaRPr lang="id-ID" b="1" dirty="0"/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1143001" y="2078809"/>
            <a:ext cx="184731" cy="300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sz="1350"/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2141935" y="1863328"/>
          <a:ext cx="4914900" cy="41088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icture" r:id="rId3" imgW="5604091" imgH="5522280" progId="Word.Picture.8">
                  <p:embed/>
                </p:oleObj>
              </mc:Choice>
              <mc:Fallback>
                <p:oleObj name="Picture" r:id="rId3" imgW="5604091" imgH="5522280" progId="Word.Picture.8">
                  <p:embed/>
                  <p:pic>
                    <p:nvPicPr>
                      <p:cNvPr id="512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4870"/>
                      <a:stretch>
                        <a:fillRect/>
                      </a:stretch>
                    </p:blipFill>
                    <p:spPr bwMode="auto">
                      <a:xfrm>
                        <a:off x="2141935" y="1863328"/>
                        <a:ext cx="4914900" cy="41088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0484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2"/>
          <p:cNvSpPr>
            <a:spLocks noGrp="1" noChangeArrowheads="1"/>
          </p:cNvSpPr>
          <p:nvPr>
            <p:ph type="title"/>
          </p:nvPr>
        </p:nvSpPr>
        <p:spPr>
          <a:xfrm>
            <a:off x="1647265" y="1363126"/>
            <a:ext cx="5829300" cy="600075"/>
          </a:xfrm>
          <a:noFill/>
        </p:spPr>
        <p:txBody>
          <a:bodyPr/>
          <a:lstStyle/>
          <a:p>
            <a:pPr eaLnBrk="1" hangingPunct="1"/>
            <a:r>
              <a:rPr lang="en-US" sz="2400" b="1" dirty="0">
                <a:latin typeface="+mn-lt"/>
              </a:rPr>
              <a:t>TINGKATAN TEKNOLOGI SPK</a:t>
            </a:r>
          </a:p>
        </p:txBody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576" y="2348880"/>
            <a:ext cx="7169784" cy="3744416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merancang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menggunakan</a:t>
            </a:r>
            <a:r>
              <a:rPr lang="en-US" sz="2000" dirty="0"/>
              <a:t> SPK </a:t>
            </a:r>
            <a:r>
              <a:rPr lang="en-US" sz="2000" dirty="0" err="1"/>
              <a:t>dikenal</a:t>
            </a:r>
            <a:r>
              <a:rPr lang="en-US" sz="2000" dirty="0"/>
              <a:t> 3 (</a:t>
            </a:r>
            <a:r>
              <a:rPr lang="en-US" sz="2000" dirty="0" err="1"/>
              <a:t>tiga</a:t>
            </a:r>
            <a:r>
              <a:rPr lang="en-US" sz="2000" dirty="0"/>
              <a:t>) </a:t>
            </a:r>
            <a:r>
              <a:rPr lang="en-US" sz="2000" dirty="0" err="1"/>
              <a:t>tingkatan</a:t>
            </a:r>
            <a:r>
              <a:rPr lang="id-ID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yg</a:t>
            </a:r>
            <a:r>
              <a:rPr lang="en-US" sz="2000" dirty="0"/>
              <a:t> </a:t>
            </a:r>
            <a:r>
              <a:rPr lang="en-US" sz="2000" dirty="0" err="1"/>
              <a:t>berupa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keras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lunak</a:t>
            </a:r>
            <a:r>
              <a:rPr lang="en-US" sz="2000" dirty="0"/>
              <a:t>.  </a:t>
            </a:r>
            <a:r>
              <a:rPr lang="en-US" sz="2000" dirty="0" err="1"/>
              <a:t>Ketiga</a:t>
            </a:r>
            <a:r>
              <a:rPr lang="en-US" sz="2000" dirty="0"/>
              <a:t> </a:t>
            </a:r>
            <a:r>
              <a:rPr lang="en-US" sz="2000" dirty="0" err="1"/>
              <a:t>tingkatan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tersebut</a:t>
            </a:r>
            <a:r>
              <a:rPr lang="en-US" sz="2000" dirty="0"/>
              <a:t> </a:t>
            </a:r>
            <a:r>
              <a:rPr lang="en-US" sz="2000" dirty="0" err="1"/>
              <a:t>adalah</a:t>
            </a:r>
            <a:r>
              <a:rPr lang="en-US" sz="2000" dirty="0"/>
              <a:t> :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/>
              <a:t>1.  SPK </a:t>
            </a:r>
            <a:r>
              <a:rPr lang="en-US" sz="2000" dirty="0" err="1"/>
              <a:t>Spesifik</a:t>
            </a:r>
            <a:r>
              <a:rPr lang="en-US" sz="2000" dirty="0"/>
              <a:t> (SPKS)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/>
              <a:t>2.  </a:t>
            </a:r>
            <a:r>
              <a:rPr lang="en-US" sz="2000" dirty="0" err="1"/>
              <a:t>Pembangkit</a:t>
            </a:r>
            <a:r>
              <a:rPr lang="en-US" sz="2000" dirty="0"/>
              <a:t> SPK (Generator SPK)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/>
              <a:t>3.  </a:t>
            </a:r>
            <a:r>
              <a:rPr lang="en-US" sz="2000" dirty="0" err="1"/>
              <a:t>Perlengkapan</a:t>
            </a:r>
            <a:r>
              <a:rPr lang="en-US" sz="2000" dirty="0"/>
              <a:t> SPK (Tools SPK)</a:t>
            </a:r>
          </a:p>
        </p:txBody>
      </p:sp>
    </p:spTree>
    <p:extLst>
      <p:ext uri="{BB962C8B-B14F-4D97-AF65-F5344CB8AC3E}">
        <p14:creationId xmlns:p14="http://schemas.microsoft.com/office/powerpoint/2010/main" val="66587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07262" y="1269617"/>
            <a:ext cx="5988983" cy="410471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dirty="0">
                <a:solidFill>
                  <a:schemeClr val="tx1"/>
                </a:solidFill>
              </a:rPr>
              <a:t>                   </a:t>
            </a:r>
            <a:r>
              <a:rPr lang="en-US" sz="750" dirty="0" err="1">
                <a:solidFill>
                  <a:schemeClr val="tx1"/>
                </a:solidFill>
              </a:rPr>
              <a:t>Aplikasi-Aplikasi</a:t>
            </a:r>
            <a:r>
              <a:rPr lang="en-US" sz="750" dirty="0">
                <a:solidFill>
                  <a:schemeClr val="tx1"/>
                </a:solidFill>
              </a:rPr>
              <a:t> SPK </a:t>
            </a:r>
            <a:r>
              <a:rPr lang="en-US" sz="750" dirty="0" err="1">
                <a:solidFill>
                  <a:schemeClr val="tx1"/>
                </a:solidFill>
              </a:rPr>
              <a:t>Khusus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2229" name="Oval 3"/>
          <p:cNvSpPr>
            <a:spLocks noChangeArrowheads="1"/>
          </p:cNvSpPr>
          <p:nvPr/>
        </p:nvSpPr>
        <p:spPr bwMode="auto">
          <a:xfrm>
            <a:off x="234315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0" name="Oval 4"/>
          <p:cNvSpPr>
            <a:spLocks noChangeArrowheads="1"/>
          </p:cNvSpPr>
          <p:nvPr/>
        </p:nvSpPr>
        <p:spPr bwMode="auto">
          <a:xfrm>
            <a:off x="29718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1" name="Oval 5"/>
          <p:cNvSpPr>
            <a:spLocks noChangeArrowheads="1"/>
          </p:cNvSpPr>
          <p:nvPr/>
        </p:nvSpPr>
        <p:spPr bwMode="auto">
          <a:xfrm>
            <a:off x="35433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2" name="Oval 6"/>
          <p:cNvSpPr>
            <a:spLocks noChangeArrowheads="1"/>
          </p:cNvSpPr>
          <p:nvPr/>
        </p:nvSpPr>
        <p:spPr bwMode="auto">
          <a:xfrm>
            <a:off x="41148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3" name="Oval 7"/>
          <p:cNvSpPr>
            <a:spLocks noChangeArrowheads="1"/>
          </p:cNvSpPr>
          <p:nvPr/>
        </p:nvSpPr>
        <p:spPr bwMode="auto">
          <a:xfrm>
            <a:off x="46863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4" name="Oval 8"/>
          <p:cNvSpPr>
            <a:spLocks noChangeArrowheads="1"/>
          </p:cNvSpPr>
          <p:nvPr/>
        </p:nvSpPr>
        <p:spPr bwMode="auto">
          <a:xfrm>
            <a:off x="52578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5" name="Oval 9"/>
          <p:cNvSpPr>
            <a:spLocks noChangeArrowheads="1"/>
          </p:cNvSpPr>
          <p:nvPr/>
        </p:nvSpPr>
        <p:spPr bwMode="auto">
          <a:xfrm>
            <a:off x="5829300" y="1828800"/>
            <a:ext cx="285750" cy="285750"/>
          </a:xfrm>
          <a:prstGeom prst="ellipse">
            <a:avLst/>
          </a:prstGeom>
          <a:solidFill>
            <a:srgbClr val="A50021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6" name="Oval 10"/>
          <p:cNvSpPr>
            <a:spLocks noChangeArrowheads="1"/>
          </p:cNvSpPr>
          <p:nvPr/>
        </p:nvSpPr>
        <p:spPr bwMode="auto">
          <a:xfrm>
            <a:off x="23431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7" name="Oval 11"/>
          <p:cNvSpPr>
            <a:spLocks noChangeArrowheads="1"/>
          </p:cNvSpPr>
          <p:nvPr/>
        </p:nvSpPr>
        <p:spPr bwMode="auto">
          <a:xfrm>
            <a:off x="29146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8" name="Oval 12"/>
          <p:cNvSpPr>
            <a:spLocks noChangeArrowheads="1"/>
          </p:cNvSpPr>
          <p:nvPr/>
        </p:nvSpPr>
        <p:spPr bwMode="auto">
          <a:xfrm>
            <a:off x="34861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39" name="Oval 13"/>
          <p:cNvSpPr>
            <a:spLocks noChangeArrowheads="1"/>
          </p:cNvSpPr>
          <p:nvPr/>
        </p:nvSpPr>
        <p:spPr bwMode="auto">
          <a:xfrm>
            <a:off x="40576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40" name="Oval 14"/>
          <p:cNvSpPr>
            <a:spLocks noChangeArrowheads="1"/>
          </p:cNvSpPr>
          <p:nvPr/>
        </p:nvSpPr>
        <p:spPr bwMode="auto">
          <a:xfrm>
            <a:off x="46291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41" name="Oval 15"/>
          <p:cNvSpPr>
            <a:spLocks noChangeArrowheads="1"/>
          </p:cNvSpPr>
          <p:nvPr/>
        </p:nvSpPr>
        <p:spPr bwMode="auto">
          <a:xfrm>
            <a:off x="52006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42" name="Oval 16"/>
          <p:cNvSpPr>
            <a:spLocks noChangeArrowheads="1"/>
          </p:cNvSpPr>
          <p:nvPr/>
        </p:nvSpPr>
        <p:spPr bwMode="auto">
          <a:xfrm>
            <a:off x="5772150" y="4686300"/>
            <a:ext cx="285750" cy="285750"/>
          </a:xfrm>
          <a:prstGeom prst="ellipse">
            <a:avLst/>
          </a:prstGeom>
          <a:solidFill>
            <a:srgbClr val="0033CC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sp>
        <p:nvSpPr>
          <p:cNvPr id="52243" name="Oval 17"/>
          <p:cNvSpPr>
            <a:spLocks noChangeArrowheads="1"/>
          </p:cNvSpPr>
          <p:nvPr/>
        </p:nvSpPr>
        <p:spPr bwMode="auto">
          <a:xfrm>
            <a:off x="4686300" y="3028950"/>
            <a:ext cx="800100" cy="742950"/>
          </a:xfrm>
          <a:prstGeom prst="ellipse">
            <a:avLst/>
          </a:prstGeom>
          <a:solidFill>
            <a:schemeClr val="folHlink"/>
          </a:solidFill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id-ID" sz="1350"/>
          </a:p>
        </p:txBody>
      </p:sp>
      <p:cxnSp>
        <p:nvCxnSpPr>
          <p:cNvPr id="52244" name="AutoShape 18"/>
          <p:cNvCxnSpPr>
            <a:cxnSpLocks noChangeShapeType="1"/>
            <a:stCxn id="52236" idx="0"/>
            <a:endCxn id="52229" idx="4"/>
          </p:cNvCxnSpPr>
          <p:nvPr/>
        </p:nvCxnSpPr>
        <p:spPr bwMode="auto">
          <a:xfrm flipV="1">
            <a:off x="2486025" y="2114550"/>
            <a:ext cx="0" cy="257175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45" name="AutoShape 19"/>
          <p:cNvCxnSpPr>
            <a:cxnSpLocks noChangeShapeType="1"/>
            <a:stCxn id="52236" idx="7"/>
            <a:endCxn id="52230" idx="4"/>
          </p:cNvCxnSpPr>
          <p:nvPr/>
        </p:nvCxnSpPr>
        <p:spPr bwMode="auto">
          <a:xfrm flipV="1">
            <a:off x="2587228" y="2114551"/>
            <a:ext cx="527447" cy="2613422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46" name="AutoShape 20"/>
          <p:cNvCxnSpPr>
            <a:cxnSpLocks noChangeShapeType="1"/>
            <a:stCxn id="52237" idx="0"/>
            <a:endCxn id="52229" idx="4"/>
          </p:cNvCxnSpPr>
          <p:nvPr/>
        </p:nvCxnSpPr>
        <p:spPr bwMode="auto">
          <a:xfrm flipH="1" flipV="1">
            <a:off x="2486025" y="2114550"/>
            <a:ext cx="571500" cy="257175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47" name="AutoShape 21"/>
          <p:cNvCxnSpPr>
            <a:cxnSpLocks noChangeShapeType="1"/>
            <a:stCxn id="52237" idx="0"/>
            <a:endCxn id="52231" idx="4"/>
          </p:cNvCxnSpPr>
          <p:nvPr/>
        </p:nvCxnSpPr>
        <p:spPr bwMode="auto">
          <a:xfrm flipV="1">
            <a:off x="3057525" y="2114550"/>
            <a:ext cx="628650" cy="257175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48" name="AutoShape 22"/>
          <p:cNvCxnSpPr>
            <a:cxnSpLocks noChangeShapeType="1"/>
            <a:stCxn id="52238" idx="0"/>
            <a:endCxn id="52230" idx="4"/>
          </p:cNvCxnSpPr>
          <p:nvPr/>
        </p:nvCxnSpPr>
        <p:spPr bwMode="auto">
          <a:xfrm flipH="1" flipV="1">
            <a:off x="3114675" y="2114550"/>
            <a:ext cx="514350" cy="257175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49" name="AutoShape 23"/>
          <p:cNvCxnSpPr>
            <a:cxnSpLocks noChangeShapeType="1"/>
            <a:stCxn id="52238" idx="0"/>
            <a:endCxn id="52231" idx="4"/>
          </p:cNvCxnSpPr>
          <p:nvPr/>
        </p:nvCxnSpPr>
        <p:spPr bwMode="auto">
          <a:xfrm flipV="1">
            <a:off x="3629025" y="2114550"/>
            <a:ext cx="57150" cy="257175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0" name="AutoShape 24"/>
          <p:cNvCxnSpPr>
            <a:cxnSpLocks noChangeShapeType="1"/>
            <a:stCxn id="52243" idx="0"/>
            <a:endCxn id="52232" idx="4"/>
          </p:cNvCxnSpPr>
          <p:nvPr/>
        </p:nvCxnSpPr>
        <p:spPr bwMode="auto">
          <a:xfrm flipH="1" flipV="1">
            <a:off x="4257675" y="2114550"/>
            <a:ext cx="82867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1" name="AutoShape 25"/>
          <p:cNvCxnSpPr>
            <a:cxnSpLocks noChangeShapeType="1"/>
            <a:stCxn id="52243" idx="0"/>
            <a:endCxn id="52233" idx="4"/>
          </p:cNvCxnSpPr>
          <p:nvPr/>
        </p:nvCxnSpPr>
        <p:spPr bwMode="auto">
          <a:xfrm flipH="1" flipV="1">
            <a:off x="4829175" y="2114550"/>
            <a:ext cx="25717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2" name="AutoShape 26"/>
          <p:cNvCxnSpPr>
            <a:cxnSpLocks noChangeShapeType="1"/>
            <a:stCxn id="52243" idx="0"/>
            <a:endCxn id="52234" idx="4"/>
          </p:cNvCxnSpPr>
          <p:nvPr/>
        </p:nvCxnSpPr>
        <p:spPr bwMode="auto">
          <a:xfrm flipV="1">
            <a:off x="5086350" y="2114550"/>
            <a:ext cx="31432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3" name="AutoShape 27"/>
          <p:cNvCxnSpPr>
            <a:cxnSpLocks noChangeShapeType="1"/>
            <a:stCxn id="52243" idx="0"/>
            <a:endCxn id="52235" idx="4"/>
          </p:cNvCxnSpPr>
          <p:nvPr/>
        </p:nvCxnSpPr>
        <p:spPr bwMode="auto">
          <a:xfrm flipV="1">
            <a:off x="5086350" y="2114550"/>
            <a:ext cx="88582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4" name="AutoShape 28"/>
          <p:cNvCxnSpPr>
            <a:cxnSpLocks noChangeShapeType="1"/>
            <a:stCxn id="52237" idx="0"/>
            <a:endCxn id="52243" idx="3"/>
          </p:cNvCxnSpPr>
          <p:nvPr/>
        </p:nvCxnSpPr>
        <p:spPr bwMode="auto">
          <a:xfrm flipV="1">
            <a:off x="3057526" y="3663553"/>
            <a:ext cx="1745456" cy="1022747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5" name="AutoShape 29"/>
          <p:cNvCxnSpPr>
            <a:cxnSpLocks noChangeShapeType="1"/>
            <a:stCxn id="52238" idx="0"/>
            <a:endCxn id="52243" idx="3"/>
          </p:cNvCxnSpPr>
          <p:nvPr/>
        </p:nvCxnSpPr>
        <p:spPr bwMode="auto">
          <a:xfrm flipV="1">
            <a:off x="3629026" y="3663553"/>
            <a:ext cx="1173956" cy="1022747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6" name="AutoShape 30"/>
          <p:cNvCxnSpPr>
            <a:cxnSpLocks noChangeShapeType="1"/>
            <a:stCxn id="52239" idx="0"/>
            <a:endCxn id="52243" idx="3"/>
          </p:cNvCxnSpPr>
          <p:nvPr/>
        </p:nvCxnSpPr>
        <p:spPr bwMode="auto">
          <a:xfrm flipV="1">
            <a:off x="4200526" y="3663553"/>
            <a:ext cx="602456" cy="1022747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7" name="AutoShape 31"/>
          <p:cNvCxnSpPr>
            <a:cxnSpLocks noChangeShapeType="1"/>
            <a:stCxn id="52240" idx="0"/>
            <a:endCxn id="52243" idx="4"/>
          </p:cNvCxnSpPr>
          <p:nvPr/>
        </p:nvCxnSpPr>
        <p:spPr bwMode="auto">
          <a:xfrm flipV="1">
            <a:off x="4772025" y="3771900"/>
            <a:ext cx="31432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8" name="AutoShape 32"/>
          <p:cNvCxnSpPr>
            <a:cxnSpLocks noChangeShapeType="1"/>
            <a:stCxn id="52241" idx="0"/>
            <a:endCxn id="52243" idx="4"/>
          </p:cNvCxnSpPr>
          <p:nvPr/>
        </p:nvCxnSpPr>
        <p:spPr bwMode="auto">
          <a:xfrm flipH="1" flipV="1">
            <a:off x="5086350" y="3771900"/>
            <a:ext cx="25717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259" name="AutoShape 33"/>
          <p:cNvCxnSpPr>
            <a:cxnSpLocks noChangeShapeType="1"/>
            <a:stCxn id="52242" idx="0"/>
            <a:endCxn id="52243" idx="4"/>
          </p:cNvCxnSpPr>
          <p:nvPr/>
        </p:nvCxnSpPr>
        <p:spPr bwMode="auto">
          <a:xfrm flipH="1" flipV="1">
            <a:off x="5086350" y="3771900"/>
            <a:ext cx="828675" cy="914400"/>
          </a:xfrm>
          <a:prstGeom prst="straightConnector1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2260" name="Text Box 34"/>
          <p:cNvSpPr txBox="1">
            <a:spLocks noChangeArrowheads="1"/>
          </p:cNvSpPr>
          <p:nvPr/>
        </p:nvSpPr>
        <p:spPr bwMode="auto">
          <a:xfrm>
            <a:off x="5657850" y="3429000"/>
            <a:ext cx="15430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d-ID">
              <a:latin typeface="Times New Roman" panose="02020603050405020304" pitchFamily="18" charset="0"/>
            </a:endParaRPr>
          </a:p>
        </p:txBody>
      </p:sp>
      <p:sp>
        <p:nvSpPr>
          <p:cNvPr id="52261" name="Text Box 35"/>
          <p:cNvSpPr txBox="1">
            <a:spLocks noChangeArrowheads="1"/>
          </p:cNvSpPr>
          <p:nvPr/>
        </p:nvSpPr>
        <p:spPr bwMode="auto">
          <a:xfrm>
            <a:off x="5600700" y="3257550"/>
            <a:ext cx="1143000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900" b="1">
                <a:latin typeface="Times New Roman" panose="02020603050405020304" pitchFamily="18" charset="0"/>
              </a:rPr>
              <a:t>Pembangkit SPK</a:t>
            </a:r>
          </a:p>
        </p:txBody>
      </p:sp>
      <p:sp>
        <p:nvSpPr>
          <p:cNvPr id="52262" name="Text Box 36"/>
          <p:cNvSpPr txBox="1">
            <a:spLocks noChangeArrowheads="1"/>
          </p:cNvSpPr>
          <p:nvPr/>
        </p:nvSpPr>
        <p:spPr bwMode="auto">
          <a:xfrm>
            <a:off x="3371850" y="5143500"/>
            <a:ext cx="19431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d-ID">
              <a:latin typeface="Times New Roman" panose="02020603050405020304" pitchFamily="18" charset="0"/>
            </a:endParaRPr>
          </a:p>
        </p:txBody>
      </p:sp>
      <p:sp>
        <p:nvSpPr>
          <p:cNvPr id="52263" name="Text Box 37"/>
          <p:cNvSpPr txBox="1">
            <a:spLocks noChangeArrowheads="1"/>
          </p:cNvSpPr>
          <p:nvPr/>
        </p:nvSpPr>
        <p:spPr bwMode="auto">
          <a:xfrm>
            <a:off x="3657600" y="5143500"/>
            <a:ext cx="1257300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900" b="1">
                <a:latin typeface="Times New Roman" panose="02020603050405020304" pitchFamily="18" charset="0"/>
              </a:rPr>
              <a:t>Peralatan SPK</a:t>
            </a:r>
          </a:p>
        </p:txBody>
      </p:sp>
      <p:sp>
        <p:nvSpPr>
          <p:cNvPr id="52264" name="Text Box 38"/>
          <p:cNvSpPr txBox="1">
            <a:spLocks noChangeArrowheads="1"/>
          </p:cNvSpPr>
          <p:nvPr/>
        </p:nvSpPr>
        <p:spPr bwMode="auto">
          <a:xfrm>
            <a:off x="4972050" y="5766197"/>
            <a:ext cx="2743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id-ID">
              <a:latin typeface="Times New Roman" panose="02020603050405020304" pitchFamily="18" charset="0"/>
            </a:endParaRPr>
          </a:p>
        </p:txBody>
      </p:sp>
      <p:sp>
        <p:nvSpPr>
          <p:cNvPr id="52265" name="Text Box 39"/>
          <p:cNvSpPr txBox="1">
            <a:spLocks noChangeArrowheads="1"/>
          </p:cNvSpPr>
          <p:nvPr/>
        </p:nvSpPr>
        <p:spPr bwMode="auto">
          <a:xfrm>
            <a:off x="3171825" y="5557767"/>
            <a:ext cx="2743200" cy="230832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9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Gbr</a:t>
            </a:r>
            <a:r>
              <a:rPr lang="en-US" sz="9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. Tingkat </a:t>
            </a:r>
            <a:r>
              <a:rPr lang="en-US" sz="900" b="1" dirty="0" err="1">
                <a:solidFill>
                  <a:schemeClr val="bg1"/>
                </a:solidFill>
                <a:latin typeface="Times New Roman" panose="02020603050405020304" pitchFamily="18" charset="0"/>
              </a:rPr>
              <a:t>Teknologi</a:t>
            </a:r>
            <a:r>
              <a:rPr lang="en-US" sz="900" b="1" dirty="0">
                <a:solidFill>
                  <a:schemeClr val="bg1"/>
                </a:solidFill>
                <a:latin typeface="Times New Roman" panose="02020603050405020304" pitchFamily="18" charset="0"/>
              </a:rPr>
              <a:t> SPK</a:t>
            </a:r>
          </a:p>
        </p:txBody>
      </p:sp>
    </p:spTree>
    <p:extLst>
      <p:ext uri="{BB962C8B-B14F-4D97-AF65-F5344CB8AC3E}">
        <p14:creationId xmlns:p14="http://schemas.microsoft.com/office/powerpoint/2010/main" val="22850052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269206"/>
            <a:ext cx="5829300" cy="653654"/>
          </a:xfrm>
        </p:spPr>
        <p:txBody>
          <a:bodyPr/>
          <a:lstStyle/>
          <a:p>
            <a:pPr eaLnBrk="1" hangingPunct="1"/>
            <a:r>
              <a:rPr lang="en-US" b="1" dirty="0">
                <a:latin typeface="+mn-lt"/>
              </a:rPr>
              <a:t>SPK SPESIFIK (SPKS)</a:t>
            </a:r>
          </a:p>
        </p:txBody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4382" y="2489200"/>
            <a:ext cx="7308018" cy="35306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chemeClr val="tx1"/>
                </a:solidFill>
              </a:rPr>
              <a:t>“</a:t>
            </a:r>
            <a:r>
              <a:rPr lang="en-US" sz="2000" i="1" dirty="0">
                <a:solidFill>
                  <a:schemeClr val="tx1"/>
                </a:solidFill>
              </a:rPr>
              <a:t>Final Product</a:t>
            </a:r>
            <a:r>
              <a:rPr lang="en-US" sz="2000" dirty="0">
                <a:solidFill>
                  <a:schemeClr val="tx1"/>
                </a:solidFill>
              </a:rPr>
              <a:t>” </a:t>
            </a:r>
            <a:r>
              <a:rPr lang="en-US" sz="2000" dirty="0" err="1">
                <a:solidFill>
                  <a:schemeClr val="tx1"/>
                </a:solidFill>
              </a:rPr>
              <a:t>atau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aplikasi</a:t>
            </a:r>
            <a:r>
              <a:rPr lang="en-US" sz="2000" dirty="0">
                <a:solidFill>
                  <a:schemeClr val="tx1"/>
                </a:solidFill>
              </a:rPr>
              <a:t> SPK yang </a:t>
            </a:r>
            <a:r>
              <a:rPr lang="en-US" sz="2000" dirty="0" err="1">
                <a:solidFill>
                  <a:schemeClr val="tx1"/>
                </a:solidFill>
              </a:rPr>
              <a:t>nyatanya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menyelesaikan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pekerjaan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kita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inginkan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>
                <a:solidFill>
                  <a:schemeClr val="tx1"/>
                </a:solidFill>
              </a:rPr>
              <a:t>	</a:t>
            </a:r>
            <a:r>
              <a:rPr lang="en-US" sz="2000" b="1" dirty="0" err="1">
                <a:solidFill>
                  <a:schemeClr val="tx1"/>
                </a:solidFill>
              </a:rPr>
              <a:t>Contoh</a:t>
            </a:r>
            <a:r>
              <a:rPr lang="en-US" sz="2000" dirty="0">
                <a:solidFill>
                  <a:schemeClr val="tx1"/>
                </a:solidFill>
              </a:rPr>
              <a:t> :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>
                <a:solidFill>
                  <a:schemeClr val="tx1"/>
                </a:solidFill>
              </a:rPr>
              <a:t>	Houston Minerals </a:t>
            </a:r>
            <a:r>
              <a:rPr lang="en-US" sz="2000" dirty="0" err="1">
                <a:solidFill>
                  <a:schemeClr val="tx1"/>
                </a:solidFill>
              </a:rPr>
              <a:t>membuat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id-ID" sz="2000" dirty="0">
                <a:solidFill>
                  <a:schemeClr val="tx1"/>
                </a:solidFill>
              </a:rPr>
              <a:t>SPK </a:t>
            </a:r>
            <a:r>
              <a:rPr lang="en-US" sz="2000" dirty="0" err="1">
                <a:solidFill>
                  <a:schemeClr val="tx1"/>
                </a:solidFill>
              </a:rPr>
              <a:t>untuk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menganalisis</a:t>
            </a:r>
            <a:r>
              <a:rPr lang="id-ID" sz="2000" dirty="0">
                <a:solidFill>
                  <a:schemeClr val="tx1"/>
                </a:solidFill>
              </a:rPr>
              <a:t> </a:t>
            </a:r>
            <a:r>
              <a:rPr lang="en-US" sz="2000" i="1" dirty="0">
                <a:solidFill>
                  <a:schemeClr val="tx1"/>
                </a:solidFill>
              </a:rPr>
              <a:t>joint venture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664520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1752600"/>
            <a:ext cx="5829300" cy="600075"/>
          </a:xfrm>
        </p:spPr>
        <p:txBody>
          <a:bodyPr>
            <a:noAutofit/>
          </a:bodyPr>
          <a:lstStyle/>
          <a:p>
            <a:pPr eaLnBrk="1" hangingPunct="1"/>
            <a:r>
              <a:rPr lang="en-US" sz="2400" b="1" dirty="0">
                <a:latin typeface="+mn-lt"/>
              </a:rPr>
              <a:t>PEMBANGKIT SPK (GENERATOR SPK)</a:t>
            </a:r>
          </a:p>
        </p:txBody>
      </p:sp>
      <p:sp>
        <p:nvSpPr>
          <p:cNvPr id="542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64382" y="2489200"/>
            <a:ext cx="7452034" cy="35306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/>
              <a:t>Pembangkit</a:t>
            </a:r>
            <a:r>
              <a:rPr lang="en-US" sz="2000" dirty="0"/>
              <a:t> SPK </a:t>
            </a:r>
            <a:r>
              <a:rPr lang="en-US" sz="2000" dirty="0" err="1"/>
              <a:t>adalah</a:t>
            </a:r>
            <a:r>
              <a:rPr lang="en-US" sz="2000" dirty="0"/>
              <a:t> software </a:t>
            </a: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terintegrasi</a:t>
            </a:r>
            <a:r>
              <a:rPr lang="en-US" sz="2000" dirty="0"/>
              <a:t> yang </a:t>
            </a:r>
            <a:r>
              <a:rPr lang="en-US" sz="2000" dirty="0" err="1"/>
              <a:t>menyediakan</a:t>
            </a:r>
            <a:r>
              <a:rPr lang="en-US" sz="2000" dirty="0"/>
              <a:t> </a:t>
            </a:r>
            <a:r>
              <a:rPr lang="en-US" sz="2000" dirty="0" err="1"/>
              <a:t>sekumpulan</a:t>
            </a:r>
            <a:r>
              <a:rPr lang="en-US" sz="2000" dirty="0"/>
              <a:t> </a:t>
            </a:r>
            <a:r>
              <a:rPr lang="en-US" sz="2000" dirty="0" err="1"/>
              <a:t>kemampuan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 SPK </a:t>
            </a:r>
            <a:r>
              <a:rPr lang="en-US" sz="2000" dirty="0" err="1"/>
              <a:t>spesifik</a:t>
            </a:r>
            <a:r>
              <a:rPr lang="en-US" sz="2000" dirty="0"/>
              <a:t> </a:t>
            </a:r>
            <a:r>
              <a:rPr lang="en-US" sz="2000" dirty="0" err="1"/>
              <a:t>secara</a:t>
            </a:r>
            <a:r>
              <a:rPr lang="en-US" sz="2000" dirty="0"/>
              <a:t> </a:t>
            </a:r>
            <a:r>
              <a:rPr lang="en-US" sz="2000" dirty="0" err="1"/>
              <a:t>cepat</a:t>
            </a:r>
            <a:r>
              <a:rPr lang="en-US" sz="2000" dirty="0"/>
              <a:t>, </a:t>
            </a:r>
            <a:r>
              <a:rPr lang="en-US" sz="2000" dirty="0" err="1"/>
              <a:t>murah</a:t>
            </a:r>
            <a:r>
              <a:rPr lang="en-US" sz="2000" dirty="0"/>
              <a:t>,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mudah</a:t>
            </a:r>
            <a:r>
              <a:rPr lang="en-US" sz="2000" dirty="0"/>
              <a:t>.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/>
              <a:t>	</a:t>
            </a:r>
            <a:r>
              <a:rPr lang="en-US" sz="2000" dirty="0" err="1"/>
              <a:t>Contoh</a:t>
            </a:r>
            <a:r>
              <a:rPr lang="en-US" sz="2000" dirty="0"/>
              <a:t> :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en-US" sz="2000" dirty="0"/>
              <a:t>	Lotus 1-2-3, Microsoft excel.</a:t>
            </a:r>
          </a:p>
        </p:txBody>
      </p:sp>
    </p:spTree>
    <p:extLst>
      <p:ext uri="{BB962C8B-B14F-4D97-AF65-F5344CB8AC3E}">
        <p14:creationId xmlns:p14="http://schemas.microsoft.com/office/powerpoint/2010/main" val="22235226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0" name="Rectangle 2"/>
          <p:cNvSpPr>
            <a:spLocks noGrp="1" noChangeArrowheads="1"/>
          </p:cNvSpPr>
          <p:nvPr>
            <p:ph type="title"/>
          </p:nvPr>
        </p:nvSpPr>
        <p:spPr>
          <a:xfrm>
            <a:off x="1516156" y="1312700"/>
            <a:ext cx="5829300" cy="600075"/>
          </a:xfrm>
        </p:spPr>
        <p:txBody>
          <a:bodyPr/>
          <a:lstStyle/>
          <a:p>
            <a:pPr eaLnBrk="1" hangingPunct="1"/>
            <a:r>
              <a:rPr lang="en-US" b="1" dirty="0">
                <a:latin typeface="Arial" panose="020B0604020202020204" pitchFamily="34" charset="0"/>
              </a:rPr>
              <a:t>PERLENGKAPAN SPK</a:t>
            </a:r>
          </a:p>
        </p:txBody>
      </p:sp>
      <p:sp>
        <p:nvSpPr>
          <p:cNvPr id="5530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600" y="2420888"/>
            <a:ext cx="7200800" cy="2833217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merupakan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yang paling </a:t>
            </a:r>
            <a:r>
              <a:rPr lang="en-US" sz="2000" dirty="0" err="1"/>
              <a:t>dasar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merancang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 SPK.  </a:t>
            </a:r>
            <a:endParaRPr lang="id-ID" sz="2000" dirty="0"/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dirty="0" err="1"/>
              <a:t>Perlengkapan</a:t>
            </a:r>
            <a:r>
              <a:rPr lang="en-US" sz="2000" dirty="0"/>
              <a:t> SPK </a:t>
            </a:r>
            <a:r>
              <a:rPr lang="en-US" sz="2000" dirty="0" err="1"/>
              <a:t>terdiri</a:t>
            </a:r>
            <a:r>
              <a:rPr lang="en-US" sz="2000" dirty="0"/>
              <a:t> </a:t>
            </a:r>
            <a:r>
              <a:rPr lang="en-US" sz="2000" dirty="0" err="1"/>
              <a:t>atas</a:t>
            </a:r>
            <a:r>
              <a:rPr lang="en-US" sz="2000" dirty="0"/>
              <a:t> </a:t>
            </a:r>
            <a:r>
              <a:rPr lang="en-US" sz="2000" dirty="0" err="1"/>
              <a:t>elemen-elemen</a:t>
            </a:r>
            <a:r>
              <a:rPr lang="en-US" sz="2000" dirty="0"/>
              <a:t> </a:t>
            </a:r>
            <a:r>
              <a:rPr lang="en-US" sz="2000" dirty="0" err="1"/>
              <a:t>perangkat</a:t>
            </a:r>
            <a:r>
              <a:rPr lang="en-US" sz="2000" dirty="0"/>
              <a:t> </a:t>
            </a:r>
            <a:r>
              <a:rPr lang="en-US" sz="2000" dirty="0" err="1"/>
              <a:t>keras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lunak</a:t>
            </a:r>
            <a:r>
              <a:rPr lang="en-US" sz="2000" dirty="0"/>
              <a:t>.  </a:t>
            </a:r>
            <a:r>
              <a:rPr lang="en-US" sz="2000" dirty="0" err="1"/>
              <a:t>Dengan</a:t>
            </a:r>
            <a:r>
              <a:rPr lang="en-US" sz="2000" dirty="0"/>
              <a:t> </a:t>
            </a:r>
            <a:r>
              <a:rPr lang="en-US" sz="2000" dirty="0" err="1"/>
              <a:t>adanya</a:t>
            </a:r>
            <a:r>
              <a:rPr lang="en-US" sz="2000" dirty="0"/>
              <a:t> </a:t>
            </a:r>
            <a:r>
              <a:rPr lang="en-US" sz="2000" dirty="0" err="1"/>
              <a:t>berbagai</a:t>
            </a:r>
            <a:r>
              <a:rPr lang="en-US" sz="2000" dirty="0"/>
              <a:t> </a:t>
            </a:r>
            <a:r>
              <a:rPr lang="en-US" sz="2000" dirty="0" err="1"/>
              <a:t>utilitas</a:t>
            </a:r>
            <a:r>
              <a:rPr lang="en-US" sz="2000" dirty="0"/>
              <a:t> yang </a:t>
            </a:r>
            <a:r>
              <a:rPr lang="en-US" sz="2000" dirty="0" err="1"/>
              <a:t>dimiliki</a:t>
            </a:r>
            <a:r>
              <a:rPr lang="en-US" sz="2000" dirty="0"/>
              <a:t> </a:t>
            </a:r>
            <a:r>
              <a:rPr lang="en-US" sz="2000" dirty="0" err="1"/>
              <a:t>perlengkapan</a:t>
            </a:r>
            <a:r>
              <a:rPr lang="en-US" sz="2000" dirty="0"/>
              <a:t> SPK, </a:t>
            </a:r>
            <a:r>
              <a:rPr lang="en-US" sz="2000" dirty="0" err="1"/>
              <a:t>maka</a:t>
            </a:r>
            <a:r>
              <a:rPr lang="en-US" sz="2000" dirty="0"/>
              <a:t> </a:t>
            </a:r>
            <a:r>
              <a:rPr lang="en-US" sz="2000" dirty="0" err="1"/>
              <a:t>perancang</a:t>
            </a:r>
            <a:r>
              <a:rPr lang="en-US" sz="2000" dirty="0"/>
              <a:t> </a:t>
            </a:r>
            <a:r>
              <a:rPr lang="en-US" sz="2000" dirty="0" err="1"/>
              <a:t>akan</a:t>
            </a:r>
            <a:r>
              <a:rPr lang="en-US" sz="2000" dirty="0"/>
              <a:t> </a:t>
            </a:r>
            <a:r>
              <a:rPr lang="en-US" sz="2000" dirty="0" err="1"/>
              <a:t>lebih</a:t>
            </a:r>
            <a:r>
              <a:rPr lang="en-US" sz="2000" dirty="0"/>
              <a:t> </a:t>
            </a:r>
            <a:r>
              <a:rPr lang="en-US" sz="2000" dirty="0" err="1"/>
              <a:t>mudah</a:t>
            </a:r>
            <a:r>
              <a:rPr lang="en-US" sz="2000" dirty="0"/>
              <a:t> </a:t>
            </a:r>
            <a:r>
              <a:rPr lang="en-US" sz="2000" dirty="0" err="1"/>
              <a:t>membangun</a:t>
            </a:r>
            <a:r>
              <a:rPr lang="en-US" sz="2000" dirty="0"/>
              <a:t> SPK </a:t>
            </a:r>
            <a:r>
              <a:rPr lang="en-US" sz="2000" dirty="0" err="1"/>
              <a:t>terutama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mengembangkan</a:t>
            </a:r>
            <a:r>
              <a:rPr lang="en-US" sz="2000" dirty="0"/>
              <a:t> SPK </a:t>
            </a:r>
            <a:r>
              <a:rPr lang="en-US" sz="2000" dirty="0" err="1"/>
              <a:t>spesifik</a:t>
            </a:r>
            <a:r>
              <a:rPr lang="en-US" sz="2000" dirty="0"/>
              <a:t> </a:t>
            </a:r>
            <a:r>
              <a:rPr lang="en-US" sz="2000" dirty="0" err="1"/>
              <a:t>dan</a:t>
            </a:r>
            <a:r>
              <a:rPr lang="en-US" sz="2000" dirty="0"/>
              <a:t> </a:t>
            </a:r>
            <a:r>
              <a:rPr lang="en-US" sz="2000" dirty="0" err="1"/>
              <a:t>pembangkit</a:t>
            </a:r>
            <a:r>
              <a:rPr lang="en-US" sz="2000" dirty="0"/>
              <a:t> SPK.  </a:t>
            </a:r>
          </a:p>
        </p:txBody>
      </p:sp>
    </p:spTree>
    <p:extLst>
      <p:ext uri="{BB962C8B-B14F-4D97-AF65-F5344CB8AC3E}">
        <p14:creationId xmlns:p14="http://schemas.microsoft.com/office/powerpoint/2010/main" val="17317078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9592" y="2167300"/>
            <a:ext cx="756084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000" dirty="0" err="1"/>
              <a:t>Saat</a:t>
            </a:r>
            <a:r>
              <a:rPr lang="en-US" sz="2000" dirty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tingkatan</a:t>
            </a:r>
            <a:r>
              <a:rPr lang="en-US" sz="2000" dirty="0"/>
              <a:t> </a:t>
            </a:r>
            <a:r>
              <a:rPr lang="en-US" sz="2000" dirty="0" err="1"/>
              <a:t>teknologi</a:t>
            </a:r>
            <a:r>
              <a:rPr lang="en-US" sz="2000" dirty="0"/>
              <a:t> </a:t>
            </a:r>
            <a:r>
              <a:rPr lang="en-US" sz="2000" dirty="0" err="1"/>
              <a:t>inilah</a:t>
            </a:r>
            <a:r>
              <a:rPr lang="en-US" sz="2000" dirty="0"/>
              <a:t> yang paling </a:t>
            </a:r>
            <a:r>
              <a:rPr lang="en-US" sz="2000" dirty="0" err="1"/>
              <a:t>banyak</a:t>
            </a:r>
            <a:r>
              <a:rPr lang="en-US" sz="2000" dirty="0"/>
              <a:t> </a:t>
            </a:r>
            <a:r>
              <a:rPr lang="en-US" sz="2000" dirty="0" err="1"/>
              <a:t>dikembangkan</a:t>
            </a:r>
            <a:r>
              <a:rPr lang="en-US" sz="2000" dirty="0"/>
              <a:t>, </a:t>
            </a:r>
            <a:r>
              <a:rPr lang="en-US" sz="2000" dirty="0" err="1"/>
              <a:t>diantaranya</a:t>
            </a:r>
            <a:r>
              <a:rPr lang="en-US" sz="2000" dirty="0"/>
              <a:t> </a:t>
            </a:r>
            <a:r>
              <a:rPr lang="en-US" sz="2000" dirty="0" err="1"/>
              <a:t>utilitas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:</a:t>
            </a:r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bahasa</a:t>
            </a:r>
            <a:r>
              <a:rPr lang="en-US" sz="2000" dirty="0"/>
              <a:t> </a:t>
            </a:r>
            <a:r>
              <a:rPr lang="en-US" sz="2000" dirty="0" err="1"/>
              <a:t>bagi</a:t>
            </a:r>
            <a:r>
              <a:rPr lang="en-US" sz="2000" dirty="0"/>
              <a:t> </a:t>
            </a:r>
            <a:r>
              <a:rPr lang="en-US" sz="2000" dirty="0" err="1"/>
              <a:t>keperluan</a:t>
            </a:r>
            <a:r>
              <a:rPr lang="en-US" sz="2000" dirty="0"/>
              <a:t> </a:t>
            </a:r>
            <a:r>
              <a:rPr lang="en-US" sz="2000" dirty="0" err="1"/>
              <a:t>terte</a:t>
            </a:r>
            <a:r>
              <a:rPr lang="id-ID" sz="2000" dirty="0"/>
              <a:t>n</a:t>
            </a:r>
            <a:r>
              <a:rPr lang="en-US" sz="2000" dirty="0" err="1"/>
              <a:t>tu</a:t>
            </a:r>
            <a:endParaRPr lang="id-ID" sz="2000" dirty="0"/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err="1"/>
              <a:t>Peningkatan</a:t>
            </a:r>
            <a:r>
              <a:rPr lang="en-US" sz="2000" dirty="0"/>
              <a:t> </a:t>
            </a:r>
            <a:r>
              <a:rPr lang="en-US" sz="2000" dirty="0" err="1"/>
              <a:t>sistem</a:t>
            </a:r>
            <a:r>
              <a:rPr lang="en-US" sz="2000" dirty="0"/>
              <a:t> </a:t>
            </a:r>
            <a:r>
              <a:rPr lang="en-US" sz="2000" dirty="0" err="1"/>
              <a:t>operasi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mendukung</a:t>
            </a:r>
            <a:r>
              <a:rPr lang="en-US" sz="2000" dirty="0"/>
              <a:t> </a:t>
            </a:r>
            <a:r>
              <a:rPr lang="en-US" sz="2000" dirty="0" err="1"/>
              <a:t>perancangan</a:t>
            </a:r>
            <a:r>
              <a:rPr lang="en-US" sz="2000" dirty="0"/>
              <a:t> </a:t>
            </a:r>
            <a:r>
              <a:rPr lang="en-US" sz="2000" dirty="0" err="1"/>
              <a:t>subsistem</a:t>
            </a:r>
            <a:r>
              <a:rPr lang="en-US" sz="2000" dirty="0"/>
              <a:t> dialog.</a:t>
            </a:r>
            <a:endParaRPr lang="id-ID" sz="2000" dirty="0"/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err="1"/>
              <a:t>Perancangan</a:t>
            </a:r>
            <a:r>
              <a:rPr lang="en-US" sz="2000" dirty="0"/>
              <a:t> </a:t>
            </a:r>
            <a:r>
              <a:rPr lang="en-US" sz="2000" dirty="0" err="1"/>
              <a:t>grafik</a:t>
            </a:r>
            <a:r>
              <a:rPr lang="en-US" sz="2000" dirty="0"/>
              <a:t> </a:t>
            </a:r>
            <a:r>
              <a:rPr lang="en-US" sz="2000" dirty="0" err="1"/>
              <a:t>berwarna</a:t>
            </a:r>
            <a:endParaRPr lang="id-ID" sz="2000" dirty="0"/>
          </a:p>
          <a:p>
            <a:pPr marL="214313" indent="-214313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000" dirty="0" err="1"/>
              <a:t>Perancangan</a:t>
            </a:r>
            <a:r>
              <a:rPr lang="en-US" sz="2000" dirty="0"/>
              <a:t> </a:t>
            </a:r>
            <a:r>
              <a:rPr lang="en-US" sz="2000" dirty="0" err="1"/>
              <a:t>subsistem</a:t>
            </a:r>
            <a:r>
              <a:rPr lang="en-US" sz="2000" dirty="0"/>
              <a:t> </a:t>
            </a:r>
            <a:r>
              <a:rPr lang="en-US" sz="2000" dirty="0" err="1"/>
              <a:t>lainnya</a:t>
            </a:r>
            <a:r>
              <a:rPr lang="en-US" sz="20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/>
              <a:t>Contoh</a:t>
            </a:r>
            <a:r>
              <a:rPr lang="en-US" sz="2000" dirty="0"/>
              <a:t> :</a:t>
            </a:r>
          </a:p>
          <a:p>
            <a:pPr algn="just">
              <a:lnSpc>
                <a:spcPct val="150000"/>
              </a:lnSpc>
            </a:pPr>
            <a:r>
              <a:rPr lang="en-US" sz="2000" dirty="0"/>
              <a:t>	</a:t>
            </a:r>
            <a:r>
              <a:rPr lang="en-US" sz="2000" dirty="0" err="1"/>
              <a:t>Grafis</a:t>
            </a:r>
            <a:r>
              <a:rPr lang="en-US" sz="2000" dirty="0"/>
              <a:t>, editors, query systems, random number generator, </a:t>
            </a:r>
            <a:r>
              <a:rPr lang="en-US" sz="2000" dirty="0" err="1"/>
              <a:t>dan</a:t>
            </a:r>
            <a:r>
              <a:rPr lang="en-US" sz="2000" dirty="0"/>
              <a:t> spreadsheets.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1547664" y="1124744"/>
            <a:ext cx="5829300" cy="600075"/>
          </a:xfrm>
        </p:spPr>
        <p:txBody>
          <a:bodyPr/>
          <a:lstStyle/>
          <a:p>
            <a:pPr eaLnBrk="1" hangingPunct="1"/>
            <a:r>
              <a:rPr lang="en-US" b="1" dirty="0">
                <a:latin typeface="Arial" panose="020B0604020202020204" pitchFamily="34" charset="0"/>
              </a:rPr>
              <a:t>PERLENGKAPAN SPK</a:t>
            </a:r>
          </a:p>
        </p:txBody>
      </p:sp>
    </p:spTree>
    <p:extLst>
      <p:ext uri="{BB962C8B-B14F-4D97-AF65-F5344CB8AC3E}">
        <p14:creationId xmlns:p14="http://schemas.microsoft.com/office/powerpoint/2010/main" val="4037197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687849" y="914400"/>
            <a:ext cx="6546567" cy="856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0955" tIns="35478" rIns="70955" bIns="35478" anchor="ctr"/>
          <a:lstStyle>
            <a:lvl1pPr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0" algn="l"/>
                <a:tab pos="1041400" algn="l"/>
                <a:tab pos="2084388" algn="l"/>
                <a:tab pos="3127375" algn="l"/>
                <a:tab pos="4170363" algn="l"/>
                <a:tab pos="5213350" algn="l"/>
                <a:tab pos="6256338" algn="l"/>
                <a:tab pos="7299325" algn="l"/>
                <a:tab pos="8342313" algn="l"/>
                <a:tab pos="9385300" algn="l"/>
                <a:tab pos="10428288" algn="l"/>
                <a:tab pos="114712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/>
            <a:r>
              <a:rPr lang="id-ID" sz="3130" b="1" dirty="0">
                <a:latin typeface="+mn-lt"/>
              </a:rPr>
              <a:t>SPK </a:t>
            </a:r>
            <a:r>
              <a:rPr lang="en-GB" sz="3130" b="1" dirty="0" err="1">
                <a:latin typeface="+mn-lt"/>
              </a:rPr>
              <a:t>Masa</a:t>
            </a:r>
            <a:r>
              <a:rPr lang="en-GB" sz="3130" b="1" dirty="0">
                <a:latin typeface="+mn-lt"/>
              </a:rPr>
              <a:t> </a:t>
            </a:r>
            <a:r>
              <a:rPr lang="en-GB" sz="3130" b="1" dirty="0" err="1">
                <a:latin typeface="+mn-lt"/>
              </a:rPr>
              <a:t>Depan</a:t>
            </a:r>
            <a:r>
              <a:rPr lang="en-GB" sz="3130" b="1" dirty="0">
                <a:latin typeface="+mn-lt"/>
              </a:rPr>
              <a:t> </a:t>
            </a:r>
          </a:p>
        </p:txBody>
      </p:sp>
      <p:sp>
        <p:nvSpPr>
          <p:cNvPr id="59395" name="Text Box 2"/>
          <p:cNvSpPr txBox="1">
            <a:spLocks noChangeArrowheads="1"/>
          </p:cNvSpPr>
          <p:nvPr/>
        </p:nvSpPr>
        <p:spPr bwMode="auto">
          <a:xfrm>
            <a:off x="683568" y="2564904"/>
            <a:ext cx="7776864" cy="383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0955" tIns="35478" rIns="70955" bIns="35478"/>
          <a:lstStyle>
            <a:lvl1pPr marL="388938" indent="-388938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93000"/>
              </a:lnSpc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tabLst>
                <a:tab pos="388938" algn="l"/>
                <a:tab pos="1038225" algn="l"/>
                <a:tab pos="2081213" algn="l"/>
                <a:tab pos="3124200" algn="l"/>
                <a:tab pos="4167188" algn="l"/>
                <a:tab pos="5210175" algn="l"/>
                <a:tab pos="6253163" algn="l"/>
                <a:tab pos="7296150" algn="l"/>
                <a:tab pos="8339138" algn="l"/>
                <a:tab pos="9382125" algn="l"/>
                <a:tab pos="10423525" algn="l"/>
                <a:tab pos="114665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>
              <a:lnSpc>
                <a:spcPct val="100000"/>
              </a:lnSpc>
            </a:pPr>
            <a:r>
              <a:rPr lang="en-GB" dirty="0">
                <a:latin typeface="+mn-lt"/>
              </a:rPr>
              <a:t>1. 	SPK </a:t>
            </a:r>
            <a:r>
              <a:rPr lang="en-GB" dirty="0" err="1">
                <a:latin typeface="+mn-lt"/>
              </a:rPr>
              <a:t>berbasis</a:t>
            </a:r>
            <a:r>
              <a:rPr lang="en-GB" dirty="0">
                <a:latin typeface="+mn-lt"/>
              </a:rPr>
              <a:t> PC </a:t>
            </a:r>
            <a:r>
              <a:rPr lang="en-GB" dirty="0" err="1">
                <a:latin typeface="+mn-lt"/>
              </a:rPr>
              <a:t>akan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terus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tumbuh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utamanya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untuk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dukungan</a:t>
            </a:r>
            <a:r>
              <a:rPr lang="en-GB" dirty="0">
                <a:latin typeface="+mn-lt"/>
              </a:rPr>
              <a:t> personal. </a:t>
            </a:r>
          </a:p>
          <a:p>
            <a:pPr algn="just">
              <a:lnSpc>
                <a:spcPct val="100000"/>
              </a:lnSpc>
            </a:pPr>
            <a:r>
              <a:rPr lang="en-GB" dirty="0">
                <a:latin typeface="+mn-lt"/>
              </a:rPr>
              <a:t>2. 	</a:t>
            </a:r>
            <a:r>
              <a:rPr lang="en-GB" dirty="0" err="1">
                <a:latin typeface="+mn-lt"/>
              </a:rPr>
              <a:t>Untuk</a:t>
            </a:r>
            <a:r>
              <a:rPr lang="en-GB" dirty="0">
                <a:latin typeface="+mn-lt"/>
              </a:rPr>
              <a:t> SPK di </a:t>
            </a:r>
            <a:r>
              <a:rPr lang="en-GB" dirty="0" err="1">
                <a:latin typeface="+mn-lt"/>
              </a:rPr>
              <a:t>institusi</a:t>
            </a:r>
            <a:r>
              <a:rPr lang="en-GB" dirty="0">
                <a:latin typeface="+mn-lt"/>
              </a:rPr>
              <a:t> yang </a:t>
            </a:r>
            <a:r>
              <a:rPr lang="en-GB" dirty="0" err="1">
                <a:latin typeface="+mn-lt"/>
              </a:rPr>
              <a:t>mendukung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pengambilan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keputusan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berurutan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dan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saling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berhubungan</a:t>
            </a:r>
            <a:r>
              <a:rPr lang="en-GB" dirty="0">
                <a:latin typeface="+mn-lt"/>
              </a:rPr>
              <a:t>, </a:t>
            </a:r>
            <a:r>
              <a:rPr lang="en-GB" dirty="0" err="1">
                <a:latin typeface="+mn-lt"/>
              </a:rPr>
              <a:t>kecenderungan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ke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depan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adalah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menjadi</a:t>
            </a:r>
            <a:r>
              <a:rPr lang="en-GB" dirty="0">
                <a:latin typeface="+mn-lt"/>
              </a:rPr>
              <a:t> SPK </a:t>
            </a:r>
            <a:r>
              <a:rPr lang="en-GB" dirty="0" err="1">
                <a:latin typeface="+mn-lt"/>
              </a:rPr>
              <a:t>terdistribusi</a:t>
            </a:r>
            <a:r>
              <a:rPr lang="en-GB" dirty="0">
                <a:latin typeface="+mn-lt"/>
              </a:rPr>
              <a:t>. </a:t>
            </a:r>
          </a:p>
          <a:p>
            <a:pPr algn="just">
              <a:lnSpc>
                <a:spcPct val="100000"/>
              </a:lnSpc>
            </a:pPr>
            <a:r>
              <a:rPr lang="en-GB" dirty="0">
                <a:latin typeface="+mn-lt"/>
              </a:rPr>
              <a:t>3. 	</a:t>
            </a:r>
            <a:r>
              <a:rPr lang="en-GB" dirty="0" err="1">
                <a:latin typeface="+mn-lt"/>
              </a:rPr>
              <a:t>Untuk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dukungan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keputusan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saling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berhubungan</a:t>
            </a:r>
            <a:r>
              <a:rPr lang="en-GB" dirty="0">
                <a:latin typeface="+mn-lt"/>
              </a:rPr>
              <a:t> yang </a:t>
            </a:r>
            <a:r>
              <a:rPr lang="en-GB" dirty="0" err="1">
                <a:latin typeface="+mn-lt"/>
              </a:rPr>
              <a:t>terkonsentrasi</a:t>
            </a:r>
            <a:r>
              <a:rPr lang="en-GB" dirty="0">
                <a:latin typeface="+mn-lt"/>
              </a:rPr>
              <a:t>, </a:t>
            </a:r>
            <a:r>
              <a:rPr lang="id-ID" dirty="0">
                <a:latin typeface="+mn-lt"/>
              </a:rPr>
              <a:t>GDDS </a:t>
            </a:r>
            <a:r>
              <a:rPr lang="en-GB" dirty="0" err="1">
                <a:latin typeface="+mn-lt"/>
              </a:rPr>
              <a:t>akan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lebih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lazim</a:t>
            </a:r>
            <a:r>
              <a:rPr lang="en-GB" dirty="0">
                <a:latin typeface="+mn-lt"/>
              </a:rPr>
              <a:t> di </a:t>
            </a:r>
            <a:r>
              <a:rPr lang="en-GB" dirty="0" err="1">
                <a:latin typeface="+mn-lt"/>
              </a:rPr>
              <a:t>masa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depan</a:t>
            </a:r>
            <a:r>
              <a:rPr lang="en-GB" dirty="0">
                <a:latin typeface="+mn-lt"/>
              </a:rPr>
              <a:t>. </a:t>
            </a:r>
          </a:p>
          <a:p>
            <a:pPr algn="just">
              <a:lnSpc>
                <a:spcPct val="100000"/>
              </a:lnSpc>
            </a:pPr>
            <a:r>
              <a:rPr lang="en-GB" dirty="0">
                <a:latin typeface="+mn-lt"/>
              </a:rPr>
              <a:t>4. 	</a:t>
            </a:r>
            <a:r>
              <a:rPr lang="en-GB" dirty="0" err="1">
                <a:latin typeface="+mn-lt"/>
              </a:rPr>
              <a:t>Produk-produk</a:t>
            </a:r>
            <a:r>
              <a:rPr lang="en-GB" dirty="0">
                <a:latin typeface="+mn-lt"/>
              </a:rPr>
              <a:t> SPK </a:t>
            </a:r>
            <a:r>
              <a:rPr lang="en-GB" dirty="0" err="1">
                <a:latin typeface="+mn-lt"/>
              </a:rPr>
              <a:t>akan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mulai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menggabungkan</a:t>
            </a:r>
            <a:r>
              <a:rPr lang="en-GB" dirty="0">
                <a:latin typeface="+mn-lt"/>
              </a:rPr>
              <a:t> tool </a:t>
            </a:r>
            <a:r>
              <a:rPr lang="en-GB" dirty="0" err="1">
                <a:latin typeface="+mn-lt"/>
              </a:rPr>
              <a:t>dan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teknik-teknik</a:t>
            </a:r>
            <a:r>
              <a:rPr lang="en-GB" dirty="0">
                <a:latin typeface="+mn-lt"/>
              </a:rPr>
              <a:t> AI. </a:t>
            </a:r>
          </a:p>
          <a:p>
            <a:pPr algn="just">
              <a:lnSpc>
                <a:spcPct val="100000"/>
              </a:lnSpc>
            </a:pPr>
            <a:r>
              <a:rPr lang="en-GB" dirty="0">
                <a:latin typeface="+mn-lt"/>
              </a:rPr>
              <a:t>5. 	</a:t>
            </a:r>
            <a:r>
              <a:rPr lang="en-GB" dirty="0" err="1">
                <a:latin typeface="+mn-lt"/>
              </a:rPr>
              <a:t>Semua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kecenderungan</a:t>
            </a:r>
            <a:r>
              <a:rPr lang="en-GB" dirty="0">
                <a:latin typeface="+mn-lt"/>
              </a:rPr>
              <a:t> di </a:t>
            </a:r>
            <a:r>
              <a:rPr lang="en-GB" dirty="0" err="1">
                <a:latin typeface="+mn-lt"/>
              </a:rPr>
              <a:t>atas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akan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menuju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pada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satu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titik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pada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pengembangan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berkelanjutan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pada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kemampuan</a:t>
            </a:r>
            <a:r>
              <a:rPr lang="en-GB" dirty="0">
                <a:latin typeface="+mn-lt"/>
              </a:rPr>
              <a:t> </a:t>
            </a:r>
            <a:r>
              <a:rPr lang="en-GB" dirty="0" err="1">
                <a:latin typeface="+mn-lt"/>
              </a:rPr>
              <a:t>sistem</a:t>
            </a:r>
            <a:r>
              <a:rPr lang="en-GB" dirty="0">
                <a:latin typeface="+mn-lt"/>
              </a:rPr>
              <a:t> yang </a:t>
            </a:r>
            <a:r>
              <a:rPr lang="en-GB" dirty="0" err="1">
                <a:latin typeface="+mn-lt"/>
              </a:rPr>
              <a:t>lebih</a:t>
            </a:r>
            <a:r>
              <a:rPr lang="en-GB" dirty="0">
                <a:latin typeface="+mn-lt"/>
              </a:rPr>
              <a:t> user-friendly. </a:t>
            </a:r>
          </a:p>
        </p:txBody>
      </p:sp>
    </p:spTree>
    <p:extLst>
      <p:ext uri="{BB962C8B-B14F-4D97-AF65-F5344CB8AC3E}">
        <p14:creationId xmlns:p14="http://schemas.microsoft.com/office/powerpoint/2010/main" val="407806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143000"/>
            <a:ext cx="5257800" cy="1060304"/>
          </a:xfrm>
        </p:spPr>
        <p:txBody>
          <a:bodyPr>
            <a:normAutofit/>
          </a:bodyPr>
          <a:lstStyle/>
          <a:p>
            <a:r>
              <a:rPr lang="en-US" sz="2400" dirty="0"/>
              <a:t>APLIKASI SPK BISA TEDIRI DARI BEBERAPA SUBSISTEM</a:t>
            </a:r>
          </a:p>
        </p:txBody>
      </p:sp>
      <p:sp>
        <p:nvSpPr>
          <p:cNvPr id="191491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3200400"/>
            <a:ext cx="7696200" cy="2209800"/>
          </a:xfrm>
        </p:spPr>
        <p:txBody>
          <a:bodyPr/>
          <a:lstStyle/>
          <a:p>
            <a:pPr marL="571500" indent="-571500">
              <a:buFont typeface="Wingdings" pitchFamily="2" charset="2"/>
              <a:buAutoNum type="arabicPeriod"/>
            </a:pPr>
            <a:r>
              <a:rPr lang="en-US" dirty="0" err="1"/>
              <a:t>Subsistem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data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dirty="0" err="1"/>
              <a:t>Subsistem</a:t>
            </a:r>
            <a:r>
              <a:rPr lang="en-US" dirty="0"/>
              <a:t> </a:t>
            </a:r>
            <a:r>
              <a:rPr lang="en-US" sz="2400" dirty="0" err="1"/>
              <a:t>manajemen</a:t>
            </a:r>
            <a:r>
              <a:rPr lang="en-US" dirty="0"/>
              <a:t> model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dirty="0" err="1"/>
              <a:t>Subsistem</a:t>
            </a:r>
            <a:r>
              <a:rPr lang="en-US" dirty="0"/>
              <a:t> </a:t>
            </a:r>
            <a:r>
              <a:rPr lang="en-US" dirty="0" err="1"/>
              <a:t>antarmuka</a:t>
            </a:r>
            <a:r>
              <a:rPr lang="en-US" dirty="0"/>
              <a:t> </a:t>
            </a:r>
            <a:r>
              <a:rPr lang="en-US" dirty="0" err="1"/>
              <a:t>pengguna</a:t>
            </a:r>
            <a:endParaRPr lang="en-US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dirty="0" err="1"/>
              <a:t>Subsistem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berbasis</a:t>
            </a:r>
            <a:r>
              <a:rPr lang="en-US" dirty="0"/>
              <a:t> </a:t>
            </a:r>
            <a:r>
              <a:rPr lang="en-US" dirty="0" err="1"/>
              <a:t>pengetahuan</a:t>
            </a:r>
            <a:endParaRPr lang="en-US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Arsitektur SPK</a:t>
            </a:r>
          </a:p>
        </p:txBody>
      </p:sp>
      <p:sp>
        <p:nvSpPr>
          <p:cNvPr id="192515" name="Line 3"/>
          <p:cNvSpPr>
            <a:spLocks noChangeShapeType="1"/>
          </p:cNvSpPr>
          <p:nvPr/>
        </p:nvSpPr>
        <p:spPr bwMode="auto">
          <a:xfrm>
            <a:off x="3429000" y="2310065"/>
            <a:ext cx="0" cy="36646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</p:spPr>
        <p:txBody>
          <a:bodyPr/>
          <a:lstStyle/>
          <a:p>
            <a:endParaRPr lang="id-ID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52400" y="1600200"/>
            <a:ext cx="8382000" cy="4800600"/>
            <a:chOff x="336" y="816"/>
            <a:chExt cx="5280" cy="302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92517" name="Text Box 5"/>
            <p:cNvSpPr txBox="1">
              <a:spLocks noChangeArrowheads="1"/>
            </p:cNvSpPr>
            <p:nvPr/>
          </p:nvSpPr>
          <p:spPr bwMode="auto">
            <a:xfrm>
              <a:off x="1488" y="1494"/>
              <a:ext cx="3936" cy="1674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sz="2400"/>
            </a:p>
            <a:p>
              <a:pPr>
                <a:spcBef>
                  <a:spcPct val="50000"/>
                </a:spcBef>
              </a:pPr>
              <a:endParaRPr lang="en-US" sz="2400"/>
            </a:p>
            <a:p>
              <a:pPr>
                <a:spcBef>
                  <a:spcPct val="50000"/>
                </a:spcBef>
              </a:pPr>
              <a:endParaRPr lang="en-US" sz="2400"/>
            </a:p>
            <a:p>
              <a:pPr>
                <a:spcBef>
                  <a:spcPct val="50000"/>
                </a:spcBef>
              </a:pPr>
              <a:endParaRPr lang="en-US" sz="2400"/>
            </a:p>
            <a:p>
              <a:pPr>
                <a:spcBef>
                  <a:spcPct val="50000"/>
                </a:spcBef>
              </a:pPr>
              <a:endParaRPr lang="en-US" sz="2400"/>
            </a:p>
          </p:txBody>
        </p:sp>
        <p:sp>
          <p:nvSpPr>
            <p:cNvPr id="192518" name="Rectangle 6"/>
            <p:cNvSpPr>
              <a:spLocks noChangeArrowheads="1"/>
            </p:cNvSpPr>
            <p:nvPr/>
          </p:nvSpPr>
          <p:spPr bwMode="auto">
            <a:xfrm>
              <a:off x="768" y="3408"/>
              <a:ext cx="1248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Basis Pengetahuan</a:t>
              </a:r>
            </a:p>
            <a:p>
              <a:pPr algn="ctr"/>
              <a:r>
                <a:rPr lang="en-US" sz="1400"/>
                <a:t>Organisasional</a:t>
              </a:r>
            </a:p>
          </p:txBody>
        </p:sp>
        <p:sp>
          <p:nvSpPr>
            <p:cNvPr id="192519" name="Rectangle 7"/>
            <p:cNvSpPr>
              <a:spLocks noChangeArrowheads="1"/>
            </p:cNvSpPr>
            <p:nvPr/>
          </p:nvSpPr>
          <p:spPr bwMode="auto">
            <a:xfrm>
              <a:off x="2880" y="3408"/>
              <a:ext cx="1248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Manajer </a:t>
              </a:r>
            </a:p>
            <a:p>
              <a:pPr algn="ctr"/>
              <a:r>
                <a:rPr lang="en-US" sz="1400"/>
                <a:t>(Pengguna)</a:t>
              </a:r>
            </a:p>
          </p:txBody>
        </p:sp>
        <p:sp>
          <p:nvSpPr>
            <p:cNvPr id="192520" name="Rectangle 8"/>
            <p:cNvSpPr>
              <a:spLocks noChangeArrowheads="1"/>
            </p:cNvSpPr>
            <p:nvPr/>
          </p:nvSpPr>
          <p:spPr bwMode="auto">
            <a:xfrm>
              <a:off x="2832" y="2784"/>
              <a:ext cx="1248" cy="240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Antarmuka Pengguna</a:t>
              </a:r>
            </a:p>
          </p:txBody>
        </p:sp>
        <p:sp>
          <p:nvSpPr>
            <p:cNvPr id="192521" name="Rectangle 9"/>
            <p:cNvSpPr>
              <a:spLocks noChangeArrowheads="1"/>
            </p:cNvSpPr>
            <p:nvPr/>
          </p:nvSpPr>
          <p:spPr bwMode="auto">
            <a:xfrm>
              <a:off x="2832" y="2160"/>
              <a:ext cx="1248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SubSitem Berbasis</a:t>
              </a:r>
            </a:p>
            <a:p>
              <a:pPr algn="ctr"/>
              <a:r>
                <a:rPr lang="en-US" sz="1400"/>
                <a:t>Pengetahuan</a:t>
              </a:r>
            </a:p>
          </p:txBody>
        </p:sp>
        <p:sp>
          <p:nvSpPr>
            <p:cNvPr id="192522" name="Rectangle 10"/>
            <p:cNvSpPr>
              <a:spLocks noChangeArrowheads="1"/>
            </p:cNvSpPr>
            <p:nvPr/>
          </p:nvSpPr>
          <p:spPr bwMode="auto">
            <a:xfrm>
              <a:off x="3024" y="1584"/>
              <a:ext cx="864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Manajemen</a:t>
              </a:r>
            </a:p>
            <a:p>
              <a:pPr algn="ctr"/>
              <a:r>
                <a:rPr lang="en-US" sz="1400"/>
                <a:t>Model</a:t>
              </a:r>
            </a:p>
          </p:txBody>
        </p:sp>
        <p:sp>
          <p:nvSpPr>
            <p:cNvPr id="192523" name="Rectangle 11"/>
            <p:cNvSpPr>
              <a:spLocks noChangeArrowheads="1"/>
            </p:cNvSpPr>
            <p:nvPr/>
          </p:nvSpPr>
          <p:spPr bwMode="auto">
            <a:xfrm>
              <a:off x="4368" y="1584"/>
              <a:ext cx="960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Model </a:t>
              </a:r>
            </a:p>
            <a:p>
              <a:pPr algn="ctr"/>
              <a:r>
                <a:rPr lang="en-US" sz="1400"/>
                <a:t>Eksternal</a:t>
              </a:r>
            </a:p>
          </p:txBody>
        </p:sp>
        <p:sp>
          <p:nvSpPr>
            <p:cNvPr id="192524" name="Rectangle 12"/>
            <p:cNvSpPr>
              <a:spLocks noChangeArrowheads="1"/>
            </p:cNvSpPr>
            <p:nvPr/>
          </p:nvSpPr>
          <p:spPr bwMode="auto">
            <a:xfrm>
              <a:off x="1584" y="1536"/>
              <a:ext cx="1056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/>
                <a:t>Manajemen</a:t>
              </a:r>
            </a:p>
            <a:p>
              <a:pPr algn="ctr"/>
              <a:r>
                <a:rPr lang="en-US" sz="1400"/>
                <a:t>Data</a:t>
              </a:r>
            </a:p>
          </p:txBody>
        </p:sp>
        <p:sp>
          <p:nvSpPr>
            <p:cNvPr id="192525" name="Rectangle 13"/>
            <p:cNvSpPr>
              <a:spLocks noChangeArrowheads="1"/>
            </p:cNvSpPr>
            <p:nvPr/>
          </p:nvSpPr>
          <p:spPr bwMode="auto">
            <a:xfrm>
              <a:off x="1536" y="816"/>
              <a:ext cx="1248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dirty="0" err="1"/>
                <a:t>Sistem</a:t>
              </a:r>
              <a:r>
                <a:rPr lang="en-US" sz="1400" dirty="0"/>
                <a:t> </a:t>
              </a:r>
              <a:r>
                <a:rPr lang="en-US" sz="1400" dirty="0" err="1"/>
                <a:t>lainnya</a:t>
              </a:r>
              <a:r>
                <a:rPr lang="en-US" sz="1400" dirty="0"/>
                <a:t> </a:t>
              </a:r>
              <a:r>
                <a:rPr lang="en-US" sz="1400" dirty="0" err="1"/>
                <a:t>yg</a:t>
              </a:r>
              <a:endParaRPr lang="en-US" sz="1400" dirty="0"/>
            </a:p>
            <a:p>
              <a:pPr algn="ctr"/>
              <a:r>
                <a:rPr lang="en-US" sz="1400" dirty="0" err="1"/>
                <a:t>berbasis</a:t>
              </a:r>
              <a:r>
                <a:rPr lang="en-US" sz="1400" dirty="0"/>
                <a:t> </a:t>
              </a:r>
              <a:r>
                <a:rPr lang="en-US" sz="1400" dirty="0" err="1"/>
                <a:t>komputer</a:t>
              </a:r>
              <a:endParaRPr lang="en-US" sz="1400" dirty="0"/>
            </a:p>
          </p:txBody>
        </p:sp>
        <p:sp>
          <p:nvSpPr>
            <p:cNvPr id="192526" name="Rectangle 14"/>
            <p:cNvSpPr>
              <a:spLocks noChangeArrowheads="1"/>
            </p:cNvSpPr>
            <p:nvPr/>
          </p:nvSpPr>
          <p:spPr bwMode="auto">
            <a:xfrm>
              <a:off x="4368" y="816"/>
              <a:ext cx="1248" cy="432"/>
            </a:xfrm>
            <a:prstGeom prst="rect">
              <a:avLst/>
            </a:prstGeom>
            <a:grpFill/>
            <a:ln w="9525">
              <a:solidFill>
                <a:schemeClr val="accent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 dirty="0"/>
                <a:t>Internet, Intranet,</a:t>
              </a:r>
            </a:p>
            <a:p>
              <a:pPr algn="ctr"/>
              <a:r>
                <a:rPr lang="en-US" sz="1400" dirty="0" err="1"/>
                <a:t>Ekstranet</a:t>
              </a:r>
              <a:endParaRPr lang="en-US" sz="1400" dirty="0"/>
            </a:p>
          </p:txBody>
        </p:sp>
        <p:sp>
          <p:nvSpPr>
            <p:cNvPr id="192527" name="AutoShape 15"/>
            <p:cNvSpPr>
              <a:spLocks noChangeArrowheads="1"/>
            </p:cNvSpPr>
            <p:nvPr/>
          </p:nvSpPr>
          <p:spPr bwMode="auto">
            <a:xfrm>
              <a:off x="768" y="1632"/>
              <a:ext cx="432" cy="288"/>
            </a:xfrm>
            <a:prstGeom prst="can">
              <a:avLst>
                <a:gd name="adj" fmla="val 25000"/>
              </a:avLst>
            </a:prstGeom>
            <a:grpFill/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92528" name="AutoShape 16"/>
            <p:cNvSpPr>
              <a:spLocks noChangeArrowheads="1"/>
            </p:cNvSpPr>
            <p:nvPr/>
          </p:nvSpPr>
          <p:spPr bwMode="auto">
            <a:xfrm>
              <a:off x="768" y="2112"/>
              <a:ext cx="432" cy="288"/>
            </a:xfrm>
            <a:prstGeom prst="can">
              <a:avLst>
                <a:gd name="adj" fmla="val 25000"/>
              </a:avLst>
            </a:prstGeom>
            <a:grpFill/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92529" name="AutoShape 17"/>
            <p:cNvSpPr>
              <a:spLocks noChangeArrowheads="1"/>
            </p:cNvSpPr>
            <p:nvPr/>
          </p:nvSpPr>
          <p:spPr bwMode="auto">
            <a:xfrm>
              <a:off x="768" y="2640"/>
              <a:ext cx="432" cy="288"/>
            </a:xfrm>
            <a:prstGeom prst="can">
              <a:avLst>
                <a:gd name="adj" fmla="val 25000"/>
              </a:avLst>
            </a:prstGeom>
            <a:grpFill/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id-ID"/>
            </a:p>
          </p:txBody>
        </p:sp>
        <p:sp>
          <p:nvSpPr>
            <p:cNvPr id="192530" name="Line 18"/>
            <p:cNvSpPr>
              <a:spLocks noChangeShapeType="1"/>
            </p:cNvSpPr>
            <p:nvPr/>
          </p:nvSpPr>
          <p:spPr bwMode="auto">
            <a:xfrm>
              <a:off x="4980" y="1248"/>
              <a:ext cx="0" cy="246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1" name="Line 19"/>
            <p:cNvSpPr>
              <a:spLocks noChangeShapeType="1"/>
            </p:cNvSpPr>
            <p:nvPr/>
          </p:nvSpPr>
          <p:spPr bwMode="auto">
            <a:xfrm>
              <a:off x="3888" y="1776"/>
              <a:ext cx="432" cy="0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2" name="Line 20"/>
            <p:cNvSpPr>
              <a:spLocks noChangeShapeType="1"/>
            </p:cNvSpPr>
            <p:nvPr/>
          </p:nvSpPr>
          <p:spPr bwMode="auto">
            <a:xfrm>
              <a:off x="2640" y="1728"/>
              <a:ext cx="384" cy="0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3" name="Line 21"/>
            <p:cNvSpPr>
              <a:spLocks noChangeShapeType="1"/>
            </p:cNvSpPr>
            <p:nvPr/>
          </p:nvSpPr>
          <p:spPr bwMode="auto">
            <a:xfrm flipV="1">
              <a:off x="4080" y="2016"/>
              <a:ext cx="240" cy="144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4" name="Line 22"/>
            <p:cNvSpPr>
              <a:spLocks noChangeShapeType="1"/>
            </p:cNvSpPr>
            <p:nvPr/>
          </p:nvSpPr>
          <p:spPr bwMode="auto">
            <a:xfrm flipV="1">
              <a:off x="4080" y="2016"/>
              <a:ext cx="528" cy="768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5" name="Line 23"/>
            <p:cNvSpPr>
              <a:spLocks noChangeShapeType="1"/>
            </p:cNvSpPr>
            <p:nvPr/>
          </p:nvSpPr>
          <p:spPr bwMode="auto">
            <a:xfrm>
              <a:off x="2112" y="1968"/>
              <a:ext cx="720" cy="960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6" name="Line 24"/>
            <p:cNvSpPr>
              <a:spLocks noChangeShapeType="1"/>
            </p:cNvSpPr>
            <p:nvPr/>
          </p:nvSpPr>
          <p:spPr bwMode="auto">
            <a:xfrm>
              <a:off x="2448" y="1968"/>
              <a:ext cx="384" cy="432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7" name="Line 25"/>
            <p:cNvSpPr>
              <a:spLocks noChangeShapeType="1"/>
            </p:cNvSpPr>
            <p:nvPr/>
          </p:nvSpPr>
          <p:spPr bwMode="auto">
            <a:xfrm flipV="1">
              <a:off x="1440" y="2448"/>
              <a:ext cx="1344" cy="960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8" name="Line 26"/>
            <p:cNvSpPr>
              <a:spLocks noChangeShapeType="1"/>
            </p:cNvSpPr>
            <p:nvPr/>
          </p:nvSpPr>
          <p:spPr bwMode="auto">
            <a:xfrm>
              <a:off x="3504" y="3024"/>
              <a:ext cx="0" cy="384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39" name="Line 27"/>
            <p:cNvSpPr>
              <a:spLocks noChangeShapeType="1"/>
            </p:cNvSpPr>
            <p:nvPr/>
          </p:nvSpPr>
          <p:spPr bwMode="auto">
            <a:xfrm flipV="1">
              <a:off x="1200" y="1680"/>
              <a:ext cx="336" cy="144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40" name="Line 28"/>
            <p:cNvSpPr>
              <a:spLocks noChangeShapeType="1"/>
            </p:cNvSpPr>
            <p:nvPr/>
          </p:nvSpPr>
          <p:spPr bwMode="auto">
            <a:xfrm flipV="1">
              <a:off x="1200" y="1776"/>
              <a:ext cx="336" cy="480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41" name="Line 29"/>
            <p:cNvSpPr>
              <a:spLocks noChangeShapeType="1"/>
            </p:cNvSpPr>
            <p:nvPr/>
          </p:nvSpPr>
          <p:spPr bwMode="auto">
            <a:xfrm flipV="1">
              <a:off x="1200" y="1824"/>
              <a:ext cx="336" cy="864"/>
            </a:xfrm>
            <a:prstGeom prst="line">
              <a:avLst/>
            </a:prstGeom>
            <a:grpFill/>
            <a:ln w="9525">
              <a:solidFill>
                <a:schemeClr val="accent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id-ID"/>
            </a:p>
          </p:txBody>
        </p:sp>
        <p:sp>
          <p:nvSpPr>
            <p:cNvPr id="192542" name="Text Box 30"/>
            <p:cNvSpPr txBox="1">
              <a:spLocks noChangeArrowheads="1"/>
            </p:cNvSpPr>
            <p:nvPr/>
          </p:nvSpPr>
          <p:spPr bwMode="auto">
            <a:xfrm>
              <a:off x="336" y="1200"/>
              <a:ext cx="960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400"/>
                <a:t>Data Eksternal &amp; Internal</a:t>
              </a:r>
            </a:p>
          </p:txBody>
        </p:sp>
      </p:grp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923483"/>
            <a:ext cx="6324600" cy="743517"/>
          </a:xfrm>
        </p:spPr>
        <p:txBody>
          <a:bodyPr>
            <a:normAutofit/>
          </a:bodyPr>
          <a:lstStyle/>
          <a:p>
            <a:pPr algn="l"/>
            <a:r>
              <a:rPr lang="id-ID" dirty="0"/>
              <a:t>1.Subsistem manajemen</a:t>
            </a:r>
            <a:r>
              <a:rPr lang="en-US" dirty="0"/>
              <a:t> </a:t>
            </a:r>
            <a:r>
              <a:rPr lang="id-ID" dirty="0"/>
              <a:t>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013753"/>
            <a:ext cx="7696200" cy="2667000"/>
          </a:xfrm>
        </p:spPr>
        <p:txBody>
          <a:bodyPr>
            <a:normAutofit/>
          </a:bodyPr>
          <a:lstStyle/>
          <a:p>
            <a:pPr algn="just"/>
            <a:r>
              <a:rPr lang="id-ID" sz="2400" dirty="0"/>
              <a:t>Subsistem manajemen data memasukkan satu database yang berisi data yang relevan untuk suatu situasi dan dikelola oleh perangkat lunak yang disebut sistem manajemen database (DBMS).</a:t>
            </a:r>
          </a:p>
          <a:p>
            <a:pPr algn="just"/>
            <a:r>
              <a:rPr lang="id-ID" sz="2400" dirty="0"/>
              <a:t>Subsistem manajemen data bisa diinterkoneksikan dengan data </a:t>
            </a:r>
            <a:r>
              <a:rPr lang="id-ID" sz="2400" i="1" dirty="0"/>
              <a:t>warehouse </a:t>
            </a:r>
            <a:r>
              <a:rPr lang="id-ID" sz="2400" dirty="0"/>
              <a:t>perusahaan.</a:t>
            </a:r>
            <a:endParaRPr lang="id-ID" sz="2400" i="1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133600"/>
            <a:ext cx="6705600" cy="685800"/>
          </a:xfrm>
        </p:spPr>
        <p:txBody>
          <a:bodyPr>
            <a:normAutofit fontScale="90000"/>
          </a:bodyPr>
          <a:lstStyle/>
          <a:p>
            <a:pPr algn="l"/>
            <a:r>
              <a:rPr lang="id-ID" dirty="0"/>
              <a:t>2. Subsistem manajemen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971800"/>
            <a:ext cx="7696200" cy="2286000"/>
          </a:xfrm>
        </p:spPr>
        <p:txBody>
          <a:bodyPr>
            <a:normAutofit/>
          </a:bodyPr>
          <a:lstStyle/>
          <a:p>
            <a:pPr algn="just"/>
            <a:r>
              <a:rPr lang="id-ID" sz="2400" dirty="0"/>
              <a:t>Merupakan paket perangkat lunak yang memasukkan model keuangan, statistik, ilmu manajemen, atau model kuantitatif lain yang memberikan kapabilitas analitik dan manajemen perangkat lunak yang tepat.</a:t>
            </a:r>
          </a:p>
          <a:p>
            <a:pPr algn="just"/>
            <a:endParaRPr lang="id-ID" sz="2400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133600"/>
            <a:ext cx="7391400" cy="1060304"/>
          </a:xfrm>
        </p:spPr>
        <p:txBody>
          <a:bodyPr>
            <a:normAutofit/>
          </a:bodyPr>
          <a:lstStyle/>
          <a:p>
            <a:pPr algn="l"/>
            <a:r>
              <a:rPr lang="id-ID" sz="3600" dirty="0"/>
              <a:t>3. Subsistem antarmuka pengguna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3276600"/>
            <a:ext cx="7696200" cy="2209800"/>
          </a:xfrm>
        </p:spPr>
        <p:txBody>
          <a:bodyPr>
            <a:normAutofit/>
          </a:bodyPr>
          <a:lstStyle/>
          <a:p>
            <a:pPr algn="just"/>
            <a:r>
              <a:rPr lang="id-ID" sz="2400" dirty="0"/>
              <a:t>Pengguna berkomunikasi dengan dan memerintahkan sistem pendukung keputusan melalui subsistem tersebut.</a:t>
            </a:r>
          </a:p>
          <a:p>
            <a:pPr algn="just"/>
            <a:r>
              <a:rPr lang="id-ID" sz="2400" dirty="0"/>
              <a:t>Pengguna adalah bagian yang dipertimbangkan dari sistem.</a:t>
            </a:r>
          </a:p>
          <a:p>
            <a:pPr algn="just"/>
            <a:endParaRPr lang="id-ID" sz="2400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181996"/>
            <a:ext cx="7696200" cy="1846312"/>
          </a:xfrm>
        </p:spPr>
        <p:txBody>
          <a:bodyPr>
            <a:noAutofit/>
          </a:bodyPr>
          <a:lstStyle/>
          <a:p>
            <a:pPr algn="l"/>
            <a:br>
              <a:rPr lang="id-ID" sz="4400" dirty="0"/>
            </a:br>
            <a:r>
              <a:rPr lang="en-US" dirty="0"/>
              <a:t>4</a:t>
            </a:r>
            <a:r>
              <a:rPr lang="id-ID" dirty="0"/>
              <a:t>. Subsistem manajemen berbasis pengetahuan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3124200"/>
            <a:ext cx="7696200" cy="2819400"/>
          </a:xfrm>
        </p:spPr>
        <p:txBody>
          <a:bodyPr>
            <a:normAutofit/>
          </a:bodyPr>
          <a:lstStyle/>
          <a:p>
            <a:pPr algn="just"/>
            <a:r>
              <a:rPr lang="id-ID" sz="2400" dirty="0"/>
              <a:t> selain memberikan intelegensi untuk memperbesar pengetahuan si pengambil keputusan, subsistem tersebut bisa diinterkoneksikan dengan repositori pengetahuan perusahaan (bagian dari sistem manajemen  pengetahuan), yang kadang-kadang disebut basis pengetahuan organisasional.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981200"/>
            <a:ext cx="5257800" cy="1060304"/>
          </a:xfrm>
        </p:spPr>
        <p:txBody>
          <a:bodyPr>
            <a:normAutofit fontScale="90000"/>
          </a:bodyPr>
          <a:lstStyle/>
          <a:p>
            <a:r>
              <a:rPr lang="en-US" sz="4000" b="1" dirty="0"/>
              <a:t>MANAJEMEN MODEL</a:t>
            </a:r>
          </a:p>
        </p:txBody>
      </p:sp>
      <p:sp>
        <p:nvSpPr>
          <p:cNvPr id="193539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3412733"/>
            <a:ext cx="7696200" cy="1905000"/>
          </a:xfrm>
        </p:spPr>
        <p:txBody>
          <a:bodyPr>
            <a:noAutofit/>
          </a:bodyPr>
          <a:lstStyle/>
          <a:p>
            <a:pPr algn="just">
              <a:buFontTx/>
              <a:buNone/>
            </a:pPr>
            <a:r>
              <a:rPr lang="en-US" sz="2400" dirty="0"/>
              <a:t>Model</a:t>
            </a:r>
          </a:p>
          <a:p>
            <a:pPr algn="just">
              <a:buFontTx/>
              <a:buNone/>
            </a:pP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dirty="0" err="1">
                <a:sym typeface="Wingdings" pitchFamily="2" charset="2"/>
              </a:rPr>
              <a:t>Merupakan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abstraksi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dunia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nyata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menjadi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simbolik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dengan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tujuan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menyederhanakan</a:t>
            </a:r>
            <a:r>
              <a:rPr lang="en-US" sz="2400" dirty="0">
                <a:sym typeface="Wingdings" pitchFamily="2" charset="2"/>
              </a:rPr>
              <a:t>, </a:t>
            </a:r>
            <a:r>
              <a:rPr lang="en-US" sz="2400" dirty="0" err="1">
                <a:sym typeface="Wingdings" pitchFamily="2" charset="2"/>
              </a:rPr>
              <a:t>meminimalkan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biaya</a:t>
            </a:r>
            <a:r>
              <a:rPr lang="en-US" sz="2400" dirty="0">
                <a:sym typeface="Wingdings" pitchFamily="2" charset="2"/>
              </a:rPr>
              <a:t>, </a:t>
            </a:r>
            <a:r>
              <a:rPr lang="en-US" sz="2400" dirty="0" err="1">
                <a:sym typeface="Wingdings" pitchFamily="2" charset="2"/>
              </a:rPr>
              <a:t>dan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meminimalkan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risiko</a:t>
            </a:r>
            <a:r>
              <a:rPr lang="en-US" sz="2400" dirty="0">
                <a:sym typeface="Wingdings" pitchFamily="2" charset="2"/>
              </a:rPr>
              <a:t> agar </a:t>
            </a:r>
            <a:r>
              <a:rPr lang="en-US" sz="2400" dirty="0" err="1">
                <a:sym typeface="Wingdings" pitchFamily="2" charset="2"/>
              </a:rPr>
              <a:t>lebih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efektif</a:t>
            </a:r>
            <a:r>
              <a:rPr lang="en-US" sz="2400" dirty="0">
                <a:sym typeface="Wingdings" pitchFamily="2" charset="2"/>
              </a:rPr>
              <a:t> (</a:t>
            </a:r>
            <a:r>
              <a:rPr lang="en-US" sz="2400" dirty="0" err="1">
                <a:sym typeface="Wingdings" pitchFamily="2" charset="2"/>
              </a:rPr>
              <a:t>Kusrini</a:t>
            </a:r>
            <a:r>
              <a:rPr lang="en-US" sz="2400" dirty="0">
                <a:sym typeface="Wingdings" pitchFamily="2" charset="2"/>
              </a:rPr>
              <a:t>: 2007)</a:t>
            </a:r>
            <a:endParaRPr lang="en-US" sz="24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990600"/>
            <a:ext cx="5257800" cy="1060304"/>
          </a:xfrm>
        </p:spPr>
        <p:txBody>
          <a:bodyPr/>
          <a:lstStyle/>
          <a:p>
            <a:r>
              <a:rPr lang="en-US" dirty="0"/>
              <a:t>Model</a:t>
            </a:r>
          </a:p>
        </p:txBody>
      </p:sp>
      <p:sp>
        <p:nvSpPr>
          <p:cNvPr id="194563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828800"/>
            <a:ext cx="7696200" cy="1981200"/>
          </a:xfrm>
        </p:spPr>
        <p:txBody>
          <a:bodyPr>
            <a:noAutofit/>
          </a:bodyPr>
          <a:lstStyle/>
          <a:p>
            <a:pPr>
              <a:buFontTx/>
              <a:buNone/>
            </a:pPr>
            <a:r>
              <a:rPr lang="en-US" sz="2400" dirty="0" err="1"/>
              <a:t>Sebuah</a:t>
            </a:r>
            <a:r>
              <a:rPr lang="en-US" sz="2400" dirty="0"/>
              <a:t> model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sangat</a:t>
            </a:r>
            <a:r>
              <a:rPr lang="en-US" sz="2400" dirty="0"/>
              <a:t> </a:t>
            </a:r>
            <a:r>
              <a:rPr lang="en-US" sz="2400" dirty="0" err="1"/>
              <a:t>tergantung</a:t>
            </a:r>
            <a:r>
              <a:rPr lang="en-US" sz="2400" dirty="0"/>
              <a:t> pada:</a:t>
            </a:r>
          </a:p>
          <a:p>
            <a:pPr>
              <a:buFontTx/>
              <a:buNone/>
            </a:pPr>
            <a:endParaRPr lang="en-US" sz="2400" dirty="0"/>
          </a:p>
          <a:p>
            <a:pPr>
              <a:buFont typeface="Wingdings" pitchFamily="2" charset="2"/>
              <a:buChar char="Ø"/>
            </a:pPr>
            <a:r>
              <a:rPr lang="en-US" sz="2400" dirty="0" err="1"/>
              <a:t>Variabel</a:t>
            </a:r>
            <a:r>
              <a:rPr lang="en-US" sz="2400" dirty="0"/>
              <a:t> </a:t>
            </a:r>
            <a:r>
              <a:rPr lang="en-US" sz="2400" dirty="0" err="1"/>
              <a:t>waktu</a:t>
            </a:r>
            <a:r>
              <a:rPr lang="en-US" sz="2400" dirty="0"/>
              <a:t> (</a:t>
            </a:r>
            <a:r>
              <a:rPr lang="en-US" sz="2400" dirty="0" err="1"/>
              <a:t>tetap</a:t>
            </a:r>
            <a:r>
              <a:rPr lang="en-US" sz="2400" dirty="0"/>
              <a:t>/</a:t>
            </a:r>
            <a:r>
              <a:rPr lang="en-US" sz="2400" dirty="0" err="1"/>
              <a:t>tidak</a:t>
            </a:r>
            <a:r>
              <a:rPr lang="en-US" sz="2400" dirty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/>
              <a:t>Hasil (</a:t>
            </a:r>
            <a:r>
              <a:rPr lang="en-US" sz="2400" dirty="0" err="1"/>
              <a:t>acak</a:t>
            </a:r>
            <a:r>
              <a:rPr lang="en-US" sz="2400" dirty="0"/>
              <a:t>/</a:t>
            </a:r>
            <a:r>
              <a:rPr lang="en-US" sz="2400" dirty="0" err="1"/>
              <a:t>terdistribusi</a:t>
            </a:r>
            <a:r>
              <a:rPr lang="en-US" sz="2400" dirty="0"/>
              <a:t>/</a:t>
            </a:r>
            <a:r>
              <a:rPr lang="en-US" sz="2400" dirty="0" err="1"/>
              <a:t>pola</a:t>
            </a:r>
            <a:r>
              <a:rPr lang="en-US" sz="2400" dirty="0"/>
              <a:t>)</a:t>
            </a:r>
          </a:p>
          <a:p>
            <a:pPr>
              <a:buFont typeface="Wingdings" pitchFamily="2" charset="2"/>
              <a:buChar char="Ø"/>
            </a:pPr>
            <a:r>
              <a:rPr lang="en-US" sz="2400" dirty="0"/>
              <a:t>Nilai </a:t>
            </a:r>
            <a:r>
              <a:rPr lang="en-US" sz="2400" dirty="0" err="1"/>
              <a:t>awal</a:t>
            </a:r>
            <a:r>
              <a:rPr lang="en-US" sz="2400" dirty="0"/>
              <a:t> (</a:t>
            </a:r>
            <a:r>
              <a:rPr lang="en-US" sz="2400" dirty="0" err="1"/>
              <a:t>ada</a:t>
            </a:r>
            <a:r>
              <a:rPr lang="en-US" sz="2400" dirty="0"/>
              <a:t>/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ada</a:t>
            </a:r>
            <a:r>
              <a:rPr lang="en-US" sz="2400" dirty="0"/>
              <a:t>)</a:t>
            </a:r>
          </a:p>
          <a:p>
            <a:pPr>
              <a:buFont typeface="Wingdings" pitchFamily="2" charset="2"/>
              <a:buChar char="Ø"/>
            </a:pPr>
            <a:endParaRPr lang="en-US" sz="24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2112698"/>
            <a:ext cx="5257800" cy="1060304"/>
          </a:xfrm>
        </p:spPr>
        <p:txBody>
          <a:bodyPr/>
          <a:lstStyle/>
          <a:p>
            <a:r>
              <a:rPr lang="en-US" dirty="0" err="1"/>
              <a:t>Bentuk</a:t>
            </a:r>
            <a:r>
              <a:rPr lang="en-US" dirty="0"/>
              <a:t> Model</a:t>
            </a:r>
          </a:p>
        </p:txBody>
      </p:sp>
      <p:sp>
        <p:nvSpPr>
          <p:cNvPr id="19558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3657600"/>
            <a:ext cx="7696200" cy="1676400"/>
          </a:xfrm>
        </p:spPr>
        <p:txBody>
          <a:bodyPr>
            <a:normAutofit/>
          </a:bodyPr>
          <a:lstStyle/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/>
              <a:t>Model </a:t>
            </a:r>
            <a:r>
              <a:rPr lang="en-US" sz="2400" dirty="0" err="1"/>
              <a:t>Ikonik</a:t>
            </a:r>
            <a:endParaRPr lang="en-US" sz="2400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/>
              <a:t>Model Analog (Model </a:t>
            </a:r>
            <a:r>
              <a:rPr lang="en-US" sz="2400" dirty="0" err="1"/>
              <a:t>Diagramatik</a:t>
            </a:r>
            <a:r>
              <a:rPr lang="en-US" sz="2400" dirty="0"/>
              <a:t>)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/>
              <a:t>Model </a:t>
            </a:r>
            <a:r>
              <a:rPr lang="en-US" sz="2400" dirty="0" err="1"/>
              <a:t>Simbolik</a:t>
            </a:r>
            <a:r>
              <a:rPr lang="en-US" sz="2400" dirty="0"/>
              <a:t> (Model </a:t>
            </a:r>
            <a:r>
              <a:rPr lang="en-US" sz="2400" dirty="0" err="1"/>
              <a:t>Matematik</a:t>
            </a:r>
            <a:r>
              <a:rPr lang="en-US" sz="2400" dirty="0"/>
              <a:t>)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Model Ikonik	</a:t>
            </a:r>
          </a:p>
        </p:txBody>
      </p:sp>
      <p:sp>
        <p:nvSpPr>
          <p:cNvPr id="1966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à"/>
            </a:pPr>
            <a:r>
              <a:rPr lang="en-US" sz="2400" dirty="0" err="1">
                <a:sym typeface="Wingdings" pitchFamily="2" charset="2"/>
              </a:rPr>
              <a:t>Perwakilan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fisik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beberapa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hal</a:t>
            </a:r>
            <a:r>
              <a:rPr lang="en-US" sz="2400" dirty="0">
                <a:sym typeface="Wingdings" pitchFamily="2" charset="2"/>
              </a:rPr>
              <a:t>, </a:t>
            </a:r>
            <a:r>
              <a:rPr lang="en-US" sz="2400" dirty="0" err="1">
                <a:sym typeface="Wingdings" pitchFamily="2" charset="2"/>
              </a:rPr>
              <a:t>baik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dalam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bentuk</a:t>
            </a:r>
            <a:r>
              <a:rPr lang="en-US" sz="2400" dirty="0">
                <a:sym typeface="Wingdings" pitchFamily="2" charset="2"/>
              </a:rPr>
              <a:t> ideal </a:t>
            </a:r>
            <a:r>
              <a:rPr lang="en-US" sz="2400" dirty="0" err="1">
                <a:sym typeface="Wingdings" pitchFamily="2" charset="2"/>
              </a:rPr>
              <a:t>ataupun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dalam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skala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berbeda</a:t>
            </a:r>
            <a:r>
              <a:rPr lang="en-US" sz="2400" dirty="0">
                <a:sym typeface="Wingdings" pitchFamily="2" charset="2"/>
              </a:rPr>
              <a:t>.</a:t>
            </a:r>
          </a:p>
          <a:p>
            <a:pPr>
              <a:buFont typeface="Wingdings" pitchFamily="2" charset="2"/>
              <a:buNone/>
            </a:pPr>
            <a:endParaRPr lang="en-US" sz="2400" dirty="0"/>
          </a:p>
          <a:p>
            <a:pPr>
              <a:buFont typeface="Wingdings" pitchFamily="2" charset="2"/>
              <a:buNone/>
            </a:pPr>
            <a:r>
              <a:rPr lang="en-US" sz="2400" dirty="0" err="1"/>
              <a:t>Contoh</a:t>
            </a:r>
            <a:r>
              <a:rPr lang="en-US" sz="2400" dirty="0"/>
              <a:t> : </a:t>
            </a:r>
            <a:r>
              <a:rPr lang="en-US" sz="2400" dirty="0" err="1"/>
              <a:t>Foto</a:t>
            </a:r>
            <a:r>
              <a:rPr lang="en-US" sz="2400" dirty="0"/>
              <a:t>, Peta , </a:t>
            </a:r>
            <a:r>
              <a:rPr lang="en-US" sz="2400" dirty="0" err="1"/>
              <a:t>Prototipe</a:t>
            </a:r>
            <a:r>
              <a:rPr lang="en-US" sz="2400" dirty="0"/>
              <a:t> </a:t>
            </a:r>
            <a:r>
              <a:rPr lang="en-US" sz="2400" dirty="0" err="1"/>
              <a:t>mesin</a:t>
            </a:r>
            <a:endParaRPr lang="en-US" sz="2400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>
          <a:xfrm>
            <a:off x="816796" y="1752600"/>
            <a:ext cx="7391400" cy="679304"/>
          </a:xfrm>
        </p:spPr>
        <p:txBody>
          <a:bodyPr>
            <a:normAutofit/>
          </a:bodyPr>
          <a:lstStyle/>
          <a:p>
            <a:r>
              <a:rPr lang="en-US" dirty="0"/>
              <a:t>Model Analog (Model </a:t>
            </a:r>
            <a:r>
              <a:rPr lang="en-US" dirty="0" err="1"/>
              <a:t>Diagramatik</a:t>
            </a:r>
            <a:r>
              <a:rPr lang="en-US" dirty="0"/>
              <a:t>)</a:t>
            </a:r>
          </a:p>
        </p:txBody>
      </p:sp>
      <p:sp>
        <p:nvSpPr>
          <p:cNvPr id="197635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2743200"/>
            <a:ext cx="7696200" cy="2971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à"/>
            </a:pPr>
            <a:r>
              <a:rPr lang="en-US" sz="2400" dirty="0">
                <a:sym typeface="Wingdings" pitchFamily="2" charset="2"/>
              </a:rPr>
              <a:t>Model yang </a:t>
            </a:r>
            <a:r>
              <a:rPr lang="en-US" sz="2400" dirty="0" err="1">
                <a:sym typeface="Wingdings" pitchFamily="2" charset="2"/>
              </a:rPr>
              <a:t>bisa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mewakili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situasi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dinamik</a:t>
            </a:r>
            <a:r>
              <a:rPr lang="en-US" sz="2400" dirty="0">
                <a:sym typeface="Wingdings" pitchFamily="2" charset="2"/>
              </a:rPr>
              <a:t>, </a:t>
            </a:r>
            <a:r>
              <a:rPr lang="en-US" sz="2400" dirty="0" err="1">
                <a:sym typeface="Wingdings" pitchFamily="2" charset="2"/>
              </a:rPr>
              <a:t>yaitu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keadaan</a:t>
            </a:r>
            <a:r>
              <a:rPr lang="en-US" sz="2400" dirty="0">
                <a:sym typeface="Wingdings" pitchFamily="2" charset="2"/>
              </a:rPr>
              <a:t> yang </a:t>
            </a:r>
            <a:r>
              <a:rPr lang="en-US" sz="2400" dirty="0" err="1">
                <a:sym typeface="Wingdings" pitchFamily="2" charset="2"/>
              </a:rPr>
              <a:t>berubah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menurut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waktu</a:t>
            </a:r>
            <a:r>
              <a:rPr lang="en-US" sz="2400" dirty="0">
                <a:sym typeface="Wingdings" pitchFamily="2" charset="2"/>
              </a:rPr>
              <a:t>.</a:t>
            </a:r>
          </a:p>
          <a:p>
            <a:pPr>
              <a:buFont typeface="Wingdings" pitchFamily="2" charset="2"/>
              <a:buNone/>
            </a:pPr>
            <a:endParaRPr lang="en-US" sz="2400" dirty="0"/>
          </a:p>
          <a:p>
            <a:pPr>
              <a:buFont typeface="Wingdings" pitchFamily="2" charset="2"/>
              <a:buNone/>
            </a:pPr>
            <a:r>
              <a:rPr lang="en-US" sz="2400" dirty="0" err="1"/>
              <a:t>Contoh</a:t>
            </a:r>
            <a:r>
              <a:rPr lang="en-US" sz="2400" dirty="0"/>
              <a:t> :</a:t>
            </a:r>
          </a:p>
          <a:p>
            <a:pPr>
              <a:buFontTx/>
              <a:buChar char="-"/>
            </a:pPr>
            <a:r>
              <a:rPr lang="en-US" sz="2400" dirty="0" err="1"/>
              <a:t>Kurva</a:t>
            </a:r>
            <a:r>
              <a:rPr lang="en-US" sz="2400" dirty="0"/>
              <a:t> </a:t>
            </a:r>
            <a:r>
              <a:rPr lang="en-US" sz="2400" dirty="0" err="1"/>
              <a:t>permintaan</a:t>
            </a:r>
            <a:endParaRPr lang="en-US" sz="2400" dirty="0"/>
          </a:p>
          <a:p>
            <a:pPr>
              <a:buFontTx/>
              <a:buChar char="-"/>
            </a:pPr>
            <a:r>
              <a:rPr lang="en-US" sz="2400" dirty="0"/>
              <a:t>Kura </a:t>
            </a:r>
            <a:r>
              <a:rPr lang="en-US" sz="2400" dirty="0" err="1"/>
              <a:t>distibusi</a:t>
            </a:r>
            <a:r>
              <a:rPr lang="en-US" sz="2400" dirty="0"/>
              <a:t> </a:t>
            </a:r>
            <a:r>
              <a:rPr lang="en-US" sz="2400" dirty="0" err="1"/>
              <a:t>frekuensi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statistik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bagan</a:t>
            </a:r>
            <a:r>
              <a:rPr lang="en-US" sz="2400" dirty="0"/>
              <a:t> </a:t>
            </a:r>
            <a:r>
              <a:rPr lang="en-US" sz="2400" dirty="0" err="1"/>
              <a:t>alir</a:t>
            </a:r>
            <a:endParaRPr lang="en-US" sz="2400" dirty="0"/>
          </a:p>
          <a:p>
            <a:pPr>
              <a:buFontTx/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7940" y="1676400"/>
            <a:ext cx="6629400" cy="1060304"/>
          </a:xfrm>
        </p:spPr>
        <p:txBody>
          <a:bodyPr>
            <a:normAutofit fontScale="90000"/>
          </a:bodyPr>
          <a:lstStyle/>
          <a:p>
            <a:r>
              <a:rPr lang="en-US" dirty="0"/>
              <a:t>Model </a:t>
            </a:r>
            <a:r>
              <a:rPr lang="en-US" dirty="0" err="1"/>
              <a:t>Simbolik</a:t>
            </a:r>
            <a:r>
              <a:rPr lang="en-US" dirty="0"/>
              <a:t> (Model </a:t>
            </a:r>
            <a:r>
              <a:rPr lang="en-US" dirty="0" err="1"/>
              <a:t>Matematik</a:t>
            </a:r>
            <a:r>
              <a:rPr lang="en-US" dirty="0"/>
              <a:t>)</a:t>
            </a:r>
          </a:p>
        </p:txBody>
      </p:sp>
      <p:sp>
        <p:nvSpPr>
          <p:cNvPr id="198659" name="Rectangle 3"/>
          <p:cNvSpPr>
            <a:spLocks noGrp="1" noChangeArrowheads="1"/>
          </p:cNvSpPr>
          <p:nvPr>
            <p:ph idx="1"/>
          </p:nvPr>
        </p:nvSpPr>
        <p:spPr>
          <a:xfrm>
            <a:off x="723900" y="3048000"/>
            <a:ext cx="7696200" cy="25908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à"/>
            </a:pPr>
            <a:r>
              <a:rPr lang="en-US" sz="2400" dirty="0">
                <a:sym typeface="Wingdings" pitchFamily="2" charset="2"/>
              </a:rPr>
              <a:t>Model </a:t>
            </a:r>
            <a:r>
              <a:rPr lang="en-US" sz="2400" dirty="0" err="1">
                <a:sym typeface="Wingdings" pitchFamily="2" charset="2"/>
              </a:rPr>
              <a:t>berupa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angka</a:t>
            </a:r>
            <a:r>
              <a:rPr lang="en-US" sz="2400" dirty="0">
                <a:sym typeface="Wingdings" pitchFamily="2" charset="2"/>
              </a:rPr>
              <a:t>, </a:t>
            </a:r>
            <a:r>
              <a:rPr lang="en-US" sz="2400" dirty="0" err="1">
                <a:sym typeface="Wingdings" pitchFamily="2" charset="2"/>
              </a:rPr>
              <a:t>simbol</a:t>
            </a:r>
            <a:r>
              <a:rPr lang="en-US" sz="2400" dirty="0">
                <a:sym typeface="Wingdings" pitchFamily="2" charset="2"/>
              </a:rPr>
              <a:t>, </a:t>
            </a:r>
            <a:r>
              <a:rPr lang="en-US" sz="2400" dirty="0" err="1">
                <a:sym typeface="Wingdings" pitchFamily="2" charset="2"/>
              </a:rPr>
              <a:t>dan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rumus</a:t>
            </a:r>
            <a:r>
              <a:rPr lang="en-US" sz="2400" dirty="0">
                <a:sym typeface="Wingdings" pitchFamily="2" charset="2"/>
              </a:rPr>
              <a:t>.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2400" dirty="0" err="1">
                <a:sym typeface="Wingdings" pitchFamily="2" charset="2"/>
              </a:rPr>
              <a:t>Bentuk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persamaan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adalah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tepat</a:t>
            </a:r>
            <a:r>
              <a:rPr lang="en-US" sz="2400" dirty="0">
                <a:sym typeface="Wingdings" pitchFamily="2" charset="2"/>
              </a:rPr>
              <a:t>, </a:t>
            </a:r>
            <a:r>
              <a:rPr lang="en-US" sz="2400" dirty="0" err="1">
                <a:sym typeface="Wingdings" pitchFamily="2" charset="2"/>
              </a:rPr>
              <a:t>singkat</a:t>
            </a:r>
            <a:r>
              <a:rPr lang="en-US" sz="2400" dirty="0">
                <a:sym typeface="Wingdings" pitchFamily="2" charset="2"/>
              </a:rPr>
              <a:t>, </a:t>
            </a:r>
            <a:r>
              <a:rPr lang="en-US" sz="2400" dirty="0" err="1">
                <a:sym typeface="Wingdings" pitchFamily="2" charset="2"/>
              </a:rPr>
              <a:t>dan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mudahn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dimengerti</a:t>
            </a:r>
            <a:r>
              <a:rPr lang="en-US" sz="2400" dirty="0">
                <a:sym typeface="Wingdings" pitchFamily="2" charset="2"/>
              </a:rPr>
              <a:t>.</a:t>
            </a:r>
          </a:p>
          <a:p>
            <a:pPr>
              <a:buFont typeface="Wingdings" panose="05000000000000000000" pitchFamily="2" charset="2"/>
              <a:buChar char="à"/>
            </a:pPr>
            <a:r>
              <a:rPr lang="en-US" sz="2400" dirty="0" err="1">
                <a:sym typeface="Wingdings" pitchFamily="2" charset="2"/>
              </a:rPr>
              <a:t>Pemodelan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mencakup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suatu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pemilihan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atas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karakteristik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perwakilan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abstrak</a:t>
            </a:r>
            <a:r>
              <a:rPr lang="en-US" sz="2400" dirty="0">
                <a:sym typeface="Wingdings" pitchFamily="2" charset="2"/>
              </a:rPr>
              <a:t> yang paling </a:t>
            </a:r>
            <a:r>
              <a:rPr lang="en-US" sz="2400" dirty="0" err="1">
                <a:sym typeface="Wingdings" pitchFamily="2" charset="2"/>
              </a:rPr>
              <a:t>tepat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dalam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situasi</a:t>
            </a:r>
            <a:r>
              <a:rPr lang="en-US" sz="2400" dirty="0">
                <a:sym typeface="Wingdings" pitchFamily="2" charset="2"/>
              </a:rPr>
              <a:t> yang </a:t>
            </a:r>
            <a:r>
              <a:rPr lang="en-US" sz="2400" dirty="0" err="1">
                <a:sym typeface="Wingdings" pitchFamily="2" charset="2"/>
              </a:rPr>
              <a:t>terjadi</a:t>
            </a:r>
            <a:r>
              <a:rPr lang="en-US" sz="2400" dirty="0">
                <a:sym typeface="Wingdings" pitchFamily="2" charset="2"/>
              </a:rPr>
              <a:t>.</a:t>
            </a:r>
            <a:endParaRPr lang="en-US" sz="2400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496602"/>
            <a:ext cx="6781800" cy="1060304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Langkah-langkah</a:t>
            </a:r>
            <a:r>
              <a:rPr lang="en-US" dirty="0"/>
              <a:t> </a:t>
            </a:r>
            <a:r>
              <a:rPr lang="en-US" dirty="0" err="1"/>
              <a:t>Pemodelan</a:t>
            </a:r>
            <a:r>
              <a:rPr lang="en-US" dirty="0"/>
              <a:t> DSS</a:t>
            </a:r>
          </a:p>
        </p:txBody>
      </p:sp>
      <p:sp>
        <p:nvSpPr>
          <p:cNvPr id="19968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2819400"/>
            <a:ext cx="7696200" cy="2514600"/>
          </a:xfrm>
        </p:spPr>
        <p:txBody>
          <a:bodyPr>
            <a:normAutofit/>
          </a:bodyPr>
          <a:lstStyle/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Studi</a:t>
            </a:r>
            <a:r>
              <a:rPr lang="en-US" sz="2400" dirty="0"/>
              <a:t> </a:t>
            </a:r>
            <a:r>
              <a:rPr lang="en-US" sz="2400" dirty="0" err="1"/>
              <a:t>Kelayakan</a:t>
            </a:r>
            <a:endParaRPr lang="en-US" sz="2400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Perancangan</a:t>
            </a:r>
            <a:endParaRPr lang="en-US" sz="2400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Pemilihan</a:t>
            </a:r>
            <a:r>
              <a:rPr lang="en-US" sz="2400" dirty="0"/>
              <a:t> 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Membuat</a:t>
            </a:r>
            <a:r>
              <a:rPr lang="en-US" sz="2400" dirty="0"/>
              <a:t> DSS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Manajemen</a:t>
            </a:r>
            <a:r>
              <a:rPr lang="en-US" dirty="0"/>
              <a:t> Data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Tx/>
              <a:buNone/>
            </a:pPr>
            <a:r>
              <a:rPr lang="en-US" sz="2400" dirty="0" err="1"/>
              <a:t>Subsistem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 data </a:t>
            </a:r>
            <a:r>
              <a:rPr lang="en-US" sz="2400" dirty="0" err="1"/>
              <a:t>terdiri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elemen-elemen</a:t>
            </a:r>
            <a:r>
              <a:rPr lang="en-US" sz="2400" dirty="0"/>
              <a:t> </a:t>
            </a:r>
            <a:r>
              <a:rPr lang="en-US" sz="2400" dirty="0" err="1"/>
              <a:t>berikut</a:t>
            </a:r>
            <a:r>
              <a:rPr lang="en-US" sz="2400" dirty="0"/>
              <a:t> :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/>
              <a:t>Database system </a:t>
            </a:r>
            <a:r>
              <a:rPr lang="en-US" sz="2400" dirty="0" err="1"/>
              <a:t>pendukung</a:t>
            </a:r>
            <a:r>
              <a:rPr lang="en-US" sz="2400" dirty="0"/>
              <a:t> </a:t>
            </a:r>
            <a:r>
              <a:rPr lang="en-US" sz="2400" dirty="0" err="1"/>
              <a:t>keputusan</a:t>
            </a:r>
            <a:endParaRPr lang="en-US" sz="2400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/>
              <a:t>Database </a:t>
            </a:r>
            <a:r>
              <a:rPr lang="en-US" sz="2400" dirty="0" err="1"/>
              <a:t>Manajemen</a:t>
            </a:r>
            <a:r>
              <a:rPr lang="en-US" sz="2400" dirty="0"/>
              <a:t> System (DBMS)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Direktori</a:t>
            </a:r>
            <a:r>
              <a:rPr lang="en-US" sz="2400" dirty="0"/>
              <a:t> Data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Fasilitas</a:t>
            </a:r>
            <a:r>
              <a:rPr lang="en-US" sz="2400" dirty="0"/>
              <a:t> Query</a:t>
            </a:r>
          </a:p>
          <a:p>
            <a:pPr marL="571500" indent="-571500">
              <a:buFont typeface="Wingdings" pitchFamily="2" charset="2"/>
              <a:buAutoNum type="arabicPeriod"/>
            </a:pPr>
            <a:endParaRPr lang="en-US" sz="2400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Database</a:t>
            </a:r>
          </a:p>
        </p:txBody>
      </p:sp>
      <p:sp>
        <p:nvSpPr>
          <p:cNvPr id="201731" name="Rectangle 3"/>
          <p:cNvSpPr>
            <a:spLocks noGrp="1" noChangeArrowheads="1"/>
          </p:cNvSpPr>
          <p:nvPr>
            <p:ph idx="1"/>
          </p:nvPr>
        </p:nvSpPr>
        <p:spPr>
          <a:xfrm>
            <a:off x="864382" y="2489200"/>
            <a:ext cx="6875970" cy="3604096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à"/>
            </a:pPr>
            <a:r>
              <a:rPr lang="en-US" sz="2400" dirty="0" err="1">
                <a:sym typeface="Wingdings" pitchFamily="2" charset="2"/>
              </a:rPr>
              <a:t>Adalah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kumpulan</a:t>
            </a:r>
            <a:r>
              <a:rPr lang="en-US" sz="2400" dirty="0">
                <a:sym typeface="Wingdings" pitchFamily="2" charset="2"/>
              </a:rPr>
              <a:t> data yang </a:t>
            </a:r>
            <a:r>
              <a:rPr lang="en-US" sz="2400" dirty="0" err="1">
                <a:sym typeface="Wingdings" pitchFamily="2" charset="2"/>
              </a:rPr>
              <a:t>saling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terkait</a:t>
            </a:r>
            <a:r>
              <a:rPr lang="en-US" sz="2400" dirty="0">
                <a:sym typeface="Wingdings" pitchFamily="2" charset="2"/>
              </a:rPr>
              <a:t> yang </a:t>
            </a:r>
            <a:r>
              <a:rPr lang="en-US" sz="2400" dirty="0" err="1">
                <a:sym typeface="Wingdings" pitchFamily="2" charset="2"/>
              </a:rPr>
              <a:t>diorganisasi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untuk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memenuhi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kebutuhan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sebuah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organisasi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serta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bisa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digunakan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oleh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lebih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satu</a:t>
            </a:r>
            <a:r>
              <a:rPr lang="en-US" sz="2400" dirty="0">
                <a:sym typeface="Wingdings" pitchFamily="2" charset="2"/>
              </a:rPr>
              <a:t> orang </a:t>
            </a:r>
            <a:r>
              <a:rPr lang="en-US" sz="2400" dirty="0" err="1">
                <a:sym typeface="Wingdings" pitchFamily="2" charset="2"/>
              </a:rPr>
              <a:t>dan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lebih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satu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aplikasi</a:t>
            </a:r>
            <a:r>
              <a:rPr lang="en-US" sz="2400" dirty="0">
                <a:sym typeface="Wingdings" pitchFamily="2" charset="2"/>
              </a:rPr>
              <a:t>.</a:t>
            </a:r>
          </a:p>
          <a:p>
            <a:pPr algn="just">
              <a:buFont typeface="Wingdings" pitchFamily="2" charset="2"/>
              <a:buNone/>
            </a:pPr>
            <a:endParaRPr lang="en-US" sz="2400" dirty="0">
              <a:sym typeface="Wingdings" pitchFamily="2" charset="2"/>
            </a:endParaRPr>
          </a:p>
          <a:p>
            <a:pPr algn="just">
              <a:buFont typeface="Wingdings" pitchFamily="2" charset="2"/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Sumber Data Dalam DSS</a:t>
            </a:r>
          </a:p>
        </p:txBody>
      </p:sp>
      <p:sp>
        <p:nvSpPr>
          <p:cNvPr id="20275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 algn="just">
              <a:buFont typeface="Wingdings" pitchFamily="2" charset="2"/>
              <a:buAutoNum type="arabicPeriod"/>
            </a:pPr>
            <a:r>
              <a:rPr lang="en-US" sz="2400" dirty="0"/>
              <a:t>Data Internal</a:t>
            </a:r>
          </a:p>
          <a:p>
            <a:pPr marL="571500" indent="-571500" algn="just">
              <a:buFont typeface="Wingdings" pitchFamily="2" charset="2"/>
              <a:buAutoNum type="arabicPeriod"/>
            </a:pPr>
            <a:r>
              <a:rPr lang="en-US" sz="2400" dirty="0"/>
              <a:t>Data </a:t>
            </a:r>
            <a:r>
              <a:rPr lang="en-US" sz="2400" dirty="0" err="1"/>
              <a:t>Eksternal</a:t>
            </a:r>
            <a:endParaRPr lang="en-US" sz="2400" dirty="0"/>
          </a:p>
          <a:p>
            <a:pPr marL="571500" indent="-571500" algn="just">
              <a:buFont typeface="Wingdings" pitchFamily="2" charset="2"/>
              <a:buAutoNum type="arabicPeriod"/>
            </a:pPr>
            <a:r>
              <a:rPr lang="en-US" sz="2400" dirty="0"/>
              <a:t>Data </a:t>
            </a:r>
            <a:r>
              <a:rPr lang="en-US" sz="2400" dirty="0" err="1"/>
              <a:t>Privat</a:t>
            </a:r>
            <a:r>
              <a:rPr lang="en-US" sz="2400" dirty="0"/>
              <a:t>/Personal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Internal</a:t>
            </a:r>
          </a:p>
        </p:txBody>
      </p:sp>
      <p:sp>
        <p:nvSpPr>
          <p:cNvPr id="2037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à"/>
            </a:pPr>
            <a:r>
              <a:rPr lang="en-US" dirty="0" err="1">
                <a:sym typeface="Wingdings" pitchFamily="2" charset="2"/>
              </a:rPr>
              <a:t>Yaitu</a:t>
            </a:r>
            <a:r>
              <a:rPr lang="en-US" dirty="0">
                <a:sym typeface="Wingdings" pitchFamily="2" charset="2"/>
              </a:rPr>
              <a:t> data yang </a:t>
            </a:r>
            <a:r>
              <a:rPr lang="en-US" dirty="0" err="1">
                <a:sym typeface="Wingdings" pitchFamily="2" charset="2"/>
              </a:rPr>
              <a:t>sudah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ada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dalam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suatu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organisasi</a:t>
            </a:r>
            <a:endParaRPr lang="en-US" dirty="0">
              <a:sym typeface="Wingdings" pitchFamily="2" charset="2"/>
            </a:endParaRPr>
          </a:p>
          <a:p>
            <a:pPr>
              <a:buFont typeface="Wingdings" pitchFamily="2" charset="2"/>
              <a:buNone/>
            </a:pPr>
            <a:endParaRPr lang="en-US" dirty="0"/>
          </a:p>
          <a:p>
            <a:pPr>
              <a:buFont typeface="Wingdings" pitchFamily="2" charset="2"/>
              <a:buNone/>
            </a:pPr>
            <a:r>
              <a:rPr lang="en-US" dirty="0" err="1"/>
              <a:t>Contoh</a:t>
            </a:r>
            <a:r>
              <a:rPr lang="en-US" dirty="0"/>
              <a:t> :</a:t>
            </a:r>
          </a:p>
          <a:p>
            <a:pPr>
              <a:buFontTx/>
              <a:buChar char="-"/>
            </a:pPr>
            <a:r>
              <a:rPr lang="en-US" dirty="0"/>
              <a:t>Data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pegawai</a:t>
            </a:r>
            <a:endParaRPr lang="en-US" dirty="0"/>
          </a:p>
          <a:p>
            <a:pPr>
              <a:buFontTx/>
              <a:buChar char="-"/>
            </a:pPr>
            <a:r>
              <a:rPr lang="en-US" dirty="0"/>
              <a:t>Data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mesin</a:t>
            </a:r>
            <a:endParaRPr lang="en-US" dirty="0"/>
          </a:p>
          <a:p>
            <a:pPr>
              <a:buFontTx/>
              <a:buChar char="-"/>
            </a:pPr>
            <a:r>
              <a:rPr lang="en-US" dirty="0"/>
              <a:t>Data </a:t>
            </a:r>
            <a:r>
              <a:rPr lang="en-US" dirty="0" err="1"/>
              <a:t>penjualan</a:t>
            </a:r>
            <a:endParaRPr lang="en-US" dirty="0"/>
          </a:p>
          <a:p>
            <a:pPr>
              <a:buFontTx/>
              <a:buChar char="-"/>
            </a:pPr>
            <a:r>
              <a:rPr lang="en-US" dirty="0"/>
              <a:t>Data </a:t>
            </a:r>
            <a:r>
              <a:rPr lang="en-US" dirty="0" err="1"/>
              <a:t>penjadwalan</a:t>
            </a:r>
            <a:r>
              <a:rPr lang="en-US" dirty="0"/>
              <a:t> </a:t>
            </a:r>
            <a:r>
              <a:rPr lang="en-US" dirty="0" err="1"/>
              <a:t>produksi</a:t>
            </a:r>
            <a:endParaRPr lang="en-US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Eksternal</a:t>
            </a:r>
          </a:p>
        </p:txBody>
      </p:sp>
      <p:sp>
        <p:nvSpPr>
          <p:cNvPr id="20480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itchFamily="2" charset="2"/>
              <a:buChar char="à"/>
            </a:pPr>
            <a:r>
              <a:rPr lang="en-US" dirty="0" err="1">
                <a:sym typeface="Wingdings" pitchFamily="2" charset="2"/>
              </a:rPr>
              <a:t>Yaitu</a:t>
            </a:r>
            <a:r>
              <a:rPr lang="en-US" dirty="0">
                <a:sym typeface="Wingdings" pitchFamily="2" charset="2"/>
              </a:rPr>
              <a:t> data yang </a:t>
            </a:r>
            <a:r>
              <a:rPr lang="en-US" dirty="0" err="1">
                <a:sym typeface="Wingdings" pitchFamily="2" charset="2"/>
              </a:rPr>
              <a:t>tidak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bisa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dikendalikan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oleh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organisasi</a:t>
            </a:r>
            <a:r>
              <a:rPr lang="en-US" dirty="0">
                <a:sym typeface="Wingdings" pitchFamily="2" charset="2"/>
              </a:rPr>
              <a:t>, data </a:t>
            </a:r>
            <a:r>
              <a:rPr lang="en-US" dirty="0" err="1">
                <a:sym typeface="Wingdings" pitchFamily="2" charset="2"/>
              </a:rPr>
              <a:t>tersebut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berasal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dari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luar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>
                <a:sym typeface="Wingdings" pitchFamily="2" charset="2"/>
              </a:rPr>
              <a:t>sistem</a:t>
            </a:r>
            <a:r>
              <a:rPr lang="en-US" dirty="0">
                <a:sym typeface="Wingdings" pitchFamily="2" charset="2"/>
              </a:rPr>
              <a:t>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dirty="0" err="1"/>
              <a:t>Contoh</a:t>
            </a:r>
            <a:r>
              <a:rPr lang="en-US" dirty="0"/>
              <a:t> :</a:t>
            </a:r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dirty="0" err="1"/>
              <a:t>Peraturan</a:t>
            </a:r>
            <a:r>
              <a:rPr lang="en-US" dirty="0"/>
              <a:t> </a:t>
            </a:r>
            <a:r>
              <a:rPr lang="en-US" dirty="0" err="1"/>
              <a:t>Perundangan</a:t>
            </a:r>
            <a:endParaRPr lang="en-US" dirty="0"/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dirty="0" err="1"/>
              <a:t>Harga</a:t>
            </a:r>
            <a:r>
              <a:rPr lang="en-US" dirty="0"/>
              <a:t> </a:t>
            </a:r>
            <a:r>
              <a:rPr lang="en-US" dirty="0" err="1"/>
              <a:t>Pasar</a:t>
            </a:r>
            <a:endParaRPr lang="en-US" dirty="0"/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dirty="0" err="1"/>
              <a:t>Keadaan</a:t>
            </a:r>
            <a:r>
              <a:rPr lang="en-US" dirty="0"/>
              <a:t> </a:t>
            </a:r>
            <a:r>
              <a:rPr lang="en-US" dirty="0" err="1"/>
              <a:t>PEsaing</a:t>
            </a:r>
            <a:endParaRPr lang="en-US" dirty="0"/>
          </a:p>
          <a:p>
            <a:pPr>
              <a:lnSpc>
                <a:spcPct val="90000"/>
              </a:lnSpc>
              <a:buFontTx/>
              <a:buChar char="-"/>
            </a:pPr>
            <a:r>
              <a:rPr lang="en-US" dirty="0" err="1"/>
              <a:t>Kurs</a:t>
            </a:r>
            <a:r>
              <a:rPr lang="en-US" dirty="0"/>
              <a:t> </a:t>
            </a:r>
            <a:r>
              <a:rPr lang="en-US" dirty="0" err="1"/>
              <a:t>Dolar</a:t>
            </a:r>
            <a:endParaRPr lang="en-US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Privat/Personal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idx="1"/>
          </p:nvPr>
        </p:nvSpPr>
        <p:spPr>
          <a:xfrm>
            <a:off x="864382" y="2489200"/>
            <a:ext cx="7019986" cy="3530600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à"/>
            </a:pPr>
            <a:r>
              <a:rPr lang="en-US" sz="2400" dirty="0" err="1">
                <a:sym typeface="Wingdings" pitchFamily="2" charset="2"/>
              </a:rPr>
              <a:t>Yaitu</a:t>
            </a:r>
            <a:r>
              <a:rPr lang="en-US" sz="2400" dirty="0">
                <a:sym typeface="Wingdings" pitchFamily="2" charset="2"/>
              </a:rPr>
              <a:t> data </a:t>
            </a:r>
            <a:r>
              <a:rPr lang="en-US" sz="2400" dirty="0" err="1">
                <a:sym typeface="Wingdings" pitchFamily="2" charset="2"/>
              </a:rPr>
              <a:t>mengenai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kepakaran</a:t>
            </a:r>
            <a:r>
              <a:rPr lang="en-US" sz="2400" dirty="0">
                <a:sym typeface="Wingdings" pitchFamily="2" charset="2"/>
              </a:rPr>
              <a:t>/</a:t>
            </a:r>
            <a:r>
              <a:rPr lang="en-US" sz="2400" dirty="0" err="1">
                <a:sym typeface="Wingdings" pitchFamily="2" charset="2"/>
              </a:rPr>
              <a:t>naluri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user </a:t>
            </a:r>
            <a:r>
              <a:rPr lang="en-US" sz="2400" dirty="0" err="1">
                <a:sym typeface="Wingdings" pitchFamily="2" charset="2"/>
              </a:rPr>
              <a:t>terhadap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masalah</a:t>
            </a:r>
            <a:r>
              <a:rPr lang="en-US" sz="2400" dirty="0">
                <a:sym typeface="Wingdings" pitchFamily="2" charset="2"/>
              </a:rPr>
              <a:t> yang </a:t>
            </a:r>
            <a:r>
              <a:rPr lang="en-US" sz="2400" dirty="0" err="1">
                <a:sym typeface="Wingdings" pitchFamily="2" charset="2"/>
              </a:rPr>
              <a:t>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diselesaikan</a:t>
            </a:r>
            <a:r>
              <a:rPr lang="en-US" sz="2400" dirty="0">
                <a:sym typeface="Wingdings" pitchFamily="2" charset="2"/>
              </a:rPr>
              <a:t>.</a:t>
            </a:r>
          </a:p>
          <a:p>
            <a:pPr indent="0" algn="just">
              <a:buNone/>
            </a:pPr>
            <a:r>
              <a:rPr lang="en-US" sz="2400" dirty="0" err="1">
                <a:sym typeface="Wingdings" pitchFamily="2" charset="2"/>
              </a:rPr>
              <a:t>Pendapat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user </a:t>
            </a:r>
            <a:r>
              <a:rPr lang="en-US" sz="2400" dirty="0" err="1">
                <a:sym typeface="Wingdings" pitchFamily="2" charset="2"/>
              </a:rPr>
              <a:t>mengenai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variabel</a:t>
            </a:r>
            <a:r>
              <a:rPr lang="en-US" sz="2400" dirty="0">
                <a:sym typeface="Wingdings" pitchFamily="2" charset="2"/>
              </a:rPr>
              <a:t> yang  </a:t>
            </a:r>
            <a:r>
              <a:rPr lang="en-US" sz="2400" dirty="0" err="1">
                <a:sym typeface="Wingdings" pitchFamily="2" charset="2"/>
              </a:rPr>
              <a:t>diperlukan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dalam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menyelesaikan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suatu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masalah</a:t>
            </a:r>
            <a:r>
              <a:rPr lang="en-US" sz="2400" dirty="0">
                <a:sym typeface="Wingdings" pitchFamily="2" charset="2"/>
              </a:rPr>
              <a:t> </a:t>
            </a:r>
          </a:p>
          <a:p>
            <a:pPr marL="400050" indent="0" algn="just">
              <a:buNone/>
              <a:tabLst>
                <a:tab pos="342900" algn="l"/>
              </a:tabLst>
            </a:pPr>
            <a:r>
              <a:rPr lang="en-US" sz="2400" dirty="0" err="1">
                <a:sym typeface="Wingdings" pitchFamily="2" charset="2"/>
              </a:rPr>
              <a:t>Variabel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bersifat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subyektif</a:t>
            </a:r>
            <a:r>
              <a:rPr lang="en-US" sz="2400" dirty="0">
                <a:sym typeface="Wingdings" pitchFamily="2" charset="2"/>
              </a:rPr>
              <a:t>.</a:t>
            </a:r>
          </a:p>
          <a:p>
            <a:pPr marL="0" indent="0" algn="just">
              <a:buNone/>
            </a:pPr>
            <a:endParaRPr lang="en-US" sz="2400" dirty="0">
              <a:sym typeface="Wingdings" pitchFamily="2" charset="2"/>
            </a:endParaRPr>
          </a:p>
          <a:p>
            <a:pPr algn="just">
              <a:buFont typeface="Wingdings" pitchFamily="2" charset="2"/>
              <a:buChar char="à"/>
            </a:pPr>
            <a:endParaRPr lang="en-US" sz="2400" dirty="0"/>
          </a:p>
          <a:p>
            <a:pPr algn="just">
              <a:buFont typeface="Wingdings" pitchFamily="2" charset="2"/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Sistem Manajemen Database (DBMS)</a:t>
            </a:r>
          </a:p>
        </p:txBody>
      </p:sp>
      <p:sp>
        <p:nvSpPr>
          <p:cNvPr id="2068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/>
              <a:t>DBMS yang dimaksud adalah software pengelola database seperti :</a:t>
            </a:r>
          </a:p>
          <a:p>
            <a:pPr>
              <a:buFontTx/>
              <a:buChar char="-"/>
            </a:pPr>
            <a:r>
              <a:rPr lang="en-US"/>
              <a:t>Microsoft SQL Server</a:t>
            </a:r>
          </a:p>
          <a:p>
            <a:pPr>
              <a:buFontTx/>
              <a:buChar char="-"/>
            </a:pPr>
            <a:r>
              <a:rPr lang="en-US"/>
              <a:t>Microsoft Access</a:t>
            </a:r>
          </a:p>
          <a:p>
            <a:pPr>
              <a:buFontTx/>
              <a:buChar char="-"/>
            </a:pPr>
            <a:r>
              <a:rPr lang="en-US"/>
              <a:t>Oracle</a:t>
            </a:r>
          </a:p>
          <a:p>
            <a:pPr>
              <a:buFontTx/>
              <a:buChar char="-"/>
            </a:pPr>
            <a:r>
              <a:rPr lang="en-US"/>
              <a:t>My SQL</a:t>
            </a:r>
          </a:p>
          <a:p>
            <a:pPr>
              <a:buFontTx/>
              <a:buChar char="-"/>
            </a:pPr>
            <a:r>
              <a:rPr lang="en-US"/>
              <a:t>dll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DBMS</a:t>
            </a:r>
          </a:p>
        </p:txBody>
      </p:sp>
      <p:sp>
        <p:nvSpPr>
          <p:cNvPr id="20787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Tx/>
              <a:buNone/>
            </a:pPr>
            <a:r>
              <a:rPr lang="en-US" sz="2400" dirty="0"/>
              <a:t>Hal yang </a:t>
            </a:r>
            <a:r>
              <a:rPr lang="en-US" sz="2400" dirty="0" err="1"/>
              <a:t>perlu</a:t>
            </a:r>
            <a:r>
              <a:rPr lang="en-US" sz="2400" dirty="0"/>
              <a:t> </a:t>
            </a:r>
            <a:r>
              <a:rPr lang="en-US" sz="2400" dirty="0" err="1"/>
              <a:t>diperhatikan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memilih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menentukan</a:t>
            </a:r>
            <a:r>
              <a:rPr lang="en-US" sz="2400" dirty="0"/>
              <a:t> DBMS ;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Arsitektur</a:t>
            </a:r>
            <a:r>
              <a:rPr lang="en-US" sz="2400" dirty="0"/>
              <a:t> </a:t>
            </a:r>
            <a:r>
              <a:rPr lang="en-US" sz="2400" dirty="0" err="1"/>
              <a:t>sistemnya</a:t>
            </a:r>
            <a:r>
              <a:rPr lang="en-US" sz="2400" dirty="0"/>
              <a:t>.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/>
              <a:t>Platform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yang </a:t>
            </a:r>
            <a:r>
              <a:rPr lang="en-US" sz="2400" dirty="0" err="1"/>
              <a:t>digunakan</a:t>
            </a:r>
            <a:endParaRPr lang="en-US" sz="2400" dirty="0"/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Besarnya</a:t>
            </a:r>
            <a:r>
              <a:rPr lang="en-US" sz="2400" dirty="0"/>
              <a:t> data</a:t>
            </a:r>
          </a:p>
          <a:p>
            <a:pPr marL="571500" indent="-571500">
              <a:buFont typeface="Wingdings" pitchFamily="2" charset="2"/>
              <a:buAutoNum type="arabicPeriod"/>
            </a:pPr>
            <a:r>
              <a:rPr lang="en-US" sz="2400" dirty="0" err="1"/>
              <a:t>Pentingnya</a:t>
            </a:r>
            <a:r>
              <a:rPr lang="en-US" sz="2400" dirty="0"/>
              <a:t> </a:t>
            </a:r>
            <a:r>
              <a:rPr lang="en-US" sz="2400" dirty="0" err="1"/>
              <a:t>dukungan</a:t>
            </a:r>
            <a:r>
              <a:rPr lang="en-US" sz="2400" dirty="0"/>
              <a:t> </a:t>
            </a:r>
            <a:r>
              <a:rPr lang="en-US" sz="2400" dirty="0" err="1"/>
              <a:t>keamanan</a:t>
            </a:r>
            <a:r>
              <a:rPr lang="en-US" sz="2400" dirty="0"/>
              <a:t>.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Fasilitas</a:t>
            </a:r>
            <a:r>
              <a:rPr lang="en-US" dirty="0"/>
              <a:t> Query</a:t>
            </a:r>
          </a:p>
        </p:txBody>
      </p:sp>
      <p:sp>
        <p:nvSpPr>
          <p:cNvPr id="2088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dirty="0" err="1">
                <a:sym typeface="Wingdings" pitchFamily="2" charset="2"/>
              </a:rPr>
              <a:t>Merupakan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fasilitas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untuk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menyediakan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akses</a:t>
            </a:r>
            <a:r>
              <a:rPr lang="en-US" sz="2400" dirty="0">
                <a:sym typeface="Wingdings" pitchFamily="2" charset="2"/>
              </a:rPr>
              <a:t> data </a:t>
            </a:r>
            <a:r>
              <a:rPr lang="en-US" sz="2400" dirty="0" err="1">
                <a:sym typeface="Wingdings" pitchFamily="2" charset="2"/>
              </a:rPr>
              <a:t>ke</a:t>
            </a:r>
            <a:r>
              <a:rPr lang="en-US" sz="2400" dirty="0">
                <a:sym typeface="Wingdings" pitchFamily="2" charset="2"/>
              </a:rPr>
              <a:t> database </a:t>
            </a:r>
            <a:r>
              <a:rPr lang="en-US" sz="2400" dirty="0" err="1">
                <a:sym typeface="Wingdings" pitchFamily="2" charset="2"/>
              </a:rPr>
              <a:t>serta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memanipulasi</a:t>
            </a:r>
            <a:r>
              <a:rPr lang="en-US" sz="2400" dirty="0">
                <a:sym typeface="Wingdings" pitchFamily="2" charset="2"/>
              </a:rPr>
              <a:t> data </a:t>
            </a:r>
            <a:r>
              <a:rPr lang="en-US" sz="2400" dirty="0" err="1">
                <a:sym typeface="Wingdings" pitchFamily="2" charset="2"/>
              </a:rPr>
              <a:t>dalam</a:t>
            </a:r>
            <a:r>
              <a:rPr lang="en-US" sz="2400" dirty="0">
                <a:sym typeface="Wingdings" pitchFamily="2" charset="2"/>
              </a:rPr>
              <a:t> database.</a:t>
            </a:r>
            <a:endParaRPr lang="en-US" sz="2400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Direktori Data</a:t>
            </a:r>
          </a:p>
        </p:txBody>
      </p:sp>
      <p:sp>
        <p:nvSpPr>
          <p:cNvPr id="2099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None/>
            </a:pPr>
            <a:r>
              <a:rPr lang="en-US" sz="2400" dirty="0">
                <a:sym typeface="Wingdings" pitchFamily="2" charset="2"/>
              </a:rPr>
              <a:t> </a:t>
            </a:r>
            <a:r>
              <a:rPr lang="en-US" sz="2400" dirty="0" err="1">
                <a:sym typeface="Wingdings" pitchFamily="2" charset="2"/>
              </a:rPr>
              <a:t>Merupakan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sebuah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katalog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dari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semua</a:t>
            </a:r>
            <a:r>
              <a:rPr lang="en-US" sz="2400" dirty="0">
                <a:sym typeface="Wingdings" pitchFamily="2" charset="2"/>
              </a:rPr>
              <a:t> data yang </a:t>
            </a:r>
            <a:r>
              <a:rPr lang="en-US" sz="2400" dirty="0" err="1">
                <a:sym typeface="Wingdings" pitchFamily="2" charset="2"/>
              </a:rPr>
              <a:t>ada</a:t>
            </a:r>
            <a:r>
              <a:rPr lang="en-US" sz="2400" dirty="0">
                <a:sym typeface="Wingdings" pitchFamily="2" charset="2"/>
              </a:rPr>
              <a:t> </a:t>
            </a:r>
            <a:r>
              <a:rPr lang="en-US" sz="2400" dirty="0" err="1">
                <a:sym typeface="Wingdings" pitchFamily="2" charset="2"/>
              </a:rPr>
              <a:t>dalam</a:t>
            </a:r>
            <a:r>
              <a:rPr lang="en-US" sz="2400" dirty="0">
                <a:sym typeface="Wingdings" pitchFamily="2" charset="2"/>
              </a:rPr>
              <a:t> database.</a:t>
            </a:r>
            <a:endParaRPr lang="en-US" sz="2400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Sekian dan Terimakasih</a:t>
            </a:r>
          </a:p>
        </p:txBody>
      </p:sp>
      <p:pic>
        <p:nvPicPr>
          <p:cNvPr id="5" name="Picture 4" descr="Animasi bergerak untuk powerpoint (14) terima kasih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2343151"/>
            <a:ext cx="3943350" cy="324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54495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1"/>
            <a:ext cx="6934200" cy="609600"/>
          </a:xfrm>
        </p:spPr>
        <p:txBody>
          <a:bodyPr/>
          <a:lstStyle/>
          <a:p>
            <a:pPr eaLnBrk="1" hangingPunct="1"/>
            <a:r>
              <a:rPr lang="en-US" dirty="0"/>
              <a:t>KOMPONEN-KOMPONEN SPK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6243" y="800893"/>
            <a:ext cx="8291513" cy="5256213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 err="1"/>
              <a:t>Suatu</a:t>
            </a:r>
            <a:r>
              <a:rPr lang="en-US" sz="2400" dirty="0"/>
              <a:t> SPK </a:t>
            </a:r>
            <a:r>
              <a:rPr lang="en-US" sz="2400" dirty="0" err="1"/>
              <a:t>memiliki</a:t>
            </a:r>
            <a:r>
              <a:rPr lang="en-US" sz="2400" dirty="0"/>
              <a:t> 3 </a:t>
            </a:r>
            <a:r>
              <a:rPr lang="en-US" sz="2400" dirty="0" err="1"/>
              <a:t>subsistem</a:t>
            </a:r>
            <a:r>
              <a:rPr lang="en-US" sz="2400" dirty="0"/>
              <a:t> </a:t>
            </a:r>
            <a:r>
              <a:rPr lang="en-US" sz="2400" dirty="0" err="1"/>
              <a:t>utama</a:t>
            </a:r>
            <a:endParaRPr lang="en-US" sz="2400" dirty="0"/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/>
              <a:t>yang </a:t>
            </a:r>
            <a:r>
              <a:rPr lang="en-US" sz="2400" dirty="0" err="1"/>
              <a:t>menentukan</a:t>
            </a:r>
            <a:r>
              <a:rPr lang="en-US" sz="2400" dirty="0"/>
              <a:t> </a:t>
            </a:r>
            <a:r>
              <a:rPr lang="en-US" sz="2400" dirty="0" err="1"/>
              <a:t>kapabilitas</a:t>
            </a:r>
            <a:r>
              <a:rPr lang="en-US" sz="2400" dirty="0"/>
              <a:t> </a:t>
            </a:r>
            <a:r>
              <a:rPr lang="en-US" sz="2400" dirty="0" err="1"/>
              <a:t>teknis</a:t>
            </a:r>
            <a:r>
              <a:rPr lang="en-US" sz="2400" dirty="0"/>
              <a:t> SPK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 err="1"/>
              <a:t>tersebut</a:t>
            </a:r>
            <a:r>
              <a:rPr lang="en-US" sz="2400" dirty="0"/>
              <a:t>, </a:t>
            </a:r>
            <a:r>
              <a:rPr lang="en-US" sz="2400" dirty="0" err="1"/>
              <a:t>yaitu</a:t>
            </a:r>
            <a:r>
              <a:rPr lang="en-US" sz="2400" dirty="0"/>
              <a:t>: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400" dirty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2400" b="1" i="1" dirty="0">
                <a:solidFill>
                  <a:schemeClr val="accent2"/>
                </a:solidFill>
              </a:rPr>
              <a:t>Database Management Subsystem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i="1" dirty="0"/>
              <a:t>	</a:t>
            </a:r>
            <a:r>
              <a:rPr lang="en-US" sz="2400" dirty="0"/>
              <a:t>(</a:t>
            </a:r>
            <a:r>
              <a:rPr lang="en-US" sz="2400" dirty="0" err="1"/>
              <a:t>Subsistem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 Basis Data)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400" i="1" dirty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2"/>
            </a:pPr>
            <a:r>
              <a:rPr lang="en-US" sz="2400" b="1" i="1" dirty="0">
                <a:solidFill>
                  <a:schemeClr val="accent2"/>
                </a:solidFill>
              </a:rPr>
              <a:t>Model Base Management Subsystem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i="1" dirty="0"/>
              <a:t>	</a:t>
            </a:r>
            <a:r>
              <a:rPr lang="en-US" sz="2400" dirty="0"/>
              <a:t>(</a:t>
            </a:r>
            <a:r>
              <a:rPr lang="en-US" sz="2400" dirty="0" err="1"/>
              <a:t>Subsistem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 Basis Model)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400" i="1" dirty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3"/>
            </a:pPr>
            <a:r>
              <a:rPr lang="en-US" sz="2400" b="1" i="1" dirty="0">
                <a:solidFill>
                  <a:schemeClr val="accent2"/>
                </a:solidFill>
              </a:rPr>
              <a:t>Dialog Generation and Management Software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dirty="0"/>
              <a:t>	(</a:t>
            </a:r>
            <a:r>
              <a:rPr lang="en-US" sz="2400" dirty="0" err="1"/>
              <a:t>Subsistem</a:t>
            </a:r>
            <a:r>
              <a:rPr lang="en-US" sz="2400" dirty="0"/>
              <a:t>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Lunak</a:t>
            </a:r>
            <a:r>
              <a:rPr lang="en-US" sz="2400" dirty="0"/>
              <a:t> </a:t>
            </a:r>
            <a:r>
              <a:rPr lang="en-US" sz="2400" dirty="0" err="1"/>
              <a:t>Penyelenggara</a:t>
            </a:r>
            <a:r>
              <a:rPr lang="en-US" sz="2400" dirty="0"/>
              <a:t> Dialog)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400" dirty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4"/>
            </a:pPr>
            <a:r>
              <a:rPr lang="en-US" sz="2400" b="1" i="1" dirty="0">
                <a:solidFill>
                  <a:schemeClr val="accent2"/>
                </a:solidFill>
              </a:rPr>
              <a:t>Knowledge Base Management Subsystem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i="1" dirty="0">
                <a:solidFill>
                  <a:schemeClr val="accent2"/>
                </a:solidFill>
              </a:rPr>
              <a:t>	</a:t>
            </a:r>
            <a:r>
              <a:rPr lang="en-US" sz="2400" dirty="0"/>
              <a:t>(</a:t>
            </a:r>
            <a:r>
              <a:rPr lang="en-US" sz="2400" dirty="0" err="1"/>
              <a:t>Subsistem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 </a:t>
            </a:r>
            <a:r>
              <a:rPr lang="en-US" sz="2400" dirty="0" err="1"/>
              <a:t>Berbasis</a:t>
            </a:r>
            <a:r>
              <a:rPr lang="en-US" sz="2400" dirty="0"/>
              <a:t> </a:t>
            </a:r>
            <a:r>
              <a:rPr lang="en-US" sz="2400" dirty="0" err="1"/>
              <a:t>Pengetahuan</a:t>
            </a:r>
            <a:r>
              <a:rPr lang="en-US" sz="2400" dirty="0"/>
              <a:t>)</a:t>
            </a:r>
            <a:endParaRPr lang="en-US" sz="2400" i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8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284956" y="221059"/>
            <a:ext cx="6846887" cy="777875"/>
          </a:xfrm>
        </p:spPr>
        <p:txBody>
          <a:bodyPr/>
          <a:lstStyle/>
          <a:p>
            <a:pPr eaLnBrk="1" hangingPunct="1"/>
            <a:r>
              <a:rPr lang="en-US" dirty="0"/>
              <a:t>KOMPONEN-KOMPONEN SPK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5040313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/>
              <a:t> 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901950" y="2312193"/>
            <a:ext cx="4751387" cy="2592388"/>
          </a:xfrm>
          <a:prstGeom prst="rect">
            <a:avLst/>
          </a:prstGeom>
          <a:solidFill>
            <a:srgbClr val="ABDD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132138" y="2493963"/>
            <a:ext cx="1152525" cy="5746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Manajemen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Data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4787900" y="2493963"/>
            <a:ext cx="1152525" cy="57467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Manajemen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Model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6300788" y="2493963"/>
            <a:ext cx="1152525" cy="57467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Model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Eksternal</a:t>
            </a: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4427538" y="3355975"/>
            <a:ext cx="1873250" cy="504825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Subsistem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Berbasis pengetahuan</a:t>
            </a: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4500563" y="4221163"/>
            <a:ext cx="1800225" cy="576262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Antarmuka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Pengguna</a:t>
            </a:r>
          </a:p>
        </p:txBody>
      </p:sp>
      <p:sp>
        <p:nvSpPr>
          <p:cNvPr id="8202" name="AutoShape 10"/>
          <p:cNvSpPr>
            <a:spLocks noChangeArrowheads="1"/>
          </p:cNvSpPr>
          <p:nvPr/>
        </p:nvSpPr>
        <p:spPr bwMode="auto">
          <a:xfrm>
            <a:off x="828675" y="2420938"/>
            <a:ext cx="935038" cy="720725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8203" name="AutoShape 11"/>
          <p:cNvSpPr>
            <a:spLocks noChangeArrowheads="1"/>
          </p:cNvSpPr>
          <p:nvPr/>
        </p:nvSpPr>
        <p:spPr bwMode="auto">
          <a:xfrm>
            <a:off x="828675" y="3284538"/>
            <a:ext cx="935038" cy="720725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8204" name="AutoShape 12"/>
          <p:cNvSpPr>
            <a:spLocks noChangeArrowheads="1"/>
          </p:cNvSpPr>
          <p:nvPr/>
        </p:nvSpPr>
        <p:spPr bwMode="auto">
          <a:xfrm>
            <a:off x="828675" y="4221163"/>
            <a:ext cx="935038" cy="720725"/>
          </a:xfrm>
          <a:prstGeom prst="flowChartMagneticDisk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2916238" y="1268413"/>
            <a:ext cx="1511300" cy="6492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Sistem lainnya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Yang berbasis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Komputer</a:t>
            </a: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6013450" y="1268413"/>
            <a:ext cx="1511300" cy="6492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Internet,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Intranet,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Ekstranet</a:t>
            </a: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1763713" y="5373688"/>
            <a:ext cx="1728787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Basis pengetahuan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Organisasional</a:t>
            </a: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4500563" y="5373688"/>
            <a:ext cx="1800225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Manajer (pengguna)</a:t>
            </a:r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3708400" y="191770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>
            <a:off x="6804025" y="1917700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>
            <a:off x="1763713" y="2708275"/>
            <a:ext cx="1368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2" name="Line 20"/>
          <p:cNvSpPr>
            <a:spLocks noChangeShapeType="1"/>
          </p:cNvSpPr>
          <p:nvPr/>
        </p:nvSpPr>
        <p:spPr bwMode="auto">
          <a:xfrm flipV="1">
            <a:off x="1763713" y="2781300"/>
            <a:ext cx="1368425" cy="86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3" name="Line 21"/>
          <p:cNvSpPr>
            <a:spLocks noChangeShapeType="1"/>
          </p:cNvSpPr>
          <p:nvPr/>
        </p:nvSpPr>
        <p:spPr bwMode="auto">
          <a:xfrm flipV="1">
            <a:off x="1763713" y="2925763"/>
            <a:ext cx="1368425" cy="16557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4" name="Line 22"/>
          <p:cNvSpPr>
            <a:spLocks noChangeShapeType="1"/>
          </p:cNvSpPr>
          <p:nvPr/>
        </p:nvSpPr>
        <p:spPr bwMode="auto">
          <a:xfrm>
            <a:off x="4284663" y="2708275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5" name="Line 23"/>
          <p:cNvSpPr>
            <a:spLocks noChangeShapeType="1"/>
          </p:cNvSpPr>
          <p:nvPr/>
        </p:nvSpPr>
        <p:spPr bwMode="auto">
          <a:xfrm>
            <a:off x="5940425" y="2708275"/>
            <a:ext cx="3603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>
            <a:off x="5364163" y="3860800"/>
            <a:ext cx="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7" name="Line 25"/>
          <p:cNvSpPr>
            <a:spLocks noChangeShapeType="1"/>
          </p:cNvSpPr>
          <p:nvPr/>
        </p:nvSpPr>
        <p:spPr bwMode="auto">
          <a:xfrm>
            <a:off x="5364163" y="4797425"/>
            <a:ext cx="0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8" name="Line 26"/>
          <p:cNvSpPr>
            <a:spLocks noChangeShapeType="1"/>
          </p:cNvSpPr>
          <p:nvPr/>
        </p:nvSpPr>
        <p:spPr bwMode="auto">
          <a:xfrm flipV="1">
            <a:off x="6300788" y="3068638"/>
            <a:ext cx="503237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9" name="Line 27"/>
          <p:cNvSpPr>
            <a:spLocks noChangeShapeType="1"/>
          </p:cNvSpPr>
          <p:nvPr/>
        </p:nvSpPr>
        <p:spPr bwMode="auto">
          <a:xfrm flipV="1">
            <a:off x="6300788" y="3068638"/>
            <a:ext cx="576262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0" name="Line 28"/>
          <p:cNvSpPr>
            <a:spLocks noChangeShapeType="1"/>
          </p:cNvSpPr>
          <p:nvPr/>
        </p:nvSpPr>
        <p:spPr bwMode="auto">
          <a:xfrm>
            <a:off x="3851275" y="3068638"/>
            <a:ext cx="576263" cy="5048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1" name="Line 29"/>
          <p:cNvSpPr>
            <a:spLocks noChangeShapeType="1"/>
          </p:cNvSpPr>
          <p:nvPr/>
        </p:nvSpPr>
        <p:spPr bwMode="auto">
          <a:xfrm>
            <a:off x="3708400" y="3068638"/>
            <a:ext cx="792163" cy="1439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2" name="Line 30"/>
          <p:cNvSpPr>
            <a:spLocks noChangeShapeType="1"/>
          </p:cNvSpPr>
          <p:nvPr/>
        </p:nvSpPr>
        <p:spPr bwMode="auto">
          <a:xfrm flipV="1">
            <a:off x="2555875" y="3789363"/>
            <a:ext cx="1871663" cy="1584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3" name="Rectangle 31"/>
          <p:cNvSpPr>
            <a:spLocks noChangeArrowheads="1"/>
          </p:cNvSpPr>
          <p:nvPr/>
        </p:nvSpPr>
        <p:spPr bwMode="auto">
          <a:xfrm>
            <a:off x="2339975" y="6381750"/>
            <a:ext cx="51117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800"/>
              <a:t>Gambar Skematik DSS</a:t>
            </a:r>
          </a:p>
        </p:txBody>
      </p:sp>
    </p:spTree>
    <p:extLst>
      <p:ext uri="{BB962C8B-B14F-4D97-AF65-F5344CB8AC3E}">
        <p14:creationId xmlns:p14="http://schemas.microsoft.com/office/powerpoint/2010/main" val="221878461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4818" y="30480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dirty="0"/>
              <a:t>KOMPONEN-KOMPONEN SPK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3862" y="1981200"/>
            <a:ext cx="8291513" cy="3810000"/>
          </a:xfrm>
        </p:spPr>
        <p:txBody>
          <a:bodyPr>
            <a:noAutofit/>
          </a:bodyPr>
          <a:lstStyle/>
          <a:p>
            <a:pPr marL="609600" indent="-609600" eaLnBrk="1" hangingPunct="1">
              <a:buFontTx/>
              <a:buAutoNum type="arabicPeriod"/>
            </a:pPr>
            <a:r>
              <a:rPr lang="en-US" sz="2800" b="1" i="1" u="sng" dirty="0" err="1">
                <a:solidFill>
                  <a:schemeClr val="accent2"/>
                </a:solidFill>
              </a:rPr>
              <a:t>Subsistem</a:t>
            </a:r>
            <a:r>
              <a:rPr lang="en-US" sz="2800" b="1" i="1" u="sng" dirty="0">
                <a:solidFill>
                  <a:schemeClr val="accent2"/>
                </a:solidFill>
              </a:rPr>
              <a:t> </a:t>
            </a:r>
            <a:r>
              <a:rPr lang="en-US" sz="2800" b="1" i="1" u="sng" dirty="0" err="1">
                <a:solidFill>
                  <a:schemeClr val="accent2"/>
                </a:solidFill>
              </a:rPr>
              <a:t>Manajemen</a:t>
            </a:r>
            <a:r>
              <a:rPr lang="en-US" sz="2800" b="1" i="1" u="sng" dirty="0">
                <a:solidFill>
                  <a:schemeClr val="accent2"/>
                </a:solidFill>
              </a:rPr>
              <a:t> Data (Database Management Subsystem)</a:t>
            </a:r>
          </a:p>
          <a:p>
            <a:pPr marL="609600" indent="-609600" eaLnBrk="1" hangingPunct="1">
              <a:buFontTx/>
              <a:buNone/>
            </a:pPr>
            <a:endParaRPr lang="en-US" sz="2800" i="1" dirty="0">
              <a:solidFill>
                <a:schemeClr val="accent2"/>
              </a:solidFill>
            </a:endParaRPr>
          </a:p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sz="2800" dirty="0"/>
              <a:t>	</a:t>
            </a:r>
            <a:r>
              <a:rPr lang="en-US" sz="2800" dirty="0" err="1"/>
              <a:t>Suatu</a:t>
            </a:r>
            <a:r>
              <a:rPr lang="en-US" sz="2800" dirty="0"/>
              <a:t> sub-</a:t>
            </a:r>
            <a:r>
              <a:rPr lang="en-US" sz="2800" dirty="0" err="1"/>
              <a:t>sistem</a:t>
            </a:r>
            <a:r>
              <a:rPr lang="en-US" sz="2800" dirty="0"/>
              <a:t> yang </a:t>
            </a:r>
            <a:r>
              <a:rPr lang="en-US" sz="2800" dirty="0" err="1"/>
              <a:t>memanajemen</a:t>
            </a:r>
            <a:r>
              <a:rPr lang="en-US" sz="2800" dirty="0"/>
              <a:t> data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memasukkan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database yang </a:t>
            </a:r>
            <a:r>
              <a:rPr lang="en-US" sz="2800" dirty="0" err="1"/>
              <a:t>berisi</a:t>
            </a:r>
            <a:r>
              <a:rPr lang="en-US" sz="2800" dirty="0"/>
              <a:t> data yang </a:t>
            </a:r>
            <a:r>
              <a:rPr lang="en-US" sz="2800" dirty="0" err="1"/>
              <a:t>relevan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dikelola</a:t>
            </a:r>
            <a:r>
              <a:rPr lang="en-US" sz="2800" dirty="0"/>
              <a:t> </a:t>
            </a:r>
            <a:r>
              <a:rPr lang="en-US" sz="2800" dirty="0" err="1"/>
              <a:t>oleh</a:t>
            </a:r>
            <a:r>
              <a:rPr lang="en-US" sz="2800" dirty="0"/>
              <a:t> </a:t>
            </a:r>
            <a:r>
              <a:rPr lang="en-US" sz="2800" dirty="0" err="1"/>
              <a:t>perangkat</a:t>
            </a:r>
            <a:r>
              <a:rPr lang="en-US" sz="2800" dirty="0"/>
              <a:t> </a:t>
            </a:r>
            <a:r>
              <a:rPr lang="en-US" sz="2800" dirty="0" err="1"/>
              <a:t>lunak</a:t>
            </a:r>
            <a:r>
              <a:rPr lang="en-US" sz="2800" dirty="0"/>
              <a:t> yang </a:t>
            </a: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b="1" dirty="0" err="1"/>
              <a:t>Subsistem</a:t>
            </a:r>
            <a:r>
              <a:rPr lang="en-US" sz="2800" b="1" dirty="0"/>
              <a:t> </a:t>
            </a:r>
            <a:r>
              <a:rPr lang="en-US" sz="2800" b="1" dirty="0" err="1"/>
              <a:t>Manajemen</a:t>
            </a:r>
            <a:r>
              <a:rPr lang="en-US" sz="2800" b="1" dirty="0"/>
              <a:t> Database</a:t>
            </a:r>
            <a:r>
              <a:rPr lang="en-US" sz="2800" dirty="0"/>
              <a:t>(DBMS) </a:t>
            </a:r>
          </a:p>
        </p:txBody>
      </p:sp>
    </p:spTree>
    <p:extLst>
      <p:ext uri="{BB962C8B-B14F-4D97-AF65-F5344CB8AC3E}">
        <p14:creationId xmlns:p14="http://schemas.microsoft.com/office/powerpoint/2010/main" val="730894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5" name="Rectangle 23"/>
          <p:cNvSpPr>
            <a:spLocks noChangeArrowheads="1"/>
          </p:cNvSpPr>
          <p:nvPr/>
        </p:nvSpPr>
        <p:spPr bwMode="auto">
          <a:xfrm>
            <a:off x="4716463" y="2708275"/>
            <a:ext cx="2519362" cy="936625"/>
          </a:xfrm>
          <a:prstGeom prst="rect">
            <a:avLst/>
          </a:prstGeom>
          <a:solidFill>
            <a:srgbClr val="ABDD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468313" y="3429000"/>
            <a:ext cx="6767512" cy="3095625"/>
          </a:xfrm>
          <a:prstGeom prst="rect">
            <a:avLst/>
          </a:prstGeom>
          <a:solidFill>
            <a:srgbClr val="ABDD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14363"/>
            <a:ext cx="8229600" cy="6905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/>
              <a:t>Gambar Struktur Subsistem Manajemen Data </a:t>
            </a: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91513" cy="5327650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dirty="0"/>
              <a:t> 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5362575" y="1412875"/>
            <a:ext cx="1873250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Sumber data internal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492500" y="2133600"/>
            <a:ext cx="1008063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Keuangan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4716463" y="2133600"/>
            <a:ext cx="1008062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Pemasaran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5940425" y="2133600"/>
            <a:ext cx="865188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Produksi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7019925" y="2133600"/>
            <a:ext cx="936625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Personalia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8135938" y="2133600"/>
            <a:ext cx="828675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Lainnya</a:t>
            </a:r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5292725" y="2924175"/>
            <a:ext cx="1008063" cy="36036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Ekstraksi</a:t>
            </a: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684213" y="1844675"/>
            <a:ext cx="1800225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Sumber</a:t>
            </a:r>
            <a:r>
              <a:rPr lang="en-US" sz="1400" dirty="0">
                <a:solidFill>
                  <a:schemeClr val="bg1"/>
                </a:solidFill>
              </a:rPr>
              <a:t> data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Eksternal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204" name="Rectangle 12"/>
          <p:cNvSpPr>
            <a:spLocks noChangeArrowheads="1"/>
          </p:cNvSpPr>
          <p:nvPr/>
        </p:nvSpPr>
        <p:spPr bwMode="auto">
          <a:xfrm>
            <a:off x="755650" y="2708275"/>
            <a:ext cx="1728788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>
                <a:solidFill>
                  <a:schemeClr val="bg1"/>
                </a:solidFill>
              </a:rPr>
              <a:t>Basis </a:t>
            </a:r>
            <a:r>
              <a:rPr lang="en-US" sz="1400" dirty="0" err="1">
                <a:solidFill>
                  <a:schemeClr val="bg1"/>
                </a:solidFill>
              </a:rPr>
              <a:t>pengetahuan</a:t>
            </a:r>
            <a:endParaRPr lang="en-US" sz="14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organisasional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205" name="Rectangle 13"/>
          <p:cNvSpPr>
            <a:spLocks noChangeArrowheads="1"/>
          </p:cNvSpPr>
          <p:nvPr/>
        </p:nvSpPr>
        <p:spPr bwMode="auto">
          <a:xfrm>
            <a:off x="5221288" y="3716338"/>
            <a:ext cx="1150937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Database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Pendukung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keputusan</a:t>
            </a:r>
          </a:p>
        </p:txBody>
      </p:sp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4572000" y="4652963"/>
            <a:ext cx="2449513" cy="15113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Sistem manajemen database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400"/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Retrieval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Inquiry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Update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Report generation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Delete</a:t>
            </a: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1476375" y="3716338"/>
            <a:ext cx="1150938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Query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facility</a:t>
            </a: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1476375" y="5084763"/>
            <a:ext cx="1150938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Direktori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data</a:t>
            </a: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7596188" y="2708275"/>
            <a:ext cx="13684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Data personel,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privat</a:t>
            </a:r>
          </a:p>
        </p:txBody>
      </p:sp>
      <p:sp>
        <p:nvSpPr>
          <p:cNvPr id="8210" name="Rectangle 18"/>
          <p:cNvSpPr>
            <a:spLocks noChangeArrowheads="1"/>
          </p:cNvSpPr>
          <p:nvPr/>
        </p:nvSpPr>
        <p:spPr bwMode="auto">
          <a:xfrm>
            <a:off x="7596188" y="3429000"/>
            <a:ext cx="13684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Data warehouse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perusahaan</a:t>
            </a:r>
          </a:p>
        </p:txBody>
      </p:sp>
      <p:sp>
        <p:nvSpPr>
          <p:cNvPr id="8211" name="Rectangle 19"/>
          <p:cNvSpPr>
            <a:spLocks noChangeArrowheads="1"/>
          </p:cNvSpPr>
          <p:nvPr/>
        </p:nvSpPr>
        <p:spPr bwMode="auto">
          <a:xfrm>
            <a:off x="7596188" y="4292600"/>
            <a:ext cx="13684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Manajemen</a:t>
            </a:r>
            <a:endParaRPr lang="en-US" sz="1400" dirty="0">
              <a:solidFill>
                <a:schemeClr val="bg1"/>
              </a:solidFill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dirty="0" err="1">
                <a:solidFill>
                  <a:schemeClr val="bg1"/>
                </a:solidFill>
              </a:rPr>
              <a:t>antarmuka</a:t>
            </a:r>
            <a:endParaRPr lang="en-US" sz="1400" dirty="0">
              <a:solidFill>
                <a:schemeClr val="bg1"/>
              </a:solidFill>
            </a:endParaRPr>
          </a:p>
        </p:txBody>
      </p:sp>
      <p:sp>
        <p:nvSpPr>
          <p:cNvPr id="8212" name="Rectangle 20"/>
          <p:cNvSpPr>
            <a:spLocks noChangeArrowheads="1"/>
          </p:cNvSpPr>
          <p:nvPr/>
        </p:nvSpPr>
        <p:spPr bwMode="auto">
          <a:xfrm>
            <a:off x="7596188" y="4941888"/>
            <a:ext cx="1368425" cy="5048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Manajemen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model</a:t>
            </a:r>
          </a:p>
        </p:txBody>
      </p:sp>
      <p:sp>
        <p:nvSpPr>
          <p:cNvPr id="8213" name="Rectangle 21"/>
          <p:cNvSpPr>
            <a:spLocks noChangeArrowheads="1"/>
          </p:cNvSpPr>
          <p:nvPr/>
        </p:nvSpPr>
        <p:spPr bwMode="auto">
          <a:xfrm>
            <a:off x="7596188" y="5589588"/>
            <a:ext cx="1368425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Subsistem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berbasis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>
                <a:solidFill>
                  <a:schemeClr val="bg1"/>
                </a:solidFill>
              </a:rPr>
              <a:t>pengetahuan</a:t>
            </a:r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 flipH="1">
            <a:off x="3851275" y="1773238"/>
            <a:ext cx="230505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7" name="Line 25"/>
          <p:cNvSpPr>
            <a:spLocks noChangeShapeType="1"/>
          </p:cNvSpPr>
          <p:nvPr/>
        </p:nvSpPr>
        <p:spPr bwMode="auto">
          <a:xfrm flipH="1">
            <a:off x="5219700" y="1773238"/>
            <a:ext cx="9366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8" name="Line 26"/>
          <p:cNvSpPr>
            <a:spLocks noChangeShapeType="1"/>
          </p:cNvSpPr>
          <p:nvPr/>
        </p:nvSpPr>
        <p:spPr bwMode="auto">
          <a:xfrm>
            <a:off x="6227763" y="1773238"/>
            <a:ext cx="730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9" name="Line 27"/>
          <p:cNvSpPr>
            <a:spLocks noChangeShapeType="1"/>
          </p:cNvSpPr>
          <p:nvPr/>
        </p:nvSpPr>
        <p:spPr bwMode="auto">
          <a:xfrm>
            <a:off x="6300788" y="1773238"/>
            <a:ext cx="1223962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0" name="Line 28"/>
          <p:cNvSpPr>
            <a:spLocks noChangeShapeType="1"/>
          </p:cNvSpPr>
          <p:nvPr/>
        </p:nvSpPr>
        <p:spPr bwMode="auto">
          <a:xfrm>
            <a:off x="6443663" y="1773238"/>
            <a:ext cx="2160587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2" name="Line 30"/>
          <p:cNvSpPr>
            <a:spLocks noChangeShapeType="1"/>
          </p:cNvSpPr>
          <p:nvPr/>
        </p:nvSpPr>
        <p:spPr bwMode="auto">
          <a:xfrm>
            <a:off x="3995738" y="2420938"/>
            <a:ext cx="1512887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3" name="Line 31"/>
          <p:cNvSpPr>
            <a:spLocks noChangeShapeType="1"/>
          </p:cNvSpPr>
          <p:nvPr/>
        </p:nvSpPr>
        <p:spPr bwMode="auto">
          <a:xfrm>
            <a:off x="5148263" y="2420938"/>
            <a:ext cx="503237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4" name="Line 32"/>
          <p:cNvSpPr>
            <a:spLocks noChangeShapeType="1"/>
          </p:cNvSpPr>
          <p:nvPr/>
        </p:nvSpPr>
        <p:spPr bwMode="auto">
          <a:xfrm flipH="1">
            <a:off x="5724525" y="2420938"/>
            <a:ext cx="576263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5" name="Line 33"/>
          <p:cNvSpPr>
            <a:spLocks noChangeShapeType="1"/>
          </p:cNvSpPr>
          <p:nvPr/>
        </p:nvSpPr>
        <p:spPr bwMode="auto">
          <a:xfrm flipH="1">
            <a:off x="5940425" y="2420938"/>
            <a:ext cx="151130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6" name="Line 34"/>
          <p:cNvSpPr>
            <a:spLocks noChangeShapeType="1"/>
          </p:cNvSpPr>
          <p:nvPr/>
        </p:nvSpPr>
        <p:spPr bwMode="auto">
          <a:xfrm flipH="1">
            <a:off x="6227763" y="2420938"/>
            <a:ext cx="230505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7" name="Line 35"/>
          <p:cNvSpPr>
            <a:spLocks noChangeShapeType="1"/>
          </p:cNvSpPr>
          <p:nvPr/>
        </p:nvSpPr>
        <p:spPr bwMode="auto">
          <a:xfrm>
            <a:off x="2195513" y="2420938"/>
            <a:ext cx="3097212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8" name="Line 36"/>
          <p:cNvSpPr>
            <a:spLocks noChangeShapeType="1"/>
          </p:cNvSpPr>
          <p:nvPr/>
        </p:nvSpPr>
        <p:spPr bwMode="auto">
          <a:xfrm>
            <a:off x="2484438" y="2997200"/>
            <a:ext cx="2808287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29" name="Line 37"/>
          <p:cNvSpPr>
            <a:spLocks noChangeShapeType="1"/>
          </p:cNvSpPr>
          <p:nvPr/>
        </p:nvSpPr>
        <p:spPr bwMode="auto">
          <a:xfrm flipH="1">
            <a:off x="6300788" y="2924175"/>
            <a:ext cx="1295400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0" name="Line 38"/>
          <p:cNvSpPr>
            <a:spLocks noChangeShapeType="1"/>
          </p:cNvSpPr>
          <p:nvPr/>
        </p:nvSpPr>
        <p:spPr bwMode="auto">
          <a:xfrm>
            <a:off x="5795963" y="3284538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1" name="Line 39"/>
          <p:cNvSpPr>
            <a:spLocks noChangeShapeType="1"/>
          </p:cNvSpPr>
          <p:nvPr/>
        </p:nvSpPr>
        <p:spPr bwMode="auto">
          <a:xfrm>
            <a:off x="6300788" y="3141663"/>
            <a:ext cx="129540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2" name="Line 40"/>
          <p:cNvSpPr>
            <a:spLocks noChangeShapeType="1"/>
          </p:cNvSpPr>
          <p:nvPr/>
        </p:nvSpPr>
        <p:spPr bwMode="auto">
          <a:xfrm flipH="1">
            <a:off x="6372225" y="3789363"/>
            <a:ext cx="1223963" cy="1444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3" name="Line 41"/>
          <p:cNvSpPr>
            <a:spLocks noChangeShapeType="1"/>
          </p:cNvSpPr>
          <p:nvPr/>
        </p:nvSpPr>
        <p:spPr bwMode="auto">
          <a:xfrm>
            <a:off x="5795963" y="4365625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4" name="Line 42"/>
          <p:cNvSpPr>
            <a:spLocks noChangeShapeType="1"/>
          </p:cNvSpPr>
          <p:nvPr/>
        </p:nvSpPr>
        <p:spPr bwMode="auto">
          <a:xfrm flipH="1">
            <a:off x="7019925" y="5229225"/>
            <a:ext cx="5762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5" name="Line 43"/>
          <p:cNvSpPr>
            <a:spLocks noChangeShapeType="1"/>
          </p:cNvSpPr>
          <p:nvPr/>
        </p:nvSpPr>
        <p:spPr bwMode="auto">
          <a:xfrm flipH="1">
            <a:off x="7308850" y="4508500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6" name="Line 44"/>
          <p:cNvSpPr>
            <a:spLocks noChangeShapeType="1"/>
          </p:cNvSpPr>
          <p:nvPr/>
        </p:nvSpPr>
        <p:spPr bwMode="auto">
          <a:xfrm flipH="1">
            <a:off x="7308850" y="5876925"/>
            <a:ext cx="28733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7" name="Line 45"/>
          <p:cNvSpPr>
            <a:spLocks noChangeShapeType="1"/>
          </p:cNvSpPr>
          <p:nvPr/>
        </p:nvSpPr>
        <p:spPr bwMode="auto">
          <a:xfrm flipV="1">
            <a:off x="7308850" y="4508500"/>
            <a:ext cx="0" cy="13684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8" name="Line 46"/>
          <p:cNvSpPr>
            <a:spLocks noChangeShapeType="1"/>
          </p:cNvSpPr>
          <p:nvPr/>
        </p:nvSpPr>
        <p:spPr bwMode="auto">
          <a:xfrm>
            <a:off x="2339975" y="4365625"/>
            <a:ext cx="2232025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39" name="Line 47"/>
          <p:cNvSpPr>
            <a:spLocks noChangeShapeType="1"/>
          </p:cNvSpPr>
          <p:nvPr/>
        </p:nvSpPr>
        <p:spPr bwMode="auto">
          <a:xfrm>
            <a:off x="2051050" y="4365625"/>
            <a:ext cx="0" cy="7191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40" name="Line 48"/>
          <p:cNvSpPr>
            <a:spLocks noChangeShapeType="1"/>
          </p:cNvSpPr>
          <p:nvPr/>
        </p:nvSpPr>
        <p:spPr bwMode="auto">
          <a:xfrm flipV="1">
            <a:off x="2627313" y="5373688"/>
            <a:ext cx="19446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7358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82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2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2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8" presetID="24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0" dur="1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6" dur="1" fill="hold"/>
                                        <p:tgtEl>
                                          <p:spTgt spid="82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9" dur="1" fill="hold"/>
                                        <p:tgtEl>
                                          <p:spTgt spid="82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2" dur="1" fill="hold"/>
                                        <p:tgtEl>
                                          <p:spTgt spid="82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5" dur="1" fill="hold"/>
                                        <p:tgtEl>
                                          <p:spTgt spid="82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8" dur="1" fill="hold"/>
                                        <p:tgtEl>
                                          <p:spTgt spid="82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1" dur="1" fill="hold"/>
                                        <p:tgtEl>
                                          <p:spTgt spid="82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6" dur="1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9" dur="1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2" dur="1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5" dur="1" fill="hold"/>
                                        <p:tgtEl>
                                          <p:spTgt spid="82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8" dur="1" fill="hold"/>
                                        <p:tgtEl>
                                          <p:spTgt spid="82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1" dur="1" fill="hold"/>
                                        <p:tgtEl>
                                          <p:spTgt spid="82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4" dur="1" fill="hold"/>
                                        <p:tgtEl>
                                          <p:spTgt spid="82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9" dur="1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2" dur="1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5" dur="1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8" dur="1" fill="hold"/>
                                        <p:tgtEl>
                                          <p:spTgt spid="82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1" dur="1" fill="hold"/>
                                        <p:tgtEl>
                                          <p:spTgt spid="82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4" dur="1" fill="hold"/>
                                        <p:tgtEl>
                                          <p:spTgt spid="82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7" dur="1" fill="hold"/>
                                        <p:tgtEl>
                                          <p:spTgt spid="82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5" grpId="0" animBg="1"/>
      <p:bldP spid="8214" grpId="0" animBg="1"/>
      <p:bldP spid="8214" grpId="1" animBg="1"/>
      <p:bldP spid="8196" grpId="0" animBg="1"/>
      <p:bldP spid="8197" grpId="0" animBg="1"/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8203" grpId="0" animBg="1"/>
      <p:bldP spid="8204" grpId="0" animBg="1"/>
      <p:bldP spid="8205" grpId="0" animBg="1"/>
      <p:bldP spid="8206" grpId="0" animBg="1"/>
      <p:bldP spid="8207" grpId="0" animBg="1"/>
      <p:bldP spid="8208" grpId="0" animBg="1"/>
      <p:bldP spid="8209" grpId="0" animBg="1"/>
      <p:bldP spid="8210" grpId="0" animBg="1"/>
      <p:bldP spid="8211" grpId="0" animBg="1"/>
      <p:bldP spid="8212" grpId="0" animBg="1"/>
      <p:bldP spid="8213" grpId="0" animBg="1"/>
      <p:bldP spid="8216" grpId="0" animBg="1"/>
      <p:bldP spid="8217" grpId="0" animBg="1"/>
      <p:bldP spid="8218" grpId="0" animBg="1"/>
      <p:bldP spid="8219" grpId="0" animBg="1"/>
      <p:bldP spid="8220" grpId="0" animBg="1"/>
      <p:bldP spid="8222" grpId="0" animBg="1"/>
      <p:bldP spid="8223" grpId="0" animBg="1"/>
      <p:bldP spid="8224" grpId="0" animBg="1"/>
      <p:bldP spid="8225" grpId="0" animBg="1"/>
      <p:bldP spid="8226" grpId="0" animBg="1"/>
      <p:bldP spid="8227" grpId="0" animBg="1"/>
      <p:bldP spid="8228" grpId="0" animBg="1"/>
      <p:bldP spid="8229" grpId="0" animBg="1"/>
      <p:bldP spid="8230" grpId="0" animBg="1"/>
      <p:bldP spid="8231" grpId="0" animBg="1"/>
      <p:bldP spid="8232" grpId="0" animBg="1"/>
      <p:bldP spid="8233" grpId="0" animBg="1"/>
      <p:bldP spid="8234" grpId="0" animBg="1"/>
      <p:bldP spid="8235" grpId="0" animBg="1"/>
      <p:bldP spid="8236" grpId="0" animBg="1"/>
      <p:bldP spid="8237" grpId="0" animBg="1"/>
      <p:bldP spid="8238" grpId="0" animBg="1"/>
      <p:bldP spid="8239" grpId="0" animBg="1"/>
      <p:bldP spid="8240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6195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7275"/>
            <a:ext cx="8291513" cy="5472113"/>
          </a:xfrm>
        </p:spPr>
        <p:txBody>
          <a:bodyPr>
            <a:normAutofit lnSpcReduction="10000"/>
          </a:bodyPr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 err="1">
                <a:solidFill>
                  <a:schemeClr val="tx1"/>
                </a:solidFill>
              </a:rPr>
              <a:t>Subsistem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manajemen</a:t>
            </a:r>
            <a:r>
              <a:rPr lang="en-US" sz="2400" dirty="0">
                <a:solidFill>
                  <a:schemeClr val="tx1"/>
                </a:solidFill>
              </a:rPr>
              <a:t> data </a:t>
            </a:r>
            <a:r>
              <a:rPr lang="en-US" sz="2400" dirty="0" err="1">
                <a:solidFill>
                  <a:schemeClr val="tx1"/>
                </a:solidFill>
              </a:rPr>
              <a:t>terdiri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: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a.  DSS </a:t>
            </a:r>
            <a:r>
              <a:rPr lang="en-US" sz="2400" i="1" dirty="0">
                <a:solidFill>
                  <a:schemeClr val="tx1"/>
                </a:solidFill>
              </a:rPr>
              <a:t>Database</a:t>
            </a: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i="1" dirty="0">
                <a:solidFill>
                  <a:schemeClr val="tx1"/>
                </a:solidFill>
              </a:rPr>
              <a:t>Database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kumpulan</a:t>
            </a:r>
            <a:r>
              <a:rPr lang="en-US" sz="2400" dirty="0">
                <a:solidFill>
                  <a:schemeClr val="tx1"/>
                </a:solidFill>
              </a:rPr>
              <a:t> data yang </a:t>
            </a:r>
            <a:r>
              <a:rPr lang="en-US" sz="2400" dirty="0" err="1">
                <a:solidFill>
                  <a:schemeClr val="tx1"/>
                </a:solidFill>
              </a:rPr>
              <a:t>saling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terkait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terorganisasi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memenuhi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kebutuhan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struktur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sebuah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organisasi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digunakan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oleh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lebih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satu</a:t>
            </a:r>
            <a:r>
              <a:rPr lang="en-US" sz="2400" dirty="0">
                <a:solidFill>
                  <a:schemeClr val="tx1"/>
                </a:solidFill>
              </a:rPr>
              <a:t> orang </a:t>
            </a:r>
            <a:r>
              <a:rPr lang="en-US" sz="2400" dirty="0" err="1">
                <a:solidFill>
                  <a:schemeClr val="tx1"/>
                </a:solidFill>
              </a:rPr>
              <a:t>atau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aplikasi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Data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database DSS </a:t>
            </a:r>
            <a:r>
              <a:rPr lang="en-US" sz="2400" dirty="0" err="1">
                <a:solidFill>
                  <a:schemeClr val="tx1"/>
                </a:solidFill>
              </a:rPr>
              <a:t>diekstrak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sumber</a:t>
            </a:r>
            <a:r>
              <a:rPr lang="en-US" sz="2400" dirty="0">
                <a:solidFill>
                  <a:schemeClr val="tx1"/>
                </a:solidFill>
              </a:rPr>
              <a:t> data internal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eksternal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juga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data personal </a:t>
            </a:r>
            <a:r>
              <a:rPr lang="en-US" sz="2400" dirty="0" err="1">
                <a:solidFill>
                  <a:schemeClr val="tx1"/>
                </a:solidFill>
              </a:rPr>
              <a:t>milik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satu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atau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lebih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pengguna</a:t>
            </a: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Ekstraksi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operasi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meng</a:t>
            </a:r>
            <a:r>
              <a:rPr lang="en-US" sz="2400" dirty="0">
                <a:solidFill>
                  <a:schemeClr val="tx1"/>
                </a:solidFill>
              </a:rPr>
              <a:t>-</a:t>
            </a:r>
            <a:r>
              <a:rPr lang="en-US" sz="2400" i="1" dirty="0">
                <a:solidFill>
                  <a:schemeClr val="tx1"/>
                </a:solidFill>
              </a:rPr>
              <a:t>capture</a:t>
            </a:r>
            <a:r>
              <a:rPr lang="en-US" sz="2400" dirty="0">
                <a:solidFill>
                  <a:schemeClr val="tx1"/>
                </a:solidFill>
              </a:rPr>
              <a:t> data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beberapa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sumber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membuat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sebuah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database</a:t>
            </a:r>
            <a:r>
              <a:rPr lang="en-US" sz="2400" dirty="0">
                <a:solidFill>
                  <a:schemeClr val="tx1"/>
                </a:solidFill>
              </a:rPr>
              <a:t> DSS </a:t>
            </a:r>
            <a:r>
              <a:rPr lang="en-US" sz="2400" dirty="0" err="1">
                <a:solidFill>
                  <a:schemeClr val="tx1"/>
                </a:solidFill>
              </a:rPr>
              <a:t>atau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sebuah</a:t>
            </a:r>
            <a:r>
              <a:rPr lang="en-US" sz="2400" dirty="0">
                <a:solidFill>
                  <a:schemeClr val="tx1"/>
                </a:solidFill>
              </a:rPr>
              <a:t> data </a:t>
            </a:r>
            <a:r>
              <a:rPr lang="en-US" sz="2400" i="1" dirty="0">
                <a:solidFill>
                  <a:schemeClr val="tx1"/>
                </a:solidFill>
              </a:rPr>
              <a:t>warehouse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22373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6243" y="1524000"/>
            <a:ext cx="8291513" cy="459422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b. 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Manajemen</a:t>
            </a:r>
            <a:r>
              <a:rPr lang="en-US" sz="2400" dirty="0">
                <a:solidFill>
                  <a:schemeClr val="tx1"/>
                </a:solidFill>
              </a:rPr>
              <a:t> Database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Yaitu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memanajemen</a:t>
            </a:r>
            <a:r>
              <a:rPr lang="en-US" sz="2400" dirty="0">
                <a:solidFill>
                  <a:schemeClr val="tx1"/>
                </a:solidFill>
              </a:rPr>
              <a:t>/</a:t>
            </a:r>
            <a:r>
              <a:rPr lang="en-US" sz="2400" dirty="0" err="1">
                <a:solidFill>
                  <a:schemeClr val="tx1"/>
                </a:solidFill>
              </a:rPr>
              <a:t>mengatur</a:t>
            </a:r>
            <a:r>
              <a:rPr lang="en-US" sz="2400" dirty="0">
                <a:solidFill>
                  <a:schemeClr val="tx1"/>
                </a:solidFill>
              </a:rPr>
              <a:t> Database </a:t>
            </a:r>
            <a:r>
              <a:rPr lang="en-US" sz="2400" dirty="0" err="1">
                <a:solidFill>
                  <a:schemeClr val="tx1"/>
                </a:solidFill>
              </a:rPr>
              <a:t>baik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dalam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pembuatan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pengaksesan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pembaharuan</a:t>
            </a:r>
            <a:r>
              <a:rPr lang="en-US" sz="2400" dirty="0">
                <a:solidFill>
                  <a:schemeClr val="tx1"/>
                </a:solidFill>
              </a:rPr>
              <a:t> database.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Database yang </a:t>
            </a:r>
            <a:r>
              <a:rPr lang="en-US" sz="2400" dirty="0" err="1">
                <a:solidFill>
                  <a:schemeClr val="tx1"/>
                </a:solidFill>
              </a:rPr>
              <a:t>baik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  <a:r>
              <a:rPr lang="en-US" sz="2400" dirty="0" err="1">
                <a:solidFill>
                  <a:schemeClr val="tx1"/>
                </a:solidFill>
              </a:rPr>
              <a:t>efektif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manajemennya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mendukung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banyak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kegiatan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manajerial</a:t>
            </a:r>
            <a:r>
              <a:rPr lang="en-US" sz="2400" dirty="0">
                <a:solidFill>
                  <a:schemeClr val="tx1"/>
                </a:solidFill>
              </a:rPr>
              <a:t>: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1600" dirty="0" err="1">
                <a:solidFill>
                  <a:schemeClr val="tx1"/>
                </a:solidFill>
              </a:rPr>
              <a:t>navigasi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umum</a:t>
            </a:r>
            <a:r>
              <a:rPr lang="en-US" sz="1600" dirty="0">
                <a:solidFill>
                  <a:schemeClr val="tx1"/>
                </a:solidFill>
              </a:rPr>
              <a:t> di </a:t>
            </a:r>
            <a:r>
              <a:rPr lang="en-US" sz="1600" dirty="0" err="1">
                <a:solidFill>
                  <a:schemeClr val="tx1"/>
                </a:solidFill>
              </a:rPr>
              <a:t>antara</a:t>
            </a:r>
            <a:r>
              <a:rPr lang="en-US" sz="1600" dirty="0">
                <a:solidFill>
                  <a:schemeClr val="tx1"/>
                </a:solidFill>
              </a:rPr>
              <a:t> record²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1600" dirty="0" err="1">
                <a:solidFill>
                  <a:schemeClr val="tx1"/>
                </a:solidFill>
              </a:rPr>
              <a:t>mendukung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pembuatan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pemeliharaan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sebuah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kumpulan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hubungan</a:t>
            </a:r>
            <a:r>
              <a:rPr lang="en-US" sz="1600" dirty="0">
                <a:solidFill>
                  <a:schemeClr val="tx1"/>
                </a:solidFill>
              </a:rPr>
              <a:t> data yang </a:t>
            </a:r>
            <a:r>
              <a:rPr lang="en-US" sz="1600" dirty="0" err="1">
                <a:solidFill>
                  <a:schemeClr val="tx1"/>
                </a:solidFill>
              </a:rPr>
              <a:t>berbeda</a:t>
            </a:r>
            <a:endParaRPr lang="en-US" sz="1600" dirty="0">
              <a:solidFill>
                <a:schemeClr val="tx1"/>
              </a:solidFill>
            </a:endParaRP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1600" dirty="0" err="1">
                <a:solidFill>
                  <a:schemeClr val="tx1"/>
                </a:solidFill>
              </a:rPr>
              <a:t>menghasilkan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laporan</a:t>
            </a:r>
            <a:endParaRPr lang="en-US" sz="16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Tetapi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kekuatan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riil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sebuah</a:t>
            </a:r>
            <a:r>
              <a:rPr lang="en-US" sz="2400" dirty="0">
                <a:solidFill>
                  <a:schemeClr val="tx1"/>
                </a:solidFill>
              </a:rPr>
              <a:t> DSS </a:t>
            </a:r>
            <a:r>
              <a:rPr lang="en-US" sz="2400" dirty="0" err="1">
                <a:solidFill>
                  <a:schemeClr val="tx1"/>
                </a:solidFill>
              </a:rPr>
              <a:t>terjadi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ketika</a:t>
            </a:r>
            <a:r>
              <a:rPr lang="en-US" sz="2400" dirty="0">
                <a:solidFill>
                  <a:schemeClr val="tx1"/>
                </a:solidFill>
              </a:rPr>
              <a:t> data </a:t>
            </a:r>
            <a:r>
              <a:rPr lang="en-US" sz="2400" dirty="0" err="1">
                <a:solidFill>
                  <a:schemeClr val="tx1"/>
                </a:solidFill>
              </a:rPr>
              <a:t>diintegrasikan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model-</a:t>
            </a:r>
            <a:r>
              <a:rPr lang="en-US" sz="2400" dirty="0" err="1">
                <a:solidFill>
                  <a:schemeClr val="tx1"/>
                </a:solidFill>
              </a:rPr>
              <a:t>modelnya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586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0480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 b="1" dirty="0"/>
              <a:t>KOMPONEN-KOMPONEN SPK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91513" cy="3443287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c.  Query Facility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Melakukan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tugas-tugas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seperti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akses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manipulasi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query data.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menerima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permintaan</a:t>
            </a:r>
            <a:r>
              <a:rPr lang="en-US" sz="2400" dirty="0">
                <a:solidFill>
                  <a:schemeClr val="tx1"/>
                </a:solidFill>
              </a:rPr>
              <a:t> data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komponen</a:t>
            </a:r>
            <a:r>
              <a:rPr lang="en-US" sz="2400" dirty="0">
                <a:solidFill>
                  <a:schemeClr val="tx1"/>
                </a:solidFill>
              </a:rPr>
              <a:t> lain</a:t>
            </a: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menentukan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bagaimana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permintaan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dipenuhi</a:t>
            </a:r>
            <a:endParaRPr lang="en-US" sz="2400" dirty="0">
              <a:solidFill>
                <a:schemeClr val="tx1"/>
              </a:solidFill>
            </a:endParaRPr>
          </a:p>
          <a:p>
            <a:pPr marL="1371600" lvl="2" indent="-457200" eaLnBrk="1" hangingPunct="1">
              <a:lnSpc>
                <a:spcPct val="90000"/>
              </a:lnSpc>
            </a:pPr>
            <a:r>
              <a:rPr lang="en-US" sz="2400" dirty="0" err="1">
                <a:solidFill>
                  <a:schemeClr val="tx1"/>
                </a:solidFill>
              </a:rPr>
              <a:t>memformulasi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permintaan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detail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mengembalikan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hasilnya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kepada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pemberi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permintaan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711835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0537" y="1752600"/>
            <a:ext cx="8291513" cy="3984625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d.  </a:t>
            </a:r>
            <a:r>
              <a:rPr lang="en-US" sz="2400" dirty="0" err="1">
                <a:solidFill>
                  <a:schemeClr val="tx1"/>
                </a:solidFill>
              </a:rPr>
              <a:t>Direktori</a:t>
            </a: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sebuah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katalog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semua</a:t>
            </a:r>
            <a:r>
              <a:rPr lang="en-US" sz="2400" dirty="0">
                <a:solidFill>
                  <a:schemeClr val="tx1"/>
                </a:solidFill>
              </a:rPr>
              <a:t> data di </a:t>
            </a:r>
            <a:r>
              <a:rPr lang="en-US" sz="2400" dirty="0" err="1">
                <a:solidFill>
                  <a:schemeClr val="tx1"/>
                </a:solidFill>
              </a:rPr>
              <a:t>dalam</a:t>
            </a:r>
            <a:r>
              <a:rPr lang="en-US" sz="2400" dirty="0">
                <a:solidFill>
                  <a:schemeClr val="tx1"/>
                </a:solidFill>
              </a:rPr>
              <a:t> database.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Berisi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definisi</a:t>
            </a:r>
            <a:r>
              <a:rPr lang="en-US" sz="2400" dirty="0">
                <a:solidFill>
                  <a:schemeClr val="tx1"/>
                </a:solidFill>
              </a:rPr>
              <a:t> data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berfungsi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menjawab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pertanyaan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mengenai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ketersediaan</a:t>
            </a:r>
            <a:r>
              <a:rPr lang="en-US" sz="2400" dirty="0">
                <a:solidFill>
                  <a:schemeClr val="tx1"/>
                </a:solidFill>
              </a:rPr>
              <a:t> item-item data, </a:t>
            </a:r>
            <a:r>
              <a:rPr lang="en-US" sz="2400" dirty="0" err="1">
                <a:solidFill>
                  <a:schemeClr val="tx1"/>
                </a:solidFill>
              </a:rPr>
              <a:t>sumber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makna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eksak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data.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Cocok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mendukung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fase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intelegensi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proses </a:t>
            </a:r>
            <a:r>
              <a:rPr lang="en-US" sz="2400" dirty="0" err="1">
                <a:solidFill>
                  <a:schemeClr val="tx1"/>
                </a:solidFill>
              </a:rPr>
              <a:t>pengambilan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keputusan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karena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membantu</a:t>
            </a:r>
            <a:r>
              <a:rPr lang="en-US" sz="2400" dirty="0">
                <a:solidFill>
                  <a:schemeClr val="tx1"/>
                </a:solidFill>
              </a:rPr>
              <a:t> men-scan data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mengidentifikasi</a:t>
            </a:r>
            <a:r>
              <a:rPr lang="en-US" sz="2400" dirty="0">
                <a:solidFill>
                  <a:schemeClr val="tx1"/>
                </a:solidFill>
              </a:rPr>
              <a:t> area </a:t>
            </a:r>
            <a:r>
              <a:rPr lang="en-US" sz="2400" dirty="0" err="1">
                <a:solidFill>
                  <a:schemeClr val="tx1"/>
                </a:solidFill>
              </a:rPr>
              <a:t>masalah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atau</a:t>
            </a:r>
            <a:r>
              <a:rPr lang="en-US" sz="2400" dirty="0">
                <a:solidFill>
                  <a:schemeClr val="tx1"/>
                </a:solidFill>
              </a:rPr>
              <a:t> peluang². </a:t>
            </a:r>
          </a:p>
        </p:txBody>
      </p:sp>
    </p:spTree>
    <p:extLst>
      <p:ext uri="{BB962C8B-B14F-4D97-AF65-F5344CB8AC3E}">
        <p14:creationId xmlns:p14="http://schemas.microsoft.com/office/powerpoint/2010/main" val="2223276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2" name="Rectangle 18"/>
          <p:cNvSpPr>
            <a:spLocks noChangeArrowheads="1"/>
          </p:cNvSpPr>
          <p:nvPr/>
        </p:nvSpPr>
        <p:spPr bwMode="auto">
          <a:xfrm>
            <a:off x="684213" y="1700213"/>
            <a:ext cx="6624637" cy="3600450"/>
          </a:xfrm>
          <a:prstGeom prst="rect">
            <a:avLst/>
          </a:prstGeom>
          <a:solidFill>
            <a:srgbClr val="ABDD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sz="180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5762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91513" cy="5616575"/>
          </a:xfrm>
        </p:spPr>
        <p:txBody>
          <a:bodyPr/>
          <a:lstStyle/>
          <a:p>
            <a:pPr marL="609600" indent="-609600" eaLnBrk="1" hangingPunct="1">
              <a:buFont typeface="Wingdings" panose="05000000000000000000" pitchFamily="2" charset="2"/>
              <a:buNone/>
            </a:pPr>
            <a:r>
              <a:rPr lang="en-US" b="1" i="1" u="sng">
                <a:solidFill>
                  <a:schemeClr val="accent2"/>
                </a:solidFill>
              </a:rPr>
              <a:t>2.  Subsistem Manajemen Model</a:t>
            </a:r>
            <a:endParaRPr lang="en-US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044575" y="2349500"/>
            <a:ext cx="2663825" cy="1008063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Strategis, taktis, operasional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Statistik, keuangan, pemasaran,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   Ilmu manajemen, akuntansi,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   Teknik, dsb.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1044575" y="1989138"/>
            <a:ext cx="2663825" cy="360362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b="1"/>
              <a:t>Model (Basis Model)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1044575" y="4005263"/>
            <a:ext cx="2663825" cy="1008062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Perintah pemodelan: creation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Pemeliharaan: update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Antarmuka database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Char char="•"/>
            </a:pPr>
            <a:r>
              <a:rPr lang="en-US" sz="1400"/>
              <a:t> Bahasa pemodelan</a:t>
            </a: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1044575" y="3716338"/>
            <a:ext cx="2663825" cy="2889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b="1"/>
              <a:t>Manajemen Basis Model</a:t>
            </a: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5364163" y="2349500"/>
            <a:ext cx="1368425" cy="6477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b="1"/>
              <a:t>Direktori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 b="1"/>
              <a:t>Model</a:t>
            </a:r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5148263" y="3860800"/>
            <a:ext cx="1728787" cy="936625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Eksekusi model,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Integrasi, dan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prosesor perintah</a:t>
            </a:r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>
            <a:off x="3708400" y="2636838"/>
            <a:ext cx="16573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 flipH="1">
            <a:off x="3708400" y="2997200"/>
            <a:ext cx="2303463" cy="1152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3708400" y="4365625"/>
            <a:ext cx="14398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684213" y="5661025"/>
            <a:ext cx="1079500" cy="5746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Manajemen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Data</a:t>
            </a:r>
          </a:p>
        </p:txBody>
      </p:sp>
      <p:sp>
        <p:nvSpPr>
          <p:cNvPr id="16400" name="Rectangle 16"/>
          <p:cNvSpPr>
            <a:spLocks noChangeArrowheads="1"/>
          </p:cNvSpPr>
          <p:nvPr/>
        </p:nvSpPr>
        <p:spPr bwMode="auto">
          <a:xfrm>
            <a:off x="1908175" y="5661025"/>
            <a:ext cx="1079500" cy="5746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Manajemen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antarmuka</a:t>
            </a:r>
          </a:p>
        </p:txBody>
      </p:sp>
      <p:sp>
        <p:nvSpPr>
          <p:cNvPr id="16401" name="Rectangle 17"/>
          <p:cNvSpPr>
            <a:spLocks noChangeArrowheads="1"/>
          </p:cNvSpPr>
          <p:nvPr/>
        </p:nvSpPr>
        <p:spPr bwMode="auto">
          <a:xfrm>
            <a:off x="3203575" y="5661025"/>
            <a:ext cx="2016125" cy="5762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Char char="¨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bg2"/>
              </a:buClr>
              <a:buSzPct val="6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¨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Subsistem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sz="1400"/>
              <a:t>Berbasis pengetahuan</a:t>
            </a:r>
          </a:p>
        </p:txBody>
      </p:sp>
      <p:sp>
        <p:nvSpPr>
          <p:cNvPr id="16403" name="Line 19"/>
          <p:cNvSpPr>
            <a:spLocks noChangeShapeType="1"/>
          </p:cNvSpPr>
          <p:nvPr/>
        </p:nvSpPr>
        <p:spPr bwMode="auto">
          <a:xfrm flipV="1">
            <a:off x="1331913" y="5013325"/>
            <a:ext cx="72072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4" name="Line 20"/>
          <p:cNvSpPr>
            <a:spLocks noChangeShapeType="1"/>
          </p:cNvSpPr>
          <p:nvPr/>
        </p:nvSpPr>
        <p:spPr bwMode="auto">
          <a:xfrm flipV="1">
            <a:off x="2484438" y="5013325"/>
            <a:ext cx="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405" name="Line 21"/>
          <p:cNvSpPr>
            <a:spLocks noChangeShapeType="1"/>
          </p:cNvSpPr>
          <p:nvPr/>
        </p:nvSpPr>
        <p:spPr bwMode="auto">
          <a:xfrm>
            <a:off x="2844800" y="5013325"/>
            <a:ext cx="1295400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21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40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640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2" grpId="0" animBg="1"/>
      <p:bldP spid="16388" grpId="0" animBg="1"/>
      <p:bldP spid="16389" grpId="0" animBg="1"/>
      <p:bldP spid="16390" grpId="0" animBg="1"/>
      <p:bldP spid="16391" grpId="0" animBg="1"/>
      <p:bldP spid="16392" grpId="0" animBg="1"/>
      <p:bldP spid="16393" grpId="0" animBg="1"/>
      <p:bldP spid="16394" grpId="0" animBg="1"/>
      <p:bldP spid="16395" grpId="0" animBg="1"/>
      <p:bldP spid="16397" grpId="0" animBg="1"/>
      <p:bldP spid="16399" grpId="0" animBg="1"/>
      <p:bldP spid="16400" grpId="0" animBg="1"/>
      <p:bldP spid="16401" grpId="0" animBg="1"/>
      <p:bldP spid="16403" grpId="0" animBg="1"/>
      <p:bldP spid="16404" grpId="0" animBg="1"/>
      <p:bldP spid="16405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91513" cy="4365625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b="1" i="1" u="sng" dirty="0">
                <a:solidFill>
                  <a:schemeClr val="tx1"/>
                </a:solidFill>
              </a:rPr>
              <a:t>2.  </a:t>
            </a:r>
            <a:r>
              <a:rPr lang="en-US" sz="2400" b="1" i="1" u="sng" dirty="0" err="1">
                <a:solidFill>
                  <a:schemeClr val="tx1"/>
                </a:solidFill>
              </a:rPr>
              <a:t>Subsistem</a:t>
            </a:r>
            <a:r>
              <a:rPr lang="en-US" sz="2400" b="1" i="1" u="sng" dirty="0">
                <a:solidFill>
                  <a:schemeClr val="tx1"/>
                </a:solidFill>
              </a:rPr>
              <a:t> </a:t>
            </a:r>
            <a:r>
              <a:rPr lang="en-US" sz="2400" b="1" i="1" u="sng" dirty="0" err="1">
                <a:solidFill>
                  <a:schemeClr val="tx1"/>
                </a:solidFill>
              </a:rPr>
              <a:t>Manajemen</a:t>
            </a:r>
            <a:r>
              <a:rPr lang="en-US" sz="2400" b="1" i="1" u="sng" dirty="0">
                <a:solidFill>
                  <a:schemeClr val="tx1"/>
                </a:solidFill>
              </a:rPr>
              <a:t> Model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Subsistem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manajemen</a:t>
            </a:r>
            <a:r>
              <a:rPr lang="en-US" sz="2400" dirty="0">
                <a:solidFill>
                  <a:schemeClr val="tx1"/>
                </a:solidFill>
              </a:rPr>
              <a:t> model </a:t>
            </a:r>
            <a:r>
              <a:rPr lang="en-US" sz="2400" dirty="0" err="1">
                <a:solidFill>
                  <a:schemeClr val="tx1"/>
                </a:solidFill>
              </a:rPr>
              <a:t>terdiri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:</a:t>
            </a:r>
          </a:p>
          <a:p>
            <a:pPr marL="609600" indent="-609600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Tx/>
              <a:buAutoNum type="alphaLcPeriod"/>
            </a:pPr>
            <a:r>
              <a:rPr lang="en-US" sz="2400" dirty="0">
                <a:solidFill>
                  <a:schemeClr val="tx1"/>
                </a:solidFill>
              </a:rPr>
              <a:t>Basis Model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Berisi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rutinitas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statistik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khusus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keuangan</a:t>
            </a:r>
            <a:r>
              <a:rPr lang="en-US" sz="2400" dirty="0">
                <a:solidFill>
                  <a:schemeClr val="tx1"/>
                </a:solidFill>
              </a:rPr>
              <a:t>, forecasting, </a:t>
            </a:r>
            <a:r>
              <a:rPr lang="en-US" sz="2400" dirty="0" err="1">
                <a:solidFill>
                  <a:schemeClr val="tx1"/>
                </a:solidFill>
              </a:rPr>
              <a:t>ilmu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manajemen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model </a:t>
            </a:r>
            <a:r>
              <a:rPr lang="en-US" sz="2400" dirty="0" err="1">
                <a:solidFill>
                  <a:schemeClr val="tx1"/>
                </a:solidFill>
              </a:rPr>
              <a:t>kuantitatif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lainnya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  <a:r>
              <a:rPr lang="en-US" sz="2400" dirty="0" err="1">
                <a:solidFill>
                  <a:schemeClr val="tx1"/>
                </a:solidFill>
              </a:rPr>
              <a:t>memberikan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kapabilitas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analisis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sebuah</a:t>
            </a:r>
            <a:r>
              <a:rPr lang="en-US" sz="2400" dirty="0">
                <a:solidFill>
                  <a:schemeClr val="tx1"/>
                </a:solidFill>
              </a:rPr>
              <a:t> DSS.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dirty="0">
                <a:solidFill>
                  <a:schemeClr val="tx1"/>
                </a:solidFill>
              </a:rPr>
              <a:t>	Model²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DSS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dasarnya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matematis</a:t>
            </a:r>
            <a:r>
              <a:rPr lang="en-US" sz="2400" dirty="0">
                <a:solidFill>
                  <a:schemeClr val="tx1"/>
                </a:solidFill>
              </a:rPr>
              <a:t>; </a:t>
            </a:r>
            <a:r>
              <a:rPr lang="en-US" sz="2400" dirty="0" err="1">
                <a:solidFill>
                  <a:schemeClr val="tx1"/>
                </a:solidFill>
              </a:rPr>
              <a:t>dinyatakan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dalam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rumus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  <a:r>
              <a:rPr lang="en-US" sz="2400" dirty="0" err="1">
                <a:solidFill>
                  <a:schemeClr val="tx1"/>
                </a:solidFill>
              </a:rPr>
              <a:t>dapat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diprogram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dalam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alat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pengembangan</a:t>
            </a:r>
            <a:r>
              <a:rPr lang="en-US" sz="2400" dirty="0">
                <a:solidFill>
                  <a:schemeClr val="tx1"/>
                </a:solidFill>
              </a:rPr>
              <a:t> DSS, ex: excel</a:t>
            </a:r>
          </a:p>
        </p:txBody>
      </p:sp>
    </p:spTree>
    <p:extLst>
      <p:ext uri="{BB962C8B-B14F-4D97-AF65-F5344CB8AC3E}">
        <p14:creationId xmlns:p14="http://schemas.microsoft.com/office/powerpoint/2010/main" val="216865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71600"/>
            <a:ext cx="8291512" cy="474662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b="1" i="1" u="sng" dirty="0">
                <a:solidFill>
                  <a:schemeClr val="tx1"/>
                </a:solidFill>
              </a:rPr>
              <a:t>4 </a:t>
            </a:r>
            <a:r>
              <a:rPr lang="en-US" b="1" i="1" u="sng" dirty="0" err="1">
                <a:solidFill>
                  <a:schemeClr val="tx1"/>
                </a:solidFill>
              </a:rPr>
              <a:t>kategori</a:t>
            </a:r>
            <a:r>
              <a:rPr lang="en-US" b="1" i="1" u="sng" dirty="0">
                <a:solidFill>
                  <a:schemeClr val="tx1"/>
                </a:solidFill>
              </a:rPr>
              <a:t> </a:t>
            </a:r>
            <a:r>
              <a:rPr lang="en-US" b="1" i="1" u="sng" dirty="0" err="1">
                <a:solidFill>
                  <a:schemeClr val="tx1"/>
                </a:solidFill>
              </a:rPr>
              <a:t>utama</a:t>
            </a:r>
            <a:r>
              <a:rPr lang="en-US" b="1" i="1" u="sng" dirty="0">
                <a:solidFill>
                  <a:schemeClr val="tx1"/>
                </a:solidFill>
              </a:rPr>
              <a:t> Basis Model: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1000" dirty="0">
              <a:solidFill>
                <a:schemeClr val="tx1"/>
              </a:solidFill>
            </a:endParaRP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2600" dirty="0">
                <a:solidFill>
                  <a:schemeClr val="tx1"/>
                </a:solidFill>
              </a:rPr>
              <a:t>Model </a:t>
            </a:r>
            <a:r>
              <a:rPr lang="en-US" sz="2600" dirty="0" err="1">
                <a:solidFill>
                  <a:schemeClr val="tx1"/>
                </a:solidFill>
              </a:rPr>
              <a:t>Strategis</a:t>
            </a:r>
            <a:r>
              <a:rPr lang="en-US" sz="2600" dirty="0">
                <a:solidFill>
                  <a:schemeClr val="tx1"/>
                </a:solidFill>
              </a:rPr>
              <a:t> : </a:t>
            </a:r>
            <a:r>
              <a:rPr lang="en-US" sz="2600" dirty="0" err="1">
                <a:solidFill>
                  <a:schemeClr val="tx1"/>
                </a:solidFill>
              </a:rPr>
              <a:t>mendukung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manajemen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puncak</a:t>
            </a:r>
            <a:endParaRPr lang="en-US" sz="2600" dirty="0">
              <a:solidFill>
                <a:schemeClr val="tx1"/>
              </a:solidFill>
            </a:endParaRP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2600" dirty="0">
                <a:solidFill>
                  <a:schemeClr val="tx1"/>
                </a:solidFill>
              </a:rPr>
              <a:t>Model </a:t>
            </a:r>
            <a:r>
              <a:rPr lang="en-US" sz="2600" dirty="0" err="1">
                <a:solidFill>
                  <a:schemeClr val="tx1"/>
                </a:solidFill>
              </a:rPr>
              <a:t>Taktis</a:t>
            </a:r>
            <a:r>
              <a:rPr lang="en-US" sz="2600" dirty="0">
                <a:solidFill>
                  <a:schemeClr val="tx1"/>
                </a:solidFill>
              </a:rPr>
              <a:t> : </a:t>
            </a:r>
            <a:r>
              <a:rPr lang="en-US" sz="2600" dirty="0" err="1">
                <a:solidFill>
                  <a:schemeClr val="tx1"/>
                </a:solidFill>
              </a:rPr>
              <a:t>Cth</a:t>
            </a:r>
            <a:r>
              <a:rPr lang="en-US" sz="2600" dirty="0">
                <a:solidFill>
                  <a:schemeClr val="tx1"/>
                </a:solidFill>
              </a:rPr>
              <a:t>: </a:t>
            </a:r>
            <a:r>
              <a:rPr lang="en-US" sz="2600" dirty="0" err="1">
                <a:solidFill>
                  <a:schemeClr val="tx1"/>
                </a:solidFill>
              </a:rPr>
              <a:t>pemilihan</a:t>
            </a:r>
            <a:r>
              <a:rPr lang="en-US" sz="2600" dirty="0">
                <a:solidFill>
                  <a:schemeClr val="tx1"/>
                </a:solidFill>
              </a:rPr>
              <a:t> server web, </a:t>
            </a:r>
            <a:r>
              <a:rPr lang="en-US" sz="2600" dirty="0" err="1">
                <a:solidFill>
                  <a:schemeClr val="tx1"/>
                </a:solidFill>
              </a:rPr>
              <a:t>perencanaan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persyaratan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tenaga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kerja</a:t>
            </a:r>
            <a:r>
              <a:rPr lang="en-US" sz="2600" dirty="0">
                <a:solidFill>
                  <a:schemeClr val="tx1"/>
                </a:solidFill>
              </a:rPr>
              <a:t>, </a:t>
            </a:r>
            <a:r>
              <a:rPr lang="en-US" sz="2600" dirty="0" err="1">
                <a:solidFill>
                  <a:schemeClr val="tx1"/>
                </a:solidFill>
              </a:rPr>
              <a:t>promosi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penjualan</a:t>
            </a:r>
            <a:r>
              <a:rPr lang="en-US" sz="2600" dirty="0">
                <a:solidFill>
                  <a:schemeClr val="tx1"/>
                </a:solidFill>
              </a:rPr>
              <a:t>, </a:t>
            </a:r>
            <a:r>
              <a:rPr lang="en-US" sz="2600" dirty="0" err="1">
                <a:solidFill>
                  <a:schemeClr val="tx1"/>
                </a:solidFill>
              </a:rPr>
              <a:t>tata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letak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pabrik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dll</a:t>
            </a:r>
            <a:r>
              <a:rPr lang="en-US" sz="2600" dirty="0">
                <a:solidFill>
                  <a:schemeClr val="tx1"/>
                </a:solidFill>
              </a:rPr>
              <a:t>.</a:t>
            </a:r>
          </a:p>
          <a:p>
            <a:pPr marL="990600" lvl="1" indent="-533400" eaLnBrk="1" hangingPunct="1">
              <a:lnSpc>
                <a:spcPct val="90000"/>
              </a:lnSpc>
            </a:pPr>
            <a:r>
              <a:rPr lang="en-US" sz="2600" dirty="0">
                <a:solidFill>
                  <a:schemeClr val="tx1"/>
                </a:solidFill>
              </a:rPr>
              <a:t>Model </a:t>
            </a:r>
            <a:r>
              <a:rPr lang="en-US" sz="2600" dirty="0" err="1">
                <a:solidFill>
                  <a:schemeClr val="tx1"/>
                </a:solidFill>
              </a:rPr>
              <a:t>Operasional</a:t>
            </a:r>
            <a:r>
              <a:rPr lang="en-US" sz="2600" dirty="0">
                <a:solidFill>
                  <a:schemeClr val="tx1"/>
                </a:solidFill>
              </a:rPr>
              <a:t> : </a:t>
            </a:r>
            <a:r>
              <a:rPr lang="en-US" sz="2600" dirty="0" err="1">
                <a:solidFill>
                  <a:schemeClr val="tx1"/>
                </a:solidFill>
              </a:rPr>
              <a:t>Cth</a:t>
            </a:r>
            <a:r>
              <a:rPr lang="en-US" sz="2600" dirty="0">
                <a:solidFill>
                  <a:schemeClr val="tx1"/>
                </a:solidFill>
              </a:rPr>
              <a:t>: </a:t>
            </a:r>
            <a:r>
              <a:rPr lang="en-US" sz="2600" dirty="0" err="1">
                <a:solidFill>
                  <a:schemeClr val="tx1"/>
                </a:solidFill>
              </a:rPr>
              <a:t>persetujuan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pinjaman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pada</a:t>
            </a:r>
            <a:r>
              <a:rPr lang="en-US" sz="2600" dirty="0">
                <a:solidFill>
                  <a:schemeClr val="tx1"/>
                </a:solidFill>
              </a:rPr>
              <a:t> bank, </a:t>
            </a:r>
            <a:r>
              <a:rPr lang="en-US" sz="2600" dirty="0" err="1">
                <a:solidFill>
                  <a:schemeClr val="tx1"/>
                </a:solidFill>
              </a:rPr>
              <a:t>jadwal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produksi</a:t>
            </a:r>
            <a:r>
              <a:rPr lang="en-US" sz="2600" dirty="0">
                <a:solidFill>
                  <a:schemeClr val="tx1"/>
                </a:solidFill>
              </a:rPr>
              <a:t>, </a:t>
            </a:r>
            <a:r>
              <a:rPr lang="en-US" sz="2600" dirty="0" err="1">
                <a:solidFill>
                  <a:schemeClr val="tx1"/>
                </a:solidFill>
              </a:rPr>
              <a:t>kontrol</a:t>
            </a:r>
            <a:r>
              <a:rPr lang="en-US" sz="2600" dirty="0">
                <a:solidFill>
                  <a:schemeClr val="tx1"/>
                </a:solidFill>
              </a:rPr>
              <a:t> </a:t>
            </a:r>
            <a:r>
              <a:rPr lang="en-US" sz="2600" dirty="0" err="1">
                <a:solidFill>
                  <a:schemeClr val="tx1"/>
                </a:solidFill>
              </a:rPr>
              <a:t>inventori</a:t>
            </a:r>
            <a:r>
              <a:rPr lang="en-US" sz="2600" dirty="0">
                <a:solidFill>
                  <a:schemeClr val="tx1"/>
                </a:solidFill>
              </a:rPr>
              <a:t>, </a:t>
            </a:r>
            <a:r>
              <a:rPr lang="en-US" sz="2600" dirty="0" err="1">
                <a:solidFill>
                  <a:schemeClr val="tx1"/>
                </a:solidFill>
              </a:rPr>
              <a:t>dll</a:t>
            </a:r>
            <a:r>
              <a:rPr lang="en-US" sz="2600" dirty="0">
                <a:solidFill>
                  <a:schemeClr val="tx1"/>
                </a:solidFill>
              </a:rPr>
              <a:t>.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en-US" sz="1000" dirty="0">
              <a:solidFill>
                <a:schemeClr val="tx1"/>
              </a:solidFill>
            </a:endParaRP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dirty="0">
                <a:solidFill>
                  <a:schemeClr val="tx1"/>
                </a:solidFill>
              </a:rPr>
              <a:t>Model </a:t>
            </a:r>
            <a:r>
              <a:rPr lang="en-US" dirty="0" err="1">
                <a:solidFill>
                  <a:schemeClr val="tx1"/>
                </a:solidFill>
              </a:rPr>
              <a:t>Analitik</a:t>
            </a:r>
            <a:r>
              <a:rPr lang="en-US" dirty="0">
                <a:solidFill>
                  <a:schemeClr val="tx1"/>
                </a:solidFill>
              </a:rPr>
              <a:t> : </a:t>
            </a:r>
            <a:r>
              <a:rPr lang="en-US" dirty="0" err="1">
                <a:solidFill>
                  <a:schemeClr val="tx1"/>
                </a:solidFill>
              </a:rPr>
              <a:t>untuk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menganalisis</a:t>
            </a:r>
            <a:r>
              <a:rPr lang="en-US" dirty="0">
                <a:solidFill>
                  <a:schemeClr val="tx1"/>
                </a:solidFill>
              </a:rPr>
              <a:t> data. </a:t>
            </a:r>
            <a:r>
              <a:rPr lang="en-US" dirty="0" err="1">
                <a:solidFill>
                  <a:schemeClr val="tx1"/>
                </a:solidFill>
              </a:rPr>
              <a:t>Meliputi</a:t>
            </a:r>
            <a:r>
              <a:rPr lang="en-US" dirty="0">
                <a:solidFill>
                  <a:schemeClr val="tx1"/>
                </a:solidFill>
              </a:rPr>
              <a:t> model </a:t>
            </a:r>
            <a:r>
              <a:rPr lang="en-US" dirty="0" err="1">
                <a:solidFill>
                  <a:schemeClr val="tx1"/>
                </a:solidFill>
              </a:rPr>
              <a:t>statistik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ilmu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manajemen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algoritma</a:t>
            </a:r>
            <a:r>
              <a:rPr lang="en-US" dirty="0">
                <a:solidFill>
                  <a:schemeClr val="tx1"/>
                </a:solidFill>
              </a:rPr>
              <a:t> data, model </a:t>
            </a:r>
            <a:r>
              <a:rPr lang="en-US" dirty="0" err="1">
                <a:solidFill>
                  <a:schemeClr val="tx1"/>
                </a:solidFill>
              </a:rPr>
              <a:t>keuangan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dll</a:t>
            </a:r>
            <a:r>
              <a:rPr lang="en-US" dirty="0">
                <a:solidFill>
                  <a:schemeClr val="tx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7384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91513" cy="5472113"/>
          </a:xfrm>
        </p:spPr>
        <p:txBody>
          <a:bodyPr>
            <a:normAutofit/>
          </a:bodyPr>
          <a:lstStyle/>
          <a:p>
            <a:pPr marL="609600" indent="-609600" eaLnBrk="1" hangingPunct="1">
              <a:buFontTx/>
              <a:buAutoNum type="alphaLcPeriod" startAt="2"/>
            </a:pPr>
            <a:r>
              <a:rPr lang="en-US" sz="2400" b="1" i="1" u="sng" dirty="0" err="1">
                <a:solidFill>
                  <a:schemeClr val="tx1"/>
                </a:solidFill>
              </a:rPr>
              <a:t>Sistem</a:t>
            </a:r>
            <a:r>
              <a:rPr lang="en-US" sz="2400" b="1" i="1" u="sng" dirty="0">
                <a:solidFill>
                  <a:schemeClr val="tx1"/>
                </a:solidFill>
              </a:rPr>
              <a:t> </a:t>
            </a:r>
            <a:r>
              <a:rPr lang="en-US" sz="2400" b="1" i="1" u="sng" dirty="0" err="1">
                <a:solidFill>
                  <a:schemeClr val="tx1"/>
                </a:solidFill>
              </a:rPr>
              <a:t>Manajemen</a:t>
            </a:r>
            <a:r>
              <a:rPr lang="en-US" sz="2400" b="1" i="1" u="sng" dirty="0">
                <a:solidFill>
                  <a:schemeClr val="tx1"/>
                </a:solidFill>
              </a:rPr>
              <a:t> Basis Model</a:t>
            </a:r>
          </a:p>
          <a:p>
            <a:pPr marL="609600" indent="-609600" eaLnBrk="1" hangingPunct="1">
              <a:buFontTx/>
              <a:buNone/>
            </a:pPr>
            <a:r>
              <a:rPr lang="en-US" sz="2400" dirty="0">
                <a:solidFill>
                  <a:schemeClr val="tx1"/>
                </a:solidFill>
              </a:rPr>
              <a:t>	MBMS </a:t>
            </a:r>
            <a:r>
              <a:rPr lang="en-US" sz="2400" dirty="0" err="1">
                <a:solidFill>
                  <a:schemeClr val="tx1"/>
                </a:solidFill>
              </a:rPr>
              <a:t>mampu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mengaitkan</a:t>
            </a:r>
            <a:r>
              <a:rPr lang="en-US" sz="2400" dirty="0">
                <a:solidFill>
                  <a:schemeClr val="tx1"/>
                </a:solidFill>
              </a:rPr>
              <a:t> model²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link yang </a:t>
            </a:r>
            <a:r>
              <a:rPr lang="en-US" sz="2400" dirty="0" err="1">
                <a:solidFill>
                  <a:schemeClr val="tx1"/>
                </a:solidFill>
              </a:rPr>
              <a:t>tepat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melalui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sebuah</a:t>
            </a:r>
            <a:r>
              <a:rPr lang="en-US" sz="2400" dirty="0">
                <a:solidFill>
                  <a:schemeClr val="tx1"/>
                </a:solidFill>
              </a:rPr>
              <a:t> database.</a:t>
            </a:r>
          </a:p>
          <a:p>
            <a:pPr marL="609600" indent="-609600" eaLnBrk="1" hangingPunct="1">
              <a:buFontTx/>
              <a:buAutoNum type="alphaLcPeriod" startAt="2"/>
            </a:pP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buFontTx/>
              <a:buAutoNum type="alphaLcPeriod" startAt="3"/>
            </a:pPr>
            <a:r>
              <a:rPr lang="en-US" sz="2400" b="1" i="1" u="sng" dirty="0" err="1">
                <a:solidFill>
                  <a:schemeClr val="tx1"/>
                </a:solidFill>
              </a:rPr>
              <a:t>Direktori</a:t>
            </a:r>
            <a:r>
              <a:rPr lang="en-US" sz="2400" b="1" i="1" u="sng" dirty="0">
                <a:solidFill>
                  <a:schemeClr val="tx1"/>
                </a:solidFill>
              </a:rPr>
              <a:t> model</a:t>
            </a:r>
          </a:p>
          <a:p>
            <a:pPr marL="990600" lvl="1" indent="-533400" eaLnBrk="1" hangingPunct="1"/>
            <a:r>
              <a:rPr lang="en-US" sz="2400" dirty="0" err="1">
                <a:solidFill>
                  <a:schemeClr val="tx1"/>
                </a:solidFill>
              </a:rPr>
              <a:t>Perannya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sama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 </a:t>
            </a:r>
            <a:r>
              <a:rPr lang="en-US" sz="2400" dirty="0" err="1">
                <a:solidFill>
                  <a:schemeClr val="tx1"/>
                </a:solidFill>
              </a:rPr>
              <a:t>direktori</a:t>
            </a:r>
            <a:r>
              <a:rPr lang="en-US" sz="2400" dirty="0">
                <a:solidFill>
                  <a:schemeClr val="tx1"/>
                </a:solidFill>
              </a:rPr>
              <a:t> database. </a:t>
            </a:r>
            <a:r>
              <a:rPr lang="en-US" sz="2400" dirty="0" err="1">
                <a:solidFill>
                  <a:schemeClr val="tx1"/>
                </a:solidFill>
              </a:rPr>
              <a:t>Merupakan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katalog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semua</a:t>
            </a:r>
            <a:r>
              <a:rPr lang="en-US" sz="2400" dirty="0">
                <a:solidFill>
                  <a:schemeClr val="tx1"/>
                </a:solidFill>
              </a:rPr>
              <a:t> model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perangkat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lunak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lainnya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basis model.</a:t>
            </a:r>
          </a:p>
          <a:p>
            <a:pPr marL="990600" lvl="1" indent="-533400" eaLnBrk="1" hangingPunct="1"/>
            <a:r>
              <a:rPr lang="en-US" sz="2400" dirty="0" err="1">
                <a:solidFill>
                  <a:schemeClr val="tx1"/>
                </a:solidFill>
              </a:rPr>
              <a:t>Berisi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definisi</a:t>
            </a:r>
            <a:r>
              <a:rPr lang="en-US" sz="2400" dirty="0">
                <a:solidFill>
                  <a:schemeClr val="tx1"/>
                </a:solidFill>
              </a:rPr>
              <a:t> model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fungsi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utamanya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menjawab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pertanyaan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tentang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ketersediaan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kapabilitas</a:t>
            </a:r>
            <a:r>
              <a:rPr lang="en-US" sz="2400" dirty="0">
                <a:solidFill>
                  <a:schemeClr val="tx1"/>
                </a:solidFill>
              </a:rPr>
              <a:t> model.</a:t>
            </a:r>
          </a:p>
        </p:txBody>
      </p:sp>
    </p:spTree>
    <p:extLst>
      <p:ext uri="{BB962C8B-B14F-4D97-AF65-F5344CB8AC3E}">
        <p14:creationId xmlns:p14="http://schemas.microsoft.com/office/powerpoint/2010/main" val="3338867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3375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5775" y="1676400"/>
            <a:ext cx="8291513" cy="4481513"/>
          </a:xfrm>
        </p:spPr>
        <p:txBody>
          <a:bodyPr>
            <a:normAutofit/>
          </a:bodyPr>
          <a:lstStyle/>
          <a:p>
            <a:pPr marL="609600" indent="-609600" eaLnBrk="1" hangingPunct="1">
              <a:lnSpc>
                <a:spcPct val="80000"/>
              </a:lnSpc>
              <a:buFontTx/>
              <a:buAutoNum type="alphaLcPeriod" startAt="4"/>
            </a:pPr>
            <a:r>
              <a:rPr lang="en-US" sz="2400" b="1" i="1" u="sng" dirty="0" err="1"/>
              <a:t>Eksekusi</a:t>
            </a:r>
            <a:r>
              <a:rPr lang="en-US" sz="2400" b="1" i="1" u="sng" dirty="0"/>
              <a:t> Model, </a:t>
            </a:r>
            <a:r>
              <a:rPr lang="en-US" sz="2400" b="1" i="1" u="sng" dirty="0" err="1"/>
              <a:t>Integrasi</a:t>
            </a:r>
            <a:r>
              <a:rPr lang="en-US" sz="2400" b="1" i="1" u="sng" dirty="0"/>
              <a:t>, </a:t>
            </a:r>
            <a:r>
              <a:rPr lang="en-US" sz="2400" b="1" i="1" u="sng" dirty="0" err="1"/>
              <a:t>dan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Prosesor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Perintah</a:t>
            </a:r>
            <a:endParaRPr lang="en-US" sz="2400" b="1" i="1" u="sng" dirty="0"/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endParaRPr lang="en-US" sz="2400" dirty="0"/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r>
              <a:rPr lang="en-US" sz="2400" dirty="0" err="1"/>
              <a:t>Eksekusi</a:t>
            </a:r>
            <a:r>
              <a:rPr lang="en-US" sz="2400" dirty="0"/>
              <a:t> model : proses </a:t>
            </a:r>
            <a:r>
              <a:rPr lang="en-US" sz="2400" dirty="0" err="1"/>
              <a:t>mengontrol</a:t>
            </a:r>
            <a:r>
              <a:rPr lang="en-US" sz="2400" dirty="0"/>
              <a:t> </a:t>
            </a:r>
            <a:r>
              <a:rPr lang="en-US" sz="2400" dirty="0" err="1"/>
              <a:t>jalannya</a:t>
            </a:r>
            <a:r>
              <a:rPr lang="en-US" sz="2400" dirty="0"/>
              <a:t> model </a:t>
            </a:r>
            <a:r>
              <a:rPr lang="en-US" sz="2400" dirty="0" err="1"/>
              <a:t>saat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endParaRPr lang="en-US" sz="2400" dirty="0"/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endParaRPr lang="en-US" sz="2400" dirty="0"/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r>
              <a:rPr lang="en-US" sz="2400" dirty="0" err="1"/>
              <a:t>Integrasi</a:t>
            </a:r>
            <a:r>
              <a:rPr lang="en-US" sz="2400" dirty="0"/>
              <a:t> model : </a:t>
            </a:r>
            <a:r>
              <a:rPr lang="en-US" sz="2400" dirty="0" err="1"/>
              <a:t>gabungan</a:t>
            </a:r>
            <a:r>
              <a:rPr lang="en-US" sz="2400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beberapa</a:t>
            </a:r>
            <a:r>
              <a:rPr lang="en-US" sz="2400" dirty="0"/>
              <a:t> model </a:t>
            </a:r>
            <a:r>
              <a:rPr lang="en-US" sz="2400" dirty="0" err="1"/>
              <a:t>saat</a:t>
            </a:r>
            <a:r>
              <a:rPr lang="en-US" sz="2400" dirty="0"/>
              <a:t> </a:t>
            </a:r>
            <a:r>
              <a:rPr lang="en-US" sz="2400" dirty="0" err="1"/>
              <a:t>diperlukan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mengintegrasikan</a:t>
            </a:r>
            <a:r>
              <a:rPr lang="en-US" sz="2400" dirty="0"/>
              <a:t> DSS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aplikasi</a:t>
            </a:r>
            <a:r>
              <a:rPr lang="en-US" sz="2400" dirty="0"/>
              <a:t> lain.</a:t>
            </a:r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endParaRPr lang="en-US" sz="2400" dirty="0"/>
          </a:p>
          <a:p>
            <a:pPr marL="609600" indent="-609600" eaLnBrk="1" hangingPunct="1">
              <a:lnSpc>
                <a:spcPct val="80000"/>
              </a:lnSpc>
              <a:buFontTx/>
              <a:buChar char="-"/>
            </a:pPr>
            <a:r>
              <a:rPr lang="en-US" sz="2400" dirty="0"/>
              <a:t>Command Processor Model : </a:t>
            </a:r>
            <a:r>
              <a:rPr lang="en-US" sz="2400" dirty="0" err="1"/>
              <a:t>menerima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menginterpretasikan</a:t>
            </a:r>
            <a:r>
              <a:rPr lang="en-US" sz="2400" dirty="0"/>
              <a:t> instruksi² </a:t>
            </a:r>
            <a:r>
              <a:rPr lang="en-US" sz="2400" dirty="0" err="1"/>
              <a:t>pemodelan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user interface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merutekannya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MBMS, </a:t>
            </a:r>
            <a:r>
              <a:rPr lang="en-US" sz="2400" dirty="0" err="1"/>
              <a:t>eksekusi</a:t>
            </a:r>
            <a:r>
              <a:rPr lang="en-US" sz="2400" dirty="0"/>
              <a:t> model </a:t>
            </a:r>
            <a:r>
              <a:rPr lang="en-US" sz="2400" dirty="0" err="1"/>
              <a:t>atau</a:t>
            </a:r>
            <a:r>
              <a:rPr lang="en-US" sz="2400" dirty="0"/>
              <a:t> fungsi² </a:t>
            </a:r>
            <a:r>
              <a:rPr lang="en-US" sz="2400" dirty="0" err="1"/>
              <a:t>integrasi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6820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15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6195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8150" y="1741487"/>
            <a:ext cx="8291513" cy="4506913"/>
          </a:xfrm>
        </p:spPr>
        <p:txBody>
          <a:bodyPr>
            <a:noAutofit/>
          </a:bodyPr>
          <a:lstStyle/>
          <a:p>
            <a:pPr marL="609600" indent="-609600" eaLnBrk="1" hangingPunct="1">
              <a:lnSpc>
                <a:spcPct val="90000"/>
              </a:lnSpc>
              <a:buClr>
                <a:schemeClr val="accent2"/>
              </a:buClr>
              <a:buFontTx/>
              <a:buAutoNum type="arabicPeriod" startAt="3"/>
            </a:pPr>
            <a:r>
              <a:rPr lang="en-US" sz="2400" b="1" u="sng" dirty="0" err="1">
                <a:solidFill>
                  <a:schemeClr val="accent2"/>
                </a:solidFill>
              </a:rPr>
              <a:t>Subsistem</a:t>
            </a:r>
            <a:r>
              <a:rPr lang="en-US" sz="2400" b="1" u="sng" dirty="0">
                <a:solidFill>
                  <a:schemeClr val="accent2"/>
                </a:solidFill>
              </a:rPr>
              <a:t> </a:t>
            </a:r>
            <a:r>
              <a:rPr lang="en-US" sz="2400" b="1" u="sng" dirty="0" err="1">
                <a:solidFill>
                  <a:schemeClr val="accent2"/>
                </a:solidFill>
              </a:rPr>
              <a:t>Antarmuka</a:t>
            </a:r>
            <a:r>
              <a:rPr lang="en-US" sz="2400" b="1" u="sng" dirty="0">
                <a:solidFill>
                  <a:schemeClr val="accent2"/>
                </a:solidFill>
              </a:rPr>
              <a:t> </a:t>
            </a:r>
            <a:r>
              <a:rPr lang="en-US" sz="2400" b="1" u="sng" dirty="0" err="1">
                <a:solidFill>
                  <a:schemeClr val="accent2"/>
                </a:solidFill>
              </a:rPr>
              <a:t>Pengguna</a:t>
            </a:r>
            <a:r>
              <a:rPr lang="en-US" sz="2400" b="1" u="sng" dirty="0">
                <a:solidFill>
                  <a:schemeClr val="accent2"/>
                </a:solidFill>
              </a:rPr>
              <a:t> (</a:t>
            </a:r>
            <a:r>
              <a:rPr lang="en-US" sz="2400" b="1" i="1" u="sng" dirty="0">
                <a:solidFill>
                  <a:schemeClr val="accent2"/>
                </a:solidFill>
              </a:rPr>
              <a:t>Dialog</a:t>
            </a:r>
            <a:r>
              <a:rPr lang="en-US" sz="2400" b="1" u="sng" dirty="0">
                <a:solidFill>
                  <a:schemeClr val="accent2"/>
                </a:solidFill>
              </a:rPr>
              <a:t>)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>
                <a:solidFill>
                  <a:schemeClr val="accent2"/>
                </a:solidFill>
              </a:rPr>
              <a:t>	</a:t>
            </a:r>
            <a:r>
              <a:rPr lang="en-US" sz="2400" dirty="0" err="1"/>
              <a:t>Mencakup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aspek</a:t>
            </a:r>
            <a:r>
              <a:rPr lang="en-US" sz="2400" dirty="0"/>
              <a:t> </a:t>
            </a:r>
            <a:r>
              <a:rPr lang="en-US" sz="2400" dirty="0" err="1"/>
              <a:t>komunikasi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satu</a:t>
            </a:r>
            <a:r>
              <a:rPr lang="en-US" sz="2400" dirty="0"/>
              <a:t> </a:t>
            </a:r>
            <a:r>
              <a:rPr lang="en-US" sz="2400" dirty="0" err="1"/>
              <a:t>pengguna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DSS.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/>
              <a:t>	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sz="2400" dirty="0"/>
              <a:t>	</a:t>
            </a:r>
            <a:r>
              <a:rPr lang="en-US" sz="2400" dirty="0" err="1"/>
              <a:t>Subsistem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mencakup</a:t>
            </a:r>
            <a:r>
              <a:rPr lang="en-US" sz="2400" dirty="0"/>
              <a:t>:</a:t>
            </a:r>
          </a:p>
          <a:p>
            <a:pPr marL="990600" lvl="1" indent="-533400" eaLnBrk="1" hangingPunct="1">
              <a:lnSpc>
                <a:spcPct val="90000"/>
              </a:lnSpc>
              <a:buFontTx/>
              <a:buChar char="-"/>
            </a:pP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keras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perangkat</a:t>
            </a:r>
            <a:r>
              <a:rPr lang="en-US" sz="2400" dirty="0"/>
              <a:t> </a:t>
            </a:r>
            <a:r>
              <a:rPr lang="en-US" sz="2400" dirty="0" err="1"/>
              <a:t>lunak</a:t>
            </a:r>
            <a:endParaRPr lang="en-US" sz="2400" dirty="0"/>
          </a:p>
          <a:p>
            <a:pPr marL="990600" lvl="1" indent="-533400" eaLnBrk="1" hangingPunct="1">
              <a:lnSpc>
                <a:spcPct val="90000"/>
              </a:lnSpc>
              <a:buFontTx/>
              <a:buChar char="-"/>
            </a:pPr>
            <a:r>
              <a:rPr lang="en-US" sz="2400" dirty="0" err="1"/>
              <a:t>Kemudahan</a:t>
            </a:r>
            <a:r>
              <a:rPr lang="en-US" sz="2400" dirty="0"/>
              <a:t> </a:t>
            </a:r>
            <a:r>
              <a:rPr lang="en-US" sz="2400" dirty="0" err="1"/>
              <a:t>penggunaan</a:t>
            </a:r>
            <a:endParaRPr lang="en-US" sz="2400" dirty="0"/>
          </a:p>
          <a:p>
            <a:pPr marL="990600" lvl="1" indent="-533400" eaLnBrk="1" hangingPunct="1">
              <a:lnSpc>
                <a:spcPct val="90000"/>
              </a:lnSpc>
              <a:buFontTx/>
              <a:buChar char="-"/>
            </a:pPr>
            <a:r>
              <a:rPr lang="en-US" sz="2400" dirty="0" err="1"/>
              <a:t>Kemampuan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diakses</a:t>
            </a:r>
            <a:endParaRPr lang="en-US" sz="2400" dirty="0"/>
          </a:p>
          <a:p>
            <a:pPr marL="990600" lvl="1" indent="-533400" eaLnBrk="1" hangingPunct="1">
              <a:lnSpc>
                <a:spcPct val="90000"/>
              </a:lnSpc>
              <a:buFontTx/>
              <a:buChar char="-"/>
            </a:pPr>
            <a:r>
              <a:rPr lang="en-US" sz="2400" dirty="0" err="1"/>
              <a:t>Interaksi</a:t>
            </a:r>
            <a:r>
              <a:rPr lang="en-US" sz="2400" dirty="0"/>
              <a:t> </a:t>
            </a:r>
            <a:r>
              <a:rPr lang="en-US" sz="2400" dirty="0" err="1"/>
              <a:t>manusia-mesin</a:t>
            </a:r>
            <a:endParaRPr lang="en-US" sz="2400" dirty="0"/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US" sz="2400" dirty="0"/>
              <a:t>     </a:t>
            </a:r>
            <a:r>
              <a:rPr lang="en-US" sz="2400" dirty="0" err="1"/>
              <a:t>Subsistem</a:t>
            </a:r>
            <a:r>
              <a:rPr lang="en-US" sz="2400" dirty="0"/>
              <a:t> </a:t>
            </a:r>
            <a:r>
              <a:rPr lang="en-US" sz="2400" dirty="0" err="1"/>
              <a:t>ini</a:t>
            </a:r>
            <a:r>
              <a:rPr lang="en-US" sz="2400" dirty="0"/>
              <a:t> </a:t>
            </a:r>
            <a:r>
              <a:rPr lang="en-US" sz="2400" dirty="0" err="1"/>
              <a:t>dikelola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/>
              <a:t>Sistem</a:t>
            </a:r>
            <a:r>
              <a:rPr lang="en-US" sz="2400" dirty="0"/>
              <a:t> </a:t>
            </a:r>
            <a:r>
              <a:rPr lang="en-US" sz="2400" dirty="0" err="1"/>
              <a:t>Manajemen</a:t>
            </a:r>
            <a:r>
              <a:rPr lang="en-US" sz="2400" dirty="0"/>
              <a:t> </a:t>
            </a:r>
            <a:r>
              <a:rPr lang="en-US" sz="2400" dirty="0" err="1"/>
              <a:t>Antarmuka</a:t>
            </a:r>
            <a:r>
              <a:rPr lang="en-US" sz="2400" dirty="0"/>
              <a:t> </a:t>
            </a:r>
            <a:r>
              <a:rPr lang="en-US" sz="2400" dirty="0" err="1"/>
              <a:t>Pengguna</a:t>
            </a:r>
            <a:r>
              <a:rPr lang="en-US" sz="2400" dirty="0"/>
              <a:t> (UIMS) </a:t>
            </a:r>
          </a:p>
        </p:txBody>
      </p:sp>
    </p:spTree>
    <p:extLst>
      <p:ext uri="{BB962C8B-B14F-4D97-AF65-F5344CB8AC3E}">
        <p14:creationId xmlns:p14="http://schemas.microsoft.com/office/powerpoint/2010/main" val="2521945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25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25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25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25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6195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52600"/>
            <a:ext cx="8291513" cy="4724400"/>
          </a:xfrm>
        </p:spPr>
        <p:txBody>
          <a:bodyPr/>
          <a:lstStyle/>
          <a:p>
            <a:pPr marL="609600" indent="-609600" eaLnBrk="1" hangingPunct="1">
              <a:buClr>
                <a:schemeClr val="accent2"/>
              </a:buClr>
              <a:buFontTx/>
              <a:buAutoNum type="arabicPeriod" startAt="4"/>
            </a:pPr>
            <a:r>
              <a:rPr lang="en-US" sz="2800" dirty="0" err="1">
                <a:solidFill>
                  <a:schemeClr val="accent2"/>
                </a:solidFill>
              </a:rPr>
              <a:t>Subsistem</a:t>
            </a:r>
            <a:r>
              <a:rPr lang="en-US" sz="2800" dirty="0">
                <a:solidFill>
                  <a:schemeClr val="accent2"/>
                </a:solidFill>
              </a:rPr>
              <a:t> </a:t>
            </a:r>
            <a:r>
              <a:rPr lang="en-US" sz="2800" dirty="0" err="1">
                <a:solidFill>
                  <a:schemeClr val="accent2"/>
                </a:solidFill>
              </a:rPr>
              <a:t>Manajemen</a:t>
            </a:r>
            <a:r>
              <a:rPr lang="en-US" sz="2800" dirty="0">
                <a:solidFill>
                  <a:schemeClr val="accent2"/>
                </a:solidFill>
              </a:rPr>
              <a:t> </a:t>
            </a:r>
            <a:r>
              <a:rPr lang="en-US" sz="2800" dirty="0" err="1">
                <a:solidFill>
                  <a:schemeClr val="accent2"/>
                </a:solidFill>
              </a:rPr>
              <a:t>Berbasis</a:t>
            </a:r>
            <a:r>
              <a:rPr lang="en-US" sz="2800" dirty="0">
                <a:solidFill>
                  <a:schemeClr val="accent2"/>
                </a:solidFill>
              </a:rPr>
              <a:t> </a:t>
            </a:r>
            <a:r>
              <a:rPr lang="en-US" sz="2800" dirty="0" err="1">
                <a:solidFill>
                  <a:schemeClr val="accent2"/>
                </a:solidFill>
              </a:rPr>
              <a:t>Pengetahuan</a:t>
            </a:r>
            <a:endParaRPr lang="en-US" sz="2800" dirty="0">
              <a:solidFill>
                <a:schemeClr val="accent2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800" dirty="0">
                <a:solidFill>
                  <a:schemeClr val="accent2"/>
                </a:solidFill>
              </a:rPr>
              <a:t>	</a:t>
            </a:r>
            <a:r>
              <a:rPr lang="en-US" sz="2800" dirty="0" err="1"/>
              <a:t>Komponen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menyediakan</a:t>
            </a:r>
            <a:r>
              <a:rPr lang="en-US" sz="2800" dirty="0"/>
              <a:t> </a:t>
            </a:r>
            <a:r>
              <a:rPr lang="en-US" sz="2800" dirty="0" err="1"/>
              <a:t>keahlian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memecahkan</a:t>
            </a:r>
            <a:r>
              <a:rPr lang="en-US" sz="2800" dirty="0"/>
              <a:t> </a:t>
            </a:r>
            <a:r>
              <a:rPr lang="en-US" sz="2800" dirty="0" err="1"/>
              <a:t>beberapa</a:t>
            </a:r>
            <a:r>
              <a:rPr lang="en-US" sz="2800" dirty="0"/>
              <a:t> </a:t>
            </a:r>
            <a:r>
              <a:rPr lang="en-US" sz="2800" dirty="0" err="1"/>
              <a:t>aspek</a:t>
            </a:r>
            <a:r>
              <a:rPr lang="en-US" sz="2800" dirty="0"/>
              <a:t> </a:t>
            </a:r>
            <a:r>
              <a:rPr lang="en-US" sz="2800" dirty="0" err="1"/>
              <a:t>masalah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memberikan</a:t>
            </a:r>
            <a:r>
              <a:rPr lang="en-US" sz="2800" dirty="0"/>
              <a:t> </a:t>
            </a:r>
            <a:r>
              <a:rPr lang="en-US" sz="2800" dirty="0" err="1"/>
              <a:t>pengetahuan</a:t>
            </a:r>
            <a:r>
              <a:rPr lang="en-US" sz="2800" dirty="0"/>
              <a:t> yang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meningkatkan</a:t>
            </a:r>
            <a:r>
              <a:rPr lang="en-US" sz="2800" dirty="0"/>
              <a:t> </a:t>
            </a:r>
            <a:r>
              <a:rPr lang="en-US" sz="2800" dirty="0" err="1"/>
              <a:t>operasi</a:t>
            </a:r>
            <a:r>
              <a:rPr lang="en-US" sz="2800" dirty="0"/>
              <a:t> </a:t>
            </a:r>
            <a:r>
              <a:rPr lang="en-US" sz="2800" dirty="0" err="1"/>
              <a:t>komponen</a:t>
            </a:r>
            <a:r>
              <a:rPr lang="en-US" sz="2800" dirty="0"/>
              <a:t> DSS yang </a:t>
            </a:r>
            <a:r>
              <a:rPr lang="en-US" sz="2800" dirty="0" err="1"/>
              <a:t>lainnya</a:t>
            </a:r>
            <a:endParaRPr lang="en-US" sz="2800" dirty="0"/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800" dirty="0"/>
              <a:t>	</a:t>
            </a:r>
            <a:r>
              <a:rPr lang="en-US" sz="2800" dirty="0" err="1"/>
              <a:t>Komponen</a:t>
            </a:r>
            <a:r>
              <a:rPr lang="en-US" sz="2800" dirty="0"/>
              <a:t> </a:t>
            </a:r>
            <a:r>
              <a:rPr lang="en-US" sz="2800" dirty="0" err="1"/>
              <a:t>pengetahuan</a:t>
            </a:r>
            <a:r>
              <a:rPr lang="en-US" sz="2800" dirty="0"/>
              <a:t> </a:t>
            </a:r>
            <a:r>
              <a:rPr lang="en-US" sz="2800" dirty="0" err="1"/>
              <a:t>terdiri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cerdas</a:t>
            </a:r>
            <a:r>
              <a:rPr lang="en-US" sz="2800" dirty="0"/>
              <a:t>.</a:t>
            </a: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800" dirty="0"/>
              <a:t>	</a:t>
            </a:r>
            <a:r>
              <a:rPr lang="en-US" sz="2800" dirty="0" err="1"/>
              <a:t>Memberikan</a:t>
            </a:r>
            <a:r>
              <a:rPr lang="en-US" sz="2800" dirty="0"/>
              <a:t> </a:t>
            </a:r>
            <a:r>
              <a:rPr lang="en-US" sz="2800" dirty="0" err="1"/>
              <a:t>eksekusi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integrasi</a:t>
            </a:r>
            <a:r>
              <a:rPr lang="en-US" sz="2800" dirty="0"/>
              <a:t> </a:t>
            </a:r>
            <a:r>
              <a:rPr lang="en-US" sz="2800" dirty="0" err="1"/>
              <a:t>penting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cerdas</a:t>
            </a:r>
            <a:endParaRPr lang="en-US" sz="28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912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61950"/>
            <a:ext cx="8229600" cy="690563"/>
          </a:xfrm>
        </p:spPr>
        <p:txBody>
          <a:bodyPr/>
          <a:lstStyle/>
          <a:p>
            <a:pPr eaLnBrk="1" hangingPunct="1"/>
            <a:r>
              <a:rPr lang="en-US" sz="4000"/>
              <a:t>KOMPONEN-KOMPONEN SPK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70087"/>
            <a:ext cx="8291513" cy="2917825"/>
          </a:xfrm>
        </p:spPr>
        <p:txBody>
          <a:bodyPr>
            <a:noAutofit/>
          </a:bodyPr>
          <a:lstStyle/>
          <a:p>
            <a:pPr marL="609600" indent="-609600" eaLnBrk="1" hangingPunct="1"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sz="2400" b="1" u="sng" dirty="0">
                <a:solidFill>
                  <a:schemeClr val="tx1"/>
                </a:solidFill>
              </a:rPr>
              <a:t>PENGGUNA </a:t>
            </a: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Char char="-"/>
            </a:pPr>
            <a:r>
              <a:rPr lang="en-US" sz="2400" dirty="0" err="1">
                <a:solidFill>
                  <a:schemeClr val="tx1"/>
                </a:solidFill>
              </a:rPr>
              <a:t>Memberikan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intelektual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manusia</a:t>
            </a: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Char char="-"/>
            </a:pPr>
            <a:r>
              <a:rPr lang="en-US" sz="2400" dirty="0" err="1">
                <a:solidFill>
                  <a:schemeClr val="tx1"/>
                </a:solidFill>
              </a:rPr>
              <a:t>Bertanggung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jawab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mengambil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keputusan</a:t>
            </a: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Char char="-"/>
            </a:pPr>
            <a:r>
              <a:rPr lang="en-US" sz="2400" dirty="0" err="1">
                <a:solidFill>
                  <a:schemeClr val="tx1"/>
                </a:solidFill>
              </a:rPr>
              <a:t>Memberikan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keahlian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memandu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penggunaan</a:t>
            </a:r>
            <a:r>
              <a:rPr lang="en-US" sz="2400" dirty="0">
                <a:solidFill>
                  <a:schemeClr val="tx1"/>
                </a:solidFill>
              </a:rPr>
              <a:t> DSS</a:t>
            </a: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400" dirty="0">
                <a:solidFill>
                  <a:schemeClr val="tx1"/>
                </a:solidFill>
              </a:rPr>
              <a:t>Hal² </a:t>
            </a:r>
            <a:r>
              <a:rPr lang="en-US" sz="2400" dirty="0" err="1">
                <a:solidFill>
                  <a:schemeClr val="tx1"/>
                </a:solidFill>
              </a:rPr>
              <a:t>tersebut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merupakan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hal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kritis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bagi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sukses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359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447800"/>
            <a:ext cx="8291513" cy="4476750"/>
          </a:xfrm>
        </p:spPr>
        <p:txBody>
          <a:bodyPr>
            <a:normAutofit/>
          </a:bodyPr>
          <a:lstStyle/>
          <a:p>
            <a:pPr marL="609600" indent="-609600" eaLnBrk="1" hangingPunct="1">
              <a:buClr>
                <a:schemeClr val="accent2"/>
              </a:buClr>
              <a:buFont typeface="Wingdings" panose="05000000000000000000" pitchFamily="2" charset="2"/>
              <a:buNone/>
            </a:pPr>
            <a:r>
              <a:rPr lang="en-US" sz="2400" b="1" u="sng" dirty="0">
                <a:solidFill>
                  <a:schemeClr val="tx1"/>
                </a:solidFill>
              </a:rPr>
              <a:t>PENGGUNA </a:t>
            </a: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400" dirty="0">
                <a:solidFill>
                  <a:schemeClr val="tx1"/>
                </a:solidFill>
              </a:rPr>
              <a:t>Ada 2 </a:t>
            </a:r>
            <a:r>
              <a:rPr lang="en-US" sz="2400" dirty="0" err="1">
                <a:solidFill>
                  <a:schemeClr val="tx1"/>
                </a:solidFill>
              </a:rPr>
              <a:t>kelas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pengguna</a:t>
            </a:r>
            <a:r>
              <a:rPr lang="en-US" sz="2400" dirty="0">
                <a:solidFill>
                  <a:schemeClr val="tx1"/>
                </a:solidFill>
              </a:rPr>
              <a:t>:</a:t>
            </a:r>
          </a:p>
          <a:p>
            <a:pPr marL="609600" indent="-609600" eaLnBrk="1" hangingPunct="1">
              <a:buClr>
                <a:schemeClr val="accent2"/>
              </a:buClr>
              <a:buFontTx/>
              <a:buAutoNum type="arabicPeriod"/>
            </a:pPr>
            <a:r>
              <a:rPr lang="en-US" sz="2400" b="1" dirty="0" err="1">
                <a:solidFill>
                  <a:schemeClr val="tx1"/>
                </a:solidFill>
              </a:rPr>
              <a:t>Staf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Ahli</a:t>
            </a:r>
            <a:endParaRPr lang="en-US" sz="2400" b="1" dirty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cenderung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berorientasi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pada</a:t>
            </a:r>
            <a:r>
              <a:rPr lang="en-US" sz="2400" dirty="0">
                <a:solidFill>
                  <a:schemeClr val="tx1"/>
                </a:solidFill>
              </a:rPr>
              <a:t> detail. </a:t>
            </a:r>
            <a:r>
              <a:rPr lang="en-US" sz="2400" dirty="0" err="1">
                <a:solidFill>
                  <a:schemeClr val="tx1"/>
                </a:solidFill>
              </a:rPr>
              <a:t>Cth</a:t>
            </a:r>
            <a:r>
              <a:rPr lang="en-US" sz="2400" dirty="0">
                <a:solidFill>
                  <a:schemeClr val="tx1"/>
                </a:solidFill>
              </a:rPr>
              <a:t>: </a:t>
            </a:r>
            <a:r>
              <a:rPr lang="en-US" sz="2400" dirty="0" err="1">
                <a:solidFill>
                  <a:schemeClr val="tx1"/>
                </a:solidFill>
              </a:rPr>
              <a:t>analis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keuangan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perencana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produksi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peneliti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pemasaran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AutoNum type="arabicPeriod" startAt="2"/>
            </a:pPr>
            <a:r>
              <a:rPr lang="en-US" sz="2400" b="1" dirty="0" err="1">
                <a:solidFill>
                  <a:schemeClr val="tx1"/>
                </a:solidFill>
              </a:rPr>
              <a:t>Manajer</a:t>
            </a:r>
            <a:endParaRPr lang="en-US" sz="2400" b="1" dirty="0">
              <a:solidFill>
                <a:schemeClr val="tx1"/>
              </a:solidFill>
            </a:endParaRPr>
          </a:p>
          <a:p>
            <a:pPr marL="609600" indent="-609600" eaLnBrk="1" hangingPunct="1">
              <a:buClr>
                <a:schemeClr val="accent2"/>
              </a:buClr>
              <a:buFontTx/>
              <a:buNone/>
            </a:pPr>
            <a:r>
              <a:rPr lang="en-US" sz="2400" dirty="0">
                <a:solidFill>
                  <a:schemeClr val="tx1"/>
                </a:solidFill>
              </a:rPr>
              <a:t>	</a:t>
            </a:r>
            <a:r>
              <a:rPr lang="en-US" sz="2400" dirty="0" err="1">
                <a:solidFill>
                  <a:schemeClr val="tx1"/>
                </a:solidFill>
              </a:rPr>
              <a:t>menggunakan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komputer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dengan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rasio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  <a:r>
              <a:rPr lang="en-US" sz="2400" dirty="0" err="1">
                <a:solidFill>
                  <a:schemeClr val="tx1"/>
                </a:solidFill>
              </a:rPr>
              <a:t>jauh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lebih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besar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Manajer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berharap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sistem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lebih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i="1" dirty="0">
                <a:solidFill>
                  <a:schemeClr val="tx1"/>
                </a:solidFill>
              </a:rPr>
              <a:t>user-friendly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02155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3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3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43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30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30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430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 descr="Picture1"/>
          <p:cNvSpPr>
            <a:spLocks/>
          </p:cNvSpPr>
          <p:nvPr/>
        </p:nvSpPr>
        <p:spPr bwMode="auto">
          <a:xfrm>
            <a:off x="5779235" y="2514601"/>
            <a:ext cx="2907565" cy="2514600"/>
          </a:xfrm>
          <a:custGeom>
            <a:avLst/>
            <a:gdLst>
              <a:gd name="T0" fmla="*/ 611536 w 2442939"/>
              <a:gd name="T1" fmla="*/ 2113159 h 2113159"/>
              <a:gd name="T2" fmla="*/ 0 w 2442939"/>
              <a:gd name="T3" fmla="*/ 1056579 h 2113159"/>
              <a:gd name="T4" fmla="*/ 611536 w 2442939"/>
              <a:gd name="T5" fmla="*/ 0 h 2113159"/>
              <a:gd name="T6" fmla="*/ 1831404 w 2442939"/>
              <a:gd name="T7" fmla="*/ 0 h 2113159"/>
              <a:gd name="T8" fmla="*/ 2442939 w 2442939"/>
              <a:gd name="T9" fmla="*/ 1056579 h 2113159"/>
              <a:gd name="T10" fmla="*/ 1831404 w 2442939"/>
              <a:gd name="T11" fmla="*/ 2113159 h 2113159"/>
              <a:gd name="T12" fmla="*/ 611536 w 2442939"/>
              <a:gd name="T13" fmla="*/ 2113159 h 2113159"/>
              <a:gd name="T14" fmla="*/ 611536 w 2442939"/>
              <a:gd name="T15" fmla="*/ 2113159 h 2113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42939" h="2113159">
                <a:moveTo>
                  <a:pt x="611536" y="2113159"/>
                </a:moveTo>
                <a:lnTo>
                  <a:pt x="0" y="1056579"/>
                </a:lnTo>
                <a:lnTo>
                  <a:pt x="611536" y="0"/>
                </a:lnTo>
                <a:lnTo>
                  <a:pt x="1831404" y="0"/>
                </a:lnTo>
                <a:lnTo>
                  <a:pt x="2442939" y="1056579"/>
                </a:lnTo>
                <a:lnTo>
                  <a:pt x="1831404" y="2113159"/>
                </a:lnTo>
                <a:lnTo>
                  <a:pt x="611536" y="2113159"/>
                </a:lnTo>
                <a:lnTo>
                  <a:pt x="611536" y="2113159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12807" cap="flat">
                <a:solidFill>
                  <a:srgbClr val="21212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C8681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Place holder for first level text</a:t>
            </a:r>
          </a:p>
          <a:p>
            <a:r>
              <a:rPr lang="en-US" sz="1800" dirty="0"/>
              <a:t>More placeholder text and more</a:t>
            </a:r>
          </a:p>
          <a:p>
            <a:pPr lvl="1"/>
            <a:r>
              <a:rPr lang="en-US" sz="1600" dirty="0"/>
              <a:t>Place holder for second level text</a:t>
            </a:r>
          </a:p>
          <a:p>
            <a:pPr lvl="2"/>
            <a:r>
              <a:rPr lang="en-US" sz="1400" dirty="0"/>
              <a:t>Place holder for third level</a:t>
            </a:r>
          </a:p>
          <a:p>
            <a:pPr lvl="2"/>
            <a:r>
              <a:rPr lang="en-US" sz="1400" dirty="0"/>
              <a:t>More placeholder third level text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Content Page </a:t>
            </a:r>
            <a:br>
              <a:rPr lang="en-US" dirty="0"/>
            </a:br>
            <a:r>
              <a:rPr lang="en-US" dirty="0"/>
              <a:t>with Text and Table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1"/>
          </p:nvPr>
        </p:nvSpPr>
        <p:spPr/>
        <p:txBody>
          <a:bodyPr>
            <a:normAutofit/>
          </a:bodyPr>
          <a:lstStyle/>
          <a:p>
            <a:r>
              <a:rPr lang="en-US"/>
              <a:t>Subtitle content page with text and table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2365383"/>
              </p:ext>
            </p:extLst>
          </p:nvPr>
        </p:nvGraphicFramePr>
        <p:xfrm>
          <a:off x="1219200" y="3962400"/>
          <a:ext cx="4114800" cy="1371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22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229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4320"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/>
                        <a:t>COLUMN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/>
                        <a:t>COLUMN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/>
                        <a:t>COLUMN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/>
                        <a:t>COLUMN 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 dirty="0"/>
                        <a:t>Item 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/>
                        <a:t>Item Two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/>
                        <a:t>Item Three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r>
                        <a:rPr lang="en-US" sz="1000"/>
                        <a:t>Item Four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6881813" y="6055659"/>
            <a:ext cx="795337" cy="792162"/>
            <a:chOff x="104968557" y="112449118"/>
            <a:chExt cx="663118" cy="659930"/>
          </a:xfrm>
        </p:grpSpPr>
        <p:sp>
          <p:nvSpPr>
            <p:cNvPr id="11" name="Freeform 4"/>
            <p:cNvSpPr>
              <a:spLocks/>
            </p:cNvSpPr>
            <p:nvPr/>
          </p:nvSpPr>
          <p:spPr bwMode="auto">
            <a:xfrm>
              <a:off x="105214039" y="112449118"/>
              <a:ext cx="417635" cy="325183"/>
            </a:xfrm>
            <a:custGeom>
              <a:avLst/>
              <a:gdLst>
                <a:gd name="T0" fmla="*/ 24 w 131"/>
                <a:gd name="T1" fmla="*/ 102 h 102"/>
                <a:gd name="T2" fmla="*/ 31 w 131"/>
                <a:gd name="T3" fmla="*/ 101 h 102"/>
                <a:gd name="T4" fmla="*/ 58 w 131"/>
                <a:gd name="T5" fmla="*/ 81 h 102"/>
                <a:gd name="T6" fmla="*/ 70 w 131"/>
                <a:gd name="T7" fmla="*/ 64 h 102"/>
                <a:gd name="T8" fmla="*/ 131 w 131"/>
                <a:gd name="T9" fmla="*/ 0 h 102"/>
                <a:gd name="T10" fmla="*/ 86 w 131"/>
                <a:gd name="T11" fmla="*/ 0 h 102"/>
                <a:gd name="T12" fmla="*/ 24 w 131"/>
                <a:gd name="T13" fmla="*/ 65 h 102"/>
                <a:gd name="T14" fmla="*/ 24 w 131"/>
                <a:gd name="T15" fmla="*/ 65 h 102"/>
                <a:gd name="T16" fmla="*/ 5 w 131"/>
                <a:gd name="T17" fmla="*/ 90 h 102"/>
                <a:gd name="T18" fmla="*/ 0 w 131"/>
                <a:gd name="T19" fmla="*/ 94 h 102"/>
                <a:gd name="T20" fmla="*/ 21 w 131"/>
                <a:gd name="T21" fmla="*/ 102 h 102"/>
                <a:gd name="T22" fmla="*/ 24 w 131"/>
                <a:gd name="T23" fmla="*/ 10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102"/>
                  </a:moveTo>
                  <a:cubicBezTo>
                    <a:pt x="27" y="102"/>
                    <a:pt x="29" y="102"/>
                    <a:pt x="31" y="101"/>
                  </a:cubicBezTo>
                  <a:cubicBezTo>
                    <a:pt x="41" y="99"/>
                    <a:pt x="50" y="91"/>
                    <a:pt x="58" y="81"/>
                  </a:cubicBezTo>
                  <a:cubicBezTo>
                    <a:pt x="62" y="76"/>
                    <a:pt x="66" y="70"/>
                    <a:pt x="70" y="64"/>
                  </a:cubicBezTo>
                  <a:cubicBezTo>
                    <a:pt x="88" y="35"/>
                    <a:pt x="105" y="0"/>
                    <a:pt x="131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59" y="0"/>
                    <a:pt x="43" y="36"/>
                    <a:pt x="24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18" y="74"/>
                    <a:pt x="12" y="83"/>
                    <a:pt x="5" y="90"/>
                  </a:cubicBezTo>
                  <a:cubicBezTo>
                    <a:pt x="3" y="91"/>
                    <a:pt x="2" y="93"/>
                    <a:pt x="0" y="94"/>
                  </a:cubicBezTo>
                  <a:cubicBezTo>
                    <a:pt x="7" y="99"/>
                    <a:pt x="14" y="102"/>
                    <a:pt x="21" y="102"/>
                  </a:cubicBezTo>
                  <a:lnTo>
                    <a:pt x="24" y="102"/>
                  </a:lnTo>
                  <a:close/>
                </a:path>
              </a:pathLst>
            </a:custGeom>
            <a:gradFill rotWithShape="1">
              <a:gsLst>
                <a:gs pos="0">
                  <a:schemeClr val="accent4"/>
                </a:gs>
                <a:gs pos="100000">
                  <a:schemeClr val="accent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04968557" y="112611708"/>
              <a:ext cx="312431" cy="162592"/>
            </a:xfrm>
            <a:custGeom>
              <a:avLst/>
              <a:gdLst>
                <a:gd name="T0" fmla="*/ 77 w 98"/>
                <a:gd name="T1" fmla="*/ 43 h 51"/>
                <a:gd name="T2" fmla="*/ 60 w 98"/>
                <a:gd name="T3" fmla="*/ 23 h 51"/>
                <a:gd name="T4" fmla="*/ 45 w 98"/>
                <a:gd name="T5" fmla="*/ 0 h 51"/>
                <a:gd name="T6" fmla="*/ 0 w 98"/>
                <a:gd name="T7" fmla="*/ 0 h 51"/>
                <a:gd name="T8" fmla="*/ 53 w 98"/>
                <a:gd name="T9" fmla="*/ 51 h 51"/>
                <a:gd name="T10" fmla="*/ 98 w 98"/>
                <a:gd name="T11" fmla="*/ 51 h 51"/>
                <a:gd name="T12" fmla="*/ 77 w 98"/>
                <a:gd name="T13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43"/>
                  </a:moveTo>
                  <a:cubicBezTo>
                    <a:pt x="71" y="38"/>
                    <a:pt x="65" y="31"/>
                    <a:pt x="60" y="23"/>
                  </a:cubicBezTo>
                  <a:cubicBezTo>
                    <a:pt x="55" y="16"/>
                    <a:pt x="50" y="8"/>
                    <a:pt x="4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6" y="25"/>
                    <a:pt x="31" y="51"/>
                    <a:pt x="53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1" y="51"/>
                    <a:pt x="84" y="48"/>
                    <a:pt x="77" y="4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5214038" y="112783864"/>
              <a:ext cx="417637" cy="325184"/>
            </a:xfrm>
            <a:custGeom>
              <a:avLst/>
              <a:gdLst>
                <a:gd name="T0" fmla="*/ 24 w 131"/>
                <a:gd name="T1" fmla="*/ 0 h 102"/>
                <a:gd name="T2" fmla="*/ 31 w 131"/>
                <a:gd name="T3" fmla="*/ 1 h 102"/>
                <a:gd name="T4" fmla="*/ 58 w 131"/>
                <a:gd name="T5" fmla="*/ 21 h 102"/>
                <a:gd name="T6" fmla="*/ 70 w 131"/>
                <a:gd name="T7" fmla="*/ 38 h 102"/>
                <a:gd name="T8" fmla="*/ 131 w 131"/>
                <a:gd name="T9" fmla="*/ 102 h 102"/>
                <a:gd name="T10" fmla="*/ 86 w 131"/>
                <a:gd name="T11" fmla="*/ 102 h 102"/>
                <a:gd name="T12" fmla="*/ 24 w 131"/>
                <a:gd name="T13" fmla="*/ 37 h 102"/>
                <a:gd name="T14" fmla="*/ 24 w 131"/>
                <a:gd name="T15" fmla="*/ 37 h 102"/>
                <a:gd name="T16" fmla="*/ 5 w 131"/>
                <a:gd name="T17" fmla="*/ 12 h 102"/>
                <a:gd name="T18" fmla="*/ 0 w 131"/>
                <a:gd name="T19" fmla="*/ 8 h 102"/>
                <a:gd name="T20" fmla="*/ 21 w 131"/>
                <a:gd name="T21" fmla="*/ 0 h 102"/>
                <a:gd name="T22" fmla="*/ 24 w 131"/>
                <a:gd name="T23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" h="102">
                  <a:moveTo>
                    <a:pt x="24" y="0"/>
                  </a:moveTo>
                  <a:cubicBezTo>
                    <a:pt x="27" y="0"/>
                    <a:pt x="29" y="0"/>
                    <a:pt x="31" y="1"/>
                  </a:cubicBezTo>
                  <a:cubicBezTo>
                    <a:pt x="41" y="3"/>
                    <a:pt x="50" y="11"/>
                    <a:pt x="58" y="21"/>
                  </a:cubicBezTo>
                  <a:cubicBezTo>
                    <a:pt x="62" y="26"/>
                    <a:pt x="66" y="32"/>
                    <a:pt x="70" y="38"/>
                  </a:cubicBezTo>
                  <a:cubicBezTo>
                    <a:pt x="88" y="67"/>
                    <a:pt x="105" y="102"/>
                    <a:pt x="131" y="102"/>
                  </a:cubicBezTo>
                  <a:cubicBezTo>
                    <a:pt x="86" y="102"/>
                    <a:pt x="86" y="102"/>
                    <a:pt x="86" y="102"/>
                  </a:cubicBezTo>
                  <a:cubicBezTo>
                    <a:pt x="59" y="102"/>
                    <a:pt x="43" y="66"/>
                    <a:pt x="24" y="37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18" y="27"/>
                    <a:pt x="12" y="19"/>
                    <a:pt x="5" y="12"/>
                  </a:cubicBezTo>
                  <a:cubicBezTo>
                    <a:pt x="3" y="11"/>
                    <a:pt x="2" y="9"/>
                    <a:pt x="0" y="8"/>
                  </a:cubicBezTo>
                  <a:cubicBezTo>
                    <a:pt x="7" y="3"/>
                    <a:pt x="14" y="0"/>
                    <a:pt x="21" y="0"/>
                  </a:cubicBezTo>
                  <a:lnTo>
                    <a:pt x="24" y="0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104968558" y="112783865"/>
              <a:ext cx="312430" cy="162592"/>
            </a:xfrm>
            <a:custGeom>
              <a:avLst/>
              <a:gdLst>
                <a:gd name="T0" fmla="*/ 77 w 98"/>
                <a:gd name="T1" fmla="*/ 8 h 51"/>
                <a:gd name="T2" fmla="*/ 60 w 98"/>
                <a:gd name="T3" fmla="*/ 28 h 51"/>
                <a:gd name="T4" fmla="*/ 45 w 98"/>
                <a:gd name="T5" fmla="*/ 51 h 51"/>
                <a:gd name="T6" fmla="*/ 0 w 98"/>
                <a:gd name="T7" fmla="*/ 51 h 51"/>
                <a:gd name="T8" fmla="*/ 53 w 98"/>
                <a:gd name="T9" fmla="*/ 0 h 51"/>
                <a:gd name="T10" fmla="*/ 98 w 98"/>
                <a:gd name="T11" fmla="*/ 0 h 51"/>
                <a:gd name="T12" fmla="*/ 77 w 98"/>
                <a:gd name="T13" fmla="*/ 8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51">
                  <a:moveTo>
                    <a:pt x="77" y="8"/>
                  </a:moveTo>
                  <a:cubicBezTo>
                    <a:pt x="71" y="13"/>
                    <a:pt x="65" y="20"/>
                    <a:pt x="60" y="28"/>
                  </a:cubicBezTo>
                  <a:cubicBezTo>
                    <a:pt x="55" y="35"/>
                    <a:pt x="50" y="43"/>
                    <a:pt x="45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16" y="26"/>
                    <a:pt x="31" y="0"/>
                    <a:pt x="53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1" y="0"/>
                    <a:pt x="84" y="3"/>
                    <a:pt x="77" y="8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21212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C868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7496175" y="6127095"/>
            <a:ext cx="1190625" cy="425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E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21212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DCD6D4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  INFORMATION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900" b="1" i="1" u="none" strike="noStrike" cap="none" normalizeH="0" baseline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TECHNOLOGY</a:t>
            </a: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ockLayouts Computer &amp; Information Technology TC998">
  <a:themeElements>
    <a:clrScheme name="Custom 1">
      <a:dk1>
        <a:sysClr val="windowText" lastClr="000000"/>
      </a:dk1>
      <a:lt1>
        <a:sysClr val="window" lastClr="FFFFFF"/>
      </a:lt1>
      <a:dk2>
        <a:srgbClr val="3F3F42"/>
      </a:dk2>
      <a:lt2>
        <a:srgbClr val="DEDDDC"/>
      </a:lt2>
      <a:accent1>
        <a:srgbClr val="E82683"/>
      </a:accent1>
      <a:accent2>
        <a:srgbClr val="EB632D"/>
      </a:accent2>
      <a:accent3>
        <a:srgbClr val="E5322C"/>
      </a:accent3>
      <a:accent4>
        <a:srgbClr val="009ED6"/>
      </a:accent4>
      <a:accent5>
        <a:srgbClr val="374B8C"/>
      </a:accent5>
      <a:accent6>
        <a:srgbClr val="6D2D7A"/>
      </a:accent6>
      <a:hlink>
        <a:srgbClr val="0000FF"/>
      </a:hlink>
      <a:folHlink>
        <a:srgbClr val="800080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1009</TotalTime>
  <Words>2176</Words>
  <Application>Microsoft Office PowerPoint</Application>
  <PresentationFormat>On-screen Show (4:3)</PresentationFormat>
  <Paragraphs>502</Paragraphs>
  <Slides>80</Slides>
  <Notes>7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80</vt:i4>
      </vt:variant>
    </vt:vector>
  </HeadingPairs>
  <TitlesOfParts>
    <vt:vector size="88" baseType="lpstr">
      <vt:lpstr>Arial</vt:lpstr>
      <vt:lpstr>Arial Narrow</vt:lpstr>
      <vt:lpstr>Calibri</vt:lpstr>
      <vt:lpstr>Tahoma</vt:lpstr>
      <vt:lpstr>Times New Roman</vt:lpstr>
      <vt:lpstr>Wingdings</vt:lpstr>
      <vt:lpstr>StockLayouts Computer &amp; Information Technology TC998</vt:lpstr>
      <vt:lpstr>Picture</vt:lpstr>
      <vt:lpstr>ARSITEKTUR  SISTEM PENDUKUNG KEPUTUSAN</vt:lpstr>
      <vt:lpstr>Definisi  Sistem Pendukung Keputusan</vt:lpstr>
      <vt:lpstr>Konsep  Sistem Pendukung Keputusan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Sejarah SPK (1)</vt:lpstr>
      <vt:lpstr>Sejarah SPK (2)</vt:lpstr>
      <vt:lpstr>Sejarah SPK (3)</vt:lpstr>
      <vt:lpstr>Alasan mengapa perusahaan memerlukan SPK:  </vt:lpstr>
      <vt:lpstr>PowerPoint Presentation</vt:lpstr>
      <vt:lpstr>Karakteristik SPK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Model Konseptual DSS</vt:lpstr>
      <vt:lpstr>TINGKATAN TEKNOLOGI SPK</vt:lpstr>
      <vt:lpstr>PowerPoint Presentation</vt:lpstr>
      <vt:lpstr>SPK SPESIFIK (SPKS)</vt:lpstr>
      <vt:lpstr>PEMBANGKIT SPK (GENERATOR SPK)</vt:lpstr>
      <vt:lpstr>PERLENGKAPAN SPK</vt:lpstr>
      <vt:lpstr>PERLENGKAPAN SPK</vt:lpstr>
      <vt:lpstr>PowerPoint Presentation</vt:lpstr>
      <vt:lpstr>APLIKASI SPK BISA TEDIRI DARI BEBERAPA SUBSISTEM</vt:lpstr>
      <vt:lpstr>Arsitektur SPK</vt:lpstr>
      <vt:lpstr>1.Subsistem manajemen Data</vt:lpstr>
      <vt:lpstr>2. Subsistem manajemen model</vt:lpstr>
      <vt:lpstr>3. Subsistem antarmuka pengguna</vt:lpstr>
      <vt:lpstr> 4. Subsistem manajemen berbasis pengetahuan</vt:lpstr>
      <vt:lpstr>MANAJEMEN MODEL</vt:lpstr>
      <vt:lpstr>Model</vt:lpstr>
      <vt:lpstr>Bentuk Model</vt:lpstr>
      <vt:lpstr>Model Ikonik </vt:lpstr>
      <vt:lpstr>Model Analog (Model Diagramatik)</vt:lpstr>
      <vt:lpstr>Model Simbolik (Model Matematik)</vt:lpstr>
      <vt:lpstr>Langkah-langkah Pemodelan DSS</vt:lpstr>
      <vt:lpstr>Manajemen Data</vt:lpstr>
      <vt:lpstr>Database</vt:lpstr>
      <vt:lpstr>Sumber Data Dalam DSS</vt:lpstr>
      <vt:lpstr>Data Internal</vt:lpstr>
      <vt:lpstr>Data Eksternal</vt:lpstr>
      <vt:lpstr>Data Privat/Personal</vt:lpstr>
      <vt:lpstr>Sistem Manajemen Database (DBMS)</vt:lpstr>
      <vt:lpstr>DBMS</vt:lpstr>
      <vt:lpstr>Fasilitas Query</vt:lpstr>
      <vt:lpstr>Direktori Data</vt:lpstr>
      <vt:lpstr>Sekian dan Terimakasih</vt:lpstr>
      <vt:lpstr>KOMPONEN-KOMPONEN SPK </vt:lpstr>
      <vt:lpstr>KOMPONEN-KOMPONEN SPK</vt:lpstr>
      <vt:lpstr>KOMPONEN-KOMPONEN SPK</vt:lpstr>
      <vt:lpstr>Gambar Struktur Subsistem Manajemen Data 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KOMPONEN-KOMPONEN SPK</vt:lpstr>
      <vt:lpstr>PowerPoint Presentation</vt:lpstr>
      <vt:lpstr>Content Page  with Text and Table</vt:lpstr>
    </vt:vector>
  </TitlesOfParts>
  <Company>StockLayouts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StockLayouts</dc:creator>
  <cp:lastModifiedBy>ifa</cp:lastModifiedBy>
  <cp:revision>141</cp:revision>
  <dcterms:created xsi:type="dcterms:W3CDTF">2010-07-09T22:21:36Z</dcterms:created>
  <dcterms:modified xsi:type="dcterms:W3CDTF">2019-10-26T08:46:35Z</dcterms:modified>
</cp:coreProperties>
</file>