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90117D-F691-4E4E-B885-1BCD0DF0000C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8BEA0E-FB73-4933-A618-79B4F5F6C25F}">
      <dgm:prSet phldrT="[Text]" custT="1"/>
      <dgm:spPr/>
      <dgm:t>
        <a:bodyPr/>
        <a:lstStyle/>
        <a:p>
          <a:r>
            <a:rPr lang="en-US" sz="2800" dirty="0"/>
            <a:t>1. </a:t>
          </a:r>
          <a:r>
            <a:rPr lang="en-US" sz="2800" dirty="0" err="1"/>
            <a:t>Faktor</a:t>
          </a:r>
          <a:r>
            <a:rPr lang="en-US" sz="2800" dirty="0"/>
            <a:t> </a:t>
          </a:r>
          <a:r>
            <a:rPr lang="en-US" sz="2800" dirty="0" err="1"/>
            <a:t>Hereditas</a:t>
          </a:r>
          <a:r>
            <a:rPr lang="en-US" sz="2800" dirty="0"/>
            <a:t>/ </a:t>
          </a:r>
          <a:r>
            <a:rPr lang="en-US" sz="2800" dirty="0" err="1"/>
            <a:t>Bawaan</a:t>
          </a:r>
          <a:endParaRPr lang="en-US" sz="2800" dirty="0"/>
        </a:p>
      </dgm:t>
    </dgm:pt>
    <dgm:pt modelId="{07341C29-1A10-4E19-9C87-40C22AEF15D6}" type="parTrans" cxnId="{B3C6549A-00BC-4760-9DD7-EEB08A9AF686}">
      <dgm:prSet/>
      <dgm:spPr/>
      <dgm:t>
        <a:bodyPr/>
        <a:lstStyle/>
        <a:p>
          <a:endParaRPr lang="en-US"/>
        </a:p>
      </dgm:t>
    </dgm:pt>
    <dgm:pt modelId="{004251B4-BEF2-4DD6-BD8D-ACF725C74EA4}" type="sibTrans" cxnId="{B3C6549A-00BC-4760-9DD7-EEB08A9AF686}">
      <dgm:prSet/>
      <dgm:spPr/>
      <dgm:t>
        <a:bodyPr/>
        <a:lstStyle/>
        <a:p>
          <a:endParaRPr lang="en-US"/>
        </a:p>
      </dgm:t>
    </dgm:pt>
    <dgm:pt modelId="{33663327-0122-4270-BF77-E075E7A408D6}">
      <dgm:prSet phldrT="[Text]" custT="1"/>
      <dgm:spPr/>
      <dgm:t>
        <a:bodyPr/>
        <a:lstStyle/>
        <a:p>
          <a:r>
            <a:rPr lang="en-US" sz="2800" dirty="0"/>
            <a:t>2. </a:t>
          </a:r>
          <a:r>
            <a:rPr lang="en-US" sz="2800" dirty="0" err="1"/>
            <a:t>Faktor</a:t>
          </a:r>
          <a:r>
            <a:rPr lang="en-US" sz="2800" dirty="0"/>
            <a:t> </a:t>
          </a:r>
          <a:r>
            <a:rPr lang="en-US" sz="2800" dirty="0" err="1"/>
            <a:t>Lingkungan</a:t>
          </a:r>
          <a:endParaRPr lang="en-US" sz="2800" dirty="0"/>
        </a:p>
      </dgm:t>
    </dgm:pt>
    <dgm:pt modelId="{EE66D395-27E7-4EA1-9FAD-A02BE644D036}" type="parTrans" cxnId="{97E34C12-A729-44B9-A010-D5678B55D2D2}">
      <dgm:prSet/>
      <dgm:spPr/>
      <dgm:t>
        <a:bodyPr/>
        <a:lstStyle/>
        <a:p>
          <a:endParaRPr lang="en-US"/>
        </a:p>
      </dgm:t>
    </dgm:pt>
    <dgm:pt modelId="{E8A0A406-7120-48ED-832C-1C5BBEED8B6D}" type="sibTrans" cxnId="{97E34C12-A729-44B9-A010-D5678B55D2D2}">
      <dgm:prSet/>
      <dgm:spPr/>
      <dgm:t>
        <a:bodyPr/>
        <a:lstStyle/>
        <a:p>
          <a:endParaRPr lang="en-US"/>
        </a:p>
      </dgm:t>
    </dgm:pt>
    <dgm:pt modelId="{559D0553-3CD0-444D-B744-84305F75E905}" type="pres">
      <dgm:prSet presAssocID="{9690117D-F691-4E4E-B885-1BCD0DF0000C}" presName="diagram" presStyleCnt="0">
        <dgm:presLayoutVars>
          <dgm:dir/>
          <dgm:resizeHandles val="exact"/>
        </dgm:presLayoutVars>
      </dgm:prSet>
      <dgm:spPr/>
    </dgm:pt>
    <dgm:pt modelId="{E1EFCEA5-5744-4DF3-8F1C-09FC298BB8E7}" type="pres">
      <dgm:prSet presAssocID="{838BEA0E-FB73-4933-A618-79B4F5F6C25F}" presName="arrow" presStyleLbl="node1" presStyleIdx="0" presStyleCnt="2" custRadScaleRad="100108" custRadScaleInc="-2">
        <dgm:presLayoutVars>
          <dgm:bulletEnabled val="1"/>
        </dgm:presLayoutVars>
      </dgm:prSet>
      <dgm:spPr/>
    </dgm:pt>
    <dgm:pt modelId="{9EB9F3B6-E5EF-48F5-A1C2-67F57242FB0A}" type="pres">
      <dgm:prSet presAssocID="{33663327-0122-4270-BF77-E075E7A408D6}" presName="arrow" presStyleLbl="node1" presStyleIdx="1" presStyleCnt="2">
        <dgm:presLayoutVars>
          <dgm:bulletEnabled val="1"/>
        </dgm:presLayoutVars>
      </dgm:prSet>
      <dgm:spPr/>
    </dgm:pt>
  </dgm:ptLst>
  <dgm:cxnLst>
    <dgm:cxn modelId="{97E34C12-A729-44B9-A010-D5678B55D2D2}" srcId="{9690117D-F691-4E4E-B885-1BCD0DF0000C}" destId="{33663327-0122-4270-BF77-E075E7A408D6}" srcOrd="1" destOrd="0" parTransId="{EE66D395-27E7-4EA1-9FAD-A02BE644D036}" sibTransId="{E8A0A406-7120-48ED-832C-1C5BBEED8B6D}"/>
    <dgm:cxn modelId="{5BAA6748-F143-4E4A-B26F-CC72C07A843E}" type="presOf" srcId="{9690117D-F691-4E4E-B885-1BCD0DF0000C}" destId="{559D0553-3CD0-444D-B744-84305F75E905}" srcOrd="0" destOrd="0" presId="urn:microsoft.com/office/officeart/2005/8/layout/arrow5"/>
    <dgm:cxn modelId="{B3C6549A-00BC-4760-9DD7-EEB08A9AF686}" srcId="{9690117D-F691-4E4E-B885-1BCD0DF0000C}" destId="{838BEA0E-FB73-4933-A618-79B4F5F6C25F}" srcOrd="0" destOrd="0" parTransId="{07341C29-1A10-4E19-9C87-40C22AEF15D6}" sibTransId="{004251B4-BEF2-4DD6-BD8D-ACF725C74EA4}"/>
    <dgm:cxn modelId="{47E634D2-3726-475A-B20E-1BF51A37DF9F}" type="presOf" srcId="{838BEA0E-FB73-4933-A618-79B4F5F6C25F}" destId="{E1EFCEA5-5744-4DF3-8F1C-09FC298BB8E7}" srcOrd="0" destOrd="0" presId="urn:microsoft.com/office/officeart/2005/8/layout/arrow5"/>
    <dgm:cxn modelId="{EEBFD6D6-92F4-48D8-A2DB-A182EB3A1BA4}" type="presOf" srcId="{33663327-0122-4270-BF77-E075E7A408D6}" destId="{9EB9F3B6-E5EF-48F5-A1C2-67F57242FB0A}" srcOrd="0" destOrd="0" presId="urn:microsoft.com/office/officeart/2005/8/layout/arrow5"/>
    <dgm:cxn modelId="{8D1FC790-8B01-4C50-BE30-8CCE4C962C23}" type="presParOf" srcId="{559D0553-3CD0-444D-B744-84305F75E905}" destId="{E1EFCEA5-5744-4DF3-8F1C-09FC298BB8E7}" srcOrd="0" destOrd="0" presId="urn:microsoft.com/office/officeart/2005/8/layout/arrow5"/>
    <dgm:cxn modelId="{75318361-289C-49F7-890B-58B24A80DA2D}" type="presParOf" srcId="{559D0553-3CD0-444D-B744-84305F75E905}" destId="{9EB9F3B6-E5EF-48F5-A1C2-67F57242FB0A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BBE69B-0F45-4E60-BD7D-6B802447D7FD}" type="doc">
      <dgm:prSet loTypeId="urn:microsoft.com/office/officeart/2008/layout/PictureStrips" loCatId="pictur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D0B43B70-3A18-4175-8365-528DBE482937}">
      <dgm:prSet phldrT="[Text]"/>
      <dgm:spPr/>
      <dgm:t>
        <a:bodyPr/>
        <a:lstStyle/>
        <a:p>
          <a:r>
            <a:rPr lang="en-US" dirty="0"/>
            <a:t>a. </a:t>
          </a:r>
          <a:r>
            <a:rPr lang="en-US" dirty="0" err="1"/>
            <a:t>Kelekatan</a:t>
          </a:r>
          <a:endParaRPr lang="en-US" dirty="0"/>
        </a:p>
      </dgm:t>
    </dgm:pt>
    <dgm:pt modelId="{5F39CBCC-A097-4C31-A049-A6867D4EA4AB}" type="parTrans" cxnId="{8C43F0EA-CC5E-4370-B200-04F49AB2B0AA}">
      <dgm:prSet/>
      <dgm:spPr/>
      <dgm:t>
        <a:bodyPr/>
        <a:lstStyle/>
        <a:p>
          <a:endParaRPr lang="en-US"/>
        </a:p>
      </dgm:t>
    </dgm:pt>
    <dgm:pt modelId="{095B9D8A-4F9E-4213-8D6A-C69030F8D313}" type="sibTrans" cxnId="{8C43F0EA-CC5E-4370-B200-04F49AB2B0AA}">
      <dgm:prSet/>
      <dgm:spPr/>
      <dgm:t>
        <a:bodyPr/>
        <a:lstStyle/>
        <a:p>
          <a:endParaRPr lang="en-US"/>
        </a:p>
      </dgm:t>
    </dgm:pt>
    <dgm:pt modelId="{6F572FA6-D4AF-46AC-AC0C-426740A6A3A4}">
      <dgm:prSet phldrT="[Text]"/>
      <dgm:spPr/>
      <dgm:t>
        <a:bodyPr/>
        <a:lstStyle/>
        <a:p>
          <a:r>
            <a:rPr lang="en-US" dirty="0"/>
            <a:t>b. </a:t>
          </a:r>
          <a:r>
            <a:rPr lang="en-US" dirty="0" err="1"/>
            <a:t>Pola</a:t>
          </a:r>
          <a:r>
            <a:rPr lang="en-US" dirty="0"/>
            <a:t> </a:t>
          </a:r>
          <a:r>
            <a:rPr lang="en-US" dirty="0" err="1"/>
            <a:t>Asuh</a:t>
          </a:r>
          <a:endParaRPr lang="en-US" dirty="0"/>
        </a:p>
      </dgm:t>
    </dgm:pt>
    <dgm:pt modelId="{C0DA7D5F-F020-4D99-8343-02559310D2D5}" type="parTrans" cxnId="{F858BFD1-B18F-4C93-9A54-CAD5E592E147}">
      <dgm:prSet/>
      <dgm:spPr/>
      <dgm:t>
        <a:bodyPr/>
        <a:lstStyle/>
        <a:p>
          <a:endParaRPr lang="en-US"/>
        </a:p>
      </dgm:t>
    </dgm:pt>
    <dgm:pt modelId="{538EA916-6829-4D10-9D8C-9B076A4F1110}" type="sibTrans" cxnId="{F858BFD1-B18F-4C93-9A54-CAD5E592E147}">
      <dgm:prSet/>
      <dgm:spPr/>
      <dgm:t>
        <a:bodyPr/>
        <a:lstStyle/>
        <a:p>
          <a:endParaRPr lang="en-US"/>
        </a:p>
      </dgm:t>
    </dgm:pt>
    <dgm:pt modelId="{D376DBFF-5DDD-48EC-9535-8D5BE5FD9700}">
      <dgm:prSet phldrT="[Text]"/>
      <dgm:spPr/>
      <dgm:t>
        <a:bodyPr/>
        <a:lstStyle/>
        <a:p>
          <a:r>
            <a:rPr lang="en-US" dirty="0"/>
            <a:t>c. </a:t>
          </a:r>
          <a:r>
            <a:rPr lang="en-US" dirty="0" err="1"/>
            <a:t>Pemberian</a:t>
          </a:r>
          <a:r>
            <a:rPr lang="en-US" dirty="0"/>
            <a:t> </a:t>
          </a:r>
          <a:r>
            <a:rPr lang="en-US" dirty="0" err="1"/>
            <a:t>perlakuan</a:t>
          </a:r>
          <a:r>
            <a:rPr lang="en-US" dirty="0"/>
            <a:t> yang </a:t>
          </a:r>
          <a:r>
            <a:rPr lang="en-US" dirty="0" err="1"/>
            <a:t>tidak</a:t>
          </a:r>
          <a:r>
            <a:rPr lang="en-US" dirty="0"/>
            <a:t> </a:t>
          </a:r>
          <a:r>
            <a:rPr lang="en-US" dirty="0" err="1"/>
            <a:t>tepat</a:t>
          </a:r>
          <a:r>
            <a:rPr lang="en-US" dirty="0"/>
            <a:t> </a:t>
          </a:r>
          <a:r>
            <a:rPr lang="en-US" dirty="0" err="1"/>
            <a:t>pada</a:t>
          </a:r>
          <a:r>
            <a:rPr lang="en-US" dirty="0"/>
            <a:t> </a:t>
          </a:r>
          <a:r>
            <a:rPr lang="en-US" dirty="0" err="1"/>
            <a:t>anak</a:t>
          </a:r>
          <a:endParaRPr lang="en-US" dirty="0"/>
        </a:p>
      </dgm:t>
    </dgm:pt>
    <dgm:pt modelId="{A695BABE-529C-47B0-B88B-0F3B80B4583C}" type="parTrans" cxnId="{A21B4477-3D89-4E55-AEC9-7802B9DE65F4}">
      <dgm:prSet/>
      <dgm:spPr/>
      <dgm:t>
        <a:bodyPr/>
        <a:lstStyle/>
        <a:p>
          <a:endParaRPr lang="en-US"/>
        </a:p>
      </dgm:t>
    </dgm:pt>
    <dgm:pt modelId="{1025BF2D-489D-4249-9559-D3BBAF5FDC14}" type="sibTrans" cxnId="{A21B4477-3D89-4E55-AEC9-7802B9DE65F4}">
      <dgm:prSet/>
      <dgm:spPr/>
      <dgm:t>
        <a:bodyPr/>
        <a:lstStyle/>
        <a:p>
          <a:endParaRPr lang="en-US"/>
        </a:p>
      </dgm:t>
    </dgm:pt>
    <dgm:pt modelId="{00E26573-63A7-4E3D-8429-79467E5A7358}" type="pres">
      <dgm:prSet presAssocID="{9DBBE69B-0F45-4E60-BD7D-6B802447D7FD}" presName="Name0" presStyleCnt="0">
        <dgm:presLayoutVars>
          <dgm:dir/>
          <dgm:resizeHandles val="exact"/>
        </dgm:presLayoutVars>
      </dgm:prSet>
      <dgm:spPr/>
    </dgm:pt>
    <dgm:pt modelId="{928B3C30-47DE-418B-A473-5E5DC3AA432B}" type="pres">
      <dgm:prSet presAssocID="{D0B43B70-3A18-4175-8365-528DBE482937}" presName="composite" presStyleCnt="0"/>
      <dgm:spPr/>
    </dgm:pt>
    <dgm:pt modelId="{B0D96380-B21E-4D1B-BB68-0303F71E38D8}" type="pres">
      <dgm:prSet presAssocID="{D0B43B70-3A18-4175-8365-528DBE482937}" presName="rect1" presStyleLbl="trAlignAcc1" presStyleIdx="0" presStyleCnt="3">
        <dgm:presLayoutVars>
          <dgm:bulletEnabled val="1"/>
        </dgm:presLayoutVars>
      </dgm:prSet>
      <dgm:spPr/>
    </dgm:pt>
    <dgm:pt modelId="{3CC54382-18BB-4AB9-812F-0F4F4468E116}" type="pres">
      <dgm:prSet presAssocID="{D0B43B70-3A18-4175-8365-528DBE482937}" presName="rect2" presStyleLbl="fgImgPlace1" presStyleIdx="0" presStyleCnt="3"/>
      <dgm:spPr/>
    </dgm:pt>
    <dgm:pt modelId="{6C83E93B-D49D-4A05-A0C6-F2734A9324A9}" type="pres">
      <dgm:prSet presAssocID="{095B9D8A-4F9E-4213-8D6A-C69030F8D313}" presName="sibTrans" presStyleCnt="0"/>
      <dgm:spPr/>
    </dgm:pt>
    <dgm:pt modelId="{F66A71BD-4582-4E98-B9CA-60627B008034}" type="pres">
      <dgm:prSet presAssocID="{6F572FA6-D4AF-46AC-AC0C-426740A6A3A4}" presName="composite" presStyleCnt="0"/>
      <dgm:spPr/>
    </dgm:pt>
    <dgm:pt modelId="{C363D02E-A796-45D3-8E50-B7DF8787EF79}" type="pres">
      <dgm:prSet presAssocID="{6F572FA6-D4AF-46AC-AC0C-426740A6A3A4}" presName="rect1" presStyleLbl="trAlignAcc1" presStyleIdx="1" presStyleCnt="3">
        <dgm:presLayoutVars>
          <dgm:bulletEnabled val="1"/>
        </dgm:presLayoutVars>
      </dgm:prSet>
      <dgm:spPr/>
    </dgm:pt>
    <dgm:pt modelId="{E6F258BE-6961-4D62-A057-63D3DF75B248}" type="pres">
      <dgm:prSet presAssocID="{6F572FA6-D4AF-46AC-AC0C-426740A6A3A4}" presName="rect2" presStyleLbl="fgImgPlace1" presStyleIdx="1" presStyleCnt="3"/>
      <dgm:spPr/>
    </dgm:pt>
    <dgm:pt modelId="{8EC00BDD-BB76-48CF-B852-58DCCDE7B8C2}" type="pres">
      <dgm:prSet presAssocID="{538EA916-6829-4D10-9D8C-9B076A4F1110}" presName="sibTrans" presStyleCnt="0"/>
      <dgm:spPr/>
    </dgm:pt>
    <dgm:pt modelId="{C01B65B9-48E0-4736-9193-949DE15C1915}" type="pres">
      <dgm:prSet presAssocID="{D376DBFF-5DDD-48EC-9535-8D5BE5FD9700}" presName="composite" presStyleCnt="0"/>
      <dgm:spPr/>
    </dgm:pt>
    <dgm:pt modelId="{006AE2DA-F1D0-4460-ADD0-9A7EDDC0CD01}" type="pres">
      <dgm:prSet presAssocID="{D376DBFF-5DDD-48EC-9535-8D5BE5FD9700}" presName="rect1" presStyleLbl="trAlignAcc1" presStyleIdx="2" presStyleCnt="3">
        <dgm:presLayoutVars>
          <dgm:bulletEnabled val="1"/>
        </dgm:presLayoutVars>
      </dgm:prSet>
      <dgm:spPr/>
    </dgm:pt>
    <dgm:pt modelId="{54FF8600-72B3-4320-8F1D-EC4FD8C2F2C9}" type="pres">
      <dgm:prSet presAssocID="{D376DBFF-5DDD-48EC-9535-8D5BE5FD9700}" presName="rect2" presStyleLbl="fgImgPlace1" presStyleIdx="2" presStyleCnt="3"/>
      <dgm:spPr/>
    </dgm:pt>
  </dgm:ptLst>
  <dgm:cxnLst>
    <dgm:cxn modelId="{FB24CB31-5965-4E28-AEC8-876329D4E298}" type="presOf" srcId="{6F572FA6-D4AF-46AC-AC0C-426740A6A3A4}" destId="{C363D02E-A796-45D3-8E50-B7DF8787EF79}" srcOrd="0" destOrd="0" presId="urn:microsoft.com/office/officeart/2008/layout/PictureStrips"/>
    <dgm:cxn modelId="{A35A6C3D-1A18-41C7-9DEC-E562CFF2638C}" type="presOf" srcId="{D0B43B70-3A18-4175-8365-528DBE482937}" destId="{B0D96380-B21E-4D1B-BB68-0303F71E38D8}" srcOrd="0" destOrd="0" presId="urn:microsoft.com/office/officeart/2008/layout/PictureStrips"/>
    <dgm:cxn modelId="{A21B4477-3D89-4E55-AEC9-7802B9DE65F4}" srcId="{9DBBE69B-0F45-4E60-BD7D-6B802447D7FD}" destId="{D376DBFF-5DDD-48EC-9535-8D5BE5FD9700}" srcOrd="2" destOrd="0" parTransId="{A695BABE-529C-47B0-B88B-0F3B80B4583C}" sibTransId="{1025BF2D-489D-4249-9559-D3BBAF5FDC14}"/>
    <dgm:cxn modelId="{26A47B9F-F55A-4AC3-9889-3F8D21AD16A4}" type="presOf" srcId="{D376DBFF-5DDD-48EC-9535-8D5BE5FD9700}" destId="{006AE2DA-F1D0-4460-ADD0-9A7EDDC0CD01}" srcOrd="0" destOrd="0" presId="urn:microsoft.com/office/officeart/2008/layout/PictureStrips"/>
    <dgm:cxn modelId="{F858BFD1-B18F-4C93-9A54-CAD5E592E147}" srcId="{9DBBE69B-0F45-4E60-BD7D-6B802447D7FD}" destId="{6F572FA6-D4AF-46AC-AC0C-426740A6A3A4}" srcOrd="1" destOrd="0" parTransId="{C0DA7D5F-F020-4D99-8343-02559310D2D5}" sibTransId="{538EA916-6829-4D10-9D8C-9B076A4F1110}"/>
    <dgm:cxn modelId="{8C43F0EA-CC5E-4370-B200-04F49AB2B0AA}" srcId="{9DBBE69B-0F45-4E60-BD7D-6B802447D7FD}" destId="{D0B43B70-3A18-4175-8365-528DBE482937}" srcOrd="0" destOrd="0" parTransId="{5F39CBCC-A097-4C31-A049-A6867D4EA4AB}" sibTransId="{095B9D8A-4F9E-4213-8D6A-C69030F8D313}"/>
    <dgm:cxn modelId="{AEEF93EE-0610-4932-97B9-46BEE05DD9DE}" type="presOf" srcId="{9DBBE69B-0F45-4E60-BD7D-6B802447D7FD}" destId="{00E26573-63A7-4E3D-8429-79467E5A7358}" srcOrd="0" destOrd="0" presId="urn:microsoft.com/office/officeart/2008/layout/PictureStrips"/>
    <dgm:cxn modelId="{6C0B0520-B935-4110-AB3D-B746E1922311}" type="presParOf" srcId="{00E26573-63A7-4E3D-8429-79467E5A7358}" destId="{928B3C30-47DE-418B-A473-5E5DC3AA432B}" srcOrd="0" destOrd="0" presId="urn:microsoft.com/office/officeart/2008/layout/PictureStrips"/>
    <dgm:cxn modelId="{8D8EBB99-7BDD-4961-8878-1607884F959D}" type="presParOf" srcId="{928B3C30-47DE-418B-A473-5E5DC3AA432B}" destId="{B0D96380-B21E-4D1B-BB68-0303F71E38D8}" srcOrd="0" destOrd="0" presId="urn:microsoft.com/office/officeart/2008/layout/PictureStrips"/>
    <dgm:cxn modelId="{459F8BDF-1A90-4FB0-B298-08B2AD249135}" type="presParOf" srcId="{928B3C30-47DE-418B-A473-5E5DC3AA432B}" destId="{3CC54382-18BB-4AB9-812F-0F4F4468E116}" srcOrd="1" destOrd="0" presId="urn:microsoft.com/office/officeart/2008/layout/PictureStrips"/>
    <dgm:cxn modelId="{D525DA3A-280D-43FB-8C4C-FD04E6385B8F}" type="presParOf" srcId="{00E26573-63A7-4E3D-8429-79467E5A7358}" destId="{6C83E93B-D49D-4A05-A0C6-F2734A9324A9}" srcOrd="1" destOrd="0" presId="urn:microsoft.com/office/officeart/2008/layout/PictureStrips"/>
    <dgm:cxn modelId="{04450D31-98C2-4E29-9ACA-CB92A7E6163B}" type="presParOf" srcId="{00E26573-63A7-4E3D-8429-79467E5A7358}" destId="{F66A71BD-4582-4E98-B9CA-60627B008034}" srcOrd="2" destOrd="0" presId="urn:microsoft.com/office/officeart/2008/layout/PictureStrips"/>
    <dgm:cxn modelId="{CA021137-6725-4300-8094-889695B8158D}" type="presParOf" srcId="{F66A71BD-4582-4E98-B9CA-60627B008034}" destId="{C363D02E-A796-45D3-8E50-B7DF8787EF79}" srcOrd="0" destOrd="0" presId="urn:microsoft.com/office/officeart/2008/layout/PictureStrips"/>
    <dgm:cxn modelId="{2AA769C9-9194-45AD-8A0D-CBF3ABEAEBE0}" type="presParOf" srcId="{F66A71BD-4582-4E98-B9CA-60627B008034}" destId="{E6F258BE-6961-4D62-A057-63D3DF75B248}" srcOrd="1" destOrd="0" presId="urn:microsoft.com/office/officeart/2008/layout/PictureStrips"/>
    <dgm:cxn modelId="{48FC733B-8583-4B54-88E3-96FF009BE8CD}" type="presParOf" srcId="{00E26573-63A7-4E3D-8429-79467E5A7358}" destId="{8EC00BDD-BB76-48CF-B852-58DCCDE7B8C2}" srcOrd="3" destOrd="0" presId="urn:microsoft.com/office/officeart/2008/layout/PictureStrips"/>
    <dgm:cxn modelId="{E5460B17-5120-43DF-9009-6FD674E05C68}" type="presParOf" srcId="{00E26573-63A7-4E3D-8429-79467E5A7358}" destId="{C01B65B9-48E0-4736-9193-949DE15C1915}" srcOrd="4" destOrd="0" presId="urn:microsoft.com/office/officeart/2008/layout/PictureStrips"/>
    <dgm:cxn modelId="{FF2CF75F-2845-4E85-9932-5C27FE192769}" type="presParOf" srcId="{C01B65B9-48E0-4736-9193-949DE15C1915}" destId="{006AE2DA-F1D0-4460-ADD0-9A7EDDC0CD01}" srcOrd="0" destOrd="0" presId="urn:microsoft.com/office/officeart/2008/layout/PictureStrips"/>
    <dgm:cxn modelId="{EC66FFA3-C920-4D62-86EF-7BCE9830C1E8}" type="presParOf" srcId="{C01B65B9-48E0-4736-9193-949DE15C1915}" destId="{54FF8600-72B3-4320-8F1D-EC4FD8C2F2C9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EFCEA5-5744-4DF3-8F1C-09FC298BB8E7}">
      <dsp:nvSpPr>
        <dsp:cNvPr id="0" name=""/>
        <dsp:cNvSpPr/>
      </dsp:nvSpPr>
      <dsp:spPr>
        <a:xfrm rot="16200000">
          <a:off x="0" y="1679"/>
          <a:ext cx="3115468" cy="3115468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1. </a:t>
          </a:r>
          <a:r>
            <a:rPr lang="en-US" sz="2800" kern="1200" dirty="0" err="1"/>
            <a:t>Faktor</a:t>
          </a:r>
          <a:r>
            <a:rPr lang="en-US" sz="2800" kern="1200" dirty="0"/>
            <a:t> </a:t>
          </a:r>
          <a:r>
            <a:rPr lang="en-US" sz="2800" kern="1200" dirty="0" err="1"/>
            <a:t>Hereditas</a:t>
          </a:r>
          <a:r>
            <a:rPr lang="en-US" sz="2800" kern="1200" dirty="0"/>
            <a:t>/ </a:t>
          </a:r>
          <a:r>
            <a:rPr lang="en-US" sz="2800" kern="1200" dirty="0" err="1"/>
            <a:t>Bawaan</a:t>
          </a:r>
          <a:endParaRPr lang="en-US" sz="2800" kern="1200" dirty="0"/>
        </a:p>
      </dsp:txBody>
      <dsp:txXfrm rot="5400000">
        <a:off x="1" y="780545"/>
        <a:ext cx="2570261" cy="1557734"/>
      </dsp:txXfrm>
    </dsp:sp>
    <dsp:sp modelId="{9EB9F3B6-E5EF-48F5-A1C2-67F57242FB0A}">
      <dsp:nvSpPr>
        <dsp:cNvPr id="0" name=""/>
        <dsp:cNvSpPr/>
      </dsp:nvSpPr>
      <dsp:spPr>
        <a:xfrm rot="5400000">
          <a:off x="5009939" y="1522"/>
          <a:ext cx="3115468" cy="3115468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2. </a:t>
          </a:r>
          <a:r>
            <a:rPr lang="en-US" sz="2800" kern="1200" dirty="0" err="1"/>
            <a:t>Faktor</a:t>
          </a:r>
          <a:r>
            <a:rPr lang="en-US" sz="2800" kern="1200" dirty="0"/>
            <a:t> </a:t>
          </a:r>
          <a:r>
            <a:rPr lang="en-US" sz="2800" kern="1200" dirty="0" err="1"/>
            <a:t>Lingkungan</a:t>
          </a:r>
          <a:endParaRPr lang="en-US" sz="2800" kern="1200" dirty="0"/>
        </a:p>
      </dsp:txBody>
      <dsp:txXfrm rot="-5400000">
        <a:off x="5555147" y="780389"/>
        <a:ext cx="2570261" cy="15577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D96380-B21E-4D1B-BB68-0303F71E38D8}">
      <dsp:nvSpPr>
        <dsp:cNvPr id="0" name=""/>
        <dsp:cNvSpPr/>
      </dsp:nvSpPr>
      <dsp:spPr>
        <a:xfrm>
          <a:off x="169748" y="608106"/>
          <a:ext cx="4033550" cy="126048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768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a. </a:t>
          </a:r>
          <a:r>
            <a:rPr lang="en-US" sz="2500" kern="1200" dirty="0" err="1"/>
            <a:t>Kelekatan</a:t>
          </a:r>
          <a:endParaRPr lang="en-US" sz="2500" kern="1200" dirty="0"/>
        </a:p>
      </dsp:txBody>
      <dsp:txXfrm>
        <a:off x="169748" y="608106"/>
        <a:ext cx="4033550" cy="1260484"/>
      </dsp:txXfrm>
    </dsp:sp>
    <dsp:sp modelId="{3CC54382-18BB-4AB9-812F-0F4F4468E116}">
      <dsp:nvSpPr>
        <dsp:cNvPr id="0" name=""/>
        <dsp:cNvSpPr/>
      </dsp:nvSpPr>
      <dsp:spPr>
        <a:xfrm>
          <a:off x="1684" y="426036"/>
          <a:ext cx="882339" cy="1323508"/>
        </a:xfrm>
        <a:prstGeom prst="rect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63D02E-A796-45D3-8E50-B7DF8787EF79}">
      <dsp:nvSpPr>
        <dsp:cNvPr id="0" name=""/>
        <dsp:cNvSpPr/>
      </dsp:nvSpPr>
      <dsp:spPr>
        <a:xfrm>
          <a:off x="4561077" y="608106"/>
          <a:ext cx="4033550" cy="126048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768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b. </a:t>
          </a:r>
          <a:r>
            <a:rPr lang="en-US" sz="2500" kern="1200" dirty="0" err="1"/>
            <a:t>Pola</a:t>
          </a:r>
          <a:r>
            <a:rPr lang="en-US" sz="2500" kern="1200" dirty="0"/>
            <a:t> </a:t>
          </a:r>
          <a:r>
            <a:rPr lang="en-US" sz="2500" kern="1200" dirty="0" err="1"/>
            <a:t>Asuh</a:t>
          </a:r>
          <a:endParaRPr lang="en-US" sz="2500" kern="1200" dirty="0"/>
        </a:p>
      </dsp:txBody>
      <dsp:txXfrm>
        <a:off x="4561077" y="608106"/>
        <a:ext cx="4033550" cy="1260484"/>
      </dsp:txXfrm>
    </dsp:sp>
    <dsp:sp modelId="{E6F258BE-6961-4D62-A057-63D3DF75B248}">
      <dsp:nvSpPr>
        <dsp:cNvPr id="0" name=""/>
        <dsp:cNvSpPr/>
      </dsp:nvSpPr>
      <dsp:spPr>
        <a:xfrm>
          <a:off x="4393012" y="426036"/>
          <a:ext cx="882339" cy="1323508"/>
        </a:xfrm>
        <a:prstGeom prst="rect">
          <a:avLst/>
        </a:prstGeom>
        <a:solidFill>
          <a:schemeClr val="accent4">
            <a:tint val="50000"/>
            <a:hueOff val="-257952"/>
            <a:satOff val="-14001"/>
            <a:lumOff val="-149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6AE2DA-F1D0-4460-ADD0-9A7EDDC0CD01}">
      <dsp:nvSpPr>
        <dsp:cNvPr id="0" name=""/>
        <dsp:cNvSpPr/>
      </dsp:nvSpPr>
      <dsp:spPr>
        <a:xfrm>
          <a:off x="2365412" y="2194916"/>
          <a:ext cx="4033550" cy="126048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768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c. </a:t>
          </a:r>
          <a:r>
            <a:rPr lang="en-US" sz="2500" kern="1200" dirty="0" err="1"/>
            <a:t>Pemberian</a:t>
          </a:r>
          <a:r>
            <a:rPr lang="en-US" sz="2500" kern="1200" dirty="0"/>
            <a:t> </a:t>
          </a:r>
          <a:r>
            <a:rPr lang="en-US" sz="2500" kern="1200" dirty="0" err="1"/>
            <a:t>perlakuan</a:t>
          </a:r>
          <a:r>
            <a:rPr lang="en-US" sz="2500" kern="1200" dirty="0"/>
            <a:t> yang </a:t>
          </a:r>
          <a:r>
            <a:rPr lang="en-US" sz="2500" kern="1200" dirty="0" err="1"/>
            <a:t>tidak</a:t>
          </a:r>
          <a:r>
            <a:rPr lang="en-US" sz="2500" kern="1200" dirty="0"/>
            <a:t> </a:t>
          </a:r>
          <a:r>
            <a:rPr lang="en-US" sz="2500" kern="1200" dirty="0" err="1"/>
            <a:t>tepat</a:t>
          </a:r>
          <a:r>
            <a:rPr lang="en-US" sz="2500" kern="1200" dirty="0"/>
            <a:t> </a:t>
          </a:r>
          <a:r>
            <a:rPr lang="en-US" sz="2500" kern="1200" dirty="0" err="1"/>
            <a:t>pada</a:t>
          </a:r>
          <a:r>
            <a:rPr lang="en-US" sz="2500" kern="1200" dirty="0"/>
            <a:t> </a:t>
          </a:r>
          <a:r>
            <a:rPr lang="en-US" sz="2500" kern="1200" dirty="0" err="1"/>
            <a:t>anak</a:t>
          </a:r>
          <a:endParaRPr lang="en-US" sz="2500" kern="1200" dirty="0"/>
        </a:p>
      </dsp:txBody>
      <dsp:txXfrm>
        <a:off x="2365412" y="2194916"/>
        <a:ext cx="4033550" cy="1260484"/>
      </dsp:txXfrm>
    </dsp:sp>
    <dsp:sp modelId="{54FF8600-72B3-4320-8F1D-EC4FD8C2F2C9}">
      <dsp:nvSpPr>
        <dsp:cNvPr id="0" name=""/>
        <dsp:cNvSpPr/>
      </dsp:nvSpPr>
      <dsp:spPr>
        <a:xfrm>
          <a:off x="2197348" y="2012846"/>
          <a:ext cx="882339" cy="1323508"/>
        </a:xfrm>
        <a:prstGeom prst="rect">
          <a:avLst/>
        </a:prstGeom>
        <a:solidFill>
          <a:schemeClr val="accent4">
            <a:tint val="50000"/>
            <a:hueOff val="-515904"/>
            <a:satOff val="-28002"/>
            <a:lumOff val="-299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232" y="691487"/>
            <a:ext cx="8596668" cy="1320800"/>
          </a:xfrm>
        </p:spPr>
        <p:txBody>
          <a:bodyPr>
            <a:prstTxWarp prst="textCanUp">
              <a:avLst/>
            </a:prstTxWarp>
            <a:normAutofit/>
          </a:bodyPr>
          <a:lstStyle/>
          <a:p>
            <a:pPr algn="ctr"/>
            <a:r>
              <a:rPr lang="en-US" sz="4000" b="1" dirty="0">
                <a:latin typeface="News701 BT" panose="02040603040505090204" pitchFamily="18" charset="0"/>
              </a:rPr>
              <a:t>PERKEMBANGAN PRIBADI DAN SOSIAL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9531" y="2651908"/>
            <a:ext cx="5900887" cy="2315877"/>
          </a:xfrm>
        </p:spPr>
        <p:txBody>
          <a:bodyPr/>
          <a:lstStyle/>
          <a:p>
            <a:pPr marL="0" indent="0">
              <a:buNone/>
            </a:pPr>
            <a:r>
              <a:rPr lang="en-ID" dirty="0"/>
              <a:t>Isi </a:t>
            </a:r>
            <a:r>
              <a:rPr lang="en-ID" dirty="0" err="1"/>
              <a:t>Materi</a:t>
            </a:r>
            <a:r>
              <a:rPr lang="en-ID" dirty="0"/>
              <a:t> :</a:t>
            </a:r>
            <a:endParaRPr lang="en-US" dirty="0"/>
          </a:p>
          <a:p>
            <a:r>
              <a:rPr lang="en-US" dirty="0" err="1"/>
              <a:t>tahap-tahap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pribadi</a:t>
            </a:r>
            <a:endParaRPr lang="en-US" dirty="0"/>
          </a:p>
          <a:p>
            <a:r>
              <a:rPr lang="en-US" dirty="0" err="1"/>
              <a:t>tahap-tahap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psikososial</a:t>
            </a:r>
            <a:endParaRPr lang="en-US" dirty="0"/>
          </a:p>
          <a:p>
            <a:r>
              <a:rPr lang="en-US" dirty="0" err="1"/>
              <a:t>perkembangan</a:t>
            </a:r>
            <a:r>
              <a:rPr lang="en-US" dirty="0"/>
              <a:t> moral</a:t>
            </a:r>
          </a:p>
          <a:p>
            <a:r>
              <a:rPr lang="en-US" dirty="0" err="1"/>
              <a:t>faktor-faktor</a:t>
            </a:r>
            <a:r>
              <a:rPr lang="en-US" dirty="0"/>
              <a:t> yang </a:t>
            </a:r>
            <a:r>
              <a:rPr lang="en-US" dirty="0" err="1"/>
              <a:t>mempengaruhi</a:t>
            </a:r>
            <a:r>
              <a:rPr lang="en-US" dirty="0"/>
              <a:t> </a:t>
            </a:r>
            <a:r>
              <a:rPr lang="en-US" dirty="0" err="1"/>
              <a:t>pribadi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sosia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315200" y="6018663"/>
            <a:ext cx="3914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/>
              <a:t>Desi</a:t>
            </a:r>
            <a:r>
              <a:rPr lang="en-ID" dirty="0"/>
              <a:t> </a:t>
            </a:r>
            <a:r>
              <a:rPr lang="en-ID" dirty="0" err="1"/>
              <a:t>Maulia</a:t>
            </a:r>
            <a:r>
              <a:rPr lang="en-ID" dirty="0"/>
              <a:t>, </a:t>
            </a:r>
            <a:r>
              <a:rPr lang="en-ID" dirty="0" err="1"/>
              <a:t>S.Psi</a:t>
            </a:r>
            <a:r>
              <a:rPr lang="en-ID" dirty="0"/>
              <a:t>., </a:t>
            </a:r>
            <a:r>
              <a:rPr lang="en-ID" dirty="0" err="1"/>
              <a:t>M.Psi</a:t>
            </a:r>
            <a:r>
              <a:rPr lang="en-ID" dirty="0"/>
              <a:t>., </a:t>
            </a:r>
            <a:r>
              <a:rPr lang="en-ID" dirty="0" err="1"/>
              <a:t>Psikolog</a:t>
            </a:r>
            <a:r>
              <a:rPr lang="en-ID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285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A.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Pribadi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89089"/>
            <a:ext cx="9655386" cy="1314131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err="1"/>
              <a:t>Eggen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Kauchak</a:t>
            </a:r>
            <a:r>
              <a:rPr lang="en-US" sz="2400" dirty="0"/>
              <a:t> (2004) </a:t>
            </a:r>
            <a:r>
              <a:rPr lang="en-US" sz="2400" dirty="0" err="1"/>
              <a:t>mendefinisikan</a:t>
            </a:r>
            <a:r>
              <a:rPr lang="en-US" sz="2400" dirty="0"/>
              <a:t> </a:t>
            </a:r>
            <a:r>
              <a:rPr lang="en-US" sz="2400" dirty="0" err="1"/>
              <a:t>perkembangan</a:t>
            </a:r>
            <a:r>
              <a:rPr lang="en-US" sz="2400" dirty="0"/>
              <a:t> </a:t>
            </a:r>
            <a:r>
              <a:rPr lang="en-US" sz="2400" dirty="0" err="1"/>
              <a:t>pribadi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pertumbuhan</a:t>
            </a:r>
            <a:r>
              <a:rPr lang="en-US" sz="2400" dirty="0"/>
              <a:t> </a:t>
            </a:r>
            <a:r>
              <a:rPr lang="en-US" sz="2400" dirty="0" err="1"/>
              <a:t>sifat-sifat</a:t>
            </a:r>
            <a:r>
              <a:rPr lang="en-US" sz="2400" dirty="0"/>
              <a:t> </a:t>
            </a:r>
            <a:r>
              <a:rPr lang="en-US" sz="2400" dirty="0" err="1"/>
              <a:t>kepribadian</a:t>
            </a:r>
            <a:r>
              <a:rPr lang="en-US" sz="2400" dirty="0"/>
              <a:t> yang </a:t>
            </a:r>
            <a:r>
              <a:rPr lang="en-US" sz="2400" dirty="0" err="1"/>
              <a:t>sifatnya</a:t>
            </a:r>
            <a:r>
              <a:rPr lang="en-US" sz="2400" dirty="0"/>
              <a:t> </a:t>
            </a:r>
            <a:r>
              <a:rPr lang="en-US" sz="2400" dirty="0" err="1"/>
              <a:t>menetap</a:t>
            </a:r>
            <a:r>
              <a:rPr lang="en-US" sz="2400" dirty="0"/>
              <a:t>,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  <a:r>
              <a:rPr lang="en-US" sz="2400" dirty="0" err="1"/>
              <a:t>interaksi</a:t>
            </a:r>
            <a:r>
              <a:rPr lang="en-US" sz="2400" dirty="0"/>
              <a:t> </a:t>
            </a:r>
            <a:r>
              <a:rPr lang="en-US" sz="2400" dirty="0" err="1"/>
              <a:t>individu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lingkungan</a:t>
            </a:r>
            <a:r>
              <a:rPr lang="en-US" sz="2400" dirty="0"/>
              <a:t> </a:t>
            </a:r>
            <a:r>
              <a:rPr lang="en-US" sz="2400" dirty="0" err="1"/>
              <a:t>fisik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. 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85547524"/>
              </p:ext>
            </p:extLst>
          </p:nvPr>
        </p:nvGraphicFramePr>
        <p:xfrm>
          <a:off x="1036820" y="3466532"/>
          <a:ext cx="8128000" cy="3118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5437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755" y="1332931"/>
            <a:ext cx="8596668" cy="3361899"/>
          </a:xfrm>
        </p:spPr>
        <p:txBody>
          <a:bodyPr>
            <a:normAutofit fontScale="90000"/>
          </a:bodyPr>
          <a:lstStyle/>
          <a:p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1.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Faktor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Hereditas</a:t>
            </a:r>
            <a:b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b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Hereditas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atau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faktor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bawaan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dipercaya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mewarnai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sifat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dan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perilaku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individu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termasuk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kemampuan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kognitif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perasaan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malu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dan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sikap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agersif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Surna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&amp;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Pandeirot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, 2014)</a:t>
            </a:r>
            <a:b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b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2.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Faktor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Lingkungan</a:t>
            </a:r>
            <a:b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b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Orangtua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dan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orang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dewasa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lain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seperti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guru,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sangat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mempengaruhi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perkembangan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personal </a:t>
            </a:r>
            <a:r>
              <a:rPr lang="en-US" sz="2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anak</a:t>
            </a:r>
            <a:r>
              <a:rPr 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3684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err="1"/>
              <a:t>Ormrod</a:t>
            </a:r>
            <a:r>
              <a:rPr lang="en-US" sz="2800" dirty="0"/>
              <a:t> (2009) </a:t>
            </a:r>
            <a:r>
              <a:rPr lang="en-US" sz="2800" dirty="0" err="1"/>
              <a:t>menjelaskan</a:t>
            </a:r>
            <a:r>
              <a:rPr lang="en-US" sz="2800" dirty="0"/>
              <a:t> </a:t>
            </a:r>
            <a:r>
              <a:rPr lang="en-US" sz="2800" dirty="0" err="1"/>
              <a:t>bahwa</a:t>
            </a:r>
            <a:r>
              <a:rPr lang="en-US" sz="2800" dirty="0"/>
              <a:t> </a:t>
            </a:r>
            <a:r>
              <a:rPr lang="en-US" sz="2800" dirty="0" err="1"/>
              <a:t>ada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tiga</a:t>
            </a:r>
            <a:r>
              <a:rPr lang="en-US" sz="2800" dirty="0"/>
              <a:t> </a:t>
            </a:r>
            <a:r>
              <a:rPr lang="en-US" sz="2800" dirty="0" err="1"/>
              <a:t>aspek</a:t>
            </a:r>
            <a:r>
              <a:rPr lang="en-US" sz="2800" dirty="0"/>
              <a:t> </a:t>
            </a:r>
            <a:r>
              <a:rPr lang="en-US" sz="2800" dirty="0" err="1"/>
              <a:t>hubungan</a:t>
            </a:r>
            <a:r>
              <a:rPr lang="en-US" sz="2800" dirty="0"/>
              <a:t> orang </a:t>
            </a:r>
            <a:r>
              <a:rPr lang="en-US" sz="2800" dirty="0" err="1"/>
              <a:t>tua</a:t>
            </a:r>
            <a:r>
              <a:rPr lang="en-US" sz="2800" dirty="0"/>
              <a:t> </a:t>
            </a:r>
            <a:r>
              <a:rPr lang="en-US" sz="2800" dirty="0" err="1"/>
              <a:t>anak</a:t>
            </a:r>
            <a:r>
              <a:rPr lang="en-US" sz="2800" dirty="0"/>
              <a:t> yang paling </a:t>
            </a:r>
            <a:r>
              <a:rPr lang="en-US" sz="2800" dirty="0" err="1"/>
              <a:t>berpengaruh</a:t>
            </a:r>
            <a:r>
              <a:rPr lang="en-US" sz="2800" dirty="0"/>
              <a:t>.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9535043"/>
              </p:ext>
            </p:extLst>
          </p:nvPr>
        </p:nvGraphicFramePr>
        <p:xfrm>
          <a:off x="814341" y="2297066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7942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C.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/>
              <a:t>Diri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41973"/>
            <a:ext cx="8712326" cy="4185621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/>
              <a:t>Burns (1993) </a:t>
            </a:r>
            <a:r>
              <a:rPr lang="en-US" sz="2400" dirty="0" err="1"/>
              <a:t>menerjemahkan</a:t>
            </a:r>
            <a:r>
              <a:rPr lang="en-US" sz="2400" dirty="0"/>
              <a:t> </a:t>
            </a:r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 </a:t>
            </a:r>
            <a:r>
              <a:rPr lang="en-US" sz="2400" dirty="0" err="1"/>
              <a:t>mengacu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keterkaitan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perilaku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keyakinan</a:t>
            </a:r>
            <a:r>
              <a:rPr lang="en-US" sz="2400" dirty="0"/>
              <a:t> </a:t>
            </a:r>
            <a:r>
              <a:rPr lang="en-US" sz="2400" dirty="0" err="1"/>
              <a:t>pribadi</a:t>
            </a:r>
            <a:r>
              <a:rPr lang="en-US" sz="2400" dirty="0"/>
              <a:t> </a:t>
            </a:r>
            <a:r>
              <a:rPr lang="en-US" sz="2400" dirty="0" err="1"/>
              <a:t>tentang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 </a:t>
            </a:r>
            <a:r>
              <a:rPr lang="en-US" sz="2400" dirty="0" err="1"/>
              <a:t>sendiri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US" sz="2400" dirty="0" err="1"/>
              <a:t>Rahmat</a:t>
            </a:r>
            <a:r>
              <a:rPr lang="en-US" sz="2400" dirty="0"/>
              <a:t> (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Gufron</a:t>
            </a:r>
            <a:r>
              <a:rPr lang="en-US" sz="2400" dirty="0"/>
              <a:t>, 2011) </a:t>
            </a:r>
            <a:r>
              <a:rPr lang="en-US" sz="2400" dirty="0" err="1"/>
              <a:t>menyimpulkan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</a:t>
            </a:r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penilaian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. </a:t>
            </a:r>
          </a:p>
          <a:p>
            <a:endParaRPr lang="en-US" sz="2400" dirty="0"/>
          </a:p>
          <a:p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statis</a:t>
            </a:r>
            <a:r>
              <a:rPr lang="en-US" sz="2400" dirty="0"/>
              <a:t> </a:t>
            </a:r>
            <a:r>
              <a:rPr lang="en-US" sz="2400" dirty="0" err="1"/>
              <a:t>melainkan</a:t>
            </a:r>
            <a:r>
              <a:rPr lang="en-US" sz="2400" dirty="0"/>
              <a:t> </a:t>
            </a:r>
            <a:r>
              <a:rPr lang="en-US" sz="2400" dirty="0" err="1"/>
              <a:t>dinamis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 </a:t>
            </a:r>
            <a:r>
              <a:rPr lang="en-US" sz="2400" dirty="0" err="1"/>
              <a:t>terbentuk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proses </a:t>
            </a:r>
            <a:r>
              <a:rPr lang="en-US" sz="2400" dirty="0" err="1"/>
              <a:t>belajar</a:t>
            </a:r>
            <a:r>
              <a:rPr lang="en-US" sz="2400" dirty="0"/>
              <a:t> </a:t>
            </a:r>
            <a:r>
              <a:rPr lang="en-US" sz="2400" dirty="0" err="1"/>
              <a:t>melalui</a:t>
            </a:r>
            <a:r>
              <a:rPr lang="en-US" sz="2400" dirty="0"/>
              <a:t> </a:t>
            </a:r>
            <a:r>
              <a:rPr lang="en-US" sz="2400" dirty="0" err="1"/>
              <a:t>pengalaman</a:t>
            </a:r>
            <a:r>
              <a:rPr lang="en-US" sz="2400" dirty="0"/>
              <a:t> yang </a:t>
            </a:r>
            <a:r>
              <a:rPr lang="en-US" sz="2400" dirty="0" err="1"/>
              <a:t>beragam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20260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/>
              <a:t>Konsep diri dibagi menjadi 3 bagian yaitu : </a:t>
            </a:r>
            <a:br>
              <a:rPr lang="it-IT" sz="2800" dirty="0"/>
            </a:br>
            <a:r>
              <a:rPr lang="en-US" sz="2800" dirty="0"/>
              <a:t>(Hurlock, 2000).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90"/>
            <a:ext cx="8985281" cy="3325810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a. Ideal self, </a:t>
            </a:r>
            <a:r>
              <a:rPr lang="en-US" sz="2400" dirty="0" err="1">
                <a:latin typeface="Comic Sans MS" panose="030F0702030302020204" pitchFamily="66" charset="0"/>
              </a:rPr>
              <a:t>yaitu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pengertian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seseorang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tentang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bagaimana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dirinya</a:t>
            </a:r>
            <a:r>
              <a:rPr lang="en-US" sz="2400" dirty="0">
                <a:latin typeface="Comic Sans MS" panose="030F0702030302020204" pitchFamily="66" charset="0"/>
              </a:rPr>
              <a:t> yang </a:t>
            </a:r>
            <a:r>
              <a:rPr lang="en-US" sz="2400" dirty="0" err="1">
                <a:latin typeface="Comic Sans MS" panose="030F0702030302020204" pitchFamily="66" charset="0"/>
              </a:rPr>
              <a:t>seharusnya</a:t>
            </a:r>
            <a:r>
              <a:rPr lang="en-US" sz="2400" dirty="0">
                <a:latin typeface="Comic Sans MS" panose="030F0702030302020204" pitchFamily="66" charset="0"/>
              </a:rPr>
              <a:t>. 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dirty="0">
                <a:latin typeface="Comic Sans MS" panose="030F0702030302020204" pitchFamily="66" charset="0"/>
              </a:rPr>
              <a:t>b. Social self, </a:t>
            </a:r>
            <a:r>
              <a:rPr lang="en-US" sz="2400" dirty="0" err="1">
                <a:latin typeface="Comic Sans MS" panose="030F0702030302020204" pitchFamily="66" charset="0"/>
              </a:rPr>
              <a:t>yaitu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pengertian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seseorang</a:t>
            </a:r>
            <a:r>
              <a:rPr lang="en-US" sz="2400" dirty="0">
                <a:latin typeface="Comic Sans MS" panose="030F0702030302020204" pitchFamily="66" charset="0"/>
              </a:rPr>
              <a:t> yang </a:t>
            </a:r>
            <a:r>
              <a:rPr lang="en-US" sz="2400" dirty="0" err="1">
                <a:latin typeface="Comic Sans MS" panose="030F0702030302020204" pitchFamily="66" charset="0"/>
              </a:rPr>
              <a:t>berhubungan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dengan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perasaan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mengenai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dirinya</a:t>
            </a:r>
            <a:r>
              <a:rPr lang="en-US" sz="2400" dirty="0">
                <a:latin typeface="Comic Sans MS" panose="030F0702030302020204" pitchFamily="66" charset="0"/>
              </a:rPr>
              <a:t>.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dirty="0">
                <a:latin typeface="Comic Sans MS" panose="030F0702030302020204" pitchFamily="66" charset="0"/>
              </a:rPr>
              <a:t> c. Real self, </a:t>
            </a:r>
            <a:r>
              <a:rPr lang="en-US" sz="2400" dirty="0" err="1">
                <a:latin typeface="Comic Sans MS" panose="030F0702030302020204" pitchFamily="66" charset="0"/>
              </a:rPr>
              <a:t>yaitu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pengertian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seseorang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tentang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bagaimana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diri</a:t>
            </a:r>
            <a:r>
              <a:rPr lang="en-US" sz="2400" dirty="0">
                <a:latin typeface="Comic Sans MS" panose="030F0702030302020204" pitchFamily="66" charset="0"/>
              </a:rPr>
              <a:t> yang </a:t>
            </a:r>
            <a:r>
              <a:rPr lang="en-US" sz="2400" dirty="0" err="1">
                <a:latin typeface="Comic Sans MS" panose="030F0702030302020204" pitchFamily="66" charset="0"/>
              </a:rPr>
              <a:t>sebenarnya</a:t>
            </a:r>
            <a:r>
              <a:rPr lang="en-US" sz="24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2227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err="1"/>
              <a:t>Sedangkan</a:t>
            </a:r>
            <a:r>
              <a:rPr lang="en-US" sz="2800" dirty="0"/>
              <a:t>, Fits (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Agustiani</a:t>
            </a:r>
            <a:r>
              <a:rPr lang="en-US" sz="2800" dirty="0"/>
              <a:t>, 2006) </a:t>
            </a:r>
            <a:r>
              <a:rPr lang="en-US" sz="2800" dirty="0" err="1"/>
              <a:t>menjabarkan</a:t>
            </a:r>
            <a:r>
              <a:rPr lang="en-US" sz="2800" dirty="0"/>
              <a:t> </a:t>
            </a:r>
            <a:r>
              <a:rPr lang="en-US" sz="2800" dirty="0" err="1"/>
              <a:t>konsep</a:t>
            </a:r>
            <a:r>
              <a:rPr lang="en-US" sz="2800" dirty="0"/>
              <a:t> </a:t>
            </a:r>
            <a:r>
              <a:rPr lang="en-US" sz="2800" dirty="0" err="1"/>
              <a:t>diri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terbagi</a:t>
            </a:r>
            <a:r>
              <a:rPr lang="en-US" sz="2800" dirty="0"/>
              <a:t> </a:t>
            </a:r>
            <a:r>
              <a:rPr lang="en-US" sz="2800" dirty="0" err="1"/>
              <a:t>atas</a:t>
            </a:r>
            <a:r>
              <a:rPr lang="en-US" sz="2800" dirty="0"/>
              <a:t> </a:t>
            </a:r>
            <a:r>
              <a:rPr lang="en-US" sz="2800" dirty="0" err="1"/>
              <a:t>beberapa</a:t>
            </a:r>
            <a:r>
              <a:rPr lang="en-US" sz="2800" dirty="0"/>
              <a:t> </a:t>
            </a:r>
            <a:r>
              <a:rPr lang="en-US" sz="2800" dirty="0" err="1"/>
              <a:t>kategori</a:t>
            </a:r>
            <a:r>
              <a:rPr lang="en-US" sz="2800" dirty="0"/>
              <a:t>, </a:t>
            </a:r>
            <a:r>
              <a:rPr lang="en-US" sz="2800" dirty="0" err="1"/>
              <a:t>yaitu</a:t>
            </a:r>
            <a:r>
              <a:rPr lang="en-US" sz="2800" dirty="0"/>
              <a:t> 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297067"/>
            <a:ext cx="9435657" cy="3880773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omic Sans MS" panose="030F0702030302020204" pitchFamily="66" charset="0"/>
              </a:rPr>
              <a:t>Diri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Fisik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pandangan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seseorang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terhadap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fisik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kesehatan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penampilan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diri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gerak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motoriknya</a:t>
            </a:r>
            <a:r>
              <a:rPr lang="en-US" sz="2000" dirty="0">
                <a:latin typeface="Comic Sans MS" panose="030F0702030302020204" pitchFamily="66" charset="0"/>
              </a:rPr>
              <a:t>. </a:t>
            </a:r>
          </a:p>
          <a:p>
            <a:r>
              <a:rPr lang="en-US" sz="2000" dirty="0" err="1">
                <a:latin typeface="Comic Sans MS" panose="030F0702030302020204" pitchFamily="66" charset="0"/>
              </a:rPr>
              <a:t>Diri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keluarga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pandangan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dirinya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penilaian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seseorang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mengenai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anggota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keluarga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serta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harga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dirinya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sebagai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anggota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keluarga</a:t>
            </a:r>
            <a:r>
              <a:rPr lang="en-US" sz="2000" dirty="0">
                <a:latin typeface="Comic Sans MS" panose="030F0702030302020204" pitchFamily="66" charset="0"/>
              </a:rPr>
              <a:t>. </a:t>
            </a:r>
          </a:p>
          <a:p>
            <a:r>
              <a:rPr lang="en-US" sz="2000" dirty="0" err="1">
                <a:latin typeface="Comic Sans MS" panose="030F0702030302020204" pitchFamily="66" charset="0"/>
              </a:rPr>
              <a:t>Diri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pribadi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bagaimana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seseorang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menggambarkan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identitas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dirinya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menilai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dirinya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sendiri</a:t>
            </a:r>
            <a:r>
              <a:rPr lang="en-US" sz="2000" dirty="0">
                <a:latin typeface="Comic Sans MS" panose="030F0702030302020204" pitchFamily="66" charset="0"/>
              </a:rPr>
              <a:t>. </a:t>
            </a:r>
          </a:p>
          <a:p>
            <a:r>
              <a:rPr lang="en-US" sz="2000" dirty="0" err="1">
                <a:latin typeface="Comic Sans MS" panose="030F0702030302020204" pitchFamily="66" charset="0"/>
              </a:rPr>
              <a:t>Diri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sosial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bagaimana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nilai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seseorang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dalam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melakukan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interaksi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sosial</a:t>
            </a:r>
            <a:r>
              <a:rPr lang="en-US" sz="2000" dirty="0">
                <a:latin typeface="Comic Sans MS" panose="030F0702030302020204" pitchFamily="66" charset="0"/>
              </a:rPr>
              <a:t>. </a:t>
            </a:r>
          </a:p>
          <a:p>
            <a:r>
              <a:rPr lang="en-US" sz="2000" dirty="0" err="1">
                <a:latin typeface="Comic Sans MS" panose="030F0702030302020204" pitchFamily="66" charset="0"/>
              </a:rPr>
              <a:t>Diri</a:t>
            </a:r>
            <a:r>
              <a:rPr lang="en-US" sz="2000" dirty="0">
                <a:latin typeface="Comic Sans MS" panose="030F0702030302020204" pitchFamily="66" charset="0"/>
              </a:rPr>
              <a:t> moral </a:t>
            </a:r>
            <a:r>
              <a:rPr lang="en-US" sz="2000" dirty="0" err="1">
                <a:latin typeface="Comic Sans MS" panose="030F0702030302020204" pitchFamily="66" charset="0"/>
              </a:rPr>
              <a:t>etik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bagaimana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perasaan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seseorang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mengenai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hubungan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dengan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Tuhan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penilaiannya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mengenai</a:t>
            </a:r>
            <a:r>
              <a:rPr lang="en-US" sz="2000" dirty="0">
                <a:latin typeface="Comic Sans MS" panose="030F0702030302020204" pitchFamily="66" charset="0"/>
              </a:rPr>
              <a:t> yang </a:t>
            </a:r>
            <a:r>
              <a:rPr lang="en-US" sz="2000" dirty="0" err="1">
                <a:latin typeface="Comic Sans MS" panose="030F0702030302020204" pitchFamily="66" charset="0"/>
              </a:rPr>
              <a:t>dianggap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naik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buruk</a:t>
            </a:r>
            <a:r>
              <a:rPr lang="en-US" sz="20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4234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Pembentukan</a:t>
            </a:r>
            <a:r>
              <a:rPr lang="en-US" sz="3200" dirty="0"/>
              <a:t> </a:t>
            </a:r>
            <a:r>
              <a:rPr lang="en-US" sz="3200" dirty="0" err="1"/>
              <a:t>Konsep</a:t>
            </a:r>
            <a:r>
              <a:rPr lang="en-US" sz="3200" dirty="0"/>
              <a:t> </a:t>
            </a:r>
            <a:r>
              <a:rPr lang="en-US" sz="3200" dirty="0" err="1"/>
              <a:t>Diri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60087"/>
            <a:ext cx="8596668" cy="3880773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err="1"/>
              <a:t>Pudjiyogyanti</a:t>
            </a:r>
            <a:r>
              <a:rPr lang="en-US" sz="2400" dirty="0"/>
              <a:t> (1988) </a:t>
            </a:r>
            <a:r>
              <a:rPr lang="en-US" sz="2400" dirty="0" err="1"/>
              <a:t>merangkum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</a:t>
            </a:r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 </a:t>
            </a:r>
            <a:r>
              <a:rPr lang="en-US" sz="2400" dirty="0" err="1"/>
              <a:t>terbentuk</a:t>
            </a:r>
            <a:r>
              <a:rPr lang="en-US" sz="2400" dirty="0"/>
              <a:t> </a:t>
            </a:r>
            <a:r>
              <a:rPr lang="en-US" sz="2400" dirty="0" err="1"/>
              <a:t>atas</a:t>
            </a:r>
            <a:r>
              <a:rPr lang="en-US" sz="2400" dirty="0"/>
              <a:t> </a:t>
            </a:r>
            <a:r>
              <a:rPr lang="en-US" sz="2400" dirty="0" err="1"/>
              <a:t>dua</a:t>
            </a:r>
            <a:r>
              <a:rPr lang="en-US" sz="2400" dirty="0"/>
              <a:t> </a:t>
            </a:r>
            <a:r>
              <a:rPr lang="en-US" sz="2400" dirty="0" err="1"/>
              <a:t>komponen</a:t>
            </a:r>
            <a:r>
              <a:rPr lang="en-US" sz="2400" dirty="0"/>
              <a:t>,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komponen</a:t>
            </a:r>
            <a:r>
              <a:rPr lang="en-US" sz="2400" dirty="0"/>
              <a:t> </a:t>
            </a:r>
            <a:r>
              <a:rPr lang="en-US" sz="2400" dirty="0" err="1"/>
              <a:t>kognitif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komponen</a:t>
            </a:r>
            <a:r>
              <a:rPr lang="en-US" sz="2400" dirty="0"/>
              <a:t> </a:t>
            </a:r>
            <a:r>
              <a:rPr lang="en-US" sz="2400" dirty="0" err="1"/>
              <a:t>afektif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ID" sz="2400" dirty="0" err="1"/>
              <a:t>Sedangkan</a:t>
            </a:r>
            <a:r>
              <a:rPr lang="en-ID" sz="2400" dirty="0"/>
              <a:t> Calhoun </a:t>
            </a:r>
            <a:r>
              <a:rPr lang="en-ID" sz="2400" dirty="0" err="1"/>
              <a:t>dan</a:t>
            </a:r>
            <a:r>
              <a:rPr lang="en-ID" sz="2400" dirty="0"/>
              <a:t> </a:t>
            </a:r>
            <a:r>
              <a:rPr lang="en-ID" sz="2400" dirty="0" err="1"/>
              <a:t>Accocella</a:t>
            </a:r>
            <a:r>
              <a:rPr lang="en-ID" sz="2400" dirty="0"/>
              <a:t> (1990) </a:t>
            </a:r>
            <a:r>
              <a:rPr lang="en-ID" sz="2400" dirty="0" err="1"/>
              <a:t>mengungkapkan</a:t>
            </a:r>
            <a:r>
              <a:rPr lang="en-ID" sz="2400" dirty="0"/>
              <a:t> </a:t>
            </a:r>
            <a:r>
              <a:rPr lang="en-ID" sz="2400" dirty="0" err="1"/>
              <a:t>bahwa</a:t>
            </a:r>
            <a:r>
              <a:rPr lang="en-ID" sz="2400" dirty="0"/>
              <a:t> </a:t>
            </a:r>
            <a:r>
              <a:rPr lang="en-ID" sz="2400" dirty="0" err="1"/>
              <a:t>konsep</a:t>
            </a:r>
            <a:r>
              <a:rPr lang="en-ID" sz="2400" dirty="0"/>
              <a:t> </a:t>
            </a:r>
            <a:r>
              <a:rPr lang="en-ID" sz="2400" dirty="0" err="1"/>
              <a:t>diri</a:t>
            </a:r>
            <a:r>
              <a:rPr lang="en-ID" sz="2400" dirty="0"/>
              <a:t> </a:t>
            </a:r>
            <a:r>
              <a:rPr lang="en-ID" sz="2400" dirty="0" err="1"/>
              <a:t>memiliki</a:t>
            </a:r>
            <a:r>
              <a:rPr lang="en-ID" sz="2400" dirty="0"/>
              <a:t> </a:t>
            </a:r>
            <a:r>
              <a:rPr lang="en-ID" sz="2400" dirty="0" err="1"/>
              <a:t>tiga</a:t>
            </a:r>
            <a:r>
              <a:rPr lang="en-ID" sz="2400" dirty="0"/>
              <a:t> </a:t>
            </a:r>
            <a:r>
              <a:rPr lang="en-ID" sz="2400" dirty="0" err="1"/>
              <a:t>dimensi</a:t>
            </a:r>
            <a:r>
              <a:rPr lang="en-ID" sz="2400" dirty="0"/>
              <a:t> </a:t>
            </a:r>
            <a:r>
              <a:rPr lang="en-ID" sz="2400" dirty="0" err="1"/>
              <a:t>yaitu</a:t>
            </a:r>
            <a:r>
              <a:rPr lang="en-ID" sz="2400" dirty="0"/>
              <a:t> : </a:t>
            </a:r>
            <a:r>
              <a:rPr lang="en-ID" sz="2400" dirty="0" err="1"/>
              <a:t>pengetahuan</a:t>
            </a:r>
            <a:r>
              <a:rPr lang="en-ID" sz="2400" dirty="0"/>
              <a:t>, </a:t>
            </a:r>
            <a:r>
              <a:rPr lang="en-ID" sz="2400" dirty="0" err="1"/>
              <a:t>pengharapan</a:t>
            </a:r>
            <a:r>
              <a:rPr lang="en-ID" sz="2400" dirty="0"/>
              <a:t>, </a:t>
            </a:r>
            <a:r>
              <a:rPr lang="en-ID" sz="2400" dirty="0" err="1"/>
              <a:t>dan</a:t>
            </a:r>
            <a:r>
              <a:rPr lang="en-ID" sz="2400" dirty="0"/>
              <a:t> </a:t>
            </a:r>
            <a:r>
              <a:rPr lang="en-ID" sz="2400" dirty="0" err="1"/>
              <a:t>penilaian</a:t>
            </a:r>
            <a:r>
              <a:rPr lang="en-ID" sz="2400" dirty="0"/>
              <a:t> </a:t>
            </a:r>
            <a:r>
              <a:rPr lang="en-ID" sz="2400" dirty="0" err="1"/>
              <a:t>diri</a:t>
            </a:r>
            <a:r>
              <a:rPr lang="en-ID" sz="2400" dirty="0"/>
              <a:t>.</a:t>
            </a:r>
          </a:p>
          <a:p>
            <a:endParaRPr lang="en-ID" sz="2400" dirty="0"/>
          </a:p>
          <a:p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 yang </a:t>
            </a:r>
            <a:r>
              <a:rPr lang="en-US" sz="2400" dirty="0" err="1"/>
              <a:t>terbentuk</a:t>
            </a:r>
            <a:r>
              <a:rPr lang="en-US" sz="2400" dirty="0"/>
              <a:t> </a:t>
            </a:r>
            <a:r>
              <a:rPr lang="en-US" sz="2400" dirty="0" err="1"/>
              <a:t>nantinya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berupa</a:t>
            </a:r>
            <a:r>
              <a:rPr lang="en-US" sz="2400" dirty="0"/>
              <a:t> </a:t>
            </a:r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 </a:t>
            </a:r>
            <a:r>
              <a:rPr lang="en-US" sz="2400" dirty="0" err="1"/>
              <a:t>positif</a:t>
            </a:r>
            <a:r>
              <a:rPr lang="en-US" sz="2400" dirty="0"/>
              <a:t> </a:t>
            </a:r>
            <a:r>
              <a:rPr lang="en-US" sz="2400" dirty="0" err="1"/>
              <a:t>ataupun</a:t>
            </a:r>
            <a:r>
              <a:rPr lang="en-US" sz="2400" dirty="0"/>
              <a:t> </a:t>
            </a:r>
            <a:r>
              <a:rPr lang="en-US" sz="2400" dirty="0" err="1"/>
              <a:t>konsep</a:t>
            </a:r>
            <a:r>
              <a:rPr lang="en-US" sz="2400" dirty="0"/>
              <a:t> </a:t>
            </a:r>
            <a:r>
              <a:rPr lang="en-US" sz="2400" dirty="0" err="1"/>
              <a:t>diri</a:t>
            </a:r>
            <a:r>
              <a:rPr lang="en-US" sz="2400" dirty="0"/>
              <a:t> </a:t>
            </a:r>
            <a:r>
              <a:rPr lang="en-US" sz="2400" dirty="0" err="1"/>
              <a:t>negatif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453486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Peran</a:t>
            </a:r>
            <a:r>
              <a:rPr lang="en-US" sz="3200" dirty="0"/>
              <a:t> </a:t>
            </a:r>
            <a:r>
              <a:rPr lang="en-US" sz="3200" dirty="0" err="1"/>
              <a:t>Konsep</a:t>
            </a:r>
            <a:r>
              <a:rPr lang="en-US" sz="3200" dirty="0"/>
              <a:t> </a:t>
            </a:r>
            <a:r>
              <a:rPr lang="en-US" sz="3200" dirty="0" err="1"/>
              <a:t>Diri</a:t>
            </a:r>
            <a:r>
              <a:rPr lang="en-US" sz="3200" dirty="0"/>
              <a:t> </a:t>
            </a:r>
            <a:r>
              <a:rPr lang="en-US" sz="3200" dirty="0" err="1"/>
              <a:t>Terhadap</a:t>
            </a:r>
            <a:r>
              <a:rPr lang="en-US" sz="3200" dirty="0"/>
              <a:t> </a:t>
            </a:r>
            <a:r>
              <a:rPr lang="en-US" sz="3200" dirty="0" err="1"/>
              <a:t>Perilaku</a:t>
            </a:r>
            <a:r>
              <a:rPr lang="en-US" sz="3200" dirty="0"/>
              <a:t> </a:t>
            </a:r>
            <a:r>
              <a:rPr lang="en-US" sz="3200" dirty="0" err="1"/>
              <a:t>Belajar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60087"/>
            <a:ext cx="8596668" cy="47451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 err="1"/>
              <a:t>Surna</a:t>
            </a:r>
            <a:r>
              <a:rPr lang="en-US" sz="2000" dirty="0"/>
              <a:t> &amp; </a:t>
            </a:r>
            <a:r>
              <a:rPr lang="en-US" sz="2000" dirty="0" err="1"/>
              <a:t>Pendeirot</a:t>
            </a:r>
            <a:r>
              <a:rPr lang="en-US" sz="2000" dirty="0"/>
              <a:t> (2014) </a:t>
            </a:r>
            <a:r>
              <a:rPr lang="en-US" sz="2000" dirty="0" err="1"/>
              <a:t>menjabarkan</a:t>
            </a:r>
            <a:r>
              <a:rPr lang="en-US" sz="2000" dirty="0"/>
              <a:t> </a:t>
            </a:r>
            <a:r>
              <a:rPr lang="en-US" sz="2000" dirty="0" err="1"/>
              <a:t>bagaimana</a:t>
            </a:r>
            <a:r>
              <a:rPr lang="en-US" sz="2000" dirty="0"/>
              <a:t> </a:t>
            </a:r>
            <a:r>
              <a:rPr lang="en-US" sz="2000" dirty="0" err="1"/>
              <a:t>konsep</a:t>
            </a:r>
            <a:r>
              <a:rPr lang="en-US" sz="2000" dirty="0"/>
              <a:t> </a:t>
            </a:r>
            <a:r>
              <a:rPr lang="en-US" sz="2000" dirty="0" err="1"/>
              <a:t>diri</a:t>
            </a:r>
            <a:r>
              <a:rPr lang="en-US" sz="2000" dirty="0"/>
              <a:t> </a:t>
            </a:r>
            <a:r>
              <a:rPr lang="en-US" sz="2000" dirty="0" err="1"/>
              <a:t>berperan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perilaku</a:t>
            </a:r>
            <a:r>
              <a:rPr lang="en-US" sz="2000" dirty="0"/>
              <a:t> </a:t>
            </a:r>
            <a:r>
              <a:rPr lang="en-US" sz="2000" dirty="0" err="1"/>
              <a:t>belajar</a:t>
            </a:r>
            <a:r>
              <a:rPr lang="en-US" sz="2000" dirty="0"/>
              <a:t> </a:t>
            </a:r>
            <a:r>
              <a:rPr lang="en-US" sz="2000" dirty="0" err="1"/>
              <a:t>siswa</a:t>
            </a:r>
            <a:r>
              <a:rPr lang="en-US" sz="2000" dirty="0"/>
              <a:t>, </a:t>
            </a:r>
            <a:r>
              <a:rPr lang="en-US" sz="2000" dirty="0" err="1"/>
              <a:t>yaitu</a:t>
            </a:r>
            <a:r>
              <a:rPr lang="en-US" sz="2000" dirty="0"/>
              <a:t>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err="1"/>
              <a:t>Konsep</a:t>
            </a:r>
            <a:r>
              <a:rPr lang="en-US" sz="2000" dirty="0"/>
              <a:t> </a:t>
            </a:r>
            <a:r>
              <a:rPr lang="en-US" sz="2000" dirty="0" err="1"/>
              <a:t>diri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berperan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mempertahankan</a:t>
            </a:r>
            <a:r>
              <a:rPr lang="en-US" sz="2000" dirty="0"/>
              <a:t> </a:t>
            </a:r>
            <a:r>
              <a:rPr lang="en-US" sz="2000" dirty="0" err="1"/>
              <a:t>keselarasan</a:t>
            </a:r>
            <a:r>
              <a:rPr lang="en-US" sz="2000" dirty="0"/>
              <a:t> </a:t>
            </a:r>
            <a:r>
              <a:rPr lang="en-US" sz="2000" dirty="0" err="1"/>
              <a:t>batin</a:t>
            </a:r>
            <a:r>
              <a:rPr lang="en-US" sz="2000" dirty="0"/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err="1"/>
              <a:t>Seluruh</a:t>
            </a:r>
            <a:r>
              <a:rPr lang="en-US" sz="2000" dirty="0"/>
              <a:t> </a:t>
            </a:r>
            <a:r>
              <a:rPr lang="en-US" sz="2000" dirty="0" err="1"/>
              <a:t>sikap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pandangan</a:t>
            </a:r>
            <a:r>
              <a:rPr lang="en-US" sz="2000" dirty="0"/>
              <a:t> </a:t>
            </a:r>
            <a:r>
              <a:rPr lang="en-US" sz="2000" dirty="0" err="1"/>
              <a:t>individu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dirinya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mempengaruhi</a:t>
            </a:r>
            <a:r>
              <a:rPr lang="en-US" sz="2000" dirty="0"/>
              <a:t> </a:t>
            </a:r>
            <a:r>
              <a:rPr lang="en-US" sz="2000" dirty="0" err="1"/>
              <a:t>individu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menafsirkan</a:t>
            </a:r>
            <a:r>
              <a:rPr lang="en-US" sz="2000" dirty="0"/>
              <a:t> </a:t>
            </a:r>
            <a:r>
              <a:rPr lang="en-US" sz="2000" dirty="0" err="1"/>
              <a:t>pengalamnya</a:t>
            </a:r>
            <a:r>
              <a:rPr lang="en-US" sz="2000" dirty="0"/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000" dirty="0" err="1"/>
              <a:t>Konsep</a:t>
            </a:r>
            <a:r>
              <a:rPr lang="en-US" sz="2000" dirty="0"/>
              <a:t> </a:t>
            </a:r>
            <a:r>
              <a:rPr lang="en-US" sz="2000" dirty="0" err="1"/>
              <a:t>diri</a:t>
            </a:r>
            <a:r>
              <a:rPr lang="en-US" sz="2000" dirty="0"/>
              <a:t> </a:t>
            </a:r>
            <a:r>
              <a:rPr lang="en-US" sz="2000" dirty="0" err="1"/>
              <a:t>menentukan</a:t>
            </a:r>
            <a:r>
              <a:rPr lang="en-US" sz="2000" dirty="0"/>
              <a:t> </a:t>
            </a:r>
            <a:r>
              <a:rPr lang="en-US" sz="2000" dirty="0" err="1"/>
              <a:t>pengharapan</a:t>
            </a:r>
            <a:r>
              <a:rPr lang="en-US" sz="2000" dirty="0"/>
              <a:t> </a:t>
            </a:r>
            <a:r>
              <a:rPr lang="en-US" sz="2000" dirty="0" err="1"/>
              <a:t>individu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endParaRPr lang="en-ID" sz="2000" dirty="0"/>
          </a:p>
          <a:p>
            <a:pPr marL="0" indent="0">
              <a:buNone/>
            </a:pPr>
            <a:r>
              <a:rPr lang="en-US" sz="2000" dirty="0" err="1"/>
              <a:t>Upaya</a:t>
            </a:r>
            <a:r>
              <a:rPr lang="en-US" sz="2000" dirty="0"/>
              <a:t> yang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guru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mengembangkan</a:t>
            </a:r>
            <a:r>
              <a:rPr lang="en-US" sz="2000" dirty="0"/>
              <a:t> </a:t>
            </a:r>
            <a:r>
              <a:rPr lang="en-US" sz="2000" dirty="0" err="1"/>
              <a:t>konsep</a:t>
            </a:r>
            <a:r>
              <a:rPr lang="en-US" sz="2000" dirty="0"/>
              <a:t> </a:t>
            </a:r>
            <a:r>
              <a:rPr lang="en-US" sz="2000" dirty="0" err="1"/>
              <a:t>diri</a:t>
            </a:r>
            <a:r>
              <a:rPr lang="en-US" sz="2000" dirty="0"/>
              <a:t> </a:t>
            </a:r>
            <a:r>
              <a:rPr lang="en-US" sz="2000" dirty="0" err="1"/>
              <a:t>akademik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lain: a) </a:t>
            </a:r>
            <a:r>
              <a:rPr lang="en-US" sz="2000" dirty="0" err="1"/>
              <a:t>menciptakan</a:t>
            </a:r>
            <a:r>
              <a:rPr lang="en-US" sz="2000" dirty="0"/>
              <a:t> </a:t>
            </a:r>
            <a:r>
              <a:rPr lang="en-US" sz="2000" dirty="0" err="1"/>
              <a:t>kondisi</a:t>
            </a:r>
            <a:r>
              <a:rPr lang="en-US" sz="2000" dirty="0"/>
              <a:t> </a:t>
            </a:r>
            <a:r>
              <a:rPr lang="en-US" sz="2000" dirty="0" err="1"/>
              <a:t>pembelajaran</a:t>
            </a:r>
            <a:r>
              <a:rPr lang="en-US" sz="2000" dirty="0"/>
              <a:t> yang </a:t>
            </a:r>
            <a:r>
              <a:rPr lang="en-US" sz="2000" dirty="0" err="1"/>
              <a:t>menumbuhkan</a:t>
            </a:r>
            <a:r>
              <a:rPr lang="en-US" sz="2000" dirty="0"/>
              <a:t> </a:t>
            </a:r>
            <a:r>
              <a:rPr lang="en-US" sz="2000" dirty="0" err="1"/>
              <a:t>semangat</a:t>
            </a:r>
            <a:r>
              <a:rPr lang="en-US" sz="2000" dirty="0"/>
              <a:t>, b) </a:t>
            </a:r>
            <a:r>
              <a:rPr lang="en-US" sz="2000" dirty="0" err="1"/>
              <a:t>menempatkan</a:t>
            </a:r>
            <a:r>
              <a:rPr lang="en-US" sz="2000" dirty="0"/>
              <a:t> </a:t>
            </a:r>
            <a:r>
              <a:rPr lang="en-US" sz="2000" dirty="0" err="1"/>
              <a:t>siswa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sosok</a:t>
            </a:r>
            <a:r>
              <a:rPr lang="en-US" sz="2000" dirty="0"/>
              <a:t> yang </a:t>
            </a:r>
            <a:r>
              <a:rPr lang="en-US" sz="2000" dirty="0" err="1"/>
              <a:t>setara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dihargai</a:t>
            </a:r>
            <a:r>
              <a:rPr lang="en-US" sz="2000" dirty="0"/>
              <a:t>, c) </a:t>
            </a:r>
            <a:r>
              <a:rPr lang="en-US" sz="2000" dirty="0" err="1"/>
              <a:t>mempercayai</a:t>
            </a:r>
            <a:r>
              <a:rPr lang="en-US" sz="2000" dirty="0"/>
              <a:t> </a:t>
            </a:r>
            <a:r>
              <a:rPr lang="en-US" sz="2000" dirty="0" err="1"/>
              <a:t>bahwa</a:t>
            </a:r>
            <a:r>
              <a:rPr lang="en-US" sz="2000" dirty="0"/>
              <a:t> </a:t>
            </a:r>
            <a:r>
              <a:rPr lang="en-US" sz="2000" dirty="0" err="1"/>
              <a:t>siswa</a:t>
            </a:r>
            <a:r>
              <a:rPr lang="en-US" sz="2000" dirty="0"/>
              <a:t>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potensi</a:t>
            </a:r>
            <a:r>
              <a:rPr lang="en-US" sz="2000" dirty="0"/>
              <a:t> di </a:t>
            </a:r>
            <a:r>
              <a:rPr lang="en-US" sz="2000" dirty="0" err="1"/>
              <a:t>ranahnya</a:t>
            </a:r>
            <a:r>
              <a:rPr lang="en-US" sz="2000" dirty="0"/>
              <a:t> </a:t>
            </a:r>
            <a:r>
              <a:rPr lang="en-US" sz="2000" dirty="0" err="1"/>
              <a:t>masing-masing</a:t>
            </a:r>
            <a:r>
              <a:rPr lang="en-US" sz="2000" dirty="0"/>
              <a:t>, </a:t>
            </a:r>
            <a:r>
              <a:rPr lang="en-US" sz="2000" dirty="0" err="1"/>
              <a:t>dll</a:t>
            </a:r>
            <a:endParaRPr lang="en-US" sz="2000" dirty="0"/>
          </a:p>
        </p:txBody>
      </p:sp>
      <p:sp>
        <p:nvSpPr>
          <p:cNvPr id="5" name="Freeform 4"/>
          <p:cNvSpPr/>
          <p:nvPr/>
        </p:nvSpPr>
        <p:spPr>
          <a:xfrm>
            <a:off x="0" y="3875518"/>
            <a:ext cx="12119212" cy="341640"/>
          </a:xfrm>
          <a:custGeom>
            <a:avLst/>
            <a:gdLst>
              <a:gd name="connsiteX0" fmla="*/ 0 w 12119212"/>
              <a:gd name="connsiteY0" fmla="*/ 341640 h 341640"/>
              <a:gd name="connsiteX1" fmla="*/ 3411941 w 12119212"/>
              <a:gd name="connsiteY1" fmla="*/ 123276 h 341640"/>
              <a:gd name="connsiteX2" fmla="*/ 3411941 w 12119212"/>
              <a:gd name="connsiteY2" fmla="*/ 123276 h 341640"/>
              <a:gd name="connsiteX3" fmla="*/ 6482687 w 12119212"/>
              <a:gd name="connsiteY3" fmla="*/ 218810 h 341640"/>
              <a:gd name="connsiteX4" fmla="*/ 8952932 w 12119212"/>
              <a:gd name="connsiteY4" fmla="*/ 446 h 341640"/>
              <a:gd name="connsiteX5" fmla="*/ 12119212 w 12119212"/>
              <a:gd name="connsiteY5" fmla="*/ 287049 h 341640"/>
              <a:gd name="connsiteX6" fmla="*/ 12119212 w 12119212"/>
              <a:gd name="connsiteY6" fmla="*/ 287049 h 34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19212" h="341640">
                <a:moveTo>
                  <a:pt x="0" y="341640"/>
                </a:moveTo>
                <a:lnTo>
                  <a:pt x="3411941" y="123276"/>
                </a:lnTo>
                <a:lnTo>
                  <a:pt x="3411941" y="123276"/>
                </a:lnTo>
                <a:cubicBezTo>
                  <a:pt x="3923732" y="139198"/>
                  <a:pt x="5559189" y="239282"/>
                  <a:pt x="6482687" y="218810"/>
                </a:cubicBezTo>
                <a:cubicBezTo>
                  <a:pt x="7406185" y="198338"/>
                  <a:pt x="8013511" y="-10927"/>
                  <a:pt x="8952932" y="446"/>
                </a:cubicBezTo>
                <a:cubicBezTo>
                  <a:pt x="9892353" y="11819"/>
                  <a:pt x="12119212" y="287049"/>
                  <a:pt x="12119212" y="287049"/>
                </a:cubicBezTo>
                <a:lnTo>
                  <a:pt x="12119212" y="287049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01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C. </a:t>
            </a:r>
            <a:r>
              <a:rPr lang="en-US" sz="3200" dirty="0" err="1"/>
              <a:t>Perkembangan</a:t>
            </a:r>
            <a:r>
              <a:rPr lang="en-US" sz="3200" dirty="0"/>
              <a:t> </a:t>
            </a:r>
            <a:r>
              <a:rPr lang="en-US" sz="3200" dirty="0" err="1"/>
              <a:t>Emosi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10212"/>
            <a:ext cx="9176350" cy="3880773"/>
          </a:xfrm>
        </p:spPr>
        <p:txBody>
          <a:bodyPr>
            <a:normAutofit/>
          </a:bodyPr>
          <a:lstStyle/>
          <a:p>
            <a:r>
              <a:rPr lang="en-US" sz="2000" dirty="0" err="1">
                <a:latin typeface="Comic Sans MS" panose="030F0702030302020204" pitchFamily="66" charset="0"/>
              </a:rPr>
              <a:t>Latipah</a:t>
            </a:r>
            <a:r>
              <a:rPr lang="en-US" sz="2000" dirty="0">
                <a:latin typeface="Comic Sans MS" panose="030F0702030302020204" pitchFamily="66" charset="0"/>
              </a:rPr>
              <a:t> (2012) </a:t>
            </a:r>
            <a:r>
              <a:rPr lang="en-US" sz="2000" dirty="0" err="1">
                <a:latin typeface="Comic Sans MS" panose="030F0702030302020204" pitchFamily="66" charset="0"/>
              </a:rPr>
              <a:t>menuliskan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bahwa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emosi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sering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diistilahkan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juga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sebagai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perasaan</a:t>
            </a:r>
            <a:r>
              <a:rPr lang="en-US" sz="2000" dirty="0">
                <a:latin typeface="Comic Sans MS" panose="030F0702030302020204" pitchFamily="66" charset="0"/>
              </a:rPr>
              <a:t>. </a:t>
            </a:r>
            <a:r>
              <a:rPr lang="en-US" sz="2000" dirty="0" err="1">
                <a:latin typeface="Comic Sans MS" panose="030F0702030302020204" pitchFamily="66" charset="0"/>
              </a:rPr>
              <a:t>Oleh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karena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itu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emosi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biasanya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diartikan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sebagai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keadaan</a:t>
            </a:r>
            <a:r>
              <a:rPr lang="en-US" sz="2000" dirty="0">
                <a:latin typeface="Comic Sans MS" panose="030F0702030302020204" pitchFamily="66" charset="0"/>
              </a:rPr>
              <a:t> (state) </a:t>
            </a:r>
            <a:r>
              <a:rPr lang="en-US" sz="2000" dirty="0" err="1">
                <a:latin typeface="Comic Sans MS" panose="030F0702030302020204" pitchFamily="66" charset="0"/>
              </a:rPr>
              <a:t>dari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diri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seseorang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pada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suatu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waktu</a:t>
            </a:r>
            <a:r>
              <a:rPr lang="en-US" sz="2000" dirty="0">
                <a:latin typeface="Comic Sans MS" panose="030F0702030302020204" pitchFamily="66" charset="0"/>
              </a:rPr>
              <a:t>.</a:t>
            </a:r>
          </a:p>
          <a:p>
            <a:endParaRPr lang="en-US" sz="2000" dirty="0">
              <a:latin typeface="Comic Sans MS" panose="030F0702030302020204" pitchFamily="66" charset="0"/>
            </a:endParaRPr>
          </a:p>
          <a:p>
            <a:r>
              <a:rPr lang="en-ID" sz="2000" dirty="0" err="1">
                <a:latin typeface="Comic Sans MS" panose="030F0702030302020204" pitchFamily="66" charset="0"/>
              </a:rPr>
              <a:t>Jenis</a:t>
            </a:r>
            <a:r>
              <a:rPr lang="en-ID" sz="2000" dirty="0">
                <a:latin typeface="Comic Sans MS" panose="030F0702030302020204" pitchFamily="66" charset="0"/>
              </a:rPr>
              <a:t> </a:t>
            </a:r>
            <a:r>
              <a:rPr lang="en-ID" sz="2000" dirty="0" err="1">
                <a:latin typeface="Comic Sans MS" panose="030F0702030302020204" pitchFamily="66" charset="0"/>
              </a:rPr>
              <a:t>emosi</a:t>
            </a:r>
            <a:r>
              <a:rPr lang="en-ID" sz="2000" dirty="0">
                <a:latin typeface="Comic Sans MS" panose="030F0702030302020204" pitchFamily="66" charset="0"/>
              </a:rPr>
              <a:t> : a) </a:t>
            </a:r>
            <a:r>
              <a:rPr lang="en-ID" sz="2000" dirty="0" err="1">
                <a:latin typeface="Comic Sans MS" panose="030F0702030302020204" pitchFamily="66" charset="0"/>
              </a:rPr>
              <a:t>Gembira</a:t>
            </a:r>
            <a:r>
              <a:rPr lang="en-ID" sz="2000" dirty="0">
                <a:latin typeface="Comic Sans MS" panose="030F0702030302020204" pitchFamily="66" charset="0"/>
              </a:rPr>
              <a:t> </a:t>
            </a:r>
            <a:r>
              <a:rPr lang="en-ID" sz="2000" dirty="0" err="1">
                <a:latin typeface="Comic Sans MS" panose="030F0702030302020204" pitchFamily="66" charset="0"/>
              </a:rPr>
              <a:t>atau</a:t>
            </a:r>
            <a:r>
              <a:rPr lang="en-ID" sz="2000" dirty="0">
                <a:latin typeface="Comic Sans MS" panose="030F0702030302020204" pitchFamily="66" charset="0"/>
              </a:rPr>
              <a:t> </a:t>
            </a:r>
            <a:r>
              <a:rPr lang="en-ID" sz="2000" dirty="0" err="1">
                <a:latin typeface="Comic Sans MS" panose="030F0702030302020204" pitchFamily="66" charset="0"/>
              </a:rPr>
              <a:t>senang</a:t>
            </a:r>
            <a:r>
              <a:rPr lang="en-ID" sz="2000" dirty="0">
                <a:latin typeface="Comic Sans MS" panose="030F0702030302020204" pitchFamily="66" charset="0"/>
              </a:rPr>
              <a:t> ; b) </a:t>
            </a:r>
            <a:r>
              <a:rPr lang="en-ID" sz="2000" dirty="0" err="1">
                <a:latin typeface="Comic Sans MS" panose="030F0702030302020204" pitchFamily="66" charset="0"/>
              </a:rPr>
              <a:t>Sedih</a:t>
            </a:r>
            <a:r>
              <a:rPr lang="en-ID" sz="2000" dirty="0">
                <a:latin typeface="Comic Sans MS" panose="030F0702030302020204" pitchFamily="66" charset="0"/>
              </a:rPr>
              <a:t> ; c) </a:t>
            </a:r>
            <a:r>
              <a:rPr lang="en-ID" sz="2000" dirty="0" err="1">
                <a:latin typeface="Comic Sans MS" panose="030F0702030302020204" pitchFamily="66" charset="0"/>
              </a:rPr>
              <a:t>Marah</a:t>
            </a:r>
            <a:r>
              <a:rPr lang="en-ID" sz="2000" dirty="0">
                <a:latin typeface="Comic Sans MS" panose="030F0702030302020204" pitchFamily="66" charset="0"/>
              </a:rPr>
              <a:t> ; d) </a:t>
            </a:r>
            <a:r>
              <a:rPr lang="en-ID" sz="2000" dirty="0" err="1">
                <a:latin typeface="Comic Sans MS" panose="030F0702030302020204" pitchFamily="66" charset="0"/>
              </a:rPr>
              <a:t>Takut</a:t>
            </a:r>
            <a:endParaRPr lang="en-ID" sz="2000" dirty="0">
              <a:latin typeface="Comic Sans MS" panose="030F0702030302020204" pitchFamily="66" charset="0"/>
            </a:endParaRPr>
          </a:p>
          <a:p>
            <a:endParaRPr lang="en-ID" sz="2000" dirty="0">
              <a:latin typeface="Comic Sans MS" panose="030F0702030302020204" pitchFamily="66" charset="0"/>
            </a:endParaRPr>
          </a:p>
          <a:p>
            <a:r>
              <a:rPr lang="en-US" sz="2000" dirty="0" err="1">
                <a:latin typeface="Comic Sans MS" panose="030F0702030302020204" pitchFamily="66" charset="0"/>
              </a:rPr>
              <a:t>Djaali</a:t>
            </a:r>
            <a:r>
              <a:rPr lang="en-US" sz="2000" dirty="0">
                <a:latin typeface="Comic Sans MS" panose="030F0702030302020204" pitchFamily="66" charset="0"/>
              </a:rPr>
              <a:t> (2007) </a:t>
            </a:r>
            <a:r>
              <a:rPr lang="en-US" sz="2000" dirty="0" err="1">
                <a:latin typeface="Comic Sans MS" panose="030F0702030302020204" pitchFamily="66" charset="0"/>
              </a:rPr>
              <a:t>mengungkapkan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bahwa</a:t>
            </a:r>
            <a:r>
              <a:rPr lang="en-US" sz="2000" dirty="0">
                <a:latin typeface="Comic Sans MS" panose="030F0702030302020204" pitchFamily="66" charset="0"/>
              </a:rPr>
              <a:t> para </a:t>
            </a:r>
            <a:r>
              <a:rPr lang="en-US" sz="2000" dirty="0" err="1">
                <a:latin typeface="Comic Sans MS" panose="030F0702030302020204" pitchFamily="66" charset="0"/>
              </a:rPr>
              <a:t>peneliti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menemukan</a:t>
            </a:r>
            <a:r>
              <a:rPr lang="en-US" sz="2000" dirty="0">
                <a:latin typeface="Comic Sans MS" panose="030F0702030302020204" pitchFamily="66" charset="0"/>
              </a:rPr>
              <a:t> detail </a:t>
            </a:r>
            <a:r>
              <a:rPr lang="en-US" sz="2000" dirty="0" err="1">
                <a:latin typeface="Comic Sans MS" panose="030F0702030302020204" pitchFamily="66" charset="0"/>
              </a:rPr>
              <a:t>psikolog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tentang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bagaimana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emosi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mempersiapkan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tubuh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untuk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tiap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jenis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reaksi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tertentu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contohnya</a:t>
            </a:r>
            <a:r>
              <a:rPr lang="en-US" sz="2000" dirty="0">
                <a:latin typeface="Comic Sans MS" panose="030F0702030302020204" pitchFamily="66" charset="0"/>
              </a:rPr>
              <a:t> : </a:t>
            </a:r>
            <a:r>
              <a:rPr lang="en-US" sz="2000" i="1" dirty="0">
                <a:latin typeface="Comic Sans MS" panose="030F0702030302020204" pitchFamily="66" charset="0"/>
              </a:rPr>
              <a:t>anger, fear, happiness, love, surprise, disgust, sadness, </a:t>
            </a:r>
            <a:endParaRPr lang="en-US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494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Fungsi</a:t>
            </a:r>
            <a:r>
              <a:rPr lang="en-US" sz="2800" dirty="0"/>
              <a:t> </a:t>
            </a:r>
            <a:r>
              <a:rPr lang="en-US" sz="2800" dirty="0" err="1"/>
              <a:t>Emosi</a:t>
            </a:r>
            <a:r>
              <a:rPr lang="en-US" sz="2800" dirty="0"/>
              <a:t>, </a:t>
            </a:r>
            <a:r>
              <a:rPr lang="en-US" sz="2800" dirty="0" err="1"/>
              <a:t>menurut</a:t>
            </a:r>
            <a:r>
              <a:rPr lang="en-US" sz="2800" dirty="0"/>
              <a:t> Coleman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Mammen</a:t>
            </a:r>
            <a:r>
              <a:rPr lang="en-US" sz="2800" dirty="0"/>
              <a:t> (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Rakhmat</a:t>
            </a:r>
            <a:r>
              <a:rPr lang="en-US" sz="2800" dirty="0"/>
              <a:t>, 1994) </a:t>
            </a:r>
            <a:r>
              <a:rPr lang="en-US" sz="2800" dirty="0" err="1"/>
              <a:t>yaitu</a:t>
            </a:r>
            <a:r>
              <a:rPr lang="en-US" sz="2800" dirty="0"/>
              <a:t>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/>
          </a:bodyPr>
          <a:lstStyle/>
          <a:p>
            <a:r>
              <a:rPr lang="en-US" sz="2000" dirty="0" err="1"/>
              <a:t>Emosi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pembangkit</a:t>
            </a:r>
            <a:r>
              <a:rPr lang="en-US" sz="2000" dirty="0"/>
              <a:t> </a:t>
            </a:r>
            <a:r>
              <a:rPr lang="en-US" sz="2000" dirty="0" err="1"/>
              <a:t>energi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Emosi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pembawa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Membawa</a:t>
            </a:r>
            <a:r>
              <a:rPr lang="en-US" sz="2000" dirty="0"/>
              <a:t> </a:t>
            </a:r>
            <a:r>
              <a:rPr lang="en-US" sz="2000" dirty="0" err="1"/>
              <a:t>pesan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komunikasi</a:t>
            </a:r>
            <a:r>
              <a:rPr lang="en-US" sz="2000" dirty="0"/>
              <a:t> interpersonal.</a:t>
            </a:r>
          </a:p>
          <a:p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tentang</a:t>
            </a:r>
            <a:r>
              <a:rPr lang="en-US" sz="2000" dirty="0"/>
              <a:t> </a:t>
            </a:r>
            <a:r>
              <a:rPr lang="en-US" sz="2000" dirty="0" err="1"/>
              <a:t>keberhasilan</a:t>
            </a:r>
            <a:r>
              <a:rPr lang="en-US" sz="2000" dirty="0"/>
              <a:t>.</a:t>
            </a:r>
          </a:p>
          <a:p>
            <a:endParaRPr lang="en-ID" sz="2000" dirty="0"/>
          </a:p>
          <a:p>
            <a:pPr marL="0" indent="0">
              <a:buNone/>
            </a:pPr>
            <a:r>
              <a:rPr lang="en-US" sz="2000" dirty="0" err="1"/>
              <a:t>Masganti</a:t>
            </a:r>
            <a:r>
              <a:rPr lang="en-US" sz="2000" dirty="0"/>
              <a:t> (2012) </a:t>
            </a:r>
            <a:r>
              <a:rPr lang="en-US" sz="2000" dirty="0" err="1"/>
              <a:t>menjelaskan</a:t>
            </a:r>
            <a:r>
              <a:rPr lang="en-US" sz="2000" dirty="0"/>
              <a:t> </a:t>
            </a:r>
            <a:r>
              <a:rPr lang="en-US" sz="2000" dirty="0" err="1"/>
              <a:t>bahwa</a:t>
            </a:r>
            <a:r>
              <a:rPr lang="en-US" sz="2000" dirty="0"/>
              <a:t> </a:t>
            </a:r>
            <a:r>
              <a:rPr lang="en-US" sz="2000" dirty="0" err="1"/>
              <a:t>perkembangan</a:t>
            </a:r>
            <a:r>
              <a:rPr lang="en-US" sz="2000" dirty="0"/>
              <a:t> </a:t>
            </a:r>
            <a:r>
              <a:rPr lang="en-US" sz="2000" dirty="0" err="1"/>
              <a:t>emosional</a:t>
            </a:r>
            <a:r>
              <a:rPr lang="en-US" sz="2000" dirty="0"/>
              <a:t> </a:t>
            </a:r>
            <a:r>
              <a:rPr lang="en-US" sz="2000" dirty="0" err="1"/>
              <a:t>dimulai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usia</a:t>
            </a:r>
            <a:r>
              <a:rPr lang="en-US" sz="2000" dirty="0"/>
              <a:t> </a:t>
            </a:r>
            <a:r>
              <a:rPr lang="en-US" sz="2000" dirty="0" err="1"/>
              <a:t>dini</a:t>
            </a:r>
            <a:r>
              <a:rPr lang="en-US" sz="2000" dirty="0"/>
              <a:t>, </a:t>
            </a:r>
            <a:r>
              <a:rPr lang="en-US" sz="2000" dirty="0" err="1"/>
              <a:t>ketika</a:t>
            </a:r>
            <a:r>
              <a:rPr lang="en-US" sz="2000" dirty="0"/>
              <a:t> </a:t>
            </a:r>
            <a:r>
              <a:rPr lang="en-US" sz="2000" dirty="0" err="1"/>
              <a:t>anak</a:t>
            </a:r>
            <a:r>
              <a:rPr lang="en-US" sz="2000" dirty="0"/>
              <a:t>- </a:t>
            </a:r>
            <a:r>
              <a:rPr lang="en-US" sz="2000" dirty="0" err="1"/>
              <a:t>anak</a:t>
            </a:r>
            <a:r>
              <a:rPr lang="en-US" sz="2000" dirty="0"/>
              <a:t> </a:t>
            </a:r>
            <a:r>
              <a:rPr lang="en-US" sz="2000" dirty="0" err="1"/>
              <a:t>masuk</a:t>
            </a:r>
            <a:r>
              <a:rPr lang="en-US" sz="2000" dirty="0"/>
              <a:t> </a:t>
            </a:r>
            <a:r>
              <a:rPr lang="en-US" sz="2000" dirty="0" err="1"/>
              <a:t>taman</a:t>
            </a:r>
            <a:r>
              <a:rPr lang="en-US" sz="2000" dirty="0"/>
              <a:t> </a:t>
            </a:r>
            <a:r>
              <a:rPr lang="en-US" sz="2000" dirty="0" err="1"/>
              <a:t>kanak-kanak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prasekolah</a:t>
            </a:r>
            <a:r>
              <a:rPr lang="en-US" sz="2000" dirty="0"/>
              <a:t>. </a:t>
            </a:r>
            <a:r>
              <a:rPr lang="en-US" sz="2000" dirty="0" err="1"/>
              <a:t>Melalui</a:t>
            </a:r>
            <a:r>
              <a:rPr lang="en-US" sz="2000" dirty="0"/>
              <a:t> </a:t>
            </a:r>
            <a:r>
              <a:rPr lang="en-US" sz="2000" dirty="0" err="1"/>
              <a:t>interaksi</a:t>
            </a:r>
            <a:r>
              <a:rPr lang="en-US" sz="2000" dirty="0"/>
              <a:t> </a:t>
            </a:r>
            <a:r>
              <a:rPr lang="en-US" sz="2000" dirty="0" err="1"/>
              <a:t>mereka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orang lain, </a:t>
            </a:r>
            <a:r>
              <a:rPr lang="en-US" sz="2000" dirty="0" err="1"/>
              <a:t>anak-anak</a:t>
            </a:r>
            <a:r>
              <a:rPr lang="en-US" sz="2000" dirty="0"/>
              <a:t> </a:t>
            </a:r>
            <a:r>
              <a:rPr lang="en-US" sz="2000" dirty="0" err="1"/>
              <a:t>mengembangkan</a:t>
            </a:r>
            <a:r>
              <a:rPr lang="en-US" sz="2000" dirty="0"/>
              <a:t> </a:t>
            </a:r>
            <a:r>
              <a:rPr lang="en-US" sz="2000" dirty="0" err="1"/>
              <a:t>kemampuan</a:t>
            </a:r>
            <a:r>
              <a:rPr lang="en-US" sz="2000" dirty="0"/>
              <a:t> </a:t>
            </a:r>
            <a:r>
              <a:rPr lang="en-US" sz="2000" dirty="0" err="1"/>
              <a:t>sosial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intelektualnya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60145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D" sz="2800" dirty="0"/>
              <a:t>D. </a:t>
            </a:r>
            <a:r>
              <a:rPr lang="en-ID" sz="2800" dirty="0" err="1"/>
              <a:t>Perkembangan</a:t>
            </a:r>
            <a:r>
              <a:rPr lang="en-ID" sz="2800" dirty="0"/>
              <a:t> Moral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46439"/>
            <a:ext cx="8596668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 err="1"/>
              <a:t>Perkembangan</a:t>
            </a:r>
            <a:r>
              <a:rPr lang="en-US" sz="2000" dirty="0"/>
              <a:t> moral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perkembangan</a:t>
            </a:r>
            <a:r>
              <a:rPr lang="en-US" sz="2000" dirty="0"/>
              <a:t> yang </a:t>
            </a:r>
            <a:r>
              <a:rPr lang="en-US" sz="2000" dirty="0" err="1"/>
              <a:t>berkaitan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kemampuan</a:t>
            </a:r>
            <a:r>
              <a:rPr lang="en-US" sz="2000" dirty="0"/>
              <a:t> </a:t>
            </a:r>
            <a:r>
              <a:rPr lang="en-US" sz="2000" dirty="0" err="1"/>
              <a:t>seseorang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mengetahui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buruk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perbuatan</a:t>
            </a:r>
            <a:r>
              <a:rPr lang="en-US" sz="2000" dirty="0"/>
              <a:t>, </a:t>
            </a:r>
            <a:r>
              <a:rPr lang="en-US" sz="2000" dirty="0" err="1"/>
              <a:t>kesadaran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perbuatan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, </a:t>
            </a:r>
            <a:r>
              <a:rPr lang="en-US" sz="2000" dirty="0" err="1"/>
              <a:t>kebiasaan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rasa </a:t>
            </a:r>
            <a:r>
              <a:rPr lang="en-US" sz="2000" dirty="0" err="1"/>
              <a:t>cinta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perbuatan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Kohlberg (</a:t>
            </a:r>
            <a:r>
              <a:rPr lang="en-US" sz="2000" dirty="0" err="1"/>
              <a:t>Ormrod</a:t>
            </a:r>
            <a:r>
              <a:rPr lang="en-US" sz="2000" dirty="0"/>
              <a:t>, 2009) </a:t>
            </a:r>
            <a:r>
              <a:rPr lang="en-US" sz="2000" dirty="0" err="1"/>
              <a:t>mengemukakan</a:t>
            </a:r>
            <a:r>
              <a:rPr lang="en-US" sz="2000" dirty="0"/>
              <a:t> </a:t>
            </a:r>
            <a:r>
              <a:rPr lang="en-US" sz="2000" dirty="0" err="1"/>
              <a:t>tiga</a:t>
            </a:r>
            <a:r>
              <a:rPr lang="en-US" sz="2000" dirty="0"/>
              <a:t> </a:t>
            </a:r>
            <a:r>
              <a:rPr lang="en-US" sz="2000" dirty="0" err="1"/>
              <a:t>tingkat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enam</a:t>
            </a:r>
            <a:r>
              <a:rPr lang="en-US" sz="2000" dirty="0"/>
              <a:t> </a:t>
            </a:r>
            <a:r>
              <a:rPr lang="en-US" sz="2000" dirty="0" err="1"/>
              <a:t>tahap</a:t>
            </a:r>
            <a:r>
              <a:rPr lang="en-US" sz="2000" dirty="0"/>
              <a:t> </a:t>
            </a:r>
            <a:r>
              <a:rPr lang="en-US" sz="2000" dirty="0" err="1"/>
              <a:t>perkembangan</a:t>
            </a:r>
            <a:r>
              <a:rPr lang="en-US" sz="2000" dirty="0"/>
              <a:t> moral:</a:t>
            </a:r>
          </a:p>
          <a:p>
            <a:pPr>
              <a:buFont typeface="+mj-lt"/>
              <a:buAutoNum type="alphaLcPeriod"/>
            </a:pPr>
            <a:r>
              <a:rPr lang="en-US" sz="2000" dirty="0"/>
              <a:t>Tingkat 1: </a:t>
            </a:r>
            <a:r>
              <a:rPr lang="en-US" sz="2000" dirty="0" err="1"/>
              <a:t>Prakonvensional</a:t>
            </a:r>
            <a:r>
              <a:rPr lang="en-US" sz="2000" dirty="0"/>
              <a:t>.</a:t>
            </a:r>
          </a:p>
          <a:p>
            <a:pPr>
              <a:buFont typeface="+mj-lt"/>
              <a:buAutoNum type="alphaLcPeriod"/>
            </a:pPr>
            <a:r>
              <a:rPr lang="en-US" sz="2000" dirty="0"/>
              <a:t>Tingkat 2: </a:t>
            </a:r>
            <a:r>
              <a:rPr lang="en-US" sz="2000" dirty="0" err="1"/>
              <a:t>Konvensional</a:t>
            </a:r>
            <a:r>
              <a:rPr lang="en-US" sz="2000" dirty="0"/>
              <a:t>.</a:t>
            </a:r>
          </a:p>
          <a:p>
            <a:pPr>
              <a:buFont typeface="+mj-lt"/>
              <a:buAutoNum type="alphaLcPeriod"/>
            </a:pPr>
            <a:r>
              <a:rPr lang="en-US" sz="2000" dirty="0"/>
              <a:t>Tingkat 3: </a:t>
            </a:r>
            <a:r>
              <a:rPr lang="en-US" sz="2000" dirty="0" err="1"/>
              <a:t>Pasca</a:t>
            </a:r>
            <a:r>
              <a:rPr lang="en-US" sz="2000" dirty="0"/>
              <a:t> </a:t>
            </a:r>
            <a:r>
              <a:rPr lang="en-US" sz="2000" dirty="0" err="1"/>
              <a:t>Konvensional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3078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277" y="645688"/>
            <a:ext cx="9271884" cy="5550395"/>
          </a:xfrm>
        </p:spPr>
        <p:txBody>
          <a:bodyPr>
            <a:noAutofit/>
          </a:bodyPr>
          <a:lstStyle/>
          <a:p>
            <a:r>
              <a:rPr lang="en-US" sz="2400" dirty="0"/>
              <a:t>a. Tingkat 1: </a:t>
            </a:r>
            <a:r>
              <a:rPr lang="en-US" sz="2400" dirty="0" err="1"/>
              <a:t>Prakonvensional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 err="1"/>
              <a:t>Tingkatan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ditemukan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anak-anak</a:t>
            </a:r>
            <a:r>
              <a:rPr lang="en-US" sz="2400" dirty="0"/>
              <a:t> </a:t>
            </a:r>
            <a:r>
              <a:rPr lang="en-US" sz="2400" dirty="0" err="1"/>
              <a:t>prasekolah</a:t>
            </a:r>
            <a:r>
              <a:rPr lang="en-US" sz="2400" dirty="0"/>
              <a:t>, </a:t>
            </a:r>
            <a:r>
              <a:rPr lang="en-US" sz="2400" dirty="0" err="1"/>
              <a:t>sebagian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 </a:t>
            </a:r>
            <a:r>
              <a:rPr lang="en-US" sz="2400" dirty="0" err="1"/>
              <a:t>anak-anak</a:t>
            </a:r>
            <a:r>
              <a:rPr lang="en-US" sz="2400" dirty="0"/>
              <a:t> SD, </a:t>
            </a:r>
            <a:r>
              <a:rPr lang="en-US" sz="2400" dirty="0" err="1"/>
              <a:t>sejumlah</a:t>
            </a:r>
            <a:r>
              <a:rPr lang="en-US" sz="2400" dirty="0"/>
              <a:t> </a:t>
            </a:r>
            <a:r>
              <a:rPr lang="en-US" sz="2400" dirty="0" err="1"/>
              <a:t>siswa</a:t>
            </a:r>
            <a:r>
              <a:rPr lang="en-US" sz="2400" dirty="0"/>
              <a:t> SMP,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sedikit</a:t>
            </a:r>
            <a:r>
              <a:rPr lang="en-US" sz="2400" dirty="0"/>
              <a:t> </a:t>
            </a:r>
            <a:r>
              <a:rPr lang="en-US" sz="2400" dirty="0" err="1"/>
              <a:t>siswa</a:t>
            </a:r>
            <a:r>
              <a:rPr lang="en-US" sz="2400" dirty="0"/>
              <a:t> SMU.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b. Tingkat 2: </a:t>
            </a:r>
            <a:r>
              <a:rPr lang="en-US" sz="2400" dirty="0" err="1"/>
              <a:t>Konvensional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 err="1"/>
              <a:t>Tingkatan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ditemukan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segelintir</a:t>
            </a:r>
            <a:r>
              <a:rPr lang="en-US" sz="2400" dirty="0"/>
              <a:t> </a:t>
            </a:r>
            <a:r>
              <a:rPr lang="en-US" sz="2400" dirty="0" err="1"/>
              <a:t>siswa</a:t>
            </a:r>
            <a:r>
              <a:rPr lang="en-US" sz="2400" dirty="0"/>
              <a:t> SD </a:t>
            </a:r>
            <a:r>
              <a:rPr lang="en-US" sz="2400" dirty="0" err="1"/>
              <a:t>tingkat</a:t>
            </a:r>
            <a:r>
              <a:rPr lang="en-US" sz="2400" dirty="0"/>
              <a:t> </a:t>
            </a:r>
            <a:r>
              <a:rPr lang="en-US" sz="2400" dirty="0" err="1"/>
              <a:t>akhir</a:t>
            </a:r>
            <a:r>
              <a:rPr lang="en-US" sz="2400" dirty="0"/>
              <a:t>, </a:t>
            </a:r>
            <a:r>
              <a:rPr lang="en-US" sz="2400" dirty="0" err="1"/>
              <a:t>sejumlah</a:t>
            </a:r>
            <a:r>
              <a:rPr lang="en-US" sz="2400" dirty="0"/>
              <a:t> </a:t>
            </a:r>
            <a:r>
              <a:rPr lang="en-US" sz="2400" dirty="0" err="1"/>
              <a:t>siswa</a:t>
            </a:r>
            <a:r>
              <a:rPr lang="en-US" sz="2400" dirty="0"/>
              <a:t> SMP,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banyak</a:t>
            </a:r>
            <a:r>
              <a:rPr lang="en-US" sz="2400" dirty="0"/>
              <a:t> </a:t>
            </a:r>
            <a:r>
              <a:rPr lang="en-US" sz="2400" dirty="0" err="1"/>
              <a:t>siswa</a:t>
            </a:r>
            <a:r>
              <a:rPr lang="en-US" sz="2400" dirty="0"/>
              <a:t> SMU.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c. Tingkat 3: </a:t>
            </a:r>
            <a:r>
              <a:rPr lang="en-US" sz="2400" dirty="0" err="1"/>
              <a:t>Pasca</a:t>
            </a:r>
            <a:r>
              <a:rPr lang="en-US" sz="2400" dirty="0"/>
              <a:t> </a:t>
            </a:r>
            <a:r>
              <a:rPr lang="en-US" sz="2400" dirty="0" err="1"/>
              <a:t>Konvensional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tingkat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anak</a:t>
            </a:r>
            <a:r>
              <a:rPr lang="en-US" sz="2400" dirty="0"/>
              <a:t> </a:t>
            </a:r>
            <a:r>
              <a:rPr lang="en-US" sz="2400" dirty="0" err="1"/>
              <a:t>mematuhi</a:t>
            </a:r>
            <a:r>
              <a:rPr lang="en-US" sz="2400" dirty="0"/>
              <a:t> </a:t>
            </a:r>
            <a:r>
              <a:rPr lang="en-US" sz="2400" dirty="0" err="1"/>
              <a:t>aturan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menghindari</a:t>
            </a:r>
            <a:r>
              <a:rPr lang="en-US" sz="2400" dirty="0"/>
              <a:t> </a:t>
            </a:r>
            <a:r>
              <a:rPr lang="en-US" sz="2400" dirty="0" err="1"/>
              <a:t>hukuman</a:t>
            </a:r>
            <a:r>
              <a:rPr lang="en-US" sz="2400" dirty="0"/>
              <a:t> kata </a:t>
            </a:r>
            <a:r>
              <a:rPr lang="en-US" sz="2400" dirty="0" err="1"/>
              <a:t>hatinya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502356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Tren</a:t>
            </a:r>
            <a:r>
              <a:rPr lang="en-US" sz="2800" dirty="0"/>
              <a:t> </a:t>
            </a:r>
            <a:r>
              <a:rPr lang="en-US" sz="2800" dirty="0" err="1"/>
              <a:t>Perkembangan</a:t>
            </a:r>
            <a:r>
              <a:rPr lang="en-US" sz="2800" dirty="0"/>
              <a:t> </a:t>
            </a:r>
            <a:r>
              <a:rPr lang="en-US" sz="2800" dirty="0" err="1"/>
              <a:t>Moralitas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Perilaku</a:t>
            </a:r>
            <a:r>
              <a:rPr lang="en-US" sz="2800" dirty="0"/>
              <a:t> </a:t>
            </a:r>
            <a:r>
              <a:rPr lang="en-US" sz="2800" dirty="0" err="1"/>
              <a:t>Prososial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69493"/>
            <a:ext cx="8596668" cy="4471869"/>
          </a:xfrm>
        </p:spPr>
        <p:txBody>
          <a:bodyPr>
            <a:normAutofit/>
          </a:bodyPr>
          <a:lstStyle/>
          <a:p>
            <a:r>
              <a:rPr lang="en-US" sz="2200" dirty="0"/>
              <a:t>a) </a:t>
            </a:r>
            <a:r>
              <a:rPr lang="en-US" sz="2200" dirty="0" err="1"/>
              <a:t>Sejak</a:t>
            </a:r>
            <a:r>
              <a:rPr lang="en-US" sz="2200" dirty="0"/>
              <a:t> </a:t>
            </a:r>
            <a:r>
              <a:rPr lang="en-US" sz="2200" dirty="0" err="1"/>
              <a:t>usia</a:t>
            </a:r>
            <a:r>
              <a:rPr lang="en-US" sz="2200" dirty="0"/>
              <a:t> </a:t>
            </a:r>
            <a:r>
              <a:rPr lang="en-US" sz="2200" dirty="0" err="1"/>
              <a:t>dini</a:t>
            </a:r>
            <a:r>
              <a:rPr lang="en-US" sz="2200" dirty="0"/>
              <a:t>, </a:t>
            </a:r>
            <a:r>
              <a:rPr lang="en-US" sz="2200" dirty="0" err="1"/>
              <a:t>anak</a:t>
            </a:r>
            <a:r>
              <a:rPr lang="en-US" sz="2200" dirty="0"/>
              <a:t> </a:t>
            </a:r>
            <a:r>
              <a:rPr lang="en-US" sz="2200" dirty="0" err="1"/>
              <a:t>mulai</a:t>
            </a:r>
            <a:r>
              <a:rPr lang="en-US" sz="2200" dirty="0"/>
              <a:t> </a:t>
            </a:r>
            <a:r>
              <a:rPr lang="en-US" sz="2200" dirty="0" err="1"/>
              <a:t>menggunakan</a:t>
            </a:r>
            <a:r>
              <a:rPr lang="en-US" sz="2200" dirty="0"/>
              <a:t> </a:t>
            </a:r>
            <a:r>
              <a:rPr lang="en-US" sz="2200" dirty="0" err="1"/>
              <a:t>standarstandar</a:t>
            </a:r>
            <a:r>
              <a:rPr lang="en-US" sz="2200" dirty="0"/>
              <a:t> internal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mengevaluasi</a:t>
            </a:r>
            <a:r>
              <a:rPr lang="en-US" sz="2200" dirty="0"/>
              <a:t> </a:t>
            </a:r>
            <a:r>
              <a:rPr lang="en-US" sz="2200" dirty="0" err="1"/>
              <a:t>perilaku</a:t>
            </a:r>
            <a:r>
              <a:rPr lang="en-US" sz="2200" dirty="0"/>
              <a:t>. </a:t>
            </a:r>
          </a:p>
          <a:p>
            <a:r>
              <a:rPr lang="en-US" sz="2200" dirty="0"/>
              <a:t>b) </a:t>
            </a:r>
            <a:r>
              <a:rPr lang="en-US" sz="2200" dirty="0" err="1"/>
              <a:t>Anak-anak</a:t>
            </a:r>
            <a:r>
              <a:rPr lang="en-US" sz="2200" dirty="0"/>
              <a:t> </a:t>
            </a:r>
            <a:r>
              <a:rPr lang="en-US" sz="2200" dirty="0" err="1"/>
              <a:t>semakin</a:t>
            </a:r>
            <a:r>
              <a:rPr lang="en-US" sz="2200" dirty="0"/>
              <a:t> </a:t>
            </a:r>
            <a:r>
              <a:rPr lang="en-US" sz="2200" dirty="0" err="1"/>
              <a:t>mampu</a:t>
            </a:r>
            <a:r>
              <a:rPr lang="en-US" sz="2200" dirty="0"/>
              <a:t> </a:t>
            </a:r>
            <a:r>
              <a:rPr lang="en-US" sz="2200" dirty="0" err="1"/>
              <a:t>membedakan</a:t>
            </a:r>
            <a:r>
              <a:rPr lang="en-US" sz="2200" dirty="0"/>
              <a:t> </a:t>
            </a:r>
            <a:r>
              <a:rPr lang="en-US" sz="2200" dirty="0" err="1"/>
              <a:t>antara</a:t>
            </a:r>
            <a:r>
              <a:rPr lang="en-US" sz="2200" dirty="0"/>
              <a:t> </a:t>
            </a:r>
            <a:r>
              <a:rPr lang="en-US" sz="2200" dirty="0" err="1"/>
              <a:t>pelanggaran</a:t>
            </a:r>
            <a:r>
              <a:rPr lang="en-US" sz="2200" dirty="0"/>
              <a:t> moral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pelanggaran</a:t>
            </a:r>
            <a:r>
              <a:rPr lang="en-US" sz="2200" dirty="0"/>
              <a:t> </a:t>
            </a:r>
            <a:r>
              <a:rPr lang="en-US" sz="2200" dirty="0" err="1"/>
              <a:t>konvensioanl</a:t>
            </a:r>
            <a:r>
              <a:rPr lang="en-US" sz="2200" dirty="0"/>
              <a:t>. </a:t>
            </a:r>
          </a:p>
          <a:p>
            <a:r>
              <a:rPr lang="en-US" sz="2200" dirty="0"/>
              <a:t>c) </a:t>
            </a:r>
            <a:r>
              <a:rPr lang="en-US" sz="2200" dirty="0" err="1"/>
              <a:t>Seiring</a:t>
            </a:r>
            <a:r>
              <a:rPr lang="en-US" sz="2200" dirty="0"/>
              <a:t> </a:t>
            </a:r>
            <a:r>
              <a:rPr lang="en-US" sz="2200" dirty="0" err="1"/>
              <a:t>berlalunya</a:t>
            </a:r>
            <a:r>
              <a:rPr lang="en-US" sz="2200" dirty="0"/>
              <a:t> </a:t>
            </a:r>
            <a:r>
              <a:rPr lang="en-US" sz="2200" dirty="0" err="1"/>
              <a:t>tahun-tahun</a:t>
            </a:r>
            <a:r>
              <a:rPr lang="en-US" sz="2200" dirty="0"/>
              <a:t> </a:t>
            </a:r>
            <a:r>
              <a:rPr lang="en-US" sz="2200" dirty="0" err="1"/>
              <a:t>sekolah</a:t>
            </a:r>
            <a:r>
              <a:rPr lang="en-US" sz="2200" dirty="0"/>
              <a:t>, </a:t>
            </a:r>
            <a:r>
              <a:rPr lang="en-US" sz="2200" dirty="0" err="1"/>
              <a:t>anak</a:t>
            </a:r>
            <a:r>
              <a:rPr lang="en-US" sz="2200" dirty="0"/>
              <a:t> </a:t>
            </a:r>
            <a:r>
              <a:rPr lang="en-US" sz="2200" dirty="0" err="1"/>
              <a:t>anak</a:t>
            </a:r>
            <a:r>
              <a:rPr lang="en-US" sz="2200" dirty="0"/>
              <a:t> </a:t>
            </a:r>
            <a:r>
              <a:rPr lang="en-US" sz="2200" dirty="0" err="1"/>
              <a:t>semakin</a:t>
            </a:r>
            <a:r>
              <a:rPr lang="en-US" sz="2200" dirty="0"/>
              <a:t> </a:t>
            </a:r>
            <a:r>
              <a:rPr lang="en-US" sz="2200" dirty="0" err="1"/>
              <a:t>mampu</a:t>
            </a:r>
            <a:r>
              <a:rPr lang="en-US" sz="2200" dirty="0"/>
              <a:t> </a:t>
            </a:r>
            <a:r>
              <a:rPr lang="en-US" sz="2200" dirty="0" err="1"/>
              <a:t>memberikan</a:t>
            </a:r>
            <a:r>
              <a:rPr lang="en-US" sz="2200" dirty="0"/>
              <a:t> </a:t>
            </a:r>
            <a:r>
              <a:rPr lang="en-US" sz="2200" dirty="0" err="1"/>
              <a:t>respons</a:t>
            </a:r>
            <a:r>
              <a:rPr lang="en-US" sz="2200" dirty="0"/>
              <a:t> </a:t>
            </a:r>
            <a:r>
              <a:rPr lang="en-US" sz="2200" dirty="0" err="1"/>
              <a:t>emosional</a:t>
            </a:r>
            <a:r>
              <a:rPr lang="en-US" sz="2200" dirty="0"/>
              <a:t> </a:t>
            </a:r>
            <a:r>
              <a:rPr lang="en-US" sz="2200" dirty="0" err="1"/>
              <a:t>terhadap</a:t>
            </a:r>
            <a:r>
              <a:rPr lang="en-US" sz="2200" dirty="0"/>
              <a:t> </a:t>
            </a:r>
            <a:r>
              <a:rPr lang="en-US" sz="2200" dirty="0" err="1"/>
              <a:t>kesusahan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penderitaan</a:t>
            </a:r>
            <a:r>
              <a:rPr lang="en-US" sz="2200" dirty="0"/>
              <a:t> orang lain.</a:t>
            </a:r>
          </a:p>
          <a:p>
            <a:r>
              <a:rPr lang="en-US" sz="2200" dirty="0"/>
              <a:t>d) </a:t>
            </a:r>
            <a:r>
              <a:rPr lang="en-US" sz="2200" dirty="0" err="1"/>
              <a:t>Seiring</a:t>
            </a:r>
            <a:r>
              <a:rPr lang="en-US" sz="2200" dirty="0"/>
              <a:t> </a:t>
            </a:r>
            <a:r>
              <a:rPr lang="en-US" sz="2200" dirty="0" err="1"/>
              <a:t>bertambahnya</a:t>
            </a:r>
            <a:r>
              <a:rPr lang="en-US" sz="2200" dirty="0"/>
              <a:t> </a:t>
            </a:r>
            <a:r>
              <a:rPr lang="en-US" sz="2200" dirty="0" err="1"/>
              <a:t>usia</a:t>
            </a:r>
            <a:r>
              <a:rPr lang="en-US" sz="2200" dirty="0"/>
              <a:t>, </a:t>
            </a:r>
            <a:r>
              <a:rPr lang="en-US" sz="2200" dirty="0" err="1"/>
              <a:t>penalaran</a:t>
            </a:r>
            <a:r>
              <a:rPr lang="en-US" sz="2200" dirty="0"/>
              <a:t> </a:t>
            </a:r>
            <a:r>
              <a:rPr lang="en-US" sz="2200" dirty="0" err="1"/>
              <a:t>mengenai</a:t>
            </a:r>
            <a:r>
              <a:rPr lang="en-US" sz="2200" dirty="0"/>
              <a:t> </a:t>
            </a:r>
            <a:r>
              <a:rPr lang="en-US" sz="2200" dirty="0" err="1"/>
              <a:t>isu-isu</a:t>
            </a:r>
            <a:r>
              <a:rPr lang="en-US" sz="2200" dirty="0"/>
              <a:t> moral </a:t>
            </a:r>
            <a:r>
              <a:rPr lang="en-US" sz="2200" dirty="0" err="1"/>
              <a:t>menjadi</a:t>
            </a:r>
            <a:r>
              <a:rPr lang="en-US" sz="2200" dirty="0"/>
              <a:t> </a:t>
            </a:r>
            <a:r>
              <a:rPr lang="en-US" sz="2200" dirty="0" err="1"/>
              <a:t>semakin</a:t>
            </a:r>
            <a:r>
              <a:rPr lang="en-US" sz="2200" dirty="0"/>
              <a:t> </a:t>
            </a:r>
            <a:r>
              <a:rPr lang="en-US" sz="2200" dirty="0" err="1"/>
              <a:t>berbentuk</a:t>
            </a:r>
            <a:r>
              <a:rPr lang="en-US" sz="2200" dirty="0"/>
              <a:t> </a:t>
            </a:r>
            <a:r>
              <a:rPr lang="en-US" sz="2200" dirty="0" err="1"/>
              <a:t>abstrak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fleksibel</a:t>
            </a:r>
            <a:r>
              <a:rPr lang="en-US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764191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7374845" cy="659642"/>
          </a:xfrm>
        </p:spPr>
        <p:txBody>
          <a:bodyPr>
            <a:normAutofit/>
          </a:bodyPr>
          <a:lstStyle/>
          <a:p>
            <a:r>
              <a:rPr lang="en-ID" sz="3200" dirty="0"/>
              <a:t>E. </a:t>
            </a:r>
            <a:r>
              <a:rPr lang="en-ID" sz="3200" dirty="0" err="1"/>
              <a:t>Perkembangan</a:t>
            </a:r>
            <a:r>
              <a:rPr lang="en-ID" sz="3200" dirty="0"/>
              <a:t> </a:t>
            </a:r>
            <a:r>
              <a:rPr lang="en-ID" sz="3200" dirty="0" err="1"/>
              <a:t>Sosial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855" y="1423611"/>
            <a:ext cx="9367419" cy="4949894"/>
          </a:xfrm>
        </p:spPr>
        <p:txBody>
          <a:bodyPr>
            <a:noAutofit/>
          </a:bodyPr>
          <a:lstStyle/>
          <a:p>
            <a:r>
              <a:rPr lang="en-US" sz="2200" dirty="0" err="1"/>
              <a:t>Perkembangan</a:t>
            </a:r>
            <a:r>
              <a:rPr lang="en-US" sz="2200" dirty="0"/>
              <a:t> </a:t>
            </a:r>
            <a:r>
              <a:rPr lang="en-US" sz="2200" dirty="0" err="1"/>
              <a:t>sosial</a:t>
            </a:r>
            <a:r>
              <a:rPr lang="en-US" sz="2200" dirty="0"/>
              <a:t> </a:t>
            </a:r>
            <a:r>
              <a:rPr lang="en-US" sz="2200" dirty="0" err="1"/>
              <a:t>mengacu</a:t>
            </a:r>
            <a:r>
              <a:rPr lang="en-US" sz="2200" dirty="0"/>
              <a:t> </a:t>
            </a:r>
            <a:r>
              <a:rPr lang="en-US" sz="2200" dirty="0" err="1"/>
              <a:t>pada</a:t>
            </a:r>
            <a:r>
              <a:rPr lang="en-US" sz="2200" dirty="0"/>
              <a:t> </a:t>
            </a:r>
            <a:r>
              <a:rPr lang="en-US" sz="2200" dirty="0" err="1"/>
              <a:t>kemampuan</a:t>
            </a:r>
            <a:r>
              <a:rPr lang="en-US" sz="2200" dirty="0"/>
              <a:t> </a:t>
            </a:r>
            <a:r>
              <a:rPr lang="en-US" sz="2200" dirty="0" err="1"/>
              <a:t>seseorang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bersikap</a:t>
            </a:r>
            <a:r>
              <a:rPr lang="en-US" sz="2200" dirty="0"/>
              <a:t> </a:t>
            </a:r>
            <a:r>
              <a:rPr lang="en-US" sz="2200" dirty="0" err="1"/>
              <a:t>atau</a:t>
            </a:r>
            <a:r>
              <a:rPr lang="en-US" sz="2200" dirty="0"/>
              <a:t> </a:t>
            </a:r>
            <a:r>
              <a:rPr lang="en-US" sz="2200" dirty="0" err="1"/>
              <a:t>tata</a:t>
            </a:r>
            <a:r>
              <a:rPr lang="en-US" sz="2200" dirty="0"/>
              <a:t> </a:t>
            </a:r>
            <a:r>
              <a:rPr lang="en-US" sz="2200" dirty="0" err="1"/>
              <a:t>cara</a:t>
            </a:r>
            <a:r>
              <a:rPr lang="en-US" sz="2200" dirty="0"/>
              <a:t> </a:t>
            </a:r>
            <a:r>
              <a:rPr lang="en-US" sz="2200" dirty="0" err="1"/>
              <a:t>perilakunya</a:t>
            </a:r>
            <a:r>
              <a:rPr lang="en-US" sz="2200" dirty="0"/>
              <a:t> </a:t>
            </a:r>
            <a:r>
              <a:rPr lang="en-US" sz="2200" dirty="0" err="1"/>
              <a:t>dalam</a:t>
            </a:r>
            <a:r>
              <a:rPr lang="en-US" sz="2200" dirty="0"/>
              <a:t> </a:t>
            </a:r>
            <a:r>
              <a:rPr lang="en-US" sz="2200" dirty="0" err="1"/>
              <a:t>berinteraksi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unsur</a:t>
            </a:r>
            <a:r>
              <a:rPr lang="en-US" sz="2200" dirty="0"/>
              <a:t> </a:t>
            </a:r>
            <a:r>
              <a:rPr lang="en-US" sz="2200" dirty="0" err="1"/>
              <a:t>sosialisasi</a:t>
            </a:r>
            <a:r>
              <a:rPr lang="en-US" sz="2200" dirty="0"/>
              <a:t> di </a:t>
            </a:r>
            <a:r>
              <a:rPr lang="en-US" sz="2200" dirty="0" err="1"/>
              <a:t>masyarakat</a:t>
            </a:r>
            <a:r>
              <a:rPr lang="en-US" sz="2200" dirty="0"/>
              <a:t>. </a:t>
            </a:r>
          </a:p>
          <a:p>
            <a:endParaRPr lang="en-US" sz="2200" dirty="0"/>
          </a:p>
          <a:p>
            <a:r>
              <a:rPr lang="en-US" sz="2200" dirty="0" err="1"/>
              <a:t>Perkembangan</a:t>
            </a:r>
            <a:r>
              <a:rPr lang="en-US" sz="2200" dirty="0"/>
              <a:t> </a:t>
            </a:r>
            <a:r>
              <a:rPr lang="en-US" sz="2200" dirty="0" err="1"/>
              <a:t>sosial</a:t>
            </a:r>
            <a:r>
              <a:rPr lang="en-US" sz="2200" dirty="0"/>
              <a:t>- </a:t>
            </a:r>
            <a:r>
              <a:rPr lang="en-US" sz="2200" dirty="0" err="1"/>
              <a:t>anak</a:t>
            </a:r>
            <a:r>
              <a:rPr lang="en-US" sz="2200" dirty="0"/>
              <a:t> </a:t>
            </a:r>
            <a:r>
              <a:rPr lang="en-US" sz="2200" dirty="0" err="1"/>
              <a:t>dimulai</a:t>
            </a:r>
            <a:r>
              <a:rPr lang="en-US" sz="2200" dirty="0"/>
              <a:t> </a:t>
            </a:r>
            <a:r>
              <a:rPr lang="en-US" sz="2200" dirty="0" err="1"/>
              <a:t>pada</a:t>
            </a:r>
            <a:r>
              <a:rPr lang="en-US" sz="2200" dirty="0"/>
              <a:t> </a:t>
            </a:r>
            <a:r>
              <a:rPr lang="en-US" sz="2200" dirty="0" err="1"/>
              <a:t>masa</a:t>
            </a:r>
            <a:r>
              <a:rPr lang="en-US" sz="2200" dirty="0"/>
              <a:t> </a:t>
            </a:r>
            <a:r>
              <a:rPr lang="en-US" sz="2200" dirty="0" err="1"/>
              <a:t>bayi</a:t>
            </a:r>
            <a:r>
              <a:rPr lang="en-US" sz="2200" dirty="0"/>
              <a:t> </a:t>
            </a:r>
            <a:r>
              <a:rPr lang="en-US" sz="2200" dirty="0" err="1"/>
              <a:t>disebut</a:t>
            </a:r>
            <a:r>
              <a:rPr lang="en-US" sz="2200" dirty="0"/>
              <a:t> </a:t>
            </a:r>
            <a:r>
              <a:rPr lang="en-US" sz="2200" dirty="0" err="1"/>
              <a:t>kelekatan</a:t>
            </a:r>
            <a:r>
              <a:rPr lang="en-US" sz="2200" dirty="0"/>
              <a:t> </a:t>
            </a:r>
            <a:r>
              <a:rPr lang="en-US" sz="2200" dirty="0" err="1"/>
              <a:t>sampai</a:t>
            </a:r>
            <a:r>
              <a:rPr lang="en-US" sz="2200" dirty="0"/>
              <a:t> </a:t>
            </a:r>
            <a:r>
              <a:rPr lang="en-US" sz="2200" dirty="0" err="1"/>
              <a:t>usia</a:t>
            </a:r>
            <a:r>
              <a:rPr lang="en-US" sz="2200" dirty="0"/>
              <a:t> 6 </a:t>
            </a:r>
            <a:r>
              <a:rPr lang="en-US" sz="2200" dirty="0" err="1"/>
              <a:t>atau</a:t>
            </a:r>
            <a:r>
              <a:rPr lang="en-US" sz="2200" dirty="0"/>
              <a:t> 8 </a:t>
            </a:r>
            <a:r>
              <a:rPr lang="en-US" sz="2200" dirty="0" err="1"/>
              <a:t>tahun</a:t>
            </a:r>
            <a:r>
              <a:rPr lang="en-US" sz="2200" dirty="0"/>
              <a:t> (</a:t>
            </a:r>
            <a:r>
              <a:rPr lang="en-US" sz="2200" dirty="0" err="1"/>
              <a:t>Ramli</a:t>
            </a:r>
            <a:r>
              <a:rPr lang="en-US" sz="2200" dirty="0"/>
              <a:t>, 2005).</a:t>
            </a:r>
          </a:p>
          <a:p>
            <a:endParaRPr lang="en-US" sz="2200" dirty="0"/>
          </a:p>
          <a:p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menjadi</a:t>
            </a:r>
            <a:r>
              <a:rPr lang="en-US" sz="2200" dirty="0"/>
              <a:t> </a:t>
            </a:r>
            <a:r>
              <a:rPr lang="en-US" sz="2200" dirty="0" err="1"/>
              <a:t>individu</a:t>
            </a:r>
            <a:r>
              <a:rPr lang="en-US" sz="2200" dirty="0"/>
              <a:t> yang </a:t>
            </a:r>
            <a:r>
              <a:rPr lang="en-US" sz="2200" dirty="0" err="1"/>
              <a:t>mampu</a:t>
            </a:r>
            <a:r>
              <a:rPr lang="en-US" sz="2200" dirty="0"/>
              <a:t> </a:t>
            </a:r>
            <a:r>
              <a:rPr lang="en-US" sz="2200" dirty="0" err="1"/>
              <a:t>bermasyarakat</a:t>
            </a:r>
            <a:r>
              <a:rPr lang="en-US" sz="2200" dirty="0"/>
              <a:t> </a:t>
            </a:r>
            <a:r>
              <a:rPr lang="en-US" sz="2200" dirty="0" err="1"/>
              <a:t>diperlukan</a:t>
            </a:r>
            <a:r>
              <a:rPr lang="en-US" sz="2200" dirty="0"/>
              <a:t> </a:t>
            </a:r>
            <a:r>
              <a:rPr lang="en-US" sz="2200" dirty="0" err="1"/>
              <a:t>tiga</a:t>
            </a:r>
            <a:r>
              <a:rPr lang="en-US" sz="2200" dirty="0"/>
              <a:t> proses </a:t>
            </a:r>
            <a:r>
              <a:rPr lang="en-US" sz="2200" dirty="0" err="1"/>
              <a:t>sosialisasi</a:t>
            </a:r>
            <a:r>
              <a:rPr lang="en-US" sz="2200" dirty="0"/>
              <a:t>, </a:t>
            </a:r>
            <a:r>
              <a:rPr lang="en-US" sz="2200" dirty="0" err="1"/>
              <a:t>yaitu</a:t>
            </a:r>
            <a:r>
              <a:rPr lang="en-US" sz="2200" dirty="0"/>
              <a:t> : a) </a:t>
            </a:r>
            <a:r>
              <a:rPr lang="en-US" sz="2200" dirty="0" err="1"/>
              <a:t>individu</a:t>
            </a:r>
            <a:r>
              <a:rPr lang="en-US" sz="2200" dirty="0"/>
              <a:t> </a:t>
            </a:r>
            <a:r>
              <a:rPr lang="en-US" sz="2200" dirty="0" err="1"/>
              <a:t>belajar</a:t>
            </a:r>
            <a:r>
              <a:rPr lang="en-US" sz="2200" dirty="0"/>
              <a:t>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bertingkah</a:t>
            </a:r>
            <a:r>
              <a:rPr lang="en-US" sz="2200" dirty="0"/>
              <a:t> </a:t>
            </a:r>
            <a:r>
              <a:rPr lang="en-US" sz="2200" dirty="0" err="1"/>
              <a:t>laku</a:t>
            </a:r>
            <a:r>
              <a:rPr lang="en-US" sz="2200" dirty="0"/>
              <a:t> </a:t>
            </a:r>
            <a:r>
              <a:rPr lang="en-US" sz="2200" dirty="0" err="1"/>
              <a:t>dengan</a:t>
            </a:r>
            <a:r>
              <a:rPr lang="en-US" sz="2200" dirty="0"/>
              <a:t> </a:t>
            </a:r>
            <a:r>
              <a:rPr lang="en-US" sz="2200" dirty="0" err="1"/>
              <a:t>cara</a:t>
            </a:r>
            <a:r>
              <a:rPr lang="en-US" sz="2200" dirty="0"/>
              <a:t> yang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diterima</a:t>
            </a:r>
            <a:r>
              <a:rPr lang="en-US" sz="2200" dirty="0"/>
              <a:t> </a:t>
            </a:r>
            <a:r>
              <a:rPr lang="en-US" sz="2200" dirty="0" err="1"/>
              <a:t>masyarakat</a:t>
            </a:r>
            <a:r>
              <a:rPr lang="en-US" sz="2200" dirty="0"/>
              <a:t>, b) </a:t>
            </a:r>
            <a:r>
              <a:rPr lang="en-US" sz="2200" dirty="0" err="1"/>
              <a:t>individu</a:t>
            </a:r>
            <a:r>
              <a:rPr lang="en-US" sz="2200" dirty="0"/>
              <a:t> </a:t>
            </a:r>
            <a:r>
              <a:rPr lang="en-US" sz="2200" dirty="0" err="1"/>
              <a:t>belajar</a:t>
            </a:r>
            <a:r>
              <a:rPr lang="en-US" sz="2200" dirty="0"/>
              <a:t> </a:t>
            </a:r>
            <a:r>
              <a:rPr lang="en-US" sz="2200" dirty="0" err="1"/>
              <a:t>memainkan</a:t>
            </a:r>
            <a:r>
              <a:rPr lang="en-US" sz="2200" dirty="0"/>
              <a:t> </a:t>
            </a:r>
            <a:r>
              <a:rPr lang="en-US" sz="2200" dirty="0" err="1"/>
              <a:t>peran</a:t>
            </a:r>
            <a:r>
              <a:rPr lang="en-US" sz="2200" dirty="0"/>
              <a:t> </a:t>
            </a:r>
            <a:r>
              <a:rPr lang="en-US" sz="2200" dirty="0" err="1"/>
              <a:t>sosial</a:t>
            </a:r>
            <a:r>
              <a:rPr lang="en-US" sz="2200" dirty="0"/>
              <a:t> yang </a:t>
            </a:r>
            <a:r>
              <a:rPr lang="en-US" sz="2200" dirty="0" err="1"/>
              <a:t>ada</a:t>
            </a:r>
            <a:r>
              <a:rPr lang="en-US" sz="2200" dirty="0"/>
              <a:t> di </a:t>
            </a:r>
            <a:r>
              <a:rPr lang="en-US" sz="2200" dirty="0" err="1"/>
              <a:t>masyarakat</a:t>
            </a:r>
            <a:r>
              <a:rPr lang="en-US" sz="2200" dirty="0"/>
              <a:t>, c) </a:t>
            </a:r>
            <a:r>
              <a:rPr lang="en-US" sz="2200" dirty="0" err="1"/>
              <a:t>individu</a:t>
            </a:r>
            <a:r>
              <a:rPr lang="en-US" sz="2200" dirty="0"/>
              <a:t> </a:t>
            </a:r>
            <a:r>
              <a:rPr lang="en-US" sz="2200" dirty="0" err="1"/>
              <a:t>mengembangkan</a:t>
            </a:r>
            <a:r>
              <a:rPr lang="en-US" sz="2200" dirty="0"/>
              <a:t> </a:t>
            </a:r>
            <a:r>
              <a:rPr lang="en-US" sz="2200" dirty="0" err="1"/>
              <a:t>sikap</a:t>
            </a:r>
            <a:r>
              <a:rPr lang="en-US" sz="2200" dirty="0"/>
              <a:t>/ </a:t>
            </a:r>
            <a:r>
              <a:rPr lang="en-US" sz="2200" dirty="0" err="1"/>
              <a:t>tingkah</a:t>
            </a:r>
            <a:r>
              <a:rPr lang="en-US" sz="2200" dirty="0"/>
              <a:t> </a:t>
            </a:r>
            <a:r>
              <a:rPr lang="en-US" sz="2200" dirty="0" err="1"/>
              <a:t>laku</a:t>
            </a:r>
            <a:r>
              <a:rPr lang="en-US" sz="2200" dirty="0"/>
              <a:t> </a:t>
            </a:r>
            <a:r>
              <a:rPr lang="en-US" sz="2200" dirty="0" err="1"/>
              <a:t>sosial</a:t>
            </a:r>
            <a:r>
              <a:rPr lang="en-US" sz="2200" dirty="0"/>
              <a:t> </a:t>
            </a:r>
            <a:r>
              <a:rPr lang="en-US" sz="2200" dirty="0" err="1"/>
              <a:t>terhadap</a:t>
            </a:r>
            <a:r>
              <a:rPr lang="en-US" sz="2200" dirty="0"/>
              <a:t> </a:t>
            </a:r>
            <a:r>
              <a:rPr lang="en-US" sz="2200" dirty="0" err="1"/>
              <a:t>individu</a:t>
            </a:r>
            <a:r>
              <a:rPr lang="en-US" sz="2200" dirty="0"/>
              <a:t> lain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aktivitas</a:t>
            </a:r>
            <a:r>
              <a:rPr lang="en-US" sz="2200" dirty="0"/>
              <a:t> </a:t>
            </a:r>
            <a:r>
              <a:rPr lang="en-US" sz="2200" dirty="0" err="1"/>
              <a:t>sosial</a:t>
            </a:r>
            <a:r>
              <a:rPr lang="en-US" sz="2200" dirty="0"/>
              <a:t> yang </a:t>
            </a:r>
            <a:r>
              <a:rPr lang="en-US" sz="2200" dirty="0" err="1"/>
              <a:t>ada</a:t>
            </a:r>
            <a:r>
              <a:rPr lang="en-US" sz="2200" dirty="0"/>
              <a:t> di </a:t>
            </a:r>
            <a:r>
              <a:rPr lang="en-US" sz="2200" dirty="0" err="1"/>
              <a:t>masyarakat</a:t>
            </a:r>
            <a:r>
              <a:rPr lang="en-US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01629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Daniel </a:t>
            </a:r>
            <a:r>
              <a:rPr lang="en-US" sz="2800" dirty="0" err="1"/>
              <a:t>Goleman</a:t>
            </a:r>
            <a:r>
              <a:rPr lang="en-US" sz="2800" dirty="0"/>
              <a:t> (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Azzet</a:t>
            </a:r>
            <a:r>
              <a:rPr lang="en-US" sz="2800" dirty="0"/>
              <a:t>, 2010), </a:t>
            </a:r>
            <a:r>
              <a:rPr lang="en-US" sz="2800" dirty="0" err="1"/>
              <a:t>menyampaikan</a:t>
            </a:r>
            <a:r>
              <a:rPr lang="en-US" sz="2800" dirty="0"/>
              <a:t> </a:t>
            </a:r>
            <a:r>
              <a:rPr lang="en-US" sz="2800" dirty="0" err="1"/>
              <a:t>bahwa</a:t>
            </a:r>
            <a:r>
              <a:rPr lang="en-US" sz="2800" dirty="0"/>
              <a:t> </a:t>
            </a:r>
            <a:r>
              <a:rPr lang="en-US" sz="2800" dirty="0" err="1"/>
              <a:t>ada</a:t>
            </a:r>
            <a:r>
              <a:rPr lang="en-US" sz="2800" dirty="0"/>
              <a:t> </a:t>
            </a:r>
            <a:r>
              <a:rPr lang="en-US" sz="2800" dirty="0" err="1"/>
              <a:t>empat</a:t>
            </a:r>
            <a:r>
              <a:rPr lang="en-US" sz="2800" dirty="0"/>
              <a:t> </a:t>
            </a:r>
            <a:r>
              <a:rPr lang="en-US" sz="2800" dirty="0" err="1"/>
              <a:t>keterampilan</a:t>
            </a:r>
            <a:r>
              <a:rPr lang="en-US" sz="2800" dirty="0"/>
              <a:t> </a:t>
            </a:r>
            <a:r>
              <a:rPr lang="en-US" sz="2800" dirty="0" err="1"/>
              <a:t>dasar</a:t>
            </a:r>
            <a:r>
              <a:rPr lang="en-US" sz="2800" dirty="0"/>
              <a:t> yang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dikembangkan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kecerdasan</a:t>
            </a:r>
            <a:r>
              <a:rPr lang="en-US" sz="2800" dirty="0"/>
              <a:t> </a:t>
            </a:r>
            <a:r>
              <a:rPr lang="en-US" sz="2800" dirty="0" err="1"/>
              <a:t>sosial</a:t>
            </a:r>
            <a:r>
              <a:rPr lang="en-US" sz="2800" dirty="0"/>
              <a:t>, </a:t>
            </a:r>
            <a:r>
              <a:rPr lang="en-US" sz="2800" dirty="0" err="1"/>
              <a:t>yaitu</a:t>
            </a:r>
            <a:r>
              <a:rPr lang="en-US" sz="2800" dirty="0"/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5382" y="2936285"/>
            <a:ext cx="8343836" cy="2481876"/>
          </a:xfrm>
        </p:spPr>
        <p:txBody>
          <a:bodyPr>
            <a:normAutofit/>
          </a:bodyPr>
          <a:lstStyle/>
          <a:p>
            <a:r>
              <a:rPr lang="en-US" sz="2400" dirty="0" err="1"/>
              <a:t>Mengorganisasi</a:t>
            </a:r>
            <a:r>
              <a:rPr lang="en-US" sz="2400" dirty="0"/>
              <a:t> </a:t>
            </a:r>
            <a:r>
              <a:rPr lang="en-US" sz="2400" dirty="0" err="1"/>
              <a:t>kelompok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Merundingkan</a:t>
            </a:r>
            <a:r>
              <a:rPr lang="en-US" sz="2400" dirty="0"/>
              <a:t> </a:t>
            </a:r>
            <a:r>
              <a:rPr lang="en-US" sz="2400" dirty="0" err="1"/>
              <a:t>pemecahan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Menjalin</a:t>
            </a:r>
            <a:r>
              <a:rPr lang="en-US" sz="2400" dirty="0"/>
              <a:t> </a:t>
            </a:r>
            <a:r>
              <a:rPr lang="en-US" sz="2400" dirty="0" err="1"/>
              <a:t>Hubungan</a:t>
            </a:r>
            <a:r>
              <a:rPr lang="en-US" sz="2400" dirty="0"/>
              <a:t> Agar </a:t>
            </a:r>
            <a:r>
              <a:rPr lang="en-US" sz="2400" dirty="0" err="1"/>
              <a:t>anak-anak</a:t>
            </a:r>
            <a:r>
              <a:rPr lang="en-US" sz="2400" dirty="0"/>
              <a:t> </a:t>
            </a: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 yang </a:t>
            </a:r>
            <a:r>
              <a:rPr lang="en-US" sz="2400" dirty="0" err="1"/>
              <a:t>baik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Menganalisis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696394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n-NO" sz="2800" dirty="0"/>
              <a:t>Faktor yang Mempengaruhi Perkembangan Sosial (Ramli : 2005)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8588" y="2201533"/>
            <a:ext cx="7484027" cy="3503232"/>
          </a:xfrm>
        </p:spPr>
        <p:txBody>
          <a:bodyPr>
            <a:normAutofit/>
          </a:bodyPr>
          <a:lstStyle/>
          <a:p>
            <a:r>
              <a:rPr lang="en-US" sz="2400" dirty="0" err="1"/>
              <a:t>Kesempatan</a:t>
            </a:r>
            <a:r>
              <a:rPr lang="en-US" sz="2400" dirty="0"/>
              <a:t> </a:t>
            </a:r>
            <a:r>
              <a:rPr lang="en-US" sz="2400" dirty="0" err="1"/>
              <a:t>bersosialisasi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Kemampuan</a:t>
            </a:r>
            <a:r>
              <a:rPr lang="en-US" sz="2400" dirty="0"/>
              <a:t> </a:t>
            </a:r>
            <a:r>
              <a:rPr lang="en-US" sz="2400" dirty="0" err="1"/>
              <a:t>berkomunikasi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Motivasi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bersosialisasi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Mendapatkan</a:t>
            </a:r>
            <a:r>
              <a:rPr lang="en-US" sz="2400" dirty="0"/>
              <a:t> role model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bimbingan</a:t>
            </a:r>
            <a:r>
              <a:rPr lang="en-US" sz="2400" dirty="0"/>
              <a:t> yang </a:t>
            </a:r>
            <a:r>
              <a:rPr lang="en-US" sz="2400" dirty="0" err="1"/>
              <a:t>memadahi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bersosialisasi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84643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950794"/>
            <a:ext cx="8596668" cy="1320800"/>
          </a:xfrm>
        </p:spPr>
        <p:txBody>
          <a:bodyPr>
            <a:normAutofit/>
          </a:bodyPr>
          <a:lstStyle/>
          <a:p>
            <a:r>
              <a:rPr lang="en-US" sz="2800" dirty="0"/>
              <a:t>F. </a:t>
            </a:r>
            <a:r>
              <a:rPr lang="en-US" sz="2800" dirty="0" err="1"/>
              <a:t>Perkembangan</a:t>
            </a:r>
            <a:r>
              <a:rPr lang="en-US" sz="2800" dirty="0"/>
              <a:t> </a:t>
            </a:r>
            <a:r>
              <a:rPr lang="en-US" sz="2800" dirty="0" err="1"/>
              <a:t>Psikososial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7770630" cy="3114759"/>
          </a:xfrm>
        </p:spPr>
        <p:txBody>
          <a:bodyPr>
            <a:normAutofit/>
          </a:bodyPr>
          <a:lstStyle/>
          <a:p>
            <a:r>
              <a:rPr lang="en-US" sz="2400" dirty="0" err="1"/>
              <a:t>Tokoh</a:t>
            </a:r>
            <a:r>
              <a:rPr lang="en-US" sz="2400" dirty="0"/>
              <a:t> </a:t>
            </a:r>
            <a:r>
              <a:rPr lang="en-US" sz="2400" dirty="0" err="1"/>
              <a:t>perkembangan</a:t>
            </a:r>
            <a:r>
              <a:rPr lang="en-US" sz="2400" dirty="0"/>
              <a:t> </a:t>
            </a:r>
            <a:r>
              <a:rPr lang="en-US" sz="2400" dirty="0" err="1"/>
              <a:t>psikososial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Erick Erikson.</a:t>
            </a:r>
          </a:p>
          <a:p>
            <a:r>
              <a:rPr lang="en-US" sz="2400" dirty="0" err="1"/>
              <a:t>Teori</a:t>
            </a:r>
            <a:r>
              <a:rPr lang="en-US" sz="2400" dirty="0"/>
              <a:t> </a:t>
            </a:r>
            <a:r>
              <a:rPr lang="en-US" sz="2400" dirty="0" err="1"/>
              <a:t>psikososial</a:t>
            </a:r>
            <a:r>
              <a:rPr lang="en-US" sz="2400" dirty="0"/>
              <a:t> Erikson </a:t>
            </a:r>
            <a:r>
              <a:rPr lang="en-US" sz="2400" dirty="0" err="1"/>
              <a:t>menekankan</a:t>
            </a:r>
            <a:r>
              <a:rPr lang="en-US" sz="2400" dirty="0"/>
              <a:t> </a:t>
            </a:r>
            <a:r>
              <a:rPr lang="en-US" sz="2400" dirty="0" err="1"/>
              <a:t>tentang</a:t>
            </a:r>
            <a:r>
              <a:rPr lang="en-US" sz="2400" dirty="0"/>
              <a:t> </a:t>
            </a:r>
            <a:r>
              <a:rPr lang="en-US" sz="2400" dirty="0" err="1"/>
              <a:t>kemunculan</a:t>
            </a:r>
            <a:r>
              <a:rPr lang="en-US" sz="2400" dirty="0"/>
              <a:t> self, </a:t>
            </a:r>
            <a:r>
              <a:rPr lang="en-US" sz="2400" dirty="0" err="1"/>
              <a:t>pencarian</a:t>
            </a:r>
            <a:r>
              <a:rPr lang="en-US" sz="2400" dirty="0"/>
              <a:t> </a:t>
            </a:r>
            <a:r>
              <a:rPr lang="en-US" sz="2400" dirty="0" err="1"/>
              <a:t>identitas</a:t>
            </a:r>
            <a:r>
              <a:rPr lang="en-US" sz="2400" dirty="0"/>
              <a:t>, </a:t>
            </a:r>
            <a:r>
              <a:rPr lang="en-US" sz="2400" dirty="0" err="1"/>
              <a:t>hubungan</a:t>
            </a:r>
            <a:r>
              <a:rPr lang="en-US" sz="2400" dirty="0"/>
              <a:t> </a:t>
            </a:r>
            <a:r>
              <a:rPr lang="en-US" sz="2400" dirty="0" err="1"/>
              <a:t>individu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orang lain,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peran</a:t>
            </a:r>
            <a:r>
              <a:rPr lang="en-US" sz="2400" dirty="0"/>
              <a:t> </a:t>
            </a:r>
            <a:r>
              <a:rPr lang="en-US" sz="2400" dirty="0" err="1"/>
              <a:t>budaya</a:t>
            </a:r>
            <a:r>
              <a:rPr lang="en-US" sz="2400" dirty="0"/>
              <a:t> di </a:t>
            </a:r>
            <a:r>
              <a:rPr lang="en-US" sz="2400" dirty="0" err="1"/>
              <a:t>sepanjang</a:t>
            </a:r>
            <a:r>
              <a:rPr lang="en-US" sz="2400" dirty="0"/>
              <a:t> </a:t>
            </a:r>
            <a:r>
              <a:rPr lang="en-US" sz="2400" dirty="0" err="1"/>
              <a:t>kehidupan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26867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083" y="1037230"/>
            <a:ext cx="10459239" cy="5063319"/>
          </a:xfrm>
        </p:spPr>
        <p:txBody>
          <a:bodyPr>
            <a:noAutofit/>
          </a:bodyPr>
          <a:lstStyle/>
          <a:p>
            <a:r>
              <a:rPr lang="en-US" sz="2000" dirty="0"/>
              <a:t>Erikson </a:t>
            </a:r>
            <a:r>
              <a:rPr lang="en-US" sz="2000" dirty="0" err="1"/>
              <a:t>membagi</a:t>
            </a:r>
            <a:r>
              <a:rPr lang="en-US" sz="2000" dirty="0"/>
              <a:t> </a:t>
            </a:r>
            <a:r>
              <a:rPr lang="en-US" sz="2000" dirty="0" err="1"/>
              <a:t>tahap-tahap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  <a:r>
              <a:rPr lang="en-US" sz="2000" dirty="0" err="1"/>
              <a:t>berdasarkan</a:t>
            </a:r>
            <a:r>
              <a:rPr lang="en-US" sz="2000" dirty="0"/>
              <a:t> </a:t>
            </a:r>
            <a:r>
              <a:rPr lang="en-US" sz="2000" dirty="0" err="1"/>
              <a:t>kualitas</a:t>
            </a:r>
            <a:r>
              <a:rPr lang="en-US" sz="2000" dirty="0"/>
              <a:t> </a:t>
            </a:r>
            <a:r>
              <a:rPr lang="en-US" sz="2000" dirty="0" err="1"/>
              <a:t>dasar</a:t>
            </a:r>
            <a:r>
              <a:rPr lang="en-US" sz="2000" dirty="0"/>
              <a:t> ego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masing-masing</a:t>
            </a:r>
            <a:r>
              <a:rPr lang="en-US" sz="2000" dirty="0"/>
              <a:t> </a:t>
            </a:r>
            <a:r>
              <a:rPr lang="en-US" sz="2000" dirty="0" err="1"/>
              <a:t>tahap</a:t>
            </a:r>
            <a:r>
              <a:rPr lang="en-US" sz="2000" dirty="0"/>
              <a:t> </a:t>
            </a:r>
            <a:r>
              <a:rPr lang="en-US" sz="2000" dirty="0" err="1"/>
              <a:t>yaitu</a:t>
            </a:r>
            <a:r>
              <a:rPr lang="en-US" sz="2000" dirty="0"/>
              <a:t>: </a:t>
            </a:r>
          </a:p>
          <a:p>
            <a:pPr marL="0" indent="0">
              <a:buNone/>
            </a:pPr>
            <a:endParaRPr lang="en-US" sz="2000" dirty="0"/>
          </a:p>
          <a:p>
            <a:pPr>
              <a:buFont typeface="+mj-lt"/>
              <a:buAutoNum type="arabicPeriod"/>
            </a:pPr>
            <a:r>
              <a:rPr lang="en-US" sz="2000" dirty="0" err="1"/>
              <a:t>Kepercayaan</a:t>
            </a:r>
            <a:r>
              <a:rPr lang="en-US" sz="2000" dirty="0"/>
              <a:t> </a:t>
            </a:r>
            <a:r>
              <a:rPr lang="en-US" sz="2000" dirty="0" err="1"/>
              <a:t>Dasar</a:t>
            </a:r>
            <a:r>
              <a:rPr lang="en-US" sz="2000" dirty="0"/>
              <a:t> vs. </a:t>
            </a:r>
            <a:r>
              <a:rPr lang="en-US" sz="2000" dirty="0" err="1"/>
              <a:t>Kecurigaan</a:t>
            </a:r>
            <a:r>
              <a:rPr lang="en-US" sz="2000" dirty="0"/>
              <a:t> </a:t>
            </a:r>
            <a:r>
              <a:rPr lang="en-US" sz="2000" dirty="0" err="1"/>
              <a:t>Dasar</a:t>
            </a:r>
            <a:r>
              <a:rPr lang="en-US" sz="2000" dirty="0"/>
              <a:t> (Trust </a:t>
            </a:r>
            <a:r>
              <a:rPr lang="en-US" sz="2000" dirty="0" err="1"/>
              <a:t>vs</a:t>
            </a:r>
            <a:r>
              <a:rPr lang="en-US" sz="2000" dirty="0"/>
              <a:t> Mistrust) : </a:t>
            </a:r>
            <a:r>
              <a:rPr lang="en-US" sz="2000" dirty="0" err="1"/>
              <a:t>Usia</a:t>
            </a:r>
            <a:r>
              <a:rPr lang="en-US" sz="2000" dirty="0"/>
              <a:t> </a:t>
            </a:r>
            <a:r>
              <a:rPr lang="en-US" sz="2000" dirty="0" err="1"/>
              <a:t>Sejak</a:t>
            </a:r>
            <a:r>
              <a:rPr lang="en-US" sz="2000" dirty="0"/>
              <a:t> Lahir-1 </a:t>
            </a:r>
            <a:r>
              <a:rPr lang="en-US" sz="2000" dirty="0" err="1"/>
              <a:t>tahun</a:t>
            </a:r>
            <a:r>
              <a:rPr lang="en-US" sz="2000" dirty="0"/>
              <a:t>.</a:t>
            </a:r>
          </a:p>
          <a:p>
            <a:pPr>
              <a:buFont typeface="+mj-lt"/>
              <a:buAutoNum type="arabicPeriod"/>
            </a:pPr>
            <a:r>
              <a:rPr lang="en-US" sz="2000" dirty="0" err="1"/>
              <a:t>Otonomi</a:t>
            </a:r>
            <a:r>
              <a:rPr lang="en-US" sz="2000" dirty="0"/>
              <a:t> vs. </a:t>
            </a:r>
            <a:r>
              <a:rPr lang="en-US" sz="2000" dirty="0" err="1"/>
              <a:t>Perasaan</a:t>
            </a:r>
            <a:r>
              <a:rPr lang="en-US" sz="2000" dirty="0"/>
              <a:t> </a:t>
            </a:r>
            <a:r>
              <a:rPr lang="en-US" sz="2000" dirty="0" err="1"/>
              <a:t>Malu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Ragu-Ragu (Autonomy </a:t>
            </a:r>
            <a:r>
              <a:rPr lang="en-US" sz="2000" dirty="0" err="1"/>
              <a:t>vs</a:t>
            </a:r>
            <a:r>
              <a:rPr lang="en-US" sz="2000" dirty="0"/>
              <a:t> Doubt) : </a:t>
            </a:r>
            <a:r>
              <a:rPr lang="en-US" sz="2000" dirty="0" err="1"/>
              <a:t>Usia</a:t>
            </a:r>
            <a:r>
              <a:rPr lang="en-US" sz="2000" dirty="0"/>
              <a:t> 1-3 </a:t>
            </a:r>
            <a:r>
              <a:rPr lang="en-US" sz="2000" dirty="0" err="1"/>
              <a:t>Tahun</a:t>
            </a:r>
            <a:r>
              <a:rPr lang="en-US" sz="2000" dirty="0"/>
              <a:t>.</a:t>
            </a:r>
          </a:p>
          <a:p>
            <a:pPr>
              <a:buFont typeface="+mj-lt"/>
              <a:buAutoNum type="arabicPeriod"/>
            </a:pPr>
            <a:r>
              <a:rPr lang="en-US" sz="2000" dirty="0" err="1"/>
              <a:t>Inisiatif</a:t>
            </a:r>
            <a:r>
              <a:rPr lang="en-US" sz="2000" dirty="0"/>
              <a:t> vs. </a:t>
            </a:r>
            <a:r>
              <a:rPr lang="en-US" sz="2000" dirty="0" err="1"/>
              <a:t>Kesalahan</a:t>
            </a:r>
            <a:r>
              <a:rPr lang="en-US" sz="2000" dirty="0"/>
              <a:t> (initiative </a:t>
            </a:r>
            <a:r>
              <a:rPr lang="en-US" sz="2000" dirty="0" err="1"/>
              <a:t>vs</a:t>
            </a:r>
            <a:r>
              <a:rPr lang="en-US" sz="2000" dirty="0"/>
              <a:t> guilt) : </a:t>
            </a:r>
            <a:r>
              <a:rPr lang="en-US" sz="2000" dirty="0" err="1"/>
              <a:t>Usia</a:t>
            </a:r>
            <a:r>
              <a:rPr lang="en-US" sz="2000" dirty="0"/>
              <a:t> 3-6 </a:t>
            </a:r>
            <a:r>
              <a:rPr lang="en-US" sz="2000" dirty="0" err="1"/>
              <a:t>tahun</a:t>
            </a:r>
            <a:r>
              <a:rPr lang="en-US" sz="2000" dirty="0"/>
              <a:t>.</a:t>
            </a:r>
          </a:p>
          <a:p>
            <a:pPr>
              <a:buFont typeface="+mj-lt"/>
              <a:buAutoNum type="arabicPeriod"/>
            </a:pPr>
            <a:r>
              <a:rPr lang="en-US" sz="2000" dirty="0" err="1"/>
              <a:t>Rajin</a:t>
            </a:r>
            <a:r>
              <a:rPr lang="en-US" sz="2000" dirty="0"/>
              <a:t> vs. </a:t>
            </a:r>
            <a:r>
              <a:rPr lang="en-US" sz="2000" dirty="0" err="1"/>
              <a:t>Inferioritas</a:t>
            </a:r>
            <a:r>
              <a:rPr lang="en-US" sz="2000" dirty="0"/>
              <a:t> (Industry </a:t>
            </a:r>
            <a:r>
              <a:rPr lang="en-US" sz="2000" dirty="0" err="1"/>
              <a:t>vs</a:t>
            </a:r>
            <a:r>
              <a:rPr lang="en-US" sz="2000" dirty="0"/>
              <a:t> Inferiority) : </a:t>
            </a:r>
            <a:r>
              <a:rPr lang="en-US" sz="2000" dirty="0" err="1"/>
              <a:t>Usia</a:t>
            </a:r>
            <a:r>
              <a:rPr lang="en-US" sz="2000" dirty="0"/>
              <a:t> 6-12 </a:t>
            </a:r>
            <a:r>
              <a:rPr lang="en-US" sz="2000" dirty="0" err="1"/>
              <a:t>tahun</a:t>
            </a:r>
            <a:r>
              <a:rPr lang="en-US" sz="2000" dirty="0"/>
              <a:t>.</a:t>
            </a:r>
          </a:p>
          <a:p>
            <a:pPr>
              <a:buFont typeface="+mj-lt"/>
              <a:buAutoNum type="arabicPeriod"/>
            </a:pPr>
            <a:r>
              <a:rPr lang="en-US" sz="2000" dirty="0" err="1"/>
              <a:t>Identitas</a:t>
            </a:r>
            <a:r>
              <a:rPr lang="en-US" sz="2000" dirty="0"/>
              <a:t> vs. </a:t>
            </a:r>
            <a:r>
              <a:rPr lang="en-US" sz="2000" dirty="0" err="1"/>
              <a:t>Kekacauan</a:t>
            </a:r>
            <a:r>
              <a:rPr lang="en-US" sz="2000" dirty="0"/>
              <a:t> </a:t>
            </a:r>
            <a:r>
              <a:rPr lang="en-US" sz="2000" dirty="0" err="1"/>
              <a:t>Identitas</a:t>
            </a:r>
            <a:r>
              <a:rPr lang="en-US" sz="2000" dirty="0"/>
              <a:t> (Identity </a:t>
            </a:r>
            <a:r>
              <a:rPr lang="en-US" sz="2000" dirty="0" err="1"/>
              <a:t>vs</a:t>
            </a:r>
            <a:r>
              <a:rPr lang="en-US" sz="2000" dirty="0"/>
              <a:t> Role Confession) : </a:t>
            </a:r>
            <a:r>
              <a:rPr lang="en-US" sz="2000" dirty="0" err="1"/>
              <a:t>Usia</a:t>
            </a:r>
            <a:r>
              <a:rPr lang="en-US" sz="2000" dirty="0"/>
              <a:t> 12-18 </a:t>
            </a:r>
            <a:r>
              <a:rPr lang="en-US" sz="2000" dirty="0" err="1"/>
              <a:t>tahun</a:t>
            </a:r>
            <a:r>
              <a:rPr lang="en-US" sz="2000" dirty="0"/>
              <a:t>.</a:t>
            </a:r>
          </a:p>
          <a:p>
            <a:pPr>
              <a:buFont typeface="+mj-lt"/>
              <a:buAutoNum type="arabicPeriod"/>
            </a:pPr>
            <a:r>
              <a:rPr lang="en-US" sz="2000" dirty="0" err="1"/>
              <a:t>Keintiman</a:t>
            </a:r>
            <a:r>
              <a:rPr lang="en-US" sz="2000" dirty="0"/>
              <a:t> vs. </a:t>
            </a:r>
            <a:r>
              <a:rPr lang="en-US" sz="2000" dirty="0" err="1"/>
              <a:t>Isolasi</a:t>
            </a:r>
            <a:r>
              <a:rPr lang="en-US" sz="2000" dirty="0"/>
              <a:t> (Intimacy </a:t>
            </a:r>
            <a:r>
              <a:rPr lang="en-US" sz="2000" dirty="0" err="1"/>
              <a:t>vs</a:t>
            </a:r>
            <a:r>
              <a:rPr lang="en-US" sz="2000" dirty="0"/>
              <a:t> Isolation) : </a:t>
            </a:r>
            <a:r>
              <a:rPr lang="en-US" sz="2000" dirty="0" err="1"/>
              <a:t>Usia</a:t>
            </a:r>
            <a:r>
              <a:rPr lang="en-US" sz="2000" dirty="0"/>
              <a:t> </a:t>
            </a:r>
            <a:r>
              <a:rPr lang="en-US" sz="2000" dirty="0" err="1"/>
              <a:t>Dewasa</a:t>
            </a:r>
            <a:r>
              <a:rPr lang="en-US" sz="2000" dirty="0"/>
              <a:t> </a:t>
            </a:r>
            <a:r>
              <a:rPr lang="en-US" sz="2000" dirty="0" err="1"/>
              <a:t>Awal</a:t>
            </a:r>
            <a:r>
              <a:rPr lang="en-US" sz="2000" dirty="0"/>
              <a:t>.</a:t>
            </a:r>
          </a:p>
          <a:p>
            <a:pPr>
              <a:buFont typeface="+mj-lt"/>
              <a:buAutoNum type="arabicPeriod"/>
            </a:pPr>
            <a:r>
              <a:rPr lang="en-US" sz="2000" dirty="0" err="1"/>
              <a:t>Generativitas</a:t>
            </a:r>
            <a:r>
              <a:rPr lang="en-US" sz="2000" dirty="0"/>
              <a:t> vs. </a:t>
            </a:r>
            <a:r>
              <a:rPr lang="en-US" sz="2000" dirty="0" err="1"/>
              <a:t>Stagnasi</a:t>
            </a:r>
            <a:r>
              <a:rPr lang="en-US" sz="2000" dirty="0"/>
              <a:t> (</a:t>
            </a:r>
            <a:r>
              <a:rPr lang="en-US" sz="2000" dirty="0" err="1"/>
              <a:t>Generativity</a:t>
            </a:r>
            <a:r>
              <a:rPr lang="en-US" sz="2000" dirty="0"/>
              <a:t> </a:t>
            </a:r>
            <a:r>
              <a:rPr lang="en-US" sz="2000" dirty="0" err="1"/>
              <a:t>vs</a:t>
            </a:r>
            <a:r>
              <a:rPr lang="en-US" sz="2000" dirty="0"/>
              <a:t> Stagnation) : </a:t>
            </a:r>
            <a:r>
              <a:rPr lang="en-US" sz="2000" dirty="0" err="1"/>
              <a:t>Usia</a:t>
            </a:r>
            <a:r>
              <a:rPr lang="en-US" sz="2000" dirty="0"/>
              <a:t> </a:t>
            </a:r>
            <a:r>
              <a:rPr lang="en-US" sz="2000" dirty="0" err="1"/>
              <a:t>Dewasa</a:t>
            </a:r>
            <a:r>
              <a:rPr lang="en-US" sz="2000" dirty="0"/>
              <a:t> </a:t>
            </a:r>
            <a:r>
              <a:rPr lang="en-US" sz="2000" dirty="0" err="1"/>
              <a:t>Madya</a:t>
            </a:r>
            <a:r>
              <a:rPr lang="en-US" sz="2000" dirty="0"/>
              <a:t>.</a:t>
            </a:r>
          </a:p>
          <a:p>
            <a:pPr>
              <a:buFont typeface="+mj-lt"/>
              <a:buAutoNum type="arabicPeriod"/>
            </a:pPr>
            <a:r>
              <a:rPr lang="en-US" sz="2000" dirty="0" err="1"/>
              <a:t>Integritas</a:t>
            </a:r>
            <a:r>
              <a:rPr lang="en-US" sz="2000" dirty="0"/>
              <a:t> vs. </a:t>
            </a:r>
            <a:r>
              <a:rPr lang="en-US" sz="2000" dirty="0" err="1"/>
              <a:t>Keputusasaan</a:t>
            </a:r>
            <a:r>
              <a:rPr lang="en-US" sz="2000" dirty="0"/>
              <a:t> (Integrity </a:t>
            </a:r>
            <a:r>
              <a:rPr lang="en-US" sz="2000" dirty="0" err="1"/>
              <a:t>Vs</a:t>
            </a:r>
            <a:r>
              <a:rPr lang="en-US" sz="2000" dirty="0"/>
              <a:t> Despair) : </a:t>
            </a:r>
            <a:r>
              <a:rPr lang="en-US" sz="2000" dirty="0" err="1"/>
              <a:t>Usia</a:t>
            </a:r>
            <a:r>
              <a:rPr lang="en-US" sz="2000" dirty="0"/>
              <a:t> </a:t>
            </a:r>
            <a:r>
              <a:rPr lang="en-US" sz="2000" dirty="0" err="1"/>
              <a:t>Dewasa</a:t>
            </a:r>
            <a:r>
              <a:rPr lang="en-US" sz="2000" dirty="0"/>
              <a:t> </a:t>
            </a:r>
            <a:r>
              <a:rPr lang="en-US" sz="2000" dirty="0" err="1"/>
              <a:t>Lanjut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5055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2922" y="2902424"/>
            <a:ext cx="3089448" cy="837063"/>
          </a:xfrm>
        </p:spPr>
        <p:txBody>
          <a:bodyPr/>
          <a:lstStyle/>
          <a:p>
            <a:r>
              <a:rPr lang="en-ID" dirty="0" err="1"/>
              <a:t>Terima</a:t>
            </a:r>
            <a:r>
              <a:rPr lang="en-ID" dirty="0"/>
              <a:t> </a:t>
            </a:r>
            <a:r>
              <a:rPr lang="en-ID" dirty="0" err="1"/>
              <a:t>Kasih</a:t>
            </a:r>
            <a:r>
              <a:rPr lang="en-ID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410311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259</TotalTime>
  <Words>1211</Words>
  <Application>Microsoft Office PowerPoint</Application>
  <PresentationFormat>Widescreen</PresentationFormat>
  <Paragraphs>112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Comic Sans MS</vt:lpstr>
      <vt:lpstr>News701 BT</vt:lpstr>
      <vt:lpstr>Trebuchet MS</vt:lpstr>
      <vt:lpstr>Wingdings</vt:lpstr>
      <vt:lpstr>Wingdings 3</vt:lpstr>
      <vt:lpstr>Facet</vt:lpstr>
      <vt:lpstr>PERKEMBANGAN PRIBADI DAN SOSIAL</vt:lpstr>
      <vt:lpstr>A. Perkembangan Pribadi</vt:lpstr>
      <vt:lpstr>1. Faktor Hereditas  Hereditas atau faktor bawaan dipercaya mewarnai sifat dan perilaku individu, termasuk kemampuan kognitif, perasaan malu dan sikap agersif (Surna &amp; Pandeirot, 2014)  2. Faktor Lingkungan  Orangtua dan orang dewasa lain seperti guru, sangat mempengaruhi perkembangan personal anak.</vt:lpstr>
      <vt:lpstr>Ormrod (2009) menjelaskan bahwa ada terdapat tiga aspek hubungan orang tua anak yang paling berpengaruh. </vt:lpstr>
      <vt:lpstr>C. Perkembangan Konsep Diri</vt:lpstr>
      <vt:lpstr>Konsep diri dibagi menjadi 3 bagian yaitu :  (Hurlock, 2000). </vt:lpstr>
      <vt:lpstr>Sedangkan, Fits (dalam Agustiani, 2006) menjabarkan konsep diri dapat terbagi atas beberapa kategori, yaitu : </vt:lpstr>
      <vt:lpstr>Pembentukan Konsep Diri</vt:lpstr>
      <vt:lpstr>Peran Konsep Diri Terhadap Perilaku Belajar</vt:lpstr>
      <vt:lpstr>C. Perkembangan Emosi</vt:lpstr>
      <vt:lpstr>Fungsi Emosi, menurut Coleman dan Mammen (dalam Rakhmat, 1994) yaitu :</vt:lpstr>
      <vt:lpstr>D. Perkembangan Moral</vt:lpstr>
      <vt:lpstr>PowerPoint Presentation</vt:lpstr>
      <vt:lpstr>Tren Perkembangan Moralitas dan Perilaku Prososial</vt:lpstr>
      <vt:lpstr>E. Perkembangan Sosial</vt:lpstr>
      <vt:lpstr>Daniel Goleman (dalam Azzet, 2010), menyampaikan bahwa ada empat keterampilan dasar yang harus dikembangkan dalam kecerdasan sosial, yaitu:</vt:lpstr>
      <vt:lpstr>Faktor yang Mempengaruhi Perkembangan Sosial (Ramli : 2005) </vt:lpstr>
      <vt:lpstr>F. Perkembangan Psikososial</vt:lpstr>
      <vt:lpstr>PowerPoint Presentation</vt:lpstr>
      <vt:lpstr>Terima Kasih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asus</cp:lastModifiedBy>
  <cp:revision>12</cp:revision>
  <dcterms:created xsi:type="dcterms:W3CDTF">2020-03-12T09:21:55Z</dcterms:created>
  <dcterms:modified xsi:type="dcterms:W3CDTF">2020-03-27T04:30:16Z</dcterms:modified>
</cp:coreProperties>
</file>