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3" r:id="rId1"/>
  </p:sldMasterIdLst>
  <p:sldIdLst>
    <p:sldId id="256" r:id="rId2"/>
    <p:sldId id="257" r:id="rId3"/>
    <p:sldId id="259" r:id="rId4"/>
    <p:sldId id="260" r:id="rId5"/>
    <p:sldId id="261" r:id="rId6"/>
    <p:sldId id="263"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2144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30285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95747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41289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0745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73610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6701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2531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30386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47381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1097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354146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39384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4753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2321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68669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51698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3/5/2019</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47326924"/>
      </p:ext>
    </p:extLst>
  </p:cSld>
  <p:clrMap bg1="dk1" tx1="lt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10531476" cy="2971801"/>
          </a:xfrm>
        </p:spPr>
        <p:txBody>
          <a:bodyPr>
            <a:normAutofit/>
          </a:bodyPr>
          <a:lstStyle/>
          <a:p>
            <a:pPr algn="ctr"/>
            <a:r>
              <a:rPr lang="id-ID" sz="6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pperplate Gothic Bold" panose="020E0705020206020404" pitchFamily="34" charset="0"/>
              </a:rPr>
              <a:t>MANAJEMEN BERBASIS SEKOLAH</a:t>
            </a:r>
            <a:endParaRPr lang="id-ID"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pperplate Gothic Bold" panose="020E0705020206020404" pitchFamily="34" charset="0"/>
            </a:endParaRPr>
          </a:p>
        </p:txBody>
      </p:sp>
      <p:sp>
        <p:nvSpPr>
          <p:cNvPr id="3" name="Subtitle 2"/>
          <p:cNvSpPr>
            <a:spLocks noGrp="1"/>
          </p:cNvSpPr>
          <p:nvPr>
            <p:ph type="subTitle" idx="1"/>
          </p:nvPr>
        </p:nvSpPr>
        <p:spPr>
          <a:xfrm>
            <a:off x="1154954" y="4777380"/>
            <a:ext cx="10060733" cy="494708"/>
          </a:xfrm>
        </p:spPr>
        <p:txBody>
          <a:bodyPr/>
          <a:lstStyle/>
          <a:p>
            <a:pPr algn="ctr"/>
            <a:r>
              <a:rPr lang="id-ID" dirty="0" smtClean="0"/>
              <a:t>SUYITNO YP</a:t>
            </a:r>
            <a:endParaRPr lang="id-ID" dirty="0"/>
          </a:p>
        </p:txBody>
      </p:sp>
    </p:spTree>
    <p:extLst>
      <p:ext uri="{BB962C8B-B14F-4D97-AF65-F5344CB8AC3E}">
        <p14:creationId xmlns:p14="http://schemas.microsoft.com/office/powerpoint/2010/main" val="350814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8" y="42863"/>
            <a:ext cx="11944349" cy="900111"/>
          </a:xfrm>
        </p:spPr>
        <p:txBody>
          <a:bodyPr>
            <a:scene3d>
              <a:camera prst="orthographicFront"/>
              <a:lightRig rig="harsh" dir="t"/>
            </a:scene3d>
            <a:sp3d extrusionH="57150" prstMaterial="matte">
              <a:bevelT w="63500" h="12700" prst="angle"/>
              <a:contourClr>
                <a:schemeClr val="bg1">
                  <a:lumMod val="65000"/>
                </a:schemeClr>
              </a:contourClr>
            </a:sp3d>
          </a:bodyPr>
          <a:lstStyle/>
          <a:p>
            <a:pPr algn="ctr"/>
            <a:r>
              <a:rPr lang="id-ID" sz="4800" b="1" dirty="0" smtClean="0">
                <a:ln/>
                <a:solidFill>
                  <a:schemeClr val="accent3"/>
                </a:solidFill>
                <a:latin typeface="Cooper Black" panose="0208090404030B020404" pitchFamily="18" charset="0"/>
              </a:rPr>
              <a:t>PENGANTAR</a:t>
            </a:r>
            <a:endParaRPr lang="id-ID" sz="4800" b="1" dirty="0">
              <a:ln/>
              <a:solidFill>
                <a:schemeClr val="accent3"/>
              </a:solidFill>
              <a:latin typeface="Cooper Black" panose="0208090404030B020404" pitchFamily="18" charset="0"/>
            </a:endParaRPr>
          </a:p>
        </p:txBody>
      </p:sp>
      <p:sp>
        <p:nvSpPr>
          <p:cNvPr id="5" name="Rectangle 4"/>
          <p:cNvSpPr/>
          <p:nvPr/>
        </p:nvSpPr>
        <p:spPr>
          <a:xfrm>
            <a:off x="128588" y="1128714"/>
            <a:ext cx="11944349" cy="55149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lphaUcPeriod"/>
            </a:pPr>
            <a:r>
              <a:rPr lang="id-ID" sz="2400" b="1" dirty="0" smtClean="0">
                <a:solidFill>
                  <a:srgbClr val="FF0000"/>
                </a:solidFill>
              </a:rPr>
              <a:t>LATAR  BELAKANG</a:t>
            </a:r>
          </a:p>
          <a:p>
            <a:pPr marL="342900" indent="-342900">
              <a:buFont typeface="Wingdings" panose="05000000000000000000" pitchFamily="2" charset="2"/>
              <a:buChar char="ü"/>
            </a:pPr>
            <a:r>
              <a:rPr lang="id-ID" sz="2300" b="1" dirty="0" smtClean="0"/>
              <a:t>Peningkatan </a:t>
            </a:r>
            <a:r>
              <a:rPr lang="id-ID" sz="2300" b="1" dirty="0" smtClean="0"/>
              <a:t>mutu pendidikan </a:t>
            </a:r>
            <a:r>
              <a:rPr lang="id-ID" sz="2300" b="1" dirty="0" smtClean="0"/>
              <a:t>melalui pendekatan pemberdayaan sekolah dalam mengelola  institusi  sejak sebelum </a:t>
            </a:r>
            <a:r>
              <a:rPr lang="id-ID" sz="2300" b="1" dirty="0" smtClean="0"/>
              <a:t>OTDA</a:t>
            </a:r>
            <a:endParaRPr lang="id-ID" sz="2300" b="1" dirty="0" smtClean="0"/>
          </a:p>
          <a:p>
            <a:pPr marL="342900" indent="-342900">
              <a:buFont typeface="Wingdings" panose="05000000000000000000" pitchFamily="2" charset="2"/>
              <a:buChar char="ü"/>
            </a:pPr>
            <a:r>
              <a:rPr lang="id-ID" sz="2300" b="1" dirty="0" smtClean="0"/>
              <a:t>Era OTDA </a:t>
            </a:r>
            <a:r>
              <a:rPr lang="id-ID" sz="2300" b="1" dirty="0" smtClean="0">
                <a:sym typeface="Wingdings" panose="05000000000000000000" pitchFamily="2" charset="2"/>
              </a:rPr>
              <a:t> pemberdayaan sekolah melalui MBS</a:t>
            </a:r>
          </a:p>
          <a:p>
            <a:pPr marL="342900" indent="-342900">
              <a:buFont typeface="Wingdings" panose="05000000000000000000" pitchFamily="2" charset="2"/>
              <a:buChar char="ü"/>
            </a:pPr>
            <a:r>
              <a:rPr lang="id-ID" sz="2300" b="1" dirty="0" smtClean="0">
                <a:sym typeface="Wingdings" panose="05000000000000000000" pitchFamily="2" charset="2"/>
              </a:rPr>
              <a:t>MBS akan terlaksana  baik jika didukung oleh SDM berkompetensi, berintegritas, dan berkemauan tinggi.</a:t>
            </a:r>
          </a:p>
          <a:p>
            <a:pPr marL="342900" indent="-342900">
              <a:buFont typeface="Wingdings" panose="05000000000000000000" pitchFamily="2" charset="2"/>
              <a:buChar char="ü"/>
            </a:pPr>
            <a:r>
              <a:rPr lang="id-ID" sz="2300" b="1" dirty="0" smtClean="0">
                <a:sym typeface="Wingdings" panose="05000000000000000000" pitchFamily="2" charset="2"/>
              </a:rPr>
              <a:t>Salah satu unsur SDM </a:t>
            </a:r>
            <a:r>
              <a:rPr lang="id-ID" sz="2300" b="1" dirty="0" smtClean="0">
                <a:sym typeface="Wingdings" panose="05000000000000000000" pitchFamily="2" charset="2"/>
              </a:rPr>
              <a:t>dimakksud</a:t>
            </a:r>
            <a:r>
              <a:rPr lang="id-ID" sz="2300" b="1" dirty="0" smtClean="0">
                <a:sym typeface="Wingdings" panose="05000000000000000000" pitchFamily="2" charset="2"/>
              </a:rPr>
              <a:t>:  guru (</a:t>
            </a:r>
            <a:r>
              <a:rPr lang="id-ID" sz="2300" b="1" i="1" dirty="0" smtClean="0">
                <a:sym typeface="Wingdings" panose="05000000000000000000" pitchFamily="2" charset="2"/>
              </a:rPr>
              <a:t>faktor kunci keberhasilan peningkatan mutu pendidikan</a:t>
            </a:r>
            <a:r>
              <a:rPr lang="id-ID" sz="2300" b="1" dirty="0" smtClean="0">
                <a:sym typeface="Wingdings" panose="05000000000000000000" pitchFamily="2" charset="2"/>
              </a:rPr>
              <a:t>)  pengelolaa PBM</a:t>
            </a:r>
          </a:p>
          <a:p>
            <a:pPr marL="342900" indent="-342900">
              <a:buFont typeface="Wingdings" panose="05000000000000000000" pitchFamily="2" charset="2"/>
              <a:buChar char="ü"/>
            </a:pPr>
            <a:r>
              <a:rPr lang="id-ID" sz="2300" b="1" dirty="0" smtClean="0">
                <a:sym typeface="Wingdings" panose="05000000000000000000" pitchFamily="2" charset="2"/>
              </a:rPr>
              <a:t>Tiga hal pokok  </a:t>
            </a:r>
            <a:r>
              <a:rPr lang="id-ID" sz="2300" b="1" dirty="0" smtClean="0">
                <a:sym typeface="Wingdings" panose="05000000000000000000" pitchFamily="2" charset="2"/>
              </a:rPr>
              <a:t>penyebab </a:t>
            </a:r>
            <a:r>
              <a:rPr lang="id-ID" sz="2300" b="1" dirty="0" smtClean="0">
                <a:sym typeface="Wingdings" panose="05000000000000000000" pitchFamily="2" charset="2"/>
              </a:rPr>
              <a:t>mutu pendidikan tidak meningkat </a:t>
            </a:r>
            <a:r>
              <a:rPr lang="id-ID" sz="2300" b="1" dirty="0" smtClean="0">
                <a:sym typeface="Wingdings" panose="05000000000000000000" pitchFamily="2" charset="2"/>
              </a:rPr>
              <a:t>secara signifikan</a:t>
            </a:r>
            <a:r>
              <a:rPr lang="id-ID" sz="2300" b="1" dirty="0" smtClean="0">
                <a:sym typeface="Wingdings" panose="05000000000000000000" pitchFamily="2" charset="2"/>
              </a:rPr>
              <a:t>: </a:t>
            </a:r>
            <a:endParaRPr lang="id-ID" sz="2300" b="1" dirty="0" smtClean="0">
              <a:sym typeface="Wingdings" panose="05000000000000000000" pitchFamily="2" charset="2"/>
            </a:endParaRPr>
          </a:p>
          <a:p>
            <a:pPr marL="900113" indent="-628650"/>
            <a:r>
              <a:rPr lang="id-ID" sz="2300" b="1" dirty="0" smtClean="0">
                <a:sym typeface="Wingdings" panose="05000000000000000000" pitchFamily="2" charset="2"/>
              </a:rPr>
              <a:t>(</a:t>
            </a:r>
            <a:r>
              <a:rPr lang="id-ID" sz="2300" b="1" dirty="0" smtClean="0">
                <a:sym typeface="Wingdings" panose="05000000000000000000" pitchFamily="2" charset="2"/>
              </a:rPr>
              <a:t>1) kebijakan dan penyelenggaraan yang hanya bertumpu pada pendidikan (pelatihan guru,  pengadaan buku, ssarpras), bukan proses; </a:t>
            </a:r>
            <a:endParaRPr lang="id-ID" sz="2300" b="1" dirty="0" smtClean="0">
              <a:sym typeface="Wingdings" panose="05000000000000000000" pitchFamily="2" charset="2"/>
            </a:endParaRPr>
          </a:p>
          <a:p>
            <a:pPr marL="714375" indent="-357188"/>
            <a:r>
              <a:rPr lang="id-ID" sz="2300" b="1" dirty="0" smtClean="0">
                <a:sym typeface="Wingdings" panose="05000000000000000000" pitchFamily="2" charset="2"/>
              </a:rPr>
              <a:t>(</a:t>
            </a:r>
            <a:r>
              <a:rPr lang="id-ID" sz="2300" b="1" dirty="0" smtClean="0">
                <a:sym typeface="Wingdings" panose="05000000000000000000" pitchFamily="2" charset="2"/>
              </a:rPr>
              <a:t>2) penyelenggaraan birokratik – sentralistik  ketergantungan &amp; tidak kreatif; </a:t>
            </a:r>
            <a:endParaRPr lang="id-ID" sz="2300" b="1" dirty="0" smtClean="0">
              <a:sym typeface="Wingdings" panose="05000000000000000000" pitchFamily="2" charset="2"/>
            </a:endParaRPr>
          </a:p>
          <a:p>
            <a:pPr marL="900113" indent="-542925"/>
            <a:r>
              <a:rPr lang="id-ID" sz="2300" b="1" dirty="0" smtClean="0">
                <a:sym typeface="Wingdings" panose="05000000000000000000" pitchFamily="2" charset="2"/>
              </a:rPr>
              <a:t>(</a:t>
            </a:r>
            <a:r>
              <a:rPr lang="id-ID" sz="2300" b="1" dirty="0" smtClean="0">
                <a:sym typeface="Wingdings" panose="05000000000000000000" pitchFamily="2" charset="2"/>
              </a:rPr>
              <a:t>3) peran serta masyarakat (orang tua) sangat minim, hanya yang berkait dana bukan proses. </a:t>
            </a:r>
            <a:endParaRPr lang="id-ID" sz="2300" b="1" dirty="0" smtClean="0"/>
          </a:p>
          <a:p>
            <a:pPr algn="ctr"/>
            <a:r>
              <a:rPr lang="id-ID" dirty="0" smtClean="0"/>
              <a:t> </a:t>
            </a:r>
            <a:endParaRPr lang="id-ID" dirty="0"/>
          </a:p>
        </p:txBody>
      </p:sp>
    </p:spTree>
    <p:extLst>
      <p:ext uri="{BB962C8B-B14F-4D97-AF65-F5344CB8AC3E}">
        <p14:creationId xmlns:p14="http://schemas.microsoft.com/office/powerpoint/2010/main" val="3526101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00025" y="1"/>
            <a:ext cx="11744325" cy="664368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400" b="1" dirty="0" smtClean="0">
                <a:solidFill>
                  <a:srgbClr val="FF0000"/>
                </a:solidFill>
              </a:rPr>
              <a:t>B. PENGERTIAN</a:t>
            </a:r>
          </a:p>
          <a:p>
            <a:pPr marL="342900" indent="-342900">
              <a:buFont typeface="Wingdings" panose="05000000000000000000" pitchFamily="2" charset="2"/>
              <a:buChar char="q"/>
            </a:pPr>
            <a:r>
              <a:rPr lang="id-ID" sz="2000" b="1" dirty="0" smtClean="0">
                <a:solidFill>
                  <a:schemeClr val="tx1"/>
                </a:solidFill>
              </a:rPr>
              <a:t>Manajemen Berbasis Sekolah</a:t>
            </a:r>
            <a:endParaRPr lang="id-ID" sz="2000" b="1" dirty="0">
              <a:solidFill>
                <a:schemeClr val="tx1"/>
              </a:solidFill>
            </a:endParaRPr>
          </a:p>
          <a:p>
            <a:pPr marL="2243138" indent="-1885950"/>
            <a:r>
              <a:rPr lang="id-ID" sz="2000" b="1" dirty="0" smtClean="0"/>
              <a:t>Manajemen </a:t>
            </a:r>
            <a:r>
              <a:rPr lang="id-ID" sz="2000" b="1" dirty="0" smtClean="0">
                <a:sym typeface="Wingdings" panose="05000000000000000000" pitchFamily="2" charset="2"/>
              </a:rPr>
              <a:t> pengoordinasian dan penyerasian SD untuk mencapai ttujuan atau untuk memenuhi kebutuhan pelanggan </a:t>
            </a:r>
            <a:r>
              <a:rPr lang="id-ID" sz="2000" b="1" dirty="0" smtClean="0"/>
              <a:t> </a:t>
            </a:r>
          </a:p>
          <a:p>
            <a:pPr marL="2243138" indent="-1885950"/>
            <a:r>
              <a:rPr lang="id-ID" sz="2000" b="1" dirty="0" smtClean="0"/>
              <a:t>berbasis </a:t>
            </a:r>
            <a:r>
              <a:rPr lang="id-ID" sz="2000" b="1" dirty="0" smtClean="0">
                <a:sym typeface="Wingdings" panose="05000000000000000000" pitchFamily="2" charset="2"/>
              </a:rPr>
              <a:t> berdasarkan pada atau berfokus pada </a:t>
            </a:r>
            <a:endParaRPr lang="id-ID" sz="2000" b="1" dirty="0" smtClean="0"/>
          </a:p>
          <a:p>
            <a:pPr marL="2243138" indent="-1885950"/>
            <a:r>
              <a:rPr lang="id-ID" sz="2000" b="1" dirty="0" smtClean="0"/>
              <a:t>Sekolah </a:t>
            </a:r>
            <a:r>
              <a:rPr lang="id-ID" sz="2000" b="1" dirty="0" smtClean="0">
                <a:sym typeface="Wingdings" panose="05000000000000000000" pitchFamily="2" charset="2"/>
              </a:rPr>
              <a:t> jajaran terbawah daari Depdiknas yg berttugas memberi bekal kemampuan dasar kpd pesdik atas ketenttuan legalistik</a:t>
            </a:r>
            <a:endParaRPr lang="id-ID" sz="2000" b="1" dirty="0" smtClean="0"/>
          </a:p>
          <a:p>
            <a:endParaRPr lang="id-ID" sz="2000" b="1" dirty="0" smtClean="0">
              <a:solidFill>
                <a:schemeClr val="tx1"/>
              </a:solidFill>
            </a:endParaRPr>
          </a:p>
          <a:p>
            <a:pPr marL="342900" indent="-342900">
              <a:buFont typeface="Wingdings" panose="05000000000000000000" pitchFamily="2" charset="2"/>
              <a:buChar char="q"/>
            </a:pPr>
            <a:r>
              <a:rPr lang="id-ID" sz="2000" b="1" dirty="0" smtClean="0">
                <a:solidFill>
                  <a:schemeClr val="tx1"/>
                </a:solidFill>
              </a:rPr>
              <a:t>Manajemen </a:t>
            </a:r>
            <a:r>
              <a:rPr lang="id-ID" sz="2000" b="1" dirty="0">
                <a:solidFill>
                  <a:schemeClr val="tx1"/>
                </a:solidFill>
              </a:rPr>
              <a:t>Berbasis Sekolah</a:t>
            </a:r>
          </a:p>
          <a:p>
            <a:pPr marL="357188"/>
            <a:r>
              <a:rPr lang="id-ID" sz="2000" b="1" dirty="0" smtClean="0"/>
              <a:t>Model </a:t>
            </a:r>
            <a:r>
              <a:rPr lang="id-ID" sz="2000" b="1" dirty="0"/>
              <a:t>manajemen yang memberikan</a:t>
            </a:r>
            <a:br>
              <a:rPr lang="id-ID" sz="2000" b="1" dirty="0"/>
            </a:br>
            <a:r>
              <a:rPr lang="id-ID" sz="2000" b="1" dirty="0"/>
              <a:t>otonomi lebih besar kepada sekolah dan mendorong pengambilan </a:t>
            </a:r>
            <a:r>
              <a:rPr lang="id-ID" sz="2000" b="1" dirty="0" smtClean="0"/>
              <a:t>keputusan bersama/partisipatif </a:t>
            </a:r>
            <a:r>
              <a:rPr lang="id-ID" sz="2000" b="1" dirty="0"/>
              <a:t>dari semua warga sekolah dan </a:t>
            </a:r>
            <a:r>
              <a:rPr lang="id-ID" sz="2000" b="1" dirty="0" smtClean="0"/>
              <a:t>masyarakat untuk </a:t>
            </a:r>
            <a:r>
              <a:rPr lang="id-ID" sz="2000" b="1" dirty="0"/>
              <a:t>mengelola sekolah dalam rangka meningkatkan mutu pendidikan berdasarkan kebijakan pendidikan </a:t>
            </a:r>
            <a:r>
              <a:rPr lang="id-ID" sz="2000" b="1" dirty="0" smtClean="0"/>
              <a:t>nasional </a:t>
            </a:r>
            <a:r>
              <a:rPr lang="id-ID" sz="2000" b="1" dirty="0" smtClean="0">
                <a:sym typeface="Wingdings" panose="05000000000000000000" pitchFamily="2" charset="2"/>
              </a:rPr>
              <a:t> </a:t>
            </a:r>
            <a:r>
              <a:rPr lang="id-ID" sz="2000" b="1" dirty="0" smtClean="0"/>
              <a:t>memberikan </a:t>
            </a:r>
            <a:r>
              <a:rPr lang="id-ID" sz="2000" b="1" dirty="0"/>
              <a:t>kebebasan sekolah untuk membuat program-program sesuai dengan kebutuhan </a:t>
            </a:r>
            <a:r>
              <a:rPr lang="id-ID" sz="2000" b="1" dirty="0" smtClean="0"/>
              <a:t>sekolah dgn meemutuskan &amp; tg jwb bersama mayarakat </a:t>
            </a:r>
            <a:r>
              <a:rPr lang="id-ID" sz="2000" b="1" dirty="0" smtClean="0">
                <a:sym typeface="Wingdings" panose="05000000000000000000" pitchFamily="2" charset="2"/>
              </a:rPr>
              <a:t> kemajuan sekolah</a:t>
            </a:r>
          </a:p>
          <a:p>
            <a:endParaRPr lang="id-ID" sz="2000" dirty="0">
              <a:sym typeface="Wingdings" panose="05000000000000000000" pitchFamily="2" charset="2"/>
            </a:endParaRPr>
          </a:p>
          <a:p>
            <a:pPr marL="342900" indent="-342900">
              <a:buFont typeface="Wingdings" panose="05000000000000000000" pitchFamily="2" charset="2"/>
              <a:buChar char="q"/>
            </a:pPr>
            <a:r>
              <a:rPr lang="id-ID" sz="2000" b="1" dirty="0">
                <a:solidFill>
                  <a:schemeClr val="tx1"/>
                </a:solidFill>
              </a:rPr>
              <a:t>Manajemen Berbasis Sekolah</a:t>
            </a:r>
          </a:p>
          <a:p>
            <a:pPr marL="357188"/>
            <a:r>
              <a:rPr lang="id-ID" sz="2000" b="1" dirty="0" smtClean="0"/>
              <a:t>Pendelegasian </a:t>
            </a:r>
            <a:r>
              <a:rPr lang="id-ID" sz="2000" b="1" dirty="0" smtClean="0"/>
              <a:t>otoritas pengmbilan keputusanuntuk mengelola sumber daya keuangan, kurikulum, serta profesionalisme guru ke tingkat </a:t>
            </a:r>
            <a:r>
              <a:rPr lang="id-ID" sz="2000" b="1" dirty="0" smtClean="0"/>
              <a:t>sekolah/satuan pendidikan</a:t>
            </a:r>
            <a:endParaRPr lang="id-ID" sz="2000" b="1" dirty="0" smtClean="0"/>
          </a:p>
          <a:p>
            <a:endParaRPr lang="id-ID" sz="2000" dirty="0"/>
          </a:p>
        </p:txBody>
      </p:sp>
    </p:spTree>
    <p:extLst>
      <p:ext uri="{BB962C8B-B14F-4D97-AF65-F5344CB8AC3E}">
        <p14:creationId xmlns:p14="http://schemas.microsoft.com/office/powerpoint/2010/main" val="82688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588" y="200025"/>
            <a:ext cx="11944349" cy="6443663"/>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4000" b="1" dirty="0" smtClean="0">
                <a:solidFill>
                  <a:srgbClr val="FF0000"/>
                </a:solidFill>
              </a:rPr>
              <a:t>C. TUJUAN</a:t>
            </a:r>
          </a:p>
          <a:p>
            <a:endParaRPr lang="id-ID" sz="2200" b="1" dirty="0" smtClean="0">
              <a:solidFill>
                <a:srgbClr val="FF0000"/>
              </a:solidFill>
            </a:endParaRPr>
          </a:p>
          <a:p>
            <a:pPr marL="457200" indent="-457200">
              <a:buAutoNum type="arabicPeriod"/>
            </a:pPr>
            <a:r>
              <a:rPr lang="id-ID" sz="2400" b="1" dirty="0" smtClean="0"/>
              <a:t>Meningkatkan </a:t>
            </a:r>
            <a:r>
              <a:rPr lang="id-ID" sz="2400" b="1" dirty="0"/>
              <a:t>mutu pendidikan melalui kemandirian dan inisiatif sekolah </a:t>
            </a:r>
            <a:r>
              <a:rPr lang="id-ID" sz="2400" b="1" dirty="0" smtClean="0"/>
              <a:t>dalam mengelola </a:t>
            </a:r>
            <a:r>
              <a:rPr lang="id-ID" sz="2400" b="1" dirty="0"/>
              <a:t>dan memberdayakan sumber daya yang tersedia</a:t>
            </a:r>
            <a:r>
              <a:rPr lang="id-ID" sz="2400" b="1" dirty="0" smtClean="0"/>
              <a:t>.</a:t>
            </a:r>
          </a:p>
          <a:p>
            <a:pPr marL="457200" indent="-457200">
              <a:buAutoNum type="arabicPeriod"/>
            </a:pPr>
            <a:r>
              <a:rPr lang="id-ID" sz="2400" b="1" dirty="0" smtClean="0"/>
              <a:t>Meningkatkan </a:t>
            </a:r>
            <a:r>
              <a:rPr lang="id-ID" sz="2400" b="1" dirty="0"/>
              <a:t>kepedulian warga sekolah dan masyarakat dalam </a:t>
            </a:r>
            <a:r>
              <a:rPr lang="id-ID" sz="2400" b="1" dirty="0" smtClean="0"/>
              <a:t> penyelenggaraan pendidikan </a:t>
            </a:r>
            <a:r>
              <a:rPr lang="id-ID" sz="2400" b="1" dirty="0"/>
              <a:t>melalui pengambilan keputusan bersama/partisipatif</a:t>
            </a:r>
            <a:r>
              <a:rPr lang="id-ID" sz="2400" b="1" dirty="0" smtClean="0"/>
              <a:t>.</a:t>
            </a:r>
          </a:p>
          <a:p>
            <a:pPr marL="457200" indent="-457200">
              <a:buAutoNum type="arabicPeriod"/>
            </a:pPr>
            <a:r>
              <a:rPr lang="id-ID" sz="2400" b="1" dirty="0" smtClean="0"/>
              <a:t>Meningkatkan </a:t>
            </a:r>
            <a:r>
              <a:rPr lang="id-ID" sz="2400" b="1" dirty="0"/>
              <a:t>tanggung jawab sekolah kepada orang tua masyarakat dan </a:t>
            </a:r>
            <a:r>
              <a:rPr lang="id-ID" sz="2400" b="1" dirty="0" smtClean="0"/>
              <a:t>pemerintah tentang </a:t>
            </a:r>
            <a:r>
              <a:rPr lang="id-ID" sz="2400" b="1" dirty="0"/>
              <a:t>sekolahnya</a:t>
            </a:r>
            <a:r>
              <a:rPr lang="id-ID" sz="2400" b="1" dirty="0" smtClean="0"/>
              <a:t>.</a:t>
            </a:r>
          </a:p>
          <a:p>
            <a:pPr marL="457200" indent="-457200">
              <a:buAutoNum type="arabicPeriod"/>
            </a:pPr>
            <a:r>
              <a:rPr lang="id-ID" sz="2400" b="1" dirty="0" smtClean="0"/>
              <a:t>Meningkatkan </a:t>
            </a:r>
            <a:r>
              <a:rPr lang="id-ID" sz="2400" b="1" dirty="0"/>
              <a:t>kompetensi yang sehat antar sekolah tentang mutu pendidikan </a:t>
            </a:r>
            <a:r>
              <a:rPr lang="id-ID" sz="2400" b="1" dirty="0" smtClean="0"/>
              <a:t>yang akan </a:t>
            </a:r>
            <a:r>
              <a:rPr lang="id-ID" sz="2400" b="1" dirty="0"/>
              <a:t>dicapai.</a:t>
            </a:r>
            <a:r>
              <a:rPr lang="id-ID" sz="2400" b="1" dirty="0" smtClean="0"/>
              <a:t> </a:t>
            </a:r>
            <a:endParaRPr lang="id-ID" sz="2400" b="1" dirty="0"/>
          </a:p>
        </p:txBody>
      </p:sp>
    </p:spTree>
    <p:extLst>
      <p:ext uri="{BB962C8B-B14F-4D97-AF65-F5344CB8AC3E}">
        <p14:creationId xmlns:p14="http://schemas.microsoft.com/office/powerpoint/2010/main" val="3497614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8" y="42863"/>
            <a:ext cx="11944349" cy="900111"/>
          </a:xfrm>
        </p:spPr>
        <p:txBody>
          <a:bodyPr>
            <a:scene3d>
              <a:camera prst="orthographicFront"/>
              <a:lightRig rig="harsh" dir="t"/>
            </a:scene3d>
            <a:sp3d extrusionH="57150" prstMaterial="matte">
              <a:bevelT w="63500" h="12700" prst="angle"/>
              <a:contourClr>
                <a:schemeClr val="bg1">
                  <a:lumMod val="65000"/>
                </a:schemeClr>
              </a:contourClr>
            </a:sp3d>
          </a:bodyPr>
          <a:lstStyle/>
          <a:p>
            <a:pPr algn="ctr"/>
            <a:r>
              <a:rPr lang="id-ID" sz="4800" b="1" dirty="0" smtClean="0">
                <a:ln/>
                <a:solidFill>
                  <a:schemeClr val="accent3"/>
                </a:solidFill>
                <a:latin typeface="Cooper Black" panose="0208090404030B020404" pitchFamily="18" charset="0"/>
              </a:rPr>
              <a:t>KAJIAN</a:t>
            </a:r>
            <a:endParaRPr lang="id-ID" sz="4800" b="1" dirty="0">
              <a:ln/>
              <a:solidFill>
                <a:schemeClr val="accent3"/>
              </a:solidFill>
              <a:latin typeface="Cooper Black" panose="0208090404030B020404" pitchFamily="18" charset="0"/>
            </a:endParaRPr>
          </a:p>
        </p:txBody>
      </p:sp>
      <p:sp>
        <p:nvSpPr>
          <p:cNvPr id="5" name="Rectangle 4"/>
          <p:cNvSpPr/>
          <p:nvPr/>
        </p:nvSpPr>
        <p:spPr>
          <a:xfrm>
            <a:off x="128588" y="785813"/>
            <a:ext cx="11944349" cy="6072187"/>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lphaUcPeriod"/>
            </a:pPr>
            <a:r>
              <a:rPr lang="id-ID" sz="2400" b="1" dirty="0" smtClean="0">
                <a:solidFill>
                  <a:srgbClr val="FF0000"/>
                </a:solidFill>
              </a:rPr>
              <a:t>PARADIGMA MBS</a:t>
            </a:r>
          </a:p>
          <a:p>
            <a:pPr marL="285750" indent="-285750" algn="just">
              <a:buFont typeface="Wingdings" panose="05000000000000000000" pitchFamily="2" charset="2"/>
              <a:buChar char="ü"/>
            </a:pPr>
            <a:r>
              <a:rPr lang="id-ID" sz="2400" b="1" dirty="0" smtClean="0"/>
              <a:t>MBS </a:t>
            </a:r>
            <a:r>
              <a:rPr lang="id-ID" sz="2400" b="1" dirty="0"/>
              <a:t>bermaksud mengembalikan sekolah kepada pemiliknya dalam arti yang mengetahui perkembangan sekolah baik di bidang mutu maupun lainya tergantung pada sekolah dan masyarakat partisipannya. </a:t>
            </a:r>
            <a:endParaRPr lang="id-ID" sz="2400" b="1" dirty="0" smtClean="0"/>
          </a:p>
          <a:p>
            <a:pPr marL="285750" indent="-285750" algn="just">
              <a:buFont typeface="Wingdings" panose="05000000000000000000" pitchFamily="2" charset="2"/>
              <a:buChar char="ü"/>
            </a:pPr>
            <a:r>
              <a:rPr lang="id-ID" sz="2400" b="1" dirty="0" smtClean="0"/>
              <a:t>Kepala </a:t>
            </a:r>
            <a:r>
              <a:rPr lang="id-ID" sz="2400" b="1" dirty="0"/>
              <a:t>sekolah merupakan orang yang paling tahu tentang prestasi guru-gurunya, kekurangan buku, sarana-prasarana yang menyangkut proses pembelajaran. Untuk itu kepala sekolah dan guru-guru harus dikembangkan kemampuannya dalam melakukan kajian serta analisis agar semakin peka terhadap masalah-masalah yang terjadi di sekolahnya</a:t>
            </a:r>
            <a:r>
              <a:rPr lang="id-ID" sz="2400" b="1" dirty="0" smtClean="0"/>
              <a:t>.</a:t>
            </a:r>
          </a:p>
          <a:p>
            <a:pPr marL="285750" indent="-285750" algn="just">
              <a:buFont typeface="Wingdings" panose="05000000000000000000" pitchFamily="2" charset="2"/>
              <a:buChar char="ü"/>
            </a:pPr>
            <a:r>
              <a:rPr lang="id-ID" sz="2400" b="1" dirty="0" smtClean="0"/>
              <a:t>Salah </a:t>
            </a:r>
            <a:r>
              <a:rPr lang="id-ID" sz="2400" b="1" dirty="0"/>
              <a:t>satu cara menuju peningkatan mutu dan relevansi adalah demoktratisasi, partisipasi, dan akuntabilitas pendidikan. Kepala sekolah guru, dan masyarakat adalah peran utama dan terdepan dalam penyelenggaraan pendidikan di sekolah sehingga segala keputuisan mengenai penanganan persoalan pendidikan pada tingkatan mikro harus dihasilkan dari interaksi dari ketiga pihak. </a:t>
            </a:r>
            <a:endParaRPr lang="id-ID" sz="2400" b="1" dirty="0" smtClean="0"/>
          </a:p>
        </p:txBody>
      </p:sp>
    </p:spTree>
    <p:extLst>
      <p:ext uri="{BB962C8B-B14F-4D97-AF65-F5344CB8AC3E}">
        <p14:creationId xmlns:p14="http://schemas.microsoft.com/office/powerpoint/2010/main" val="625676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588" y="-154982"/>
            <a:ext cx="11944349" cy="685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lphaUcPeriod"/>
            </a:pPr>
            <a:r>
              <a:rPr lang="id-ID" sz="2400" b="1" dirty="0" smtClean="0">
                <a:solidFill>
                  <a:srgbClr val="FF0000"/>
                </a:solidFill>
              </a:rPr>
              <a:t>PARADIGMA MBS </a:t>
            </a:r>
            <a:r>
              <a:rPr lang="id-ID" sz="2200" b="1" dirty="0" smtClean="0">
                <a:solidFill>
                  <a:srgbClr val="FF0000"/>
                </a:solidFill>
              </a:rPr>
              <a:t>(lanjutan)</a:t>
            </a:r>
          </a:p>
          <a:p>
            <a:r>
              <a:rPr lang="id-ID" sz="2200" b="1" dirty="0" smtClean="0">
                <a:solidFill>
                  <a:srgbClr val="FF0000"/>
                </a:solidFill>
              </a:rPr>
              <a:t>	</a:t>
            </a:r>
          </a:p>
          <a:p>
            <a:pPr marL="285750" indent="-285750" algn="just">
              <a:buFont typeface="Wingdings" panose="05000000000000000000" pitchFamily="2" charset="2"/>
              <a:buChar char="ü"/>
            </a:pPr>
            <a:r>
              <a:rPr lang="id-ID" sz="2400" b="1" dirty="0" smtClean="0"/>
              <a:t>Masyarakat </a:t>
            </a:r>
            <a:r>
              <a:rPr lang="id-ID" sz="2400" b="1" dirty="0"/>
              <a:t>adalah stakeholder pendidikan yang memiliki kepentingan akan keberhasilan pendidikan di </a:t>
            </a:r>
            <a:r>
              <a:rPr lang="id-ID" sz="2400" b="1" dirty="0" smtClean="0"/>
              <a:t>sekolah, </a:t>
            </a:r>
            <a:r>
              <a:rPr lang="id-ID" sz="2400" b="1" dirty="0"/>
              <a:t>karena mereka adalah pembayar pendidikan baik melalui uang sekolah maupun pajak sehingga sudah sewajarnya sekolah bertangggung jawab kepada masyararakat.Bentuk stakeholder masyarakat tersebut adalah Dewan Komite Sekolah dan Dewan Pendidikan di tingkat kota/kabupaten Kemandirian sekolah sangat diharapkan oleh pemerintah terutama pada kebijakan desentralisasi </a:t>
            </a:r>
            <a:r>
              <a:rPr lang="id-ID" sz="2400" b="1" dirty="0" smtClean="0"/>
              <a:t>pendidikan.</a:t>
            </a:r>
          </a:p>
          <a:p>
            <a:pPr marL="285750" indent="-285750" algn="just">
              <a:buFont typeface="Wingdings" panose="05000000000000000000" pitchFamily="2" charset="2"/>
              <a:buChar char="ü"/>
            </a:pPr>
            <a:r>
              <a:rPr lang="id-ID" sz="2400" b="1" dirty="0" smtClean="0"/>
              <a:t>untuk </a:t>
            </a:r>
            <a:r>
              <a:rPr lang="id-ID" sz="2400" b="1" dirty="0"/>
              <a:t>sampai pada kemampuan untuk mengurus dan mengatur penyelenggaraan pendidikan di setiap satuan pendidikan diperlukan program yang sistematis dengan melakukan ” capasity building ”Untuk melakukan kegiatan </a:t>
            </a:r>
            <a:r>
              <a:rPr lang="id-ID" sz="2400" b="1" dirty="0" smtClean="0"/>
              <a:t>”capasity building” </a:t>
            </a:r>
            <a:r>
              <a:rPr lang="id-ID" sz="2400" b="1" dirty="0"/>
              <a:t>perlu tahapan-tahapan agar arahnya terarah dan terukur .</a:t>
            </a:r>
            <a:r>
              <a:rPr lang="id-ID" sz="2400" b="1" dirty="0" smtClean="0"/>
              <a:t> </a:t>
            </a:r>
          </a:p>
          <a:p>
            <a:pPr marL="285750" indent="-285750" algn="just">
              <a:buFont typeface="Wingdings" panose="05000000000000000000" pitchFamily="2" charset="2"/>
              <a:buChar char="ü"/>
            </a:pPr>
            <a:r>
              <a:rPr lang="id-ID" sz="2400" b="1" dirty="0"/>
              <a:t>Ada empat tahapan yang perlu dilalui untuk kegiatan tersebut . Masing-masing tahap pengembangan dilakukan terhadap setiap kelompok satuan pendidikan yang mempunyai karateristik yang setara. </a:t>
            </a:r>
          </a:p>
        </p:txBody>
      </p:sp>
    </p:spTree>
    <p:extLst>
      <p:ext uri="{BB962C8B-B14F-4D97-AF65-F5344CB8AC3E}">
        <p14:creationId xmlns:p14="http://schemas.microsoft.com/office/powerpoint/2010/main" val="117236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0"/>
            <a:ext cx="12192000" cy="685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mj-lt"/>
              <a:buAutoNum type="arabicPeriod"/>
            </a:pPr>
            <a:r>
              <a:rPr lang="id-ID" sz="2000" b="1" dirty="0">
                <a:solidFill>
                  <a:srgbClr val="FF0000"/>
                </a:solidFill>
              </a:rPr>
              <a:t>Tahap Pra </a:t>
            </a:r>
            <a:r>
              <a:rPr lang="id-ID" sz="2000" b="1" dirty="0" smtClean="0">
                <a:solidFill>
                  <a:srgbClr val="FF0000"/>
                </a:solidFill>
              </a:rPr>
              <a:t>formal</a:t>
            </a:r>
            <a:r>
              <a:rPr lang="id-ID" sz="2000" dirty="0" smtClean="0"/>
              <a:t> </a:t>
            </a:r>
            <a:r>
              <a:rPr lang="id-ID" sz="2000" dirty="0" smtClean="0">
                <a:sym typeface="Wingdings" panose="05000000000000000000" pitchFamily="2" charset="2"/>
              </a:rPr>
              <a:t> </a:t>
            </a:r>
            <a:r>
              <a:rPr lang="id-ID" sz="2000" dirty="0" smtClean="0"/>
              <a:t>satuan </a:t>
            </a:r>
            <a:r>
              <a:rPr lang="id-ID" sz="2000" dirty="0"/>
              <a:t>pendidkan belum memiliki standar formal </a:t>
            </a:r>
            <a:r>
              <a:rPr lang="id-ID" sz="2000" dirty="0" smtClean="0"/>
              <a:t>pendidikan, </a:t>
            </a:r>
            <a:r>
              <a:rPr lang="id-ID" sz="2000" dirty="0"/>
              <a:t>masih belum terpenuhi sebagai sumber-sumber </a:t>
            </a:r>
            <a:r>
              <a:rPr lang="id-ID" sz="2000" dirty="0" smtClean="0"/>
              <a:t>pendidikan, </a:t>
            </a:r>
            <a:r>
              <a:rPr lang="id-ID" sz="2000" dirty="0"/>
              <a:t>dan perlu ditingkatkan ke tahap berikutnya</a:t>
            </a:r>
            <a:r>
              <a:rPr lang="id-ID" sz="2000" dirty="0" smtClean="0"/>
              <a:t>.</a:t>
            </a:r>
          </a:p>
          <a:p>
            <a:pPr marL="457200" indent="-457200">
              <a:buFont typeface="+mj-lt"/>
              <a:buAutoNum type="arabicPeriod"/>
            </a:pPr>
            <a:r>
              <a:rPr lang="id-ID" sz="2000" b="1" dirty="0" smtClean="0">
                <a:solidFill>
                  <a:srgbClr val="FF0000"/>
                </a:solidFill>
              </a:rPr>
              <a:t>Tahap Formalitas</a:t>
            </a:r>
            <a:r>
              <a:rPr lang="id-ID" sz="2000" dirty="0" smtClean="0"/>
              <a:t> </a:t>
            </a:r>
            <a:r>
              <a:rPr lang="id-ID" sz="2000" dirty="0" smtClean="0">
                <a:sym typeface="Wingdings" panose="05000000000000000000" pitchFamily="2" charset="2"/>
              </a:rPr>
              <a:t></a:t>
            </a:r>
            <a:r>
              <a:rPr lang="id-ID" sz="2000" dirty="0" smtClean="0"/>
              <a:t> </a:t>
            </a:r>
            <a:r>
              <a:rPr lang="id-ID" sz="2000" dirty="0"/>
              <a:t>satuan pendidkan </a:t>
            </a:r>
            <a:r>
              <a:rPr lang="id-ID" sz="2000" dirty="0" smtClean="0"/>
              <a:t>sudah </a:t>
            </a:r>
            <a:r>
              <a:rPr lang="id-ID" sz="2000" dirty="0"/>
              <a:t>memiliki sumber-sumber pendidikan secara </a:t>
            </a:r>
            <a:r>
              <a:rPr lang="id-ID" sz="2000" dirty="0" smtClean="0"/>
              <a:t>minimal </a:t>
            </a:r>
            <a:r>
              <a:rPr lang="id-ID" sz="2000" dirty="0" smtClean="0">
                <a:sym typeface="Wingdings" panose="05000000000000000000" pitchFamily="2" charset="2"/>
              </a:rPr>
              <a:t> </a:t>
            </a:r>
            <a:r>
              <a:rPr lang="id-ID" sz="2000" dirty="0" smtClean="0"/>
              <a:t>sudah </a:t>
            </a:r>
            <a:r>
              <a:rPr lang="id-ID" sz="2000" dirty="0" smtClean="0"/>
              <a:t>memiliki standar teknis minimal seperti kualifikasi guru, </a:t>
            </a:r>
            <a:r>
              <a:rPr lang="id-ID" sz="2000" dirty="0" smtClean="0"/>
              <a:t>jumlah </a:t>
            </a:r>
            <a:r>
              <a:rPr lang="id-ID" sz="2000" dirty="0" smtClean="0"/>
              <a:t>dan kualitas ruang kelas, kualitas </a:t>
            </a:r>
            <a:r>
              <a:rPr lang="id-ID" sz="2000" dirty="0" smtClean="0"/>
              <a:t>buku, </a:t>
            </a:r>
            <a:r>
              <a:rPr lang="id-ID" sz="2000" dirty="0" smtClean="0"/>
              <a:t>serta </a:t>
            </a:r>
            <a:r>
              <a:rPr lang="id-ID" sz="2000" dirty="0" smtClean="0"/>
              <a:t>sejumlah </a:t>
            </a:r>
            <a:r>
              <a:rPr lang="id-ID" sz="2000" dirty="0" smtClean="0"/>
              <a:t>kualitas pendidikan lainnya. Dengan </a:t>
            </a:r>
            <a:r>
              <a:rPr lang="id-ID" sz="2000" b="1" i="1" dirty="0" smtClean="0"/>
              <a:t>capasity building </a:t>
            </a:r>
            <a:r>
              <a:rPr lang="id-ID" sz="2000" dirty="0" smtClean="0"/>
              <a:t>sekolah/stuan pendidikan </a:t>
            </a:r>
            <a:r>
              <a:rPr lang="id-ID" sz="2000" dirty="0" smtClean="0"/>
              <a:t>dapat meningkatkan kemampuan administratur dan pelaksanaan </a:t>
            </a:r>
            <a:r>
              <a:rPr lang="id-ID" sz="2000" dirty="0" smtClean="0"/>
              <a:t>pendidikan sehingga dapat </a:t>
            </a:r>
            <a:r>
              <a:rPr lang="id-ID" sz="2000" dirty="0" smtClean="0"/>
              <a:t>meningkatkan pembelajarannya lebih kreatif dan inovatif. Jika satuan pendidikan tersebut sudah </a:t>
            </a:r>
            <a:r>
              <a:rPr lang="id-ID" sz="2000" dirty="0" smtClean="0"/>
              <a:t>berhasil, </a:t>
            </a:r>
            <a:r>
              <a:rPr lang="id-ID" sz="2000" dirty="0" smtClean="0"/>
              <a:t>ditingkatkan lagi ke tingkat transsional. Keberhasilan tersebut dapat diukur dengan standar pelayanan minimum tingkat sekolah, terutama menyangkut output pendidikan seperti penurunan tingkat putus sekolah, mengulang kelas , kemampuan para siswa, tingkat kelulusan, serta tingkat melanjutkan sekolah.</a:t>
            </a:r>
          </a:p>
          <a:p>
            <a:pPr marL="457200" indent="-457200">
              <a:buFont typeface="+mj-lt"/>
              <a:buAutoNum type="arabicPeriod"/>
            </a:pPr>
            <a:r>
              <a:rPr lang="id-ID" sz="2000" b="1" dirty="0" smtClean="0">
                <a:solidFill>
                  <a:srgbClr val="FF0000"/>
                </a:solidFill>
              </a:rPr>
              <a:t>Tahap Transisional</a:t>
            </a:r>
            <a:r>
              <a:rPr lang="id-ID" sz="2000" dirty="0" smtClean="0"/>
              <a:t> </a:t>
            </a:r>
            <a:r>
              <a:rPr lang="id-ID" sz="2000" dirty="0" smtClean="0">
                <a:sym typeface="Wingdings" panose="05000000000000000000" pitchFamily="2" charset="2"/>
              </a:rPr>
              <a:t></a:t>
            </a:r>
            <a:r>
              <a:rPr lang="id-ID" sz="2000" dirty="0" smtClean="0"/>
              <a:t> satuan pendidikan sudah mampu memberikan pelayanan minimal pendidikan yang bermutu, seperti kemampuan mendayagunakan sumber-sumber pendidikan secara </a:t>
            </a:r>
            <a:r>
              <a:rPr lang="id-ID" sz="2000" dirty="0" smtClean="0"/>
              <a:t>optimal; meningkatkan </a:t>
            </a:r>
            <a:r>
              <a:rPr lang="id-ID" sz="2000" dirty="0" smtClean="0"/>
              <a:t>kreativitan </a:t>
            </a:r>
            <a:r>
              <a:rPr lang="id-ID" sz="2000" dirty="0" smtClean="0"/>
              <a:t>guru; </a:t>
            </a:r>
            <a:r>
              <a:rPr lang="id-ID" sz="2000" dirty="0" smtClean="0"/>
              <a:t>pendayagunaan </a:t>
            </a:r>
            <a:r>
              <a:rPr lang="id-ID" sz="2000" dirty="0" smtClean="0"/>
              <a:t>perpustakaan; </a:t>
            </a:r>
            <a:r>
              <a:rPr lang="id-ID" sz="2000" dirty="0" smtClean="0"/>
              <a:t>sekolah secara </a:t>
            </a:r>
            <a:r>
              <a:rPr lang="id-ID" sz="2000" dirty="0" smtClean="0"/>
              <a:t>optimal; dll.</a:t>
            </a:r>
            <a:endParaRPr lang="id-ID" sz="2000" dirty="0" smtClean="0"/>
          </a:p>
          <a:p>
            <a:pPr marL="457200" indent="-457200">
              <a:buFont typeface="+mj-lt"/>
              <a:buAutoNum type="arabicPeriod"/>
            </a:pPr>
            <a:r>
              <a:rPr lang="id-ID" sz="2000" b="1" dirty="0" smtClean="0">
                <a:solidFill>
                  <a:srgbClr val="FF0000"/>
                </a:solidFill>
              </a:rPr>
              <a:t>Tahap otonomi</a:t>
            </a:r>
            <a:r>
              <a:rPr lang="id-ID" sz="2000" dirty="0" smtClean="0"/>
              <a:t> </a:t>
            </a:r>
            <a:r>
              <a:rPr lang="id-ID" sz="2000" dirty="0" smtClean="0">
                <a:sym typeface="Wingdings" panose="05000000000000000000" pitchFamily="2" charset="2"/>
              </a:rPr>
              <a:t></a:t>
            </a:r>
            <a:r>
              <a:rPr lang="id-ID" sz="2000" dirty="0" smtClean="0"/>
              <a:t> </a:t>
            </a:r>
            <a:r>
              <a:rPr lang="id-ID" sz="2000" dirty="0"/>
              <a:t>satuan pendidikan </a:t>
            </a:r>
            <a:r>
              <a:rPr lang="id-ID" sz="2000" dirty="0" smtClean="0"/>
              <a:t>sudah mencapai tahap penyelesaian </a:t>
            </a:r>
            <a:r>
              <a:rPr lang="id-ID" sz="2000" b="1" i="1" dirty="0" smtClean="0"/>
              <a:t>capasity building </a:t>
            </a:r>
            <a:r>
              <a:rPr lang="id-ID" sz="2000" dirty="0" smtClean="0"/>
              <a:t>menuju profesionalisme pendidikan ke pelayanan pendidikan yang bermutu</a:t>
            </a:r>
            <a:r>
              <a:rPr lang="id-ID" sz="2000" dirty="0" smtClean="0"/>
              <a:t>. </a:t>
            </a:r>
            <a:r>
              <a:rPr lang="id-ID" sz="2000" smtClean="0"/>
              <a:t>Satuan </a:t>
            </a:r>
            <a:r>
              <a:rPr lang="id-ID" sz="2000" dirty="0" smtClean="0"/>
              <a:t>pendidikan sudah dianggap </a:t>
            </a:r>
            <a:r>
              <a:rPr lang="id-ID" sz="2000" dirty="0"/>
              <a:t>dapat memberikan pelayanan di atas Standar Pelayanan Minimal dan bertanggung jawab terhadap klien serta </a:t>
            </a:r>
            <a:r>
              <a:rPr lang="id-ID" sz="2000" b="1" i="1" dirty="0"/>
              <a:t>stakeholder</a:t>
            </a:r>
            <a:r>
              <a:rPr lang="id-ID" sz="2000" dirty="0"/>
              <a:t> pendidikan lainnya.</a:t>
            </a:r>
          </a:p>
        </p:txBody>
      </p:sp>
    </p:spTree>
    <p:extLst>
      <p:ext uri="{BB962C8B-B14F-4D97-AF65-F5344CB8AC3E}">
        <p14:creationId xmlns:p14="http://schemas.microsoft.com/office/powerpoint/2010/main" val="185086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208</TotalTime>
  <Words>578</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Century Gothic</vt:lpstr>
      <vt:lpstr>Cooper Black</vt:lpstr>
      <vt:lpstr>Copperplate Gothic Bold</vt:lpstr>
      <vt:lpstr>Wingdings</vt:lpstr>
      <vt:lpstr>Wingdings 3</vt:lpstr>
      <vt:lpstr>Ion</vt:lpstr>
      <vt:lpstr>MANAJEMEN BERBASIS SEKOLAH</vt:lpstr>
      <vt:lpstr>PENGANTAR</vt:lpstr>
      <vt:lpstr>PowerPoint Presentation</vt:lpstr>
      <vt:lpstr>PowerPoint Presentation</vt:lpstr>
      <vt:lpstr>KAJIAN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MANAJEMEN BERBASIS SEKOLAH</dc:title>
  <dc:creator>admin</dc:creator>
  <cp:lastModifiedBy>admin</cp:lastModifiedBy>
  <cp:revision>27</cp:revision>
  <dcterms:created xsi:type="dcterms:W3CDTF">2019-03-04T06:22:53Z</dcterms:created>
  <dcterms:modified xsi:type="dcterms:W3CDTF">2019-03-05T01:25:32Z</dcterms:modified>
</cp:coreProperties>
</file>