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75" r:id="rId4"/>
    <p:sldId id="268" r:id="rId5"/>
    <p:sldId id="269" r:id="rId6"/>
    <p:sldId id="270" r:id="rId7"/>
    <p:sldId id="271" r:id="rId8"/>
    <p:sldId id="267" r:id="rId9"/>
    <p:sldId id="257" r:id="rId10"/>
    <p:sldId id="272" r:id="rId11"/>
    <p:sldId id="274" r:id="rId12"/>
    <p:sldId id="276" r:id="rId13"/>
    <p:sldId id="264" r:id="rId14"/>
    <p:sldId id="262" r:id="rId15"/>
    <p:sldId id="265" r:id="rId16"/>
    <p:sldId id="258" r:id="rId17"/>
    <p:sldId id="259" r:id="rId18"/>
    <p:sldId id="260" r:id="rId19"/>
    <p:sldId id="261" r:id="rId20"/>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5EBD3F7C-3705-4B85-A75C-DC29B03879C3}" type="datetimeFigureOut">
              <a:rPr lang="id-ID" smtClean="0"/>
              <a:pPr/>
              <a:t>09/10/2017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1569EF4-5B95-47B0-AA35-08A97847934E}"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BD3F7C-3705-4B85-A75C-DC29B03879C3}" type="datetimeFigureOut">
              <a:rPr lang="id-ID" smtClean="0"/>
              <a:pPr/>
              <a:t>09/10/2017</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69EF4-5B95-47B0-AA35-08A97847934E}" type="slidenum">
              <a:rPr lang="id-ID" smtClean="0"/>
              <a:pPr/>
              <a:t>‹#›</a:t>
            </a:fld>
            <a:endParaRPr lang="id-ID"/>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7224" y="4500570"/>
            <a:ext cx="7772400" cy="1470025"/>
          </a:xfrm>
        </p:spPr>
        <p:txBody>
          <a:bodyPr>
            <a:normAutofit/>
          </a:bodyPr>
          <a:lstStyle/>
          <a:p>
            <a:r>
              <a:rPr lang="en-US" b="1" dirty="0" smtClean="0"/>
              <a:t>KOMUNIKASI MASSA</a:t>
            </a:r>
            <a:endParaRPr lang="id-ID" dirty="0"/>
          </a:p>
        </p:txBody>
      </p:sp>
      <p:pic>
        <p:nvPicPr>
          <p:cNvPr id="3" name="Picture 2" descr="komunikasi-massa2.jpg"/>
          <p:cNvPicPr>
            <a:picLocks noChangeAspect="1"/>
          </p:cNvPicPr>
          <p:nvPr/>
        </p:nvPicPr>
        <p:blipFill>
          <a:blip r:embed="rId2"/>
          <a:stretch>
            <a:fillRect/>
          </a:stretch>
        </p:blipFill>
        <p:spPr>
          <a:xfrm>
            <a:off x="3214678" y="1214422"/>
            <a:ext cx="3214710" cy="321471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Definisi</a:t>
            </a:r>
            <a:r>
              <a:rPr lang="en-US" dirty="0" smtClean="0"/>
              <a:t> </a:t>
            </a:r>
            <a:endParaRPr lang="en-US" dirty="0"/>
          </a:p>
        </p:txBody>
      </p:sp>
      <p:sp>
        <p:nvSpPr>
          <p:cNvPr id="3" name="Content Placeholder 2"/>
          <p:cNvSpPr>
            <a:spLocks noGrp="1"/>
          </p:cNvSpPr>
          <p:nvPr>
            <p:ph idx="1"/>
          </p:nvPr>
        </p:nvSpPr>
        <p:spPr/>
        <p:txBody>
          <a:bodyPr/>
          <a:lstStyle/>
          <a:p>
            <a:r>
              <a:rPr lang="en-US" dirty="0" err="1" smtClean="0">
                <a:solidFill>
                  <a:srgbClr val="FFFF00"/>
                </a:solidFill>
              </a:rPr>
              <a:t>Komunikasi</a:t>
            </a:r>
            <a:r>
              <a:rPr lang="en-US" dirty="0" smtClean="0">
                <a:solidFill>
                  <a:srgbClr val="FFFF00"/>
                </a:solidFill>
              </a:rPr>
              <a:t> </a:t>
            </a:r>
            <a:r>
              <a:rPr lang="en-US" dirty="0" err="1" smtClean="0">
                <a:solidFill>
                  <a:srgbClr val="FFFF00"/>
                </a:solidFill>
              </a:rPr>
              <a:t>massa</a:t>
            </a:r>
            <a:r>
              <a:rPr lang="en-US" dirty="0" smtClean="0">
                <a:solidFill>
                  <a:srgbClr val="FFFF00"/>
                </a:solidFill>
              </a:rPr>
              <a:t> </a:t>
            </a:r>
            <a:r>
              <a:rPr lang="en-US" dirty="0" err="1" smtClean="0">
                <a:solidFill>
                  <a:srgbClr val="FFFF00"/>
                </a:solidFill>
              </a:rPr>
              <a:t>adalah</a:t>
            </a:r>
            <a:r>
              <a:rPr lang="en-US" dirty="0" smtClean="0">
                <a:solidFill>
                  <a:srgbClr val="FFFF00"/>
                </a:solidFill>
              </a:rPr>
              <a:t> </a:t>
            </a:r>
            <a:r>
              <a:rPr lang="en-US" dirty="0" err="1" smtClean="0">
                <a:solidFill>
                  <a:srgbClr val="FFFF00"/>
                </a:solidFill>
              </a:rPr>
              <a:t>komunikasi</a:t>
            </a:r>
            <a:r>
              <a:rPr lang="en-US" dirty="0" smtClean="0">
                <a:solidFill>
                  <a:srgbClr val="FFFF00"/>
                </a:solidFill>
              </a:rPr>
              <a:t> yang </a:t>
            </a:r>
            <a:r>
              <a:rPr lang="en-US" dirty="0" err="1" smtClean="0">
                <a:solidFill>
                  <a:srgbClr val="FFFF00"/>
                </a:solidFill>
              </a:rPr>
              <a:t>menggunakan</a:t>
            </a:r>
            <a:r>
              <a:rPr lang="en-US" dirty="0" smtClean="0">
                <a:solidFill>
                  <a:srgbClr val="FFFF00"/>
                </a:solidFill>
              </a:rPr>
              <a:t> media </a:t>
            </a:r>
            <a:r>
              <a:rPr lang="en-US" dirty="0" err="1" smtClean="0">
                <a:solidFill>
                  <a:srgbClr val="FFFF00"/>
                </a:solidFill>
              </a:rPr>
              <a:t>massa</a:t>
            </a:r>
            <a:r>
              <a:rPr lang="en-US" dirty="0" smtClean="0">
                <a:solidFill>
                  <a:srgbClr val="FFFF00"/>
                </a:solidFill>
              </a:rPr>
              <a:t> </a:t>
            </a:r>
            <a:r>
              <a:rPr lang="en-US" dirty="0" err="1" smtClean="0">
                <a:solidFill>
                  <a:srgbClr val="FFFF00"/>
                </a:solidFill>
              </a:rPr>
              <a:t>dalam</a:t>
            </a:r>
            <a:r>
              <a:rPr lang="en-US" dirty="0" smtClean="0">
                <a:solidFill>
                  <a:srgbClr val="FFFF00"/>
                </a:solidFill>
              </a:rPr>
              <a:t> </a:t>
            </a:r>
            <a:r>
              <a:rPr lang="en-US" dirty="0" err="1" smtClean="0">
                <a:solidFill>
                  <a:srgbClr val="FFFF00"/>
                </a:solidFill>
              </a:rPr>
              <a:t>menyampaikan</a:t>
            </a:r>
            <a:r>
              <a:rPr lang="en-US" dirty="0" smtClean="0">
                <a:solidFill>
                  <a:srgbClr val="FFFF00"/>
                </a:solidFill>
              </a:rPr>
              <a:t> </a:t>
            </a:r>
            <a:r>
              <a:rPr lang="en-US" dirty="0" err="1" smtClean="0">
                <a:solidFill>
                  <a:srgbClr val="FFFF00"/>
                </a:solidFill>
              </a:rPr>
              <a:t>informasi</a:t>
            </a:r>
            <a:r>
              <a:rPr lang="en-US" dirty="0" smtClean="0">
                <a:solidFill>
                  <a:srgbClr val="FFFF00"/>
                </a:solidFill>
              </a:rPr>
              <a:t> yang </a:t>
            </a:r>
            <a:r>
              <a:rPr lang="en-US" dirty="0" err="1" smtClean="0">
                <a:solidFill>
                  <a:srgbClr val="FFFF00"/>
                </a:solidFill>
              </a:rPr>
              <a:t>ditujukan</a:t>
            </a:r>
            <a:r>
              <a:rPr lang="en-US" dirty="0" smtClean="0">
                <a:solidFill>
                  <a:srgbClr val="FFFF00"/>
                </a:solidFill>
              </a:rPr>
              <a:t> </a:t>
            </a:r>
            <a:r>
              <a:rPr lang="en-US" dirty="0" err="1" smtClean="0">
                <a:solidFill>
                  <a:srgbClr val="FFFF00"/>
                </a:solidFill>
              </a:rPr>
              <a:t>kepada</a:t>
            </a:r>
            <a:r>
              <a:rPr lang="en-US" dirty="0" smtClean="0">
                <a:solidFill>
                  <a:srgbClr val="FFFF00"/>
                </a:solidFill>
              </a:rPr>
              <a:t> </a:t>
            </a:r>
            <a:r>
              <a:rPr lang="en-US" dirty="0" err="1" smtClean="0">
                <a:solidFill>
                  <a:srgbClr val="FFFF00"/>
                </a:solidFill>
              </a:rPr>
              <a:t>orang</a:t>
            </a:r>
            <a:r>
              <a:rPr lang="en-US" dirty="0" smtClean="0">
                <a:solidFill>
                  <a:srgbClr val="FFFF00"/>
                </a:solidFill>
              </a:rPr>
              <a:t> </a:t>
            </a:r>
            <a:r>
              <a:rPr lang="en-US" dirty="0" err="1" smtClean="0">
                <a:solidFill>
                  <a:srgbClr val="FFFF00"/>
                </a:solidFill>
              </a:rPr>
              <a:t>banyak</a:t>
            </a:r>
            <a:r>
              <a:rPr lang="en-US" dirty="0" smtClean="0">
                <a:solidFill>
                  <a:srgbClr val="FFFF00"/>
                </a:solidFill>
              </a:rPr>
              <a:t> (</a:t>
            </a:r>
            <a:r>
              <a:rPr lang="en-US" dirty="0" err="1" smtClean="0">
                <a:solidFill>
                  <a:srgbClr val="FFFF00"/>
                </a:solidFill>
              </a:rPr>
              <a:t>publik</a:t>
            </a:r>
            <a:r>
              <a:rPr lang="en-US" dirty="0" smtClean="0">
                <a:solidFill>
                  <a:srgbClr val="FFFF00"/>
                </a:solidFill>
              </a:rPr>
              <a:t>) </a:t>
            </a:r>
            <a:r>
              <a:rPr lang="en-US" dirty="0" err="1" smtClean="0">
                <a:solidFill>
                  <a:srgbClr val="FFFF00"/>
                </a:solidFill>
              </a:rPr>
              <a:t>dan</a:t>
            </a:r>
            <a:r>
              <a:rPr lang="en-US" dirty="0" smtClean="0">
                <a:solidFill>
                  <a:srgbClr val="FFFF00"/>
                </a:solidFill>
              </a:rPr>
              <a:t> </a:t>
            </a:r>
            <a:r>
              <a:rPr lang="en-US" dirty="0" err="1" smtClean="0">
                <a:solidFill>
                  <a:srgbClr val="FFFF00"/>
                </a:solidFill>
              </a:rPr>
              <a:t>diterima</a:t>
            </a:r>
            <a:r>
              <a:rPr lang="en-US" dirty="0" smtClean="0">
                <a:solidFill>
                  <a:srgbClr val="FFFF00"/>
                </a:solidFill>
              </a:rPr>
              <a:t> </a:t>
            </a:r>
            <a:r>
              <a:rPr lang="en-US" dirty="0" err="1" smtClean="0">
                <a:solidFill>
                  <a:srgbClr val="FFFF00"/>
                </a:solidFill>
              </a:rPr>
              <a:t>secara</a:t>
            </a:r>
            <a:r>
              <a:rPr lang="en-US" dirty="0" smtClean="0">
                <a:solidFill>
                  <a:srgbClr val="FFFF00"/>
                </a:solidFill>
              </a:rPr>
              <a:t> </a:t>
            </a:r>
            <a:r>
              <a:rPr lang="en-US" dirty="0" err="1" smtClean="0">
                <a:solidFill>
                  <a:srgbClr val="FFFF00"/>
                </a:solidFill>
              </a:rPr>
              <a:t>serentak</a:t>
            </a:r>
            <a:r>
              <a:rPr lang="en-US" dirty="0" smtClean="0">
                <a:solidFill>
                  <a:srgbClr val="FFFF00"/>
                </a:solidFill>
              </a:rPr>
              <a:t>.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resentation-komunikasi-massa-9-728.jpg"/>
          <p:cNvPicPr>
            <a:picLocks noGrp="1" noChangeAspect="1"/>
          </p:cNvPicPr>
          <p:nvPr>
            <p:ph idx="1"/>
          </p:nvPr>
        </p:nvPicPr>
        <p:blipFill>
          <a:blip r:embed="rId2"/>
          <a:srcRect t="32515" b="15398"/>
          <a:stretch>
            <a:fillRect/>
          </a:stretch>
        </p:blipFill>
        <p:spPr>
          <a:xfrm>
            <a:off x="457488" y="1785926"/>
            <a:ext cx="8229023" cy="3214710"/>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Ciri</a:t>
            </a:r>
            <a:r>
              <a:rPr lang="en-US" dirty="0" smtClean="0"/>
              <a:t> </a:t>
            </a:r>
            <a:r>
              <a:rPr lang="en-US" dirty="0" err="1" smtClean="0"/>
              <a:t>menurut</a:t>
            </a:r>
            <a:r>
              <a:rPr lang="en-US" dirty="0" smtClean="0"/>
              <a:t> </a:t>
            </a:r>
            <a:r>
              <a:rPr lang="en-US" dirty="0" err="1" smtClean="0"/>
              <a:t>Nurudin</a:t>
            </a:r>
            <a:r>
              <a:rPr lang="en-US" dirty="0" smtClean="0"/>
              <a:t> </a:t>
            </a:r>
            <a:endParaRPr lang="en-US" dirty="0"/>
          </a:p>
        </p:txBody>
      </p:sp>
      <p:sp>
        <p:nvSpPr>
          <p:cNvPr id="3" name="Content Placeholder 2"/>
          <p:cNvSpPr>
            <a:spLocks noGrp="1"/>
          </p:cNvSpPr>
          <p:nvPr>
            <p:ph idx="1"/>
          </p:nvPr>
        </p:nvSpPr>
        <p:spPr/>
        <p:txBody>
          <a:bodyPr/>
          <a:lstStyle/>
          <a:p>
            <a:r>
              <a:rPr lang="en-US" dirty="0" err="1" smtClean="0">
                <a:solidFill>
                  <a:srgbClr val="FFFF00"/>
                </a:solidFill>
              </a:rPr>
              <a:t>Komonikator</a:t>
            </a:r>
            <a:r>
              <a:rPr lang="en-US" dirty="0" smtClean="0">
                <a:solidFill>
                  <a:srgbClr val="FFFF00"/>
                </a:solidFill>
              </a:rPr>
              <a:t> </a:t>
            </a:r>
            <a:r>
              <a:rPr lang="en-US" dirty="0" err="1" smtClean="0">
                <a:solidFill>
                  <a:srgbClr val="FFFF00"/>
                </a:solidFill>
              </a:rPr>
              <a:t>melembaga</a:t>
            </a:r>
            <a:r>
              <a:rPr lang="en-US" dirty="0" smtClean="0">
                <a:solidFill>
                  <a:srgbClr val="FFFF00"/>
                </a:solidFill>
              </a:rPr>
              <a:t> </a:t>
            </a:r>
          </a:p>
          <a:p>
            <a:r>
              <a:rPr lang="en-US" dirty="0" err="1" smtClean="0">
                <a:solidFill>
                  <a:srgbClr val="FFFF00"/>
                </a:solidFill>
              </a:rPr>
              <a:t>Bersifat</a:t>
            </a:r>
            <a:r>
              <a:rPr lang="en-US" dirty="0" smtClean="0">
                <a:solidFill>
                  <a:srgbClr val="FFFF00"/>
                </a:solidFill>
              </a:rPr>
              <a:t> </a:t>
            </a:r>
            <a:r>
              <a:rPr lang="en-US" dirty="0" err="1" smtClean="0">
                <a:solidFill>
                  <a:srgbClr val="FFFF00"/>
                </a:solidFill>
              </a:rPr>
              <a:t>hitrogren</a:t>
            </a:r>
            <a:r>
              <a:rPr lang="en-US" dirty="0" smtClean="0">
                <a:solidFill>
                  <a:srgbClr val="FFFF00"/>
                </a:solidFill>
              </a:rPr>
              <a:t> </a:t>
            </a:r>
          </a:p>
          <a:p>
            <a:r>
              <a:rPr lang="en-US" dirty="0" err="1" smtClean="0">
                <a:solidFill>
                  <a:srgbClr val="FFFF00"/>
                </a:solidFill>
              </a:rPr>
              <a:t>Bersifat</a:t>
            </a:r>
            <a:r>
              <a:rPr lang="en-US" dirty="0" smtClean="0">
                <a:solidFill>
                  <a:srgbClr val="FFFF00"/>
                </a:solidFill>
              </a:rPr>
              <a:t> </a:t>
            </a:r>
            <a:r>
              <a:rPr lang="en-US" dirty="0" err="1" smtClean="0">
                <a:solidFill>
                  <a:srgbClr val="FFFF00"/>
                </a:solidFill>
              </a:rPr>
              <a:t>umum</a:t>
            </a:r>
            <a:r>
              <a:rPr lang="en-US" dirty="0" smtClean="0">
                <a:solidFill>
                  <a:srgbClr val="FFFF00"/>
                </a:solidFill>
              </a:rPr>
              <a:t> </a:t>
            </a:r>
          </a:p>
          <a:p>
            <a:r>
              <a:rPr lang="en-US" dirty="0" err="1" smtClean="0">
                <a:solidFill>
                  <a:srgbClr val="FFFF00"/>
                </a:solidFill>
              </a:rPr>
              <a:t>Berlangsung</a:t>
            </a:r>
            <a:r>
              <a:rPr lang="en-US" dirty="0" smtClean="0">
                <a:solidFill>
                  <a:srgbClr val="FFFF00"/>
                </a:solidFill>
              </a:rPr>
              <a:t> </a:t>
            </a:r>
            <a:r>
              <a:rPr lang="en-US" dirty="0" err="1" smtClean="0">
                <a:solidFill>
                  <a:srgbClr val="FFFF00"/>
                </a:solidFill>
              </a:rPr>
              <a:t>satu</a:t>
            </a:r>
            <a:r>
              <a:rPr lang="en-US" dirty="0" smtClean="0">
                <a:solidFill>
                  <a:srgbClr val="FFFF00"/>
                </a:solidFill>
              </a:rPr>
              <a:t> </a:t>
            </a:r>
            <a:r>
              <a:rPr lang="en-US" dirty="0" err="1" smtClean="0">
                <a:solidFill>
                  <a:srgbClr val="FFFF00"/>
                </a:solidFill>
              </a:rPr>
              <a:t>arah</a:t>
            </a:r>
            <a:r>
              <a:rPr lang="en-US" dirty="0" smtClean="0">
                <a:solidFill>
                  <a:srgbClr val="FFFF00"/>
                </a:solidFill>
              </a:rPr>
              <a:t> </a:t>
            </a:r>
          </a:p>
          <a:p>
            <a:r>
              <a:rPr lang="en-US" dirty="0" err="1" smtClean="0">
                <a:solidFill>
                  <a:srgbClr val="FFFF00"/>
                </a:solidFill>
              </a:rPr>
              <a:t>Menimbulkan</a:t>
            </a:r>
            <a:r>
              <a:rPr lang="en-US" dirty="0" smtClean="0">
                <a:solidFill>
                  <a:srgbClr val="FFFF00"/>
                </a:solidFill>
              </a:rPr>
              <a:t> </a:t>
            </a:r>
            <a:r>
              <a:rPr lang="en-US" dirty="0" err="1" smtClean="0">
                <a:solidFill>
                  <a:srgbClr val="FFFF00"/>
                </a:solidFill>
              </a:rPr>
              <a:t>kesepakatan</a:t>
            </a:r>
            <a:r>
              <a:rPr lang="en-US" dirty="0" smtClean="0">
                <a:solidFill>
                  <a:srgbClr val="FFFF00"/>
                </a:solidFill>
              </a:rPr>
              <a:t> </a:t>
            </a:r>
            <a:endParaRPr lang="en-US" dirty="0" smtClean="0">
              <a:solidFill>
                <a:srgbClr val="FFFF00"/>
              </a:solidFill>
            </a:endParaRPr>
          </a:p>
          <a:p>
            <a:r>
              <a:rPr lang="en-US" dirty="0" err="1" smtClean="0">
                <a:solidFill>
                  <a:srgbClr val="FFFF00"/>
                </a:solidFill>
              </a:rPr>
              <a:t>Mengandalkan</a:t>
            </a:r>
            <a:r>
              <a:rPr lang="en-US" dirty="0" smtClean="0">
                <a:solidFill>
                  <a:srgbClr val="FFFF00"/>
                </a:solidFill>
              </a:rPr>
              <a:t> </a:t>
            </a:r>
            <a:r>
              <a:rPr lang="en-US" dirty="0" err="1" smtClean="0">
                <a:solidFill>
                  <a:srgbClr val="FFFF00"/>
                </a:solidFill>
              </a:rPr>
              <a:t>peralatan</a:t>
            </a:r>
            <a:r>
              <a:rPr lang="en-US" dirty="0" smtClean="0">
                <a:solidFill>
                  <a:srgbClr val="FFFF00"/>
                </a:solidFill>
              </a:rPr>
              <a:t> </a:t>
            </a:r>
            <a:r>
              <a:rPr lang="en-US" dirty="0" err="1" smtClean="0">
                <a:solidFill>
                  <a:srgbClr val="FFFF00"/>
                </a:solidFill>
              </a:rPr>
              <a:t>teknis</a:t>
            </a:r>
            <a:r>
              <a:rPr lang="en-US" dirty="0" smtClean="0">
                <a:solidFill>
                  <a:srgbClr val="FFFF00"/>
                </a:solidFill>
              </a:rPr>
              <a:t> </a:t>
            </a:r>
          </a:p>
          <a:p>
            <a:r>
              <a:rPr lang="en-US" dirty="0" err="1" smtClean="0">
                <a:solidFill>
                  <a:srgbClr val="FFFF00"/>
                </a:solidFill>
              </a:rPr>
              <a:t>Dikontrol</a:t>
            </a:r>
            <a:r>
              <a:rPr lang="en-US" dirty="0" smtClean="0">
                <a:solidFill>
                  <a:srgbClr val="FFFF00"/>
                </a:solidFill>
              </a:rPr>
              <a:t> </a:t>
            </a:r>
            <a:r>
              <a:rPr lang="en-US" dirty="0" err="1" smtClean="0">
                <a:solidFill>
                  <a:srgbClr val="FFFF00"/>
                </a:solidFill>
              </a:rPr>
              <a:t>oleh</a:t>
            </a:r>
            <a:r>
              <a:rPr lang="en-US" dirty="0" smtClean="0">
                <a:solidFill>
                  <a:srgbClr val="FFFF00"/>
                </a:solidFill>
              </a:rPr>
              <a:t> gatekeeper</a:t>
            </a:r>
          </a:p>
          <a:p>
            <a:endParaRPr lang="en-US" dirty="0">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Fungsi</a:t>
            </a:r>
            <a:r>
              <a:rPr lang="en-US" dirty="0" smtClean="0"/>
              <a:t> </a:t>
            </a:r>
            <a:r>
              <a:rPr lang="en-US" dirty="0" err="1" smtClean="0"/>
              <a:t>komunikasi</a:t>
            </a:r>
            <a:r>
              <a:rPr lang="en-US" dirty="0" smtClean="0"/>
              <a:t> </a:t>
            </a:r>
            <a:r>
              <a:rPr lang="en-US" dirty="0" err="1" smtClean="0"/>
              <a:t>massa</a:t>
            </a:r>
            <a:r>
              <a:rPr lang="en-US" dirty="0" smtClean="0"/>
              <a:t> </a:t>
            </a:r>
            <a:endParaRPr lang="en-US" dirty="0"/>
          </a:p>
        </p:txBody>
      </p:sp>
      <p:sp>
        <p:nvSpPr>
          <p:cNvPr id="3" name="Content Placeholder 2"/>
          <p:cNvSpPr>
            <a:spLocks noGrp="1"/>
          </p:cNvSpPr>
          <p:nvPr>
            <p:ph idx="1"/>
          </p:nvPr>
        </p:nvSpPr>
        <p:spPr/>
        <p:txBody>
          <a:bodyPr/>
          <a:lstStyle/>
          <a:p>
            <a:r>
              <a:rPr lang="en-US" dirty="0" err="1" smtClean="0">
                <a:solidFill>
                  <a:srgbClr val="FFFF00"/>
                </a:solidFill>
              </a:rPr>
              <a:t>Pengawasan</a:t>
            </a:r>
            <a:r>
              <a:rPr lang="en-US" dirty="0" smtClean="0">
                <a:solidFill>
                  <a:srgbClr val="FFFF00"/>
                </a:solidFill>
              </a:rPr>
              <a:t> (surveillance). </a:t>
            </a:r>
          </a:p>
          <a:p>
            <a:r>
              <a:rPr lang="en-US" dirty="0" smtClean="0">
                <a:solidFill>
                  <a:srgbClr val="FFFF00"/>
                </a:solidFill>
              </a:rPr>
              <a:t>Interpretation (</a:t>
            </a:r>
            <a:r>
              <a:rPr lang="en-US" dirty="0" err="1" smtClean="0">
                <a:solidFill>
                  <a:srgbClr val="FFFF00"/>
                </a:solidFill>
              </a:rPr>
              <a:t>penafsiran</a:t>
            </a:r>
            <a:r>
              <a:rPr lang="en-US" dirty="0" smtClean="0">
                <a:solidFill>
                  <a:srgbClr val="FFFF00"/>
                </a:solidFill>
              </a:rPr>
              <a:t>). </a:t>
            </a:r>
          </a:p>
          <a:p>
            <a:r>
              <a:rPr lang="en-US" dirty="0" err="1" smtClean="0">
                <a:solidFill>
                  <a:srgbClr val="FFFF00"/>
                </a:solidFill>
              </a:rPr>
              <a:t>Keterkaitan</a:t>
            </a:r>
            <a:r>
              <a:rPr lang="en-US" dirty="0" smtClean="0">
                <a:solidFill>
                  <a:srgbClr val="FFFF00"/>
                </a:solidFill>
              </a:rPr>
              <a:t> (linkage). </a:t>
            </a:r>
          </a:p>
          <a:p>
            <a:r>
              <a:rPr lang="en-US" dirty="0" err="1" smtClean="0">
                <a:solidFill>
                  <a:srgbClr val="FFFF00"/>
                </a:solidFill>
              </a:rPr>
              <a:t>Penyebaran</a:t>
            </a:r>
            <a:r>
              <a:rPr lang="en-US" dirty="0" smtClean="0">
                <a:solidFill>
                  <a:srgbClr val="FFFF00"/>
                </a:solidFill>
              </a:rPr>
              <a:t> </a:t>
            </a:r>
            <a:r>
              <a:rPr lang="en-US" dirty="0" err="1" smtClean="0">
                <a:solidFill>
                  <a:srgbClr val="FFFF00"/>
                </a:solidFill>
              </a:rPr>
              <a:t>nilai</a:t>
            </a:r>
            <a:r>
              <a:rPr lang="en-US" dirty="0" smtClean="0">
                <a:solidFill>
                  <a:srgbClr val="FFFF00"/>
                </a:solidFill>
              </a:rPr>
              <a:t> (transmission of values). </a:t>
            </a:r>
          </a:p>
          <a:p>
            <a:r>
              <a:rPr lang="en-US" dirty="0" err="1" smtClean="0">
                <a:solidFill>
                  <a:srgbClr val="FFFF00"/>
                </a:solidFill>
              </a:rPr>
              <a:t>Hiburan</a:t>
            </a:r>
            <a:r>
              <a:rPr lang="en-US" dirty="0" smtClean="0">
                <a:solidFill>
                  <a:srgbClr val="FFFF00"/>
                </a:solidFill>
              </a:rPr>
              <a:t> (entertainment).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dirty="0" err="1" smtClean="0"/>
              <a:t>Menurut</a:t>
            </a:r>
            <a:r>
              <a:rPr lang="en-US" dirty="0" smtClean="0"/>
              <a:t> UU no 40, 1999</a:t>
            </a:r>
            <a:endParaRPr lang="en-US" dirty="0"/>
          </a:p>
        </p:txBody>
      </p:sp>
      <p:sp>
        <p:nvSpPr>
          <p:cNvPr id="3" name="Content Placeholder 2"/>
          <p:cNvSpPr>
            <a:spLocks noGrp="1"/>
          </p:cNvSpPr>
          <p:nvPr>
            <p:ph idx="1"/>
          </p:nvPr>
        </p:nvSpPr>
        <p:spPr/>
        <p:txBody>
          <a:bodyPr/>
          <a:lstStyle/>
          <a:p>
            <a:r>
              <a:rPr lang="en-US" dirty="0" err="1" smtClean="0">
                <a:solidFill>
                  <a:srgbClr val="FFFF00"/>
                </a:solidFill>
              </a:rPr>
              <a:t>Menyampaikan</a:t>
            </a:r>
            <a:r>
              <a:rPr lang="en-US" dirty="0" smtClean="0">
                <a:solidFill>
                  <a:srgbClr val="FFFF00"/>
                </a:solidFill>
              </a:rPr>
              <a:t> </a:t>
            </a:r>
            <a:r>
              <a:rPr lang="en-US" dirty="0" err="1" smtClean="0">
                <a:solidFill>
                  <a:srgbClr val="FFFF00"/>
                </a:solidFill>
              </a:rPr>
              <a:t>informasi</a:t>
            </a:r>
            <a:r>
              <a:rPr lang="en-US" dirty="0" smtClean="0">
                <a:solidFill>
                  <a:srgbClr val="FFFF00"/>
                </a:solidFill>
              </a:rPr>
              <a:t> </a:t>
            </a:r>
          </a:p>
          <a:p>
            <a:r>
              <a:rPr lang="en-US" dirty="0" err="1" smtClean="0">
                <a:solidFill>
                  <a:srgbClr val="FFFF00"/>
                </a:solidFill>
              </a:rPr>
              <a:t>Mendidik</a:t>
            </a:r>
            <a:endParaRPr lang="en-US" dirty="0" smtClean="0">
              <a:solidFill>
                <a:srgbClr val="FFFF00"/>
              </a:solidFill>
            </a:endParaRPr>
          </a:p>
          <a:p>
            <a:r>
              <a:rPr lang="en-US" dirty="0" err="1" smtClean="0">
                <a:solidFill>
                  <a:srgbClr val="FFFF00"/>
                </a:solidFill>
              </a:rPr>
              <a:t>Menghibur</a:t>
            </a:r>
            <a:r>
              <a:rPr lang="en-US" dirty="0" smtClean="0">
                <a:solidFill>
                  <a:srgbClr val="FFFF00"/>
                </a:solidFill>
              </a:rPr>
              <a:t> </a:t>
            </a:r>
          </a:p>
          <a:p>
            <a:r>
              <a:rPr lang="en-US" dirty="0" err="1" smtClean="0">
                <a:solidFill>
                  <a:srgbClr val="FFFF00"/>
                </a:solidFill>
              </a:rPr>
              <a:t>Melakukan</a:t>
            </a:r>
            <a:r>
              <a:rPr lang="en-US" dirty="0" smtClean="0">
                <a:solidFill>
                  <a:srgbClr val="FFFF00"/>
                </a:solidFill>
              </a:rPr>
              <a:t> </a:t>
            </a:r>
            <a:r>
              <a:rPr lang="en-US" dirty="0" err="1" smtClean="0">
                <a:solidFill>
                  <a:srgbClr val="FFFF00"/>
                </a:solidFill>
              </a:rPr>
              <a:t>pengawasan</a:t>
            </a:r>
            <a:r>
              <a:rPr lang="en-US" dirty="0" smtClean="0">
                <a:solidFill>
                  <a:srgbClr val="FFFF00"/>
                </a:solidFill>
              </a:rPr>
              <a:t> </a:t>
            </a:r>
            <a:r>
              <a:rPr lang="en-US" dirty="0" err="1" smtClean="0">
                <a:solidFill>
                  <a:srgbClr val="FFFF00"/>
                </a:solidFill>
              </a:rPr>
              <a:t>sosial</a:t>
            </a:r>
            <a:r>
              <a:rPr lang="en-US" dirty="0" smtClean="0">
                <a:solidFill>
                  <a:srgbClr val="FFFF00"/>
                </a:solidFill>
              </a:rPr>
              <a:t>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Efek</a:t>
            </a:r>
            <a:r>
              <a:rPr lang="en-US" dirty="0" smtClean="0"/>
              <a:t> </a:t>
            </a:r>
            <a:r>
              <a:rPr lang="en-US" dirty="0" err="1" smtClean="0"/>
              <a:t>komunikasi</a:t>
            </a:r>
            <a:r>
              <a:rPr lang="en-US" dirty="0" smtClean="0"/>
              <a:t> </a:t>
            </a:r>
            <a:r>
              <a:rPr lang="en-US" dirty="0" err="1" smtClean="0"/>
              <a:t>massa</a:t>
            </a:r>
            <a:endParaRPr lang="en-US" dirty="0"/>
          </a:p>
        </p:txBody>
      </p:sp>
      <p:sp>
        <p:nvSpPr>
          <p:cNvPr id="3" name="Content Placeholder 2"/>
          <p:cNvSpPr>
            <a:spLocks noGrp="1"/>
          </p:cNvSpPr>
          <p:nvPr>
            <p:ph idx="1"/>
          </p:nvPr>
        </p:nvSpPr>
        <p:spPr/>
        <p:txBody>
          <a:bodyPr/>
          <a:lstStyle/>
          <a:p>
            <a:r>
              <a:rPr lang="en-US" dirty="0" err="1" smtClean="0">
                <a:solidFill>
                  <a:srgbClr val="FFFF00"/>
                </a:solidFill>
              </a:rPr>
              <a:t>Pengetahuan</a:t>
            </a:r>
            <a:r>
              <a:rPr lang="en-US" dirty="0" smtClean="0">
                <a:solidFill>
                  <a:srgbClr val="FFFF00"/>
                </a:solidFill>
              </a:rPr>
              <a:t> </a:t>
            </a:r>
          </a:p>
          <a:p>
            <a:r>
              <a:rPr lang="en-US" dirty="0" err="1" smtClean="0">
                <a:solidFill>
                  <a:srgbClr val="FFFF00"/>
                </a:solidFill>
              </a:rPr>
              <a:t>Perasaan</a:t>
            </a:r>
            <a:r>
              <a:rPr lang="en-US" dirty="0" smtClean="0">
                <a:solidFill>
                  <a:srgbClr val="FFFF00"/>
                </a:solidFill>
              </a:rPr>
              <a:t>/</a:t>
            </a:r>
            <a:r>
              <a:rPr lang="en-US" dirty="0" err="1" smtClean="0">
                <a:solidFill>
                  <a:srgbClr val="FFFF00"/>
                </a:solidFill>
              </a:rPr>
              <a:t>emosi</a:t>
            </a:r>
            <a:r>
              <a:rPr lang="en-US" dirty="0" smtClean="0">
                <a:solidFill>
                  <a:srgbClr val="FFFF00"/>
                </a:solidFill>
              </a:rPr>
              <a:t> </a:t>
            </a:r>
          </a:p>
          <a:p>
            <a:r>
              <a:rPr lang="en-US" dirty="0" err="1" smtClean="0">
                <a:solidFill>
                  <a:srgbClr val="FFFF00"/>
                </a:solidFill>
              </a:rPr>
              <a:t>Perilaku</a:t>
            </a:r>
            <a:r>
              <a:rPr lang="en-US" dirty="0" smtClean="0">
                <a:solidFill>
                  <a:srgbClr val="FFFF00"/>
                </a:solidFill>
              </a:rPr>
              <a:t>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Ciri</a:t>
            </a:r>
            <a:r>
              <a:rPr lang="en-US" dirty="0" smtClean="0"/>
              <a:t> </a:t>
            </a:r>
            <a:r>
              <a:rPr lang="en-US" dirty="0" err="1" smtClean="0"/>
              <a:t>atau</a:t>
            </a:r>
            <a:r>
              <a:rPr lang="en-US" dirty="0" smtClean="0"/>
              <a:t> </a:t>
            </a:r>
            <a:r>
              <a:rPr lang="en-US" dirty="0" err="1" smtClean="0"/>
              <a:t>karateristik</a:t>
            </a:r>
            <a:r>
              <a:rPr lang="en-US" dirty="0" smtClean="0"/>
              <a:t>(Elizabeth Noelle </a:t>
            </a:r>
            <a:r>
              <a:rPr lang="en-US" dirty="0" err="1" smtClean="0"/>
              <a:t>Neuman</a:t>
            </a:r>
            <a:r>
              <a:rPr lang="en-US" dirty="0" smtClean="0"/>
              <a:t>)</a:t>
            </a:r>
            <a:endParaRPr lang="en-US" dirty="0"/>
          </a:p>
        </p:txBody>
      </p:sp>
      <p:sp>
        <p:nvSpPr>
          <p:cNvPr id="3" name="Content Placeholder 2"/>
          <p:cNvSpPr>
            <a:spLocks noGrp="1"/>
          </p:cNvSpPr>
          <p:nvPr>
            <p:ph idx="1"/>
          </p:nvPr>
        </p:nvSpPr>
        <p:spPr/>
        <p:txBody>
          <a:bodyPr/>
          <a:lstStyle/>
          <a:p>
            <a:r>
              <a:rPr lang="en-US" dirty="0" err="1" smtClean="0">
                <a:solidFill>
                  <a:srgbClr val="FFFF00"/>
                </a:solidFill>
              </a:rPr>
              <a:t>Bersifat</a:t>
            </a:r>
            <a:r>
              <a:rPr lang="en-US" dirty="0" smtClean="0">
                <a:solidFill>
                  <a:srgbClr val="FFFF00"/>
                </a:solidFill>
              </a:rPr>
              <a:t> </a:t>
            </a:r>
            <a:r>
              <a:rPr lang="en-US" dirty="0" err="1" smtClean="0">
                <a:solidFill>
                  <a:srgbClr val="FFFF00"/>
                </a:solidFill>
              </a:rPr>
              <a:t>tidak</a:t>
            </a:r>
            <a:r>
              <a:rPr lang="en-US" dirty="0" smtClean="0">
                <a:solidFill>
                  <a:srgbClr val="FFFF00"/>
                </a:solidFill>
              </a:rPr>
              <a:t> </a:t>
            </a:r>
            <a:r>
              <a:rPr lang="en-US" dirty="0" err="1" smtClean="0">
                <a:solidFill>
                  <a:srgbClr val="FFFF00"/>
                </a:solidFill>
              </a:rPr>
              <a:t>langsung</a:t>
            </a:r>
            <a:r>
              <a:rPr lang="en-US" dirty="0" smtClean="0">
                <a:solidFill>
                  <a:srgbClr val="FFFF00"/>
                </a:solidFill>
              </a:rPr>
              <a:t> </a:t>
            </a:r>
          </a:p>
          <a:p>
            <a:r>
              <a:rPr lang="en-US" dirty="0" err="1" smtClean="0">
                <a:solidFill>
                  <a:srgbClr val="FFFF00"/>
                </a:solidFill>
              </a:rPr>
              <a:t>Satu</a:t>
            </a:r>
            <a:r>
              <a:rPr lang="en-US" dirty="0" smtClean="0">
                <a:solidFill>
                  <a:srgbClr val="FFFF00"/>
                </a:solidFill>
              </a:rPr>
              <a:t> </a:t>
            </a:r>
            <a:r>
              <a:rPr lang="en-US" dirty="0" err="1" smtClean="0">
                <a:solidFill>
                  <a:srgbClr val="FFFF00"/>
                </a:solidFill>
              </a:rPr>
              <a:t>arah</a:t>
            </a:r>
            <a:r>
              <a:rPr lang="en-US" dirty="0" smtClean="0">
                <a:solidFill>
                  <a:srgbClr val="FFFF00"/>
                </a:solidFill>
              </a:rPr>
              <a:t> </a:t>
            </a:r>
          </a:p>
          <a:p>
            <a:r>
              <a:rPr lang="en-US" dirty="0" smtClean="0">
                <a:solidFill>
                  <a:srgbClr val="FFFF00"/>
                </a:solidFill>
              </a:rPr>
              <a:t>Terbuka </a:t>
            </a:r>
            <a:r>
              <a:rPr lang="en-US" dirty="0" err="1" smtClean="0">
                <a:solidFill>
                  <a:srgbClr val="FFFF00"/>
                </a:solidFill>
              </a:rPr>
              <a:t>Publik</a:t>
            </a:r>
            <a:r>
              <a:rPr lang="en-US" dirty="0" smtClean="0">
                <a:solidFill>
                  <a:srgbClr val="FFFF00"/>
                </a:solidFill>
              </a:rPr>
              <a:t> </a:t>
            </a:r>
            <a:r>
              <a:rPr lang="en-US" dirty="0" err="1" smtClean="0">
                <a:solidFill>
                  <a:srgbClr val="FFFF00"/>
                </a:solidFill>
              </a:rPr>
              <a:t>secara</a:t>
            </a:r>
            <a:r>
              <a:rPr lang="en-US" dirty="0" smtClean="0">
                <a:solidFill>
                  <a:srgbClr val="FFFF00"/>
                </a:solidFill>
              </a:rPr>
              <a:t> </a:t>
            </a:r>
            <a:r>
              <a:rPr lang="en-US" dirty="0" err="1" smtClean="0">
                <a:solidFill>
                  <a:srgbClr val="FFFF00"/>
                </a:solidFill>
              </a:rPr>
              <a:t>geografis</a:t>
            </a:r>
            <a:r>
              <a:rPr lang="en-US" dirty="0" smtClean="0">
                <a:solidFill>
                  <a:srgbClr val="FFFF00"/>
                </a:solidFill>
              </a:rPr>
              <a:t> </a:t>
            </a:r>
            <a:r>
              <a:rPr lang="en-US" dirty="0" err="1" smtClean="0">
                <a:solidFill>
                  <a:srgbClr val="FFFF00"/>
                </a:solidFill>
              </a:rPr>
              <a:t>tersebar</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90"/>
            <a:ext cx="8229600" cy="1000108"/>
          </a:xfrm>
        </p:spPr>
        <p:txBody>
          <a:bodyPr>
            <a:normAutofit fontScale="90000"/>
          </a:bodyPr>
          <a:lstStyle/>
          <a:p>
            <a:pPr lvl="0"/>
            <a:r>
              <a:rPr lang="id-ID" b="1" dirty="0" smtClean="0"/>
              <a:t>Komponen</a:t>
            </a:r>
            <a:r>
              <a:rPr lang="en-US" b="1" dirty="0" smtClean="0"/>
              <a:t> </a:t>
            </a:r>
            <a:r>
              <a:rPr lang="en-US" b="1" dirty="0" err="1" smtClean="0"/>
              <a:t>Komunikasi</a:t>
            </a:r>
            <a:r>
              <a:rPr lang="en-US" b="1" dirty="0" smtClean="0"/>
              <a:t> Massa</a:t>
            </a:r>
            <a:r>
              <a:rPr lang="id-ID" dirty="0" smtClean="0"/>
              <a:t/>
            </a:r>
            <a:br>
              <a:rPr lang="id-ID" dirty="0" smtClean="0"/>
            </a:br>
            <a:endParaRPr lang="id-ID" dirty="0"/>
          </a:p>
        </p:txBody>
      </p:sp>
      <p:sp>
        <p:nvSpPr>
          <p:cNvPr id="3" name="Content Placeholder 2"/>
          <p:cNvSpPr>
            <a:spLocks noGrp="1"/>
          </p:cNvSpPr>
          <p:nvPr>
            <p:ph idx="1"/>
          </p:nvPr>
        </p:nvSpPr>
        <p:spPr>
          <a:xfrm>
            <a:off x="428596" y="1000084"/>
            <a:ext cx="8229600" cy="5857916"/>
          </a:xfrm>
        </p:spPr>
        <p:txBody>
          <a:bodyPr>
            <a:noAutofit/>
          </a:bodyPr>
          <a:lstStyle/>
          <a:p>
            <a:pPr marL="457200" lvl="0" indent="-457200">
              <a:buFont typeface="+mj-lt"/>
              <a:buAutoNum type="arabicPeriod"/>
            </a:pPr>
            <a:r>
              <a:rPr lang="id-ID" sz="2400" dirty="0" smtClean="0"/>
              <a:t>Komunikator </a:t>
            </a:r>
            <a:r>
              <a:rPr lang="id-ID" sz="2400" dirty="0"/>
              <a:t>: Merupakan orang yang akan berkomunikasi dengan orang lain. Komunikator bisa individu, keluarga ataupun kelompok yang mempunyai inisiatif penyelenggaraan komunikasi dengan individu atau kelompok lain. Dalam proses komunikasi, pengirim berita menggunakan gagasan yang diwujudkan dalam lambang yang berbentuk kata-kata yang kemudian disampaikan denan menggunakan media yang berbentuk ucapan, gerak tangan, dan lain sebagainya. Komunikator mempunyai tiga unsur yaitu manusia, yang menyampaikan pesan, dan yang mewujudkan motif komunikasinya</a:t>
            </a:r>
            <a:r>
              <a:rPr lang="id-ID" sz="2400" dirty="0" smtClean="0"/>
              <a:t>.</a:t>
            </a:r>
            <a:endParaRPr lang="id-ID"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Ciri</a:t>
            </a:r>
            <a:r>
              <a:rPr lang="en-US" dirty="0" smtClean="0"/>
              <a:t> – </a:t>
            </a:r>
            <a:r>
              <a:rPr lang="en-US" dirty="0" err="1" smtClean="0"/>
              <a:t>ciri</a:t>
            </a:r>
            <a:r>
              <a:rPr lang="en-US" dirty="0" smtClean="0"/>
              <a:t> </a:t>
            </a:r>
            <a:r>
              <a:rPr lang="en-US" dirty="0" err="1" smtClean="0"/>
              <a:t>unsur</a:t>
            </a:r>
            <a:r>
              <a:rPr lang="en-US" dirty="0" smtClean="0"/>
              <a:t> </a:t>
            </a:r>
            <a:r>
              <a:rPr lang="en-US" dirty="0" err="1" smtClean="0"/>
              <a:t>komunikasi</a:t>
            </a:r>
            <a:r>
              <a:rPr lang="en-US" dirty="0" smtClean="0"/>
              <a:t> </a:t>
            </a:r>
            <a:r>
              <a:rPr lang="en-US" dirty="0" err="1" smtClean="0"/>
              <a:t>massa</a:t>
            </a:r>
            <a:endParaRPr lang="en-US" dirty="0"/>
          </a:p>
        </p:txBody>
      </p:sp>
      <p:sp>
        <p:nvSpPr>
          <p:cNvPr id="3" name="Content Placeholder 2"/>
          <p:cNvSpPr>
            <a:spLocks noGrp="1"/>
          </p:cNvSpPr>
          <p:nvPr>
            <p:ph idx="1"/>
          </p:nvPr>
        </p:nvSpPr>
        <p:spPr/>
        <p:txBody>
          <a:bodyPr/>
          <a:lstStyle/>
          <a:p>
            <a:r>
              <a:rPr lang="en-US" dirty="0" err="1" smtClean="0">
                <a:solidFill>
                  <a:srgbClr val="FFFF00"/>
                </a:solidFill>
              </a:rPr>
              <a:t>Sifat</a:t>
            </a:r>
            <a:r>
              <a:rPr lang="en-US" dirty="0" smtClean="0">
                <a:solidFill>
                  <a:srgbClr val="FFFF00"/>
                </a:solidFill>
              </a:rPr>
              <a:t> </a:t>
            </a:r>
            <a:r>
              <a:rPr lang="en-US" dirty="0" err="1" smtClean="0">
                <a:solidFill>
                  <a:srgbClr val="FFFF00"/>
                </a:solidFill>
              </a:rPr>
              <a:t>komunikan</a:t>
            </a:r>
            <a:r>
              <a:rPr lang="en-US" dirty="0" smtClean="0">
                <a:solidFill>
                  <a:srgbClr val="FFFF00"/>
                </a:solidFill>
              </a:rPr>
              <a:t>, </a:t>
            </a:r>
            <a:r>
              <a:rPr lang="en-US" dirty="0" err="1" smtClean="0">
                <a:solidFill>
                  <a:srgbClr val="FFFF00"/>
                </a:solidFill>
              </a:rPr>
              <a:t>yaitu</a:t>
            </a:r>
            <a:r>
              <a:rPr lang="en-US" dirty="0" smtClean="0">
                <a:solidFill>
                  <a:srgbClr val="FFFF00"/>
                </a:solidFill>
              </a:rPr>
              <a:t> </a:t>
            </a:r>
            <a:r>
              <a:rPr lang="en-US" dirty="0" err="1" smtClean="0">
                <a:solidFill>
                  <a:srgbClr val="FFFF00"/>
                </a:solidFill>
              </a:rPr>
              <a:t>komunikasi</a:t>
            </a:r>
            <a:r>
              <a:rPr lang="en-US" dirty="0" smtClean="0">
                <a:solidFill>
                  <a:srgbClr val="FFFF00"/>
                </a:solidFill>
              </a:rPr>
              <a:t> </a:t>
            </a:r>
            <a:r>
              <a:rPr lang="en-US" dirty="0" err="1" smtClean="0">
                <a:solidFill>
                  <a:srgbClr val="FFFF00"/>
                </a:solidFill>
              </a:rPr>
              <a:t>massa</a:t>
            </a:r>
            <a:r>
              <a:rPr lang="en-US" dirty="0" smtClean="0">
                <a:solidFill>
                  <a:srgbClr val="FFFF00"/>
                </a:solidFill>
              </a:rPr>
              <a:t> yang </a:t>
            </a:r>
            <a:r>
              <a:rPr lang="en-US" dirty="0" err="1" smtClean="0">
                <a:solidFill>
                  <a:srgbClr val="FFFF00"/>
                </a:solidFill>
              </a:rPr>
              <a:t>ditujukan</a:t>
            </a:r>
            <a:r>
              <a:rPr lang="en-US" dirty="0" smtClean="0">
                <a:solidFill>
                  <a:srgbClr val="FFFF00"/>
                </a:solidFill>
              </a:rPr>
              <a:t> </a:t>
            </a:r>
            <a:r>
              <a:rPr lang="en-US" dirty="0" err="1" smtClean="0">
                <a:solidFill>
                  <a:srgbClr val="FFFF00"/>
                </a:solidFill>
              </a:rPr>
              <a:t>kepada</a:t>
            </a:r>
            <a:r>
              <a:rPr lang="en-US" dirty="0" smtClean="0">
                <a:solidFill>
                  <a:srgbClr val="FFFF00"/>
                </a:solidFill>
              </a:rPr>
              <a:t> </a:t>
            </a:r>
            <a:r>
              <a:rPr lang="en-US" dirty="0" err="1" smtClean="0">
                <a:solidFill>
                  <a:srgbClr val="FFFF00"/>
                </a:solidFill>
              </a:rPr>
              <a:t>khalayak</a:t>
            </a:r>
            <a:r>
              <a:rPr lang="en-US" dirty="0" smtClean="0">
                <a:solidFill>
                  <a:srgbClr val="FFFF00"/>
                </a:solidFill>
              </a:rPr>
              <a:t> yang </a:t>
            </a:r>
            <a:r>
              <a:rPr lang="en-US" dirty="0" err="1" smtClean="0">
                <a:solidFill>
                  <a:srgbClr val="FFFF00"/>
                </a:solidFill>
              </a:rPr>
              <a:t>jumblahnya</a:t>
            </a:r>
            <a:r>
              <a:rPr lang="en-US" dirty="0" smtClean="0">
                <a:solidFill>
                  <a:srgbClr val="FFFF00"/>
                </a:solidFill>
              </a:rPr>
              <a:t> </a:t>
            </a:r>
            <a:r>
              <a:rPr lang="en-US" dirty="0" err="1" smtClean="0">
                <a:solidFill>
                  <a:srgbClr val="FFFF00"/>
                </a:solidFill>
              </a:rPr>
              <a:t>relatif</a:t>
            </a:r>
            <a:r>
              <a:rPr lang="en-US" dirty="0" smtClean="0">
                <a:solidFill>
                  <a:srgbClr val="FFFF00"/>
                </a:solidFill>
              </a:rPr>
              <a:t> </a:t>
            </a:r>
            <a:r>
              <a:rPr lang="en-US" dirty="0" err="1" smtClean="0">
                <a:solidFill>
                  <a:srgbClr val="FFFF00"/>
                </a:solidFill>
              </a:rPr>
              <a:t>besar</a:t>
            </a:r>
            <a:r>
              <a:rPr lang="en-US" dirty="0" smtClean="0">
                <a:solidFill>
                  <a:srgbClr val="FFFF00"/>
                </a:solidFill>
              </a:rPr>
              <a:t>, </a:t>
            </a:r>
            <a:r>
              <a:rPr lang="en-US" dirty="0" err="1" smtClean="0">
                <a:solidFill>
                  <a:srgbClr val="FFFF00"/>
                </a:solidFill>
              </a:rPr>
              <a:t>heterogen</a:t>
            </a:r>
            <a:r>
              <a:rPr lang="en-US" dirty="0" smtClean="0">
                <a:solidFill>
                  <a:srgbClr val="FFFF00"/>
                </a:solidFill>
              </a:rPr>
              <a:t>, </a:t>
            </a:r>
            <a:r>
              <a:rPr lang="en-US" dirty="0" err="1" smtClean="0">
                <a:solidFill>
                  <a:srgbClr val="FFFF00"/>
                </a:solidFill>
              </a:rPr>
              <a:t>dan</a:t>
            </a:r>
            <a:r>
              <a:rPr lang="en-US" dirty="0" smtClean="0">
                <a:solidFill>
                  <a:srgbClr val="FFFF00"/>
                </a:solidFill>
              </a:rPr>
              <a:t> </a:t>
            </a:r>
            <a:r>
              <a:rPr lang="en-US" dirty="0" err="1" smtClean="0">
                <a:solidFill>
                  <a:srgbClr val="FFFF00"/>
                </a:solidFill>
              </a:rPr>
              <a:t>anonim</a:t>
            </a:r>
            <a:r>
              <a:rPr lang="en-US" dirty="0" smtClean="0">
                <a:solidFill>
                  <a:srgbClr val="FFFF00"/>
                </a:solidFill>
              </a:rPr>
              <a:t>. </a:t>
            </a:r>
          </a:p>
          <a:p>
            <a:r>
              <a:rPr lang="en-US" dirty="0" err="1" smtClean="0">
                <a:solidFill>
                  <a:srgbClr val="FFFF00"/>
                </a:solidFill>
              </a:rPr>
              <a:t>Sifat</a:t>
            </a:r>
            <a:r>
              <a:rPr lang="en-US" dirty="0" smtClean="0">
                <a:solidFill>
                  <a:srgbClr val="FFFF00"/>
                </a:solidFill>
              </a:rPr>
              <a:t> media </a:t>
            </a:r>
            <a:r>
              <a:rPr lang="en-US" dirty="0" err="1" smtClean="0">
                <a:solidFill>
                  <a:srgbClr val="FFFF00"/>
                </a:solidFill>
              </a:rPr>
              <a:t>massa</a:t>
            </a:r>
            <a:r>
              <a:rPr lang="en-US" dirty="0" smtClean="0">
                <a:solidFill>
                  <a:srgbClr val="FFFF00"/>
                </a:solidFill>
              </a:rPr>
              <a:t>, </a:t>
            </a:r>
            <a:r>
              <a:rPr lang="en-US" dirty="0" err="1" smtClean="0">
                <a:solidFill>
                  <a:srgbClr val="FFFF00"/>
                </a:solidFill>
              </a:rPr>
              <a:t>yaitu</a:t>
            </a:r>
            <a:r>
              <a:rPr lang="en-US" dirty="0" smtClean="0">
                <a:solidFill>
                  <a:srgbClr val="FFFF00"/>
                </a:solidFill>
              </a:rPr>
              <a:t> </a:t>
            </a:r>
            <a:r>
              <a:rPr lang="en-US" dirty="0" err="1" smtClean="0">
                <a:solidFill>
                  <a:srgbClr val="FFFF00"/>
                </a:solidFill>
              </a:rPr>
              <a:t>serempak</a:t>
            </a:r>
            <a:r>
              <a:rPr lang="en-US" dirty="0" smtClean="0">
                <a:solidFill>
                  <a:srgbClr val="FFFF00"/>
                </a:solidFill>
              </a:rPr>
              <a:t> </a:t>
            </a:r>
            <a:r>
              <a:rPr lang="en-US" dirty="0" err="1" smtClean="0">
                <a:solidFill>
                  <a:srgbClr val="FFFF00"/>
                </a:solidFill>
              </a:rPr>
              <a:t>dan</a:t>
            </a:r>
            <a:r>
              <a:rPr lang="en-US" dirty="0" smtClean="0">
                <a:solidFill>
                  <a:srgbClr val="FFFF00"/>
                </a:solidFill>
              </a:rPr>
              <a:t> </a:t>
            </a:r>
            <a:r>
              <a:rPr lang="en-US" dirty="0" err="1" smtClean="0">
                <a:solidFill>
                  <a:srgbClr val="FFFF00"/>
                </a:solidFill>
              </a:rPr>
              <a:t>cepat</a:t>
            </a:r>
            <a:r>
              <a:rPr lang="en-US" dirty="0" smtClean="0">
                <a:solidFill>
                  <a:srgbClr val="FFFF00"/>
                </a:solidFill>
              </a:rPr>
              <a:t>. </a:t>
            </a:r>
            <a:r>
              <a:rPr lang="en-US" dirty="0" err="1" smtClean="0">
                <a:solidFill>
                  <a:srgbClr val="FFFF00"/>
                </a:solidFill>
              </a:rPr>
              <a:t>Serempak</a:t>
            </a:r>
            <a:r>
              <a:rPr lang="en-US" dirty="0" smtClean="0">
                <a:solidFill>
                  <a:srgbClr val="FFFF00"/>
                </a:solidFill>
              </a:rPr>
              <a:t> (</a:t>
            </a:r>
            <a:r>
              <a:rPr lang="en-US" dirty="0" err="1" smtClean="0">
                <a:solidFill>
                  <a:srgbClr val="FFFF00"/>
                </a:solidFill>
              </a:rPr>
              <a:t>Simultanety</a:t>
            </a:r>
            <a:r>
              <a:rPr lang="en-US" dirty="0" smtClean="0">
                <a:solidFill>
                  <a:srgbClr val="FFFF00"/>
                </a:solidFill>
              </a:rPr>
              <a:t>) </a:t>
            </a:r>
            <a:r>
              <a:rPr lang="en-US" dirty="0" err="1" smtClean="0">
                <a:solidFill>
                  <a:srgbClr val="FFFF00"/>
                </a:solidFill>
              </a:rPr>
              <a:t>berarti</a:t>
            </a:r>
            <a:r>
              <a:rPr lang="en-US" dirty="0" smtClean="0">
                <a:solidFill>
                  <a:srgbClr val="FFFF00"/>
                </a:solidFill>
              </a:rPr>
              <a:t> </a:t>
            </a:r>
            <a:r>
              <a:rPr lang="en-US" dirty="0" err="1" smtClean="0">
                <a:solidFill>
                  <a:srgbClr val="FFFF00"/>
                </a:solidFill>
              </a:rPr>
              <a:t>bahwa</a:t>
            </a:r>
            <a:r>
              <a:rPr lang="en-US" dirty="0" smtClean="0">
                <a:solidFill>
                  <a:srgbClr val="FFFF00"/>
                </a:solidFill>
              </a:rPr>
              <a:t> </a:t>
            </a:r>
            <a:r>
              <a:rPr lang="en-US" dirty="0" err="1" smtClean="0">
                <a:solidFill>
                  <a:srgbClr val="FFFF00"/>
                </a:solidFill>
              </a:rPr>
              <a:t>keserempakan</a:t>
            </a:r>
            <a:r>
              <a:rPr lang="en-US" dirty="0" smtClean="0">
                <a:solidFill>
                  <a:srgbClr val="FFFF00"/>
                </a:solidFill>
              </a:rPr>
              <a:t> </a:t>
            </a:r>
            <a:r>
              <a:rPr lang="en-US" dirty="0" err="1" smtClean="0">
                <a:solidFill>
                  <a:srgbClr val="FFFF00"/>
                </a:solidFill>
              </a:rPr>
              <a:t>kontak</a:t>
            </a:r>
            <a:r>
              <a:rPr lang="en-US" dirty="0" smtClean="0">
                <a:solidFill>
                  <a:srgbClr val="FFFF00"/>
                </a:solidFill>
              </a:rPr>
              <a:t> </a:t>
            </a:r>
            <a:r>
              <a:rPr lang="en-US" dirty="0" err="1" smtClean="0">
                <a:solidFill>
                  <a:srgbClr val="FFFF00"/>
                </a:solidFill>
              </a:rPr>
              <a:t>antara</a:t>
            </a:r>
            <a:r>
              <a:rPr lang="en-US" dirty="0" smtClean="0">
                <a:solidFill>
                  <a:srgbClr val="FFFF00"/>
                </a:solidFill>
              </a:rPr>
              <a:t> </a:t>
            </a:r>
            <a:r>
              <a:rPr lang="en-US" dirty="0" err="1" smtClean="0">
                <a:solidFill>
                  <a:srgbClr val="FFFF00"/>
                </a:solidFill>
              </a:rPr>
              <a:t>komunikator</a:t>
            </a:r>
            <a:r>
              <a:rPr lang="en-US" dirty="0" smtClean="0">
                <a:solidFill>
                  <a:srgbClr val="FFFF00"/>
                </a:solidFill>
              </a:rPr>
              <a:t>  </a:t>
            </a:r>
            <a:r>
              <a:rPr lang="en-US" dirty="0" err="1" smtClean="0">
                <a:solidFill>
                  <a:srgbClr val="FFFF00"/>
                </a:solidFill>
              </a:rPr>
              <a:t>dengan</a:t>
            </a:r>
            <a:r>
              <a:rPr lang="en-US" dirty="0" smtClean="0">
                <a:solidFill>
                  <a:srgbClr val="FFFF00"/>
                </a:solidFill>
              </a:rPr>
              <a:t> </a:t>
            </a:r>
            <a:r>
              <a:rPr lang="en-US" dirty="0" err="1" smtClean="0">
                <a:solidFill>
                  <a:srgbClr val="FFFF00"/>
                </a:solidFill>
              </a:rPr>
              <a:t>komunikan</a:t>
            </a:r>
            <a:r>
              <a:rPr lang="en-US" dirty="0" smtClean="0">
                <a:solidFill>
                  <a:srgbClr val="FFFF00"/>
                </a:solidFill>
              </a:rPr>
              <a:t> yang </a:t>
            </a:r>
            <a:r>
              <a:rPr lang="en-US" dirty="0" err="1" smtClean="0">
                <a:solidFill>
                  <a:srgbClr val="FFFF00"/>
                </a:solidFill>
              </a:rPr>
              <a:t>demikian</a:t>
            </a:r>
            <a:r>
              <a:rPr lang="en-US" dirty="0" smtClean="0">
                <a:solidFill>
                  <a:srgbClr val="FFFF00"/>
                </a:solidFill>
              </a:rPr>
              <a:t> </a:t>
            </a:r>
            <a:r>
              <a:rPr lang="en-US" dirty="0" err="1" smtClean="0">
                <a:solidFill>
                  <a:srgbClr val="FFFF00"/>
                </a:solidFill>
              </a:rPr>
              <a:t>besar</a:t>
            </a:r>
            <a:r>
              <a:rPr lang="en-US" dirty="0" smtClean="0">
                <a:solidFill>
                  <a:srgbClr val="FFFF00"/>
                </a:solidFill>
              </a:rPr>
              <a:t> </a:t>
            </a:r>
            <a:r>
              <a:rPr lang="en-US" dirty="0" err="1" smtClean="0">
                <a:solidFill>
                  <a:srgbClr val="FFFF00"/>
                </a:solidFill>
              </a:rPr>
              <a:t>jumblahnya</a:t>
            </a:r>
            <a:r>
              <a:rPr lang="en-US" dirty="0" smtClean="0">
                <a:solidFill>
                  <a:srgbClr val="FFFF00"/>
                </a:solidFill>
              </a:rPr>
              <a:t>.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Ciri</a:t>
            </a:r>
            <a:r>
              <a:rPr lang="en-US" dirty="0" smtClean="0"/>
              <a:t> – </a:t>
            </a:r>
            <a:r>
              <a:rPr lang="en-US" dirty="0" err="1" smtClean="0"/>
              <a:t>ciri</a:t>
            </a:r>
            <a:r>
              <a:rPr lang="en-US" dirty="0" smtClean="0"/>
              <a:t> </a:t>
            </a:r>
            <a:r>
              <a:rPr lang="en-US" dirty="0" err="1" smtClean="0"/>
              <a:t>unsur</a:t>
            </a:r>
            <a:r>
              <a:rPr lang="en-US" dirty="0" smtClean="0"/>
              <a:t> </a:t>
            </a:r>
            <a:r>
              <a:rPr lang="en-US" dirty="0" err="1" smtClean="0"/>
              <a:t>komunikasi</a:t>
            </a:r>
            <a:r>
              <a:rPr lang="en-US" dirty="0" smtClean="0"/>
              <a:t> </a:t>
            </a:r>
            <a:r>
              <a:rPr lang="en-US" dirty="0" err="1" smtClean="0"/>
              <a:t>massa</a:t>
            </a:r>
            <a:endParaRPr lang="en-US" dirty="0"/>
          </a:p>
        </p:txBody>
      </p:sp>
      <p:sp>
        <p:nvSpPr>
          <p:cNvPr id="3" name="Content Placeholder 2"/>
          <p:cNvSpPr>
            <a:spLocks noGrp="1"/>
          </p:cNvSpPr>
          <p:nvPr>
            <p:ph idx="1"/>
          </p:nvPr>
        </p:nvSpPr>
        <p:spPr/>
        <p:txBody>
          <a:bodyPr>
            <a:normAutofit fontScale="92500" lnSpcReduction="10000"/>
          </a:bodyPr>
          <a:lstStyle/>
          <a:p>
            <a:r>
              <a:rPr lang="en-US" dirty="0" err="1" smtClean="0">
                <a:solidFill>
                  <a:srgbClr val="FFFF00"/>
                </a:solidFill>
              </a:rPr>
              <a:t>Sifat</a:t>
            </a:r>
            <a:r>
              <a:rPr lang="en-US" dirty="0" smtClean="0">
                <a:solidFill>
                  <a:srgbClr val="FFFF00"/>
                </a:solidFill>
              </a:rPr>
              <a:t> </a:t>
            </a:r>
            <a:r>
              <a:rPr lang="en-US" dirty="0" err="1" smtClean="0">
                <a:solidFill>
                  <a:srgbClr val="FFFF00"/>
                </a:solidFill>
              </a:rPr>
              <a:t>pesan</a:t>
            </a:r>
            <a:r>
              <a:rPr lang="en-US" dirty="0" smtClean="0">
                <a:solidFill>
                  <a:srgbClr val="FFFF00"/>
                </a:solidFill>
              </a:rPr>
              <a:t>, </a:t>
            </a:r>
            <a:r>
              <a:rPr lang="en-US" dirty="0" err="1" smtClean="0">
                <a:solidFill>
                  <a:srgbClr val="FFFF00"/>
                </a:solidFill>
              </a:rPr>
              <a:t>Pesan</a:t>
            </a:r>
            <a:r>
              <a:rPr lang="en-US" dirty="0" smtClean="0">
                <a:solidFill>
                  <a:srgbClr val="FFFF00"/>
                </a:solidFill>
              </a:rPr>
              <a:t> yang </a:t>
            </a:r>
            <a:r>
              <a:rPr lang="en-US" dirty="0" err="1" smtClean="0">
                <a:solidFill>
                  <a:srgbClr val="FFFF00"/>
                </a:solidFill>
              </a:rPr>
              <a:t>disampaikan</a:t>
            </a:r>
            <a:r>
              <a:rPr lang="en-US" dirty="0" smtClean="0">
                <a:solidFill>
                  <a:srgbClr val="FFFF00"/>
                </a:solidFill>
              </a:rPr>
              <a:t> </a:t>
            </a:r>
            <a:r>
              <a:rPr lang="en-US" dirty="0" err="1" smtClean="0">
                <a:solidFill>
                  <a:srgbClr val="FFFF00"/>
                </a:solidFill>
              </a:rPr>
              <a:t>melalui</a:t>
            </a:r>
            <a:r>
              <a:rPr lang="en-US" dirty="0" smtClean="0">
                <a:solidFill>
                  <a:srgbClr val="FFFF00"/>
                </a:solidFill>
              </a:rPr>
              <a:t> media </a:t>
            </a:r>
            <a:r>
              <a:rPr lang="en-US" dirty="0" err="1" smtClean="0">
                <a:solidFill>
                  <a:srgbClr val="FFFF00"/>
                </a:solidFill>
              </a:rPr>
              <a:t>massa</a:t>
            </a:r>
            <a:r>
              <a:rPr lang="en-US" dirty="0" smtClean="0">
                <a:solidFill>
                  <a:srgbClr val="FFFF00"/>
                </a:solidFill>
              </a:rPr>
              <a:t> </a:t>
            </a:r>
            <a:r>
              <a:rPr lang="en-US" dirty="0" err="1" smtClean="0">
                <a:solidFill>
                  <a:srgbClr val="FFFF00"/>
                </a:solidFill>
              </a:rPr>
              <a:t>adalah</a:t>
            </a:r>
            <a:r>
              <a:rPr lang="en-US" dirty="0" smtClean="0">
                <a:solidFill>
                  <a:srgbClr val="FFFF00"/>
                </a:solidFill>
              </a:rPr>
              <a:t> </a:t>
            </a:r>
            <a:r>
              <a:rPr lang="en-US" dirty="0" err="1" smtClean="0">
                <a:solidFill>
                  <a:srgbClr val="FFFF00"/>
                </a:solidFill>
              </a:rPr>
              <a:t>bersifat</a:t>
            </a:r>
            <a:r>
              <a:rPr lang="en-US" dirty="0" smtClean="0">
                <a:solidFill>
                  <a:srgbClr val="FFFF00"/>
                </a:solidFill>
              </a:rPr>
              <a:t> </a:t>
            </a:r>
            <a:r>
              <a:rPr lang="en-US" dirty="0" err="1" smtClean="0">
                <a:solidFill>
                  <a:srgbClr val="FFFF00"/>
                </a:solidFill>
              </a:rPr>
              <a:t>umum</a:t>
            </a:r>
            <a:r>
              <a:rPr lang="en-US" dirty="0" smtClean="0">
                <a:solidFill>
                  <a:srgbClr val="FFFF00"/>
                </a:solidFill>
              </a:rPr>
              <a:t> (Public). Media </a:t>
            </a:r>
            <a:r>
              <a:rPr lang="en-US" dirty="0" err="1" smtClean="0">
                <a:solidFill>
                  <a:srgbClr val="FFFF00"/>
                </a:solidFill>
              </a:rPr>
              <a:t>massa</a:t>
            </a:r>
            <a:r>
              <a:rPr lang="en-US" dirty="0" smtClean="0">
                <a:solidFill>
                  <a:srgbClr val="FFFF00"/>
                </a:solidFill>
              </a:rPr>
              <a:t> </a:t>
            </a:r>
            <a:r>
              <a:rPr lang="en-US" dirty="0" err="1" smtClean="0">
                <a:solidFill>
                  <a:srgbClr val="FFFF00"/>
                </a:solidFill>
              </a:rPr>
              <a:t>adalah</a:t>
            </a:r>
            <a:r>
              <a:rPr lang="en-US" dirty="0" smtClean="0">
                <a:solidFill>
                  <a:srgbClr val="FFFF00"/>
                </a:solidFill>
              </a:rPr>
              <a:t> </a:t>
            </a:r>
            <a:r>
              <a:rPr lang="en-US" dirty="0" err="1" smtClean="0">
                <a:solidFill>
                  <a:srgbClr val="FFFF00"/>
                </a:solidFill>
              </a:rPr>
              <a:t>sarana</a:t>
            </a:r>
            <a:r>
              <a:rPr lang="en-US" dirty="0" smtClean="0">
                <a:solidFill>
                  <a:srgbClr val="FFFF00"/>
                </a:solidFill>
              </a:rPr>
              <a:t> </a:t>
            </a:r>
            <a:r>
              <a:rPr lang="en-US" dirty="0" err="1" smtClean="0">
                <a:solidFill>
                  <a:srgbClr val="FFFF00"/>
                </a:solidFill>
              </a:rPr>
              <a:t>untuk</a:t>
            </a:r>
            <a:r>
              <a:rPr lang="en-US" dirty="0" smtClean="0">
                <a:solidFill>
                  <a:srgbClr val="FFFF00"/>
                </a:solidFill>
              </a:rPr>
              <a:t> </a:t>
            </a:r>
            <a:r>
              <a:rPr lang="en-US" dirty="0" err="1" smtClean="0">
                <a:solidFill>
                  <a:srgbClr val="FFFF00"/>
                </a:solidFill>
              </a:rPr>
              <a:t>menyampaikan</a:t>
            </a:r>
            <a:r>
              <a:rPr lang="en-US" dirty="0" smtClean="0">
                <a:solidFill>
                  <a:srgbClr val="FFFF00"/>
                </a:solidFill>
              </a:rPr>
              <a:t> </a:t>
            </a:r>
            <a:r>
              <a:rPr lang="en-US" dirty="0" err="1" smtClean="0">
                <a:solidFill>
                  <a:srgbClr val="FFFF00"/>
                </a:solidFill>
              </a:rPr>
              <a:t>pesan</a:t>
            </a:r>
            <a:r>
              <a:rPr lang="en-US" dirty="0" smtClean="0">
                <a:solidFill>
                  <a:srgbClr val="FFFF00"/>
                </a:solidFill>
              </a:rPr>
              <a:t> </a:t>
            </a:r>
            <a:r>
              <a:rPr lang="en-US" dirty="0" err="1" smtClean="0">
                <a:solidFill>
                  <a:srgbClr val="FFFF00"/>
                </a:solidFill>
              </a:rPr>
              <a:t>kepada</a:t>
            </a:r>
            <a:r>
              <a:rPr lang="en-US" dirty="0" smtClean="0">
                <a:solidFill>
                  <a:srgbClr val="FFFF00"/>
                </a:solidFill>
              </a:rPr>
              <a:t> </a:t>
            </a:r>
            <a:r>
              <a:rPr lang="en-US" dirty="0" err="1" smtClean="0">
                <a:solidFill>
                  <a:srgbClr val="FFFF00"/>
                </a:solidFill>
              </a:rPr>
              <a:t>khalayak</a:t>
            </a:r>
            <a:r>
              <a:rPr lang="en-US" dirty="0" smtClean="0">
                <a:solidFill>
                  <a:srgbClr val="FFFF00"/>
                </a:solidFill>
              </a:rPr>
              <a:t>, </a:t>
            </a:r>
            <a:r>
              <a:rPr lang="en-US" dirty="0" err="1" smtClean="0">
                <a:solidFill>
                  <a:srgbClr val="FFFF00"/>
                </a:solidFill>
              </a:rPr>
              <a:t>bukan</a:t>
            </a:r>
            <a:r>
              <a:rPr lang="en-US" dirty="0" smtClean="0">
                <a:solidFill>
                  <a:srgbClr val="FFFF00"/>
                </a:solidFill>
              </a:rPr>
              <a:t> </a:t>
            </a:r>
            <a:r>
              <a:rPr lang="en-US" dirty="0" err="1" smtClean="0">
                <a:solidFill>
                  <a:srgbClr val="FFFF00"/>
                </a:solidFill>
              </a:rPr>
              <a:t>untuk</a:t>
            </a:r>
            <a:r>
              <a:rPr lang="en-US" dirty="0" smtClean="0">
                <a:solidFill>
                  <a:srgbClr val="FFFF00"/>
                </a:solidFill>
              </a:rPr>
              <a:t> </a:t>
            </a:r>
            <a:r>
              <a:rPr lang="en-US" dirty="0" err="1" smtClean="0">
                <a:solidFill>
                  <a:srgbClr val="FFFF00"/>
                </a:solidFill>
              </a:rPr>
              <a:t>kelompok</a:t>
            </a:r>
            <a:r>
              <a:rPr lang="en-US" dirty="0" smtClean="0">
                <a:solidFill>
                  <a:srgbClr val="FFFF00"/>
                </a:solidFill>
              </a:rPr>
              <a:t> </a:t>
            </a:r>
            <a:r>
              <a:rPr lang="en-US" dirty="0" err="1" smtClean="0">
                <a:solidFill>
                  <a:srgbClr val="FFFF00"/>
                </a:solidFill>
              </a:rPr>
              <a:t>orang</a:t>
            </a:r>
            <a:r>
              <a:rPr lang="en-US" dirty="0" smtClean="0">
                <a:solidFill>
                  <a:srgbClr val="FFFF00"/>
                </a:solidFill>
              </a:rPr>
              <a:t> </a:t>
            </a:r>
            <a:r>
              <a:rPr lang="en-US" dirty="0" err="1" smtClean="0">
                <a:solidFill>
                  <a:srgbClr val="FFFF00"/>
                </a:solidFill>
              </a:rPr>
              <a:t>tertentu</a:t>
            </a:r>
            <a:r>
              <a:rPr lang="en-US" dirty="0" smtClean="0">
                <a:solidFill>
                  <a:srgbClr val="FFFF00"/>
                </a:solidFill>
              </a:rPr>
              <a:t>. </a:t>
            </a:r>
          </a:p>
          <a:p>
            <a:r>
              <a:rPr lang="en-US" dirty="0" err="1" smtClean="0">
                <a:solidFill>
                  <a:srgbClr val="FFFF00"/>
                </a:solidFill>
              </a:rPr>
              <a:t>Sifat</a:t>
            </a:r>
            <a:r>
              <a:rPr lang="en-US" dirty="0" smtClean="0">
                <a:solidFill>
                  <a:srgbClr val="FFFF00"/>
                </a:solidFill>
              </a:rPr>
              <a:t> </a:t>
            </a:r>
            <a:r>
              <a:rPr lang="en-US" dirty="0" err="1" smtClean="0">
                <a:solidFill>
                  <a:srgbClr val="FFFF00"/>
                </a:solidFill>
              </a:rPr>
              <a:t>komunikator</a:t>
            </a:r>
            <a:r>
              <a:rPr lang="en-US" dirty="0" smtClean="0">
                <a:solidFill>
                  <a:srgbClr val="FFFF00"/>
                </a:solidFill>
              </a:rPr>
              <a:t>, </a:t>
            </a:r>
            <a:r>
              <a:rPr lang="en-US" dirty="0" err="1" smtClean="0">
                <a:solidFill>
                  <a:srgbClr val="FFFF00"/>
                </a:solidFill>
              </a:rPr>
              <a:t>karena</a:t>
            </a:r>
            <a:r>
              <a:rPr lang="en-US" dirty="0" smtClean="0">
                <a:solidFill>
                  <a:srgbClr val="FFFF00"/>
                </a:solidFill>
              </a:rPr>
              <a:t> </a:t>
            </a:r>
            <a:r>
              <a:rPr lang="en-US" dirty="0" smtClean="0">
                <a:solidFill>
                  <a:srgbClr val="FFFF00"/>
                </a:solidFill>
              </a:rPr>
              <a:t>media </a:t>
            </a:r>
            <a:r>
              <a:rPr lang="en-US" dirty="0" err="1" smtClean="0">
                <a:solidFill>
                  <a:srgbClr val="FFFF00"/>
                </a:solidFill>
              </a:rPr>
              <a:t>massa</a:t>
            </a:r>
            <a:r>
              <a:rPr lang="en-US" dirty="0" smtClean="0">
                <a:solidFill>
                  <a:srgbClr val="FFFF00"/>
                </a:solidFill>
              </a:rPr>
              <a:t> </a:t>
            </a:r>
            <a:r>
              <a:rPr lang="en-US" dirty="0" err="1" smtClean="0">
                <a:solidFill>
                  <a:srgbClr val="FFFF00"/>
                </a:solidFill>
              </a:rPr>
              <a:t>merupakan</a:t>
            </a:r>
            <a:r>
              <a:rPr lang="en-US" dirty="0" smtClean="0">
                <a:solidFill>
                  <a:srgbClr val="FFFF00"/>
                </a:solidFill>
              </a:rPr>
              <a:t> </a:t>
            </a:r>
            <a:r>
              <a:rPr lang="en-US" dirty="0" err="1" smtClean="0">
                <a:solidFill>
                  <a:srgbClr val="FFFF00"/>
                </a:solidFill>
              </a:rPr>
              <a:t>lembaga</a:t>
            </a:r>
            <a:r>
              <a:rPr lang="en-US" dirty="0" smtClean="0">
                <a:solidFill>
                  <a:srgbClr val="FFFF00"/>
                </a:solidFill>
              </a:rPr>
              <a:t> </a:t>
            </a:r>
            <a:r>
              <a:rPr lang="en-US" dirty="0" err="1" smtClean="0">
                <a:solidFill>
                  <a:srgbClr val="FFFF00"/>
                </a:solidFill>
              </a:rPr>
              <a:t>organisasi</a:t>
            </a:r>
            <a:r>
              <a:rPr lang="en-US" dirty="0" smtClean="0">
                <a:solidFill>
                  <a:srgbClr val="FFFF00"/>
                </a:solidFill>
              </a:rPr>
              <a:t>, </a:t>
            </a:r>
            <a:r>
              <a:rPr lang="en-US" dirty="0" err="1" smtClean="0">
                <a:solidFill>
                  <a:srgbClr val="FFFF00"/>
                </a:solidFill>
              </a:rPr>
              <a:t>maka</a:t>
            </a:r>
            <a:r>
              <a:rPr lang="en-US" dirty="0" smtClean="0">
                <a:solidFill>
                  <a:srgbClr val="FFFF00"/>
                </a:solidFill>
              </a:rPr>
              <a:t> </a:t>
            </a:r>
            <a:r>
              <a:rPr lang="en-US" dirty="0" err="1" smtClean="0">
                <a:solidFill>
                  <a:srgbClr val="FFFF00"/>
                </a:solidFill>
              </a:rPr>
              <a:t>komunikator</a:t>
            </a:r>
            <a:r>
              <a:rPr lang="en-US" dirty="0" smtClean="0">
                <a:solidFill>
                  <a:srgbClr val="FFFF00"/>
                </a:solidFill>
              </a:rPr>
              <a:t> </a:t>
            </a:r>
            <a:r>
              <a:rPr lang="en-US" dirty="0" err="1" smtClean="0">
                <a:solidFill>
                  <a:srgbClr val="FFFF00"/>
                </a:solidFill>
              </a:rPr>
              <a:t>dalam</a:t>
            </a:r>
            <a:r>
              <a:rPr lang="en-US" dirty="0" smtClean="0">
                <a:solidFill>
                  <a:srgbClr val="FFFF00"/>
                </a:solidFill>
              </a:rPr>
              <a:t> </a:t>
            </a:r>
            <a:r>
              <a:rPr lang="en-US" dirty="0" err="1" smtClean="0">
                <a:solidFill>
                  <a:srgbClr val="FFFF00"/>
                </a:solidFill>
              </a:rPr>
              <a:t>komunikasi</a:t>
            </a:r>
            <a:r>
              <a:rPr lang="en-US" dirty="0" smtClean="0">
                <a:solidFill>
                  <a:srgbClr val="FFFF00"/>
                </a:solidFill>
              </a:rPr>
              <a:t> </a:t>
            </a:r>
            <a:r>
              <a:rPr lang="en-US" dirty="0" err="1" smtClean="0">
                <a:solidFill>
                  <a:srgbClr val="FFFF00"/>
                </a:solidFill>
              </a:rPr>
              <a:t>massa</a:t>
            </a:r>
            <a:r>
              <a:rPr lang="en-US" dirty="0" smtClean="0">
                <a:solidFill>
                  <a:srgbClr val="FFFF00"/>
                </a:solidFill>
              </a:rPr>
              <a:t>, </a:t>
            </a:r>
            <a:r>
              <a:rPr lang="en-US" dirty="0" err="1" smtClean="0">
                <a:solidFill>
                  <a:srgbClr val="FFFF00"/>
                </a:solidFill>
              </a:rPr>
              <a:t>seperti</a:t>
            </a:r>
            <a:r>
              <a:rPr lang="en-US" dirty="0" smtClean="0">
                <a:solidFill>
                  <a:srgbClr val="FFFF00"/>
                </a:solidFill>
              </a:rPr>
              <a:t> </a:t>
            </a:r>
            <a:r>
              <a:rPr lang="en-US" dirty="0" err="1" smtClean="0">
                <a:solidFill>
                  <a:srgbClr val="FFFF00"/>
                </a:solidFill>
              </a:rPr>
              <a:t>wartawan</a:t>
            </a:r>
            <a:r>
              <a:rPr lang="en-US" dirty="0" smtClean="0">
                <a:solidFill>
                  <a:srgbClr val="FFFF00"/>
                </a:solidFill>
              </a:rPr>
              <a:t>, </a:t>
            </a:r>
            <a:r>
              <a:rPr lang="en-US" dirty="0" err="1" smtClean="0">
                <a:solidFill>
                  <a:srgbClr val="FFFF00"/>
                </a:solidFill>
              </a:rPr>
              <a:t>sutradara</a:t>
            </a:r>
            <a:r>
              <a:rPr lang="en-US" dirty="0" smtClean="0">
                <a:solidFill>
                  <a:srgbClr val="FFFF00"/>
                </a:solidFill>
              </a:rPr>
              <a:t>, </a:t>
            </a:r>
            <a:r>
              <a:rPr lang="en-US" dirty="0" err="1" smtClean="0">
                <a:solidFill>
                  <a:srgbClr val="FFFF00"/>
                </a:solidFill>
              </a:rPr>
              <a:t>penyiar</a:t>
            </a:r>
            <a:r>
              <a:rPr lang="en-US" dirty="0" smtClean="0">
                <a:solidFill>
                  <a:srgbClr val="FFFF00"/>
                </a:solidFill>
              </a:rPr>
              <a:t>, </a:t>
            </a:r>
            <a:r>
              <a:rPr lang="en-US" dirty="0" err="1" smtClean="0">
                <a:solidFill>
                  <a:srgbClr val="FFFF00"/>
                </a:solidFill>
              </a:rPr>
              <a:t>pembawa</a:t>
            </a:r>
            <a:r>
              <a:rPr lang="en-US" dirty="0" smtClean="0">
                <a:solidFill>
                  <a:srgbClr val="FFFF00"/>
                </a:solidFill>
              </a:rPr>
              <a:t> </a:t>
            </a:r>
            <a:r>
              <a:rPr lang="en-US" dirty="0" err="1" smtClean="0">
                <a:solidFill>
                  <a:srgbClr val="FFFF00"/>
                </a:solidFill>
              </a:rPr>
              <a:t>acara</a:t>
            </a:r>
            <a:r>
              <a:rPr lang="en-US" dirty="0" smtClean="0">
                <a:solidFill>
                  <a:srgbClr val="FFFF00"/>
                </a:solidFill>
              </a:rPr>
              <a:t>, </a:t>
            </a:r>
            <a:r>
              <a:rPr lang="en-US" dirty="0" err="1" smtClean="0">
                <a:solidFill>
                  <a:srgbClr val="FFFF00"/>
                </a:solidFill>
              </a:rPr>
              <a:t>adalah</a:t>
            </a:r>
            <a:r>
              <a:rPr lang="en-US" dirty="0" smtClean="0">
                <a:solidFill>
                  <a:srgbClr val="FFFF00"/>
                </a:solidFill>
              </a:rPr>
              <a:t> </a:t>
            </a:r>
            <a:r>
              <a:rPr lang="en-US" dirty="0" err="1" smtClean="0">
                <a:solidFill>
                  <a:srgbClr val="FFFF00"/>
                </a:solidFill>
              </a:rPr>
              <a:t>komunikator</a:t>
            </a:r>
            <a:r>
              <a:rPr lang="en-US" dirty="0" smtClean="0">
                <a:solidFill>
                  <a:srgbClr val="FFFF00"/>
                </a:solidFill>
              </a:rPr>
              <a:t> yang </a:t>
            </a:r>
            <a:r>
              <a:rPr lang="en-US" dirty="0" err="1" smtClean="0">
                <a:solidFill>
                  <a:srgbClr val="FFFF00"/>
                </a:solidFill>
              </a:rPr>
              <a:t>terlembagakan</a:t>
            </a:r>
            <a:r>
              <a:rPr lang="en-US" dirty="0" smtClean="0">
                <a:solidFill>
                  <a:srgbClr val="FFFF00"/>
                </a:solidFill>
              </a:rPr>
              <a:t>.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assa.jpg"/>
          <p:cNvPicPr>
            <a:picLocks noGrp="1" noChangeAspect="1"/>
          </p:cNvPicPr>
          <p:nvPr>
            <p:ph idx="1"/>
          </p:nvPr>
        </p:nvPicPr>
        <p:blipFill>
          <a:blip r:embed="rId2"/>
          <a:stretch>
            <a:fillRect/>
          </a:stretch>
        </p:blipFill>
        <p:spPr>
          <a:xfrm>
            <a:off x="1428728" y="1484942"/>
            <a:ext cx="6414561" cy="3372818"/>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Komonikator</a:t>
            </a: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r>
              <a:rPr lang="id-ID" dirty="0" smtClean="0"/>
              <a:t>Komunikator adalah pihak yang bertindak sebagai pengirim pesan dalam sebuah proses komunikasi. Dengan kata lain, komunikator merupakan seseorang atau sekelompok orang yang berinisiatif untuk menjadi sumber dalam sebuah hubungan. Seseorang komunikator tidak hanya berperan dalam proses penyampaian, namun juga memberikan respon dan tanggapan bila ada pertanyaan maupun masukan dengan cara tidak lansung maupun langsung.</a:t>
            </a:r>
          </a:p>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buNone/>
            </a:pPr>
            <a:r>
              <a:rPr lang="id-ID" dirty="0" smtClean="0"/>
              <a:t>Hal yang perlu diperhatikan oleh seorang komunikator:</a:t>
            </a:r>
          </a:p>
          <a:p>
            <a:pPr lvl="1"/>
            <a:r>
              <a:rPr lang="id-ID" dirty="0" smtClean="0"/>
              <a:t>Penampilan           	</a:t>
            </a:r>
          </a:p>
          <a:p>
            <a:pPr lvl="1"/>
            <a:r>
              <a:rPr lang="id-ID" dirty="0" smtClean="0"/>
              <a:t>Penguasaan masalah</a:t>
            </a:r>
          </a:p>
          <a:p>
            <a:pPr lvl="1"/>
            <a:r>
              <a:rPr lang="id-ID" dirty="0" smtClean="0"/>
              <a:t>Penguasaan bahasa </a:t>
            </a:r>
          </a:p>
          <a:p>
            <a:pPr lvl="1"/>
            <a:r>
              <a:rPr lang="id-ID" dirty="0" smtClean="0"/>
              <a:t>Sikap komunikator</a:t>
            </a:r>
          </a:p>
          <a:p>
            <a:pPr lvl="1"/>
            <a:r>
              <a:rPr lang="id-ID" dirty="0" smtClean="0"/>
              <a:t>Reseptif</a:t>
            </a:r>
          </a:p>
          <a:p>
            <a:pPr lvl="1"/>
            <a:r>
              <a:rPr lang="id-ID" dirty="0" smtClean="0"/>
              <a:t>Selektif</a:t>
            </a:r>
          </a:p>
          <a:p>
            <a:pPr lvl="1"/>
            <a:r>
              <a:rPr lang="id-ID" dirty="0" smtClean="0"/>
              <a:t>Asimilatif</a:t>
            </a:r>
          </a:p>
          <a:p>
            <a:endParaRPr lang="id-ID"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Komponen</a:t>
            </a:r>
            <a:r>
              <a:rPr lang="en-US" dirty="0" smtClean="0"/>
              <a:t> </a:t>
            </a:r>
            <a:endParaRPr lang="en-US" dirty="0"/>
          </a:p>
        </p:txBody>
      </p:sp>
      <p:sp>
        <p:nvSpPr>
          <p:cNvPr id="3" name="Content Placeholder 2"/>
          <p:cNvSpPr>
            <a:spLocks noGrp="1"/>
          </p:cNvSpPr>
          <p:nvPr>
            <p:ph idx="1"/>
          </p:nvPr>
        </p:nvSpPr>
        <p:spPr/>
        <p:txBody>
          <a:bodyPr>
            <a:normAutofit fontScale="85000" lnSpcReduction="20000"/>
          </a:bodyPr>
          <a:lstStyle/>
          <a:p>
            <a:pPr marL="514350" lvl="0" indent="-514350">
              <a:buNone/>
            </a:pPr>
            <a:r>
              <a:rPr lang="en-US" dirty="0" smtClean="0"/>
              <a:t>2. </a:t>
            </a:r>
            <a:r>
              <a:rPr lang="id-ID" dirty="0" smtClean="0"/>
              <a:t>Transmisif</a:t>
            </a:r>
          </a:p>
          <a:p>
            <a:pPr lvl="0">
              <a:buNone/>
            </a:pPr>
            <a:r>
              <a:rPr lang="en-US" dirty="0" smtClean="0"/>
              <a:t>3. </a:t>
            </a:r>
            <a:r>
              <a:rPr lang="id-ID" dirty="0" smtClean="0"/>
              <a:t>Pesan adalah amanat yang merupakan suatu yang disampaikan oleh komunikator atau pengirim kepada penerima yang biasanya berisi informasi , nasehat, ataupun berita. Pesan memerlukan sebuah media perantara agar pesan yang dikirimkan oleh sumber (source) dapat diterima dengan baik oleh (receiver).</a:t>
            </a:r>
          </a:p>
          <a:p>
            <a:pPr>
              <a:buNone/>
            </a:pPr>
            <a:r>
              <a:rPr lang="en-US" dirty="0" smtClean="0"/>
              <a:t>4. </a:t>
            </a:r>
            <a:r>
              <a:rPr lang="id-ID" dirty="0" smtClean="0"/>
              <a:t>Khalayak (audience) merupakan sasaran dalam kegiatan komunikasi atau orang yang menerima lambang atau berita. Komunikasi bisa disebut audience. Komunikasi bisa satu orang atau lebih, bisa dalam bentuk</a:t>
            </a:r>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6000792"/>
          </a:xfrm>
        </p:spPr>
        <p:txBody>
          <a:bodyPr>
            <a:normAutofit fontScale="92500" lnSpcReduction="20000"/>
          </a:bodyPr>
          <a:lstStyle/>
          <a:p>
            <a:pPr lvl="0"/>
            <a:r>
              <a:rPr lang="id-ID" dirty="0"/>
              <a:t>kelompok. Komunikan adalah elemen yang penting dalam proses komunikasi.</a:t>
            </a:r>
          </a:p>
          <a:p>
            <a:pPr lvl="0"/>
            <a:r>
              <a:rPr lang="id-ID" dirty="0"/>
              <a:t>Proses dalam komunikasi masa terbagi menjadi dua,yaitu proses menyaring pesan yang pada dasarnya merupakan proses satu arah, kedua proses seleksi, proses dua arah.</a:t>
            </a:r>
          </a:p>
          <a:p>
            <a:r>
              <a:rPr lang="id-ID" dirty="0"/>
              <a:t>Proses satu arah, komunikasi ini berjalan dari sumber penerima, sebaliknya dalam komunikasi antar pribadi, komunikasi mengalir dari sumber ke penerima dan kemudian dari penerima kembali kesumber.</a:t>
            </a:r>
          </a:p>
          <a:p>
            <a:r>
              <a:rPr lang="id-ID" dirty="0"/>
              <a:t>Media menyeleksi baian total populasi yang akan mereka raih selanjutnya, semua media yang ada, pesan tertentu yang akan mereka ikuti.</a:t>
            </a:r>
          </a:p>
          <a:p>
            <a:pPr lvl="0"/>
            <a:r>
              <a:rPr lang="id-ID" dirty="0"/>
              <a:t>Konteks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215106"/>
          </a:xfrm>
        </p:spPr>
        <p:txBody>
          <a:bodyPr>
            <a:normAutofit fontScale="70000" lnSpcReduction="20000"/>
          </a:bodyPr>
          <a:lstStyle/>
          <a:p>
            <a:pPr lvl="0">
              <a:buNone/>
            </a:pPr>
            <a:r>
              <a:rPr lang="id-ID" dirty="0"/>
              <a:t> </a:t>
            </a:r>
            <a:r>
              <a:rPr lang="id-ID" dirty="0" smtClean="0"/>
              <a:t>Bentuk-bentuk </a:t>
            </a:r>
            <a:r>
              <a:rPr lang="id-ID" dirty="0"/>
              <a:t>komunikasi masa</a:t>
            </a:r>
          </a:p>
          <a:p>
            <a:pPr lvl="0"/>
            <a:r>
              <a:rPr lang="id-ID" dirty="0"/>
              <a:t>Telivisi, media yang paling populer dan tersebar diseluruh dunia, masyarakat yang tidak menikmati telivisi telah semakin berkurang dan mungkin akan segera lenyap dikarenakan perkembangan dunia semakin maju. Telivisi berguna untuk mengetahui apa yang sedang terjadi didunia, untuk melewatkan waktu luang, untuk relaksasi, dll.</a:t>
            </a:r>
          </a:p>
          <a:p>
            <a:pPr lvl="0"/>
            <a:r>
              <a:rPr lang="id-ID" dirty="0"/>
              <a:t>Radio, sebelum munculnya telivisi, radiolah yang merupakan sistem komunikasi masa yang dominan. Tetapi seiringnya teknologi modern semakin maju televisilah yang mendominasi sekarang. Radio sekarang mengubah fokus mereka ketimbang mengarahkan program-program mereka kepada khalayak masal, radio kini mengkonsentrasikan perhatian mereka kepada khalayak yang lebih terbatas. Kegunaan radio adalah menghibur, untuk menemani waktu santai</a:t>
            </a:r>
          </a:p>
          <a:p>
            <a:pPr lvl="0"/>
            <a:r>
              <a:rPr lang="id-ID" dirty="0"/>
              <a:t>Surat kabar, hanya bentuk inilahyang kkurang”masal” dibandingkan radio dan televisi, pembaca  surat kabar mempunyai dua fungsi:</a:t>
            </a:r>
          </a:p>
          <a:p>
            <a:pPr lvl="0"/>
            <a:r>
              <a:rPr lang="id-ID" dirty="0">
                <a:sym typeface="Wingdings"/>
              </a:rPr>
              <a:t></a:t>
            </a:r>
            <a:r>
              <a:rPr lang="id-ID" dirty="0"/>
              <a:t> mereka merupakan sumber informasi tentang apa yang sedang terjadi di dunia dan di daerah setempat.</a:t>
            </a:r>
          </a:p>
          <a:p>
            <a:pPr lvl="0"/>
            <a:r>
              <a:rPr lang="id-ID" dirty="0">
                <a:sym typeface="Wingdings"/>
              </a:rPr>
              <a:t></a:t>
            </a:r>
            <a:r>
              <a:rPr lang="id-ID" dirty="0"/>
              <a:t> untuk menghibur, fungsi inilah kaum muda dan kaum yang kurang terdidikmembaca surat kabar baik dalam rubrik seni olah raga/komix</a:t>
            </a:r>
          </a:p>
          <a:p>
            <a:endParaRPr lang="id-ID"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lvl="0"/>
            <a:r>
              <a:rPr lang="id-ID" dirty="0">
                <a:solidFill>
                  <a:srgbClr val="FFC000"/>
                </a:solidFill>
              </a:rPr>
              <a:t>Majalah, bentuk ini terbentuk menjadi dua yaitu umum dan khusus. Majalah umum  contohnya majalah bobo, majalah khusus meliputi semua majalah yang ditujukan kepada kelompok khalayak yang khusus dan relatif terbatas.</a:t>
            </a:r>
          </a:p>
          <a:p>
            <a:pPr lvl="0"/>
            <a:r>
              <a:rPr lang="id-ID" dirty="0">
                <a:solidFill>
                  <a:srgbClr val="FFC000"/>
                </a:solidFill>
              </a:rPr>
              <a:t>film</a:t>
            </a:r>
          </a:p>
          <a:p>
            <a:pPr lvl="0"/>
            <a:r>
              <a:rPr lang="id-ID" dirty="0">
                <a:solidFill>
                  <a:srgbClr val="FFC000"/>
                </a:solidFill>
              </a:rPr>
              <a:t>buku</a:t>
            </a:r>
          </a:p>
          <a:p>
            <a:pPr lvl="0"/>
            <a:r>
              <a:rPr lang="id-ID" dirty="0">
                <a:solidFill>
                  <a:srgbClr val="FFC000"/>
                </a:solidFill>
              </a:rPr>
              <a:t>piringan hitam, kaset, dan compact </a:t>
            </a:r>
            <a:r>
              <a:rPr lang="id-ID" dirty="0" smtClean="0">
                <a:solidFill>
                  <a:srgbClr val="FFC000"/>
                </a:solidFill>
              </a:rPr>
              <a:t>disc</a:t>
            </a:r>
            <a:endParaRPr lang="id-ID" dirty="0">
              <a:solidFill>
                <a:srgbClr val="FFC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429420"/>
          </a:xfrm>
        </p:spPr>
        <p:txBody>
          <a:bodyPr>
            <a:normAutofit fontScale="70000" lnSpcReduction="20000"/>
          </a:bodyPr>
          <a:lstStyle/>
          <a:p>
            <a:pPr>
              <a:buNone/>
            </a:pPr>
            <a:r>
              <a:rPr lang="en-US" dirty="0" smtClean="0"/>
              <a:t>F</a:t>
            </a:r>
            <a:r>
              <a:rPr lang="id-ID" dirty="0" smtClean="0"/>
              <a:t>ungsi </a:t>
            </a:r>
            <a:r>
              <a:rPr lang="id-ID" dirty="0"/>
              <a:t>komunikasi masa</a:t>
            </a:r>
          </a:p>
          <a:p>
            <a:pPr>
              <a:buNone/>
            </a:pPr>
            <a:r>
              <a:rPr lang="id-ID" dirty="0"/>
              <a:t>1. Menghibur, Sangat jelas sekai karena media sifatnya menghibur,menemani waktu yang kosongg. Hiburan juga merupakan slah satu fungsinlainnya dari komunikasi masa yang mengggunakan media masa, apalagi TV swasta, proporsi acara atau tanayangan yang bernuansa hiburan sangatlah menonjol.</a:t>
            </a:r>
          </a:p>
          <a:p>
            <a:pPr>
              <a:buNone/>
            </a:pPr>
            <a:r>
              <a:rPr lang="id-ID" dirty="0"/>
              <a:t>2. Meyakinkan, Salah satu fungsi komunikasi masa yaini kemampuan media masa dalam mempenaruhi khalayak agar berbuat sesuatu apa yang ditawarkan media yang bersankutan.</a:t>
            </a:r>
          </a:p>
          <a:p>
            <a:pPr>
              <a:buNone/>
            </a:pPr>
            <a:r>
              <a:rPr lang="id-ID" dirty="0"/>
              <a:t>3. Menginformasikan, Sebagian besar informasi kita dapatkan bukan hanya dari sekolah melainkan dari media masa</a:t>
            </a:r>
            <a:r>
              <a:rPr lang="id-ID" b="1" dirty="0"/>
              <a:t>.</a:t>
            </a:r>
            <a:endParaRPr lang="id-ID" dirty="0"/>
          </a:p>
          <a:p>
            <a:pPr>
              <a:buNone/>
            </a:pPr>
            <a:r>
              <a:rPr lang="id-ID" dirty="0"/>
              <a:t>4. </a:t>
            </a:r>
            <a:r>
              <a:rPr lang="id-ID" b="1" dirty="0"/>
              <a:t> </a:t>
            </a:r>
            <a:r>
              <a:rPr lang="id-ID" dirty="0"/>
              <a:t> Fungsi Membius </a:t>
            </a:r>
            <a:r>
              <a:rPr lang="id-ID" i="1" dirty="0"/>
              <a:t>(Narcotization)</a:t>
            </a:r>
            <a:r>
              <a:rPr lang="id-ID" dirty="0"/>
              <a:t>: Media menyajikan informasi kepada khalayak yang dapat mempengaruhi dan percaya bahwa suatu tindakan harus diambil untuk menanggapi kasus atau berita tersebut.</a:t>
            </a:r>
          </a:p>
          <a:p>
            <a:pPr>
              <a:buNone/>
            </a:pPr>
            <a:r>
              <a:rPr lang="id-ID" dirty="0"/>
              <a:t>5. Fungsi Menciptakan Rasa Kebersatuan: Komunikasi massa mampu membuat seseorang merasa menjadi anggota atau bagian dari suatu kelompok.</a:t>
            </a:r>
          </a:p>
          <a:p>
            <a:pPr>
              <a:buNone/>
            </a:pPr>
            <a:r>
              <a:rPr lang="id-ID" dirty="0"/>
              <a:t>6. Menggerakkan, media berusaha mengajak pembaca atau pemirsa untuk membentuk suatu sikap dan mengendalikan sikap tersebut ke arah tertentu</a:t>
            </a:r>
          </a:p>
          <a:p>
            <a:endParaRPr lang="id-ID"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160</TotalTime>
  <Words>807</Words>
  <Application>Microsoft Office PowerPoint</Application>
  <PresentationFormat>On-screen Show (4:3)</PresentationFormat>
  <Paragraphs>74</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KOMUNIKASI MASSA</vt:lpstr>
      <vt:lpstr>Definisi </vt:lpstr>
      <vt:lpstr>Slide 3</vt:lpstr>
      <vt:lpstr>Ciri menurut Nurudin </vt:lpstr>
      <vt:lpstr>Fungsi komunikasi massa </vt:lpstr>
      <vt:lpstr> Menurut UU no 40, 1999</vt:lpstr>
      <vt:lpstr>Efek komunikasi massa</vt:lpstr>
      <vt:lpstr>Ciri atau karateristik(Elizabeth Noelle Neuman)</vt:lpstr>
      <vt:lpstr>Komponen Komunikasi Massa </vt:lpstr>
      <vt:lpstr>Ciri – ciri unsur komunikasi massa</vt:lpstr>
      <vt:lpstr>Ciri – ciri unsur komunikasi massa</vt:lpstr>
      <vt:lpstr>Slide 12</vt:lpstr>
      <vt:lpstr>Komonikator </vt:lpstr>
      <vt:lpstr>Slide 14</vt:lpstr>
      <vt:lpstr>Komponen </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TUGAS KELOMPOK ILMU KOMUNIKASI</dc:title>
  <dc:creator>asus</dc:creator>
  <cp:lastModifiedBy>Muhajir</cp:lastModifiedBy>
  <cp:revision>7</cp:revision>
  <dcterms:created xsi:type="dcterms:W3CDTF">2015-01-06T00:52:19Z</dcterms:created>
  <dcterms:modified xsi:type="dcterms:W3CDTF">2017-10-09T04:27:07Z</dcterms:modified>
</cp:coreProperties>
</file>