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86" r:id="rId2"/>
    <p:sldId id="287" r:id="rId3"/>
    <p:sldId id="288" r:id="rId4"/>
    <p:sldId id="294" r:id="rId5"/>
    <p:sldId id="303" r:id="rId6"/>
    <p:sldId id="309" r:id="rId7"/>
    <p:sldId id="304" r:id="rId8"/>
    <p:sldId id="298" r:id="rId9"/>
    <p:sldId id="305" r:id="rId10"/>
    <p:sldId id="308" r:id="rId11"/>
    <p:sldId id="256" r:id="rId12"/>
    <p:sldId id="269" r:id="rId13"/>
    <p:sldId id="274" r:id="rId14"/>
    <p:sldId id="299" r:id="rId15"/>
    <p:sldId id="300" r:id="rId16"/>
    <p:sldId id="301" r:id="rId17"/>
    <p:sldId id="295" r:id="rId18"/>
    <p:sldId id="296" r:id="rId19"/>
    <p:sldId id="302" r:id="rId20"/>
    <p:sldId id="306" r:id="rId21"/>
    <p:sldId id="279"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68154" autoAdjust="0"/>
  </p:normalViewPr>
  <p:slideViewPr>
    <p:cSldViewPr>
      <p:cViewPr varScale="1">
        <p:scale>
          <a:sx n="74" d="100"/>
          <a:sy n="74" d="100"/>
        </p:scale>
        <p:origin x="126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457A64-F303-4001-93E0-2F73FB120EC9}" type="datetimeFigureOut">
              <a:rPr lang="en-US" smtClean="0"/>
              <a:t>9/4/2019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37E972-BDC3-44DF-A4EE-0BD5497DC3BF}" type="slidenum">
              <a:rPr lang="en-US" smtClean="0"/>
              <a:t>‹#›</a:t>
            </a:fld>
            <a:endParaRPr lang="en-US"/>
          </a:p>
        </p:txBody>
      </p:sp>
    </p:spTree>
    <p:extLst>
      <p:ext uri="{BB962C8B-B14F-4D97-AF65-F5344CB8AC3E}">
        <p14:creationId xmlns:p14="http://schemas.microsoft.com/office/powerpoint/2010/main" val="15624027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D37E972-BDC3-44DF-A4EE-0BD5497DC3BF}" type="slidenum">
              <a:rPr lang="en-US" smtClean="0"/>
              <a:t>11</a:t>
            </a:fld>
            <a:endParaRPr lang="en-US"/>
          </a:p>
        </p:txBody>
      </p:sp>
    </p:spTree>
    <p:extLst>
      <p:ext uri="{BB962C8B-B14F-4D97-AF65-F5344CB8AC3E}">
        <p14:creationId xmlns:p14="http://schemas.microsoft.com/office/powerpoint/2010/main" val="9837234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D37E972-BDC3-44DF-A4EE-0BD5497DC3BF}" type="slidenum">
              <a:rPr lang="en-US" smtClean="0"/>
              <a:t>16</a:t>
            </a:fld>
            <a:endParaRPr lang="en-US"/>
          </a:p>
        </p:txBody>
      </p:sp>
    </p:spTree>
    <p:extLst>
      <p:ext uri="{BB962C8B-B14F-4D97-AF65-F5344CB8AC3E}">
        <p14:creationId xmlns:p14="http://schemas.microsoft.com/office/powerpoint/2010/main" val="3416798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D37E972-BDC3-44DF-A4EE-0BD5497DC3BF}" type="slidenum">
              <a:rPr lang="en-US" smtClean="0"/>
              <a:t>20</a:t>
            </a:fld>
            <a:endParaRPr lang="en-US"/>
          </a:p>
        </p:txBody>
      </p:sp>
    </p:spTree>
    <p:extLst>
      <p:ext uri="{BB962C8B-B14F-4D97-AF65-F5344CB8AC3E}">
        <p14:creationId xmlns:p14="http://schemas.microsoft.com/office/powerpoint/2010/main" val="34881022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97669C0-2851-4678-9D44-B432934D8A59}" type="datetimeFigureOut">
              <a:rPr lang="en-US" smtClean="0"/>
              <a:pPr/>
              <a:t>9/4/2019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7669C0-2851-4678-9D44-B432934D8A59}" type="datetimeFigureOut">
              <a:rPr lang="en-US" smtClean="0"/>
              <a:pPr/>
              <a:t>9/4/2019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7669C0-2851-4678-9D44-B432934D8A59}" type="datetimeFigureOut">
              <a:rPr lang="en-US" smtClean="0"/>
              <a:pPr/>
              <a:t>9/4/2019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97669C0-2851-4678-9D44-B432934D8A59}" type="datetimeFigureOut">
              <a:rPr lang="en-US" smtClean="0"/>
              <a:pPr/>
              <a:t>9/4/2019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97669C0-2851-4678-9D44-B432934D8A59}" type="datetimeFigureOut">
              <a:rPr lang="en-US" smtClean="0"/>
              <a:pPr/>
              <a:t>9/4/2019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97669C0-2851-4678-9D44-B432934D8A59}" type="datetimeFigureOut">
              <a:rPr lang="en-US" smtClean="0"/>
              <a:pPr/>
              <a:t>9/4/2019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7669C0-2851-4678-9D44-B432934D8A59}" type="datetimeFigureOut">
              <a:rPr lang="en-US" smtClean="0"/>
              <a:pPr/>
              <a:t>9/4/2019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7669C0-2851-4678-9D44-B432934D8A59}" type="datetimeFigureOut">
              <a:rPr lang="en-US" smtClean="0"/>
              <a:pPr/>
              <a:t>9/4/2019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7669C0-2851-4678-9D44-B432934D8A59}" type="datetimeFigureOut">
              <a:rPr lang="en-US" smtClean="0"/>
              <a:pPr/>
              <a:t>9/4/2019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7669C0-2851-4678-9D44-B432934D8A59}" type="datetimeFigureOut">
              <a:rPr lang="en-US" smtClean="0"/>
              <a:pPr/>
              <a:t>9/4/2019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7669C0-2851-4678-9D44-B432934D8A59}" type="datetimeFigureOut">
              <a:rPr lang="en-US" smtClean="0"/>
              <a:pPr/>
              <a:t>9/4/2019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7669C0-2851-4678-9D44-B432934D8A59}" type="datetimeFigureOut">
              <a:rPr lang="en-US" smtClean="0"/>
              <a:pPr/>
              <a:t>9/4/2019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ADAC71-E120-4483-A79A-3A2D48B9466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57201"/>
            <a:ext cx="7772400" cy="3143250"/>
          </a:xfrm>
          <a:solidFill>
            <a:srgbClr val="00B0F0"/>
          </a:solidFill>
        </p:spPr>
        <p:txBody>
          <a:bodyPr/>
          <a:lstStyle/>
          <a:p>
            <a:r>
              <a:rPr lang="en-US" dirty="0" smtClean="0">
                <a:latin typeface="Arial Black" pitchFamily="34" charset="0"/>
              </a:rPr>
              <a:t>KOEFESIEN </a:t>
            </a:r>
            <a:r>
              <a:rPr lang="en-US" dirty="0" smtClean="0">
                <a:latin typeface="Arial Black" pitchFamily="34" charset="0"/>
              </a:rPr>
              <a:t>ANALISIS KORELASI </a:t>
            </a:r>
            <a:r>
              <a:rPr lang="en-US" dirty="0" smtClean="0">
                <a:latin typeface="Arial Black" pitchFamily="34" charset="0"/>
              </a:rPr>
              <a:t>KONTIGENSI</a:t>
            </a:r>
            <a:r>
              <a:rPr lang="en-US" smtClean="0">
                <a:latin typeface="Arial Black" pitchFamily="34" charset="0"/>
              </a:rPr>
              <a:t>, PRODUCT MOMENT</a:t>
            </a:r>
            <a:endParaRPr lang="en-US" dirty="0">
              <a:latin typeface="Arial Black" pitchFamily="34" charset="0"/>
            </a:endParaRPr>
          </a:p>
        </p:txBody>
      </p:sp>
      <p:sp>
        <p:nvSpPr>
          <p:cNvPr id="3" name="Subtitle 2"/>
          <p:cNvSpPr>
            <a:spLocks noGrp="1"/>
          </p:cNvSpPr>
          <p:nvPr>
            <p:ph type="subTitle" idx="1"/>
          </p:nvPr>
        </p:nvSpPr>
        <p:spPr>
          <a:xfrm>
            <a:off x="1371600" y="3581400"/>
            <a:ext cx="6400800" cy="1752600"/>
          </a:xfrm>
          <a:solidFill>
            <a:srgbClr val="FFFF00"/>
          </a:solidFill>
        </p:spPr>
        <p:txBody>
          <a:bodyPr/>
          <a:lstStyle/>
          <a:p>
            <a:r>
              <a:rPr lang="en-US" dirty="0" smtClean="0">
                <a:solidFill>
                  <a:srgbClr val="C00000"/>
                </a:solidFill>
                <a:latin typeface="Arial Black" pitchFamily="34" charset="0"/>
              </a:rPr>
              <a:t>PERTEMUAN KE VI</a:t>
            </a:r>
          </a:p>
          <a:p>
            <a:r>
              <a:rPr lang="en-US" dirty="0" smtClean="0">
                <a:solidFill>
                  <a:srgbClr val="C00000"/>
                </a:solidFill>
                <a:latin typeface="Arial Black" pitchFamily="34" charset="0"/>
              </a:rPr>
              <a:t>BK VB</a:t>
            </a:r>
            <a:endParaRPr lang="en-US" dirty="0">
              <a:solidFill>
                <a:srgbClr val="C00000"/>
              </a:solidFill>
              <a:latin typeface="Arial Black" pitchFamily="34" charset="0"/>
            </a:endParaRPr>
          </a:p>
        </p:txBody>
      </p:sp>
    </p:spTree>
    <p:extLst>
      <p:ext uri="{BB962C8B-B14F-4D97-AF65-F5344CB8AC3E}">
        <p14:creationId xmlns:p14="http://schemas.microsoft.com/office/powerpoint/2010/main" val="5830113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B0F0"/>
          </a:solidFill>
        </p:spPr>
        <p:txBody>
          <a:bodyPr/>
          <a:lstStyle/>
          <a:p>
            <a:r>
              <a:rPr lang="en-US" dirty="0" smtClean="0">
                <a:solidFill>
                  <a:schemeClr val="accent2">
                    <a:lumMod val="75000"/>
                  </a:schemeClr>
                </a:solidFill>
                <a:latin typeface="Arial Black" pitchFamily="34" charset="0"/>
              </a:rPr>
              <a:t>KORELASI PHI</a:t>
            </a:r>
            <a:endParaRPr lang="en-US" dirty="0">
              <a:solidFill>
                <a:schemeClr val="accent2">
                  <a:lumMod val="75000"/>
                </a:schemeClr>
              </a:solidFill>
              <a:latin typeface="Arial Black" pitchFamily="34" charset="0"/>
            </a:endParaRPr>
          </a:p>
        </p:txBody>
      </p:sp>
      <p:sp>
        <p:nvSpPr>
          <p:cNvPr id="3" name="Content Placeholder 2"/>
          <p:cNvSpPr>
            <a:spLocks noGrp="1"/>
          </p:cNvSpPr>
          <p:nvPr>
            <p:ph idx="1"/>
          </p:nvPr>
        </p:nvSpPr>
        <p:spPr>
          <a:xfrm>
            <a:off x="457200" y="1600200"/>
            <a:ext cx="8382000" cy="4525963"/>
          </a:xfrm>
        </p:spPr>
        <p:txBody>
          <a:bodyPr/>
          <a:lstStyle/>
          <a:p>
            <a:r>
              <a:rPr lang="en-US" dirty="0" smtClean="0"/>
              <a:t>KORELASI PHI DIGUNAKAN UNTUK MENGUJI HUBUNGAN ANTARA VARIABEL YANG DATANYA BERBENTUK DATA NOMINAL/DESKRIT.</a:t>
            </a:r>
          </a:p>
          <a:p>
            <a:r>
              <a:rPr lang="en-US" dirty="0" smtClean="0"/>
              <a:t>UNTUK LANGKAH ANALISISNYA MENGGUNA-KAN ANALISIS CHI KUADRAT.</a:t>
            </a:r>
          </a:p>
          <a:p>
            <a:r>
              <a:rPr lang="en-US" dirty="0" smtClean="0"/>
              <a:t>LANGKAH BERIKUTNYA UJI SIGNIFIKASI PHI  (Ø).</a:t>
            </a:r>
            <a:endParaRPr lang="en-US" dirty="0"/>
          </a:p>
        </p:txBody>
      </p:sp>
    </p:spTree>
    <p:extLst>
      <p:ext uri="{BB962C8B-B14F-4D97-AF65-F5344CB8AC3E}">
        <p14:creationId xmlns:p14="http://schemas.microsoft.com/office/powerpoint/2010/main" val="39193733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p:spPr>
        <p:txBody>
          <a:bodyPr/>
          <a:lstStyle/>
          <a:p>
            <a:r>
              <a:rPr lang="en-US" dirty="0" smtClean="0">
                <a:latin typeface="Arial Black" pitchFamily="34" charset="0"/>
              </a:rPr>
              <a:t>LANGKAH UJI Phi (Ø)</a:t>
            </a:r>
            <a:endParaRPr lang="en-US" dirty="0">
              <a:latin typeface="Arial Black" pitchFamily="34" charset="0"/>
            </a:endParaRPr>
          </a:p>
        </p:txBody>
      </p:sp>
      <p:sp>
        <p:nvSpPr>
          <p:cNvPr id="3" name="Content Placeholder 2"/>
          <p:cNvSpPr>
            <a:spLocks noGrp="1"/>
          </p:cNvSpPr>
          <p:nvPr>
            <p:ph idx="1"/>
          </p:nvPr>
        </p:nvSpPr>
        <p:spPr/>
        <p:txBody>
          <a:bodyPr/>
          <a:lstStyle/>
          <a:p>
            <a:r>
              <a:rPr lang="en-US" dirty="0" smtClean="0"/>
              <a:t>RUMUSKAN HIPOTESISNYA : Ho DAN Ha </a:t>
            </a:r>
          </a:p>
          <a:p>
            <a:r>
              <a:rPr lang="en-US" dirty="0" smtClean="0"/>
              <a:t>TENTUKAN TARAF SIFNIFIKASINYA 5% ATAU 1%.</a:t>
            </a:r>
          </a:p>
          <a:p>
            <a:r>
              <a:rPr lang="en-US" dirty="0" smtClean="0"/>
              <a:t>TENTUKAN STATISTIK UJI  DIMULAI DENGAN MENCARI NILAI X</a:t>
            </a:r>
            <a:r>
              <a:rPr lang="en-US" sz="2800" dirty="0" smtClean="0"/>
              <a:t>2</a:t>
            </a:r>
            <a:r>
              <a:rPr lang="en-US" dirty="0" smtClean="0"/>
              <a:t> (chi </a:t>
            </a:r>
            <a:r>
              <a:rPr lang="en-US" dirty="0" err="1" smtClean="0"/>
              <a:t>kuadrat</a:t>
            </a:r>
            <a:r>
              <a:rPr lang="en-US" dirty="0" smtClean="0"/>
              <a:t>)</a:t>
            </a:r>
          </a:p>
          <a:p>
            <a:r>
              <a:rPr lang="en-US" dirty="0" smtClean="0"/>
              <a:t>MENCARI KOEFESIEN UJI </a:t>
            </a:r>
            <a:r>
              <a:rPr lang="en-US" dirty="0" err="1" smtClean="0"/>
              <a:t>Phie</a:t>
            </a:r>
            <a:r>
              <a:rPr lang="en-US" dirty="0" smtClean="0"/>
              <a:t> (Ø)</a:t>
            </a:r>
          </a:p>
          <a:p>
            <a:r>
              <a:rPr lang="en-US" dirty="0" smtClean="0"/>
              <a:t>MELAKUKAN TEST UJI SIGNIFIKANSI KORELASI</a:t>
            </a:r>
          </a:p>
          <a:p>
            <a:pPr marL="0" indent="0">
              <a:buNone/>
            </a:pPr>
            <a:r>
              <a:rPr lang="en-US" dirty="0" smtClean="0"/>
              <a:t>        </a:t>
            </a:r>
            <a:endParaRPr lang="en-US" dirty="0"/>
          </a:p>
        </p:txBody>
      </p:sp>
    </p:spTree>
    <p:extLst>
      <p:ext uri="{BB962C8B-B14F-4D97-AF65-F5344CB8AC3E}">
        <p14:creationId xmlns:p14="http://schemas.microsoft.com/office/powerpoint/2010/main" val="37805386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rmAutofit/>
          </a:bodyPr>
          <a:lstStyle/>
          <a:p>
            <a:r>
              <a:rPr lang="en-US" dirty="0" smtClean="0">
                <a:solidFill>
                  <a:srgbClr val="C00000"/>
                </a:solidFill>
                <a:latin typeface="Arial Black" pitchFamily="34" charset="0"/>
              </a:rPr>
              <a:t>RUMUS ANALISIS PHI</a:t>
            </a:r>
            <a:endParaRPr lang="en-US" dirty="0">
              <a:solidFill>
                <a:srgbClr val="C00000"/>
              </a:solidFill>
              <a:latin typeface="Arial Black" pitchFamily="34" charset="0"/>
            </a:endParaRPr>
          </a:p>
        </p:txBody>
      </p:sp>
      <p:sp>
        <p:nvSpPr>
          <p:cNvPr id="1126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1" name="Rectangle 3"/>
          <p:cNvSpPr>
            <a:spLocks noChangeArrowheads="1"/>
          </p:cNvSpPr>
          <p:nvPr/>
        </p:nvSpPr>
        <p:spPr bwMode="auto">
          <a:xfrm>
            <a:off x="0" y="10477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7"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057400" y="1634836"/>
            <a:ext cx="3864077" cy="1828800"/>
          </a:xfrm>
          <a:prstGeom prst="rect">
            <a:avLst/>
          </a:prstGeom>
          <a:noFill/>
        </p:spPr>
      </p:pic>
      <mc:AlternateContent xmlns:mc="http://schemas.openxmlformats.org/markup-compatibility/2006" xmlns:a14="http://schemas.microsoft.com/office/drawing/2010/main">
        <mc:Choice Requires="a14">
          <p:sp>
            <p:nvSpPr>
              <p:cNvPr id="3" name="Rectangle 2"/>
              <p:cNvSpPr/>
              <p:nvPr/>
            </p:nvSpPr>
            <p:spPr>
              <a:xfrm>
                <a:off x="2865912" y="3352800"/>
                <a:ext cx="3102076" cy="1219693"/>
              </a:xfrm>
              <a:prstGeom prst="rect">
                <a:avLst/>
              </a:prstGeom>
            </p:spPr>
            <p:txBody>
              <a:bodyPr wrap="square">
                <a:spAutoFit/>
              </a:bodyPr>
              <a:lstStyle/>
              <a:p>
                <a:r>
                  <a:rPr lang="en-ID" dirty="0"/>
                  <a:t> </a:t>
                </a:r>
                <a14:m>
                  <m:oMath xmlns:m="http://schemas.openxmlformats.org/officeDocument/2006/math">
                    <m:r>
                      <a:rPr lang="en-ID" sz="3600" b="1" i="1">
                        <a:latin typeface="Cambria Math" panose="02040503050406030204" pitchFamily="18" charset="0"/>
                      </a:rPr>
                      <m:t>𝝋</m:t>
                    </m:r>
                    <m:r>
                      <a:rPr lang="en-ID" sz="3600" b="1" i="1">
                        <a:latin typeface="Cambria Math" panose="02040503050406030204" pitchFamily="18" charset="0"/>
                      </a:rPr>
                      <m:t>=</m:t>
                    </m:r>
                    <m:rad>
                      <m:radPr>
                        <m:degHide m:val="on"/>
                        <m:ctrlPr>
                          <a:rPr lang="en-US" sz="3600" b="1" i="1">
                            <a:latin typeface="Cambria Math" panose="02040503050406030204" pitchFamily="18" charset="0"/>
                          </a:rPr>
                        </m:ctrlPr>
                      </m:radPr>
                      <m:deg/>
                      <m:e>
                        <m:f>
                          <m:fPr>
                            <m:ctrlPr>
                              <a:rPr lang="en-US" sz="3600" b="1" i="1">
                                <a:latin typeface="Cambria Math" panose="02040503050406030204" pitchFamily="18" charset="0"/>
                              </a:rPr>
                            </m:ctrlPr>
                          </m:fPr>
                          <m:num>
                            <m:sSup>
                              <m:sSupPr>
                                <m:ctrlPr>
                                  <a:rPr lang="en-US" sz="3600" b="1" i="1">
                                    <a:latin typeface="Cambria Math" panose="02040503050406030204" pitchFamily="18" charset="0"/>
                                  </a:rPr>
                                </m:ctrlPr>
                              </m:sSupPr>
                              <m:e>
                                <m:r>
                                  <a:rPr lang="en-ID" sz="3600" b="1" i="1">
                                    <a:latin typeface="Cambria Math" panose="02040503050406030204" pitchFamily="18" charset="0"/>
                                  </a:rPr>
                                  <m:t>𝒙</m:t>
                                </m:r>
                              </m:e>
                              <m:sup>
                                <m:r>
                                  <a:rPr lang="en-ID" sz="3600" b="1" i="1">
                                    <a:latin typeface="Cambria Math" panose="02040503050406030204" pitchFamily="18" charset="0"/>
                                  </a:rPr>
                                  <m:t>𝟐</m:t>
                                </m:r>
                              </m:sup>
                            </m:sSup>
                          </m:num>
                          <m:den>
                            <m:r>
                              <a:rPr lang="en-ID" sz="3600" b="1" i="1">
                                <a:latin typeface="Cambria Math" panose="02040503050406030204" pitchFamily="18" charset="0"/>
                              </a:rPr>
                              <m:t>𝑵</m:t>
                            </m:r>
                          </m:den>
                        </m:f>
                      </m:e>
                    </m:rad>
                  </m:oMath>
                </a14:m>
                <a:endParaRPr lang="en-US" sz="3600" dirty="0"/>
              </a:p>
            </p:txBody>
          </p:sp>
        </mc:Choice>
        <mc:Fallback xmlns="">
          <p:sp>
            <p:nvSpPr>
              <p:cNvPr id="3" name="Rectangle 2"/>
              <p:cNvSpPr>
                <a:spLocks noRot="1" noChangeAspect="1" noMove="1" noResize="1" noEditPoints="1" noAdjustHandles="1" noChangeArrowheads="1" noChangeShapeType="1" noTextEdit="1"/>
              </p:cNvSpPr>
              <p:nvPr/>
            </p:nvSpPr>
            <p:spPr>
              <a:xfrm>
                <a:off x="2865912" y="3352800"/>
                <a:ext cx="3102076" cy="1219693"/>
              </a:xfrm>
              <a:prstGeom prst="rect">
                <a:avLst/>
              </a:prstGeom>
              <a:blipFill rotWithShape="1">
                <a:blip r:embed="rId3"/>
                <a:stretch>
                  <a:fillRect l="-1572" b="-2000"/>
                </a:stretch>
              </a:blipFill>
            </p:spPr>
            <p:txBody>
              <a:bodyPr/>
              <a:lstStyle/>
              <a:p>
                <a:r>
                  <a:rPr lang="en-US">
                    <a:noFill/>
                  </a:rPr>
                  <a:t> </a:t>
                </a:r>
              </a:p>
            </p:txBody>
          </p:sp>
        </mc:Fallback>
      </mc:AlternateContent>
      <p:sp>
        <p:nvSpPr>
          <p:cNvPr id="4" name="Rectangle 3"/>
          <p:cNvSpPr/>
          <p:nvPr/>
        </p:nvSpPr>
        <p:spPr>
          <a:xfrm>
            <a:off x="609600" y="4700599"/>
            <a:ext cx="4572000" cy="646331"/>
          </a:xfrm>
          <a:prstGeom prst="rect">
            <a:avLst/>
          </a:prstGeom>
        </p:spPr>
        <p:txBody>
          <a:bodyPr>
            <a:spAutoFit/>
          </a:bodyPr>
          <a:lstStyle/>
          <a:p>
            <a:pPr marL="118872" indent="0">
              <a:buNone/>
            </a:pPr>
            <a:r>
              <a:rPr lang="en-ID" b="1" dirty="0" err="1"/>
              <a:t>Uji</a:t>
            </a:r>
            <a:r>
              <a:rPr lang="en-ID" b="1" dirty="0"/>
              <a:t> </a:t>
            </a:r>
            <a:r>
              <a:rPr lang="en-ID" b="1" dirty="0" err="1"/>
              <a:t>Signifikasi</a:t>
            </a:r>
            <a:r>
              <a:rPr lang="en-ID" b="1" dirty="0"/>
              <a:t> </a:t>
            </a:r>
            <a:r>
              <a:rPr lang="en-ID" b="1" dirty="0" err="1"/>
              <a:t>Korelasi</a:t>
            </a:r>
            <a:endParaRPr lang="en-ID" b="1" dirty="0"/>
          </a:p>
          <a:p>
            <a:pPr marL="118872" indent="0">
              <a:buNone/>
            </a:pPr>
            <a:endParaRPr lang="en-US" b="1" dirty="0"/>
          </a:p>
        </p:txBody>
      </p:sp>
      <mc:AlternateContent xmlns:mc="http://schemas.openxmlformats.org/markup-compatibility/2006" xmlns:a14="http://schemas.microsoft.com/office/drawing/2010/main">
        <mc:Choice Requires="a14">
          <p:sp>
            <p:nvSpPr>
              <p:cNvPr id="5" name="Rectangle 4"/>
              <p:cNvSpPr/>
              <p:nvPr/>
            </p:nvSpPr>
            <p:spPr>
              <a:xfrm>
                <a:off x="2971800" y="4880424"/>
                <a:ext cx="4572000" cy="1712135"/>
              </a:xfrm>
              <a:prstGeom prst="rect">
                <a:avLst/>
              </a:prstGeom>
            </p:spPr>
            <p:txBody>
              <a:bodyPr>
                <a:spAutoFit/>
              </a:bodyPr>
              <a:lstStyle/>
              <a:p>
                <a:pPr marL="118872" indent="0">
                  <a:buNone/>
                </a:pPr>
                <a:r>
                  <a:rPr lang="en-ID" sz="3600" b="1" dirty="0"/>
                  <a:t>t =  </a:t>
                </a:r>
                <a14:m>
                  <m:oMath xmlns:m="http://schemas.openxmlformats.org/officeDocument/2006/math">
                    <m:r>
                      <a:rPr lang="en-ID" sz="3600" b="1" i="1">
                        <a:latin typeface="Cambria Math" panose="02040503050406030204" pitchFamily="18" charset="0"/>
                      </a:rPr>
                      <m:t>𝝋</m:t>
                    </m:r>
                  </m:oMath>
                </a14:m>
                <a:r>
                  <a:rPr lang="en-ID" sz="3600" b="1" dirty="0"/>
                  <a:t> </a:t>
                </a:r>
                <a14:m>
                  <m:oMath xmlns:m="http://schemas.openxmlformats.org/officeDocument/2006/math">
                    <m:rad>
                      <m:radPr>
                        <m:degHide m:val="on"/>
                        <m:ctrlPr>
                          <a:rPr lang="en-US" sz="3600" b="1" i="1">
                            <a:latin typeface="Cambria Math" panose="02040503050406030204" pitchFamily="18" charset="0"/>
                          </a:rPr>
                        </m:ctrlPr>
                      </m:radPr>
                      <m:deg/>
                      <m:e>
                        <m:f>
                          <m:fPr>
                            <m:ctrlPr>
                              <a:rPr lang="en-US" sz="3600" b="1" i="1">
                                <a:latin typeface="Cambria Math" panose="02040503050406030204" pitchFamily="18" charset="0"/>
                              </a:rPr>
                            </m:ctrlPr>
                          </m:fPr>
                          <m:num>
                            <m:r>
                              <a:rPr lang="en-ID" sz="3600" b="1" i="1">
                                <a:latin typeface="Cambria Math" panose="02040503050406030204" pitchFamily="18" charset="0"/>
                              </a:rPr>
                              <m:t>𝑵</m:t>
                            </m:r>
                            <m:r>
                              <a:rPr lang="en-ID" sz="3600" b="1" i="1">
                                <a:latin typeface="Cambria Math" panose="02040503050406030204" pitchFamily="18" charset="0"/>
                              </a:rPr>
                              <m:t>−</m:t>
                            </m:r>
                            <m:r>
                              <a:rPr lang="en-ID" sz="3600" b="1" i="1">
                                <a:latin typeface="Cambria Math" panose="02040503050406030204" pitchFamily="18" charset="0"/>
                              </a:rPr>
                              <m:t>𝟐</m:t>
                            </m:r>
                          </m:num>
                          <m:den>
                            <m:r>
                              <a:rPr lang="en-ID" sz="3600" b="1" i="1">
                                <a:latin typeface="Cambria Math" panose="02040503050406030204" pitchFamily="18" charset="0"/>
                              </a:rPr>
                              <m:t>𝟏</m:t>
                            </m:r>
                            <m:r>
                              <a:rPr lang="en-ID" sz="3600" b="1" i="1">
                                <a:latin typeface="Cambria Math" panose="02040503050406030204" pitchFamily="18" charset="0"/>
                              </a:rPr>
                              <m:t>−</m:t>
                            </m:r>
                            <m:r>
                              <a:rPr lang="en-ID" sz="3600" b="1" i="1">
                                <a:latin typeface="Cambria Math" panose="02040503050406030204" pitchFamily="18" charset="0"/>
                              </a:rPr>
                              <m:t>𝝋</m:t>
                            </m:r>
                          </m:den>
                        </m:f>
                      </m:e>
                    </m:rad>
                  </m:oMath>
                </a14:m>
                <a:endParaRPr lang="en-US" sz="3600" b="1" dirty="0"/>
              </a:p>
              <a:p>
                <a:pPr marL="118872" indent="0">
                  <a:buNone/>
                </a:pPr>
                <a:endParaRPr lang="en-ID" sz="3200" dirty="0"/>
              </a:p>
            </p:txBody>
          </p:sp>
        </mc:Choice>
        <mc:Fallback xmlns="">
          <p:sp>
            <p:nvSpPr>
              <p:cNvPr id="5" name="Rectangle 4"/>
              <p:cNvSpPr>
                <a:spLocks noRot="1" noChangeAspect="1" noMove="1" noResize="1" noEditPoints="1" noAdjustHandles="1" noChangeArrowheads="1" noChangeShapeType="1" noTextEdit="1"/>
              </p:cNvSpPr>
              <p:nvPr/>
            </p:nvSpPr>
            <p:spPr>
              <a:xfrm>
                <a:off x="2971800" y="4880424"/>
                <a:ext cx="4572000" cy="1712135"/>
              </a:xfrm>
              <a:prstGeom prst="rect">
                <a:avLst/>
              </a:prstGeom>
              <a:blipFill rotWithShape="1">
                <a:blip r:embed="rId4"/>
                <a:stretch>
                  <a:fillRect l="-1600" b="-11429"/>
                </a:stretch>
              </a:blipFill>
            </p:spPr>
            <p:txBody>
              <a:bodyPr/>
              <a:lstStyle/>
              <a:p>
                <a:r>
                  <a:rPr lang="en-US">
                    <a:noFill/>
                  </a:rPr>
                  <a:t> </a:t>
                </a:r>
              </a:p>
            </p:txBody>
          </p:sp>
        </mc:Fallback>
      </mc:AlternateContent>
    </p:spTree>
    <p:extLst>
      <p:ext uri="{BB962C8B-B14F-4D97-AF65-F5344CB8AC3E}">
        <p14:creationId xmlns:p14="http://schemas.microsoft.com/office/powerpoint/2010/main" val="20272512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rmAutofit fontScale="90000"/>
          </a:bodyPr>
          <a:lstStyle/>
          <a:p>
            <a:r>
              <a:rPr lang="en-US" dirty="0" smtClean="0">
                <a:latin typeface="Arial Black" pitchFamily="34" charset="0"/>
              </a:rPr>
              <a:t>CONTOH LANGKAH  ANALISIS</a:t>
            </a:r>
            <a:endParaRPr lang="en-US" dirty="0">
              <a:latin typeface="Arial Black" pitchFamily="34" charset="0"/>
            </a:endParaRPr>
          </a:p>
        </p:txBody>
      </p:sp>
      <p:sp>
        <p:nvSpPr>
          <p:cNvPr id="3" name="Content Placeholder 2"/>
          <p:cNvSpPr>
            <a:spLocks noGrp="1"/>
          </p:cNvSpPr>
          <p:nvPr>
            <p:ph idx="1"/>
          </p:nvPr>
        </p:nvSpPr>
        <p:spPr/>
        <p:txBody>
          <a:bodyPr/>
          <a:lstStyle/>
          <a:p>
            <a:r>
              <a:rPr lang="en-US" dirty="0" err="1" smtClean="0"/>
              <a:t>Hipotesis</a:t>
            </a:r>
            <a:r>
              <a:rPr lang="en-US" dirty="0" smtClean="0"/>
              <a:t> </a:t>
            </a:r>
            <a:r>
              <a:rPr lang="en-US" dirty="0" err="1" smtClean="0"/>
              <a:t>penelitian</a:t>
            </a:r>
            <a:r>
              <a:rPr lang="en-US" dirty="0" smtClean="0"/>
              <a:t> (Ha): </a:t>
            </a:r>
            <a:r>
              <a:rPr lang="en-US" dirty="0" err="1" smtClean="0"/>
              <a:t>ada</a:t>
            </a:r>
            <a:r>
              <a:rPr lang="en-US" dirty="0" smtClean="0"/>
              <a:t> </a:t>
            </a:r>
            <a:r>
              <a:rPr lang="en-US" dirty="0" err="1" smtClean="0"/>
              <a:t>hubungan</a:t>
            </a:r>
            <a:r>
              <a:rPr lang="en-US" dirty="0" smtClean="0"/>
              <a:t> </a:t>
            </a:r>
            <a:r>
              <a:rPr lang="en-US" dirty="0" err="1" smtClean="0"/>
              <a:t>antara</a:t>
            </a:r>
            <a:r>
              <a:rPr lang="en-US" dirty="0" smtClean="0"/>
              <a:t> </a:t>
            </a:r>
            <a:r>
              <a:rPr lang="en-US" dirty="0" err="1" smtClean="0"/>
              <a:t>jenis</a:t>
            </a:r>
            <a:r>
              <a:rPr lang="en-US" dirty="0" smtClean="0"/>
              <a:t> </a:t>
            </a:r>
            <a:r>
              <a:rPr lang="en-US" dirty="0" err="1" smtClean="0"/>
              <a:t>kelamin</a:t>
            </a:r>
            <a:r>
              <a:rPr lang="en-US" dirty="0" smtClean="0"/>
              <a:t> </a:t>
            </a:r>
            <a:r>
              <a:rPr lang="en-US" dirty="0" err="1" smtClean="0"/>
              <a:t>dengan</a:t>
            </a:r>
            <a:r>
              <a:rPr lang="en-US" dirty="0" smtClean="0"/>
              <a:t> </a:t>
            </a:r>
            <a:r>
              <a:rPr lang="en-US" dirty="0" err="1" smtClean="0"/>
              <a:t>minat</a:t>
            </a:r>
            <a:r>
              <a:rPr lang="en-US" dirty="0" smtClean="0"/>
              <a:t> </a:t>
            </a:r>
            <a:r>
              <a:rPr lang="en-US" dirty="0" err="1" smtClean="0"/>
              <a:t>menjadi</a:t>
            </a:r>
            <a:r>
              <a:rPr lang="en-US" dirty="0" smtClean="0"/>
              <a:t> </a:t>
            </a:r>
            <a:r>
              <a:rPr lang="en-US" dirty="0" err="1" smtClean="0"/>
              <a:t>pendidik</a:t>
            </a:r>
            <a:r>
              <a:rPr lang="en-US" dirty="0" smtClean="0"/>
              <a:t> </a:t>
            </a:r>
            <a:r>
              <a:rPr lang="en-US" dirty="0" err="1" smtClean="0"/>
              <a:t>bagi</a:t>
            </a:r>
            <a:r>
              <a:rPr lang="en-US" dirty="0" smtClean="0"/>
              <a:t> </a:t>
            </a:r>
            <a:r>
              <a:rPr lang="en-US" dirty="0" err="1" smtClean="0"/>
              <a:t>masyarakat</a:t>
            </a:r>
            <a:r>
              <a:rPr lang="en-US" dirty="0" smtClean="0"/>
              <a:t> </a:t>
            </a:r>
            <a:r>
              <a:rPr lang="en-US" dirty="0" err="1" smtClean="0"/>
              <a:t>kota</a:t>
            </a:r>
            <a:r>
              <a:rPr lang="en-US" dirty="0" smtClean="0"/>
              <a:t> Semarang:</a:t>
            </a:r>
          </a:p>
          <a:p>
            <a:r>
              <a:rPr lang="en-US" dirty="0" err="1" smtClean="0"/>
              <a:t>Hipotesis</a:t>
            </a:r>
            <a:r>
              <a:rPr lang="en-US" dirty="0" smtClean="0"/>
              <a:t> </a:t>
            </a:r>
            <a:r>
              <a:rPr lang="en-US" dirty="0" err="1" smtClean="0"/>
              <a:t>nihi</a:t>
            </a:r>
            <a:r>
              <a:rPr lang="en-US" dirty="0" smtClean="0"/>
              <a:t>; (Ho) { </a:t>
            </a:r>
            <a:r>
              <a:rPr lang="en-US" dirty="0" err="1" smtClean="0"/>
              <a:t>Tidak</a:t>
            </a:r>
            <a:r>
              <a:rPr lang="en-US" dirty="0" smtClean="0"/>
              <a:t> </a:t>
            </a:r>
            <a:r>
              <a:rPr lang="en-US" dirty="0" err="1" smtClean="0"/>
              <a:t>ada</a:t>
            </a:r>
            <a:r>
              <a:rPr lang="en-US" dirty="0" smtClean="0"/>
              <a:t> </a:t>
            </a:r>
            <a:r>
              <a:rPr lang="en-US" dirty="0" err="1" smtClean="0"/>
              <a:t>hubungan</a:t>
            </a:r>
            <a:r>
              <a:rPr lang="en-US" dirty="0" smtClean="0"/>
              <a:t> </a:t>
            </a:r>
            <a:r>
              <a:rPr lang="en-US" dirty="0" err="1" smtClean="0"/>
              <a:t>antara</a:t>
            </a:r>
            <a:r>
              <a:rPr lang="en-US" dirty="0" smtClean="0"/>
              <a:t> </a:t>
            </a:r>
            <a:r>
              <a:rPr lang="en-US" dirty="0" err="1" smtClean="0"/>
              <a:t>jenis</a:t>
            </a:r>
            <a:r>
              <a:rPr lang="en-US" dirty="0" smtClean="0"/>
              <a:t> </a:t>
            </a:r>
            <a:r>
              <a:rPr lang="en-US" dirty="0" err="1" smtClean="0"/>
              <a:t>kelamin</a:t>
            </a:r>
            <a:r>
              <a:rPr lang="en-US" dirty="0" smtClean="0"/>
              <a:t> </a:t>
            </a:r>
            <a:r>
              <a:rPr lang="en-US" dirty="0" err="1" smtClean="0"/>
              <a:t>dengan</a:t>
            </a:r>
            <a:r>
              <a:rPr lang="en-US" dirty="0" smtClean="0"/>
              <a:t> </a:t>
            </a:r>
            <a:r>
              <a:rPr lang="en-US" dirty="0" err="1" smtClean="0"/>
              <a:t>minat</a:t>
            </a:r>
            <a:r>
              <a:rPr lang="en-US" dirty="0" smtClean="0"/>
              <a:t> </a:t>
            </a:r>
            <a:r>
              <a:rPr lang="en-US" dirty="0" err="1" smtClean="0"/>
              <a:t>menjadi</a:t>
            </a:r>
            <a:r>
              <a:rPr lang="en-US" dirty="0" smtClean="0"/>
              <a:t> </a:t>
            </a:r>
            <a:r>
              <a:rPr lang="en-US" dirty="0" err="1" smtClean="0"/>
              <a:t>pendidik</a:t>
            </a:r>
            <a:r>
              <a:rPr lang="en-US" dirty="0" smtClean="0"/>
              <a:t> </a:t>
            </a:r>
            <a:r>
              <a:rPr lang="en-US" dirty="0" err="1" smtClean="0"/>
              <a:t>bagi</a:t>
            </a:r>
            <a:r>
              <a:rPr lang="en-US" dirty="0" smtClean="0"/>
              <a:t> </a:t>
            </a:r>
            <a:r>
              <a:rPr lang="en-US" dirty="0" err="1" smtClean="0"/>
              <a:t>masyarakat</a:t>
            </a:r>
            <a:r>
              <a:rPr lang="en-US" dirty="0" smtClean="0"/>
              <a:t> </a:t>
            </a:r>
            <a:r>
              <a:rPr lang="en-US" dirty="0" err="1" smtClean="0"/>
              <a:t>kota</a:t>
            </a:r>
            <a:r>
              <a:rPr lang="en-US" dirty="0" smtClean="0"/>
              <a:t> Semarang.</a:t>
            </a:r>
          </a:p>
          <a:p>
            <a:r>
              <a:rPr lang="en-US" dirty="0" err="1" smtClean="0"/>
              <a:t>Susun</a:t>
            </a:r>
            <a:r>
              <a:rPr lang="en-US" dirty="0" smtClean="0"/>
              <a:t> </a:t>
            </a:r>
            <a:r>
              <a:rPr lang="en-US" dirty="0" err="1" smtClean="0"/>
              <a:t>tabel</a:t>
            </a:r>
            <a:r>
              <a:rPr lang="en-US" dirty="0" smtClean="0"/>
              <a:t> </a:t>
            </a:r>
            <a:r>
              <a:rPr lang="en-US" dirty="0" err="1" smtClean="0"/>
              <a:t>kerjanya</a:t>
            </a:r>
            <a:r>
              <a:rPr lang="en-US" dirty="0"/>
              <a:t> </a:t>
            </a:r>
            <a:r>
              <a:rPr lang="en-US" dirty="0" smtClean="0"/>
              <a:t>(</a:t>
            </a:r>
            <a:r>
              <a:rPr lang="en-US" dirty="0" err="1" smtClean="0"/>
              <a:t>sampel</a:t>
            </a:r>
            <a:r>
              <a:rPr lang="en-US" dirty="0" smtClean="0"/>
              <a:t> </a:t>
            </a:r>
            <a:r>
              <a:rPr lang="en-US" dirty="0" err="1" smtClean="0"/>
              <a:t>penelitiannya</a:t>
            </a:r>
            <a:r>
              <a:rPr lang="en-US" dirty="0" smtClean="0"/>
              <a:t> 50 orang).</a:t>
            </a:r>
            <a:endParaRPr lang="en-US" dirty="0"/>
          </a:p>
        </p:txBody>
      </p:sp>
    </p:spTree>
    <p:extLst>
      <p:ext uri="{BB962C8B-B14F-4D97-AF65-F5344CB8AC3E}">
        <p14:creationId xmlns:p14="http://schemas.microsoft.com/office/powerpoint/2010/main" val="21324408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rmAutofit/>
          </a:bodyPr>
          <a:lstStyle/>
          <a:p>
            <a:r>
              <a:rPr lang="en-US" sz="4000" dirty="0" smtClean="0">
                <a:latin typeface="Arial Black" pitchFamily="34" charset="0"/>
              </a:rPr>
              <a:t>TABEL KERJA ANALISIS</a:t>
            </a:r>
            <a:endParaRPr lang="en-US" sz="4000" dirty="0">
              <a:latin typeface="Arial Black"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76120006"/>
              </p:ext>
            </p:extLst>
          </p:nvPr>
        </p:nvGraphicFramePr>
        <p:xfrm>
          <a:off x="381001" y="2031969"/>
          <a:ext cx="8153400" cy="1889760"/>
        </p:xfrm>
        <a:graphic>
          <a:graphicData uri="http://schemas.openxmlformats.org/drawingml/2006/table">
            <a:tbl>
              <a:tblPr firstRow="1" bandRow="1">
                <a:tableStyleId>{5C22544A-7EE6-4342-B048-85BDC9FD1C3A}</a:tableStyleId>
              </a:tblPr>
              <a:tblGrid>
                <a:gridCol w="2057400"/>
                <a:gridCol w="2057400"/>
                <a:gridCol w="2057400"/>
                <a:gridCol w="1981200"/>
              </a:tblGrid>
              <a:tr h="370840">
                <a:tc>
                  <a:txBody>
                    <a:bodyPr/>
                    <a:lstStyle/>
                    <a:p>
                      <a:pPr algn="ctr"/>
                      <a:r>
                        <a:rPr lang="en-US" sz="2000" dirty="0" smtClean="0"/>
                        <a:t>      JENIS</a:t>
                      </a:r>
                      <a:r>
                        <a:rPr lang="en-US" sz="2000" baseline="0" dirty="0" smtClean="0"/>
                        <a:t> KELAMIN</a:t>
                      </a:r>
                      <a:endParaRPr lang="en-US" sz="2000" dirty="0"/>
                    </a:p>
                  </a:txBody>
                  <a:tcPr/>
                </a:tc>
                <a:tc>
                  <a:txBody>
                    <a:bodyPr/>
                    <a:lstStyle/>
                    <a:p>
                      <a:pPr algn="ctr"/>
                      <a:r>
                        <a:rPr lang="en-US" sz="2000" dirty="0" smtClean="0"/>
                        <a:t>      MINAT TINGGI</a:t>
                      </a:r>
                      <a:endParaRPr lang="en-US" sz="2000" dirty="0"/>
                    </a:p>
                  </a:txBody>
                  <a:tcPr/>
                </a:tc>
                <a:tc>
                  <a:txBody>
                    <a:bodyPr/>
                    <a:lstStyle/>
                    <a:p>
                      <a:pPr algn="ctr"/>
                      <a:r>
                        <a:rPr lang="en-US" sz="2000" dirty="0" smtClean="0"/>
                        <a:t>   MINAT RENDAH</a:t>
                      </a:r>
                      <a:endParaRPr lang="en-US" sz="2000" dirty="0"/>
                    </a:p>
                  </a:txBody>
                  <a:tcPr/>
                </a:tc>
                <a:tc>
                  <a:txBody>
                    <a:bodyPr/>
                    <a:lstStyle/>
                    <a:p>
                      <a:r>
                        <a:rPr lang="en-US" sz="2000" dirty="0" smtClean="0"/>
                        <a:t>       JUMLAH</a:t>
                      </a:r>
                      <a:endParaRPr lang="en-US" sz="2000" dirty="0"/>
                    </a:p>
                  </a:txBody>
                  <a:tcPr/>
                </a:tc>
              </a:tr>
              <a:tr h="370840">
                <a:tc>
                  <a:txBody>
                    <a:bodyPr/>
                    <a:lstStyle/>
                    <a:p>
                      <a:r>
                        <a:rPr lang="en-US" sz="2000" dirty="0" smtClean="0"/>
                        <a:t>           PUTRI</a:t>
                      </a:r>
                      <a:endParaRPr lang="en-US" sz="2000" dirty="0"/>
                    </a:p>
                  </a:txBody>
                  <a:tcPr/>
                </a:tc>
                <a:tc>
                  <a:txBody>
                    <a:bodyPr/>
                    <a:lstStyle/>
                    <a:p>
                      <a:r>
                        <a:rPr lang="en-US" sz="2000" dirty="0" smtClean="0"/>
                        <a:t>            18</a:t>
                      </a:r>
                      <a:endParaRPr lang="en-US" sz="2000" dirty="0"/>
                    </a:p>
                  </a:txBody>
                  <a:tcPr/>
                </a:tc>
                <a:tc>
                  <a:txBody>
                    <a:bodyPr/>
                    <a:lstStyle/>
                    <a:p>
                      <a:r>
                        <a:rPr lang="en-US" sz="2000" dirty="0" smtClean="0"/>
                        <a:t>              7</a:t>
                      </a:r>
                      <a:endParaRPr lang="en-US" sz="2000" dirty="0"/>
                    </a:p>
                  </a:txBody>
                  <a:tcPr/>
                </a:tc>
                <a:tc>
                  <a:txBody>
                    <a:bodyPr/>
                    <a:lstStyle/>
                    <a:p>
                      <a:r>
                        <a:rPr lang="en-US" sz="2000" dirty="0" smtClean="0"/>
                        <a:t>          25</a:t>
                      </a:r>
                      <a:endParaRPr lang="en-US" sz="2000" dirty="0"/>
                    </a:p>
                  </a:txBody>
                  <a:tcPr/>
                </a:tc>
              </a:tr>
              <a:tr h="370840">
                <a:tc>
                  <a:txBody>
                    <a:bodyPr/>
                    <a:lstStyle/>
                    <a:p>
                      <a:r>
                        <a:rPr lang="en-US" sz="2000" dirty="0" smtClean="0"/>
                        <a:t>            PUTRA</a:t>
                      </a:r>
                      <a:endParaRPr lang="en-US" sz="2000" dirty="0"/>
                    </a:p>
                  </a:txBody>
                  <a:tcPr/>
                </a:tc>
                <a:tc>
                  <a:txBody>
                    <a:bodyPr/>
                    <a:lstStyle/>
                    <a:p>
                      <a:r>
                        <a:rPr lang="en-US" sz="2000" dirty="0" smtClean="0"/>
                        <a:t>            10</a:t>
                      </a:r>
                      <a:endParaRPr lang="en-US" sz="2000" dirty="0"/>
                    </a:p>
                  </a:txBody>
                  <a:tcPr/>
                </a:tc>
                <a:tc>
                  <a:txBody>
                    <a:bodyPr/>
                    <a:lstStyle/>
                    <a:p>
                      <a:r>
                        <a:rPr lang="en-US" sz="2000" dirty="0" smtClean="0"/>
                        <a:t>             15</a:t>
                      </a:r>
                      <a:endParaRPr lang="en-US" sz="2000" dirty="0"/>
                    </a:p>
                  </a:txBody>
                  <a:tcPr/>
                </a:tc>
                <a:tc>
                  <a:txBody>
                    <a:bodyPr/>
                    <a:lstStyle/>
                    <a:p>
                      <a:r>
                        <a:rPr lang="en-US" sz="2000" dirty="0" smtClean="0"/>
                        <a:t>           25</a:t>
                      </a:r>
                      <a:endParaRPr lang="en-US" sz="2000" dirty="0"/>
                    </a:p>
                  </a:txBody>
                  <a:tcPr/>
                </a:tc>
              </a:tr>
              <a:tr h="370840">
                <a:tc>
                  <a:txBody>
                    <a:bodyPr/>
                    <a:lstStyle/>
                    <a:p>
                      <a:r>
                        <a:rPr lang="en-US" sz="2000" dirty="0" smtClean="0"/>
                        <a:t>          JUMLAH</a:t>
                      </a:r>
                      <a:endParaRPr lang="en-US" sz="2000" dirty="0"/>
                    </a:p>
                  </a:txBody>
                  <a:tcPr/>
                </a:tc>
                <a:tc>
                  <a:txBody>
                    <a:bodyPr/>
                    <a:lstStyle/>
                    <a:p>
                      <a:r>
                        <a:rPr lang="en-US" sz="2000" dirty="0" smtClean="0"/>
                        <a:t>            28</a:t>
                      </a:r>
                      <a:endParaRPr lang="en-US" sz="2000" dirty="0"/>
                    </a:p>
                  </a:txBody>
                  <a:tcPr/>
                </a:tc>
                <a:tc>
                  <a:txBody>
                    <a:bodyPr/>
                    <a:lstStyle/>
                    <a:p>
                      <a:r>
                        <a:rPr lang="en-US" sz="2000" dirty="0" smtClean="0"/>
                        <a:t>              22</a:t>
                      </a:r>
                      <a:endParaRPr lang="en-US" sz="2000" dirty="0"/>
                    </a:p>
                  </a:txBody>
                  <a:tcPr/>
                </a:tc>
                <a:tc>
                  <a:txBody>
                    <a:bodyPr/>
                    <a:lstStyle/>
                    <a:p>
                      <a:r>
                        <a:rPr lang="en-US" sz="2000" dirty="0" smtClean="0"/>
                        <a:t>           50</a:t>
                      </a:r>
                      <a:endParaRPr lang="en-US" sz="2000" dirty="0"/>
                    </a:p>
                  </a:txBody>
                  <a:tcPr/>
                </a:tc>
              </a:tr>
            </a:tbl>
          </a:graphicData>
        </a:graphic>
      </p:graphicFrame>
      <p:sp>
        <p:nvSpPr>
          <p:cNvPr id="5" name="TextBox 4"/>
          <p:cNvSpPr txBox="1"/>
          <p:nvPr/>
        </p:nvSpPr>
        <p:spPr>
          <a:xfrm>
            <a:off x="381001" y="1535668"/>
            <a:ext cx="3810000" cy="461665"/>
          </a:xfrm>
          <a:prstGeom prst="rect">
            <a:avLst/>
          </a:prstGeom>
          <a:noFill/>
        </p:spPr>
        <p:txBody>
          <a:bodyPr wrap="square" rtlCol="0">
            <a:spAutoFit/>
          </a:bodyPr>
          <a:lstStyle/>
          <a:p>
            <a:r>
              <a:rPr lang="en-US" sz="2400" dirty="0" smtClean="0"/>
              <a:t>  FREKUENSI OBSERVASI (</a:t>
            </a:r>
            <a:r>
              <a:rPr lang="en-US" sz="2400" dirty="0" err="1" smtClean="0"/>
              <a:t>Fo</a:t>
            </a:r>
            <a:r>
              <a:rPr lang="en-US" sz="2400" dirty="0" smtClean="0"/>
              <a:t>)</a:t>
            </a:r>
            <a:endParaRPr lang="en-US" sz="2400" dirty="0"/>
          </a:p>
        </p:txBody>
      </p:sp>
      <p:sp>
        <p:nvSpPr>
          <p:cNvPr id="6" name="TextBox 5"/>
          <p:cNvSpPr txBox="1"/>
          <p:nvPr/>
        </p:nvSpPr>
        <p:spPr>
          <a:xfrm>
            <a:off x="609600" y="4143345"/>
            <a:ext cx="3124200" cy="400110"/>
          </a:xfrm>
          <a:prstGeom prst="rect">
            <a:avLst/>
          </a:prstGeom>
          <a:noFill/>
        </p:spPr>
        <p:txBody>
          <a:bodyPr wrap="square" rtlCol="0">
            <a:spAutoFit/>
          </a:bodyPr>
          <a:lstStyle/>
          <a:p>
            <a:r>
              <a:rPr lang="en-US" sz="2000" dirty="0" smtClean="0"/>
              <a:t>FREKUENSI HARAPAN ( </a:t>
            </a:r>
            <a:r>
              <a:rPr lang="en-US" sz="2000" dirty="0" err="1" smtClean="0"/>
              <a:t>Fh</a:t>
            </a:r>
            <a:r>
              <a:rPr lang="en-US" sz="2000" dirty="0" smtClean="0"/>
              <a:t>)</a:t>
            </a:r>
            <a:endParaRPr lang="en-US" sz="2000" dirty="0"/>
          </a:p>
        </p:txBody>
      </p:sp>
      <p:graphicFrame>
        <p:nvGraphicFramePr>
          <p:cNvPr id="7" name="Table 6"/>
          <p:cNvGraphicFramePr>
            <a:graphicFrameLocks noGrp="1"/>
          </p:cNvGraphicFramePr>
          <p:nvPr>
            <p:extLst>
              <p:ext uri="{D42A27DB-BD31-4B8C-83A1-F6EECF244321}">
                <p14:modId xmlns:p14="http://schemas.microsoft.com/office/powerpoint/2010/main" val="4227009104"/>
              </p:ext>
            </p:extLst>
          </p:nvPr>
        </p:nvGraphicFramePr>
        <p:xfrm>
          <a:off x="762000" y="4800600"/>
          <a:ext cx="7848600" cy="1483360"/>
        </p:xfrm>
        <a:graphic>
          <a:graphicData uri="http://schemas.openxmlformats.org/drawingml/2006/table">
            <a:tbl>
              <a:tblPr firstRow="1" bandRow="1">
                <a:tableStyleId>{5C22544A-7EE6-4342-B048-85BDC9FD1C3A}</a:tableStyleId>
              </a:tblPr>
              <a:tblGrid>
                <a:gridCol w="1962150"/>
                <a:gridCol w="1962150"/>
                <a:gridCol w="1962150"/>
                <a:gridCol w="1962150"/>
              </a:tblGrid>
              <a:tr h="370840">
                <a:tc>
                  <a:txBody>
                    <a:bodyPr/>
                    <a:lstStyle/>
                    <a:p>
                      <a:r>
                        <a:rPr lang="en-US" dirty="0" smtClean="0"/>
                        <a:t> JENIS KELAMIN</a:t>
                      </a:r>
                      <a:endParaRPr lang="en-US" dirty="0"/>
                    </a:p>
                  </a:txBody>
                  <a:tcPr/>
                </a:tc>
                <a:tc>
                  <a:txBody>
                    <a:bodyPr/>
                    <a:lstStyle/>
                    <a:p>
                      <a:r>
                        <a:rPr lang="en-US" dirty="0" smtClean="0"/>
                        <a:t>  </a:t>
                      </a:r>
                      <a:r>
                        <a:rPr lang="en-US" baseline="0" dirty="0" smtClean="0"/>
                        <a:t> MINAT TINGGI</a:t>
                      </a:r>
                      <a:endParaRPr lang="en-US" dirty="0"/>
                    </a:p>
                  </a:txBody>
                  <a:tcPr/>
                </a:tc>
                <a:tc>
                  <a:txBody>
                    <a:bodyPr/>
                    <a:lstStyle/>
                    <a:p>
                      <a:r>
                        <a:rPr lang="en-US" dirty="0" smtClean="0"/>
                        <a:t>  MINAT RENDAH</a:t>
                      </a:r>
                      <a:endParaRPr lang="en-US" dirty="0"/>
                    </a:p>
                  </a:txBody>
                  <a:tcPr/>
                </a:tc>
                <a:tc>
                  <a:txBody>
                    <a:bodyPr/>
                    <a:lstStyle/>
                    <a:p>
                      <a:r>
                        <a:rPr lang="en-US" dirty="0" smtClean="0"/>
                        <a:t>       JUMLAH</a:t>
                      </a:r>
                      <a:endParaRPr lang="en-US" dirty="0"/>
                    </a:p>
                  </a:txBody>
                  <a:tcPr/>
                </a:tc>
              </a:tr>
              <a:tr h="370840">
                <a:tc>
                  <a:txBody>
                    <a:bodyPr/>
                    <a:lstStyle/>
                    <a:p>
                      <a:r>
                        <a:rPr lang="en-US" dirty="0" smtClean="0"/>
                        <a:t>       PUTRI  </a:t>
                      </a:r>
                      <a:endParaRPr lang="en-US" dirty="0"/>
                    </a:p>
                  </a:txBody>
                  <a:tcPr/>
                </a:tc>
                <a:tc>
                  <a:txBody>
                    <a:bodyPr/>
                    <a:lstStyle/>
                    <a:p>
                      <a:pPr algn="ctr"/>
                      <a:endParaRPr lang="en-US" dirty="0"/>
                    </a:p>
                  </a:txBody>
                  <a:tcPr/>
                </a:tc>
                <a:tc>
                  <a:txBody>
                    <a:bodyPr/>
                    <a:lstStyle/>
                    <a:p>
                      <a:pPr algn="ctr"/>
                      <a:endParaRPr lang="en-US" dirty="0"/>
                    </a:p>
                  </a:txBody>
                  <a:tcPr/>
                </a:tc>
                <a:tc>
                  <a:txBody>
                    <a:bodyPr/>
                    <a:lstStyle/>
                    <a:p>
                      <a:r>
                        <a:rPr lang="en-US" dirty="0" smtClean="0"/>
                        <a:t>           25</a:t>
                      </a:r>
                      <a:endParaRPr lang="en-US" dirty="0"/>
                    </a:p>
                  </a:txBody>
                  <a:tcPr/>
                </a:tc>
              </a:tr>
              <a:tr h="370840">
                <a:tc>
                  <a:txBody>
                    <a:bodyPr/>
                    <a:lstStyle/>
                    <a:p>
                      <a:r>
                        <a:rPr lang="en-US" dirty="0" smtClean="0"/>
                        <a:t>       PUTRA</a:t>
                      </a:r>
                      <a:endParaRPr lang="en-US" dirty="0"/>
                    </a:p>
                  </a:txBody>
                  <a:tcPr/>
                </a:tc>
                <a:tc>
                  <a:txBody>
                    <a:bodyPr/>
                    <a:lstStyle/>
                    <a:p>
                      <a:pPr algn="ctr"/>
                      <a:endParaRPr lang="en-US" dirty="0"/>
                    </a:p>
                  </a:txBody>
                  <a:tcPr/>
                </a:tc>
                <a:tc>
                  <a:txBody>
                    <a:bodyPr/>
                    <a:lstStyle/>
                    <a:p>
                      <a:pPr algn="ctr"/>
                      <a:endParaRPr lang="en-US" dirty="0"/>
                    </a:p>
                  </a:txBody>
                  <a:tcPr/>
                </a:tc>
                <a:tc>
                  <a:txBody>
                    <a:bodyPr/>
                    <a:lstStyle/>
                    <a:p>
                      <a:r>
                        <a:rPr lang="en-US" dirty="0" smtClean="0"/>
                        <a:t>           25</a:t>
                      </a:r>
                      <a:endParaRPr lang="en-US" dirty="0"/>
                    </a:p>
                  </a:txBody>
                  <a:tcPr/>
                </a:tc>
              </a:tr>
              <a:tr h="370840">
                <a:tc>
                  <a:txBody>
                    <a:bodyPr/>
                    <a:lstStyle/>
                    <a:p>
                      <a:r>
                        <a:rPr lang="en-US" dirty="0" smtClean="0"/>
                        <a:t>     JUMLAH</a:t>
                      </a:r>
                      <a:endParaRPr lang="en-US" dirty="0"/>
                    </a:p>
                  </a:txBody>
                  <a:tcPr/>
                </a:tc>
                <a:tc>
                  <a:txBody>
                    <a:bodyPr/>
                    <a:lstStyle/>
                    <a:p>
                      <a:r>
                        <a:rPr lang="en-US" dirty="0" smtClean="0"/>
                        <a:t>         28</a:t>
                      </a:r>
                      <a:endParaRPr lang="en-US" dirty="0"/>
                    </a:p>
                  </a:txBody>
                  <a:tcPr/>
                </a:tc>
                <a:tc>
                  <a:txBody>
                    <a:bodyPr/>
                    <a:lstStyle/>
                    <a:p>
                      <a:r>
                        <a:rPr lang="en-US" dirty="0" smtClean="0"/>
                        <a:t>               22   </a:t>
                      </a:r>
                      <a:endParaRPr lang="en-US" dirty="0"/>
                    </a:p>
                  </a:txBody>
                  <a:tcPr/>
                </a:tc>
                <a:tc>
                  <a:txBody>
                    <a:bodyPr/>
                    <a:lstStyle/>
                    <a:p>
                      <a:r>
                        <a:rPr lang="en-US" dirty="0" smtClean="0"/>
                        <a:t>           50</a:t>
                      </a:r>
                      <a:endParaRPr lang="en-US" dirty="0"/>
                    </a:p>
                  </a:txBody>
                  <a:tcPr/>
                </a:tc>
              </a:tr>
            </a:tbl>
          </a:graphicData>
        </a:graphic>
      </p:graphicFrame>
    </p:spTree>
    <p:extLst>
      <p:ext uri="{BB962C8B-B14F-4D97-AF65-F5344CB8AC3E}">
        <p14:creationId xmlns:p14="http://schemas.microsoft.com/office/powerpoint/2010/main" val="28813499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smtClean="0">
                <a:latin typeface="Arial Black" pitchFamily="34" charset="0"/>
              </a:rPr>
              <a:t>TABEL KERJA </a:t>
            </a:r>
            <a:r>
              <a:rPr lang="en-US" dirty="0" err="1" smtClean="0">
                <a:solidFill>
                  <a:srgbClr val="FF0000"/>
                </a:solidFill>
                <a:latin typeface="Arial Black" pitchFamily="34" charset="0"/>
              </a:rPr>
              <a:t>lanjutan</a:t>
            </a:r>
            <a:endParaRPr lang="en-US" dirty="0">
              <a:solidFill>
                <a:srgbClr val="FF0000"/>
              </a:solidFill>
              <a:latin typeface="Arial Black"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87652444"/>
              </p:ext>
            </p:extLst>
          </p:nvPr>
        </p:nvGraphicFramePr>
        <p:xfrm>
          <a:off x="457200" y="1600200"/>
          <a:ext cx="8229600" cy="3388360"/>
        </p:xfrm>
        <a:graphic>
          <a:graphicData uri="http://schemas.openxmlformats.org/drawingml/2006/table">
            <a:tbl>
              <a:tblPr firstRow="1" bandRow="1">
                <a:tableStyleId>{5C22544A-7EE6-4342-B048-85BDC9FD1C3A}</a:tableStyleId>
              </a:tblPr>
              <a:tblGrid>
                <a:gridCol w="1371600"/>
                <a:gridCol w="1371600"/>
                <a:gridCol w="1371600"/>
                <a:gridCol w="1371600"/>
                <a:gridCol w="1371600"/>
                <a:gridCol w="1371600"/>
              </a:tblGrid>
              <a:tr h="370840">
                <a:tc>
                  <a:txBody>
                    <a:bodyPr/>
                    <a:lstStyle/>
                    <a:p>
                      <a:r>
                        <a:rPr lang="en-US" dirty="0" smtClean="0"/>
                        <a:t>   JENIS KELAMIN</a:t>
                      </a:r>
                      <a:endParaRPr lang="en-US" dirty="0"/>
                    </a:p>
                  </a:txBody>
                  <a:tcPr/>
                </a:tc>
                <a:tc>
                  <a:txBody>
                    <a:bodyPr/>
                    <a:lstStyle/>
                    <a:p>
                      <a:r>
                        <a:rPr lang="en-US" dirty="0" smtClean="0"/>
                        <a:t>   MINAT JADI GURU</a:t>
                      </a:r>
                      <a:endParaRPr lang="en-US" dirty="0"/>
                    </a:p>
                  </a:txBody>
                  <a:tcPr/>
                </a:tc>
                <a:tc>
                  <a:txBody>
                    <a:bodyPr/>
                    <a:lstStyle/>
                    <a:p>
                      <a:r>
                        <a:rPr lang="en-US" dirty="0" smtClean="0"/>
                        <a:t>         </a:t>
                      </a:r>
                      <a:r>
                        <a:rPr lang="en-US" dirty="0" err="1" smtClean="0"/>
                        <a:t>fo</a:t>
                      </a:r>
                      <a:endParaRPr lang="en-US" dirty="0"/>
                    </a:p>
                  </a:txBody>
                  <a:tcPr/>
                </a:tc>
                <a:tc>
                  <a:txBody>
                    <a:bodyPr/>
                    <a:lstStyle/>
                    <a:p>
                      <a:r>
                        <a:rPr lang="en-US" dirty="0" smtClean="0"/>
                        <a:t>         </a:t>
                      </a:r>
                      <a:r>
                        <a:rPr lang="en-US" dirty="0" err="1" smtClean="0"/>
                        <a:t>fh</a:t>
                      </a:r>
                      <a:endParaRPr lang="en-US" dirty="0"/>
                    </a:p>
                  </a:txBody>
                  <a:tcPr/>
                </a:tc>
                <a:tc>
                  <a:txBody>
                    <a:bodyPr/>
                    <a:lstStyle/>
                    <a:p>
                      <a:r>
                        <a:rPr lang="en-US" dirty="0" smtClean="0"/>
                        <a:t> (</a:t>
                      </a:r>
                      <a:r>
                        <a:rPr lang="en-US" dirty="0" err="1" smtClean="0"/>
                        <a:t>fo</a:t>
                      </a:r>
                      <a:r>
                        <a:rPr lang="en-US" dirty="0" smtClean="0"/>
                        <a:t> –</a:t>
                      </a:r>
                      <a:r>
                        <a:rPr lang="en-US" dirty="0" err="1" smtClean="0"/>
                        <a:t>fh</a:t>
                      </a:r>
                      <a:r>
                        <a:rPr lang="en-US" dirty="0" smtClean="0"/>
                        <a:t>)2</a:t>
                      </a:r>
                      <a:endParaRPr lang="en-US" dirty="0"/>
                    </a:p>
                  </a:txBody>
                  <a:tcPr/>
                </a:tc>
                <a:tc>
                  <a:txBody>
                    <a:bodyPr/>
                    <a:lstStyle/>
                    <a:p>
                      <a:r>
                        <a:rPr lang="en-US" dirty="0" smtClean="0"/>
                        <a:t> (</a:t>
                      </a:r>
                      <a:r>
                        <a:rPr lang="en-US" dirty="0" err="1" smtClean="0"/>
                        <a:t>fo</a:t>
                      </a:r>
                      <a:r>
                        <a:rPr lang="en-US" baseline="0" dirty="0" smtClean="0"/>
                        <a:t> -</a:t>
                      </a:r>
                      <a:r>
                        <a:rPr lang="en-US" baseline="0" dirty="0" err="1" smtClean="0"/>
                        <a:t>fh</a:t>
                      </a:r>
                      <a:r>
                        <a:rPr lang="en-US" dirty="0" smtClean="0"/>
                        <a:t>)2/</a:t>
                      </a:r>
                      <a:r>
                        <a:rPr lang="en-US" dirty="0" err="1" smtClean="0"/>
                        <a:t>fh</a:t>
                      </a:r>
                      <a:endParaRPr lang="en-US" dirty="0"/>
                    </a:p>
                  </a:txBody>
                  <a:tcPr/>
                </a:tc>
              </a:tr>
              <a:tr h="370840">
                <a:tc>
                  <a:txBody>
                    <a:bodyPr/>
                    <a:lstStyle/>
                    <a:p>
                      <a:r>
                        <a:rPr lang="en-US" b="1" dirty="0" smtClean="0"/>
                        <a:t>      PUTRI</a:t>
                      </a:r>
                      <a:endParaRPr lang="en-US" b="1" dirty="0"/>
                    </a:p>
                  </a:txBody>
                  <a:tcPr/>
                </a:tc>
                <a:tc>
                  <a:txBody>
                    <a:bodyPr/>
                    <a:lstStyle/>
                    <a:p>
                      <a:r>
                        <a:rPr lang="en-US" b="1" dirty="0" smtClean="0"/>
                        <a:t>   </a:t>
                      </a:r>
                      <a:r>
                        <a:rPr lang="en-US" b="1" dirty="0" err="1" smtClean="0"/>
                        <a:t>Tinggi</a:t>
                      </a:r>
                      <a:endParaRPr lang="en-US" b="1" dirty="0" smtClean="0"/>
                    </a:p>
                    <a:p>
                      <a:endParaRPr lang="en-US" b="1" dirty="0" smtClean="0"/>
                    </a:p>
                    <a:p>
                      <a:r>
                        <a:rPr lang="en-US" b="1" baseline="0" dirty="0" smtClean="0"/>
                        <a:t>   </a:t>
                      </a:r>
                      <a:r>
                        <a:rPr lang="en-US" b="1" baseline="0" dirty="0" err="1" smtClean="0"/>
                        <a:t>Rendah</a:t>
                      </a:r>
                      <a:endParaRPr lang="en-US" b="1" baseline="0" dirty="0" smtClean="0"/>
                    </a:p>
                    <a:p>
                      <a:endParaRPr lang="en-US" b="1" dirty="0"/>
                    </a:p>
                  </a:txBody>
                  <a:tcPr/>
                </a:tc>
                <a:tc>
                  <a:txBody>
                    <a:bodyPr/>
                    <a:lstStyle/>
                    <a:p>
                      <a:r>
                        <a:rPr lang="en-US" b="1" dirty="0" smtClean="0"/>
                        <a:t>        18</a:t>
                      </a:r>
                    </a:p>
                    <a:p>
                      <a:endParaRPr lang="en-US" b="1" dirty="0" smtClean="0"/>
                    </a:p>
                    <a:p>
                      <a:r>
                        <a:rPr lang="en-US" b="1" dirty="0" smtClean="0"/>
                        <a:t>       </a:t>
                      </a:r>
                      <a:r>
                        <a:rPr lang="en-US" b="1" baseline="0" dirty="0" smtClean="0"/>
                        <a:t>   7</a:t>
                      </a:r>
                      <a:r>
                        <a:rPr lang="en-US" b="1" dirty="0" smtClean="0"/>
                        <a:t>                       </a:t>
                      </a:r>
                      <a:endParaRPr lang="en-US" b="1" dirty="0"/>
                    </a:p>
                  </a:txBody>
                  <a:tcPr/>
                </a:tc>
                <a:tc>
                  <a:txBody>
                    <a:bodyPr/>
                    <a:lstStyle/>
                    <a:p>
                      <a:r>
                        <a:rPr lang="en-US" b="1" dirty="0" smtClean="0"/>
                        <a:t>        14,00</a:t>
                      </a:r>
                    </a:p>
                    <a:p>
                      <a:endParaRPr lang="en-US" b="1" dirty="0" smtClean="0"/>
                    </a:p>
                    <a:p>
                      <a:r>
                        <a:rPr lang="en-US" b="1" dirty="0" smtClean="0"/>
                        <a:t>         11,00 </a:t>
                      </a:r>
                      <a:endParaRPr lang="en-US" b="1" dirty="0"/>
                    </a:p>
                  </a:txBody>
                  <a:tcPr/>
                </a:tc>
                <a:tc>
                  <a:txBody>
                    <a:bodyPr/>
                    <a:lstStyle/>
                    <a:p>
                      <a:r>
                        <a:rPr lang="en-US" b="1" dirty="0" smtClean="0"/>
                        <a:t>     16,00</a:t>
                      </a:r>
                    </a:p>
                    <a:p>
                      <a:endParaRPr lang="en-US" b="1" dirty="0" smtClean="0"/>
                    </a:p>
                    <a:p>
                      <a:r>
                        <a:rPr lang="en-US" b="1" dirty="0" smtClean="0"/>
                        <a:t>      16,00</a:t>
                      </a:r>
                      <a:endParaRPr lang="en-US" b="1" dirty="0"/>
                    </a:p>
                  </a:txBody>
                  <a:tcPr/>
                </a:tc>
                <a:tc>
                  <a:txBody>
                    <a:bodyPr/>
                    <a:lstStyle/>
                    <a:p>
                      <a:r>
                        <a:rPr lang="en-US" b="1" dirty="0" smtClean="0"/>
                        <a:t>    1,143</a:t>
                      </a:r>
                    </a:p>
                    <a:p>
                      <a:endParaRPr lang="en-US" b="1" dirty="0" smtClean="0"/>
                    </a:p>
                    <a:p>
                      <a:r>
                        <a:rPr lang="en-US" b="1" dirty="0" smtClean="0"/>
                        <a:t>     1,143</a:t>
                      </a:r>
                      <a:endParaRPr lang="en-US" b="1" dirty="0"/>
                    </a:p>
                  </a:txBody>
                  <a:tcPr/>
                </a:tc>
              </a:tr>
              <a:tr h="370840">
                <a:tc>
                  <a:txBody>
                    <a:bodyPr/>
                    <a:lstStyle/>
                    <a:p>
                      <a:pPr>
                        <a:tabLst/>
                      </a:pPr>
                      <a:r>
                        <a:rPr lang="en-US" b="1" dirty="0" smtClean="0"/>
                        <a:t>      PUTRA </a:t>
                      </a:r>
                    </a:p>
                    <a:p>
                      <a:pPr>
                        <a:tabLst/>
                      </a:pPr>
                      <a:endParaRPr lang="en-US" b="1" dirty="0" smtClean="0"/>
                    </a:p>
                    <a:p>
                      <a:pPr>
                        <a:tabLst/>
                      </a:pPr>
                      <a:r>
                        <a:rPr lang="en-US" b="1" dirty="0" smtClean="0"/>
                        <a:t>                                          </a:t>
                      </a:r>
                      <a:r>
                        <a:rPr lang="en-US" b="1" baseline="0" dirty="0" smtClean="0"/>
                        <a:t>                       </a:t>
                      </a:r>
                      <a:r>
                        <a:rPr lang="en-US" b="1" dirty="0" smtClean="0"/>
                        <a:t>  </a:t>
                      </a:r>
                      <a:endParaRPr lang="en-US" b="1" dirty="0"/>
                    </a:p>
                  </a:txBody>
                  <a:tcPr/>
                </a:tc>
                <a:tc>
                  <a:txBody>
                    <a:bodyPr/>
                    <a:lstStyle/>
                    <a:p>
                      <a:r>
                        <a:rPr lang="en-US" b="1" dirty="0" smtClean="0"/>
                        <a:t>    </a:t>
                      </a:r>
                      <a:r>
                        <a:rPr lang="en-US" b="1" dirty="0" err="1" smtClean="0"/>
                        <a:t>Tinggi</a:t>
                      </a:r>
                      <a:endParaRPr lang="en-US" b="1" dirty="0" smtClean="0"/>
                    </a:p>
                    <a:p>
                      <a:endParaRPr lang="en-US" b="1" dirty="0" smtClean="0"/>
                    </a:p>
                    <a:p>
                      <a:r>
                        <a:rPr lang="en-US" b="1" dirty="0" smtClean="0"/>
                        <a:t>     </a:t>
                      </a:r>
                      <a:r>
                        <a:rPr lang="en-US" b="1" dirty="0" err="1" smtClean="0"/>
                        <a:t>Rendah</a:t>
                      </a:r>
                      <a:endParaRPr lang="en-US" b="1" dirty="0"/>
                    </a:p>
                  </a:txBody>
                  <a:tcPr/>
                </a:tc>
                <a:tc>
                  <a:txBody>
                    <a:bodyPr/>
                    <a:lstStyle/>
                    <a:p>
                      <a:r>
                        <a:rPr lang="en-US" b="1" dirty="0" smtClean="0"/>
                        <a:t>         10</a:t>
                      </a:r>
                    </a:p>
                    <a:p>
                      <a:endParaRPr lang="en-US" b="1" dirty="0" smtClean="0"/>
                    </a:p>
                    <a:p>
                      <a:r>
                        <a:rPr lang="en-US" b="1" dirty="0" smtClean="0"/>
                        <a:t>          15</a:t>
                      </a:r>
                    </a:p>
                    <a:p>
                      <a:endParaRPr lang="en-US" b="1" dirty="0"/>
                    </a:p>
                  </a:txBody>
                  <a:tcPr/>
                </a:tc>
                <a:tc>
                  <a:txBody>
                    <a:bodyPr/>
                    <a:lstStyle/>
                    <a:p>
                      <a:r>
                        <a:rPr lang="en-US" b="1" dirty="0" smtClean="0"/>
                        <a:t>          14,00</a:t>
                      </a:r>
                    </a:p>
                    <a:p>
                      <a:endParaRPr lang="en-US" b="1" dirty="0" smtClean="0"/>
                    </a:p>
                    <a:p>
                      <a:r>
                        <a:rPr lang="en-US" b="1" dirty="0" smtClean="0"/>
                        <a:t>          11,00</a:t>
                      </a:r>
                      <a:endParaRPr lang="en-US" b="1" dirty="0"/>
                    </a:p>
                  </a:txBody>
                  <a:tcPr/>
                </a:tc>
                <a:tc>
                  <a:txBody>
                    <a:bodyPr/>
                    <a:lstStyle/>
                    <a:p>
                      <a:r>
                        <a:rPr lang="en-US" b="1" dirty="0" smtClean="0"/>
                        <a:t>       16,00</a:t>
                      </a:r>
                    </a:p>
                    <a:p>
                      <a:endParaRPr lang="en-US" b="1" dirty="0" smtClean="0"/>
                    </a:p>
                    <a:p>
                      <a:r>
                        <a:rPr lang="en-US" b="1" dirty="0" smtClean="0"/>
                        <a:t>        16.00</a:t>
                      </a:r>
                      <a:endParaRPr lang="en-US" b="1" dirty="0"/>
                    </a:p>
                  </a:txBody>
                  <a:tcPr/>
                </a:tc>
                <a:tc>
                  <a:txBody>
                    <a:bodyPr/>
                    <a:lstStyle/>
                    <a:p>
                      <a:r>
                        <a:rPr lang="en-US" b="1" dirty="0" smtClean="0"/>
                        <a:t>      1,143</a:t>
                      </a:r>
                    </a:p>
                    <a:p>
                      <a:endParaRPr lang="en-US" b="1" dirty="0" smtClean="0"/>
                    </a:p>
                    <a:p>
                      <a:r>
                        <a:rPr lang="en-US" b="1" dirty="0" smtClean="0"/>
                        <a:t>       1,143</a:t>
                      </a:r>
                      <a:endParaRPr lang="en-US" b="1" dirty="0"/>
                    </a:p>
                  </a:txBody>
                  <a:tcPr/>
                </a:tc>
              </a:tr>
              <a:tr h="370840">
                <a:tc>
                  <a:txBody>
                    <a:bodyPr/>
                    <a:lstStyle/>
                    <a:p>
                      <a:r>
                        <a:rPr lang="en-US" b="1" dirty="0" smtClean="0"/>
                        <a:t>    JUMLAH</a:t>
                      </a:r>
                      <a:endParaRPr lang="en-US" b="1" dirty="0"/>
                    </a:p>
                  </a:txBody>
                  <a:tcPr/>
                </a:tc>
                <a:tc>
                  <a:txBody>
                    <a:bodyPr/>
                    <a:lstStyle/>
                    <a:p>
                      <a:endParaRPr lang="en-US" b="1" dirty="0"/>
                    </a:p>
                  </a:txBody>
                  <a:tcPr/>
                </a:tc>
                <a:tc>
                  <a:txBody>
                    <a:bodyPr/>
                    <a:lstStyle/>
                    <a:p>
                      <a:r>
                        <a:rPr lang="en-US" b="1" dirty="0" smtClean="0"/>
                        <a:t>          50</a:t>
                      </a:r>
                      <a:endParaRPr lang="en-US" b="1" dirty="0"/>
                    </a:p>
                  </a:txBody>
                  <a:tcPr/>
                </a:tc>
                <a:tc>
                  <a:txBody>
                    <a:bodyPr/>
                    <a:lstStyle/>
                    <a:p>
                      <a:r>
                        <a:rPr lang="en-US" b="1" dirty="0" smtClean="0"/>
                        <a:t>           50</a:t>
                      </a:r>
                      <a:endParaRPr lang="en-US" b="1" dirty="0"/>
                    </a:p>
                  </a:txBody>
                  <a:tcPr/>
                </a:tc>
                <a:tc>
                  <a:txBody>
                    <a:bodyPr/>
                    <a:lstStyle/>
                    <a:p>
                      <a:endParaRPr lang="en-US" b="1" dirty="0"/>
                    </a:p>
                  </a:txBody>
                  <a:tcPr/>
                </a:tc>
                <a:tc>
                  <a:txBody>
                    <a:bodyPr/>
                    <a:lstStyle/>
                    <a:p>
                      <a:r>
                        <a:rPr lang="en-US" b="1" dirty="0" smtClean="0"/>
                        <a:t>       4,572</a:t>
                      </a:r>
                      <a:endParaRPr lang="en-US" b="1" dirty="0"/>
                    </a:p>
                  </a:txBody>
                  <a:tcPr/>
                </a:tc>
              </a:tr>
            </a:tbl>
          </a:graphicData>
        </a:graphic>
      </p:graphicFrame>
    </p:spTree>
    <p:extLst>
      <p:ext uri="{BB962C8B-B14F-4D97-AF65-F5344CB8AC3E}">
        <p14:creationId xmlns:p14="http://schemas.microsoft.com/office/powerpoint/2010/main" val="38318835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a:solidFill>
                <a:srgbClr val="FFFF00"/>
              </a:solidFill>
            </p:spPr>
            <p:txBody>
              <a:bodyPr>
                <a:normAutofit fontScale="90000"/>
              </a:bodyPr>
              <a:lstStyle/>
              <a:p>
                <a:r>
                  <a:rPr lang="en-ID" dirty="0" err="1" smtClean="0">
                    <a:latin typeface="Arial Black" pitchFamily="34" charset="0"/>
                  </a:rPr>
                  <a:t>Contoh</a:t>
                </a:r>
                <a:r>
                  <a:rPr lang="en-ID" dirty="0" smtClean="0">
                    <a:latin typeface="Arial Black" pitchFamily="34" charset="0"/>
                  </a:rPr>
                  <a:t> </a:t>
                </a:r>
                <a:r>
                  <a:rPr lang="en-ID" dirty="0" err="1" smtClean="0">
                    <a:latin typeface="Arial Black" pitchFamily="34" charset="0"/>
                  </a:rPr>
                  <a:t>Analisis</a:t>
                </a:r>
                <a:r>
                  <a:rPr lang="en-ID" dirty="0" smtClean="0">
                    <a:latin typeface="Arial Black" pitchFamily="34" charset="0"/>
                  </a:rPr>
                  <a:t> </a:t>
                </a:r>
                <a:r>
                  <a:rPr lang="en-ID" dirty="0" err="1">
                    <a:latin typeface="Arial Black" pitchFamily="34" charset="0"/>
                  </a:rPr>
                  <a:t>Korelasi</a:t>
                </a:r>
                <a:r>
                  <a:rPr lang="en-ID" dirty="0">
                    <a:latin typeface="Arial Black" pitchFamily="34" charset="0"/>
                  </a:rPr>
                  <a:t> Phi ( </a:t>
                </a:r>
                <a14:m>
                  <m:oMath xmlns:m="http://schemas.openxmlformats.org/officeDocument/2006/math">
                    <m:r>
                      <a:rPr lang="en-ID" i="1">
                        <a:latin typeface="Cambria Math" panose="02040503050406030204" pitchFamily="18" charset="0"/>
                      </a:rPr>
                      <m:t>𝜑</m:t>
                    </m:r>
                  </m:oMath>
                </a14:m>
                <a:r>
                  <a:rPr lang="en-ID" dirty="0">
                    <a:latin typeface="Arial Black" pitchFamily="34" charset="0"/>
                  </a:rPr>
                  <a:t>)</a:t>
                </a:r>
                <a:endParaRPr lang="en-GB" dirty="0">
                  <a:latin typeface="Arial Black" pitchFamily="34" charset="0"/>
                </a:endParaRPr>
              </a:p>
            </p:txBody>
          </p:sp>
        </mc:Choice>
        <mc:Fallback xmlns="">
          <p:sp>
            <p:nvSpPr>
              <p:cNvPr id="2" name="Title 1"/>
              <p:cNvSpPr>
                <a:spLocks noGrp="1" noRot="1" noChangeAspect="1" noMove="1" noResize="1" noEditPoints="1" noAdjustHandles="1" noChangeArrowheads="1" noChangeShapeType="1" noTextEdit="1"/>
              </p:cNvSpPr>
              <p:nvPr>
                <p:ph type="title"/>
              </p:nvPr>
            </p:nvSpPr>
            <p:spPr>
              <a:blipFill rotWithShape="1">
                <a:blip r:embed="rId2"/>
                <a:stretch>
                  <a:fillRect l="-1481" t="-17021" r="-3630" b="-2978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92500" lnSpcReduction="10000"/>
              </a:bodyPr>
              <a:lstStyle/>
              <a:p>
                <a:pPr marL="118872" indent="0">
                  <a:buNone/>
                </a:pPr>
                <a:r>
                  <a:rPr lang="en-ID" dirty="0" smtClean="0"/>
                  <a:t> </a:t>
                </a:r>
                <a:r>
                  <a:rPr lang="en-ID" dirty="0" err="1" smtClean="0"/>
                  <a:t>Misal</a:t>
                </a:r>
                <a:r>
                  <a:rPr lang="en-ID" dirty="0" smtClean="0"/>
                  <a:t> </a:t>
                </a:r>
                <a:r>
                  <a:rPr lang="en-ID" dirty="0" err="1" smtClean="0"/>
                  <a:t>dihasilkan</a:t>
                </a:r>
                <a:r>
                  <a:rPr lang="en-ID" dirty="0" smtClean="0"/>
                  <a:t>  chi </a:t>
                </a:r>
                <a:r>
                  <a:rPr lang="en-ID" dirty="0" err="1" smtClean="0"/>
                  <a:t>kuadrat</a:t>
                </a:r>
                <a:r>
                  <a:rPr lang="en-ID" dirty="0" smtClean="0"/>
                  <a:t> = 4,572</a:t>
                </a:r>
              </a:p>
              <a:p>
                <a:pPr marL="118872" indent="0">
                  <a:buNone/>
                </a:pPr>
                <a:r>
                  <a:rPr lang="en-ID" dirty="0" err="1" smtClean="0"/>
                  <a:t>Contoh</a:t>
                </a:r>
                <a:r>
                  <a:rPr lang="en-ID" dirty="0" smtClean="0"/>
                  <a:t> :</a:t>
                </a:r>
                <a:r>
                  <a:rPr lang="en-US" dirty="0"/>
                  <a:t> </a:t>
                </a:r>
                <a14:m>
                  <m:oMath xmlns:m="http://schemas.openxmlformats.org/officeDocument/2006/math">
                    <m:sSup>
                      <m:sSupPr>
                        <m:ctrlPr>
                          <a:rPr lang="en-US" i="1">
                            <a:latin typeface="Cambria Math" panose="02040503050406030204" pitchFamily="18" charset="0"/>
                          </a:rPr>
                        </m:ctrlPr>
                      </m:sSupPr>
                      <m:e>
                        <m:r>
                          <a:rPr lang="en-ID" i="1">
                            <a:latin typeface="Cambria Math" panose="02040503050406030204" pitchFamily="18" charset="0"/>
                          </a:rPr>
                          <m:t>𝑥</m:t>
                        </m:r>
                      </m:e>
                      <m:sup>
                        <m:r>
                          <a:rPr lang="en-ID" i="1">
                            <a:latin typeface="Cambria Math" panose="02040503050406030204" pitchFamily="18" charset="0"/>
                          </a:rPr>
                          <m:t>2</m:t>
                        </m:r>
                      </m:sup>
                    </m:sSup>
                    <m:r>
                      <a:rPr lang="en-ID" i="1">
                        <a:latin typeface="Cambria Math" panose="02040503050406030204" pitchFamily="18" charset="0"/>
                      </a:rPr>
                      <m:t>= </m:t>
                    </m:r>
                    <m:nary>
                      <m:naryPr>
                        <m:chr m:val="∑"/>
                        <m:limLoc m:val="undOvr"/>
                        <m:subHide m:val="on"/>
                        <m:supHide m:val="on"/>
                        <m:ctrlPr>
                          <a:rPr lang="en-US" i="1">
                            <a:latin typeface="Cambria Math" panose="02040503050406030204" pitchFamily="18" charset="0"/>
                          </a:rPr>
                        </m:ctrlPr>
                      </m:naryPr>
                      <m:sub/>
                      <m:sup/>
                      <m:e>
                        <m:f>
                          <m:fPr>
                            <m:ctrlPr>
                              <a:rPr lang="en-US" i="1">
                                <a:latin typeface="Cambria Math" panose="02040503050406030204" pitchFamily="18" charset="0"/>
                              </a:rPr>
                            </m:ctrlPr>
                          </m:fPr>
                          <m:num>
                            <m:r>
                              <a:rPr lang="en-ID" i="1">
                                <a:latin typeface="Cambria Math" panose="02040503050406030204" pitchFamily="18" charset="0"/>
                              </a:rPr>
                              <m:t>(</m:t>
                            </m:r>
                            <m:r>
                              <a:rPr lang="en-ID" i="1">
                                <a:latin typeface="Cambria Math" panose="02040503050406030204" pitchFamily="18" charset="0"/>
                              </a:rPr>
                              <m:t>𝑓𝑜</m:t>
                            </m:r>
                            <m:r>
                              <a:rPr lang="en-ID" i="1">
                                <a:latin typeface="Cambria Math" panose="02040503050406030204" pitchFamily="18" charset="0"/>
                              </a:rPr>
                              <m:t>−</m:t>
                            </m:r>
                            <m:r>
                              <a:rPr lang="en-ID" i="1">
                                <a:latin typeface="Cambria Math" panose="02040503050406030204" pitchFamily="18" charset="0"/>
                              </a:rPr>
                              <m:t>𝑓h</m:t>
                            </m:r>
                            <m:r>
                              <a:rPr lang="en-ID" i="1">
                                <a:latin typeface="Cambria Math" panose="02040503050406030204" pitchFamily="18" charset="0"/>
                              </a:rPr>
                              <m:t>)</m:t>
                            </m:r>
                            <m:sSup>
                              <m:sSupPr>
                                <m:ctrlPr>
                                  <a:rPr lang="en-US" i="1">
                                    <a:latin typeface="Cambria Math" panose="02040503050406030204" pitchFamily="18" charset="0"/>
                                  </a:rPr>
                                </m:ctrlPr>
                              </m:sSupPr>
                              <m:e>
                                <m:r>
                                  <a:rPr lang="en-ID" i="1">
                                    <a:latin typeface="Cambria Math" panose="02040503050406030204" pitchFamily="18" charset="0"/>
                                  </a:rPr>
                                  <m:t> </m:t>
                                </m:r>
                              </m:e>
                              <m:sup>
                                <m:r>
                                  <a:rPr lang="en-ID" i="1">
                                    <a:latin typeface="Cambria Math" panose="02040503050406030204" pitchFamily="18" charset="0"/>
                                  </a:rPr>
                                  <m:t>2</m:t>
                                </m:r>
                              </m:sup>
                            </m:sSup>
                          </m:num>
                          <m:den>
                            <m:r>
                              <a:rPr lang="en-ID" i="1">
                                <a:latin typeface="Cambria Math" panose="02040503050406030204" pitchFamily="18" charset="0"/>
                              </a:rPr>
                              <m:t>𝑓h</m:t>
                            </m:r>
                          </m:den>
                        </m:f>
                      </m:e>
                    </m:nary>
                    <m:r>
                      <a:rPr lang="en-ID" i="1">
                        <a:latin typeface="Cambria Math" panose="02040503050406030204" pitchFamily="18" charset="0"/>
                      </a:rPr>
                      <m:t>=4,572</m:t>
                    </m:r>
                  </m:oMath>
                </a14:m>
                <a:endParaRPr lang="en-ID" sz="1400" i="1" dirty="0" smtClean="0"/>
              </a:p>
              <a:p>
                <a:pPr marL="118872" indent="0">
                  <a:buNone/>
                </a:pPr>
                <a:endParaRPr lang="en-ID" i="1" dirty="0" smtClean="0"/>
              </a:p>
              <a:p>
                <a:pPr marL="118872" indent="0">
                  <a:buNone/>
                </a:pPr>
                <a:r>
                  <a:rPr lang="en-ID" dirty="0" smtClean="0"/>
                  <a:t>                     </a:t>
                </a:r>
                <a14:m>
                  <m:oMath xmlns:m="http://schemas.openxmlformats.org/officeDocument/2006/math">
                    <m:r>
                      <a:rPr lang="en-ID" i="1">
                        <a:latin typeface="Cambria Math" panose="02040503050406030204" pitchFamily="18" charset="0"/>
                      </a:rPr>
                      <m:t>𝜑</m:t>
                    </m:r>
                  </m:oMath>
                </a14:m>
                <a:r>
                  <a:rPr lang="en-ID" dirty="0"/>
                  <a:t> = </a:t>
                </a:r>
                <a14:m>
                  <m:oMath xmlns:m="http://schemas.openxmlformats.org/officeDocument/2006/math">
                    <m:rad>
                      <m:radPr>
                        <m:degHide m:val="on"/>
                        <m:ctrlPr>
                          <a:rPr lang="en-US" i="1">
                            <a:latin typeface="Cambria Math" panose="02040503050406030204" pitchFamily="18" charset="0"/>
                          </a:rPr>
                        </m:ctrlPr>
                      </m:radPr>
                      <m:deg/>
                      <m:e>
                        <m:f>
                          <m:fPr>
                            <m:ctrlPr>
                              <a:rPr lang="en-US" i="1">
                                <a:latin typeface="Cambria Math" panose="02040503050406030204" pitchFamily="18" charset="0"/>
                              </a:rPr>
                            </m:ctrlPr>
                          </m:fPr>
                          <m:num>
                            <m:r>
                              <a:rPr lang="en-ID" i="1">
                                <a:latin typeface="Cambria Math" panose="02040503050406030204" pitchFamily="18" charset="0"/>
                              </a:rPr>
                              <m:t>4,572</m:t>
                            </m:r>
                          </m:num>
                          <m:den>
                            <m:r>
                              <a:rPr lang="en-ID" i="1">
                                <a:latin typeface="Cambria Math" panose="02040503050406030204" pitchFamily="18" charset="0"/>
                              </a:rPr>
                              <m:t>50</m:t>
                            </m:r>
                          </m:den>
                        </m:f>
                      </m:e>
                    </m:rad>
                  </m:oMath>
                </a14:m>
                <a:r>
                  <a:rPr lang="en-ID" dirty="0"/>
                  <a:t> = </a:t>
                </a:r>
                <a:r>
                  <a:rPr lang="en-ID" dirty="0" smtClean="0"/>
                  <a:t>0,316</a:t>
                </a:r>
              </a:p>
              <a:p>
                <a:pPr marL="118872" indent="0">
                  <a:buNone/>
                </a:pPr>
                <a:endParaRPr lang="en-US" dirty="0"/>
              </a:p>
              <a:p>
                <a:pPr marL="118872" indent="0">
                  <a:buNone/>
                </a:pPr>
                <a:r>
                  <a:rPr lang="en-ID" dirty="0" smtClean="0"/>
                  <a:t>                      t </a:t>
                </a:r>
                <a:r>
                  <a:rPr lang="en-ID" dirty="0"/>
                  <a:t>= 0,316 </a:t>
                </a:r>
                <a14:m>
                  <m:oMath xmlns:m="http://schemas.openxmlformats.org/officeDocument/2006/math">
                    <m:rad>
                      <m:radPr>
                        <m:degHide m:val="on"/>
                        <m:ctrlPr>
                          <a:rPr lang="en-US" i="1">
                            <a:latin typeface="Cambria Math" panose="02040503050406030204" pitchFamily="18" charset="0"/>
                          </a:rPr>
                        </m:ctrlPr>
                      </m:radPr>
                      <m:deg/>
                      <m:e>
                        <m:f>
                          <m:fPr>
                            <m:ctrlPr>
                              <a:rPr lang="en-US" i="1">
                                <a:latin typeface="Cambria Math" panose="02040503050406030204" pitchFamily="18" charset="0"/>
                              </a:rPr>
                            </m:ctrlPr>
                          </m:fPr>
                          <m:num>
                            <m:r>
                              <a:rPr lang="en-ID" i="1">
                                <a:latin typeface="Cambria Math" panose="02040503050406030204" pitchFamily="18" charset="0"/>
                              </a:rPr>
                              <m:t>50−2</m:t>
                            </m:r>
                          </m:num>
                          <m:den>
                            <m:r>
                              <a:rPr lang="en-ID" i="1">
                                <a:latin typeface="Cambria Math" panose="02040503050406030204" pitchFamily="18" charset="0"/>
                              </a:rPr>
                              <m:t>1−0,316</m:t>
                            </m:r>
                          </m:den>
                        </m:f>
                      </m:e>
                    </m:rad>
                  </m:oMath>
                </a14:m>
                <a:r>
                  <a:rPr lang="en-ID" dirty="0"/>
                  <a:t> = </a:t>
                </a:r>
                <a:r>
                  <a:rPr lang="en-ID" sz="2600" dirty="0" smtClean="0"/>
                  <a:t>2,3</a:t>
                </a:r>
              </a:p>
              <a:p>
                <a:pPr marL="118872" indent="0">
                  <a:buNone/>
                </a:pPr>
                <a:endParaRPr lang="en-ID" sz="2600" dirty="0"/>
              </a:p>
              <a:p>
                <a:pPr marL="118872"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3"/>
                <a:stretch>
                  <a:fillRect l="-296" t="-2695" b="-21294"/>
                </a:stretch>
              </a:blipFill>
            </p:spPr>
            <p:txBody>
              <a:bodyPr/>
              <a:lstStyle/>
              <a:p>
                <a:r>
                  <a:rPr lang="en-US">
                    <a:noFill/>
                  </a:rPr>
                  <a:t> </a:t>
                </a:r>
              </a:p>
            </p:txBody>
          </p:sp>
        </mc:Fallback>
      </mc:AlternateContent>
    </p:spTree>
    <p:extLst>
      <p:ext uri="{BB962C8B-B14F-4D97-AF65-F5344CB8AC3E}">
        <p14:creationId xmlns:p14="http://schemas.microsoft.com/office/powerpoint/2010/main" val="11439627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C000"/>
          </a:solidFill>
        </p:spPr>
        <p:txBody>
          <a:bodyPr/>
          <a:lstStyle/>
          <a:p>
            <a:r>
              <a:rPr lang="en-US" dirty="0" smtClean="0">
                <a:latin typeface="Arial Black" pitchFamily="34" charset="0"/>
              </a:rPr>
              <a:t>KESIMPULAN ANALISIS</a:t>
            </a:r>
            <a:endParaRPr lang="en-US" dirty="0">
              <a:latin typeface="Arial Black" pitchFamily="34" charset="0"/>
            </a:endParaRPr>
          </a:p>
        </p:txBody>
      </p:sp>
      <p:sp>
        <p:nvSpPr>
          <p:cNvPr id="3" name="Content Placeholder 2"/>
          <p:cNvSpPr>
            <a:spLocks noGrp="1"/>
          </p:cNvSpPr>
          <p:nvPr>
            <p:ph idx="1"/>
          </p:nvPr>
        </p:nvSpPr>
        <p:spPr/>
        <p:txBody>
          <a:bodyPr/>
          <a:lstStyle/>
          <a:p>
            <a:r>
              <a:rPr lang="en-US" dirty="0" err="1" smtClean="0"/>
              <a:t>Denagn</a:t>
            </a:r>
            <a:r>
              <a:rPr lang="en-US" dirty="0" smtClean="0"/>
              <a:t> </a:t>
            </a:r>
            <a:r>
              <a:rPr lang="en-US" dirty="0" err="1" smtClean="0"/>
              <a:t>derajat</a:t>
            </a:r>
            <a:r>
              <a:rPr lang="en-US" dirty="0" smtClean="0"/>
              <a:t> </a:t>
            </a:r>
            <a:r>
              <a:rPr lang="en-US" dirty="0" err="1" smtClean="0"/>
              <a:t>kebebasan</a:t>
            </a:r>
            <a:r>
              <a:rPr lang="en-US" dirty="0" smtClean="0"/>
              <a:t> (</a:t>
            </a:r>
            <a:r>
              <a:rPr lang="en-US" dirty="0" err="1" smtClean="0"/>
              <a:t>db</a:t>
            </a:r>
            <a:r>
              <a:rPr lang="en-US" dirty="0" smtClean="0"/>
              <a:t>) N – 2 = 50 -2 =48 </a:t>
            </a:r>
            <a:r>
              <a:rPr lang="en-US" dirty="0" err="1" smtClean="0"/>
              <a:t>pada</a:t>
            </a:r>
            <a:r>
              <a:rPr lang="en-US" dirty="0" smtClean="0"/>
              <a:t> </a:t>
            </a:r>
            <a:r>
              <a:rPr lang="en-US" dirty="0" err="1" smtClean="0"/>
              <a:t>taraf</a:t>
            </a:r>
            <a:r>
              <a:rPr lang="en-US" dirty="0" smtClean="0"/>
              <a:t> </a:t>
            </a:r>
            <a:r>
              <a:rPr lang="en-US" dirty="0" err="1" smtClean="0"/>
              <a:t>signifikansi</a:t>
            </a:r>
            <a:r>
              <a:rPr lang="en-US" dirty="0" smtClean="0"/>
              <a:t> 5% </a:t>
            </a:r>
            <a:r>
              <a:rPr lang="en-US" dirty="0" err="1" smtClean="0"/>
              <a:t>t</a:t>
            </a:r>
            <a:r>
              <a:rPr lang="en-US" sz="2000" dirty="0" err="1" smtClean="0"/>
              <a:t>tabel</a:t>
            </a:r>
            <a:r>
              <a:rPr lang="en-US" sz="2000" dirty="0" smtClean="0"/>
              <a:t>  </a:t>
            </a:r>
            <a:r>
              <a:rPr lang="en-US" dirty="0" smtClean="0"/>
              <a:t>= 2,021, </a:t>
            </a:r>
            <a:r>
              <a:rPr lang="en-US" dirty="0" err="1" smtClean="0"/>
              <a:t>dan</a:t>
            </a:r>
            <a:r>
              <a:rPr lang="en-US" dirty="0" smtClean="0"/>
              <a:t> </a:t>
            </a:r>
            <a:r>
              <a:rPr lang="en-US" dirty="0" err="1" smtClean="0"/>
              <a:t>t</a:t>
            </a:r>
            <a:r>
              <a:rPr lang="en-US" sz="2000" dirty="0" err="1" smtClean="0"/>
              <a:t>ob</a:t>
            </a:r>
            <a:r>
              <a:rPr lang="en-US" dirty="0" smtClean="0"/>
              <a:t> = 2,30 </a:t>
            </a:r>
            <a:r>
              <a:rPr lang="en-US" dirty="0" err="1" smtClean="0"/>
              <a:t>maka</a:t>
            </a:r>
            <a:r>
              <a:rPr lang="en-US" dirty="0" smtClean="0"/>
              <a:t> 2,30 &gt; 2.021. </a:t>
            </a:r>
            <a:r>
              <a:rPr lang="en-US" dirty="0" err="1" smtClean="0"/>
              <a:t>Jadi</a:t>
            </a:r>
            <a:r>
              <a:rPr lang="en-US" dirty="0" smtClean="0"/>
              <a:t> ho </a:t>
            </a:r>
            <a:r>
              <a:rPr lang="en-US" dirty="0" err="1" smtClean="0"/>
              <a:t>ditolak</a:t>
            </a:r>
            <a:r>
              <a:rPr lang="en-US" dirty="0" smtClean="0"/>
              <a:t> </a:t>
            </a:r>
            <a:r>
              <a:rPr lang="en-US" dirty="0" err="1" smtClean="0"/>
              <a:t>dan</a:t>
            </a:r>
            <a:r>
              <a:rPr lang="en-US" dirty="0" smtClean="0"/>
              <a:t> ha </a:t>
            </a:r>
            <a:r>
              <a:rPr lang="en-US" dirty="0" err="1" smtClean="0"/>
              <a:t>diterima</a:t>
            </a:r>
            <a:r>
              <a:rPr lang="en-US" dirty="0" smtClean="0"/>
              <a:t>, </a:t>
            </a:r>
            <a:r>
              <a:rPr lang="en-US" dirty="0" err="1" smtClean="0"/>
              <a:t>maka</a:t>
            </a:r>
            <a:r>
              <a:rPr lang="en-US" dirty="0" smtClean="0"/>
              <a:t> </a:t>
            </a:r>
            <a:r>
              <a:rPr lang="en-US" dirty="0" err="1" smtClean="0"/>
              <a:t>hipotesis</a:t>
            </a:r>
            <a:r>
              <a:rPr lang="en-US" dirty="0" smtClean="0"/>
              <a:t> yang </a:t>
            </a:r>
            <a:r>
              <a:rPr lang="en-US" dirty="0" err="1" smtClean="0"/>
              <a:t>menyatakan</a:t>
            </a:r>
            <a:r>
              <a:rPr lang="en-US" dirty="0" smtClean="0"/>
              <a:t> </a:t>
            </a:r>
            <a:r>
              <a:rPr lang="en-US" dirty="0" err="1" smtClean="0"/>
              <a:t>bahwa</a:t>
            </a:r>
            <a:r>
              <a:rPr lang="en-US" dirty="0" smtClean="0"/>
              <a:t>: “Ada </a:t>
            </a:r>
            <a:r>
              <a:rPr lang="en-US" dirty="0" err="1" smtClean="0"/>
              <a:t>hubungan</a:t>
            </a:r>
            <a:r>
              <a:rPr lang="en-US" dirty="0" smtClean="0"/>
              <a:t> </a:t>
            </a:r>
            <a:r>
              <a:rPr lang="en-US" dirty="0" err="1" smtClean="0"/>
              <a:t>antara</a:t>
            </a:r>
            <a:r>
              <a:rPr lang="en-US" dirty="0" smtClean="0"/>
              <a:t> </a:t>
            </a:r>
            <a:r>
              <a:rPr lang="en-US" dirty="0" err="1" smtClean="0"/>
              <a:t>jenis</a:t>
            </a:r>
            <a:r>
              <a:rPr lang="en-US" dirty="0" smtClean="0"/>
              <a:t> </a:t>
            </a:r>
            <a:r>
              <a:rPr lang="en-US" dirty="0" err="1" smtClean="0"/>
              <a:t>kelaman</a:t>
            </a:r>
            <a:r>
              <a:rPr lang="en-US" dirty="0" smtClean="0"/>
              <a:t> </a:t>
            </a:r>
            <a:r>
              <a:rPr lang="en-US" dirty="0" err="1" smtClean="0"/>
              <a:t>dengan</a:t>
            </a:r>
            <a:r>
              <a:rPr lang="en-US" dirty="0" smtClean="0"/>
              <a:t> </a:t>
            </a:r>
            <a:r>
              <a:rPr lang="en-US" dirty="0" err="1" smtClean="0"/>
              <a:t>minat</a:t>
            </a:r>
            <a:r>
              <a:rPr lang="en-US" dirty="0" smtClean="0"/>
              <a:t> </a:t>
            </a:r>
            <a:r>
              <a:rPr lang="en-US" dirty="0" err="1" smtClean="0"/>
              <a:t>menjadi</a:t>
            </a:r>
            <a:r>
              <a:rPr lang="en-US" dirty="0" smtClean="0"/>
              <a:t> </a:t>
            </a:r>
            <a:r>
              <a:rPr lang="en-US" dirty="0" err="1" smtClean="0"/>
              <a:t>pendidik</a:t>
            </a:r>
            <a:r>
              <a:rPr lang="en-US" dirty="0" smtClean="0"/>
              <a:t> </a:t>
            </a:r>
            <a:r>
              <a:rPr lang="en-US" dirty="0" err="1" smtClean="0"/>
              <a:t>masyarakat</a:t>
            </a:r>
            <a:r>
              <a:rPr lang="en-US" dirty="0" smtClean="0"/>
              <a:t> </a:t>
            </a:r>
            <a:r>
              <a:rPr lang="en-US" dirty="0" err="1" smtClean="0"/>
              <a:t>kota</a:t>
            </a:r>
            <a:r>
              <a:rPr lang="en-US" dirty="0" smtClean="0"/>
              <a:t> Semarang”, </a:t>
            </a:r>
            <a:r>
              <a:rPr lang="en-US" dirty="0" err="1" smtClean="0"/>
              <a:t>diterima</a:t>
            </a:r>
            <a:r>
              <a:rPr lang="en-US" dirty="0" smtClean="0"/>
              <a:t> </a:t>
            </a:r>
            <a:r>
              <a:rPr lang="en-US" dirty="0" err="1" smtClean="0"/>
              <a:t>kebenarannya</a:t>
            </a:r>
            <a:r>
              <a:rPr lang="en-US" dirty="0" smtClean="0"/>
              <a:t>.  </a:t>
            </a:r>
            <a:endParaRPr lang="en-US" dirty="0"/>
          </a:p>
        </p:txBody>
      </p:sp>
    </p:spTree>
    <p:extLst>
      <p:ext uri="{BB962C8B-B14F-4D97-AF65-F5344CB8AC3E}">
        <p14:creationId xmlns:p14="http://schemas.microsoft.com/office/powerpoint/2010/main" val="40500601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B0F0"/>
          </a:solidFill>
        </p:spPr>
        <p:txBody>
          <a:bodyPr/>
          <a:lstStyle/>
          <a:p>
            <a:r>
              <a:rPr lang="en-US" dirty="0" smtClean="0">
                <a:solidFill>
                  <a:srgbClr val="C00000"/>
                </a:solidFill>
                <a:latin typeface="Arial Black" pitchFamily="34" charset="0"/>
              </a:rPr>
              <a:t>SOAL TUGAS</a:t>
            </a:r>
            <a:endParaRPr lang="en-US" dirty="0">
              <a:solidFill>
                <a:srgbClr val="C00000"/>
              </a:solidFill>
              <a:latin typeface="Arial Black" pitchFamily="34" charset="0"/>
            </a:endParaRPr>
          </a:p>
        </p:txBody>
      </p:sp>
      <p:sp>
        <p:nvSpPr>
          <p:cNvPr id="3" name="Content Placeholder 2"/>
          <p:cNvSpPr>
            <a:spLocks noGrp="1"/>
          </p:cNvSpPr>
          <p:nvPr>
            <p:ph idx="1"/>
          </p:nvPr>
        </p:nvSpPr>
        <p:spPr/>
        <p:txBody>
          <a:bodyPr>
            <a:normAutofit lnSpcReduction="10000"/>
          </a:bodyPr>
          <a:lstStyle/>
          <a:p>
            <a:r>
              <a:rPr lang="en-US" dirty="0" err="1" smtClean="0"/>
              <a:t>Dilakukan</a:t>
            </a:r>
            <a:r>
              <a:rPr lang="en-US" dirty="0" smtClean="0"/>
              <a:t> </a:t>
            </a:r>
            <a:r>
              <a:rPr lang="en-US" dirty="0" err="1" smtClean="0"/>
              <a:t>penelitian</a:t>
            </a:r>
            <a:r>
              <a:rPr lang="en-US" dirty="0" smtClean="0"/>
              <a:t> </a:t>
            </a:r>
            <a:r>
              <a:rPr lang="en-US" dirty="0" err="1" smtClean="0"/>
              <a:t>tentang</a:t>
            </a:r>
            <a:r>
              <a:rPr lang="en-US" dirty="0" smtClean="0"/>
              <a:t> </a:t>
            </a:r>
            <a:r>
              <a:rPr lang="en-US" dirty="0" err="1" smtClean="0"/>
              <a:t>hubungan</a:t>
            </a:r>
            <a:r>
              <a:rPr lang="en-US" dirty="0" smtClean="0"/>
              <a:t> </a:t>
            </a:r>
            <a:r>
              <a:rPr lang="en-US" dirty="0" err="1" smtClean="0"/>
              <a:t>antara</a:t>
            </a:r>
            <a:r>
              <a:rPr lang="en-US" dirty="0" smtClean="0"/>
              <a:t> </a:t>
            </a:r>
            <a:r>
              <a:rPr lang="en-US" dirty="0" err="1" smtClean="0"/>
              <a:t>jenis</a:t>
            </a:r>
            <a:r>
              <a:rPr lang="en-US" dirty="0" smtClean="0"/>
              <a:t> </a:t>
            </a:r>
            <a:r>
              <a:rPr lang="en-US" dirty="0" err="1" smtClean="0"/>
              <a:t>pekerjaan</a:t>
            </a:r>
            <a:r>
              <a:rPr lang="en-US" dirty="0" smtClean="0"/>
              <a:t> (</a:t>
            </a:r>
            <a:r>
              <a:rPr lang="en-US" dirty="0" err="1" smtClean="0"/>
              <a:t>dokter</a:t>
            </a:r>
            <a:r>
              <a:rPr lang="en-US" dirty="0" smtClean="0"/>
              <a:t>, hakim/</a:t>
            </a:r>
            <a:r>
              <a:rPr lang="en-US" dirty="0" err="1" smtClean="0"/>
              <a:t>pengacara</a:t>
            </a:r>
            <a:r>
              <a:rPr lang="en-US" dirty="0" smtClean="0"/>
              <a:t>, </a:t>
            </a:r>
            <a:r>
              <a:rPr lang="en-US" dirty="0" err="1" smtClean="0"/>
              <a:t>dosen</a:t>
            </a:r>
            <a:r>
              <a:rPr lang="en-US" dirty="0" smtClean="0"/>
              <a:t>/guru) </a:t>
            </a:r>
            <a:r>
              <a:rPr lang="en-US" dirty="0" err="1" smtClean="0"/>
              <a:t>dengan</a:t>
            </a:r>
            <a:r>
              <a:rPr lang="en-US" dirty="0" smtClean="0"/>
              <a:t> </a:t>
            </a:r>
            <a:r>
              <a:rPr lang="en-US" dirty="0" err="1" smtClean="0"/>
              <a:t>jenis</a:t>
            </a:r>
            <a:r>
              <a:rPr lang="en-US" dirty="0" smtClean="0"/>
              <a:t> </a:t>
            </a:r>
            <a:r>
              <a:rPr lang="en-US" dirty="0" err="1" smtClean="0"/>
              <a:t>olah</a:t>
            </a:r>
            <a:r>
              <a:rPr lang="en-US" dirty="0" smtClean="0"/>
              <a:t> raga ( </a:t>
            </a:r>
            <a:r>
              <a:rPr lang="en-US" dirty="0" err="1" smtClean="0"/>
              <a:t>Tenis</a:t>
            </a:r>
            <a:r>
              <a:rPr lang="en-US" dirty="0" smtClean="0"/>
              <a:t>, </a:t>
            </a:r>
            <a:r>
              <a:rPr lang="en-US" dirty="0" err="1" smtClean="0"/>
              <a:t>bulutangkis</a:t>
            </a:r>
            <a:r>
              <a:rPr lang="en-US" dirty="0" smtClean="0"/>
              <a:t>, golf). </a:t>
            </a:r>
            <a:r>
              <a:rPr lang="en-US" dirty="0" err="1" smtClean="0"/>
              <a:t>Dokter</a:t>
            </a:r>
            <a:r>
              <a:rPr lang="en-US" dirty="0" smtClean="0"/>
              <a:t> </a:t>
            </a:r>
            <a:r>
              <a:rPr lang="en-US" dirty="0" err="1" smtClean="0"/>
              <a:t>olah</a:t>
            </a:r>
            <a:r>
              <a:rPr lang="en-US" dirty="0" smtClean="0"/>
              <a:t> raga </a:t>
            </a:r>
            <a:r>
              <a:rPr lang="en-US" dirty="0" err="1" smtClean="0"/>
              <a:t>tenis</a:t>
            </a:r>
            <a:r>
              <a:rPr lang="en-US" dirty="0" smtClean="0"/>
              <a:t> </a:t>
            </a:r>
            <a:r>
              <a:rPr lang="en-US" dirty="0" err="1" smtClean="0"/>
              <a:t>ada</a:t>
            </a:r>
            <a:r>
              <a:rPr lang="en-US" dirty="0" smtClean="0"/>
              <a:t> 18 orang, </a:t>
            </a:r>
            <a:r>
              <a:rPr lang="en-US" dirty="0" err="1" smtClean="0"/>
              <a:t>bulutangkis</a:t>
            </a:r>
            <a:r>
              <a:rPr lang="en-US" dirty="0" smtClean="0"/>
              <a:t> 12 orang </a:t>
            </a:r>
            <a:r>
              <a:rPr lang="en-US" dirty="0" err="1" smtClean="0"/>
              <a:t>dan</a:t>
            </a:r>
            <a:r>
              <a:rPr lang="en-US" dirty="0" smtClean="0"/>
              <a:t> golf 15 orang,  Hakim </a:t>
            </a:r>
            <a:r>
              <a:rPr lang="en-US" dirty="0" err="1" smtClean="0"/>
              <a:t>tenis</a:t>
            </a:r>
            <a:r>
              <a:rPr lang="en-US" dirty="0" smtClean="0"/>
              <a:t> 14 orang, </a:t>
            </a:r>
            <a:r>
              <a:rPr lang="en-US" dirty="0" err="1" smtClean="0"/>
              <a:t>bulutangkis</a:t>
            </a:r>
            <a:r>
              <a:rPr lang="en-US" dirty="0" smtClean="0"/>
              <a:t> 9 orang </a:t>
            </a:r>
            <a:r>
              <a:rPr lang="en-US" dirty="0" err="1" smtClean="0"/>
              <a:t>dan</a:t>
            </a:r>
            <a:r>
              <a:rPr lang="en-US" dirty="0" smtClean="0"/>
              <a:t> golf 12, </a:t>
            </a:r>
            <a:r>
              <a:rPr lang="en-US" dirty="0" err="1" smtClean="0"/>
              <a:t>dan</a:t>
            </a:r>
            <a:r>
              <a:rPr lang="en-US" dirty="0" smtClean="0"/>
              <a:t> </a:t>
            </a:r>
            <a:r>
              <a:rPr lang="en-US" dirty="0" err="1" smtClean="0"/>
              <a:t>dosen</a:t>
            </a:r>
            <a:r>
              <a:rPr lang="en-US" dirty="0" smtClean="0"/>
              <a:t> 10 </a:t>
            </a:r>
            <a:r>
              <a:rPr lang="en-US" dirty="0" err="1" smtClean="0"/>
              <a:t>tenis</a:t>
            </a:r>
            <a:r>
              <a:rPr lang="en-US" dirty="0" smtClean="0"/>
              <a:t>, 15 </a:t>
            </a:r>
            <a:r>
              <a:rPr lang="en-US" dirty="0" err="1" smtClean="0"/>
              <a:t>bulutangkis</a:t>
            </a:r>
            <a:r>
              <a:rPr lang="en-US" dirty="0" smtClean="0"/>
              <a:t> </a:t>
            </a:r>
            <a:r>
              <a:rPr lang="en-US" dirty="0" err="1" smtClean="0"/>
              <a:t>dan</a:t>
            </a:r>
            <a:r>
              <a:rPr lang="en-US" dirty="0" smtClean="0"/>
              <a:t> 5 golf. </a:t>
            </a:r>
            <a:r>
              <a:rPr lang="en-US" dirty="0" err="1" smtClean="0"/>
              <a:t>Buktikan</a:t>
            </a:r>
            <a:r>
              <a:rPr lang="en-US" dirty="0" smtClean="0"/>
              <a:t> </a:t>
            </a:r>
            <a:r>
              <a:rPr lang="en-US" dirty="0" err="1" smtClean="0"/>
              <a:t>hipotesis</a:t>
            </a:r>
            <a:r>
              <a:rPr lang="en-US" dirty="0" smtClean="0"/>
              <a:t> : Ada </a:t>
            </a:r>
            <a:r>
              <a:rPr lang="en-US" dirty="0" err="1" smtClean="0"/>
              <a:t>hubungan</a:t>
            </a:r>
            <a:r>
              <a:rPr lang="en-US" dirty="0" smtClean="0"/>
              <a:t> yang </a:t>
            </a:r>
            <a:r>
              <a:rPr lang="en-US" dirty="0" err="1" smtClean="0"/>
              <a:t>signifikan</a:t>
            </a:r>
            <a:r>
              <a:rPr lang="en-US" dirty="0" smtClean="0"/>
              <a:t> </a:t>
            </a:r>
            <a:r>
              <a:rPr lang="en-US" dirty="0" err="1" smtClean="0"/>
              <a:t>antara</a:t>
            </a:r>
            <a:r>
              <a:rPr lang="en-US" dirty="0" smtClean="0"/>
              <a:t> </a:t>
            </a:r>
            <a:r>
              <a:rPr lang="en-US" dirty="0" err="1" smtClean="0"/>
              <a:t>jenis</a:t>
            </a:r>
            <a:r>
              <a:rPr lang="en-US" dirty="0" smtClean="0"/>
              <a:t> </a:t>
            </a:r>
            <a:r>
              <a:rPr lang="en-US" dirty="0" err="1" smtClean="0"/>
              <a:t>pekerjaan</a:t>
            </a:r>
            <a:r>
              <a:rPr lang="en-US" dirty="0" smtClean="0"/>
              <a:t> </a:t>
            </a:r>
            <a:r>
              <a:rPr lang="en-US" dirty="0" err="1" smtClean="0"/>
              <a:t>dan</a:t>
            </a:r>
            <a:r>
              <a:rPr lang="en-US" dirty="0" smtClean="0"/>
              <a:t> </a:t>
            </a:r>
            <a:r>
              <a:rPr lang="en-US" dirty="0" err="1" smtClean="0"/>
              <a:t>jenis</a:t>
            </a:r>
            <a:r>
              <a:rPr lang="en-US" dirty="0" smtClean="0"/>
              <a:t> </a:t>
            </a:r>
            <a:r>
              <a:rPr lang="en-US" dirty="0" err="1" smtClean="0"/>
              <a:t>olah</a:t>
            </a:r>
            <a:r>
              <a:rPr lang="en-US" dirty="0" smtClean="0"/>
              <a:t> raga yang </a:t>
            </a:r>
            <a:r>
              <a:rPr lang="en-US" dirty="0" err="1" smtClean="0"/>
              <a:t>digemari</a:t>
            </a:r>
            <a:r>
              <a:rPr lang="en-US" dirty="0" smtClean="0"/>
              <a:t>.</a:t>
            </a:r>
            <a:endParaRPr lang="en-US" dirty="0"/>
          </a:p>
        </p:txBody>
      </p:sp>
    </p:spTree>
    <p:extLst>
      <p:ext uri="{BB962C8B-B14F-4D97-AF65-F5344CB8AC3E}">
        <p14:creationId xmlns:p14="http://schemas.microsoft.com/office/powerpoint/2010/main" val="31381244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95300" y="609600"/>
            <a:ext cx="8153400" cy="1470025"/>
          </a:xfrm>
          <a:solidFill>
            <a:srgbClr val="FFC000"/>
          </a:solidFill>
        </p:spPr>
        <p:txBody>
          <a:bodyPr>
            <a:normAutofit fontScale="90000"/>
          </a:bodyPr>
          <a:lstStyle/>
          <a:p>
            <a:r>
              <a:rPr lang="en-US" sz="3600" dirty="0" smtClean="0">
                <a:solidFill>
                  <a:srgbClr val="C00000"/>
                </a:solidFill>
                <a:latin typeface="Arial Black" pitchFamily="34" charset="0"/>
              </a:rPr>
              <a:t>PENGUJIAN HIPOTESIS ASOSIATIF (KOEFESIEN KONTIGENSI)</a:t>
            </a:r>
            <a:endParaRPr lang="en-US" sz="3600" dirty="0">
              <a:solidFill>
                <a:srgbClr val="C00000"/>
              </a:solidFill>
              <a:latin typeface="Arial Black" pitchFamily="34" charset="0"/>
            </a:endParaRPr>
          </a:p>
        </p:txBody>
      </p:sp>
      <p:sp>
        <p:nvSpPr>
          <p:cNvPr id="3" name="Subtitle 2"/>
          <p:cNvSpPr>
            <a:spLocks noGrp="1"/>
          </p:cNvSpPr>
          <p:nvPr>
            <p:ph type="subTitle" idx="1"/>
          </p:nvPr>
        </p:nvSpPr>
        <p:spPr>
          <a:xfrm>
            <a:off x="571500" y="2040320"/>
            <a:ext cx="8001000" cy="4208079"/>
          </a:xfrm>
        </p:spPr>
        <p:txBody>
          <a:bodyPr>
            <a:normAutofit fontScale="92500" lnSpcReduction="10000"/>
          </a:bodyPr>
          <a:lstStyle/>
          <a:p>
            <a:pPr marL="457200" indent="-457200" algn="l">
              <a:buFont typeface="Wingdings" pitchFamily="2" charset="2"/>
              <a:buChar char="v"/>
            </a:pPr>
            <a:r>
              <a:rPr lang="en-US" dirty="0" smtClean="0"/>
              <a:t> </a:t>
            </a:r>
            <a:r>
              <a:rPr lang="en-US" b="1" dirty="0" err="1" smtClean="0">
                <a:solidFill>
                  <a:schemeClr val="tx1"/>
                </a:solidFill>
              </a:rPr>
              <a:t>Koefesien</a:t>
            </a:r>
            <a:r>
              <a:rPr lang="en-US" b="1" dirty="0" smtClean="0">
                <a:solidFill>
                  <a:schemeClr val="tx1"/>
                </a:solidFill>
              </a:rPr>
              <a:t> </a:t>
            </a:r>
            <a:r>
              <a:rPr lang="en-US" b="1" dirty="0" err="1" smtClean="0">
                <a:solidFill>
                  <a:schemeClr val="tx1"/>
                </a:solidFill>
              </a:rPr>
              <a:t>kontigensi</a:t>
            </a:r>
            <a:r>
              <a:rPr lang="en-US" b="1" dirty="0" smtClean="0">
                <a:solidFill>
                  <a:schemeClr val="tx1"/>
                </a:solidFill>
              </a:rPr>
              <a:t> </a:t>
            </a:r>
            <a:r>
              <a:rPr lang="en-US" b="1" dirty="0" err="1" smtClean="0">
                <a:solidFill>
                  <a:schemeClr val="tx1"/>
                </a:solidFill>
              </a:rPr>
              <a:t>sering</a:t>
            </a:r>
            <a:r>
              <a:rPr lang="en-US" b="1" dirty="0" smtClean="0">
                <a:solidFill>
                  <a:schemeClr val="tx1"/>
                </a:solidFill>
              </a:rPr>
              <a:t> </a:t>
            </a:r>
            <a:r>
              <a:rPr lang="en-US" b="1" dirty="0" err="1" smtClean="0">
                <a:solidFill>
                  <a:schemeClr val="tx1"/>
                </a:solidFill>
              </a:rPr>
              <a:t>disingkat</a:t>
            </a:r>
            <a:r>
              <a:rPr lang="en-US" b="1" dirty="0" smtClean="0">
                <a:solidFill>
                  <a:schemeClr val="tx1"/>
                </a:solidFill>
              </a:rPr>
              <a:t> KK/C </a:t>
            </a:r>
            <a:r>
              <a:rPr lang="en-US" b="1" dirty="0" err="1" smtClean="0">
                <a:solidFill>
                  <a:schemeClr val="tx1"/>
                </a:solidFill>
              </a:rPr>
              <a:t>untuk</a:t>
            </a:r>
            <a:r>
              <a:rPr lang="en-US" b="1" dirty="0" smtClean="0">
                <a:solidFill>
                  <a:schemeClr val="tx1"/>
                </a:solidFill>
              </a:rPr>
              <a:t> </a:t>
            </a:r>
            <a:r>
              <a:rPr lang="en-US" b="1" dirty="0" err="1" smtClean="0">
                <a:solidFill>
                  <a:schemeClr val="tx1"/>
                </a:solidFill>
              </a:rPr>
              <a:t>menghitung</a:t>
            </a:r>
            <a:r>
              <a:rPr lang="en-US" b="1" dirty="0" smtClean="0">
                <a:solidFill>
                  <a:schemeClr val="tx1"/>
                </a:solidFill>
              </a:rPr>
              <a:t> </a:t>
            </a:r>
            <a:r>
              <a:rPr lang="en-US" b="1" dirty="0" err="1" smtClean="0">
                <a:solidFill>
                  <a:schemeClr val="tx1"/>
                </a:solidFill>
              </a:rPr>
              <a:t>hubungan</a:t>
            </a:r>
            <a:r>
              <a:rPr lang="en-US" b="1" dirty="0" smtClean="0">
                <a:solidFill>
                  <a:schemeClr val="tx1"/>
                </a:solidFill>
              </a:rPr>
              <a:t> </a:t>
            </a:r>
            <a:r>
              <a:rPr lang="en-US" b="1" dirty="0" err="1" smtClean="0">
                <a:solidFill>
                  <a:schemeClr val="tx1"/>
                </a:solidFill>
              </a:rPr>
              <a:t>antar</a:t>
            </a:r>
            <a:r>
              <a:rPr lang="en-US" b="1" dirty="0" smtClean="0">
                <a:solidFill>
                  <a:schemeClr val="tx1"/>
                </a:solidFill>
              </a:rPr>
              <a:t> </a:t>
            </a:r>
            <a:r>
              <a:rPr lang="en-US" b="1" dirty="0" err="1" smtClean="0">
                <a:solidFill>
                  <a:schemeClr val="tx1"/>
                </a:solidFill>
              </a:rPr>
              <a:t>varibel</a:t>
            </a:r>
            <a:r>
              <a:rPr lang="en-US" b="1" dirty="0" smtClean="0">
                <a:solidFill>
                  <a:schemeClr val="tx1"/>
                </a:solidFill>
              </a:rPr>
              <a:t> </a:t>
            </a:r>
            <a:r>
              <a:rPr lang="en-US" b="1" dirty="0" err="1" smtClean="0">
                <a:solidFill>
                  <a:schemeClr val="tx1"/>
                </a:solidFill>
              </a:rPr>
              <a:t>datanya</a:t>
            </a:r>
            <a:r>
              <a:rPr lang="en-US" b="1" dirty="0" smtClean="0">
                <a:solidFill>
                  <a:schemeClr val="tx1"/>
                </a:solidFill>
              </a:rPr>
              <a:t> </a:t>
            </a:r>
            <a:r>
              <a:rPr lang="en-US" b="1" dirty="0" err="1" smtClean="0">
                <a:solidFill>
                  <a:schemeClr val="tx1"/>
                </a:solidFill>
              </a:rPr>
              <a:t>berbentuk</a:t>
            </a:r>
            <a:r>
              <a:rPr lang="en-US" b="1" dirty="0" smtClean="0">
                <a:solidFill>
                  <a:schemeClr val="tx1"/>
                </a:solidFill>
              </a:rPr>
              <a:t>  nominal. </a:t>
            </a:r>
            <a:r>
              <a:rPr lang="en-US" b="1" dirty="0" err="1" smtClean="0">
                <a:solidFill>
                  <a:schemeClr val="tx1"/>
                </a:solidFill>
              </a:rPr>
              <a:t>Teknik</a:t>
            </a:r>
            <a:r>
              <a:rPr lang="en-US" b="1" dirty="0" smtClean="0">
                <a:solidFill>
                  <a:schemeClr val="tx1"/>
                </a:solidFill>
              </a:rPr>
              <a:t> </a:t>
            </a:r>
            <a:r>
              <a:rPr lang="en-US" b="1" dirty="0" err="1" smtClean="0">
                <a:solidFill>
                  <a:schemeClr val="tx1"/>
                </a:solidFill>
              </a:rPr>
              <a:t>ini</a:t>
            </a:r>
            <a:r>
              <a:rPr lang="en-US" b="1" dirty="0" smtClean="0">
                <a:solidFill>
                  <a:schemeClr val="tx1"/>
                </a:solidFill>
              </a:rPr>
              <a:t> </a:t>
            </a:r>
            <a:r>
              <a:rPr lang="en-US" b="1" dirty="0" err="1" smtClean="0">
                <a:solidFill>
                  <a:schemeClr val="tx1"/>
                </a:solidFill>
              </a:rPr>
              <a:t>kaitan</a:t>
            </a:r>
            <a:r>
              <a:rPr lang="en-US" b="1" dirty="0" smtClean="0">
                <a:solidFill>
                  <a:schemeClr val="tx1"/>
                </a:solidFill>
              </a:rPr>
              <a:t> </a:t>
            </a:r>
            <a:r>
              <a:rPr lang="en-US" b="1" dirty="0" err="1" smtClean="0">
                <a:solidFill>
                  <a:schemeClr val="tx1"/>
                </a:solidFill>
              </a:rPr>
              <a:t>erat</a:t>
            </a:r>
            <a:r>
              <a:rPr lang="en-US" b="1" dirty="0" smtClean="0">
                <a:solidFill>
                  <a:schemeClr val="tx1"/>
                </a:solidFill>
              </a:rPr>
              <a:t> </a:t>
            </a:r>
            <a:r>
              <a:rPr lang="en-US" b="1" dirty="0" err="1" smtClean="0">
                <a:solidFill>
                  <a:schemeClr val="tx1"/>
                </a:solidFill>
              </a:rPr>
              <a:t>dengan</a:t>
            </a:r>
            <a:r>
              <a:rPr lang="en-US" b="1" dirty="0" smtClean="0">
                <a:solidFill>
                  <a:schemeClr val="tx1"/>
                </a:solidFill>
              </a:rPr>
              <a:t> Chi </a:t>
            </a:r>
            <a:r>
              <a:rPr lang="en-US" b="1" dirty="0" err="1" smtClean="0">
                <a:solidFill>
                  <a:schemeClr val="tx1"/>
                </a:solidFill>
              </a:rPr>
              <a:t>Kuadrat</a:t>
            </a:r>
            <a:r>
              <a:rPr lang="en-US" b="1" dirty="0" smtClean="0">
                <a:solidFill>
                  <a:schemeClr val="tx1"/>
                </a:solidFill>
              </a:rPr>
              <a:t>. </a:t>
            </a:r>
            <a:r>
              <a:rPr lang="en-US" b="1" dirty="0" err="1" smtClean="0">
                <a:solidFill>
                  <a:schemeClr val="tx1"/>
                </a:solidFill>
              </a:rPr>
              <a:t>Rumusnya</a:t>
            </a:r>
            <a:r>
              <a:rPr lang="en-US" b="1" dirty="0" smtClean="0">
                <a:solidFill>
                  <a:schemeClr val="tx1"/>
                </a:solidFill>
              </a:rPr>
              <a:t> </a:t>
            </a:r>
            <a:r>
              <a:rPr lang="en-US" b="1" dirty="0" err="1" smtClean="0">
                <a:solidFill>
                  <a:schemeClr val="tx1"/>
                </a:solidFill>
              </a:rPr>
              <a:t>sebagai</a:t>
            </a:r>
            <a:r>
              <a:rPr lang="en-US" b="1" dirty="0" smtClean="0">
                <a:solidFill>
                  <a:schemeClr val="tx1"/>
                </a:solidFill>
              </a:rPr>
              <a:t> </a:t>
            </a:r>
            <a:r>
              <a:rPr lang="en-US" b="1" dirty="0" err="1" smtClean="0">
                <a:solidFill>
                  <a:schemeClr val="tx1"/>
                </a:solidFill>
              </a:rPr>
              <a:t>berikut</a:t>
            </a:r>
            <a:r>
              <a:rPr lang="en-US" b="1" dirty="0" smtClean="0">
                <a:solidFill>
                  <a:schemeClr val="tx1"/>
                </a:solidFill>
              </a:rPr>
              <a:t>:</a:t>
            </a:r>
          </a:p>
          <a:p>
            <a:pPr marL="457200" indent="-457200" algn="l">
              <a:buFont typeface="Wingdings" pitchFamily="2" charset="2"/>
              <a:buChar char="v"/>
            </a:pPr>
            <a:endParaRPr lang="en-US" b="1" dirty="0" smtClean="0">
              <a:solidFill>
                <a:schemeClr val="tx1"/>
              </a:solidFill>
            </a:endParaRPr>
          </a:p>
          <a:p>
            <a:pPr marL="457200" indent="-457200" algn="l"/>
            <a:endParaRPr lang="en-US" b="1" dirty="0" smtClean="0">
              <a:solidFill>
                <a:schemeClr val="tx1"/>
              </a:solidFill>
            </a:endParaRPr>
          </a:p>
          <a:p>
            <a:pPr marL="457200" indent="-457200" algn="l"/>
            <a:endParaRPr lang="en-US" b="1" dirty="0" smtClean="0">
              <a:solidFill>
                <a:schemeClr val="tx1"/>
              </a:solidFill>
            </a:endParaRPr>
          </a:p>
          <a:p>
            <a:pPr marL="457200" indent="-457200" algn="l"/>
            <a:r>
              <a:rPr lang="en-US" b="1" dirty="0" smtClean="0">
                <a:solidFill>
                  <a:schemeClr val="tx1"/>
                </a:solidFill>
              </a:rPr>
              <a:t>     </a:t>
            </a:r>
            <a:endParaRPr lang="en-US" b="1" dirty="0" smtClean="0">
              <a:solidFill>
                <a:srgbClr val="FF0000"/>
              </a:solidFill>
            </a:endParaRPr>
          </a:p>
        </p:txBody>
      </p:sp>
      <p:sp>
        <p:nvSpPr>
          <p:cNvPr id="3074"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3073" name="Picture 1"/>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667000" y="4648200"/>
            <a:ext cx="2438400" cy="1524000"/>
          </a:xfrm>
          <a:prstGeom prst="rect">
            <a:avLst/>
          </a:prstGeom>
          <a:noFill/>
        </p:spPr>
      </p:pic>
      <p:sp>
        <p:nvSpPr>
          <p:cNvPr id="3075" name="Rectangle 3"/>
          <p:cNvSpPr>
            <a:spLocks noChangeArrowheads="1"/>
          </p:cNvSpPr>
          <p:nvPr/>
        </p:nvSpPr>
        <p:spPr bwMode="auto">
          <a:xfrm>
            <a:off x="0" y="9810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rmAutofit fontScale="90000"/>
          </a:bodyPr>
          <a:lstStyle/>
          <a:p>
            <a:r>
              <a:rPr lang="en-US" dirty="0" smtClean="0">
                <a:solidFill>
                  <a:srgbClr val="C00000"/>
                </a:solidFill>
                <a:latin typeface="Arial Black" pitchFamily="34" charset="0"/>
              </a:rPr>
              <a:t>RUMUS ANALISIS KOEFESIEN KONTIGENSI</a:t>
            </a:r>
            <a:endParaRPr lang="en-US" dirty="0">
              <a:solidFill>
                <a:srgbClr val="C00000"/>
              </a:solidFill>
              <a:latin typeface="Arial Black" pitchFamily="34" charset="0"/>
            </a:endParaRPr>
          </a:p>
        </p:txBody>
      </p:sp>
      <p:sp>
        <p:nvSpPr>
          <p:cNvPr id="1126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1" name="Rectangle 3"/>
          <p:cNvSpPr>
            <a:spLocks noChangeArrowheads="1"/>
          </p:cNvSpPr>
          <p:nvPr/>
        </p:nvSpPr>
        <p:spPr bwMode="auto">
          <a:xfrm>
            <a:off x="0" y="10477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7"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831098" y="1447800"/>
            <a:ext cx="3864077" cy="1828800"/>
          </a:xfrm>
          <a:prstGeom prst="rect">
            <a:avLst/>
          </a:prstGeom>
          <a:noFill/>
        </p:spPr>
      </p:pic>
      <mc:AlternateContent xmlns:mc="http://schemas.openxmlformats.org/markup-compatibility/2006" xmlns:a14="http://schemas.microsoft.com/office/drawing/2010/main">
        <mc:Choice Requires="a14">
          <p:sp>
            <p:nvSpPr>
              <p:cNvPr id="4" name="Rectangle 3"/>
              <p:cNvSpPr/>
              <p:nvPr/>
            </p:nvSpPr>
            <p:spPr>
              <a:xfrm>
                <a:off x="1828129" y="3124200"/>
                <a:ext cx="4572000" cy="1496692"/>
              </a:xfrm>
              <a:prstGeom prst="rect">
                <a:avLst/>
              </a:prstGeom>
            </p:spPr>
            <p:txBody>
              <a:bodyPr>
                <a:spAutoFit/>
              </a:bodyPr>
              <a:lstStyle/>
              <a:p>
                <a:pPr marL="118872" indent="0">
                  <a:buNone/>
                </a:pPr>
                <a:r>
                  <a:rPr lang="en-ID" sz="3600" b="1" dirty="0"/>
                  <a:t>K</a:t>
                </a:r>
                <a:r>
                  <a:rPr lang="en-ID" sz="3600" b="1" dirty="0" smtClean="0"/>
                  <a:t>K/</a:t>
                </a:r>
                <a14:m>
                  <m:oMath xmlns:m="http://schemas.openxmlformats.org/officeDocument/2006/math">
                    <m:r>
                      <a:rPr lang="en-ID" sz="3600" b="1" i="1">
                        <a:latin typeface="Cambria Math" panose="02040503050406030204" pitchFamily="18" charset="0"/>
                      </a:rPr>
                      <m:t>∁ = </m:t>
                    </m:r>
                    <m:rad>
                      <m:radPr>
                        <m:degHide m:val="on"/>
                        <m:ctrlPr>
                          <a:rPr lang="en-US" sz="3600" b="1" i="1">
                            <a:latin typeface="Cambria Math" panose="02040503050406030204" pitchFamily="18" charset="0"/>
                          </a:rPr>
                        </m:ctrlPr>
                      </m:radPr>
                      <m:deg/>
                      <m:e>
                        <m:f>
                          <m:fPr>
                            <m:ctrlPr>
                              <a:rPr lang="en-US" sz="3600" b="1" i="1">
                                <a:latin typeface="Cambria Math" panose="02040503050406030204" pitchFamily="18" charset="0"/>
                              </a:rPr>
                            </m:ctrlPr>
                          </m:fPr>
                          <m:num>
                            <m:sSup>
                              <m:sSupPr>
                                <m:ctrlPr>
                                  <a:rPr lang="en-US" sz="3600" b="1" i="1">
                                    <a:latin typeface="Cambria Math" panose="02040503050406030204" pitchFamily="18" charset="0"/>
                                  </a:rPr>
                                </m:ctrlPr>
                              </m:sSupPr>
                              <m:e>
                                <m:r>
                                  <a:rPr lang="en-ID" sz="3600" b="1" i="1">
                                    <a:latin typeface="Cambria Math" panose="02040503050406030204" pitchFamily="18" charset="0"/>
                                  </a:rPr>
                                  <m:t>𝒙</m:t>
                                </m:r>
                              </m:e>
                              <m:sup>
                                <m:r>
                                  <a:rPr lang="en-ID" sz="3600" b="1" i="1">
                                    <a:latin typeface="Cambria Math" panose="02040503050406030204" pitchFamily="18" charset="0"/>
                                  </a:rPr>
                                  <m:t>𝟐</m:t>
                                </m:r>
                              </m:sup>
                            </m:sSup>
                          </m:num>
                          <m:den>
                            <m:sSup>
                              <m:sSupPr>
                                <m:ctrlPr>
                                  <a:rPr lang="en-US" sz="3600" b="1" i="1">
                                    <a:latin typeface="Cambria Math" panose="02040503050406030204" pitchFamily="18" charset="0"/>
                                  </a:rPr>
                                </m:ctrlPr>
                              </m:sSupPr>
                              <m:e>
                                <m:r>
                                  <a:rPr lang="en-ID" sz="3600" b="1" i="1">
                                    <a:latin typeface="Cambria Math" panose="02040503050406030204" pitchFamily="18" charset="0"/>
                                  </a:rPr>
                                  <m:t>𝒙</m:t>
                                </m:r>
                              </m:e>
                              <m:sup>
                                <m:r>
                                  <a:rPr lang="en-ID" sz="3600" b="1" i="1">
                                    <a:latin typeface="Cambria Math" panose="02040503050406030204" pitchFamily="18" charset="0"/>
                                  </a:rPr>
                                  <m:t>𝟐</m:t>
                                </m:r>
                              </m:sup>
                            </m:sSup>
                            <m:r>
                              <a:rPr lang="en-ID" sz="3600" b="1" i="1">
                                <a:latin typeface="Cambria Math" panose="02040503050406030204" pitchFamily="18" charset="0"/>
                              </a:rPr>
                              <m:t>+</m:t>
                            </m:r>
                            <m:r>
                              <a:rPr lang="en-ID" sz="3600" b="1" i="1">
                                <a:latin typeface="Cambria Math" panose="02040503050406030204" pitchFamily="18" charset="0"/>
                              </a:rPr>
                              <m:t>𝑵</m:t>
                            </m:r>
                          </m:den>
                        </m:f>
                      </m:e>
                    </m:rad>
                  </m:oMath>
                </a14:m>
                <a:endParaRPr lang="en-ID" sz="3600" b="1" dirty="0">
                  <a:latin typeface="Arial" panose="020B0604020202020204" pitchFamily="34" charset="0"/>
                  <a:cs typeface="Arial" panose="020B0604020202020204" pitchFamily="34" charset="0"/>
                </a:endParaRPr>
              </a:p>
              <a:p>
                <a:pPr marL="118872" indent="0">
                  <a:buNone/>
                </a:pPr>
                <a:r>
                  <a:rPr lang="en-US" b="1" dirty="0">
                    <a:latin typeface="Arial" panose="020B0604020202020204" pitchFamily="34" charset="0"/>
                    <a:cs typeface="Arial" panose="020B0604020202020204" pitchFamily="34" charset="0"/>
                  </a:rPr>
                  <a:t> </a:t>
                </a:r>
                <a:endParaRPr lang="en-US" dirty="0"/>
              </a:p>
            </p:txBody>
          </p:sp>
        </mc:Choice>
        <mc:Fallback xmlns="">
          <p:sp>
            <p:nvSpPr>
              <p:cNvPr id="4" name="Rectangle 3"/>
              <p:cNvSpPr>
                <a:spLocks noRot="1" noChangeAspect="1" noMove="1" noResize="1" noEditPoints="1" noAdjustHandles="1" noChangeArrowheads="1" noChangeShapeType="1" noTextEdit="1"/>
              </p:cNvSpPr>
              <p:nvPr/>
            </p:nvSpPr>
            <p:spPr>
              <a:xfrm>
                <a:off x="1828129" y="3124200"/>
                <a:ext cx="4572000" cy="1496692"/>
              </a:xfrm>
              <a:prstGeom prst="rect">
                <a:avLst/>
              </a:prstGeom>
              <a:blipFill rotWithShape="1">
                <a:blip r:embed="rId3"/>
                <a:stretch>
                  <a:fillRect l="-1600" b="-571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2647175" y="4620892"/>
                <a:ext cx="3048000" cy="1219693"/>
              </a:xfrm>
              <a:prstGeom prst="rect">
                <a:avLst/>
              </a:prstGeom>
            </p:spPr>
            <p:txBody>
              <a:bodyPr wrap="square">
                <a:spAutoFit/>
              </a:bodyPr>
              <a:lstStyle/>
              <a:p>
                <a:r>
                  <a:rPr lang="en-US" b="1" dirty="0">
                    <a:latin typeface="Arial" panose="020B0604020202020204" pitchFamily="34" charset="0"/>
                    <a:cs typeface="Arial" panose="020B0604020202020204" pitchFamily="34" charset="0"/>
                  </a:rPr>
                  <a:t> </a:t>
                </a:r>
                <a:r>
                  <a:rPr lang="en-ID" sz="3600" b="1" dirty="0">
                    <a:latin typeface="Arial" panose="020B0604020202020204" pitchFamily="34" charset="0"/>
                    <a:cs typeface="Arial" panose="020B0604020202020204" pitchFamily="34" charset="0"/>
                  </a:rPr>
                  <a:t> t = </a:t>
                </a:r>
                <a14:m>
                  <m:oMath xmlns:m="http://schemas.openxmlformats.org/officeDocument/2006/math">
                    <m:r>
                      <a:rPr lang="en-ID" sz="3600" b="1" i="1">
                        <a:latin typeface="Cambria Math" panose="02040503050406030204" pitchFamily="18" charset="0"/>
                      </a:rPr>
                      <m:t>∁ </m:t>
                    </m:r>
                    <m:rad>
                      <m:radPr>
                        <m:degHide m:val="on"/>
                        <m:ctrlPr>
                          <a:rPr lang="en-US" sz="3600" b="1" i="1">
                            <a:latin typeface="Cambria Math" panose="02040503050406030204" pitchFamily="18" charset="0"/>
                          </a:rPr>
                        </m:ctrlPr>
                      </m:radPr>
                      <m:deg/>
                      <m:e>
                        <m:f>
                          <m:fPr>
                            <m:ctrlPr>
                              <a:rPr lang="en-US" sz="3600" b="1" i="1">
                                <a:latin typeface="Cambria Math" panose="02040503050406030204" pitchFamily="18" charset="0"/>
                              </a:rPr>
                            </m:ctrlPr>
                          </m:fPr>
                          <m:num>
                            <m:r>
                              <a:rPr lang="en-ID" sz="3600" b="1" i="1">
                                <a:latin typeface="Cambria Math" panose="02040503050406030204" pitchFamily="18" charset="0"/>
                              </a:rPr>
                              <m:t>𝑵</m:t>
                            </m:r>
                            <m:r>
                              <a:rPr lang="en-ID" sz="3600" b="1" i="1">
                                <a:latin typeface="Cambria Math" panose="02040503050406030204" pitchFamily="18" charset="0"/>
                              </a:rPr>
                              <m:t>−</m:t>
                            </m:r>
                            <m:r>
                              <a:rPr lang="en-ID" sz="3600" b="1" i="1">
                                <a:latin typeface="Cambria Math" panose="02040503050406030204" pitchFamily="18" charset="0"/>
                              </a:rPr>
                              <m:t>𝟐</m:t>
                            </m:r>
                          </m:num>
                          <m:den>
                            <m:r>
                              <a:rPr lang="en-ID" sz="3600" b="1" i="1">
                                <a:latin typeface="Cambria Math" panose="02040503050406030204" pitchFamily="18" charset="0"/>
                              </a:rPr>
                              <m:t>𝟏</m:t>
                            </m:r>
                            <m:r>
                              <a:rPr lang="en-ID" sz="3600" b="1" i="1">
                                <a:latin typeface="Cambria Math" panose="02040503050406030204" pitchFamily="18" charset="0"/>
                              </a:rPr>
                              <m:t>−</m:t>
                            </m:r>
                            <m:sSup>
                              <m:sSupPr>
                                <m:ctrlPr>
                                  <a:rPr lang="en-US" sz="3600" b="1" i="1">
                                    <a:latin typeface="Cambria Math" panose="02040503050406030204" pitchFamily="18" charset="0"/>
                                  </a:rPr>
                                </m:ctrlPr>
                              </m:sSupPr>
                              <m:e>
                                <m:r>
                                  <a:rPr lang="en-ID" sz="3600" b="1" i="1">
                                    <a:latin typeface="Cambria Math" panose="02040503050406030204" pitchFamily="18" charset="0"/>
                                  </a:rPr>
                                  <m:t>∁</m:t>
                                </m:r>
                              </m:e>
                              <m:sup>
                                <m:r>
                                  <a:rPr lang="en-ID" sz="3600" b="1" i="1">
                                    <a:latin typeface="Cambria Math" panose="02040503050406030204" pitchFamily="18" charset="0"/>
                                  </a:rPr>
                                  <m:t>𝟐</m:t>
                                </m:r>
                              </m:sup>
                            </m:sSup>
                          </m:den>
                        </m:f>
                      </m:e>
                    </m:rad>
                  </m:oMath>
                </a14:m>
                <a:endParaRPr lang="en-US" sz="3600" dirty="0"/>
              </a:p>
            </p:txBody>
          </p:sp>
        </mc:Choice>
        <mc:Fallback xmlns="">
          <p:sp>
            <p:nvSpPr>
              <p:cNvPr id="5" name="Rectangle 4"/>
              <p:cNvSpPr>
                <a:spLocks noRot="1" noChangeAspect="1" noMove="1" noResize="1" noEditPoints="1" noAdjustHandles="1" noChangeArrowheads="1" noChangeShapeType="1" noTextEdit="1"/>
              </p:cNvSpPr>
              <p:nvPr/>
            </p:nvSpPr>
            <p:spPr>
              <a:xfrm>
                <a:off x="2647175" y="4620892"/>
                <a:ext cx="3048000" cy="1219693"/>
              </a:xfrm>
              <a:prstGeom prst="rect">
                <a:avLst/>
              </a:prstGeom>
              <a:blipFill rotWithShape="1">
                <a:blip r:embed="rId4"/>
                <a:stretch>
                  <a:fillRect l="-4000"/>
                </a:stretch>
              </a:blipFill>
            </p:spPr>
            <p:txBody>
              <a:bodyPr/>
              <a:lstStyle/>
              <a:p>
                <a:r>
                  <a:rPr lang="en-US">
                    <a:noFill/>
                  </a:rPr>
                  <a:t> </a:t>
                </a:r>
              </a:p>
            </p:txBody>
          </p:sp>
        </mc:Fallback>
      </mc:AlternateContent>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b="1" dirty="0" smtClean="0">
                <a:latin typeface="Arial Black" pitchFamily="34" charset="0"/>
              </a:rPr>
              <a:t>CONTOH PERHITUNGAN</a:t>
            </a:r>
            <a:endParaRPr lang="en-US" b="1" dirty="0">
              <a:latin typeface="Arial Black" pitchFamily="34" charset="0"/>
            </a:endParaRPr>
          </a:p>
        </p:txBody>
      </p:sp>
      <p:sp>
        <p:nvSpPr>
          <p:cNvPr id="3" name="Content Placeholder 2"/>
          <p:cNvSpPr>
            <a:spLocks noGrp="1"/>
          </p:cNvSpPr>
          <p:nvPr>
            <p:ph idx="1"/>
          </p:nvPr>
        </p:nvSpPr>
        <p:spPr>
          <a:xfrm>
            <a:off x="228600" y="1600200"/>
            <a:ext cx="8763000" cy="4525963"/>
          </a:xfrm>
        </p:spPr>
        <p:txBody>
          <a:bodyPr>
            <a:normAutofit fontScale="85000" lnSpcReduction="20000"/>
          </a:bodyPr>
          <a:lstStyle/>
          <a:p>
            <a:pPr algn="just"/>
            <a:r>
              <a:rPr lang="en-US" b="1" dirty="0" err="1" smtClean="0"/>
              <a:t>Dilakukan</a:t>
            </a:r>
            <a:r>
              <a:rPr lang="en-US" b="1" dirty="0" smtClean="0"/>
              <a:t> </a:t>
            </a:r>
            <a:r>
              <a:rPr lang="en-US" b="1" dirty="0" err="1" smtClean="0"/>
              <a:t>penelitian</a:t>
            </a:r>
            <a:r>
              <a:rPr lang="en-US" b="1" dirty="0" smtClean="0"/>
              <a:t> </a:t>
            </a:r>
            <a:r>
              <a:rPr lang="en-US" b="1" dirty="0" err="1" smtClean="0"/>
              <a:t>terhadap</a:t>
            </a:r>
            <a:r>
              <a:rPr lang="en-US" b="1" dirty="0" smtClean="0"/>
              <a:t> 200 orang guru BK DI Kota Semarang, </a:t>
            </a:r>
            <a:r>
              <a:rPr lang="en-US" b="1" dirty="0" err="1" smtClean="0"/>
              <a:t>mereka</a:t>
            </a:r>
            <a:r>
              <a:rPr lang="en-US" b="1" dirty="0" smtClean="0"/>
              <a:t>  </a:t>
            </a:r>
            <a:r>
              <a:rPr lang="en-US" b="1" dirty="0" err="1" smtClean="0"/>
              <a:t>terdiri</a:t>
            </a:r>
            <a:r>
              <a:rPr lang="en-US" b="1" dirty="0" smtClean="0"/>
              <a:t> </a:t>
            </a:r>
            <a:r>
              <a:rPr lang="en-US" b="1" dirty="0" err="1" smtClean="0"/>
              <a:t>dari</a:t>
            </a:r>
            <a:r>
              <a:rPr lang="en-US" b="1" dirty="0" smtClean="0"/>
              <a:t> 100 orang guru BK yang </a:t>
            </a:r>
            <a:r>
              <a:rPr lang="en-US" b="1" dirty="0" err="1" smtClean="0"/>
              <a:t>berpendidikan</a:t>
            </a:r>
            <a:r>
              <a:rPr lang="en-US" b="1" dirty="0" smtClean="0"/>
              <a:t> S1 BK (</a:t>
            </a:r>
            <a:r>
              <a:rPr lang="en-US" b="1" dirty="0" err="1" smtClean="0"/>
              <a:t>Kelompok</a:t>
            </a:r>
            <a:r>
              <a:rPr lang="en-US" b="1" dirty="0" smtClean="0"/>
              <a:t> A), 40 orang guru BK </a:t>
            </a:r>
            <a:r>
              <a:rPr lang="en-US" b="1" dirty="0" err="1" smtClean="0"/>
              <a:t>berpendidikan</a:t>
            </a:r>
            <a:r>
              <a:rPr lang="en-US" b="1" dirty="0" smtClean="0"/>
              <a:t> S1 </a:t>
            </a:r>
            <a:r>
              <a:rPr lang="en-US" b="1" dirty="0" err="1" smtClean="0"/>
              <a:t>bukan</a:t>
            </a:r>
            <a:r>
              <a:rPr lang="en-US" b="1" dirty="0" smtClean="0"/>
              <a:t> BK (</a:t>
            </a:r>
            <a:r>
              <a:rPr lang="en-US" b="1" dirty="0" err="1" smtClean="0"/>
              <a:t>kelompok</a:t>
            </a:r>
            <a:r>
              <a:rPr lang="en-US" b="1" dirty="0" smtClean="0"/>
              <a:t> B), </a:t>
            </a:r>
            <a:r>
              <a:rPr lang="en-US" b="1" dirty="0" err="1" smtClean="0"/>
              <a:t>dan</a:t>
            </a:r>
            <a:r>
              <a:rPr lang="en-US" b="1" dirty="0" smtClean="0"/>
              <a:t> 60 S1 </a:t>
            </a:r>
            <a:r>
              <a:rPr lang="en-US" b="1" dirty="0" err="1" smtClean="0"/>
              <a:t>bukan</a:t>
            </a:r>
            <a:r>
              <a:rPr lang="en-US" b="1" dirty="0" smtClean="0"/>
              <a:t> BK </a:t>
            </a:r>
            <a:r>
              <a:rPr lang="en-US" b="1" dirty="0" err="1" smtClean="0"/>
              <a:t>tetapi</a:t>
            </a:r>
            <a:r>
              <a:rPr lang="en-US" b="1" dirty="0" smtClean="0"/>
              <a:t> </a:t>
            </a:r>
            <a:r>
              <a:rPr lang="en-US" b="1" dirty="0" err="1" smtClean="0"/>
              <a:t>sering</a:t>
            </a:r>
            <a:r>
              <a:rPr lang="en-US" b="1" dirty="0" smtClean="0"/>
              <a:t> </a:t>
            </a:r>
            <a:r>
              <a:rPr lang="en-US" b="1" dirty="0" err="1" smtClean="0"/>
              <a:t>mengikuti</a:t>
            </a:r>
            <a:r>
              <a:rPr lang="en-US" b="1" dirty="0" smtClean="0"/>
              <a:t> </a:t>
            </a:r>
            <a:r>
              <a:rPr lang="en-US" b="1" dirty="0" err="1" smtClean="0"/>
              <a:t>kursus</a:t>
            </a:r>
            <a:r>
              <a:rPr lang="en-US" b="1" dirty="0" smtClean="0"/>
              <a:t>/</a:t>
            </a:r>
            <a:r>
              <a:rPr lang="en-US" b="1" dirty="0" err="1" smtClean="0"/>
              <a:t>pelatihan</a:t>
            </a:r>
            <a:r>
              <a:rPr lang="en-US" b="1" dirty="0" smtClean="0"/>
              <a:t> BK (C). </a:t>
            </a:r>
          </a:p>
          <a:p>
            <a:pPr algn="just"/>
            <a:r>
              <a:rPr lang="en-US" b="1" dirty="0" smtClean="0"/>
              <a:t> Dari </a:t>
            </a:r>
            <a:r>
              <a:rPr lang="en-US" b="1" dirty="0" err="1" smtClean="0"/>
              <a:t>kelompok</a:t>
            </a:r>
            <a:r>
              <a:rPr lang="en-US" b="1" dirty="0" smtClean="0"/>
              <a:t> A yang </a:t>
            </a:r>
            <a:r>
              <a:rPr lang="en-US" b="1" dirty="0" err="1" smtClean="0"/>
              <a:t>cara</a:t>
            </a:r>
            <a:r>
              <a:rPr lang="en-US" b="1" dirty="0" smtClean="0"/>
              <a:t> </a:t>
            </a:r>
            <a:r>
              <a:rPr lang="en-US" b="1" dirty="0" err="1" smtClean="0"/>
              <a:t>pemberian</a:t>
            </a:r>
            <a:r>
              <a:rPr lang="en-US" b="1" dirty="0" smtClean="0"/>
              <a:t> </a:t>
            </a:r>
            <a:r>
              <a:rPr lang="en-US" b="1" dirty="0" err="1" smtClean="0"/>
              <a:t>layanan</a:t>
            </a:r>
            <a:r>
              <a:rPr lang="en-US" b="1" dirty="0" smtClean="0"/>
              <a:t> </a:t>
            </a:r>
            <a:r>
              <a:rPr lang="en-US" b="1" dirty="0" err="1" smtClean="0"/>
              <a:t>baik</a:t>
            </a:r>
            <a:r>
              <a:rPr lang="en-US" b="1" dirty="0" smtClean="0"/>
              <a:t> </a:t>
            </a:r>
            <a:r>
              <a:rPr lang="en-US" b="1" dirty="0" err="1" smtClean="0"/>
              <a:t>ada</a:t>
            </a:r>
            <a:r>
              <a:rPr lang="en-US" b="1" dirty="0" smtClean="0"/>
              <a:t> </a:t>
            </a:r>
            <a:r>
              <a:rPr lang="en-US" b="1" dirty="0"/>
              <a:t>6</a:t>
            </a:r>
            <a:r>
              <a:rPr lang="en-US" b="1" dirty="0" smtClean="0"/>
              <a:t>0 orang </a:t>
            </a:r>
            <a:r>
              <a:rPr lang="en-US" b="1" dirty="0" err="1" smtClean="0"/>
              <a:t>dan</a:t>
            </a:r>
            <a:r>
              <a:rPr lang="en-US" b="1" dirty="0" smtClean="0"/>
              <a:t> </a:t>
            </a:r>
            <a:r>
              <a:rPr lang="en-US" b="1" dirty="0" err="1" smtClean="0"/>
              <a:t>tidak</a:t>
            </a:r>
            <a:r>
              <a:rPr lang="en-US" b="1" dirty="0" smtClean="0"/>
              <a:t> </a:t>
            </a:r>
            <a:r>
              <a:rPr lang="en-US" b="1" dirty="0" err="1" smtClean="0"/>
              <a:t>baik</a:t>
            </a:r>
            <a:r>
              <a:rPr lang="en-US" b="1" dirty="0" smtClean="0"/>
              <a:t> </a:t>
            </a:r>
            <a:r>
              <a:rPr lang="en-US" b="1" dirty="0" err="1" smtClean="0"/>
              <a:t>ada</a:t>
            </a:r>
            <a:r>
              <a:rPr lang="en-US" b="1" dirty="0" smtClean="0"/>
              <a:t> 40 orang, </a:t>
            </a:r>
            <a:r>
              <a:rPr lang="en-US" b="1" dirty="0" err="1" smtClean="0"/>
              <a:t>dari</a:t>
            </a:r>
            <a:r>
              <a:rPr lang="en-US" b="1" dirty="0" smtClean="0"/>
              <a:t> </a:t>
            </a:r>
            <a:r>
              <a:rPr lang="en-US" b="1" dirty="0" err="1" smtClean="0"/>
              <a:t>kelompok</a:t>
            </a:r>
            <a:r>
              <a:rPr lang="en-US" b="1" dirty="0" smtClean="0"/>
              <a:t> B, yang </a:t>
            </a:r>
            <a:r>
              <a:rPr lang="en-US" b="1" dirty="0" err="1" smtClean="0"/>
              <a:t>cara</a:t>
            </a:r>
            <a:r>
              <a:rPr lang="en-US" b="1" dirty="0" smtClean="0"/>
              <a:t> </a:t>
            </a:r>
            <a:r>
              <a:rPr lang="en-US" b="1" dirty="0" err="1" smtClean="0"/>
              <a:t>memberi</a:t>
            </a:r>
            <a:r>
              <a:rPr lang="en-US" b="1" dirty="0" smtClean="0"/>
              <a:t> </a:t>
            </a:r>
            <a:r>
              <a:rPr lang="en-US" b="1" dirty="0" err="1" smtClean="0"/>
              <a:t>layanan</a:t>
            </a:r>
            <a:r>
              <a:rPr lang="en-US" b="1" dirty="0" smtClean="0"/>
              <a:t> </a:t>
            </a:r>
            <a:r>
              <a:rPr lang="en-US" b="1" dirty="0" err="1" smtClean="0"/>
              <a:t>baik</a:t>
            </a:r>
            <a:r>
              <a:rPr lang="en-US" b="1" dirty="0" smtClean="0"/>
              <a:t> </a:t>
            </a:r>
            <a:r>
              <a:rPr lang="en-US" b="1" dirty="0" err="1" smtClean="0"/>
              <a:t>ada</a:t>
            </a:r>
            <a:r>
              <a:rPr lang="en-US" b="1" dirty="0" smtClean="0"/>
              <a:t> 10 orang </a:t>
            </a:r>
            <a:r>
              <a:rPr lang="en-US" b="1" dirty="0" err="1" smtClean="0"/>
              <a:t>dan</a:t>
            </a:r>
            <a:r>
              <a:rPr lang="en-US" b="1" dirty="0" smtClean="0"/>
              <a:t> </a:t>
            </a:r>
            <a:r>
              <a:rPr lang="en-US" b="1" dirty="0" err="1" smtClean="0"/>
              <a:t>tidak</a:t>
            </a:r>
            <a:r>
              <a:rPr lang="en-US" b="1" dirty="0" smtClean="0"/>
              <a:t> </a:t>
            </a:r>
            <a:r>
              <a:rPr lang="en-US" b="1" dirty="0" err="1" smtClean="0"/>
              <a:t>baik</a:t>
            </a:r>
            <a:r>
              <a:rPr lang="en-US" b="1" dirty="0" smtClean="0"/>
              <a:t> 30, </a:t>
            </a:r>
            <a:r>
              <a:rPr lang="en-US" b="1" dirty="0" err="1" smtClean="0"/>
              <a:t>sedang</a:t>
            </a:r>
            <a:r>
              <a:rPr lang="en-US" b="1" dirty="0" smtClean="0"/>
              <a:t> </a:t>
            </a:r>
            <a:r>
              <a:rPr lang="en-US" b="1" dirty="0" err="1" smtClean="0"/>
              <a:t>kelompok</a:t>
            </a:r>
            <a:r>
              <a:rPr lang="en-US" b="1" dirty="0" smtClean="0"/>
              <a:t> C, </a:t>
            </a:r>
            <a:r>
              <a:rPr lang="en-US" b="1" dirty="0" err="1" smtClean="0"/>
              <a:t>layanan</a:t>
            </a:r>
            <a:r>
              <a:rPr lang="en-US" b="1" dirty="0" smtClean="0"/>
              <a:t> </a:t>
            </a:r>
            <a:r>
              <a:rPr lang="en-US" b="1" dirty="0" err="1" smtClean="0"/>
              <a:t>baik</a:t>
            </a:r>
            <a:r>
              <a:rPr lang="en-US" b="1" dirty="0" smtClean="0"/>
              <a:t> 40 orang </a:t>
            </a:r>
            <a:r>
              <a:rPr lang="en-US" b="1" dirty="0" err="1" smtClean="0"/>
              <a:t>tidak</a:t>
            </a:r>
            <a:r>
              <a:rPr lang="en-US" b="1" dirty="0" smtClean="0"/>
              <a:t> </a:t>
            </a:r>
            <a:r>
              <a:rPr lang="en-US" b="1" dirty="0" err="1" smtClean="0"/>
              <a:t>baik</a:t>
            </a:r>
            <a:r>
              <a:rPr lang="en-US" b="1" dirty="0" smtClean="0"/>
              <a:t> 20 orang. </a:t>
            </a:r>
            <a:r>
              <a:rPr lang="en-US" b="1" dirty="0" err="1" smtClean="0"/>
              <a:t>Ujilah</a:t>
            </a:r>
            <a:r>
              <a:rPr lang="en-US" b="1" dirty="0" smtClean="0"/>
              <a:t> </a:t>
            </a:r>
            <a:r>
              <a:rPr lang="en-US" b="1" dirty="0" err="1" smtClean="0"/>
              <a:t>hipotesis</a:t>
            </a:r>
            <a:r>
              <a:rPr lang="en-US" b="1" dirty="0" smtClean="0"/>
              <a:t>: </a:t>
            </a:r>
            <a:r>
              <a:rPr lang="en-US" b="1" dirty="0" err="1" smtClean="0"/>
              <a:t>ada</a:t>
            </a:r>
            <a:r>
              <a:rPr lang="en-US" b="1" dirty="0" smtClean="0"/>
              <a:t> </a:t>
            </a:r>
            <a:r>
              <a:rPr lang="en-US" b="1" dirty="0" err="1" smtClean="0"/>
              <a:t>hubungan</a:t>
            </a:r>
            <a:r>
              <a:rPr lang="en-US" b="1" dirty="0" smtClean="0"/>
              <a:t> </a:t>
            </a:r>
            <a:r>
              <a:rPr lang="en-US" b="1" dirty="0" err="1" smtClean="0"/>
              <a:t>antara</a:t>
            </a:r>
            <a:r>
              <a:rPr lang="en-US" b="1" dirty="0" smtClean="0"/>
              <a:t> </a:t>
            </a:r>
            <a:r>
              <a:rPr lang="en-US" b="1" dirty="0" err="1" smtClean="0"/>
              <a:t>jenis</a:t>
            </a:r>
            <a:r>
              <a:rPr lang="en-US" b="1" dirty="0" smtClean="0"/>
              <a:t> </a:t>
            </a:r>
            <a:r>
              <a:rPr lang="en-US" b="1" dirty="0" err="1" smtClean="0"/>
              <a:t>pendidikan</a:t>
            </a:r>
            <a:r>
              <a:rPr lang="en-US" b="1" dirty="0" smtClean="0"/>
              <a:t> </a:t>
            </a:r>
            <a:r>
              <a:rPr lang="en-US" b="1" dirty="0" err="1" smtClean="0"/>
              <a:t>dengan</a:t>
            </a:r>
            <a:r>
              <a:rPr lang="en-US" b="1" dirty="0" smtClean="0"/>
              <a:t> </a:t>
            </a:r>
            <a:r>
              <a:rPr lang="en-US" b="1" dirty="0" err="1" smtClean="0"/>
              <a:t>profesionalisme</a:t>
            </a:r>
            <a:r>
              <a:rPr lang="en-US" b="1" dirty="0" smtClean="0"/>
              <a:t> </a:t>
            </a:r>
            <a:r>
              <a:rPr lang="en-US" b="1" dirty="0" err="1" smtClean="0"/>
              <a:t>dalam</a:t>
            </a:r>
            <a:r>
              <a:rPr lang="en-US" b="1" dirty="0" smtClean="0"/>
              <a:t> </a:t>
            </a:r>
            <a:r>
              <a:rPr lang="en-US" b="1" dirty="0" err="1" smtClean="0"/>
              <a:t>melaksanakan</a:t>
            </a:r>
            <a:r>
              <a:rPr lang="en-US" dirty="0" smtClean="0"/>
              <a:t> </a:t>
            </a:r>
            <a:r>
              <a:rPr lang="en-US" b="1" dirty="0" err="1" smtClean="0"/>
              <a:t>tugas</a:t>
            </a:r>
            <a:r>
              <a:rPr lang="en-US" b="1" dirty="0" smtClean="0"/>
              <a:t> </a:t>
            </a:r>
            <a:r>
              <a:rPr lang="en-US" b="1" dirty="0" err="1" smtClean="0"/>
              <a:t>pada</a:t>
            </a:r>
            <a:r>
              <a:rPr lang="en-US" b="1" dirty="0" smtClean="0"/>
              <a:t> Guru BK di </a:t>
            </a:r>
            <a:r>
              <a:rPr lang="en-US" b="1" dirty="0" err="1" smtClean="0"/>
              <a:t>kota</a:t>
            </a:r>
            <a:r>
              <a:rPr lang="en-US" b="1" dirty="0" smtClean="0"/>
              <a:t> </a:t>
            </a:r>
            <a:r>
              <a:rPr lang="en-US" b="1" dirty="0" err="1" smtClean="0"/>
              <a:t>Salatiga</a:t>
            </a:r>
            <a:r>
              <a:rPr lang="en-US" b="1" dirty="0" smtClean="0"/>
              <a:t>.</a:t>
            </a:r>
            <a:endParaRPr lang="en-US" b="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B0F0"/>
          </a:solidFill>
        </p:spPr>
        <p:txBody>
          <a:bodyPr>
            <a:normAutofit fontScale="90000"/>
          </a:bodyPr>
          <a:lstStyle/>
          <a:p>
            <a:r>
              <a:rPr lang="en-US" dirty="0" smtClean="0">
                <a:latin typeface="Arial Black" pitchFamily="34" charset="0"/>
              </a:rPr>
              <a:t>DIMASUKKAN KE TABEL PENOLONG (</a:t>
            </a:r>
            <a:r>
              <a:rPr lang="en-US" dirty="0" err="1" smtClean="0">
                <a:latin typeface="Arial Black" pitchFamily="34" charset="0"/>
              </a:rPr>
              <a:t>Fo</a:t>
            </a:r>
            <a:r>
              <a:rPr lang="en-US" dirty="0" smtClean="0">
                <a:latin typeface="Arial Black" pitchFamily="34" charset="0"/>
              </a:rPr>
              <a:t>)</a:t>
            </a:r>
            <a:endParaRPr lang="en-US" dirty="0">
              <a:latin typeface="Arial Black" pitchFamily="34" charset="0"/>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226416843"/>
              </p:ext>
            </p:extLst>
          </p:nvPr>
        </p:nvGraphicFramePr>
        <p:xfrm>
          <a:off x="457200" y="1600200"/>
          <a:ext cx="8229600" cy="4937760"/>
        </p:xfrm>
        <a:graphic>
          <a:graphicData uri="http://schemas.openxmlformats.org/drawingml/2006/table">
            <a:tbl>
              <a:tblPr firstRow="1" bandRow="1">
                <a:tableStyleId>{5C22544A-7EE6-4342-B048-85BDC9FD1C3A}</a:tableStyleId>
              </a:tblPr>
              <a:tblGrid>
                <a:gridCol w="1828800"/>
                <a:gridCol w="2286000"/>
                <a:gridCol w="2057400"/>
                <a:gridCol w="2057400"/>
              </a:tblGrid>
              <a:tr h="960120">
                <a:tc>
                  <a:txBody>
                    <a:bodyPr/>
                    <a:lstStyle/>
                    <a:p>
                      <a:r>
                        <a:rPr lang="en-US" sz="2400" dirty="0" smtClean="0"/>
                        <a:t>KELOMPOK </a:t>
                      </a:r>
                    </a:p>
                    <a:p>
                      <a:r>
                        <a:rPr lang="en-US" sz="2400" dirty="0" smtClean="0"/>
                        <a:t>KONSELOR</a:t>
                      </a:r>
                      <a:endParaRPr lang="en-US" sz="2400" dirty="0"/>
                    </a:p>
                  </a:txBody>
                  <a:tcPr/>
                </a:tc>
                <a:tc>
                  <a:txBody>
                    <a:bodyPr/>
                    <a:lstStyle/>
                    <a:p>
                      <a:endParaRPr lang="en-US" dirty="0" smtClean="0"/>
                    </a:p>
                    <a:p>
                      <a:r>
                        <a:rPr lang="en-US" sz="2400" b="1" dirty="0" smtClean="0"/>
                        <a:t>LAYANAN</a:t>
                      </a:r>
                      <a:r>
                        <a:rPr lang="en-US" sz="2400" b="1" baseline="0" dirty="0" smtClean="0"/>
                        <a:t> BAIK</a:t>
                      </a:r>
                      <a:endParaRPr lang="en-US" sz="2400" b="1" dirty="0"/>
                    </a:p>
                  </a:txBody>
                  <a:tcPr/>
                </a:tc>
                <a:tc>
                  <a:txBody>
                    <a:bodyPr/>
                    <a:lstStyle/>
                    <a:p>
                      <a:endParaRPr lang="en-US" dirty="0" smtClean="0"/>
                    </a:p>
                    <a:p>
                      <a:pPr algn="ctr"/>
                      <a:r>
                        <a:rPr lang="en-US" sz="2400" dirty="0" smtClean="0"/>
                        <a:t>LAYANAN TIDAK   BAIK</a:t>
                      </a:r>
                      <a:endParaRPr lang="en-US" sz="2400" dirty="0"/>
                    </a:p>
                  </a:txBody>
                  <a:tcPr/>
                </a:tc>
                <a:tc>
                  <a:txBody>
                    <a:bodyPr/>
                    <a:lstStyle/>
                    <a:p>
                      <a:endParaRPr lang="en-US" dirty="0" smtClean="0"/>
                    </a:p>
                    <a:p>
                      <a:endParaRPr lang="en-US" dirty="0" smtClean="0"/>
                    </a:p>
                    <a:p>
                      <a:r>
                        <a:rPr lang="en-US" sz="2400" dirty="0" smtClean="0"/>
                        <a:t>    JUMLAH</a:t>
                      </a:r>
                      <a:endParaRPr lang="en-US" sz="2400" dirty="0"/>
                    </a:p>
                  </a:txBody>
                  <a:tcPr/>
                </a:tc>
              </a:tr>
              <a:tr h="960120">
                <a:tc>
                  <a:txBody>
                    <a:bodyPr/>
                    <a:lstStyle/>
                    <a:p>
                      <a:endParaRPr lang="en-US" sz="2400" b="1" dirty="0" smtClean="0"/>
                    </a:p>
                    <a:p>
                      <a:r>
                        <a:rPr lang="en-US" sz="2400" b="1" dirty="0" smtClean="0"/>
                        <a:t>     KEL. A</a:t>
                      </a:r>
                      <a:endParaRPr lang="en-US" sz="2400" b="1" dirty="0"/>
                    </a:p>
                  </a:txBody>
                  <a:tcPr/>
                </a:tc>
                <a:tc>
                  <a:txBody>
                    <a:bodyPr/>
                    <a:lstStyle/>
                    <a:p>
                      <a:endParaRPr lang="en-US" sz="2400" b="1" dirty="0" smtClean="0"/>
                    </a:p>
                    <a:p>
                      <a:r>
                        <a:rPr lang="en-US" sz="2400" b="1" dirty="0" smtClean="0"/>
                        <a:t>              60   </a:t>
                      </a:r>
                      <a:endParaRPr lang="en-US" sz="2400" b="1" dirty="0"/>
                    </a:p>
                  </a:txBody>
                  <a:tcPr/>
                </a:tc>
                <a:tc>
                  <a:txBody>
                    <a:bodyPr/>
                    <a:lstStyle/>
                    <a:p>
                      <a:endParaRPr lang="en-US" sz="2400" b="1" dirty="0" smtClean="0"/>
                    </a:p>
                    <a:p>
                      <a:r>
                        <a:rPr lang="en-US" sz="2400" b="1" dirty="0" smtClean="0"/>
                        <a:t>              40</a:t>
                      </a:r>
                      <a:endParaRPr lang="en-US" sz="2400" b="1" dirty="0"/>
                    </a:p>
                  </a:txBody>
                  <a:tcPr/>
                </a:tc>
                <a:tc>
                  <a:txBody>
                    <a:bodyPr/>
                    <a:lstStyle/>
                    <a:p>
                      <a:endParaRPr lang="en-US" sz="2400" b="1" dirty="0" smtClean="0"/>
                    </a:p>
                    <a:p>
                      <a:r>
                        <a:rPr lang="en-US" sz="2400" b="1" dirty="0" smtClean="0"/>
                        <a:t>            100</a:t>
                      </a:r>
                      <a:endParaRPr lang="en-US" sz="2400" b="1" dirty="0"/>
                    </a:p>
                  </a:txBody>
                  <a:tcPr/>
                </a:tc>
              </a:tr>
              <a:tr h="960120">
                <a:tc>
                  <a:txBody>
                    <a:bodyPr/>
                    <a:lstStyle/>
                    <a:p>
                      <a:endParaRPr lang="en-US" sz="2400" b="1" dirty="0" smtClean="0"/>
                    </a:p>
                    <a:p>
                      <a:r>
                        <a:rPr lang="en-US" sz="2400" b="1" dirty="0" smtClean="0"/>
                        <a:t>     KEL.B</a:t>
                      </a:r>
                      <a:endParaRPr lang="en-US" sz="2400" b="1" dirty="0"/>
                    </a:p>
                  </a:txBody>
                  <a:tcPr/>
                </a:tc>
                <a:tc>
                  <a:txBody>
                    <a:bodyPr/>
                    <a:lstStyle/>
                    <a:p>
                      <a:endParaRPr lang="en-US" sz="2400" b="1" dirty="0" smtClean="0"/>
                    </a:p>
                    <a:p>
                      <a:r>
                        <a:rPr lang="en-US" sz="2400" b="1" dirty="0" smtClean="0"/>
                        <a:t>              10</a:t>
                      </a:r>
                      <a:endParaRPr lang="en-US" sz="2400" b="1" dirty="0"/>
                    </a:p>
                  </a:txBody>
                  <a:tcPr/>
                </a:tc>
                <a:tc>
                  <a:txBody>
                    <a:bodyPr/>
                    <a:lstStyle/>
                    <a:p>
                      <a:endParaRPr lang="en-US" sz="2400" b="1" dirty="0" smtClean="0"/>
                    </a:p>
                    <a:p>
                      <a:r>
                        <a:rPr lang="en-US" sz="2400" b="1" dirty="0" smtClean="0"/>
                        <a:t>              30</a:t>
                      </a:r>
                      <a:endParaRPr lang="en-US" sz="2400" b="1" dirty="0"/>
                    </a:p>
                  </a:txBody>
                  <a:tcPr/>
                </a:tc>
                <a:tc>
                  <a:txBody>
                    <a:bodyPr/>
                    <a:lstStyle/>
                    <a:p>
                      <a:endParaRPr lang="en-US" sz="2400" b="1" dirty="0" smtClean="0"/>
                    </a:p>
                    <a:p>
                      <a:r>
                        <a:rPr lang="en-US" sz="2400" b="1" dirty="0" smtClean="0"/>
                        <a:t>            40</a:t>
                      </a:r>
                      <a:endParaRPr lang="en-US" sz="2400" b="1" dirty="0"/>
                    </a:p>
                  </a:txBody>
                  <a:tcPr/>
                </a:tc>
              </a:tr>
              <a:tr h="960120">
                <a:tc>
                  <a:txBody>
                    <a:bodyPr/>
                    <a:lstStyle/>
                    <a:p>
                      <a:endParaRPr lang="en-US" sz="2400" b="1" dirty="0" smtClean="0"/>
                    </a:p>
                    <a:p>
                      <a:r>
                        <a:rPr lang="en-US" sz="2400" b="1" dirty="0" smtClean="0"/>
                        <a:t>      KEL.C</a:t>
                      </a:r>
                      <a:endParaRPr lang="en-US" sz="2400" b="1" dirty="0"/>
                    </a:p>
                  </a:txBody>
                  <a:tcPr/>
                </a:tc>
                <a:tc>
                  <a:txBody>
                    <a:bodyPr/>
                    <a:lstStyle/>
                    <a:p>
                      <a:endParaRPr lang="en-US" sz="2400" b="1" dirty="0" smtClean="0"/>
                    </a:p>
                    <a:p>
                      <a:r>
                        <a:rPr lang="en-US" sz="2400" b="1" dirty="0" smtClean="0"/>
                        <a:t>             40</a:t>
                      </a:r>
                      <a:endParaRPr lang="en-US" sz="2400" b="1" dirty="0"/>
                    </a:p>
                  </a:txBody>
                  <a:tcPr/>
                </a:tc>
                <a:tc>
                  <a:txBody>
                    <a:bodyPr/>
                    <a:lstStyle/>
                    <a:p>
                      <a:endParaRPr lang="en-US" sz="2400" b="1" dirty="0" smtClean="0"/>
                    </a:p>
                    <a:p>
                      <a:r>
                        <a:rPr lang="en-US" sz="2400" b="1" dirty="0" smtClean="0"/>
                        <a:t>             20</a:t>
                      </a:r>
                      <a:endParaRPr lang="en-US" sz="2400" b="1" dirty="0"/>
                    </a:p>
                  </a:txBody>
                  <a:tcPr/>
                </a:tc>
                <a:tc>
                  <a:txBody>
                    <a:bodyPr/>
                    <a:lstStyle/>
                    <a:p>
                      <a:endParaRPr lang="en-US" sz="2400" b="1" dirty="0" smtClean="0"/>
                    </a:p>
                    <a:p>
                      <a:r>
                        <a:rPr lang="en-US" sz="2400" b="1" dirty="0" smtClean="0"/>
                        <a:t>              60</a:t>
                      </a:r>
                      <a:endParaRPr lang="en-US" sz="2400" b="1" dirty="0"/>
                    </a:p>
                  </a:txBody>
                  <a:tcPr/>
                </a:tc>
              </a:tr>
              <a:tr h="960120">
                <a:tc>
                  <a:txBody>
                    <a:bodyPr/>
                    <a:lstStyle/>
                    <a:p>
                      <a:endParaRPr lang="en-US" sz="2400" b="1" dirty="0" smtClean="0"/>
                    </a:p>
                    <a:p>
                      <a:r>
                        <a:rPr lang="en-US" sz="2400" b="1" dirty="0" smtClean="0"/>
                        <a:t>JUMLAH</a:t>
                      </a:r>
                      <a:endParaRPr lang="en-US" sz="2400" b="1" dirty="0"/>
                    </a:p>
                  </a:txBody>
                  <a:tcPr/>
                </a:tc>
                <a:tc>
                  <a:txBody>
                    <a:bodyPr/>
                    <a:lstStyle/>
                    <a:p>
                      <a:endParaRPr lang="en-US" sz="2400" b="1" dirty="0" smtClean="0"/>
                    </a:p>
                    <a:p>
                      <a:r>
                        <a:rPr lang="en-US" sz="2400" b="1" dirty="0" smtClean="0"/>
                        <a:t>               110</a:t>
                      </a:r>
                      <a:endParaRPr lang="en-US" sz="2400" b="1" dirty="0"/>
                    </a:p>
                  </a:txBody>
                  <a:tcPr/>
                </a:tc>
                <a:tc>
                  <a:txBody>
                    <a:bodyPr/>
                    <a:lstStyle/>
                    <a:p>
                      <a:endParaRPr lang="en-US" sz="2400" b="1" dirty="0" smtClean="0"/>
                    </a:p>
                    <a:p>
                      <a:r>
                        <a:rPr lang="en-US" sz="2400" b="1" dirty="0" smtClean="0"/>
                        <a:t>              90</a:t>
                      </a:r>
                      <a:endParaRPr lang="en-US" sz="2400" b="1" dirty="0"/>
                    </a:p>
                  </a:txBody>
                  <a:tcPr/>
                </a:tc>
                <a:tc>
                  <a:txBody>
                    <a:bodyPr/>
                    <a:lstStyle/>
                    <a:p>
                      <a:endParaRPr lang="en-US" sz="2400" b="1" dirty="0" smtClean="0"/>
                    </a:p>
                    <a:p>
                      <a:r>
                        <a:rPr lang="en-US" sz="2400" b="1" dirty="0" smtClean="0"/>
                        <a:t>             200</a:t>
                      </a:r>
                      <a:endParaRPr lang="en-US" sz="2400" b="1" dirty="0"/>
                    </a:p>
                  </a:txBody>
                  <a:tcPr/>
                </a:tc>
              </a:tr>
            </a:tbl>
          </a:graphicData>
        </a:graphic>
      </p:graphicFrame>
    </p:spTree>
    <p:extLst>
      <p:ext uri="{BB962C8B-B14F-4D97-AF65-F5344CB8AC3E}">
        <p14:creationId xmlns:p14="http://schemas.microsoft.com/office/powerpoint/2010/main" val="31070805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B0F0"/>
          </a:solidFill>
        </p:spPr>
        <p:txBody>
          <a:bodyPr>
            <a:normAutofit fontScale="90000"/>
          </a:bodyPr>
          <a:lstStyle/>
          <a:p>
            <a:r>
              <a:rPr lang="en-US" dirty="0" smtClean="0">
                <a:latin typeface="Arial Black" pitchFamily="34" charset="0"/>
              </a:rPr>
              <a:t>MENCARI FREKUENSI HARAPAN (</a:t>
            </a:r>
            <a:r>
              <a:rPr lang="en-US" dirty="0" err="1" smtClean="0">
                <a:latin typeface="Arial Black" pitchFamily="34" charset="0"/>
              </a:rPr>
              <a:t>Fh</a:t>
            </a:r>
            <a:r>
              <a:rPr lang="en-US" dirty="0" smtClean="0">
                <a:latin typeface="Arial Black" pitchFamily="34" charset="0"/>
              </a:rPr>
              <a:t>)</a:t>
            </a:r>
            <a:endParaRPr lang="en-US" dirty="0">
              <a:latin typeface="Arial Black" pitchFamily="34" charset="0"/>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649753116"/>
              </p:ext>
            </p:extLst>
          </p:nvPr>
        </p:nvGraphicFramePr>
        <p:xfrm>
          <a:off x="457200" y="1600200"/>
          <a:ext cx="8229600" cy="4937760"/>
        </p:xfrm>
        <a:graphic>
          <a:graphicData uri="http://schemas.openxmlformats.org/drawingml/2006/table">
            <a:tbl>
              <a:tblPr firstRow="1" bandRow="1">
                <a:tableStyleId>{5C22544A-7EE6-4342-B048-85BDC9FD1C3A}</a:tableStyleId>
              </a:tblPr>
              <a:tblGrid>
                <a:gridCol w="1828800"/>
                <a:gridCol w="2286000"/>
                <a:gridCol w="2057400"/>
                <a:gridCol w="2057400"/>
              </a:tblGrid>
              <a:tr h="960120">
                <a:tc>
                  <a:txBody>
                    <a:bodyPr/>
                    <a:lstStyle/>
                    <a:p>
                      <a:r>
                        <a:rPr lang="en-US" sz="2400" dirty="0" smtClean="0"/>
                        <a:t>KELOMPOK </a:t>
                      </a:r>
                    </a:p>
                    <a:p>
                      <a:r>
                        <a:rPr lang="en-US" sz="2400" dirty="0" smtClean="0"/>
                        <a:t>KONSELOR</a:t>
                      </a:r>
                      <a:endParaRPr lang="en-US" sz="2400" dirty="0"/>
                    </a:p>
                  </a:txBody>
                  <a:tcPr/>
                </a:tc>
                <a:tc>
                  <a:txBody>
                    <a:bodyPr/>
                    <a:lstStyle/>
                    <a:p>
                      <a:endParaRPr lang="en-US" dirty="0" smtClean="0"/>
                    </a:p>
                    <a:p>
                      <a:r>
                        <a:rPr lang="en-US" sz="2400" b="1" dirty="0" smtClean="0"/>
                        <a:t>LAYANAN</a:t>
                      </a:r>
                      <a:r>
                        <a:rPr lang="en-US" sz="2400" b="1" baseline="0" dirty="0" smtClean="0"/>
                        <a:t> BAIK</a:t>
                      </a:r>
                      <a:endParaRPr lang="en-US" sz="2400" b="1" dirty="0"/>
                    </a:p>
                  </a:txBody>
                  <a:tcPr/>
                </a:tc>
                <a:tc>
                  <a:txBody>
                    <a:bodyPr/>
                    <a:lstStyle/>
                    <a:p>
                      <a:endParaRPr lang="en-US" dirty="0" smtClean="0"/>
                    </a:p>
                    <a:p>
                      <a:pPr algn="ctr"/>
                      <a:r>
                        <a:rPr lang="en-US" sz="2400" dirty="0" smtClean="0"/>
                        <a:t>LAYANAN TIDAK   BAIK</a:t>
                      </a:r>
                      <a:endParaRPr lang="en-US" sz="2400" dirty="0"/>
                    </a:p>
                  </a:txBody>
                  <a:tcPr/>
                </a:tc>
                <a:tc>
                  <a:txBody>
                    <a:bodyPr/>
                    <a:lstStyle/>
                    <a:p>
                      <a:endParaRPr lang="en-US" dirty="0" smtClean="0"/>
                    </a:p>
                    <a:p>
                      <a:endParaRPr lang="en-US" dirty="0" smtClean="0"/>
                    </a:p>
                    <a:p>
                      <a:r>
                        <a:rPr lang="en-US" sz="2400" dirty="0" smtClean="0"/>
                        <a:t>    JUMLAH</a:t>
                      </a:r>
                      <a:endParaRPr lang="en-US" sz="2400" dirty="0"/>
                    </a:p>
                  </a:txBody>
                  <a:tcPr/>
                </a:tc>
              </a:tr>
              <a:tr h="960120">
                <a:tc>
                  <a:txBody>
                    <a:bodyPr/>
                    <a:lstStyle/>
                    <a:p>
                      <a:endParaRPr lang="en-US" sz="2400" b="1" dirty="0" smtClean="0"/>
                    </a:p>
                    <a:p>
                      <a:r>
                        <a:rPr lang="en-US" sz="2400" b="1" dirty="0" smtClean="0"/>
                        <a:t>     KEL. A</a:t>
                      </a:r>
                      <a:endParaRPr lang="en-US" sz="2400" b="1" dirty="0"/>
                    </a:p>
                  </a:txBody>
                  <a:tcPr/>
                </a:tc>
                <a:tc>
                  <a:txBody>
                    <a:bodyPr/>
                    <a:lstStyle/>
                    <a:p>
                      <a:endParaRPr lang="en-US" sz="2400" b="1" dirty="0" smtClean="0"/>
                    </a:p>
                    <a:p>
                      <a:pPr algn="ctr"/>
                      <a:r>
                        <a:rPr lang="en-US" sz="2400" b="1" dirty="0" smtClean="0"/>
                        <a:t>55</a:t>
                      </a:r>
                      <a:endParaRPr lang="en-US" sz="2400" b="1" dirty="0"/>
                    </a:p>
                  </a:txBody>
                  <a:tcPr/>
                </a:tc>
                <a:tc>
                  <a:txBody>
                    <a:bodyPr/>
                    <a:lstStyle/>
                    <a:p>
                      <a:endParaRPr lang="en-US" sz="2400" b="1" dirty="0" smtClean="0"/>
                    </a:p>
                    <a:p>
                      <a:pPr algn="ctr"/>
                      <a:r>
                        <a:rPr lang="en-US" sz="2400" b="1" dirty="0" smtClean="0"/>
                        <a:t>45</a:t>
                      </a:r>
                      <a:endParaRPr lang="en-US" sz="2400" b="1" dirty="0"/>
                    </a:p>
                  </a:txBody>
                  <a:tcPr/>
                </a:tc>
                <a:tc>
                  <a:txBody>
                    <a:bodyPr/>
                    <a:lstStyle/>
                    <a:p>
                      <a:endParaRPr lang="en-US" sz="2400" b="1" dirty="0" smtClean="0"/>
                    </a:p>
                    <a:p>
                      <a:r>
                        <a:rPr lang="en-US" sz="2400" b="1" dirty="0" smtClean="0"/>
                        <a:t>           100</a:t>
                      </a:r>
                      <a:endParaRPr lang="en-US" sz="2400" b="1" dirty="0"/>
                    </a:p>
                  </a:txBody>
                  <a:tcPr/>
                </a:tc>
              </a:tr>
              <a:tr h="960120">
                <a:tc>
                  <a:txBody>
                    <a:bodyPr/>
                    <a:lstStyle/>
                    <a:p>
                      <a:endParaRPr lang="en-US" sz="2400" b="1" dirty="0" smtClean="0"/>
                    </a:p>
                    <a:p>
                      <a:r>
                        <a:rPr lang="en-US" sz="2400" b="1" dirty="0" smtClean="0"/>
                        <a:t>     KEL.B</a:t>
                      </a:r>
                      <a:endParaRPr lang="en-US" sz="2400" b="1" dirty="0"/>
                    </a:p>
                  </a:txBody>
                  <a:tcPr/>
                </a:tc>
                <a:tc>
                  <a:txBody>
                    <a:bodyPr/>
                    <a:lstStyle/>
                    <a:p>
                      <a:pPr algn="ctr"/>
                      <a:endParaRPr lang="en-US" sz="2400" b="1" dirty="0" smtClean="0"/>
                    </a:p>
                    <a:p>
                      <a:pPr algn="ctr"/>
                      <a:r>
                        <a:rPr lang="en-US" sz="2400" b="1" dirty="0" smtClean="0"/>
                        <a:t>22    </a:t>
                      </a:r>
                      <a:endParaRPr lang="en-US" sz="2400" b="1" dirty="0"/>
                    </a:p>
                  </a:txBody>
                  <a:tcPr/>
                </a:tc>
                <a:tc>
                  <a:txBody>
                    <a:bodyPr/>
                    <a:lstStyle/>
                    <a:p>
                      <a:endParaRPr lang="en-US" sz="2400" b="1" dirty="0" smtClean="0"/>
                    </a:p>
                    <a:p>
                      <a:pPr algn="ctr"/>
                      <a:r>
                        <a:rPr lang="en-US" sz="2400" b="1" dirty="0" smtClean="0"/>
                        <a:t> 18 </a:t>
                      </a:r>
                      <a:endParaRPr lang="en-US" sz="2400" b="1" dirty="0"/>
                    </a:p>
                  </a:txBody>
                  <a:tcPr/>
                </a:tc>
                <a:tc>
                  <a:txBody>
                    <a:bodyPr/>
                    <a:lstStyle/>
                    <a:p>
                      <a:endParaRPr lang="en-US" sz="2400" b="1" dirty="0" smtClean="0"/>
                    </a:p>
                    <a:p>
                      <a:r>
                        <a:rPr lang="en-US" sz="2400" b="1" dirty="0" smtClean="0"/>
                        <a:t>            40</a:t>
                      </a:r>
                      <a:endParaRPr lang="en-US" sz="2400" b="1" dirty="0"/>
                    </a:p>
                  </a:txBody>
                  <a:tcPr/>
                </a:tc>
              </a:tr>
              <a:tr h="960120">
                <a:tc>
                  <a:txBody>
                    <a:bodyPr/>
                    <a:lstStyle/>
                    <a:p>
                      <a:endParaRPr lang="en-US" sz="2400" b="1" dirty="0" smtClean="0"/>
                    </a:p>
                    <a:p>
                      <a:r>
                        <a:rPr lang="en-US" sz="2400" b="1" dirty="0" smtClean="0"/>
                        <a:t>      KEL.C</a:t>
                      </a:r>
                      <a:endParaRPr lang="en-US" sz="2400" b="1" dirty="0"/>
                    </a:p>
                  </a:txBody>
                  <a:tcPr/>
                </a:tc>
                <a:tc>
                  <a:txBody>
                    <a:bodyPr/>
                    <a:lstStyle/>
                    <a:p>
                      <a:endParaRPr lang="en-US" sz="2400" b="1" dirty="0" smtClean="0"/>
                    </a:p>
                    <a:p>
                      <a:r>
                        <a:rPr lang="en-US" sz="2400" b="1" dirty="0" smtClean="0"/>
                        <a:t>           </a:t>
                      </a:r>
                      <a:r>
                        <a:rPr lang="en-US" sz="2400" b="1" baseline="0" dirty="0" smtClean="0"/>
                        <a:t> 33</a:t>
                      </a:r>
                      <a:endParaRPr lang="en-US" sz="2400" b="1" dirty="0"/>
                    </a:p>
                  </a:txBody>
                  <a:tcPr/>
                </a:tc>
                <a:tc>
                  <a:txBody>
                    <a:bodyPr/>
                    <a:lstStyle/>
                    <a:p>
                      <a:endParaRPr lang="en-US" sz="2400" b="1" dirty="0" smtClean="0"/>
                    </a:p>
                    <a:p>
                      <a:r>
                        <a:rPr lang="en-US" sz="2400" b="1" dirty="0" smtClean="0"/>
                        <a:t>            27</a:t>
                      </a:r>
                      <a:endParaRPr lang="en-US" sz="2400" b="1" dirty="0"/>
                    </a:p>
                  </a:txBody>
                  <a:tcPr/>
                </a:tc>
                <a:tc>
                  <a:txBody>
                    <a:bodyPr/>
                    <a:lstStyle/>
                    <a:p>
                      <a:endParaRPr lang="en-US" sz="2400" b="1" dirty="0" smtClean="0"/>
                    </a:p>
                    <a:p>
                      <a:r>
                        <a:rPr lang="en-US" sz="2400" b="1" dirty="0" smtClean="0"/>
                        <a:t>              60</a:t>
                      </a:r>
                      <a:endParaRPr lang="en-US" sz="2400" b="1" dirty="0"/>
                    </a:p>
                  </a:txBody>
                  <a:tcPr/>
                </a:tc>
              </a:tr>
              <a:tr h="960120">
                <a:tc>
                  <a:txBody>
                    <a:bodyPr/>
                    <a:lstStyle/>
                    <a:p>
                      <a:endParaRPr lang="en-US" sz="2400" b="1" dirty="0" smtClean="0"/>
                    </a:p>
                    <a:p>
                      <a:r>
                        <a:rPr lang="en-US" sz="2400" b="1" dirty="0" smtClean="0"/>
                        <a:t>JUMLAH</a:t>
                      </a:r>
                      <a:endParaRPr lang="en-US" sz="2400" b="1" dirty="0"/>
                    </a:p>
                  </a:txBody>
                  <a:tcPr/>
                </a:tc>
                <a:tc>
                  <a:txBody>
                    <a:bodyPr/>
                    <a:lstStyle/>
                    <a:p>
                      <a:endParaRPr lang="en-US" sz="2400" b="1" dirty="0" smtClean="0"/>
                    </a:p>
                    <a:p>
                      <a:r>
                        <a:rPr lang="en-US" sz="2400" b="1" dirty="0" smtClean="0"/>
                        <a:t>              110</a:t>
                      </a:r>
                      <a:endParaRPr lang="en-US" sz="2400" b="1" dirty="0"/>
                    </a:p>
                  </a:txBody>
                  <a:tcPr/>
                </a:tc>
                <a:tc>
                  <a:txBody>
                    <a:bodyPr/>
                    <a:lstStyle/>
                    <a:p>
                      <a:endParaRPr lang="en-US" sz="2400" b="1" dirty="0" smtClean="0"/>
                    </a:p>
                    <a:p>
                      <a:r>
                        <a:rPr lang="en-US" sz="2400" b="1" dirty="0" smtClean="0"/>
                        <a:t>              90</a:t>
                      </a:r>
                      <a:endParaRPr lang="en-US" sz="2400" b="1" dirty="0"/>
                    </a:p>
                  </a:txBody>
                  <a:tcPr/>
                </a:tc>
                <a:tc>
                  <a:txBody>
                    <a:bodyPr/>
                    <a:lstStyle/>
                    <a:p>
                      <a:endParaRPr lang="en-US" sz="2400" b="1" dirty="0" smtClean="0"/>
                    </a:p>
                    <a:p>
                      <a:r>
                        <a:rPr lang="en-US" sz="2400" b="1" dirty="0" smtClean="0"/>
                        <a:t>             200</a:t>
                      </a:r>
                      <a:endParaRPr lang="en-US" sz="2400" b="1" dirty="0"/>
                    </a:p>
                  </a:txBody>
                  <a:tcPr/>
                </a:tc>
              </a:tr>
            </a:tbl>
          </a:graphicData>
        </a:graphic>
      </p:graphicFrame>
    </p:spTree>
    <p:extLst>
      <p:ext uri="{BB962C8B-B14F-4D97-AF65-F5344CB8AC3E}">
        <p14:creationId xmlns:p14="http://schemas.microsoft.com/office/powerpoint/2010/main" val="18610557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rmAutofit fontScale="90000"/>
          </a:bodyPr>
          <a:lstStyle/>
          <a:p>
            <a:r>
              <a:rPr lang="en-US" dirty="0" smtClean="0">
                <a:latin typeface="Arial Black" pitchFamily="34" charset="0"/>
              </a:rPr>
              <a:t>PERHITUNGAN LANJUTAN</a:t>
            </a:r>
            <a:endParaRPr lang="en-US" dirty="0">
              <a:latin typeface="Arial Black"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86809538"/>
              </p:ext>
            </p:extLst>
          </p:nvPr>
        </p:nvGraphicFramePr>
        <p:xfrm>
          <a:off x="457200" y="1600200"/>
          <a:ext cx="8229600" cy="3657600"/>
        </p:xfrm>
        <a:graphic>
          <a:graphicData uri="http://schemas.openxmlformats.org/drawingml/2006/table">
            <a:tbl>
              <a:tblPr firstRow="1" bandRow="1">
                <a:tableStyleId>{5C22544A-7EE6-4342-B048-85BDC9FD1C3A}</a:tableStyleId>
              </a:tblPr>
              <a:tblGrid>
                <a:gridCol w="1676400"/>
                <a:gridCol w="1615440"/>
                <a:gridCol w="1645920"/>
                <a:gridCol w="1645920"/>
                <a:gridCol w="1645920"/>
              </a:tblGrid>
              <a:tr h="370840">
                <a:tc>
                  <a:txBody>
                    <a:bodyPr/>
                    <a:lstStyle/>
                    <a:p>
                      <a:r>
                        <a:rPr lang="en-US" sz="2400" dirty="0" smtClean="0"/>
                        <a:t>     IDENTITAS</a:t>
                      </a:r>
                      <a:endParaRPr lang="en-US" sz="2400" dirty="0"/>
                    </a:p>
                  </a:txBody>
                  <a:tcPr/>
                </a:tc>
                <a:tc>
                  <a:txBody>
                    <a:bodyPr/>
                    <a:lstStyle/>
                    <a:p>
                      <a:r>
                        <a:rPr lang="en-US" sz="2400" dirty="0" smtClean="0"/>
                        <a:t>    </a:t>
                      </a:r>
                      <a:r>
                        <a:rPr lang="en-US" sz="2400" baseline="0" dirty="0" smtClean="0"/>
                        <a:t>    </a:t>
                      </a:r>
                      <a:r>
                        <a:rPr lang="en-US" sz="2400" baseline="0" dirty="0" err="1" smtClean="0"/>
                        <a:t>fo</a:t>
                      </a:r>
                      <a:endParaRPr lang="en-US" sz="2400" dirty="0"/>
                    </a:p>
                  </a:txBody>
                  <a:tcPr/>
                </a:tc>
                <a:tc>
                  <a:txBody>
                    <a:bodyPr/>
                    <a:lstStyle/>
                    <a:p>
                      <a:r>
                        <a:rPr lang="en-US" sz="2400" dirty="0" smtClean="0"/>
                        <a:t>   </a:t>
                      </a:r>
                      <a:r>
                        <a:rPr lang="en-US" sz="2400" dirty="0" err="1" smtClean="0"/>
                        <a:t>fh</a:t>
                      </a:r>
                      <a:endParaRPr lang="en-US" sz="2400" dirty="0"/>
                    </a:p>
                  </a:txBody>
                  <a:tcPr/>
                </a:tc>
                <a:tc>
                  <a:txBody>
                    <a:bodyPr/>
                    <a:lstStyle/>
                    <a:p>
                      <a:r>
                        <a:rPr lang="en-US" sz="2400" dirty="0" smtClean="0"/>
                        <a:t>   (</a:t>
                      </a:r>
                      <a:r>
                        <a:rPr lang="en-US" sz="2400" dirty="0" err="1" smtClean="0"/>
                        <a:t>fo-fh</a:t>
                      </a:r>
                      <a:r>
                        <a:rPr lang="en-US" sz="2400" dirty="0" smtClean="0"/>
                        <a:t>)2</a:t>
                      </a:r>
                      <a:endParaRPr lang="en-US" sz="2400" dirty="0"/>
                    </a:p>
                  </a:txBody>
                  <a:tcPr/>
                </a:tc>
                <a:tc>
                  <a:txBody>
                    <a:bodyPr/>
                    <a:lstStyle/>
                    <a:p>
                      <a:r>
                        <a:rPr lang="en-US" sz="2400" dirty="0" smtClean="0"/>
                        <a:t>(</a:t>
                      </a:r>
                      <a:r>
                        <a:rPr lang="en-US" sz="2400" dirty="0" err="1" smtClean="0"/>
                        <a:t>fo-fh</a:t>
                      </a:r>
                      <a:r>
                        <a:rPr lang="en-US" sz="2400" dirty="0" smtClean="0"/>
                        <a:t>)2/</a:t>
                      </a:r>
                      <a:r>
                        <a:rPr lang="en-US" sz="2400" dirty="0" err="1" smtClean="0"/>
                        <a:t>fh</a:t>
                      </a:r>
                      <a:endParaRPr lang="en-US" sz="2400" dirty="0"/>
                    </a:p>
                  </a:txBody>
                  <a:tcPr/>
                </a:tc>
              </a:tr>
              <a:tr h="853440">
                <a:tc>
                  <a:txBody>
                    <a:bodyPr/>
                    <a:lstStyle/>
                    <a:p>
                      <a:r>
                        <a:rPr lang="en-US" sz="2400" dirty="0" smtClean="0"/>
                        <a:t>  A     </a:t>
                      </a:r>
                      <a:r>
                        <a:rPr lang="en-US" sz="2400" baseline="0" dirty="0" smtClean="0"/>
                        <a:t> BAIK</a:t>
                      </a:r>
                    </a:p>
                    <a:p>
                      <a:r>
                        <a:rPr lang="en-US" sz="2400" baseline="0" dirty="0" smtClean="0"/>
                        <a:t>         TIDAK</a:t>
                      </a:r>
                    </a:p>
                    <a:p>
                      <a:r>
                        <a:rPr lang="en-US" sz="2400" baseline="0" dirty="0" smtClean="0"/>
                        <a:t>        </a:t>
                      </a:r>
                      <a:endParaRPr lang="en-US" sz="2400" dirty="0"/>
                    </a:p>
                  </a:txBody>
                  <a:tcPr/>
                </a:tc>
                <a:tc>
                  <a:txBody>
                    <a:bodyPr/>
                    <a:lstStyle/>
                    <a:p>
                      <a:r>
                        <a:rPr lang="en-US" sz="2400" smtClean="0"/>
                        <a:t>        60</a:t>
                      </a:r>
                    </a:p>
                    <a:p>
                      <a:r>
                        <a:rPr lang="en-US" sz="2400" smtClean="0"/>
                        <a:t>        40</a:t>
                      </a:r>
                      <a:endParaRPr lang="en-US" sz="2400" dirty="0"/>
                    </a:p>
                  </a:txBody>
                  <a:tcPr/>
                </a:tc>
                <a:tc>
                  <a:txBody>
                    <a:bodyPr/>
                    <a:lstStyle/>
                    <a:p>
                      <a:r>
                        <a:rPr lang="en-US" sz="2400" dirty="0" smtClean="0"/>
                        <a:t>       55</a:t>
                      </a:r>
                    </a:p>
                    <a:p>
                      <a:r>
                        <a:rPr lang="en-US" sz="2400" dirty="0" smtClean="0"/>
                        <a:t>       45</a:t>
                      </a:r>
                      <a:endParaRPr lang="en-US" sz="2400" dirty="0"/>
                    </a:p>
                  </a:txBody>
                  <a:tcPr/>
                </a:tc>
                <a:tc>
                  <a:txBody>
                    <a:bodyPr/>
                    <a:lstStyle/>
                    <a:p>
                      <a:r>
                        <a:rPr lang="en-US" sz="2400" dirty="0" smtClean="0"/>
                        <a:t>         25</a:t>
                      </a:r>
                    </a:p>
                    <a:p>
                      <a:r>
                        <a:rPr lang="en-US" sz="2400" dirty="0" smtClean="0"/>
                        <a:t>         25</a:t>
                      </a:r>
                      <a:endParaRPr lang="en-US" sz="2400" dirty="0"/>
                    </a:p>
                  </a:txBody>
                  <a:tcPr/>
                </a:tc>
                <a:tc>
                  <a:txBody>
                    <a:bodyPr/>
                    <a:lstStyle/>
                    <a:p>
                      <a:r>
                        <a:rPr lang="en-US" sz="2400" dirty="0" smtClean="0"/>
                        <a:t>       045</a:t>
                      </a:r>
                    </a:p>
                    <a:p>
                      <a:r>
                        <a:rPr lang="en-US" sz="2400" dirty="0" smtClean="0"/>
                        <a:t>       0,55</a:t>
                      </a:r>
                      <a:endParaRPr lang="en-US" sz="2400" dirty="0"/>
                    </a:p>
                  </a:txBody>
                  <a:tcPr/>
                </a:tc>
              </a:tr>
              <a:tr h="370840">
                <a:tc>
                  <a:txBody>
                    <a:bodyPr/>
                    <a:lstStyle/>
                    <a:p>
                      <a:r>
                        <a:rPr lang="en-US" sz="2400" dirty="0" smtClean="0"/>
                        <a:t>  B       BAIK</a:t>
                      </a:r>
                    </a:p>
                    <a:p>
                      <a:r>
                        <a:rPr lang="en-US" sz="2400" dirty="0" smtClean="0"/>
                        <a:t>         TIDAK</a:t>
                      </a:r>
                    </a:p>
                  </a:txBody>
                  <a:tcPr/>
                </a:tc>
                <a:tc>
                  <a:txBody>
                    <a:bodyPr/>
                    <a:lstStyle/>
                    <a:p>
                      <a:r>
                        <a:rPr lang="en-US" sz="2400" dirty="0" smtClean="0"/>
                        <a:t>       10</a:t>
                      </a:r>
                    </a:p>
                    <a:p>
                      <a:r>
                        <a:rPr lang="en-US" sz="2400" dirty="0" smtClean="0"/>
                        <a:t>       30</a:t>
                      </a:r>
                      <a:endParaRPr lang="en-US" sz="2400" dirty="0"/>
                    </a:p>
                  </a:txBody>
                  <a:tcPr/>
                </a:tc>
                <a:tc>
                  <a:txBody>
                    <a:bodyPr/>
                    <a:lstStyle/>
                    <a:p>
                      <a:r>
                        <a:rPr lang="en-US" sz="2400" dirty="0" smtClean="0"/>
                        <a:t>       22</a:t>
                      </a:r>
                    </a:p>
                    <a:p>
                      <a:r>
                        <a:rPr lang="en-US" sz="2400" dirty="0" smtClean="0"/>
                        <a:t>       18</a:t>
                      </a:r>
                      <a:endParaRPr lang="en-US" sz="2400" dirty="0"/>
                    </a:p>
                  </a:txBody>
                  <a:tcPr/>
                </a:tc>
                <a:tc>
                  <a:txBody>
                    <a:bodyPr/>
                    <a:lstStyle/>
                    <a:p>
                      <a:r>
                        <a:rPr lang="en-US" sz="2400" dirty="0" smtClean="0"/>
                        <a:t>        144</a:t>
                      </a:r>
                    </a:p>
                    <a:p>
                      <a:r>
                        <a:rPr lang="en-US" sz="2400" dirty="0" smtClean="0"/>
                        <a:t>        144</a:t>
                      </a:r>
                      <a:endParaRPr lang="en-US" sz="2400" dirty="0"/>
                    </a:p>
                  </a:txBody>
                  <a:tcPr/>
                </a:tc>
                <a:tc>
                  <a:txBody>
                    <a:bodyPr/>
                    <a:lstStyle/>
                    <a:p>
                      <a:r>
                        <a:rPr lang="en-US" sz="2400" dirty="0" smtClean="0"/>
                        <a:t>       6,54</a:t>
                      </a:r>
                    </a:p>
                    <a:p>
                      <a:r>
                        <a:rPr lang="en-US" sz="2400" dirty="0" smtClean="0"/>
                        <a:t>       8,0</a:t>
                      </a:r>
                      <a:endParaRPr lang="en-US" sz="2400" dirty="0"/>
                    </a:p>
                  </a:txBody>
                  <a:tcPr/>
                </a:tc>
              </a:tr>
              <a:tr h="370840">
                <a:tc>
                  <a:txBody>
                    <a:bodyPr/>
                    <a:lstStyle/>
                    <a:p>
                      <a:r>
                        <a:rPr lang="en-US" sz="2400" dirty="0" smtClean="0"/>
                        <a:t>   C       BAIK</a:t>
                      </a:r>
                    </a:p>
                    <a:p>
                      <a:r>
                        <a:rPr lang="en-US" sz="2400" dirty="0" smtClean="0"/>
                        <a:t>         TIDAK</a:t>
                      </a:r>
                      <a:endParaRPr lang="en-US" sz="2400" dirty="0"/>
                    </a:p>
                  </a:txBody>
                  <a:tcPr/>
                </a:tc>
                <a:tc>
                  <a:txBody>
                    <a:bodyPr/>
                    <a:lstStyle/>
                    <a:p>
                      <a:r>
                        <a:rPr lang="en-US" sz="2400" dirty="0" smtClean="0"/>
                        <a:t>       40</a:t>
                      </a:r>
                    </a:p>
                    <a:p>
                      <a:r>
                        <a:rPr lang="en-US" sz="2400" dirty="0" smtClean="0"/>
                        <a:t>       20</a:t>
                      </a:r>
                      <a:endParaRPr lang="en-US" sz="2400" dirty="0"/>
                    </a:p>
                  </a:txBody>
                  <a:tcPr/>
                </a:tc>
                <a:tc>
                  <a:txBody>
                    <a:bodyPr/>
                    <a:lstStyle/>
                    <a:p>
                      <a:r>
                        <a:rPr lang="en-US" sz="2400" dirty="0" smtClean="0"/>
                        <a:t>       33</a:t>
                      </a:r>
                    </a:p>
                    <a:p>
                      <a:r>
                        <a:rPr lang="en-US" sz="2400" dirty="0" smtClean="0"/>
                        <a:t>       27</a:t>
                      </a:r>
                      <a:endParaRPr lang="en-US" sz="2400" dirty="0"/>
                    </a:p>
                  </a:txBody>
                  <a:tcPr/>
                </a:tc>
                <a:tc>
                  <a:txBody>
                    <a:bodyPr/>
                    <a:lstStyle/>
                    <a:p>
                      <a:r>
                        <a:rPr lang="en-US" sz="2400" dirty="0" smtClean="0"/>
                        <a:t>        </a:t>
                      </a:r>
                      <a:r>
                        <a:rPr lang="en-US" sz="2400" baseline="0" dirty="0" smtClean="0"/>
                        <a:t>  49</a:t>
                      </a:r>
                    </a:p>
                    <a:p>
                      <a:r>
                        <a:rPr lang="en-US" sz="2400" baseline="0" dirty="0" smtClean="0"/>
                        <a:t>          49</a:t>
                      </a:r>
                      <a:endParaRPr lang="en-US" sz="2400" dirty="0"/>
                    </a:p>
                  </a:txBody>
                  <a:tcPr/>
                </a:tc>
                <a:tc>
                  <a:txBody>
                    <a:bodyPr/>
                    <a:lstStyle/>
                    <a:p>
                      <a:r>
                        <a:rPr lang="en-US" sz="2400" dirty="0" smtClean="0"/>
                        <a:t>       1,48</a:t>
                      </a:r>
                    </a:p>
                    <a:p>
                      <a:r>
                        <a:rPr lang="en-US" sz="2400" dirty="0" smtClean="0"/>
                        <a:t>       1,81</a:t>
                      </a:r>
                      <a:endParaRPr lang="en-US" sz="2400" dirty="0"/>
                    </a:p>
                  </a:txBody>
                  <a:tcPr/>
                </a:tc>
              </a:tr>
            </a:tbl>
          </a:graphicData>
        </a:graphic>
      </p:graphicFrame>
    </p:spTree>
    <p:extLst>
      <p:ext uri="{BB962C8B-B14F-4D97-AF65-F5344CB8AC3E}">
        <p14:creationId xmlns:p14="http://schemas.microsoft.com/office/powerpoint/2010/main" val="6976989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a:xfrm>
                <a:off x="457200" y="76200"/>
                <a:ext cx="8229600" cy="990600"/>
              </a:xfrm>
              <a:solidFill>
                <a:srgbClr val="FFFF00"/>
              </a:solidFill>
            </p:spPr>
            <p:txBody>
              <a:bodyPr>
                <a:normAutofit fontScale="90000"/>
              </a:bodyPr>
              <a:lstStyle/>
              <a:p>
                <a:r>
                  <a:rPr lang="en-ID" dirty="0" smtClean="0">
                    <a:latin typeface="Arial Black" pitchFamily="34" charset="0"/>
                  </a:rPr>
                  <a:t>Analisis </a:t>
                </a:r>
                <a:r>
                  <a:rPr lang="en-ID" dirty="0" err="1" smtClean="0">
                    <a:latin typeface="Arial Black" pitchFamily="34" charset="0"/>
                  </a:rPr>
                  <a:t>Korelasi</a:t>
                </a:r>
                <a:r>
                  <a:rPr lang="en-ID" dirty="0" smtClean="0">
                    <a:latin typeface="Arial Black" pitchFamily="34" charset="0"/>
                  </a:rPr>
                  <a:t> </a:t>
                </a:r>
                <a:r>
                  <a:rPr lang="en-ID" dirty="0" err="1" smtClean="0">
                    <a:latin typeface="Arial Black" pitchFamily="34" charset="0"/>
                  </a:rPr>
                  <a:t>Kontingesi</a:t>
                </a:r>
                <a:r>
                  <a:rPr lang="en-ID" dirty="0" smtClean="0">
                    <a:latin typeface="Arial Black" pitchFamily="34" charset="0"/>
                  </a:rPr>
                  <a:t> (</a:t>
                </a:r>
                <a14:m>
                  <m:oMath xmlns:m="http://schemas.openxmlformats.org/officeDocument/2006/math">
                    <m:r>
                      <m:rPr>
                        <m:sty m:val="p"/>
                      </m:rPr>
                      <a:rPr lang="en-US" sz="3200" b="0" i="0" smtClean="0">
                        <a:effectLst>
                          <a:outerShdw blurRad="38100" dist="38100" dir="2700000" algn="tl">
                            <a:srgbClr val="000000">
                              <a:alpha val="43137"/>
                            </a:srgbClr>
                          </a:outerShdw>
                        </a:effectLst>
                        <a:latin typeface="Cambria Math"/>
                      </a:rPr>
                      <m:t>KK</m:t>
                    </m:r>
                    <m:r>
                      <a:rPr lang="en-US" sz="3200" b="0" i="0" smtClean="0">
                        <a:effectLst>
                          <a:outerShdw blurRad="38100" dist="38100" dir="2700000" algn="tl">
                            <a:srgbClr val="000000">
                              <a:alpha val="43137"/>
                            </a:srgbClr>
                          </a:outerShdw>
                        </a:effectLst>
                        <a:latin typeface="Cambria Math"/>
                      </a:rPr>
                      <m:t>/</m:t>
                    </m:r>
                    <m:r>
                      <a:rPr lang="en-ID" sz="3200" i="1">
                        <a:effectLst>
                          <a:outerShdw blurRad="38100" dist="38100" dir="2700000" algn="tl">
                            <a:srgbClr val="000000">
                              <a:alpha val="43137"/>
                            </a:srgbClr>
                          </a:outerShdw>
                        </a:effectLst>
                        <a:latin typeface="Cambria Math" panose="02040503050406030204" pitchFamily="18" charset="0"/>
                      </a:rPr>
                      <m:t>∁</m:t>
                    </m:r>
                  </m:oMath>
                </a14:m>
                <a:r>
                  <a:rPr lang="en-US" dirty="0" smtClean="0">
                    <a:latin typeface="Arial Black" pitchFamily="34" charset="0"/>
                  </a:rPr>
                  <a:t>)</a:t>
                </a:r>
                <a:endParaRPr lang="en-US" dirty="0">
                  <a:latin typeface="Arial Black" pitchFamily="34" charset="0"/>
                </a:endParaRPr>
              </a:p>
            </p:txBody>
          </p:sp>
        </mc:Choice>
        <mc:Fallback xmlns="">
          <p:sp>
            <p:nvSpPr>
              <p:cNvPr id="2" name="Title 1"/>
              <p:cNvSpPr>
                <a:spLocks noGrp="1" noRot="1" noChangeAspect="1" noMove="1" noResize="1" noEditPoints="1" noAdjustHandles="1" noChangeArrowheads="1" noChangeShapeType="1" noTextEdit="1"/>
              </p:cNvSpPr>
              <p:nvPr>
                <p:ph type="title"/>
              </p:nvPr>
            </p:nvSpPr>
            <p:spPr>
              <a:xfrm>
                <a:off x="457200" y="76200"/>
                <a:ext cx="8229600" cy="990600"/>
              </a:xfrm>
              <a:blipFill rotWithShape="1">
                <a:blip r:embed="rId2"/>
                <a:stretch>
                  <a:fillRect l="-1111" t="-27778" r="-3407" b="-4259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219200"/>
                <a:ext cx="8229600" cy="5486400"/>
              </a:xfrm>
            </p:spPr>
            <p:txBody>
              <a:bodyPr>
                <a:normAutofit fontScale="25000" lnSpcReduction="20000"/>
              </a:bodyPr>
              <a:lstStyle/>
              <a:p>
                <a:pPr marL="118872" indent="0">
                  <a:buNone/>
                </a:pPr>
                <a:endParaRPr lang="en-US" sz="3800" i="1" dirty="0" smtClean="0">
                  <a:latin typeface="Cambria Math"/>
                </a:endParaRPr>
              </a:p>
              <a:p>
                <a:pPr marL="118872" indent="0">
                  <a:buNone/>
                </a:pPr>
                <a:endParaRPr lang="en-US" sz="4500" b="1" i="1" dirty="0">
                  <a:latin typeface="Cambria Math"/>
                </a:endParaRPr>
              </a:p>
              <a:p>
                <a:pPr marL="118872" indent="0">
                  <a:buNone/>
                </a:pPr>
                <a14:m>
                  <m:oMath xmlns:m="http://schemas.openxmlformats.org/officeDocument/2006/math">
                    <m:sSup>
                      <m:sSupPr>
                        <m:ctrlPr>
                          <a:rPr lang="en-US" sz="9600" b="1" i="1" smtClean="0">
                            <a:latin typeface="Cambria Math" panose="02040503050406030204" pitchFamily="18" charset="0"/>
                          </a:rPr>
                        </m:ctrlPr>
                      </m:sSupPr>
                      <m:e>
                        <m:r>
                          <a:rPr lang="en-ID" sz="9600" b="1" i="1">
                            <a:latin typeface="Cambria Math" panose="02040503050406030204" pitchFamily="18" charset="0"/>
                          </a:rPr>
                          <m:t>𝒙</m:t>
                        </m:r>
                      </m:e>
                      <m:sup>
                        <m:r>
                          <a:rPr lang="en-ID" sz="9600" b="1" i="1">
                            <a:latin typeface="Cambria Math" panose="02040503050406030204" pitchFamily="18" charset="0"/>
                          </a:rPr>
                          <m:t>𝟐</m:t>
                        </m:r>
                      </m:sup>
                    </m:sSup>
                    <m:r>
                      <a:rPr lang="en-ID" sz="9600" b="1" i="1">
                        <a:latin typeface="Cambria Math" panose="02040503050406030204" pitchFamily="18" charset="0"/>
                      </a:rPr>
                      <m:t>=</m:t>
                    </m:r>
                    <m:r>
                      <a:rPr lang="en-ID" sz="9600" b="1" i="1">
                        <a:latin typeface="Cambria Math" panose="02040503050406030204" pitchFamily="18" charset="0"/>
                      </a:rPr>
                      <m:t>𝟏𝟖</m:t>
                    </m:r>
                    <m:r>
                      <a:rPr lang="en-ID" sz="9600" b="1" i="1">
                        <a:latin typeface="Cambria Math" panose="02040503050406030204" pitchFamily="18" charset="0"/>
                      </a:rPr>
                      <m:t>,</m:t>
                    </m:r>
                    <m:r>
                      <a:rPr lang="en-ID" sz="9600" b="1" i="1">
                        <a:latin typeface="Cambria Math" panose="02040503050406030204" pitchFamily="18" charset="0"/>
                      </a:rPr>
                      <m:t>𝟖𝟑</m:t>
                    </m:r>
                  </m:oMath>
                </a14:m>
                <a:r>
                  <a:rPr lang="en-ID" sz="9600" b="1" dirty="0" smtClean="0">
                    <a:latin typeface="Arial" panose="020B0604020202020204" pitchFamily="34" charset="0"/>
                    <a:cs typeface="Arial" panose="020B0604020202020204" pitchFamily="34" charset="0"/>
                  </a:rPr>
                  <a:t> </a:t>
                </a:r>
              </a:p>
              <a:p>
                <a:pPr marL="118872" indent="0">
                  <a:buNone/>
                </a:pPr>
                <a:endParaRPr lang="en-US" sz="9600" b="1" dirty="0" smtClean="0">
                  <a:latin typeface="Arial" panose="020B0604020202020204" pitchFamily="34" charset="0"/>
                  <a:cs typeface="Arial" panose="020B0604020202020204" pitchFamily="34" charset="0"/>
                </a:endParaRPr>
              </a:p>
              <a:p>
                <a:pPr marL="118872" indent="0">
                  <a:buNone/>
                </a:pPr>
                <a14:m>
                  <m:oMathPara xmlns:m="http://schemas.openxmlformats.org/officeDocument/2006/math">
                    <m:oMathParaPr>
                      <m:jc m:val="left"/>
                    </m:oMathParaPr>
                    <m:oMath xmlns:m="http://schemas.openxmlformats.org/officeDocument/2006/math">
                      <m:r>
                        <a:rPr lang="en-ID" sz="9600" b="1" i="1" smtClean="0">
                          <a:latin typeface="Cambria Math" panose="02040503050406030204" pitchFamily="18" charset="0"/>
                        </a:rPr>
                        <m:t>∁ = </m:t>
                      </m:r>
                      <m:rad>
                        <m:radPr>
                          <m:degHide m:val="on"/>
                          <m:ctrlPr>
                            <a:rPr lang="en-US" sz="9600" b="1" i="1">
                              <a:latin typeface="Cambria Math" panose="02040503050406030204" pitchFamily="18" charset="0"/>
                            </a:rPr>
                          </m:ctrlPr>
                        </m:radPr>
                        <m:deg/>
                        <m:e>
                          <m:f>
                            <m:fPr>
                              <m:ctrlPr>
                                <a:rPr lang="en-US" sz="9600" b="1" i="1">
                                  <a:latin typeface="Cambria Math" panose="02040503050406030204" pitchFamily="18" charset="0"/>
                                </a:rPr>
                              </m:ctrlPr>
                            </m:fPr>
                            <m:num>
                              <m:sSup>
                                <m:sSupPr>
                                  <m:ctrlPr>
                                    <a:rPr lang="en-US" sz="9600" b="1" i="1">
                                      <a:latin typeface="Cambria Math" panose="02040503050406030204" pitchFamily="18" charset="0"/>
                                    </a:rPr>
                                  </m:ctrlPr>
                                </m:sSupPr>
                                <m:e>
                                  <m:r>
                                    <a:rPr lang="en-ID" sz="9600" b="1" i="1">
                                      <a:latin typeface="Cambria Math" panose="02040503050406030204" pitchFamily="18" charset="0"/>
                                    </a:rPr>
                                    <m:t>𝒙</m:t>
                                  </m:r>
                                </m:e>
                                <m:sup>
                                  <m:r>
                                    <a:rPr lang="en-ID" sz="9600" b="1" i="1">
                                      <a:latin typeface="Cambria Math" panose="02040503050406030204" pitchFamily="18" charset="0"/>
                                    </a:rPr>
                                    <m:t>𝟐</m:t>
                                  </m:r>
                                </m:sup>
                              </m:sSup>
                            </m:num>
                            <m:den>
                              <m:sSup>
                                <m:sSupPr>
                                  <m:ctrlPr>
                                    <a:rPr lang="en-US" sz="9600" b="1" i="1">
                                      <a:latin typeface="Cambria Math" panose="02040503050406030204" pitchFamily="18" charset="0"/>
                                    </a:rPr>
                                  </m:ctrlPr>
                                </m:sSupPr>
                                <m:e>
                                  <m:r>
                                    <a:rPr lang="en-ID" sz="9600" b="1" i="1">
                                      <a:latin typeface="Cambria Math" panose="02040503050406030204" pitchFamily="18" charset="0"/>
                                    </a:rPr>
                                    <m:t>𝒙</m:t>
                                  </m:r>
                                </m:e>
                                <m:sup>
                                  <m:r>
                                    <a:rPr lang="en-ID" sz="9600" b="1" i="1">
                                      <a:latin typeface="Cambria Math" panose="02040503050406030204" pitchFamily="18" charset="0"/>
                                    </a:rPr>
                                    <m:t>𝟐</m:t>
                                  </m:r>
                                </m:sup>
                              </m:sSup>
                              <m:r>
                                <a:rPr lang="en-ID" sz="9600" b="1" i="1">
                                  <a:latin typeface="Cambria Math" panose="02040503050406030204" pitchFamily="18" charset="0"/>
                                </a:rPr>
                                <m:t>+</m:t>
                              </m:r>
                              <m:r>
                                <a:rPr lang="en-ID" sz="9600" b="1" i="1">
                                  <a:latin typeface="Cambria Math" panose="02040503050406030204" pitchFamily="18" charset="0"/>
                                </a:rPr>
                                <m:t>𝑵</m:t>
                              </m:r>
                            </m:den>
                          </m:f>
                        </m:e>
                      </m:rad>
                    </m:oMath>
                  </m:oMathPara>
                </a14:m>
                <a:endParaRPr lang="en-ID" sz="9600" b="1" dirty="0">
                  <a:latin typeface="Arial" panose="020B0604020202020204" pitchFamily="34" charset="0"/>
                  <a:cs typeface="Arial" panose="020B0604020202020204" pitchFamily="34" charset="0"/>
                </a:endParaRPr>
              </a:p>
              <a:p>
                <a:pPr marL="118872" indent="0">
                  <a:buNone/>
                </a:pPr>
                <a:r>
                  <a:rPr lang="en-US" sz="9600" b="1" dirty="0" smtClean="0">
                    <a:latin typeface="Arial" panose="020B0604020202020204" pitchFamily="34" charset="0"/>
                    <a:cs typeface="Arial" panose="020B0604020202020204" pitchFamily="34" charset="0"/>
                  </a:rPr>
                  <a:t>                                                                                                  </a:t>
                </a:r>
                <a:endParaRPr lang="en-US" sz="9600" b="1" dirty="0">
                  <a:latin typeface="Arial" panose="020B0604020202020204" pitchFamily="34" charset="0"/>
                  <a:cs typeface="Arial" panose="020B0604020202020204" pitchFamily="34" charset="0"/>
                </a:endParaRPr>
              </a:p>
              <a:p>
                <a:pPr marL="118872" indent="0">
                  <a:buNone/>
                </a:pPr>
                <a:r>
                  <a:rPr lang="en-ID" sz="9600" b="1" dirty="0">
                    <a:latin typeface="Arial" panose="020B0604020202020204" pitchFamily="34" charset="0"/>
                    <a:cs typeface="Arial" panose="020B0604020202020204" pitchFamily="34" charset="0"/>
                  </a:rPr>
                  <a:t>   = </a:t>
                </a:r>
                <a14:m>
                  <m:oMath xmlns:m="http://schemas.openxmlformats.org/officeDocument/2006/math">
                    <m:rad>
                      <m:radPr>
                        <m:degHide m:val="on"/>
                        <m:ctrlPr>
                          <a:rPr lang="en-US" sz="9600" b="1" i="1">
                            <a:latin typeface="Cambria Math" panose="02040503050406030204" pitchFamily="18" charset="0"/>
                          </a:rPr>
                        </m:ctrlPr>
                      </m:radPr>
                      <m:deg/>
                      <m:e>
                        <m:f>
                          <m:fPr>
                            <m:ctrlPr>
                              <a:rPr lang="en-US" sz="9600" b="1" i="1">
                                <a:latin typeface="Cambria Math" panose="02040503050406030204" pitchFamily="18" charset="0"/>
                              </a:rPr>
                            </m:ctrlPr>
                          </m:fPr>
                          <m:num>
                            <m:r>
                              <a:rPr lang="en-ID" sz="9600" b="1" i="1">
                                <a:latin typeface="Cambria Math" panose="02040503050406030204" pitchFamily="18" charset="0"/>
                              </a:rPr>
                              <m:t>𝟏𝟖</m:t>
                            </m:r>
                            <m:r>
                              <a:rPr lang="en-ID" sz="9600" b="1" i="1">
                                <a:latin typeface="Cambria Math" panose="02040503050406030204" pitchFamily="18" charset="0"/>
                              </a:rPr>
                              <m:t>,</m:t>
                            </m:r>
                            <m:r>
                              <a:rPr lang="en-ID" sz="9600" b="1" i="1">
                                <a:latin typeface="Cambria Math" panose="02040503050406030204" pitchFamily="18" charset="0"/>
                              </a:rPr>
                              <m:t>𝟖𝟑</m:t>
                            </m:r>
                          </m:num>
                          <m:den>
                            <m:r>
                              <a:rPr lang="en-ID" sz="9600" b="1" i="1">
                                <a:latin typeface="Cambria Math" panose="02040503050406030204" pitchFamily="18" charset="0"/>
                              </a:rPr>
                              <m:t>𝟏𝟖</m:t>
                            </m:r>
                            <m:r>
                              <a:rPr lang="en-ID" sz="9600" b="1" i="1">
                                <a:latin typeface="Cambria Math" panose="02040503050406030204" pitchFamily="18" charset="0"/>
                              </a:rPr>
                              <m:t>,</m:t>
                            </m:r>
                            <m:r>
                              <a:rPr lang="en-ID" sz="9600" b="1" i="1">
                                <a:latin typeface="Cambria Math" panose="02040503050406030204" pitchFamily="18" charset="0"/>
                              </a:rPr>
                              <m:t>𝟖𝟑</m:t>
                            </m:r>
                            <m:r>
                              <a:rPr lang="en-ID" sz="9600" b="1" i="1">
                                <a:latin typeface="Cambria Math" panose="02040503050406030204" pitchFamily="18" charset="0"/>
                              </a:rPr>
                              <m:t>+</m:t>
                            </m:r>
                            <m:r>
                              <a:rPr lang="en-US" sz="9600" b="1" i="1" smtClean="0">
                                <a:latin typeface="Cambria Math"/>
                              </a:rPr>
                              <m:t>𝟐</m:t>
                            </m:r>
                            <m:r>
                              <a:rPr lang="en-ID" sz="9600" b="1" i="1">
                                <a:latin typeface="Cambria Math" panose="02040503050406030204" pitchFamily="18" charset="0"/>
                              </a:rPr>
                              <m:t>𝟎𝟎</m:t>
                            </m:r>
                          </m:den>
                        </m:f>
                      </m:e>
                    </m:rad>
                  </m:oMath>
                </a14:m>
                <a:endParaRPr lang="en-US" sz="9600" b="1" dirty="0">
                  <a:latin typeface="Arial" panose="020B0604020202020204" pitchFamily="34" charset="0"/>
                  <a:cs typeface="Arial" panose="020B0604020202020204" pitchFamily="34" charset="0"/>
                </a:endParaRPr>
              </a:p>
              <a:p>
                <a:pPr marL="118872" indent="0">
                  <a:buNone/>
                </a:pPr>
                <a:r>
                  <a:rPr lang="en-ID" sz="9600" b="1" dirty="0">
                    <a:latin typeface="Arial" panose="020B0604020202020204" pitchFamily="34" charset="0"/>
                    <a:cs typeface="Arial" panose="020B0604020202020204" pitchFamily="34" charset="0"/>
                  </a:rPr>
                  <a:t> </a:t>
                </a:r>
                <a:endParaRPr lang="en-US" sz="9600" b="1" dirty="0">
                  <a:latin typeface="Arial" panose="020B0604020202020204" pitchFamily="34" charset="0"/>
                  <a:cs typeface="Arial" panose="020B0604020202020204" pitchFamily="34" charset="0"/>
                </a:endParaRPr>
              </a:p>
              <a:p>
                <a:pPr marL="118872" indent="0">
                  <a:buNone/>
                </a:pPr>
                <a:r>
                  <a:rPr lang="en-ID" sz="9600" b="1" dirty="0">
                    <a:latin typeface="Arial" panose="020B0604020202020204" pitchFamily="34" charset="0"/>
                    <a:cs typeface="Arial" panose="020B0604020202020204" pitchFamily="34" charset="0"/>
                  </a:rPr>
                  <a:t> = </a:t>
                </a:r>
                <a:r>
                  <a:rPr lang="en-ID" sz="9600" b="1" dirty="0" smtClean="0">
                    <a:latin typeface="Arial" panose="020B0604020202020204" pitchFamily="34" charset="0"/>
                    <a:cs typeface="Arial" panose="020B0604020202020204" pitchFamily="34" charset="0"/>
                  </a:rPr>
                  <a:t>0,280</a:t>
                </a:r>
                <a:endParaRPr lang="en-US" sz="9600" b="1" dirty="0">
                  <a:latin typeface="Arial" panose="020B0604020202020204" pitchFamily="34" charset="0"/>
                  <a:cs typeface="Arial" panose="020B0604020202020204" pitchFamily="34" charset="0"/>
                </a:endParaRPr>
              </a:p>
              <a:p>
                <a:pPr marL="118872" indent="0">
                  <a:buNone/>
                </a:pPr>
                <a:r>
                  <a:rPr lang="en-ID" sz="9600" b="1" dirty="0">
                    <a:latin typeface="Arial" panose="020B0604020202020204" pitchFamily="34" charset="0"/>
                    <a:cs typeface="Arial" panose="020B0604020202020204" pitchFamily="34" charset="0"/>
                  </a:rPr>
                  <a:t> </a:t>
                </a:r>
                <a:r>
                  <a:rPr lang="en-ID" sz="9600" b="1" dirty="0" smtClean="0">
                    <a:latin typeface="Arial" panose="020B0604020202020204" pitchFamily="34" charset="0"/>
                    <a:cs typeface="Arial" panose="020B0604020202020204" pitchFamily="34" charset="0"/>
                  </a:rPr>
                  <a:t>                   </a:t>
                </a:r>
                <a:r>
                  <a:rPr lang="en-ID" sz="4500" b="1" dirty="0" smtClean="0">
                    <a:latin typeface="Arial" panose="020B0604020202020204" pitchFamily="34" charset="0"/>
                    <a:cs typeface="Arial" panose="020B0604020202020204" pitchFamily="34" charset="0"/>
                  </a:rPr>
                  <a:t>                                                                                  </a:t>
                </a:r>
                <a:endParaRPr lang="en-US" sz="4500" b="1" dirty="0">
                  <a:latin typeface="Arial" panose="020B0604020202020204" pitchFamily="34" charset="0"/>
                  <a:cs typeface="Arial" panose="020B0604020202020204" pitchFamily="34" charset="0"/>
                </a:endParaRPr>
              </a:p>
              <a:p>
                <a:pPr marL="118872" indent="0">
                  <a:buNone/>
                </a:pPr>
                <a:endParaRPr lang="en-US" sz="4500" b="1" dirty="0">
                  <a:latin typeface="Arial" panose="020B0604020202020204" pitchFamily="34" charset="0"/>
                  <a:cs typeface="Arial" panose="020B0604020202020204" pitchFamily="34" charset="0"/>
                </a:endParaRPr>
              </a:p>
              <a:p>
                <a:pPr marL="118872" indent="0">
                  <a:buNone/>
                </a:pPr>
                <a:r>
                  <a:rPr lang="en-ID" sz="4500" b="1" dirty="0" smtClean="0">
                    <a:latin typeface="Arial" panose="020B0604020202020204" pitchFamily="34" charset="0"/>
                    <a:cs typeface="Arial" panose="020B0604020202020204" pitchFamily="34" charset="0"/>
                  </a:rPr>
                  <a:t>  </a:t>
                </a:r>
              </a:p>
              <a:p>
                <a:pPr marL="118872" indent="0">
                  <a:buNone/>
                </a:pPr>
                <a:endParaRPr lang="en-ID" sz="4500" b="1" dirty="0" smtClean="0">
                  <a:latin typeface="Arial" panose="020B0604020202020204" pitchFamily="34" charset="0"/>
                  <a:cs typeface="Arial" panose="020B0604020202020204" pitchFamily="34" charset="0"/>
                </a:endParaRPr>
              </a:p>
              <a:p>
                <a:pPr marL="118872" indent="0">
                  <a:buNone/>
                </a:pPr>
                <a:r>
                  <a:rPr lang="en-ID" sz="4500" b="1" dirty="0" smtClean="0">
                    <a:latin typeface="Arial" panose="020B0604020202020204" pitchFamily="34" charset="0"/>
                    <a:cs typeface="Arial" panose="020B0604020202020204" pitchFamily="34" charset="0"/>
                  </a:rPr>
                  <a:t> </a:t>
                </a:r>
                <a:endParaRPr lang="en-US" sz="4500" b="1" dirty="0">
                  <a:latin typeface="Arial" panose="020B0604020202020204" pitchFamily="34" charset="0"/>
                  <a:cs typeface="Arial" panose="020B0604020202020204" pitchFamily="34" charset="0"/>
                </a:endParaRPr>
              </a:p>
              <a:p>
                <a:pPr marL="118872" indent="0">
                  <a:buNone/>
                </a:pPr>
                <a:r>
                  <a:rPr lang="en-ID" sz="3800" dirty="0">
                    <a:latin typeface="Arial" panose="020B0604020202020204" pitchFamily="34" charset="0"/>
                    <a:cs typeface="Arial" panose="020B0604020202020204" pitchFamily="34" charset="0"/>
                  </a:rPr>
                  <a:t> </a:t>
                </a:r>
                <a:endParaRPr lang="en-US" sz="3800" dirty="0">
                  <a:latin typeface="Arial" panose="020B0604020202020204" pitchFamily="34" charset="0"/>
                  <a:cs typeface="Arial" panose="020B0604020202020204" pitchFamily="34" charset="0"/>
                </a:endParaRPr>
              </a:p>
              <a:p>
                <a:pPr marL="118872" indent="0">
                  <a:buNone/>
                </a:pPr>
                <a:r>
                  <a:rPr lang="en-ID" sz="3800" dirty="0">
                    <a:latin typeface="Arial" panose="020B0604020202020204" pitchFamily="34" charset="0"/>
                    <a:cs typeface="Arial" panose="020B0604020202020204" pitchFamily="34" charset="0"/>
                  </a:rPr>
                  <a:t> </a:t>
                </a:r>
                <a:endParaRPr lang="en-US" sz="3800" dirty="0">
                  <a:latin typeface="Arial" panose="020B0604020202020204" pitchFamily="34" charset="0"/>
                  <a:cs typeface="Arial" panose="020B0604020202020204" pitchFamily="34" charset="0"/>
                </a:endParaRPr>
              </a:p>
              <a:p>
                <a:pPr marL="118872" indent="0">
                  <a:buNone/>
                </a:pPr>
                <a:r>
                  <a:rPr lang="en-ID" sz="3800" dirty="0">
                    <a:latin typeface="Arial" panose="020B0604020202020204" pitchFamily="34" charset="0"/>
                    <a:cs typeface="Arial" panose="020B0604020202020204" pitchFamily="34" charset="0"/>
                  </a:rPr>
                  <a:t> </a:t>
                </a:r>
                <a:endParaRPr lang="en-US" sz="3800" dirty="0">
                  <a:latin typeface="Arial" panose="020B0604020202020204" pitchFamily="34" charset="0"/>
                  <a:cs typeface="Arial" panose="020B0604020202020204" pitchFamily="34" charset="0"/>
                </a:endParaRPr>
              </a:p>
              <a:p>
                <a:pPr marL="118872" indent="0">
                  <a:buNone/>
                </a:pPr>
                <a:r>
                  <a:rPr lang="en-ID" dirty="0" smtClean="0"/>
                  <a:t>.</a:t>
                </a: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219200"/>
                <a:ext cx="8229600" cy="5486400"/>
              </a:xfrm>
              <a:blipFill rotWithShape="1">
                <a:blip r:embed="rId3"/>
                <a:stretch>
                  <a:fillRect t="-444" r="-6000" b="-3556"/>
                </a:stretch>
              </a:blipFill>
            </p:spPr>
            <p:txBody>
              <a:bodyPr/>
              <a:lstStyle/>
              <a:p>
                <a:r>
                  <a:rPr lang="en-US">
                    <a:noFill/>
                  </a:rPr>
                  <a:t> </a:t>
                </a:r>
              </a:p>
            </p:txBody>
          </p:sp>
        </mc:Fallback>
      </mc:AlternateContent>
    </p:spTree>
    <p:extLst>
      <p:ext uri="{BB962C8B-B14F-4D97-AF65-F5344CB8AC3E}">
        <p14:creationId xmlns:p14="http://schemas.microsoft.com/office/powerpoint/2010/main" val="58806239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a:xfrm>
                <a:off x="457200" y="76200"/>
                <a:ext cx="8229600" cy="990600"/>
              </a:xfrm>
              <a:solidFill>
                <a:srgbClr val="FFFF00"/>
              </a:solidFill>
            </p:spPr>
            <p:txBody>
              <a:bodyPr>
                <a:normAutofit fontScale="90000"/>
              </a:bodyPr>
              <a:lstStyle/>
              <a:p>
                <a:r>
                  <a:rPr lang="en-ID" dirty="0" smtClean="0">
                    <a:latin typeface="Arial Black" pitchFamily="34" charset="0"/>
                  </a:rPr>
                  <a:t>Analisis </a:t>
                </a:r>
                <a:r>
                  <a:rPr lang="en-ID" dirty="0" err="1" smtClean="0">
                    <a:latin typeface="Arial Black" pitchFamily="34" charset="0"/>
                  </a:rPr>
                  <a:t>Korelasi</a:t>
                </a:r>
                <a:r>
                  <a:rPr lang="en-ID" dirty="0" smtClean="0">
                    <a:latin typeface="Arial Black" pitchFamily="34" charset="0"/>
                  </a:rPr>
                  <a:t> </a:t>
                </a:r>
                <a:r>
                  <a:rPr lang="en-ID" dirty="0" err="1" smtClean="0">
                    <a:latin typeface="Arial Black" pitchFamily="34" charset="0"/>
                  </a:rPr>
                  <a:t>Kontingesi</a:t>
                </a:r>
                <a:r>
                  <a:rPr lang="en-ID" dirty="0" smtClean="0">
                    <a:latin typeface="Arial Black" pitchFamily="34" charset="0"/>
                  </a:rPr>
                  <a:t> </a:t>
                </a:r>
                <a:r>
                  <a:rPr lang="en-ID" dirty="0" smtClean="0">
                    <a:latin typeface="Arial Narrow" pitchFamily="34" charset="0"/>
                  </a:rPr>
                  <a:t>(</a:t>
                </a:r>
                <a14:m>
                  <m:oMath xmlns:m="http://schemas.openxmlformats.org/officeDocument/2006/math">
                    <m:r>
                      <m:rPr>
                        <m:sty m:val="p"/>
                      </m:rPr>
                      <a:rPr lang="en-US" sz="3200" b="0" i="0" smtClean="0">
                        <a:latin typeface="Cambria Math"/>
                      </a:rPr>
                      <m:t>KK</m:t>
                    </m:r>
                    <m:r>
                      <a:rPr lang="en-US" sz="3200" b="0" i="0" smtClean="0">
                        <a:latin typeface="Cambria Math"/>
                      </a:rPr>
                      <m:t>/</m:t>
                    </m:r>
                    <m:r>
                      <a:rPr lang="en-ID" sz="3200" i="1">
                        <a:latin typeface="Cambria Math" panose="02040503050406030204" pitchFamily="18" charset="0"/>
                      </a:rPr>
                      <m:t>∁</m:t>
                    </m:r>
                  </m:oMath>
                </a14:m>
                <a:r>
                  <a:rPr lang="en-US" dirty="0" smtClean="0">
                    <a:latin typeface="Arial Narrow" pitchFamily="34" charset="0"/>
                  </a:rPr>
                  <a:t>)</a:t>
                </a:r>
                <a:endParaRPr lang="en-US" dirty="0">
                  <a:latin typeface="Arial Narrow" pitchFamily="34" charset="0"/>
                </a:endParaRPr>
              </a:p>
            </p:txBody>
          </p:sp>
        </mc:Choice>
        <mc:Fallback xmlns="">
          <p:sp>
            <p:nvSpPr>
              <p:cNvPr id="2" name="Title 1"/>
              <p:cNvSpPr>
                <a:spLocks noGrp="1" noRot="1" noChangeAspect="1" noMove="1" noResize="1" noEditPoints="1" noAdjustHandles="1" noChangeArrowheads="1" noChangeShapeType="1" noTextEdit="1"/>
              </p:cNvSpPr>
              <p:nvPr>
                <p:ph type="title"/>
              </p:nvPr>
            </p:nvSpPr>
            <p:spPr>
              <a:xfrm>
                <a:off x="457200" y="76200"/>
                <a:ext cx="8229600" cy="990600"/>
              </a:xfrm>
              <a:blipFill rotWithShape="1">
                <a:blip r:embed="rId2"/>
                <a:stretch>
                  <a:fillRect l="-1111" t="-27778" r="-3407" b="-4197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219200"/>
                <a:ext cx="8229600" cy="5486400"/>
              </a:xfrm>
            </p:spPr>
            <p:txBody>
              <a:bodyPr>
                <a:normAutofit fontScale="25000" lnSpcReduction="20000"/>
              </a:bodyPr>
              <a:lstStyle/>
              <a:p>
                <a:pPr marL="118872" indent="0">
                  <a:buNone/>
                </a:pPr>
                <a:endParaRPr lang="en-US" sz="3800" i="1" dirty="0" smtClean="0">
                  <a:latin typeface="Cambria Math"/>
                </a:endParaRPr>
              </a:p>
              <a:p>
                <a:pPr marL="118872" indent="0">
                  <a:buNone/>
                </a:pPr>
                <a:endParaRPr lang="en-US" sz="4500" b="1" i="1" dirty="0">
                  <a:latin typeface="Cambria Math"/>
                </a:endParaRPr>
              </a:p>
              <a:p>
                <a:pPr marL="118872" indent="0">
                  <a:buNone/>
                </a:pPr>
                <a:r>
                  <a:rPr lang="en-ID" sz="9600" b="1" dirty="0" err="1" smtClean="0">
                    <a:latin typeface="Arial" panose="020B0604020202020204" pitchFamily="34" charset="0"/>
                    <a:cs typeface="Arial" panose="020B0604020202020204" pitchFamily="34" charset="0"/>
                  </a:rPr>
                  <a:t>Uji</a:t>
                </a:r>
                <a:r>
                  <a:rPr lang="en-ID" sz="9600" b="1" dirty="0" smtClean="0">
                    <a:latin typeface="Arial" panose="020B0604020202020204" pitchFamily="34" charset="0"/>
                    <a:cs typeface="Arial" panose="020B0604020202020204" pitchFamily="34" charset="0"/>
                  </a:rPr>
                  <a:t> </a:t>
                </a:r>
                <a:r>
                  <a:rPr lang="en-ID" sz="9600" b="1" dirty="0">
                    <a:latin typeface="Arial" panose="020B0604020202020204" pitchFamily="34" charset="0"/>
                    <a:cs typeface="Arial" panose="020B0604020202020204" pitchFamily="34" charset="0"/>
                  </a:rPr>
                  <a:t>signifikansi</a:t>
                </a:r>
              </a:p>
              <a:p>
                <a:pPr marL="118872" indent="0">
                  <a:buNone/>
                </a:pPr>
                <a:r>
                  <a:rPr lang="en-US" sz="9600" b="1" dirty="0" smtClean="0">
                    <a:latin typeface="Arial" panose="020B0604020202020204" pitchFamily="34" charset="0"/>
                    <a:cs typeface="Arial" panose="020B0604020202020204" pitchFamily="34" charset="0"/>
                  </a:rPr>
                  <a:t>                            </a:t>
                </a:r>
                <a:r>
                  <a:rPr lang="en-ID" sz="9600" b="1" dirty="0">
                    <a:latin typeface="Arial" panose="020B0604020202020204" pitchFamily="34" charset="0"/>
                    <a:cs typeface="Arial" panose="020B0604020202020204" pitchFamily="34" charset="0"/>
                  </a:rPr>
                  <a:t> t = </a:t>
                </a:r>
                <a14:m>
                  <m:oMath xmlns:m="http://schemas.openxmlformats.org/officeDocument/2006/math">
                    <m:r>
                      <a:rPr lang="en-ID" sz="9600" b="1" i="1">
                        <a:latin typeface="Cambria Math" panose="02040503050406030204" pitchFamily="18" charset="0"/>
                      </a:rPr>
                      <m:t>∁ </m:t>
                    </m:r>
                    <m:rad>
                      <m:radPr>
                        <m:degHide m:val="on"/>
                        <m:ctrlPr>
                          <a:rPr lang="en-US" sz="9600" b="1" i="1">
                            <a:latin typeface="Cambria Math" panose="02040503050406030204" pitchFamily="18" charset="0"/>
                          </a:rPr>
                        </m:ctrlPr>
                      </m:radPr>
                      <m:deg/>
                      <m:e>
                        <m:f>
                          <m:fPr>
                            <m:ctrlPr>
                              <a:rPr lang="en-US" sz="9600" b="1" i="1">
                                <a:latin typeface="Cambria Math" panose="02040503050406030204" pitchFamily="18" charset="0"/>
                              </a:rPr>
                            </m:ctrlPr>
                          </m:fPr>
                          <m:num>
                            <m:r>
                              <a:rPr lang="en-ID" sz="9600" b="1" i="1">
                                <a:latin typeface="Cambria Math" panose="02040503050406030204" pitchFamily="18" charset="0"/>
                              </a:rPr>
                              <m:t>𝑵</m:t>
                            </m:r>
                            <m:r>
                              <a:rPr lang="en-ID" sz="9600" b="1" i="1">
                                <a:latin typeface="Cambria Math" panose="02040503050406030204" pitchFamily="18" charset="0"/>
                              </a:rPr>
                              <m:t>−</m:t>
                            </m:r>
                            <m:r>
                              <a:rPr lang="en-ID" sz="9600" b="1" i="1">
                                <a:latin typeface="Cambria Math" panose="02040503050406030204" pitchFamily="18" charset="0"/>
                              </a:rPr>
                              <m:t>𝟐</m:t>
                            </m:r>
                          </m:num>
                          <m:den>
                            <m:r>
                              <a:rPr lang="en-ID" sz="9600" b="1" i="1">
                                <a:latin typeface="Cambria Math" panose="02040503050406030204" pitchFamily="18" charset="0"/>
                              </a:rPr>
                              <m:t>𝟏</m:t>
                            </m:r>
                            <m:r>
                              <a:rPr lang="en-ID" sz="9600" b="1" i="1">
                                <a:latin typeface="Cambria Math" panose="02040503050406030204" pitchFamily="18" charset="0"/>
                              </a:rPr>
                              <m:t>−</m:t>
                            </m:r>
                            <m:sSup>
                              <m:sSupPr>
                                <m:ctrlPr>
                                  <a:rPr lang="en-US" sz="9600" b="1" i="1">
                                    <a:latin typeface="Cambria Math" panose="02040503050406030204" pitchFamily="18" charset="0"/>
                                  </a:rPr>
                                </m:ctrlPr>
                              </m:sSupPr>
                              <m:e>
                                <m:r>
                                  <a:rPr lang="en-ID" sz="9600" b="1" i="1">
                                    <a:latin typeface="Cambria Math" panose="02040503050406030204" pitchFamily="18" charset="0"/>
                                  </a:rPr>
                                  <m:t>∁</m:t>
                                </m:r>
                              </m:e>
                              <m:sup>
                                <m:r>
                                  <a:rPr lang="en-ID" sz="9600" b="1" i="1">
                                    <a:latin typeface="Cambria Math" panose="02040503050406030204" pitchFamily="18" charset="0"/>
                                  </a:rPr>
                                  <m:t>𝟐</m:t>
                                </m:r>
                              </m:sup>
                            </m:sSup>
                          </m:den>
                        </m:f>
                      </m:e>
                    </m:rad>
                  </m:oMath>
                </a14:m>
                <a:endParaRPr lang="en-US" sz="9600" b="1" dirty="0">
                  <a:latin typeface="Arial" panose="020B0604020202020204" pitchFamily="34" charset="0"/>
                  <a:cs typeface="Arial" panose="020B0604020202020204" pitchFamily="34" charset="0"/>
                </a:endParaRPr>
              </a:p>
              <a:p>
                <a:pPr marL="118872" indent="0">
                  <a:buNone/>
                </a:pPr>
                <a:r>
                  <a:rPr lang="en-ID" sz="9600" b="1" dirty="0">
                    <a:latin typeface="Arial" panose="020B0604020202020204" pitchFamily="34" charset="0"/>
                    <a:cs typeface="Arial" panose="020B0604020202020204" pitchFamily="34" charset="0"/>
                  </a:rPr>
                  <a:t>   </a:t>
                </a:r>
                <a:endParaRPr lang="en-US" sz="9600" b="1" dirty="0">
                  <a:latin typeface="Arial" panose="020B0604020202020204" pitchFamily="34" charset="0"/>
                  <a:cs typeface="Arial" panose="020B0604020202020204" pitchFamily="34" charset="0"/>
                </a:endParaRPr>
              </a:p>
              <a:p>
                <a:pPr marL="118872" indent="0">
                  <a:buNone/>
                </a:pPr>
                <a:r>
                  <a:rPr lang="en-ID" sz="9600" b="1" dirty="0">
                    <a:latin typeface="Arial" panose="020B0604020202020204" pitchFamily="34" charset="0"/>
                    <a:cs typeface="Arial" panose="020B0604020202020204" pitchFamily="34" charset="0"/>
                  </a:rPr>
                  <a:t> </a:t>
                </a:r>
                <a:r>
                  <a:rPr lang="en-ID" sz="9600" b="1" dirty="0" smtClean="0">
                    <a:latin typeface="Arial" panose="020B0604020202020204" pitchFamily="34" charset="0"/>
                    <a:cs typeface="Arial" panose="020B0604020202020204" pitchFamily="34" charset="0"/>
                  </a:rPr>
                  <a:t>                               </a:t>
                </a:r>
                <a:r>
                  <a:rPr lang="en-ID" sz="9600" b="1" dirty="0">
                    <a:latin typeface="Arial" panose="020B0604020202020204" pitchFamily="34" charset="0"/>
                    <a:cs typeface="Arial" panose="020B0604020202020204" pitchFamily="34" charset="0"/>
                  </a:rPr>
                  <a:t>= </a:t>
                </a:r>
                <a:r>
                  <a:rPr lang="en-ID" sz="9600" b="1" dirty="0" smtClean="0">
                    <a:latin typeface="Arial" panose="020B0604020202020204" pitchFamily="34" charset="0"/>
                    <a:cs typeface="Arial" panose="020B0604020202020204" pitchFamily="34" charset="0"/>
                  </a:rPr>
                  <a:t>0,280 </a:t>
                </a:r>
                <a14:m>
                  <m:oMath xmlns:m="http://schemas.openxmlformats.org/officeDocument/2006/math">
                    <m:rad>
                      <m:radPr>
                        <m:degHide m:val="on"/>
                        <m:ctrlPr>
                          <a:rPr lang="en-US" sz="9600" b="1" i="1">
                            <a:latin typeface="Cambria Math" panose="02040503050406030204" pitchFamily="18" charset="0"/>
                          </a:rPr>
                        </m:ctrlPr>
                      </m:radPr>
                      <m:deg/>
                      <m:e>
                        <m:f>
                          <m:fPr>
                            <m:ctrlPr>
                              <a:rPr lang="en-US" sz="9600" b="1" i="1">
                                <a:latin typeface="Cambria Math" panose="02040503050406030204" pitchFamily="18" charset="0"/>
                              </a:rPr>
                            </m:ctrlPr>
                          </m:fPr>
                          <m:num>
                            <m:r>
                              <a:rPr lang="en-US" sz="9600" b="1" i="1" smtClean="0">
                                <a:latin typeface="Cambria Math"/>
                              </a:rPr>
                              <m:t>𝟐𝟎𝟎</m:t>
                            </m:r>
                            <m:r>
                              <a:rPr lang="en-ID" sz="9600" b="1" i="1">
                                <a:latin typeface="Cambria Math" panose="02040503050406030204" pitchFamily="18" charset="0"/>
                              </a:rPr>
                              <m:t>−</m:t>
                            </m:r>
                            <m:r>
                              <a:rPr lang="en-ID" sz="9600" b="1" i="1">
                                <a:latin typeface="Cambria Math" panose="02040503050406030204" pitchFamily="18" charset="0"/>
                              </a:rPr>
                              <m:t>𝟐</m:t>
                            </m:r>
                          </m:num>
                          <m:den>
                            <m:r>
                              <a:rPr lang="en-ID" sz="9600" b="1" i="1">
                                <a:latin typeface="Cambria Math" panose="02040503050406030204" pitchFamily="18" charset="0"/>
                              </a:rPr>
                              <m:t>𝟏</m:t>
                            </m:r>
                            <m:r>
                              <a:rPr lang="en-ID" sz="9600" b="1" i="1">
                                <a:latin typeface="Cambria Math" panose="02040503050406030204" pitchFamily="18" charset="0"/>
                              </a:rPr>
                              <m:t>−</m:t>
                            </m:r>
                            <m:sSup>
                              <m:sSupPr>
                                <m:ctrlPr>
                                  <a:rPr lang="en-US" sz="9600" b="1" i="1">
                                    <a:latin typeface="Cambria Math" panose="02040503050406030204" pitchFamily="18" charset="0"/>
                                  </a:rPr>
                                </m:ctrlPr>
                              </m:sSupPr>
                              <m:e>
                                <m:r>
                                  <a:rPr lang="en-ID" sz="9600" b="1" i="1">
                                    <a:latin typeface="Cambria Math" panose="02040503050406030204" pitchFamily="18" charset="0"/>
                                  </a:rPr>
                                  <m:t>(</m:t>
                                </m:r>
                                <m:r>
                                  <a:rPr lang="en-ID" sz="9600" b="1" i="1">
                                    <a:latin typeface="Cambria Math" panose="02040503050406030204" pitchFamily="18" charset="0"/>
                                  </a:rPr>
                                  <m:t>𝟎</m:t>
                                </m:r>
                                <m:r>
                                  <a:rPr lang="en-ID" sz="9600" b="1" i="1">
                                    <a:latin typeface="Cambria Math" panose="02040503050406030204" pitchFamily="18" charset="0"/>
                                  </a:rPr>
                                  <m:t>,</m:t>
                                </m:r>
                                <m:r>
                                  <a:rPr lang="en-US" sz="9600" b="1" i="1" smtClean="0">
                                    <a:latin typeface="Cambria Math"/>
                                  </a:rPr>
                                  <m:t>𝟐𝟖𝟎</m:t>
                                </m:r>
                                <m:r>
                                  <a:rPr lang="en-ID" sz="9600" b="1" i="1">
                                    <a:latin typeface="Cambria Math" panose="02040503050406030204" pitchFamily="18" charset="0"/>
                                  </a:rPr>
                                  <m:t>)</m:t>
                                </m:r>
                              </m:e>
                              <m:sup>
                                <m:r>
                                  <a:rPr lang="en-ID" sz="9600" b="1" i="1">
                                    <a:latin typeface="Cambria Math" panose="02040503050406030204" pitchFamily="18" charset="0"/>
                                  </a:rPr>
                                  <m:t>𝟐</m:t>
                                </m:r>
                              </m:sup>
                            </m:sSup>
                          </m:den>
                        </m:f>
                      </m:e>
                    </m:rad>
                  </m:oMath>
                </a14:m>
                <a:r>
                  <a:rPr lang="en-ID" sz="9600" b="1" dirty="0" smtClean="0">
                    <a:latin typeface="Arial" panose="020B0604020202020204" pitchFamily="34" charset="0"/>
                    <a:cs typeface="Arial" panose="020B0604020202020204" pitchFamily="34" charset="0"/>
                  </a:rPr>
                  <a:t> </a:t>
                </a:r>
                <a:endParaRPr lang="en-US" sz="9600" b="1" dirty="0">
                  <a:latin typeface="Arial" panose="020B0604020202020204" pitchFamily="34" charset="0"/>
                  <a:cs typeface="Arial" panose="020B0604020202020204" pitchFamily="34" charset="0"/>
                </a:endParaRPr>
              </a:p>
              <a:p>
                <a:pPr marL="118872" indent="0">
                  <a:buNone/>
                </a:pPr>
                <a:r>
                  <a:rPr lang="en-ID" sz="9600" b="1" dirty="0">
                    <a:latin typeface="Arial" panose="020B0604020202020204" pitchFamily="34" charset="0"/>
                    <a:cs typeface="Arial" panose="020B0604020202020204" pitchFamily="34" charset="0"/>
                  </a:rPr>
                  <a:t> </a:t>
                </a:r>
                <a:r>
                  <a:rPr lang="en-ID" sz="9600" b="1" dirty="0" smtClean="0">
                    <a:latin typeface="Arial" panose="020B0604020202020204" pitchFamily="34" charset="0"/>
                    <a:cs typeface="Arial" panose="020B0604020202020204" pitchFamily="34" charset="0"/>
                  </a:rPr>
                  <a:t>                                                                                                     </a:t>
                </a:r>
                <a:endParaRPr lang="en-US" sz="9600" b="1" dirty="0">
                  <a:latin typeface="Arial" panose="020B0604020202020204" pitchFamily="34" charset="0"/>
                  <a:cs typeface="Arial" panose="020B0604020202020204" pitchFamily="34" charset="0"/>
                </a:endParaRPr>
              </a:p>
              <a:p>
                <a:pPr marL="118872" indent="0">
                  <a:buNone/>
                </a:pPr>
                <a:r>
                  <a:rPr lang="en-ID" sz="9600" b="1" dirty="0" smtClean="0">
                    <a:latin typeface="Arial" panose="020B0604020202020204" pitchFamily="34" charset="0"/>
                    <a:cs typeface="Arial" panose="020B0604020202020204" pitchFamily="34" charset="0"/>
                  </a:rPr>
                  <a:t>                                  = 0,280 </a:t>
                </a:r>
                <a14:m>
                  <m:oMath xmlns:m="http://schemas.openxmlformats.org/officeDocument/2006/math">
                    <m:rad>
                      <m:radPr>
                        <m:degHide m:val="on"/>
                        <m:ctrlPr>
                          <a:rPr lang="en-US" sz="9600" b="1" i="1">
                            <a:latin typeface="Cambria Math" panose="02040503050406030204" pitchFamily="18" charset="0"/>
                          </a:rPr>
                        </m:ctrlPr>
                      </m:radPr>
                      <m:deg/>
                      <m:e>
                        <m:f>
                          <m:fPr>
                            <m:ctrlPr>
                              <a:rPr lang="en-US" sz="9600" b="1" i="1">
                                <a:latin typeface="Cambria Math" panose="02040503050406030204" pitchFamily="18" charset="0"/>
                              </a:rPr>
                            </m:ctrlPr>
                          </m:fPr>
                          <m:num>
                            <m:r>
                              <a:rPr lang="en-US" sz="9600" b="1" i="1" smtClean="0">
                                <a:latin typeface="Cambria Math"/>
                              </a:rPr>
                              <m:t>𝟏𝟗𝟖</m:t>
                            </m:r>
                          </m:num>
                          <m:den>
                            <m:r>
                              <a:rPr lang="en-ID" sz="9600" b="1" i="1">
                                <a:latin typeface="Cambria Math" panose="02040503050406030204" pitchFamily="18" charset="0"/>
                              </a:rPr>
                              <m:t>𝟎</m:t>
                            </m:r>
                            <m:r>
                              <a:rPr lang="en-ID" sz="9600" b="1" i="1">
                                <a:latin typeface="Cambria Math" panose="02040503050406030204" pitchFamily="18" charset="0"/>
                              </a:rPr>
                              <m:t>,</m:t>
                            </m:r>
                            <m:r>
                              <a:rPr lang="en-US" sz="9600" b="1" i="1" smtClean="0">
                                <a:latin typeface="Cambria Math"/>
                              </a:rPr>
                              <m:t>𝟎𝟕𝟖𝟒</m:t>
                            </m:r>
                          </m:den>
                        </m:f>
                      </m:e>
                    </m:rad>
                  </m:oMath>
                </a14:m>
                <a:endParaRPr lang="en-US" sz="9600" b="1" dirty="0">
                  <a:latin typeface="Arial" panose="020B0604020202020204" pitchFamily="34" charset="0"/>
                  <a:cs typeface="Arial" panose="020B0604020202020204" pitchFamily="34" charset="0"/>
                </a:endParaRPr>
              </a:p>
              <a:p>
                <a:pPr marL="118872" indent="0">
                  <a:buNone/>
                </a:pPr>
                <a:r>
                  <a:rPr lang="en-ID" sz="9600" b="1" dirty="0" smtClean="0">
                    <a:latin typeface="Arial" panose="020B0604020202020204" pitchFamily="34" charset="0"/>
                    <a:cs typeface="Arial" panose="020B0604020202020204" pitchFamily="34" charset="0"/>
                  </a:rPr>
                  <a:t>  </a:t>
                </a:r>
              </a:p>
              <a:p>
                <a:pPr marL="118872" indent="0">
                  <a:buNone/>
                </a:pPr>
                <a:r>
                  <a:rPr lang="en-US" sz="9600" b="1" dirty="0" smtClean="0">
                    <a:latin typeface="Arial" panose="020B0604020202020204" pitchFamily="34" charset="0"/>
                    <a:cs typeface="Arial" panose="020B0604020202020204" pitchFamily="34" charset="0"/>
                  </a:rPr>
                  <a:t>                                  = 0,280 .14,6575</a:t>
                </a:r>
              </a:p>
              <a:p>
                <a:pPr marL="118872" indent="0">
                  <a:buNone/>
                </a:pPr>
                <a:r>
                  <a:rPr lang="en-US" sz="9600" b="1" dirty="0">
                    <a:latin typeface="Arial" panose="020B0604020202020204" pitchFamily="34" charset="0"/>
                    <a:cs typeface="Arial" panose="020B0604020202020204" pitchFamily="34" charset="0"/>
                  </a:rPr>
                  <a:t> </a:t>
                </a:r>
                <a:r>
                  <a:rPr lang="en-US" sz="9600" b="1" dirty="0" smtClean="0">
                    <a:latin typeface="Arial" panose="020B0604020202020204" pitchFamily="34" charset="0"/>
                    <a:cs typeface="Arial" panose="020B0604020202020204" pitchFamily="34" charset="0"/>
                  </a:rPr>
                  <a:t>                                  = 4,102.</a:t>
                </a:r>
                <a:endParaRPr lang="en-US" sz="9600" b="1" dirty="0">
                  <a:latin typeface="Arial" panose="020B0604020202020204" pitchFamily="34" charset="0"/>
                  <a:cs typeface="Arial" panose="020B0604020202020204" pitchFamily="34" charset="0"/>
                </a:endParaRPr>
              </a:p>
              <a:p>
                <a:pPr marL="118872" indent="0">
                  <a:buNone/>
                </a:pPr>
                <a:endParaRPr lang="en-ID" sz="9600" b="1" dirty="0" smtClean="0">
                  <a:latin typeface="Arial" panose="020B0604020202020204" pitchFamily="34" charset="0"/>
                  <a:cs typeface="Arial" panose="020B0604020202020204" pitchFamily="34" charset="0"/>
                </a:endParaRPr>
              </a:p>
              <a:p>
                <a:pPr marL="118872" indent="0">
                  <a:buNone/>
                </a:pPr>
                <a:r>
                  <a:rPr lang="en-ID" sz="9600" b="1" dirty="0" smtClean="0">
                    <a:latin typeface="Arial" panose="020B0604020202020204" pitchFamily="34" charset="0"/>
                    <a:cs typeface="Arial" panose="020B0604020202020204" pitchFamily="34" charset="0"/>
                  </a:rPr>
                  <a:t> </a:t>
                </a:r>
                <a:endParaRPr lang="en-US" sz="9600" b="1" dirty="0">
                  <a:latin typeface="Arial" panose="020B0604020202020204" pitchFamily="34" charset="0"/>
                  <a:cs typeface="Arial" panose="020B0604020202020204" pitchFamily="34" charset="0"/>
                </a:endParaRPr>
              </a:p>
              <a:p>
                <a:pPr marL="118872" indent="0">
                  <a:buNone/>
                </a:pPr>
                <a:r>
                  <a:rPr lang="en-ID" sz="9600" dirty="0">
                    <a:latin typeface="Arial" panose="020B0604020202020204" pitchFamily="34" charset="0"/>
                    <a:cs typeface="Arial" panose="020B0604020202020204" pitchFamily="34" charset="0"/>
                  </a:rPr>
                  <a:t> </a:t>
                </a:r>
                <a:endParaRPr lang="en-US" sz="9600" dirty="0">
                  <a:latin typeface="Arial" panose="020B0604020202020204" pitchFamily="34" charset="0"/>
                  <a:cs typeface="Arial" panose="020B0604020202020204" pitchFamily="34" charset="0"/>
                </a:endParaRPr>
              </a:p>
              <a:p>
                <a:pPr marL="118872" indent="0">
                  <a:buNone/>
                </a:pPr>
                <a:r>
                  <a:rPr lang="en-ID" sz="9600" dirty="0">
                    <a:latin typeface="Arial" panose="020B0604020202020204" pitchFamily="34" charset="0"/>
                    <a:cs typeface="Arial" panose="020B0604020202020204" pitchFamily="34" charset="0"/>
                  </a:rPr>
                  <a:t> </a:t>
                </a:r>
                <a:endParaRPr lang="en-US" sz="9600" dirty="0">
                  <a:latin typeface="Arial" panose="020B0604020202020204" pitchFamily="34" charset="0"/>
                  <a:cs typeface="Arial" panose="020B0604020202020204" pitchFamily="34" charset="0"/>
                </a:endParaRPr>
              </a:p>
              <a:p>
                <a:pPr marL="118872" indent="0">
                  <a:buNone/>
                </a:pPr>
                <a:r>
                  <a:rPr lang="en-ID" sz="9600" dirty="0">
                    <a:latin typeface="Arial" panose="020B0604020202020204" pitchFamily="34" charset="0"/>
                    <a:cs typeface="Arial" panose="020B0604020202020204" pitchFamily="34" charset="0"/>
                  </a:rPr>
                  <a:t> </a:t>
                </a:r>
                <a:endParaRPr lang="en-US" sz="9600" dirty="0">
                  <a:latin typeface="Arial" panose="020B0604020202020204" pitchFamily="34" charset="0"/>
                  <a:cs typeface="Arial" panose="020B0604020202020204" pitchFamily="34" charset="0"/>
                </a:endParaRPr>
              </a:p>
              <a:p>
                <a:pPr marL="118872" indent="0">
                  <a:buNone/>
                </a:pPr>
                <a:r>
                  <a:rPr lang="en-ID" sz="9600" dirty="0" smtClean="0"/>
                  <a:t>.</a:t>
                </a:r>
                <a:endParaRPr lang="en-US" sz="96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219200"/>
                <a:ext cx="8229600" cy="5486400"/>
              </a:xfrm>
              <a:blipFill rotWithShape="1">
                <a:blip r:embed="rId3"/>
                <a:stretch>
                  <a:fillRect t="-444" r="-10074" b="-30333"/>
                </a:stretch>
              </a:blipFill>
            </p:spPr>
            <p:txBody>
              <a:bodyPr/>
              <a:lstStyle/>
              <a:p>
                <a:r>
                  <a:rPr lang="en-US">
                    <a:noFill/>
                  </a:rPr>
                  <a:t> </a:t>
                </a:r>
              </a:p>
            </p:txBody>
          </p:sp>
        </mc:Fallback>
      </mc:AlternateContent>
    </p:spTree>
    <p:extLst>
      <p:ext uri="{BB962C8B-B14F-4D97-AF65-F5344CB8AC3E}">
        <p14:creationId xmlns:p14="http://schemas.microsoft.com/office/powerpoint/2010/main" val="25212707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C000"/>
          </a:solidFill>
        </p:spPr>
        <p:txBody>
          <a:bodyPr/>
          <a:lstStyle/>
          <a:p>
            <a:r>
              <a:rPr lang="en-US" dirty="0" smtClean="0">
                <a:latin typeface="Arial Black" pitchFamily="34" charset="0"/>
              </a:rPr>
              <a:t>MENARIK KESIMPULAN</a:t>
            </a:r>
            <a:endParaRPr lang="en-US" dirty="0">
              <a:latin typeface="Arial Black" pitchFamily="34" charset="0"/>
            </a:endParaRPr>
          </a:p>
        </p:txBody>
      </p:sp>
      <p:sp>
        <p:nvSpPr>
          <p:cNvPr id="3" name="Content Placeholder 2"/>
          <p:cNvSpPr>
            <a:spLocks noGrp="1"/>
          </p:cNvSpPr>
          <p:nvPr>
            <p:ph idx="1"/>
          </p:nvPr>
        </p:nvSpPr>
        <p:spPr/>
        <p:txBody>
          <a:bodyPr>
            <a:normAutofit/>
          </a:bodyPr>
          <a:lstStyle/>
          <a:p>
            <a:r>
              <a:rPr lang="en-US" dirty="0" err="1" smtClean="0"/>
              <a:t>Dengan</a:t>
            </a:r>
            <a:r>
              <a:rPr lang="en-US" dirty="0" smtClean="0"/>
              <a:t> </a:t>
            </a:r>
            <a:r>
              <a:rPr lang="en-US" dirty="0" err="1" smtClean="0"/>
              <a:t>derajad</a:t>
            </a:r>
            <a:r>
              <a:rPr lang="en-US" dirty="0" smtClean="0"/>
              <a:t> </a:t>
            </a:r>
            <a:r>
              <a:rPr lang="en-US" dirty="0" err="1" smtClean="0"/>
              <a:t>kebebasan</a:t>
            </a:r>
            <a:r>
              <a:rPr lang="en-US" dirty="0" smtClean="0"/>
              <a:t> (</a:t>
            </a:r>
            <a:r>
              <a:rPr lang="en-US" dirty="0" err="1" smtClean="0"/>
              <a:t>d.b</a:t>
            </a:r>
            <a:r>
              <a:rPr lang="en-US" dirty="0" smtClean="0"/>
              <a:t>) N – 2 = 200-2 = 198 </a:t>
            </a:r>
            <a:r>
              <a:rPr lang="en-US" dirty="0" err="1" smtClean="0"/>
              <a:t>dengan</a:t>
            </a:r>
            <a:r>
              <a:rPr lang="en-US" dirty="0" smtClean="0"/>
              <a:t> </a:t>
            </a:r>
            <a:r>
              <a:rPr lang="en-US" dirty="0" err="1" smtClean="0"/>
              <a:t>taraf</a:t>
            </a:r>
            <a:r>
              <a:rPr lang="en-US" dirty="0" smtClean="0"/>
              <a:t> </a:t>
            </a:r>
            <a:r>
              <a:rPr lang="en-US" dirty="0" err="1" smtClean="0"/>
              <a:t>signifikansi</a:t>
            </a:r>
            <a:r>
              <a:rPr lang="en-US" dirty="0" smtClean="0"/>
              <a:t> 1% t = 2,576, </a:t>
            </a:r>
            <a:r>
              <a:rPr lang="en-US" dirty="0" err="1" smtClean="0"/>
              <a:t>dan</a:t>
            </a:r>
            <a:r>
              <a:rPr lang="en-US" dirty="0" smtClean="0"/>
              <a:t> </a:t>
            </a:r>
            <a:r>
              <a:rPr lang="en-US" dirty="0" err="1" smtClean="0"/>
              <a:t>tob</a:t>
            </a:r>
            <a:r>
              <a:rPr lang="en-US" dirty="0" smtClean="0"/>
              <a:t> = 4,102, </a:t>
            </a:r>
            <a:r>
              <a:rPr lang="en-US" dirty="0" err="1" smtClean="0"/>
              <a:t>maka</a:t>
            </a:r>
            <a:r>
              <a:rPr lang="en-US" dirty="0" smtClean="0"/>
              <a:t> Ho </a:t>
            </a:r>
            <a:r>
              <a:rPr lang="en-US" dirty="0" err="1" smtClean="0"/>
              <a:t>ditolak</a:t>
            </a:r>
            <a:r>
              <a:rPr lang="en-US" dirty="0" smtClean="0"/>
              <a:t> </a:t>
            </a:r>
            <a:r>
              <a:rPr lang="en-US" dirty="0" err="1" smtClean="0"/>
              <a:t>dan</a:t>
            </a:r>
            <a:r>
              <a:rPr lang="en-US" dirty="0" smtClean="0"/>
              <a:t> Ha </a:t>
            </a:r>
            <a:r>
              <a:rPr lang="en-US" dirty="0" err="1" smtClean="0"/>
              <a:t>diterima</a:t>
            </a:r>
            <a:r>
              <a:rPr lang="en-US" dirty="0" smtClean="0"/>
              <a:t>, </a:t>
            </a:r>
            <a:r>
              <a:rPr lang="en-US" dirty="0" err="1" smtClean="0"/>
              <a:t>jadi</a:t>
            </a:r>
            <a:r>
              <a:rPr lang="en-US" dirty="0" smtClean="0"/>
              <a:t> </a:t>
            </a:r>
            <a:r>
              <a:rPr lang="en-US" dirty="0" err="1" smtClean="0"/>
              <a:t>dapat</a:t>
            </a:r>
            <a:r>
              <a:rPr lang="en-US" dirty="0" smtClean="0"/>
              <a:t> </a:t>
            </a:r>
            <a:r>
              <a:rPr lang="en-US" dirty="0" err="1" smtClean="0"/>
              <a:t>diimpulkan</a:t>
            </a:r>
            <a:r>
              <a:rPr lang="en-US" dirty="0" smtClean="0"/>
              <a:t> : </a:t>
            </a:r>
            <a:r>
              <a:rPr lang="en-US" b="1" dirty="0" smtClean="0"/>
              <a:t>Ada </a:t>
            </a:r>
            <a:r>
              <a:rPr lang="en-US" b="1" dirty="0" err="1" smtClean="0"/>
              <a:t>hubungan</a:t>
            </a:r>
            <a:r>
              <a:rPr lang="en-US" b="1" dirty="0" smtClean="0"/>
              <a:t>  yang </a:t>
            </a:r>
            <a:r>
              <a:rPr lang="en-US" b="1" dirty="0" err="1" smtClean="0"/>
              <a:t>signifikan</a:t>
            </a:r>
            <a:r>
              <a:rPr lang="en-US" b="1" dirty="0" smtClean="0"/>
              <a:t> </a:t>
            </a:r>
            <a:r>
              <a:rPr lang="en-US" b="1" dirty="0" err="1" smtClean="0"/>
              <a:t>antara</a:t>
            </a:r>
            <a:r>
              <a:rPr lang="en-US" b="1" dirty="0" smtClean="0"/>
              <a:t> </a:t>
            </a:r>
            <a:r>
              <a:rPr lang="en-US" b="1" dirty="0" err="1" smtClean="0"/>
              <a:t>jenis</a:t>
            </a:r>
            <a:r>
              <a:rPr lang="en-US" b="1" dirty="0" smtClean="0"/>
              <a:t> </a:t>
            </a:r>
            <a:r>
              <a:rPr lang="en-US" b="1" dirty="0" err="1" smtClean="0"/>
              <a:t>pendidikan</a:t>
            </a:r>
            <a:r>
              <a:rPr lang="en-US" b="1" dirty="0" smtClean="0"/>
              <a:t> </a:t>
            </a:r>
            <a:r>
              <a:rPr lang="en-US" b="1" dirty="0" err="1" smtClean="0"/>
              <a:t>dengan</a:t>
            </a:r>
            <a:r>
              <a:rPr lang="en-US" b="1" dirty="0" smtClean="0"/>
              <a:t> </a:t>
            </a:r>
            <a:r>
              <a:rPr lang="en-US" b="1" dirty="0" err="1" smtClean="0"/>
              <a:t>profesionalisme</a:t>
            </a:r>
            <a:r>
              <a:rPr lang="en-US" b="1" dirty="0" smtClean="0"/>
              <a:t> </a:t>
            </a:r>
            <a:r>
              <a:rPr lang="en-US" b="1" dirty="0" err="1" smtClean="0"/>
              <a:t>dalam</a:t>
            </a:r>
            <a:r>
              <a:rPr lang="en-US" b="1" dirty="0" smtClean="0"/>
              <a:t> </a:t>
            </a:r>
            <a:r>
              <a:rPr lang="en-US" b="1" dirty="0" err="1" smtClean="0"/>
              <a:t>melaksanakan</a:t>
            </a:r>
            <a:r>
              <a:rPr lang="en-US" b="1" dirty="0" smtClean="0"/>
              <a:t> </a:t>
            </a:r>
            <a:r>
              <a:rPr lang="en-US" b="1" dirty="0" err="1" smtClean="0"/>
              <a:t>tugas</a:t>
            </a:r>
            <a:r>
              <a:rPr lang="en-US" b="1" dirty="0"/>
              <a:t> </a:t>
            </a:r>
            <a:r>
              <a:rPr lang="en-US" b="1" dirty="0" smtClean="0"/>
              <a:t>BK</a:t>
            </a:r>
            <a:endParaRPr lang="en-US" b="1" dirty="0"/>
          </a:p>
        </p:txBody>
      </p:sp>
    </p:spTree>
    <p:extLst>
      <p:ext uri="{BB962C8B-B14F-4D97-AF65-F5344CB8AC3E}">
        <p14:creationId xmlns:p14="http://schemas.microsoft.com/office/powerpoint/2010/main" val="15741431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81000"/>
            <a:ext cx="7772400" cy="1143000"/>
          </a:xfrm>
          <a:solidFill>
            <a:srgbClr val="FFFF00"/>
          </a:solidFill>
        </p:spPr>
        <p:txBody>
          <a:bodyPr>
            <a:normAutofit/>
          </a:bodyPr>
          <a:lstStyle/>
          <a:p>
            <a:r>
              <a:rPr lang="en-US" dirty="0" smtClean="0">
                <a:solidFill>
                  <a:srgbClr val="00B050"/>
                </a:solidFill>
                <a:latin typeface="Arial Black" pitchFamily="34" charset="0"/>
              </a:rPr>
              <a:t>SOAL LATIHAN KK/C</a:t>
            </a:r>
            <a:endParaRPr lang="en-US" dirty="0">
              <a:solidFill>
                <a:srgbClr val="00B050"/>
              </a:solidFill>
              <a:latin typeface="Arial Black" pitchFamily="34" charset="0"/>
            </a:endParaRPr>
          </a:p>
        </p:txBody>
      </p:sp>
      <p:sp>
        <p:nvSpPr>
          <p:cNvPr id="3" name="Subtitle 2"/>
          <p:cNvSpPr>
            <a:spLocks noGrp="1"/>
          </p:cNvSpPr>
          <p:nvPr>
            <p:ph type="subTitle" idx="1"/>
          </p:nvPr>
        </p:nvSpPr>
        <p:spPr>
          <a:xfrm>
            <a:off x="457200" y="1752600"/>
            <a:ext cx="8229600" cy="4572000"/>
          </a:xfrm>
        </p:spPr>
        <p:txBody>
          <a:bodyPr/>
          <a:lstStyle/>
          <a:p>
            <a:pPr marL="457200" indent="-457200" algn="l">
              <a:buFont typeface="Wingdings" pitchFamily="2" charset="2"/>
              <a:buChar char="§"/>
            </a:pPr>
            <a:r>
              <a:rPr lang="en-US" b="1" dirty="0" smtClean="0">
                <a:solidFill>
                  <a:schemeClr val="tx1"/>
                </a:solidFill>
              </a:rPr>
              <a:t>MENUNJUKKAN HUBUNGAN DUA VARIABEL YG DATANYA NOMINAL.</a:t>
            </a:r>
          </a:p>
          <a:p>
            <a:pPr marL="457200" indent="-457200" algn="l">
              <a:buFont typeface="Wingdings" pitchFamily="2" charset="2"/>
              <a:buChar char="§"/>
            </a:pPr>
            <a:r>
              <a:rPr lang="en-US" b="1" dirty="0" smtClean="0">
                <a:solidFill>
                  <a:schemeClr val="tx1"/>
                </a:solidFill>
              </a:rPr>
              <a:t>UMPAMA JENIS KELAMIN DENGAN KEGEMA RAN  </a:t>
            </a:r>
            <a:endParaRPr lang="en-US" b="1" dirty="0">
              <a:solidFill>
                <a:schemeClr val="tx1"/>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591085222"/>
              </p:ext>
            </p:extLst>
          </p:nvPr>
        </p:nvGraphicFramePr>
        <p:xfrm>
          <a:off x="1143000" y="3962400"/>
          <a:ext cx="7543800" cy="1920240"/>
        </p:xfrm>
        <a:graphic>
          <a:graphicData uri="http://schemas.openxmlformats.org/drawingml/2006/table">
            <a:tbl>
              <a:tblPr firstRow="1" bandRow="1">
                <a:tableStyleId>{5C22544A-7EE6-4342-B048-85BDC9FD1C3A}</a:tableStyleId>
              </a:tblPr>
              <a:tblGrid>
                <a:gridCol w="1885950"/>
                <a:gridCol w="1885950"/>
                <a:gridCol w="1885950"/>
                <a:gridCol w="1885950"/>
              </a:tblGrid>
              <a:tr h="914400">
                <a:tc>
                  <a:txBody>
                    <a:bodyPr/>
                    <a:lstStyle/>
                    <a:p>
                      <a:r>
                        <a:rPr lang="en-US" dirty="0" smtClean="0"/>
                        <a:t>              JENIS KELAMNIN</a:t>
                      </a:r>
                      <a:endParaRPr lang="en-US" dirty="0"/>
                    </a:p>
                  </a:txBody>
                  <a:tcPr/>
                </a:tc>
                <a:tc>
                  <a:txBody>
                    <a:bodyPr/>
                    <a:lstStyle/>
                    <a:p>
                      <a:r>
                        <a:rPr lang="en-US" dirty="0" smtClean="0"/>
                        <a:t>   PERJUANGAN</a:t>
                      </a:r>
                      <a:endParaRPr lang="en-US" dirty="0"/>
                    </a:p>
                  </a:txBody>
                  <a:tcPr/>
                </a:tc>
                <a:tc>
                  <a:txBody>
                    <a:bodyPr/>
                    <a:lstStyle/>
                    <a:p>
                      <a:r>
                        <a:rPr lang="en-US" dirty="0" smtClean="0"/>
                        <a:t>   PETUALANGAN</a:t>
                      </a:r>
                      <a:endParaRPr lang="en-US" dirty="0"/>
                    </a:p>
                  </a:txBody>
                  <a:tcPr/>
                </a:tc>
                <a:tc>
                  <a:txBody>
                    <a:bodyPr/>
                    <a:lstStyle/>
                    <a:p>
                      <a:r>
                        <a:rPr lang="en-US" dirty="0" smtClean="0"/>
                        <a:t>   SEJARAH</a:t>
                      </a:r>
                      <a:endParaRPr lang="en-US" dirty="0"/>
                    </a:p>
                  </a:txBody>
                  <a:tcPr/>
                </a:tc>
              </a:tr>
              <a:tr h="370840">
                <a:tc>
                  <a:txBody>
                    <a:bodyPr/>
                    <a:lstStyle/>
                    <a:p>
                      <a:r>
                        <a:rPr lang="en-US" b="1" dirty="0" smtClean="0"/>
                        <a:t>  WANITA</a:t>
                      </a:r>
                    </a:p>
                    <a:p>
                      <a:endParaRPr lang="en-US" b="1" dirty="0"/>
                    </a:p>
                  </a:txBody>
                  <a:tcPr/>
                </a:tc>
                <a:tc>
                  <a:txBody>
                    <a:bodyPr/>
                    <a:lstStyle/>
                    <a:p>
                      <a:r>
                        <a:rPr lang="en-US" b="1" dirty="0" smtClean="0"/>
                        <a:t>         80</a:t>
                      </a:r>
                      <a:endParaRPr lang="en-US" b="1" dirty="0"/>
                    </a:p>
                  </a:txBody>
                  <a:tcPr/>
                </a:tc>
                <a:tc>
                  <a:txBody>
                    <a:bodyPr/>
                    <a:lstStyle/>
                    <a:p>
                      <a:r>
                        <a:rPr lang="en-US" b="1" dirty="0" smtClean="0"/>
                        <a:t>     </a:t>
                      </a:r>
                      <a:r>
                        <a:rPr lang="en-US" b="1" baseline="0" dirty="0" smtClean="0"/>
                        <a:t>        5</a:t>
                      </a:r>
                      <a:endParaRPr lang="en-US" b="1" dirty="0"/>
                    </a:p>
                  </a:txBody>
                  <a:tcPr/>
                </a:tc>
                <a:tc>
                  <a:txBody>
                    <a:bodyPr/>
                    <a:lstStyle/>
                    <a:p>
                      <a:r>
                        <a:rPr lang="en-US" b="1" dirty="0" smtClean="0"/>
                        <a:t>      15</a:t>
                      </a:r>
                      <a:endParaRPr lang="en-US" b="1" dirty="0"/>
                    </a:p>
                  </a:txBody>
                  <a:tcPr/>
                </a:tc>
              </a:tr>
              <a:tr h="350520">
                <a:tc>
                  <a:txBody>
                    <a:bodyPr/>
                    <a:lstStyle/>
                    <a:p>
                      <a:r>
                        <a:rPr lang="en-US" b="1" dirty="0" smtClean="0"/>
                        <a:t>      PRIA</a:t>
                      </a:r>
                      <a:endParaRPr lang="en-US" b="1" dirty="0"/>
                    </a:p>
                  </a:txBody>
                  <a:tcPr/>
                </a:tc>
                <a:tc>
                  <a:txBody>
                    <a:bodyPr/>
                    <a:lstStyle/>
                    <a:p>
                      <a:r>
                        <a:rPr lang="en-US" b="1" dirty="0" smtClean="0"/>
                        <a:t>         10</a:t>
                      </a:r>
                      <a:endParaRPr lang="en-US" b="1" dirty="0"/>
                    </a:p>
                  </a:txBody>
                  <a:tcPr/>
                </a:tc>
                <a:tc>
                  <a:txBody>
                    <a:bodyPr/>
                    <a:lstStyle/>
                    <a:p>
                      <a:r>
                        <a:rPr lang="en-US" b="1" dirty="0" smtClean="0"/>
                        <a:t>            70</a:t>
                      </a:r>
                      <a:endParaRPr lang="en-US" b="1" dirty="0"/>
                    </a:p>
                  </a:txBody>
                  <a:tcPr/>
                </a:tc>
                <a:tc>
                  <a:txBody>
                    <a:bodyPr/>
                    <a:lstStyle/>
                    <a:p>
                      <a:r>
                        <a:rPr lang="en-US" b="1" dirty="0" smtClean="0"/>
                        <a:t>       20</a:t>
                      </a:r>
                      <a:endParaRPr lang="en-US" b="1" dirty="0"/>
                    </a:p>
                  </a:txBody>
                  <a:tcPr/>
                </a:tc>
              </a:tr>
            </a:tbl>
          </a:graphicData>
        </a:graphic>
      </p:graphicFrame>
    </p:spTree>
    <p:extLst>
      <p:ext uri="{BB962C8B-B14F-4D97-AF65-F5344CB8AC3E}">
        <p14:creationId xmlns:p14="http://schemas.microsoft.com/office/powerpoint/2010/main" val="8248461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a:solidFill>
            <a:srgbClr val="002060"/>
          </a:solidFill>
        </p:spPr>
        <p:txBody>
          <a:bodyPr/>
          <a:lstStyle/>
          <a:p>
            <a:r>
              <a:rPr lang="en-US" dirty="0" smtClean="0">
                <a:solidFill>
                  <a:schemeClr val="bg1"/>
                </a:solidFill>
                <a:latin typeface="Arial Black" pitchFamily="34" charset="0"/>
              </a:rPr>
              <a:t>S0AL TUGAS</a:t>
            </a:r>
            <a:endParaRPr lang="en-US" dirty="0">
              <a:solidFill>
                <a:schemeClr val="bg1"/>
              </a:solidFill>
              <a:latin typeface="Arial Black" pitchFamily="34" charset="0"/>
            </a:endParaRPr>
          </a:p>
        </p:txBody>
      </p:sp>
      <p:sp>
        <p:nvSpPr>
          <p:cNvPr id="3" name="Content Placeholder 2"/>
          <p:cNvSpPr>
            <a:spLocks noGrp="1"/>
          </p:cNvSpPr>
          <p:nvPr>
            <p:ph idx="1"/>
          </p:nvPr>
        </p:nvSpPr>
        <p:spPr>
          <a:xfrm>
            <a:off x="304800" y="1600200"/>
            <a:ext cx="8458200" cy="4525963"/>
          </a:xfrm>
        </p:spPr>
        <p:txBody>
          <a:bodyPr>
            <a:normAutofit fontScale="85000" lnSpcReduction="20000"/>
          </a:bodyPr>
          <a:lstStyle/>
          <a:p>
            <a:r>
              <a:rPr lang="en-US" b="1" dirty="0" smtClean="0"/>
              <a:t>SEORANG MAHASISWA INGIN MENGADAKAN PENELITIAN TENTANG HUBUNGAN ANTARA JENIS SEKOLAH DENGAN JENIS PEKERJAAN YANG DIPILIH. DITELITI 300 SISWA : (1). 150 SISWA SMA, INGIN JADI GURU 30 ORANG, JADI PEGAWAI NEGERI 60, DAN SISA NYA  PEGAWAI SWASTA, (2). 100 SISWA SMK, MEMILIK GURU 30 SISWA, PEGAWAI NEGERI 30 SISWA DAN 40 KE PEGAWAI SWASTA.  (3). DAN 50 SISWA SLTA LAIN MEMILIH GURU 20 SIWA, 20 SISWA PEGAWAI NEGERI DAN 10 SISWA KE PEGAWAI SWASTA. KEMUKAKAN HIPOTESIS STATISTIKNYA DAN UJILAH HIPOTESIS: ADA HUBUNGAN ANTARA JENIS SEKOLAH DAN JENIS PEKERJAAN.</a:t>
            </a:r>
            <a:endParaRPr lang="en-US" b="1"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1500</TotalTime>
  <Words>1033</Words>
  <Application>Microsoft Office PowerPoint</Application>
  <PresentationFormat>On-screen Show (4:3)</PresentationFormat>
  <Paragraphs>302</Paragraphs>
  <Slides>21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Arial Black</vt:lpstr>
      <vt:lpstr>Arial Narrow</vt:lpstr>
      <vt:lpstr>Calibri</vt:lpstr>
      <vt:lpstr>Cambria Math</vt:lpstr>
      <vt:lpstr>Wingdings</vt:lpstr>
      <vt:lpstr>Office Theme</vt:lpstr>
      <vt:lpstr>KOEFESIEN ANALISIS KORELASI KONTIGENSI, PRODUCT MOMENT</vt:lpstr>
      <vt:lpstr>KORELASI PHI</vt:lpstr>
      <vt:lpstr>LANGKAH UJI Phi (Ø)</vt:lpstr>
      <vt:lpstr>RUMUS ANALISIS PHI</vt:lpstr>
      <vt:lpstr>CONTOH LANGKAH  ANALISIS</vt:lpstr>
      <vt:lpstr>TABEL KERJA ANALISIS</vt:lpstr>
      <vt:lpstr>TABEL KERJA lanjutan</vt:lpstr>
      <vt:lpstr>Contoh Analisis Korelasi Phi ( φ)</vt:lpstr>
      <vt:lpstr>KESIMPULAN ANALISIS</vt:lpstr>
      <vt:lpstr>SOAL TUGAS</vt:lpstr>
      <vt:lpstr>PENGUJIAN HIPOTESIS ASOSIATIF (KOEFESIEN KONTIGENSI)</vt:lpstr>
      <vt:lpstr>RUMUS ANALISIS KOEFESIEN KONTIGENSI</vt:lpstr>
      <vt:lpstr>CONTOH PERHITUNGAN</vt:lpstr>
      <vt:lpstr>DIMASUKKAN KE TABEL PENOLONG (Fo)</vt:lpstr>
      <vt:lpstr>MENCARI FREKUENSI HARAPAN (Fh)</vt:lpstr>
      <vt:lpstr>PERHITUNGAN LANJUTAN</vt:lpstr>
      <vt:lpstr>Analisis Korelasi Kontingesi (KK/∁)</vt:lpstr>
      <vt:lpstr>Analisis Korelasi Kontingesi (KK/∁)</vt:lpstr>
      <vt:lpstr>MENARIK KESIMPULAN</vt:lpstr>
      <vt:lpstr>SOAL LATIHAN KK/C</vt:lpstr>
      <vt:lpstr>S0AL TUGAS</vt:lpstr>
    </vt:vector>
  </TitlesOfParts>
  <Company>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STATISTIK LANJUT</dc:title>
  <dc:creator> </dc:creator>
  <cp:lastModifiedBy>Windows User</cp:lastModifiedBy>
  <cp:revision>142</cp:revision>
  <dcterms:created xsi:type="dcterms:W3CDTF">2012-09-15T23:50:01Z</dcterms:created>
  <dcterms:modified xsi:type="dcterms:W3CDTF">2019-09-04T08:15:19Z</dcterms:modified>
</cp:coreProperties>
</file>