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5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80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0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08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93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19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9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65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71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24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972E0-C63E-410A-993C-68551D506ABA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8285A-25C8-45C1-B6C6-18225E587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574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018915" y="3455287"/>
            <a:ext cx="2075180" cy="1589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algn="ctr">
              <a:spcBef>
                <a:spcPts val="95"/>
              </a:spcBef>
            </a:pPr>
            <a:r>
              <a:rPr sz="4000" i="1" spc="-25" dirty="0">
                <a:solidFill>
                  <a:srgbClr val="6F2F9F"/>
                </a:solidFill>
                <a:latin typeface="Calibri"/>
                <a:cs typeface="Calibri"/>
              </a:rPr>
              <a:t>Pelat</a:t>
            </a:r>
            <a:endParaRPr sz="40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3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spc="-15" dirty="0">
                <a:latin typeface="Calibri"/>
                <a:cs typeface="Calibri"/>
              </a:rPr>
              <a:t>Pertemuan</a:t>
            </a:r>
            <a:r>
              <a:rPr sz="2800" spc="-5" dirty="0">
                <a:latin typeface="Calibri"/>
                <a:cs typeface="Calibri"/>
              </a:rPr>
              <a:t> -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906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299" y="1513176"/>
            <a:ext cx="6813819" cy="217751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spcBef>
                <a:spcPts val="5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E46C09"/>
                </a:solidFill>
                <a:latin typeface="Calibri"/>
                <a:cs typeface="Calibri"/>
              </a:rPr>
              <a:t>Sub</a:t>
            </a:r>
            <a:r>
              <a:rPr sz="2400" spc="-2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E46C09"/>
                </a:solidFill>
                <a:latin typeface="Calibri"/>
                <a:cs typeface="Calibri"/>
              </a:rPr>
              <a:t>Pokok</a:t>
            </a:r>
            <a:r>
              <a:rPr sz="2400" spc="-3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46C09"/>
                </a:solidFill>
                <a:latin typeface="Calibri"/>
                <a:cs typeface="Calibri"/>
              </a:rPr>
              <a:t>Bahasan</a:t>
            </a:r>
            <a:r>
              <a:rPr sz="2400" spc="-25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E46C09"/>
                </a:solidFill>
                <a:latin typeface="Calibri"/>
                <a:cs typeface="Calibri"/>
              </a:rPr>
              <a:t>:</a:t>
            </a:r>
            <a:endParaRPr sz="2400" dirty="0">
              <a:latin typeface="Calibri"/>
              <a:cs typeface="Calibri"/>
            </a:endParaRPr>
          </a:p>
          <a:p>
            <a:pPr marL="724535" lvl="1" indent="-344170">
              <a:spcBef>
                <a:spcPts val="48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2400" spc="-10" dirty="0">
                <a:latin typeface="Calibri"/>
                <a:cs typeface="Calibri"/>
              </a:rPr>
              <a:t>Sistem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Pelat</a:t>
            </a:r>
            <a:r>
              <a:rPr sz="2400" dirty="0">
                <a:latin typeface="Calibri"/>
                <a:cs typeface="Calibri"/>
              </a:rPr>
              <a:t> Dua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Arah</a:t>
            </a:r>
            <a:endParaRPr sz="2400" dirty="0">
              <a:latin typeface="Calibri"/>
              <a:cs typeface="Calibri"/>
            </a:endParaRPr>
          </a:p>
          <a:p>
            <a:pPr marL="724535" lvl="1" indent="-344170">
              <a:spcBef>
                <a:spcPts val="48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2400" spc="-40" dirty="0">
                <a:latin typeface="Calibri"/>
                <a:cs typeface="Calibri"/>
              </a:rPr>
              <a:t>Tebal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Minimum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Pelat</a:t>
            </a:r>
            <a:endParaRPr sz="2400" dirty="0">
              <a:latin typeface="Calibri"/>
              <a:cs typeface="Calibri"/>
            </a:endParaRPr>
          </a:p>
          <a:p>
            <a:pPr marL="724535" lvl="1" indent="-344170">
              <a:spcBef>
                <a:spcPts val="48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2400" spc="-5" dirty="0">
                <a:latin typeface="Calibri"/>
                <a:cs typeface="Calibri"/>
              </a:rPr>
              <a:t>Lajur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Kolom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Lajur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Tengah</a:t>
            </a:r>
            <a:endParaRPr sz="2400" dirty="0">
              <a:latin typeface="Calibri"/>
              <a:cs typeface="Calibri"/>
            </a:endParaRPr>
          </a:p>
          <a:p>
            <a:pPr marL="724535" lvl="1" indent="-344170">
              <a:spcBef>
                <a:spcPts val="480"/>
              </a:spcBef>
              <a:buFont typeface="Arial MT"/>
              <a:buChar char="•"/>
              <a:tabLst>
                <a:tab pos="724535" algn="l"/>
                <a:tab pos="725170" algn="l"/>
              </a:tabLst>
            </a:pPr>
            <a:r>
              <a:rPr sz="2400" spc="-10" dirty="0">
                <a:latin typeface="Calibri"/>
                <a:cs typeface="Calibri"/>
              </a:rPr>
              <a:t>Metode </a:t>
            </a:r>
            <a:r>
              <a:rPr sz="2400" spc="-5" dirty="0">
                <a:latin typeface="Calibri"/>
                <a:cs typeface="Calibri"/>
              </a:rPr>
              <a:t>Perencanaan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Langsung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Pelat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Dua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Arah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8844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84448"/>
            <a:ext cx="7980680" cy="2573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 algn="just"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b="1" spc="-15" dirty="0">
                <a:latin typeface="Calibri"/>
                <a:cs typeface="Calibri"/>
              </a:rPr>
              <a:t>Sistem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20" dirty="0">
                <a:latin typeface="Calibri"/>
                <a:cs typeface="Calibri"/>
              </a:rPr>
              <a:t>Pelat</a:t>
            </a:r>
            <a:r>
              <a:rPr sz="2200" b="1" spc="20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Dua</a:t>
            </a:r>
            <a:r>
              <a:rPr sz="2200" b="1" spc="20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Arah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(Metode</a:t>
            </a:r>
            <a:r>
              <a:rPr sz="2200" b="1" spc="5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Analisis)</a:t>
            </a:r>
            <a:endParaRPr sz="2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Metode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Perencanaan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Langsung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200" i="1" spc="-10" dirty="0">
                <a:solidFill>
                  <a:srgbClr val="FF0000"/>
                </a:solidFill>
                <a:latin typeface="Calibri"/>
                <a:cs typeface="Calibri"/>
              </a:rPr>
              <a:t>Direct</a:t>
            </a:r>
            <a:r>
              <a:rPr sz="2200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FF0000"/>
                </a:solidFill>
                <a:latin typeface="Calibri"/>
                <a:cs typeface="Calibri"/>
              </a:rPr>
              <a:t>Design</a:t>
            </a:r>
            <a:r>
              <a:rPr sz="2200" i="1" spc="-5" dirty="0">
                <a:solidFill>
                  <a:srgbClr val="FF0000"/>
                </a:solidFill>
                <a:latin typeface="Calibri"/>
                <a:cs typeface="Calibri"/>
              </a:rPr>
              <a:t> Method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,</a:t>
            </a:r>
            <a:r>
              <a:rPr sz="22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DDM),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dirumuskan </a:t>
            </a:r>
            <a:r>
              <a:rPr sz="2200" spc="-5" dirty="0">
                <a:latin typeface="Calibri"/>
                <a:cs typeface="Calibri"/>
              </a:rPr>
              <a:t>dalam SNI 2847:2013 pasal 13.6, </a:t>
            </a:r>
            <a:r>
              <a:rPr sz="2200" spc="-10" dirty="0">
                <a:latin typeface="Calibri"/>
                <a:cs typeface="Calibri"/>
              </a:rPr>
              <a:t>merupakan prosedur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pendekatan </a:t>
            </a:r>
            <a:r>
              <a:rPr sz="2200" spc="-10" dirty="0">
                <a:latin typeface="Calibri"/>
                <a:cs typeface="Calibri"/>
              </a:rPr>
              <a:t>untuk </a:t>
            </a:r>
            <a:r>
              <a:rPr sz="2200" spc="-5" dirty="0">
                <a:latin typeface="Calibri"/>
                <a:cs typeface="Calibri"/>
              </a:rPr>
              <a:t>analisis </a:t>
            </a:r>
            <a:r>
              <a:rPr sz="2200" spc="-10" dirty="0">
                <a:latin typeface="Calibri"/>
                <a:cs typeface="Calibri"/>
              </a:rPr>
              <a:t>dan </a:t>
            </a:r>
            <a:r>
              <a:rPr sz="2200" spc="-5" dirty="0">
                <a:latin typeface="Calibri"/>
                <a:cs typeface="Calibri"/>
              </a:rPr>
              <a:t>desain </a:t>
            </a:r>
            <a:r>
              <a:rPr sz="2200" spc="-10" dirty="0">
                <a:latin typeface="Calibri"/>
                <a:cs typeface="Calibri"/>
              </a:rPr>
              <a:t>pelat dua </a:t>
            </a:r>
            <a:r>
              <a:rPr sz="2200" spc="-15" dirty="0">
                <a:latin typeface="Calibri"/>
                <a:cs typeface="Calibri"/>
              </a:rPr>
              <a:t>arah. Metode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dibatasi untuk </a:t>
            </a:r>
            <a:r>
              <a:rPr sz="2200" spc="-15" dirty="0">
                <a:latin typeface="Calibri"/>
                <a:cs typeface="Calibri"/>
              </a:rPr>
              <a:t>sistem </a:t>
            </a:r>
            <a:r>
              <a:rPr sz="2200" spc="-10" dirty="0">
                <a:latin typeface="Calibri"/>
                <a:cs typeface="Calibri"/>
              </a:rPr>
              <a:t>pelat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dibebani oleh beban </a:t>
            </a:r>
            <a:r>
              <a:rPr sz="2200" spc="-15" dirty="0">
                <a:latin typeface="Calibri"/>
                <a:cs typeface="Calibri"/>
              </a:rPr>
              <a:t>terdistribusi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merata, </a:t>
            </a:r>
            <a:r>
              <a:rPr sz="2200" spc="-10" dirty="0">
                <a:latin typeface="Calibri"/>
                <a:cs typeface="Calibri"/>
              </a:rPr>
              <a:t>serta tertumpu </a:t>
            </a:r>
            <a:r>
              <a:rPr sz="2200" spc="-5" dirty="0">
                <a:latin typeface="Calibri"/>
                <a:cs typeface="Calibri"/>
              </a:rPr>
              <a:t>oleh </a:t>
            </a:r>
            <a:r>
              <a:rPr sz="2200" spc="-20" dirty="0">
                <a:latin typeface="Calibri"/>
                <a:cs typeface="Calibri"/>
              </a:rPr>
              <a:t>kolom-kolom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5" dirty="0">
                <a:latin typeface="Calibri"/>
                <a:cs typeface="Calibri"/>
              </a:rPr>
              <a:t>jarak yang </a:t>
            </a:r>
            <a:r>
              <a:rPr sz="2200" spc="-5" dirty="0">
                <a:latin typeface="Calibri"/>
                <a:cs typeface="Calibri"/>
              </a:rPr>
              <a:t>sama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</a:t>
            </a:r>
            <a:r>
              <a:rPr sz="2200" spc="-10" dirty="0">
                <a:latin typeface="Calibri"/>
                <a:cs typeface="Calibri"/>
              </a:rPr>
              <a:t> hampir</a:t>
            </a:r>
            <a:r>
              <a:rPr sz="2200" spc="-5" dirty="0">
                <a:latin typeface="Calibri"/>
                <a:cs typeface="Calibri"/>
              </a:rPr>
              <a:t> sama.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Metode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Perencanaan</a:t>
            </a:r>
            <a:r>
              <a:rPr sz="2200" spc="-5" dirty="0">
                <a:latin typeface="Calibri"/>
                <a:cs typeface="Calibri"/>
              </a:rPr>
              <a:t> Langsung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menggunakan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sejumlah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koefisien</a:t>
            </a:r>
            <a:r>
              <a:rPr sz="2200" spc="-10" dirty="0">
                <a:latin typeface="Calibri"/>
                <a:cs typeface="Calibri"/>
              </a:rPr>
              <a:t> untuk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menentukan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besarnya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momen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rencana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lokasi-lokasi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kritis.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6" y="4133212"/>
            <a:ext cx="12674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Metode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3180" y="4133212"/>
            <a:ext cx="65081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056640" algn="l"/>
                <a:tab pos="2215515" algn="l"/>
                <a:tab pos="3705225" algn="l"/>
                <a:tab pos="4648835" algn="l"/>
                <a:tab pos="583819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Rangka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Ekivalen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200" i="1" spc="-15" dirty="0">
                <a:solidFill>
                  <a:srgbClr val="FF0000"/>
                </a:solidFill>
                <a:latin typeface="Calibri"/>
                <a:cs typeface="Calibri"/>
              </a:rPr>
              <a:t>Equivalent</a:t>
            </a:r>
            <a:r>
              <a:rPr sz="2200" spc="-15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i="1" spc="-10" dirty="0">
                <a:solidFill>
                  <a:srgbClr val="FF0000"/>
                </a:solidFill>
                <a:latin typeface="Calibri"/>
                <a:cs typeface="Calibri"/>
              </a:rPr>
              <a:t>Frame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i="1" spc="-5" dirty="0">
                <a:solidFill>
                  <a:srgbClr val="FF0000"/>
                </a:solidFill>
                <a:latin typeface="Calibri"/>
                <a:cs typeface="Calibri"/>
              </a:rPr>
              <a:t>Method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,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EFM),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85446" y="4401437"/>
            <a:ext cx="7637780" cy="170180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25"/>
              </a:spcBef>
            </a:pPr>
            <a:r>
              <a:rPr sz="2200" spc="-10" dirty="0">
                <a:latin typeface="Calibri"/>
                <a:cs typeface="Calibri"/>
              </a:rPr>
              <a:t>dirumuskan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0" dirty="0">
                <a:latin typeface="Calibri"/>
                <a:cs typeface="Calibri"/>
              </a:rPr>
              <a:t>SNI </a:t>
            </a:r>
            <a:r>
              <a:rPr sz="2200" spc="-5" dirty="0">
                <a:latin typeface="Calibri"/>
                <a:cs typeface="Calibri"/>
              </a:rPr>
              <a:t>2847:2013 pasal 13.7. </a:t>
            </a:r>
            <a:r>
              <a:rPr sz="2200" spc="-10" dirty="0">
                <a:latin typeface="Calibri"/>
                <a:cs typeface="Calibri"/>
              </a:rPr>
              <a:t>Struktur </a:t>
            </a:r>
            <a:r>
              <a:rPr sz="2200" spc="-5" dirty="0">
                <a:latin typeface="Calibri"/>
                <a:cs typeface="Calibri"/>
              </a:rPr>
              <a:t>Bangunan 3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dimensi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dibagi-bagi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menjadi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beberapa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rangka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ekivalen</a:t>
            </a:r>
            <a:r>
              <a:rPr sz="2200" spc="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dua </a:t>
            </a:r>
            <a:r>
              <a:rPr sz="2200" spc="-5" dirty="0">
                <a:latin typeface="Calibri"/>
                <a:cs typeface="Calibri"/>
              </a:rPr>
              <a:t> dimensi,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pembagian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tersebut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dilakukan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cara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membuat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potongan </a:t>
            </a:r>
            <a:r>
              <a:rPr sz="2200" spc="-5" dirty="0">
                <a:latin typeface="Calibri"/>
                <a:cs typeface="Calibri"/>
              </a:rPr>
              <a:t>sepanjang </a:t>
            </a:r>
            <a:r>
              <a:rPr sz="2200" spc="-10" dirty="0">
                <a:latin typeface="Calibri"/>
                <a:cs typeface="Calibri"/>
              </a:rPr>
              <a:t>garis </a:t>
            </a:r>
            <a:r>
              <a:rPr sz="2200" spc="-15" dirty="0">
                <a:latin typeface="Calibri"/>
                <a:cs typeface="Calibri"/>
              </a:rPr>
              <a:t>tengah </a:t>
            </a: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20" dirty="0">
                <a:latin typeface="Calibri"/>
                <a:cs typeface="Calibri"/>
              </a:rPr>
              <a:t>antara kedua </a:t>
            </a:r>
            <a:r>
              <a:rPr sz="2200" spc="-15" dirty="0">
                <a:latin typeface="Calibri"/>
                <a:cs typeface="Calibri"/>
              </a:rPr>
              <a:t>kolom. </a:t>
            </a:r>
            <a:r>
              <a:rPr sz="2200" spc="-10" dirty="0">
                <a:latin typeface="Calibri"/>
                <a:cs typeface="Calibri"/>
              </a:rPr>
              <a:t>Struktur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rangka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dianalisis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secara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terpisah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lantai</a:t>
            </a:r>
            <a:r>
              <a:rPr sz="2200" spc="-10" dirty="0">
                <a:latin typeface="Calibri"/>
                <a:cs typeface="Calibri"/>
              </a:rPr>
              <a:t> per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lantai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dalam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arah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memanjang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 melintang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375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7" y="1636264"/>
            <a:ext cx="6402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spc="-20" dirty="0">
                <a:latin typeface="Calibri"/>
                <a:cs typeface="Calibri"/>
              </a:rPr>
              <a:t>Ketebalan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Minimum</a:t>
            </a:r>
            <a:r>
              <a:rPr sz="3200" b="1" spc="-20" dirty="0">
                <a:latin typeface="Calibri"/>
                <a:cs typeface="Calibri"/>
              </a:rPr>
              <a:t> Pelat </a:t>
            </a:r>
            <a:r>
              <a:rPr sz="3200" b="1" spc="-5" dirty="0">
                <a:latin typeface="Calibri"/>
                <a:cs typeface="Calibri"/>
              </a:rPr>
              <a:t>Dua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Arah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72515" y="2483127"/>
            <a:ext cx="8925413" cy="3782919"/>
            <a:chOff x="648514" y="2483126"/>
            <a:chExt cx="8182609" cy="30867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8514" y="2483126"/>
              <a:ext cx="4133864" cy="308611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4237" y="2996945"/>
              <a:ext cx="5616580" cy="1387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7549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17418" y="991371"/>
            <a:ext cx="6402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spc="-20" dirty="0">
                <a:latin typeface="Calibri"/>
                <a:cs typeface="Calibri"/>
              </a:rPr>
              <a:t>Ketebalan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Minimum</a:t>
            </a:r>
            <a:r>
              <a:rPr sz="3200" b="1" spc="-20" dirty="0">
                <a:latin typeface="Calibri"/>
                <a:cs typeface="Calibri"/>
              </a:rPr>
              <a:t> Pelat </a:t>
            </a:r>
            <a:r>
              <a:rPr sz="3200" b="1" spc="-5" dirty="0">
                <a:latin typeface="Calibri"/>
                <a:cs typeface="Calibri"/>
              </a:rPr>
              <a:t>Dua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Arah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4303" y="1944303"/>
            <a:ext cx="8287352" cy="413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76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66159"/>
            <a:ext cx="7641590" cy="463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700" b="1" spc="-20" dirty="0">
                <a:latin typeface="Calibri"/>
                <a:cs typeface="Calibri"/>
              </a:rPr>
              <a:t>Ketebalan</a:t>
            </a:r>
            <a:r>
              <a:rPr sz="2700" b="1" spc="15" dirty="0">
                <a:latin typeface="Calibri"/>
                <a:cs typeface="Calibri"/>
              </a:rPr>
              <a:t> </a:t>
            </a:r>
            <a:r>
              <a:rPr sz="2700" b="1" spc="-5" dirty="0">
                <a:latin typeface="Calibri"/>
                <a:cs typeface="Calibri"/>
              </a:rPr>
              <a:t>Minimum</a:t>
            </a:r>
            <a:r>
              <a:rPr sz="2700" b="1" spc="-10" dirty="0">
                <a:latin typeface="Calibri"/>
                <a:cs typeface="Calibri"/>
              </a:rPr>
              <a:t> </a:t>
            </a:r>
            <a:r>
              <a:rPr sz="2700" b="1" spc="-20" dirty="0">
                <a:latin typeface="Calibri"/>
                <a:cs typeface="Calibri"/>
              </a:rPr>
              <a:t>Pelat</a:t>
            </a:r>
            <a:r>
              <a:rPr sz="2700" b="1" spc="10" dirty="0">
                <a:latin typeface="Calibri"/>
                <a:cs typeface="Calibri"/>
              </a:rPr>
              <a:t> </a:t>
            </a:r>
            <a:r>
              <a:rPr sz="2700" b="1" spc="-5" dirty="0">
                <a:latin typeface="Calibri"/>
                <a:cs typeface="Calibri"/>
              </a:rPr>
              <a:t>Dua</a:t>
            </a:r>
            <a:r>
              <a:rPr sz="2700" b="1" spc="-10" dirty="0">
                <a:latin typeface="Calibri"/>
                <a:cs typeface="Calibri"/>
              </a:rPr>
              <a:t> </a:t>
            </a:r>
            <a:r>
              <a:rPr sz="2700" b="1" spc="-15" dirty="0">
                <a:latin typeface="Calibri"/>
                <a:cs typeface="Calibri"/>
              </a:rPr>
              <a:t>Arah</a:t>
            </a:r>
            <a:endParaRPr sz="2700" dirty="0">
              <a:latin typeface="Calibri"/>
              <a:cs typeface="Calibri"/>
            </a:endParaRPr>
          </a:p>
          <a:p>
            <a:pPr marL="355600" marR="62230" indent="-342900" algn="just">
              <a:lnSpc>
                <a:spcPct val="80000"/>
              </a:lnSpc>
              <a:spcBef>
                <a:spcPts val="64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50" dirty="0">
                <a:latin typeface="Calibri"/>
                <a:cs typeface="Calibri"/>
              </a:rPr>
              <a:t>Tebal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minimum </a:t>
            </a:r>
            <a:r>
              <a:rPr sz="2700" spc="-10" dirty="0">
                <a:latin typeface="Calibri"/>
                <a:cs typeface="Calibri"/>
              </a:rPr>
              <a:t>pelat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tanpa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balok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dalam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seperti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ditentukan </a:t>
            </a:r>
            <a:r>
              <a:rPr sz="2700" spc="-5" dirty="0">
                <a:latin typeface="Calibri"/>
                <a:cs typeface="Calibri"/>
              </a:rPr>
              <a:t>dalam </a:t>
            </a:r>
            <a:r>
              <a:rPr sz="2700" spc="-45" dirty="0">
                <a:latin typeface="Calibri"/>
                <a:cs typeface="Calibri"/>
              </a:rPr>
              <a:t>Tabel </a:t>
            </a:r>
            <a:r>
              <a:rPr sz="2700" dirty="0">
                <a:latin typeface="Calibri"/>
                <a:cs typeface="Calibri"/>
              </a:rPr>
              <a:t>12.4 </a:t>
            </a:r>
            <a:r>
              <a:rPr sz="2700" spc="-5" dirty="0">
                <a:latin typeface="Calibri"/>
                <a:cs typeface="Calibri"/>
              </a:rPr>
              <a:t>tidak boleh </a:t>
            </a:r>
            <a:r>
              <a:rPr sz="2700" spc="-20" dirty="0">
                <a:latin typeface="Calibri"/>
                <a:cs typeface="Calibri"/>
              </a:rPr>
              <a:t>kurang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120 mm </a:t>
            </a:r>
            <a:r>
              <a:rPr sz="2700" spc="-10" dirty="0">
                <a:latin typeface="Calibri"/>
                <a:cs typeface="Calibri"/>
              </a:rPr>
              <a:t>(untuk pelat tanpa </a:t>
            </a:r>
            <a:r>
              <a:rPr sz="2700" spc="-5" dirty="0">
                <a:latin typeface="Calibri"/>
                <a:cs typeface="Calibri"/>
              </a:rPr>
              <a:t>penebalan panel), </a:t>
            </a:r>
            <a:r>
              <a:rPr sz="2700" spc="-20" dirty="0">
                <a:latin typeface="Calibri"/>
                <a:cs typeface="Calibri"/>
              </a:rPr>
              <a:t>atau 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tidak </a:t>
            </a:r>
            <a:r>
              <a:rPr sz="2700" spc="-20" dirty="0">
                <a:latin typeface="Calibri"/>
                <a:cs typeface="Calibri"/>
              </a:rPr>
              <a:t>kurang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dirty="0">
                <a:latin typeface="Calibri"/>
                <a:cs typeface="Calibri"/>
              </a:rPr>
              <a:t>100 mm </a:t>
            </a:r>
            <a:r>
              <a:rPr sz="2700" spc="-10" dirty="0">
                <a:latin typeface="Calibri"/>
                <a:cs typeface="Calibri"/>
              </a:rPr>
              <a:t>(untuk pelat </a:t>
            </a:r>
            <a:r>
              <a:rPr sz="2700" spc="-15" dirty="0">
                <a:latin typeface="Calibri"/>
                <a:cs typeface="Calibri"/>
              </a:rPr>
              <a:t>dengan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penebalan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panel).</a:t>
            </a:r>
            <a:endParaRPr sz="2700" dirty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78500"/>
              </a:lnSpc>
              <a:spcBef>
                <a:spcPts val="7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Calibri"/>
                <a:cs typeface="Calibri"/>
              </a:rPr>
              <a:t>Dalam </a:t>
            </a:r>
            <a:r>
              <a:rPr sz="2700" spc="-10" dirty="0">
                <a:latin typeface="Calibri"/>
                <a:cs typeface="Calibri"/>
              </a:rPr>
              <a:t>SNI </a:t>
            </a:r>
            <a:r>
              <a:rPr sz="2700" dirty="0">
                <a:latin typeface="Calibri"/>
                <a:cs typeface="Calibri"/>
              </a:rPr>
              <a:t>2847:2013 </a:t>
            </a:r>
            <a:r>
              <a:rPr sz="2700" spc="-5" dirty="0">
                <a:latin typeface="Calibri"/>
                <a:cs typeface="Calibri"/>
              </a:rPr>
              <a:t>pasal 9.5.3.3.(d). </a:t>
            </a:r>
            <a:r>
              <a:rPr sz="2700" spc="-25" dirty="0">
                <a:latin typeface="Calibri"/>
                <a:cs typeface="Calibri"/>
              </a:rPr>
              <a:t>disyaratkan 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bahwa </a:t>
            </a:r>
            <a:r>
              <a:rPr sz="2700" spc="-10" dirty="0">
                <a:latin typeface="Calibri"/>
                <a:cs typeface="Calibri"/>
              </a:rPr>
              <a:t>untuk </a:t>
            </a:r>
            <a:r>
              <a:rPr sz="2700" spc="-5" dirty="0">
                <a:latin typeface="Calibri"/>
                <a:cs typeface="Calibri"/>
              </a:rPr>
              <a:t>panel </a:t>
            </a:r>
            <a:r>
              <a:rPr sz="2700" spc="-15" dirty="0">
                <a:latin typeface="Calibri"/>
                <a:cs typeface="Calibri"/>
              </a:rPr>
              <a:t>dengan </a:t>
            </a:r>
            <a:r>
              <a:rPr sz="2700" spc="-10" dirty="0">
                <a:latin typeface="Calibri"/>
                <a:cs typeface="Calibri"/>
              </a:rPr>
              <a:t>tepi yang </a:t>
            </a:r>
            <a:r>
              <a:rPr sz="2700" spc="-5" dirty="0">
                <a:latin typeface="Calibri"/>
                <a:cs typeface="Calibri"/>
              </a:rPr>
              <a:t>tidak </a:t>
            </a:r>
            <a:r>
              <a:rPr sz="2700" dirty="0">
                <a:latin typeface="Calibri"/>
                <a:cs typeface="Calibri"/>
              </a:rPr>
              <a:t>menerus,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maka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spc="-10" dirty="0">
                <a:latin typeface="Calibri"/>
                <a:cs typeface="Calibri"/>
              </a:rPr>
              <a:t>tepi </a:t>
            </a:r>
            <a:r>
              <a:rPr sz="2700" spc="-5" dirty="0">
                <a:latin typeface="Calibri"/>
                <a:cs typeface="Calibri"/>
              </a:rPr>
              <a:t>harus </a:t>
            </a:r>
            <a:r>
              <a:rPr sz="2700" spc="-10" dirty="0">
                <a:latin typeface="Calibri"/>
                <a:cs typeface="Calibri"/>
              </a:rPr>
              <a:t>mempunyai </a:t>
            </a:r>
            <a:r>
              <a:rPr sz="2700" spc="-15" dirty="0">
                <a:latin typeface="Calibri"/>
                <a:cs typeface="Calibri"/>
              </a:rPr>
              <a:t>rasio </a:t>
            </a:r>
            <a:r>
              <a:rPr sz="2700" spc="-25" dirty="0">
                <a:latin typeface="Calibri"/>
                <a:cs typeface="Calibri"/>
              </a:rPr>
              <a:t>kekakuan </a:t>
            </a:r>
            <a:r>
              <a:rPr sz="2850" spc="-95" dirty="0">
                <a:latin typeface="Symbol"/>
                <a:cs typeface="Symbol"/>
              </a:rPr>
              <a:t></a:t>
            </a:r>
            <a:r>
              <a:rPr sz="2850" spc="-70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Calibri"/>
                <a:cs typeface="Calibri"/>
              </a:rPr>
              <a:t>yang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tidak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kurang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dari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0,8.</a:t>
            </a:r>
          </a:p>
          <a:p>
            <a:pPr marL="355600" marR="212725" indent="-342900" algn="just">
              <a:lnSpc>
                <a:spcPts val="2590"/>
              </a:lnSpc>
              <a:spcBef>
                <a:spcPts val="63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30" dirty="0">
                <a:latin typeface="Calibri"/>
                <a:cs typeface="Calibri"/>
              </a:rPr>
              <a:t>Atau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sebagai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alternatif, </a:t>
            </a:r>
            <a:r>
              <a:rPr sz="2700" spc="-15" dirty="0">
                <a:latin typeface="Calibri"/>
                <a:cs typeface="Calibri"/>
              </a:rPr>
              <a:t>maka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ketebalan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maksimum </a:t>
            </a:r>
            <a:r>
              <a:rPr sz="2700" spc="-59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5" dirty="0">
                <a:latin typeface="Calibri"/>
                <a:cs typeface="Calibri"/>
              </a:rPr>
              <a:t>dihitung dari </a:t>
            </a:r>
            <a:r>
              <a:rPr sz="2700" spc="-30" dirty="0">
                <a:latin typeface="Calibri"/>
                <a:cs typeface="Calibri"/>
              </a:rPr>
              <a:t>syarat </a:t>
            </a:r>
            <a:r>
              <a:rPr sz="2700" dirty="0">
                <a:latin typeface="Calibri"/>
                <a:cs typeface="Calibri"/>
              </a:rPr>
              <a:t>1 </a:t>
            </a:r>
            <a:r>
              <a:rPr sz="2700" spc="-5" dirty="0">
                <a:latin typeface="Calibri"/>
                <a:cs typeface="Calibri"/>
              </a:rPr>
              <a:t>dan </a:t>
            </a:r>
            <a:r>
              <a:rPr sz="2700" dirty="0">
                <a:latin typeface="Calibri"/>
                <a:cs typeface="Calibri"/>
              </a:rPr>
              <a:t>2 </a:t>
            </a:r>
            <a:r>
              <a:rPr sz="2700" spc="-5" dirty="0">
                <a:latin typeface="Calibri"/>
                <a:cs typeface="Calibri"/>
              </a:rPr>
              <a:t>harus </a:t>
            </a:r>
            <a:r>
              <a:rPr sz="2700" spc="-10" dirty="0">
                <a:latin typeface="Calibri"/>
                <a:cs typeface="Calibri"/>
              </a:rPr>
              <a:t>dinaikkan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minimal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10%.</a:t>
            </a:r>
          </a:p>
        </p:txBody>
      </p:sp>
    </p:spTree>
    <p:extLst>
      <p:ext uri="{BB962C8B-B14F-4D97-AF65-F5344CB8AC3E}">
        <p14:creationId xmlns:p14="http://schemas.microsoft.com/office/powerpoint/2010/main" val="2612304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7" y="741112"/>
            <a:ext cx="53244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Lajur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Kolom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dan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Lajur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60" dirty="0">
                <a:latin typeface="Calibri"/>
                <a:cs typeface="Calibri"/>
              </a:rPr>
              <a:t>Tengah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8072" y="1761423"/>
            <a:ext cx="5852574" cy="471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45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789239"/>
            <a:ext cx="20675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15" dirty="0">
                <a:latin typeface="Calibri"/>
                <a:cs typeface="Calibri"/>
              </a:rPr>
              <a:t>Contoh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12.5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6" y="2186378"/>
            <a:ext cx="7945120" cy="1036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marR="43180" indent="-342900">
              <a:spcBef>
                <a:spcPts val="95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1600" spc="-10" dirty="0">
                <a:latin typeface="Calibri"/>
                <a:cs typeface="Calibri"/>
              </a:rPr>
              <a:t>Suatu </a:t>
            </a:r>
            <a:r>
              <a:rPr sz="1600" spc="-5" dirty="0">
                <a:latin typeface="Calibri"/>
                <a:cs typeface="Calibri"/>
              </a:rPr>
              <a:t>sistem</a:t>
            </a:r>
            <a:r>
              <a:rPr sz="1600" spc="-10" dirty="0">
                <a:latin typeface="Calibri"/>
                <a:cs typeface="Calibri"/>
              </a:rPr>
              <a:t> lantai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datar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i="1" spc="-5" dirty="0">
                <a:latin typeface="Calibri"/>
                <a:cs typeface="Calibri"/>
              </a:rPr>
              <a:t>flat-plate</a:t>
            </a:r>
            <a:r>
              <a:rPr sz="1600" spc="-5" dirty="0">
                <a:latin typeface="Calibri"/>
                <a:cs typeface="Calibri"/>
              </a:rPr>
              <a:t>)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ukuran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pelat 7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 ×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6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ditumpu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oleh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kolom </a:t>
            </a:r>
            <a:r>
              <a:rPr sz="1600" spc="-15" dirty="0">
                <a:latin typeface="Calibri"/>
                <a:cs typeface="Calibri"/>
              </a:rPr>
              <a:t> persegi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berukuran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500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mm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×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500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mm.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Tentukan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ketebalan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minimum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pelat</a:t>
            </a:r>
            <a:r>
              <a:rPr sz="1600" spc="-10" dirty="0">
                <a:latin typeface="Calibri"/>
                <a:cs typeface="Calibri"/>
              </a:rPr>
              <a:t> yang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disyaratkan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dalam</a:t>
            </a:r>
            <a:r>
              <a:rPr sz="1600" spc="-15" dirty="0">
                <a:latin typeface="Calibri"/>
                <a:cs typeface="Calibri"/>
              </a:rPr>
              <a:t> peraturan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SNI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2847:2013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untuk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pelat</a:t>
            </a:r>
            <a:r>
              <a:rPr sz="1600" spc="-5" dirty="0">
                <a:latin typeface="Calibri"/>
                <a:cs typeface="Calibri"/>
              </a:rPr>
              <a:t> dalam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pelat sudut</a:t>
            </a:r>
            <a:r>
              <a:rPr sz="1600" spc="-10" dirty="0">
                <a:latin typeface="Calibri"/>
                <a:cs typeface="Calibri"/>
              </a:rPr>
              <a:t> seperti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dalam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Gambar</a:t>
            </a:r>
            <a:endParaRPr sz="1600" dirty="0">
              <a:latin typeface="Calibri"/>
              <a:cs typeface="Calibri"/>
            </a:endParaRPr>
          </a:p>
          <a:p>
            <a:pPr marL="381000">
              <a:lnSpc>
                <a:spcPts val="1425"/>
              </a:lnSpc>
            </a:pPr>
            <a:r>
              <a:rPr sz="1600" spc="-5" dirty="0">
                <a:latin typeface="Calibri"/>
                <a:cs typeface="Calibri"/>
              </a:rPr>
              <a:t>C.12.5.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Pada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struktur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tidak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digunakan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 tepi. </a:t>
            </a:r>
            <a:r>
              <a:rPr sz="1600" spc="-10" dirty="0">
                <a:latin typeface="Calibri"/>
                <a:cs typeface="Calibri"/>
              </a:rPr>
              <a:t>Gunakan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f</a:t>
            </a:r>
            <a:r>
              <a:rPr sz="1600" i="1" spc="5" dirty="0">
                <a:latin typeface="Calibri"/>
                <a:cs typeface="Calibri"/>
              </a:rPr>
              <a:t> </a:t>
            </a:r>
            <a:r>
              <a:rPr sz="1575" spc="7" baseline="26455" dirty="0">
                <a:latin typeface="Calibri"/>
                <a:cs typeface="Calibri"/>
              </a:rPr>
              <a:t>/ </a:t>
            </a:r>
            <a:r>
              <a:rPr sz="1575" spc="135" baseline="264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20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MPa,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f</a:t>
            </a:r>
            <a:r>
              <a:rPr sz="1600" i="1" spc="484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400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 smtClean="0">
                <a:latin typeface="Calibri"/>
                <a:cs typeface="Calibri"/>
              </a:rPr>
              <a:t>MPa.</a:t>
            </a:r>
            <a:endParaRPr sz="1600" dirty="0" smtClean="0">
              <a:latin typeface="Calibri"/>
              <a:cs typeface="Calibri"/>
            </a:endParaRPr>
          </a:p>
          <a:p>
            <a:pPr marR="1249045" algn="r">
              <a:lnSpc>
                <a:spcPts val="765"/>
              </a:lnSpc>
              <a:tabLst>
                <a:tab pos="1033144" algn="l"/>
              </a:tabLst>
            </a:pPr>
            <a:r>
              <a:rPr sz="1050" i="1" spc="5" dirty="0" smtClean="0">
                <a:latin typeface="Calibri"/>
                <a:cs typeface="Calibri"/>
              </a:rPr>
              <a:t>c</a:t>
            </a:r>
            <a:r>
              <a:rPr sz="1050" spc="5" dirty="0" smtClean="0">
                <a:latin typeface="Times New Roman"/>
                <a:cs typeface="Times New Roman"/>
              </a:rPr>
              <a:t>	</a:t>
            </a:r>
            <a:r>
              <a:rPr sz="1050" i="1" spc="5" dirty="0" smtClean="0">
                <a:latin typeface="Calibri"/>
                <a:cs typeface="Calibri"/>
              </a:rPr>
              <a:t>y</a:t>
            </a:r>
            <a:endParaRPr sz="10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5776" y="3473897"/>
            <a:ext cx="3470687" cy="306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0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636264"/>
            <a:ext cx="20675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15" dirty="0">
                <a:latin typeface="Calibri"/>
                <a:cs typeface="Calibri"/>
              </a:rPr>
              <a:t>Contoh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12.6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6" y="2186378"/>
            <a:ext cx="7796530" cy="1036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marR="43180" indent="-342900">
              <a:spcBef>
                <a:spcPts val="95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1600" spc="-10" dirty="0">
                <a:latin typeface="Calibri"/>
                <a:cs typeface="Calibri"/>
              </a:rPr>
              <a:t>Suatu</a:t>
            </a:r>
            <a:r>
              <a:rPr sz="1600" spc="-5" dirty="0">
                <a:latin typeface="Calibri"/>
                <a:cs typeface="Calibri"/>
              </a:rPr>
              <a:t> sistem pelat </a:t>
            </a:r>
            <a:r>
              <a:rPr sz="1600" spc="-10" dirty="0">
                <a:latin typeface="Calibri"/>
                <a:cs typeface="Calibri"/>
              </a:rPr>
              <a:t>lantai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dua </a:t>
            </a:r>
            <a:r>
              <a:rPr sz="1600" spc="-15" dirty="0">
                <a:latin typeface="Calibri"/>
                <a:cs typeface="Calibri"/>
              </a:rPr>
              <a:t>arah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ditunjukkan</a:t>
            </a:r>
            <a:r>
              <a:rPr sz="1600" spc="-5" dirty="0">
                <a:latin typeface="Calibri"/>
                <a:cs typeface="Calibri"/>
              </a:rPr>
              <a:t> dalam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Gambar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C.12.6.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Pelat </a:t>
            </a:r>
            <a:r>
              <a:rPr sz="1600" spc="-5" dirty="0">
                <a:latin typeface="Calibri"/>
                <a:cs typeface="Calibri"/>
              </a:rPr>
              <a:t> dan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 ditopang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oleh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kolom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berukuran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500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mm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×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500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mm.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Ukuran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 </a:t>
            </a:r>
            <a:r>
              <a:rPr sz="1600" spc="-10" dirty="0">
                <a:latin typeface="Calibri"/>
                <a:cs typeface="Calibri"/>
              </a:rPr>
              <a:t>diperlihatkan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dalam</a:t>
            </a:r>
            <a:r>
              <a:rPr sz="1600" spc="-10" dirty="0">
                <a:latin typeface="Calibri"/>
                <a:cs typeface="Calibri"/>
              </a:rPr>
              <a:t> gambar tersebut.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Tentukan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ketebalan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minimum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diperlukan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untuk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suatu</a:t>
            </a:r>
            <a:r>
              <a:rPr sz="1600" spc="-5" dirty="0">
                <a:latin typeface="Calibri"/>
                <a:cs typeface="Calibri"/>
              </a:rPr>
              <a:t> pelat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dalam.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Gunakan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f </a:t>
            </a:r>
            <a:r>
              <a:rPr sz="1575" spc="7" baseline="26455" dirty="0">
                <a:latin typeface="Calibri"/>
                <a:cs typeface="Calibri"/>
              </a:rPr>
              <a:t>/</a:t>
            </a:r>
            <a:r>
              <a:rPr sz="1575" spc="120" baseline="264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20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MPa,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f</a:t>
            </a:r>
            <a:r>
              <a:rPr sz="1600" i="1" spc="1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400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MPa.</a:t>
            </a:r>
            <a:endParaRPr sz="1600">
              <a:latin typeface="Calibri"/>
              <a:cs typeface="Calibri"/>
            </a:endParaRPr>
          </a:p>
          <a:p>
            <a:pPr marL="1921510">
              <a:lnSpc>
                <a:spcPts val="275"/>
              </a:lnSpc>
              <a:tabLst>
                <a:tab pos="2955290" algn="l"/>
              </a:tabLst>
            </a:pPr>
            <a:r>
              <a:rPr sz="1050" i="1" spc="5" dirty="0">
                <a:latin typeface="Calibri"/>
                <a:cs typeface="Calibri"/>
              </a:rPr>
              <a:t>c</a:t>
            </a:r>
            <a:r>
              <a:rPr sz="1050" spc="5" dirty="0">
                <a:latin typeface="Times New Roman"/>
                <a:cs typeface="Times New Roman"/>
              </a:rPr>
              <a:t>	</a:t>
            </a:r>
            <a:r>
              <a:rPr sz="1050" i="1" spc="5" dirty="0">
                <a:latin typeface="Calibri"/>
                <a:cs typeface="Calibri"/>
              </a:rPr>
              <a:t>y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6250" y="3590926"/>
            <a:ext cx="4333875" cy="30194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48501" y="3126104"/>
            <a:ext cx="2143125" cy="1752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96126" y="4954908"/>
            <a:ext cx="197167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46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47872"/>
            <a:ext cx="7918450" cy="3978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15" dirty="0">
                <a:latin typeface="Calibri"/>
                <a:cs typeface="Calibri"/>
              </a:rPr>
              <a:t>Metode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Perencanaan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Langsung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Pelat </a:t>
            </a:r>
            <a:r>
              <a:rPr sz="3200" b="1" spc="-5" dirty="0">
                <a:latin typeface="Calibri"/>
                <a:cs typeface="Calibri"/>
              </a:rPr>
              <a:t>Dua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Arah</a:t>
            </a:r>
            <a:endParaRPr sz="3200">
              <a:latin typeface="Calibri"/>
              <a:cs typeface="Calibri"/>
            </a:endParaRPr>
          </a:p>
          <a:p>
            <a:pPr marL="12700" marR="305435">
              <a:lnSpc>
                <a:spcPts val="1730"/>
              </a:lnSpc>
              <a:spcBef>
                <a:spcPts val="470"/>
              </a:spcBef>
            </a:pPr>
            <a:r>
              <a:rPr spc="-5" dirty="0">
                <a:latin typeface="Calibri"/>
                <a:cs typeface="Calibri"/>
              </a:rPr>
              <a:t>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menggunakan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metode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perencanaan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langsung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sistem</a:t>
            </a:r>
            <a:r>
              <a:rPr spc="-5" dirty="0">
                <a:latin typeface="Calibri"/>
                <a:cs typeface="Calibri"/>
              </a:rPr>
              <a:t> pelat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dua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arah,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SNI</a:t>
            </a:r>
            <a:r>
              <a:rPr dirty="0">
                <a:latin typeface="Calibri"/>
                <a:cs typeface="Calibri"/>
              </a:rPr>
              <a:t> 2847:2013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pasal</a:t>
            </a:r>
            <a:r>
              <a:rPr dirty="0">
                <a:latin typeface="Calibri"/>
                <a:cs typeface="Calibri"/>
              </a:rPr>
              <a:t> 13.6.1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memberikan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beberapa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batasan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sebagai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berikut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355600" indent="-342900">
              <a:spcBef>
                <a:spcPts val="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Paling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sedikit </a:t>
            </a:r>
            <a:r>
              <a:rPr dirty="0">
                <a:latin typeface="Calibri"/>
                <a:cs typeface="Calibri"/>
              </a:rPr>
              <a:t>ada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menerus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dalam </a:t>
            </a:r>
            <a:r>
              <a:rPr spc="-5" dirty="0">
                <a:latin typeface="Calibri"/>
                <a:cs typeface="Calibri"/>
              </a:rPr>
              <a:t>setiap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endParaRPr>
              <a:latin typeface="Calibri"/>
              <a:cs typeface="Calibri"/>
            </a:endParaRPr>
          </a:p>
          <a:p>
            <a:pPr marL="355600" marR="43180" indent="-342900">
              <a:lnSpc>
                <a:spcPts val="1730"/>
              </a:lnSpc>
              <a:spcBef>
                <a:spcPts val="4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15" dirty="0">
                <a:latin typeface="Calibri"/>
                <a:cs typeface="Calibri"/>
              </a:rPr>
              <a:t>Pelat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berbentuk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perbandingan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bentang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panjang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terhadap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pendek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diukur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sumbu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sumbu tumpuan,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dirty="0">
                <a:latin typeface="Calibri"/>
                <a:cs typeface="Calibri"/>
              </a:rPr>
              <a:t> lebih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dirty="0">
                <a:latin typeface="Calibri"/>
                <a:cs typeface="Calibri"/>
              </a:rPr>
              <a:t>2</a:t>
            </a:r>
            <a:endParaRPr>
              <a:latin typeface="Calibri"/>
              <a:cs typeface="Calibri"/>
            </a:endParaRPr>
          </a:p>
          <a:p>
            <a:pPr marL="355600" indent="-342900">
              <a:lnSpc>
                <a:spcPts val="1945"/>
              </a:lnSpc>
              <a:spcBef>
                <a:spcPts val="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Panjang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bersebelahan,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diukur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sumbu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ke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sumbu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tumpuan,</a:t>
            </a:r>
            <a:endParaRPr>
              <a:latin typeface="Calibri"/>
              <a:cs typeface="Calibri"/>
            </a:endParaRPr>
          </a:p>
          <a:p>
            <a:pPr marL="355600">
              <a:lnSpc>
                <a:spcPts val="1945"/>
              </a:lnSpc>
            </a:pPr>
            <a:r>
              <a:rPr spc="-5" dirty="0">
                <a:latin typeface="Calibri"/>
                <a:cs typeface="Calibri"/>
              </a:rPr>
              <a:t>dalam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masing-masing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berbeda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lebih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sepertiga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terpanjang</a:t>
            </a:r>
            <a:endParaRPr>
              <a:latin typeface="Calibri"/>
              <a:cs typeface="Calibri"/>
            </a:endParaRPr>
          </a:p>
          <a:p>
            <a:pPr marL="355600" marR="365760" indent="-342900" algn="just">
              <a:lnSpc>
                <a:spcPts val="1730"/>
              </a:lnSpc>
              <a:spcBef>
                <a:spcPts val="415"/>
              </a:spcBef>
              <a:buFont typeface="Arial MT"/>
              <a:buChar char="•"/>
              <a:tabLst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Posisi </a:t>
            </a:r>
            <a:r>
              <a:rPr spc="-20" dirty="0">
                <a:latin typeface="Calibri"/>
                <a:cs typeface="Calibri"/>
              </a:rPr>
              <a:t>kolom </a:t>
            </a:r>
            <a:r>
              <a:rPr spc="-5" dirty="0">
                <a:latin typeface="Calibri"/>
                <a:cs typeface="Calibri"/>
              </a:rPr>
              <a:t>boleh menyimpang maksimum sejauh </a:t>
            </a:r>
            <a:r>
              <a:rPr dirty="0">
                <a:latin typeface="Calibri"/>
                <a:cs typeface="Calibri"/>
              </a:rPr>
              <a:t>10% </a:t>
            </a:r>
            <a:r>
              <a:rPr spc="-5" dirty="0">
                <a:latin typeface="Calibri"/>
                <a:cs typeface="Calibri"/>
              </a:rPr>
              <a:t>panjang </a:t>
            </a:r>
            <a:r>
              <a:rPr spc="-10" dirty="0">
                <a:latin typeface="Calibri"/>
                <a:cs typeface="Calibri"/>
              </a:rPr>
              <a:t>bentang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garis-garis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menghubungkan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sumbu-sumbu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berdekatan</a:t>
            </a:r>
            <a:endParaRPr>
              <a:latin typeface="Calibri"/>
              <a:cs typeface="Calibri"/>
            </a:endParaRPr>
          </a:p>
          <a:p>
            <a:pPr marL="355600" marR="299720" indent="-342900" algn="just">
              <a:lnSpc>
                <a:spcPts val="173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Beban </a:t>
            </a:r>
            <a:r>
              <a:rPr spc="-10" dirty="0">
                <a:latin typeface="Calibri"/>
                <a:cs typeface="Calibri"/>
              </a:rPr>
              <a:t>yang diperhitungkan hanyalah </a:t>
            </a:r>
            <a:r>
              <a:rPr spc="-5" dirty="0">
                <a:latin typeface="Calibri"/>
                <a:cs typeface="Calibri"/>
              </a:rPr>
              <a:t>beban </a:t>
            </a:r>
            <a:r>
              <a:rPr spc="-15" dirty="0">
                <a:latin typeface="Calibri"/>
                <a:cs typeface="Calibri"/>
              </a:rPr>
              <a:t>gravitasi </a:t>
            </a:r>
            <a:r>
              <a:rPr spc="-5" dirty="0">
                <a:latin typeface="Calibri"/>
                <a:cs typeface="Calibri"/>
              </a:rPr>
              <a:t>dan terbagi </a:t>
            </a:r>
            <a:r>
              <a:rPr spc="-15" dirty="0">
                <a:latin typeface="Calibri"/>
                <a:cs typeface="Calibri"/>
              </a:rPr>
              <a:t>merata </a:t>
            </a:r>
            <a:r>
              <a:rPr dirty="0">
                <a:latin typeface="Calibri"/>
                <a:cs typeface="Calibri"/>
              </a:rPr>
              <a:t>pada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seluruh panel pelat. </a:t>
            </a:r>
            <a:r>
              <a:rPr spc="-10" dirty="0">
                <a:latin typeface="Calibri"/>
                <a:cs typeface="Calibri"/>
              </a:rPr>
              <a:t>Sedangkan </a:t>
            </a:r>
            <a:r>
              <a:rPr spc="-5" dirty="0">
                <a:latin typeface="Calibri"/>
                <a:cs typeface="Calibri"/>
              </a:rPr>
              <a:t>beban hidup tidak boleh melebihi </a:t>
            </a:r>
            <a:r>
              <a:rPr dirty="0">
                <a:latin typeface="Calibri"/>
                <a:cs typeface="Calibri"/>
              </a:rPr>
              <a:t>2 </a:t>
            </a:r>
            <a:r>
              <a:rPr spc="-10" dirty="0">
                <a:latin typeface="Calibri"/>
                <a:cs typeface="Calibri"/>
              </a:rPr>
              <a:t>kali </a:t>
            </a:r>
            <a:r>
              <a:rPr spc="-5" dirty="0">
                <a:latin typeface="Calibri"/>
                <a:cs typeface="Calibri"/>
              </a:rPr>
              <a:t>beban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mati</a:t>
            </a:r>
            <a:endParaRPr>
              <a:latin typeface="Calibri"/>
              <a:cs typeface="Calibri"/>
            </a:endParaRPr>
          </a:p>
          <a:p>
            <a:pPr marL="355600" marR="356870" indent="-342900" algn="just">
              <a:lnSpc>
                <a:spcPts val="173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Untuk suatu panel pelat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balok di </a:t>
            </a:r>
            <a:r>
              <a:rPr spc="-15" dirty="0">
                <a:latin typeface="Calibri"/>
                <a:cs typeface="Calibri"/>
              </a:rPr>
              <a:t>antara </a:t>
            </a:r>
            <a:r>
              <a:rPr spc="-5" dirty="0">
                <a:latin typeface="Calibri"/>
                <a:cs typeface="Calibri"/>
              </a:rPr>
              <a:t>tumpuan pada </a:t>
            </a:r>
            <a:r>
              <a:rPr dirty="0">
                <a:latin typeface="Calibri"/>
                <a:cs typeface="Calibri"/>
              </a:rPr>
              <a:t>semua </a:t>
            </a:r>
            <a:r>
              <a:rPr spc="-10" dirty="0">
                <a:latin typeface="Calibri"/>
                <a:cs typeface="Calibri"/>
              </a:rPr>
              <a:t>sisinya,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kekakuan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relatif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dua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lurus,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57465" y="6053103"/>
            <a:ext cx="587375" cy="0"/>
          </a:xfrm>
          <a:custGeom>
            <a:avLst/>
            <a:gdLst/>
            <a:ahLst/>
            <a:cxnLst/>
            <a:rect l="l" t="t" r="r" b="b"/>
            <a:pathLst>
              <a:path w="587375">
                <a:moveTo>
                  <a:pt x="0" y="0"/>
                </a:moveTo>
                <a:lnTo>
                  <a:pt x="587050" y="0"/>
                </a:lnTo>
              </a:path>
            </a:pathLst>
          </a:custGeom>
          <a:ln w="10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88780" y="5881949"/>
            <a:ext cx="440055" cy="26866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650" spc="5" dirty="0">
                <a:latin typeface="Symbol"/>
                <a:cs typeface="Symbol"/>
              </a:rPr>
              <a:t></a:t>
            </a:r>
            <a:r>
              <a:rPr sz="1650" spc="-45" dirty="0">
                <a:latin typeface="Times New Roman"/>
                <a:cs typeface="Times New Roman"/>
              </a:rPr>
              <a:t> </a:t>
            </a:r>
            <a:r>
              <a:rPr sz="1650" spc="30" dirty="0">
                <a:latin typeface="Times New Roman"/>
                <a:cs typeface="Times New Roman"/>
              </a:rPr>
              <a:t>5</a:t>
            </a:r>
            <a:r>
              <a:rPr sz="1650" i="1" spc="-130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66365" y="5881949"/>
            <a:ext cx="447040" cy="26866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650" spc="55" dirty="0">
                <a:latin typeface="Times New Roman"/>
                <a:cs typeface="Times New Roman"/>
              </a:rPr>
              <a:t>0</a:t>
            </a:r>
            <a:r>
              <a:rPr sz="1650" i="1" spc="-10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2</a:t>
            </a:r>
            <a:r>
              <a:rPr sz="1650" spc="-45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Symbol"/>
                <a:cs typeface="Symbol"/>
              </a:rPr>
              <a:t>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19819" y="5671175"/>
            <a:ext cx="99695" cy="19171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50" spc="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67196" y="5973996"/>
            <a:ext cx="277495" cy="26866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2475" i="1" baseline="-26936" dirty="0">
                <a:latin typeface="Times New Roman"/>
                <a:cs typeface="Times New Roman"/>
              </a:rPr>
              <a:t>l</a:t>
            </a:r>
            <a:r>
              <a:rPr sz="2475" i="1" spc="97" baseline="-26936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27630" y="6194395"/>
            <a:ext cx="314325" cy="19171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50" i="1" dirty="0">
                <a:latin typeface="Times New Roman"/>
                <a:cs typeface="Times New Roman"/>
              </a:rPr>
              <a:t>f</a:t>
            </a:r>
            <a:r>
              <a:rPr sz="1150" i="1" spc="15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2</a:t>
            </a:r>
            <a:r>
              <a:rPr sz="1150" spc="105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27630" y="5828134"/>
            <a:ext cx="302895" cy="19171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50" i="1" dirty="0">
                <a:latin typeface="Times New Roman"/>
                <a:cs typeface="Times New Roman"/>
              </a:rPr>
              <a:t>f</a:t>
            </a:r>
            <a:r>
              <a:rPr sz="1150" i="1" spc="-80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1</a:t>
            </a:r>
            <a:r>
              <a:rPr sz="1150" dirty="0">
                <a:latin typeface="Times New Roman"/>
                <a:cs typeface="Times New Roman"/>
              </a:rPr>
              <a:t> </a:t>
            </a:r>
            <a:r>
              <a:rPr sz="1150" spc="-90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46084" y="5700275"/>
            <a:ext cx="40322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330835" algn="l"/>
              </a:tabLst>
            </a:pPr>
            <a:r>
              <a:rPr sz="1750" spc="-55" dirty="0">
                <a:latin typeface="Symbol"/>
                <a:cs typeface="Symbol"/>
              </a:rPr>
              <a:t></a:t>
            </a:r>
            <a:r>
              <a:rPr sz="1750" spc="-55" dirty="0">
                <a:latin typeface="Times New Roman"/>
                <a:cs typeface="Times New Roman"/>
              </a:rPr>
              <a:t>	</a:t>
            </a:r>
            <a:r>
              <a:rPr sz="1650" i="1" dirty="0">
                <a:latin typeface="Times New Roman"/>
                <a:cs typeface="Times New Roman"/>
              </a:rPr>
              <a:t>l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46084" y="6066536"/>
            <a:ext cx="15938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50" spc="-55" dirty="0">
                <a:latin typeface="Symbol"/>
                <a:cs typeface="Symbol"/>
              </a:rPr>
              <a:t></a:t>
            </a:r>
            <a:endParaRPr sz="17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882245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1375" y="2059725"/>
            <a:ext cx="6267464" cy="383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70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3235" y="2366773"/>
            <a:ext cx="8058164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3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5903" y="1671090"/>
            <a:ext cx="5153025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53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091666" y="1007479"/>
            <a:ext cx="10515600" cy="22320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2275" marR="558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421640" algn="l"/>
                <a:tab pos="422275" algn="l"/>
              </a:tabLst>
            </a:pPr>
            <a:r>
              <a:rPr dirty="0"/>
              <a:t>Momen</a:t>
            </a:r>
            <a:r>
              <a:rPr spc="-10" dirty="0"/>
              <a:t> </a:t>
            </a:r>
            <a:r>
              <a:rPr spc="-15" dirty="0"/>
              <a:t>statik</a:t>
            </a:r>
            <a:r>
              <a:rPr spc="25" dirty="0"/>
              <a:t> </a:t>
            </a:r>
            <a:r>
              <a:rPr spc="-15" dirty="0"/>
              <a:t>terfaktor</a:t>
            </a:r>
            <a:r>
              <a:rPr spc="15" dirty="0"/>
              <a:t> </a:t>
            </a:r>
            <a:r>
              <a:rPr spc="-10" dirty="0"/>
              <a:t>total</a:t>
            </a:r>
            <a:r>
              <a:rPr spc="15" dirty="0"/>
              <a:t> </a:t>
            </a:r>
            <a:r>
              <a:rPr spc="-10" dirty="0"/>
              <a:t>yang </a:t>
            </a:r>
            <a:r>
              <a:rPr spc="-5" dirty="0"/>
              <a:t>dibahas</a:t>
            </a:r>
            <a:r>
              <a:rPr spc="-10" dirty="0"/>
              <a:t> sebelumnya,</a:t>
            </a:r>
            <a:r>
              <a:rPr spc="10" dirty="0"/>
              <a:t> </a:t>
            </a:r>
            <a:r>
              <a:rPr spc="-5" dirty="0"/>
              <a:t>sebagian harus </a:t>
            </a:r>
            <a:r>
              <a:rPr dirty="0"/>
              <a:t> </a:t>
            </a:r>
            <a:r>
              <a:rPr spc="-10" dirty="0"/>
              <a:t>didistribusikan</a:t>
            </a:r>
            <a:r>
              <a:rPr spc="30" dirty="0"/>
              <a:t> </a:t>
            </a:r>
            <a:r>
              <a:rPr spc="-30" dirty="0"/>
              <a:t>ke</a:t>
            </a:r>
            <a:r>
              <a:rPr spc="-10" dirty="0"/>
              <a:t> kedua</a:t>
            </a:r>
            <a:r>
              <a:rPr dirty="0"/>
              <a:t> </a:t>
            </a:r>
            <a:r>
              <a:rPr spc="-5" dirty="0"/>
              <a:t>buah</a:t>
            </a:r>
            <a:r>
              <a:rPr spc="-15" dirty="0"/>
              <a:t> </a:t>
            </a:r>
            <a:r>
              <a:rPr dirty="0"/>
              <a:t>lajur </a:t>
            </a:r>
            <a:r>
              <a:rPr spc="-15" dirty="0"/>
              <a:t>kolom </a:t>
            </a:r>
            <a:r>
              <a:rPr spc="-5" dirty="0"/>
              <a:t>dan</a:t>
            </a:r>
            <a:r>
              <a:rPr dirty="0"/>
              <a:t> </a:t>
            </a:r>
            <a:r>
              <a:rPr spc="-30" dirty="0"/>
              <a:t>ke</a:t>
            </a:r>
            <a:r>
              <a:rPr dirty="0"/>
              <a:t> </a:t>
            </a:r>
            <a:r>
              <a:rPr spc="-10" dirty="0"/>
              <a:t>kedua </a:t>
            </a:r>
            <a:r>
              <a:rPr dirty="0"/>
              <a:t>lajur </a:t>
            </a:r>
            <a:r>
              <a:rPr spc="-10" dirty="0"/>
              <a:t>tengah</a:t>
            </a:r>
            <a:r>
              <a:rPr spc="5" dirty="0"/>
              <a:t> </a:t>
            </a:r>
            <a:r>
              <a:rPr spc="-5" dirty="0"/>
              <a:t>pada </a:t>
            </a:r>
            <a:r>
              <a:rPr spc="-440" dirty="0"/>
              <a:t> </a:t>
            </a:r>
            <a:r>
              <a:rPr spc="-5" dirty="0"/>
              <a:t>panel </a:t>
            </a:r>
            <a:r>
              <a:rPr spc="-10" dirty="0"/>
              <a:t>pelat</a:t>
            </a:r>
            <a:r>
              <a:rPr dirty="0"/>
              <a:t> </a:t>
            </a:r>
            <a:r>
              <a:rPr spc="-5" dirty="0"/>
              <a:t>yang</a:t>
            </a:r>
            <a:r>
              <a:rPr spc="-20" dirty="0"/>
              <a:t> </a:t>
            </a:r>
            <a:r>
              <a:rPr spc="-15" dirty="0"/>
              <a:t>berdekatan</a:t>
            </a:r>
          </a:p>
          <a:p>
            <a:pPr marL="422275" marR="333375" indent="-342900" algn="just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421640" algn="l"/>
                <a:tab pos="422275" algn="l"/>
              </a:tabLst>
            </a:pPr>
            <a:r>
              <a:rPr spc="-10" dirty="0"/>
              <a:t>Besarnya</a:t>
            </a:r>
            <a:r>
              <a:rPr spc="-5" dirty="0"/>
              <a:t> distribusi</a:t>
            </a:r>
            <a:r>
              <a:rPr spc="10" dirty="0"/>
              <a:t> </a:t>
            </a:r>
            <a:r>
              <a:rPr dirty="0"/>
              <a:t>momen</a:t>
            </a:r>
            <a:r>
              <a:rPr spc="-5" dirty="0"/>
              <a:t> </a:t>
            </a:r>
            <a:r>
              <a:rPr spc="-30" dirty="0"/>
              <a:t>ke</a:t>
            </a:r>
            <a:r>
              <a:rPr spc="-10" dirty="0"/>
              <a:t> </a:t>
            </a:r>
            <a:r>
              <a:rPr dirty="0"/>
              <a:t>lajur </a:t>
            </a:r>
            <a:r>
              <a:rPr spc="-15" dirty="0"/>
              <a:t>kolom </a:t>
            </a:r>
            <a:r>
              <a:rPr dirty="0"/>
              <a:t>dan</a:t>
            </a:r>
            <a:r>
              <a:rPr spc="-15" dirty="0"/>
              <a:t> </a:t>
            </a:r>
            <a:r>
              <a:rPr dirty="0"/>
              <a:t>lajur</a:t>
            </a:r>
            <a:r>
              <a:rPr spc="-5" dirty="0"/>
              <a:t> </a:t>
            </a:r>
            <a:r>
              <a:rPr spc="-10" dirty="0"/>
              <a:t>tengah</a:t>
            </a:r>
            <a:r>
              <a:rPr dirty="0"/>
              <a:t> </a:t>
            </a:r>
            <a:r>
              <a:rPr spc="-5" dirty="0"/>
              <a:t>merupakan </a:t>
            </a:r>
            <a:r>
              <a:rPr spc="-434" dirty="0"/>
              <a:t> </a:t>
            </a:r>
            <a:r>
              <a:rPr dirty="0"/>
              <a:t>fungsi</a:t>
            </a:r>
            <a:r>
              <a:rPr spc="-15" dirty="0"/>
              <a:t> </a:t>
            </a:r>
            <a:r>
              <a:rPr spc="-5" dirty="0"/>
              <a:t>dari</a:t>
            </a:r>
            <a:r>
              <a:rPr dirty="0"/>
              <a:t> </a:t>
            </a:r>
            <a:r>
              <a:rPr spc="-10" dirty="0"/>
              <a:t>rasio</a:t>
            </a:r>
            <a:r>
              <a:rPr dirty="0"/>
              <a:t> </a:t>
            </a:r>
            <a:r>
              <a:rPr i="1" dirty="0">
                <a:latin typeface="Calibri"/>
                <a:cs typeface="Calibri"/>
              </a:rPr>
              <a:t>l</a:t>
            </a:r>
            <a:r>
              <a:rPr sz="1950" baseline="-21367" dirty="0"/>
              <a:t>2</a:t>
            </a:r>
            <a:r>
              <a:rPr sz="2000" dirty="0"/>
              <a:t>/</a:t>
            </a:r>
            <a:r>
              <a:rPr sz="2000" i="1" dirty="0">
                <a:latin typeface="Calibri"/>
                <a:cs typeface="Calibri"/>
              </a:rPr>
              <a:t>l</a:t>
            </a:r>
            <a:r>
              <a:rPr sz="1950" baseline="-21367" dirty="0"/>
              <a:t>1</a:t>
            </a:r>
            <a:r>
              <a:rPr sz="2000" dirty="0"/>
              <a:t>,</a:t>
            </a:r>
            <a:r>
              <a:rPr sz="2000" spc="20" dirty="0"/>
              <a:t> </a:t>
            </a:r>
            <a:r>
              <a:rPr sz="2000" i="1" spc="5" dirty="0">
                <a:latin typeface="Calibri"/>
                <a:cs typeface="Calibri"/>
              </a:rPr>
              <a:t>a</a:t>
            </a:r>
            <a:r>
              <a:rPr sz="1950" i="1" spc="7" baseline="-21367" dirty="0">
                <a:latin typeface="Calibri"/>
                <a:cs typeface="Calibri"/>
              </a:rPr>
              <a:t>f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spc="-5" dirty="0"/>
              <a:t>dan</a:t>
            </a:r>
            <a:r>
              <a:rPr sz="2000" dirty="0"/>
              <a:t> </a:t>
            </a:r>
            <a:r>
              <a:rPr sz="2000" i="1" spc="-5" dirty="0">
                <a:latin typeface="Calibri"/>
                <a:cs typeface="Calibri"/>
              </a:rPr>
              <a:t>b</a:t>
            </a:r>
            <a:r>
              <a:rPr sz="1950" i="1" spc="-7" baseline="-21367" dirty="0">
                <a:latin typeface="Calibri"/>
                <a:cs typeface="Calibri"/>
              </a:rPr>
              <a:t>t</a:t>
            </a:r>
            <a:r>
              <a:rPr sz="1950" i="1" spc="217" baseline="-21367" dirty="0">
                <a:latin typeface="Calibri"/>
                <a:cs typeface="Calibri"/>
              </a:rPr>
              <a:t> </a:t>
            </a:r>
            <a:r>
              <a:rPr sz="2000" spc="-10" dirty="0"/>
              <a:t>sebagai</a:t>
            </a:r>
            <a:r>
              <a:rPr sz="2000" dirty="0"/>
              <a:t> </a:t>
            </a:r>
            <a:r>
              <a:rPr sz="2000" spc="-10" dirty="0"/>
              <a:t>berikut</a:t>
            </a:r>
            <a:r>
              <a:rPr sz="2000" spc="5" dirty="0"/>
              <a:t> </a:t>
            </a:r>
            <a:r>
              <a:rPr sz="2000" dirty="0"/>
              <a:t>: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1738" y="3774186"/>
            <a:ext cx="5494489" cy="22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574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6" y="1573780"/>
            <a:ext cx="8121650" cy="46742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31800" marR="530860" indent="-342900" algn="just">
              <a:lnSpc>
                <a:spcPts val="2400"/>
              </a:lnSpc>
              <a:spcBef>
                <a:spcPts val="67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500" spc="-20" dirty="0">
                <a:latin typeface="Calibri"/>
                <a:cs typeface="Calibri"/>
              </a:rPr>
              <a:t>Persentase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dari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momen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rencana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yang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didistribusikan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ke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lajur </a:t>
            </a:r>
            <a:r>
              <a:rPr sz="2500" spc="-20" dirty="0">
                <a:latin typeface="Calibri"/>
                <a:cs typeface="Calibri"/>
              </a:rPr>
              <a:t>kolom</a:t>
            </a:r>
            <a:r>
              <a:rPr sz="2500" spc="-10" dirty="0">
                <a:latin typeface="Calibri"/>
                <a:cs typeface="Calibri"/>
              </a:rPr>
              <a:t> dan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lajur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tengah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untuk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pelat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luar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dan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pelat </a:t>
            </a:r>
            <a:r>
              <a:rPr sz="2500" spc="-5" dirty="0">
                <a:latin typeface="Calibri"/>
                <a:cs typeface="Calibri"/>
              </a:rPr>
              <a:t> dalam,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ditampilkan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dalam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12.6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hingga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12.9.</a:t>
            </a:r>
            <a:endParaRPr sz="2500" dirty="0">
              <a:latin typeface="Calibri"/>
              <a:cs typeface="Calibri"/>
            </a:endParaRPr>
          </a:p>
          <a:p>
            <a:pPr marL="431800" marR="229235" indent="-342900" algn="just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500" spc="-20" dirty="0">
                <a:latin typeface="Calibri"/>
                <a:cs typeface="Calibri"/>
              </a:rPr>
              <a:t>Pada</a:t>
            </a:r>
            <a:r>
              <a:rPr sz="2500" spc="-5" dirty="0">
                <a:latin typeface="Calibri"/>
                <a:cs typeface="Calibri"/>
              </a:rPr>
              <a:t> panel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pelat</a:t>
            </a:r>
            <a:r>
              <a:rPr sz="2500" spc="-5" dirty="0">
                <a:latin typeface="Calibri"/>
                <a:cs typeface="Calibri"/>
              </a:rPr>
              <a:t> dalam,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bagian </a:t>
            </a:r>
            <a:r>
              <a:rPr sz="2500" spc="-10" dirty="0">
                <a:latin typeface="Calibri"/>
                <a:cs typeface="Calibri"/>
              </a:rPr>
              <a:t>dari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momen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rencana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yang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tidak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didistribusikan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ke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lajur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kolom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40" dirty="0">
                <a:latin typeface="Calibri"/>
                <a:cs typeface="Calibri"/>
              </a:rPr>
              <a:t>(Tabel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12.6)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harus 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dipikul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oleh </a:t>
            </a:r>
            <a:r>
              <a:rPr sz="2500" spc="-15" dirty="0">
                <a:latin typeface="Calibri"/>
                <a:cs typeface="Calibri"/>
              </a:rPr>
              <a:t>setengah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lajur </a:t>
            </a:r>
            <a:r>
              <a:rPr sz="2500" spc="-15" dirty="0">
                <a:latin typeface="Calibri"/>
                <a:cs typeface="Calibri"/>
              </a:rPr>
              <a:t>tengah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yang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berdekatan.</a:t>
            </a:r>
            <a:endParaRPr sz="2500" dirty="0">
              <a:latin typeface="Calibri"/>
              <a:cs typeface="Calibri"/>
            </a:endParaRPr>
          </a:p>
          <a:p>
            <a:pPr marL="431800" marR="603250" indent="-342900" algn="just">
              <a:lnSpc>
                <a:spcPts val="2400"/>
              </a:lnSpc>
              <a:spcBef>
                <a:spcPts val="60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500" spc="-5" dirty="0">
                <a:latin typeface="Calibri"/>
                <a:cs typeface="Calibri"/>
              </a:rPr>
              <a:t>Nilai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dalam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12.6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dapat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diinterpolasi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jika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rasio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i="1" dirty="0">
                <a:latin typeface="Calibri"/>
                <a:cs typeface="Calibri"/>
              </a:rPr>
              <a:t>l</a:t>
            </a:r>
            <a:r>
              <a:rPr sz="2475" baseline="-20202" dirty="0">
                <a:latin typeface="Calibri"/>
                <a:cs typeface="Calibri"/>
              </a:rPr>
              <a:t>2</a:t>
            </a:r>
            <a:r>
              <a:rPr sz="2500" dirty="0">
                <a:latin typeface="Calibri"/>
                <a:cs typeface="Calibri"/>
              </a:rPr>
              <a:t>/</a:t>
            </a:r>
            <a:r>
              <a:rPr sz="2500" i="1" dirty="0">
                <a:latin typeface="Calibri"/>
                <a:cs typeface="Calibri"/>
              </a:rPr>
              <a:t>l</a:t>
            </a:r>
            <a:r>
              <a:rPr sz="2475" baseline="-20202" dirty="0">
                <a:latin typeface="Calibri"/>
                <a:cs typeface="Calibri"/>
              </a:rPr>
              <a:t>1 </a:t>
            </a:r>
            <a:r>
              <a:rPr sz="2475" spc="-540" baseline="-20202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berada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antara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0,5</a:t>
            </a:r>
            <a:r>
              <a:rPr sz="2500" spc="-10" dirty="0">
                <a:latin typeface="Calibri"/>
                <a:cs typeface="Calibri"/>
              </a:rPr>
              <a:t> dan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2,0,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atau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jika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i="1" spc="-5" dirty="0">
                <a:latin typeface="Calibri"/>
                <a:cs typeface="Calibri"/>
              </a:rPr>
              <a:t>a</a:t>
            </a:r>
            <a:r>
              <a:rPr sz="2475" i="1" spc="-7" baseline="-20202" dirty="0">
                <a:latin typeface="Calibri"/>
                <a:cs typeface="Calibri"/>
              </a:rPr>
              <a:t>f</a:t>
            </a:r>
            <a:r>
              <a:rPr sz="2500" i="1" spc="-5" dirty="0">
                <a:latin typeface="Calibri"/>
                <a:cs typeface="Calibri"/>
              </a:rPr>
              <a:t>l</a:t>
            </a:r>
            <a:r>
              <a:rPr sz="2475" spc="-7" baseline="-20202" dirty="0">
                <a:latin typeface="Calibri"/>
                <a:cs typeface="Calibri"/>
              </a:rPr>
              <a:t>2</a:t>
            </a:r>
            <a:r>
              <a:rPr sz="2500" spc="-5" dirty="0">
                <a:latin typeface="Calibri"/>
                <a:cs typeface="Calibri"/>
              </a:rPr>
              <a:t>/</a:t>
            </a:r>
            <a:r>
              <a:rPr sz="2500" i="1" spc="-5" dirty="0">
                <a:latin typeface="Calibri"/>
                <a:cs typeface="Calibri"/>
              </a:rPr>
              <a:t>l</a:t>
            </a:r>
            <a:r>
              <a:rPr sz="2475" spc="-7" baseline="-20202" dirty="0">
                <a:latin typeface="Calibri"/>
                <a:cs typeface="Calibri"/>
              </a:rPr>
              <a:t>1</a:t>
            </a:r>
            <a:r>
              <a:rPr sz="2475" spc="315" baseline="-20202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di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antara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0 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hingga </a:t>
            </a:r>
            <a:r>
              <a:rPr sz="2500" spc="-5" dirty="0">
                <a:latin typeface="Calibri"/>
                <a:cs typeface="Calibri"/>
              </a:rPr>
              <a:t>1.</a:t>
            </a:r>
            <a:endParaRPr sz="2500" dirty="0">
              <a:latin typeface="Calibri"/>
              <a:cs typeface="Calibri"/>
            </a:endParaRPr>
          </a:p>
          <a:p>
            <a:pPr marL="431800" marR="199390" indent="-342900" algn="just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500" spc="-5" dirty="0">
                <a:latin typeface="Calibri"/>
                <a:cs typeface="Calibri"/>
              </a:rPr>
              <a:t>Dari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12.6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juga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dapat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terlihat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bahwa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jika</a:t>
            </a:r>
            <a:r>
              <a:rPr sz="2500" spc="-5" dirty="0">
                <a:latin typeface="Calibri"/>
                <a:cs typeface="Calibri"/>
              </a:rPr>
              <a:t> tidak 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digunakan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balok (seperti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pada</a:t>
            </a:r>
            <a:r>
              <a:rPr sz="2500" spc="-10" dirty="0">
                <a:latin typeface="Calibri"/>
                <a:cs typeface="Calibri"/>
              </a:rPr>
              <a:t> kasus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pelat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datar</a:t>
            </a:r>
            <a:r>
              <a:rPr sz="2500" spc="-5" dirty="0">
                <a:latin typeface="Calibri"/>
                <a:cs typeface="Calibri"/>
              </a:rPr>
              <a:t> dan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lantai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datar),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maka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nilai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i="1" dirty="0">
                <a:latin typeface="Calibri"/>
                <a:cs typeface="Calibri"/>
              </a:rPr>
              <a:t>a</a:t>
            </a:r>
            <a:r>
              <a:rPr sz="2475" i="1" baseline="-20202" dirty="0">
                <a:latin typeface="Calibri"/>
                <a:cs typeface="Calibri"/>
              </a:rPr>
              <a:t>f</a:t>
            </a:r>
            <a:r>
              <a:rPr sz="2475" i="1" spc="292" baseline="-20202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= 0.</a:t>
            </a:r>
            <a:endParaRPr sz="2500" dirty="0">
              <a:latin typeface="Calibri"/>
              <a:cs typeface="Calibri"/>
            </a:endParaRPr>
          </a:p>
          <a:p>
            <a:pPr marL="431800" marR="93980" indent="-342900" algn="just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500" spc="-20" dirty="0">
                <a:latin typeface="Calibri"/>
                <a:cs typeface="Calibri"/>
              </a:rPr>
              <a:t>Persentase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akhir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momen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pada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lajur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kolom</a:t>
            </a:r>
            <a:r>
              <a:rPr sz="2500" spc="-10" dirty="0">
                <a:latin typeface="Calibri"/>
                <a:cs typeface="Calibri"/>
              </a:rPr>
              <a:t> dan</a:t>
            </a:r>
            <a:r>
              <a:rPr sz="2500" spc="-5" dirty="0">
                <a:latin typeface="Calibri"/>
                <a:cs typeface="Calibri"/>
              </a:rPr>
              <a:t> lajur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tengah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sebagai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fungsi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dari</a:t>
            </a:r>
            <a:r>
              <a:rPr sz="2500" spc="30" dirty="0">
                <a:latin typeface="Calibri"/>
                <a:cs typeface="Calibri"/>
              </a:rPr>
              <a:t> </a:t>
            </a:r>
            <a:r>
              <a:rPr sz="2500" i="1" spc="-5" dirty="0">
                <a:latin typeface="Calibri"/>
                <a:cs typeface="Calibri"/>
              </a:rPr>
              <a:t>M</a:t>
            </a:r>
            <a:r>
              <a:rPr sz="2475" i="1" spc="-7" baseline="-20202" dirty="0">
                <a:latin typeface="Calibri"/>
                <a:cs typeface="Calibri"/>
              </a:rPr>
              <a:t>o</a:t>
            </a:r>
            <a:r>
              <a:rPr sz="2500" spc="-5" dirty="0">
                <a:latin typeface="Calibri"/>
                <a:cs typeface="Calibri"/>
              </a:rPr>
              <a:t>,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ditunjukkan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dalam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12.7.</a:t>
            </a:r>
            <a:endParaRPr sz="25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7147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912365" y="1570522"/>
            <a:ext cx="6344285" cy="4829175"/>
            <a:chOff x="1388364" y="1570521"/>
            <a:chExt cx="6344285" cy="48291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8364" y="1570521"/>
              <a:ext cx="6343664" cy="48291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211970" y="2996946"/>
              <a:ext cx="1664970" cy="1584325"/>
            </a:xfrm>
            <a:custGeom>
              <a:avLst/>
              <a:gdLst/>
              <a:ahLst/>
              <a:cxnLst/>
              <a:rect l="l" t="t" r="r" b="b"/>
              <a:pathLst>
                <a:path w="1664970" h="1584325">
                  <a:moveTo>
                    <a:pt x="0" y="144017"/>
                  </a:moveTo>
                  <a:lnTo>
                    <a:pt x="18005" y="105748"/>
                  </a:lnTo>
                  <a:lnTo>
                    <a:pt x="68818" y="71350"/>
                  </a:lnTo>
                  <a:lnTo>
                    <a:pt x="105025" y="56032"/>
                  </a:lnTo>
                  <a:lnTo>
                    <a:pt x="147633" y="42199"/>
                  </a:lnTo>
                  <a:lnTo>
                    <a:pt x="196040" y="30022"/>
                  </a:lnTo>
                  <a:lnTo>
                    <a:pt x="249646" y="19673"/>
                  </a:lnTo>
                  <a:lnTo>
                    <a:pt x="307851" y="11324"/>
                  </a:lnTo>
                  <a:lnTo>
                    <a:pt x="370053" y="5147"/>
                  </a:lnTo>
                  <a:lnTo>
                    <a:pt x="435652" y="1315"/>
                  </a:lnTo>
                  <a:lnTo>
                    <a:pt x="504047" y="0"/>
                  </a:lnTo>
                  <a:lnTo>
                    <a:pt x="572443" y="1315"/>
                  </a:lnTo>
                  <a:lnTo>
                    <a:pt x="638044" y="5147"/>
                  </a:lnTo>
                  <a:lnTo>
                    <a:pt x="700248" y="11324"/>
                  </a:lnTo>
                  <a:lnTo>
                    <a:pt x="758456" y="19673"/>
                  </a:lnTo>
                  <a:lnTo>
                    <a:pt x="812066" y="30022"/>
                  </a:lnTo>
                  <a:lnTo>
                    <a:pt x="860477" y="42199"/>
                  </a:lnTo>
                  <a:lnTo>
                    <a:pt x="903088" y="56032"/>
                  </a:lnTo>
                  <a:lnTo>
                    <a:pt x="939299" y="71350"/>
                  </a:lnTo>
                  <a:lnTo>
                    <a:pt x="990118" y="105748"/>
                  </a:lnTo>
                  <a:lnTo>
                    <a:pt x="1008125" y="144017"/>
                  </a:lnTo>
                  <a:lnTo>
                    <a:pt x="1003523" y="163550"/>
                  </a:lnTo>
                  <a:lnTo>
                    <a:pt x="968510" y="200056"/>
                  </a:lnTo>
                  <a:lnTo>
                    <a:pt x="903088" y="232003"/>
                  </a:lnTo>
                  <a:lnTo>
                    <a:pt x="860477" y="245836"/>
                  </a:lnTo>
                  <a:lnTo>
                    <a:pt x="812066" y="258013"/>
                  </a:lnTo>
                  <a:lnTo>
                    <a:pt x="758456" y="268362"/>
                  </a:lnTo>
                  <a:lnTo>
                    <a:pt x="700248" y="276711"/>
                  </a:lnTo>
                  <a:lnTo>
                    <a:pt x="638044" y="282888"/>
                  </a:lnTo>
                  <a:lnTo>
                    <a:pt x="572443" y="286720"/>
                  </a:lnTo>
                  <a:lnTo>
                    <a:pt x="504047" y="288035"/>
                  </a:lnTo>
                  <a:lnTo>
                    <a:pt x="435652" y="286720"/>
                  </a:lnTo>
                  <a:lnTo>
                    <a:pt x="370053" y="282888"/>
                  </a:lnTo>
                  <a:lnTo>
                    <a:pt x="307851" y="276711"/>
                  </a:lnTo>
                  <a:lnTo>
                    <a:pt x="249646" y="268362"/>
                  </a:lnTo>
                  <a:lnTo>
                    <a:pt x="196040" y="258013"/>
                  </a:lnTo>
                  <a:lnTo>
                    <a:pt x="147633" y="245836"/>
                  </a:lnTo>
                  <a:lnTo>
                    <a:pt x="105025" y="232003"/>
                  </a:lnTo>
                  <a:lnTo>
                    <a:pt x="68818" y="216685"/>
                  </a:lnTo>
                  <a:lnTo>
                    <a:pt x="18005" y="182287"/>
                  </a:lnTo>
                  <a:lnTo>
                    <a:pt x="0" y="144017"/>
                  </a:lnTo>
                  <a:close/>
                </a:path>
                <a:path w="1664970" h="1584325">
                  <a:moveTo>
                    <a:pt x="656447" y="1440179"/>
                  </a:moveTo>
                  <a:lnTo>
                    <a:pt x="674453" y="1401908"/>
                  </a:lnTo>
                  <a:lnTo>
                    <a:pt x="725267" y="1367509"/>
                  </a:lnTo>
                  <a:lnTo>
                    <a:pt x="761475" y="1352192"/>
                  </a:lnTo>
                  <a:lnTo>
                    <a:pt x="804085" y="1338359"/>
                  </a:lnTo>
                  <a:lnTo>
                    <a:pt x="852494" y="1326182"/>
                  </a:lnTo>
                  <a:lnTo>
                    <a:pt x="906103" y="1315833"/>
                  </a:lnTo>
                  <a:lnTo>
                    <a:pt x="964311" y="1307485"/>
                  </a:lnTo>
                  <a:lnTo>
                    <a:pt x="1026518" y="1301309"/>
                  </a:lnTo>
                  <a:lnTo>
                    <a:pt x="1092123" y="1297477"/>
                  </a:lnTo>
                  <a:lnTo>
                    <a:pt x="1160525" y="1296161"/>
                  </a:lnTo>
                  <a:lnTo>
                    <a:pt x="1228921" y="1297477"/>
                  </a:lnTo>
                  <a:lnTo>
                    <a:pt x="1294520" y="1301309"/>
                  </a:lnTo>
                  <a:lnTo>
                    <a:pt x="1356722" y="1307485"/>
                  </a:lnTo>
                  <a:lnTo>
                    <a:pt x="1414926" y="1315833"/>
                  </a:lnTo>
                  <a:lnTo>
                    <a:pt x="1468532" y="1326182"/>
                  </a:lnTo>
                  <a:lnTo>
                    <a:pt x="1516940" y="1338359"/>
                  </a:lnTo>
                  <a:lnTo>
                    <a:pt x="1559547" y="1352192"/>
                  </a:lnTo>
                  <a:lnTo>
                    <a:pt x="1595755" y="1367509"/>
                  </a:lnTo>
                  <a:lnTo>
                    <a:pt x="1646568" y="1401908"/>
                  </a:lnTo>
                  <a:lnTo>
                    <a:pt x="1664573" y="1440179"/>
                  </a:lnTo>
                  <a:lnTo>
                    <a:pt x="1659972" y="1459713"/>
                  </a:lnTo>
                  <a:lnTo>
                    <a:pt x="1624962" y="1496220"/>
                  </a:lnTo>
                  <a:lnTo>
                    <a:pt x="1559547" y="1528167"/>
                  </a:lnTo>
                  <a:lnTo>
                    <a:pt x="1516940" y="1542000"/>
                  </a:lnTo>
                  <a:lnTo>
                    <a:pt x="1468532" y="1554177"/>
                  </a:lnTo>
                  <a:lnTo>
                    <a:pt x="1414926" y="1564526"/>
                  </a:lnTo>
                  <a:lnTo>
                    <a:pt x="1356722" y="1572874"/>
                  </a:lnTo>
                  <a:lnTo>
                    <a:pt x="1294520" y="1579050"/>
                  </a:lnTo>
                  <a:lnTo>
                    <a:pt x="1228921" y="1582882"/>
                  </a:lnTo>
                  <a:lnTo>
                    <a:pt x="1160525" y="1584197"/>
                  </a:lnTo>
                  <a:lnTo>
                    <a:pt x="1092123" y="1582882"/>
                  </a:lnTo>
                  <a:lnTo>
                    <a:pt x="1026518" y="1579050"/>
                  </a:lnTo>
                  <a:lnTo>
                    <a:pt x="964311" y="1572874"/>
                  </a:lnTo>
                  <a:lnTo>
                    <a:pt x="906103" y="1564526"/>
                  </a:lnTo>
                  <a:lnTo>
                    <a:pt x="852494" y="1554177"/>
                  </a:lnTo>
                  <a:lnTo>
                    <a:pt x="804085" y="1542000"/>
                  </a:lnTo>
                  <a:lnTo>
                    <a:pt x="761475" y="1528167"/>
                  </a:lnTo>
                  <a:lnTo>
                    <a:pt x="725267" y="1512850"/>
                  </a:lnTo>
                  <a:lnTo>
                    <a:pt x="674453" y="1478451"/>
                  </a:lnTo>
                  <a:lnTo>
                    <a:pt x="656447" y="1440179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34855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3445" y="1647323"/>
            <a:ext cx="6248414" cy="10763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2121" y="3573017"/>
            <a:ext cx="4099877" cy="17908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59243" y="3506735"/>
            <a:ext cx="4134120" cy="224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0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7" y="1617976"/>
            <a:ext cx="7813675" cy="10966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32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Calibri"/>
                <a:cs typeface="Calibri"/>
              </a:rPr>
              <a:t>Setelah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semua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momen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statik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didistribusikan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spc="-35" dirty="0">
                <a:latin typeface="Calibri"/>
                <a:cs typeface="Calibri"/>
              </a:rPr>
              <a:t>ke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lajur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tengah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lajur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kolom,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maka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luas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lentur untuk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setiap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momen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positif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negatif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dapat </a:t>
            </a:r>
            <a:r>
              <a:rPr sz="1900" spc="-5" dirty="0">
                <a:latin typeface="Calibri"/>
                <a:cs typeface="Calibri"/>
              </a:rPr>
              <a:t> dihitung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cara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sama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seperti pada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penampang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balok,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 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menggunakan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persamaan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6" y="3664513"/>
            <a:ext cx="7879080" cy="5854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81000" marR="43180" indent="-343535">
              <a:lnSpc>
                <a:spcPts val="2030"/>
              </a:lnSpc>
              <a:spcBef>
                <a:spcPts val="475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1900" spc="-10" dirty="0">
                <a:latin typeface="Calibri"/>
                <a:cs typeface="Calibri"/>
              </a:rPr>
              <a:t>Setelah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nilai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i="1" dirty="0">
                <a:latin typeface="Calibri"/>
                <a:cs typeface="Calibri"/>
              </a:rPr>
              <a:t>R</a:t>
            </a:r>
            <a:r>
              <a:rPr sz="1875" i="1" baseline="-20000" dirty="0">
                <a:latin typeface="Calibri"/>
                <a:cs typeface="Calibri"/>
              </a:rPr>
              <a:t>u</a:t>
            </a:r>
            <a:r>
              <a:rPr sz="1875" i="1" spc="209" baseline="-200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diperoleh,</a:t>
            </a:r>
            <a:r>
              <a:rPr sz="1900" spc="5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maka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selanjutnya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dapat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dihitung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rasio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55" dirty="0">
                <a:latin typeface="Calibri"/>
                <a:cs typeface="Calibri"/>
              </a:rPr>
              <a:t> </a:t>
            </a:r>
            <a:r>
              <a:rPr sz="2000" spc="-30" dirty="0">
                <a:latin typeface="Symbol"/>
                <a:cs typeface="Symbol"/>
              </a:rPr>
              <a:t></a:t>
            </a:r>
            <a:r>
              <a:rPr sz="1900" spc="-30" dirty="0">
                <a:latin typeface="Calibri"/>
                <a:cs typeface="Calibri"/>
              </a:rPr>
              <a:t>,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menggunakan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persamaan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6" y="5209411"/>
            <a:ext cx="7766050" cy="584134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55600" marR="5080" indent="-342900">
              <a:lnSpc>
                <a:spcPts val="2050"/>
              </a:lnSpc>
              <a:spcBef>
                <a:spcPts val="35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Calibri"/>
                <a:cs typeface="Calibri"/>
              </a:rPr>
              <a:t>Jarak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antar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tidak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boleh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melebihi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batasan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maksimum</a:t>
            </a:r>
            <a:r>
              <a:rPr sz="1900" spc="-10" dirty="0">
                <a:latin typeface="Calibri"/>
                <a:cs typeface="Calibri"/>
              </a:rPr>
              <a:t> yaitu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450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mm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atau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dua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kali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ketebalan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pelat, </a:t>
            </a:r>
            <a:r>
              <a:rPr sz="1900" spc="-10" dirty="0">
                <a:latin typeface="Calibri"/>
                <a:cs typeface="Calibri"/>
              </a:rPr>
              <a:t>dipilih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nilai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lebih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kecil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dari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keduanya.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00940" y="3141543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818" y="0"/>
                </a:lnTo>
              </a:path>
            </a:pathLst>
          </a:custGeom>
          <a:ln w="119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81601" y="2905453"/>
            <a:ext cx="11430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350" spc="20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09004" y="2785603"/>
            <a:ext cx="15240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50" i="1" spc="20" dirty="0">
                <a:latin typeface="Times New Roman"/>
                <a:cs typeface="Times New Roman"/>
              </a:rPr>
              <a:t>a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79824" y="3079481"/>
            <a:ext cx="11430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350" i="1" spc="20" dirty="0">
                <a:latin typeface="Times New Roman"/>
                <a:cs typeface="Times New Roman"/>
              </a:rPr>
              <a:t>u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9136" y="3079481"/>
            <a:ext cx="719455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637540" algn="l"/>
              </a:tabLst>
            </a:pPr>
            <a:r>
              <a:rPr sz="1350" i="1" spc="20" dirty="0">
                <a:latin typeface="Times New Roman"/>
                <a:cs typeface="Times New Roman"/>
              </a:rPr>
              <a:t>u	</a:t>
            </a:r>
            <a:r>
              <a:rPr sz="1350" i="1" spc="15" dirty="0">
                <a:latin typeface="Times New Roman"/>
                <a:cs typeface="Times New Roman"/>
              </a:rPr>
              <a:t>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1349" y="2943449"/>
            <a:ext cx="72834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50" spc="20" dirty="0">
                <a:latin typeface="Symbol"/>
                <a:cs typeface="Symbol"/>
              </a:rPr>
              <a:t></a:t>
            </a:r>
            <a:r>
              <a:rPr sz="1950" spc="-65" dirty="0">
                <a:latin typeface="Times New Roman"/>
                <a:cs typeface="Times New Roman"/>
              </a:rPr>
              <a:t> </a:t>
            </a:r>
            <a:r>
              <a:rPr sz="1950" i="1" spc="20" dirty="0">
                <a:latin typeface="Times New Roman"/>
                <a:cs typeface="Times New Roman"/>
              </a:rPr>
              <a:t>R</a:t>
            </a:r>
            <a:r>
              <a:rPr sz="1950" i="1" spc="290" dirty="0">
                <a:latin typeface="Times New Roman"/>
                <a:cs typeface="Times New Roman"/>
              </a:rPr>
              <a:t> </a:t>
            </a:r>
            <a:r>
              <a:rPr sz="1950" i="1" spc="-10" dirty="0">
                <a:latin typeface="Times New Roman"/>
                <a:cs typeface="Times New Roman"/>
              </a:rPr>
              <a:t>bd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88499" y="3138444"/>
            <a:ext cx="34353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950" spc="20" dirty="0">
                <a:latin typeface="Times New Roman"/>
                <a:cs typeface="Times New Roman"/>
              </a:rPr>
              <a:t>2</a:t>
            </a:r>
            <a:r>
              <a:rPr sz="1950" spc="-150" dirty="0">
                <a:latin typeface="Times New Roman"/>
                <a:cs typeface="Times New Roman"/>
              </a:rPr>
              <a:t> </a:t>
            </a:r>
            <a:r>
              <a:rPr sz="2925" spc="22" baseline="-7122" dirty="0">
                <a:latin typeface="Symbol"/>
                <a:cs typeface="Symbol"/>
              </a:rPr>
              <a:t></a:t>
            </a:r>
            <a:endParaRPr sz="2925" baseline="-7122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15869" y="2958426"/>
            <a:ext cx="101600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880110" algn="l"/>
              </a:tabLst>
            </a:pPr>
            <a:r>
              <a:rPr sz="2025" i="1" spc="22" baseline="-14403" dirty="0">
                <a:latin typeface="Times New Roman"/>
                <a:cs typeface="Times New Roman"/>
              </a:rPr>
              <a:t>y</a:t>
            </a:r>
            <a:r>
              <a:rPr sz="2025" i="1" spc="-67" baseline="-14403" dirty="0">
                <a:latin typeface="Times New Roman"/>
                <a:cs typeface="Times New Roman"/>
              </a:rPr>
              <a:t> </a:t>
            </a:r>
            <a:r>
              <a:rPr sz="1950" spc="15" dirty="0">
                <a:latin typeface="Symbol"/>
                <a:cs typeface="Symbol"/>
              </a:rPr>
              <a:t></a:t>
            </a:r>
            <a:r>
              <a:rPr sz="1950" spc="15" dirty="0">
                <a:latin typeface="Times New Roman"/>
                <a:cs typeface="Times New Roman"/>
              </a:rPr>
              <a:t>	</a:t>
            </a:r>
            <a:r>
              <a:rPr sz="1950" spc="15" dirty="0">
                <a:latin typeface="Symbol"/>
                <a:cs typeface="Symbol"/>
              </a:rPr>
              <a:t>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69957" y="3172655"/>
            <a:ext cx="12255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50" spc="15" dirty="0">
                <a:latin typeface="Symbol"/>
                <a:cs typeface="Symbol"/>
              </a:rPr>
              <a:t>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69956" y="2799419"/>
            <a:ext cx="836294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25805" algn="l"/>
              </a:tabLst>
            </a:pPr>
            <a:r>
              <a:rPr sz="1950" spc="15" dirty="0">
                <a:latin typeface="Symbol"/>
                <a:cs typeface="Symbol"/>
              </a:rPr>
              <a:t></a:t>
            </a:r>
            <a:r>
              <a:rPr sz="1950" spc="15" dirty="0">
                <a:latin typeface="Times New Roman"/>
                <a:cs typeface="Times New Roman"/>
              </a:rPr>
              <a:t>	</a:t>
            </a:r>
            <a:r>
              <a:rPr sz="1950" spc="15" dirty="0">
                <a:latin typeface="Symbol"/>
                <a:cs typeface="Symbol"/>
              </a:rPr>
              <a:t>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40430" y="2929518"/>
            <a:ext cx="17189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34975" algn="l"/>
                <a:tab pos="1016000" algn="l"/>
                <a:tab pos="1364615" algn="l"/>
              </a:tabLst>
            </a:pPr>
            <a:r>
              <a:rPr sz="1950" i="1" spc="30" dirty="0">
                <a:latin typeface="Times New Roman"/>
                <a:cs typeface="Times New Roman"/>
              </a:rPr>
              <a:t>M	</a:t>
            </a:r>
            <a:r>
              <a:rPr sz="1950" spc="20" dirty="0">
                <a:latin typeface="Symbol"/>
                <a:cs typeface="Symbol"/>
              </a:rPr>
              <a:t></a:t>
            </a:r>
            <a:r>
              <a:rPr sz="1950" spc="-235" dirty="0">
                <a:latin typeface="Times New Roman"/>
                <a:cs typeface="Times New Roman"/>
              </a:rPr>
              <a:t> </a:t>
            </a:r>
            <a:r>
              <a:rPr sz="2050" spc="-45" dirty="0">
                <a:latin typeface="Symbol"/>
                <a:cs typeface="Symbol"/>
              </a:rPr>
              <a:t></a:t>
            </a:r>
            <a:r>
              <a:rPr sz="1950" i="1" spc="-45" dirty="0">
                <a:latin typeface="Times New Roman"/>
                <a:cs typeface="Times New Roman"/>
              </a:rPr>
              <a:t>A	</a:t>
            </a:r>
            <a:r>
              <a:rPr sz="1950" i="1" spc="10" dirty="0">
                <a:latin typeface="Times New Roman"/>
                <a:cs typeface="Times New Roman"/>
              </a:rPr>
              <a:t>f	</a:t>
            </a:r>
            <a:r>
              <a:rPr sz="1950" i="1" spc="20" dirty="0">
                <a:latin typeface="Times New Roman"/>
                <a:cs typeface="Times New Roman"/>
              </a:rPr>
              <a:t>d </a:t>
            </a:r>
            <a:r>
              <a:rPr sz="1950" spc="20" dirty="0">
                <a:latin typeface="Symbol"/>
                <a:cs typeface="Symbol"/>
              </a:rPr>
              <a:t>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143571" y="4653784"/>
            <a:ext cx="585470" cy="0"/>
          </a:xfrm>
          <a:custGeom>
            <a:avLst/>
            <a:gdLst/>
            <a:ahLst/>
            <a:cxnLst/>
            <a:rect l="l" t="t" r="r" b="b"/>
            <a:pathLst>
              <a:path w="585470">
                <a:moveTo>
                  <a:pt x="0" y="0"/>
                </a:moveTo>
                <a:lnTo>
                  <a:pt x="584887" y="0"/>
                </a:lnTo>
              </a:path>
            </a:pathLst>
          </a:custGeom>
          <a:ln w="126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60217" y="4737019"/>
            <a:ext cx="1276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050" spc="10" dirty="0">
                <a:latin typeface="Symbol"/>
                <a:cs typeface="Symbol"/>
              </a:rPr>
              <a:t>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60216" y="4243349"/>
            <a:ext cx="121539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1099820" algn="l"/>
              </a:tabLst>
            </a:pPr>
            <a:r>
              <a:rPr sz="2050" spc="10" dirty="0">
                <a:latin typeface="Symbol"/>
                <a:cs typeface="Symbol"/>
              </a:rPr>
              <a:t></a:t>
            </a:r>
            <a:r>
              <a:rPr sz="2050" spc="10" dirty="0">
                <a:latin typeface="Times New Roman"/>
                <a:cs typeface="Times New Roman"/>
              </a:rPr>
              <a:t>	</a:t>
            </a:r>
            <a:r>
              <a:rPr sz="2050" spc="10" dirty="0">
                <a:latin typeface="Symbol"/>
                <a:cs typeface="Symbol"/>
              </a:rPr>
              <a:t>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77691" y="4716051"/>
            <a:ext cx="2978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i="1" spc="5" dirty="0">
                <a:latin typeface="Times New Roman"/>
                <a:cs typeface="Times New Roman"/>
              </a:rPr>
              <a:t>c</a:t>
            </a:r>
            <a:r>
              <a:rPr sz="1450" i="1" spc="240" dirty="0">
                <a:latin typeface="Times New Roman"/>
                <a:cs typeface="Times New Roman"/>
              </a:rPr>
              <a:t> </a:t>
            </a:r>
            <a:r>
              <a:rPr sz="3075" spc="15" baseline="-4065" dirty="0">
                <a:latin typeface="Symbol"/>
                <a:cs typeface="Symbol"/>
              </a:rPr>
              <a:t></a:t>
            </a:r>
            <a:endParaRPr sz="3075" baseline="-4065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15232" y="4214210"/>
            <a:ext cx="41275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2150" spc="-95" dirty="0">
                <a:latin typeface="Symbol"/>
                <a:cs typeface="Symbol"/>
              </a:rPr>
              <a:t></a:t>
            </a:r>
            <a:r>
              <a:rPr sz="2050" i="1" spc="10" dirty="0">
                <a:latin typeface="Times New Roman"/>
                <a:cs typeface="Times New Roman"/>
              </a:rPr>
              <a:t>f</a:t>
            </a:r>
            <a:r>
              <a:rPr sz="2050" i="1" spc="-185" dirty="0">
                <a:latin typeface="Times New Roman"/>
                <a:cs typeface="Times New Roman"/>
              </a:rPr>
              <a:t> </a:t>
            </a:r>
            <a:r>
              <a:rPr sz="2175" i="1" spc="7" baseline="-19157" dirty="0">
                <a:latin typeface="Times New Roman"/>
                <a:cs typeface="Times New Roman"/>
              </a:rPr>
              <a:t>y</a:t>
            </a:r>
            <a:endParaRPr sz="2175" baseline="-19157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93428" y="4430228"/>
            <a:ext cx="2307590" cy="5600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ts val="2150"/>
              </a:lnSpc>
              <a:spcBef>
                <a:spcPts val="125"/>
              </a:spcBef>
              <a:tabLst>
                <a:tab pos="2166620" algn="l"/>
              </a:tabLst>
            </a:pPr>
            <a:r>
              <a:rPr sz="2050" i="1" dirty="0">
                <a:latin typeface="Times New Roman"/>
                <a:cs typeface="Times New Roman"/>
              </a:rPr>
              <a:t>R</a:t>
            </a:r>
            <a:r>
              <a:rPr sz="2175" i="1" baseline="-19157" dirty="0">
                <a:latin typeface="Times New Roman"/>
                <a:cs typeface="Times New Roman"/>
              </a:rPr>
              <a:t>u</a:t>
            </a:r>
            <a:r>
              <a:rPr sz="2175" i="1" spc="652" baseline="-19157" dirty="0">
                <a:latin typeface="Times New Roman"/>
                <a:cs typeface="Times New Roman"/>
              </a:rPr>
              <a:t> </a:t>
            </a:r>
            <a:r>
              <a:rPr sz="2050" spc="20" dirty="0">
                <a:latin typeface="Symbol"/>
                <a:cs typeface="Symbol"/>
              </a:rPr>
              <a:t></a:t>
            </a:r>
            <a:r>
              <a:rPr sz="2050" spc="-235" dirty="0">
                <a:latin typeface="Times New Roman"/>
                <a:cs typeface="Times New Roman"/>
              </a:rPr>
              <a:t> </a:t>
            </a:r>
            <a:r>
              <a:rPr sz="2150" spc="-65" dirty="0">
                <a:latin typeface="Symbol"/>
                <a:cs typeface="Symbol"/>
              </a:rPr>
              <a:t></a:t>
            </a:r>
            <a:r>
              <a:rPr sz="2050" i="1" spc="-65" dirty="0">
                <a:latin typeface="Times New Roman"/>
                <a:cs typeface="Times New Roman"/>
              </a:rPr>
              <a:t>f</a:t>
            </a:r>
            <a:r>
              <a:rPr sz="2050" i="1" spc="-180" dirty="0">
                <a:latin typeface="Times New Roman"/>
                <a:cs typeface="Times New Roman"/>
              </a:rPr>
              <a:t> </a:t>
            </a:r>
            <a:r>
              <a:rPr sz="2175" i="1" spc="7" baseline="-19157" dirty="0">
                <a:latin typeface="Times New Roman"/>
                <a:cs typeface="Times New Roman"/>
              </a:rPr>
              <a:t>y</a:t>
            </a:r>
            <a:r>
              <a:rPr sz="2175" i="1" spc="-60" baseline="-19157" dirty="0">
                <a:latin typeface="Times New Roman"/>
                <a:cs typeface="Times New Roman"/>
              </a:rPr>
              <a:t> </a:t>
            </a:r>
            <a:r>
              <a:rPr sz="3075" spc="15" baseline="6775" dirty="0">
                <a:latin typeface="Symbol"/>
                <a:cs typeface="Symbol"/>
              </a:rPr>
              <a:t></a:t>
            </a:r>
            <a:r>
              <a:rPr sz="2050" spc="10" dirty="0">
                <a:latin typeface="Times New Roman"/>
                <a:cs typeface="Times New Roman"/>
              </a:rPr>
              <a:t>1</a:t>
            </a:r>
            <a:r>
              <a:rPr sz="2050" spc="-265" dirty="0">
                <a:latin typeface="Times New Roman"/>
                <a:cs typeface="Times New Roman"/>
              </a:rPr>
              <a:t> </a:t>
            </a:r>
            <a:r>
              <a:rPr sz="2050" spc="20" dirty="0">
                <a:latin typeface="Symbol"/>
                <a:cs typeface="Symbol"/>
              </a:rPr>
              <a:t></a:t>
            </a:r>
            <a:r>
              <a:rPr sz="2050" spc="20" dirty="0">
                <a:latin typeface="Times New Roman"/>
                <a:cs typeface="Times New Roman"/>
              </a:rPr>
              <a:t>	</a:t>
            </a:r>
            <a:r>
              <a:rPr sz="3075" spc="15" baseline="6775" dirty="0">
                <a:latin typeface="Symbol"/>
                <a:cs typeface="Symbol"/>
              </a:rPr>
              <a:t></a:t>
            </a:r>
            <a:endParaRPr sz="3075" baseline="6775">
              <a:latin typeface="Symbol"/>
              <a:cs typeface="Symbol"/>
            </a:endParaRPr>
          </a:p>
          <a:p>
            <a:pPr marR="191770" algn="r">
              <a:lnSpc>
                <a:spcPts val="2030"/>
              </a:lnSpc>
            </a:pPr>
            <a:r>
              <a:rPr sz="2050" spc="-195" dirty="0">
                <a:latin typeface="Times New Roman"/>
                <a:cs typeface="Times New Roman"/>
              </a:rPr>
              <a:t>1</a:t>
            </a:r>
            <a:r>
              <a:rPr sz="2050" spc="-10" dirty="0">
                <a:latin typeface="Times New Roman"/>
                <a:cs typeface="Times New Roman"/>
              </a:rPr>
              <a:t>,</a:t>
            </a:r>
            <a:r>
              <a:rPr sz="2050" spc="15" dirty="0">
                <a:latin typeface="Times New Roman"/>
                <a:cs typeface="Times New Roman"/>
              </a:rPr>
              <a:t>7</a:t>
            </a:r>
            <a:r>
              <a:rPr sz="2050" spc="-95" dirty="0">
                <a:latin typeface="Times New Roman"/>
                <a:cs typeface="Times New Roman"/>
              </a:rPr>
              <a:t> </a:t>
            </a:r>
            <a:r>
              <a:rPr sz="2050" i="1" spc="10" dirty="0">
                <a:latin typeface="Times New Roman"/>
                <a:cs typeface="Times New Roman"/>
              </a:rPr>
              <a:t>f</a:t>
            </a:r>
            <a:r>
              <a:rPr sz="2050" i="1" spc="15" dirty="0">
                <a:latin typeface="Times New Roman"/>
                <a:cs typeface="Times New Roman"/>
              </a:rPr>
              <a:t> </a:t>
            </a:r>
            <a:r>
              <a:rPr sz="3075" spc="7" baseline="2710" dirty="0">
                <a:latin typeface="Symbol"/>
                <a:cs typeface="Symbol"/>
              </a:rPr>
              <a:t></a:t>
            </a:r>
            <a:endParaRPr sz="3075" baseline="271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251473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9924" y="702645"/>
            <a:ext cx="7219489" cy="585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18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829</Words>
  <Application>Microsoft Office PowerPoint</Application>
  <PresentationFormat>Widescreen</PresentationFormat>
  <Paragraphs>70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MT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4</cp:revision>
  <dcterms:created xsi:type="dcterms:W3CDTF">2021-09-21T15:48:44Z</dcterms:created>
  <dcterms:modified xsi:type="dcterms:W3CDTF">2023-03-13T15:01:02Z</dcterms:modified>
</cp:coreProperties>
</file>