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68" r:id="rId2"/>
    <p:sldId id="257" r:id="rId3"/>
    <p:sldId id="258" r:id="rId4"/>
    <p:sldId id="259" r:id="rId5"/>
    <p:sldId id="262" r:id="rId6"/>
    <p:sldId id="266" r:id="rId7"/>
    <p:sldId id="260" r:id="rId8"/>
    <p:sldId id="261" r:id="rId9"/>
    <p:sldId id="263" r:id="rId10"/>
    <p:sldId id="267" r:id="rId11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F43C69D7-8FD3-4E9C-B93D-0B387CF209E1}" type="datetimeFigureOut">
              <a:rPr lang="id-ID" smtClean="0"/>
              <a:pPr/>
              <a:t>01/11/2018</a:t>
            </a:fld>
            <a:endParaRPr lang="id-ID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id-ID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4351FE6-88E6-470F-9B8F-BF30D83FD89A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43C69D7-8FD3-4E9C-B93D-0B387CF209E1}" type="datetimeFigureOut">
              <a:rPr lang="id-ID" smtClean="0"/>
              <a:pPr/>
              <a:t>01/11/2018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351FE6-88E6-470F-9B8F-BF30D83FD89A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F43C69D7-8FD3-4E9C-B93D-0B387CF209E1}" type="datetimeFigureOut">
              <a:rPr lang="id-ID" smtClean="0"/>
              <a:pPr/>
              <a:t>01/11/2018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54351FE6-88E6-470F-9B8F-BF30D83FD89A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43C69D7-8FD3-4E9C-B93D-0B387CF209E1}" type="datetimeFigureOut">
              <a:rPr lang="id-ID" smtClean="0"/>
              <a:pPr/>
              <a:t>01/11/2018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351FE6-88E6-470F-9B8F-BF30D83FD89A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43C69D7-8FD3-4E9C-B93D-0B387CF209E1}" type="datetimeFigureOut">
              <a:rPr lang="id-ID" smtClean="0"/>
              <a:pPr/>
              <a:t>01/11/2018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351FE6-88E6-470F-9B8F-BF30D83FD89A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43C69D7-8FD3-4E9C-B93D-0B387CF209E1}" type="datetimeFigureOut">
              <a:rPr lang="id-ID" smtClean="0"/>
              <a:pPr/>
              <a:t>01/11/2018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351FE6-88E6-470F-9B8F-BF30D83FD89A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F43C69D7-8FD3-4E9C-B93D-0B387CF209E1}" type="datetimeFigureOut">
              <a:rPr lang="id-ID" smtClean="0"/>
              <a:pPr/>
              <a:t>01/11/2018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351FE6-88E6-470F-9B8F-BF30D83FD89A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43C69D7-8FD3-4E9C-B93D-0B387CF209E1}" type="datetimeFigureOut">
              <a:rPr lang="id-ID" smtClean="0"/>
              <a:pPr/>
              <a:t>01/11/2018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351FE6-88E6-470F-9B8F-BF30D83FD89A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43C69D7-8FD3-4E9C-B93D-0B387CF209E1}" type="datetimeFigureOut">
              <a:rPr lang="id-ID" smtClean="0"/>
              <a:pPr/>
              <a:t>01/11/2018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351FE6-88E6-470F-9B8F-BF30D83FD89A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43C69D7-8FD3-4E9C-B93D-0B387CF209E1}" type="datetimeFigureOut">
              <a:rPr lang="id-ID" smtClean="0"/>
              <a:pPr/>
              <a:t>01/11/2018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351FE6-88E6-470F-9B8F-BF30D83FD89A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F43C69D7-8FD3-4E9C-B93D-0B387CF209E1}" type="datetimeFigureOut">
              <a:rPr lang="id-ID" smtClean="0"/>
              <a:pPr/>
              <a:t>01/11/2018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4351FE6-88E6-470F-9B8F-BF30D83FD89A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F43C69D7-8FD3-4E9C-B93D-0B387CF209E1}" type="datetimeFigureOut">
              <a:rPr lang="id-ID" smtClean="0"/>
              <a:pPr/>
              <a:t>01/11/2018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id-ID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54351FE6-88E6-470F-9B8F-BF30D83FD89A}" type="slidenum">
              <a:rPr lang="id-ID" smtClean="0"/>
              <a:pPr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audio" Target="NULL"/><Relationship Id="rId7" Type="http://schemas.openxmlformats.org/officeDocument/2006/relationships/image" Target="../media/image6.gi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5" name="Picture 4" descr="C:\Users\User\Pictures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4034036"/>
            <a:ext cx="2940051" cy="2675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loud Callout 5"/>
          <p:cNvSpPr/>
          <p:nvPr/>
        </p:nvSpPr>
        <p:spPr bwMode="auto">
          <a:xfrm>
            <a:off x="1547664" y="548680"/>
            <a:ext cx="5400600" cy="3485356"/>
          </a:xfrm>
          <a:prstGeom prst="cloudCallout">
            <a:avLst/>
          </a:prstGeom>
          <a:gradFill rotWithShape="1">
            <a:gsLst>
              <a:gs pos="0">
                <a:srgbClr val="FBDF53">
                  <a:tint val="50000"/>
                  <a:satMod val="300000"/>
                </a:srgbClr>
              </a:gs>
              <a:gs pos="35000">
                <a:srgbClr val="FBDF53">
                  <a:tint val="37000"/>
                  <a:satMod val="300000"/>
                </a:srgbClr>
              </a:gs>
              <a:gs pos="100000">
                <a:srgbClr val="FBDF53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FBDF53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28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2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  </a:t>
            </a:r>
            <a:r>
              <a:rPr lang="en-US" sz="2800" b="1" kern="0" noProof="0" dirty="0" smtClean="0">
                <a:solidFill>
                  <a:srgbClr val="000000"/>
                </a:solidFill>
                <a:latin typeface="Arial"/>
                <a:cs typeface="Arial"/>
              </a:rPr>
              <a:t>PEMEROLEHAN BAHASA.?</a:t>
            </a:r>
            <a:endParaRPr kumimoji="0" lang="id-ID" sz="28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SimSun" pitchFamily="2" charset="-12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8418439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b="1" dirty="0"/>
              <a:t>A.</a:t>
            </a:r>
            <a:r>
              <a:rPr lang="id-ID" dirty="0"/>
              <a:t>  </a:t>
            </a:r>
            <a:r>
              <a:rPr lang="id-ID" b="1" dirty="0"/>
              <a:t>Pengertian Pemerolehan Bahasa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988840"/>
            <a:ext cx="7848872" cy="4466896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/>
              <a:t>	</a:t>
            </a:r>
            <a:r>
              <a:rPr lang="en-US" dirty="0" err="1" smtClean="0"/>
              <a:t>pemerolehan</a:t>
            </a:r>
            <a:r>
              <a:rPr lang="en-US" dirty="0" smtClean="0"/>
              <a:t> </a:t>
            </a:r>
            <a:r>
              <a:rPr lang="en-US" dirty="0" err="1"/>
              <a:t>bahasa</a:t>
            </a:r>
            <a:r>
              <a:rPr lang="en-US" dirty="0"/>
              <a:t> </a:t>
            </a:r>
            <a:r>
              <a:rPr lang="en-US" dirty="0" err="1"/>
              <a:t>adalah</a:t>
            </a:r>
            <a:r>
              <a:rPr lang="en-US" dirty="0"/>
              <a:t> proses yang </a:t>
            </a:r>
            <a:r>
              <a:rPr lang="en-US" dirty="0" err="1"/>
              <a:t>berlangsung</a:t>
            </a:r>
            <a:r>
              <a:rPr lang="en-US" dirty="0"/>
              <a:t> di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otak</a:t>
            </a:r>
            <a:r>
              <a:rPr lang="en-US" dirty="0"/>
              <a:t> </a:t>
            </a:r>
            <a:r>
              <a:rPr lang="en-US" dirty="0" err="1"/>
              <a:t>kanak-kanak</a:t>
            </a:r>
            <a:r>
              <a:rPr lang="en-US" dirty="0"/>
              <a:t> </a:t>
            </a:r>
            <a:r>
              <a:rPr lang="en-US" dirty="0" err="1"/>
              <a:t>ketika</a:t>
            </a:r>
            <a:r>
              <a:rPr lang="en-US" dirty="0"/>
              <a:t> </a:t>
            </a:r>
            <a:r>
              <a:rPr lang="en-US" dirty="0" err="1"/>
              <a:t>dia</a:t>
            </a:r>
            <a:r>
              <a:rPr lang="en-US" dirty="0"/>
              <a:t> </a:t>
            </a:r>
            <a:r>
              <a:rPr lang="en-US" dirty="0" err="1"/>
              <a:t>memperoleh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pertamanya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ibunya</a:t>
            </a:r>
            <a:r>
              <a:rPr lang="en-US" dirty="0"/>
              <a:t>. </a:t>
            </a:r>
            <a:r>
              <a:rPr lang="en-US" dirty="0" smtClean="0"/>
              <a:t>Proses </a:t>
            </a:r>
            <a:r>
              <a:rPr lang="en-US" dirty="0" err="1" smtClean="0"/>
              <a:t>dimana</a:t>
            </a:r>
            <a:r>
              <a:rPr lang="en-US" dirty="0" smtClean="0"/>
              <a:t> </a:t>
            </a:r>
            <a:r>
              <a:rPr lang="en-US" dirty="0" err="1" smtClean="0"/>
              <a:t>manusia</a:t>
            </a:r>
            <a:r>
              <a:rPr lang="en-US" dirty="0" smtClean="0"/>
              <a:t> </a:t>
            </a:r>
            <a:r>
              <a:rPr lang="en-US" dirty="0" err="1"/>
              <a:t>mendapatkan</a:t>
            </a:r>
            <a:r>
              <a:rPr lang="en-US" dirty="0"/>
              <a:t> </a:t>
            </a:r>
            <a:r>
              <a:rPr lang="en-US" dirty="0" err="1"/>
              <a:t>kemampuan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menangkap</a:t>
            </a:r>
            <a:r>
              <a:rPr lang="en-US" dirty="0"/>
              <a:t>, </a:t>
            </a:r>
            <a:r>
              <a:rPr lang="en-US" dirty="0" err="1"/>
              <a:t>menghasilkan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smtClean="0"/>
              <a:t>kata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pemahaman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 smtClean="0"/>
              <a:t>komunikasi</a:t>
            </a:r>
            <a:r>
              <a:rPr lang="en-US" dirty="0" smtClean="0"/>
              <a:t>.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xmlns="" val="1340491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b="1" dirty="0"/>
              <a:t>B.</a:t>
            </a:r>
            <a:r>
              <a:rPr lang="id-ID" dirty="0"/>
              <a:t>  </a:t>
            </a:r>
            <a:r>
              <a:rPr lang="id-ID" b="1" dirty="0" smtClean="0"/>
              <a:t>Teori </a:t>
            </a:r>
            <a:r>
              <a:rPr lang="id-ID" b="1" dirty="0"/>
              <a:t>Pemerolehan Bahasa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132856"/>
            <a:ext cx="8229600" cy="3949899"/>
          </a:xfrm>
        </p:spPr>
        <p:txBody>
          <a:bodyPr/>
          <a:lstStyle/>
          <a:p>
            <a:pPr marL="0" indent="0">
              <a:buNone/>
            </a:pPr>
            <a:r>
              <a:rPr lang="id-ID" b="1" dirty="0" smtClean="0"/>
              <a:t>1</a:t>
            </a:r>
            <a:r>
              <a:rPr lang="id-ID" b="1" dirty="0"/>
              <a:t>.</a:t>
            </a:r>
            <a:r>
              <a:rPr lang="id-ID" dirty="0"/>
              <a:t>    </a:t>
            </a:r>
            <a:r>
              <a:rPr lang="id-ID" b="1" dirty="0"/>
              <a:t>Teori </a:t>
            </a:r>
            <a:r>
              <a:rPr lang="id-ID" b="1" dirty="0" smtClean="0"/>
              <a:t>Behaviorisme</a:t>
            </a:r>
          </a:p>
          <a:p>
            <a:pPr marL="0" indent="0">
              <a:buNone/>
            </a:pPr>
            <a:r>
              <a:rPr lang="it-IT" b="1" dirty="0"/>
              <a:t>2.</a:t>
            </a:r>
            <a:r>
              <a:rPr lang="it-IT" dirty="0"/>
              <a:t>    </a:t>
            </a:r>
            <a:r>
              <a:rPr lang="it-IT" b="1" dirty="0"/>
              <a:t>Teori Nativisme (</a:t>
            </a:r>
            <a:r>
              <a:rPr lang="it-IT" b="1" i="1" dirty="0"/>
              <a:t>Nativistic Approach</a:t>
            </a:r>
            <a:r>
              <a:rPr lang="it-IT" b="1" dirty="0" smtClean="0"/>
              <a:t>)</a:t>
            </a:r>
            <a:endParaRPr lang="id-ID" b="1" dirty="0" smtClean="0"/>
          </a:p>
          <a:p>
            <a:pPr marL="0" indent="0">
              <a:buNone/>
            </a:pPr>
            <a:r>
              <a:rPr lang="id-ID" b="1" dirty="0"/>
              <a:t>3.</a:t>
            </a:r>
            <a:r>
              <a:rPr lang="id-ID" dirty="0"/>
              <a:t>    </a:t>
            </a:r>
            <a:r>
              <a:rPr lang="id-ID" b="1" dirty="0"/>
              <a:t>Teori </a:t>
            </a:r>
            <a:r>
              <a:rPr lang="id-ID" b="1" dirty="0" smtClean="0"/>
              <a:t>Kognitivisme</a:t>
            </a:r>
          </a:p>
          <a:p>
            <a:pPr marL="0" indent="0">
              <a:buNone/>
            </a:pPr>
            <a:r>
              <a:rPr lang="en-US" b="1" dirty="0"/>
              <a:t>4.</a:t>
            </a:r>
            <a:r>
              <a:rPr lang="en-US" dirty="0"/>
              <a:t>    </a:t>
            </a:r>
            <a:r>
              <a:rPr lang="en-US" b="1" dirty="0" err="1"/>
              <a:t>Teori</a:t>
            </a:r>
            <a:r>
              <a:rPr lang="en-US" b="1" dirty="0"/>
              <a:t> </a:t>
            </a:r>
            <a:r>
              <a:rPr lang="en-US" b="1" dirty="0" err="1"/>
              <a:t>Interaksionisme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xmlns="" val="89214043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b="1" dirty="0" smtClean="0"/>
              <a:t>1.</a:t>
            </a:r>
            <a:r>
              <a:rPr lang="id-ID" dirty="0" smtClean="0"/>
              <a:t>    </a:t>
            </a:r>
            <a:r>
              <a:rPr lang="id-ID" b="1" dirty="0" smtClean="0"/>
              <a:t>Teori Behaviorisme</a:t>
            </a:r>
            <a:br>
              <a:rPr lang="id-ID" b="1" dirty="0" smtClean="0"/>
            </a:b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196752"/>
            <a:ext cx="7992888" cy="5258984"/>
          </a:xfrm>
        </p:spPr>
        <p:txBody>
          <a:bodyPr>
            <a:normAutofit fontScale="92500" lnSpcReduction="10000"/>
          </a:bodyPr>
          <a:lstStyle/>
          <a:p>
            <a:r>
              <a:rPr lang="id-ID" dirty="0" smtClean="0"/>
              <a:t>Teori Behavioristik</a:t>
            </a:r>
            <a:r>
              <a:rPr lang="id-ID" dirty="0"/>
              <a:t> menjelaskan bahwa bahasa akan dapat diperoleh dan dikuasai karena faktor 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</a:t>
            </a:r>
            <a:r>
              <a:rPr lang="id-ID" dirty="0" smtClean="0"/>
              <a:t>pembiasaan</a:t>
            </a:r>
            <a:r>
              <a:rPr lang="id-ID" dirty="0"/>
              <a:t>. </a:t>
            </a:r>
            <a:endParaRPr lang="id-ID" dirty="0" smtClean="0"/>
          </a:p>
          <a:p>
            <a:r>
              <a:rPr lang="id-ID" dirty="0"/>
              <a:t>Menurut Abdul </a:t>
            </a:r>
            <a:r>
              <a:rPr lang="id-ID" dirty="0" smtClean="0"/>
              <a:t>Chaer, kaum </a:t>
            </a:r>
            <a:r>
              <a:rPr lang="id-ID" dirty="0"/>
              <a:t>behavioris menekankan bahwa proses pemerolehan bahasa pertama dikendalikan dari luar diri si anak, yaitu oleh rangsangan yang diberikan melalui lingkungan</a:t>
            </a:r>
            <a:r>
              <a:rPr lang="id-ID" dirty="0" smtClean="0"/>
              <a:t>.</a:t>
            </a:r>
          </a:p>
          <a:p>
            <a:r>
              <a:rPr lang="en-US" dirty="0" err="1" smtClean="0"/>
              <a:t>Contoh</a:t>
            </a:r>
            <a:r>
              <a:rPr lang="id-ID" dirty="0" smtClean="0"/>
              <a:t>:</a:t>
            </a:r>
          </a:p>
          <a:p>
            <a:pPr marL="0" indent="0">
              <a:buNone/>
            </a:pPr>
            <a:r>
              <a:rPr lang="en-US" dirty="0" smtClean="0"/>
              <a:t> </a:t>
            </a:r>
            <a:r>
              <a:rPr lang="en-US" dirty="0"/>
              <a:t>	</a:t>
            </a:r>
            <a:r>
              <a:rPr lang="en-US" dirty="0" err="1" smtClean="0"/>
              <a:t>seorang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mengucapkan</a:t>
            </a:r>
            <a:r>
              <a:rPr lang="en-US" dirty="0" smtClean="0"/>
              <a:t> </a:t>
            </a:r>
            <a:r>
              <a:rPr lang="en-US" dirty="0" err="1" smtClean="0"/>
              <a:t>bilangkali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barangkali</a:t>
            </a:r>
            <a:r>
              <a:rPr lang="en-US" dirty="0" smtClean="0"/>
              <a:t>. </a:t>
            </a:r>
            <a:r>
              <a:rPr lang="en-US" dirty="0" err="1" smtClean="0"/>
              <a:t>Sudah</a:t>
            </a:r>
            <a:r>
              <a:rPr lang="en-US" dirty="0" smtClean="0"/>
              <a:t> </a:t>
            </a:r>
            <a:r>
              <a:rPr lang="en-US" dirty="0" err="1"/>
              <a:t>pasti</a:t>
            </a:r>
            <a:r>
              <a:rPr lang="en-US" dirty="0"/>
              <a:t> </a:t>
            </a:r>
            <a:r>
              <a:rPr lang="en-US" dirty="0" err="1"/>
              <a:t>si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dikritik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ibunya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siapa</a:t>
            </a:r>
            <a:r>
              <a:rPr lang="en-US" dirty="0"/>
              <a:t> </a:t>
            </a:r>
            <a:r>
              <a:rPr lang="en-US" dirty="0" err="1"/>
              <a:t>saja</a:t>
            </a:r>
            <a:r>
              <a:rPr lang="en-US" dirty="0"/>
              <a:t> yang </a:t>
            </a:r>
            <a:r>
              <a:rPr lang="en-US" dirty="0" err="1"/>
              <a:t>mendengar</a:t>
            </a:r>
            <a:r>
              <a:rPr lang="en-US" dirty="0"/>
              <a:t> kata </a:t>
            </a:r>
            <a:r>
              <a:rPr lang="en-US" dirty="0" err="1"/>
              <a:t>tersebut</a:t>
            </a:r>
            <a:r>
              <a:rPr lang="en-US" dirty="0"/>
              <a:t>. </a:t>
            </a:r>
            <a:r>
              <a:rPr lang="en-US" dirty="0" err="1"/>
              <a:t>Apabila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ketika</a:t>
            </a:r>
            <a:r>
              <a:rPr lang="en-US" dirty="0"/>
              <a:t> </a:t>
            </a:r>
            <a:r>
              <a:rPr lang="en-US" dirty="0" err="1"/>
              <a:t>si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mengucapkan</a:t>
            </a:r>
            <a:r>
              <a:rPr lang="en-US" dirty="0"/>
              <a:t> </a:t>
            </a:r>
            <a:r>
              <a:rPr lang="en-US" i="1" dirty="0" err="1"/>
              <a:t>barangkali</a:t>
            </a:r>
            <a:r>
              <a:rPr lang="en-US" dirty="0"/>
              <a:t> 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tepat</a:t>
            </a:r>
            <a:r>
              <a:rPr lang="en-US" dirty="0"/>
              <a:t>, </a:t>
            </a:r>
            <a:r>
              <a:rPr lang="en-US" dirty="0" err="1"/>
              <a:t>dia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 </a:t>
            </a:r>
            <a:r>
              <a:rPr lang="en-US" dirty="0" err="1"/>
              <a:t>akan</a:t>
            </a:r>
            <a:r>
              <a:rPr lang="en-US" dirty="0"/>
              <a:t> </a:t>
            </a:r>
            <a:r>
              <a:rPr lang="en-US" dirty="0" err="1"/>
              <a:t>mendapatkan</a:t>
            </a:r>
            <a:r>
              <a:rPr lang="en-US" dirty="0"/>
              <a:t> </a:t>
            </a:r>
            <a:r>
              <a:rPr lang="en-US" dirty="0" err="1"/>
              <a:t>kritikan</a:t>
            </a:r>
            <a:r>
              <a:rPr lang="en-US" dirty="0"/>
              <a:t>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pengucapannya</a:t>
            </a:r>
            <a:r>
              <a:rPr lang="en-US" dirty="0"/>
              <a:t> </a:t>
            </a:r>
            <a:r>
              <a:rPr lang="en-US" dirty="0" err="1"/>
              <a:t>sudah</a:t>
            </a:r>
            <a:r>
              <a:rPr lang="en-US" dirty="0"/>
              <a:t> </a:t>
            </a:r>
            <a:r>
              <a:rPr lang="en-US" dirty="0" err="1"/>
              <a:t>benar</a:t>
            </a:r>
            <a:r>
              <a:rPr lang="en-US" dirty="0"/>
              <a:t>.</a:t>
            </a:r>
            <a:endParaRPr lang="id-ID" dirty="0" smtClean="0"/>
          </a:p>
        </p:txBody>
      </p:sp>
    </p:spTree>
    <p:extLst>
      <p:ext uri="{BB962C8B-B14F-4D97-AF65-F5344CB8AC3E}">
        <p14:creationId xmlns:p14="http://schemas.microsoft.com/office/powerpoint/2010/main" xmlns="" val="2485063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0500" y="0"/>
            <a:ext cx="7095699" cy="1132764"/>
          </a:xfrm>
        </p:spPr>
        <p:txBody>
          <a:bodyPr>
            <a:normAutofit/>
          </a:bodyPr>
          <a:lstStyle/>
          <a:p>
            <a:r>
              <a:rPr lang="id-ID" dirty="0" smtClean="0"/>
              <a:t>2. Teori Nativisme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268760"/>
            <a:ext cx="7776864" cy="5186976"/>
          </a:xfrm>
        </p:spPr>
        <p:txBody>
          <a:bodyPr>
            <a:normAutofit/>
          </a:bodyPr>
          <a:lstStyle/>
          <a:p>
            <a:pPr algn="just"/>
            <a:r>
              <a:rPr lang="id-ID" dirty="0" smtClean="0"/>
              <a:t>Teori Nativisme adalah teori yang lebih menekankan kemampuan dalam diri anak,</a:t>
            </a:r>
            <a:r>
              <a:rPr lang="en-US" dirty="0" smtClean="0"/>
              <a:t> </a:t>
            </a:r>
            <a:r>
              <a:rPr lang="id-ID" dirty="0" smtClean="0"/>
              <a:t>sehingga faktor lingkungan di anggap kurang berpengaruh terhadap perkembangan anak.</a:t>
            </a:r>
          </a:p>
          <a:p>
            <a:r>
              <a:rPr lang="en-US" dirty="0" err="1" smtClean="0"/>
              <a:t>Menurut</a:t>
            </a:r>
            <a:r>
              <a:rPr lang="en-US" dirty="0" smtClean="0"/>
              <a:t> </a:t>
            </a:r>
            <a:r>
              <a:rPr lang="id-ID" dirty="0" smtClean="0"/>
              <a:t>schopenhaur</a:t>
            </a:r>
            <a:r>
              <a:rPr lang="en-US" dirty="0" smtClean="0"/>
              <a:t> </a:t>
            </a:r>
            <a:r>
              <a:rPr lang="id-ID" dirty="0" smtClean="0"/>
              <a:t>filsuf </a:t>
            </a:r>
            <a:r>
              <a:rPr lang="id-ID" dirty="0"/>
              <a:t>jerman </a:t>
            </a:r>
            <a:r>
              <a:rPr lang="id-ID" dirty="0" smtClean="0"/>
              <a:t>1788-1860</a:t>
            </a:r>
            <a:endParaRPr lang="en-US" dirty="0" smtClean="0"/>
          </a:p>
          <a:p>
            <a:pPr marL="0" indent="0" algn="just">
              <a:buNone/>
            </a:pPr>
            <a:r>
              <a:rPr lang="en-US" dirty="0"/>
              <a:t>	</a:t>
            </a:r>
            <a:r>
              <a:rPr lang="id-ID" dirty="0" smtClean="0"/>
              <a:t>Dalam teori ini lingkungan sekitar tidak ada artinya sebab lingkungan tidak akan berdaya dalam mempengaruhi perkembangan anak.Teori ini berpandangan bahwa perkembangan individu di tentukan oleh faktor bawaan sejak lahir.</a:t>
            </a:r>
          </a:p>
        </p:txBody>
      </p:sp>
    </p:spTree>
    <p:extLst>
      <p:ext uri="{BB962C8B-B14F-4D97-AF65-F5344CB8AC3E}">
        <p14:creationId xmlns:p14="http://schemas.microsoft.com/office/powerpoint/2010/main" xmlns="" val="2082631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620688"/>
            <a:ext cx="7228656" cy="5835048"/>
          </a:xfrm>
        </p:spPr>
        <p:txBody>
          <a:bodyPr/>
          <a:lstStyle/>
          <a:p>
            <a:pPr algn="just"/>
            <a:r>
              <a:rPr lang="en-US" dirty="0" err="1" smtClean="0"/>
              <a:t>Contohnya</a:t>
            </a:r>
            <a:r>
              <a:rPr lang="en-US" dirty="0" smtClean="0"/>
              <a:t> : </a:t>
            </a:r>
            <a:r>
              <a:rPr lang="en-US" dirty="0" err="1" smtClean="0"/>
              <a:t>Seorang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yang </a:t>
            </a:r>
            <a:r>
              <a:rPr lang="en-US" dirty="0" err="1" smtClean="0"/>
              <a:t>dibesarkan</a:t>
            </a:r>
            <a:r>
              <a:rPr lang="en-US" dirty="0" smtClean="0"/>
              <a:t> </a:t>
            </a:r>
            <a:r>
              <a:rPr lang="en-US" dirty="0" err="1" smtClean="0"/>
              <a:t>dilingkungan</a:t>
            </a:r>
            <a:r>
              <a:rPr lang="en-US" dirty="0" smtClean="0"/>
              <a:t> </a:t>
            </a:r>
            <a:r>
              <a:rPr lang="en-US" dirty="0" err="1" smtClean="0"/>
              <a:t>Amerika</a:t>
            </a:r>
            <a:r>
              <a:rPr lang="en-US" dirty="0" smtClean="0"/>
              <a:t> </a:t>
            </a:r>
            <a:r>
              <a:rPr lang="en-US" dirty="0" err="1" smtClean="0"/>
              <a:t>sudah</a:t>
            </a:r>
            <a:r>
              <a:rPr lang="en-US" dirty="0" smtClean="0"/>
              <a:t> </a:t>
            </a:r>
            <a:r>
              <a:rPr lang="en-US" dirty="0" err="1" smtClean="0"/>
              <a:t>pasti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 </a:t>
            </a:r>
            <a:r>
              <a:rPr lang="en-US" dirty="0" err="1" smtClean="0"/>
              <a:t>inggris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 </a:t>
            </a:r>
            <a:r>
              <a:rPr lang="en-US" dirty="0" err="1" smtClean="0"/>
              <a:t>pertamanya,semua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yang normal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 </a:t>
            </a:r>
            <a:r>
              <a:rPr lang="en-US" dirty="0" err="1" smtClean="0"/>
              <a:t>apa</a:t>
            </a:r>
            <a:r>
              <a:rPr lang="en-US" dirty="0" smtClean="0"/>
              <a:t> </a:t>
            </a:r>
            <a:r>
              <a:rPr lang="en-US" dirty="0" err="1" smtClean="0"/>
              <a:t>saja</a:t>
            </a:r>
            <a:r>
              <a:rPr lang="en-US" dirty="0" smtClean="0"/>
              <a:t> yang </a:t>
            </a:r>
            <a:r>
              <a:rPr lang="en-US" dirty="0" err="1" smtClean="0"/>
              <a:t>digunakan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masyarakat</a:t>
            </a:r>
            <a:r>
              <a:rPr lang="en-US" dirty="0" smtClean="0"/>
              <a:t> </a:t>
            </a:r>
            <a:r>
              <a:rPr lang="en-US" dirty="0" err="1" smtClean="0"/>
              <a:t>sekitar</a:t>
            </a:r>
            <a:r>
              <a:rPr lang="en-US" dirty="0" smtClean="0"/>
              <a:t>.</a:t>
            </a:r>
          </a:p>
          <a:p>
            <a:r>
              <a:rPr lang="en-US" dirty="0"/>
              <a:t> </a:t>
            </a:r>
            <a:r>
              <a:rPr lang="en-US" dirty="0" err="1" smtClean="0"/>
              <a:t>Adapun</a:t>
            </a:r>
            <a:r>
              <a:rPr lang="en-US" dirty="0" smtClean="0"/>
              <a:t> </a:t>
            </a:r>
            <a:r>
              <a:rPr lang="en-US" dirty="0" err="1" smtClean="0"/>
              <a:t>bunyi</a:t>
            </a:r>
            <a:r>
              <a:rPr lang="en-US" dirty="0" smtClean="0"/>
              <a:t> </a:t>
            </a:r>
            <a:r>
              <a:rPr lang="en-US" dirty="0" err="1" smtClean="0"/>
              <a:t>teori</a:t>
            </a:r>
            <a:r>
              <a:rPr lang="en-US" dirty="0" smtClean="0"/>
              <a:t> </a:t>
            </a:r>
            <a:r>
              <a:rPr lang="en-US" dirty="0" err="1" smtClean="0"/>
              <a:t>nativisme</a:t>
            </a:r>
            <a:r>
              <a:rPr lang="en-US" dirty="0" smtClean="0"/>
              <a:t>:</a:t>
            </a:r>
          </a:p>
          <a:p>
            <a:pPr marL="0" indent="0" algn="just">
              <a:buNone/>
            </a:pPr>
            <a:r>
              <a:rPr lang="en-US" dirty="0" smtClean="0"/>
              <a:t>1. Chomsky </a:t>
            </a:r>
            <a:r>
              <a:rPr lang="en-US" dirty="0" err="1" smtClean="0"/>
              <a:t>mengatakan</a:t>
            </a:r>
            <a:r>
              <a:rPr lang="en-US" dirty="0" smtClean="0"/>
              <a:t> </a:t>
            </a:r>
            <a:r>
              <a:rPr lang="en-US" dirty="0" err="1" smtClean="0"/>
              <a:t>bahwa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 </a:t>
            </a:r>
            <a:r>
              <a:rPr lang="en-US" dirty="0" err="1" smtClean="0"/>
              <a:t>terlalu</a:t>
            </a:r>
            <a:r>
              <a:rPr lang="en-US" dirty="0" smtClean="0"/>
              <a:t> </a:t>
            </a:r>
            <a:r>
              <a:rPr lang="en-US" dirty="0" err="1" smtClean="0"/>
              <a:t>kompleks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dipelajari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waktu</a:t>
            </a:r>
            <a:r>
              <a:rPr lang="en-US" dirty="0" smtClean="0"/>
              <a:t> </a:t>
            </a:r>
            <a:r>
              <a:rPr lang="en-US" dirty="0" err="1" smtClean="0"/>
              <a:t>dekat</a:t>
            </a:r>
            <a:r>
              <a:rPr lang="en-US" dirty="0" smtClean="0"/>
              <a:t> </a:t>
            </a:r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metode</a:t>
            </a:r>
            <a:r>
              <a:rPr lang="en-US" dirty="0" smtClean="0"/>
              <a:t> </a:t>
            </a:r>
            <a:r>
              <a:rPr lang="en-US" i="1" dirty="0" smtClean="0"/>
              <a:t>imitation </a:t>
            </a:r>
            <a:r>
              <a:rPr lang="en-US" dirty="0" err="1" smtClean="0"/>
              <a:t>seperti</a:t>
            </a:r>
            <a:r>
              <a:rPr lang="en-US" dirty="0" smtClean="0"/>
              <a:t> </a:t>
            </a:r>
            <a:r>
              <a:rPr lang="en-US" dirty="0" err="1" smtClean="0"/>
              <a:t>anggapan</a:t>
            </a:r>
            <a:r>
              <a:rPr lang="en-US" dirty="0" smtClean="0"/>
              <a:t> </a:t>
            </a:r>
            <a:r>
              <a:rPr lang="en-US" dirty="0" err="1" smtClean="0"/>
              <a:t>kaum</a:t>
            </a:r>
            <a:r>
              <a:rPr lang="en-US" dirty="0" smtClean="0"/>
              <a:t> </a:t>
            </a:r>
            <a:r>
              <a:rPr lang="en-US" dirty="0" err="1" smtClean="0"/>
              <a:t>behaviorisme</a:t>
            </a:r>
            <a:r>
              <a:rPr lang="en-US" dirty="0" smtClean="0"/>
              <a:t>. Dan </a:t>
            </a:r>
            <a:r>
              <a:rPr lang="en-US" dirty="0" err="1" smtClean="0"/>
              <a:t>juga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 </a:t>
            </a:r>
            <a:r>
              <a:rPr lang="en-US" dirty="0" err="1" smtClean="0"/>
              <a:t>pertama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/>
              <a:t> </a:t>
            </a:r>
            <a:r>
              <a:rPr lang="en-US" dirty="0" err="1" smtClean="0"/>
              <a:t>penuh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kesalahan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penyimpangan</a:t>
            </a:r>
            <a:r>
              <a:rPr lang="en-US" dirty="0" smtClean="0"/>
              <a:t> </a:t>
            </a:r>
            <a:r>
              <a:rPr lang="en-US" dirty="0" err="1" smtClean="0"/>
              <a:t>kaidah</a:t>
            </a:r>
            <a:r>
              <a:rPr lang="en-US" dirty="0" smtClean="0"/>
              <a:t> </a:t>
            </a:r>
            <a:r>
              <a:rPr lang="en-US" dirty="0" err="1" smtClean="0"/>
              <a:t>ketika</a:t>
            </a:r>
            <a:r>
              <a:rPr lang="en-US" dirty="0" smtClean="0"/>
              <a:t> </a:t>
            </a:r>
            <a:r>
              <a:rPr lang="en-US" dirty="0" err="1" smtClean="0"/>
              <a:t>pengucapan</a:t>
            </a:r>
            <a:r>
              <a:rPr lang="en-US" dirty="0" smtClean="0"/>
              <a:t> </a:t>
            </a:r>
            <a:r>
              <a:rPr lang="en-US" i="1" dirty="0" smtClean="0"/>
              <a:t>(performance). </a:t>
            </a:r>
            <a:r>
              <a:rPr lang="en-US" dirty="0" err="1" smtClean="0"/>
              <a:t>Manusia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mungkin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 </a:t>
            </a:r>
            <a:r>
              <a:rPr lang="en-US" dirty="0" err="1" smtClean="0"/>
              <a:t>pertama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orang lain.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285051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20040"/>
            <a:ext cx="7228656" cy="660688"/>
          </a:xfrm>
        </p:spPr>
        <p:txBody>
          <a:bodyPr>
            <a:normAutofit/>
          </a:bodyPr>
          <a:lstStyle/>
          <a:p>
            <a:r>
              <a:rPr lang="id-ID" b="1" dirty="0" smtClean="0"/>
              <a:t>3.</a:t>
            </a:r>
            <a:r>
              <a:rPr lang="id-ID" b="1" dirty="0"/>
              <a:t>  Teori Kognitivisme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340768"/>
            <a:ext cx="7228656" cy="5114968"/>
          </a:xfrm>
        </p:spPr>
        <p:txBody>
          <a:bodyPr/>
          <a:lstStyle/>
          <a:p>
            <a:r>
              <a:rPr lang="id-ID" dirty="0" smtClean="0"/>
              <a:t>Teori Kognitivesme adalah teori perubahan persepsi dan pemahaman yang tidak selalu dapat terlibat sebagai tingkah laku yang tampak.</a:t>
            </a:r>
          </a:p>
          <a:p>
            <a:r>
              <a:rPr lang="id-ID" dirty="0" smtClean="0"/>
              <a:t>Kemampuan kognitive itu tumbuh akibat anak berinteraksi dengan lingkungannya, serta kemampuan berfikir secara logis.</a:t>
            </a:r>
            <a:endParaRPr lang="en-US" dirty="0" smtClean="0"/>
          </a:p>
          <a:p>
            <a:endParaRPr lang="id-ID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24128" y="4365104"/>
            <a:ext cx="3048000" cy="2862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40528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4.</a:t>
            </a:r>
            <a:r>
              <a:rPr lang="en-US" dirty="0" smtClean="0"/>
              <a:t>    </a:t>
            </a:r>
            <a:r>
              <a:rPr lang="en-US" b="1" dirty="0" err="1" smtClean="0"/>
              <a:t>Teori</a:t>
            </a:r>
            <a:r>
              <a:rPr lang="en-US" b="1" dirty="0" smtClean="0"/>
              <a:t> </a:t>
            </a:r>
            <a:r>
              <a:rPr lang="en-US" b="1" dirty="0" err="1" smtClean="0"/>
              <a:t>Interaksionisme</a:t>
            </a:r>
            <a:r>
              <a:rPr lang="id-ID" dirty="0" smtClean="0"/>
              <a:t/>
            </a:r>
            <a:br>
              <a:rPr lang="id-ID" dirty="0" smtClean="0"/>
            </a:b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268760"/>
            <a:ext cx="7228656" cy="5186976"/>
          </a:xfrm>
        </p:spPr>
        <p:txBody>
          <a:bodyPr/>
          <a:lstStyle/>
          <a:p>
            <a:r>
              <a:rPr lang="id-ID" dirty="0" smtClean="0"/>
              <a:t>Teori Interaksionisme adalah teori yang memiliki asumsi bahwa manusia me</a:t>
            </a:r>
            <a:r>
              <a:rPr lang="en-US" dirty="0" smtClean="0"/>
              <a:t>m</a:t>
            </a:r>
            <a:r>
              <a:rPr lang="id-ID" dirty="0" smtClean="0"/>
              <a:t>bentuk makna melalui proses komunikasi baik faktor psikologis maupun sosial keduanya ikut mengambil peran dalam proses pemerolehan bahasa kedua.</a:t>
            </a:r>
            <a:endParaRPr lang="en-US" dirty="0" smtClean="0"/>
          </a:p>
          <a:p>
            <a:r>
              <a:rPr lang="en-US" dirty="0" err="1" smtClean="0"/>
              <a:t>Pemerolehan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 </a:t>
            </a:r>
            <a:r>
              <a:rPr lang="en-US" dirty="0" err="1" smtClean="0"/>
              <a:t>berhubungan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adanya</a:t>
            </a:r>
            <a:r>
              <a:rPr lang="en-US" dirty="0" smtClean="0"/>
              <a:t> </a:t>
            </a:r>
            <a:r>
              <a:rPr lang="en-US" dirty="0" err="1" smtClean="0"/>
              <a:t>interaksi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“input”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kemampuan</a:t>
            </a:r>
            <a:r>
              <a:rPr lang="en-US" dirty="0" smtClean="0"/>
              <a:t> internal yang </a:t>
            </a:r>
            <a:r>
              <a:rPr lang="en-US" dirty="0" err="1" smtClean="0"/>
              <a:t>dimiliki</a:t>
            </a:r>
            <a:r>
              <a:rPr lang="en-US" dirty="0" smtClean="0"/>
              <a:t> </a:t>
            </a:r>
            <a:r>
              <a:rPr lang="en-US" dirty="0" err="1" smtClean="0"/>
              <a:t>pembelajar</a:t>
            </a:r>
            <a:r>
              <a:rPr lang="en-US" dirty="0" smtClean="0"/>
              <a:t>.</a:t>
            </a:r>
            <a:endParaRPr lang="id-ID" dirty="0" smtClean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xmlns="" val="207666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Kesimpulan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1609416"/>
            <a:ext cx="7012632" cy="4846320"/>
          </a:xfrm>
        </p:spPr>
        <p:txBody>
          <a:bodyPr/>
          <a:lstStyle/>
          <a:p>
            <a:pPr marL="0" indent="0" algn="just">
              <a:buNone/>
            </a:pPr>
            <a:r>
              <a:rPr lang="en-US" dirty="0" smtClean="0"/>
              <a:t>	</a:t>
            </a:r>
            <a:r>
              <a:rPr lang="id-ID" dirty="0" smtClean="0"/>
              <a:t>Proses pemerolehan bahasa adalah proses bawah sadar yang digunakan anak -anak untuk mampu berbahasa baik berupa pemahaman ataupun pengungkapan,</a:t>
            </a:r>
            <a:r>
              <a:rPr lang="en-US" dirty="0" smtClean="0"/>
              <a:t> </a:t>
            </a:r>
            <a:r>
              <a:rPr lang="id-ID" dirty="0" smtClean="0"/>
              <a:t>yang berlangsung secara alami,</a:t>
            </a:r>
            <a:r>
              <a:rPr lang="en-US" dirty="0" smtClean="0"/>
              <a:t> </a:t>
            </a:r>
            <a:r>
              <a:rPr lang="id-ID" dirty="0" smtClean="0"/>
              <a:t>dalam situasi formal,</a:t>
            </a:r>
            <a:r>
              <a:rPr lang="en-US" dirty="0" smtClean="0"/>
              <a:t> </a:t>
            </a:r>
            <a:r>
              <a:rPr lang="id-ID" dirty="0" smtClean="0"/>
              <a:t>spontan,</a:t>
            </a:r>
            <a:r>
              <a:rPr lang="en-US" dirty="0" smtClean="0"/>
              <a:t> </a:t>
            </a:r>
            <a:r>
              <a:rPr lang="id-ID" dirty="0" smtClean="0"/>
              <a:t>dan terjadi dalam konteks berbahasa yang bermakna bagi anak</a:t>
            </a:r>
            <a:r>
              <a:rPr lang="en-US" dirty="0" smtClean="0"/>
              <a:t>. 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xmlns="" val="423328601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4" name="Picture 35" descr="h gfz etzhtfjuyrj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11" name="Rectangle 11"/>
          <p:cNvSpPr>
            <a:spLocks noChangeArrowheads="1"/>
          </p:cNvSpPr>
          <p:nvPr/>
        </p:nvSpPr>
        <p:spPr bwMode="auto">
          <a:xfrm>
            <a:off x="2627313" y="692150"/>
            <a:ext cx="6516687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endParaRPr lang="en-US" sz="3200" dirty="0">
              <a:solidFill>
                <a:srgbClr val="0077B3"/>
              </a:solidFill>
            </a:endParaRPr>
          </a:p>
          <a:p>
            <a:pPr algn="ctr"/>
            <a:endParaRPr lang="en-US" dirty="0">
              <a:solidFill>
                <a:srgbClr val="0077B3"/>
              </a:solidFill>
            </a:endParaRPr>
          </a:p>
          <a:p>
            <a:pPr algn="ctr"/>
            <a:r>
              <a:rPr lang="ar-SA" sz="4000" dirty="0"/>
              <a:t>اَلْحَمْدُِلله</a:t>
            </a:r>
            <a:r>
              <a:rPr lang="en-US" sz="4000" dirty="0"/>
              <a:t> </a:t>
            </a:r>
            <a:endParaRPr lang="id-ID" sz="4000" dirty="0" smtClean="0"/>
          </a:p>
          <a:p>
            <a:pPr algn="ctr"/>
            <a:endParaRPr lang="id-ID" sz="4000" dirty="0" smtClean="0"/>
          </a:p>
          <a:p>
            <a:pPr algn="ctr"/>
            <a:endParaRPr lang="id-ID" sz="4000" dirty="0" smtClean="0"/>
          </a:p>
          <a:p>
            <a:pPr algn="ctr"/>
            <a:endParaRPr lang="id-ID" sz="4000" dirty="0" smtClean="0"/>
          </a:p>
          <a:p>
            <a:pPr algn="ctr"/>
            <a:endParaRPr lang="id-ID" sz="4000" dirty="0" smtClean="0"/>
          </a:p>
          <a:p>
            <a:pPr algn="ctr"/>
            <a:endParaRPr lang="en-US" sz="4000" dirty="0"/>
          </a:p>
          <a:p>
            <a:pPr algn="ctr"/>
            <a:r>
              <a:rPr lang="ar-SA" sz="4000" b="1" dirty="0" smtClean="0"/>
              <a:t>وَ </a:t>
            </a:r>
            <a:r>
              <a:rPr lang="ar-SA" sz="4000" b="1" dirty="0"/>
              <a:t>لسَّلآمَ عَلَيْكُمْ وَرَحْمَةُ اَللهِ وَبَرَكَاتُه</a:t>
            </a:r>
            <a:r>
              <a:rPr lang="en-US" dirty="0"/>
              <a:t> </a:t>
            </a:r>
            <a:endParaRPr lang="en-US" dirty="0">
              <a:solidFill>
                <a:srgbClr val="0077B3"/>
              </a:solidFill>
            </a:endParaRPr>
          </a:p>
          <a:p>
            <a:pPr algn="ctr" eaLnBrk="0" hangingPunct="0">
              <a:spcBef>
                <a:spcPct val="50000"/>
              </a:spcBef>
              <a:buClr>
                <a:schemeClr val="accent1"/>
              </a:buClr>
              <a:buSzPct val="68000"/>
              <a:buFont typeface="Wingdings 3" pitchFamily="18" charset="2"/>
              <a:buNone/>
            </a:pPr>
            <a:endParaRPr lang="en-US" sz="4400" dirty="0">
              <a:solidFill>
                <a:srgbClr val="0077B3"/>
              </a:solidFill>
              <a:latin typeface="Lucida Sans Unicode" pitchFamily="34" charset="0"/>
            </a:endParaRPr>
          </a:p>
        </p:txBody>
      </p:sp>
      <p:pic>
        <p:nvPicPr>
          <p:cNvPr id="6146" name="Picture 2" descr="D:\Folder Qyu Assyyiikk\Animasi\syukran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71868" y="2643182"/>
            <a:ext cx="4762500" cy="2286000"/>
          </a:xfrm>
          <a:prstGeom prst="rect">
            <a:avLst/>
          </a:prstGeom>
          <a:noFill/>
        </p:spPr>
      </p:pic>
      <p:pic>
        <p:nvPicPr>
          <p:cNvPr id="2051" name="Picture 3" descr="D:\Folder Qyu Assyyiikk\Animasi\Animasi bergerak untuk powerpoint (1) - tepuk tangan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3357562"/>
            <a:ext cx="3357570" cy="3357570"/>
          </a:xfrm>
          <a:prstGeom prst="rect">
            <a:avLst/>
          </a:prstGeom>
          <a:noFill/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607276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Tm="22402">
        <p:circle/>
        <p:sndAc>
          <p:stSnd>
            <p:snd r:embed="rId8" name="applause.wav"/>
          </p:stSnd>
        </p:sndAc>
      </p:transition>
    </mc:Choice>
    <mc:Fallback>
      <p:transition spd="slow" advTm="22402">
        <p:circle/>
        <p:sndAc>
          <p:stSnd>
            <p:snd r:embed="rId3" name="applau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512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12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512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512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512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512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|6.1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153</TotalTime>
  <Words>224</Words>
  <Application>Microsoft Office PowerPoint</Application>
  <PresentationFormat>On-screen Show (4:3)</PresentationFormat>
  <Paragraphs>40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Opulent</vt:lpstr>
      <vt:lpstr>Slide 1</vt:lpstr>
      <vt:lpstr>A.  Pengertian Pemerolehan Bahasa</vt:lpstr>
      <vt:lpstr>B.  Teori Pemerolehan Bahasa</vt:lpstr>
      <vt:lpstr>1.    Teori Behaviorisme </vt:lpstr>
      <vt:lpstr>2. Teori Nativisme</vt:lpstr>
      <vt:lpstr>Slide 6</vt:lpstr>
      <vt:lpstr>3.  Teori Kognitivisme</vt:lpstr>
      <vt:lpstr>4.    Teori Interaksionisme </vt:lpstr>
      <vt:lpstr>Kesimpulan</vt:lpstr>
      <vt:lpstr>Slide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TIGA TEORI PEMEROLEHAN BAHASA</dc:title>
  <dc:creator>Paijo</dc:creator>
  <cp:lastModifiedBy>Acer</cp:lastModifiedBy>
  <cp:revision>16</cp:revision>
  <dcterms:created xsi:type="dcterms:W3CDTF">2018-09-11T09:25:12Z</dcterms:created>
  <dcterms:modified xsi:type="dcterms:W3CDTF">2018-11-01T04:14:34Z</dcterms:modified>
</cp:coreProperties>
</file>