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33"/>
  </p:handoutMasterIdLst>
  <p:sldIdLst>
    <p:sldId id="256" r:id="rId2"/>
    <p:sldId id="294" r:id="rId3"/>
    <p:sldId id="258" r:id="rId4"/>
    <p:sldId id="292" r:id="rId5"/>
    <p:sldId id="268" r:id="rId6"/>
    <p:sldId id="289" r:id="rId7"/>
    <p:sldId id="295" r:id="rId8"/>
    <p:sldId id="261" r:id="rId9"/>
    <p:sldId id="262" r:id="rId10"/>
    <p:sldId id="283" r:id="rId11"/>
    <p:sldId id="284" r:id="rId12"/>
    <p:sldId id="285" r:id="rId13"/>
    <p:sldId id="286" r:id="rId14"/>
    <p:sldId id="287" r:id="rId15"/>
    <p:sldId id="288" r:id="rId16"/>
    <p:sldId id="269" r:id="rId17"/>
    <p:sldId id="270" r:id="rId18"/>
    <p:sldId id="263" r:id="rId19"/>
    <p:sldId id="264" r:id="rId20"/>
    <p:sldId id="265" r:id="rId21"/>
    <p:sldId id="271" r:id="rId22"/>
    <p:sldId id="277" r:id="rId23"/>
    <p:sldId id="275" r:id="rId24"/>
    <p:sldId id="273" r:id="rId25"/>
    <p:sldId id="274" r:id="rId26"/>
    <p:sldId id="290" r:id="rId27"/>
    <p:sldId id="278" r:id="rId28"/>
    <p:sldId id="279" r:id="rId29"/>
    <p:sldId id="281" r:id="rId30"/>
    <p:sldId id="293" r:id="rId31"/>
    <p:sldId id="291" r:id="rId32"/>
  </p:sldIdLst>
  <p:sldSz cx="9144000" cy="6858000" type="screen4x3"/>
  <p:notesSz cx="6858000" cy="9947275"/>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4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364"/>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sz="quarter" idx="1"/>
          </p:nvPr>
        </p:nvSpPr>
        <p:spPr>
          <a:xfrm>
            <a:off x="3884613" y="0"/>
            <a:ext cx="2971800" cy="497364"/>
          </a:xfrm>
          <a:prstGeom prst="rect">
            <a:avLst/>
          </a:prstGeom>
        </p:spPr>
        <p:txBody>
          <a:bodyPr vert="horz" lIns="91440" tIns="45720" rIns="91440" bIns="45720" rtlCol="0"/>
          <a:lstStyle>
            <a:lvl1pPr algn="r">
              <a:defRPr sz="1200"/>
            </a:lvl1pPr>
          </a:lstStyle>
          <a:p>
            <a:fld id="{438BCCA1-4AEB-444C-B9F9-0EE811273AE6}" type="datetimeFigureOut">
              <a:rPr lang="id-ID" smtClean="0"/>
              <a:pPr/>
              <a:t>09/01/2020</a:t>
            </a:fld>
            <a:endParaRPr lang="id-ID"/>
          </a:p>
        </p:txBody>
      </p:sp>
      <p:sp>
        <p:nvSpPr>
          <p:cNvPr id="4" name="Footer Placeholder 3"/>
          <p:cNvSpPr>
            <a:spLocks noGrp="1"/>
          </p:cNvSpPr>
          <p:nvPr>
            <p:ph type="ftr" sz="quarter" idx="2"/>
          </p:nvPr>
        </p:nvSpPr>
        <p:spPr>
          <a:xfrm>
            <a:off x="0" y="9448185"/>
            <a:ext cx="2971800" cy="497364"/>
          </a:xfrm>
          <a:prstGeom prst="rect">
            <a:avLst/>
          </a:prstGeom>
        </p:spPr>
        <p:txBody>
          <a:bodyPr vert="horz" lIns="91440" tIns="45720" rIns="91440" bIns="45720" rtlCol="0" anchor="b"/>
          <a:lstStyle>
            <a:lvl1pPr algn="l">
              <a:defRPr sz="1200"/>
            </a:lvl1pPr>
          </a:lstStyle>
          <a:p>
            <a:endParaRPr lang="id-ID"/>
          </a:p>
        </p:txBody>
      </p:sp>
      <p:sp>
        <p:nvSpPr>
          <p:cNvPr id="5" name="Slide Number Placeholder 4"/>
          <p:cNvSpPr>
            <a:spLocks noGrp="1"/>
          </p:cNvSpPr>
          <p:nvPr>
            <p:ph type="sldNum" sz="quarter" idx="3"/>
          </p:nvPr>
        </p:nvSpPr>
        <p:spPr>
          <a:xfrm>
            <a:off x="3884613" y="9448185"/>
            <a:ext cx="2971800" cy="497364"/>
          </a:xfrm>
          <a:prstGeom prst="rect">
            <a:avLst/>
          </a:prstGeom>
        </p:spPr>
        <p:txBody>
          <a:bodyPr vert="horz" lIns="91440" tIns="45720" rIns="91440" bIns="45720" rtlCol="0" anchor="b"/>
          <a:lstStyle>
            <a:lvl1pPr algn="r">
              <a:defRPr sz="1200"/>
            </a:lvl1pPr>
          </a:lstStyle>
          <a:p>
            <a:fld id="{F058B230-457E-46C4-956D-77AE04B8E5D8}" type="slidenum">
              <a:rPr lang="id-ID" smtClean="0"/>
              <a:pPr/>
              <a:t>‹#›</a:t>
            </a:fld>
            <a:endParaRPr lang="id-ID"/>
          </a:p>
        </p:txBody>
      </p:sp>
    </p:spTree>
    <p:extLst>
      <p:ext uri="{BB962C8B-B14F-4D97-AF65-F5344CB8AC3E}">
        <p14:creationId xmlns:p14="http://schemas.microsoft.com/office/powerpoint/2010/main" val="80560569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F0B2608-B570-4E6B-AE39-CA8566207C84}" type="datetimeFigureOut">
              <a:rPr lang="id-ID" smtClean="0"/>
              <a:pPr/>
              <a:t>09/01/2020</a:t>
            </a:fld>
            <a:endParaRPr lang="id-ID"/>
          </a:p>
        </p:txBody>
      </p:sp>
      <p:sp>
        <p:nvSpPr>
          <p:cNvPr id="19" name="Footer Placeholder 18"/>
          <p:cNvSpPr>
            <a:spLocks noGrp="1"/>
          </p:cNvSpPr>
          <p:nvPr>
            <p:ph type="ftr" sz="quarter" idx="11"/>
          </p:nvPr>
        </p:nvSpPr>
        <p:spPr/>
        <p:txBody>
          <a:bodyPr/>
          <a:lstStyle/>
          <a:p>
            <a:endParaRPr lang="id-ID"/>
          </a:p>
        </p:txBody>
      </p:sp>
      <p:sp>
        <p:nvSpPr>
          <p:cNvPr id="27" name="Slide Number Placeholder 26"/>
          <p:cNvSpPr>
            <a:spLocks noGrp="1"/>
          </p:cNvSpPr>
          <p:nvPr>
            <p:ph type="sldNum" sz="quarter" idx="12"/>
          </p:nvPr>
        </p:nvSpPr>
        <p:spPr/>
        <p:txBody>
          <a:bodyPr/>
          <a:lstStyle/>
          <a:p>
            <a:fld id="{0C0236FC-B5F6-4396-90B0-0E34D4BB7991}" type="slidenum">
              <a:rPr lang="id-ID" smtClean="0"/>
              <a:pPr/>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F0B2608-B570-4E6B-AE39-CA8566207C84}" type="datetimeFigureOut">
              <a:rPr lang="id-ID" smtClean="0"/>
              <a:pPr/>
              <a:t>09/01/2020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0C0236FC-B5F6-4396-90B0-0E34D4BB7991}"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F0B2608-B570-4E6B-AE39-CA8566207C84}" type="datetimeFigureOut">
              <a:rPr lang="id-ID" smtClean="0"/>
              <a:pPr/>
              <a:t>09/01/2020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0C0236FC-B5F6-4396-90B0-0E34D4BB7991}" type="slidenum">
              <a:rPr lang="id-ID" smtClean="0"/>
              <a:pPr/>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F0B2608-B570-4E6B-AE39-CA8566207C84}" type="datetimeFigureOut">
              <a:rPr lang="id-ID" smtClean="0"/>
              <a:pPr/>
              <a:t>09/01/2020</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0C0236FC-B5F6-4396-90B0-0E34D4BB7991}"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F0B2608-B570-4E6B-AE39-CA8566207C84}" type="datetimeFigureOut">
              <a:rPr lang="id-ID" smtClean="0"/>
              <a:pPr/>
              <a:t>09/01/2020</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0C0236FC-B5F6-4396-90B0-0E34D4BB7991}"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F0B2608-B570-4E6B-AE39-CA8566207C84}" type="datetimeFigureOut">
              <a:rPr lang="id-ID" smtClean="0"/>
              <a:pPr/>
              <a:t>09/01/2020</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0C0236FC-B5F6-4396-90B0-0E34D4BB7991}"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0B2608-B570-4E6B-AE39-CA8566207C84}" type="datetimeFigureOut">
              <a:rPr lang="id-ID" smtClean="0"/>
              <a:pPr/>
              <a:t>09/01/2020</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0C0236FC-B5F6-4396-90B0-0E34D4BB7991}"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F0B2608-B570-4E6B-AE39-CA8566207C84}" type="datetimeFigureOut">
              <a:rPr lang="id-ID" smtClean="0"/>
              <a:pPr/>
              <a:t>09/01/2020</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0C0236FC-B5F6-4396-90B0-0E34D4BB7991}"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F0B2608-B570-4E6B-AE39-CA8566207C84}" type="datetimeFigureOut">
              <a:rPr lang="id-ID" smtClean="0"/>
              <a:pPr/>
              <a:t>09/01/2020</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a:xfrm>
            <a:off x="8077200" y="6356350"/>
            <a:ext cx="609600" cy="365125"/>
          </a:xfrm>
        </p:spPr>
        <p:txBody>
          <a:bodyPr/>
          <a:lstStyle/>
          <a:p>
            <a:fld id="{0C0236FC-B5F6-4396-90B0-0E34D4BB7991}" type="slidenum">
              <a:rPr lang="id-ID" smtClean="0"/>
              <a:pPr/>
              <a:t>‹#›</a:t>
            </a:fld>
            <a:endParaRPr lang="id-ID"/>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F0B2608-B570-4E6B-AE39-CA8566207C84}" type="datetimeFigureOut">
              <a:rPr lang="id-ID" smtClean="0"/>
              <a:pPr/>
              <a:t>09/01/2020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0C0236FC-B5F6-4396-90B0-0E34D4BB7991}"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F0B2608-B570-4E6B-AE39-CA8566207C84}" type="datetimeFigureOut">
              <a:rPr lang="id-ID" smtClean="0"/>
              <a:pPr/>
              <a:t>09/01/2020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0C0236FC-B5F6-4396-90B0-0E34D4BB7991}"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F0B2608-B570-4E6B-AE39-CA8566207C84}" type="datetimeFigureOut">
              <a:rPr lang="id-ID" smtClean="0"/>
              <a:pPr/>
              <a:t>09/01/2020</a:t>
            </a:fld>
            <a:endParaRPr lang="id-ID"/>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id-ID"/>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C0236FC-B5F6-4396-90B0-0E34D4BB7991}" type="slidenum">
              <a:rPr lang="id-ID" smtClean="0"/>
              <a:pPr/>
              <a:t>‹#›</a:t>
            </a:fld>
            <a:endParaRPr lang="id-ID"/>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id-ID" b="1" dirty="0" smtClean="0">
                <a:latin typeface="Forte" pitchFamily="66" charset="0"/>
              </a:rPr>
              <a:t>KETERAMPILAN SOSIAL </a:t>
            </a:r>
            <a:br>
              <a:rPr lang="id-ID" b="1" dirty="0" smtClean="0">
                <a:latin typeface="Forte" pitchFamily="66" charset="0"/>
              </a:rPr>
            </a:br>
            <a:r>
              <a:rPr lang="id-ID" b="1" dirty="0" smtClean="0">
                <a:latin typeface="Forte" pitchFamily="66" charset="0"/>
              </a:rPr>
              <a:t>PADA PENDIDIKAN IPS</a:t>
            </a:r>
            <a:endParaRPr lang="id-ID" b="1" dirty="0">
              <a:latin typeface="Forte" pitchFamily="66" charset="0"/>
            </a:endParaRPr>
          </a:p>
        </p:txBody>
      </p:sp>
      <p:sp>
        <p:nvSpPr>
          <p:cNvPr id="3" name="Subtitle 2"/>
          <p:cNvSpPr>
            <a:spLocks noGrp="1"/>
          </p:cNvSpPr>
          <p:nvPr>
            <p:ph type="subTitle" idx="1"/>
          </p:nvPr>
        </p:nvSpPr>
        <p:spPr/>
        <p:txBody>
          <a:bodyPr/>
          <a:lstStyle/>
          <a:p>
            <a:endParaRPr lang="id-ID" b="1" dirty="0" smtClean="0">
              <a:solidFill>
                <a:schemeClr val="tx1"/>
              </a:solidFill>
            </a:endParaRPr>
          </a:p>
          <a:p>
            <a:r>
              <a:rPr lang="id-ID" b="1" dirty="0" smtClean="0"/>
              <a:t>KHUSNUL FAJRIYAH</a:t>
            </a:r>
            <a:r>
              <a:rPr lang="id-ID" b="1" dirty="0" smtClean="0">
                <a:solidFill>
                  <a:schemeClr val="tx1"/>
                </a:solidFill>
              </a:rPr>
              <a:t>, S.Pd.,M.Pd</a:t>
            </a:r>
            <a:endParaRPr lang="id-ID" b="1"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solidFill>
                  <a:schemeClr val="tx1"/>
                </a:solidFill>
              </a:rPr>
              <a:t>PERMASALAHAN SOSIAL</a:t>
            </a:r>
            <a:endParaRPr lang="id-ID" dirty="0">
              <a:solidFill>
                <a:schemeClr val="tx1"/>
              </a:solidFill>
            </a:endParaRPr>
          </a:p>
        </p:txBody>
      </p:sp>
      <p:sp>
        <p:nvSpPr>
          <p:cNvPr id="3" name="Text Placeholder 2"/>
          <p:cNvSpPr>
            <a:spLocks noGrp="1"/>
          </p:cNvSpPr>
          <p:nvPr>
            <p:ph type="body" idx="1"/>
          </p:nvPr>
        </p:nvSpPr>
        <p:spPr/>
        <p:txBody>
          <a:bodyPr/>
          <a:lstStyle/>
          <a:p>
            <a:pPr algn="ctr"/>
            <a:r>
              <a:rPr lang="id-ID" dirty="0" smtClean="0">
                <a:solidFill>
                  <a:schemeClr val="tx1"/>
                </a:solidFill>
              </a:rPr>
              <a:t>MASALAH</a:t>
            </a:r>
            <a:endParaRPr lang="id-ID" dirty="0">
              <a:solidFill>
                <a:schemeClr val="tx1"/>
              </a:solidFill>
            </a:endParaRPr>
          </a:p>
        </p:txBody>
      </p:sp>
      <p:sp>
        <p:nvSpPr>
          <p:cNvPr id="4" name="Text Placeholder 3"/>
          <p:cNvSpPr>
            <a:spLocks noGrp="1"/>
          </p:cNvSpPr>
          <p:nvPr>
            <p:ph type="body" sz="half" idx="3"/>
          </p:nvPr>
        </p:nvSpPr>
        <p:spPr/>
        <p:txBody>
          <a:bodyPr/>
          <a:lstStyle/>
          <a:p>
            <a:pPr algn="ctr"/>
            <a:r>
              <a:rPr lang="id-ID" dirty="0" smtClean="0">
                <a:solidFill>
                  <a:schemeClr val="tx1"/>
                </a:solidFill>
              </a:rPr>
              <a:t>PENYEBAB</a:t>
            </a:r>
            <a:endParaRPr lang="id-ID" dirty="0">
              <a:solidFill>
                <a:schemeClr val="tx1"/>
              </a:solidFill>
            </a:endParaRPr>
          </a:p>
        </p:txBody>
      </p:sp>
      <p:sp>
        <p:nvSpPr>
          <p:cNvPr id="5" name="Content Placeholder 4"/>
          <p:cNvSpPr>
            <a:spLocks noGrp="1"/>
          </p:cNvSpPr>
          <p:nvPr>
            <p:ph sz="quarter" idx="2"/>
          </p:nvPr>
        </p:nvSpPr>
        <p:spPr/>
        <p:txBody>
          <a:bodyPr>
            <a:normAutofit/>
          </a:bodyPr>
          <a:lstStyle/>
          <a:p>
            <a:r>
              <a:rPr lang="id-ID" dirty="0" smtClean="0"/>
              <a:t>Kerusuhan sosial </a:t>
            </a:r>
          </a:p>
          <a:p>
            <a:pPr>
              <a:buNone/>
            </a:pPr>
            <a:endParaRPr lang="id-ID" dirty="0" smtClean="0"/>
          </a:p>
          <a:p>
            <a:r>
              <a:rPr lang="id-ID" dirty="0" smtClean="0"/>
              <a:t>Pelanggaran lalu lintas </a:t>
            </a:r>
          </a:p>
          <a:p>
            <a:r>
              <a:rPr lang="id-ID" dirty="0" smtClean="0"/>
              <a:t>Ketidakteraturan </a:t>
            </a:r>
          </a:p>
          <a:p>
            <a:r>
              <a:rPr lang="id-ID" dirty="0" smtClean="0"/>
              <a:t>Pencemaran lingkungan </a:t>
            </a:r>
          </a:p>
          <a:p>
            <a:pPr>
              <a:buNone/>
            </a:pPr>
            <a:endParaRPr lang="id-ID" dirty="0" smtClean="0"/>
          </a:p>
          <a:p>
            <a:r>
              <a:rPr lang="id-ID" dirty="0" smtClean="0"/>
              <a:t>Konflik antar kelompok agama, etnis dan ras</a:t>
            </a:r>
          </a:p>
          <a:p>
            <a:r>
              <a:rPr lang="id-ID" dirty="0" smtClean="0"/>
              <a:t>Konsumerisme </a:t>
            </a:r>
          </a:p>
          <a:p>
            <a:pPr>
              <a:buNone/>
            </a:pPr>
            <a:endParaRPr lang="id-ID" dirty="0" smtClean="0"/>
          </a:p>
          <a:p>
            <a:endParaRPr lang="id-ID" dirty="0"/>
          </a:p>
        </p:txBody>
      </p:sp>
      <p:sp>
        <p:nvSpPr>
          <p:cNvPr id="6" name="Content Placeholder 5"/>
          <p:cNvSpPr>
            <a:spLocks noGrp="1"/>
          </p:cNvSpPr>
          <p:nvPr>
            <p:ph sz="quarter" idx="4"/>
          </p:nvPr>
        </p:nvSpPr>
        <p:spPr/>
        <p:txBody>
          <a:bodyPr>
            <a:normAutofit/>
          </a:bodyPr>
          <a:lstStyle/>
          <a:p>
            <a:r>
              <a:rPr lang="id-ID" dirty="0" smtClean="0"/>
              <a:t>Tdk mengolah informasi, pengendalian diri</a:t>
            </a:r>
          </a:p>
          <a:p>
            <a:r>
              <a:rPr lang="id-ID" dirty="0" smtClean="0"/>
              <a:t>Tdk memahami peraturan</a:t>
            </a:r>
          </a:p>
          <a:p>
            <a:r>
              <a:rPr lang="id-ID" dirty="0" smtClean="0"/>
              <a:t>Tdk memahami peraturan</a:t>
            </a:r>
          </a:p>
          <a:p>
            <a:r>
              <a:rPr lang="id-ID" dirty="0" smtClean="0"/>
              <a:t>Tdk peraturan, peduli pada oranglain dan lingkungan</a:t>
            </a:r>
          </a:p>
          <a:p>
            <a:r>
              <a:rPr lang="id-ID" dirty="0" smtClean="0"/>
              <a:t>Tdk bekerja sama, pengendalian diri</a:t>
            </a:r>
          </a:p>
          <a:p>
            <a:r>
              <a:rPr lang="id-ID" dirty="0" smtClean="0"/>
              <a:t>Tdk pengendalian diri</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20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20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 calcmode="lin" valueType="num">
                                      <p:cBhvr additive="base">
                                        <p:cTn id="31" dur="20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 calcmode="lin" valueType="num">
                                      <p:cBhvr additive="base">
                                        <p:cTn id="37" dur="20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6">
                                            <p:txEl>
                                              <p:pRg st="0" end="0"/>
                                            </p:txEl>
                                          </p:spTgt>
                                        </p:tgtEl>
                                        <p:attrNameLst>
                                          <p:attrName>style.visibility</p:attrName>
                                        </p:attrNameLst>
                                      </p:cBhvr>
                                      <p:to>
                                        <p:strVal val="visible"/>
                                      </p:to>
                                    </p:set>
                                    <p:animEffect transition="in" filter="slide(fromBottom)">
                                      <p:cBhvr>
                                        <p:cTn id="43" dur="2000"/>
                                        <p:tgtEl>
                                          <p:spTgt spid="6">
                                            <p:txEl>
                                              <p:pRg st="0" end="0"/>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4" fill="hold" grpId="0" nodeType="clickEffect">
                                  <p:stCondLst>
                                    <p:cond delay="0"/>
                                  </p:stCondLst>
                                  <p:childTnLst>
                                    <p:set>
                                      <p:cBhvr>
                                        <p:cTn id="47" dur="1" fill="hold">
                                          <p:stCondLst>
                                            <p:cond delay="0"/>
                                          </p:stCondLst>
                                        </p:cTn>
                                        <p:tgtEl>
                                          <p:spTgt spid="6">
                                            <p:txEl>
                                              <p:pRg st="1" end="1"/>
                                            </p:txEl>
                                          </p:spTgt>
                                        </p:tgtEl>
                                        <p:attrNameLst>
                                          <p:attrName>style.visibility</p:attrName>
                                        </p:attrNameLst>
                                      </p:cBhvr>
                                      <p:to>
                                        <p:strVal val="visible"/>
                                      </p:to>
                                    </p:set>
                                    <p:animEffect transition="in" filter="slide(fromBottom)">
                                      <p:cBhvr>
                                        <p:cTn id="48" dur="2000"/>
                                        <p:tgtEl>
                                          <p:spTgt spid="6">
                                            <p:txEl>
                                              <p:pRg st="1" end="1"/>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4" fill="hold" grpId="0" nodeType="clickEffect">
                                  <p:stCondLst>
                                    <p:cond delay="0"/>
                                  </p:stCondLst>
                                  <p:childTnLst>
                                    <p:set>
                                      <p:cBhvr>
                                        <p:cTn id="52" dur="1" fill="hold">
                                          <p:stCondLst>
                                            <p:cond delay="0"/>
                                          </p:stCondLst>
                                        </p:cTn>
                                        <p:tgtEl>
                                          <p:spTgt spid="6">
                                            <p:txEl>
                                              <p:pRg st="2" end="2"/>
                                            </p:txEl>
                                          </p:spTgt>
                                        </p:tgtEl>
                                        <p:attrNameLst>
                                          <p:attrName>style.visibility</p:attrName>
                                        </p:attrNameLst>
                                      </p:cBhvr>
                                      <p:to>
                                        <p:strVal val="visible"/>
                                      </p:to>
                                    </p:set>
                                    <p:animEffect transition="in" filter="slide(fromBottom)">
                                      <p:cBhvr>
                                        <p:cTn id="53" dur="2000"/>
                                        <p:tgtEl>
                                          <p:spTgt spid="6">
                                            <p:txEl>
                                              <p:pRg st="2" end="2"/>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4" fill="hold" grpId="0" nodeType="clickEffect">
                                  <p:stCondLst>
                                    <p:cond delay="0"/>
                                  </p:stCondLst>
                                  <p:childTnLst>
                                    <p:set>
                                      <p:cBhvr>
                                        <p:cTn id="57" dur="1" fill="hold">
                                          <p:stCondLst>
                                            <p:cond delay="0"/>
                                          </p:stCondLst>
                                        </p:cTn>
                                        <p:tgtEl>
                                          <p:spTgt spid="6">
                                            <p:txEl>
                                              <p:pRg st="3" end="3"/>
                                            </p:txEl>
                                          </p:spTgt>
                                        </p:tgtEl>
                                        <p:attrNameLst>
                                          <p:attrName>style.visibility</p:attrName>
                                        </p:attrNameLst>
                                      </p:cBhvr>
                                      <p:to>
                                        <p:strVal val="visible"/>
                                      </p:to>
                                    </p:set>
                                    <p:animEffect transition="in" filter="slide(fromBottom)">
                                      <p:cBhvr>
                                        <p:cTn id="58" dur="2000"/>
                                        <p:tgtEl>
                                          <p:spTgt spid="6">
                                            <p:txEl>
                                              <p:pRg st="3" end="3"/>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4" fill="hold" grpId="0" nodeType="clickEffect">
                                  <p:stCondLst>
                                    <p:cond delay="0"/>
                                  </p:stCondLst>
                                  <p:childTnLst>
                                    <p:set>
                                      <p:cBhvr>
                                        <p:cTn id="62" dur="1" fill="hold">
                                          <p:stCondLst>
                                            <p:cond delay="0"/>
                                          </p:stCondLst>
                                        </p:cTn>
                                        <p:tgtEl>
                                          <p:spTgt spid="6">
                                            <p:txEl>
                                              <p:pRg st="4" end="4"/>
                                            </p:txEl>
                                          </p:spTgt>
                                        </p:tgtEl>
                                        <p:attrNameLst>
                                          <p:attrName>style.visibility</p:attrName>
                                        </p:attrNameLst>
                                      </p:cBhvr>
                                      <p:to>
                                        <p:strVal val="visible"/>
                                      </p:to>
                                    </p:set>
                                    <p:animEffect transition="in" filter="slide(fromBottom)">
                                      <p:cBhvr>
                                        <p:cTn id="63" dur="2000"/>
                                        <p:tgtEl>
                                          <p:spTgt spid="6">
                                            <p:txEl>
                                              <p:pRg st="4" end="4"/>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4" fill="hold" grpId="0" nodeType="clickEffect">
                                  <p:stCondLst>
                                    <p:cond delay="0"/>
                                  </p:stCondLst>
                                  <p:childTnLst>
                                    <p:set>
                                      <p:cBhvr>
                                        <p:cTn id="67" dur="1" fill="hold">
                                          <p:stCondLst>
                                            <p:cond delay="0"/>
                                          </p:stCondLst>
                                        </p:cTn>
                                        <p:tgtEl>
                                          <p:spTgt spid="6">
                                            <p:txEl>
                                              <p:pRg st="5" end="5"/>
                                            </p:txEl>
                                          </p:spTgt>
                                        </p:tgtEl>
                                        <p:attrNameLst>
                                          <p:attrName>style.visibility</p:attrName>
                                        </p:attrNameLst>
                                      </p:cBhvr>
                                      <p:to>
                                        <p:strVal val="visible"/>
                                      </p:to>
                                    </p:set>
                                    <p:animEffect transition="in" filter="slide(fromBottom)">
                                      <p:cBhvr>
                                        <p:cTn id="68" dur="20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Solusi</a:t>
            </a:r>
            <a:endParaRPr lang="id-ID" dirty="0"/>
          </a:p>
        </p:txBody>
      </p:sp>
      <p:sp>
        <p:nvSpPr>
          <p:cNvPr id="3" name="Content Placeholder 2"/>
          <p:cNvSpPr>
            <a:spLocks noGrp="1"/>
          </p:cNvSpPr>
          <p:nvPr>
            <p:ph idx="1"/>
          </p:nvPr>
        </p:nvSpPr>
        <p:spPr/>
        <p:txBody>
          <a:bodyPr/>
          <a:lstStyle/>
          <a:p>
            <a:pPr algn="ctr">
              <a:buNone/>
            </a:pPr>
            <a:r>
              <a:rPr lang="id-ID" dirty="0" smtClean="0"/>
              <a:t>Menyiapkan para peserta didik memiliki keterampilan sosial sebagai warga masyarakat.</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id-ID" b="1" dirty="0" smtClean="0"/>
              <a:t>DEFINISI KETERAMPILAN SOSIAL</a:t>
            </a:r>
            <a:endParaRPr lang="id-ID" b="1" dirty="0"/>
          </a:p>
        </p:txBody>
      </p:sp>
      <p:sp>
        <p:nvSpPr>
          <p:cNvPr id="3" name="Content Placeholder 2"/>
          <p:cNvSpPr>
            <a:spLocks noGrp="1"/>
          </p:cNvSpPr>
          <p:nvPr>
            <p:ph idx="1"/>
          </p:nvPr>
        </p:nvSpPr>
        <p:spPr/>
        <p:txBody>
          <a:bodyPr/>
          <a:lstStyle/>
          <a:p>
            <a:endParaRPr lang="id-ID" dirty="0" smtClean="0"/>
          </a:p>
          <a:p>
            <a:r>
              <a:rPr lang="id-ID" dirty="0" smtClean="0"/>
              <a:t>Kemampuan individu untuk berkomunikasi efektif dengan orang lain baik secara verbal maupun nonverbal sesuai dengan situasi dan kondisi yang ada pada saat itu, di mana keterampilan ini merupakan perilaku yang dipelajari.</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000108"/>
            <a:ext cx="8229600" cy="1143000"/>
          </a:xfrm>
        </p:spPr>
        <p:txBody>
          <a:bodyPr>
            <a:normAutofit fontScale="90000"/>
          </a:bodyPr>
          <a:lstStyle/>
          <a:p>
            <a:r>
              <a:rPr lang="id-ID" dirty="0" smtClean="0"/>
              <a:t>Perlunya keterampilan sosial dikembangkan di SD</a:t>
            </a:r>
            <a:endParaRPr lang="id-ID" dirty="0"/>
          </a:p>
        </p:txBody>
      </p:sp>
      <p:sp>
        <p:nvSpPr>
          <p:cNvPr id="3" name="Content Placeholder 2"/>
          <p:cNvSpPr>
            <a:spLocks noGrp="1"/>
          </p:cNvSpPr>
          <p:nvPr>
            <p:ph idx="1"/>
          </p:nvPr>
        </p:nvSpPr>
        <p:spPr/>
        <p:txBody>
          <a:bodyPr/>
          <a:lstStyle/>
          <a:p>
            <a:pPr algn="ctr">
              <a:buNone/>
            </a:pPr>
            <a:endParaRPr lang="id-ID" dirty="0" smtClean="0"/>
          </a:p>
          <a:p>
            <a:pPr algn="ctr">
              <a:buNone/>
            </a:pPr>
            <a:r>
              <a:rPr lang="id-ID" dirty="0" smtClean="0"/>
              <a:t>Karena banyaknya masalah-masalah sosial  yang dihadapi oleh para peserta didik dalam kehidupan sehari-hari. </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92896"/>
            <a:ext cx="8229600" cy="1143000"/>
          </a:xfrm>
        </p:spPr>
        <p:txBody>
          <a:bodyPr/>
          <a:lstStyle/>
          <a:p>
            <a:r>
              <a:rPr lang="id-ID" b="1" dirty="0" smtClean="0"/>
              <a:t>Jenis-jenis Keterampilan sosial</a:t>
            </a:r>
            <a:endParaRPr lang="id-ID"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b="1" dirty="0" smtClean="0">
                <a:solidFill>
                  <a:schemeClr val="tx1"/>
                </a:solidFill>
              </a:rPr>
              <a:t>AMERIKA</a:t>
            </a:r>
            <a:endParaRPr lang="id-ID" b="1" dirty="0">
              <a:solidFill>
                <a:schemeClr val="tx1"/>
              </a:solidFill>
            </a:endParaRPr>
          </a:p>
        </p:txBody>
      </p:sp>
      <p:sp>
        <p:nvSpPr>
          <p:cNvPr id="3" name="Text Placeholder 2"/>
          <p:cNvSpPr>
            <a:spLocks noGrp="1"/>
          </p:cNvSpPr>
          <p:nvPr>
            <p:ph type="body" idx="1"/>
          </p:nvPr>
        </p:nvSpPr>
        <p:spPr/>
        <p:txBody>
          <a:bodyPr/>
          <a:lstStyle/>
          <a:p>
            <a:pPr algn="ctr"/>
            <a:r>
              <a:rPr lang="id-ID" dirty="0" smtClean="0">
                <a:solidFill>
                  <a:schemeClr val="tx1"/>
                </a:solidFill>
              </a:rPr>
              <a:t>KETERAMPILAN</a:t>
            </a:r>
            <a:endParaRPr lang="id-ID" dirty="0">
              <a:solidFill>
                <a:schemeClr val="tx1"/>
              </a:solidFill>
            </a:endParaRPr>
          </a:p>
        </p:txBody>
      </p:sp>
      <p:sp>
        <p:nvSpPr>
          <p:cNvPr id="4" name="Text Placeholder 3"/>
          <p:cNvSpPr>
            <a:spLocks noGrp="1"/>
          </p:cNvSpPr>
          <p:nvPr>
            <p:ph type="body" sz="half" idx="3"/>
          </p:nvPr>
        </p:nvSpPr>
        <p:spPr/>
        <p:txBody>
          <a:bodyPr/>
          <a:lstStyle/>
          <a:p>
            <a:pPr algn="ctr"/>
            <a:r>
              <a:rPr lang="id-ID" dirty="0" smtClean="0">
                <a:solidFill>
                  <a:schemeClr val="tx1"/>
                </a:solidFill>
              </a:rPr>
              <a:t>RUMUSAN</a:t>
            </a:r>
            <a:endParaRPr lang="id-ID" dirty="0">
              <a:solidFill>
                <a:schemeClr val="tx1"/>
              </a:solidFill>
            </a:endParaRPr>
          </a:p>
        </p:txBody>
      </p:sp>
      <p:sp>
        <p:nvSpPr>
          <p:cNvPr id="5" name="Content Placeholder 4"/>
          <p:cNvSpPr>
            <a:spLocks noGrp="1"/>
          </p:cNvSpPr>
          <p:nvPr>
            <p:ph sz="quarter" idx="2"/>
          </p:nvPr>
        </p:nvSpPr>
        <p:spPr/>
        <p:txBody>
          <a:bodyPr/>
          <a:lstStyle/>
          <a:p>
            <a:pPr marL="514350" indent="-514350">
              <a:buAutoNum type="arabicPeriod"/>
            </a:pPr>
            <a:r>
              <a:rPr lang="id-ID" dirty="0" smtClean="0"/>
              <a:t>Keterampilan berpikir dan bernalar </a:t>
            </a:r>
            <a:endParaRPr lang="id-ID" i="1" dirty="0" smtClean="0"/>
          </a:p>
          <a:p>
            <a:pPr marL="514350" indent="-514350">
              <a:buAutoNum type="arabicPeriod"/>
            </a:pPr>
            <a:r>
              <a:rPr lang="id-ID" dirty="0" smtClean="0"/>
              <a:t>Keterampilan bekerja dengan orang lain</a:t>
            </a:r>
          </a:p>
          <a:p>
            <a:pPr marL="514350" indent="-514350">
              <a:buAutoNum type="arabicPeriod"/>
            </a:pPr>
            <a:r>
              <a:rPr lang="id-ID" dirty="0" smtClean="0"/>
              <a:t>Keterampilan pengendalian diri</a:t>
            </a:r>
          </a:p>
          <a:p>
            <a:pPr marL="514350" indent="-514350">
              <a:buAutoNum type="arabicPeriod"/>
            </a:pPr>
            <a:r>
              <a:rPr lang="id-ID" dirty="0" smtClean="0"/>
              <a:t>Keterampilan dalam memanfaatkan peluang kerja. </a:t>
            </a:r>
          </a:p>
          <a:p>
            <a:endParaRPr lang="id-ID" dirty="0"/>
          </a:p>
        </p:txBody>
      </p:sp>
      <p:sp>
        <p:nvSpPr>
          <p:cNvPr id="6" name="Content Placeholder 5"/>
          <p:cNvSpPr>
            <a:spLocks noGrp="1"/>
          </p:cNvSpPr>
          <p:nvPr>
            <p:ph sz="quarter" idx="4"/>
          </p:nvPr>
        </p:nvSpPr>
        <p:spPr/>
        <p:txBody>
          <a:bodyPr>
            <a:normAutofit fontScale="92500" lnSpcReduction="10000"/>
          </a:bodyPr>
          <a:lstStyle/>
          <a:p>
            <a:r>
              <a:rPr lang="id-ID" dirty="0" smtClean="0"/>
              <a:t>Pemecahan konflik</a:t>
            </a:r>
          </a:p>
          <a:p>
            <a:r>
              <a:rPr lang="id-ID" dirty="0" smtClean="0"/>
              <a:t>Bekerja sama dengan kelompok yang majemuk</a:t>
            </a:r>
          </a:p>
          <a:p>
            <a:r>
              <a:rPr lang="id-ID" dirty="0" smtClean="0"/>
              <a:t>Mengambil dan mempertimbangkan resiko hidup</a:t>
            </a:r>
          </a:p>
          <a:p>
            <a:r>
              <a:rPr lang="id-ID" dirty="0" smtClean="0"/>
              <a:t>Menggunakan informasi</a:t>
            </a:r>
          </a:p>
          <a:p>
            <a:r>
              <a:rPr lang="id-ID" dirty="0" smtClean="0"/>
              <a:t>Keterampilan menggunakan uang secara efektif serta menggunakan keterampilan dasar agar dapat hidup bersama-sama dengan masyarakat.</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20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Effect transition="in" filter="slide(fromBottom)">
                                      <p:cBhvr>
                                        <p:cTn id="31" dur="2000"/>
                                        <p:tgtEl>
                                          <p:spTgt spid="6">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4" fill="hold" grpId="0" nodeType="clickEffect">
                                  <p:stCondLst>
                                    <p:cond delay="0"/>
                                  </p:stCondLst>
                                  <p:childTnLst>
                                    <p:set>
                                      <p:cBhvr>
                                        <p:cTn id="35" dur="1" fill="hold">
                                          <p:stCondLst>
                                            <p:cond delay="0"/>
                                          </p:stCondLst>
                                        </p:cTn>
                                        <p:tgtEl>
                                          <p:spTgt spid="6">
                                            <p:txEl>
                                              <p:pRg st="1" end="1"/>
                                            </p:txEl>
                                          </p:spTgt>
                                        </p:tgtEl>
                                        <p:attrNameLst>
                                          <p:attrName>style.visibility</p:attrName>
                                        </p:attrNameLst>
                                      </p:cBhvr>
                                      <p:to>
                                        <p:strVal val="visible"/>
                                      </p:to>
                                    </p:set>
                                    <p:animEffect transition="in" filter="slide(fromBottom)">
                                      <p:cBhvr>
                                        <p:cTn id="36" dur="2000"/>
                                        <p:tgtEl>
                                          <p:spTgt spid="6">
                                            <p:txEl>
                                              <p:pRg st="1" end="1"/>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2" presetClass="entr" presetSubtype="4" fill="hold" grpId="0" nodeType="clickEffect">
                                  <p:stCondLst>
                                    <p:cond delay="0"/>
                                  </p:stCondLst>
                                  <p:childTnLst>
                                    <p:set>
                                      <p:cBhvr>
                                        <p:cTn id="40" dur="1" fill="hold">
                                          <p:stCondLst>
                                            <p:cond delay="0"/>
                                          </p:stCondLst>
                                        </p:cTn>
                                        <p:tgtEl>
                                          <p:spTgt spid="6">
                                            <p:txEl>
                                              <p:pRg st="2" end="2"/>
                                            </p:txEl>
                                          </p:spTgt>
                                        </p:tgtEl>
                                        <p:attrNameLst>
                                          <p:attrName>style.visibility</p:attrName>
                                        </p:attrNameLst>
                                      </p:cBhvr>
                                      <p:to>
                                        <p:strVal val="visible"/>
                                      </p:to>
                                    </p:set>
                                    <p:animEffect transition="in" filter="slide(fromBottom)">
                                      <p:cBhvr>
                                        <p:cTn id="41" dur="2000"/>
                                        <p:tgtEl>
                                          <p:spTgt spid="6">
                                            <p:txEl>
                                              <p:pRg st="2" end="2"/>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4" fill="hold" grpId="0" nodeType="clickEffect">
                                  <p:stCondLst>
                                    <p:cond delay="0"/>
                                  </p:stCondLst>
                                  <p:childTnLst>
                                    <p:set>
                                      <p:cBhvr>
                                        <p:cTn id="45" dur="1" fill="hold">
                                          <p:stCondLst>
                                            <p:cond delay="0"/>
                                          </p:stCondLst>
                                        </p:cTn>
                                        <p:tgtEl>
                                          <p:spTgt spid="6">
                                            <p:txEl>
                                              <p:pRg st="3" end="3"/>
                                            </p:txEl>
                                          </p:spTgt>
                                        </p:tgtEl>
                                        <p:attrNameLst>
                                          <p:attrName>style.visibility</p:attrName>
                                        </p:attrNameLst>
                                      </p:cBhvr>
                                      <p:to>
                                        <p:strVal val="visible"/>
                                      </p:to>
                                    </p:set>
                                    <p:animEffect transition="in" filter="slide(fromBottom)">
                                      <p:cBhvr>
                                        <p:cTn id="46" dur="2000"/>
                                        <p:tgtEl>
                                          <p:spTgt spid="6">
                                            <p:txEl>
                                              <p:pRg st="3" end="3"/>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4" fill="hold" grpId="0" nodeType="clickEffect">
                                  <p:stCondLst>
                                    <p:cond delay="0"/>
                                  </p:stCondLst>
                                  <p:childTnLst>
                                    <p:set>
                                      <p:cBhvr>
                                        <p:cTn id="50" dur="1" fill="hold">
                                          <p:stCondLst>
                                            <p:cond delay="0"/>
                                          </p:stCondLst>
                                        </p:cTn>
                                        <p:tgtEl>
                                          <p:spTgt spid="6">
                                            <p:txEl>
                                              <p:pRg st="4" end="4"/>
                                            </p:txEl>
                                          </p:spTgt>
                                        </p:tgtEl>
                                        <p:attrNameLst>
                                          <p:attrName>style.visibility</p:attrName>
                                        </p:attrNameLst>
                                      </p:cBhvr>
                                      <p:to>
                                        <p:strVal val="visible"/>
                                      </p:to>
                                    </p:set>
                                    <p:animEffect transition="in" filter="slide(fromBottom)">
                                      <p:cBhvr>
                                        <p:cTn id="51"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857232"/>
            <a:ext cx="8229600" cy="1143000"/>
          </a:xfrm>
        </p:spPr>
        <p:txBody>
          <a:bodyPr>
            <a:normAutofit fontScale="90000"/>
          </a:bodyPr>
          <a:lstStyle/>
          <a:p>
            <a:r>
              <a:rPr lang="id-ID" dirty="0" smtClean="0"/>
              <a:t>INGGRIS, SELANDIA BARU, AUSTRALIA</a:t>
            </a:r>
            <a:endParaRPr lang="id-ID" dirty="0"/>
          </a:p>
        </p:txBody>
      </p:sp>
      <p:sp>
        <p:nvSpPr>
          <p:cNvPr id="3" name="Content Placeholder 2"/>
          <p:cNvSpPr>
            <a:spLocks noGrp="1"/>
          </p:cNvSpPr>
          <p:nvPr>
            <p:ph idx="1"/>
          </p:nvPr>
        </p:nvSpPr>
        <p:spPr/>
        <p:txBody>
          <a:bodyPr/>
          <a:lstStyle/>
          <a:p>
            <a:r>
              <a:rPr lang="id-ID" dirty="0" smtClean="0"/>
              <a:t>Keterampilan mengolah dan memperoleh informasi</a:t>
            </a:r>
          </a:p>
          <a:p>
            <a:r>
              <a:rPr lang="id-ID" dirty="0" smtClean="0"/>
              <a:t>Berkomunikasi</a:t>
            </a:r>
          </a:p>
          <a:p>
            <a:r>
              <a:rPr lang="id-ID" dirty="0" smtClean="0"/>
              <a:t>Pengendalian diri</a:t>
            </a:r>
          </a:p>
          <a:p>
            <a:r>
              <a:rPr lang="id-ID" dirty="0" smtClean="0"/>
              <a:t>Bekerjasama</a:t>
            </a:r>
          </a:p>
          <a:p>
            <a:r>
              <a:rPr lang="id-ID" dirty="0" smtClean="0"/>
              <a:t>Menggunakan angka (teliti)</a:t>
            </a:r>
          </a:p>
          <a:p>
            <a:r>
              <a:rPr lang="id-ID" dirty="0" smtClean="0"/>
              <a:t>Memecahkan masalah </a:t>
            </a:r>
          </a:p>
          <a:p>
            <a:r>
              <a:rPr lang="id-ID" dirty="0" smtClean="0"/>
              <a:t>Membuat keputusan. </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44" y="476672"/>
            <a:ext cx="9001156" cy="2016224"/>
          </a:xfrm>
        </p:spPr>
        <p:txBody>
          <a:bodyPr>
            <a:normAutofit fontScale="90000"/>
          </a:bodyPr>
          <a:lstStyle/>
          <a:p>
            <a:r>
              <a:rPr lang="id-ID" dirty="0" smtClean="0"/>
              <a:t>NCSS</a:t>
            </a:r>
            <a:br>
              <a:rPr lang="id-ID" dirty="0" smtClean="0"/>
            </a:br>
            <a:r>
              <a:rPr lang="id-ID" dirty="0" smtClean="0"/>
              <a:t>Keterampilan sosial dalam dimensi IPS</a:t>
            </a:r>
            <a:endParaRPr lang="id-ID" dirty="0"/>
          </a:p>
        </p:txBody>
      </p:sp>
      <p:sp>
        <p:nvSpPr>
          <p:cNvPr id="3" name="Content Placeholder 2"/>
          <p:cNvSpPr>
            <a:spLocks noGrp="1"/>
          </p:cNvSpPr>
          <p:nvPr>
            <p:ph idx="1"/>
          </p:nvPr>
        </p:nvSpPr>
        <p:spPr>
          <a:xfrm>
            <a:off x="457200" y="2852936"/>
            <a:ext cx="8229600" cy="3471664"/>
          </a:xfrm>
        </p:spPr>
        <p:txBody>
          <a:bodyPr>
            <a:normAutofit/>
          </a:bodyPr>
          <a:lstStyle/>
          <a:p>
            <a:pPr marL="514350" indent="-514350">
              <a:buAutoNum type="arabicPeriod"/>
            </a:pPr>
            <a:r>
              <a:rPr lang="id-ID" dirty="0" smtClean="0"/>
              <a:t>Keterampilan meneliti </a:t>
            </a:r>
          </a:p>
          <a:p>
            <a:pPr marL="514350" indent="-514350">
              <a:buAutoNum type="arabicPeriod"/>
            </a:pPr>
            <a:r>
              <a:rPr lang="id-ID" dirty="0" smtClean="0"/>
              <a:t>Keterampilan berkomunikasi </a:t>
            </a:r>
          </a:p>
          <a:p>
            <a:pPr marL="514350" indent="-514350">
              <a:buAutoNum type="arabicPeriod"/>
            </a:pPr>
            <a:r>
              <a:rPr lang="id-ID" dirty="0" smtClean="0"/>
              <a:t>Keterampilan berpikir</a:t>
            </a:r>
            <a:endParaRPr lang="id-ID" i="1" dirty="0" smtClean="0"/>
          </a:p>
          <a:p>
            <a:pPr marL="514350" indent="-514350">
              <a:buAutoNum type="arabicPeriod"/>
            </a:pPr>
            <a:r>
              <a:rPr lang="id-ID" dirty="0" smtClean="0"/>
              <a:t>Keterampilan berpartisipasi sosial </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solidFill>
                  <a:schemeClr val="tx1"/>
                </a:solidFill>
              </a:rPr>
              <a:t>1. Keterampilan Meneliti</a:t>
            </a:r>
            <a:endParaRPr lang="id-ID" dirty="0">
              <a:solidFill>
                <a:schemeClr val="tx1"/>
              </a:solidFill>
            </a:endParaRPr>
          </a:p>
        </p:txBody>
      </p:sp>
      <p:sp>
        <p:nvSpPr>
          <p:cNvPr id="3" name="Content Placeholder 2"/>
          <p:cNvSpPr>
            <a:spLocks noGrp="1"/>
          </p:cNvSpPr>
          <p:nvPr>
            <p:ph idx="1"/>
          </p:nvPr>
        </p:nvSpPr>
        <p:spPr/>
        <p:txBody>
          <a:bodyPr/>
          <a:lstStyle/>
          <a:p>
            <a:r>
              <a:rPr lang="id-ID" dirty="0" smtClean="0"/>
              <a:t>Pendidikan IPS harus di desain untuk mengembangkan kemampuan siswa dalam membaca, belajar, serta mencari informasi dengan menggunakan teknik metode ilmu sosial, serta kemampuan menggunakan komputer dan alat elektronik lainnya.</a:t>
            </a:r>
          </a:p>
          <a:p>
            <a:r>
              <a:rPr lang="id-ID" b="1" dirty="0" smtClean="0"/>
              <a:t>Keterampilan ini diperlukan untuk mengumpulkan dan mengolah data.</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solidFill>
                  <a:schemeClr val="tx1"/>
                </a:solidFill>
              </a:rPr>
              <a:t>Penelitian mencakup kegiatan</a:t>
            </a:r>
            <a:endParaRPr lang="id-ID" dirty="0">
              <a:solidFill>
                <a:schemeClr val="tx1"/>
              </a:solidFill>
            </a:endParaRPr>
          </a:p>
        </p:txBody>
      </p:sp>
      <p:sp>
        <p:nvSpPr>
          <p:cNvPr id="3" name="Content Placeholder 2"/>
          <p:cNvSpPr>
            <a:spLocks noGrp="1"/>
          </p:cNvSpPr>
          <p:nvPr>
            <p:ph idx="1"/>
          </p:nvPr>
        </p:nvSpPr>
        <p:spPr/>
        <p:txBody>
          <a:bodyPr>
            <a:normAutofit/>
          </a:bodyPr>
          <a:lstStyle/>
          <a:p>
            <a:pPr lvl="0"/>
            <a:r>
              <a:rPr lang="id-ID" dirty="0" smtClean="0"/>
              <a:t>Mengidentifikasi dan mengungkapkan masalah atau isu</a:t>
            </a:r>
          </a:p>
          <a:p>
            <a:pPr lvl="0"/>
            <a:r>
              <a:rPr lang="id-ID" dirty="0" smtClean="0"/>
              <a:t>Mengumpulkan dan mengolah data</a:t>
            </a:r>
          </a:p>
          <a:p>
            <a:pPr lvl="0"/>
            <a:r>
              <a:rPr lang="id-ID" dirty="0" smtClean="0"/>
              <a:t>Menafsirkan data</a:t>
            </a:r>
          </a:p>
          <a:p>
            <a:pPr lvl="0"/>
            <a:r>
              <a:rPr lang="id-ID" dirty="0" smtClean="0"/>
              <a:t>Menganalisis data</a:t>
            </a:r>
          </a:p>
          <a:p>
            <a:pPr lvl="0"/>
            <a:r>
              <a:rPr lang="id-ID" dirty="0" smtClean="0"/>
              <a:t>Menilai bukti-buki yang ditemukan</a:t>
            </a:r>
          </a:p>
          <a:p>
            <a:pPr lvl="0"/>
            <a:r>
              <a:rPr lang="id-ID" dirty="0" smtClean="0"/>
              <a:t>Menyimpulkan</a:t>
            </a:r>
          </a:p>
          <a:p>
            <a:pPr lvl="0"/>
            <a:r>
              <a:rPr lang="id-ID" dirty="0" smtClean="0"/>
              <a:t>Menerapkan hasil temuan </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lide(fromBottom)">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lide(fromBottom)">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lide(fromBottom)">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slide(fromBottom)">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slide(fromBottom)">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slide(fromBottom)">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slide(fromBottom)">
                                      <p:cBhvr>
                                        <p:cTn id="3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id-ID" dirty="0" smtClean="0">
                <a:solidFill>
                  <a:schemeClr val="tx1"/>
                </a:solidFill>
              </a:rPr>
              <a:t>2. Keterampilan berkomunikasi</a:t>
            </a:r>
            <a:endParaRPr lang="id-ID" dirty="0">
              <a:solidFill>
                <a:schemeClr val="tx1"/>
              </a:solidFill>
            </a:endParaRPr>
          </a:p>
        </p:txBody>
      </p:sp>
      <p:sp>
        <p:nvSpPr>
          <p:cNvPr id="3" name="Content Placeholder 2"/>
          <p:cNvSpPr>
            <a:spLocks noGrp="1"/>
          </p:cNvSpPr>
          <p:nvPr>
            <p:ph idx="1"/>
          </p:nvPr>
        </p:nvSpPr>
        <p:spPr>
          <a:xfrm>
            <a:off x="457200" y="1340768"/>
            <a:ext cx="8229600" cy="4785395"/>
          </a:xfrm>
        </p:spPr>
        <p:txBody>
          <a:bodyPr>
            <a:normAutofit/>
          </a:bodyPr>
          <a:lstStyle/>
          <a:p>
            <a:r>
              <a:rPr lang="id-ID" dirty="0" smtClean="0"/>
              <a:t>Para guru harus mendorong kemampuan siswa untuk menulis, mengklasifikasi, menginterpretasi, menganalisis, merangkum, mengevaluasi, dan mempresentasikan informasi dengan alasan-alasan yang baik demi mendukung pengambilan keputusan diantara kehidupan idividu dan sosial.</a:t>
            </a:r>
          </a:p>
          <a:p>
            <a:r>
              <a:rPr lang="id-ID" dirty="0" smtClean="0"/>
              <a:t>Setiap siswa perlu diberi kesempatan untuk mengungkapkan pemahaman dan perasaannya secara jelas, efektif, dan kreatif.</a:t>
            </a:r>
          </a:p>
          <a:p>
            <a:r>
              <a:rPr lang="id-ID" dirty="0" smtClean="0"/>
              <a:t>Para siswa hendaknya dimotivasi agar menjadi pembicara dan pendengar yang baik.</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id-ID" dirty="0" smtClean="0">
                <a:solidFill>
                  <a:schemeClr val="tx1"/>
                </a:solidFill>
              </a:rPr>
              <a:t>3. Keterampilan Berpikir</a:t>
            </a:r>
            <a:endParaRPr lang="id-ID" dirty="0">
              <a:solidFill>
                <a:schemeClr val="tx1"/>
              </a:solidFill>
            </a:endParaRPr>
          </a:p>
        </p:txBody>
      </p:sp>
      <p:sp>
        <p:nvSpPr>
          <p:cNvPr id="3" name="Content Placeholder 2"/>
          <p:cNvSpPr>
            <a:spLocks noGrp="1"/>
          </p:cNvSpPr>
          <p:nvPr>
            <p:ph idx="1"/>
          </p:nvPr>
        </p:nvSpPr>
        <p:spPr>
          <a:xfrm>
            <a:off x="457200" y="1196752"/>
            <a:ext cx="8229600" cy="5328592"/>
          </a:xfrm>
        </p:spPr>
        <p:txBody>
          <a:bodyPr>
            <a:normAutofit fontScale="85000" lnSpcReduction="20000"/>
          </a:bodyPr>
          <a:lstStyle/>
          <a:p>
            <a:r>
              <a:rPr lang="id-ID" dirty="0" smtClean="0"/>
              <a:t>Sejumlah keterampilan berpikir banyak berkontribusi terhadap pemecahan masalah dan partisipasi dalam kehidupan masyarakat secara efektif. </a:t>
            </a:r>
          </a:p>
          <a:p>
            <a:pPr>
              <a:buNone/>
            </a:pPr>
            <a:endParaRPr lang="id-ID" dirty="0" smtClean="0"/>
          </a:p>
          <a:p>
            <a:r>
              <a:rPr lang="id-ID" b="1" dirty="0" smtClean="0"/>
              <a:t>Keterampilan yng dikembangkan:</a:t>
            </a:r>
          </a:p>
          <a:p>
            <a:pPr marL="514350" lvl="0" indent="-514350">
              <a:buAutoNum type="arabicPeriod"/>
            </a:pPr>
            <a:r>
              <a:rPr lang="id-ID" dirty="0" smtClean="0"/>
              <a:t>Mengkaji dan menilai data secara kritis</a:t>
            </a:r>
          </a:p>
          <a:p>
            <a:pPr marL="514350" lvl="0" indent="-514350">
              <a:buAutoNum type="arabicPeriod"/>
            </a:pPr>
            <a:r>
              <a:rPr lang="id-ID" dirty="0" smtClean="0"/>
              <a:t>Merencanakan</a:t>
            </a:r>
          </a:p>
          <a:p>
            <a:pPr marL="514350" lvl="0" indent="-514350">
              <a:buAutoNum type="arabicPeriod"/>
            </a:pPr>
            <a:r>
              <a:rPr lang="id-ID" dirty="0" smtClean="0"/>
              <a:t>Merumuskan faktor sebab dan akibat</a:t>
            </a:r>
          </a:p>
          <a:p>
            <a:pPr marL="514350" lvl="0" indent="-514350">
              <a:buAutoNum type="arabicPeriod"/>
            </a:pPr>
            <a:r>
              <a:rPr lang="pt-BR" dirty="0" smtClean="0"/>
              <a:t>Memprediksi hasil dari sesuatu kegiatan atau peristiwa</a:t>
            </a:r>
            <a:endParaRPr lang="id-ID" dirty="0" smtClean="0"/>
          </a:p>
          <a:p>
            <a:pPr marL="514350" lvl="0" indent="-514350">
              <a:buAutoNum type="arabicPeriod"/>
            </a:pPr>
            <a:r>
              <a:rPr lang="id-ID" dirty="0" smtClean="0"/>
              <a:t>Menyarankan apa yang akan ditembulkan dari suatu peristiwa atau perbuatan</a:t>
            </a:r>
          </a:p>
          <a:p>
            <a:pPr marL="514350" lvl="0" indent="-514350">
              <a:buAutoNum type="arabicPeriod"/>
            </a:pPr>
            <a:r>
              <a:rPr lang="id-ID" dirty="0" smtClean="0"/>
              <a:t>Curah pendapat (</a:t>
            </a:r>
            <a:r>
              <a:rPr lang="id-ID" i="1" dirty="0" smtClean="0"/>
              <a:t>brainstorming</a:t>
            </a:r>
            <a:r>
              <a:rPr lang="id-ID" dirty="0" smtClean="0"/>
              <a:t>)</a:t>
            </a:r>
          </a:p>
          <a:p>
            <a:pPr marL="514350" lvl="0" indent="-514350">
              <a:buAutoNum type="arabicPeriod"/>
            </a:pPr>
            <a:r>
              <a:rPr lang="id-ID" dirty="0" smtClean="0"/>
              <a:t>Berspekulasi tentang masa depan</a:t>
            </a:r>
          </a:p>
          <a:p>
            <a:pPr marL="514350" lvl="0" indent="-514350">
              <a:buAutoNum type="arabicPeriod"/>
            </a:pPr>
            <a:r>
              <a:rPr lang="id-ID" dirty="0" smtClean="0"/>
              <a:t>Menyarankan berbagai solusi alternatif</a:t>
            </a:r>
          </a:p>
          <a:p>
            <a:pPr marL="514350" lvl="0" indent="-514350">
              <a:buAutoNum type="arabicPeriod"/>
            </a:pPr>
            <a:r>
              <a:rPr lang="id-ID" dirty="0" smtClean="0"/>
              <a:t>Mengajukan pendapat dan perspektif yang berbeda</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additive="base">
                                        <p:cTn id="32"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3"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 calcmode="lin" valueType="num">
                                      <p:cBhvr additive="base">
                                        <p:cTn id="38"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9"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 calcmode="lin" valueType="num">
                                      <p:cBhvr additive="base">
                                        <p:cTn id="44"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5"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 calcmode="lin" valueType="num">
                                      <p:cBhvr additive="base">
                                        <p:cTn id="50" dur="2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1" dur="2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 calcmode="lin" valueType="num">
                                      <p:cBhvr additive="base">
                                        <p:cTn id="56" dur="20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7" dur="20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3">
                                            <p:txEl>
                                              <p:pRg st="9" end="9"/>
                                            </p:txEl>
                                          </p:spTgt>
                                        </p:tgtEl>
                                        <p:attrNameLst>
                                          <p:attrName>style.visibility</p:attrName>
                                        </p:attrNameLst>
                                      </p:cBhvr>
                                      <p:to>
                                        <p:strVal val="visible"/>
                                      </p:to>
                                    </p:set>
                                    <p:anim calcmode="lin" valueType="num">
                                      <p:cBhvr additive="base">
                                        <p:cTn id="62" dur="20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3" dur="20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3">
                                            <p:txEl>
                                              <p:pRg st="10" end="10"/>
                                            </p:txEl>
                                          </p:spTgt>
                                        </p:tgtEl>
                                        <p:attrNameLst>
                                          <p:attrName>style.visibility</p:attrName>
                                        </p:attrNameLst>
                                      </p:cBhvr>
                                      <p:to>
                                        <p:strVal val="visible"/>
                                      </p:to>
                                    </p:set>
                                    <p:anim calcmode="lin" valueType="num">
                                      <p:cBhvr additive="base">
                                        <p:cTn id="68" dur="20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9" dur="20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3">
                                            <p:txEl>
                                              <p:pRg st="11" end="11"/>
                                            </p:txEl>
                                          </p:spTgt>
                                        </p:tgtEl>
                                        <p:attrNameLst>
                                          <p:attrName>style.visibility</p:attrName>
                                        </p:attrNameLst>
                                      </p:cBhvr>
                                      <p:to>
                                        <p:strVal val="visible"/>
                                      </p:to>
                                    </p:set>
                                    <p:anim calcmode="lin" valueType="num">
                                      <p:cBhvr additive="base">
                                        <p:cTn id="74" dur="20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75" dur="20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solidFill>
                  <a:schemeClr val="tx1"/>
                </a:solidFill>
              </a:rPr>
              <a:t>4. Keterampilan Berpartisipasi Sosial</a:t>
            </a:r>
            <a:endParaRPr lang="id-ID" dirty="0">
              <a:solidFill>
                <a:schemeClr val="tx1"/>
              </a:solidFill>
            </a:endParaRPr>
          </a:p>
        </p:txBody>
      </p:sp>
      <p:sp>
        <p:nvSpPr>
          <p:cNvPr id="3" name="Content Placeholder 2"/>
          <p:cNvSpPr>
            <a:spLocks noGrp="1"/>
          </p:cNvSpPr>
          <p:nvPr>
            <p:ph idx="1"/>
          </p:nvPr>
        </p:nvSpPr>
        <p:spPr/>
        <p:txBody>
          <a:bodyPr/>
          <a:lstStyle/>
          <a:p>
            <a:r>
              <a:rPr lang="id-ID" dirty="0" smtClean="0"/>
              <a:t>Keterampilan berpartisipasi sosial dapat dilaksanakan dengan mendesain pembelajaran yang mendorong kemampuan siswa untuk membuat alasan pribadi di dalam kelompok, selalu mengingat tenggang rasa di dalam kelompok, berpartisipasi dalam proses negosiasi konflik dan menjaga posisi individu dalam kelompok.</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normAutofit/>
          </a:bodyPr>
          <a:lstStyle/>
          <a:p>
            <a:r>
              <a:rPr lang="id-ID" b="1" dirty="0" smtClean="0"/>
              <a:t>Keterampilan yang dikembangkan:</a:t>
            </a:r>
          </a:p>
          <a:p>
            <a:pPr>
              <a:buNone/>
            </a:pPr>
            <a:endParaRPr lang="id-ID" b="1" dirty="0" smtClean="0"/>
          </a:p>
          <a:p>
            <a:pPr marL="514350" lvl="0" indent="-514350">
              <a:buAutoNum type="arabicPeriod"/>
            </a:pPr>
            <a:r>
              <a:rPr lang="id-ID" dirty="0" smtClean="0"/>
              <a:t>Mengidentifikasi akibat dari perbuatan &amp; pengaruh ucapan terhadap orang lain</a:t>
            </a:r>
          </a:p>
          <a:p>
            <a:pPr marL="514350" lvl="0" indent="-514350">
              <a:buAutoNum type="arabicPeriod"/>
            </a:pPr>
            <a:r>
              <a:rPr lang="id-ID" dirty="0" smtClean="0"/>
              <a:t>Menunjukkan rasa hormat dan perhatian kepada orang lain</a:t>
            </a:r>
          </a:p>
          <a:p>
            <a:pPr marL="514350" lvl="0" indent="-514350">
              <a:buAutoNum type="arabicPeriod"/>
            </a:pPr>
            <a:r>
              <a:rPr lang="id-ID" dirty="0" smtClean="0"/>
              <a:t>Berbuat efektif sebagai anggota kelompok</a:t>
            </a:r>
          </a:p>
          <a:p>
            <a:pPr marL="514350" lvl="0" indent="-514350">
              <a:buAutoNum type="arabicPeriod"/>
            </a:pPr>
            <a:r>
              <a:rPr lang="id-ID" dirty="0" smtClean="0"/>
              <a:t>Mengambil berbagai peran kelompok</a:t>
            </a:r>
          </a:p>
          <a:p>
            <a:pPr marL="514350" lvl="0" indent="-514350">
              <a:buAutoNum type="arabicPeriod"/>
            </a:pPr>
            <a:r>
              <a:rPr lang="id-ID" dirty="0" smtClean="0"/>
              <a:t>Menerima kritik dan saran</a:t>
            </a:r>
          </a:p>
          <a:p>
            <a:pPr marL="514350" lvl="0" indent="-514350">
              <a:buAutoNum type="arabicPeriod"/>
            </a:pPr>
            <a:r>
              <a:rPr lang="id-ID" dirty="0" smtClean="0"/>
              <a:t>Menyesuaikan kemampuan dengan tugas yang harus diselesaikan</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lide(fromBottom)">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slide(fromBottom)">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slide(fromBottom)">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slide(fromBottom)">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slide(fromBottom)">
                                      <p:cBhvr>
                                        <p:cTn id="27" dur="2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slide(fromBottom)">
                                      <p:cBhvr>
                                        <p:cTn id="32" dur="20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slide(fromBottom)">
                                      <p:cBhvr>
                                        <p:cTn id="3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id-ID" dirty="0" smtClean="0">
                <a:solidFill>
                  <a:schemeClr val="tx1"/>
                </a:solidFill>
              </a:rPr>
              <a:t>Profil lulusan yang diharapkan dalam pendidikan</a:t>
            </a:r>
            <a:endParaRPr lang="id-ID" dirty="0">
              <a:solidFill>
                <a:schemeClr val="tx1"/>
              </a:solidFill>
            </a:endParaRPr>
          </a:p>
        </p:txBody>
      </p:sp>
      <p:sp>
        <p:nvSpPr>
          <p:cNvPr id="3" name="Content Placeholder 2"/>
          <p:cNvSpPr>
            <a:spLocks noGrp="1"/>
          </p:cNvSpPr>
          <p:nvPr>
            <p:ph idx="1"/>
          </p:nvPr>
        </p:nvSpPr>
        <p:spPr/>
        <p:txBody>
          <a:bodyPr>
            <a:normAutofit fontScale="92500" lnSpcReduction="20000"/>
          </a:bodyPr>
          <a:lstStyle/>
          <a:p>
            <a:r>
              <a:rPr lang="id-ID" dirty="0" smtClean="0"/>
              <a:t>Mampu mencari,  memilah dan mengolah informasi dari berbagai sumber,  </a:t>
            </a:r>
          </a:p>
          <a:p>
            <a:r>
              <a:rPr lang="id-ID" dirty="0" smtClean="0"/>
              <a:t>Mampu mempelajari hal-hal baru untuk memecahkan masalah sehari-hari,</a:t>
            </a:r>
          </a:p>
          <a:p>
            <a:r>
              <a:rPr lang="id-ID" dirty="0" smtClean="0"/>
              <a:t>Memiliki keterampilan berkomunikasi  baik lisan maupun tulisan, </a:t>
            </a:r>
          </a:p>
          <a:p>
            <a:r>
              <a:rPr lang="id-ID" dirty="0" smtClean="0"/>
              <a:t>Memahami, menghargai dan mampu bekerjasama dengan  orang lain yang majemuk, </a:t>
            </a:r>
          </a:p>
          <a:p>
            <a:r>
              <a:rPr lang="id-ID" dirty="0" smtClean="0"/>
              <a:t>Mampu mentransformasikan kemampuan akademik dan  beradaptasi dengan perkembangan masyarakat, lingkungan dan perkembangan global  serta aturan-aturan yang melingkupinya, serta keterampilan-keterampilan lainnya yang  relevan.</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lide(fromBottom)">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lide(fromBottom)">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lide(fromBottom)">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slide(fromBottom)">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slide(fromBottom)">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268760"/>
            <a:ext cx="8229600" cy="4032448"/>
          </a:xfrm>
        </p:spPr>
        <p:txBody>
          <a:bodyPr>
            <a:normAutofit/>
          </a:bodyPr>
          <a:lstStyle/>
          <a:p>
            <a:pPr algn="ctr"/>
            <a:r>
              <a:rPr lang="id-ID" dirty="0" smtClean="0">
                <a:solidFill>
                  <a:schemeClr val="tx1"/>
                </a:solidFill>
              </a:rPr>
              <a:t>Keterampilan sosial yang perlu dimiliki oleh peserta didik harus diajarkan dan dilatihkan dalam proses pembelajaran IPS di SD. </a:t>
            </a:r>
            <a:br>
              <a:rPr lang="id-ID" dirty="0" smtClean="0">
                <a:solidFill>
                  <a:schemeClr val="tx1"/>
                </a:solidFill>
              </a:rPr>
            </a:br>
            <a:endParaRPr lang="id-ID"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29600" cy="792088"/>
          </a:xfrm>
        </p:spPr>
        <p:txBody>
          <a:bodyPr>
            <a:normAutofit fontScale="90000"/>
          </a:bodyPr>
          <a:lstStyle/>
          <a:p>
            <a:r>
              <a:rPr lang="id-ID" b="1" dirty="0" smtClean="0">
                <a:solidFill>
                  <a:schemeClr val="tx1"/>
                </a:solidFill>
              </a:rPr>
              <a:t>Alasannya:</a:t>
            </a:r>
            <a:endParaRPr lang="id-ID" b="1" dirty="0">
              <a:solidFill>
                <a:schemeClr val="tx1"/>
              </a:solidFill>
            </a:endParaRPr>
          </a:p>
        </p:txBody>
      </p:sp>
      <p:sp>
        <p:nvSpPr>
          <p:cNvPr id="3" name="Content Placeholder 2"/>
          <p:cNvSpPr>
            <a:spLocks noGrp="1"/>
          </p:cNvSpPr>
          <p:nvPr>
            <p:ph idx="1"/>
          </p:nvPr>
        </p:nvSpPr>
        <p:spPr>
          <a:xfrm>
            <a:off x="457200" y="1196752"/>
            <a:ext cx="8229600" cy="5400600"/>
          </a:xfrm>
        </p:spPr>
        <p:txBody>
          <a:bodyPr>
            <a:normAutofit fontScale="85000" lnSpcReduction="20000"/>
          </a:bodyPr>
          <a:lstStyle/>
          <a:p>
            <a:pPr marL="514350" indent="-514350">
              <a:buAutoNum type="arabicPeriod"/>
            </a:pPr>
            <a:r>
              <a:rPr lang="id-ID" b="1" dirty="0" smtClean="0"/>
              <a:t>Keterampilan dapat terbentuk melalui proses pembelajaran. </a:t>
            </a:r>
          </a:p>
          <a:p>
            <a:pPr marL="514350" indent="-514350">
              <a:buNone/>
            </a:pPr>
            <a:r>
              <a:rPr lang="id-ID" dirty="0" smtClean="0"/>
              <a:t>	Peserta didik belajar keterampilan karena hal itu bermanfaat untuk mencapai tujuan tertentu.</a:t>
            </a:r>
          </a:p>
          <a:p>
            <a:pPr marL="514350" indent="-514350">
              <a:buAutoNum type="arabicPeriod"/>
            </a:pPr>
            <a:r>
              <a:rPr lang="id-ID" b="1" dirty="0" smtClean="0"/>
              <a:t>Keterampilan sosial dapat dikembangkan dengan penguasaan aspek kognitif (pengetahuan) terlebih dahulu. </a:t>
            </a:r>
          </a:p>
          <a:p>
            <a:pPr marL="514350" indent="-514350">
              <a:buNone/>
            </a:pPr>
            <a:r>
              <a:rPr lang="id-ID" dirty="0" smtClean="0"/>
              <a:t>	Oleh karena itu, mengajarkan keterampilan sosial harus disertai dengan penyampaian pengetahuan tentang keterampilan tersebut.</a:t>
            </a:r>
          </a:p>
          <a:p>
            <a:pPr marL="514350" indent="-514350">
              <a:buAutoNum type="arabicPeriod"/>
            </a:pPr>
            <a:r>
              <a:rPr lang="id-ID" b="1" dirty="0" smtClean="0"/>
              <a:t>Keterampilan sosial dapat dikembangkan melalui latihan. </a:t>
            </a:r>
            <a:r>
              <a:rPr lang="id-ID" dirty="0" smtClean="0"/>
              <a:t>Seseorang yang memiliki keterampilan sosial seringkali menggunakan keterampilan tersebut tanpa berpikir terlebih dahulu. Orang yang terampil membuang sampah pada tempatnya atau antri </a:t>
            </a:r>
            <a:r>
              <a:rPr lang="sv-SE" dirty="0" smtClean="0"/>
              <a:t>di tempat pelayanan umum tidak perlu berpikir mengenai masalah kebersihan atau</a:t>
            </a:r>
            <a:r>
              <a:rPr lang="id-ID" dirty="0" smtClean="0"/>
              <a:t> nilai-nilai demokrasi dalam menghargai hak orang lain. Secara spontan, dia akan melakukannya.</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332656"/>
            <a:ext cx="8229600" cy="4320480"/>
          </a:xfrm>
        </p:spPr>
        <p:txBody>
          <a:bodyPr>
            <a:normAutofit/>
          </a:bodyPr>
          <a:lstStyle/>
          <a:p>
            <a:pPr>
              <a:buNone/>
            </a:pPr>
            <a:r>
              <a:rPr lang="id-ID" dirty="0" smtClean="0"/>
              <a:t>4. </a:t>
            </a:r>
            <a:r>
              <a:rPr lang="id-ID" b="1" dirty="0" smtClean="0"/>
              <a:t>Kegiatan-kegiatan sosial yang dilakukan orang setiap hari sebenarnya menggambarkan beberapa keterampilan sosial.</a:t>
            </a:r>
          </a:p>
          <a:p>
            <a:pPr>
              <a:buNone/>
            </a:pPr>
            <a:r>
              <a:rPr lang="id-ID" dirty="0" smtClean="0"/>
              <a:t>	Misalnya: keterampilan berkomunikasi dengan baik dengan orang lain menggambarkan keterampilan dalam memilih kata-kata yang baik, mengkomunikasikan pikiran, cara berbicara, cara mendengarkan, cara menggunakan bahasa non-verbal, cara meminta maaf, sopan santun serta keterampilan-keterampilan lainnya yang terkait.</a:t>
            </a:r>
          </a:p>
          <a:p>
            <a:pPr>
              <a:buNone/>
            </a:pPr>
            <a:endParaRPr lang="id-ID" dirty="0" smtClean="0"/>
          </a:p>
        </p:txBody>
      </p:sp>
      <p:sp>
        <p:nvSpPr>
          <p:cNvPr id="4" name="Rectangle 3"/>
          <p:cNvSpPr/>
          <p:nvPr/>
        </p:nvSpPr>
        <p:spPr>
          <a:xfrm>
            <a:off x="899592" y="4653136"/>
            <a:ext cx="7560840" cy="16561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smtClean="0">
                <a:solidFill>
                  <a:schemeClr val="tx1"/>
                </a:solidFill>
              </a:rPr>
              <a:t>Keterampilan-keterampilan tersebut tidak akan terbentuk tanpa proses latihan dan pembelajaran di dalam kelas.</a:t>
            </a:r>
          </a:p>
          <a:p>
            <a:pPr algn="ct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fltVal val="0"/>
                                          </p:val>
                                        </p:tav>
                                        <p:tav tm="100000">
                                          <p:val>
                                            <p:strVal val="#ppt_w"/>
                                          </p:val>
                                        </p:tav>
                                      </p:tavLst>
                                    </p:anim>
                                    <p:anim calcmode="lin" valueType="num">
                                      <p:cBhvr>
                                        <p:cTn id="20" dur="2000" fill="hold"/>
                                        <p:tgtEl>
                                          <p:spTgt spid="4"/>
                                        </p:tgtEl>
                                        <p:attrNameLst>
                                          <p:attrName>ppt_h</p:attrName>
                                        </p:attrNameLst>
                                      </p:cBhvr>
                                      <p:tavLst>
                                        <p:tav tm="0">
                                          <p:val>
                                            <p:fltVal val="0"/>
                                          </p:val>
                                        </p:tav>
                                        <p:tav tm="100000">
                                          <p:val>
                                            <p:strVal val="#ppt_h"/>
                                          </p:val>
                                        </p:tav>
                                      </p:tavLst>
                                    </p:anim>
                                    <p:animEffect transition="in" filter="fade">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id-ID" b="1" dirty="0" smtClean="0">
                <a:solidFill>
                  <a:schemeClr val="tx1"/>
                </a:solidFill>
              </a:rPr>
              <a:t>Langkah guru IPS mengajarkan keterampilan sosial</a:t>
            </a:r>
            <a:endParaRPr lang="id-ID" b="1" dirty="0">
              <a:solidFill>
                <a:schemeClr val="tx1"/>
              </a:solidFill>
            </a:endParaRPr>
          </a:p>
        </p:txBody>
      </p:sp>
      <p:sp>
        <p:nvSpPr>
          <p:cNvPr id="3" name="Content Placeholder 2"/>
          <p:cNvSpPr>
            <a:spLocks noGrp="1"/>
          </p:cNvSpPr>
          <p:nvPr>
            <p:ph idx="1"/>
          </p:nvPr>
        </p:nvSpPr>
        <p:spPr/>
        <p:txBody>
          <a:bodyPr/>
          <a:lstStyle/>
          <a:p>
            <a:pPr>
              <a:buFont typeface="Wingdings" pitchFamily="2" charset="2"/>
              <a:buChar char="q"/>
            </a:pPr>
            <a:r>
              <a:rPr lang="id-ID" dirty="0" smtClean="0"/>
              <a:t> </a:t>
            </a:r>
            <a:r>
              <a:rPr lang="fi-FI" b="1" dirty="0" smtClean="0"/>
              <a:t>Pemahaman</a:t>
            </a:r>
            <a:endParaRPr lang="id-ID" b="1" dirty="0" smtClean="0"/>
          </a:p>
          <a:p>
            <a:pPr marL="352425" lvl="1" indent="41275">
              <a:buNone/>
            </a:pPr>
            <a:r>
              <a:rPr lang="id-ID" dirty="0" smtClean="0"/>
              <a:t>Cth: pemahaman terlebih dahulu mengenai mengapa kita harus antri.</a:t>
            </a:r>
          </a:p>
          <a:p>
            <a:pPr>
              <a:buFont typeface="Wingdings" pitchFamily="2" charset="2"/>
              <a:buChar char="q"/>
            </a:pPr>
            <a:r>
              <a:rPr lang="id-ID" dirty="0" smtClean="0"/>
              <a:t> </a:t>
            </a:r>
            <a:r>
              <a:rPr lang="fi-FI" b="1" dirty="0" smtClean="0"/>
              <a:t>pengorganisasian </a:t>
            </a:r>
            <a:endParaRPr lang="id-ID" b="1" dirty="0" smtClean="0"/>
          </a:p>
          <a:p>
            <a:pPr marL="273050" indent="79375">
              <a:buNone/>
            </a:pPr>
            <a:r>
              <a:rPr lang="id-ID" dirty="0" smtClean="0"/>
              <a:t>cth: guru mulai melatih siswa bagaimana caranya antri.</a:t>
            </a:r>
          </a:p>
          <a:p>
            <a:pPr>
              <a:buFont typeface="Wingdings" pitchFamily="2" charset="2"/>
              <a:buChar char="q"/>
            </a:pPr>
            <a:r>
              <a:rPr lang="id-ID" dirty="0" smtClean="0"/>
              <a:t> </a:t>
            </a:r>
            <a:r>
              <a:rPr lang="id-ID" b="1" dirty="0" smtClean="0"/>
              <a:t>pelatihan atau penyempurnaan keterampilan</a:t>
            </a:r>
            <a:endParaRPr lang="id-ID"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lide(fromBottom)">
                                      <p:cBhvr>
                                        <p:cTn id="7" dur="2000"/>
                                        <p:tgtEl>
                                          <p:spTgt spid="3">
                                            <p:txEl>
                                              <p:pRg st="0" end="0"/>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slide(fromBottom)">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slide(fromBottom)">
                                      <p:cBhvr>
                                        <p:cTn id="15" dur="20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slide(fromBottom)">
                                      <p:cBhvr>
                                        <p:cTn id="20" dur="20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slide(fromBottom)">
                                      <p:cBhvr>
                                        <p:cTn id="25"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smtClean="0">
                <a:solidFill>
                  <a:schemeClr val="tx1"/>
                </a:solidFill>
              </a:rPr>
              <a:t>Strategi pembelajaran keterampilan sosial IPS di SD</a:t>
            </a:r>
            <a:endParaRPr lang="id-ID" b="1" dirty="0">
              <a:solidFill>
                <a:schemeClr val="tx1"/>
              </a:solidFill>
            </a:endParaRPr>
          </a:p>
        </p:txBody>
      </p:sp>
      <p:sp>
        <p:nvSpPr>
          <p:cNvPr id="3" name="Content Placeholder 2"/>
          <p:cNvSpPr>
            <a:spLocks noGrp="1"/>
          </p:cNvSpPr>
          <p:nvPr>
            <p:ph idx="1"/>
          </p:nvPr>
        </p:nvSpPr>
        <p:spPr>
          <a:xfrm>
            <a:off x="457200" y="2348880"/>
            <a:ext cx="8229600" cy="3975720"/>
          </a:xfrm>
        </p:spPr>
        <p:txBody>
          <a:bodyPr/>
          <a:lstStyle/>
          <a:p>
            <a:r>
              <a:rPr lang="id-ID" dirty="0" smtClean="0"/>
              <a:t>Konstruktivistik</a:t>
            </a:r>
          </a:p>
          <a:p>
            <a:r>
              <a:rPr lang="id-ID" dirty="0" smtClean="0"/>
              <a:t>Pembelajaran kooperatif (pembelajaran yang mengutamakan kerjasama diantara siswa untuk mencapai tujuan pembelajaran).</a:t>
            </a:r>
          </a:p>
          <a:p>
            <a:r>
              <a:rPr lang="id-ID" dirty="0" smtClean="0"/>
              <a:t>Inquiry </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2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2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2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rmAutofit fontScale="90000"/>
          </a:bodyPr>
          <a:lstStyle/>
          <a:p>
            <a:r>
              <a:rPr lang="id-ID" dirty="0" smtClean="0">
                <a:solidFill>
                  <a:schemeClr val="tx1"/>
                </a:solidFill>
                <a:latin typeface="Forte" pitchFamily="66" charset="0"/>
              </a:rPr>
              <a:t>Konstruktivistik </a:t>
            </a:r>
            <a:endParaRPr lang="id-ID" dirty="0">
              <a:solidFill>
                <a:schemeClr val="tx1"/>
              </a:solidFill>
              <a:latin typeface="Forte" pitchFamily="66" charset="0"/>
            </a:endParaRPr>
          </a:p>
        </p:txBody>
      </p:sp>
      <p:sp>
        <p:nvSpPr>
          <p:cNvPr id="3" name="Content Placeholder 2"/>
          <p:cNvSpPr>
            <a:spLocks noGrp="1"/>
          </p:cNvSpPr>
          <p:nvPr>
            <p:ph idx="1"/>
          </p:nvPr>
        </p:nvSpPr>
        <p:spPr>
          <a:xfrm>
            <a:off x="457200" y="1412776"/>
            <a:ext cx="8229600" cy="4713387"/>
          </a:xfrm>
        </p:spPr>
        <p:txBody>
          <a:bodyPr>
            <a:normAutofit lnSpcReduction="10000"/>
          </a:bodyPr>
          <a:lstStyle/>
          <a:p>
            <a:pPr>
              <a:buNone/>
            </a:pPr>
            <a:r>
              <a:rPr lang="id-ID" b="1" dirty="0" smtClean="0"/>
              <a:t>Manfaat </a:t>
            </a:r>
          </a:p>
          <a:p>
            <a:r>
              <a:rPr lang="id-ID" dirty="0" smtClean="0"/>
              <a:t>Strategi ini menempatkan siswa sebagai mitra pembelajar dan pengembang materi pembelajaran yang dapat digunakan oleh guru IPS SD dalam mengembangkan keterampilan sosial.</a:t>
            </a:r>
          </a:p>
          <a:p>
            <a:r>
              <a:rPr lang="id-ID" dirty="0" smtClean="0"/>
              <a:t>Sikap kritis siswa terhadap informasi harus dapat dikembangkan dalam proses pembelajaran di kelas.</a:t>
            </a:r>
          </a:p>
          <a:p>
            <a:r>
              <a:rPr lang="id-ID" dirty="0" smtClean="0"/>
              <a:t>Aspek kognitif siswa yang dikembangkan tidak hanya keterampilan dalam menghapal dan mengingat melainkan juga menganalisis, memprediksi, mengkritisi dan mengevaluasi informasi yang mereka terima.</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solidFill>
                  <a:schemeClr val="tx1"/>
                </a:solidFill>
                <a:latin typeface="Forte" pitchFamily="66" charset="0"/>
              </a:rPr>
              <a:t>Kooperatif</a:t>
            </a:r>
            <a:endParaRPr lang="id-ID" dirty="0">
              <a:solidFill>
                <a:schemeClr val="tx1"/>
              </a:solidFill>
              <a:latin typeface="Forte" pitchFamily="66" charset="0"/>
            </a:endParaRPr>
          </a:p>
        </p:txBody>
      </p:sp>
      <p:sp>
        <p:nvSpPr>
          <p:cNvPr id="3" name="Content Placeholder 2"/>
          <p:cNvSpPr>
            <a:spLocks noGrp="1"/>
          </p:cNvSpPr>
          <p:nvPr>
            <p:ph idx="1"/>
          </p:nvPr>
        </p:nvSpPr>
        <p:spPr>
          <a:xfrm>
            <a:off x="457200" y="2276872"/>
            <a:ext cx="8229600" cy="4047728"/>
          </a:xfrm>
        </p:spPr>
        <p:txBody>
          <a:bodyPr/>
          <a:lstStyle/>
          <a:p>
            <a:pPr>
              <a:buNone/>
            </a:pPr>
            <a:r>
              <a:rPr lang="id-ID" b="1" dirty="0" smtClean="0"/>
              <a:t>Kelebihan/manfaat</a:t>
            </a:r>
          </a:p>
          <a:p>
            <a:r>
              <a:rPr lang="id-ID" dirty="0" smtClean="0"/>
              <a:t>Keterampilan serta sikap positif sosial sebagai anggota masyarakat lokal ataupun global yang demokratis dapat dikembangkan lebih lanjut melalui strategi pembelajaran kooperatif.</a:t>
            </a:r>
          </a:p>
          <a:p>
            <a:r>
              <a:rPr lang="id-ID" dirty="0" smtClean="0"/>
              <a:t>Melalui pendekatan ini guru IPS SD dapat melatih siswa melalui praktek yang nyata mengenai kemampuan, sikap dan perilaku kerjasama.</a:t>
            </a:r>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936104"/>
          </a:xfrm>
        </p:spPr>
        <p:txBody>
          <a:bodyPr>
            <a:normAutofit/>
          </a:bodyPr>
          <a:lstStyle/>
          <a:p>
            <a:r>
              <a:rPr lang="id-ID" dirty="0" smtClean="0">
                <a:solidFill>
                  <a:schemeClr val="tx1"/>
                </a:solidFill>
                <a:latin typeface="Forte" pitchFamily="66" charset="0"/>
              </a:rPr>
              <a:t>Inquiri</a:t>
            </a:r>
            <a:endParaRPr lang="id-ID" dirty="0">
              <a:solidFill>
                <a:schemeClr val="tx1"/>
              </a:solidFill>
              <a:latin typeface="Forte" pitchFamily="66" charset="0"/>
            </a:endParaRPr>
          </a:p>
        </p:txBody>
      </p:sp>
      <p:sp>
        <p:nvSpPr>
          <p:cNvPr id="3" name="Content Placeholder 2"/>
          <p:cNvSpPr>
            <a:spLocks noGrp="1"/>
          </p:cNvSpPr>
          <p:nvPr>
            <p:ph idx="1"/>
          </p:nvPr>
        </p:nvSpPr>
        <p:spPr>
          <a:xfrm>
            <a:off x="457200" y="1412776"/>
            <a:ext cx="8229600" cy="5112568"/>
          </a:xfrm>
        </p:spPr>
        <p:txBody>
          <a:bodyPr>
            <a:normAutofit fontScale="70000" lnSpcReduction="20000"/>
          </a:bodyPr>
          <a:lstStyle/>
          <a:p>
            <a:r>
              <a:rPr lang="id-ID" sz="3400" dirty="0" smtClean="0"/>
              <a:t>Strategi ini menekankan peserta didik menggunakan keterampilan intelektual dalam memperoleh pengalaman baru atau informasi baru melalui investigasi yang sifatnya mandiri.</a:t>
            </a:r>
          </a:p>
          <a:p>
            <a:pPr>
              <a:buNone/>
            </a:pPr>
            <a:endParaRPr lang="id-ID" sz="3400" dirty="0" smtClean="0"/>
          </a:p>
          <a:p>
            <a:r>
              <a:rPr lang="id-ID" sz="3400" b="1" dirty="0" smtClean="0"/>
              <a:t>Keuntungan:</a:t>
            </a:r>
          </a:p>
          <a:p>
            <a:pPr marL="514350" indent="-514350">
              <a:buAutoNum type="arabicPeriod"/>
            </a:pPr>
            <a:r>
              <a:rPr lang="id-ID" sz="3400" dirty="0" smtClean="0"/>
              <a:t>Strategi ini memungkinkan peserta didik melihat isi pelajaran lebih realistis dan positif ketika menganalisis dan mengaplikasikan data dalam memecahkan masalah.</a:t>
            </a:r>
          </a:p>
          <a:p>
            <a:pPr marL="514350" indent="-514350">
              <a:buAutoNum type="arabicPeriod"/>
            </a:pPr>
            <a:r>
              <a:rPr lang="id-ID" sz="3400" dirty="0" smtClean="0"/>
              <a:t>Memberi kesempatan kepada para siswa untuk merefleksikan isu-isu tertentu, mencari data yang relevan, serta membuat keputusan yang bermakna bagi mereka secara pribadi.</a:t>
            </a:r>
          </a:p>
          <a:p>
            <a:pPr marL="514350" indent="-514350">
              <a:buAutoNum type="arabicPeriod"/>
            </a:pPr>
            <a:r>
              <a:rPr lang="id-ID" sz="3400" dirty="0" smtClean="0"/>
              <a:t>Menempatkan guru sebagai fasilitator belajar sekaligus mengurangi perannya sebagai pusat kegiatan belajar.</a:t>
            </a:r>
          </a:p>
          <a:p>
            <a:endParaRPr lang="id-ID" dirty="0" smtClean="0"/>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6712"/>
            <a:ext cx="8229600" cy="5487888"/>
          </a:xfrm>
        </p:spPr>
        <p:txBody>
          <a:bodyPr>
            <a:normAutofit/>
          </a:bodyPr>
          <a:lstStyle/>
          <a:p>
            <a:pPr>
              <a:buNone/>
            </a:pPr>
            <a:r>
              <a:rPr lang="id-ID" dirty="0" smtClean="0"/>
              <a:t>4. Dengan menggunakan strategi inquiry, mengembangkan keterampilan sosial atau intelektual dapat dimulai dengan mengajukan pertanyaan kritis kepada peserta didik(mengapa atau bagaimana).</a:t>
            </a:r>
          </a:p>
          <a:p>
            <a:pPr>
              <a:buNone/>
            </a:pPr>
            <a:r>
              <a:rPr lang="id-ID" dirty="0" smtClean="0"/>
              <a:t>5. Keterampilan yang dikembangkan: keterampilan dalam hal memperoleh informasi dari sumber-sumber tertulis, lisan atau media elektronik, membuat keputusan, berdiskusi, bekerjasama. </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b="1" dirty="0" smtClean="0">
                <a:solidFill>
                  <a:schemeClr val="tx1"/>
                </a:solidFill>
                <a:latin typeface="Forte" pitchFamily="66" charset="0"/>
              </a:rPr>
              <a:t>CONTOH</a:t>
            </a:r>
            <a:endParaRPr lang="id-ID" b="1" dirty="0">
              <a:solidFill>
                <a:schemeClr val="tx1"/>
              </a:solidFill>
              <a:latin typeface="Forte" pitchFamily="66" charset="0"/>
            </a:endParaRPr>
          </a:p>
        </p:txBody>
      </p:sp>
      <p:pic>
        <p:nvPicPr>
          <p:cNvPr id="6" name="Content Placeholder 5" descr="adolescence nafinati.student.umm.ac.id.jpg"/>
          <p:cNvPicPr>
            <a:picLocks noGrp="1" noChangeAspect="1"/>
          </p:cNvPicPr>
          <p:nvPr>
            <p:ph idx="1"/>
          </p:nvPr>
        </p:nvPicPr>
        <p:blipFill>
          <a:blip r:embed="rId2" cstate="print"/>
          <a:stretch>
            <a:fillRect/>
          </a:stretch>
        </p:blipFill>
        <p:spPr>
          <a:xfrm>
            <a:off x="971600" y="2060848"/>
            <a:ext cx="7344816" cy="4176464"/>
          </a:xfrm>
        </p:spPr>
      </p:pic>
      <p:sp>
        <p:nvSpPr>
          <p:cNvPr id="7" name="Rectangle 6"/>
          <p:cNvSpPr/>
          <p:nvPr/>
        </p:nvSpPr>
        <p:spPr>
          <a:xfrm>
            <a:off x="1115616" y="2204864"/>
            <a:ext cx="914400" cy="4032448"/>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b="1" dirty="0" smtClean="0">
                <a:solidFill>
                  <a:schemeClr val="tx1"/>
                </a:solidFill>
              </a:rPr>
              <a:t>K</a:t>
            </a:r>
          </a:p>
          <a:p>
            <a:pPr algn="ctr"/>
            <a:r>
              <a:rPr lang="id-ID" sz="2400" b="1" dirty="0" smtClean="0">
                <a:solidFill>
                  <a:schemeClr val="tx1"/>
                </a:solidFill>
              </a:rPr>
              <a:t>E</a:t>
            </a:r>
          </a:p>
          <a:p>
            <a:pPr algn="ctr"/>
            <a:r>
              <a:rPr lang="id-ID" sz="2400" b="1" dirty="0" smtClean="0">
                <a:solidFill>
                  <a:schemeClr val="tx1"/>
                </a:solidFill>
              </a:rPr>
              <a:t>R</a:t>
            </a:r>
          </a:p>
          <a:p>
            <a:pPr algn="ctr"/>
            <a:r>
              <a:rPr lang="id-ID" sz="2400" b="1" dirty="0" smtClean="0">
                <a:solidFill>
                  <a:schemeClr val="tx1"/>
                </a:solidFill>
              </a:rPr>
              <a:t>U</a:t>
            </a:r>
          </a:p>
          <a:p>
            <a:pPr algn="ctr"/>
            <a:r>
              <a:rPr lang="id-ID" sz="2400" b="1" dirty="0" smtClean="0">
                <a:solidFill>
                  <a:schemeClr val="tx1"/>
                </a:solidFill>
              </a:rPr>
              <a:t>S</a:t>
            </a:r>
          </a:p>
          <a:p>
            <a:pPr algn="ctr"/>
            <a:r>
              <a:rPr lang="id-ID" sz="2400" b="1" dirty="0" smtClean="0">
                <a:solidFill>
                  <a:schemeClr val="tx1"/>
                </a:solidFill>
              </a:rPr>
              <a:t>U</a:t>
            </a:r>
          </a:p>
          <a:p>
            <a:pPr algn="ctr"/>
            <a:r>
              <a:rPr lang="id-ID" sz="2400" b="1" dirty="0" smtClean="0">
                <a:solidFill>
                  <a:schemeClr val="tx1"/>
                </a:solidFill>
              </a:rPr>
              <a:t>H</a:t>
            </a:r>
          </a:p>
          <a:p>
            <a:pPr algn="ctr"/>
            <a:r>
              <a:rPr lang="id-ID" sz="2400" b="1" dirty="0" smtClean="0">
                <a:solidFill>
                  <a:schemeClr val="tx1"/>
                </a:solidFill>
              </a:rPr>
              <a:t>A</a:t>
            </a:r>
          </a:p>
          <a:p>
            <a:pPr algn="ctr"/>
            <a:r>
              <a:rPr lang="id-ID" sz="2400" b="1" dirty="0" smtClean="0">
                <a:solidFill>
                  <a:schemeClr val="tx1"/>
                </a:solidFill>
              </a:rPr>
              <a:t>N</a:t>
            </a:r>
            <a:endParaRPr lang="id-ID" sz="2400" b="1" dirty="0">
              <a:solidFill>
                <a:schemeClr val="tx1"/>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703912"/>
          </a:xfrm>
        </p:spPr>
        <p:txBody>
          <a:bodyPr>
            <a:normAutofit/>
          </a:bodyPr>
          <a:lstStyle/>
          <a:p>
            <a:pPr>
              <a:buNone/>
            </a:pPr>
            <a:r>
              <a:rPr lang="id-ID" b="1" dirty="0" smtClean="0"/>
              <a:t>Konstruktivistik</a:t>
            </a:r>
          </a:p>
          <a:p>
            <a:pPr>
              <a:buNone/>
            </a:pPr>
            <a:endParaRPr lang="id-ID" b="1" dirty="0" smtClean="0"/>
          </a:p>
          <a:p>
            <a:r>
              <a:rPr lang="id-ID" dirty="0" smtClean="0"/>
              <a:t>Konstruktivistik dapat dipilih ketika guru IPS ingin memberdayakan siswa sebagai pengembang dan penganalisis materi pelajaran melalui dialog mengenai, misalnya, mengapa masyarakat yang tidak memiliki keterampilan dalam mengolah informasi mudah terkena rumor yang menghasut dan berujung pada kerusuhan sosial. </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2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2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52736"/>
            <a:ext cx="8229600" cy="5271864"/>
          </a:xfrm>
        </p:spPr>
        <p:txBody>
          <a:bodyPr/>
          <a:lstStyle/>
          <a:p>
            <a:pPr>
              <a:buNone/>
            </a:pPr>
            <a:r>
              <a:rPr lang="id-ID" b="1" dirty="0" smtClean="0"/>
              <a:t>Inquiri</a:t>
            </a:r>
          </a:p>
          <a:p>
            <a:pPr>
              <a:buNone/>
            </a:pPr>
            <a:endParaRPr lang="id-ID" b="1" dirty="0" smtClean="0"/>
          </a:p>
          <a:p>
            <a:r>
              <a:rPr lang="id-ID" dirty="0" smtClean="0"/>
              <a:t>Siswa diajak untuk melakukan investigasi dan mengumpulkan sejumlah informasi dari berbagai sumber mengenai faktor-faktor terjadinya kerusuhan sosial serta membuat laporan hasil investigasi tersebut. </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2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2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normAutofit/>
          </a:bodyPr>
          <a:lstStyle/>
          <a:p>
            <a:pPr>
              <a:buNone/>
            </a:pPr>
            <a:r>
              <a:rPr lang="id-ID" b="1" dirty="0" smtClean="0"/>
              <a:t>Kooperatif</a:t>
            </a:r>
          </a:p>
          <a:p>
            <a:pPr>
              <a:buNone/>
            </a:pPr>
            <a:endParaRPr lang="id-ID" b="1" dirty="0" smtClean="0"/>
          </a:p>
          <a:p>
            <a:r>
              <a:rPr lang="id-ID" dirty="0" smtClean="0"/>
              <a:t>Kegiatan diskusi kelas dan diskusi kelompok dapat dikembangkan melalui strategi pembelajaran kooperatif mengenai berbagai masalah yang ditemukan siswa sebagai hasil penelitian(keterampilan dalam kerjasama yang didukung oleh perilaku dan sikap dalam menghargai pendapat orang lain, mendengarkan dengan aktif dan responsif, membagi dan menerima gagasan dengan orang lain, apresiatif terhadap perbedaan pendapat, terampil berbicara, dan lain-lain dapat ditumbuhkan melalui strategi ini).</a:t>
            </a:r>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2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2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29600" cy="1143000"/>
          </a:xfrm>
        </p:spPr>
        <p:txBody>
          <a:bodyPr>
            <a:normAutofit fontScale="90000"/>
          </a:bodyPr>
          <a:lstStyle/>
          <a:p>
            <a:pPr algn="ctr"/>
            <a:r>
              <a:rPr lang="id-ID" b="1" dirty="0" smtClean="0">
                <a:solidFill>
                  <a:schemeClr val="tx1"/>
                </a:solidFill>
                <a:latin typeface="Forte" pitchFamily="66" charset="0"/>
              </a:rPr>
              <a:t>MANFAAT </a:t>
            </a:r>
            <a:br>
              <a:rPr lang="id-ID" b="1" dirty="0" smtClean="0">
                <a:solidFill>
                  <a:schemeClr val="tx1"/>
                </a:solidFill>
                <a:latin typeface="Forte" pitchFamily="66" charset="0"/>
              </a:rPr>
            </a:br>
            <a:r>
              <a:rPr lang="id-ID" b="1" dirty="0" smtClean="0">
                <a:solidFill>
                  <a:schemeClr val="tx1"/>
                </a:solidFill>
                <a:latin typeface="Forte" pitchFamily="66" charset="0"/>
              </a:rPr>
              <a:t>KETERAMPILAN SOSIAL</a:t>
            </a:r>
            <a:endParaRPr lang="id-ID" b="1" dirty="0">
              <a:solidFill>
                <a:schemeClr val="tx1"/>
              </a:solidFill>
              <a:latin typeface="Forte" pitchFamily="66" charset="0"/>
            </a:endParaRPr>
          </a:p>
        </p:txBody>
      </p:sp>
      <p:sp>
        <p:nvSpPr>
          <p:cNvPr id="3" name="Content Placeholder 2"/>
          <p:cNvSpPr>
            <a:spLocks noGrp="1"/>
          </p:cNvSpPr>
          <p:nvPr>
            <p:ph idx="1"/>
          </p:nvPr>
        </p:nvSpPr>
        <p:spPr/>
        <p:txBody>
          <a:bodyPr>
            <a:normAutofit lnSpcReduction="10000"/>
          </a:bodyPr>
          <a:lstStyle/>
          <a:p>
            <a:r>
              <a:rPr lang="id-ID" b="1" dirty="0" smtClean="0"/>
              <a:t>Mampu mencari memilah dan mengolah informasi.</a:t>
            </a:r>
          </a:p>
          <a:p>
            <a:r>
              <a:rPr lang="id-ID" b="1" dirty="0" smtClean="0"/>
              <a:t>Mampu mempelajari hal-hal baru untuk memecahkan masalah sehari-hari.</a:t>
            </a:r>
          </a:p>
          <a:p>
            <a:r>
              <a:rPr lang="id-ID" b="1" dirty="0" smtClean="0"/>
              <a:t>Memiliki keterampilan berkomunikasi baik lisan maupun tulisan.</a:t>
            </a:r>
          </a:p>
          <a:p>
            <a:r>
              <a:rPr lang="id-ID" b="1" dirty="0" smtClean="0"/>
              <a:t>Memahami menghargai dan mampu bekerjasama dengan orang lain yang majemuk.</a:t>
            </a:r>
          </a:p>
          <a:p>
            <a:r>
              <a:rPr lang="id-ID" b="1" dirty="0" smtClean="0"/>
              <a:t>Mampu mentransformasikan kemampuan akademik dan beradaptasi dengan perkembangan masyarakat global.</a:t>
            </a:r>
            <a:endParaRPr lang="id-ID" dirty="0" smtClean="0"/>
          </a:p>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08920"/>
            <a:ext cx="8305800" cy="1143000"/>
          </a:xfrm>
        </p:spPr>
        <p:txBody>
          <a:bodyPr/>
          <a:lstStyle/>
          <a:p>
            <a:pPr algn="ctr"/>
            <a:r>
              <a:rPr lang="id-ID" dirty="0" smtClean="0"/>
              <a:t>TERIMA KASIH</a:t>
            </a:r>
            <a:endParaRPr lang="id-ID"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1961</TotalTime>
  <Words>1080</Words>
  <Application>Microsoft Office PowerPoint</Application>
  <PresentationFormat>On-screen Show (4:3)</PresentationFormat>
  <Paragraphs>162</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Flow</vt:lpstr>
      <vt:lpstr>KETERAMPILAN SOSIAL  PADA PENDIDIKAN IPS</vt:lpstr>
      <vt:lpstr>PERMASALAHAN SOSIAL</vt:lpstr>
      <vt:lpstr>Solusi</vt:lpstr>
      <vt:lpstr>DEFINISI KETERAMPILAN SOSIAL</vt:lpstr>
      <vt:lpstr>Perlunya keterampilan sosial dikembangkan di SD</vt:lpstr>
      <vt:lpstr>Jenis-jenis Keterampilan sosial</vt:lpstr>
      <vt:lpstr>AMERIKA</vt:lpstr>
      <vt:lpstr>INGGRIS, SELANDIA BARU, AUSTRALIA</vt:lpstr>
      <vt:lpstr>NCSS Keterampilan sosial dalam dimensi IPS</vt:lpstr>
      <vt:lpstr>1. Keterampilan Meneliti</vt:lpstr>
      <vt:lpstr>Penelitian mencakup kegiatan</vt:lpstr>
      <vt:lpstr>2. Keterampilan berkomunikasi</vt:lpstr>
      <vt:lpstr>3. Keterampilan Berpikir</vt:lpstr>
      <vt:lpstr>4. Keterampilan Berpartisipasi Sosial</vt:lpstr>
      <vt:lpstr>PowerPoint Presentation</vt:lpstr>
      <vt:lpstr>Profil lulusan yang diharapkan dalam pendidikan</vt:lpstr>
      <vt:lpstr>Keterampilan sosial yang perlu dimiliki oleh peserta didik harus diajarkan dan dilatihkan dalam proses pembelajaran IPS di SD.  </vt:lpstr>
      <vt:lpstr>Alasannya:</vt:lpstr>
      <vt:lpstr>PowerPoint Presentation</vt:lpstr>
      <vt:lpstr>Langkah guru IPS mengajarkan keterampilan sosial</vt:lpstr>
      <vt:lpstr>Strategi pembelajaran keterampilan sosial IPS di SD</vt:lpstr>
      <vt:lpstr>Konstruktivistik </vt:lpstr>
      <vt:lpstr>Kooperatif</vt:lpstr>
      <vt:lpstr>Inquiri</vt:lpstr>
      <vt:lpstr>PowerPoint Presentation</vt:lpstr>
      <vt:lpstr>CONTOH</vt:lpstr>
      <vt:lpstr>PowerPoint Presentation</vt:lpstr>
      <vt:lpstr>PowerPoint Presentation</vt:lpstr>
      <vt:lpstr>PowerPoint Presentation</vt:lpstr>
      <vt:lpstr>MANFAAT  KETERAMPILAN SOSIAL</vt:lpstr>
      <vt:lpstr>TERIMA KASIH</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KETERAMPILAN SOSIAL  PADA PENDIDIKAN IPS</dc:title>
  <dc:creator>HP MINI</dc:creator>
  <cp:lastModifiedBy>asus</cp:lastModifiedBy>
  <cp:revision>16</cp:revision>
  <dcterms:created xsi:type="dcterms:W3CDTF">2013-03-24T14:57:46Z</dcterms:created>
  <dcterms:modified xsi:type="dcterms:W3CDTF">2020-01-09T02:42:47Z</dcterms:modified>
</cp:coreProperties>
</file>