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76" y="-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707AAA7F-710F-4469-ADAD-3824D765591B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15816" y="4797152"/>
            <a:ext cx="3624064" cy="769640"/>
          </a:xfrm>
        </p:spPr>
        <p:txBody>
          <a:bodyPr/>
          <a:lstStyle/>
          <a:p>
            <a:r>
              <a:rPr lang="en-GB" dirty="0" smtClean="0">
                <a:latin typeface="Arial Black" pitchFamily="34" charset="0"/>
              </a:rPr>
              <a:t>OLEH 	: </a:t>
            </a:r>
            <a:r>
              <a:rPr lang="en-GB" dirty="0" err="1" smtClean="0">
                <a:latin typeface="Arial Black" pitchFamily="34" charset="0"/>
              </a:rPr>
              <a:t>Ratna</a:t>
            </a:r>
            <a:r>
              <a:rPr lang="en-GB" dirty="0" smtClean="0">
                <a:latin typeface="Arial Black" pitchFamily="34" charset="0"/>
              </a:rPr>
              <a:t> </a:t>
            </a:r>
            <a:r>
              <a:rPr lang="en-GB" dirty="0" err="1" smtClean="0">
                <a:latin typeface="Arial Black" pitchFamily="34" charset="0"/>
              </a:rPr>
              <a:t>Wahyu</a:t>
            </a:r>
            <a:r>
              <a:rPr lang="en-GB" dirty="0" smtClean="0">
                <a:latin typeface="Arial Black" pitchFamily="34" charset="0"/>
              </a:rPr>
              <a:t> </a:t>
            </a:r>
            <a:r>
              <a:rPr lang="en-GB" dirty="0" err="1" smtClean="0">
                <a:latin typeface="Arial Black" pitchFamily="34" charset="0"/>
              </a:rPr>
              <a:t>Pusari</a:t>
            </a:r>
            <a:endParaRPr lang="en-GB" dirty="0">
              <a:latin typeface="Arial Black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772400" cy="1470025"/>
          </a:xfrm>
        </p:spPr>
        <p:txBody>
          <a:bodyPr/>
          <a:lstStyle/>
          <a:p>
            <a:r>
              <a:rPr lang="en-GB" sz="4800" dirty="0" err="1" smtClean="0">
                <a:latin typeface="Arial Rounded MT Bold" pitchFamily="34" charset="0"/>
              </a:rPr>
              <a:t>Bermain</a:t>
            </a:r>
            <a:r>
              <a:rPr lang="en-GB" sz="4800" dirty="0" smtClean="0">
                <a:latin typeface="Arial Rounded MT Bold" pitchFamily="34" charset="0"/>
              </a:rPr>
              <a:t>, </a:t>
            </a:r>
            <a:r>
              <a:rPr lang="en-GB" sz="4800" dirty="0" err="1" smtClean="0">
                <a:latin typeface="Arial Rounded MT Bold" pitchFamily="34" charset="0"/>
              </a:rPr>
              <a:t>mainan</a:t>
            </a:r>
            <a:r>
              <a:rPr lang="en-GB" sz="4800" dirty="0" smtClean="0">
                <a:latin typeface="Arial Rounded MT Bold" pitchFamily="34" charset="0"/>
              </a:rPr>
              <a:t>, </a:t>
            </a:r>
            <a:r>
              <a:rPr lang="en-GB" sz="4800" dirty="0" err="1" smtClean="0">
                <a:latin typeface="Arial Rounded MT Bold" pitchFamily="34" charset="0"/>
              </a:rPr>
              <a:t>dan</a:t>
            </a:r>
            <a:r>
              <a:rPr lang="en-GB" sz="4800" dirty="0" smtClean="0">
                <a:latin typeface="Arial Rounded MT Bold" pitchFamily="34" charset="0"/>
              </a:rPr>
              <a:t> </a:t>
            </a:r>
            <a:r>
              <a:rPr lang="en-GB" sz="4800" dirty="0" err="1" smtClean="0">
                <a:latin typeface="Arial Rounded MT Bold" pitchFamily="34" charset="0"/>
              </a:rPr>
              <a:t>permainan</a:t>
            </a:r>
            <a:endParaRPr lang="en-GB" sz="4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27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848872" cy="151703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sz="4400" dirty="0" err="1" smtClean="0">
                <a:latin typeface="Bernard MT Condensed" pitchFamily="18" charset="0"/>
              </a:rPr>
              <a:t>Sejarah</a:t>
            </a:r>
            <a:r>
              <a:rPr lang="en-GB" sz="4400" dirty="0" smtClean="0">
                <a:latin typeface="Bernard MT Condensed" pitchFamily="18" charset="0"/>
              </a:rPr>
              <a:t> </a:t>
            </a:r>
            <a:r>
              <a:rPr lang="en-GB" sz="4400" dirty="0" err="1" smtClean="0">
                <a:latin typeface="Bernard MT Condensed" pitchFamily="18" charset="0"/>
              </a:rPr>
              <a:t>perkembangan</a:t>
            </a:r>
            <a:r>
              <a:rPr lang="en-GB" sz="4400" dirty="0" smtClean="0">
                <a:latin typeface="Bernard MT Condensed" pitchFamily="18" charset="0"/>
              </a:rPr>
              <a:t> </a:t>
            </a:r>
            <a:r>
              <a:rPr lang="en-GB" sz="4400" dirty="0" err="1" smtClean="0">
                <a:latin typeface="Bernard MT Condensed" pitchFamily="18" charset="0"/>
              </a:rPr>
              <a:t>teori</a:t>
            </a:r>
            <a:r>
              <a:rPr lang="en-GB" sz="4400" dirty="0" smtClean="0">
                <a:latin typeface="Bernard MT Condensed" pitchFamily="18" charset="0"/>
              </a:rPr>
              <a:t> </a:t>
            </a:r>
            <a:r>
              <a:rPr lang="en-GB" sz="4400" dirty="0" err="1" smtClean="0">
                <a:latin typeface="Bernard MT Condensed" pitchFamily="18" charset="0"/>
              </a:rPr>
              <a:t>bermain</a:t>
            </a:r>
            <a:endParaRPr lang="en-GB" sz="4400" dirty="0"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2348880"/>
            <a:ext cx="7924800" cy="3034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Bahnschrift Condensed" pitchFamily="34" charset="0"/>
              </a:rPr>
              <a:t>Bermain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pada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awalnya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Belum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mendapat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perhatian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khusus</a:t>
            </a:r>
            <a:r>
              <a:rPr lang="en-GB" sz="3600" dirty="0" smtClean="0">
                <a:latin typeface="Bahnschrift Condensed" pitchFamily="34" charset="0"/>
              </a:rPr>
              <a:t>, </a:t>
            </a:r>
            <a:r>
              <a:rPr lang="en-GB" sz="3600" dirty="0" err="1" smtClean="0">
                <a:latin typeface="Bahnschrift Condensed" pitchFamily="34" charset="0"/>
              </a:rPr>
              <a:t>karena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terbatasnya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pengetahuan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tentang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psikologi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perkembangan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anak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dan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kurangnya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perhatian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mereka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terhadap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perkembangan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anak</a:t>
            </a:r>
            <a:r>
              <a:rPr lang="en-GB" sz="3600" dirty="0" smtClean="0">
                <a:latin typeface="Bahnschrift Condensed" pitchFamily="34" charset="0"/>
              </a:rPr>
              <a:t>.</a:t>
            </a:r>
            <a:endParaRPr lang="en-GB" sz="36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2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912" y="332656"/>
            <a:ext cx="1296144" cy="56693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err="1" smtClean="0">
                <a:latin typeface="Bernard MT Condensed" pitchFamily="18" charset="0"/>
              </a:rPr>
              <a:t>plato</a:t>
            </a:r>
            <a:endParaRPr lang="en-GB" dirty="0">
              <a:latin typeface="Bernard MT Condensed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259" y="3102717"/>
            <a:ext cx="6237651" cy="3742590"/>
          </a:xfrm>
        </p:spPr>
      </p:pic>
      <p:sp>
        <p:nvSpPr>
          <p:cNvPr id="5" name="TextBox 4"/>
          <p:cNvSpPr txBox="1"/>
          <p:nvPr/>
        </p:nvSpPr>
        <p:spPr>
          <a:xfrm>
            <a:off x="107504" y="2132856"/>
            <a:ext cx="59046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Bahnschrift Condensed" pitchFamily="34" charset="0"/>
              </a:rPr>
              <a:t>-</a:t>
            </a:r>
            <a:r>
              <a:rPr lang="en-GB" sz="3600" dirty="0" err="1" smtClean="0">
                <a:latin typeface="Bahnschrift Condensed" pitchFamily="34" charset="0"/>
              </a:rPr>
              <a:t>Sebagai</a:t>
            </a:r>
            <a:r>
              <a:rPr lang="en-GB" sz="3600" dirty="0" smtClean="0">
                <a:latin typeface="Bahnschrift Condensed" pitchFamily="34" charset="0"/>
              </a:rPr>
              <a:t> orang </a:t>
            </a:r>
            <a:r>
              <a:rPr lang="en-GB" sz="3600" dirty="0" err="1" smtClean="0">
                <a:latin typeface="Bahnschrift Condensed" pitchFamily="34" charset="0"/>
              </a:rPr>
              <a:t>pertama</a:t>
            </a:r>
            <a:r>
              <a:rPr lang="en-GB" sz="3600" dirty="0" smtClean="0">
                <a:latin typeface="Bahnschrift Condensed" pitchFamily="34" charset="0"/>
              </a:rPr>
              <a:t> yang </a:t>
            </a:r>
            <a:r>
              <a:rPr lang="en-GB" sz="3600" dirty="0" err="1" smtClean="0">
                <a:latin typeface="Bahnschrift Condensed" pitchFamily="34" charset="0"/>
              </a:rPr>
              <a:t>menyadari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dan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melihat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pentingnya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nilai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praktis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dari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bermain</a:t>
            </a:r>
            <a:r>
              <a:rPr lang="en-GB" sz="3600" dirty="0" smtClean="0">
                <a:latin typeface="Bahnschrift Condensed" pitchFamily="34" charset="0"/>
              </a:rPr>
              <a:t>.</a:t>
            </a:r>
          </a:p>
          <a:p>
            <a:r>
              <a:rPr lang="en-GB" sz="3600" dirty="0" smtClean="0">
                <a:latin typeface="Bahnschrift Condensed" pitchFamily="34" charset="0"/>
              </a:rPr>
              <a:t>-</a:t>
            </a:r>
            <a:r>
              <a:rPr lang="en-GB" sz="3600" dirty="0" err="1" smtClean="0">
                <a:latin typeface="Bahnschrift Condensed" pitchFamily="34" charset="0"/>
              </a:rPr>
              <a:t>Anak-anak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akan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lebih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mudah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mempelajari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aritmatika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dengan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cara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membagikan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apel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kepada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anak-anak</a:t>
            </a:r>
            <a:endParaRPr lang="en-GB" sz="36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54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744" y="764704"/>
            <a:ext cx="4680520" cy="57606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err="1" smtClean="0">
                <a:latin typeface="Arial Black" pitchFamily="34" charset="0"/>
              </a:rPr>
              <a:t>aristoteles</a:t>
            </a:r>
            <a:endParaRPr lang="en-GB" dirty="0">
              <a:latin typeface="Arial Black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44824"/>
            <a:ext cx="3453978" cy="4066075"/>
          </a:xfrm>
        </p:spPr>
      </p:pic>
      <p:sp>
        <p:nvSpPr>
          <p:cNvPr id="5" name="TextBox 4"/>
          <p:cNvSpPr txBox="1"/>
          <p:nvPr/>
        </p:nvSpPr>
        <p:spPr>
          <a:xfrm>
            <a:off x="611560" y="2564904"/>
            <a:ext cx="4608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>
                <a:latin typeface="Arial Rounded MT Bold" pitchFamily="34" charset="0"/>
              </a:rPr>
              <a:t>B</a:t>
            </a:r>
            <a:r>
              <a:rPr lang="en-GB" sz="2800" dirty="0" err="1" smtClean="0">
                <a:latin typeface="Arial Rounded MT Bold" pitchFamily="34" charset="0"/>
              </a:rPr>
              <a:t>ahwa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anak-anak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perlu</a:t>
            </a:r>
            <a:r>
              <a:rPr lang="en-GB" sz="2800" dirty="0" smtClean="0">
                <a:latin typeface="Arial Rounded MT Bold" pitchFamily="34" charset="0"/>
              </a:rPr>
              <a:t>  </a:t>
            </a:r>
            <a:r>
              <a:rPr lang="en-GB" sz="2800" dirty="0" err="1" smtClean="0">
                <a:latin typeface="Arial Rounded MT Bold" pitchFamily="34" charset="0"/>
              </a:rPr>
              <a:t>didorong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untuk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bermain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dengan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apa</a:t>
            </a:r>
            <a:r>
              <a:rPr lang="en-GB" sz="2800" dirty="0" smtClean="0">
                <a:latin typeface="Arial Rounded MT Bold" pitchFamily="34" charset="0"/>
              </a:rPr>
              <a:t> yang </a:t>
            </a:r>
            <a:r>
              <a:rPr lang="en-GB" sz="2800" dirty="0" err="1" smtClean="0">
                <a:latin typeface="Arial Rounded MT Bold" pitchFamily="34" charset="0"/>
              </a:rPr>
              <a:t>akan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mereka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tekuni</a:t>
            </a:r>
            <a:r>
              <a:rPr lang="en-GB" sz="2800" dirty="0" smtClean="0">
                <a:latin typeface="Arial Rounded MT Bold" pitchFamily="34" charset="0"/>
              </a:rPr>
              <a:t> di </a:t>
            </a:r>
            <a:r>
              <a:rPr lang="en-GB" sz="2800" dirty="0" err="1" smtClean="0">
                <a:latin typeface="Arial Rounded MT Bold" pitchFamily="34" charset="0"/>
              </a:rPr>
              <a:t>masa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dewasa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nanti</a:t>
            </a:r>
            <a:endParaRPr lang="en-GB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18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332656"/>
            <a:ext cx="1514128" cy="64807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smtClean="0">
                <a:latin typeface="Bernard MT Condensed" pitchFamily="18" charset="0"/>
              </a:rPr>
              <a:t>Frobel</a:t>
            </a:r>
            <a:endParaRPr lang="en-GB" dirty="0">
              <a:latin typeface="Bernard MT Condensed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881" y="836712"/>
            <a:ext cx="3709119" cy="50351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772816"/>
            <a:ext cx="49685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menekankan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pentingnya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belajar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karena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berdasarkan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pengalamanya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guru,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dia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menyadari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bahwa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kegiatan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maupun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mainan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dinikmati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anak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digunakan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menarik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perhatian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serta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mengembangkan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pengetahuan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mereka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GB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95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229200"/>
            <a:ext cx="7924800" cy="11430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5" t="914" r="-476" b="-914"/>
          <a:stretch/>
        </p:blipFill>
        <p:spPr>
          <a:xfrm>
            <a:off x="29732" y="4013362"/>
            <a:ext cx="4182228" cy="279215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277" y="3701803"/>
            <a:ext cx="2664296" cy="31364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013362"/>
            <a:ext cx="2095478" cy="28446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411760" y="515598"/>
            <a:ext cx="4521174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3600" dirty="0" smtClean="0">
                <a:latin typeface="Bernard MT Condensed" pitchFamily="18" charset="0"/>
              </a:rPr>
              <a:t>Plato, </a:t>
            </a:r>
            <a:r>
              <a:rPr lang="en-GB" sz="3600" dirty="0" err="1" smtClean="0">
                <a:latin typeface="Bernard MT Condensed" pitchFamily="18" charset="0"/>
              </a:rPr>
              <a:t>Aristoteles</a:t>
            </a:r>
            <a:r>
              <a:rPr lang="en-GB" sz="3600" dirty="0" smtClean="0">
                <a:latin typeface="Bernard MT Condensed" pitchFamily="18" charset="0"/>
              </a:rPr>
              <a:t>, Frobel</a:t>
            </a:r>
            <a:endParaRPr lang="en-GB" sz="3600" dirty="0">
              <a:latin typeface="Bernard MT Condensed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3701" y="1412776"/>
            <a:ext cx="6984776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000" dirty="0" err="1" smtClean="0">
                <a:latin typeface="Bahnschrift Condensed" pitchFamily="34" charset="0"/>
              </a:rPr>
              <a:t>Mereka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menganggap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bahwa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bermain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digunakan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sebagai</a:t>
            </a:r>
            <a:r>
              <a:rPr lang="en-GB" sz="2000" dirty="0" smtClean="0">
                <a:latin typeface="Bahnschrift Condensed" pitchFamily="34" charset="0"/>
              </a:rPr>
              <a:t> media </a:t>
            </a:r>
            <a:r>
              <a:rPr lang="en-GB" sz="2000" dirty="0" err="1" smtClean="0">
                <a:latin typeface="Bahnschrift Condensed" pitchFamily="34" charset="0"/>
              </a:rPr>
              <a:t>untuk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meningkatkan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keterampilan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dan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kemampuan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tertentu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pada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anak</a:t>
            </a:r>
            <a:r>
              <a:rPr lang="en-GB" sz="2000" dirty="0" smtClean="0">
                <a:latin typeface="Bahnschrift Condensed" pitchFamily="34" charset="0"/>
              </a:rPr>
              <a:t>. </a:t>
            </a:r>
            <a:r>
              <a:rPr lang="en-GB" sz="2000" dirty="0" err="1" smtClean="0">
                <a:latin typeface="Bahnschrift Condensed" pitchFamily="34" charset="0"/>
              </a:rPr>
              <a:t>Sayangnya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pada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masa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tersebut</a:t>
            </a:r>
            <a:r>
              <a:rPr lang="en-GB" sz="2000" dirty="0" smtClean="0">
                <a:latin typeface="Bahnschrift Condensed" pitchFamily="34" charset="0"/>
              </a:rPr>
              <a:t>, </a:t>
            </a:r>
            <a:r>
              <a:rPr lang="en-GB" sz="2000" dirty="0" err="1" smtClean="0">
                <a:latin typeface="Bahnschrift Condensed" pitchFamily="34" charset="0"/>
              </a:rPr>
              <a:t>teori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psikologi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perkembangan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anak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belum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mempunyai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sisimatika</a:t>
            </a:r>
            <a:r>
              <a:rPr lang="en-GB" sz="2000" dirty="0" smtClean="0">
                <a:latin typeface="Bahnschrift Condensed" pitchFamily="34" charset="0"/>
              </a:rPr>
              <a:t> yang </a:t>
            </a:r>
            <a:r>
              <a:rPr lang="en-GB" sz="2000" dirty="0" err="1" smtClean="0">
                <a:latin typeface="Bahnschrift Condensed" pitchFamily="34" charset="0"/>
              </a:rPr>
              <a:t>teratur</a:t>
            </a:r>
            <a:r>
              <a:rPr lang="en-GB" sz="2000" dirty="0" smtClean="0">
                <a:latin typeface="Bahnschrift Condensed" pitchFamily="34" charset="0"/>
              </a:rPr>
              <a:t>.</a:t>
            </a:r>
            <a:endParaRPr lang="en-GB" sz="2000" dirty="0">
              <a:latin typeface="Bahnschrift Condense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9711" y="2924943"/>
            <a:ext cx="6964617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 err="1" smtClean="0">
                <a:latin typeface="Bahnschrift Condensed" pitchFamily="34" charset="0"/>
              </a:rPr>
              <a:t>Akibatnya</a:t>
            </a:r>
            <a:r>
              <a:rPr lang="en-GB" sz="2000" dirty="0" smtClean="0">
                <a:latin typeface="Bahnschrift Condensed" pitchFamily="34" charset="0"/>
              </a:rPr>
              <a:t>, </a:t>
            </a:r>
            <a:r>
              <a:rPr lang="en-GB" sz="2000" dirty="0" err="1" smtClean="0">
                <a:latin typeface="Bahnschrift Condensed" pitchFamily="34" charset="0"/>
              </a:rPr>
              <a:t>apa</a:t>
            </a:r>
            <a:r>
              <a:rPr lang="en-GB" sz="2000" dirty="0" smtClean="0">
                <a:latin typeface="Bahnschrift Condensed" pitchFamily="34" charset="0"/>
              </a:rPr>
              <a:t> yang </a:t>
            </a:r>
            <a:r>
              <a:rPr lang="en-GB" sz="2000" dirty="0" err="1" smtClean="0">
                <a:latin typeface="Bahnschrift Condensed" pitchFamily="34" charset="0"/>
              </a:rPr>
              <a:t>dikemukakan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oleh</a:t>
            </a:r>
            <a:r>
              <a:rPr lang="en-GB" sz="2000" dirty="0" smtClean="0">
                <a:latin typeface="Bahnschrift Condensed" pitchFamily="34" charset="0"/>
              </a:rPr>
              <a:t> Frobel </a:t>
            </a:r>
            <a:r>
              <a:rPr lang="en-GB" sz="2000" dirty="0" err="1" smtClean="0">
                <a:latin typeface="Bahnschrift Condensed" pitchFamily="34" charset="0"/>
              </a:rPr>
              <a:t>bahwa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bermain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dapat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meningkatkan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minat</a:t>
            </a:r>
            <a:r>
              <a:rPr lang="en-GB" sz="2000" dirty="0" smtClean="0">
                <a:latin typeface="Bahnschrift Condensed" pitchFamily="34" charset="0"/>
              </a:rPr>
              <a:t>, </a:t>
            </a:r>
            <a:r>
              <a:rPr lang="en-GB" sz="2000" dirty="0" err="1" smtClean="0">
                <a:latin typeface="Bahnschrift Condensed" pitchFamily="34" charset="0"/>
              </a:rPr>
              <a:t>kapasitas</a:t>
            </a:r>
            <a:r>
              <a:rPr lang="en-GB" sz="2000" dirty="0" smtClean="0">
                <a:latin typeface="Bahnschrift Condensed" pitchFamily="34" charset="0"/>
              </a:rPr>
              <a:t>, </a:t>
            </a:r>
            <a:r>
              <a:rPr lang="en-GB" sz="2000" dirty="0" err="1" smtClean="0">
                <a:latin typeface="Bahnschrift Condensed" pitchFamily="34" charset="0"/>
              </a:rPr>
              <a:t>serta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pengetahuan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anak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sulit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dibuktikan</a:t>
            </a:r>
            <a:endParaRPr lang="en-GB" sz="20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08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78098"/>
          </a:xfrm>
        </p:spPr>
        <p:txBody>
          <a:bodyPr/>
          <a:lstStyle/>
          <a:p>
            <a:pPr algn="ctr"/>
            <a:r>
              <a:rPr lang="en-GB" sz="32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Teori</a:t>
            </a:r>
            <a:r>
              <a:rPr lang="en-GB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 </a:t>
            </a:r>
            <a:r>
              <a:rPr lang="en-GB" sz="32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Psikoanalisa</a:t>
            </a:r>
            <a:r>
              <a:rPr lang="en-GB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  ( </a:t>
            </a:r>
            <a:r>
              <a:rPr lang="en-GB" sz="32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sigmund</a:t>
            </a:r>
            <a:r>
              <a:rPr lang="en-GB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 </a:t>
            </a:r>
            <a:r>
              <a:rPr lang="en-GB" sz="32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freud</a:t>
            </a:r>
            <a:r>
              <a:rPr lang="en-GB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)</a:t>
            </a:r>
            <a:endParaRPr lang="en-GB" sz="3200" dirty="0">
              <a:solidFill>
                <a:schemeClr val="tx2">
                  <a:lumMod val="40000"/>
                  <a:lumOff val="60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latin typeface="Bahnschrift Light" pitchFamily="34" charset="0"/>
              </a:rPr>
              <a:t>Freud </a:t>
            </a:r>
            <a:r>
              <a:rPr lang="en-GB" sz="2400" dirty="0" err="1" smtClean="0">
                <a:latin typeface="Bahnschrift Light" pitchFamily="34" charset="0"/>
              </a:rPr>
              <a:t>memandang</a:t>
            </a:r>
            <a:r>
              <a:rPr lang="en-GB" sz="2400" dirty="0" smtClean="0">
                <a:latin typeface="Bahnschrift Light" pitchFamily="34" charset="0"/>
              </a:rPr>
              <a:t>, </a:t>
            </a:r>
            <a:r>
              <a:rPr lang="en-GB" sz="2400" dirty="0" err="1" smtClean="0">
                <a:latin typeface="Bahnschrift Light" pitchFamily="34" charset="0"/>
              </a:rPr>
              <a:t>melalui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bermain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ataupun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fantasi</a:t>
            </a:r>
            <a:r>
              <a:rPr lang="en-GB" sz="2400" dirty="0" smtClean="0">
                <a:latin typeface="Bahnschrift Light" pitchFamily="34" charset="0"/>
              </a:rPr>
              <a:t>, </a:t>
            </a:r>
            <a:r>
              <a:rPr lang="en-GB" sz="2400" dirty="0" err="1" smtClean="0">
                <a:latin typeface="Bahnschrift Light" pitchFamily="34" charset="0"/>
              </a:rPr>
              <a:t>seorang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dapat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memproyeksikan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harapan-harapan</a:t>
            </a:r>
            <a:r>
              <a:rPr lang="en-GB" sz="2400" dirty="0" smtClean="0">
                <a:latin typeface="Bahnschrift Light" pitchFamily="34" charset="0"/>
              </a:rPr>
              <a:t>, </a:t>
            </a:r>
            <a:r>
              <a:rPr lang="en-GB" sz="2400" dirty="0" err="1" smtClean="0">
                <a:latin typeface="Bahnschrift Light" pitchFamily="34" charset="0"/>
              </a:rPr>
              <a:t>maupun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konflik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pribadi</a:t>
            </a:r>
            <a:r>
              <a:rPr lang="en-GB" sz="2400" dirty="0" smtClean="0">
                <a:latin typeface="Bahnschrift Light" pitchFamily="34" charset="0"/>
              </a:rPr>
              <a:t>.</a:t>
            </a:r>
          </a:p>
          <a:p>
            <a:pPr marL="0" indent="0">
              <a:buNone/>
            </a:pPr>
            <a:r>
              <a:rPr lang="en-GB" sz="2400" dirty="0" err="1" smtClean="0">
                <a:latin typeface="Bahnschrift Light" pitchFamily="34" charset="0"/>
              </a:rPr>
              <a:t>Percaya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bahwa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bermain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memegang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penting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dalam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perkembangan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emosi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.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dapat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mengeluarkan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semua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pengalaman</a:t>
            </a:r>
            <a:r>
              <a:rPr lang="en-GB" sz="2400" dirty="0" smtClean="0">
                <a:latin typeface="Bahnschrift Light" pitchFamily="34" charset="0"/>
              </a:rPr>
              <a:t> yang </a:t>
            </a:r>
            <a:r>
              <a:rPr lang="en-GB" sz="2400" dirty="0" err="1" smtClean="0">
                <a:latin typeface="Bahnschrift Light" pitchFamily="34" charset="0"/>
              </a:rPr>
              <a:t>tidak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menyenangkan</a:t>
            </a:r>
            <a:r>
              <a:rPr lang="en-GB" sz="2400" dirty="0" smtClean="0">
                <a:latin typeface="Bahnschrift Light" pitchFamily="34" charset="0"/>
              </a:rPr>
              <a:t>/</a:t>
            </a:r>
            <a:r>
              <a:rPr lang="en-GB" sz="2400" dirty="0" err="1" smtClean="0">
                <a:latin typeface="Bahnschrift Light" pitchFamily="34" charset="0"/>
              </a:rPr>
              <a:t>traumatik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harapan-harapan</a:t>
            </a:r>
            <a:r>
              <a:rPr lang="en-GB" sz="2400" dirty="0" smtClean="0">
                <a:latin typeface="Bahnschrift Light" pitchFamily="34" charset="0"/>
              </a:rPr>
              <a:t> yang </a:t>
            </a:r>
            <a:r>
              <a:rPr lang="en-GB" sz="2400" dirty="0" err="1" smtClean="0">
                <a:latin typeface="Bahnschrift Light" pitchFamily="34" charset="0"/>
              </a:rPr>
              <a:t>tidak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terwujud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dalam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realita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melalui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bermain</a:t>
            </a:r>
            <a:endParaRPr lang="en-GB" sz="24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15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04" y="116632"/>
            <a:ext cx="3744416" cy="940966"/>
          </a:xfrm>
        </p:spPr>
        <p:txBody>
          <a:bodyPr/>
          <a:lstStyle/>
          <a:p>
            <a:pPr algn="ctr"/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Jean </a:t>
            </a:r>
            <a:r>
              <a:rPr lang="en-GB" sz="36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piaget</a:t>
            </a:r>
            <a:endParaRPr lang="en-GB" sz="3600" dirty="0">
              <a:solidFill>
                <a:schemeClr val="tx2">
                  <a:lumMod val="60000"/>
                  <a:lumOff val="40000"/>
                </a:schemeClr>
              </a:solidFill>
              <a:latin typeface="Bernard MT Condensed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412" y="1229354"/>
            <a:ext cx="3357588" cy="5647735"/>
          </a:xfrm>
        </p:spPr>
      </p:pic>
      <p:sp>
        <p:nvSpPr>
          <p:cNvPr id="7" name="TextBox 6"/>
          <p:cNvSpPr txBox="1"/>
          <p:nvPr/>
        </p:nvSpPr>
        <p:spPr>
          <a:xfrm>
            <a:off x="323528" y="1175869"/>
            <a:ext cx="5040561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ernard MT Condensed" pitchFamily="18" charset="0"/>
              </a:rPr>
              <a:t>Anak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menjalani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tahapan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perkembangan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kognisi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sampai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akhirnya</a:t>
            </a:r>
            <a:r>
              <a:rPr lang="en-GB" sz="2400" dirty="0" smtClean="0">
                <a:latin typeface="Bernard MT Condensed" pitchFamily="18" charset="0"/>
              </a:rPr>
              <a:t> proses </a:t>
            </a:r>
            <a:r>
              <a:rPr lang="en-GB" sz="2400" dirty="0" err="1" smtClean="0">
                <a:latin typeface="Bernard MT Condensed" pitchFamily="18" charset="0"/>
              </a:rPr>
              <a:t>berfikir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anak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menyamai</a:t>
            </a:r>
            <a:r>
              <a:rPr lang="en-GB" sz="2400" dirty="0" smtClean="0">
                <a:latin typeface="Bernard MT Condensed" pitchFamily="18" charset="0"/>
              </a:rPr>
              <a:t> proses </a:t>
            </a:r>
            <a:r>
              <a:rPr lang="en-GB" sz="2400" dirty="0" err="1" smtClean="0">
                <a:latin typeface="Bernard MT Condensed" pitchFamily="18" charset="0"/>
              </a:rPr>
              <a:t>berfikir</a:t>
            </a:r>
            <a:r>
              <a:rPr lang="en-GB" sz="2400" dirty="0" smtClean="0">
                <a:latin typeface="Bernard MT Condensed" pitchFamily="18" charset="0"/>
              </a:rPr>
              <a:t> orang </a:t>
            </a:r>
            <a:r>
              <a:rPr lang="en-GB" sz="2400" dirty="0" err="1" smtClean="0">
                <a:latin typeface="Bernard MT Condensed" pitchFamily="18" charset="0"/>
              </a:rPr>
              <a:t>dewasa</a:t>
            </a:r>
            <a:endParaRPr lang="en-GB" sz="2400" dirty="0">
              <a:latin typeface="Bernard MT Condensed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3284984"/>
            <a:ext cx="5040561" cy="2011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ernard MT Condensed" pitchFamily="18" charset="0"/>
              </a:rPr>
              <a:t>Bermain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bukan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saja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mencerminkan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tahap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perkembangan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kognisi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anak</a:t>
            </a:r>
            <a:r>
              <a:rPr lang="en-GB" sz="2400" dirty="0" smtClean="0">
                <a:latin typeface="Bernard MT Condensed" pitchFamily="18" charset="0"/>
              </a:rPr>
              <a:t>, </a:t>
            </a:r>
            <a:r>
              <a:rPr lang="en-GB" sz="2400" dirty="0" err="1" smtClean="0">
                <a:latin typeface="Bernard MT Condensed" pitchFamily="18" charset="0"/>
              </a:rPr>
              <a:t>tetapi</a:t>
            </a:r>
            <a:r>
              <a:rPr lang="en-GB" sz="2400" dirty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juga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memberikan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sumbangan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terhadap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perkembangan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kognisi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itu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sendiri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endParaRPr lang="en-GB" sz="2400" dirty="0"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20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4488" y="548680"/>
            <a:ext cx="2448272" cy="57606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smtClean="0">
                <a:latin typeface="Bahnschrift Condensed" pitchFamily="34" charset="0"/>
              </a:rPr>
              <a:t>Proses </a:t>
            </a:r>
            <a:r>
              <a:rPr lang="en-GB" dirty="0" err="1" smtClean="0">
                <a:latin typeface="Bahnschrift Condensed" pitchFamily="34" charset="0"/>
              </a:rPr>
              <a:t>belajar</a:t>
            </a:r>
            <a:endParaRPr lang="en-GB" dirty="0">
              <a:latin typeface="Bahnschrift Condense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108520" y="332656"/>
            <a:ext cx="3530352" cy="110872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8" name="Down Arrow 7"/>
          <p:cNvSpPr/>
          <p:nvPr/>
        </p:nvSpPr>
        <p:spPr>
          <a:xfrm rot="2217838">
            <a:off x="3615856" y="1181000"/>
            <a:ext cx="396044" cy="1492684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Down Arrow 8"/>
          <p:cNvSpPr/>
          <p:nvPr/>
        </p:nvSpPr>
        <p:spPr>
          <a:xfrm rot="19743967">
            <a:off x="4959179" y="1187238"/>
            <a:ext cx="396044" cy="1399883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699792" y="2618525"/>
            <a:ext cx="1229824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2400" dirty="0" err="1" smtClean="0">
                <a:latin typeface="Bernard MT Condensed" pitchFamily="18" charset="0"/>
              </a:rPr>
              <a:t>Asimilasi</a:t>
            </a:r>
            <a:endParaRPr lang="en-GB" sz="2400" dirty="0">
              <a:latin typeface="Bernard MT Condensed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76056" y="2618526"/>
            <a:ext cx="1512168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ernard MT Condensed" pitchFamily="18" charset="0"/>
              </a:rPr>
              <a:t>Akomodas</a:t>
            </a:r>
            <a:r>
              <a:rPr lang="en-GB" sz="2400" dirty="0" err="1">
                <a:latin typeface="Bernard MT Condensed" pitchFamily="18" charset="0"/>
              </a:rPr>
              <a:t>i</a:t>
            </a:r>
            <a:endParaRPr lang="en-GB" sz="2400" dirty="0">
              <a:latin typeface="Bernard MT Condensed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07504" y="3356992"/>
            <a:ext cx="4464496" cy="259228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Agency FB" pitchFamily="34" charset="0"/>
              </a:rPr>
              <a:t>Proses </a:t>
            </a:r>
            <a:r>
              <a:rPr lang="en-GB" sz="2000" dirty="0" err="1" smtClean="0">
                <a:latin typeface="Agency FB" pitchFamily="34" charset="0"/>
              </a:rPr>
              <a:t>penggabungan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informasi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baru</a:t>
            </a:r>
            <a:r>
              <a:rPr lang="en-GB" sz="2000" dirty="0" smtClean="0">
                <a:latin typeface="Agency FB" pitchFamily="34" charset="0"/>
              </a:rPr>
              <a:t> yang </a:t>
            </a:r>
            <a:r>
              <a:rPr lang="en-GB" sz="2000" dirty="0" err="1" smtClean="0">
                <a:latin typeface="Agency FB" pitchFamily="34" charset="0"/>
              </a:rPr>
              <a:t>ditemui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dalam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realitas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dengan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struktur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kognisi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seseorang</a:t>
            </a:r>
            <a:r>
              <a:rPr lang="en-GB" sz="2000" dirty="0" smtClean="0">
                <a:latin typeface="Agency FB" pitchFamily="34" charset="0"/>
              </a:rPr>
              <a:t>, </a:t>
            </a:r>
            <a:r>
              <a:rPr lang="en-GB" sz="2000" dirty="0" err="1" smtClean="0">
                <a:latin typeface="Agency FB" pitchFamily="34" charset="0"/>
              </a:rPr>
              <a:t>dalam</a:t>
            </a:r>
            <a:r>
              <a:rPr lang="en-GB" sz="2000" dirty="0" smtClean="0">
                <a:latin typeface="Agency FB" pitchFamily="34" charset="0"/>
              </a:rPr>
              <a:t> proses </a:t>
            </a:r>
            <a:r>
              <a:rPr lang="en-GB" sz="2000" dirty="0" err="1" smtClean="0">
                <a:latin typeface="Agency FB" pitchFamily="34" charset="0"/>
              </a:rPr>
              <a:t>ini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bisa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terjadi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distorsi</a:t>
            </a:r>
            <a:r>
              <a:rPr lang="en-GB" sz="2000" dirty="0" smtClean="0">
                <a:latin typeface="Agency FB" pitchFamily="34" charset="0"/>
              </a:rPr>
              <a:t>, </a:t>
            </a:r>
            <a:r>
              <a:rPr lang="en-GB" sz="2000" dirty="0" err="1" smtClean="0">
                <a:latin typeface="Agency FB" pitchFamily="34" charset="0"/>
              </a:rPr>
              <a:t>modifikasi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atau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pembelokkan</a:t>
            </a:r>
            <a:r>
              <a:rPr lang="en-GB" sz="2000" dirty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realitas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untuk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disesuaikan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dengan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struktur</a:t>
            </a:r>
            <a:r>
              <a:rPr lang="en-GB" sz="2000" dirty="0" smtClean="0">
                <a:latin typeface="Agency FB" pitchFamily="34" charset="0"/>
              </a:rPr>
              <a:t> yang </a:t>
            </a:r>
            <a:r>
              <a:rPr lang="en-GB" sz="2000" dirty="0" err="1" smtClean="0">
                <a:latin typeface="Agency FB" pitchFamily="34" charset="0"/>
              </a:rPr>
              <a:t>dimiliki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anak</a:t>
            </a:r>
            <a:endParaRPr lang="en-GB" sz="2000" dirty="0">
              <a:latin typeface="Agency FB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662440" y="3212976"/>
            <a:ext cx="4176463" cy="266429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bg2"/>
                </a:solidFill>
              </a:rPr>
              <a:t>Mengubah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struktur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kognisi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seseorang</a:t>
            </a:r>
            <a:r>
              <a:rPr lang="en-GB" dirty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untuk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disesuaikan</a:t>
            </a:r>
            <a:r>
              <a:rPr lang="en-GB" dirty="0" smtClean="0">
                <a:solidFill>
                  <a:schemeClr val="bg2"/>
                </a:solidFill>
              </a:rPr>
              <a:t>, </a:t>
            </a:r>
            <a:r>
              <a:rPr lang="en-GB" dirty="0" err="1" smtClean="0">
                <a:solidFill>
                  <a:schemeClr val="bg2"/>
                </a:solidFill>
              </a:rPr>
              <a:t>diselaraskan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dengan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atau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meniru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apa</a:t>
            </a:r>
            <a:r>
              <a:rPr lang="en-GB" dirty="0" smtClean="0">
                <a:solidFill>
                  <a:schemeClr val="bg2"/>
                </a:solidFill>
              </a:rPr>
              <a:t> yang </a:t>
            </a:r>
            <a:r>
              <a:rPr lang="en-GB" dirty="0" err="1" smtClean="0">
                <a:solidFill>
                  <a:schemeClr val="bg2"/>
                </a:solidFill>
              </a:rPr>
              <a:t>diamati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dalam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realitas</a:t>
            </a:r>
            <a:endParaRPr lang="en-GB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39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268760"/>
            <a:ext cx="7924800" cy="4446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Bermain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berhubungan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dengan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perkembangan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kecerdasan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seseorang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,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maka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taraf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kecerdasan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seseorang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akan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mempengaruhi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kegiatan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bermainya</a:t>
            </a:r>
            <a:endParaRPr lang="en-GB" sz="2000" dirty="0" smtClean="0">
              <a:solidFill>
                <a:schemeClr val="tx2">
                  <a:lumMod val="20000"/>
                  <a:lumOff val="80000"/>
                </a:schemeClr>
              </a:solidFill>
              <a:latin typeface="Lucida Console" pitchFamily="49" charset="0"/>
            </a:endParaRPr>
          </a:p>
          <a:p>
            <a:pPr marL="0" indent="0">
              <a:buNone/>
            </a:pPr>
            <a:endParaRPr lang="en-GB" sz="2000" dirty="0">
              <a:solidFill>
                <a:schemeClr val="tx2">
                  <a:lumMod val="20000"/>
                  <a:lumOff val="80000"/>
                </a:schemeClr>
              </a:solidFill>
              <a:latin typeface="Lucida Console" pitchFamily="49" charset="0"/>
            </a:endParaRPr>
          </a:p>
          <a:p>
            <a:pPr marL="0" indent="0">
              <a:buNone/>
            </a:pP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Biasanya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cerdas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lebih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suka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bermain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dengan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usianya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lebih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tua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,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sedangkan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kurang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cerdas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merasa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lebih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cocok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dengan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lebih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muda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usianya</a:t>
            </a:r>
            <a:endParaRPr lang="en-GB" sz="2000" dirty="0">
              <a:solidFill>
                <a:schemeClr val="tx2">
                  <a:lumMod val="20000"/>
                  <a:lumOff val="80000"/>
                </a:schemeClr>
              </a:solidFill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83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ernard MT Condensed" pitchFamily="18" charset="0"/>
              </a:rPr>
              <a:t>Lev </a:t>
            </a:r>
            <a:r>
              <a:rPr lang="en-GB" sz="48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ernard MT Condensed" pitchFamily="18" charset="0"/>
              </a:rPr>
              <a:t>vygotsky</a:t>
            </a:r>
            <a:endParaRPr lang="en-GB" sz="4800" dirty="0">
              <a:solidFill>
                <a:schemeClr val="tx2">
                  <a:lumMod val="40000"/>
                  <a:lumOff val="60000"/>
                </a:schemeClr>
              </a:solidFill>
              <a:latin typeface="Bernard MT Condensed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28800"/>
            <a:ext cx="3930034" cy="5229200"/>
          </a:xfrm>
        </p:spPr>
      </p:pic>
      <p:sp>
        <p:nvSpPr>
          <p:cNvPr id="4" name="Rectangle 3"/>
          <p:cNvSpPr/>
          <p:nvPr/>
        </p:nvSpPr>
        <p:spPr>
          <a:xfrm>
            <a:off x="683568" y="1700808"/>
            <a:ext cx="3960440" cy="5112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Vygotsky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adalah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seorang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psikologi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berkebangsaan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Rusia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yang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meyakini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bahwa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bermain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mempunyai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peran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langsung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terhadap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perkembangan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kognisi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seorang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anak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.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Anak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kecil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tidak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mampu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berfikir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abstrak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karena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bagi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mereka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en-GB" sz="2400" i="1" dirty="0" smtClean="0">
                <a:solidFill>
                  <a:schemeClr val="bg1"/>
                </a:solidFill>
                <a:latin typeface="Arial Narrow" pitchFamily="34" charset="0"/>
              </a:rPr>
              <a:t>meaning (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makna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) </a:t>
            </a:r>
            <a:r>
              <a:rPr lang="en-GB" sz="2400" i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dan</a:t>
            </a:r>
            <a:r>
              <a:rPr lang="en-GB" sz="2400" i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objek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berbaur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menjadi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satu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.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Akibatnya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anak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tidak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dapat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berfikir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tentang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kuda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tanpa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melihat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kuda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yang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sesungguhnya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  <a:endParaRPr lang="en-GB" sz="24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32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Bernard MT Condensed" pitchFamily="18" charset="0"/>
              </a:rPr>
              <a:t>2 </a:t>
            </a:r>
            <a:r>
              <a:rPr lang="en-GB" dirty="0" err="1" smtClean="0">
                <a:latin typeface="Bernard MT Condensed" pitchFamily="18" charset="0"/>
              </a:rPr>
              <a:t>tahap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perkembangan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vygotsky</a:t>
            </a:r>
            <a:endParaRPr lang="en-GB" dirty="0"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2852936"/>
            <a:ext cx="7924800" cy="28620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400" dirty="0" err="1" smtClean="0">
                <a:latin typeface="Arial Narrow" pitchFamily="34" charset="0"/>
              </a:rPr>
              <a:t>Dengan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i="1" dirty="0" smtClean="0">
                <a:latin typeface="Arial Narrow" pitchFamily="34" charset="0"/>
              </a:rPr>
              <a:t>zone of proximal development/Z.P.D  </a:t>
            </a:r>
            <a:r>
              <a:rPr lang="en-GB" sz="2400" dirty="0" err="1" smtClean="0">
                <a:latin typeface="Arial Narrow" pitchFamily="34" charset="0"/>
              </a:rPr>
              <a:t>dalam</a:t>
            </a:r>
            <a:r>
              <a:rPr lang="en-GB" sz="2400" dirty="0" smtClean="0">
                <a:latin typeface="Arial Narrow" pitchFamily="34" charset="0"/>
              </a:rPr>
              <a:t> ( </a:t>
            </a:r>
            <a:r>
              <a:rPr lang="en-GB" sz="2400" i="1" dirty="0" smtClean="0">
                <a:latin typeface="Arial Narrow" pitchFamily="34" charset="0"/>
              </a:rPr>
              <a:t>Hetherington </a:t>
            </a:r>
            <a:r>
              <a:rPr lang="en-GB" sz="2400" i="1" dirty="0" err="1" smtClean="0">
                <a:latin typeface="Arial Narrow" pitchFamily="34" charset="0"/>
              </a:rPr>
              <a:t>dan</a:t>
            </a:r>
            <a:r>
              <a:rPr lang="en-GB" sz="2400" i="1" dirty="0" smtClean="0">
                <a:latin typeface="Arial Narrow" pitchFamily="34" charset="0"/>
              </a:rPr>
              <a:t> </a:t>
            </a:r>
            <a:r>
              <a:rPr lang="en-GB" sz="2400" i="1" dirty="0" err="1" smtClean="0">
                <a:latin typeface="Arial Narrow" pitchFamily="34" charset="0"/>
              </a:rPr>
              <a:t>Parke</a:t>
            </a:r>
            <a:r>
              <a:rPr lang="en-GB" sz="2400" i="1" dirty="0" smtClean="0">
                <a:latin typeface="Arial Narrow" pitchFamily="34" charset="0"/>
              </a:rPr>
              <a:t>, </a:t>
            </a:r>
            <a:r>
              <a:rPr lang="en-GB" sz="2400" dirty="0" smtClean="0">
                <a:latin typeface="Arial Narrow" pitchFamily="34" charset="0"/>
              </a:rPr>
              <a:t>1999 ; </a:t>
            </a:r>
            <a:r>
              <a:rPr lang="en-GB" sz="2400" i="1" dirty="0" smtClean="0">
                <a:latin typeface="Arial Narrow" pitchFamily="34" charset="0"/>
              </a:rPr>
              <a:t>johnson</a:t>
            </a:r>
            <a:r>
              <a:rPr lang="en-GB" sz="2400" dirty="0" smtClean="0">
                <a:latin typeface="Arial Narrow" pitchFamily="34" charset="0"/>
              </a:rPr>
              <a:t>,1999) Z. P.D </a:t>
            </a:r>
            <a:r>
              <a:rPr lang="en-GB" sz="2400" dirty="0" err="1" smtClean="0">
                <a:latin typeface="Arial Narrow" pitchFamily="34" charset="0"/>
              </a:rPr>
              <a:t>adalah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jarak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antara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tahap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aktual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dan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potensial</a:t>
            </a:r>
            <a:r>
              <a:rPr lang="en-GB" sz="2400" dirty="0" smtClean="0">
                <a:latin typeface="Arial Narrow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GB" sz="2400" dirty="0" err="1" smtClean="0">
                <a:latin typeface="Arial Narrow" pitchFamily="34" charset="0"/>
              </a:rPr>
              <a:t>Potensi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dalam</a:t>
            </a:r>
            <a:r>
              <a:rPr lang="en-GB" sz="2400" dirty="0" smtClean="0">
                <a:latin typeface="Arial Narrow" pitchFamily="34" charset="0"/>
              </a:rPr>
              <a:t> Z.P.D </a:t>
            </a:r>
            <a:r>
              <a:rPr lang="en-GB" sz="2400" dirty="0" err="1" smtClean="0">
                <a:latin typeface="Arial Narrow" pitchFamily="34" charset="0"/>
              </a:rPr>
              <a:t>adalah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kondisi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transisi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dimana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anak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membutuhkan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bantuan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khusus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atau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i="1" dirty="0" err="1" smtClean="0">
                <a:latin typeface="Arial Narrow" pitchFamily="34" charset="0"/>
              </a:rPr>
              <a:t>scafolding</a:t>
            </a:r>
            <a:r>
              <a:rPr lang="en-GB" sz="2400" i="1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untuk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meraih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apa</a:t>
            </a:r>
            <a:r>
              <a:rPr lang="en-GB" sz="2400" dirty="0" smtClean="0">
                <a:latin typeface="Arial Narrow" pitchFamily="34" charset="0"/>
              </a:rPr>
              <a:t> yang </a:t>
            </a:r>
            <a:r>
              <a:rPr lang="en-GB" sz="2400" dirty="0" err="1" smtClean="0">
                <a:latin typeface="Arial Narrow" pitchFamily="34" charset="0"/>
              </a:rPr>
              <a:t>bisa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mereka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capai</a:t>
            </a:r>
            <a:endParaRPr lang="en-GB" sz="2400" dirty="0">
              <a:latin typeface="Arial Narrow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71600" y="1772816"/>
            <a:ext cx="2808312" cy="10801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latin typeface="Arial Rounded MT Bold" pitchFamily="34" charset="0"/>
              </a:rPr>
              <a:t>Aktual</a:t>
            </a:r>
            <a:r>
              <a:rPr lang="en-GB" dirty="0" smtClean="0">
                <a:latin typeface="Arial Rounded MT Bold" pitchFamily="34" charset="0"/>
              </a:rPr>
              <a:t> (independent performance) </a:t>
            </a:r>
            <a:endParaRPr lang="en-GB" dirty="0">
              <a:latin typeface="Arial Rounded MT Bold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20072" y="1772816"/>
            <a:ext cx="2808312" cy="10801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latin typeface="Lucida Console" pitchFamily="49" charset="0"/>
              </a:rPr>
              <a:t>Potensial</a:t>
            </a:r>
            <a:r>
              <a:rPr lang="en-GB" dirty="0" smtClean="0">
                <a:latin typeface="Lucida Console" pitchFamily="49" charset="0"/>
              </a:rPr>
              <a:t> (assisted performance)</a:t>
            </a:r>
            <a:endParaRPr lang="en-GB" dirty="0"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52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Pandangan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vygotsky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mengenai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bermain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988840"/>
            <a:ext cx="7924800" cy="3726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err="1" smtClean="0">
                <a:latin typeface="Lucida Console" pitchFamily="49" charset="0"/>
              </a:rPr>
              <a:t>Selain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untuk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perkembangan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kognisi</a:t>
            </a:r>
            <a:r>
              <a:rPr lang="en-GB" sz="2000" dirty="0" smtClean="0">
                <a:latin typeface="Lucida Console" pitchFamily="49" charset="0"/>
              </a:rPr>
              <a:t>,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juga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mempunyai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penting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bagi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perkembangan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sosial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eosi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anak</a:t>
            </a:r>
            <a:r>
              <a:rPr lang="en-GB" sz="2000" dirty="0" smtClean="0">
                <a:latin typeface="Lucida Console" pitchFamily="49" charset="0"/>
              </a:rPr>
              <a:t>. </a:t>
            </a:r>
            <a:r>
              <a:rPr lang="en-GB" sz="2000" dirty="0" err="1" smtClean="0">
                <a:latin typeface="Lucida Console" pitchFamily="49" charset="0"/>
              </a:rPr>
              <a:t>Ketiga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aspek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yaitu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kognisi</a:t>
            </a:r>
            <a:r>
              <a:rPr lang="en-GB" sz="2000" dirty="0" smtClean="0">
                <a:latin typeface="Lucida Console" pitchFamily="49" charset="0"/>
              </a:rPr>
              <a:t>, </a:t>
            </a:r>
            <a:r>
              <a:rPr lang="en-GB" sz="2000" dirty="0" err="1" smtClean="0">
                <a:latin typeface="Lucida Console" pitchFamily="49" charset="0"/>
              </a:rPr>
              <a:t>sosial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emosi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saling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berhubungan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satu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sama</a:t>
            </a:r>
            <a:r>
              <a:rPr lang="en-GB" sz="2000" dirty="0" smtClean="0">
                <a:latin typeface="Lucida Console" pitchFamily="49" charset="0"/>
              </a:rPr>
              <a:t> lain </a:t>
            </a:r>
            <a:r>
              <a:rPr lang="en-GB" sz="2000" dirty="0" err="1" smtClean="0">
                <a:latin typeface="Lucida Console" pitchFamily="49" charset="0"/>
              </a:rPr>
              <a:t>dan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sudah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tergambar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jelas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pada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contoh</a:t>
            </a:r>
            <a:r>
              <a:rPr lang="en-GB" sz="2000" dirty="0" smtClean="0">
                <a:latin typeface="Lucida Console" pitchFamily="49" charset="0"/>
              </a:rPr>
              <a:t> yang </a:t>
            </a:r>
            <a:r>
              <a:rPr lang="en-GB" sz="2000" dirty="0" err="1" smtClean="0">
                <a:latin typeface="Lucida Console" pitchFamily="49" charset="0"/>
              </a:rPr>
              <a:t>diberikan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saat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anak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pura-pura</a:t>
            </a:r>
            <a:endParaRPr lang="en-GB" sz="2000" dirty="0"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96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850106"/>
          </a:xfrm>
        </p:spPr>
        <p:txBody>
          <a:bodyPr/>
          <a:lstStyle/>
          <a:p>
            <a:pPr algn="ctr"/>
            <a:r>
              <a:rPr lang="en-GB" sz="3600" dirty="0" smtClean="0">
                <a:solidFill>
                  <a:schemeClr val="tx2"/>
                </a:solidFill>
                <a:latin typeface="Bernard MT Condensed" pitchFamily="18" charset="0"/>
              </a:rPr>
              <a:t>Jerome </a:t>
            </a:r>
            <a:r>
              <a:rPr lang="en-GB" sz="3600" dirty="0" err="1" smtClean="0">
                <a:solidFill>
                  <a:schemeClr val="tx2"/>
                </a:solidFill>
                <a:latin typeface="Bernard MT Condensed" pitchFamily="18" charset="0"/>
              </a:rPr>
              <a:t>bruner</a:t>
            </a:r>
            <a:endParaRPr lang="en-GB" sz="3600" dirty="0">
              <a:solidFill>
                <a:schemeClr val="tx2"/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55576" y="1196752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Arial" pitchFamily="34" charset="0"/>
                <a:cs typeface="Arial" pitchFamily="34" charset="0"/>
              </a:rPr>
              <a:t>Memberi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penekanan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fungsi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brmain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sarana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mengembangkan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kreativitas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san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fleksibilitas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, yang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penting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bagi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anak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adalah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makna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bukan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hasil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akhirnya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Saat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tidk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memikirkan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sasaran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akan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dicapai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sehingga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dia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mampu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bereksperimen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memaduan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berbagai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perilaku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baru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serta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biasa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806" y="2361678"/>
            <a:ext cx="3046958" cy="44963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755576" y="2924944"/>
            <a:ext cx="5112568" cy="313932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Lucida Console" pitchFamily="49" charset="0"/>
              </a:rPr>
              <a:t>Bruner </a:t>
            </a:r>
            <a:r>
              <a:rPr lang="en-GB" dirty="0" err="1" smtClean="0">
                <a:latin typeface="Lucida Console" pitchFamily="49" charset="0"/>
              </a:rPr>
              <a:t>menekankan</a:t>
            </a:r>
            <a:r>
              <a:rPr lang="en-GB" dirty="0" smtClean="0">
                <a:latin typeface="Lucida Console" pitchFamily="49" charset="0"/>
              </a:rPr>
              <a:t> narrative modes of thinking, </a:t>
            </a:r>
            <a:r>
              <a:rPr lang="en-GB" dirty="0" err="1" smtClean="0">
                <a:latin typeface="Lucida Console" pitchFamily="49" charset="0"/>
              </a:rPr>
              <a:t>dalam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artian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fungsi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dari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intelek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berhubungan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erat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dengan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makna</a:t>
            </a:r>
            <a:r>
              <a:rPr lang="en-GB" dirty="0" smtClean="0">
                <a:latin typeface="Lucida Console" pitchFamily="49" charset="0"/>
              </a:rPr>
              <a:t> (meaning), </a:t>
            </a:r>
            <a:r>
              <a:rPr lang="en-GB" dirty="0" err="1" smtClean="0">
                <a:latin typeface="Lucida Console" pitchFamily="49" charset="0"/>
              </a:rPr>
              <a:t>rekontrusi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pengalaman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imajinasi</a:t>
            </a:r>
            <a:endParaRPr lang="en-GB" dirty="0" smtClean="0">
              <a:latin typeface="Lucida Console" pitchFamily="49" charset="0"/>
            </a:endParaRPr>
          </a:p>
          <a:p>
            <a:endParaRPr lang="en-GB" dirty="0">
              <a:latin typeface="Lucida Console" pitchFamily="49" charset="0"/>
            </a:endParaRPr>
          </a:p>
          <a:p>
            <a:r>
              <a:rPr lang="en-GB" dirty="0" err="1" smtClean="0">
                <a:latin typeface="Lucida Console" pitchFamily="49" charset="0"/>
              </a:rPr>
              <a:t>Bermain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sangat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berhubungan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dengan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naratif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dalam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hal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bagaimana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seorng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anak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merepresentsikan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pengetahuan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dalam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intersionalitas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kesadaranya</a:t>
            </a:r>
            <a:endParaRPr lang="en-GB" dirty="0"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67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Sutton smith</a:t>
            </a:r>
            <a:endParaRPr lang="en-GB" sz="4000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>
                <a:latin typeface="Bahnschrift" pitchFamily="34" charset="0"/>
              </a:rPr>
              <a:t>- Sutton Smith 1967, </a:t>
            </a:r>
            <a:r>
              <a:rPr lang="en-GB" sz="2000" dirty="0" err="1" smtClean="0">
                <a:latin typeface="Bahnschrift" pitchFamily="34" charset="0"/>
              </a:rPr>
              <a:t>percaya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bahwa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transformasi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simbolik</a:t>
            </a:r>
            <a:r>
              <a:rPr lang="en-GB" sz="2000" dirty="0" smtClean="0">
                <a:latin typeface="Bahnschrift" pitchFamily="34" charset="0"/>
              </a:rPr>
              <a:t> yang </a:t>
            </a:r>
            <a:r>
              <a:rPr lang="en-GB" sz="2000" dirty="0" err="1" smtClean="0">
                <a:latin typeface="Bahnschrift" pitchFamily="34" charset="0"/>
              </a:rPr>
              <a:t>muncul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dalam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kegiatan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bermain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khayal</a:t>
            </a:r>
            <a:r>
              <a:rPr lang="en-GB" sz="2000" dirty="0" smtClean="0">
                <a:latin typeface="Bahnschrift" pitchFamily="34" charset="0"/>
              </a:rPr>
              <a:t>, </a:t>
            </a:r>
            <a:r>
              <a:rPr lang="en-GB" sz="2000" dirty="0" err="1" smtClean="0">
                <a:latin typeface="Bahnschrift" pitchFamily="34" charset="0"/>
              </a:rPr>
              <a:t>memudahkan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transformasi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simbolik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kognisi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anak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sehingga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dapat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meningkatkan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fleksibilitas</a:t>
            </a:r>
            <a:r>
              <a:rPr lang="en-GB" sz="2000" dirty="0" smtClean="0">
                <a:latin typeface="Bahnschrift" pitchFamily="34" charset="0"/>
              </a:rPr>
              <a:t> mental </a:t>
            </a:r>
            <a:r>
              <a:rPr lang="en-GB" sz="2000" dirty="0" err="1" smtClean="0">
                <a:latin typeface="Bahnschrift" pitchFamily="34" charset="0"/>
              </a:rPr>
              <a:t>mereka</a:t>
            </a:r>
            <a:r>
              <a:rPr lang="en-GB" sz="2000" dirty="0" smtClean="0">
                <a:latin typeface="Bahnschrift" pitchFamily="34" charset="0"/>
              </a:rPr>
              <a:t>.</a:t>
            </a:r>
            <a:endParaRPr lang="en-GB" sz="2000" dirty="0">
              <a:latin typeface="Bahnschrift" pitchFamily="34" charset="0"/>
            </a:endParaRPr>
          </a:p>
          <a:p>
            <a:pPr>
              <a:buFontTx/>
              <a:buChar char="-"/>
            </a:pPr>
            <a:r>
              <a:rPr lang="en-GB" sz="2000" dirty="0" smtClean="0">
                <a:latin typeface="Bahnschrift" pitchFamily="34" charset="0"/>
              </a:rPr>
              <a:t>Smith </a:t>
            </a:r>
            <a:r>
              <a:rPr lang="en-GB" sz="2000" dirty="0" err="1" smtClean="0">
                <a:latin typeface="Bahnschrift" pitchFamily="34" charset="0"/>
              </a:rPr>
              <a:t>mengemukakan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bermain</a:t>
            </a:r>
            <a:r>
              <a:rPr lang="en-GB" sz="2000" dirty="0" smtClean="0">
                <a:latin typeface="Bahnschrift" pitchFamily="34" charset="0"/>
              </a:rPr>
              <a:t>  </a:t>
            </a:r>
            <a:r>
              <a:rPr lang="en-GB" sz="2000" dirty="0" err="1" smtClean="0">
                <a:latin typeface="Bahnschrift" pitchFamily="34" charset="0"/>
              </a:rPr>
              <a:t>sebagai</a:t>
            </a:r>
            <a:r>
              <a:rPr lang="en-GB" sz="2000" dirty="0" smtClean="0">
                <a:latin typeface="Bahnschrift" pitchFamily="34" charset="0"/>
              </a:rPr>
              <a:t> adaptive potentiation, </a:t>
            </a:r>
            <a:r>
              <a:rPr lang="en-GB" sz="2000" dirty="0" err="1" smtClean="0">
                <a:latin typeface="Bahnschrift" pitchFamily="34" charset="0"/>
              </a:rPr>
              <a:t>maksudnya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bermain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memberikan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berbagai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kemungkinan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sehingga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anak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dapat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menentukan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bermacam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pilihan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dan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mengatur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flrksibilitas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secara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baik</a:t>
            </a:r>
            <a:r>
              <a:rPr lang="en-GB" sz="2000" dirty="0" smtClean="0">
                <a:latin typeface="Bahnschrift" pitchFamily="34" charset="0"/>
              </a:rPr>
              <a:t>.</a:t>
            </a:r>
          </a:p>
          <a:p>
            <a:pPr marL="0" indent="0">
              <a:buNone/>
            </a:pPr>
            <a:endParaRPr lang="en-GB" sz="2000" dirty="0" smtClean="0"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25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 smtClean="0">
                <a:solidFill>
                  <a:schemeClr val="tx2"/>
                </a:solidFill>
                <a:latin typeface="Bernard MT Condensed" pitchFamily="18" charset="0"/>
              </a:rPr>
              <a:t>Teori</a:t>
            </a:r>
            <a:r>
              <a:rPr lang="en-GB" dirty="0" smtClean="0">
                <a:solidFill>
                  <a:schemeClr val="tx2"/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/>
                </a:solidFill>
                <a:latin typeface="Bernard MT Condensed" pitchFamily="18" charset="0"/>
              </a:rPr>
              <a:t>baru</a:t>
            </a:r>
            <a:r>
              <a:rPr lang="en-GB" dirty="0" smtClean="0">
                <a:solidFill>
                  <a:schemeClr val="tx2"/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/>
                </a:solidFill>
                <a:latin typeface="Bernard MT Condensed" pitchFamily="18" charset="0"/>
              </a:rPr>
              <a:t>sutton</a:t>
            </a:r>
            <a:r>
              <a:rPr lang="en-GB" dirty="0" smtClean="0">
                <a:solidFill>
                  <a:schemeClr val="tx2"/>
                </a:solidFill>
                <a:latin typeface="Bernard MT Condensed" pitchFamily="18" charset="0"/>
              </a:rPr>
              <a:t> smith</a:t>
            </a:r>
            <a:endParaRPr lang="en-GB" dirty="0">
              <a:solidFill>
                <a:schemeClr val="tx2"/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i="1" dirty="0" smtClean="0">
                <a:latin typeface="Lucida Console" pitchFamily="49" charset="0"/>
              </a:rPr>
              <a:t>Adaptive Variability </a:t>
            </a:r>
            <a:r>
              <a:rPr lang="en-GB" sz="2000" dirty="0" smtClean="0">
                <a:latin typeface="Lucida Console" pitchFamily="49" charset="0"/>
              </a:rPr>
              <a:t>– </a:t>
            </a:r>
            <a:r>
              <a:rPr lang="en-GB" sz="2000" dirty="0" err="1" smtClean="0">
                <a:latin typeface="Lucida Console" pitchFamily="49" charset="0"/>
              </a:rPr>
              <a:t>dia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melakukan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analogi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antar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dengan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evolusi</a:t>
            </a:r>
            <a:r>
              <a:rPr lang="en-GB" sz="2000" dirty="0" smtClean="0">
                <a:latin typeface="Lucida Console" pitchFamily="49" charset="0"/>
              </a:rPr>
              <a:t> yang </a:t>
            </a:r>
            <a:r>
              <a:rPr lang="en-GB" sz="2000" dirty="0" err="1" smtClean="0">
                <a:latin typeface="Lucida Console" pitchFamily="49" charset="0"/>
              </a:rPr>
              <a:t>didasarkan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pada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penelitian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terakhir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dalam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bidang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i="1" dirty="0" err="1" smtClean="0">
                <a:latin typeface="Lucida Console" pitchFamily="49" charset="0"/>
              </a:rPr>
              <a:t>neuro</a:t>
            </a:r>
            <a:r>
              <a:rPr lang="en-GB" sz="2000" i="1" dirty="0" smtClean="0">
                <a:latin typeface="Lucida Console" pitchFamily="49" charset="0"/>
              </a:rPr>
              <a:t> science </a:t>
            </a:r>
            <a:r>
              <a:rPr lang="en-GB" sz="2000" dirty="0" err="1" smtClean="0">
                <a:latin typeface="Lucida Console" pitchFamily="49" charset="0"/>
              </a:rPr>
              <a:t>serta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teori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evolusi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dari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i="1" dirty="0" smtClean="0">
                <a:latin typeface="Lucida Console" pitchFamily="49" charset="0"/>
              </a:rPr>
              <a:t>Stephen Jay Gould </a:t>
            </a:r>
            <a:r>
              <a:rPr lang="en-GB" sz="2000" dirty="0" smtClean="0">
                <a:latin typeface="Lucida Console" pitchFamily="49" charset="0"/>
              </a:rPr>
              <a:t>(1995). </a:t>
            </a:r>
            <a:r>
              <a:rPr lang="en-GB" sz="2000" dirty="0" err="1" smtClean="0">
                <a:latin typeface="Lucida Console" pitchFamily="49" charset="0"/>
              </a:rPr>
              <a:t>Bahwa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variabilitas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memegang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faktor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kunci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dalam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perkembangan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manusia</a:t>
            </a:r>
            <a:r>
              <a:rPr lang="en-GB" sz="2000" dirty="0" smtClean="0">
                <a:latin typeface="Lucida Console" pitchFamily="49" charset="0"/>
              </a:rPr>
              <a:t>. </a:t>
            </a:r>
            <a:r>
              <a:rPr lang="en-GB" sz="2000" dirty="0" err="1" smtClean="0">
                <a:latin typeface="Lucida Console" pitchFamily="49" charset="0"/>
              </a:rPr>
              <a:t>Pentingnya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 </a:t>
            </a:r>
            <a:r>
              <a:rPr lang="en-GB" sz="2000" dirty="0" err="1" smtClean="0">
                <a:latin typeface="Lucida Console" pitchFamily="49" charset="0"/>
              </a:rPr>
              <a:t>bagi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perkembangan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manusia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adalah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untuk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menunjang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potensi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adaptif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dalam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artian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luas</a:t>
            </a:r>
            <a:r>
              <a:rPr lang="en-GB" sz="2000" dirty="0" smtClean="0">
                <a:latin typeface="Lucida Console" pitchFamily="49" charset="0"/>
              </a:rPr>
              <a:t>.</a:t>
            </a:r>
            <a:endParaRPr lang="en-GB" sz="2000" dirty="0"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34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 err="1" smtClean="0">
                <a:solidFill>
                  <a:schemeClr val="tx2"/>
                </a:solidFill>
              </a:rPr>
              <a:t>Teori</a:t>
            </a:r>
            <a:r>
              <a:rPr lang="en-GB" sz="3200" dirty="0" smtClean="0">
                <a:solidFill>
                  <a:schemeClr val="tx2"/>
                </a:solidFill>
              </a:rPr>
              <a:t> singer</a:t>
            </a:r>
            <a:endParaRPr lang="en-GB" sz="32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>
                <a:latin typeface="Bahnschrift Light" pitchFamily="34" charset="0"/>
              </a:rPr>
              <a:t>Singer </a:t>
            </a:r>
            <a:r>
              <a:rPr lang="en-GB" sz="2000" dirty="0" err="1" smtClean="0">
                <a:latin typeface="Bahnschrift Light" pitchFamily="34" charset="0"/>
              </a:rPr>
              <a:t>menganggap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terutama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imajinatif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sebagai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kekuatan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positif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untuk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perkembangan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manusia</a:t>
            </a:r>
            <a:r>
              <a:rPr lang="en-GB" sz="2000" dirty="0" smtClean="0">
                <a:latin typeface="Bahnschrift Light" pitchFamily="34" charset="0"/>
              </a:rPr>
              <a:t>. </a:t>
            </a:r>
            <a:r>
              <a:rPr lang="en-GB" sz="2000" dirty="0" err="1" smtClean="0">
                <a:latin typeface="Bahnschrift Light" pitchFamily="34" charset="0"/>
              </a:rPr>
              <a:t>Dia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tidak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setuju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pada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pendapat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freud</a:t>
            </a:r>
            <a:r>
              <a:rPr lang="en-GB" sz="2000" dirty="0" smtClean="0">
                <a:latin typeface="Bahnschrift Light" pitchFamily="34" charset="0"/>
              </a:rPr>
              <a:t> yang </a:t>
            </a:r>
            <a:r>
              <a:rPr lang="en-GB" sz="2000" dirty="0" err="1" smtClean="0">
                <a:latin typeface="Bahnschrift Light" pitchFamily="34" charset="0"/>
              </a:rPr>
              <a:t>menganggap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sebagai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mekanisme</a:t>
            </a:r>
            <a:r>
              <a:rPr lang="en-GB" sz="2000" dirty="0" smtClean="0">
                <a:latin typeface="Bahnschrift Light" pitchFamily="34" charset="0"/>
              </a:rPr>
              <a:t> coping </a:t>
            </a:r>
            <a:r>
              <a:rPr lang="en-GB" sz="2000" dirty="0" err="1" smtClean="0">
                <a:latin typeface="Bahnschrift Light" pitchFamily="34" charset="0"/>
              </a:rPr>
              <a:t>terhadap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ketidakmatangan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emosi</a:t>
            </a:r>
            <a:r>
              <a:rPr lang="en-GB" sz="2000" dirty="0" smtClean="0">
                <a:latin typeface="Bahnschrift Light" pitchFamily="34" charset="0"/>
              </a:rPr>
              <a:t>. </a:t>
            </a:r>
            <a:r>
              <a:rPr lang="en-GB" sz="2000" dirty="0" err="1" smtClean="0">
                <a:latin typeface="Bahnschrift Light" pitchFamily="34" charset="0"/>
              </a:rPr>
              <a:t>Dia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juga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mengkritik</a:t>
            </a:r>
            <a:r>
              <a:rPr lang="en-GB" sz="2000" dirty="0" smtClean="0">
                <a:latin typeface="Bahnschrift Light" pitchFamily="34" charset="0"/>
              </a:rPr>
              <a:t> Piaget yang </a:t>
            </a:r>
            <a:r>
              <a:rPr lang="en-GB" sz="2000" dirty="0" err="1" smtClean="0">
                <a:latin typeface="Bahnschrift Light" pitchFamily="34" charset="0"/>
              </a:rPr>
              <a:t>mengganggap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sebagai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dominasi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asimilasi</a:t>
            </a:r>
            <a:r>
              <a:rPr lang="en-GB" sz="2000" dirty="0" smtClean="0">
                <a:latin typeface="Bahnschrift Light" pitchFamily="34" charset="0"/>
              </a:rPr>
              <a:t>.</a:t>
            </a:r>
          </a:p>
          <a:p>
            <a:pPr marL="0" indent="0">
              <a:buNone/>
            </a:pP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Bagi</a:t>
            </a:r>
            <a:r>
              <a:rPr lang="en-GB" sz="2000" dirty="0" smtClean="0">
                <a:latin typeface="Bahnschrift Light" pitchFamily="34" charset="0"/>
              </a:rPr>
              <a:t> Jerome Singer,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masuknya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perangsangan</a:t>
            </a:r>
            <a:r>
              <a:rPr lang="en-GB" sz="2000" dirty="0" smtClean="0">
                <a:latin typeface="Bahnschrift Light" pitchFamily="34" charset="0"/>
              </a:rPr>
              <a:t> (</a:t>
            </a:r>
            <a:r>
              <a:rPr lang="en-GB" sz="2000" dirty="0" err="1" smtClean="0">
                <a:latin typeface="Bahnschrift Light" pitchFamily="34" charset="0"/>
              </a:rPr>
              <a:t>stimulasi</a:t>
            </a:r>
            <a:r>
              <a:rPr lang="en-GB" sz="2000" dirty="0" smtClean="0">
                <a:latin typeface="Bahnschrift Light" pitchFamily="34" charset="0"/>
              </a:rPr>
              <a:t>). </a:t>
            </a:r>
          </a:p>
          <a:p>
            <a:pPr marL="0" indent="0">
              <a:buNone/>
            </a:pPr>
            <a:r>
              <a:rPr lang="en-GB" sz="2000" dirty="0" err="1" smtClean="0">
                <a:latin typeface="Bahnschrift Light" pitchFamily="34" charset="0"/>
              </a:rPr>
              <a:t>Melalui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, </a:t>
            </a:r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dapat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mengoptimalkan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laju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stimulasi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dari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luar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dari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dalam</a:t>
            </a:r>
            <a:r>
              <a:rPr lang="en-GB" sz="2000" dirty="0" smtClean="0">
                <a:latin typeface="Bahnschrift Light" pitchFamily="34" charset="0"/>
              </a:rPr>
              <a:t>, </a:t>
            </a:r>
            <a:r>
              <a:rPr lang="en-GB" sz="2000" dirty="0" err="1" smtClean="0">
                <a:latin typeface="Bahnschrift Light" pitchFamily="34" charset="0"/>
              </a:rPr>
              <a:t>karena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itu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mengalami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emosi</a:t>
            </a:r>
            <a:r>
              <a:rPr lang="en-GB" sz="2000" dirty="0" smtClean="0">
                <a:latin typeface="Bahnschrift Light" pitchFamily="34" charset="0"/>
              </a:rPr>
              <a:t> yang </a:t>
            </a:r>
            <a:r>
              <a:rPr lang="en-GB" sz="2000" dirty="0" err="1" smtClean="0">
                <a:latin typeface="Bahnschrift Light" pitchFamily="34" charset="0"/>
              </a:rPr>
              <a:t>menyenangkan</a:t>
            </a:r>
            <a:r>
              <a:rPr lang="en-GB" sz="2000" dirty="0" smtClean="0">
                <a:latin typeface="Bahnschrift Light" pitchFamily="34" charset="0"/>
              </a:rPr>
              <a:t>. </a:t>
            </a:r>
            <a:r>
              <a:rPr lang="en-GB" sz="2000" dirty="0" err="1" smtClean="0">
                <a:latin typeface="Bahnschrift Light" pitchFamily="34" charset="0"/>
              </a:rPr>
              <a:t>Tidak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menjadikan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bengong</a:t>
            </a:r>
            <a:r>
              <a:rPr lang="en-GB" sz="2000" dirty="0" smtClean="0">
                <a:latin typeface="Bahnschrift Light" pitchFamily="34" charset="0"/>
              </a:rPr>
              <a:t>, </a:t>
            </a:r>
            <a:r>
              <a:rPr lang="en-GB" sz="2000" dirty="0" err="1" smtClean="0">
                <a:latin typeface="Bahnschrift Light" pitchFamily="34" charset="0"/>
              </a:rPr>
              <a:t>karena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terlalu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banyak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stimulasi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atau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bosan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karena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kurangnya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stimulasi</a:t>
            </a:r>
            <a:r>
              <a:rPr lang="en-GB" sz="2000" dirty="0" smtClean="0">
                <a:latin typeface="Bahnschrift Light" pitchFamily="34" charset="0"/>
              </a:rPr>
              <a:t>.</a:t>
            </a:r>
            <a:endParaRPr lang="en-GB" sz="20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97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7924800" cy="1143000"/>
          </a:xfrm>
        </p:spPr>
        <p:txBody>
          <a:bodyPr/>
          <a:lstStyle/>
          <a:p>
            <a:pPr algn="ctr"/>
            <a:r>
              <a:rPr lang="en-GB" sz="44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Apa</a:t>
            </a:r>
            <a:r>
              <a:rPr lang="en-GB" sz="4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 yang di </a:t>
            </a:r>
            <a:r>
              <a:rPr lang="en-GB" sz="44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maksud</a:t>
            </a:r>
            <a:r>
              <a:rPr lang="en-GB" sz="4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 </a:t>
            </a:r>
            <a:r>
              <a:rPr lang="en-GB" sz="44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bermain</a:t>
            </a:r>
            <a:r>
              <a:rPr lang="en-GB" sz="4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?</a:t>
            </a:r>
            <a:endParaRPr lang="en-GB" sz="4400" dirty="0">
              <a:solidFill>
                <a:schemeClr val="tx2">
                  <a:lumMod val="60000"/>
                  <a:lumOff val="40000"/>
                </a:schemeClr>
              </a:solidFill>
              <a:latin typeface="Stencil" pitchFamily="82" charset="0"/>
              <a:cs typeface="Segoe UI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69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James Sully di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dalam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bukunya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Essay on Laugher (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dalam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Milliar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, 1972)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bahwa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tertawa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adalah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tanda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dari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kegiatan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bermain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tertawa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ada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di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dalam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aktivitas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sosial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yang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dilakukan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bersama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sekelompok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teman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. </a:t>
            </a:r>
          </a:p>
          <a:p>
            <a:pPr marL="0" indent="0">
              <a:buNone/>
            </a:pPr>
            <a:endParaRPr lang="en-GB" sz="2400" dirty="0" smtClean="0">
              <a:latin typeface="NSimSun" pitchFamily="49" charset="-122"/>
              <a:ea typeface="NSimSun" pitchFamily="49" charset="-122"/>
            </a:endParaRPr>
          </a:p>
          <a:p>
            <a:pPr marL="0" indent="0">
              <a:buNone/>
            </a:pP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Yang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penting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pada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saat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kegiatan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bermain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adalah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rasa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senang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yang di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tandai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oleh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ketawa</a:t>
            </a:r>
            <a:endParaRPr lang="en-GB" sz="2400" dirty="0">
              <a:latin typeface="NSimSun" pitchFamily="49" charset="-122"/>
              <a:ea typeface="NSimSun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909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24800" cy="86895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sz="4000" dirty="0" err="1" smtClean="0">
                <a:solidFill>
                  <a:schemeClr val="bg1"/>
                </a:solidFill>
                <a:latin typeface="Stencil" pitchFamily="82" charset="0"/>
              </a:rPr>
              <a:t>Ciri</a:t>
            </a:r>
            <a:r>
              <a:rPr lang="en-GB" sz="4000" dirty="0" smtClean="0">
                <a:solidFill>
                  <a:schemeClr val="bg1"/>
                </a:solidFill>
                <a:latin typeface="Stencil" pitchFamily="82" charset="0"/>
              </a:rPr>
              <a:t> </a:t>
            </a:r>
            <a:r>
              <a:rPr lang="en-GB" sz="4000" dirty="0" err="1" smtClean="0">
                <a:solidFill>
                  <a:schemeClr val="bg1"/>
                </a:solidFill>
                <a:latin typeface="Stencil" pitchFamily="82" charset="0"/>
              </a:rPr>
              <a:t>kegiatan</a:t>
            </a:r>
            <a:r>
              <a:rPr lang="en-GB" sz="4000" dirty="0" smtClean="0">
                <a:solidFill>
                  <a:schemeClr val="bg1"/>
                </a:solidFill>
                <a:latin typeface="Stencil" pitchFamily="82" charset="0"/>
              </a:rPr>
              <a:t> </a:t>
            </a:r>
            <a:r>
              <a:rPr lang="en-GB" sz="4000" dirty="0" err="1" smtClean="0">
                <a:solidFill>
                  <a:schemeClr val="bg1"/>
                </a:solidFill>
                <a:latin typeface="Stencil" pitchFamily="82" charset="0"/>
              </a:rPr>
              <a:t>bermain</a:t>
            </a:r>
            <a:endParaRPr lang="en-GB" sz="4000" dirty="0">
              <a:solidFill>
                <a:schemeClr val="bg1"/>
              </a:solidFill>
              <a:latin typeface="Stencil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1043608" y="1988840"/>
            <a:ext cx="295232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latin typeface="Bernard MT Condensed" pitchFamily="18" charset="0"/>
              </a:rPr>
              <a:t>Dilakukan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berdasarkan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motivasi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intrinsik</a:t>
            </a:r>
            <a:endParaRPr lang="en-GB" dirty="0">
              <a:latin typeface="Bernard MT Condensed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043608" y="3068960"/>
            <a:ext cx="2952328" cy="79208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latin typeface="Bernard MT Condensed" pitchFamily="18" charset="0"/>
              </a:rPr>
              <a:t>Diwarnai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oleh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emosi-emosi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positif</a:t>
            </a:r>
            <a:endParaRPr lang="en-GB" dirty="0">
              <a:latin typeface="Bernard MT Condensed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41853" y="4149080"/>
            <a:ext cx="2952328" cy="79208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latin typeface="Bernard MT Condensed" pitchFamily="18" charset="0"/>
              </a:rPr>
              <a:t>Fleksibilitas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endParaRPr lang="en-GB" sz="2400" dirty="0">
              <a:latin typeface="Bernard MT Condensed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148064" y="4149080"/>
            <a:ext cx="2952328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solidFill>
                  <a:schemeClr val="tx1"/>
                </a:solidFill>
                <a:latin typeface="Bernard MT Condensed" pitchFamily="18" charset="0"/>
              </a:rPr>
              <a:t>Mempunyai</a:t>
            </a:r>
            <a:r>
              <a:rPr lang="en-GB" sz="20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  <a:latin typeface="Bernard MT Condensed" pitchFamily="18" charset="0"/>
              </a:rPr>
              <a:t>kualitas</a:t>
            </a:r>
            <a:r>
              <a:rPr lang="en-GB" sz="20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  <a:latin typeface="Bernard MT Condensed" pitchFamily="18" charset="0"/>
              </a:rPr>
              <a:t>pura-pura</a:t>
            </a:r>
            <a:endParaRPr lang="en-GB" sz="20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101169" y="3018287"/>
            <a:ext cx="2952328" cy="7920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Bebas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memilih</a:t>
            </a:r>
            <a:endParaRPr lang="en-GB" sz="24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78218" y="1968116"/>
            <a:ext cx="2952328" cy="79208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latin typeface="Bernard MT Condensed" pitchFamily="18" charset="0"/>
              </a:rPr>
              <a:t>Menekankan</a:t>
            </a:r>
            <a:r>
              <a:rPr lang="en-GB" sz="2000" dirty="0" smtClean="0">
                <a:latin typeface="Bernard MT Condensed" pitchFamily="18" charset="0"/>
              </a:rPr>
              <a:t> </a:t>
            </a:r>
            <a:r>
              <a:rPr lang="en-GB" sz="2000" dirty="0" err="1" smtClean="0">
                <a:latin typeface="Bernard MT Condensed" pitchFamily="18" charset="0"/>
              </a:rPr>
              <a:t>pada</a:t>
            </a:r>
            <a:r>
              <a:rPr lang="en-GB" sz="2000" dirty="0" smtClean="0">
                <a:latin typeface="Bernard MT Condensed" pitchFamily="18" charset="0"/>
              </a:rPr>
              <a:t> proses yang </a:t>
            </a:r>
            <a:r>
              <a:rPr lang="en-GB" sz="2000" dirty="0" err="1" smtClean="0">
                <a:latin typeface="Bernard MT Condensed" pitchFamily="18" charset="0"/>
              </a:rPr>
              <a:t>berlangsung</a:t>
            </a:r>
            <a:endParaRPr lang="en-GB" sz="2000" dirty="0"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27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Batasan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mengenai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bermain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menjadi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penting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untuk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dipahami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karena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berfungsi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sebagai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parameter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bagi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kita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,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antara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lain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dalam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menentukan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sejauh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mana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aktivitas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dilakukan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bisa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dikatagorikan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dalam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bermain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atau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bukan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bermain</a:t>
            </a:r>
            <a:endParaRPr lang="en-GB" sz="2400" dirty="0">
              <a:solidFill>
                <a:schemeClr val="tx2">
                  <a:lumMod val="40000"/>
                  <a:lumOff val="60000"/>
                </a:schemeClr>
              </a:solidFill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2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Stencil" pitchFamily="82" charset="0"/>
              </a:rPr>
              <a:t>2 </a:t>
            </a:r>
            <a:r>
              <a:rPr lang="en-GB" sz="4000" dirty="0" err="1" smtClean="0">
                <a:solidFill>
                  <a:schemeClr val="accent1"/>
                </a:solidFill>
                <a:latin typeface="Stencil" pitchFamily="82" charset="0"/>
              </a:rPr>
              <a:t>ciri</a:t>
            </a:r>
            <a:r>
              <a:rPr lang="en-GB" sz="4000" dirty="0" smtClean="0">
                <a:solidFill>
                  <a:schemeClr val="accent1"/>
                </a:solidFill>
                <a:latin typeface="Stencil" pitchFamily="82" charset="0"/>
              </a:rPr>
              <a:t> </a:t>
            </a:r>
            <a:r>
              <a:rPr lang="en-GB" sz="4000" dirty="0" err="1" smtClean="0">
                <a:solidFill>
                  <a:schemeClr val="accent1"/>
                </a:solidFill>
                <a:latin typeface="Stencil" pitchFamily="82" charset="0"/>
              </a:rPr>
              <a:t>kegiatan</a:t>
            </a:r>
            <a:r>
              <a:rPr lang="en-GB" sz="4000" dirty="0" smtClean="0">
                <a:solidFill>
                  <a:schemeClr val="accent1"/>
                </a:solidFill>
                <a:latin typeface="Stencil" pitchFamily="82" charset="0"/>
              </a:rPr>
              <a:t> </a:t>
            </a:r>
            <a:r>
              <a:rPr lang="en-GB" sz="4000" dirty="0" err="1" smtClean="0">
                <a:solidFill>
                  <a:schemeClr val="accent1"/>
                </a:solidFill>
                <a:latin typeface="Stencil" pitchFamily="82" charset="0"/>
              </a:rPr>
              <a:t>bermain</a:t>
            </a:r>
            <a:endParaRPr lang="en-GB" sz="4000" dirty="0">
              <a:solidFill>
                <a:schemeClr val="accent1"/>
              </a:solidFill>
              <a:latin typeface="Stencil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Namun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kedua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ciri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ini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kurang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tepat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bila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diterpkan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pada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dua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bentuk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bermain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lainya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yaitu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:</a:t>
            </a:r>
          </a:p>
          <a:p>
            <a:pPr marL="0" indent="0" algn="ctr">
              <a:buNone/>
            </a:pPr>
            <a:endParaRPr lang="en-GB" sz="2400" dirty="0" smtClean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endParaRPr lang="en-GB" sz="2400" dirty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endParaRPr lang="en-GB" sz="2400" dirty="0" smtClean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endParaRPr lang="en-GB" sz="1900" dirty="0" smtClean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permainan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menggunakan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aturan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mempunyai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makna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penting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bagi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anak-anak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usia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lebih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besar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diatas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7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tahun</a:t>
            </a:r>
            <a:endParaRPr lang="en-GB" sz="1900" dirty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endParaRPr lang="en-GB" dirty="0">
              <a:latin typeface="NSimSun" pitchFamily="49" charset="-122"/>
              <a:ea typeface="NSimSun" pitchFamily="49" charset="-122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3568" y="1772816"/>
            <a:ext cx="3672408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latin typeface="Lucida Console" pitchFamily="49" charset="0"/>
              </a:rPr>
              <a:t>Bebas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dari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aturan</a:t>
            </a:r>
            <a:r>
              <a:rPr lang="en-GB" sz="2000" dirty="0" smtClean="0">
                <a:latin typeface="Lucida Console" pitchFamily="49" charset="0"/>
              </a:rPr>
              <a:t> yang </a:t>
            </a:r>
            <a:r>
              <a:rPr lang="en-GB" sz="2000" dirty="0" err="1" smtClean="0">
                <a:latin typeface="Lucida Console" pitchFamily="49" charset="0"/>
              </a:rPr>
              <a:t>ditetapkan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dari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luar</a:t>
            </a:r>
            <a:endParaRPr lang="en-GB" sz="2000" dirty="0">
              <a:latin typeface="Lucida Console" pitchFamily="49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88024" y="1772816"/>
            <a:ext cx="3744416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latin typeface="Lucida Console" pitchFamily="49" charset="0"/>
              </a:rPr>
              <a:t>Keterlibatan</a:t>
            </a:r>
            <a:r>
              <a:rPr lang="en-GB" sz="2400" dirty="0" smtClean="0">
                <a:latin typeface="Lucida Console" pitchFamily="49" charset="0"/>
              </a:rPr>
              <a:t> </a:t>
            </a:r>
            <a:r>
              <a:rPr lang="en-GB" sz="2400" dirty="0" err="1" smtClean="0">
                <a:latin typeface="Lucida Console" pitchFamily="49" charset="0"/>
              </a:rPr>
              <a:t>secara</a:t>
            </a:r>
            <a:r>
              <a:rPr lang="en-GB" sz="2400" dirty="0" smtClean="0">
                <a:latin typeface="Lucida Console" pitchFamily="49" charset="0"/>
              </a:rPr>
              <a:t> </a:t>
            </a:r>
            <a:r>
              <a:rPr lang="en-GB" sz="2400" dirty="0" err="1" smtClean="0">
                <a:latin typeface="Lucida Console" pitchFamily="49" charset="0"/>
              </a:rPr>
              <a:t>aktif</a:t>
            </a:r>
            <a:endParaRPr lang="en-GB" sz="2400" dirty="0">
              <a:latin typeface="Lucida Console" pitchFamily="49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827584" y="3717032"/>
            <a:ext cx="331236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latin typeface="NSimSun" pitchFamily="49" charset="-122"/>
                <a:ea typeface="NSimSun" pitchFamily="49" charset="-122"/>
              </a:rPr>
              <a:t>Permainan</a:t>
            </a:r>
            <a:r>
              <a:rPr lang="en-GB" sz="20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000" dirty="0" err="1" smtClean="0">
                <a:latin typeface="NSimSun" pitchFamily="49" charset="-122"/>
                <a:ea typeface="NSimSun" pitchFamily="49" charset="-122"/>
              </a:rPr>
              <a:t>dengan</a:t>
            </a:r>
            <a:r>
              <a:rPr lang="en-GB" sz="20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000" dirty="0" err="1" smtClean="0">
                <a:latin typeface="NSimSun" pitchFamily="49" charset="-122"/>
                <a:ea typeface="NSimSun" pitchFamily="49" charset="-122"/>
              </a:rPr>
              <a:t>aturan</a:t>
            </a:r>
            <a:r>
              <a:rPr lang="en-GB" sz="20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000" i="1" dirty="0" smtClean="0">
                <a:latin typeface="NSimSun" pitchFamily="49" charset="-122"/>
                <a:ea typeface="NSimSun" pitchFamily="49" charset="-122"/>
              </a:rPr>
              <a:t>( games with rules)</a:t>
            </a:r>
            <a:endParaRPr lang="en-GB" sz="2000" i="1" dirty="0">
              <a:latin typeface="NSimSun" pitchFamily="49" charset="-122"/>
              <a:ea typeface="NSimSun" pitchFamily="49" charset="-122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148064" y="3717032"/>
            <a:ext cx="331236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NSimSun" pitchFamily="49" charset="-122"/>
                <a:ea typeface="NSimSun" pitchFamily="49" charset="-122"/>
              </a:rPr>
              <a:t>Melamun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633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2060848"/>
            <a:ext cx="7924800" cy="3654152"/>
          </a:xfrm>
        </p:spPr>
        <p:txBody>
          <a:bodyPr/>
          <a:lstStyle/>
          <a:p>
            <a:pPr marL="0" indent="0" algn="ctr">
              <a:buNone/>
            </a:pPr>
            <a:r>
              <a:rPr lang="en-GB" sz="9600" dirty="0" smtClean="0">
                <a:solidFill>
                  <a:srgbClr val="C00000"/>
                </a:solidFill>
                <a:latin typeface="Showcard Gothic" pitchFamily="82" charset="0"/>
              </a:rPr>
              <a:t>Done!!!</a:t>
            </a:r>
            <a:endParaRPr lang="en-GB" sz="9600" dirty="0">
              <a:solidFill>
                <a:srgbClr val="C00000"/>
              </a:solidFill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153049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1129</TotalTime>
  <Words>961</Words>
  <Application>Microsoft Office PowerPoint</Application>
  <PresentationFormat>On-screen Show (4:3)</PresentationFormat>
  <Paragraphs>79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Horizon</vt:lpstr>
      <vt:lpstr>Bermain, mainan, dan permainan</vt:lpstr>
      <vt:lpstr>Sejarah perkembangan teori bermain</vt:lpstr>
      <vt:lpstr>plato</vt:lpstr>
      <vt:lpstr>aristoteles</vt:lpstr>
      <vt:lpstr>Frobel</vt:lpstr>
      <vt:lpstr>PowerPoint Presentation</vt:lpstr>
      <vt:lpstr>Teori Psikoanalisa  ( sigmund freud)</vt:lpstr>
      <vt:lpstr>Jean piaget</vt:lpstr>
      <vt:lpstr>Proses belajar</vt:lpstr>
      <vt:lpstr>PowerPoint Presentation</vt:lpstr>
      <vt:lpstr>Lev vygotsky</vt:lpstr>
      <vt:lpstr>2 tahap perkembangan vygotsky</vt:lpstr>
      <vt:lpstr>Pandangan vygotsky mengenai bermain</vt:lpstr>
      <vt:lpstr>Jerome bruner</vt:lpstr>
      <vt:lpstr>Sutton smith</vt:lpstr>
      <vt:lpstr>Teori baru sutton smith</vt:lpstr>
      <vt:lpstr>Teori singer</vt:lpstr>
      <vt:lpstr>Apa yang di maksud bermain?</vt:lpstr>
      <vt:lpstr>PowerPoint Presentation</vt:lpstr>
      <vt:lpstr>Ciri kegiatan bermain</vt:lpstr>
      <vt:lpstr>PowerPoint Presentation</vt:lpstr>
      <vt:lpstr>2 ciri kegiatan bermain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Bermain, mainan, dan permainan</dc:title>
  <dc:creator>MyBook 11</dc:creator>
  <cp:lastModifiedBy>MyBook 11</cp:lastModifiedBy>
  <cp:revision>18</cp:revision>
  <dcterms:created xsi:type="dcterms:W3CDTF">2020-03-03T13:55:20Z</dcterms:created>
  <dcterms:modified xsi:type="dcterms:W3CDTF">2020-03-05T05:15:05Z</dcterms:modified>
</cp:coreProperties>
</file>