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3" r:id="rId1"/>
  </p:sldMasterIdLst>
  <p:sldIdLst>
    <p:sldId id="382" r:id="rId2"/>
    <p:sldId id="38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84" r:id="rId29"/>
    <p:sldId id="385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57" r:id="rId39"/>
    <p:sldId id="358" r:id="rId40"/>
    <p:sldId id="359" r:id="rId41"/>
    <p:sldId id="360" r:id="rId42"/>
    <p:sldId id="361" r:id="rId43"/>
    <p:sldId id="362" r:id="rId44"/>
    <p:sldId id="363" r:id="rId45"/>
    <p:sldId id="364" r:id="rId46"/>
    <p:sldId id="365" r:id="rId47"/>
    <p:sldId id="366" r:id="rId48"/>
    <p:sldId id="367" r:id="rId49"/>
    <p:sldId id="368" r:id="rId50"/>
    <p:sldId id="369" r:id="rId51"/>
    <p:sldId id="370" r:id="rId52"/>
    <p:sldId id="371" r:id="rId53"/>
    <p:sldId id="372" r:id="rId54"/>
    <p:sldId id="373" r:id="rId55"/>
    <p:sldId id="374" r:id="rId56"/>
    <p:sldId id="375" r:id="rId57"/>
    <p:sldId id="376" r:id="rId58"/>
    <p:sldId id="377" r:id="rId59"/>
    <p:sldId id="378" r:id="rId60"/>
    <p:sldId id="379" r:id="rId61"/>
    <p:sldId id="380" r:id="rId62"/>
    <p:sldId id="258" r:id="rId6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689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662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266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58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73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4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6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695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990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640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319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7946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923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450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924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9425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02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4015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0.png"/><Relationship Id="rId4" Type="http://schemas.openxmlformats.org/officeDocument/2006/relationships/oleObject" Target="../embeddings/oleObject1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4" y="1447800"/>
            <a:ext cx="9425959" cy="3329581"/>
          </a:xfrm>
        </p:spPr>
        <p:txBody>
          <a:bodyPr/>
          <a:lstStyle/>
          <a:p>
            <a:r>
              <a:rPr lang="id-ID" dirty="0"/>
              <a:t/>
            </a:r>
            <a:br>
              <a:rPr lang="id-ID" dirty="0"/>
            </a:br>
            <a:r>
              <a:rPr lang="id-ID" dirty="0"/>
              <a:t>Topik#4: </a:t>
            </a:r>
            <a:br>
              <a:rPr lang="id-ID" dirty="0"/>
            </a:br>
            <a:r>
              <a:rPr lang="id-ID" dirty="0"/>
              <a:t>Alinemen Horizontal</a:t>
            </a:r>
          </a:p>
        </p:txBody>
      </p:sp>
    </p:spTree>
    <p:extLst>
      <p:ext uri="{BB962C8B-B14F-4D97-AF65-F5344CB8AC3E}">
        <p14:creationId xmlns:p14="http://schemas.microsoft.com/office/powerpoint/2010/main" val="2998974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RPS: </a:t>
            </a:r>
            <a:r>
              <a:rPr lang="id-ID" dirty="0" err="1"/>
              <a:t>Alinemen</a:t>
            </a:r>
            <a:r>
              <a:rPr lang="id-ID" dirty="0"/>
              <a:t> Horizontal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08089" y="1322269"/>
            <a:ext cx="9929872" cy="5384852"/>
            <a:chOff x="508089" y="1322269"/>
            <a:chExt cx="9929872" cy="5384852"/>
          </a:xfrm>
        </p:grpSpPr>
        <p:sp>
          <p:nvSpPr>
            <p:cNvPr id="6" name="Freeform: Shape 5"/>
            <p:cNvSpPr/>
            <p:nvPr/>
          </p:nvSpPr>
          <p:spPr>
            <a:xfrm>
              <a:off x="4082842" y="1482490"/>
              <a:ext cx="6355119" cy="611089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pPr marL="0" lvl="1" algn="l" defTabSz="2222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id-ID" sz="2400" b="0" i="0" kern="1200" dirty="0" err="1">
                  <a:solidFill>
                    <a:schemeClr val="bg1"/>
                  </a:solidFill>
                </a:rPr>
                <a:t>Alinemen</a:t>
              </a:r>
              <a:r>
                <a:rPr lang="id-ID" sz="2400" b="0" i="0" kern="1200" dirty="0">
                  <a:solidFill>
                    <a:schemeClr val="bg1"/>
                  </a:solidFill>
                </a:rPr>
                <a:t> Horizontal Geometrik Jalan</a:t>
              </a:r>
              <a:endParaRPr lang="id-ID" sz="2400" kern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508089" y="1322269"/>
              <a:ext cx="3574754" cy="1015489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>
                  <a:solidFill>
                    <a:schemeClr val="bg1"/>
                  </a:solidFill>
                </a:rPr>
                <a:t>Topik#3: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>
              <a:off x="4082842" y="2337758"/>
              <a:ext cx="6355119" cy="3554084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r>
                <a:rPr lang="en-US" dirty="0"/>
                <a:t>4.1	</a:t>
              </a:r>
              <a:r>
                <a:rPr lang="en-US" dirty="0" err="1"/>
                <a:t>Panjang</a:t>
              </a:r>
              <a:r>
                <a:rPr lang="en-US" dirty="0"/>
                <a:t> </a:t>
              </a:r>
              <a:r>
                <a:rPr lang="en-US" dirty="0" err="1"/>
                <a:t>Bagian</a:t>
              </a:r>
              <a:r>
                <a:rPr lang="en-US" dirty="0"/>
                <a:t> </a:t>
              </a:r>
              <a:r>
                <a:rPr lang="en-US" dirty="0" err="1"/>
                <a:t>Lurus</a:t>
              </a:r>
              <a:endParaRPr lang="id-ID" dirty="0"/>
            </a:p>
            <a:p>
              <a:r>
                <a:rPr lang="en-US" dirty="0"/>
                <a:t>4.2	</a:t>
              </a:r>
              <a:r>
                <a:rPr lang="en-US" dirty="0" err="1"/>
                <a:t>Tikungan</a:t>
              </a:r>
              <a:r>
                <a:rPr lang="en-US" dirty="0"/>
                <a:t> </a:t>
              </a:r>
              <a:r>
                <a:rPr lang="en-US" dirty="0" err="1"/>
                <a:t>atau</a:t>
              </a:r>
              <a:r>
                <a:rPr lang="en-US" dirty="0"/>
                <a:t> </a:t>
              </a:r>
              <a:r>
                <a:rPr lang="en-US" dirty="0" err="1"/>
                <a:t>Lengkung</a:t>
              </a:r>
              <a:r>
                <a:rPr lang="en-US" dirty="0"/>
                <a:t> Horizontal</a:t>
              </a:r>
              <a:endParaRPr lang="id-ID" dirty="0"/>
            </a:p>
            <a:p>
              <a:r>
                <a:rPr lang="en-US" dirty="0"/>
                <a:t>4.3	</a:t>
              </a:r>
              <a:r>
                <a:rPr lang="en-US" dirty="0" err="1"/>
                <a:t>Rumus</a:t>
              </a:r>
              <a:r>
                <a:rPr lang="en-US" dirty="0"/>
                <a:t> </a:t>
              </a:r>
              <a:r>
                <a:rPr lang="en-US" dirty="0" err="1"/>
                <a:t>Umum</a:t>
              </a:r>
              <a:r>
                <a:rPr lang="en-US" dirty="0"/>
                <a:t> </a:t>
              </a:r>
              <a:r>
                <a:rPr lang="en-US" dirty="0" err="1"/>
                <a:t>Lengkung</a:t>
              </a:r>
              <a:r>
                <a:rPr lang="en-US" dirty="0"/>
                <a:t> Horizontal</a:t>
              </a:r>
              <a:endParaRPr lang="id-ID" dirty="0"/>
            </a:p>
            <a:p>
              <a:r>
                <a:rPr lang="en-US" dirty="0"/>
                <a:t>4.4	</a:t>
              </a:r>
              <a:r>
                <a:rPr lang="en-US" dirty="0" err="1"/>
                <a:t>Bentuk</a:t>
              </a:r>
              <a:r>
                <a:rPr lang="en-US" dirty="0"/>
                <a:t> </a:t>
              </a:r>
              <a:r>
                <a:rPr lang="en-US" dirty="0" err="1"/>
                <a:t>Tikungan-Tikungan</a:t>
              </a:r>
              <a:endParaRPr lang="id-ID" dirty="0"/>
            </a:p>
            <a:p>
              <a:pPr marL="449263"/>
              <a:r>
                <a:rPr lang="en-US" dirty="0"/>
                <a:t>4.4.1	</a:t>
              </a:r>
              <a:r>
                <a:rPr lang="en-US" dirty="0" err="1"/>
                <a:t>Tikungan</a:t>
              </a:r>
              <a:r>
                <a:rPr lang="en-US" dirty="0"/>
                <a:t> Full-Circle</a:t>
              </a:r>
              <a:endParaRPr lang="id-ID" dirty="0"/>
            </a:p>
            <a:p>
              <a:pPr marL="449263"/>
              <a:r>
                <a:rPr lang="en-US" dirty="0"/>
                <a:t>4.4.2	</a:t>
              </a:r>
              <a:r>
                <a:rPr lang="en-US" dirty="0" err="1"/>
                <a:t>Tikungan</a:t>
              </a:r>
              <a:r>
                <a:rPr lang="en-US" dirty="0"/>
                <a:t> Spiral-Circle-Spiral</a:t>
              </a:r>
              <a:endParaRPr lang="id-ID" dirty="0"/>
            </a:p>
            <a:p>
              <a:pPr marL="449263"/>
              <a:r>
                <a:rPr lang="en-US" dirty="0"/>
                <a:t>4.4.3	</a:t>
              </a:r>
              <a:r>
                <a:rPr lang="en-US" dirty="0" err="1"/>
                <a:t>Tikungan</a:t>
              </a:r>
              <a:r>
                <a:rPr lang="en-US" dirty="0"/>
                <a:t> Spiral-Spiral</a:t>
              </a:r>
              <a:endParaRPr lang="id-ID" dirty="0"/>
            </a:p>
            <a:p>
              <a:r>
                <a:rPr lang="en-US" dirty="0"/>
                <a:t>4.5	</a:t>
              </a:r>
              <a:r>
                <a:rPr lang="en-US" dirty="0" err="1"/>
                <a:t>Superelevasi</a:t>
              </a:r>
              <a:endParaRPr lang="id-ID" dirty="0"/>
            </a:p>
            <a:p>
              <a:pPr marL="1258888" indent="-809625"/>
              <a:r>
                <a:rPr lang="en-US" dirty="0"/>
                <a:t>4.5.1	</a:t>
              </a:r>
              <a:r>
                <a:rPr lang="en-US" dirty="0" err="1"/>
                <a:t>Lengkung</a:t>
              </a:r>
              <a:r>
                <a:rPr lang="en-US" dirty="0"/>
                <a:t> </a:t>
              </a:r>
              <a:r>
                <a:rPr lang="en-US" dirty="0" err="1"/>
                <a:t>Peralihan</a:t>
              </a:r>
              <a:endParaRPr lang="id-ID" dirty="0"/>
            </a:p>
            <a:p>
              <a:pPr marL="1258888" indent="-809625"/>
              <a:r>
                <a:rPr lang="en-US" dirty="0"/>
                <a:t>4.5.2	</a:t>
              </a:r>
              <a:r>
                <a:rPr lang="en-US" dirty="0" err="1"/>
                <a:t>Pencapaian</a:t>
              </a:r>
              <a:r>
                <a:rPr lang="en-US" dirty="0"/>
                <a:t> </a:t>
              </a:r>
              <a:r>
                <a:rPr lang="en-US" dirty="0" err="1"/>
                <a:t>Superelavasi</a:t>
              </a:r>
              <a:endParaRPr lang="id-ID" dirty="0"/>
            </a:p>
            <a:p>
              <a:r>
                <a:rPr lang="en-US" dirty="0"/>
                <a:t>4.6	</a:t>
              </a:r>
              <a:r>
                <a:rPr lang="en-US" dirty="0" err="1"/>
                <a:t>Pelebaran</a:t>
              </a:r>
              <a:r>
                <a:rPr lang="en-US" dirty="0"/>
                <a:t> </a:t>
              </a:r>
              <a:r>
                <a:rPr lang="en-US" dirty="0" err="1"/>
                <a:t>jalur</a:t>
              </a:r>
              <a:r>
                <a:rPr lang="en-US" dirty="0"/>
                <a:t> </a:t>
              </a:r>
              <a:r>
                <a:rPr lang="en-US" dirty="0" err="1"/>
                <a:t>lalu</a:t>
              </a:r>
              <a:r>
                <a:rPr lang="en-US" dirty="0"/>
                <a:t> </a:t>
              </a:r>
              <a:r>
                <a:rPr lang="en-US" dirty="0" err="1"/>
                <a:t>lintas</a:t>
              </a:r>
              <a:r>
                <a:rPr lang="en-US" dirty="0"/>
                <a:t> di </a:t>
              </a:r>
              <a:r>
                <a:rPr lang="en-US" dirty="0" err="1"/>
                <a:t>tikungan</a:t>
              </a:r>
              <a:endParaRPr lang="id-ID" dirty="0"/>
            </a:p>
            <a:p>
              <a:pPr marL="449263" indent="-449263">
                <a:tabLst>
                  <a:tab pos="449263" algn="l"/>
                </a:tabLst>
              </a:pPr>
              <a:r>
                <a:rPr lang="en-US" dirty="0"/>
                <a:t>4.7	</a:t>
              </a:r>
              <a:r>
                <a:rPr lang="en-US" dirty="0" err="1"/>
                <a:t>Standar</a:t>
              </a:r>
              <a:r>
                <a:rPr lang="en-US" dirty="0"/>
                <a:t> </a:t>
              </a:r>
              <a:r>
                <a:rPr lang="en-US" dirty="0" err="1"/>
                <a:t>bentuk</a:t>
              </a:r>
              <a:r>
                <a:rPr lang="en-US" dirty="0"/>
                <a:t> </a:t>
              </a:r>
              <a:r>
                <a:rPr lang="en-US" dirty="0" err="1"/>
                <a:t>tikungan</a:t>
              </a:r>
              <a:r>
                <a:rPr lang="en-US" dirty="0"/>
                <a:t> </a:t>
              </a:r>
              <a:r>
                <a:rPr lang="en-US" dirty="0" err="1"/>
                <a:t>berurutan</a:t>
              </a:r>
              <a:r>
                <a:rPr lang="en-US" dirty="0"/>
                <a:t> </a:t>
              </a:r>
              <a:r>
                <a:rPr lang="en-US" dirty="0" err="1"/>
                <a:t>atau</a:t>
              </a:r>
              <a:r>
                <a:rPr lang="en-US" dirty="0"/>
                <a:t> </a:t>
              </a:r>
              <a:r>
                <a:rPr lang="en-US" dirty="0" err="1"/>
                <a:t>Tikungan</a:t>
              </a:r>
              <a:r>
                <a:rPr lang="en-US" dirty="0"/>
                <a:t> </a:t>
              </a:r>
              <a:r>
                <a:rPr lang="en-US" dirty="0" err="1"/>
                <a:t>Gabungan</a:t>
              </a:r>
              <a:endParaRPr lang="id-ID" sz="2400" kern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>
              <a:off x="508089" y="2987296"/>
              <a:ext cx="3574754" cy="1602204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fillRef>
            <a:effectRef idx="2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>
                  <a:solidFill>
                    <a:schemeClr val="bg1"/>
                  </a:solidFill>
                </a:rPr>
                <a:t>Substansi Kajian</a:t>
              </a:r>
              <a:endParaRPr lang="id-ID" sz="3700" kern="1200">
                <a:solidFill>
                  <a:schemeClr val="bg1"/>
                </a:solidFill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>
              <a:off x="4082841" y="6033982"/>
              <a:ext cx="6355119" cy="507398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7" rIns="81621" bIns="72096" numCol="1" spcCol="1270" anchor="ctr" anchorCtr="0">
              <a:noAutofit/>
            </a:bodyPr>
            <a:lstStyle/>
            <a:p>
              <a:r>
                <a:rPr lang="fi-FI" dirty="0"/>
                <a:t>Mahasiswa dapat memahami dan </a:t>
              </a:r>
              <a:r>
                <a:rPr lang="id-ID" dirty="0"/>
                <a:t>melakukan perencanaan </a:t>
              </a:r>
              <a:r>
                <a:rPr lang="id-ID" dirty="0" err="1"/>
                <a:t>alinemen</a:t>
              </a:r>
              <a:r>
                <a:rPr lang="id-ID" dirty="0"/>
                <a:t> horizontal jalan</a:t>
              </a:r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508089" y="5757803"/>
              <a:ext cx="3574754" cy="949318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fillRef>
            <a:effectRef idx="2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>
                  <a:solidFill>
                    <a:schemeClr val="bg1"/>
                  </a:solidFill>
                </a:rPr>
                <a:t>Indikator Keberhasilan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2180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d-ID" altLang="en-US" sz="2800" b="1"/>
              <a:t>Alinyemen Horizontal</a:t>
            </a:r>
            <a:endParaRPr lang="en-GB" altLang="en-US" sz="2800" b="1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627" name="Rectangle 3"/>
              <p:cNvSpPr>
                <a:spLocks noGrp="1" noChangeArrowheads="1"/>
              </p:cNvSpPr>
              <p:nvPr>
                <p:ph type="body"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sz="2400" dirty="0" err="1"/>
                  <a:t>Alinemen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horisontal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terdiri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atas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bagian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lurus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bagian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(</a:t>
                </a:r>
                <a:r>
                  <a:rPr lang="en-US" sz="2400" dirty="0" err="1"/>
                  <a:t>disebut</a:t>
                </a:r>
                <a:r>
                  <a:rPr lang="en-US" sz="2400" dirty="0"/>
                  <a:t> juga </a:t>
                </a:r>
                <a:r>
                  <a:rPr lang="en-US" sz="2400" dirty="0" err="1"/>
                  <a:t>tikungan</a:t>
                </a:r>
                <a:r>
                  <a:rPr lang="en-US" sz="2400" dirty="0"/>
                  <a:t>). </a:t>
                </a:r>
                <a:r>
                  <a:rPr lang="en-US" sz="2400" dirty="0" err="1"/>
                  <a:t>Perencanaan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geometri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pada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bagian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dimaksudkan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untuk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mengimbangi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gaya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sentrifugal</a:t>
                </a:r>
                <a:r>
                  <a:rPr lang="en-US" sz="2400" dirty="0"/>
                  <a:t> yang </a:t>
                </a:r>
                <a:r>
                  <a:rPr lang="en-US" sz="2400" dirty="0" err="1"/>
                  <a:t>diterima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oleh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kendaraan</a:t>
                </a:r>
                <a:r>
                  <a:rPr lang="en-US" sz="2400" dirty="0"/>
                  <a:t> yang </a:t>
                </a:r>
                <a:r>
                  <a:rPr lang="en-US" sz="2400" dirty="0" err="1"/>
                  <a:t>berjalan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pada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kecepatan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rencana</a:t>
                </a:r>
                <a:r>
                  <a:rPr lang="en-US" sz="2400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/>
                  <a:t>). </a:t>
                </a:r>
                <a:r>
                  <a:rPr lang="en-US" sz="2400" dirty="0" err="1"/>
                  <a:t>Untuk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keselamatan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pemakai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jalan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jarak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pandang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daerah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bebas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samping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jalan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harus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diperhitungkan</a:t>
                </a:r>
                <a:endParaRPr lang="en-US" altLang="en-US" sz="2400" dirty="0"/>
              </a:p>
              <a:p>
                <a:pPr eaLnBrk="1" hangingPunct="1"/>
                <a:r>
                  <a:rPr lang="id-ID" altLang="en-US" sz="2400" dirty="0"/>
                  <a:t>Gaya sentrifugal:</a:t>
                </a:r>
              </a:p>
              <a:p>
                <a:pPr eaLnBrk="1" hangingPunct="1">
                  <a:buFontTx/>
                  <a:buNone/>
                </a:pPr>
                <a:r>
                  <a:rPr lang="id-ID" altLang="en-US" sz="2400" dirty="0"/>
                  <a:t>	F = mV^2/R</a:t>
                </a:r>
              </a:p>
              <a:p>
                <a:pPr eaLnBrk="1" hangingPunct="1">
                  <a:buFontTx/>
                  <a:buNone/>
                </a:pPr>
                <a:r>
                  <a:rPr lang="id-ID" altLang="en-US" sz="2400" dirty="0"/>
                  <a:t>	m = G/g</a:t>
                </a:r>
              </a:p>
              <a:p>
                <a:pPr eaLnBrk="1" hangingPunct="1">
                  <a:buFontTx/>
                  <a:buNone/>
                </a:pPr>
                <a:r>
                  <a:rPr lang="id-ID" altLang="en-US" sz="2400" dirty="0"/>
                  <a:t>	F = GV^2/gR</a:t>
                </a:r>
              </a:p>
              <a:p>
                <a:pPr eaLnBrk="1" hangingPunct="1">
                  <a:buFontTx/>
                  <a:buNone/>
                </a:pPr>
                <a:endParaRPr lang="en-GB" altLang="en-US" sz="2400" dirty="0"/>
              </a:p>
            </p:txBody>
          </p:sp>
        </mc:Choice>
        <mc:Fallback xmlns="">
          <p:sp>
            <p:nvSpPr>
              <p:cNvPr id="2662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blipFill rotWithShape="0">
                <a:blip r:embed="rId2"/>
                <a:stretch>
                  <a:fillRect l="-722" t="-33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628" name="Picture 5" descr="scan00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255" y="3966633"/>
            <a:ext cx="4233862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911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id-ID" altLang="en-US" sz="2000"/>
          </a:p>
          <a:p>
            <a:pPr eaLnBrk="1" hangingPunct="1">
              <a:lnSpc>
                <a:spcPct val="80000"/>
              </a:lnSpc>
            </a:pPr>
            <a:endParaRPr lang="en-GB" altLang="en-US" sz="2000"/>
          </a:p>
        </p:txBody>
      </p:sp>
      <p:sp>
        <p:nvSpPr>
          <p:cNvPr id="27651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1919288" y="4076701"/>
            <a:ext cx="8291512" cy="20494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id-ID" altLang="en-US"/>
              <a:t>G sin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 </a:t>
            </a:r>
            <a:r>
              <a:rPr lang="id-ID" altLang="en-US">
                <a:sym typeface="Symbol" panose="05050102010706020507" pitchFamily="18" charset="2"/>
              </a:rPr>
              <a:t>+ Fs = GV^2/gR cos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id-ID" altLang="en-US"/>
              <a:t>G sin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 </a:t>
            </a:r>
            <a:r>
              <a:rPr lang="id-ID" altLang="en-US">
                <a:sym typeface="Symbol" panose="05050102010706020507" pitchFamily="18" charset="2"/>
              </a:rPr>
              <a:t>+ f (G cos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+</a:t>
            </a:r>
            <a:r>
              <a:rPr lang="id-ID" altLang="en-US">
                <a:sym typeface="Symbol" panose="05050102010706020507" pitchFamily="18" charset="2"/>
              </a:rPr>
              <a:t> GV^2/gR </a:t>
            </a:r>
            <a:r>
              <a:rPr lang="id-ID" altLang="en-US"/>
              <a:t>sin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)</a:t>
            </a:r>
            <a:r>
              <a:rPr lang="id-ID" altLang="en-US">
                <a:sym typeface="Symbol" panose="05050102010706020507" pitchFamily="18" charset="2"/>
              </a:rPr>
              <a:t> = GV^2/gR cos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endParaRPr lang="id-ID" altLang="en-US">
              <a:latin typeface="Syastro" pitchFamily="2" charset="0"/>
              <a:sym typeface="Symbol" panose="05050102010706020507" pitchFamily="18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id-ID" altLang="en-US">
                <a:sym typeface="Symbol" panose="05050102010706020507" pitchFamily="18" charset="2"/>
              </a:rPr>
              <a:t>e = tgn </a:t>
            </a:r>
            <a:r>
              <a:rPr lang="en-US" altLang="en-US">
                <a:latin typeface="Syastro" pitchFamily="2" charset="0"/>
                <a:sym typeface="Symbol" panose="05050102010706020507" pitchFamily="18" charset="2"/>
              </a:rPr>
              <a:t></a:t>
            </a:r>
            <a:endParaRPr lang="id-ID" altLang="en-US">
              <a:latin typeface="Syastro" pitchFamily="2" charset="0"/>
              <a:sym typeface="Symbol" panose="05050102010706020507" pitchFamily="18" charset="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d-ID" altLang="en-US">
                <a:sym typeface="Symbol" panose="05050102010706020507" pitchFamily="18" charset="2"/>
              </a:rPr>
              <a:t>	(e+f)/(1-ef)=V^2/gR, nilai ef sangat kecil sehingga ef diabaikan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d-ID" altLang="en-US">
                <a:sym typeface="Symbol" panose="05050102010706020507" pitchFamily="18" charset="2"/>
              </a:rPr>
              <a:t>	(e+f)=V^2/gR, g=9,81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d-ID" altLang="en-US">
                <a:latin typeface="Syastro" pitchFamily="2" charset="0"/>
                <a:sym typeface="Symbol" panose="05050102010706020507" pitchFamily="18" charset="2"/>
              </a:rPr>
              <a:t>	</a:t>
            </a:r>
            <a:r>
              <a:rPr lang="id-ID" altLang="en-US">
                <a:sym typeface="Symbol" panose="05050102010706020507" pitchFamily="18" charset="2"/>
              </a:rPr>
              <a:t>(e+f)=V^2/127R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d-ID" altLang="en-US">
                <a:sym typeface="Symbol" panose="05050102010706020507" pitchFamily="18" charset="2"/>
              </a:rPr>
              <a:t>	Rmin=V^2 /(127x(emax + fmax))</a:t>
            </a:r>
            <a:endParaRPr lang="en-US" altLang="en-US">
              <a:sym typeface="Symbol" panose="05050102010706020507" pitchFamily="18" charset="2"/>
            </a:endParaRPr>
          </a:p>
        </p:txBody>
      </p:sp>
      <p:pic>
        <p:nvPicPr>
          <p:cNvPr id="27652" name="Picture 10" descr="scan0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360364"/>
            <a:ext cx="7775575" cy="346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740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PANJANG BAGIAN LURUS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en-US" dirty="0" err="1"/>
                  <a:t>Faktor</a:t>
                </a:r>
                <a:r>
                  <a:rPr lang="en-US" dirty="0"/>
                  <a:t> </a:t>
                </a:r>
                <a:r>
                  <a:rPr lang="en-US" dirty="0" err="1"/>
                  <a:t>keselamatan</a:t>
                </a:r>
                <a:r>
                  <a:rPr lang="en-US" dirty="0"/>
                  <a:t> </a:t>
                </a:r>
                <a:r>
                  <a:rPr lang="en-US" dirty="0" err="1"/>
                  <a:t>pemakai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dipertimbangkan</a:t>
                </a:r>
                <a:r>
                  <a:rPr lang="en-US" dirty="0"/>
                  <a:t>, </a:t>
                </a:r>
                <a:r>
                  <a:rPr lang="en-US" dirty="0" err="1"/>
                  <a:t>ditinjau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segi</a:t>
                </a:r>
                <a:r>
                  <a:rPr lang="en-US" dirty="0"/>
                  <a:t> </a:t>
                </a:r>
                <a:r>
                  <a:rPr lang="en-US" dirty="0" err="1"/>
                  <a:t>kelelahan</a:t>
                </a:r>
                <a:r>
                  <a:rPr lang="en-US" dirty="0"/>
                  <a:t> </a:t>
                </a:r>
                <a:r>
                  <a:rPr lang="en-US" dirty="0" err="1"/>
                  <a:t>pengemudi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maksimum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yang </a:t>
                </a:r>
                <a:r>
                  <a:rPr lang="en-US" dirty="0" err="1"/>
                  <a:t>lurus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ditempuh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waktu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2,5 </a:t>
                </a:r>
                <a:r>
                  <a:rPr lang="en-US" dirty="0" err="1"/>
                  <a:t>menit</a:t>
                </a:r>
                <a:r>
                  <a:rPr lang="en-US" dirty="0"/>
                  <a:t> (</a:t>
                </a:r>
                <a:r>
                  <a:rPr lang="en-US" dirty="0" err="1"/>
                  <a:t>sesuai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dirty="0"/>
                  <a:t>).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lurus</a:t>
                </a:r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ditetapkan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 2.19.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kecepatannya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Lurus</a:t>
                </a:r>
                <a:r>
                  <a:rPr lang="en-US" dirty="0"/>
                  <a:t> </a:t>
                </a:r>
                <a:r>
                  <a:rPr lang="en-US" dirty="0" err="1"/>
                  <a:t>Maksimum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 2.20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0">
                <a:blip r:embed="rId2"/>
                <a:stretch>
                  <a:fillRect l="-855" r="-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5821363" y="2141538"/>
          <a:ext cx="6218236" cy="1956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545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545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545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Fungsi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Panjang Bagian Lurus Maximum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Datar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Perbukitan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Pegunungan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Arteri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3.000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2.500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2.000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Kolektor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2.000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1.750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1.500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751513" y="44774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Bagian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Lurus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Maksimum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berdasarkan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kecepatan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(DPU, 2009)</a:t>
            </a:r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136" y="5123766"/>
            <a:ext cx="6236754" cy="128179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65953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l" defTabSz="457200" rtl="0">
              <a:spcBef>
                <a:spcPct val="0"/>
              </a:spcBef>
            </a:pPr>
            <a:r>
              <a:rPr lang="en-US" b="1" dirty="0" err="1"/>
              <a:t>Tikungan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Lengkung</a:t>
            </a:r>
            <a:r>
              <a:rPr lang="en-US" b="1" dirty="0"/>
              <a:t> Horizontal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2" y="1738452"/>
            <a:ext cx="4995334" cy="3649134"/>
          </a:xfrm>
        </p:spPr>
        <p:txBody>
          <a:bodyPr>
            <a:normAutofit/>
          </a:bodyPr>
          <a:lstStyle/>
          <a:p>
            <a:r>
              <a:rPr lang="en-US" sz="3600" dirty="0"/>
              <a:t>MODEL</a:t>
            </a:r>
          </a:p>
          <a:p>
            <a:pPr lvl="1"/>
            <a:r>
              <a:rPr lang="en-US" sz="3200" dirty="0"/>
              <a:t>Spiral-Circle-Spiral/SCS; </a:t>
            </a:r>
          </a:p>
          <a:p>
            <a:pPr lvl="1"/>
            <a:r>
              <a:rPr lang="en-US" sz="3200" dirty="0"/>
              <a:t>Full Circle/FC </a:t>
            </a:r>
            <a:r>
              <a:rPr lang="en-US" sz="3200" dirty="0" err="1"/>
              <a:t>dan</a:t>
            </a:r>
            <a:endParaRPr lang="en-US" sz="3200" dirty="0"/>
          </a:p>
          <a:p>
            <a:pPr lvl="1"/>
            <a:r>
              <a:rPr lang="en-US" sz="3200" dirty="0"/>
              <a:t>Spiral-Spiral/SS </a:t>
            </a:r>
            <a:r>
              <a:rPr lang="en-US" sz="3200" dirty="0" err="1"/>
              <a:t>atau</a:t>
            </a:r>
            <a:r>
              <a:rPr lang="en-US" sz="3200" dirty="0"/>
              <a:t> Full Spiral. </a:t>
            </a:r>
          </a:p>
        </p:txBody>
      </p:sp>
      <p:pic>
        <p:nvPicPr>
          <p:cNvPr id="5" name="Content Placeholder 4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513" y="366305"/>
            <a:ext cx="2841905" cy="284190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5858933" y="3208210"/>
              <a:ext cx="6333067" cy="357105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6333067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  <m:func>
                                  <m:funcPr>
                                    <m:ctrlPr>
                                      <a:rPr lang="en-US" sz="2800" i="1"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tan</m:t>
                                    </m:r>
                                  </m:fName>
                                  <m:e>
                                    <m:f>
                                      <m:fPr>
                                        <m:ctrlPr>
                                          <a:rPr lang="en-US" sz="2800" i="1"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2800">
                                            <a:effectLst/>
                                            <a:latin typeface="Cambria Math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2800"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den>
                                    </m:f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𝛼</m:t>
                                    </m:r>
                                  </m:e>
                                </m:func>
                              </m:oMath>
                            </m:oMathPara>
                          </a14:m>
                          <a:endParaRPr lang="en-US" sz="28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800" i="1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>
                                        <a:effectLst/>
                                        <a:latin typeface="Cambria Math"/>
                                      </a:rPr>
                                      <m:t>𝛼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sz="2800" i="1"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800">
                                            <a:effectLst/>
                                            <a:latin typeface="Cambria Math"/>
                                          </a:rPr>
                                          <m:t>360</m:t>
                                        </m:r>
                                      </m:e>
                                      <m:sup>
                                        <m:r>
                                          <a:rPr lang="en-US" sz="2800">
                                            <a:effectLst/>
                                            <a:latin typeface="Cambria Math"/>
                                          </a:rPr>
                                          <m:t>0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2 </m:t>
                                </m:r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𝜋</m:t>
                                </m:r>
                                <m:r>
                                  <a:rPr lang="en-US" sz="2800"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</m:oMath>
                            </m:oMathPara>
                          </a14:m>
                          <a:endParaRPr lang="en-US" sz="28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𝐶</m:t>
                                  </m:r>
                                </m:sub>
                              </m:sSub>
                              <m:r>
                                <a:rPr lang="en-US" sz="2800">
                                  <a:effectLst/>
                                  <a:latin typeface="Cambria Math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𝑅</m:t>
                                  </m:r>
                                </m:num>
                                <m:den>
                                  <m:func>
                                    <m:funcPr>
                                      <m:ctrlPr>
                                        <a:rPr lang="en-US" sz="28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en-US" sz="2800">
                                          <a:effectLst/>
                                          <a:latin typeface="Cambria Math"/>
                                        </a:rPr>
                                        <m:t>cos</m:t>
                                      </m:r>
                                    </m:fName>
                                    <m:e>
                                      <m:f>
                                        <m:fPr>
                                          <m:ctrlPr>
                                            <a:rPr lang="en-US" sz="2800" i="1">
                                              <a:effectLst/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800">
                                              <a:effectLst/>
                                              <a:latin typeface="Cambria Math"/>
                                            </a:rPr>
                                            <m:t>𝛼</m:t>
                                          </m:r>
                                        </m:num>
                                        <m:den>
                                          <m:r>
                                            <a:rPr lang="en-US" sz="2800">
                                              <a:effectLst/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func>
                                </m:den>
                              </m:f>
                              <m:r>
                                <a:rPr lang="en-US" sz="2800">
                                  <a:effectLst/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800">
                                  <a:effectLst/>
                                  <a:latin typeface="Cambria Math"/>
                                </a:rPr>
                                <m:t>𝑅</m:t>
                              </m:r>
                            </m:oMath>
                          </a14:m>
                          <a:r>
                            <a:rPr lang="en-US" sz="2800" dirty="0">
                              <a:effectLst/>
                            </a:rPr>
                            <a:t> </a:t>
                          </a:r>
                          <a:r>
                            <a:rPr lang="en-US" sz="2800" dirty="0" err="1">
                              <a:effectLst/>
                            </a:rPr>
                            <a:t>atau</a:t>
                          </a:r>
                          <a:r>
                            <a:rPr lang="en-US" sz="2800" dirty="0"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𝐶</m:t>
                                  </m:r>
                                </m:sub>
                              </m:sSub>
                              <m:r>
                                <a:rPr lang="en-US" sz="2800">
                                  <a:effectLst/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𝐶</m:t>
                                  </m:r>
                                </m:sub>
                              </m:sSub>
                              <m:func>
                                <m:func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tan</m:t>
                                  </m:r>
                                </m:fName>
                                <m:e>
                                  <m:f>
                                    <m:fPr>
                                      <m:ctrlPr>
                                        <a:rPr lang="en-US" sz="28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en-US" sz="2800">
                                          <a:effectLst/>
                                          <a:latin typeface="Cambria Math"/>
                                        </a:rPr>
                                        <m:t>4</m:t>
                                      </m:r>
                                    </m:den>
                                  </m:f>
                                  <m:r>
                                    <a:rPr lang="en-US" sz="2800">
                                      <a:effectLst/>
                                      <a:latin typeface="Cambria Math"/>
                                    </a:rPr>
                                    <m:t>𝛼</m:t>
                                  </m:r>
                                </m:e>
                              </m:func>
                            </m:oMath>
                          </a14:m>
                          <a:endParaRPr lang="en-US" sz="28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90000804"/>
                  </p:ext>
                </p:extLst>
              </p:nvPr>
            </p:nvGraphicFramePr>
            <p:xfrm>
              <a:off x="5858933" y="3208210"/>
              <a:ext cx="6333067" cy="364979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6333067"/>
                  </a:tblGrid>
                  <a:tr h="127444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96" t="-478" r="-481" b="-188038"/>
                          </a:stretch>
                        </a:blipFill>
                      </a:tcPr>
                    </a:tc>
                  </a:tr>
                  <a:tr h="125044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96" t="-102439" r="-481" b="-91707"/>
                          </a:stretch>
                        </a:blipFill>
                      </a:tcPr>
                    </a:tc>
                  </a:tr>
                  <a:tr h="112490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96" t="-224324" r="-481" b="-162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23723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Spiral-Circle-Spiral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Content Placeholder 12"/>
              <p:cNvGraphicFramePr>
                <a:graphicFrameLocks noGrp="1"/>
              </p:cNvGraphicFramePr>
              <p:nvPr>
                <p:ph sz="half" idx="1"/>
                <p:extLst/>
              </p:nvPr>
            </p:nvGraphicFramePr>
            <p:xfrm>
              <a:off x="9321270" y="2357225"/>
              <a:ext cx="2870730" cy="373361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870730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</a:tblGrid>
                  <a:tr h="50812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𝑌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𝐿</m:t>
                                        </m:r>
                                      </m:e>
                                      <m:sub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𝑆</m:t>
                                        </m:r>
                                      </m:sub>
                                      <m:sup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6</m:t>
                                    </m:r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𝑅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50873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𝐿</m:t>
                                        </m:r>
                                      </m:e>
                                      <m:sub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𝑆</m:t>
                                        </m:r>
                                      </m:sub>
                                      <m:sup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3</m:t>
                                        </m:r>
                                      </m:sup>
                                    </m:sSubSup>
                                  </m:num>
                                  <m:den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40 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𝑅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28431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𝑘</m:t>
                                </m:r>
                                <m:r>
                                  <a:rPr lang="en-US" sz="12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  <m:func>
                                  <m:func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sin</m:t>
                                    </m:r>
                                  </m:fName>
                                  <m:e>
                                    <m:sSub>
                                      <m:sSub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𝜃</m:t>
                                        </m:r>
                                      </m:e>
                                      <m:sub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b>
                                    </m:sSub>
                                  </m:e>
                                </m:func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28431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𝑝</m:t>
                                </m:r>
                                <m:r>
                                  <a:rPr lang="en-US" sz="12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𝑌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−(1−</m:t>
                                </m:r>
                                <m:func>
                                  <m:func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cos</m:t>
                                    </m:r>
                                  </m:fName>
                                  <m:e>
                                    <m:sSub>
                                      <m:sSub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𝜃</m:t>
                                        </m:r>
                                      </m:e>
                                      <m:sub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b>
                                    </m:sSub>
                                  </m:e>
                                </m:func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  <a:tr h="474572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𝑅</m:t>
                                    </m:r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𝑝</m:t>
                                    </m:r>
                                  </m:e>
                                </m:d>
                                <m:func>
                                  <m:func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tan</m:t>
                                    </m:r>
                                  </m:fName>
                                  <m:e>
                                    <m:f>
                                      <m:f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den>
                                    </m:f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𝛼</m:t>
                                    </m:r>
                                  </m:e>
                                </m:func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𝑘</m:t>
                                </m:r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4"/>
                      </a:ext>
                    </a:extLst>
                  </a:tr>
                  <a:tr h="6641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𝑅</m:t>
                                        </m:r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+</m:t>
                                        </m:r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𝑝</m:t>
                                        </m:r>
                                      </m:e>
                                    </m:d>
                                  </m:num>
                                  <m:den>
                                    <m:func>
                                      <m:funcPr>
                                        <m:ctrlPr>
                                          <a:rPr lang="en-US" sz="12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cos</m:t>
                                        </m:r>
                                      </m:fName>
                                      <m:e>
                                        <m:f>
                                          <m:fPr>
                                            <m:ctrlPr>
                                              <a:rPr lang="en-US" sz="12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12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r>
                                              <a:rPr lang="en-US" sz="12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  <m:t>2</m:t>
                                            </m:r>
                                          </m:den>
                                        </m:f>
                                        <m:r>
                                          <a:rPr lang="en-US" sz="12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𝛼</m:t>
                                        </m:r>
                                      </m:e>
                                    </m:func>
                                  </m:den>
                                </m:f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</m:oMath>
                            </m:oMathPara>
                          </a14:m>
                          <a:endParaRPr lang="en-US" sz="12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5"/>
                      </a:ext>
                    </a:extLst>
                  </a:tr>
                  <a:tr h="28431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𝑇𝑜𝑡𝑎𝑙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1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+2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2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Content Placeholder 12"/>
              <p:cNvGraphicFramePr>
                <a:graphicFrameLocks noGrp="1"/>
              </p:cNvGraphicFramePr>
              <p:nvPr>
                <p:ph sz="half" idx="1"/>
                <p:extLst>
                  <p:ext uri="{D42A27DB-BD31-4B8C-83A1-F6EECF244321}">
                    <p14:modId xmlns:p14="http://schemas.microsoft.com/office/powerpoint/2010/main" val="503603303"/>
                  </p:ext>
                </p:extLst>
              </p:nvPr>
            </p:nvGraphicFramePr>
            <p:xfrm>
              <a:off x="9321270" y="2357225"/>
              <a:ext cx="2870730" cy="380301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870730"/>
                  </a:tblGrid>
                  <a:tr h="65093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935" r="-1062" b="-485981"/>
                          </a:stretch>
                        </a:blipFill>
                      </a:tcPr>
                    </a:tc>
                  </a:tr>
                  <a:tr h="68275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96429" r="-1062" b="-364286"/>
                          </a:stretch>
                        </a:blipFill>
                      </a:tcPr>
                    </a:tc>
                  </a:tr>
                  <a:tr h="350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379310" r="-1062" b="-603448"/>
                          </a:stretch>
                        </a:blipFill>
                      </a:tcPr>
                    </a:tc>
                  </a:tr>
                  <a:tr h="350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487719" r="-1062" b="-514035"/>
                          </a:stretch>
                        </a:blipFill>
                      </a:tcPr>
                    </a:tc>
                  </a:tr>
                  <a:tr h="58972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345361" r="-1062" b="-202062"/>
                          </a:stretch>
                        </a:blipFill>
                      </a:tcPr>
                    </a:tc>
                  </a:tr>
                  <a:tr h="8280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317647" r="-1062" b="-44118"/>
                          </a:stretch>
                        </a:blipFill>
                      </a:tcPr>
                    </a:tc>
                  </a:tr>
                  <a:tr h="350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212" t="-979310" r="-1062" b="-344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11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075895" y="609600"/>
                <a:ext cx="3440638" cy="364913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𝑅</m:t>
                          </m:r>
                        </m:den>
                      </m:f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360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𝑐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𝛼</m:t>
                      </m:r>
                      <m:r>
                        <a:rPr lang="en-US" i="1">
                          <a:latin typeface="Cambria Math"/>
                        </a:rPr>
                        <m:t>−2 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360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/>
                        </a:rPr>
                        <m:t>2</m:t>
                      </m:r>
                      <m:r>
                        <a:rPr lang="en-US" i="1">
                          <a:latin typeface="Cambria Math"/>
                        </a:rPr>
                        <m:t>𝜋</m:t>
                      </m:r>
                      <m:r>
                        <a:rPr lang="en-US" i="1">
                          <a:latin typeface="Cambria Math"/>
                        </a:rPr>
                        <m:t>𝑅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Content Placeholder 1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075895" y="609600"/>
                <a:ext cx="3440638" cy="3649133"/>
              </a:xfr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23" y="2174981"/>
            <a:ext cx="5313680" cy="3985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5700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sz="half" idx="2"/>
                <p:extLst/>
              </p:nvPr>
            </p:nvGraphicFramePr>
            <p:xfrm>
              <a:off x="7074429" y="-57152"/>
              <a:ext cx="4995862" cy="6845385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995862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</a:tblGrid>
                  <a:tr h="90257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𝜃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𝑠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𝛼</m:t>
                                </m:r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99926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𝑌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𝐿</m:t>
                                        </m:r>
                                      </m:e>
                                      <m:sub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𝑆</m:t>
                                        </m:r>
                                      </m:sub>
                                      <m:sup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6</m:t>
                                    </m:r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𝑅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104942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𝐿</m:t>
                                        </m:r>
                                      </m:e>
                                      <m:sub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𝑆</m:t>
                                        </m:r>
                                      </m:sub>
                                      <m:sup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3</m:t>
                                        </m:r>
                                      </m:sup>
                                    </m:sSubSup>
                                  </m:num>
                                  <m:den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40 </m:t>
                                    </m:r>
                                    <m:sSup>
                                      <m:sSup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𝑅</m:t>
                                        </m:r>
                                      </m:e>
                                      <m:sup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52414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𝑘</m:t>
                                </m:r>
                                <m:r>
                                  <a:rPr lang="en-US" sz="20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  <m:func>
                                  <m:func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sin</m:t>
                                    </m:r>
                                  </m:fName>
                                  <m:e>
                                    <m:sSub>
                                      <m:sSub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𝜃</m:t>
                                        </m:r>
                                      </m:e>
                                      <m:sub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b>
                                    </m:sSub>
                                  </m:e>
                                </m:func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  <a:tr h="52414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𝑝</m:t>
                                </m:r>
                                <m:r>
                                  <a:rPr lang="en-US" sz="20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𝑌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𝐶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−(1−</m:t>
                                </m:r>
                                <m:func>
                                  <m:func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cos</m:t>
                                    </m:r>
                                  </m:fName>
                                  <m:e>
                                    <m:sSub>
                                      <m:sSub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𝜃</m:t>
                                        </m:r>
                                      </m:e>
                                      <m:sub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b>
                                    </m:sSub>
                                  </m:e>
                                </m:func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4"/>
                      </a:ext>
                    </a:extLst>
                  </a:tr>
                  <a:tr h="90257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𝑅</m:t>
                                    </m:r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+</m:t>
                                    </m:r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𝑝</m:t>
                                    </m:r>
                                  </m:e>
                                </m:d>
                                <m:func>
                                  <m:func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tan</m:t>
                                    </m:r>
                                  </m:fName>
                                  <m:e>
                                    <m:f>
                                      <m:f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2</m:t>
                                        </m:r>
                                      </m:den>
                                    </m:f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𝛼</m:t>
                                    </m:r>
                                  </m:e>
                                </m:func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𝑘</m:t>
                                </m:r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5"/>
                      </a:ext>
                    </a:extLst>
                  </a:tr>
                  <a:tr h="127933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𝑅</m:t>
                                        </m:r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+</m:t>
                                        </m:r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𝑝</m:t>
                                        </m:r>
                                      </m:e>
                                    </m:d>
                                  </m:num>
                                  <m:den>
                                    <m:func>
                                      <m:funcPr>
                                        <m:ctrlPr>
                                          <a:rPr lang="en-US" sz="20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cos</m:t>
                                        </m:r>
                                      </m:fName>
                                      <m:e>
                                        <m:f>
                                          <m:fPr>
                                            <m:ctrlPr>
                                              <a:rPr lang="en-US" sz="20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20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r>
                                              <a:rPr lang="en-US" sz="20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  <m:t>2</m:t>
                                            </m:r>
                                          </m:den>
                                        </m:f>
                                        <m:r>
                                          <a:rPr lang="en-US" sz="20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𝛼</m:t>
                                        </m:r>
                                      </m:e>
                                    </m:func>
                                  </m:den>
                                </m:f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𝑅</m:t>
                                </m:r>
                              </m:oMath>
                            </m:oMathPara>
                          </a14:m>
                          <a:endParaRPr lang="en-US" sz="200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6"/>
                      </a:ext>
                    </a:extLst>
                  </a:tr>
                  <a:tr h="52414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𝑇𝑜𝑡𝑎𝑙</m:t>
                                    </m:r>
                                  </m:sub>
                                </m:sSub>
                                <m:r>
                                  <a:rPr lang="en-US" sz="20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</a:rPr>
                                  <m:t>=2</m:t>
                                </m:r>
                                <m:sSub>
                                  <m:sSubPr>
                                    <m:ctrlPr>
                                      <a:rPr lang="en-US" sz="20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59507" marR="59507" marT="0" marB="0"/>
                    </a:tc>
                    <a:extLst>
                      <a:ext uri="{0D108BD9-81ED-4DB2-BD59-A6C34878D82A}">
                        <a16:rowId xmlns="" xmlns:a16="http://schemas.microsoft.com/office/drawing/2014/main" val="1000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sz="half" idx="2"/>
                <p:extLst>
                  <p:ext uri="{D42A27DB-BD31-4B8C-83A1-F6EECF244321}">
                    <p14:modId xmlns:p14="http://schemas.microsoft.com/office/powerpoint/2010/main" val="2375011444"/>
                  </p:ext>
                </p:extLst>
              </p:nvPr>
            </p:nvGraphicFramePr>
            <p:xfrm>
              <a:off x="7074429" y="-57152"/>
              <a:ext cx="4995862" cy="691515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995862"/>
                  </a:tblGrid>
                  <a:tr h="93211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654" r="-487" b="-643791"/>
                          </a:stretch>
                        </a:blipFill>
                      </a:tcPr>
                    </a:tc>
                  </a:tr>
                  <a:tr h="103422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90588" r="-487" b="-479412"/>
                          </a:stretch>
                        </a:blipFill>
                      </a:tcPr>
                    </a:tc>
                  </a:tr>
                  <a:tr h="108718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182022" r="-487" b="-357865"/>
                          </a:stretch>
                        </a:blipFill>
                      </a:tcPr>
                    </a:tc>
                  </a:tr>
                  <a:tr h="5334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570455" r="-487" b="-623864"/>
                          </a:stretch>
                        </a:blipFill>
                      </a:tcPr>
                    </a:tc>
                  </a:tr>
                  <a:tr h="5334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678161" r="-487" b="-531034"/>
                          </a:stretch>
                        </a:blipFill>
                      </a:tcPr>
                    </a:tc>
                  </a:tr>
                  <a:tr h="93211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442484" r="-487" b="-201961"/>
                          </a:stretch>
                        </a:blipFill>
                      </a:tcPr>
                    </a:tc>
                  </a:tr>
                  <a:tr h="132930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380734" r="-487" b="-41743"/>
                          </a:stretch>
                        </a:blipFill>
                      </a:tcPr>
                    </a:tc>
                  </a:tr>
                  <a:tr h="5334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507" marR="59507" marT="0" marB="0">
                        <a:blipFill rotWithShape="0">
                          <a:blip r:embed="rId2"/>
                          <a:stretch>
                            <a:fillRect l="-122" t="-1190909" r="-487" b="-340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6" name="Content Placeholder 5"/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31" y="1756126"/>
            <a:ext cx="6687298" cy="51018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0811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461346"/>
            <a:ext cx="10131425" cy="1456267"/>
          </a:xfrm>
        </p:spPr>
        <p:txBody>
          <a:bodyPr/>
          <a:lstStyle/>
          <a:p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Minimum (DPU, 2009)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sz="half" idx="1"/>
                <p:extLst/>
              </p:nvPr>
            </p:nvGraphicFramePr>
            <p:xfrm>
              <a:off x="685800" y="2141538"/>
              <a:ext cx="4995864" cy="29870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97932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2497932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Kecepatan</a:t>
                          </a:r>
                          <a:r>
                            <a:rPr lang="en-US" sz="28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8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Rencana</a:t>
                          </a:r>
                          <a:r>
                            <a:rPr lang="en-US" sz="28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800" i="1">
                                      <a:effectLst/>
                                      <a:latin typeface="Cambria Math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8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), km/jam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Panjang Tikungan Minimum (m)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120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200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170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140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60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sz="half" idx="1"/>
                <p:extLst>
                  <p:ext uri="{D42A27DB-BD31-4B8C-83A1-F6EECF244321}">
                    <p14:modId xmlns:p14="http://schemas.microsoft.com/office/powerpoint/2010/main" val="3778021353"/>
                  </p:ext>
                </p:extLst>
              </p:nvPr>
            </p:nvGraphicFramePr>
            <p:xfrm>
              <a:off x="685800" y="2141538"/>
              <a:ext cx="4995864" cy="29870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97932"/>
                    <a:gridCol w="2497932"/>
                  </a:tblGrid>
                  <a:tr h="1280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43" t="-8095" r="-100730" b="-15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Panjang Tikungan Minimum (m)</a:t>
                          </a:r>
                        </a:p>
                      </a:txBody>
                      <a:tcPr marL="68580" marR="68580" marT="0" marB="0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120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200</a:t>
                          </a:r>
                        </a:p>
                      </a:txBody>
                      <a:tcPr marL="68580" marR="68580" marT="0" marB="0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170</a:t>
                          </a:r>
                        </a:p>
                      </a:txBody>
                      <a:tcPr marL="68580" marR="68580" marT="0" marB="0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140</a:t>
                          </a:r>
                        </a:p>
                      </a:txBody>
                      <a:tcPr marL="68580" marR="68580" marT="0" marB="0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60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26694" y="2730215"/>
                <a:ext cx="6065305" cy="364913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dirty="0" err="1"/>
                  <a:t>Superelevasi</a:t>
                </a:r>
                <a:r>
                  <a:rPr lang="en-US" sz="3200" dirty="0"/>
                  <a:t> </a:t>
                </a:r>
                <a:r>
                  <a:rPr lang="en-US" sz="3200" dirty="0" err="1"/>
                  <a:t>adalah</a:t>
                </a:r>
                <a:r>
                  <a:rPr lang="en-US" sz="3200" dirty="0"/>
                  <a:t> </a:t>
                </a:r>
                <a:r>
                  <a:rPr lang="en-US" sz="3200" dirty="0" err="1"/>
                  <a:t>suatu</a:t>
                </a:r>
                <a:r>
                  <a:rPr lang="en-US" sz="3200" dirty="0"/>
                  <a:t> </a:t>
                </a:r>
                <a:r>
                  <a:rPr lang="en-US" sz="3200" dirty="0" err="1"/>
                  <a:t>kemiringan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melintang</a:t>
                </a:r>
                <a:r>
                  <a:rPr lang="en-US" sz="3200" dirty="0"/>
                  <a:t> di </a:t>
                </a:r>
                <a:r>
                  <a:rPr lang="en-US" sz="3200" dirty="0" err="1"/>
                  <a:t>tikungan</a:t>
                </a:r>
                <a:r>
                  <a:rPr lang="en-US" sz="3200" dirty="0"/>
                  <a:t> yang </a:t>
                </a:r>
                <a:r>
                  <a:rPr lang="en-US" sz="3200" dirty="0" err="1"/>
                  <a:t>berfungsi</a:t>
                </a:r>
                <a:r>
                  <a:rPr lang="en-US" sz="3200" dirty="0"/>
                  <a:t> </a:t>
                </a:r>
                <a:r>
                  <a:rPr lang="en-US" sz="3200" dirty="0" err="1"/>
                  <a:t>mengimbangi</a:t>
                </a:r>
                <a:r>
                  <a:rPr lang="en-US" sz="3200" dirty="0"/>
                  <a:t> </a:t>
                </a:r>
                <a:r>
                  <a:rPr lang="en-US" sz="3200" dirty="0" err="1"/>
                  <a:t>gaya</a:t>
                </a:r>
                <a:r>
                  <a:rPr lang="en-US" sz="3200" dirty="0"/>
                  <a:t> </a:t>
                </a:r>
                <a:r>
                  <a:rPr lang="en-US" sz="3200" dirty="0" err="1"/>
                  <a:t>sentrifugal</a:t>
                </a:r>
                <a:r>
                  <a:rPr lang="en-US" sz="3200" dirty="0"/>
                  <a:t> yang </a:t>
                </a:r>
                <a:r>
                  <a:rPr lang="en-US" sz="3200" dirty="0" err="1"/>
                  <a:t>diterima</a:t>
                </a:r>
                <a:r>
                  <a:rPr lang="en-US" sz="3200" dirty="0"/>
                  <a:t> </a:t>
                </a:r>
                <a:r>
                  <a:rPr lang="en-US" sz="3200" dirty="0" err="1"/>
                  <a:t>kendaraan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pada</a:t>
                </a:r>
                <a:r>
                  <a:rPr lang="en-US" sz="3200" dirty="0"/>
                  <a:t> </a:t>
                </a:r>
                <a:r>
                  <a:rPr lang="en-US" sz="3200" dirty="0" err="1"/>
                  <a:t>saat</a:t>
                </a:r>
                <a:r>
                  <a:rPr lang="en-US" sz="3200" dirty="0"/>
                  <a:t> </a:t>
                </a:r>
                <a:r>
                  <a:rPr lang="en-US" sz="3200" dirty="0" err="1"/>
                  <a:t>berjalan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melalui</a:t>
                </a:r>
                <a:r>
                  <a:rPr lang="en-US" sz="3200" dirty="0"/>
                  <a:t> </a:t>
                </a:r>
                <a:r>
                  <a:rPr lang="en-US" sz="3200" dirty="0" err="1"/>
                  <a:t>tikungan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pada</a:t>
                </a:r>
                <a:r>
                  <a:rPr lang="en-US" sz="3200" dirty="0"/>
                  <a:t> </a:t>
                </a:r>
                <a:r>
                  <a:rPr lang="en-US" sz="3200" dirty="0" err="1"/>
                  <a:t>kecepatan</a:t>
                </a:r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3200" dirty="0"/>
                  <a:t>. </a:t>
                </a: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26694" y="2730215"/>
                <a:ext cx="6065305" cy="3649133"/>
              </a:xfrm>
              <a:blipFill rotWithShape="0">
                <a:blip r:embed="rId3"/>
                <a:stretch>
                  <a:fillRect l="-2513" t="-167" b="-38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59517" y="1892742"/>
            <a:ext cx="3818033" cy="837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3" algn="just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3600" b="1" i="1" dirty="0" err="1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Superelevasi</a:t>
            </a:r>
            <a:endParaRPr lang="en-US" sz="3600" b="1" i="1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565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364067" y="406400"/>
                <a:ext cx="10131425" cy="1456267"/>
              </a:xfrm>
            </p:spPr>
            <p:txBody>
              <a:bodyPr/>
              <a:lstStyle/>
              <a:p>
                <a:r>
                  <a:rPr lang="en-US" dirty="0" err="1"/>
                  <a:t>Jari</a:t>
                </a:r>
                <a:r>
                  <a:rPr lang="en-US" dirty="0"/>
                  <a:t> -</a:t>
                </a:r>
                <a:r>
                  <a:rPr lang="en-US" dirty="0" err="1"/>
                  <a:t>jari</a:t>
                </a:r>
                <a:r>
                  <a:rPr lang="en-US" dirty="0"/>
                  <a:t> </a:t>
                </a:r>
                <a:r>
                  <a:rPr lang="en-US" dirty="0" err="1"/>
                  <a:t>tikungan</a:t>
                </a:r>
                <a:r>
                  <a:rPr lang="en-US" dirty="0"/>
                  <a:t> minimum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en-US" dirty="0"/>
                  <a:t>) </a:t>
                </a: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64067" y="406400"/>
                <a:ext cx="10131425" cy="1456267"/>
              </a:xfrm>
              <a:blipFill rotWithShape="0">
                <a:blip r:embed="rId2"/>
                <a:stretch>
                  <a:fillRect l="-18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77802" y="1718734"/>
                <a:ext cx="4995334" cy="364913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i="1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US" sz="3200" i="1">
                              <a:latin typeface="Cambria Math"/>
                            </a:rPr>
                            <m:t>𝑚𝑖𝑛</m:t>
                          </m:r>
                        </m:sub>
                      </m:sSub>
                      <m:r>
                        <a:rPr lang="en-US" sz="32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32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3200" i="1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/>
                                </a:rPr>
                                <m:t>𝑅</m:t>
                              </m:r>
                            </m:sub>
                            <m:sup>
                              <m:r>
                                <a:rPr lang="en-US" sz="3200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3200" i="1">
                              <a:latin typeface="Cambria Math"/>
                            </a:rPr>
                            <m:t>127 (</m:t>
                          </m:r>
                          <m:sSub>
                            <m:sSubPr>
                              <m:ctrlPr>
                                <a:rPr lang="en-US" sz="3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en-US" sz="3200" i="1"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en-US" sz="3200" i="1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77802" y="1718734"/>
                <a:ext cx="4995334" cy="3649134"/>
              </a:xfr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978400" y="2142067"/>
                <a:ext cx="6807199" cy="3649133"/>
              </a:xfrm>
            </p:spPr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en-US" sz="3200" dirty="0"/>
                  <a:t> = </a:t>
                </a:r>
                <a:r>
                  <a:rPr lang="en-US" sz="3200" dirty="0" err="1"/>
                  <a:t>Jari</a:t>
                </a:r>
                <a:r>
                  <a:rPr lang="en-US" sz="3200" dirty="0"/>
                  <a:t> -</a:t>
                </a:r>
                <a:r>
                  <a:rPr lang="en-US" sz="3200" dirty="0" err="1"/>
                  <a:t>jari</a:t>
                </a:r>
                <a:r>
                  <a:rPr lang="en-US" sz="3200" dirty="0"/>
                  <a:t> </a:t>
                </a:r>
                <a:r>
                  <a:rPr lang="en-US" sz="3200" dirty="0" err="1"/>
                  <a:t>tikungan</a:t>
                </a:r>
                <a:r>
                  <a:rPr lang="en-US" sz="3200" dirty="0"/>
                  <a:t> minimum (m)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3200" dirty="0"/>
                  <a:t> = </a:t>
                </a:r>
                <a:r>
                  <a:rPr lang="en-US" sz="3200" dirty="0" err="1"/>
                  <a:t>Jkecepatan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rencana</a:t>
                </a:r>
                <a:r>
                  <a:rPr lang="en-US" sz="3200" dirty="0"/>
                  <a:t> (km/jam)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𝑒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en-US" sz="3200" dirty="0"/>
                  <a:t>= </a:t>
                </a:r>
                <a:r>
                  <a:rPr lang="en-US" sz="3200" dirty="0" err="1"/>
                  <a:t>Superelevasi</a:t>
                </a:r>
                <a:r>
                  <a:rPr lang="en-US" sz="3200" dirty="0"/>
                  <a:t> maximum (%),</a:t>
                </a:r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𝑓</m:t>
                    </m:r>
                  </m:oMath>
                </a14:m>
                <a:r>
                  <a:rPr lang="en-US" sz="3200" dirty="0"/>
                  <a:t> = </a:t>
                </a:r>
                <a:r>
                  <a:rPr lang="en-US" sz="3200" dirty="0" err="1"/>
                  <a:t>Koefisien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gesek</a:t>
                </a:r>
                <a:r>
                  <a:rPr lang="en-US" sz="3200" dirty="0"/>
                  <a:t>, </a:t>
                </a:r>
                <a:r>
                  <a:rPr lang="en-US" sz="3200" dirty="0" err="1"/>
                  <a:t>untuk</a:t>
                </a:r>
                <a:r>
                  <a:rPr lang="en-US" sz="3200" dirty="0"/>
                  <a:t> </a:t>
                </a:r>
                <a:r>
                  <a:rPr lang="en-US" sz="3200" dirty="0" err="1"/>
                  <a:t>perkerasan</a:t>
                </a:r>
                <a:r>
                  <a:rPr lang="en-US" sz="3200" dirty="0"/>
                  <a:t> </a:t>
                </a:r>
                <a:r>
                  <a:rPr lang="en-US" sz="3200" dirty="0" err="1"/>
                  <a:t>aspal</a:t>
                </a:r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𝑓</m:t>
                    </m:r>
                    <m:r>
                      <a:rPr lang="en-US" sz="3200" i="1">
                        <a:latin typeface="Cambria Math"/>
                      </a:rPr>
                      <m:t>=0,14−0,24</m:t>
                    </m:r>
                  </m:oMath>
                </a14:m>
                <a:endParaRPr lang="en-US" sz="3200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978400" y="2142067"/>
                <a:ext cx="6807199" cy="3649133"/>
              </a:xfrm>
              <a:blipFill rotWithShape="0">
                <a:blip r:embed="rId4"/>
                <a:stretch>
                  <a:fillRect t="-6845" r="-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1186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Superelevasi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lahan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iklim</a:t>
            </a:r>
            <a:r>
              <a:rPr lang="en-US" dirty="0"/>
              <a:t>.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685800" y="2141538"/>
          <a:ext cx="4995864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79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279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Superelevasi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Maksimum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Kondisi Yang Digunakan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Maksimum untuk jalan tol antarkota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8%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Maksimum untuk jalan tol antarkota dengan curah hujan tinggi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Maksimum untuk jalan tol perkotaan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Maksimum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untuk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jalan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tol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perkotaan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dengan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kepadatan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tinggi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half" idx="2"/>
                <p:extLst/>
              </p:nvPr>
            </p:nvGraphicFramePr>
            <p:xfrm>
              <a:off x="6210830" y="2141538"/>
              <a:ext cx="4995862" cy="22148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97931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2497931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(km/jam)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Kondisi Yang Digunakan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120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0,092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0,116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0,140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60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0,152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half" idx="2"/>
                <p:extLst>
                  <p:ext uri="{D42A27DB-BD31-4B8C-83A1-F6EECF244321}">
                    <p14:modId xmlns:p14="http://schemas.microsoft.com/office/powerpoint/2010/main" val="2578074246"/>
                  </p:ext>
                </p:extLst>
              </p:nvPr>
            </p:nvGraphicFramePr>
            <p:xfrm>
              <a:off x="6210830" y="2141538"/>
              <a:ext cx="4995862" cy="22148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97931"/>
                    <a:gridCol w="2497931"/>
                  </a:tblGrid>
                  <a:tr h="731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 rotWithShape="0">
                          <a:blip r:embed="rId2"/>
                          <a:stretch>
                            <a:fillRect l="-243" t="-12500" r="-100730" b="-227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Kondisi Yang Digunakan</a:t>
                          </a: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120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0,092</a:t>
                          </a:r>
                        </a:p>
                      </a:txBody>
                      <a:tcPr marL="68580" marR="68580" marT="0" marB="0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100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0,116</a:t>
                          </a:r>
                        </a:p>
                      </a:txBody>
                      <a:tcPr marL="68580" marR="68580" marT="0" marB="0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0,140</a:t>
                          </a:r>
                        </a:p>
                      </a:txBody>
                      <a:tcPr marL="68580" marR="68580" marT="0" marB="0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60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0,152</a:t>
                          </a: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6331980" y="1734371"/>
                <a:ext cx="426937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Koefisien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gesek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maksimum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berdasarkan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1980" y="1734371"/>
                <a:ext cx="4269374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1286" t="-10000" r="-286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210830" y="4647287"/>
                <a:ext cx="347204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Jari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-</a:t>
                </a: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jari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tikungan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minimum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) </a:t>
                </a:r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0830" y="4647287"/>
                <a:ext cx="3472041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1582" t="-8197" r="-52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10830" y="5307489"/>
              <a:ext cx="5683885" cy="1304608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807085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2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3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4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6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="" xmlns:a16="http://schemas.microsoft.com/office/drawing/2014/main" val="20008"/>
                        </a:ext>
                      </a:extLst>
                    </a:gridCol>
                  </a:tblGrid>
                  <a:tr h="18288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1600">
                                      <a:effectLst/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>
                              <a:effectLst/>
                            </a:rPr>
                            <a:t> (km/jam)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120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100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80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60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50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40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20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18288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>
                                      <a:effectLst/>
                                      <a:latin typeface="Cambria Math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1600">
                                      <a:effectLst/>
                                      <a:latin typeface="Cambria Math"/>
                                    </a:rPr>
                                    <m:t>𝑚𝑖𝑛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>
                              <a:effectLst/>
                            </a:rPr>
                            <a:t> (m)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600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370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210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110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80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50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 dirty="0">
                              <a:effectLst/>
                            </a:rPr>
                            <a:t>15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43375884"/>
                  </p:ext>
                </p:extLst>
              </p:nvPr>
            </p:nvGraphicFramePr>
            <p:xfrm>
              <a:off x="6210830" y="5307489"/>
              <a:ext cx="5683885" cy="128136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807085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  <a:gridCol w="609600"/>
                  </a:tblGrid>
                  <a:tr h="77114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b">
                        <a:blipFill rotWithShape="0">
                          <a:blip r:embed="rId5"/>
                          <a:stretch>
                            <a:fillRect l="-752" t="-787" r="-605263" b="-826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120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100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80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60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50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40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20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</a:tr>
                  <a:tr h="51022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b">
                        <a:blipFill rotWithShape="0">
                          <a:blip r:embed="rId5"/>
                          <a:stretch>
                            <a:fillRect l="-752" t="-152381" r="-605263" b="-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600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370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210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110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80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50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>
                              <a:effectLst/>
                            </a:rPr>
                            <a:t>30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1600" dirty="0">
                              <a:effectLst/>
                            </a:rPr>
                            <a:t>15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32972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/>
            <a:r>
              <a:rPr lang="en-US" sz="4400" b="1" i="1" dirty="0" err="1"/>
              <a:t>Lengkung</a:t>
            </a:r>
            <a:r>
              <a:rPr lang="en-US" sz="4400" b="1" i="1" dirty="0"/>
              <a:t> </a:t>
            </a:r>
            <a:r>
              <a:rPr lang="en-US" sz="4400" b="1" i="1" dirty="0" err="1"/>
              <a:t>Peralihan</a:t>
            </a:r>
            <a:endParaRPr lang="id-ID" sz="4400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peralihan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id-ID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𝑆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alinemen</a:t>
                </a:r>
                <a:r>
                  <a:rPr lang="en-US" dirty="0"/>
                  <a:t> horizontal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yang </a:t>
                </a:r>
                <a:r>
                  <a:rPr lang="en-US" dirty="0" err="1"/>
                  <a:t>disisipkan</a:t>
                </a:r>
                <a:r>
                  <a:rPr lang="en-US" dirty="0"/>
                  <a:t> di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lurus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berjari</a:t>
                </a:r>
                <a:r>
                  <a:rPr lang="en-US" dirty="0"/>
                  <a:t> </a:t>
                </a:r>
                <a:r>
                  <a:rPr lang="en-US" dirty="0" err="1"/>
                  <a:t>jari</a:t>
                </a:r>
                <a:r>
                  <a:rPr lang="en-US" dirty="0"/>
                  <a:t> </a:t>
                </a:r>
                <a:r>
                  <a:rPr lang="en-US" dirty="0" err="1"/>
                  <a:t>tetap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dirty="0"/>
                  <a:t>; </a:t>
                </a:r>
                <a:endParaRPr lang="id-ID" dirty="0"/>
              </a:p>
              <a:p>
                <a:r>
                  <a:rPr lang="en-US" dirty="0" err="1"/>
                  <a:t>berfungsi</a:t>
                </a:r>
                <a:r>
                  <a:rPr lang="en-US" dirty="0"/>
                  <a:t> </a:t>
                </a:r>
                <a:r>
                  <a:rPr lang="en-US" dirty="0" err="1"/>
                  <a:t>mengantisipasi</a:t>
                </a:r>
                <a:r>
                  <a:rPr lang="en-US" dirty="0"/>
                  <a:t> </a:t>
                </a:r>
                <a:r>
                  <a:rPr lang="en-US" dirty="0" err="1"/>
                  <a:t>perubahan</a:t>
                </a:r>
                <a:r>
                  <a:rPr lang="en-US" dirty="0"/>
                  <a:t> </a:t>
                </a:r>
                <a:r>
                  <a:rPr lang="en-US" dirty="0" err="1"/>
                  <a:t>alinemen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bentuk</a:t>
                </a:r>
                <a:r>
                  <a:rPr lang="en-US" dirty="0"/>
                  <a:t> </a:t>
                </a:r>
                <a:r>
                  <a:rPr lang="en-US" dirty="0" err="1"/>
                  <a:t>lurus</a:t>
                </a:r>
                <a:r>
                  <a:rPr lang="en-US" dirty="0"/>
                  <a:t> (R </a:t>
                </a:r>
                <a:r>
                  <a:rPr lang="en-US" dirty="0" err="1"/>
                  <a:t>tak</a:t>
                </a:r>
                <a:r>
                  <a:rPr lang="en-US" dirty="0"/>
                  <a:t> </a:t>
                </a:r>
                <a:r>
                  <a:rPr lang="en-US" dirty="0" err="1"/>
                  <a:t>terhingga</a:t>
                </a:r>
                <a:r>
                  <a:rPr lang="en-US" dirty="0"/>
                  <a:t>) </a:t>
                </a:r>
                <a:r>
                  <a:rPr lang="en-US" dirty="0" err="1"/>
                  <a:t>sampai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</a:t>
                </a:r>
                <a:r>
                  <a:rPr lang="en-US" dirty="0" err="1"/>
                  <a:t>berjari</a:t>
                </a:r>
                <a:r>
                  <a:rPr lang="en-US" dirty="0"/>
                  <a:t> </a:t>
                </a:r>
                <a:r>
                  <a:rPr lang="en-US" dirty="0" err="1"/>
                  <a:t>jari</a:t>
                </a:r>
                <a:r>
                  <a:rPr lang="en-US" dirty="0"/>
                  <a:t> </a:t>
                </a:r>
                <a:r>
                  <a:rPr lang="en-US" dirty="0" err="1"/>
                  <a:t>tetap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sehingga</a:t>
                </a:r>
                <a:r>
                  <a:rPr lang="en-US" dirty="0"/>
                  <a:t> </a:t>
                </a:r>
                <a:r>
                  <a:rPr lang="en-US" dirty="0" err="1"/>
                  <a:t>gaya</a:t>
                </a:r>
                <a:r>
                  <a:rPr lang="en-US" dirty="0"/>
                  <a:t> </a:t>
                </a:r>
                <a:r>
                  <a:rPr lang="en-US" dirty="0" err="1"/>
                  <a:t>sentrifugal</a:t>
                </a:r>
                <a:r>
                  <a:rPr lang="en-US" dirty="0"/>
                  <a:t> yang </a:t>
                </a:r>
                <a:r>
                  <a:rPr lang="en-US" dirty="0" err="1"/>
                  <a:t>bekerja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kendaraan</a:t>
                </a:r>
                <a:r>
                  <a:rPr lang="en-US" dirty="0"/>
                  <a:t> </a:t>
                </a:r>
                <a:r>
                  <a:rPr lang="en-US" dirty="0" err="1"/>
                  <a:t>saat</a:t>
                </a:r>
                <a:r>
                  <a:rPr lang="en-US" dirty="0"/>
                  <a:t> </a:t>
                </a:r>
                <a:r>
                  <a:rPr lang="en-US" dirty="0" err="1"/>
                  <a:t>berjalan</a:t>
                </a:r>
                <a:r>
                  <a:rPr lang="en-US" dirty="0"/>
                  <a:t> di </a:t>
                </a:r>
                <a:r>
                  <a:rPr lang="en-US" dirty="0" err="1"/>
                  <a:t>tikungan</a:t>
                </a:r>
                <a:r>
                  <a:rPr lang="en-US" dirty="0"/>
                  <a:t> </a:t>
                </a:r>
                <a:r>
                  <a:rPr lang="en-US" dirty="0" err="1"/>
                  <a:t>berubah</a:t>
                </a:r>
                <a:r>
                  <a:rPr lang="en-US" dirty="0"/>
                  <a:t>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berangsur-angsur</a:t>
                </a:r>
                <a:r>
                  <a:rPr lang="en-US" dirty="0"/>
                  <a:t>, </a:t>
                </a:r>
                <a:r>
                  <a:rPr lang="en-US" dirty="0" err="1"/>
                  <a:t>baik</a:t>
                </a:r>
                <a:r>
                  <a:rPr lang="en-US" dirty="0"/>
                  <a:t> </a:t>
                </a:r>
                <a:r>
                  <a:rPr lang="en-US" dirty="0" err="1"/>
                  <a:t>ketika</a:t>
                </a:r>
                <a:r>
                  <a:rPr lang="en-US" dirty="0"/>
                  <a:t> </a:t>
                </a:r>
                <a:r>
                  <a:rPr lang="en-US" dirty="0" err="1"/>
                  <a:t>kendaraan</a:t>
                </a:r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tikungan</a:t>
                </a:r>
                <a:r>
                  <a:rPr lang="en-US" dirty="0"/>
                  <a:t> </a:t>
                </a:r>
                <a:r>
                  <a:rPr lang="en-US" dirty="0" err="1"/>
                  <a:t>maupun</a:t>
                </a:r>
                <a:r>
                  <a:rPr lang="en-US" dirty="0"/>
                  <a:t> </a:t>
                </a:r>
                <a:r>
                  <a:rPr lang="en-US" dirty="0" err="1"/>
                  <a:t>meninggalkan</a:t>
                </a:r>
                <a:r>
                  <a:rPr lang="en-US" dirty="0"/>
                  <a:t> </a:t>
                </a:r>
                <a:r>
                  <a:rPr lang="en-US" dirty="0" err="1"/>
                  <a:t>tikungan</a:t>
                </a:r>
                <a:r>
                  <a:rPr lang="en-US" dirty="0"/>
                  <a:t>. </a:t>
                </a:r>
                <a:endParaRPr lang="id-ID" dirty="0"/>
              </a:p>
              <a:p>
                <a:r>
                  <a:rPr lang="en-US" dirty="0" err="1"/>
                  <a:t>berupa</a:t>
                </a:r>
                <a:r>
                  <a:rPr lang="en-US" dirty="0"/>
                  <a:t> parabola </a:t>
                </a:r>
                <a:r>
                  <a:rPr lang="en-US" dirty="0" err="1"/>
                  <a:t>atau</a:t>
                </a:r>
                <a:r>
                  <a:rPr lang="en-US" dirty="0"/>
                  <a:t> spiral (</a:t>
                </a:r>
                <a:r>
                  <a:rPr lang="en-US" i="1" dirty="0" err="1"/>
                  <a:t>clothoid</a:t>
                </a:r>
                <a:endParaRPr lang="id-ID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77" t="-1599" r="-27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peralihan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) </a:t>
                </a: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416" t="-72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24789" y="196191"/>
              <a:ext cx="5757545" cy="428466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757545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8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id-ID" sz="28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3,6 </m:t>
                                    </m:r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id-ID" sz="28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8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id-ID" sz="28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0,022</m:t>
                                    </m:r>
                                    <m:f>
                                      <m:f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sSubSup>
                                          <m:sSubSupPr>
                                            <m:ctrlPr>
                                              <a:rPr lang="id-ID" sz="28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sz="28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sz="28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𝑅</m:t>
                                            </m:r>
                                          </m:sub>
                                          <m:sup>
                                            <m:r>
                                              <a:rPr lang="en-US" sz="28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3</m:t>
                                            </m:r>
                                          </m:sup>
                                        </m:sSubSup>
                                      </m:num>
                                      <m:den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den>
                                    </m:f>
                                  </m:e>
                                </m:d>
                                <m:r>
                                  <a:rPr lang="en-US" sz="28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d>
                                  <m:dPr>
                                    <m:ctrlPr>
                                      <a:rPr lang="id-ID" sz="28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2,727</m:t>
                                    </m:r>
                                    <m:f>
                                      <m:f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id-ID" sz="28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28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sz="28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𝑅</m:t>
                                            </m:r>
                                          </m:sub>
                                        </m:s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𝑒</m:t>
                                        </m:r>
                                      </m:num>
                                      <m:den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id-ID" sz="280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Bef>
                              <a:spcPts val="1200"/>
                            </a:spcBef>
                            <a:spcAft>
                              <a:spcPts val="6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8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sub>
                                </m:sSub>
                                <m:r>
                                  <a:rPr lang="en-US" sz="28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id-ID" sz="28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sSub>
                                      <m:sSub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𝑒</m:t>
                                        </m:r>
                                      </m:e>
                                      <m: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b>
                                    </m:sSub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𝑒</m:t>
                                        </m:r>
                                      </m:e>
                                      <m: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  <m:sSub>
                                      <m:sSub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28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3,6 </m:t>
                                    </m:r>
                                    <m:sSub>
                                      <m:sSubPr>
                                        <m:ctrlPr>
                                          <a:rPr lang="id-ID" sz="28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 sz="28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𝑒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id-ID" sz="28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85472564"/>
                  </p:ext>
                </p:extLst>
              </p:nvPr>
            </p:nvGraphicFramePr>
            <p:xfrm>
              <a:off x="6224789" y="196191"/>
              <a:ext cx="5757545" cy="432917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757545"/>
                  </a:tblGrid>
                  <a:tr h="1342200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b="-223182"/>
                          </a:stretch>
                        </a:blipFill>
                      </a:tcPr>
                    </a:tc>
                  </a:tr>
                  <a:tr h="1583944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84615" b="-88846"/>
                          </a:stretch>
                        </a:blipFill>
                      </a:tcPr>
                    </a:tc>
                  </a:tr>
                  <a:tr h="1403033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208696" b="-43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791200" y="4549676"/>
                <a:ext cx="6096000" cy="2308324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= </a:t>
                </a:r>
                <a:r>
                  <a:rPr lang="en-US" dirty="0" err="1">
                    <a:solidFill>
                      <a:schemeClr val="bg1"/>
                    </a:solidFill>
                  </a:rPr>
                  <a:t>waktu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tempuh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pada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lengkung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peralihan</a:t>
                </a:r>
                <a:r>
                  <a:rPr lang="en-US" dirty="0">
                    <a:solidFill>
                      <a:schemeClr val="bg1"/>
                    </a:solidFill>
                  </a:rPr>
                  <a:t>, </a:t>
                </a:r>
                <a:r>
                  <a:rPr lang="en-US" dirty="0" err="1">
                    <a:solidFill>
                      <a:schemeClr val="bg1"/>
                    </a:solidFill>
                  </a:rPr>
                  <a:t>ditetapkan</a:t>
                </a:r>
                <a:r>
                  <a:rPr lang="en-US" dirty="0">
                    <a:solidFill>
                      <a:schemeClr val="bg1"/>
                    </a:solidFill>
                  </a:rPr>
                  <a:t> 3 </a:t>
                </a:r>
                <a:r>
                  <a:rPr lang="en-US" dirty="0" err="1">
                    <a:solidFill>
                      <a:schemeClr val="bg1"/>
                    </a:solidFill>
                  </a:rPr>
                  <a:t>detik</a:t>
                </a:r>
                <a:r>
                  <a:rPr lang="en-US" dirty="0">
                    <a:solidFill>
                      <a:schemeClr val="bg1"/>
                    </a:solidFill>
                  </a:rPr>
                  <a:t>.</a:t>
                </a:r>
                <a:endParaRPr lang="id-ID" dirty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= </a:t>
                </a:r>
                <a:r>
                  <a:rPr lang="en-US" dirty="0" err="1">
                    <a:solidFill>
                      <a:schemeClr val="bg1"/>
                    </a:solidFill>
                  </a:rPr>
                  <a:t>kecepatan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rencana</a:t>
                </a:r>
                <a:r>
                  <a:rPr lang="en-US" dirty="0">
                    <a:solidFill>
                      <a:schemeClr val="bg1"/>
                    </a:solidFill>
                  </a:rPr>
                  <a:t> (km/jam)</a:t>
                </a:r>
                <a:endParaRPr lang="id-ID" dirty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= </a:t>
                </a:r>
                <a:r>
                  <a:rPr lang="en-US" dirty="0" err="1">
                    <a:solidFill>
                      <a:schemeClr val="bg1"/>
                    </a:solidFill>
                  </a:rPr>
                  <a:t>superelevasi</a:t>
                </a:r>
                <a:r>
                  <a:rPr lang="en-US" dirty="0">
                    <a:solidFill>
                      <a:schemeClr val="bg1"/>
                    </a:solidFill>
                  </a:rPr>
                  <a:t> maximum, </a:t>
                </a:r>
                <a:endParaRPr lang="id-ID" dirty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= </a:t>
                </a:r>
                <a:r>
                  <a:rPr lang="en-US" dirty="0" err="1">
                    <a:solidFill>
                      <a:schemeClr val="bg1"/>
                    </a:solidFill>
                  </a:rPr>
                  <a:t>superelevasi</a:t>
                </a:r>
                <a:r>
                  <a:rPr lang="en-US" dirty="0">
                    <a:solidFill>
                      <a:schemeClr val="bg1"/>
                    </a:solidFill>
                  </a:rPr>
                  <a:t> normal, </a:t>
                </a:r>
                <a:endParaRPr lang="id-ID" dirty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= </a:t>
                </a:r>
                <a:r>
                  <a:rPr lang="en-US" dirty="0" err="1">
                    <a:solidFill>
                      <a:schemeClr val="bg1"/>
                    </a:solidFill>
                  </a:rPr>
                  <a:t>tingkat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pencapaian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perubahan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kemiringan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melintang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jalan</a:t>
                </a:r>
                <a:r>
                  <a:rPr lang="en-US" dirty="0">
                    <a:solidFill>
                      <a:schemeClr val="bg1"/>
                    </a:solidFill>
                  </a:rPr>
                  <a:t> (m/m/</a:t>
                </a:r>
                <a:r>
                  <a:rPr lang="en-US" dirty="0" err="1">
                    <a:solidFill>
                      <a:schemeClr val="bg1"/>
                    </a:solidFill>
                  </a:rPr>
                  <a:t>detik</a:t>
                </a:r>
                <a:r>
                  <a:rPr lang="en-US" dirty="0">
                    <a:solidFill>
                      <a:schemeClr val="bg1"/>
                    </a:solidFill>
                  </a:rPr>
                  <a:t>). </a:t>
                </a:r>
                <a:endParaRPr lang="id-ID" dirty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= </a:t>
                </a:r>
                <a:r>
                  <a:rPr lang="en-US" dirty="0" err="1">
                    <a:solidFill>
                      <a:schemeClr val="bg1"/>
                    </a:solidFill>
                  </a:rPr>
                  <a:t>Perubahan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maksimum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percepatan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r>
                  <a:rPr lang="en-US" dirty="0" err="1">
                    <a:solidFill>
                      <a:schemeClr val="bg1"/>
                    </a:solidFill>
                  </a:rPr>
                  <a:t>arah</a:t>
                </a:r>
                <a:r>
                  <a:rPr lang="en-US" dirty="0">
                    <a:solidFill>
                      <a:schemeClr val="bg1"/>
                    </a:solidFill>
                  </a:rPr>
                  <a:t> radial (m/det</a:t>
                </a:r>
                <a:r>
                  <a:rPr lang="en-US" baseline="30000" dirty="0">
                    <a:solidFill>
                      <a:schemeClr val="bg1"/>
                    </a:solidFill>
                  </a:rPr>
                  <a:t>3</a:t>
                </a:r>
                <a:r>
                  <a:rPr lang="en-US" dirty="0">
                    <a:solidFill>
                      <a:schemeClr val="bg1"/>
                    </a:solidFill>
                  </a:rPr>
                  <a:t>), </a:t>
                </a:r>
                <a:r>
                  <a:rPr lang="en-US" dirty="0" err="1">
                    <a:solidFill>
                      <a:schemeClr val="bg1"/>
                    </a:solidFill>
                  </a:rPr>
                  <a:t>digunakan</a:t>
                </a:r>
                <a:r>
                  <a:rPr lang="en-US" dirty="0">
                    <a:solidFill>
                      <a:schemeClr val="bg1"/>
                    </a:solidFill>
                  </a:rPr>
                  <a:t> 1,2 m/det</a:t>
                </a:r>
                <a:r>
                  <a:rPr lang="en-US" baseline="30000" dirty="0">
                    <a:solidFill>
                      <a:schemeClr val="bg1"/>
                    </a:solidFill>
                  </a:rPr>
                  <a:t>3</a:t>
                </a:r>
                <a:r>
                  <a:rPr lang="en-US" dirty="0">
                    <a:solidFill>
                      <a:schemeClr val="bg1"/>
                    </a:solidFill>
                  </a:rPr>
                  <a:t>.</a:t>
                </a:r>
                <a:endParaRPr lang="id-ID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200" y="4549676"/>
                <a:ext cx="6096000" cy="2308324"/>
              </a:xfrm>
              <a:prstGeom prst="rect">
                <a:avLst/>
              </a:prstGeom>
              <a:blipFill rotWithShape="1">
                <a:blip r:embed="rId5"/>
                <a:stretch>
                  <a:fillRect l="-699" t="-1050" r="-599" b="-2887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7421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itle 4"/>
              <p:cNvSpPr>
                <a:spLocks noGrp="1"/>
              </p:cNvSpPr>
              <p:nvPr>
                <p:ph type="title"/>
              </p:nvPr>
            </p:nvSpPr>
            <p:spPr>
              <a:xfrm>
                <a:off x="698680" y="133082"/>
                <a:ext cx="10131425" cy="1456267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dirty="0" err="1"/>
                  <a:t>Tabel</a:t>
                </a:r>
                <a:r>
                  <a:rPr lang="en-US" dirty="0"/>
                  <a:t> 2.25: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Peralihan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pencapaian</a:t>
                </a:r>
                <a:r>
                  <a:rPr lang="en-US" dirty="0"/>
                  <a:t> </a:t>
                </a:r>
                <a:r>
                  <a:rPr lang="en-US" dirty="0" err="1"/>
                  <a:t>superelevasi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dirty="0"/>
                  <a:t>)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jalan</a:t>
                </a:r>
                <a:r>
                  <a:rPr lang="en-US" dirty="0"/>
                  <a:t> l-jalur-2-lajur-2arah</a:t>
                </a:r>
                <a:endParaRPr lang="id-ID" dirty="0"/>
              </a:p>
            </p:txBody>
          </p:sp>
        </mc:Choice>
        <mc:Fallback xmlns="">
          <p:sp>
            <p:nvSpPr>
              <p:cNvPr id="5" name="Tit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98680" y="133082"/>
                <a:ext cx="10131425" cy="1456267"/>
              </a:xfrm>
              <a:blipFill rotWithShape="1">
                <a:blip r:embed="rId2"/>
                <a:stretch>
                  <a:fillRect l="-1564" t="-8368" b="-1715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1793384" y="1666240"/>
              <a:ext cx="10131429" cy="52943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21039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2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3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4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5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6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7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8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09"/>
                        </a:ext>
                      </a:extLst>
                    </a:gridCol>
                    <a:gridCol w="921039">
                      <a:extLst>
                        <a:ext uri="{9D8B030D-6E8A-4147-A177-3AD203B41FA5}">
                          <a16:colId xmlns="" xmlns:a16="http://schemas.microsoft.com/office/drawing/2014/main" val="20010"/>
                        </a:ext>
                      </a:extLst>
                    </a:gridCol>
                  </a:tblGrid>
                  <a:tr h="370840">
                    <a:tc rowSpan="3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𝑅</m:t>
                                    </m:r>
                                  </m:sub>
                                </m:sSub>
                                <m:r>
                                  <a:rPr lang="en-US" sz="24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Cambria"/>
                                  </a:rPr>
                                  <m:t> (</m:t>
                                </m:r>
                                <m:f>
                                  <m:f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𝑘𝑚</m:t>
                                    </m:r>
                                  </m:num>
                                  <m:den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𝑗𝑎𝑚</m:t>
                                    </m:r>
                                  </m:den>
                                </m:f>
                                <m:r>
                                  <a:rPr lang="en-US" sz="24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Cambria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id-ID" sz="2400" dirty="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 gridSpan="10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Superelevasi,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sz="240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Cambria"/>
                                </a:rPr>
                                <m:t>e</m:t>
                              </m:r>
                              <m:r>
                                <a:rPr lang="en-US" sz="240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Cambria"/>
                                </a:rPr>
                                <m:t>, %</m:t>
                              </m:r>
                            </m:oMath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d-ID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Cambria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="" xmlns:a16="http://schemas.microsoft.com/office/drawing/2014/main" val="1000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1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1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-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-</a:t>
                          </a:r>
                          <a:endParaRPr lang="id-ID" sz="2400" dirty="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1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053849781"/>
                  </p:ext>
                </p:extLst>
              </p:nvPr>
            </p:nvGraphicFramePr>
            <p:xfrm>
              <a:off x="1793384" y="1666240"/>
              <a:ext cx="10131429" cy="521227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  <a:gridCol w="921039"/>
                  </a:tblGrid>
                  <a:tr h="370840">
                    <a:tc rowSpan="3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 anchor="ctr">
                        <a:blipFill rotWithShape="1">
                          <a:blip r:embed="rId3"/>
                          <a:stretch>
                            <a:fillRect t="-2688" r="-1001325" b="-370430"/>
                          </a:stretch>
                        </a:blipFill>
                      </a:tcPr>
                    </a:tc>
                    <a:tc gridSpan="10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9993" t="-8197" r="-66" b="-1334426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</a:tr>
                  <a:tr h="391351">
                    <a:tc vMerge="1"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000" t="-198438" r="-901325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200000" t="-198438" r="-801325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300000" t="-198438" r="-701325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400000" t="-198438" r="-601325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496711" t="-198438" r="-497368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600662" t="-198438" r="-400662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700662" t="-198438" r="-300662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800662" t="-198438" r="-200662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900662" t="-198438" r="-100662" b="-1076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0662" t="-198438" r="-662" b="-1076563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 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25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130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145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60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100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-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120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40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80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55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70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110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95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135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0 </a:t>
                          </a:r>
                          <a:endParaRPr lang="id-ID" sz="240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>
                              <a:solidFill>
                                <a:srgbClr val="000000"/>
                              </a:solidFill>
                              <a:effectLst/>
                              <a:latin typeface="Cambria"/>
                              <a:ea typeface="Times New Roman"/>
                              <a:cs typeface="Cambria"/>
                            </a:rPr>
                            <a:t>-</a:t>
                          </a:r>
                          <a:endParaRPr lang="id-ID" sz="2400" dirty="0">
                            <a:solidFill>
                              <a:srgbClr val="000000"/>
                            </a:solidFill>
                            <a:effectLst/>
                            <a:latin typeface="Cambria"/>
                            <a:ea typeface="Times New Roman"/>
                            <a:cs typeface="Cambria"/>
                          </a:endParaRPr>
                        </a:p>
                      </a:txBody>
                      <a:tcPr marL="68580" marR="68580" marT="0" marB="0" anchor="ctr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43295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2.26: </a:t>
            </a:r>
            <a:r>
              <a:rPr lang="en-US" dirty="0" err="1"/>
              <a:t>Jari-jari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lengkungan</a:t>
            </a:r>
            <a:r>
              <a:rPr lang="en-US" dirty="0"/>
              <a:t> </a:t>
            </a:r>
            <a:r>
              <a:rPr lang="en-US" dirty="0" err="1"/>
              <a:t>peralihan</a:t>
            </a:r>
            <a:r>
              <a:rPr lang="en-US" dirty="0"/>
              <a:t>.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685800" y="2141538"/>
              <a:ext cx="10131426" cy="26092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25714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2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3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4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5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6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7"/>
                        </a:ext>
                      </a:extLst>
                    </a:gridCol>
                    <a:gridCol w="1125714">
                      <a:extLst>
                        <a:ext uri="{9D8B030D-6E8A-4147-A177-3AD203B41FA5}">
                          <a16:colId xmlns="" xmlns:a16="http://schemas.microsoft.com/office/drawing/2014/main" val="2000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id-ID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 dirty="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 (km/jam)</a:t>
                          </a:r>
                          <a:endParaRPr lang="id-ID" sz="3200" dirty="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120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80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60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40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30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id-ID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3200" i="1">
                                      <a:effectLst/>
                                      <a:latin typeface="Cambria Math"/>
                                      <a:ea typeface="MS Mincho"/>
                                      <a:cs typeface="Times New Roman"/>
                                    </a:rPr>
                                    <m:t>𝑚𝑖𝑛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 (m)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25000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1500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900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500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350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130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 dirty="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65</a:t>
                          </a:r>
                          <a:endParaRPr lang="id-ID" sz="3200" dirty="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136740128"/>
                  </p:ext>
                </p:extLst>
              </p:nvPr>
            </p:nvGraphicFramePr>
            <p:xfrm>
              <a:off x="685800" y="2141538"/>
              <a:ext cx="10131426" cy="256298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25714"/>
                    <a:gridCol w="1125714"/>
                    <a:gridCol w="1125714"/>
                    <a:gridCol w="1125714"/>
                    <a:gridCol w="1125714"/>
                    <a:gridCol w="1125714"/>
                    <a:gridCol w="1125714"/>
                    <a:gridCol w="1125714"/>
                    <a:gridCol w="1125714"/>
                  </a:tblGrid>
                  <a:tr h="1542415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 anchor="b">
                        <a:blipFill rotWithShape="1">
                          <a:blip r:embed="rId2"/>
                          <a:stretch>
                            <a:fillRect l="-541" r="-798378" b="-826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120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80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60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40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30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</a:tr>
                  <a:tr h="1020572">
                    <a:tc>
                      <a:txBody>
                        <a:bodyPr/>
                        <a:lstStyle/>
                        <a:p>
                          <a:endParaRPr lang="id-ID"/>
                        </a:p>
                      </a:txBody>
                      <a:tcPr marL="68580" marR="68580" marT="0" marB="0" anchor="b">
                        <a:blipFill rotWithShape="1">
                          <a:blip r:embed="rId2"/>
                          <a:stretch>
                            <a:fillRect l="-541" t="-150595" r="-798378" b="-244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25000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1500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900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500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350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250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130</a:t>
                          </a:r>
                          <a:endParaRPr lang="id-ID" sz="320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3200" dirty="0">
                              <a:effectLst/>
                              <a:latin typeface="Calibri"/>
                              <a:ea typeface="Times New Roman"/>
                              <a:cs typeface="Times New Roman"/>
                            </a:rPr>
                            <a:t>65</a:t>
                          </a:r>
                          <a:endParaRPr lang="id-ID" sz="3200" dirty="0">
                            <a:effectLst/>
                            <a:latin typeface="Calibri"/>
                            <a:ea typeface="MS Mincho"/>
                            <a:cs typeface="Times New Roman"/>
                          </a:endParaRPr>
                        </a:p>
                      </a:txBody>
                      <a:tcPr marL="68580" marR="68580" marT="0" marB="0" anchor="b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84795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Pergeseran</a:t>
            </a:r>
            <a:r>
              <a:rPr lang="en-US" dirty="0"/>
              <a:t> </a:t>
            </a:r>
            <a:r>
              <a:rPr lang="en-US" dirty="0" err="1"/>
              <a:t>lintasan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peralihan</a:t>
            </a:r>
            <a:endParaRPr lang="id-ID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77" y="1867437"/>
            <a:ext cx="8019516" cy="46744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7606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800" b="1" i="1" dirty="0" err="1"/>
              <a:t>Pencapaian</a:t>
            </a:r>
            <a:r>
              <a:rPr lang="en-US" sz="4800" b="1" i="1" dirty="0"/>
              <a:t> </a:t>
            </a:r>
            <a:r>
              <a:rPr lang="en-US" sz="4800" b="1" i="1" dirty="0" err="1"/>
              <a:t>Superelavasi</a:t>
            </a:r>
            <a:endParaRPr lang="id-ID" sz="48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26" y="2070655"/>
            <a:ext cx="8416630" cy="396839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853675" y="6039049"/>
            <a:ext cx="105525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Diagram </a:t>
            </a:r>
            <a:r>
              <a:rPr lang="en-US" sz="3600" dirty="0" err="1"/>
              <a:t>superelevasi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sumbu</a:t>
            </a:r>
            <a:r>
              <a:rPr lang="en-US" sz="3600" dirty="0"/>
              <a:t> </a:t>
            </a:r>
            <a:r>
              <a:rPr lang="en-US" sz="3600" dirty="0" err="1"/>
              <a:t>putar</a:t>
            </a:r>
            <a:r>
              <a:rPr lang="en-US" sz="3600" dirty="0"/>
              <a:t> </a:t>
            </a:r>
            <a:r>
              <a:rPr lang="en-US" sz="3600" dirty="0" err="1"/>
              <a:t>sumbu</a:t>
            </a:r>
            <a:r>
              <a:rPr lang="en-US" sz="3600" dirty="0"/>
              <a:t> </a:t>
            </a:r>
            <a:r>
              <a:rPr lang="en-US" sz="3600" dirty="0" err="1"/>
              <a:t>jalan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2965698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superelevasi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putar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perkerasan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endParaRPr lang="id-ID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99" y="2423184"/>
            <a:ext cx="7697833" cy="43253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3683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Diagram </a:t>
            </a:r>
            <a:r>
              <a:rPr lang="en-US" dirty="0" err="1"/>
              <a:t>superelevasi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putar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perkerasan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endParaRPr lang="id-ID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76" y="2324116"/>
            <a:ext cx="8216646" cy="45338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6905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3242255" cy="5907110"/>
          </a:xfrm>
        </p:spPr>
        <p:txBody>
          <a:bodyPr>
            <a:normAutofit/>
          </a:bodyPr>
          <a:lstStyle/>
          <a:p>
            <a:r>
              <a:rPr lang="en-US" sz="2400" dirty="0" err="1"/>
              <a:t>Superelevasi</a:t>
            </a:r>
            <a:r>
              <a:rPr lang="en-US" sz="2400" dirty="0"/>
              <a:t> </a:t>
            </a:r>
            <a:r>
              <a:rPr lang="en-US" sz="2400" dirty="0" err="1"/>
              <a:t>dicapai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bertahap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kemiringan</a:t>
            </a:r>
            <a:r>
              <a:rPr lang="en-US" sz="2400" dirty="0"/>
              <a:t> </a:t>
            </a:r>
            <a:r>
              <a:rPr lang="en-US" sz="2400" dirty="0" err="1"/>
              <a:t>melintang</a:t>
            </a:r>
            <a:r>
              <a:rPr lang="en-US" sz="2400" dirty="0"/>
              <a:t> normal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yang </a:t>
            </a:r>
            <a:r>
              <a:rPr lang="en-US" sz="2400" dirty="0" err="1"/>
              <a:t>lurus</a:t>
            </a:r>
            <a:r>
              <a:rPr lang="en-US" sz="2400" dirty="0"/>
              <a:t>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kemiringan</a:t>
            </a:r>
            <a:r>
              <a:rPr lang="en-US" sz="2400" dirty="0"/>
              <a:t> </a:t>
            </a:r>
            <a:r>
              <a:rPr lang="en-US" sz="2400" dirty="0" err="1"/>
              <a:t>penuh</a:t>
            </a:r>
            <a:r>
              <a:rPr lang="en-US" sz="2400" dirty="0"/>
              <a:t> (</a:t>
            </a:r>
            <a:r>
              <a:rPr lang="en-US" sz="2400" dirty="0" err="1"/>
              <a:t>superelevasi</a:t>
            </a:r>
            <a:r>
              <a:rPr lang="en-US" sz="2400" dirty="0"/>
              <a:t>)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lengkung</a:t>
            </a:r>
            <a:endParaRPr lang="id-ID" sz="24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393" y="183949"/>
            <a:ext cx="6439142" cy="64744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61722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Pencapaian</a:t>
            </a:r>
            <a:r>
              <a:rPr lang="en-US" dirty="0"/>
              <a:t> </a:t>
            </a:r>
            <a:r>
              <a:rPr lang="en-US" dirty="0" err="1"/>
              <a:t>superelevasi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SCS</a:t>
            </a:r>
            <a:endParaRPr lang="id-ID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278" y="1914356"/>
            <a:ext cx="7612710" cy="44091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8524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Pencapaian</a:t>
            </a:r>
            <a:r>
              <a:rPr lang="en-US" dirty="0"/>
              <a:t> </a:t>
            </a:r>
            <a:r>
              <a:rPr lang="en-US" dirty="0" err="1"/>
              <a:t>superelevasi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FC</a:t>
            </a:r>
            <a:endParaRPr lang="id-ID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614" y="2392702"/>
            <a:ext cx="6670873" cy="4465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0665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6454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73" y="3661893"/>
            <a:ext cx="10131425" cy="1456267"/>
          </a:xfrm>
        </p:spPr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PELEBARAN DI TIKUNGAN</a:t>
            </a:r>
          </a:p>
        </p:txBody>
      </p:sp>
    </p:spTree>
    <p:extLst>
      <p:ext uri="{BB962C8B-B14F-4D97-AF65-F5344CB8AC3E}">
        <p14:creationId xmlns:p14="http://schemas.microsoft.com/office/powerpoint/2010/main" val="316624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2.29: </a:t>
            </a:r>
            <a:r>
              <a:rPr lang="en-US" dirty="0" err="1"/>
              <a:t>Pelebaran</a:t>
            </a:r>
            <a:r>
              <a:rPr lang="en-US" dirty="0"/>
              <a:t> di </a:t>
            </a:r>
            <a:r>
              <a:rPr lang="en-US" dirty="0" err="1"/>
              <a:t>Tikungan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" r="1849"/>
          <a:stretch/>
        </p:blipFill>
        <p:spPr bwMode="auto">
          <a:xfrm>
            <a:off x="685800" y="1784555"/>
            <a:ext cx="9608573" cy="4970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96476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304" y="0"/>
            <a:ext cx="10131425" cy="1456267"/>
          </a:xfrm>
        </p:spPr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2.29: </a:t>
            </a:r>
            <a:r>
              <a:rPr lang="en-US" dirty="0" err="1"/>
              <a:t>Pelebaran</a:t>
            </a:r>
            <a:r>
              <a:rPr lang="en-US" dirty="0"/>
              <a:t> di </a:t>
            </a:r>
            <a:r>
              <a:rPr lang="en-US" dirty="0" err="1"/>
              <a:t>Tikungan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974" y="1002891"/>
            <a:ext cx="8505583" cy="50827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5472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err="1"/>
              <a:t>Standar</a:t>
            </a:r>
            <a:r>
              <a:rPr lang="en-US" sz="4000" b="1" i="1" dirty="0"/>
              <a:t> </a:t>
            </a:r>
            <a:r>
              <a:rPr lang="en-US" sz="4000" b="1" i="1" dirty="0" err="1"/>
              <a:t>bentuk</a:t>
            </a:r>
            <a:r>
              <a:rPr lang="en-US" sz="4000" b="1" i="1" dirty="0"/>
              <a:t> </a:t>
            </a:r>
            <a:r>
              <a:rPr lang="en-US" sz="4000" b="1" i="1" dirty="0" err="1"/>
              <a:t>tikungan</a:t>
            </a:r>
            <a:r>
              <a:rPr lang="en-US" sz="4000" b="1" i="1" dirty="0"/>
              <a:t> </a:t>
            </a:r>
            <a:r>
              <a:rPr lang="en-US" sz="4000" b="1" i="1" dirty="0" err="1"/>
              <a:t>berurutan</a:t>
            </a:r>
            <a:r>
              <a:rPr lang="en-US" sz="4000" b="1" i="1" dirty="0"/>
              <a:t> </a:t>
            </a:r>
            <a:r>
              <a:rPr lang="en-US" sz="4000" b="1" i="1" dirty="0" err="1"/>
              <a:t>atau</a:t>
            </a:r>
            <a:r>
              <a:rPr lang="en-US" sz="4000" b="1" i="1" dirty="0"/>
              <a:t> </a:t>
            </a:r>
            <a:r>
              <a:rPr lang="en-US" sz="4000" b="1" i="1" dirty="0" err="1"/>
              <a:t>Tikungan</a:t>
            </a:r>
            <a:r>
              <a:rPr lang="en-US" sz="4000" b="1" i="1" dirty="0"/>
              <a:t> </a:t>
            </a:r>
            <a:r>
              <a:rPr lang="en-US" sz="4000" b="1" i="1" dirty="0" err="1"/>
              <a:t>Gabungan</a:t>
            </a:r>
            <a:r>
              <a:rPr lang="en-US" sz="4000" b="1" i="1" dirty="0"/>
              <a:t>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142067"/>
            <a:ext cx="4284405" cy="3649133"/>
          </a:xfrm>
        </p:spPr>
        <p:txBody>
          <a:bodyPr/>
          <a:lstStyle/>
          <a:p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berurutan</a:t>
            </a:r>
            <a:r>
              <a:rPr lang="en-US" dirty="0"/>
              <a:t> </a:t>
            </a:r>
            <a:r>
              <a:rPr lang="en-US" dirty="0" err="1"/>
              <a:t>searah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belokan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jari</a:t>
            </a:r>
            <a:r>
              <a:rPr lang="en-US" dirty="0"/>
              <a:t> </a:t>
            </a:r>
            <a:r>
              <a:rPr lang="en-US" dirty="0" err="1"/>
              <a:t>jari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(</a:t>
            </a:r>
            <a:r>
              <a:rPr lang="en-US" dirty="0" err="1"/>
              <a:t>Gambar</a:t>
            </a:r>
            <a:r>
              <a:rPr lang="en-US" dirty="0"/>
              <a:t> 2.35),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berurutan</a:t>
            </a:r>
            <a:r>
              <a:rPr lang="en-US" dirty="0"/>
              <a:t> </a:t>
            </a:r>
            <a:r>
              <a:rPr lang="en-US" dirty="0" err="1"/>
              <a:t>balik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belokan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(</a:t>
            </a:r>
            <a:r>
              <a:rPr lang="en-US" dirty="0" err="1"/>
              <a:t>Gambar</a:t>
            </a:r>
            <a:r>
              <a:rPr lang="en-US" dirty="0"/>
              <a:t> 2.36).  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11" y="2142067"/>
            <a:ext cx="4234631" cy="322031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248696" y="5565863"/>
                <a:ext cx="10564761" cy="9446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dirty="0" err="1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Jika</a:t>
                </a:r>
                <a:r>
                  <a:rPr lang="en-US" dirty="0"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&gt;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),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maka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tikungan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berurutan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searah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harus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dihindarkan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;</a:t>
                </a:r>
              </a:p>
              <a:p>
                <a:pPr marL="342900" lvl="0" indent="-342900" algn="just"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Jika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MS Mincho" panose="02020609040205080304" pitchFamily="49" charset="-128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&lt;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),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maka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tikungan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berurutan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balik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arah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harus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disisipi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bagian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lurus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atau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bagian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spiral/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clothoide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.  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696" y="5565863"/>
                <a:ext cx="10564761" cy="944618"/>
              </a:xfrm>
              <a:prstGeom prst="rect">
                <a:avLst/>
              </a:prstGeom>
              <a:blipFill rotWithShape="0">
                <a:blip r:embed="rId3"/>
                <a:stretch>
                  <a:fillRect l="-5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9689690" y="4477435"/>
            <a:ext cx="22761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2.35: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Tikungan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berurutan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searah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yang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yang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harus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dihindarkan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545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212258"/>
            <a:ext cx="5565509" cy="333558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685801" y="569423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Gambar</a:t>
            </a:r>
            <a:r>
              <a:rPr lang="en-US" dirty="0"/>
              <a:t> 2.36: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berurutan</a:t>
            </a:r>
            <a:r>
              <a:rPr lang="en-US" dirty="0"/>
              <a:t> </a:t>
            </a:r>
            <a:r>
              <a:rPr lang="en-US" dirty="0" err="1"/>
              <a:t>balik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879690" y="569423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2.37: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Tikungan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berurutan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searah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dengan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sisipan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bagian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lurus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minimum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310" y="2212257"/>
            <a:ext cx="5724380" cy="3335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5961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4821"/>
            <a:ext cx="10131425" cy="1456267"/>
          </a:xfrm>
        </p:spPr>
        <p:txBody>
          <a:bodyPr/>
          <a:lstStyle/>
          <a:p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5801" y="569423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Gambar</a:t>
            </a:r>
            <a:r>
              <a:rPr lang="en-US" dirty="0"/>
              <a:t> 2.38: 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berurutan</a:t>
            </a:r>
            <a:r>
              <a:rPr lang="en-US" dirty="0"/>
              <a:t> </a:t>
            </a:r>
            <a:r>
              <a:rPr lang="en-US" dirty="0" err="1"/>
              <a:t>balik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sisipan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lurus</a:t>
            </a:r>
            <a:r>
              <a:rPr lang="en-US" dirty="0"/>
              <a:t> minimum</a:t>
            </a:r>
          </a:p>
        </p:txBody>
      </p:sp>
      <p:pic>
        <p:nvPicPr>
          <p:cNvPr id="9" name="Content Placeholder 8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28" y="1710811"/>
            <a:ext cx="6157897" cy="3731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09299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Jalan Raya 1 [M-5]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/>
              <a:t>Mulyono,T@2017</a:t>
            </a:r>
          </a:p>
        </p:txBody>
      </p:sp>
    </p:spTree>
    <p:extLst>
      <p:ext uri="{BB962C8B-B14F-4D97-AF65-F5344CB8AC3E}">
        <p14:creationId xmlns:p14="http://schemas.microsoft.com/office/powerpoint/2010/main" val="9543561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RPS: </a:t>
            </a:r>
            <a:r>
              <a:rPr lang="id-ID" dirty="0" err="1"/>
              <a:t>Alinemen</a:t>
            </a:r>
            <a:r>
              <a:rPr lang="id-ID" dirty="0"/>
              <a:t> Vertikal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08089" y="1322269"/>
            <a:ext cx="9929872" cy="5384852"/>
            <a:chOff x="508089" y="1322269"/>
            <a:chExt cx="9929872" cy="5384852"/>
          </a:xfrm>
        </p:grpSpPr>
        <p:sp>
          <p:nvSpPr>
            <p:cNvPr id="6" name="Freeform: Shape 5"/>
            <p:cNvSpPr/>
            <p:nvPr/>
          </p:nvSpPr>
          <p:spPr>
            <a:xfrm>
              <a:off x="4082842" y="1482490"/>
              <a:ext cx="6355119" cy="611089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pPr marL="0" lvl="1" algn="l" defTabSz="2222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id-ID" sz="2400" b="0" i="0" kern="1200" dirty="0" err="1">
                  <a:solidFill>
                    <a:schemeClr val="bg1"/>
                  </a:solidFill>
                </a:rPr>
                <a:t>Alinemen</a:t>
              </a:r>
              <a:r>
                <a:rPr lang="id-ID" sz="2400" b="0" i="0" kern="1200" dirty="0">
                  <a:solidFill>
                    <a:schemeClr val="bg1"/>
                  </a:solidFill>
                </a:rPr>
                <a:t> Horizontal Geometrik Jalan</a:t>
              </a:r>
              <a:endParaRPr lang="id-ID" sz="2400" kern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508089" y="1322269"/>
              <a:ext cx="3574754" cy="1015489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>
                  <a:solidFill>
                    <a:schemeClr val="bg1"/>
                  </a:solidFill>
                </a:rPr>
                <a:t>Topik#2.3: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>
              <a:off x="4082840" y="2203719"/>
              <a:ext cx="6355119" cy="3554084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r>
                <a:rPr lang="en-US" sz="900" dirty="0"/>
                <a:t>5.1 </a:t>
              </a:r>
              <a:r>
                <a:rPr lang="en-US" sz="900" dirty="0" err="1"/>
                <a:t>Landai</a:t>
              </a:r>
              <a:r>
                <a:rPr lang="en-US" sz="900" dirty="0"/>
                <a:t> Minimum </a:t>
              </a:r>
              <a:r>
                <a:rPr lang="en-US" sz="900" dirty="0" err="1"/>
                <a:t>dan</a:t>
              </a:r>
              <a:r>
                <a:rPr lang="en-US" sz="900" dirty="0"/>
                <a:t> </a:t>
              </a:r>
              <a:r>
                <a:rPr lang="en-US" sz="900" dirty="0" err="1"/>
                <a:t>Maksimum</a:t>
              </a:r>
              <a:endParaRPr lang="id-ID" sz="900" dirty="0"/>
            </a:p>
            <a:p>
              <a:r>
                <a:rPr lang="en-US" sz="900" dirty="0"/>
                <a:t>5.2	</a:t>
              </a:r>
              <a:r>
                <a:rPr lang="en-US" sz="900" dirty="0" err="1"/>
                <a:t>Lajur</a:t>
              </a:r>
              <a:r>
                <a:rPr lang="en-US" sz="900" dirty="0"/>
                <a:t> </a:t>
              </a:r>
              <a:r>
                <a:rPr lang="en-US" sz="900" dirty="0" err="1"/>
                <a:t>Pendakian</a:t>
              </a:r>
              <a:endParaRPr lang="id-ID" sz="900" dirty="0"/>
            </a:p>
            <a:p>
              <a:r>
                <a:rPr lang="en-US" sz="900" dirty="0"/>
                <a:t>5.3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r>
                <a:rPr lang="en-US" sz="900" dirty="0"/>
                <a:t>5.4	</a:t>
              </a:r>
              <a:r>
                <a:rPr lang="en-US" sz="900" dirty="0" err="1"/>
                <a:t>Bentuk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Parabola</a:t>
              </a:r>
              <a:endParaRPr lang="id-ID" sz="900" dirty="0"/>
            </a:p>
            <a:p>
              <a:r>
                <a:rPr lang="en-US" sz="900" dirty="0"/>
                <a:t>5.5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endParaRPr lang="id-ID" sz="900" dirty="0"/>
            </a:p>
            <a:p>
              <a:pPr marL="801688" indent="-352425"/>
              <a:r>
                <a:rPr lang="en-US" sz="900" dirty="0"/>
                <a:t>5.5.1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(S &lt; L) </a:t>
              </a:r>
              <a:r>
                <a:rPr lang="en-US" sz="900" dirty="0" err="1"/>
                <a:t>atau</a:t>
              </a:r>
              <a:r>
                <a:rPr lang="en-US" sz="900" dirty="0"/>
                <a:t> (</a:t>
              </a:r>
              <a:r>
                <a:rPr lang="en-US" sz="900" dirty="0" err="1"/>
                <a:t>Jh</a:t>
              </a:r>
              <a:r>
                <a:rPr lang="en-US" sz="900" dirty="0"/>
                <a:t>&lt;L)</a:t>
              </a:r>
              <a:endParaRPr lang="id-ID" sz="900" dirty="0"/>
            </a:p>
            <a:p>
              <a:pPr marL="801688" indent="-352425"/>
              <a:r>
                <a:rPr lang="en-US" sz="900" dirty="0"/>
                <a:t>5.5.2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(S &gt; L) </a:t>
              </a:r>
              <a:r>
                <a:rPr lang="en-US" sz="900" dirty="0" err="1"/>
                <a:t>atau</a:t>
              </a:r>
              <a:r>
                <a:rPr lang="en-US" sz="900" dirty="0"/>
                <a:t> (</a:t>
              </a:r>
              <a:r>
                <a:rPr lang="en-US" sz="900" dirty="0" err="1"/>
                <a:t>Jh</a:t>
              </a:r>
              <a:r>
                <a:rPr lang="en-US" sz="900" dirty="0"/>
                <a:t>&gt;L)</a:t>
              </a:r>
              <a:endParaRPr lang="id-ID" sz="900" dirty="0"/>
            </a:p>
            <a:p>
              <a:pPr marL="801688" indent="-352425"/>
              <a:r>
                <a:rPr lang="en-US" sz="900" dirty="0"/>
                <a:t>5.5.3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</a:t>
              </a:r>
              <a:r>
                <a:rPr lang="en-US" sz="900" dirty="0" err="1"/>
                <a:t>Sesuai</a:t>
              </a:r>
              <a:r>
                <a:rPr lang="en-US" sz="900" dirty="0"/>
                <a:t> </a:t>
              </a:r>
              <a:r>
                <a:rPr lang="en-US" sz="900" dirty="0" err="1"/>
                <a:t>Kebutuhan</a:t>
              </a:r>
              <a:r>
                <a:rPr lang="en-US" sz="900" dirty="0"/>
                <a:t> </a:t>
              </a:r>
              <a:r>
                <a:rPr lang="en-US" sz="900" dirty="0" err="1"/>
                <a:t>Drainase</a:t>
              </a:r>
              <a:endParaRPr lang="id-ID" sz="900" dirty="0"/>
            </a:p>
            <a:p>
              <a:pPr marL="801688" indent="-352425"/>
              <a:r>
                <a:rPr lang="en-US" sz="900" dirty="0"/>
                <a:t>5.5.4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</a:t>
              </a:r>
              <a:r>
                <a:rPr lang="en-US" sz="900" dirty="0" err="1"/>
                <a:t>Berdasarkan</a:t>
              </a:r>
              <a:r>
                <a:rPr lang="en-US" sz="900" dirty="0"/>
                <a:t> </a:t>
              </a:r>
              <a:r>
                <a:rPr lang="en-US" sz="900" dirty="0" err="1"/>
                <a:t>Kenyamanan</a:t>
              </a:r>
              <a:r>
                <a:rPr lang="en-US" sz="900" dirty="0"/>
                <a:t> </a:t>
              </a:r>
              <a:r>
                <a:rPr lang="en-US" sz="900" dirty="0" err="1"/>
                <a:t>Perjalanan</a:t>
              </a:r>
              <a:endParaRPr lang="id-ID" sz="900" dirty="0"/>
            </a:p>
            <a:p>
              <a:r>
                <a:rPr lang="en-US" sz="900" dirty="0"/>
                <a:t>5.6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Cekung</a:t>
              </a:r>
              <a:endParaRPr lang="id-ID" sz="900" dirty="0"/>
            </a:p>
            <a:p>
              <a:pPr marL="449263"/>
              <a:r>
                <a:rPr lang="en-US" sz="900" dirty="0"/>
                <a:t>5.6.1	</a:t>
              </a:r>
              <a:r>
                <a:rPr lang="en-US" sz="900" dirty="0" err="1"/>
                <a:t>Jarak</a:t>
              </a:r>
              <a:r>
                <a:rPr lang="en-US" sz="900" dirty="0"/>
                <a:t> </a:t>
              </a:r>
              <a:r>
                <a:rPr lang="en-US" sz="900" dirty="0" err="1"/>
                <a:t>penyinaran</a:t>
              </a:r>
              <a:r>
                <a:rPr lang="en-US" sz="900" dirty="0"/>
                <a:t> </a:t>
              </a:r>
              <a:r>
                <a:rPr lang="en-US" sz="900" dirty="0" err="1"/>
                <a:t>lampu</a:t>
              </a:r>
              <a:r>
                <a:rPr lang="en-US" sz="900" dirty="0"/>
                <a:t> </a:t>
              </a:r>
              <a:r>
                <a:rPr lang="en-US" sz="900" dirty="0" err="1"/>
                <a:t>kendaraan</a:t>
              </a:r>
              <a:endParaRPr lang="id-ID" sz="900" dirty="0"/>
            </a:p>
            <a:p>
              <a:pPr marL="449263"/>
              <a:r>
                <a:rPr lang="en-US" sz="900" dirty="0"/>
                <a:t>5.6.2	</a:t>
              </a:r>
              <a:r>
                <a:rPr lang="en-US" sz="900" dirty="0" err="1"/>
                <a:t>Jarak</a:t>
              </a:r>
              <a:r>
                <a:rPr lang="en-US" sz="900" dirty="0"/>
                <a:t> </a:t>
              </a:r>
              <a:r>
                <a:rPr lang="en-US" sz="900" dirty="0" err="1"/>
                <a:t>Pandangan</a:t>
              </a:r>
              <a:r>
                <a:rPr lang="en-US" sz="900" dirty="0"/>
                <a:t> </a:t>
              </a:r>
              <a:r>
                <a:rPr lang="en-US" sz="900" dirty="0" err="1"/>
                <a:t>Pengemudi</a:t>
              </a:r>
              <a:endParaRPr lang="id-ID" sz="900" dirty="0"/>
            </a:p>
            <a:p>
              <a:r>
                <a:rPr lang="en-US" sz="900" dirty="0"/>
                <a:t>5.7	</a:t>
              </a:r>
              <a:r>
                <a:rPr lang="en-US" sz="900" dirty="0" err="1"/>
                <a:t>Pedomanan</a:t>
              </a:r>
              <a:r>
                <a:rPr lang="en-US" sz="900" dirty="0"/>
                <a:t> </a:t>
              </a:r>
              <a:r>
                <a:rPr lang="en-US" sz="900" dirty="0" err="1"/>
                <a:t>Umum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r>
                <a:rPr lang="en-US" sz="900" dirty="0" err="1"/>
                <a:t>Koordinasi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endParaRPr lang="id-ID" sz="900" dirty="0"/>
            </a:p>
            <a:p>
              <a:r>
                <a:rPr lang="en-US" sz="900" dirty="0"/>
                <a:t>6.1	</a:t>
              </a:r>
              <a:r>
                <a:rPr lang="en-US" sz="900" dirty="0" err="1"/>
                <a:t>Pengerjaan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r>
                <a:rPr lang="en-US" sz="900" dirty="0"/>
                <a:t>6.2	Data yang </a:t>
              </a:r>
              <a:r>
                <a:rPr lang="en-US" sz="900" dirty="0" err="1"/>
                <a:t>dibutuhkan</a:t>
              </a:r>
              <a:endParaRPr lang="id-ID" sz="900" dirty="0"/>
            </a:p>
            <a:p>
              <a:pPr marL="449263"/>
              <a:r>
                <a:rPr lang="en-US" sz="900" dirty="0"/>
                <a:t>6.2.1	</a:t>
              </a:r>
              <a:r>
                <a:rPr lang="en-US" sz="900" dirty="0" err="1"/>
                <a:t>Identifikasi</a:t>
              </a:r>
              <a:r>
                <a:rPr lang="en-US" sz="900" dirty="0"/>
                <a:t> </a:t>
              </a:r>
              <a:r>
                <a:rPr lang="en-US" sz="900" dirty="0" err="1"/>
                <a:t>Lokasi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pPr marL="449263"/>
              <a:r>
                <a:rPr lang="en-US" sz="900" dirty="0"/>
                <a:t>6.2.2	</a:t>
              </a:r>
              <a:r>
                <a:rPr lang="en-US" sz="900" dirty="0" err="1"/>
                <a:t>Kriteria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endParaRPr lang="id-ID" sz="900" dirty="0"/>
            </a:p>
            <a:p>
              <a:r>
                <a:rPr lang="en-US" sz="900" dirty="0"/>
                <a:t>6.3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pPr marL="449263"/>
              <a:r>
                <a:rPr lang="en-US" sz="900" dirty="0"/>
                <a:t>6.3.1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pPr marL="449263"/>
              <a:r>
                <a:rPr lang="en-US" sz="900" dirty="0"/>
                <a:t>6.3.2	</a:t>
              </a:r>
              <a:r>
                <a:rPr lang="en-US" sz="900" dirty="0" err="1"/>
                <a:t>Potongan</a:t>
              </a:r>
              <a:r>
                <a:rPr lang="en-US" sz="900" dirty="0"/>
                <a:t> </a:t>
              </a:r>
              <a:r>
                <a:rPr lang="en-US" sz="900" dirty="0" err="1"/>
                <a:t>Melintang</a:t>
              </a:r>
              <a:endParaRPr lang="id-ID" sz="900" dirty="0"/>
            </a:p>
            <a:p>
              <a:pPr marL="449263"/>
              <a:r>
                <a:rPr lang="en-US" sz="900" dirty="0"/>
                <a:t>6.3.3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yang Optimal</a:t>
              </a:r>
              <a:endParaRPr lang="id-ID" sz="900" dirty="0"/>
            </a:p>
            <a:p>
              <a:pPr marL="449263"/>
              <a:r>
                <a:rPr lang="en-US" sz="900" dirty="0"/>
                <a:t>6.3.4	</a:t>
              </a:r>
              <a:r>
                <a:rPr lang="en-US" sz="900" dirty="0" err="1"/>
                <a:t>Pembuatan</a:t>
              </a:r>
              <a:r>
                <a:rPr lang="en-US" sz="900" dirty="0"/>
                <a:t> </a:t>
              </a:r>
              <a:r>
                <a:rPr lang="en-US" sz="900" dirty="0" err="1"/>
                <a:t>Gambar</a:t>
              </a:r>
              <a:r>
                <a:rPr lang="en-US" sz="900" dirty="0"/>
                <a:t> </a:t>
              </a:r>
              <a:r>
                <a:rPr lang="en-US" sz="900" dirty="0" err="1"/>
                <a:t>Rencana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1050" kern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>
              <a:off x="508089" y="2987296"/>
              <a:ext cx="3574754" cy="1602204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fillRef>
            <a:effectRef idx="2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>
                  <a:solidFill>
                    <a:schemeClr val="bg1"/>
                  </a:solidFill>
                </a:rPr>
                <a:t>Substansi Kajian</a:t>
              </a:r>
              <a:endParaRPr lang="id-ID" sz="3700" kern="1200">
                <a:solidFill>
                  <a:schemeClr val="bg1"/>
                </a:solidFill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>
              <a:off x="4082840" y="5820453"/>
              <a:ext cx="6355119" cy="824018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7" rIns="81621" bIns="72096" numCol="1" spcCol="1270" anchor="ctr" anchorCtr="0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dan </a:t>
              </a:r>
              <a:r>
                <a:rPr lang="id-ID" sz="1400" dirty="0"/>
                <a:t>melakukan perencanaan </a:t>
              </a:r>
              <a:r>
                <a:rPr lang="id-ID" sz="1400" dirty="0" err="1"/>
                <a:t>alinemen</a:t>
              </a:r>
              <a:r>
                <a:rPr lang="id-ID" sz="1400" dirty="0"/>
                <a:t> vertikal jalan;</a:t>
              </a:r>
            </a:p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</a:t>
              </a:r>
              <a:r>
                <a:rPr lang="id-ID" sz="1400" dirty="0"/>
                <a:t>koordinasi </a:t>
              </a:r>
              <a:r>
                <a:rPr lang="id-ID" sz="1400" dirty="0" err="1"/>
                <a:t>alinemen</a:t>
              </a:r>
              <a:r>
                <a:rPr lang="id-ID" sz="1400" dirty="0"/>
                <a:t> vertikal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</a:t>
              </a:r>
              <a:r>
                <a:rPr lang="id-ID" sz="1400" dirty="0"/>
                <a:t>penentuan </a:t>
              </a:r>
              <a:r>
                <a:rPr lang="id-ID" sz="1400" dirty="0" err="1"/>
                <a:t>alinemen</a:t>
              </a:r>
              <a:r>
                <a:rPr lang="id-ID" sz="1400" dirty="0"/>
                <a:t> horizontal</a:t>
              </a:r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508089" y="5757803"/>
              <a:ext cx="3574754" cy="949318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fillRef>
            <a:effectRef idx="2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>
                  <a:solidFill>
                    <a:schemeClr val="bg1"/>
                  </a:solidFill>
                </a:rPr>
                <a:t>Indikator Keberhasilan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73565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defTabSz="457200" rtl="0">
              <a:spcBef>
                <a:spcPct val="0"/>
              </a:spcBef>
            </a:pPr>
            <a:r>
              <a:rPr lang="en-US" sz="5400" b="1" dirty="0" err="1"/>
              <a:t>Alinemen</a:t>
            </a:r>
            <a:r>
              <a:rPr lang="en-US" sz="5400" b="1" dirty="0"/>
              <a:t> </a:t>
            </a:r>
            <a:r>
              <a:rPr lang="en-US" sz="5400" b="1" dirty="0" err="1"/>
              <a:t>Vertikal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03712"/>
            <a:ext cx="10131425" cy="1604023"/>
          </a:xfrm>
        </p:spPr>
        <p:txBody>
          <a:bodyPr>
            <a:normAutofit fontScale="47500" lnSpcReduction="20000"/>
          </a:bodyPr>
          <a:lstStyle/>
          <a:p>
            <a:r>
              <a:rPr lang="en-US" sz="3600" dirty="0" err="1"/>
              <a:t>Alinemen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atas</a:t>
            </a:r>
            <a:r>
              <a:rPr lang="en-US" sz="3600" dirty="0"/>
              <a:t> </a:t>
            </a:r>
            <a:r>
              <a:rPr lang="en-US" sz="3600" dirty="0" err="1"/>
              <a:t>bagian</a:t>
            </a:r>
            <a:r>
              <a:rPr lang="en-US" sz="3600" dirty="0"/>
              <a:t> </a:t>
            </a:r>
            <a:r>
              <a:rPr lang="en-US" sz="3600" dirty="0" err="1"/>
              <a:t>landai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bagian</a:t>
            </a:r>
            <a:r>
              <a:rPr lang="en-US" sz="3600" dirty="0"/>
              <a:t> </a:t>
            </a:r>
            <a:r>
              <a:rPr lang="en-US" sz="3600" dirty="0" err="1"/>
              <a:t>lengkung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.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positif</a:t>
            </a:r>
            <a:r>
              <a:rPr lang="en-US" sz="3200" dirty="0"/>
              <a:t> (</a:t>
            </a:r>
            <a:r>
              <a:rPr lang="en-US" sz="3200" dirty="0" err="1"/>
              <a:t>tanjakan</a:t>
            </a:r>
            <a:r>
              <a:rPr lang="en-US" sz="3200" dirty="0"/>
              <a:t>),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negatif</a:t>
            </a:r>
            <a:r>
              <a:rPr lang="en-US" sz="3200" dirty="0"/>
              <a:t> (</a:t>
            </a:r>
            <a:r>
              <a:rPr lang="en-US" sz="3200" dirty="0" err="1"/>
              <a:t>turunan</a:t>
            </a:r>
            <a:r>
              <a:rPr lang="en-US" sz="3200" dirty="0"/>
              <a:t>),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nol</a:t>
            </a:r>
            <a:r>
              <a:rPr lang="en-US" sz="3200" dirty="0"/>
              <a:t> (</a:t>
            </a:r>
            <a:r>
              <a:rPr lang="en-US" sz="3200" dirty="0" err="1"/>
              <a:t>datar</a:t>
            </a:r>
            <a:r>
              <a:rPr lang="en-US" sz="3200" dirty="0"/>
              <a:t>).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949" y="2505723"/>
            <a:ext cx="6670819" cy="30499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463476" y="5713021"/>
            <a:ext cx="72512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2.39: 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cembung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cekung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0907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 err="1"/>
              <a:t>Landai</a:t>
            </a:r>
            <a:r>
              <a:rPr lang="en-US" sz="4400" b="1" dirty="0"/>
              <a:t> Minimum </a:t>
            </a:r>
            <a:r>
              <a:rPr lang="en-US" sz="4400" b="1" dirty="0" err="1"/>
              <a:t>dan</a:t>
            </a:r>
            <a:r>
              <a:rPr lang="en-US" sz="4400" b="1" dirty="0"/>
              <a:t> </a:t>
            </a:r>
            <a:r>
              <a:rPr lang="en-US" sz="4400" b="1" dirty="0" err="1"/>
              <a:t>Maksimum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Kelandaian</a:t>
            </a:r>
            <a:r>
              <a:rPr lang="en-US" sz="2800" dirty="0"/>
              <a:t> minimum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diberikan</a:t>
            </a:r>
            <a:r>
              <a:rPr lang="en-US" sz="2800" dirty="0"/>
              <a:t> </a:t>
            </a:r>
            <a:r>
              <a:rPr lang="en-US" sz="2800" dirty="0" err="1"/>
              <a:t>apabila</a:t>
            </a:r>
            <a:r>
              <a:rPr lang="en-US" sz="2800" dirty="0"/>
              <a:t> </a:t>
            </a:r>
            <a:r>
              <a:rPr lang="en-US" sz="2800" dirty="0" err="1"/>
              <a:t>kondisi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drainase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sisi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. </a:t>
            </a:r>
            <a:r>
              <a:rPr lang="en-US" sz="2800" dirty="0" err="1"/>
              <a:t>Besarnya</a:t>
            </a:r>
            <a:r>
              <a:rPr lang="en-US" sz="2800" dirty="0"/>
              <a:t> </a:t>
            </a:r>
            <a:r>
              <a:rPr lang="en-US" sz="2800" dirty="0" err="1"/>
              <a:t>kelandaian</a:t>
            </a:r>
            <a:r>
              <a:rPr lang="en-US" sz="2800" dirty="0"/>
              <a:t> minimum </a:t>
            </a:r>
            <a:r>
              <a:rPr lang="en-US" sz="2800" dirty="0" err="1"/>
              <a:t>ditetapkan</a:t>
            </a:r>
            <a:r>
              <a:rPr lang="en-US" sz="2800" dirty="0"/>
              <a:t> 0,50% </a:t>
            </a:r>
            <a:r>
              <a:rPr lang="en-US" sz="2800" dirty="0" err="1"/>
              <a:t>memanjang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kepentingan</a:t>
            </a:r>
            <a:r>
              <a:rPr lang="en-US" sz="2800" dirty="0"/>
              <a:t> </a:t>
            </a:r>
            <a:r>
              <a:rPr lang="en-US" sz="2800" dirty="0" err="1"/>
              <a:t>pematusan</a:t>
            </a:r>
            <a:r>
              <a:rPr lang="en-US" sz="2800" dirty="0"/>
              <a:t> </a:t>
            </a:r>
            <a:r>
              <a:rPr lang="en-US" sz="2800" dirty="0" err="1"/>
              <a:t>aliran</a:t>
            </a:r>
            <a:r>
              <a:rPr lang="en-US" sz="2800" dirty="0"/>
              <a:t> air.</a:t>
            </a:r>
          </a:p>
          <a:p>
            <a:r>
              <a:rPr lang="en-US" sz="2800" dirty="0" err="1"/>
              <a:t>Kelandaian</a:t>
            </a:r>
            <a:r>
              <a:rPr lang="en-US" sz="2800" dirty="0"/>
              <a:t> </a:t>
            </a:r>
            <a:r>
              <a:rPr lang="en-US" sz="2800" dirty="0" err="1"/>
              <a:t>maksimum</a:t>
            </a:r>
            <a:r>
              <a:rPr lang="en-US" sz="2800" dirty="0"/>
              <a:t> </a:t>
            </a:r>
            <a:r>
              <a:rPr lang="en-US" sz="2800" dirty="0" err="1"/>
              <a:t>dimaksudkan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kendaraan</a:t>
            </a:r>
            <a:r>
              <a:rPr lang="en-US" sz="2800" dirty="0"/>
              <a:t> </a:t>
            </a:r>
            <a:r>
              <a:rPr lang="en-US" sz="2800" dirty="0" err="1"/>
              <a:t>bergerak</a:t>
            </a:r>
            <a:r>
              <a:rPr lang="en-US" sz="2800" dirty="0"/>
              <a:t> </a:t>
            </a:r>
            <a:r>
              <a:rPr lang="en-US" sz="2800" dirty="0" err="1"/>
              <a:t>terus</a:t>
            </a:r>
            <a:r>
              <a:rPr lang="en-US" sz="2800" dirty="0"/>
              <a:t> </a:t>
            </a:r>
            <a:r>
              <a:rPr lang="en-US" sz="2800" dirty="0" err="1"/>
              <a:t>tanpa</a:t>
            </a:r>
            <a:r>
              <a:rPr lang="en-US" sz="2800" dirty="0"/>
              <a:t> </a:t>
            </a:r>
            <a:r>
              <a:rPr lang="en-US" sz="2800" dirty="0" err="1"/>
              <a:t>kehilangan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yang </a:t>
            </a:r>
            <a:r>
              <a:rPr lang="en-US" sz="2800" dirty="0" err="1"/>
              <a:t>berarti</a:t>
            </a:r>
            <a:r>
              <a:rPr lang="en-US" sz="2800" dirty="0"/>
              <a:t>. </a:t>
            </a:r>
            <a:r>
              <a:rPr lang="en-US" sz="2800" dirty="0" err="1"/>
              <a:t>Kelandaian</a:t>
            </a:r>
            <a:r>
              <a:rPr lang="en-US" sz="2800" dirty="0"/>
              <a:t> </a:t>
            </a:r>
            <a:r>
              <a:rPr lang="en-US" sz="2800" dirty="0" err="1"/>
              <a:t>maksimum</a:t>
            </a:r>
            <a:r>
              <a:rPr lang="en-US" sz="2800" dirty="0"/>
              <a:t> </a:t>
            </a:r>
            <a:r>
              <a:rPr lang="en-US" sz="2800" dirty="0" err="1"/>
              <a:t>didasarkan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truk</a:t>
            </a:r>
            <a:r>
              <a:rPr lang="en-US" sz="2800" dirty="0"/>
              <a:t> yang </a:t>
            </a:r>
            <a:r>
              <a:rPr lang="en-US" sz="2800" dirty="0" err="1"/>
              <a:t>bermuatan</a:t>
            </a:r>
            <a:r>
              <a:rPr lang="en-US" sz="2800" dirty="0"/>
              <a:t> </a:t>
            </a:r>
            <a:r>
              <a:rPr lang="en-US" sz="2800" dirty="0" err="1"/>
              <a:t>penuh</a:t>
            </a:r>
            <a:r>
              <a:rPr lang="en-US" sz="2800" dirty="0"/>
              <a:t> yang </a:t>
            </a:r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bergerak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penurunan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separuh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semula</a:t>
            </a:r>
            <a:r>
              <a:rPr lang="en-US" sz="2800" dirty="0"/>
              <a:t> </a:t>
            </a:r>
            <a:r>
              <a:rPr lang="en-US" sz="2800" dirty="0" err="1"/>
              <a:t>tanpa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gigi</a:t>
            </a:r>
            <a:r>
              <a:rPr lang="en-US" sz="2800" dirty="0"/>
              <a:t> </a:t>
            </a:r>
            <a:r>
              <a:rPr lang="en-US" sz="2800" dirty="0" err="1"/>
              <a:t>rendah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1074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Tabel</a:t>
            </a:r>
            <a:r>
              <a:rPr lang="en-US" dirty="0"/>
              <a:t> 2.30: 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 yang </a:t>
            </a:r>
            <a:r>
              <a:rPr lang="en-US" dirty="0" err="1"/>
              <a:t>diizinkan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294969" y="2141538"/>
              <a:ext cx="11621727" cy="17611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30592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1152014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2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3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4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5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6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7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(km/jam)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Kelandaian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Maksimum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(%)</a:t>
                          </a:r>
                          <a:endParaRPr lang="en-US" sz="20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680996758"/>
                  </p:ext>
                </p:extLst>
              </p:nvPr>
            </p:nvGraphicFramePr>
            <p:xfrm>
              <a:off x="294969" y="2141538"/>
              <a:ext cx="11621727" cy="174663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30592"/>
                    <a:gridCol w="1152014"/>
                    <a:gridCol w="1291303"/>
                    <a:gridCol w="1291303"/>
                    <a:gridCol w="1291303"/>
                    <a:gridCol w="1291303"/>
                    <a:gridCol w="1291303"/>
                    <a:gridCol w="1291303"/>
                    <a:gridCol w="1291303"/>
                  </a:tblGrid>
                  <a:tr h="7827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b">
                        <a:blipFill rotWithShape="0">
                          <a:blip r:embed="rId2"/>
                          <a:stretch>
                            <a:fillRect l="-426" t="-775" r="-713617" b="-141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</a:tr>
                  <a:tr h="9639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Kelandaian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Maksimum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(%)</a:t>
                          </a:r>
                          <a:endParaRPr lang="en-US" sz="20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Rectangle 4"/>
          <p:cNvSpPr/>
          <p:nvPr/>
        </p:nvSpPr>
        <p:spPr>
          <a:xfrm>
            <a:off x="294969" y="4114491"/>
            <a:ext cx="51066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  <a:spcAft>
                <a:spcPts val="600"/>
              </a:spcAft>
            </a:pP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Tabel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2.31:  </a:t>
            </a: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Kritis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(m)</a:t>
            </a:r>
            <a:endParaRPr lang="en-US" sz="32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81820" y="4699266"/>
          <a:ext cx="11448024" cy="1773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0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Kecepatan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pada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awal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tanjankan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(km/jam)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Kelandaian Maksimum (%)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46078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 err="1"/>
              <a:t>Lengkung</a:t>
            </a:r>
            <a:r>
              <a:rPr lang="en-US" sz="4400" b="1" dirty="0"/>
              <a:t> </a:t>
            </a:r>
            <a:r>
              <a:rPr lang="en-US" sz="4400" b="1" dirty="0" err="1"/>
              <a:t>Vertikal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1" y="2142067"/>
                <a:ext cx="6997750" cy="4317727"/>
              </a:xfrm>
            </p:spPr>
            <p:txBody>
              <a:bodyPr>
                <a:noAutofit/>
              </a:bodyPr>
              <a:lstStyle/>
              <a:p>
                <a:r>
                  <a:rPr lang="en-US" sz="2400" dirty="0" err="1"/>
                  <a:t>jika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jarak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pandang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henti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lebih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kecil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panjang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vertikal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cembung</a:t>
                </a:r>
                <a:endParaRPr lang="en-US" sz="2400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405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r>
                  <a:rPr lang="en-US" sz="2400" dirty="0" err="1"/>
                  <a:t>Jika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jarak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pandang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henti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lebih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besar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panjang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vertikal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cekung</a:t>
                </a:r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405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r>
                  <a:rPr lang="en-US" sz="2400" dirty="0" err="1"/>
                  <a:t>Panjang</a:t>
                </a:r>
                <a:r>
                  <a:rPr lang="en-US" sz="2400" dirty="0"/>
                  <a:t> minimum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vertical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atau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𝐽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405</m:t>
                        </m:r>
                      </m:den>
                    </m:f>
                  </m:oMath>
                </a14:m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1" y="2142067"/>
                <a:ext cx="6997750" cy="4317727"/>
              </a:xfrm>
              <a:blipFill rotWithShape="0">
                <a:blip r:embed="rId2"/>
                <a:stretch>
                  <a:fillRect l="-1221" t="-10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683551" y="3146768"/>
                <a:ext cx="3554720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𝐿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Panjang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lengkung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vertikal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Perbedaan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grade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𝑎𝑡𝑎𝑢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Jarak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pandangan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henti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𝑌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Faktor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penampilan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kenyamanan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didasarkan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tinggi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obyek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10 cm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tinggi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mata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120 cm</a:t>
                </a:r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3551" y="3146768"/>
                <a:ext cx="3554720" cy="2308324"/>
              </a:xfrm>
              <a:prstGeom prst="rect">
                <a:avLst/>
              </a:prstGeom>
              <a:blipFill rotWithShape="0">
                <a:blip r:embed="rId3"/>
                <a:stretch>
                  <a:fillRect l="-1370" t="-1319" b="-31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28774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 err="1"/>
                  <a:t>Penentuan</a:t>
                </a:r>
                <a:r>
                  <a:rPr lang="en-US" dirty="0"/>
                  <a:t> </a:t>
                </a:r>
                <a:r>
                  <a:rPr lang="en-US" dirty="0" err="1"/>
                  <a:t>Faktor</a:t>
                </a:r>
                <a:r>
                  <a:rPr lang="en-US" dirty="0"/>
                  <a:t> </a:t>
                </a:r>
                <a:r>
                  <a:rPr lang="en-US" dirty="0" err="1"/>
                  <a:t>penampilan</a:t>
                </a:r>
                <a:r>
                  <a:rPr lang="en-US" dirty="0"/>
                  <a:t> </a:t>
                </a:r>
                <a:r>
                  <a:rPr lang="en-US" dirty="0" err="1"/>
                  <a:t>kenyamanan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685800" y="2141538"/>
              <a:ext cx="10131426" cy="293528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65713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5065713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Kecepatan</a:t>
                          </a: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Rencana</a:t>
                          </a:r>
                          <a:endParaRPr lang="en-US" sz="3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Faktor penampilan kenyamanan, </a:t>
                          </a:r>
                          <a14:m>
                            <m:oMath xmlns:m="http://schemas.openxmlformats.org/officeDocument/2006/math">
                              <m: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𝑌</m:t>
                              </m:r>
                            </m:oMath>
                          </a14:m>
                          <a:endParaRPr lang="en-US" sz="3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&lt; 40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1,5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(40 – 60)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3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&gt; 60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658100641"/>
                  </p:ext>
                </p:extLst>
              </p:nvPr>
            </p:nvGraphicFramePr>
            <p:xfrm>
              <a:off x="685800" y="2141538"/>
              <a:ext cx="10131426" cy="282975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65713"/>
                    <a:gridCol w="5065713"/>
                  </a:tblGrid>
                  <a:tr h="114668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Kecepatan</a:t>
                          </a: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Rencana</a:t>
                          </a:r>
                          <a:endParaRPr lang="en-US" sz="3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 rotWithShape="0">
                          <a:blip r:embed="rId3"/>
                          <a:stretch>
                            <a:fillRect l="-100241" t="-11170" r="-481" b="-171277"/>
                          </a:stretch>
                        </a:blipFill>
                      </a:tcPr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&lt; 40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1,5</a:t>
                          </a:r>
                        </a:p>
                      </a:txBody>
                      <a:tcPr marL="68580" marR="68580" marT="0" marB="0" anchor="ctr"/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(40 – 60)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3</a:t>
                          </a:r>
                        </a:p>
                      </a:txBody>
                      <a:tcPr marL="68580" marR="68580" marT="0" marB="0" anchor="ctr"/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&gt; 60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</a:t>
                          </a:r>
                        </a:p>
                      </a:txBody>
                      <a:tcPr marL="68580" marR="68580" marT="0" marB="0" anchor="ctr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853872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Panjang</a:t>
            </a:r>
            <a:r>
              <a:rPr lang="en-US" dirty="0"/>
              <a:t> Minimum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85800" y="2141538"/>
          <a:ext cx="10131426" cy="3038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1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771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771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Kecepatan</a:t>
                      </a: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Rencana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Perbedaan kelandaian Memanjang (%)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Panjang lengkung (m)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&lt; 40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 – 30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(40 – 60)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0,6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40 – 80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&gt; 60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0,4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80 – 150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73537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 vertical </a:t>
            </a:r>
            <a:r>
              <a:rPr lang="en-US" dirty="0" err="1"/>
              <a:t>cembung</a:t>
            </a:r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128" y="2963863"/>
            <a:ext cx="6235125" cy="257653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 vertical </a:t>
            </a:r>
            <a:r>
              <a:rPr lang="en-US" dirty="0" err="1"/>
              <a:t>cekung</a:t>
            </a:r>
            <a:endParaRPr lang="en-US" dirty="0"/>
          </a:p>
        </p:txBody>
      </p:sp>
      <p:pic>
        <p:nvPicPr>
          <p:cNvPr id="12" name="Content Placeholder 11"/>
          <p:cNvPicPr>
            <a:picLocks noGrp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253" y="2963863"/>
            <a:ext cx="5330475" cy="2699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11215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err="1"/>
              <a:t>Lengkung</a:t>
            </a:r>
            <a:r>
              <a:rPr lang="en-US" sz="4000" b="1" i="1" dirty="0"/>
              <a:t> </a:t>
            </a:r>
            <a:r>
              <a:rPr lang="en-US" sz="4000" b="1" i="1" dirty="0" err="1"/>
              <a:t>Vertikal</a:t>
            </a:r>
            <a:r>
              <a:rPr lang="en-US" sz="4000" b="1" i="1" dirty="0"/>
              <a:t> </a:t>
            </a:r>
            <a:r>
              <a:rPr lang="en-US" sz="4000" b="1" i="1" dirty="0" err="1"/>
              <a:t>cembung</a:t>
            </a:r>
            <a:endParaRPr 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ontent Placeholder 1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28824" y="2165592"/>
                <a:ext cx="4995334" cy="3649134"/>
              </a:xfrm>
            </p:spPr>
            <p:txBody>
              <a:bodyPr>
                <a:normAutofit/>
              </a:bodyPr>
              <a:lstStyle/>
              <a:p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cembung</a:t>
                </a:r>
                <a:r>
                  <a:rPr lang="en-US" dirty="0"/>
                  <a:t>,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</a:p>
              <a:p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cembung</a:t>
                </a:r>
                <a:r>
                  <a:rPr lang="en-US" dirty="0"/>
                  <a:t> (S &lt; L) </a:t>
                </a:r>
                <a:r>
                  <a:rPr lang="en-US" dirty="0" err="1"/>
                  <a:t>atau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),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Gambar</a:t>
                </a:r>
                <a:r>
                  <a:rPr lang="en-US" dirty="0"/>
                  <a:t> 2.42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658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658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𝑚𝑖𝑛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=0,6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Content Placeholder 1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28824" y="2165592"/>
                <a:ext cx="4995334" cy="3649134"/>
              </a:xfrm>
              <a:blipFill>
                <a:blip r:embed="rId3"/>
                <a:stretch>
                  <a:fillRect l="-244" t="-83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507226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751513" y="1798483"/>
          <a:ext cx="6014670" cy="1753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Bitmap Image" r:id="rId4" imgW="5791702" imgH="1691787" progId="Paint.Picture">
                  <p:embed/>
                </p:oleObj>
              </mc:Choice>
              <mc:Fallback>
                <p:oleObj name="Bitmap Image" r:id="rId4" imgW="5791702" imgH="1691787" progId="Paint.Picture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1513" y="1798483"/>
                        <a:ext cx="6014670" cy="17539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Content Placeholder 18"/>
          <p:cNvGraphicFramePr>
            <a:graphicFrameLocks noGrp="1" noChangeAspect="1"/>
          </p:cNvGraphicFramePr>
          <p:nvPr>
            <p:ph sz="half" idx="2"/>
            <p:extLst/>
          </p:nvPr>
        </p:nvGraphicFramePr>
        <p:xfrm>
          <a:off x="5903772" y="4351425"/>
          <a:ext cx="5975956" cy="16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Bitmap Image" r:id="rId6" imgW="5455238" imgH="1478095" progId="Paint.Picture">
                  <p:embed/>
                </p:oleObj>
              </mc:Choice>
              <mc:Fallback>
                <p:oleObj name="Bitmap Image" r:id="rId6" imgW="5455238" imgH="1478095" progId="Paint.Picture">
                  <p:embed/>
                  <p:pic>
                    <p:nvPicPr>
                      <p:cNvPr id="19" name="Content Placeholder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3772" y="4351425"/>
                        <a:ext cx="5975956" cy="16192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980916" y="592356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Jarak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pandang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henti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lebih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kecil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dari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cembung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Jarak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pandang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henti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lebih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besar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dari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cembung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603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Gambar</a:t>
            </a:r>
            <a:r>
              <a:rPr lang="en-US" dirty="0"/>
              <a:t> 2.42: 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cembung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henti</a:t>
            </a:r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5" y="2255530"/>
            <a:ext cx="8277174" cy="44844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44832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400" b="1" i="1" dirty="0" err="1"/>
              <a:t>Lengkung</a:t>
            </a:r>
            <a:r>
              <a:rPr lang="en-US" sz="4400" b="1" i="1" dirty="0"/>
              <a:t> </a:t>
            </a:r>
            <a:r>
              <a:rPr lang="en-US" sz="4400" b="1" i="1" dirty="0" err="1"/>
              <a:t>Vertikal</a:t>
            </a:r>
            <a:r>
              <a:rPr lang="en-US" sz="4400" b="1" i="1" dirty="0"/>
              <a:t> </a:t>
            </a:r>
            <a:r>
              <a:rPr lang="en-US" sz="4400" b="1" i="1" dirty="0" err="1"/>
              <a:t>Cekung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,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ditentukan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2.43. Jika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(S &lt; L) </a:t>
                </a:r>
                <a:r>
                  <a:rPr lang="en-US" dirty="0" err="1"/>
                  <a:t>atau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).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120+3,5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besar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(S &gt; L),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2.43,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120+3,5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𝑚𝑖𝑛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=0,6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US" i="1" dirty="0"/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(m),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Perbedaan</a:t>
                </a:r>
                <a:r>
                  <a:rPr lang="en-US" dirty="0"/>
                  <a:t> grade (%),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𝑎𝑡𝑎𝑢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(m).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421" t="-3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61881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henti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58" y="2183134"/>
            <a:ext cx="8229612" cy="4674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6379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3600" b="1" i="1" dirty="0" err="1"/>
              <a:t>Faktor</a:t>
            </a:r>
            <a:r>
              <a:rPr lang="en-US" sz="3600" b="1" i="1" dirty="0"/>
              <a:t> </a:t>
            </a:r>
            <a:r>
              <a:rPr lang="en-US" sz="3600" b="1" i="1" dirty="0" err="1"/>
              <a:t>kenyamanan</a:t>
            </a:r>
            <a:r>
              <a:rPr lang="en-US" sz="3600" b="1" i="1" dirty="0"/>
              <a:t> </a:t>
            </a:r>
            <a:r>
              <a:rPr lang="en-US" sz="3600" b="1" i="1" dirty="0" err="1"/>
              <a:t>untuk</a:t>
            </a:r>
            <a:r>
              <a:rPr lang="en-US" sz="3600" b="1" i="1" dirty="0"/>
              <a:t> </a:t>
            </a:r>
            <a:r>
              <a:rPr lang="en-US" sz="3600" b="1" i="1" dirty="0" err="1"/>
              <a:t>lengkung</a:t>
            </a:r>
            <a:r>
              <a:rPr lang="en-US" sz="3600" b="1" i="1" dirty="0"/>
              <a:t> </a:t>
            </a:r>
            <a:r>
              <a:rPr lang="en-US" sz="3600" b="1" i="1" dirty="0" err="1"/>
              <a:t>vertikal</a:t>
            </a:r>
            <a:r>
              <a:rPr lang="en-US" sz="3600" b="1" i="1" dirty="0"/>
              <a:t> </a:t>
            </a:r>
            <a:r>
              <a:rPr lang="en-US" sz="3600" b="1" i="1" dirty="0" err="1"/>
              <a:t>cekung</a:t>
            </a:r>
            <a:r>
              <a:rPr lang="en-US" sz="3600" b="1" i="1" dirty="0"/>
              <a:t> 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1" y="2142067"/>
                <a:ext cx="3414251" cy="3649133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kenyamanan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besar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2.46,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(m),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perbedaan</a:t>
                </a:r>
                <a:r>
                  <a:rPr lang="en-US" dirty="0"/>
                  <a:t> </a:t>
                </a:r>
                <a:r>
                  <a:rPr lang="en-US" dirty="0" err="1"/>
                  <a:t>aljabar</a:t>
                </a:r>
                <a:r>
                  <a:rPr lang="en-US" dirty="0"/>
                  <a:t> </a:t>
                </a:r>
                <a:r>
                  <a:rPr lang="en-US" dirty="0" err="1"/>
                  <a:t>landai</a:t>
                </a:r>
                <a:r>
                  <a:rPr lang="en-US" dirty="0"/>
                  <a:t> (%)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kecepatan</a:t>
                </a:r>
                <a:r>
                  <a:rPr lang="en-US" dirty="0"/>
                  <a:t> </a:t>
                </a:r>
                <a:r>
                  <a:rPr lang="en-US" dirty="0" err="1"/>
                  <a:t>rencana</a:t>
                </a:r>
                <a:r>
                  <a:rPr lang="en-US" dirty="0"/>
                  <a:t> (km/jam)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395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1" y="2142067"/>
                <a:ext cx="3414251" cy="3649133"/>
              </a:xfrm>
              <a:blipFill>
                <a:blip r:embed="rId2"/>
                <a:stretch>
                  <a:fillRect l="-357" t="-1169" r="-142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768" y="2065867"/>
            <a:ext cx="5935856" cy="36122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485425" y="599651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berdasarkan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faktor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kenyamanan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5140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800" b="1" dirty="0" err="1"/>
              <a:t>Lajur</a:t>
            </a:r>
            <a:r>
              <a:rPr lang="en-US" sz="4800" b="1" dirty="0"/>
              <a:t> </a:t>
            </a:r>
            <a:r>
              <a:rPr lang="en-US" sz="4800" b="1" dirty="0" err="1"/>
              <a:t>Pendakian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2" y="2142067"/>
            <a:ext cx="4136922" cy="3649133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 </a:t>
            </a:r>
            <a:r>
              <a:rPr lang="en-US" dirty="0" err="1"/>
              <a:t>Berat</a:t>
            </a:r>
            <a:endParaRPr lang="en-US" dirty="0"/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yang </a:t>
            </a:r>
            <a:r>
              <a:rPr lang="en-US" dirty="0" err="1"/>
              <a:t>besar</a:t>
            </a:r>
            <a:r>
              <a:rPr lang="en-US" dirty="0"/>
              <a:t>, </a:t>
            </a:r>
            <a:r>
              <a:rPr lang="en-US" dirty="0" err="1"/>
              <a:t>menerus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volume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lintasnya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padat</a:t>
            </a:r>
            <a:r>
              <a:rPr lang="en-US" dirty="0"/>
              <a:t>. </a:t>
            </a:r>
          </a:p>
          <a:p>
            <a:r>
              <a:rPr lang="en-US" dirty="0"/>
              <a:t>VLHR &gt; 15.000 SMP/</a:t>
            </a:r>
            <a:r>
              <a:rPr lang="en-US" dirty="0" err="1"/>
              <a:t>hari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persentase</a:t>
            </a:r>
            <a:r>
              <a:rPr lang="en-US" dirty="0"/>
              <a:t> </a:t>
            </a:r>
            <a:r>
              <a:rPr lang="en-US" dirty="0" err="1"/>
              <a:t>truk</a:t>
            </a:r>
            <a:r>
              <a:rPr lang="en-US" dirty="0"/>
              <a:t> &gt; 15 %. </a:t>
            </a:r>
          </a:p>
          <a:p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rencana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minimal 3,60 m. </a:t>
            </a:r>
          </a:p>
          <a:p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r>
              <a:rPr lang="en-US" dirty="0"/>
              <a:t> </a:t>
            </a:r>
            <a:r>
              <a:rPr lang="en-US" dirty="0" err="1"/>
              <a:t>dimulai</a:t>
            </a:r>
            <a:r>
              <a:rPr lang="en-US" dirty="0"/>
              <a:t> 30 meter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serongan</a:t>
            </a:r>
            <a:r>
              <a:rPr lang="en-US" dirty="0"/>
              <a:t> </a:t>
            </a:r>
            <a:r>
              <a:rPr lang="en-US" dirty="0" err="1"/>
              <a:t>sepanjang</a:t>
            </a:r>
            <a:r>
              <a:rPr lang="en-US" dirty="0"/>
              <a:t> 45 meter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berakhir</a:t>
            </a:r>
            <a:r>
              <a:rPr lang="en-US" dirty="0"/>
              <a:t> 50 meter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puncak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serongan</a:t>
            </a:r>
            <a:r>
              <a:rPr lang="en-US" dirty="0"/>
              <a:t> </a:t>
            </a:r>
            <a:r>
              <a:rPr lang="en-US" dirty="0" err="1"/>
              <a:t>sepanjang</a:t>
            </a:r>
            <a:r>
              <a:rPr lang="en-US" dirty="0"/>
              <a:t> 45 meter 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06" y="1810173"/>
            <a:ext cx="5726799" cy="32042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970206" y="5146876"/>
            <a:ext cx="3723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2.47: 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Tipikal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Lajur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pendakian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55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818619"/>
            <a:ext cx="8487696" cy="4832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78984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800" b="1" dirty="0" err="1"/>
              <a:t>Koordinasi</a:t>
            </a:r>
            <a:r>
              <a:rPr lang="en-US" sz="4800" b="1" dirty="0"/>
              <a:t> </a:t>
            </a:r>
            <a:r>
              <a:rPr lang="en-US" sz="4800" b="1" dirty="0" err="1"/>
              <a:t>Alinemen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vertikal</a:t>
            </a:r>
            <a:r>
              <a:rPr lang="en-US" sz="2800" dirty="0"/>
              <a:t>, </a:t>
            </a:r>
            <a:r>
              <a:rPr lang="en-US" sz="2800" dirty="0" err="1"/>
              <a:t>alinemen</a:t>
            </a:r>
            <a:r>
              <a:rPr lang="en-US" sz="2800" dirty="0"/>
              <a:t> horizontal,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potongan</a:t>
            </a:r>
            <a:r>
              <a:rPr lang="en-US" sz="2800" dirty="0"/>
              <a:t> </a:t>
            </a:r>
            <a:r>
              <a:rPr lang="en-US" sz="2800" dirty="0" err="1"/>
              <a:t>melintang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keluaran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hares </a:t>
            </a:r>
            <a:r>
              <a:rPr lang="en-US" sz="2800" dirty="0" err="1"/>
              <a:t>dikoordinasikan</a:t>
            </a:r>
            <a:r>
              <a:rPr lang="en-US" sz="2800" dirty="0"/>
              <a:t> </a:t>
            </a:r>
            <a:r>
              <a:rPr lang="en-US" sz="2800" dirty="0" err="1"/>
              <a:t>sedemikian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menghasilkan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</a:t>
            </a:r>
            <a:r>
              <a:rPr lang="en-US" sz="2800" dirty="0" err="1"/>
              <a:t>baik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arti</a:t>
            </a:r>
            <a:r>
              <a:rPr lang="en-US" sz="2800" dirty="0"/>
              <a:t> </a:t>
            </a:r>
            <a:r>
              <a:rPr lang="en-US" sz="2800" dirty="0" err="1"/>
              <a:t>memudahkan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mengemudikan</a:t>
            </a:r>
            <a:r>
              <a:rPr lang="en-US" sz="2800" dirty="0"/>
              <a:t> </a:t>
            </a:r>
            <a:r>
              <a:rPr lang="en-US" sz="2800" dirty="0" err="1"/>
              <a:t>kendaraannya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aman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nyaman</a:t>
            </a:r>
            <a:r>
              <a:rPr lang="en-US" sz="2800" dirty="0"/>
              <a:t>. </a:t>
            </a:r>
          </a:p>
          <a:p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kesatuan</a:t>
            </a:r>
            <a:r>
              <a:rPr lang="en-US" sz="2800" dirty="0"/>
              <a:t> </a:t>
            </a:r>
            <a:r>
              <a:rPr lang="en-US" sz="2800" dirty="0" err="1"/>
              <a:t>ketiga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diharapkan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kesan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petunjuk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dilalui</a:t>
            </a:r>
            <a:r>
              <a:rPr lang="en-US" sz="2800" dirty="0"/>
              <a:t> di </a:t>
            </a:r>
            <a:r>
              <a:rPr lang="en-US" sz="2800" dirty="0" err="1"/>
              <a:t>depannya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antisipasi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awal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390705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Koordinasi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horizontal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 err="1"/>
              <a:t>alinemen</a:t>
            </a:r>
            <a:r>
              <a:rPr lang="en-US" dirty="0"/>
              <a:t> horizontal </a:t>
            </a:r>
            <a:r>
              <a:rPr lang="en-US" dirty="0" err="1"/>
              <a:t>sebaiknya</a:t>
            </a:r>
            <a:r>
              <a:rPr lang="en-US" dirty="0"/>
              <a:t> </a:t>
            </a:r>
            <a:r>
              <a:rPr lang="en-US" dirty="0" err="1"/>
              <a:t>berimpit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ideal </a:t>
            </a:r>
            <a:r>
              <a:rPr lang="en-US" dirty="0" err="1"/>
              <a:t>alinemen</a:t>
            </a:r>
            <a:r>
              <a:rPr lang="en-US" dirty="0"/>
              <a:t> horizontal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melingkupi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; </a:t>
            </a:r>
          </a:p>
          <a:p>
            <a:pPr lvl="0"/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tajam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cembung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 </a:t>
            </a:r>
          </a:p>
          <a:p>
            <a:pPr lvl="0"/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yang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</a:t>
            </a:r>
          </a:p>
          <a:p>
            <a:pPr lvl="0"/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horizontal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tajam</a:t>
            </a:r>
            <a:r>
              <a:rPr lang="en-US" dirty="0"/>
              <a:t> di </a:t>
            </a:r>
            <a:r>
              <a:rPr lang="en-US" dirty="0" err="1"/>
              <a:t>antara</a:t>
            </a:r>
            <a:r>
              <a:rPr lang="en-US" dirty="0"/>
              <a:t> 2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yang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93624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ILUSTRASI: </a:t>
            </a:r>
            <a:r>
              <a:rPr lang="en-US" dirty="0" err="1"/>
              <a:t>Koordinasi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horizontal yang </a:t>
            </a:r>
            <a:r>
              <a:rPr lang="en-US" dirty="0" err="1"/>
              <a:t>berhimpit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804220"/>
            <a:ext cx="10187868" cy="46713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32001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ILUSTRASI: </a:t>
            </a:r>
            <a:r>
              <a:rPr lang="en-US" dirty="0" err="1"/>
              <a:t>Koordinasi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dihindari</a:t>
            </a:r>
            <a:r>
              <a:rPr lang="en-US" dirty="0"/>
              <a:t>,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menghalangi</a:t>
            </a:r>
            <a:r>
              <a:rPr lang="en-US" dirty="0"/>
              <a:t> </a:t>
            </a:r>
            <a:r>
              <a:rPr lang="en-US" dirty="0" err="1"/>
              <a:t>pandangan</a:t>
            </a:r>
            <a:r>
              <a:rPr lang="en-US" dirty="0"/>
              <a:t> </a:t>
            </a:r>
            <a:r>
              <a:rPr lang="en-US" dirty="0" err="1"/>
              <a:t>pengemudi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masuk</a:t>
            </a:r>
            <a:r>
              <a:rPr lang="en-US" dirty="0"/>
              <a:t> </a:t>
            </a:r>
            <a:r>
              <a:rPr lang="en-US" dirty="0" err="1"/>
              <a:t>tikungan</a:t>
            </a:r>
            <a:r>
              <a:rPr lang="en-US" dirty="0"/>
              <a:t> </a:t>
            </a:r>
            <a:r>
              <a:rPr lang="en-US" dirty="0" err="1"/>
              <a:t>pertama</a:t>
            </a:r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569948"/>
            <a:ext cx="8936988" cy="3845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12024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ILUSTRASI: </a:t>
            </a:r>
            <a:r>
              <a:rPr lang="en-US" sz="2000" dirty="0" err="1"/>
              <a:t>Koordinasi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dihindari</a:t>
            </a:r>
            <a:r>
              <a:rPr lang="en-US" sz="2000" dirty="0"/>
              <a:t>, </a:t>
            </a:r>
            <a:r>
              <a:rPr lang="en-US" sz="2000" dirty="0" err="1"/>
              <a:t>dimana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lurus</a:t>
            </a:r>
            <a:r>
              <a:rPr lang="en-US" sz="2000" dirty="0"/>
              <a:t> </a:t>
            </a:r>
            <a:r>
              <a:rPr lang="en-US" sz="2000" dirty="0" err="1"/>
              <a:t>pandangan</a:t>
            </a:r>
            <a:r>
              <a:rPr lang="en-US" sz="2000" dirty="0"/>
              <a:t> </a:t>
            </a:r>
            <a:r>
              <a:rPr lang="en-US" sz="2000" dirty="0" err="1"/>
              <a:t>pengemudi</a:t>
            </a:r>
            <a:r>
              <a:rPr lang="en-US" sz="2000" dirty="0"/>
              <a:t> </a:t>
            </a:r>
            <a:r>
              <a:rPr lang="en-US" sz="2000" dirty="0" err="1"/>
              <a:t>terhalang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ouncak</a:t>
            </a:r>
            <a:r>
              <a:rPr lang="en-US" sz="2000" dirty="0"/>
              <a:t> </a:t>
            </a:r>
            <a:r>
              <a:rPr lang="en-US" sz="2000" dirty="0" err="1"/>
              <a:t>alinemen</a:t>
            </a:r>
            <a:r>
              <a:rPr lang="en-US" sz="2000" dirty="0"/>
              <a:t> vertical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pengemudi</a:t>
            </a:r>
            <a:r>
              <a:rPr lang="en-US" sz="2000" dirty="0"/>
              <a:t>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memperkirakan</a:t>
            </a:r>
            <a:r>
              <a:rPr lang="en-US" sz="2000" dirty="0"/>
              <a:t> </a:t>
            </a:r>
            <a:r>
              <a:rPr lang="en-US" sz="2000" dirty="0" err="1"/>
              <a:t>arah</a:t>
            </a:r>
            <a:r>
              <a:rPr lang="en-US" sz="2000" dirty="0"/>
              <a:t> </a:t>
            </a:r>
            <a:r>
              <a:rPr lang="en-US" sz="2000" dirty="0" err="1"/>
              <a:t>alinemen</a:t>
            </a:r>
            <a:r>
              <a:rPr lang="en-US" sz="2000" dirty="0"/>
              <a:t> </a:t>
            </a:r>
            <a:r>
              <a:rPr lang="en-US" sz="2000" dirty="0" err="1"/>
              <a:t>dibalik</a:t>
            </a:r>
            <a:r>
              <a:rPr lang="en-US" sz="2000" dirty="0"/>
              <a:t> </a:t>
            </a:r>
            <a:r>
              <a:rPr lang="en-US" sz="2000" dirty="0" err="1"/>
              <a:t>puncak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endParaRPr lang="en-US" sz="2000" dirty="0"/>
          </a:p>
        </p:txBody>
      </p:sp>
      <p:pic>
        <p:nvPicPr>
          <p:cNvPr id="8" name="Content Placeholder 7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065867"/>
            <a:ext cx="9203683" cy="42557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33917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defTabSz="457200" rtl="0">
              <a:spcBef>
                <a:spcPct val="0"/>
              </a:spcBef>
            </a:pPr>
            <a:r>
              <a:rPr lang="en-US" sz="3600" b="1" dirty="0" err="1"/>
              <a:t>Pengerjaan</a:t>
            </a:r>
            <a:r>
              <a:rPr lang="en-US" sz="3600" b="1" dirty="0"/>
              <a:t> </a:t>
            </a:r>
            <a:r>
              <a:rPr lang="en-US" sz="3600" b="1" dirty="0" err="1"/>
              <a:t>Perencanaan</a:t>
            </a:r>
            <a:r>
              <a:rPr lang="en-US" sz="3600" b="1" dirty="0"/>
              <a:t> </a:t>
            </a:r>
            <a:r>
              <a:rPr lang="en-US" sz="3600" b="1" dirty="0" err="1"/>
              <a:t>Geometrik</a:t>
            </a:r>
            <a:r>
              <a:rPr lang="en-US" sz="3600" b="1" dirty="0"/>
              <a:t> </a:t>
            </a:r>
            <a:r>
              <a:rPr lang="en-US" sz="3600" b="1" dirty="0" err="1"/>
              <a:t>Jalan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38188" indent="-738188">
              <a:buNone/>
            </a:pPr>
            <a:r>
              <a:rPr lang="en-US" sz="2800" dirty="0"/>
              <a:t>(1) 	</a:t>
            </a:r>
            <a:r>
              <a:rPr lang="en-US" sz="2800" dirty="0" err="1"/>
              <a:t>Melengkapan</a:t>
            </a:r>
            <a:r>
              <a:rPr lang="en-US" sz="2800" dirty="0"/>
              <a:t> data </a:t>
            </a:r>
            <a:r>
              <a:rPr lang="en-US" sz="2800" dirty="0" err="1"/>
              <a:t>dasar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(2) 	</a:t>
            </a:r>
            <a:r>
              <a:rPr lang="en-US" sz="2800" dirty="0" err="1"/>
              <a:t>Identifikasi</a:t>
            </a:r>
            <a:r>
              <a:rPr lang="en-US" sz="2800" dirty="0"/>
              <a:t> </a:t>
            </a:r>
            <a:r>
              <a:rPr lang="en-US" sz="2800" dirty="0" err="1"/>
              <a:t>lokasi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(3) 	</a:t>
            </a:r>
            <a:r>
              <a:rPr lang="en-US" sz="2800" dirty="0" err="1"/>
              <a:t>Penetapan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(4)	</a:t>
            </a:r>
            <a:r>
              <a:rPr lang="en-US" sz="2800" dirty="0" err="1"/>
              <a:t>Penetapan</a:t>
            </a:r>
            <a:r>
              <a:rPr lang="en-US" sz="2800" dirty="0"/>
              <a:t> </a:t>
            </a:r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optimal;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</a:p>
          <a:p>
            <a:pPr marL="738188" indent="-738188">
              <a:buNone/>
            </a:pPr>
            <a:r>
              <a:rPr lang="en-US" sz="2800" dirty="0"/>
              <a:t>(5) 	</a:t>
            </a:r>
            <a:r>
              <a:rPr lang="en-US" sz="2800" dirty="0" err="1"/>
              <a:t>Pengambaran</a:t>
            </a:r>
            <a:r>
              <a:rPr lang="en-US" sz="2800" dirty="0"/>
              <a:t> detail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geometrik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8250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/>
              <a:t>Data yang </a:t>
            </a:r>
            <a:r>
              <a:rPr lang="en-US" sz="4400" b="1" dirty="0" err="1"/>
              <a:t>dibutuhkan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3200" dirty="0"/>
              <a:t>Peta </a:t>
            </a:r>
            <a:r>
              <a:rPr lang="en-US" sz="3200" dirty="0" err="1"/>
              <a:t>topografi</a:t>
            </a:r>
            <a:r>
              <a:rPr lang="en-US" sz="3200" dirty="0"/>
              <a:t> </a:t>
            </a:r>
            <a:r>
              <a:rPr lang="en-US" sz="3200" dirty="0" err="1"/>
              <a:t>berkontur</a:t>
            </a:r>
            <a:r>
              <a:rPr lang="en-US" sz="3200" dirty="0"/>
              <a:t> yang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err="1"/>
              <a:t>peta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,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skala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kecil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1:10.000 (</a:t>
            </a:r>
            <a:r>
              <a:rPr lang="en-US" sz="3200" dirty="0" err="1"/>
              <a:t>skala</a:t>
            </a:r>
            <a:r>
              <a:rPr lang="en-US" sz="3200" dirty="0"/>
              <a:t> yang lain </a:t>
            </a:r>
            <a:r>
              <a:rPr lang="en-US" sz="3200" dirty="0" err="1"/>
              <a:t>misalnya</a:t>
            </a:r>
            <a:r>
              <a:rPr lang="en-US" sz="3200" dirty="0"/>
              <a:t> 1:2.500 </a:t>
            </a:r>
            <a:r>
              <a:rPr lang="en-US" sz="3200" dirty="0" err="1"/>
              <a:t>dan</a:t>
            </a:r>
            <a:r>
              <a:rPr lang="en-US" sz="3200" dirty="0"/>
              <a:t> 1:5.000). </a:t>
            </a: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tinggi</a:t>
            </a:r>
            <a:r>
              <a:rPr lang="en-US" sz="3200" dirty="0"/>
              <a:t> </a:t>
            </a:r>
            <a:r>
              <a:rPr lang="en-US" sz="3200" dirty="0" err="1"/>
              <a:t>setiap</a:t>
            </a:r>
            <a:r>
              <a:rPr lang="en-US" sz="3200" dirty="0"/>
              <a:t> </a:t>
            </a:r>
            <a:r>
              <a:rPr lang="en-US" sz="3200" dirty="0" err="1"/>
              <a:t>garis</a:t>
            </a:r>
            <a:r>
              <a:rPr lang="en-US" sz="3200" dirty="0"/>
              <a:t> </a:t>
            </a:r>
            <a:r>
              <a:rPr lang="en-US" sz="3200" dirty="0" err="1"/>
              <a:t>kontur</a:t>
            </a:r>
            <a:r>
              <a:rPr lang="en-US" sz="3200" dirty="0"/>
              <a:t> </a:t>
            </a:r>
            <a:r>
              <a:rPr lang="en-US" sz="3200" dirty="0" err="1"/>
              <a:t>disarankan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5 meter.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geologi</a:t>
            </a:r>
            <a:r>
              <a:rPr lang="en-US" sz="3200" dirty="0"/>
              <a:t> yang </a:t>
            </a:r>
            <a:r>
              <a:rPr lang="en-US" sz="3200" dirty="0" err="1"/>
              <a:t>memuat</a:t>
            </a:r>
            <a:r>
              <a:rPr lang="en-US" sz="3200" dirty="0"/>
              <a:t> </a:t>
            </a:r>
            <a:r>
              <a:rPr lang="en-US" sz="3200" dirty="0" err="1"/>
              <a:t>informasi</a:t>
            </a:r>
            <a:r>
              <a:rPr lang="en-US" sz="3200" dirty="0"/>
              <a:t> </a:t>
            </a:r>
            <a:r>
              <a:rPr lang="en-US" sz="3200" dirty="0" err="1"/>
              <a:t>daerah</a:t>
            </a:r>
            <a:r>
              <a:rPr lang="en-US" sz="3200" dirty="0"/>
              <a:t> </a:t>
            </a:r>
            <a:r>
              <a:rPr lang="en-US" sz="3200" dirty="0" err="1"/>
              <a:t>labil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daerah</a:t>
            </a:r>
            <a:r>
              <a:rPr lang="en-US" sz="3200" dirty="0"/>
              <a:t> </a:t>
            </a:r>
            <a:r>
              <a:rPr lang="en-US" sz="3200" dirty="0" err="1"/>
              <a:t>stabil</a:t>
            </a:r>
            <a:r>
              <a:rPr lang="en-US" sz="3200" dirty="0"/>
              <a:t>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tata</a:t>
            </a:r>
            <a:r>
              <a:rPr lang="en-US" sz="3200" dirty="0"/>
              <a:t> </a:t>
            </a:r>
            <a:r>
              <a:rPr lang="en-US" sz="3200" dirty="0" err="1"/>
              <a:t>guna</a:t>
            </a:r>
            <a:r>
              <a:rPr lang="en-US" sz="3200" dirty="0"/>
              <a:t> </a:t>
            </a:r>
            <a:r>
              <a:rPr lang="en-US" sz="3200" dirty="0" err="1"/>
              <a:t>lahan</a:t>
            </a:r>
            <a:r>
              <a:rPr lang="en-US" sz="3200" dirty="0"/>
              <a:t> yang </a:t>
            </a:r>
            <a:r>
              <a:rPr lang="en-US" sz="3200" dirty="0" err="1"/>
              <a:t>memuat</a:t>
            </a:r>
            <a:r>
              <a:rPr lang="en-US" sz="3200" dirty="0"/>
              <a:t> </a:t>
            </a:r>
            <a:r>
              <a:rPr lang="en-US" sz="3200" dirty="0" err="1"/>
              <a:t>informasi</a:t>
            </a:r>
            <a:r>
              <a:rPr lang="en-US" sz="3200" dirty="0"/>
              <a:t> </a:t>
            </a:r>
            <a:r>
              <a:rPr lang="en-US" sz="3200" dirty="0" err="1"/>
              <a:t>ruang</a:t>
            </a:r>
            <a:r>
              <a:rPr lang="en-US" sz="3200" dirty="0"/>
              <a:t> </a:t>
            </a:r>
            <a:r>
              <a:rPr lang="en-US" sz="3200" dirty="0" err="1"/>
              <a:t>peruntukan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.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jaringan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79904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5" y="609600"/>
            <a:ext cx="10581252" cy="1456267"/>
          </a:xfrm>
        </p:spPr>
        <p:txBody>
          <a:bodyPr/>
          <a:lstStyle/>
          <a:p>
            <a:r>
              <a:rPr lang="en-US" dirty="0"/>
              <a:t>Peta </a:t>
            </a:r>
            <a:r>
              <a:rPr lang="en-US" dirty="0" err="1"/>
              <a:t>Kontur</a:t>
            </a:r>
            <a:endParaRPr lang="en-US" dirty="0"/>
          </a:p>
        </p:txBody>
      </p:sp>
      <p:pic>
        <p:nvPicPr>
          <p:cNvPr id="2050" name="Picture 2" descr="https://gempalaman4jakarta.files.wordpress.com/2009/01/untitled.jpg?w=49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148" y="0"/>
            <a:ext cx="8145513" cy="704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704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01733"/>
            <a:ext cx="10131425" cy="1456267"/>
          </a:xfrm>
        </p:spPr>
        <p:txBody>
          <a:bodyPr/>
          <a:lstStyle/>
          <a:p>
            <a:r>
              <a:rPr lang="en-US" dirty="0"/>
              <a:t>PETA TOPOGRAFI</a:t>
            </a:r>
          </a:p>
        </p:txBody>
      </p:sp>
      <p:pic>
        <p:nvPicPr>
          <p:cNvPr id="3074" name="Picture 2" descr="http://3.bp.blogspot.com/-p5raLwW0ijc/TdxszvfIiaI/AAAAAAAAATw/-AzETxcaqHc/s1600/g.+agung+bali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4" y="0"/>
            <a:ext cx="9791154" cy="585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6214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PETA GEOLOGI</a:t>
            </a:r>
          </a:p>
        </p:txBody>
      </p:sp>
      <p:pic>
        <p:nvPicPr>
          <p:cNvPr id="4098" name="Picture 2" descr="http://www.dephut.go.id/uploads/INFORMASI/BPKH/Banjarbaru/OPEN/Peta_Geologi/IMAG00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817" y="0"/>
            <a:ext cx="571938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5614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570271"/>
          </a:xfrm>
        </p:spPr>
        <p:txBody>
          <a:bodyPr>
            <a:normAutofit fontScale="90000"/>
          </a:bodyPr>
          <a:lstStyle/>
          <a:p>
            <a:r>
              <a:rPr lang="en-US" dirty="0"/>
              <a:t>PETA LAND USE</a:t>
            </a:r>
          </a:p>
        </p:txBody>
      </p:sp>
      <p:pic>
        <p:nvPicPr>
          <p:cNvPr id="5122" name="Picture 2" descr="http://1.bp.blogspot.com/-TWyS_xWXGfU/T5kR7rQHxzI/AAAAAAAAAE8/JVSI4vntBl8/s1600/desa+gunung+tida+%28penggunaan+lahan%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24" y="1361768"/>
            <a:ext cx="9746184" cy="549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9329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JARINGAN JALAN</a:t>
            </a:r>
          </a:p>
        </p:txBody>
      </p:sp>
      <p:pic>
        <p:nvPicPr>
          <p:cNvPr id="6146" name="Picture 2" descr="http://3.bp.blogspot.com/-99_3PpVQhis/Tnmk8bEYRyI/AAAAAAAAAFI/neTP6tRJzck/s400/JLN+tnpa+warna+R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14" y="1473125"/>
            <a:ext cx="6970712" cy="53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0925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000" b="1" dirty="0" err="1"/>
              <a:t>Identifikasi</a:t>
            </a:r>
            <a:r>
              <a:rPr lang="en-US" sz="4000" b="1" dirty="0"/>
              <a:t> </a:t>
            </a:r>
            <a:r>
              <a:rPr lang="en-US" sz="4000" b="1" dirty="0" err="1"/>
              <a:t>Lokasi</a:t>
            </a:r>
            <a:r>
              <a:rPr lang="en-US" sz="4000" b="1" dirty="0"/>
              <a:t> </a:t>
            </a:r>
            <a:r>
              <a:rPr lang="en-US" sz="4000" b="1" dirty="0" err="1"/>
              <a:t>Jalan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2" y="2142067"/>
            <a:ext cx="5921476" cy="364913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sz="3200" dirty="0" err="1"/>
              <a:t>Kelas</a:t>
            </a:r>
            <a:r>
              <a:rPr lang="en-US" sz="3200" dirty="0"/>
              <a:t> </a:t>
            </a:r>
            <a:r>
              <a:rPr lang="en-US" sz="3200" dirty="0" err="1"/>
              <a:t>medan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; </a:t>
            </a:r>
          </a:p>
          <a:p>
            <a:pPr lvl="0"/>
            <a:r>
              <a:rPr lang="en-US" sz="3200" dirty="0" err="1"/>
              <a:t>Titik</a:t>
            </a:r>
            <a:r>
              <a:rPr lang="en-US" sz="3200" dirty="0"/>
              <a:t> </a:t>
            </a:r>
            <a:r>
              <a:rPr lang="en-US" sz="3200" dirty="0" err="1"/>
              <a:t>awal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akhir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;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</a:p>
          <a:p>
            <a:pPr lvl="0"/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peta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, </a:t>
            </a:r>
            <a:r>
              <a:rPr lang="en-US" sz="3200" dirty="0" err="1"/>
              <a:t>identifikasi</a:t>
            </a:r>
            <a:r>
              <a:rPr lang="en-US" sz="3200" dirty="0"/>
              <a:t> </a:t>
            </a:r>
            <a:r>
              <a:rPr lang="en-US" sz="3200" dirty="0" err="1"/>
              <a:t>daerah-daerah</a:t>
            </a:r>
            <a:r>
              <a:rPr lang="en-US" sz="3200" dirty="0"/>
              <a:t> yang </a:t>
            </a:r>
            <a:r>
              <a:rPr lang="en-US" sz="3200" dirty="0" err="1"/>
              <a:t>layak</a:t>
            </a:r>
            <a:r>
              <a:rPr lang="en-US" sz="3200" dirty="0"/>
              <a:t> </a:t>
            </a:r>
            <a:r>
              <a:rPr lang="en-US" sz="3200" dirty="0" err="1"/>
              <a:t>dilintasi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struktur</a:t>
            </a:r>
            <a:r>
              <a:rPr lang="en-US" sz="3200" dirty="0"/>
              <a:t> </a:t>
            </a:r>
            <a:r>
              <a:rPr lang="en-US" sz="3200" dirty="0" err="1"/>
              <a:t>mekanik</a:t>
            </a:r>
            <a:r>
              <a:rPr lang="en-US" sz="3200" dirty="0"/>
              <a:t> </a:t>
            </a:r>
            <a:r>
              <a:rPr lang="en-US" sz="3200" dirty="0" err="1"/>
              <a:t>tanah</a:t>
            </a:r>
            <a:r>
              <a:rPr lang="en-US" sz="3200" dirty="0"/>
              <a:t>, </a:t>
            </a:r>
            <a:r>
              <a:rPr lang="en-US" sz="3200" dirty="0" err="1"/>
              <a:t>struktur</a:t>
            </a:r>
            <a:r>
              <a:rPr lang="en-US" sz="3200" dirty="0"/>
              <a:t> </a:t>
            </a:r>
            <a:r>
              <a:rPr lang="en-US" sz="3200" dirty="0" err="1"/>
              <a:t>geologi</a:t>
            </a:r>
            <a:r>
              <a:rPr lang="en-US" sz="3200" dirty="0"/>
              <a:t>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pertimbangan</a:t>
            </a:r>
            <a:r>
              <a:rPr lang="en-US" sz="3200" dirty="0"/>
              <a:t> </a:t>
            </a:r>
            <a:r>
              <a:rPr lang="en-US" sz="3200" dirty="0" err="1"/>
              <a:t>pertimbangan</a:t>
            </a:r>
            <a:r>
              <a:rPr lang="en-US" sz="3200" dirty="0"/>
              <a:t> </a:t>
            </a:r>
            <a:r>
              <a:rPr lang="en-US" sz="3200" dirty="0" err="1"/>
              <a:t>lainnya</a:t>
            </a:r>
            <a:r>
              <a:rPr lang="en-US" sz="3200" dirty="0"/>
              <a:t> yang </a:t>
            </a:r>
            <a:r>
              <a:rPr lang="en-US" sz="3200" dirty="0" err="1"/>
              <a:t>dianggap</a:t>
            </a:r>
            <a:r>
              <a:rPr lang="en-US" sz="3200" dirty="0"/>
              <a:t> </a:t>
            </a:r>
            <a:r>
              <a:rPr lang="en-US" sz="3200" dirty="0" err="1"/>
              <a:t>perlu</a:t>
            </a:r>
            <a:r>
              <a:rPr lang="en-US" sz="3200" dirty="0"/>
              <a:t>.</a:t>
            </a:r>
          </a:p>
        </p:txBody>
      </p:sp>
      <p:pic>
        <p:nvPicPr>
          <p:cNvPr id="7170" name="Picture 2" descr="https://melalinusantara.files.wordpress.com/2014/05/suk_0083-copy1.jpg?w=9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0"/>
            <a:ext cx="51625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tud5.files.wordpress.com/2012/07/analisis-topograf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3286125"/>
            <a:ext cx="516255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65720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600" b="1" dirty="0" err="1"/>
              <a:t>Kriteria</a:t>
            </a:r>
            <a:r>
              <a:rPr lang="en-US" sz="3600" b="1" dirty="0"/>
              <a:t> </a:t>
            </a:r>
            <a:r>
              <a:rPr lang="en-US" sz="3600" b="1" dirty="0" err="1"/>
              <a:t>Perencanaan</a:t>
            </a:r>
            <a:r>
              <a:rPr lang="en-US" sz="3600" b="1" dirty="0"/>
              <a:t> </a:t>
            </a:r>
            <a:r>
              <a:rPr lang="en-US" sz="3600" b="1" dirty="0" err="1"/>
              <a:t>Geometrik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lvl="0"/>
                <a:r>
                  <a:rPr lang="en-US" sz="3600" dirty="0" err="1"/>
                  <a:t>Tetapkan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ditetapkan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klasifikasi</a:t>
                </a:r>
                <a:r>
                  <a:rPr lang="en-US" sz="3600" dirty="0"/>
                  <a:t> </a:t>
                </a:r>
                <a:r>
                  <a:rPr lang="en-US" sz="3600" dirty="0" err="1"/>
                  <a:t>menurut</a:t>
                </a:r>
                <a:r>
                  <a:rPr lang="en-US" sz="3600" dirty="0"/>
                  <a:t> </a:t>
                </a:r>
                <a:r>
                  <a:rPr lang="en-US" sz="3600" dirty="0" err="1"/>
                  <a:t>fungsi</a:t>
                </a:r>
                <a:r>
                  <a:rPr lang="en-US" sz="3600" dirty="0"/>
                  <a:t> </a:t>
                </a:r>
                <a:r>
                  <a:rPr lang="en-US" sz="3600" dirty="0" err="1"/>
                  <a:t>jalan</a:t>
                </a:r>
                <a:r>
                  <a:rPr lang="en-US" sz="3600" dirty="0"/>
                  <a:t>;</a:t>
                </a:r>
              </a:p>
              <a:p>
                <a:pPr lvl="0"/>
                <a:r>
                  <a:rPr lang="en-US" sz="3600" dirty="0" err="1"/>
                  <a:t>Kendaraan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Rencana</a:t>
                </a:r>
                <a:r>
                  <a:rPr lang="en-US" sz="3600" dirty="0"/>
                  <a:t> </a:t>
                </a:r>
              </a:p>
              <a:p>
                <a:pPr lvl="0"/>
                <a:r>
                  <a:rPr lang="en-US" sz="3600" dirty="0"/>
                  <a:t>VLHR </a:t>
                </a:r>
                <a:r>
                  <a:rPr lang="en-US" sz="3600" dirty="0" err="1"/>
                  <a:t>dan</a:t>
                </a:r>
                <a:r>
                  <a:rPr lang="en-US" sz="3600" dirty="0"/>
                  <a:t> VJR </a:t>
                </a:r>
              </a:p>
              <a:p>
                <a:r>
                  <a:rPr lang="en-US" sz="3600" dirty="0" err="1"/>
                  <a:t>Kecepatan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Rencana</a:t>
                </a:r>
                <a:r>
                  <a:rPr lang="en-US" sz="3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686" b="-5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15462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879987"/>
          </a:xfrm>
        </p:spPr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200" b="1" dirty="0" err="1"/>
              <a:t>Penentuan</a:t>
            </a:r>
            <a:r>
              <a:rPr lang="en-US" sz="3200" b="1" dirty="0"/>
              <a:t> </a:t>
            </a:r>
            <a:r>
              <a:rPr lang="en-US" sz="3200" b="1" dirty="0" err="1"/>
              <a:t>Alinemen</a:t>
            </a:r>
            <a:r>
              <a:rPr lang="en-US" sz="3200" b="1" dirty="0"/>
              <a:t> </a:t>
            </a:r>
            <a:r>
              <a:rPr lang="en-US" sz="3200" b="1" dirty="0" err="1"/>
              <a:t>Jalan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422287"/>
            <a:ext cx="8428702" cy="3649133"/>
          </a:xfrm>
        </p:spPr>
        <p:txBody>
          <a:bodyPr>
            <a:noAutofit/>
          </a:bodyPr>
          <a:lstStyle/>
          <a:p>
            <a:pPr marL="285750" lvl="3" indent="-285750"/>
            <a:r>
              <a:rPr lang="en-US" sz="2400" b="1" i="1" dirty="0" err="1"/>
              <a:t>Penentuan</a:t>
            </a:r>
            <a:r>
              <a:rPr lang="en-US" sz="2400" b="1" i="1" dirty="0"/>
              <a:t> </a:t>
            </a:r>
            <a:r>
              <a:rPr lang="en-US" sz="2400" b="1" i="1" dirty="0" err="1"/>
              <a:t>Alinemen</a:t>
            </a:r>
            <a:r>
              <a:rPr lang="en-US" sz="2400" b="1" i="1" dirty="0"/>
              <a:t> Horizontal</a:t>
            </a:r>
          </a:p>
          <a:p>
            <a:pPr lvl="1"/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jari</a:t>
            </a:r>
            <a:r>
              <a:rPr lang="en-US" sz="2400" dirty="0"/>
              <a:t> minimum </a:t>
            </a:r>
            <a:r>
              <a:rPr lang="en-US" sz="2400" dirty="0" err="1"/>
              <a:t>lengkung</a:t>
            </a:r>
            <a:r>
              <a:rPr lang="en-US" sz="2400" dirty="0"/>
              <a:t> horizontal; </a:t>
            </a:r>
          </a:p>
          <a:p>
            <a:pPr lvl="1"/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; </a:t>
            </a:r>
          </a:p>
          <a:p>
            <a:pPr lvl="1"/>
            <a:r>
              <a:rPr lang="en-US" sz="2400" dirty="0" err="1"/>
              <a:t>Panjang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yang </a:t>
            </a:r>
            <a:r>
              <a:rPr lang="en-US" sz="2400" dirty="0" err="1"/>
              <a:t>lurus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pPr lvl="1"/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henti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mendahului</a:t>
            </a:r>
            <a:r>
              <a:rPr lang="en-US" sz="2400" dirty="0"/>
              <a:t>. </a:t>
            </a:r>
          </a:p>
          <a:p>
            <a:pPr marL="285750" lvl="3" indent="-285750"/>
            <a:r>
              <a:rPr lang="en-US" sz="2400" b="1" i="1" dirty="0" err="1"/>
              <a:t>Penentuan</a:t>
            </a:r>
            <a:r>
              <a:rPr lang="en-US" sz="2400" b="1" i="1" dirty="0"/>
              <a:t> </a:t>
            </a:r>
            <a:r>
              <a:rPr lang="en-US" sz="2400" b="1" i="1" dirty="0" err="1"/>
              <a:t>Alinemen</a:t>
            </a:r>
            <a:r>
              <a:rPr lang="en-US" sz="2400" b="1" i="1" dirty="0"/>
              <a:t> </a:t>
            </a:r>
            <a:r>
              <a:rPr lang="en-US" sz="2400" b="1" i="1" dirty="0" err="1"/>
              <a:t>Vetikal</a:t>
            </a:r>
            <a:endParaRPr lang="en-US" sz="2400" b="1" i="1" dirty="0"/>
          </a:p>
          <a:p>
            <a:pPr lvl="1"/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lengkung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minimum;</a:t>
            </a:r>
          </a:p>
          <a:p>
            <a:pPr lvl="1"/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;</a:t>
            </a:r>
          </a:p>
          <a:p>
            <a:pPr lvl="1"/>
            <a:r>
              <a:rPr lang="en-US" sz="2400" dirty="0" err="1"/>
              <a:t>Panjang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 yang </a:t>
            </a:r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lajur</a:t>
            </a:r>
            <a:r>
              <a:rPr lang="en-US" sz="2400" dirty="0"/>
              <a:t> </a:t>
            </a:r>
            <a:r>
              <a:rPr lang="en-US" sz="2400" dirty="0" err="1"/>
              <a:t>pendakian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pPr lvl="1"/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henti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mendahului</a:t>
            </a:r>
            <a:r>
              <a:rPr lang="en-US" sz="2400" dirty="0"/>
              <a:t>. </a:t>
            </a:r>
            <a:endParaRPr lang="en-US" sz="2400" b="1" i="1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835782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err="1"/>
              <a:t>Potongan</a:t>
            </a:r>
            <a:r>
              <a:rPr lang="en-US" sz="4000" b="1" i="1" dirty="0"/>
              <a:t> </a:t>
            </a:r>
            <a:r>
              <a:rPr lang="en-US" sz="4000" b="1" i="1" dirty="0" err="1"/>
              <a:t>Melintang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lajur</a:t>
            </a:r>
            <a:r>
              <a:rPr lang="en-US" sz="3600" dirty="0"/>
              <a:t>, </a:t>
            </a:r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jalur</a:t>
            </a:r>
            <a:r>
              <a:rPr lang="en-US" sz="3600" dirty="0"/>
              <a:t>,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bahu</a:t>
            </a:r>
            <a:r>
              <a:rPr lang="en-US" sz="3600" dirty="0"/>
              <a:t> </a:t>
            </a:r>
            <a:r>
              <a:rPr lang="en-US" sz="3600" dirty="0" err="1"/>
              <a:t>jalan</a:t>
            </a:r>
            <a:r>
              <a:rPr lang="en-US" sz="3600" dirty="0"/>
              <a:t>; </a:t>
            </a:r>
          </a:p>
          <a:p>
            <a:pPr lvl="0"/>
            <a:r>
              <a:rPr lang="en-US" sz="3600" dirty="0" err="1"/>
              <a:t>Pelebaran</a:t>
            </a:r>
            <a:r>
              <a:rPr lang="en-US" sz="3600" dirty="0"/>
              <a:t> </a:t>
            </a:r>
            <a:r>
              <a:rPr lang="en-US" sz="3600" dirty="0" err="1"/>
              <a:t>jalan</a:t>
            </a:r>
            <a:r>
              <a:rPr lang="en-US" sz="3600" dirty="0"/>
              <a:t> di </a:t>
            </a:r>
            <a:r>
              <a:rPr lang="en-US" sz="3600" dirty="0" err="1"/>
              <a:t>tikungan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setiap</a:t>
            </a:r>
            <a:r>
              <a:rPr lang="en-US" sz="3600" dirty="0"/>
              <a:t> </a:t>
            </a:r>
            <a:r>
              <a:rPr lang="en-US" sz="3600" dirty="0" err="1"/>
              <a:t>tikungan</a:t>
            </a:r>
            <a:r>
              <a:rPr lang="en-US" sz="3600" dirty="0"/>
              <a:t>;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</a:p>
          <a:p>
            <a:pPr lvl="0"/>
            <a:r>
              <a:rPr lang="en-US" sz="3600" dirty="0" err="1"/>
              <a:t>Damaja</a:t>
            </a:r>
            <a:r>
              <a:rPr lang="en-US" sz="3600" dirty="0"/>
              <a:t>, </a:t>
            </a:r>
            <a:r>
              <a:rPr lang="en-US" sz="3600" dirty="0" err="1"/>
              <a:t>Damija</a:t>
            </a:r>
            <a:r>
              <a:rPr lang="en-US" sz="3600" dirty="0"/>
              <a:t>,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Dawasja</a:t>
            </a: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083295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3600" b="1" dirty="0" err="1"/>
              <a:t>Penentuan</a:t>
            </a:r>
            <a:r>
              <a:rPr lang="en-US" sz="3600" b="1" dirty="0"/>
              <a:t> </a:t>
            </a:r>
            <a:r>
              <a:rPr lang="en-US" sz="3600" b="1" dirty="0" err="1"/>
              <a:t>Alinemen</a:t>
            </a:r>
            <a:r>
              <a:rPr lang="en-US" sz="3600" b="1" dirty="0"/>
              <a:t> yang Optimal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terpendek</a:t>
            </a:r>
            <a:r>
              <a:rPr lang="en-US" sz="2800" dirty="0"/>
              <a:t>; </a:t>
            </a:r>
          </a:p>
          <a:p>
            <a:pPr lvl="0"/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dipenuhi</a:t>
            </a:r>
            <a:r>
              <a:rPr lang="en-US" sz="2800" dirty="0"/>
              <a:t>.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alternatif</a:t>
            </a:r>
            <a:r>
              <a:rPr lang="en-US" sz="2800" dirty="0"/>
              <a:t> </a:t>
            </a:r>
            <a:r>
              <a:rPr lang="en-US" sz="2800" dirty="0" err="1"/>
              <a:t>alinemen</a:t>
            </a:r>
            <a:r>
              <a:rPr lang="en-US" sz="2800" dirty="0"/>
              <a:t> yang </a:t>
            </a:r>
            <a:r>
              <a:rPr lang="en-US" sz="2800" dirty="0" err="1"/>
              <a:t>memenuhi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,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dirubah</a:t>
            </a:r>
            <a:r>
              <a:rPr lang="en-US" sz="2800" dirty="0"/>
              <a:t>; </a:t>
            </a:r>
          </a:p>
          <a:p>
            <a:pPr lvl="0"/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yang paling </a:t>
            </a:r>
            <a:r>
              <a:rPr lang="en-US" sz="2800" dirty="0" err="1"/>
              <a:t>sedikit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murah</a:t>
            </a:r>
            <a:r>
              <a:rPr lang="en-US" sz="2800" dirty="0"/>
              <a:t>. Yang </a:t>
            </a:r>
            <a:r>
              <a:rPr lang="en-US" sz="2800" dirty="0" err="1"/>
              <a:t>dimaksud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di </a:t>
            </a:r>
            <a:r>
              <a:rPr lang="en-US" sz="2800" dirty="0" err="1"/>
              <a:t>sini</a:t>
            </a:r>
            <a:r>
              <a:rPr lang="en-US" sz="2800" dirty="0"/>
              <a:t> </a:t>
            </a:r>
            <a:r>
              <a:rPr lang="en-US" sz="2800" dirty="0" err="1"/>
              <a:t>melingkupi</a:t>
            </a:r>
            <a:r>
              <a:rPr lang="en-US" sz="2800" dirty="0"/>
              <a:t> volume </a:t>
            </a:r>
            <a:r>
              <a:rPr lang="en-US" sz="2800" dirty="0" err="1"/>
              <a:t>galian</a:t>
            </a:r>
            <a:r>
              <a:rPr lang="en-US" sz="2800" dirty="0"/>
              <a:t>, volume </a:t>
            </a:r>
            <a:r>
              <a:rPr lang="en-US" sz="2800" dirty="0" err="1"/>
              <a:t>timbunan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volume </a:t>
            </a:r>
            <a:r>
              <a:rPr lang="en-US" sz="2800" dirty="0" err="1"/>
              <a:t>perpindahan</a:t>
            </a:r>
            <a:r>
              <a:rPr lang="en-US" sz="2800" dirty="0"/>
              <a:t>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pengoperasian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</a:t>
            </a:r>
            <a:r>
              <a:rPr lang="en-US" sz="2800" dirty="0" err="1"/>
              <a:t>galian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timbunan</a:t>
            </a:r>
            <a:r>
              <a:rPr lang="en-US" sz="2800" dirty="0"/>
              <a:t>;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</a:p>
          <a:p>
            <a:pPr lvl="0"/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jumlah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panjang</a:t>
            </a:r>
            <a:r>
              <a:rPr lang="en-US" sz="2800" dirty="0"/>
              <a:t> </a:t>
            </a:r>
            <a:r>
              <a:rPr lang="en-US" sz="2800" dirty="0" err="1"/>
              <a:t>jembatan</a:t>
            </a:r>
            <a:r>
              <a:rPr lang="en-US" sz="2800" dirty="0"/>
              <a:t> paling </a:t>
            </a:r>
            <a:r>
              <a:rPr lang="en-US" sz="2800" dirty="0" err="1"/>
              <a:t>sedikit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pendek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murah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408597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200" b="1" dirty="0" err="1"/>
              <a:t>Pembuatan</a:t>
            </a:r>
            <a:r>
              <a:rPr lang="en-US" sz="3200" b="1" dirty="0"/>
              <a:t> </a:t>
            </a:r>
            <a:r>
              <a:rPr lang="en-US" sz="3200" b="1" dirty="0" err="1"/>
              <a:t>Gambar</a:t>
            </a:r>
            <a:r>
              <a:rPr lang="en-US" sz="3200" b="1" dirty="0"/>
              <a:t> </a:t>
            </a:r>
            <a:r>
              <a:rPr lang="en-US" sz="3200" b="1" dirty="0" err="1"/>
              <a:t>Rencana</a:t>
            </a:r>
            <a:r>
              <a:rPr lang="en-US" sz="3200" b="1" dirty="0"/>
              <a:t> </a:t>
            </a:r>
            <a:r>
              <a:rPr lang="en-US" sz="3200" b="1" dirty="0" err="1"/>
              <a:t>Geometrik</a:t>
            </a:r>
            <a:r>
              <a:rPr lang="en-US" sz="3200" b="1" dirty="0"/>
              <a:t> </a:t>
            </a:r>
            <a:r>
              <a:rPr lang="en-US" sz="3200" b="1" dirty="0" err="1"/>
              <a:t>Jalan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alinemen</a:t>
            </a:r>
            <a:r>
              <a:rPr lang="en-US" sz="2400" dirty="0"/>
              <a:t> horizontal </a:t>
            </a:r>
            <a:r>
              <a:rPr lang="en-US" sz="2400" dirty="0" err="1"/>
              <a:t>jalan</a:t>
            </a:r>
            <a:r>
              <a:rPr lang="en-US" sz="2400" dirty="0"/>
              <a:t> yang </a:t>
            </a:r>
            <a:r>
              <a:rPr lang="en-US" sz="2400" dirty="0" err="1"/>
              <a:t>digambar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peta</a:t>
            </a:r>
            <a:r>
              <a:rPr lang="en-US" sz="2400" dirty="0"/>
              <a:t> </a:t>
            </a:r>
            <a:r>
              <a:rPr lang="en-US" sz="2400" dirty="0" err="1"/>
              <a:t>topografi</a:t>
            </a:r>
            <a:r>
              <a:rPr lang="en-US" sz="2400" dirty="0"/>
              <a:t> </a:t>
            </a:r>
            <a:r>
              <a:rPr lang="en-US" sz="2400" dirty="0" err="1"/>
              <a:t>berkontur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alinemen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/>
              <a:t>Diagram </a:t>
            </a:r>
            <a:r>
              <a:rPr lang="en-US" sz="2400" dirty="0" err="1"/>
              <a:t>superelevasi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potongan</a:t>
            </a:r>
            <a:r>
              <a:rPr lang="en-US" sz="2400" dirty="0"/>
              <a:t> </a:t>
            </a:r>
            <a:r>
              <a:rPr lang="en-US" sz="2400" dirty="0" err="1"/>
              <a:t>melintang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titik</a:t>
            </a:r>
            <a:r>
              <a:rPr lang="en-US" sz="2400" dirty="0"/>
              <a:t> Sta.; </a:t>
            </a:r>
          </a:p>
          <a:p>
            <a:pPr lvl="0"/>
            <a:r>
              <a:rPr lang="en-US" sz="2400" dirty="0"/>
              <a:t>Diagram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tanah</a:t>
            </a:r>
            <a:r>
              <a:rPr lang="en-US" sz="2400" dirty="0"/>
              <a:t> (mass diagram); </a:t>
            </a:r>
            <a:r>
              <a:rPr lang="en-US" sz="2400" dirty="0" err="1"/>
              <a:t>dan</a:t>
            </a:r>
            <a:endParaRPr lang="en-US" sz="2400" dirty="0"/>
          </a:p>
          <a:p>
            <a:pPr lvl="0"/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lain yang </a:t>
            </a:r>
            <a:r>
              <a:rPr lang="en-US" sz="2400" dirty="0" err="1"/>
              <a:t>dianggap</a:t>
            </a:r>
            <a:r>
              <a:rPr lang="en-US" sz="2400" dirty="0"/>
              <a:t> </a:t>
            </a:r>
            <a:r>
              <a:rPr lang="en-US" sz="2400" dirty="0" err="1"/>
              <a:t>perlu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273978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0" y="60386"/>
            <a:ext cx="8122569" cy="540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353478" y="254209"/>
            <a:ext cx="9404723" cy="1400530"/>
          </a:xfrm>
        </p:spPr>
        <p:txBody>
          <a:bodyPr/>
          <a:lstStyle/>
          <a:p>
            <a:r>
              <a:rPr lang="id-ID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924267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412</TotalTime>
  <Words>2932</Words>
  <Application>Microsoft Office PowerPoint</Application>
  <PresentationFormat>Custom</PresentationFormat>
  <Paragraphs>553</Paragraphs>
  <Slides>62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4" baseType="lpstr">
      <vt:lpstr>Ion</vt:lpstr>
      <vt:lpstr>Bitmap Image</vt:lpstr>
      <vt:lpstr> Topik#4:  Alinemen Horizontal</vt:lpstr>
      <vt:lpstr>RPS: Alinemen Horizontal</vt:lpstr>
      <vt:lpstr>Alinyemen Horizontal</vt:lpstr>
      <vt:lpstr>PowerPoint Presentation</vt:lpstr>
      <vt:lpstr>PANJANG BAGIAN LURUS</vt:lpstr>
      <vt:lpstr>Tikungan atau Lengkung Horizontal </vt:lpstr>
      <vt:lpstr>Spiral-Circle-Spiral</vt:lpstr>
      <vt:lpstr>FS</vt:lpstr>
      <vt:lpstr>Panjang Tikungan Minimum (DPU, 2009)</vt:lpstr>
      <vt:lpstr>Jari -jari tikungan minimum (R_min) </vt:lpstr>
      <vt:lpstr>Superelevasi maksimum berdasarkan tata guna lahan dan iklim.</vt:lpstr>
      <vt:lpstr>Lengkung Peralihan</vt:lpstr>
      <vt:lpstr>Tabel 2.25: Panjang Lengkung Peralihan (L_s) dan panjang pencapaian superelevasi (L_e) untuk jalan l-jalur-2-lajur-2arah</vt:lpstr>
      <vt:lpstr>Tabel 2.26: Jari-jari tikungan yang tidak memerlukan lengkungan peralihan.</vt:lpstr>
      <vt:lpstr>Pergeseran lintasan pada tikungan menggunakan lengkung peralihan</vt:lpstr>
      <vt:lpstr>Pencapaian Superelavasi</vt:lpstr>
      <vt:lpstr>Diagram superelevasi dengan sumbu putar sisi dalam perkerasan jalan </vt:lpstr>
      <vt:lpstr>Diagram superelevasi dengan sumbu putar sisi Luar perkerasan jalan </vt:lpstr>
      <vt:lpstr>Superelevasi dicapai secara bertahap dari kemiringan melintang normal pada bagian jalan yang lurus sampai ke kemiringan penuh (superelevasi) pada bagian lengkung</vt:lpstr>
      <vt:lpstr>Pencapaian superelevasi pada tikungan tipe SCS</vt:lpstr>
      <vt:lpstr>Pencapaian superelevasi pada tikungan tipe FC</vt:lpstr>
      <vt:lpstr>PELEBARAN DI TIKUNGAN</vt:lpstr>
      <vt:lpstr>Tabel 2.29: Pelebaran di Tikungan</vt:lpstr>
      <vt:lpstr>Tabel 2.29: Pelebaran di Tikungan</vt:lpstr>
      <vt:lpstr>Standar bentuk tikungan berurutan atau Tikungan Gabungan </vt:lpstr>
      <vt:lpstr>Tikungan yang harus dihindarkan</vt:lpstr>
      <vt:lpstr>Tikungan yang harus dihindarkan</vt:lpstr>
      <vt:lpstr>Jalan Raya 1 [M-5]</vt:lpstr>
      <vt:lpstr>RPS: Alinemen Vertikal</vt:lpstr>
      <vt:lpstr>Alinemen Vertikal</vt:lpstr>
      <vt:lpstr>Landai Minimum dan Maksimum</vt:lpstr>
      <vt:lpstr>Tabel 2.30:  Kelandaian maksimum yang diizinkan</vt:lpstr>
      <vt:lpstr>Lengkung Vertikal</vt:lpstr>
      <vt:lpstr>Penentuan Faktor penampilan kenyamanan, Y</vt:lpstr>
      <vt:lpstr>Panjang Minimum Lengkung Vertikal</vt:lpstr>
      <vt:lpstr>Lengkung Vertikal</vt:lpstr>
      <vt:lpstr>Lengkung Vertikal cembung</vt:lpstr>
      <vt:lpstr>Gambar 2.42:  Panjang lengkung vertikal cembung berdasarkan jarak pandang henti</vt:lpstr>
      <vt:lpstr>Lengkung Vertikal Cekung</vt:lpstr>
      <vt:lpstr>Panjang lengkung vertikal cekung berdasarkan jarak pandang henti</vt:lpstr>
      <vt:lpstr>Faktor kenyamanan untuk lengkung vertikal cekung </vt:lpstr>
      <vt:lpstr>Lajur Pendakian</vt:lpstr>
      <vt:lpstr>Jarak antara dua Lajur pendakian</vt:lpstr>
      <vt:lpstr>Koordinasi Alinemen</vt:lpstr>
      <vt:lpstr>Ketentuan Koordinasi alinemen vertikal dan alinemen horizontal </vt:lpstr>
      <vt:lpstr>ILUSTRASI: Koordinasi alinemen vertikal dan alinemen horizontal yang berhimpit</vt:lpstr>
      <vt:lpstr>ILUSTRASI: Koordinasi yang harus dihindari, dimana alinemen vertikal menghalangi pandangan pengemudi saat masuk tikungan pertama</vt:lpstr>
      <vt:lpstr>ILUSTRASI: Koordinasi yang harus dihindari, dimana pada bagian lurus pandangan pengemudi terhalang oleh ouncak alinemen vertical sehingga pengemudi sulit memperkirakan arah alinemen dibalik puncak tersebut</vt:lpstr>
      <vt:lpstr>Pengerjaan Perencanaan Geometrik Jalan</vt:lpstr>
      <vt:lpstr>Data yang dibutuhkan</vt:lpstr>
      <vt:lpstr>Peta Kontur</vt:lpstr>
      <vt:lpstr>PETA TOPOGRAFI</vt:lpstr>
      <vt:lpstr>PETA GEOLOGI</vt:lpstr>
      <vt:lpstr>PETA LAND USE</vt:lpstr>
      <vt:lpstr>JARINGAN JALAN</vt:lpstr>
      <vt:lpstr>Identifikasi Lokasi Jalan</vt:lpstr>
      <vt:lpstr>Kriteria Perencanaan Geometrik</vt:lpstr>
      <vt:lpstr>Penentuan Alinemen Jalan</vt:lpstr>
      <vt:lpstr>Potongan Melintang</vt:lpstr>
      <vt:lpstr>Penentuan Alinemen yang Optimal</vt:lpstr>
      <vt:lpstr>Pembuatan Gambar Rencana Geometrik Jalan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Jalan Raya 1</dc:title>
  <dc:creator>Tri Mulyono</dc:creator>
  <cp:lastModifiedBy>Windows User</cp:lastModifiedBy>
  <cp:revision>13</cp:revision>
  <dcterms:created xsi:type="dcterms:W3CDTF">2017-03-16T18:26:54Z</dcterms:created>
  <dcterms:modified xsi:type="dcterms:W3CDTF">2020-09-01T10:52:48Z</dcterms:modified>
</cp:coreProperties>
</file>