
<file path=[Content_Types].xml><?xml version="1.0" encoding="utf-8"?>
<Types xmlns="http://schemas.openxmlformats.org/package/2006/content-types">
  <Default Extension="mp3" ContentType="audio/unknown"/>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63"/>
  </p:notesMasterIdLst>
  <p:sldIdLst>
    <p:sldId id="322" r:id="rId2"/>
    <p:sldId id="320" r:id="rId3"/>
    <p:sldId id="281" r:id="rId4"/>
    <p:sldId id="256" r:id="rId5"/>
    <p:sldId id="314" r:id="rId6"/>
    <p:sldId id="315" r:id="rId7"/>
    <p:sldId id="257" r:id="rId8"/>
    <p:sldId id="258" r:id="rId9"/>
    <p:sldId id="259" r:id="rId10"/>
    <p:sldId id="260" r:id="rId11"/>
    <p:sldId id="261" r:id="rId12"/>
    <p:sldId id="262" r:id="rId13"/>
    <p:sldId id="263" r:id="rId14"/>
    <p:sldId id="275" r:id="rId15"/>
    <p:sldId id="276" r:id="rId16"/>
    <p:sldId id="264" r:id="rId17"/>
    <p:sldId id="274" r:id="rId18"/>
    <p:sldId id="265" r:id="rId19"/>
    <p:sldId id="267" r:id="rId20"/>
    <p:sldId id="317" r:id="rId21"/>
    <p:sldId id="318" r:id="rId22"/>
    <p:sldId id="268" r:id="rId23"/>
    <p:sldId id="269" r:id="rId24"/>
    <p:sldId id="270" r:id="rId25"/>
    <p:sldId id="282" r:id="rId26"/>
    <p:sldId id="271" r:id="rId27"/>
    <p:sldId id="283" r:id="rId28"/>
    <p:sldId id="272" r:id="rId29"/>
    <p:sldId id="273" r:id="rId30"/>
    <p:sldId id="277" r:id="rId31"/>
    <p:sldId id="284" r:id="rId32"/>
    <p:sldId id="278" r:id="rId33"/>
    <p:sldId id="280" r:id="rId34"/>
    <p:sldId id="313" r:id="rId35"/>
    <p:sldId id="285" r:id="rId36"/>
    <p:sldId id="299" r:id="rId37"/>
    <p:sldId id="300" r:id="rId38"/>
    <p:sldId id="301" r:id="rId39"/>
    <p:sldId id="302" r:id="rId40"/>
    <p:sldId id="311" r:id="rId41"/>
    <p:sldId id="312" r:id="rId42"/>
    <p:sldId id="303" r:id="rId43"/>
    <p:sldId id="304" r:id="rId44"/>
    <p:sldId id="305" r:id="rId45"/>
    <p:sldId id="307" r:id="rId46"/>
    <p:sldId id="308" r:id="rId47"/>
    <p:sldId id="309" r:id="rId48"/>
    <p:sldId id="287" r:id="rId49"/>
    <p:sldId id="286" r:id="rId50"/>
    <p:sldId id="288" r:id="rId51"/>
    <p:sldId id="289" r:id="rId52"/>
    <p:sldId id="290" r:id="rId53"/>
    <p:sldId id="291" r:id="rId54"/>
    <p:sldId id="292" r:id="rId55"/>
    <p:sldId id="293" r:id="rId56"/>
    <p:sldId id="294" r:id="rId57"/>
    <p:sldId id="298" r:id="rId58"/>
    <p:sldId id="295" r:id="rId59"/>
    <p:sldId id="296" r:id="rId60"/>
    <p:sldId id="297" r:id="rId61"/>
    <p:sldId id="310" r:id="rId62"/>
  </p:sldIdLst>
  <p:sldSz cx="9144000" cy="6858000" type="screen4x3"/>
  <p:notesSz cx="6858000" cy="9144000"/>
  <p:defaultTextStyle>
    <a:defPPr>
      <a:defRPr lang="id-ID"/>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5315" autoAdjust="0"/>
  </p:normalViewPr>
  <p:slideViewPr>
    <p:cSldViewPr>
      <p:cViewPr varScale="1">
        <p:scale>
          <a:sx n="62" d="100"/>
          <a:sy n="62" d="100"/>
        </p:scale>
        <p:origin x="-1584" y="-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FB6E699-0EFE-4B07-B1E8-06E0D4956FD0}" type="datetimeFigureOut">
              <a:rPr lang="id-ID" smtClean="0"/>
              <a:pPr/>
              <a:t>19/07/2018</a:t>
            </a:fld>
            <a:endParaRPr lang="id-ID"/>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id-ID"/>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id-ID"/>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DA6694-03C2-468A-BD04-1762D16728E0}" type="slidenum">
              <a:rPr lang="id-ID" smtClean="0"/>
              <a:pPr/>
              <a:t>‹#›</a:t>
            </a:fld>
            <a:endParaRPr lang="id-ID"/>
          </a:p>
        </p:txBody>
      </p:sp>
    </p:spTree>
    <p:extLst>
      <p:ext uri="{BB962C8B-B14F-4D97-AF65-F5344CB8AC3E}">
        <p14:creationId xmlns:p14="http://schemas.microsoft.com/office/powerpoint/2010/main" val="36524993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4</a:t>
            </a:fld>
            <a:endParaRPr lang="id-ID"/>
          </a:p>
        </p:txBody>
      </p:sp>
    </p:spTree>
    <p:extLst>
      <p:ext uri="{BB962C8B-B14F-4D97-AF65-F5344CB8AC3E}">
        <p14:creationId xmlns:p14="http://schemas.microsoft.com/office/powerpoint/2010/main" val="139250258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22</a:t>
            </a:fld>
            <a:endParaRPr lang="id-ID"/>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26</a:t>
            </a:fld>
            <a:endParaRPr lang="id-ID"/>
          </a:p>
        </p:txBody>
      </p:sp>
    </p:spTree>
    <p:extLst>
      <p:ext uri="{BB962C8B-B14F-4D97-AF65-F5344CB8AC3E}">
        <p14:creationId xmlns:p14="http://schemas.microsoft.com/office/powerpoint/2010/main" val="7364969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32</a:t>
            </a:fld>
            <a:endParaRPr lang="id-ID"/>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33</a:t>
            </a:fld>
            <a:endParaRPr lang="id-ID"/>
          </a:p>
        </p:txBody>
      </p:sp>
    </p:spTree>
    <p:extLst>
      <p:ext uri="{BB962C8B-B14F-4D97-AF65-F5344CB8AC3E}">
        <p14:creationId xmlns:p14="http://schemas.microsoft.com/office/powerpoint/2010/main" val="40225778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34</a:t>
            </a:fld>
            <a:endParaRPr lang="id-ID"/>
          </a:p>
        </p:txBody>
      </p:sp>
    </p:spTree>
    <p:extLst>
      <p:ext uri="{BB962C8B-B14F-4D97-AF65-F5344CB8AC3E}">
        <p14:creationId xmlns:p14="http://schemas.microsoft.com/office/powerpoint/2010/main" val="2255158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52</a:t>
            </a:fld>
            <a:endParaRPr lang="id-ID"/>
          </a:p>
        </p:txBody>
      </p:sp>
    </p:spTree>
    <p:extLst>
      <p:ext uri="{BB962C8B-B14F-4D97-AF65-F5344CB8AC3E}">
        <p14:creationId xmlns:p14="http://schemas.microsoft.com/office/powerpoint/2010/main" val="18725207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dirty="0"/>
          </a:p>
        </p:txBody>
      </p:sp>
      <p:sp>
        <p:nvSpPr>
          <p:cNvPr id="4" name="Slide Number Placeholder 3"/>
          <p:cNvSpPr>
            <a:spLocks noGrp="1"/>
          </p:cNvSpPr>
          <p:nvPr>
            <p:ph type="sldNum" sz="quarter" idx="10"/>
          </p:nvPr>
        </p:nvSpPr>
        <p:spPr/>
        <p:txBody>
          <a:bodyPr/>
          <a:lstStyle/>
          <a:p>
            <a:fld id="{36DA6694-03C2-468A-BD04-1762D16728E0}" type="slidenum">
              <a:rPr lang="id-ID" smtClean="0"/>
              <a:pPr/>
              <a:t>57</a:t>
            </a:fld>
            <a:endParaRPr lang="id-ID"/>
          </a:p>
        </p:txBody>
      </p:sp>
    </p:spTree>
    <p:extLst>
      <p:ext uri="{BB962C8B-B14F-4D97-AF65-F5344CB8AC3E}">
        <p14:creationId xmlns:p14="http://schemas.microsoft.com/office/powerpoint/2010/main" val="41710179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19" name="Footer Placeholder 18"/>
          <p:cNvSpPr>
            <a:spLocks noGrp="1"/>
          </p:cNvSpPr>
          <p:nvPr>
            <p:ph type="ftr" sz="quarter" idx="11"/>
          </p:nvPr>
        </p:nvSpPr>
        <p:spPr/>
        <p:txBody>
          <a:bodyPr/>
          <a:lstStyle/>
          <a:p>
            <a:endParaRPr lang="id-ID"/>
          </a:p>
        </p:txBody>
      </p:sp>
      <p:sp>
        <p:nvSpPr>
          <p:cNvPr id="27" name="Slide Number Placeholder 26"/>
          <p:cNvSpPr>
            <a:spLocks noGrp="1"/>
          </p:cNvSpPr>
          <p:nvPr>
            <p:ph type="sldNum" sz="quarter" idx="12"/>
          </p:nvPr>
        </p:nvSpPr>
        <p:spPr/>
        <p:txBody>
          <a:bodyPr/>
          <a:lstStyle/>
          <a:p>
            <a:fld id="{061A8AA7-BD9A-432C-A3E9-B03C75EE9813}"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61A8AA7-BD9A-432C-A3E9-B03C75EE9813}" type="slidenum">
              <a:rPr lang="id-ID" smtClean="0"/>
              <a:pPr/>
              <a:t>‹#›</a:t>
            </a:fld>
            <a:endParaRPr lang="id-ID"/>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8" name="Footer Placeholder 7"/>
          <p:cNvSpPr>
            <a:spLocks noGrp="1"/>
          </p:cNvSpPr>
          <p:nvPr>
            <p:ph type="ftr" sz="quarter" idx="11"/>
          </p:nvPr>
        </p:nvSpPr>
        <p:spPr/>
        <p:txBody>
          <a:bodyPr/>
          <a:lstStyle/>
          <a:p>
            <a:endParaRPr lang="id-ID"/>
          </a:p>
        </p:txBody>
      </p:sp>
      <p:sp>
        <p:nvSpPr>
          <p:cNvPr id="9" name="Slide Number Placeholder 8"/>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4" name="Footer Placeholder 3"/>
          <p:cNvSpPr>
            <a:spLocks noGrp="1"/>
          </p:cNvSpPr>
          <p:nvPr>
            <p:ph type="ftr" sz="quarter" idx="11"/>
          </p:nvPr>
        </p:nvSpPr>
        <p:spPr/>
        <p:txBody>
          <a:bodyPr/>
          <a:lstStyle/>
          <a:p>
            <a:endParaRPr lang="id-ID"/>
          </a:p>
        </p:txBody>
      </p:sp>
      <p:sp>
        <p:nvSpPr>
          <p:cNvPr id="5" name="Slide Number Placeholder 4"/>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3" name="Footer Placeholder 2"/>
          <p:cNvSpPr>
            <a:spLocks noGrp="1"/>
          </p:cNvSpPr>
          <p:nvPr>
            <p:ph type="ftr" sz="quarter" idx="11"/>
          </p:nvPr>
        </p:nvSpPr>
        <p:spPr/>
        <p:txBody>
          <a:bodyPr/>
          <a:lstStyle/>
          <a:p>
            <a:endParaRPr lang="id-ID"/>
          </a:p>
        </p:txBody>
      </p:sp>
      <p:sp>
        <p:nvSpPr>
          <p:cNvPr id="4" name="Slide Number Placeholder 3"/>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6" name="Footer Placeholder 5"/>
          <p:cNvSpPr>
            <a:spLocks noGrp="1"/>
          </p:cNvSpPr>
          <p:nvPr>
            <p:ph type="ftr" sz="quarter" idx="11"/>
          </p:nvPr>
        </p:nvSpPr>
        <p:spPr/>
        <p:txBody>
          <a:bodyPr/>
          <a:lstStyle/>
          <a:p>
            <a:endParaRPr lang="id-ID"/>
          </a:p>
        </p:txBody>
      </p:sp>
      <p:sp>
        <p:nvSpPr>
          <p:cNvPr id="7" name="Slide Number Placeholder 6"/>
          <p:cNvSpPr>
            <a:spLocks noGrp="1"/>
          </p:cNvSpPr>
          <p:nvPr>
            <p:ph type="sldNum" sz="quarter" idx="12"/>
          </p:nvPr>
        </p:nvSpPr>
        <p:spPr>
          <a:xfrm>
            <a:off x="8077200" y="6356350"/>
            <a:ext cx="609600" cy="365125"/>
          </a:xfrm>
        </p:spPr>
        <p:txBody>
          <a:bodyPr/>
          <a:lstStyle/>
          <a:p>
            <a:fld id="{061A8AA7-BD9A-432C-A3E9-B03C75EE9813}" type="slidenum">
              <a:rPr lang="id-ID" smtClean="0"/>
              <a:pPr/>
              <a:t>‹#›</a:t>
            </a:fld>
            <a:endParaRPr lang="id-ID"/>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A756F1D-FD99-46CC-B20C-6084FCDE0EFE}" type="datetimeFigureOut">
              <a:rPr lang="id-ID" smtClean="0"/>
              <a:pPr/>
              <a:t>19/07/2018</a:t>
            </a:fld>
            <a:endParaRPr lang="id-ID"/>
          </a:p>
        </p:txBody>
      </p:sp>
      <p:sp>
        <p:nvSpPr>
          <p:cNvPr id="5" name="Footer Placeholder 4"/>
          <p:cNvSpPr>
            <a:spLocks noGrp="1"/>
          </p:cNvSpPr>
          <p:nvPr>
            <p:ph type="ftr" sz="quarter" idx="11"/>
          </p:nvPr>
        </p:nvSpPr>
        <p:spPr/>
        <p:txBody>
          <a:bodyPr/>
          <a:lstStyle/>
          <a:p>
            <a:endParaRPr lang="id-ID"/>
          </a:p>
        </p:txBody>
      </p:sp>
      <p:sp>
        <p:nvSpPr>
          <p:cNvPr id="6" name="Slide Number Placeholder 5"/>
          <p:cNvSpPr>
            <a:spLocks noGrp="1"/>
          </p:cNvSpPr>
          <p:nvPr>
            <p:ph type="sldNum" sz="quarter" idx="12"/>
          </p:nvPr>
        </p:nvSpPr>
        <p:spPr/>
        <p:txBody>
          <a:bodyPr/>
          <a:lstStyle/>
          <a:p>
            <a:fld id="{061A8AA7-BD9A-432C-A3E9-B03C75EE9813}" type="slidenum">
              <a:rPr lang="id-ID" smtClean="0"/>
              <a:pPr/>
              <a:t>‹#›</a:t>
            </a:fld>
            <a:endParaRPr lang="id-ID"/>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5A756F1D-FD99-46CC-B20C-6084FCDE0EFE}" type="datetimeFigureOut">
              <a:rPr lang="id-ID" smtClean="0"/>
              <a:pPr/>
              <a:t>19/07/2018</a:t>
            </a:fld>
            <a:endParaRPr lang="id-ID"/>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id-ID"/>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61A8AA7-BD9A-432C-A3E9-B03C75EE9813}" type="slidenum">
              <a:rPr lang="id-ID" smtClean="0"/>
              <a:pPr/>
              <a:t>‹#›</a:t>
            </a:fld>
            <a:endParaRPr lang="id-ID"/>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mp3"/><Relationship Id="rId1" Type="http://schemas.openxmlformats.org/officeDocument/2006/relationships/audio" Target="NULL" TargetMode="Externa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8.gif"/><Relationship Id="rId5" Type="http://schemas.openxmlformats.org/officeDocument/2006/relationships/image" Target="../media/image7.jpeg"/><Relationship Id="rId4" Type="http://schemas.openxmlformats.org/officeDocument/2006/relationships/image" Target="../media/image6.jpg"/></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 Id="rId5" Type="http://schemas.openxmlformats.org/officeDocument/2006/relationships/image" Target="../media/image5.gif"/><Relationship Id="rId4"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7.jpe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23.gif"/></Relationships>
</file>

<file path=ppt/slides/_rels/slide11.xml.rels><?xml version="1.0" encoding="UTF-8" standalone="yes"?>
<Relationships xmlns="http://schemas.openxmlformats.org/package/2006/relationships"><Relationship Id="rId3" Type="http://schemas.openxmlformats.org/officeDocument/2006/relationships/image" Target="../media/image25.gif"/><Relationship Id="rId2" Type="http://schemas.openxmlformats.org/officeDocument/2006/relationships/image" Target="../media/image24.jpeg"/><Relationship Id="rId1" Type="http://schemas.openxmlformats.org/officeDocument/2006/relationships/slideLayout" Target="../slideLayouts/slideLayout2.xml"/><Relationship Id="rId5" Type="http://schemas.openxmlformats.org/officeDocument/2006/relationships/image" Target="../media/image5.gif"/><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0.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16.png"/><Relationship Id="rId4" Type="http://schemas.openxmlformats.org/officeDocument/2006/relationships/image" Target="../media/image13.png"/></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6.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9.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gif"/><Relationship Id="rId5" Type="http://schemas.openxmlformats.org/officeDocument/2006/relationships/image" Target="../media/image38.jpeg"/><Relationship Id="rId4" Type="http://schemas.openxmlformats.org/officeDocument/2006/relationships/image" Target="../media/image5.gif"/></Relationships>
</file>

<file path=ppt/slides/_rels/slide3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39.png"/><Relationship Id="rId7" Type="http://schemas.openxmlformats.org/officeDocument/2006/relationships/image" Target="../media/image43.gif"/><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42.gif"/><Relationship Id="rId5" Type="http://schemas.openxmlformats.org/officeDocument/2006/relationships/image" Target="../media/image41.gif"/><Relationship Id="rId4" Type="http://schemas.openxmlformats.org/officeDocument/2006/relationships/image" Target="../media/image40.gif"/><Relationship Id="rId9" Type="http://schemas.openxmlformats.org/officeDocument/2006/relationships/image" Target="../media/image16.png"/></Relationships>
</file>

<file path=ppt/slides/_rels/slide34.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4.jpeg"/><Relationship Id="rId7" Type="http://schemas.openxmlformats.org/officeDocument/2006/relationships/image" Target="../media/image46.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43.gif"/><Relationship Id="rId5" Type="http://schemas.openxmlformats.org/officeDocument/2006/relationships/image" Target="../media/image45.gif"/><Relationship Id="rId4" Type="http://schemas.openxmlformats.org/officeDocument/2006/relationships/image" Target="../media/image42.gif"/></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7.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3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5.gif"/><Relationship Id="rId4" Type="http://schemas.openxmlformats.org/officeDocument/2006/relationships/image" Target="../media/image51.jpeg"/></Relationships>
</file>

<file path=ppt/slides/_rels/slide41.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4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8.jpeg"/><Relationship Id="rId1" Type="http://schemas.openxmlformats.org/officeDocument/2006/relationships/slideLayout" Target="../slideLayouts/slideLayout2.xml"/><Relationship Id="rId4" Type="http://schemas.openxmlformats.org/officeDocument/2006/relationships/image" Target="../media/image6.jpg"/></Relationships>
</file>

<file path=ppt/slides/_rels/slide43.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58.gif"/><Relationship Id="rId2" Type="http://schemas.openxmlformats.org/officeDocument/2006/relationships/image" Target="../media/image57.GIF"/><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gif"/></Relationships>
</file>

<file path=ppt/slides/_rels/slide5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9.gif"/><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g"/><Relationship Id="rId4" Type="http://schemas.openxmlformats.org/officeDocument/2006/relationships/image" Target="../media/image5.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4" name="Picture 7" descr="Related image"/>
          <p:cNvPicPr>
            <a:picLocks noChangeAspect="1" noChangeArrowheads="1"/>
          </p:cNvPicPr>
          <p:nvPr/>
        </p:nvPicPr>
        <p:blipFill>
          <a:blip r:embed="rId4">
            <a:extLst>
              <a:ext uri="{28A0092B-C50C-407E-A947-70E740481C1C}">
                <a14:useLocalDpi xmlns:a14="http://schemas.microsoft.com/office/drawing/2010/main" val="0"/>
              </a:ext>
            </a:extLst>
          </a:blip>
          <a:srcRect b="3143"/>
          <a:stretch>
            <a:fillRect/>
          </a:stretch>
        </p:blipFill>
        <p:spPr bwMode="auto">
          <a:xfrm>
            <a:off x="1588" y="0"/>
            <a:ext cx="9142412" cy="6419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Oh-Ibu-dan-Ayah-Pergi-Belajar-Lagu-Anak_WVndKI1xAgs">
            <a:hlinkClick r:id="" action="ppaction://media"/>
          </p:cNvPr>
          <p:cNvPicPr>
            <a:picLocks noChangeAspect="1"/>
          </p:cNvPicPr>
          <p:nvPr>
            <a:audioFile r:link="rId1"/>
            <p:extLst>
              <p:ext uri="{DAA4B4D4-6D71-4841-9C94-3DE7FCFB9230}">
                <p14:media xmlns:p14="http://schemas.microsoft.com/office/powerpoint/2010/main" r:embed="rId2">
                  <p14:trim st="21403"/>
                </p14:media>
              </p:ext>
            </p:extLst>
          </p:nvPr>
        </p:nvPicPr>
        <p:blipFill>
          <a:blip r:embed="rId5"/>
          <a:stretch>
            <a:fillRect/>
          </a:stretch>
        </p:blipFill>
        <p:spPr>
          <a:xfrm>
            <a:off x="3707904" y="2276872"/>
            <a:ext cx="609600" cy="609600"/>
          </a:xfrm>
          <a:prstGeom prst="rect">
            <a:avLst/>
          </a:prstGeom>
        </p:spPr>
      </p:pic>
    </p:spTree>
    <p:extLst>
      <p:ext uri="{BB962C8B-B14F-4D97-AF65-F5344CB8AC3E}">
        <p14:creationId xmlns:p14="http://schemas.microsoft.com/office/powerpoint/2010/main" val="1428020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5"/>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5160" y="620689"/>
            <a:ext cx="3157040" cy="5703912"/>
          </a:xfr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2" y="1916832"/>
            <a:ext cx="3024336" cy="41414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372200" y="1772816"/>
            <a:ext cx="2432565" cy="288032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Picture 7" descr="G:\Foto\07-02-25(09).jpg"/>
          <p:cNvPicPr/>
          <p:nvPr/>
        </p:nvPicPr>
        <p:blipFill>
          <a:blip r:embed="rId5"/>
          <a:srcRect/>
          <a:stretch>
            <a:fillRect/>
          </a:stretch>
        </p:blipFill>
        <p:spPr bwMode="auto">
          <a:xfrm>
            <a:off x="4355976" y="4456896"/>
            <a:ext cx="1008112" cy="1368152"/>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9" name="Rectangle 8"/>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54550" y="113065"/>
            <a:ext cx="3353354" cy="1743075"/>
          </a:xfrm>
          <a:prstGeom prst="rect">
            <a:avLst/>
          </a:prstGeom>
        </p:spPr>
      </p:pic>
    </p:spTree>
    <p:extLst>
      <p:ext uri="{BB962C8B-B14F-4D97-AF65-F5344CB8AC3E}">
        <p14:creationId xmlns:p14="http://schemas.microsoft.com/office/powerpoint/2010/main" val="9216900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4"/>
                                        </p:tgtEl>
                                      </p:cBhvr>
                                    </p:animEffect>
                                    <p:anim calcmode="lin" valueType="num">
                                      <p:cBhvr>
                                        <p:cTn id="7"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4"/>
                                        </p:tgtEl>
                                        <p:attrNameLst>
                                          <p:attrName>ppt_h</p:attrName>
                                        </p:attrNameLst>
                                      </p:cBhvr>
                                      <p:tavLst>
                                        <p:tav tm="0">
                                          <p:val>
                                            <p:strVal val="ppt_h"/>
                                          </p:val>
                                        </p:tav>
                                        <p:tav tm="100000">
                                          <p:val>
                                            <p:strVal val="ppt_h"/>
                                          </p:val>
                                        </p:tav>
                                      </p:tavLst>
                                    </p:anim>
                                    <p:set>
                                      <p:cBhvr>
                                        <p:cTn id="9" dur="1" fill="hold">
                                          <p:stCondLst>
                                            <p:cond delay="1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par>
                          <p:cTn id="18" fill="hold">
                            <p:stCondLst>
                              <p:cond delay="1000"/>
                            </p:stCondLst>
                            <p:childTnLst>
                              <p:par>
                                <p:cTn id="19" presetID="31" presetClass="entr" presetSubtype="0" fill="hold" nodeType="after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1000" fill="hold"/>
                                        <p:tgtEl>
                                          <p:spTgt spid="6"/>
                                        </p:tgtEl>
                                        <p:attrNameLst>
                                          <p:attrName>ppt_w</p:attrName>
                                        </p:attrNameLst>
                                      </p:cBhvr>
                                      <p:tavLst>
                                        <p:tav tm="0">
                                          <p:val>
                                            <p:fltVal val="0"/>
                                          </p:val>
                                        </p:tav>
                                        <p:tav tm="100000">
                                          <p:val>
                                            <p:strVal val="#ppt_w"/>
                                          </p:val>
                                        </p:tav>
                                      </p:tavLst>
                                    </p:anim>
                                    <p:anim calcmode="lin" valueType="num">
                                      <p:cBhvr>
                                        <p:cTn id="22" dur="1000" fill="hold"/>
                                        <p:tgtEl>
                                          <p:spTgt spid="6"/>
                                        </p:tgtEl>
                                        <p:attrNameLst>
                                          <p:attrName>ppt_h</p:attrName>
                                        </p:attrNameLst>
                                      </p:cBhvr>
                                      <p:tavLst>
                                        <p:tav tm="0">
                                          <p:val>
                                            <p:fltVal val="0"/>
                                          </p:val>
                                        </p:tav>
                                        <p:tav tm="100000">
                                          <p:val>
                                            <p:strVal val="#ppt_h"/>
                                          </p:val>
                                        </p:tav>
                                      </p:tavLst>
                                    </p:anim>
                                    <p:anim calcmode="lin" valueType="num">
                                      <p:cBhvr>
                                        <p:cTn id="23" dur="1000" fill="hold"/>
                                        <p:tgtEl>
                                          <p:spTgt spid="6"/>
                                        </p:tgtEl>
                                        <p:attrNameLst>
                                          <p:attrName>style.rotation</p:attrName>
                                        </p:attrNameLst>
                                      </p:cBhvr>
                                      <p:tavLst>
                                        <p:tav tm="0">
                                          <p:val>
                                            <p:fltVal val="90"/>
                                          </p:val>
                                        </p:tav>
                                        <p:tav tm="100000">
                                          <p:val>
                                            <p:fltVal val="0"/>
                                          </p:val>
                                        </p:tav>
                                      </p:tavLst>
                                    </p:anim>
                                    <p:animEffect transition="in" filter="fade">
                                      <p:cBhvr>
                                        <p:cTn id="24" dur="1000"/>
                                        <p:tgtEl>
                                          <p:spTgt spid="6"/>
                                        </p:tgtEl>
                                      </p:cBhvr>
                                    </p:animEffect>
                                  </p:childTnLst>
                                </p:cTn>
                              </p:par>
                            </p:childTnLst>
                          </p:cTn>
                        </p:par>
                        <p:par>
                          <p:cTn id="25" fill="hold">
                            <p:stCondLst>
                              <p:cond delay="2000"/>
                            </p:stCondLst>
                            <p:childTnLst>
                              <p:par>
                                <p:cTn id="26" presetID="42" presetClass="entr" presetSubtype="0" fill="hold" nodeType="after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8"/>
                                        </p:tgtEl>
                                        <p:attrNameLst>
                                          <p:attrName>style.visibility</p:attrName>
                                        </p:attrNameLst>
                                      </p:cBhvr>
                                      <p:to>
                                        <p:strVal val="visible"/>
                                      </p:to>
                                    </p:set>
                                    <p:anim calcmode="lin" valueType="num">
                                      <p:cBhvr additive="base">
                                        <p:cTn id="35" dur="500" fill="hold"/>
                                        <p:tgtEl>
                                          <p:spTgt spid="8"/>
                                        </p:tgtEl>
                                        <p:attrNameLst>
                                          <p:attrName>ppt_x</p:attrName>
                                        </p:attrNameLst>
                                      </p:cBhvr>
                                      <p:tavLst>
                                        <p:tav tm="0">
                                          <p:val>
                                            <p:strVal val="#ppt_x"/>
                                          </p:val>
                                        </p:tav>
                                        <p:tav tm="100000">
                                          <p:val>
                                            <p:strVal val="#ppt_x"/>
                                          </p:val>
                                        </p:tav>
                                      </p:tavLst>
                                    </p:anim>
                                    <p:anim calcmode="lin" valueType="num">
                                      <p:cBhvr additive="base">
                                        <p:cTn id="3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2" repeatCount="indefinite" fill="hold" grpId="0" nodeType="clickEffect">
                                  <p:stCondLst>
                                    <p:cond delay="0"/>
                                  </p:stCondLst>
                                  <p:endCondLst>
                                    <p:cond evt="onNext" delay="0">
                                      <p:tgtEl>
                                        <p:sldTgt/>
                                      </p:tgtEl>
                                    </p:cond>
                                  </p:end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5000" fill="hold"/>
                                        <p:tgtEl>
                                          <p:spTgt spid="9"/>
                                        </p:tgtEl>
                                        <p:attrNameLst>
                                          <p:attrName>ppt_x</p:attrName>
                                        </p:attrNameLst>
                                      </p:cBhvr>
                                      <p:tavLst>
                                        <p:tav tm="0">
                                          <p:val>
                                            <p:strVal val="1+#ppt_w/2"/>
                                          </p:val>
                                        </p:tav>
                                        <p:tav tm="100000">
                                          <p:val>
                                            <p:strVal val="#ppt_x"/>
                                          </p:val>
                                        </p:tav>
                                      </p:tavLst>
                                    </p:anim>
                                    <p:anim calcmode="lin" valueType="num">
                                      <p:cBhvr additive="base">
                                        <p:cTn id="42"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sp>
        <p:nvSpPr>
          <p:cNvPr id="3" name="Content Placeholder 2"/>
          <p:cNvSpPr>
            <a:spLocks noGrp="1"/>
          </p:cNvSpPr>
          <p:nvPr>
            <p:ph idx="1"/>
          </p:nvPr>
        </p:nvSpPr>
        <p:spPr/>
        <p:txBody>
          <a:bodyPr/>
          <a:lstStyle/>
          <a:p>
            <a:endParaRPr lang="id-ID"/>
          </a:p>
        </p:txBody>
      </p:sp>
      <p:pic>
        <p:nvPicPr>
          <p:cNvPr id="2050" name="Picture 2" descr="G:\Dewaruci\images_41.jpe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3" y="116632"/>
            <a:ext cx="8784976" cy="6552727"/>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436367" y="5229200"/>
            <a:ext cx="3806771" cy="830997"/>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2"/>
          </a:lnRef>
          <a:fillRef idx="3">
            <a:schemeClr val="accent2"/>
          </a:fillRef>
          <a:effectRef idx="2">
            <a:schemeClr val="accent2"/>
          </a:effectRef>
          <a:fontRef idx="minor">
            <a:schemeClr val="lt1"/>
          </a:fontRef>
        </p:style>
        <p:txBody>
          <a:bodyPr wrap="square" rtlCol="0">
            <a:spAutoFit/>
          </a:bodyPr>
          <a:lstStyle/>
          <a:p>
            <a:r>
              <a:rPr lang="id-ID" sz="4800" dirty="0" smtClean="0">
                <a:latin typeface="Brush Script MT" pitchFamily="66" charset="0"/>
              </a:rPr>
              <a:t>Mencari Jatidiri</a:t>
            </a:r>
            <a:endParaRPr lang="id-ID" sz="4800" dirty="0">
              <a:latin typeface="Brush Script MT" pitchFamily="66" charset="0"/>
            </a:endParaRPr>
          </a:p>
        </p:txBody>
      </p:sp>
      <p:sp>
        <p:nvSpPr>
          <p:cNvPr id="8" name="Rectangle 7"/>
          <p:cNvSpPr>
            <a:spLocks noChangeArrowheads="1"/>
          </p:cNvSpPr>
          <p:nvPr/>
        </p:nvSpPr>
        <p:spPr bwMode="auto">
          <a:xfrm>
            <a:off x="629445" y="6246480"/>
            <a:ext cx="7885112"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9513" y="-23584"/>
            <a:ext cx="2160240" cy="2160240"/>
          </a:xfrm>
          <a:prstGeom prst="rect">
            <a:avLst/>
          </a:prstGeom>
        </p:spPr>
      </p:pic>
    </p:spTree>
    <p:extLst>
      <p:ext uri="{BB962C8B-B14F-4D97-AF65-F5344CB8AC3E}">
        <p14:creationId xmlns:p14="http://schemas.microsoft.com/office/powerpoint/2010/main" val="7938079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additive="base">
                                        <p:cTn id="12" dur="500" fill="hold"/>
                                        <p:tgtEl>
                                          <p:spTgt spid="4"/>
                                        </p:tgtEl>
                                        <p:attrNameLst>
                                          <p:attrName>ppt_x</p:attrName>
                                        </p:attrNameLst>
                                      </p:cBhvr>
                                      <p:tavLst>
                                        <p:tav tm="0">
                                          <p:val>
                                            <p:strVal val="#ppt_x"/>
                                          </p:val>
                                        </p:tav>
                                        <p:tav tm="100000">
                                          <p:val>
                                            <p:strVal val="#ppt_x"/>
                                          </p:val>
                                        </p:tav>
                                      </p:tavLst>
                                    </p:anim>
                                    <p:anim calcmode="lin" valueType="num">
                                      <p:cBhvr additive="base">
                                        <p:cTn id="13" dur="500" fill="hold"/>
                                        <p:tgtEl>
                                          <p:spTgt spid="4"/>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31" presetClass="entr" presetSubtype="0" fill="hold"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p:cTn id="17" dur="1000" fill="hold"/>
                                        <p:tgtEl>
                                          <p:spTgt spid="9"/>
                                        </p:tgtEl>
                                        <p:attrNameLst>
                                          <p:attrName>ppt_w</p:attrName>
                                        </p:attrNameLst>
                                      </p:cBhvr>
                                      <p:tavLst>
                                        <p:tav tm="0">
                                          <p:val>
                                            <p:fltVal val="0"/>
                                          </p:val>
                                        </p:tav>
                                        <p:tav tm="100000">
                                          <p:val>
                                            <p:strVal val="#ppt_w"/>
                                          </p:val>
                                        </p:tav>
                                      </p:tavLst>
                                    </p:anim>
                                    <p:anim calcmode="lin" valueType="num">
                                      <p:cBhvr>
                                        <p:cTn id="18" dur="1000" fill="hold"/>
                                        <p:tgtEl>
                                          <p:spTgt spid="9"/>
                                        </p:tgtEl>
                                        <p:attrNameLst>
                                          <p:attrName>ppt_h</p:attrName>
                                        </p:attrNameLst>
                                      </p:cBhvr>
                                      <p:tavLst>
                                        <p:tav tm="0">
                                          <p:val>
                                            <p:fltVal val="0"/>
                                          </p:val>
                                        </p:tav>
                                        <p:tav tm="100000">
                                          <p:val>
                                            <p:strVal val="#ppt_h"/>
                                          </p:val>
                                        </p:tav>
                                      </p:tavLst>
                                    </p:anim>
                                    <p:anim calcmode="lin" valueType="num">
                                      <p:cBhvr>
                                        <p:cTn id="19" dur="1000" fill="hold"/>
                                        <p:tgtEl>
                                          <p:spTgt spid="9"/>
                                        </p:tgtEl>
                                        <p:attrNameLst>
                                          <p:attrName>style.rotation</p:attrName>
                                        </p:attrNameLst>
                                      </p:cBhvr>
                                      <p:tavLst>
                                        <p:tav tm="0">
                                          <p:val>
                                            <p:fltVal val="90"/>
                                          </p:val>
                                        </p:tav>
                                        <p:tav tm="100000">
                                          <p:val>
                                            <p:fltVal val="0"/>
                                          </p:val>
                                        </p:tav>
                                      </p:tavLst>
                                    </p:anim>
                                    <p:animEffect transition="in" filter="fade">
                                      <p:cBhvr>
                                        <p:cTn id="20"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91680" y="232088"/>
            <a:ext cx="7272808" cy="2448272"/>
          </a:xfrm>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style>
          <a:lnRef idx="2">
            <a:schemeClr val="accent6">
              <a:shade val="50000"/>
            </a:schemeClr>
          </a:lnRef>
          <a:fillRef idx="1">
            <a:schemeClr val="accent6"/>
          </a:fillRef>
          <a:effectRef idx="0">
            <a:schemeClr val="accent6"/>
          </a:effectRef>
          <a:fontRef idx="minor">
            <a:schemeClr val="lt1"/>
          </a:fontRef>
        </p:style>
        <p:txBody>
          <a:bodyPr>
            <a:normAutofit fontScale="90000"/>
            <a:scene3d>
              <a:camera prst="orthographicFront"/>
              <a:lightRig rig="freezing" dir="t">
                <a:rot lat="0" lon="0" rev="5640000"/>
              </a:lightRig>
            </a:scene3d>
            <a:sp3d prstMaterial="flat">
              <a:bevelT w="38100" h="38100"/>
              <a:contourClr>
                <a:schemeClr val="tx2"/>
              </a:contourClr>
            </a:sp3d>
          </a:bodyPr>
          <a:lstStyle/>
          <a:p>
            <a:r>
              <a:rPr lang="id-ID" b="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MEMBEDAH </a:t>
            </a:r>
            <a:br>
              <a:rPr lang="id-ID" b="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b="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PROGRAM PENDIDIKAN KARAKTER</a:t>
            </a:r>
            <a:endParaRPr lang="id-ID" b="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Subtitle 2"/>
          <p:cNvSpPr>
            <a:spLocks noGrp="1"/>
          </p:cNvSpPr>
          <p:nvPr>
            <p:ph type="subTitle" idx="1"/>
          </p:nvPr>
        </p:nvSpPr>
        <p:spPr>
          <a:xfrm rot="20538458">
            <a:off x="2838695" y="3872330"/>
            <a:ext cx="4922908" cy="1680291"/>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fontScale="70000" lnSpcReduction="20000"/>
          </a:bodyPr>
          <a:lstStyle/>
          <a:p>
            <a:endParaRPr lang="id-ID" dirty="0" smtClean="0"/>
          </a:p>
          <a:p>
            <a:endParaRPr lang="id-ID" dirty="0"/>
          </a:p>
          <a:p>
            <a:pPr algn="l"/>
            <a:r>
              <a:rPr lang="id-ID" sz="3100" dirty="0" smtClean="0">
                <a:latin typeface="Brush Script MT" pitchFamily="66" charset="0"/>
              </a:rPr>
              <a:t>  </a:t>
            </a:r>
            <a:r>
              <a:rPr lang="id-ID" sz="31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ush Script MT" pitchFamily="66" charset="0"/>
              </a:rPr>
              <a:t>Oleh:</a:t>
            </a:r>
          </a:p>
          <a:p>
            <a:pPr algn="l"/>
            <a:r>
              <a:rPr lang="id-ID" sz="31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ush Script MT" pitchFamily="66" charset="0"/>
              </a:rPr>
              <a:t>  A.Y. Soegeng Ysh.</a:t>
            </a:r>
          </a:p>
          <a:p>
            <a:pPr algn="l"/>
            <a:r>
              <a:rPr lang="id-ID" sz="31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Brush Script MT" pitchFamily="66" charset="0"/>
              </a:rPr>
              <a:t>  Dosen PGSD Universitas PGRI Semarang</a:t>
            </a:r>
          </a:p>
          <a:p>
            <a:pPr algn="l"/>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Brush Script MT" pitchFamily="66" charset="0"/>
            </a:endParaRPr>
          </a:p>
        </p:txBody>
      </p:sp>
      <p:sp>
        <p:nvSpPr>
          <p:cNvPr id="8" name="Rectangle 7"/>
          <p:cNvSpPr>
            <a:spLocks noChangeArrowheads="1"/>
          </p:cNvSpPr>
          <p:nvPr/>
        </p:nvSpPr>
        <p:spPr bwMode="auto">
          <a:xfrm>
            <a:off x="167431" y="6246480"/>
            <a:ext cx="8653041" cy="923330"/>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t>Y</a:t>
            </a:r>
            <a:r>
              <a:rPr lang="id-ID" b="1" dirty="0"/>
              <a:t>. Soegeng Ysh., </a:t>
            </a:r>
            <a:endParaRPr lang="id-ID" b="1" dirty="0" smtClean="0"/>
          </a:p>
          <a:p>
            <a:pPr algn="ctr"/>
            <a:r>
              <a:rPr lang="id-ID" b="1" dirty="0" smtClean="0"/>
              <a:t>Jl. Sri Rejeki Dalam Raya No.3, RT </a:t>
            </a:r>
            <a:r>
              <a:rPr lang="id-ID" b="1" dirty="0"/>
              <a:t>05/RW 03, Kalibanteng Kidul, Semarang Barat</a:t>
            </a:r>
          </a:p>
        </p:txBody>
      </p:sp>
      <p:pic>
        <p:nvPicPr>
          <p:cNvPr id="9" name="Picture 2" descr="G:\Foto\Foto\IMAG0012 (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39552" y="2564904"/>
            <a:ext cx="2592288" cy="3340045"/>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a:extLst>
            <a:ext uri="{909E8E84-426E-40DD-AFC4-6F175D3DCCD1}">
              <a14:hiddenFill xmlns:a14="http://schemas.microsoft.com/office/drawing/2010/main">
                <a:solidFill>
                  <a:srgbClr val="FFFFFF"/>
                </a:solidFill>
              </a14:hiddenFill>
            </a:ext>
          </a:extLst>
        </p:spPr>
      </p:pic>
      <p:pic>
        <p:nvPicPr>
          <p:cNvPr id="10" name="Picture 9"/>
          <p:cNvPicPr>
            <a:picLocks noChangeAspect="1"/>
          </p:cNvPicPr>
          <p:nvPr/>
        </p:nvPicPr>
        <p:blipFill>
          <a:blip r:embed="rId5"/>
          <a:stretch>
            <a:fillRect/>
          </a:stretch>
        </p:blipFill>
        <p:spPr>
          <a:xfrm>
            <a:off x="167431" y="260649"/>
            <a:ext cx="2028305" cy="2016223"/>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cSld>
  <p:clrMapOvr>
    <a:masterClrMapping/>
  </p:clrMapOvr>
  <p:transition>
    <p:wedg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barn(inVertical)">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barn(inVertical)">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barn(inVertical)">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arn(inVertical)">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29208" y="332656"/>
            <a:ext cx="4245868" cy="1296144"/>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PENDAHULUAN</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16" name="TextBox 15"/>
          <p:cNvSpPr txBox="1"/>
          <p:nvPr/>
        </p:nvSpPr>
        <p:spPr>
          <a:xfrm>
            <a:off x="755576" y="1844824"/>
            <a:ext cx="1800200" cy="8309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wrap="square" rtlCol="0">
            <a:spAutoFit/>
          </a:bodyPr>
          <a:lstStyle/>
          <a:p>
            <a:r>
              <a:rPr lang="id-ID" sz="2000" dirty="0" smtClean="0"/>
              <a:t>NILAI</a:t>
            </a:r>
          </a:p>
          <a:p>
            <a:r>
              <a:rPr lang="id-ID" sz="1400" dirty="0" smtClean="0"/>
              <a:t>Yang baik, berharga ,</a:t>
            </a:r>
          </a:p>
          <a:p>
            <a:r>
              <a:rPr lang="id-ID" sz="1400" dirty="0" smtClean="0"/>
              <a:t>Menarik, diinginkan     </a:t>
            </a:r>
            <a:endParaRPr lang="id-ID" sz="1400" dirty="0"/>
          </a:p>
        </p:txBody>
      </p:sp>
      <p:sp>
        <p:nvSpPr>
          <p:cNvPr id="17" name="TextBox 16"/>
          <p:cNvSpPr txBox="1"/>
          <p:nvPr/>
        </p:nvSpPr>
        <p:spPr>
          <a:xfrm>
            <a:off x="3970040" y="1931414"/>
            <a:ext cx="1610072" cy="83099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6"/>
          </a:fillRef>
          <a:effectRef idx="1">
            <a:schemeClr val="accent6"/>
          </a:effectRef>
          <a:fontRef idx="minor">
            <a:schemeClr val="lt1"/>
          </a:fontRef>
        </p:style>
        <p:txBody>
          <a:bodyPr wrap="square" rtlCol="0">
            <a:spAutoFit/>
          </a:bodyPr>
          <a:lstStyle/>
          <a:p>
            <a:r>
              <a:rPr lang="id-ID" sz="2000" dirty="0" smtClean="0"/>
              <a:t>NORMA</a:t>
            </a:r>
          </a:p>
          <a:p>
            <a:r>
              <a:rPr lang="id-ID" sz="1400" dirty="0" smtClean="0"/>
              <a:t>Nilai yang berlaku mengikat</a:t>
            </a:r>
            <a:endParaRPr lang="id-ID" sz="1400" dirty="0"/>
          </a:p>
        </p:txBody>
      </p:sp>
      <p:sp>
        <p:nvSpPr>
          <p:cNvPr id="19" name="TextBox 18"/>
          <p:cNvSpPr txBox="1"/>
          <p:nvPr/>
        </p:nvSpPr>
        <p:spPr>
          <a:xfrm>
            <a:off x="755576" y="3717032"/>
            <a:ext cx="1800200" cy="615553"/>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4"/>
          </a:fillRef>
          <a:effectRef idx="1">
            <a:schemeClr val="accent4"/>
          </a:effectRef>
          <a:fontRef idx="minor">
            <a:schemeClr val="lt1"/>
          </a:fontRef>
        </p:style>
        <p:txBody>
          <a:bodyPr wrap="square" rtlCol="0">
            <a:spAutoFit/>
          </a:bodyPr>
          <a:lstStyle/>
          <a:p>
            <a:r>
              <a:rPr lang="id-ID" sz="2000" dirty="0" smtClean="0"/>
              <a:t>MORAL</a:t>
            </a:r>
          </a:p>
          <a:p>
            <a:r>
              <a:rPr lang="id-ID" sz="1400" dirty="0" smtClean="0"/>
              <a:t>Nilai dalam praktik</a:t>
            </a:r>
            <a:endParaRPr lang="id-ID" sz="1400" dirty="0"/>
          </a:p>
        </p:txBody>
      </p:sp>
      <p:sp>
        <p:nvSpPr>
          <p:cNvPr id="20" name="TextBox 19"/>
          <p:cNvSpPr txBox="1"/>
          <p:nvPr/>
        </p:nvSpPr>
        <p:spPr>
          <a:xfrm>
            <a:off x="3954800" y="3717924"/>
            <a:ext cx="1610072" cy="615553"/>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1"/>
          </a:fillRef>
          <a:effectRef idx="1">
            <a:schemeClr val="accent1"/>
          </a:effectRef>
          <a:fontRef idx="minor">
            <a:schemeClr val="lt1"/>
          </a:fontRef>
        </p:style>
        <p:txBody>
          <a:bodyPr wrap="square" rtlCol="0">
            <a:spAutoFit/>
          </a:bodyPr>
          <a:lstStyle/>
          <a:p>
            <a:r>
              <a:rPr lang="id-ID" sz="2000" dirty="0" smtClean="0"/>
              <a:t>ETIKA</a:t>
            </a:r>
          </a:p>
          <a:p>
            <a:r>
              <a:rPr lang="id-ID" sz="1400" dirty="0" smtClean="0"/>
              <a:t>Nilai dalam teori</a:t>
            </a:r>
            <a:endParaRPr lang="id-ID" sz="1400" dirty="0"/>
          </a:p>
        </p:txBody>
      </p:sp>
      <p:sp>
        <p:nvSpPr>
          <p:cNvPr id="21" name="TextBox 20"/>
          <p:cNvSpPr txBox="1"/>
          <p:nvPr/>
        </p:nvSpPr>
        <p:spPr>
          <a:xfrm>
            <a:off x="813912" y="5920491"/>
            <a:ext cx="3579048" cy="615553"/>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4"/>
          </a:fillRef>
          <a:effectRef idx="1">
            <a:schemeClr val="accent4"/>
          </a:effectRef>
          <a:fontRef idx="minor">
            <a:schemeClr val="lt1"/>
          </a:fontRef>
        </p:style>
        <p:txBody>
          <a:bodyPr wrap="square" rtlCol="0">
            <a:spAutoFit/>
          </a:bodyPr>
          <a:lstStyle/>
          <a:p>
            <a:r>
              <a:rPr lang="id-ID" sz="2000" dirty="0" smtClean="0"/>
              <a:t>KARAKTER – KEPRIBADIAN</a:t>
            </a:r>
          </a:p>
          <a:p>
            <a:r>
              <a:rPr lang="id-ID" sz="1400" dirty="0" smtClean="0"/>
              <a:t>Bersifat tetap</a:t>
            </a:r>
            <a:endParaRPr lang="id-ID" sz="1400" dirty="0"/>
          </a:p>
        </p:txBody>
      </p:sp>
      <p:sp>
        <p:nvSpPr>
          <p:cNvPr id="23" name="TextBox 22"/>
          <p:cNvSpPr txBox="1"/>
          <p:nvPr/>
        </p:nvSpPr>
        <p:spPr>
          <a:xfrm>
            <a:off x="813912" y="4869160"/>
            <a:ext cx="3156128" cy="307777"/>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dk1"/>
          </a:fillRef>
          <a:effectRef idx="1">
            <a:schemeClr val="dk1"/>
          </a:effectRef>
          <a:fontRef idx="minor">
            <a:schemeClr val="lt1"/>
          </a:fontRef>
        </p:style>
        <p:txBody>
          <a:bodyPr wrap="square" rtlCol="0">
            <a:spAutoFit/>
          </a:bodyPr>
          <a:lstStyle/>
          <a:p>
            <a:r>
              <a:rPr lang="id-ID" sz="1400" dirty="0" smtClean="0"/>
              <a:t>Internalisasi – Normasi - Pembatinan</a:t>
            </a:r>
            <a:endParaRPr lang="id-ID" sz="1400" dirty="0"/>
          </a:p>
        </p:txBody>
      </p:sp>
      <p:sp>
        <p:nvSpPr>
          <p:cNvPr id="24" name="Down Arrow 23"/>
          <p:cNvSpPr/>
          <p:nvPr/>
        </p:nvSpPr>
        <p:spPr>
          <a:xfrm>
            <a:off x="1413360" y="2846832"/>
            <a:ext cx="484632" cy="834392"/>
          </a:xfrm>
          <a:prstGeom prst="down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rtlCol="0" anchor="ctr"/>
          <a:lstStyle/>
          <a:p>
            <a:pPr algn="ctr"/>
            <a:endParaRPr lang="id-ID"/>
          </a:p>
        </p:txBody>
      </p:sp>
      <p:sp>
        <p:nvSpPr>
          <p:cNvPr id="25" name="Down Arrow 24"/>
          <p:cNvSpPr/>
          <p:nvPr/>
        </p:nvSpPr>
        <p:spPr>
          <a:xfrm>
            <a:off x="1413360" y="4424918"/>
            <a:ext cx="484632" cy="444242"/>
          </a:xfrm>
          <a:prstGeom prst="down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26" name="Down Arrow 25"/>
          <p:cNvSpPr/>
          <p:nvPr/>
        </p:nvSpPr>
        <p:spPr>
          <a:xfrm>
            <a:off x="1413360" y="5287681"/>
            <a:ext cx="484632" cy="632810"/>
          </a:xfrm>
          <a:prstGeom prst="down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dk1"/>
          </a:fillRef>
          <a:effectRef idx="1">
            <a:schemeClr val="dk1"/>
          </a:effectRef>
          <a:fontRef idx="minor">
            <a:schemeClr val="lt1"/>
          </a:fontRef>
        </p:style>
        <p:txBody>
          <a:bodyPr rtlCol="0" anchor="ctr"/>
          <a:lstStyle/>
          <a:p>
            <a:pPr algn="ctr"/>
            <a:endParaRPr lang="id-ID"/>
          </a:p>
        </p:txBody>
      </p:sp>
      <p:sp>
        <p:nvSpPr>
          <p:cNvPr id="30" name="Notched Right Arrow 29"/>
          <p:cNvSpPr/>
          <p:nvPr/>
        </p:nvSpPr>
        <p:spPr>
          <a:xfrm>
            <a:off x="2603436" y="2132856"/>
            <a:ext cx="1366604" cy="360040"/>
          </a:xfrm>
          <a:prstGeom prst="notched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3"/>
          </a:fillRef>
          <a:effectRef idx="1">
            <a:schemeClr val="accent3"/>
          </a:effectRef>
          <a:fontRef idx="minor">
            <a:schemeClr val="lt1"/>
          </a:fontRef>
        </p:style>
        <p:txBody>
          <a:bodyPr rtlCol="0" anchor="ctr"/>
          <a:lstStyle/>
          <a:p>
            <a:pPr algn="ctr"/>
            <a:endParaRPr lang="id-ID"/>
          </a:p>
        </p:txBody>
      </p:sp>
      <p:sp>
        <p:nvSpPr>
          <p:cNvPr id="31" name="Notched Right Arrow 30"/>
          <p:cNvSpPr/>
          <p:nvPr/>
        </p:nvSpPr>
        <p:spPr>
          <a:xfrm>
            <a:off x="2603436" y="3848952"/>
            <a:ext cx="1351364" cy="353495"/>
          </a:xfrm>
          <a:prstGeom prst="notchedRightArrow">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4"/>
          </a:fillRef>
          <a:effectRef idx="1">
            <a:schemeClr val="accent4"/>
          </a:effectRef>
          <a:fontRef idx="minor">
            <a:schemeClr val="lt1"/>
          </a:fontRef>
        </p:style>
        <p:txBody>
          <a:bodyPr rtlCol="0" anchor="ctr"/>
          <a:lstStyle/>
          <a:p>
            <a:pPr algn="ctr"/>
            <a:endParaRPr lang="id-ID"/>
          </a:p>
        </p:txBody>
      </p:sp>
      <p:sp>
        <p:nvSpPr>
          <p:cNvPr id="32" name="TextBox 31"/>
          <p:cNvSpPr txBox="1"/>
          <p:nvPr/>
        </p:nvSpPr>
        <p:spPr>
          <a:xfrm>
            <a:off x="6588224" y="4933738"/>
            <a:ext cx="1944216" cy="707886"/>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6"/>
          </a:fillRef>
          <a:effectRef idx="1">
            <a:schemeClr val="accent6"/>
          </a:effectRef>
          <a:fontRef idx="minor">
            <a:schemeClr val="lt1"/>
          </a:fontRef>
        </p:style>
        <p:txBody>
          <a:bodyPr wrap="square" rtlCol="0">
            <a:spAutoFit/>
          </a:bodyPr>
          <a:lstStyle/>
          <a:p>
            <a:r>
              <a:rPr lang="id-ID" sz="2000" dirty="0" smtClean="0"/>
              <a:t>PENDIDIDKAN</a:t>
            </a:r>
          </a:p>
          <a:p>
            <a:r>
              <a:rPr lang="id-ID" sz="2000" dirty="0" smtClean="0"/>
              <a:t>KARAKTER</a:t>
            </a:r>
            <a:endParaRPr lang="id-ID" sz="2000" dirty="0"/>
          </a:p>
        </p:txBody>
      </p:sp>
      <p:sp>
        <p:nvSpPr>
          <p:cNvPr id="33" name="Right Brace 32"/>
          <p:cNvSpPr/>
          <p:nvPr/>
        </p:nvSpPr>
        <p:spPr>
          <a:xfrm>
            <a:off x="5660816" y="4202447"/>
            <a:ext cx="504056" cy="2178881"/>
          </a:xfrm>
          <a:prstGeom prst="rightBrace">
            <a:avLst/>
          </a:prstGeom>
        </p:spPr>
        <p:style>
          <a:lnRef idx="3">
            <a:schemeClr val="accent2"/>
          </a:lnRef>
          <a:fillRef idx="0">
            <a:schemeClr val="accent2"/>
          </a:fillRef>
          <a:effectRef idx="2">
            <a:schemeClr val="accent2"/>
          </a:effectRef>
          <a:fontRef idx="minor">
            <a:schemeClr val="tx1"/>
          </a:fontRef>
        </p:style>
        <p:txBody>
          <a:bodyPr rtlCol="0" anchor="ctr"/>
          <a:lstStyle/>
          <a:p>
            <a:pPr algn="ctr"/>
            <a:endParaRPr lang="id-ID"/>
          </a:p>
        </p:txBody>
      </p:sp>
      <p:sp>
        <p:nvSpPr>
          <p:cNvPr id="34" name="Notched Right Arrow 33"/>
          <p:cNvSpPr/>
          <p:nvPr/>
        </p:nvSpPr>
        <p:spPr>
          <a:xfrm>
            <a:off x="6164872" y="5176937"/>
            <a:ext cx="423352" cy="217888"/>
          </a:xfrm>
          <a:prstGeom prst="notchedRightArrow">
            <a:avLst/>
          </a:prstGeom>
          <a:solidFill>
            <a:srgbClr val="FF000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8" name="Picture 1"/>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60332" y="404664"/>
            <a:ext cx="972108" cy="1296144"/>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57336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8"/>
                                        </p:tgtEl>
                                        <p:attrNameLst>
                                          <p:attrName>style.visibility</p:attrName>
                                        </p:attrNameLst>
                                      </p:cBhvr>
                                      <p:to>
                                        <p:strVal val="visible"/>
                                      </p:to>
                                    </p:set>
                                    <p:anim calcmode="lin" valueType="num">
                                      <p:cBhvr additive="base">
                                        <p:cTn id="7" dur="500" fill="hold"/>
                                        <p:tgtEl>
                                          <p:spTgt spid="18"/>
                                        </p:tgtEl>
                                        <p:attrNameLst>
                                          <p:attrName>ppt_x</p:attrName>
                                        </p:attrNameLst>
                                      </p:cBhvr>
                                      <p:tavLst>
                                        <p:tav tm="0">
                                          <p:val>
                                            <p:strVal val="#ppt_x"/>
                                          </p:val>
                                        </p:tav>
                                        <p:tav tm="100000">
                                          <p:val>
                                            <p:strVal val="#ppt_x"/>
                                          </p:val>
                                        </p:tav>
                                      </p:tavLst>
                                    </p:anim>
                                    <p:anim calcmode="lin" valueType="num">
                                      <p:cBhvr additive="base">
                                        <p:cTn id="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42490" y="337220"/>
            <a:ext cx="6552728" cy="710952"/>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pPr algn="ct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PENDIDIKAN KARAKTER</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457200" y="1484784"/>
            <a:ext cx="8229600" cy="4839816"/>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6"/>
          </a:fillRef>
          <a:effectRef idx="1">
            <a:schemeClr val="accent6"/>
          </a:effectRef>
          <a:fontRef idx="minor">
            <a:schemeClr val="lt1"/>
          </a:fontRef>
        </p:style>
        <p:txBody>
          <a:bodyPr>
            <a:normAutofit/>
          </a:bodyPr>
          <a:lstStyle/>
          <a:p>
            <a:r>
              <a:rPr lang="id-ID" sz="1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Tiga upaya besar:</a:t>
            </a:r>
          </a:p>
          <a:p>
            <a:pPr marL="0" indent="0">
              <a:buNone/>
            </a:pPr>
            <a:r>
              <a:rPr lang="id-ID" sz="1800" b="1" dirty="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a:t>
            </a:r>
            <a:r>
              <a:rPr lang="id-ID" sz="1800" b="1" dirty="0" smtClean="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1. Pembiasaan</a:t>
            </a:r>
          </a:p>
          <a:p>
            <a:pPr marL="0" indent="0">
              <a:buNone/>
            </a:pPr>
            <a:r>
              <a:rPr lang="id-ID" sz="1800" b="1" dirty="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a:t>
            </a:r>
            <a:r>
              <a:rPr lang="id-ID" sz="1800" b="1" dirty="0" smtClean="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2. Peneladanan</a:t>
            </a:r>
          </a:p>
          <a:p>
            <a:pPr marL="0" indent="0">
              <a:buNone/>
            </a:pPr>
            <a:r>
              <a:rPr lang="id-ID" sz="1800" b="1" dirty="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a:t>
            </a:r>
            <a:r>
              <a:rPr lang="id-ID" sz="1800" b="1" dirty="0" smtClean="0">
                <a:ln w="24500" cmpd="dbl">
                  <a:solidFill>
                    <a:schemeClr val="accent2">
                      <a:shade val="85000"/>
                      <a:satMod val="155000"/>
                    </a:schemeClr>
                  </a:solidFill>
                  <a:prstDash val="solid"/>
                  <a:miter lim="800000"/>
                </a:ln>
                <a:solidFill>
                  <a:srgbClr val="FFFF00"/>
                </a:solidFill>
                <a:effectLst>
                  <a:outerShdw blurRad="38100" dist="38100" dir="7020000" algn="tl">
                    <a:srgbClr val="000000">
                      <a:alpha val="35000"/>
                    </a:srgbClr>
                  </a:outerShdw>
                </a:effectLst>
              </a:rPr>
              <a:t>    3. Pembelajaran</a:t>
            </a:r>
          </a:p>
          <a:p>
            <a:pPr marL="0" indent="0">
              <a:buNone/>
            </a:pPr>
            <a:endParaRPr lang="id-ID" sz="1800" dirty="0" smtClean="0"/>
          </a:p>
          <a:p>
            <a:r>
              <a:rPr lang="id-ID" sz="1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Tiga metode:</a:t>
            </a:r>
          </a:p>
          <a:p>
            <a:pPr marL="0" indent="0">
              <a:buNone/>
            </a:pPr>
            <a:r>
              <a:rPr lang="id-ID" sz="1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sz="1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1.  Teaching values</a:t>
            </a:r>
          </a:p>
          <a:p>
            <a:pPr marL="0" indent="0">
              <a:buNone/>
            </a:pPr>
            <a:r>
              <a:rPr lang="id-ID" sz="1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sz="1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2.  Value clarification</a:t>
            </a:r>
          </a:p>
          <a:p>
            <a:pPr marL="0" indent="0">
              <a:buNone/>
            </a:pPr>
            <a:r>
              <a:rPr lang="id-ID" sz="1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sz="18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3.  Moral/character development  </a:t>
            </a:r>
          </a:p>
          <a:p>
            <a:pPr marL="0" indent="0">
              <a:buNone/>
            </a:pPr>
            <a:endParaRPr lang="id-ID" sz="1800" dirty="0" smtClean="0"/>
          </a:p>
          <a:p>
            <a:r>
              <a:rPr lang="id-ID" sz="18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Tiga pendekatan:</a:t>
            </a:r>
          </a:p>
          <a:p>
            <a:pPr marL="0" indent="0">
              <a:buNone/>
            </a:pPr>
            <a:r>
              <a:rPr lang="id-ID" sz="1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id-ID" sz="1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1. Pendekatan  karakter</a:t>
            </a:r>
          </a:p>
          <a:p>
            <a:pPr marL="0" indent="0">
              <a:buNone/>
            </a:pPr>
            <a:r>
              <a:rPr lang="id-ID" sz="1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id-ID" sz="1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2. Pendekatan kritis-kintektual</a:t>
            </a:r>
          </a:p>
          <a:p>
            <a:pPr marL="0" indent="0">
              <a:buNone/>
            </a:pPr>
            <a:r>
              <a:rPr lang="id-ID" sz="1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a:t>
            </a:r>
            <a:r>
              <a:rPr lang="id-ID" sz="18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     3. Pendetakan kritis ideologis</a:t>
            </a:r>
            <a:endParaRPr lang="id-ID" sz="18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4" name="Picture 3" descr="C:\Documents and Settings\win-xp\My Documents\Tugas PPS UPGRIS\jembatan-kawat-mengerikan.jpg"/>
          <p:cNvPicPr>
            <a:picLocks noChangeAspect="1" noChangeArrowheads="1"/>
          </p:cNvPicPr>
          <p:nvPr/>
        </p:nvPicPr>
        <p:blipFill rotWithShape="1">
          <a:blip r:embed="rId2">
            <a:extLst>
              <a:ext uri="{28A0092B-C50C-407E-A947-70E740481C1C}">
                <a14:useLocalDpi xmlns:a14="http://schemas.microsoft.com/office/drawing/2010/main" val="0"/>
              </a:ext>
            </a:extLst>
          </a:blip>
          <a:srcRect l="12278" r="13711"/>
          <a:stretch/>
        </p:blipFill>
        <p:spPr bwMode="auto">
          <a:xfrm>
            <a:off x="4427984" y="3897052"/>
            <a:ext cx="4104456" cy="2412268"/>
          </a:xfrm>
          <a:prstGeom prst="rect">
            <a:avLst/>
          </a:prstGeom>
          <a:ln>
            <a:noFill/>
          </a:ln>
          <a:effectLst>
            <a:outerShdw blurRad="190500" dist="228600" dir="2700000" algn="ctr">
              <a:srgbClr val="000000">
                <a:alpha val="30000"/>
              </a:srgbClr>
            </a:outerShdw>
            <a:softEdge rad="112500"/>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427984" y="1628800"/>
            <a:ext cx="4104456" cy="2268252"/>
          </a:xfrm>
          <a:prstGeom prst="rect">
            <a:avLst/>
          </a:prstGeom>
        </p:spPr>
      </p:pic>
      <p:pic>
        <p:nvPicPr>
          <p:cNvPr id="7" name="Picture 2" descr="diknas"/>
          <p:cNvPicPr>
            <a:picLocks noChangeAspect="1" noChangeArrowheads="1"/>
          </p:cNvPicPr>
          <p:nvPr/>
        </p:nvPicPr>
        <p:blipFill>
          <a:blip r:embed="rId4"/>
          <a:srcRect/>
          <a:stretch>
            <a:fillRect/>
          </a:stretch>
        </p:blipFill>
        <p:spPr bwMode="auto">
          <a:xfrm>
            <a:off x="7884368" y="116632"/>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23528" y="-27384"/>
            <a:ext cx="1164790" cy="1440160"/>
          </a:xfrm>
          <a:prstGeom prst="rect">
            <a:avLst/>
          </a:prstGeom>
        </p:spPr>
      </p:pic>
    </p:spTree>
    <p:extLst>
      <p:ext uri="{BB962C8B-B14F-4D97-AF65-F5344CB8AC3E}">
        <p14:creationId xmlns:p14="http://schemas.microsoft.com/office/powerpoint/2010/main" val="3872814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par>
                                <p:cTn id="10" presetID="20" presetClass="entr" presetSubtype="0" fill="hold" nodeType="with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edge">
                                      <p:cBhvr>
                                        <p:cTn id="12" dur="2000"/>
                                        <p:tgtEl>
                                          <p:spTgt spid="7"/>
                                        </p:tgtEl>
                                      </p:cBhvr>
                                    </p:animEffect>
                                  </p:childTnLst>
                                </p:cTn>
                              </p:par>
                            </p:childTnLst>
                          </p:cTn>
                        </p:par>
                        <p:par>
                          <p:cTn id="13" fill="hold">
                            <p:stCondLst>
                              <p:cond delay="2000"/>
                            </p:stCondLst>
                            <p:childTnLst>
                              <p:par>
                                <p:cTn id="14" presetID="31" presetClass="entr" presetSubtype="0" fill="hold" nodeType="after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1000" fill="hold"/>
                                        <p:tgtEl>
                                          <p:spTgt spid="8"/>
                                        </p:tgtEl>
                                        <p:attrNameLst>
                                          <p:attrName>ppt_w</p:attrName>
                                        </p:attrNameLst>
                                      </p:cBhvr>
                                      <p:tavLst>
                                        <p:tav tm="0">
                                          <p:val>
                                            <p:fltVal val="0"/>
                                          </p:val>
                                        </p:tav>
                                        <p:tav tm="100000">
                                          <p:val>
                                            <p:strVal val="#ppt_w"/>
                                          </p:val>
                                        </p:tav>
                                      </p:tavLst>
                                    </p:anim>
                                    <p:anim calcmode="lin" valueType="num">
                                      <p:cBhvr>
                                        <p:cTn id="17" dur="1000" fill="hold"/>
                                        <p:tgtEl>
                                          <p:spTgt spid="8"/>
                                        </p:tgtEl>
                                        <p:attrNameLst>
                                          <p:attrName>ppt_h</p:attrName>
                                        </p:attrNameLst>
                                      </p:cBhvr>
                                      <p:tavLst>
                                        <p:tav tm="0">
                                          <p:val>
                                            <p:fltVal val="0"/>
                                          </p:val>
                                        </p:tav>
                                        <p:tav tm="100000">
                                          <p:val>
                                            <p:strVal val="#ppt_h"/>
                                          </p:val>
                                        </p:tav>
                                      </p:tavLst>
                                    </p:anim>
                                    <p:anim calcmode="lin" valueType="num">
                                      <p:cBhvr>
                                        <p:cTn id="18" dur="1000" fill="hold"/>
                                        <p:tgtEl>
                                          <p:spTgt spid="8"/>
                                        </p:tgtEl>
                                        <p:attrNameLst>
                                          <p:attrName>style.rotation</p:attrName>
                                        </p:attrNameLst>
                                      </p:cBhvr>
                                      <p:tavLst>
                                        <p:tav tm="0">
                                          <p:val>
                                            <p:fltVal val="90"/>
                                          </p:val>
                                        </p:tav>
                                        <p:tav tm="100000">
                                          <p:val>
                                            <p:fltVal val="0"/>
                                          </p:val>
                                        </p:tav>
                                      </p:tavLst>
                                    </p:anim>
                                    <p:animEffect transition="in" filter="fade">
                                      <p:cBhvr>
                                        <p:cTn id="19"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rot="20921458">
            <a:off x="2526706" y="349225"/>
            <a:ext cx="3242320" cy="758952"/>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5"/>
          </a:fillRef>
          <a:effectRef idx="1">
            <a:schemeClr val="accent5"/>
          </a:effectRef>
          <a:fontRef idx="minor">
            <a:schemeClr val="lt1"/>
          </a:fontRef>
        </p:style>
        <p:txBody>
          <a:bodyPr>
            <a:normAutofit fontScale="900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id-ID"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ABSTRACT</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457200" y="1412776"/>
            <a:ext cx="8229600" cy="4911824"/>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77500" lnSpcReduction="20000"/>
          </a:bodyPr>
          <a:lstStyle/>
          <a:p>
            <a:endParaRPr lang="id-ID" i="1" dirty="0" smtClean="0">
              <a:solidFill>
                <a:srgbClr val="7030A0"/>
              </a:solidFill>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More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and more the character education at scholls is </a:t>
            </a:r>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stressed</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 but not yet as a programe. </a:t>
            </a:r>
            <a:endPar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The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character education is designed to be integrated in the other subject matter and to be excercised by all of the teachers. </a:t>
            </a:r>
            <a:endPar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Experiences indicate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that the character education is not effective</a:t>
            </a:r>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The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problem: is not any other way that is more effective? </a:t>
            </a:r>
            <a:endPar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The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analysis has founded the other way that takes starting point at the concept of teacher as the moral agent. </a:t>
            </a:r>
            <a:endPar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So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it need to characterise the teacher for characterising the pupils. </a:t>
            </a:r>
            <a:endPar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By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rPr>
              <a:t>the teacher as the moral agent, so that is no matter with charachter education to be integrated in other subject matter or as a single subject matter.</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endParaRPr lang="id-ID" i="1" dirty="0" smtClean="0"/>
          </a:p>
          <a:p>
            <a:r>
              <a:rPr lang="id-ID" b="1" i="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The keywords</a:t>
            </a:r>
            <a:r>
              <a:rPr lang="id-ID" b="1" i="1" spc="50" dirty="0">
                <a:ln w="13500">
                  <a:solidFill>
                    <a:schemeClr val="accent1">
                      <a:shade val="2500"/>
                      <a:alpha val="6500"/>
                    </a:schemeClr>
                  </a:solidFill>
                  <a:prstDash val="solid"/>
                </a:ln>
                <a:solidFill>
                  <a:schemeClr val="accent5">
                    <a:lumMod val="50000"/>
                  </a:schemeClr>
                </a:solidFill>
                <a:effectLst>
                  <a:innerShdw blurRad="50900" dist="38500" dir="13500000">
                    <a:srgbClr val="000000">
                      <a:alpha val="60000"/>
                    </a:srgbClr>
                  </a:innerShdw>
                </a:effectLst>
              </a:rPr>
              <a:t>: </a:t>
            </a:r>
            <a:r>
              <a:rPr lang="id-ID" i="1" dirty="0">
                <a:solidFill>
                  <a:srgbClr val="FFFF00"/>
                </a:solidFill>
              </a:rPr>
              <a:t>the charachter education, the charachter education </a:t>
            </a:r>
            <a:endParaRPr lang="id-ID" i="1" dirty="0" smtClean="0">
              <a:solidFill>
                <a:srgbClr val="FFFF00"/>
              </a:solidFill>
            </a:endParaRPr>
          </a:p>
          <a:p>
            <a:pPr marL="0" indent="0">
              <a:buNone/>
            </a:pPr>
            <a:r>
              <a:rPr lang="id-ID" i="1" dirty="0" smtClean="0">
                <a:solidFill>
                  <a:srgbClr val="FFFF00"/>
                </a:solidFill>
              </a:rPr>
              <a:t>                                   programe</a:t>
            </a:r>
            <a:r>
              <a:rPr lang="id-ID" i="1" dirty="0">
                <a:solidFill>
                  <a:srgbClr val="FFFF00"/>
                </a:solidFill>
              </a:rPr>
              <a:t>, integration, the moral agent, the teacher.</a:t>
            </a:r>
            <a:endParaRPr lang="id-ID" dirty="0">
              <a:solidFill>
                <a:srgbClr val="FFFF00"/>
              </a:solidFill>
            </a:endParaRPr>
          </a:p>
          <a:p>
            <a:endParaRPr lang="id-ID" dirty="0">
              <a:solidFill>
                <a:srgbClr val="FFFF00"/>
              </a:solidFill>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26589" y="0"/>
            <a:ext cx="1164790" cy="1440160"/>
          </a:xfrm>
          <a:prstGeom prst="rect">
            <a:avLst/>
          </a:prstGeom>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circle(in)">
                                      <p:cBhvr>
                                        <p:cTn id="17" dur="2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3" end="3"/>
                                            </p:txEl>
                                          </p:spTgt>
                                        </p:tgtEl>
                                        <p:attrNameLst>
                                          <p:attrName>style.visibility</p:attrName>
                                        </p:attrNameLst>
                                      </p:cBhvr>
                                      <p:to>
                                        <p:strVal val="visible"/>
                                      </p:to>
                                    </p:set>
                                    <p:animEffect transition="in" filter="circle(in)">
                                      <p:cBhvr>
                                        <p:cTn id="27" dur="2000"/>
                                        <p:tgtEl>
                                          <p:spTgt spid="3">
                                            <p:txEl>
                                              <p:pRg st="3" end="3"/>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3">
                                            <p:txEl>
                                              <p:pRg st="4" end="4"/>
                                            </p:txEl>
                                          </p:spTgt>
                                        </p:tgtEl>
                                        <p:attrNameLst>
                                          <p:attrName>style.visibility</p:attrName>
                                        </p:attrNameLst>
                                      </p:cBhvr>
                                      <p:to>
                                        <p:strVal val="visible"/>
                                      </p:to>
                                    </p:set>
                                    <p:animEffect transition="in" filter="circle(in)">
                                      <p:cBhvr>
                                        <p:cTn id="32" dur="2000"/>
                                        <p:tgtEl>
                                          <p:spTgt spid="3">
                                            <p:txEl>
                                              <p:pRg st="4" end="4"/>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Effect transition="in" filter="circle(in)">
                                      <p:cBhvr>
                                        <p:cTn id="37" dur="2000"/>
                                        <p:tgtEl>
                                          <p:spTgt spid="3">
                                            <p:txEl>
                                              <p:pRg st="5" end="5"/>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circle(in)">
                                      <p:cBhvr>
                                        <p:cTn id="42" dur="2000"/>
                                        <p:tgtEl>
                                          <p:spTgt spid="3">
                                            <p:txEl>
                                              <p:pRg st="6" end="6"/>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6" presetClass="entr" presetSubtype="16" fill="hold" grpId="0" nodeType="clickEffect">
                                  <p:stCondLst>
                                    <p:cond delay="0"/>
                                  </p:stCondLst>
                                  <p:childTnLst>
                                    <p:set>
                                      <p:cBhvr>
                                        <p:cTn id="46" dur="1" fill="hold">
                                          <p:stCondLst>
                                            <p:cond delay="0"/>
                                          </p:stCondLst>
                                        </p:cTn>
                                        <p:tgtEl>
                                          <p:spTgt spid="3">
                                            <p:txEl>
                                              <p:pRg st="7" end="7"/>
                                            </p:txEl>
                                          </p:spTgt>
                                        </p:tgtEl>
                                        <p:attrNameLst>
                                          <p:attrName>style.visibility</p:attrName>
                                        </p:attrNameLst>
                                      </p:cBhvr>
                                      <p:to>
                                        <p:strVal val="visible"/>
                                      </p:to>
                                    </p:set>
                                    <p:animEffect transition="in" filter="circle(in)">
                                      <p:cBhvr>
                                        <p:cTn id="47" dur="2000"/>
                                        <p:tgtEl>
                                          <p:spTgt spid="3">
                                            <p:txEl>
                                              <p:pRg st="7" end="7"/>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6" presetClass="entr" presetSubtype="16" fill="hold" grpId="0" nodeType="clickEffect">
                                  <p:stCondLst>
                                    <p:cond delay="0"/>
                                  </p:stCondLst>
                                  <p:childTnLst>
                                    <p:set>
                                      <p:cBhvr>
                                        <p:cTn id="51" dur="1" fill="hold">
                                          <p:stCondLst>
                                            <p:cond delay="0"/>
                                          </p:stCondLst>
                                        </p:cTn>
                                        <p:tgtEl>
                                          <p:spTgt spid="3">
                                            <p:txEl>
                                              <p:pRg st="9" end="9"/>
                                            </p:txEl>
                                          </p:spTgt>
                                        </p:tgtEl>
                                        <p:attrNameLst>
                                          <p:attrName>style.visibility</p:attrName>
                                        </p:attrNameLst>
                                      </p:cBhvr>
                                      <p:to>
                                        <p:strVal val="visible"/>
                                      </p:to>
                                    </p:set>
                                    <p:animEffect transition="in" filter="circle(in)">
                                      <p:cBhvr>
                                        <p:cTn id="52" dur="2000"/>
                                        <p:tgtEl>
                                          <p:spTgt spid="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6" presetClass="entr" presetSubtype="16" fill="hold" grpId="0" nodeType="clickEffect">
                                  <p:stCondLst>
                                    <p:cond delay="0"/>
                                  </p:stCondLst>
                                  <p:childTnLst>
                                    <p:set>
                                      <p:cBhvr>
                                        <p:cTn id="56" dur="1" fill="hold">
                                          <p:stCondLst>
                                            <p:cond delay="0"/>
                                          </p:stCondLst>
                                        </p:cTn>
                                        <p:tgtEl>
                                          <p:spTgt spid="3">
                                            <p:txEl>
                                              <p:pRg st="10" end="10"/>
                                            </p:txEl>
                                          </p:spTgt>
                                        </p:tgtEl>
                                        <p:attrNameLst>
                                          <p:attrName>style.visibility</p:attrName>
                                        </p:attrNameLst>
                                      </p:cBhvr>
                                      <p:to>
                                        <p:strVal val="visible"/>
                                      </p:to>
                                    </p:set>
                                    <p:animEffect transition="in" filter="circle(in)">
                                      <p:cBhvr>
                                        <p:cTn id="57" dur="2000"/>
                                        <p:tgtEl>
                                          <p:spTgt spid="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 presetClass="entr" presetSubtype="2" repeatCount="indefinite" fill="hold" grpId="0" nodeType="clickEffect">
                                  <p:stCondLst>
                                    <p:cond delay="0"/>
                                  </p:stCondLst>
                                  <p:endCondLst>
                                    <p:cond evt="onNext" delay="0">
                                      <p:tgtEl>
                                        <p:sldTgt/>
                                      </p:tgtEl>
                                    </p:cond>
                                  </p:endCondLst>
                                  <p:childTnLst>
                                    <p:set>
                                      <p:cBhvr>
                                        <p:cTn id="61" dur="1" fill="hold">
                                          <p:stCondLst>
                                            <p:cond delay="0"/>
                                          </p:stCondLst>
                                        </p:cTn>
                                        <p:tgtEl>
                                          <p:spTgt spid="5"/>
                                        </p:tgtEl>
                                        <p:attrNameLst>
                                          <p:attrName>style.visibility</p:attrName>
                                        </p:attrNameLst>
                                      </p:cBhvr>
                                      <p:to>
                                        <p:strVal val="visible"/>
                                      </p:to>
                                    </p:set>
                                    <p:anim calcmode="lin" valueType="num">
                                      <p:cBhvr additive="base">
                                        <p:cTn id="62" dur="5000" fill="hold"/>
                                        <p:tgtEl>
                                          <p:spTgt spid="5"/>
                                        </p:tgtEl>
                                        <p:attrNameLst>
                                          <p:attrName>ppt_x</p:attrName>
                                        </p:attrNameLst>
                                      </p:cBhvr>
                                      <p:tavLst>
                                        <p:tav tm="0">
                                          <p:val>
                                            <p:strVal val="1+#ppt_w/2"/>
                                          </p:val>
                                        </p:tav>
                                        <p:tav tm="100000">
                                          <p:val>
                                            <p:strVal val="#ppt_x"/>
                                          </p:val>
                                        </p:tav>
                                      </p:tavLst>
                                    </p:anim>
                                    <p:anim calcmode="lin" valueType="num">
                                      <p:cBhvr additive="base">
                                        <p:cTn id="63" dur="5000" fill="hold"/>
                                        <p:tgtEl>
                                          <p:spTgt spid="5"/>
                                        </p:tgtEl>
                                        <p:attrNameLst>
                                          <p:attrName>ppt_y</p:attrName>
                                        </p:attrNameLst>
                                      </p:cBhvr>
                                      <p:tavLst>
                                        <p:tav tm="0">
                                          <p:val>
                                            <p:strVal val="#ppt_y"/>
                                          </p:val>
                                        </p:tav>
                                        <p:tav tm="100000">
                                          <p:val>
                                            <p:strVal val="#ppt_y"/>
                                          </p:val>
                                        </p:tav>
                                      </p:tavLst>
                                    </p:anim>
                                  </p:childTnLst>
                                </p:cTn>
                              </p:par>
                            </p:childTnLst>
                          </p:cTn>
                        </p:par>
                        <p:par>
                          <p:cTn id="64" fill="hold">
                            <p:stCondLst>
                              <p:cond delay="5000"/>
                            </p:stCondLst>
                            <p:childTnLst>
                              <p:par>
                                <p:cTn id="65" presetID="31" presetClass="entr" presetSubtype="0" fill="hold" nodeType="afterEffect">
                                  <p:stCondLst>
                                    <p:cond delay="0"/>
                                  </p:stCondLst>
                                  <p:childTnLst>
                                    <p:set>
                                      <p:cBhvr>
                                        <p:cTn id="66" dur="1" fill="hold">
                                          <p:stCondLst>
                                            <p:cond delay="0"/>
                                          </p:stCondLst>
                                        </p:cTn>
                                        <p:tgtEl>
                                          <p:spTgt spid="7"/>
                                        </p:tgtEl>
                                        <p:attrNameLst>
                                          <p:attrName>style.visibility</p:attrName>
                                        </p:attrNameLst>
                                      </p:cBhvr>
                                      <p:to>
                                        <p:strVal val="visible"/>
                                      </p:to>
                                    </p:set>
                                    <p:anim calcmode="lin" valueType="num">
                                      <p:cBhvr>
                                        <p:cTn id="67" dur="1000" fill="hold"/>
                                        <p:tgtEl>
                                          <p:spTgt spid="7"/>
                                        </p:tgtEl>
                                        <p:attrNameLst>
                                          <p:attrName>ppt_w</p:attrName>
                                        </p:attrNameLst>
                                      </p:cBhvr>
                                      <p:tavLst>
                                        <p:tav tm="0">
                                          <p:val>
                                            <p:fltVal val="0"/>
                                          </p:val>
                                        </p:tav>
                                        <p:tav tm="100000">
                                          <p:val>
                                            <p:strVal val="#ppt_w"/>
                                          </p:val>
                                        </p:tav>
                                      </p:tavLst>
                                    </p:anim>
                                    <p:anim calcmode="lin" valueType="num">
                                      <p:cBhvr>
                                        <p:cTn id="68" dur="1000" fill="hold"/>
                                        <p:tgtEl>
                                          <p:spTgt spid="7"/>
                                        </p:tgtEl>
                                        <p:attrNameLst>
                                          <p:attrName>ppt_h</p:attrName>
                                        </p:attrNameLst>
                                      </p:cBhvr>
                                      <p:tavLst>
                                        <p:tav tm="0">
                                          <p:val>
                                            <p:fltVal val="0"/>
                                          </p:val>
                                        </p:tav>
                                        <p:tav tm="100000">
                                          <p:val>
                                            <p:strVal val="#ppt_h"/>
                                          </p:val>
                                        </p:tav>
                                      </p:tavLst>
                                    </p:anim>
                                    <p:anim calcmode="lin" valueType="num">
                                      <p:cBhvr>
                                        <p:cTn id="69" dur="1000" fill="hold"/>
                                        <p:tgtEl>
                                          <p:spTgt spid="7"/>
                                        </p:tgtEl>
                                        <p:attrNameLst>
                                          <p:attrName>style.rotation</p:attrName>
                                        </p:attrNameLst>
                                      </p:cBhvr>
                                      <p:tavLst>
                                        <p:tav tm="0">
                                          <p:val>
                                            <p:fltVal val="90"/>
                                          </p:val>
                                        </p:tav>
                                        <p:tav tm="100000">
                                          <p:val>
                                            <p:fltVal val="0"/>
                                          </p:val>
                                        </p:tav>
                                      </p:tavLst>
                                    </p:anim>
                                    <p:animEffect transition="in" filter="fade">
                                      <p:cBhvr>
                                        <p:cTn id="7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409228"/>
            <a:ext cx="4186808"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PENDAHULUAN</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3200" dirty="0" smtClean="0">
                <a:solidFill>
                  <a:srgbClr val="FF0000"/>
                </a:solidFill>
              </a:rPr>
              <a:t>Degradasi moral karakter bangsa ada pada titik nadir.</a:t>
            </a:r>
          </a:p>
          <a:p>
            <a:r>
              <a:rPr lang="id-ID" sz="3200" dirty="0" smtClean="0">
                <a:solidFill>
                  <a:schemeClr val="bg1"/>
                </a:solidFill>
              </a:rPr>
              <a:t>Pendidikan karakter perlu ditegakkan.</a:t>
            </a:r>
          </a:p>
          <a:p>
            <a:r>
              <a:rPr lang="id-ID" sz="3200" dirty="0" smtClean="0">
                <a:solidFill>
                  <a:srgbClr val="FFC000"/>
                </a:solidFill>
              </a:rPr>
              <a:t>Belum ada program yang sengaja dan sistemik-sistematis.</a:t>
            </a:r>
          </a:p>
          <a:p>
            <a:r>
              <a:rPr lang="id-ID" sz="3200" dirty="0" smtClean="0">
                <a:solidFill>
                  <a:schemeClr val="bg1"/>
                </a:solidFill>
              </a:rPr>
              <a:t>Pendidikan karakter sebagai materi “titipan”.</a:t>
            </a:r>
            <a:r>
              <a:rPr lang="id-ID" sz="3200" dirty="0" smtClean="0">
                <a:solidFill>
                  <a:srgbClr val="002060"/>
                </a:solidFill>
              </a:rPr>
              <a:t>an”.</a:t>
            </a:r>
          </a:p>
          <a:p>
            <a:r>
              <a:rPr lang="id-ID" sz="3200" dirty="0" smtClean="0">
                <a:solidFill>
                  <a:srgbClr val="FFC000"/>
                </a:solidFill>
              </a:rPr>
              <a:t>Perlu cara lain dan terprogram.</a:t>
            </a:r>
            <a:endParaRPr lang="id-ID" sz="3200" dirty="0">
              <a:solidFill>
                <a:srgbClr val="FFC000"/>
              </a:solidFill>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descr="C:\Documents and Settings\win-xp\My Documents\Tugas PPS UPGRIS\aW1hZ2VzL3Nma19waG90b3Mvc2ZrX3Bob3Rvc18xNDAwMDU1MTc5X2VQTXFjQzhXLmpwZw==.jpg"/>
          <p:cNvPicPr>
            <a:picLocks noChangeAspect="1" noChangeArrowheads="1"/>
          </p:cNvPicPr>
          <p:nvPr/>
        </p:nvPicPr>
        <p:blipFill rotWithShape="1">
          <a:blip r:embed="rId2">
            <a:extLst>
              <a:ext uri="{28A0092B-C50C-407E-A947-70E740481C1C}">
                <a14:useLocalDpi xmlns:a14="http://schemas.microsoft.com/office/drawing/2010/main" val="0"/>
              </a:ext>
            </a:extLst>
          </a:blip>
          <a:srcRect b="12978"/>
          <a:stretch/>
        </p:blipFill>
        <p:spPr bwMode="auto">
          <a:xfrm>
            <a:off x="4703406" y="188641"/>
            <a:ext cx="3324978" cy="1584175"/>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pull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6" presetClass="entr" presetSubtype="21"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barn(inVertical)">
                                      <p:cBhvr>
                                        <p:cTn id="11" dur="5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16" presetClass="entr" presetSubtype="21"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barn(inVertical)">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16" presetClass="entr" presetSubtype="21"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Effect transition="in" filter="barn(inVertical)">
                                      <p:cBhvr>
                                        <p:cTn id="21" dur="500"/>
                                        <p:tgtEl>
                                          <p:spTgt spid="3">
                                            <p:txEl>
                                              <p:pRg st="1" end="1"/>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16" presetClass="entr" presetSubtype="21" fill="hold" grpId="0"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Effect transition="in" filter="barn(inVertical)">
                                      <p:cBhvr>
                                        <p:cTn id="26" dur="500"/>
                                        <p:tgtEl>
                                          <p:spTgt spid="3">
                                            <p:txEl>
                                              <p:pRg st="2" end="2"/>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16" presetClass="entr" presetSubtype="21" fill="hold" grpId="0" nodeType="clickEffect">
                                  <p:stCondLst>
                                    <p:cond delay="0"/>
                                  </p:stCondLst>
                                  <p:childTnLst>
                                    <p:set>
                                      <p:cBhvr>
                                        <p:cTn id="30" dur="1" fill="hold">
                                          <p:stCondLst>
                                            <p:cond delay="0"/>
                                          </p:stCondLst>
                                        </p:cTn>
                                        <p:tgtEl>
                                          <p:spTgt spid="3">
                                            <p:txEl>
                                              <p:pRg st="3" end="3"/>
                                            </p:txEl>
                                          </p:spTgt>
                                        </p:tgtEl>
                                        <p:attrNameLst>
                                          <p:attrName>style.visibility</p:attrName>
                                        </p:attrNameLst>
                                      </p:cBhvr>
                                      <p:to>
                                        <p:strVal val="visible"/>
                                      </p:to>
                                    </p:set>
                                    <p:animEffect transition="in" filter="barn(inVertical)">
                                      <p:cBhvr>
                                        <p:cTn id="31" dur="500"/>
                                        <p:tgtEl>
                                          <p:spTgt spid="3">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16" presetClass="entr" presetSubtype="21" fill="hold" grpId="0" nodeType="clickEffect">
                                  <p:stCondLst>
                                    <p:cond delay="0"/>
                                  </p:stCondLst>
                                  <p:childTnLst>
                                    <p:set>
                                      <p:cBhvr>
                                        <p:cTn id="35" dur="1" fill="hold">
                                          <p:stCondLst>
                                            <p:cond delay="0"/>
                                          </p:stCondLst>
                                        </p:cTn>
                                        <p:tgtEl>
                                          <p:spTgt spid="3">
                                            <p:txEl>
                                              <p:pRg st="4" end="4"/>
                                            </p:txEl>
                                          </p:spTgt>
                                        </p:tgtEl>
                                        <p:attrNameLst>
                                          <p:attrName>style.visibility</p:attrName>
                                        </p:attrNameLst>
                                      </p:cBhvr>
                                      <p:to>
                                        <p:strVal val="visible"/>
                                      </p:to>
                                    </p:set>
                                    <p:animEffect transition="in" filter="barn(inVertical)">
                                      <p:cBhvr>
                                        <p:cTn id="36" dur="500"/>
                                        <p:tgtEl>
                                          <p:spTgt spid="3">
                                            <p:txEl>
                                              <p:pRg st="4" end="4"/>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 fill="hold"/>
                                        <p:tgtEl>
                                          <p:spTgt spid="6"/>
                                        </p:tgtEl>
                                        <p:attrNameLst>
                                          <p:attrName>ppt_w</p:attrName>
                                        </p:attrNameLst>
                                      </p:cBhvr>
                                      <p:tavLst>
                                        <p:tav tm="0">
                                          <p:val>
                                            <p:fltVal val="0"/>
                                          </p:val>
                                        </p:tav>
                                        <p:tav tm="100000">
                                          <p:val>
                                            <p:strVal val="#ppt_w"/>
                                          </p:val>
                                        </p:tav>
                                      </p:tavLst>
                                    </p:anim>
                                    <p:anim calcmode="lin" valueType="num">
                                      <p:cBhvr>
                                        <p:cTn id="42" dur="500" fill="hold"/>
                                        <p:tgtEl>
                                          <p:spTgt spid="6"/>
                                        </p:tgtEl>
                                        <p:attrNameLst>
                                          <p:attrName>ppt_h</p:attrName>
                                        </p:attrNameLst>
                                      </p:cBhvr>
                                      <p:tavLst>
                                        <p:tav tm="0">
                                          <p:val>
                                            <p:fltVal val="0"/>
                                          </p:val>
                                        </p:tav>
                                        <p:tav tm="100000">
                                          <p:val>
                                            <p:strVal val="#ppt_h"/>
                                          </p:val>
                                        </p:tav>
                                      </p:tavLst>
                                    </p:anim>
                                    <p:animEffect transition="in" filter="fade">
                                      <p:cBhvr>
                                        <p:cTn id="43"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rot="20917122">
            <a:off x="539552" y="620688"/>
            <a:ext cx="3960440" cy="1143000"/>
          </a:xfrm>
          <a:solidFill>
            <a:schemeClr val="tx1"/>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KONDISI AWAL</a:t>
            </a:r>
            <a:endParaRPr lang="id-ID"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3" name="Content Placeholder 2"/>
          <p:cNvSpPr>
            <a:spLocks noGrp="1"/>
          </p:cNvSpPr>
          <p:nvPr>
            <p:ph idx="1"/>
          </p:nvPr>
        </p:nvSpPr>
        <p:spPr>
          <a:xfrm>
            <a:off x="-756592" y="2180525"/>
            <a:ext cx="8229600" cy="4389120"/>
          </a:xfrm>
          <a:solidFill>
            <a:srgbClr val="00206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a:bodyPr>
          <a:lstStyle/>
          <a:p>
            <a:r>
              <a:rPr lang="id-ID" sz="2800" dirty="0" smtClean="0">
                <a:solidFill>
                  <a:srgbClr val="FFC000"/>
                </a:solidFill>
              </a:rPr>
              <a:t>Kurikulum 2013 mencanangkan pendidikan karakter,  secara empiris tidak efektif, kurang serius.</a:t>
            </a:r>
          </a:p>
          <a:p>
            <a:r>
              <a:rPr lang="id-ID" sz="2800" dirty="0" smtClean="0">
                <a:solidFill>
                  <a:srgbClr val="FFFF00"/>
                </a:solidFill>
              </a:rPr>
              <a:t>Visi-misi Capres Joko Widodo: </a:t>
            </a:r>
            <a:r>
              <a:rPr lang="id-ID" sz="2800" dirty="0">
                <a:solidFill>
                  <a:schemeClr val="bg1"/>
                </a:solidFill>
              </a:rPr>
              <a:t>pendidikan karakter, etika, dan budi pekerti 80% untuk tingkat SD, 60% untuk tingkat SMP, dan 20% untuk tingkat SMA; sedang sisanya untuk ilmu pengetahuan </a:t>
            </a:r>
            <a:r>
              <a:rPr lang="id-ID" sz="2800" dirty="0" smtClean="0">
                <a:solidFill>
                  <a:schemeClr val="bg1"/>
                </a:solidFill>
              </a:rPr>
              <a:t>pendidikan, ditunggu program dan praktik pelaksanaannya.  </a:t>
            </a:r>
            <a:endParaRPr lang="id-ID" sz="2800" dirty="0">
              <a:solidFill>
                <a:schemeClr val="bg1"/>
              </a:solidFill>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descr="C:\Documents and Settings\win-xp\My Documents\Tugas PPS UPGRIS\150813220223-tawuran-pelajar-di-cianjur-seorang-siswa-tewas-bersimbah-darah.jpg"/>
          <p:cNvPicPr>
            <a:picLocks noChangeAspect="1" noChangeArrowheads="1"/>
          </p:cNvPicPr>
          <p:nvPr/>
        </p:nvPicPr>
        <p:blipFill rotWithShape="1">
          <a:blip r:embed="rId3">
            <a:extLst>
              <a:ext uri="{28A0092B-C50C-407E-A947-70E740481C1C}">
                <a14:useLocalDpi xmlns:a14="http://schemas.microsoft.com/office/drawing/2010/main" val="0"/>
              </a:ext>
            </a:extLst>
          </a:blip>
          <a:srcRect r="11298"/>
          <a:stretch/>
        </p:blipFill>
        <p:spPr bwMode="auto">
          <a:xfrm>
            <a:off x="4139952" y="-82972"/>
            <a:ext cx="3096343" cy="1615479"/>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8"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wheel spokes="3"/>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0" fill="hold"/>
                                        <p:tgtEl>
                                          <p:spTgt spid="5"/>
                                        </p:tgtEl>
                                        <p:attrNameLst>
                                          <p:attrName>ppt_x</p:attrName>
                                        </p:attrNameLst>
                                      </p:cBhvr>
                                      <p:tavLst>
                                        <p:tav tm="0">
                                          <p:val>
                                            <p:strVal val="1+#ppt_w/2"/>
                                          </p:val>
                                        </p:tav>
                                        <p:tav tm="100000">
                                          <p:val>
                                            <p:strVal val="#ppt_x"/>
                                          </p:val>
                                        </p:tav>
                                      </p:tavLst>
                                    </p:anim>
                                    <p:anim calcmode="lin" valueType="num">
                                      <p:cBhvr additive="base">
                                        <p:cTn id="28"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3322712" cy="1143000"/>
          </a:xfrm>
          <a:solidFill>
            <a:schemeClr val="accent1"/>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id-ID"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ANALISIS</a:t>
            </a:r>
            <a:endParaRPr lang="id-ID"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3" name="Content Placeholder 2"/>
          <p:cNvSpPr>
            <a:spLocks noGrp="1"/>
          </p:cNvSpPr>
          <p:nvPr>
            <p:ph idx="1"/>
          </p:nvPr>
        </p:nvSpPr>
        <p:spPr>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a:bodyPr>
          <a:lstStyle/>
          <a:p>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Hakikat manusia sebagai pisau analisis.</a:t>
            </a:r>
          </a:p>
          <a:p>
            <a:r>
              <a:rPr lang="id-ID" dirty="0" smtClean="0">
                <a:solidFill>
                  <a:schemeClr val="bg1"/>
                </a:solidFill>
              </a:rPr>
              <a:t>Pendidikan karakter </a:t>
            </a:r>
            <a:r>
              <a:rPr lang="id-ID" i="1" dirty="0" smtClean="0">
                <a:solidFill>
                  <a:schemeClr val="bg1"/>
                </a:solidFill>
              </a:rPr>
              <a:t>inheren </a:t>
            </a:r>
            <a:r>
              <a:rPr lang="id-ID" dirty="0" smtClean="0">
                <a:solidFill>
                  <a:schemeClr val="bg1"/>
                </a:solidFill>
              </a:rPr>
              <a:t>pada hakikat manusia.</a:t>
            </a:r>
          </a:p>
          <a:p>
            <a:r>
              <a:rPr lang="id-ID" dirty="0" smtClean="0"/>
              <a:t>Karakter </a:t>
            </a:r>
            <a:r>
              <a:rPr lang="id-ID" dirty="0"/>
              <a:t>dapat dimaknai sebagai moralitas, yang terkait dengan nilai, pendidikan, atau etika.</a:t>
            </a:r>
            <a:endParaRPr lang="id-ID" dirty="0" smtClean="0"/>
          </a:p>
          <a:p>
            <a:r>
              <a:rPr lang="id-ID" dirty="0" smtClean="0">
                <a:solidFill>
                  <a:schemeClr val="bg1"/>
                </a:solidFill>
              </a:rPr>
              <a:t>Yang bermoral, beretika, berkarakter hanyalah manusia.</a:t>
            </a:r>
          </a:p>
          <a:p>
            <a:r>
              <a:rPr lang="id-ID" dirty="0" smtClean="0">
                <a:solidFill>
                  <a:srgbClr val="FFFF00"/>
                </a:solidFill>
              </a:rPr>
              <a:t>Manusia tanpa moral sama dengan </a:t>
            </a:r>
            <a:r>
              <a:rPr lang="id-ID" i="1" dirty="0" smtClean="0">
                <a:solidFill>
                  <a:srgbClr val="FFFF00"/>
                </a:solidFill>
              </a:rPr>
              <a:t>kebo, </a:t>
            </a:r>
            <a:r>
              <a:rPr lang="id-ID" dirty="0" smtClean="0">
                <a:solidFill>
                  <a:srgbClr val="FFFF00"/>
                </a:solidFill>
              </a:rPr>
              <a:t>bahkan lebih rendah; berikut ini ilustrasinya.</a:t>
            </a:r>
          </a:p>
          <a:p>
            <a:endParaRPr lang="id-ID" dirty="0">
              <a:solidFill>
                <a:srgbClr val="FFFF00"/>
              </a:solidFill>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2" descr="C:\Documents and Settings\win-xp\My Documents\Downloads\tanda-tanya.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5087"/>
          <a:stretch/>
        </p:blipFill>
        <p:spPr bwMode="auto">
          <a:xfrm>
            <a:off x="7236296" y="260649"/>
            <a:ext cx="1008112" cy="1584176"/>
          </a:xfrm>
          <a:prstGeom prst="rect">
            <a:avLst/>
          </a:prstGeom>
          <a:ln>
            <a:noFill/>
          </a:ln>
          <a:effectLst>
            <a:outerShdw blurRad="190500" dist="228600" dir="2700000" algn="ctr">
              <a:srgbClr val="000000">
                <a:alpha val="30000"/>
              </a:srgbClr>
            </a:outerShdw>
            <a:softEdge rad="112500"/>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8" name="Picture 5" descr="Image result for animasi ppt"/>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3923928" y="89641"/>
            <a:ext cx="3158048" cy="17281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split orient="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3">
                                            <p:txEl>
                                              <p:pRg st="3" end="3"/>
                                            </p:txEl>
                                          </p:spTgt>
                                        </p:tgtEl>
                                        <p:attrNameLst>
                                          <p:attrName>style.visibility</p:attrName>
                                        </p:attrNameLst>
                                      </p:cBhvr>
                                      <p:to>
                                        <p:strVal val="visible"/>
                                      </p:to>
                                    </p:set>
                                    <p:anim calcmode="lin" valueType="num">
                                      <p:cBhvr additive="base">
                                        <p:cTn id="36"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3">
                                            <p:txEl>
                                              <p:pRg st="4" end="4"/>
                                            </p:txEl>
                                          </p:spTgt>
                                        </p:tgtEl>
                                        <p:attrNameLst>
                                          <p:attrName>style.visibility</p:attrName>
                                        </p:attrNameLst>
                                      </p:cBhvr>
                                      <p:to>
                                        <p:strVal val="visible"/>
                                      </p:to>
                                    </p:set>
                                    <p:anim calcmode="lin" valueType="num">
                                      <p:cBhvr additive="base">
                                        <p:cTn id="42"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2" repeatCount="indefinite" fill="hold" grpId="0" nodeType="clickEffect">
                                  <p:stCondLst>
                                    <p:cond delay="0"/>
                                  </p:stCondLst>
                                  <p:endCondLst>
                                    <p:cond evt="onNext" delay="0">
                                      <p:tgtEl>
                                        <p:sldTgt/>
                                      </p:tgtEl>
                                    </p:cond>
                                  </p:endCondLst>
                                  <p:childTnLst>
                                    <p:set>
                                      <p:cBhvr>
                                        <p:cTn id="47" dur="1" fill="hold">
                                          <p:stCondLst>
                                            <p:cond delay="0"/>
                                          </p:stCondLst>
                                        </p:cTn>
                                        <p:tgtEl>
                                          <p:spTgt spid="5"/>
                                        </p:tgtEl>
                                        <p:attrNameLst>
                                          <p:attrName>style.visibility</p:attrName>
                                        </p:attrNameLst>
                                      </p:cBhvr>
                                      <p:to>
                                        <p:strVal val="visible"/>
                                      </p:to>
                                    </p:set>
                                    <p:anim calcmode="lin" valueType="num">
                                      <p:cBhvr additive="base">
                                        <p:cTn id="48" dur="5000" fill="hold"/>
                                        <p:tgtEl>
                                          <p:spTgt spid="5"/>
                                        </p:tgtEl>
                                        <p:attrNameLst>
                                          <p:attrName>ppt_x</p:attrName>
                                        </p:attrNameLst>
                                      </p:cBhvr>
                                      <p:tavLst>
                                        <p:tav tm="0">
                                          <p:val>
                                            <p:strVal val="1+#ppt_w/2"/>
                                          </p:val>
                                        </p:tav>
                                        <p:tav tm="100000">
                                          <p:val>
                                            <p:strVal val="#ppt_x"/>
                                          </p:val>
                                        </p:tav>
                                      </p:tavLst>
                                    </p:anim>
                                    <p:anim calcmode="lin" valueType="num">
                                      <p:cBhvr additive="base">
                                        <p:cTn id="49"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rot="21118983">
            <a:off x="2694068" y="446595"/>
            <a:ext cx="2746648"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scene3d>
              <a:camera prst="orthographicFront"/>
              <a:lightRig rig="soft" dir="t">
                <a:rot lat="0" lon="0" rev="10800000"/>
              </a:lightRig>
            </a:scene3d>
            <a:sp3d>
              <a:bevelT w="27940" h="12700"/>
              <a:contourClr>
                <a:srgbClr val="DDDDDD"/>
              </a:contourClr>
            </a:sp3d>
          </a:bodyPr>
          <a:lstStyle/>
          <a:p>
            <a:r>
              <a:rPr lang="id-ID" b="1" spc="150" dirty="0" smtClean="0">
                <a:ln w="11430"/>
                <a:solidFill>
                  <a:srgbClr val="F8F8F8"/>
                </a:solidFill>
                <a:effectLst>
                  <a:outerShdw blurRad="25400" algn="tl" rotWithShape="0">
                    <a:srgbClr val="000000">
                      <a:alpha val="43000"/>
                    </a:srgbClr>
                  </a:outerShdw>
                </a:effectLst>
              </a:rPr>
              <a:t>ILUSTRASI</a:t>
            </a:r>
            <a:endParaRPr lang="id-ID" b="1" spc="150" dirty="0">
              <a:ln w="11430"/>
              <a:solidFill>
                <a:srgbClr val="F8F8F8"/>
              </a:solidFill>
              <a:effectLst>
                <a:outerShdw blurRad="25400" algn="tl" rotWithShape="0">
                  <a:srgbClr val="000000">
                    <a:alpha val="43000"/>
                  </a:srgbClr>
                </a:outerShdw>
              </a:effectLst>
            </a:endParaRPr>
          </a:p>
        </p:txBody>
      </p:sp>
      <p:sp>
        <p:nvSpPr>
          <p:cNvPr id="3" name="Content Placeholder 2"/>
          <p:cNvSpPr>
            <a:spLocks noGrp="1"/>
          </p:cNvSpPr>
          <p:nvPr>
            <p:ph idx="1"/>
          </p:nvPr>
        </p:nvSpPr>
        <p:spPr>
          <a:solidFill>
            <a:srgbClr val="00206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sz="4000" i="1" dirty="0">
                <a:solidFill>
                  <a:schemeClr val="bg1"/>
                </a:solidFill>
                <a:latin typeface="Brush Script MT" pitchFamily="66" charset="0"/>
              </a:rPr>
              <a:t>Nora gampang wong urip, yen tan weruh ing uripe, uripe padha lan kebo, angur kebo dagingira, kalal yen pinangana, pan manungsa dagingipun, yen pinangan pasti karam</a:t>
            </a:r>
            <a:r>
              <a:rPr lang="id-ID" dirty="0">
                <a:solidFill>
                  <a:schemeClr val="bg1"/>
                </a:solidFill>
                <a:latin typeface="Brush Script MT" pitchFamily="66" charset="0"/>
              </a:rPr>
              <a:t> </a:t>
            </a:r>
            <a:r>
              <a:rPr lang="id-ID" dirty="0">
                <a:solidFill>
                  <a:srgbClr val="FFFF00"/>
                </a:solidFill>
              </a:rPr>
              <a:t>(Pakubuwono IV, Wulang Reh, Pupuh XI, </a:t>
            </a:r>
            <a:endParaRPr lang="id-ID" dirty="0" smtClean="0">
              <a:solidFill>
                <a:srgbClr val="FFFF00"/>
              </a:solidFill>
            </a:endParaRPr>
          </a:p>
          <a:p>
            <a:pPr>
              <a:buNone/>
            </a:pPr>
            <a:r>
              <a:rPr lang="id-ID" dirty="0" smtClean="0">
                <a:solidFill>
                  <a:srgbClr val="FFFF00"/>
                </a:solidFill>
              </a:rPr>
              <a:t>    pada </a:t>
            </a:r>
            <a:r>
              <a:rPr lang="id-ID" dirty="0">
                <a:solidFill>
                  <a:srgbClr val="FFFF00"/>
                </a:solidFill>
              </a:rPr>
              <a:t>5).</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http://jualobatpelangsing.net/wp-content/uploads/2013/02/tanda-tanya.gif"/>
          <p:cNvPicPr>
            <a:picLocks noChangeAspect="1" noChangeArrowheads="1"/>
          </p:cNvPicPr>
          <p:nvPr/>
        </p:nvPicPr>
        <p:blipFill>
          <a:blip r:embed="rId3"/>
          <a:srcRect/>
          <a:stretch>
            <a:fillRect/>
          </a:stretch>
        </p:blipFill>
        <p:spPr bwMode="auto">
          <a:xfrm>
            <a:off x="7254603" y="2799968"/>
            <a:ext cx="1622647" cy="1686664"/>
          </a:xfrm>
          <a:prstGeom prst="rect">
            <a:avLst/>
          </a:prstGeom>
          <a:no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pic>
        <p:nvPicPr>
          <p:cNvPr id="8" name="Picture 7"/>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67544" y="131074"/>
            <a:ext cx="1164790" cy="1440160"/>
          </a:xfrm>
          <a:prstGeom prst="rect">
            <a:avLst/>
          </a:prstGeom>
        </p:spPr>
      </p:pic>
    </p:spTree>
  </p:cSld>
  <p:clrMapOvr>
    <a:masterClrMapping/>
  </p:clrMapOvr>
  <p:transition>
    <p:split orient="ver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 fill="hold"/>
                                        <p:tgtEl>
                                          <p:spTgt spid="6"/>
                                        </p:tgtEl>
                                        <p:attrNameLst>
                                          <p:attrName>ppt_x</p:attrName>
                                        </p:attrNameLst>
                                      </p:cBhvr>
                                      <p:tavLst>
                                        <p:tav tm="0">
                                          <p:val>
                                            <p:strVal val="#ppt_x"/>
                                          </p:val>
                                        </p:tav>
                                        <p:tav tm="100000">
                                          <p:val>
                                            <p:strVal val="#ppt_x"/>
                                          </p:val>
                                        </p:tav>
                                      </p:tavLst>
                                    </p:anim>
                                    <p:anim calcmode="lin" valueType="num">
                                      <p:cBhvr additive="base">
                                        <p:cTn id="28" dur="500" fill="hold"/>
                                        <p:tgtEl>
                                          <p:spTgt spid="6"/>
                                        </p:tgtEl>
                                        <p:attrNameLst>
                                          <p:attrName>ppt_y</p:attrName>
                                        </p:attrNameLst>
                                      </p:cBhvr>
                                      <p:tavLst>
                                        <p:tav tm="0">
                                          <p:val>
                                            <p:strVal val="1+#ppt_h/2"/>
                                          </p:val>
                                        </p:tav>
                                        <p:tav tm="100000">
                                          <p:val>
                                            <p:strVal val="#ppt_y"/>
                                          </p:val>
                                        </p:tav>
                                      </p:tavLst>
                                    </p:anim>
                                  </p:childTnLst>
                                </p:cTn>
                              </p:par>
                            </p:childTnLst>
                          </p:cTn>
                        </p:par>
                        <p:par>
                          <p:cTn id="29" fill="hold">
                            <p:stCondLst>
                              <p:cond delay="500"/>
                            </p:stCondLst>
                            <p:childTnLst>
                              <p:par>
                                <p:cTn id="30" presetID="31" presetClass="entr" presetSubtype="0" fill="hold" nodeType="afterEffect">
                                  <p:stCondLst>
                                    <p:cond delay="0"/>
                                  </p:stCondLst>
                                  <p:childTnLst>
                                    <p:set>
                                      <p:cBhvr>
                                        <p:cTn id="31" dur="1" fill="hold">
                                          <p:stCondLst>
                                            <p:cond delay="0"/>
                                          </p:stCondLst>
                                        </p:cTn>
                                        <p:tgtEl>
                                          <p:spTgt spid="9"/>
                                        </p:tgtEl>
                                        <p:attrNameLst>
                                          <p:attrName>style.visibility</p:attrName>
                                        </p:attrNameLst>
                                      </p:cBhvr>
                                      <p:to>
                                        <p:strVal val="visible"/>
                                      </p:to>
                                    </p:set>
                                    <p:anim calcmode="lin" valueType="num">
                                      <p:cBhvr>
                                        <p:cTn id="32" dur="1000" fill="hold"/>
                                        <p:tgtEl>
                                          <p:spTgt spid="9"/>
                                        </p:tgtEl>
                                        <p:attrNameLst>
                                          <p:attrName>ppt_w</p:attrName>
                                        </p:attrNameLst>
                                      </p:cBhvr>
                                      <p:tavLst>
                                        <p:tav tm="0">
                                          <p:val>
                                            <p:fltVal val="0"/>
                                          </p:val>
                                        </p:tav>
                                        <p:tav tm="100000">
                                          <p:val>
                                            <p:strVal val="#ppt_w"/>
                                          </p:val>
                                        </p:tav>
                                      </p:tavLst>
                                    </p:anim>
                                    <p:anim calcmode="lin" valueType="num">
                                      <p:cBhvr>
                                        <p:cTn id="33" dur="1000" fill="hold"/>
                                        <p:tgtEl>
                                          <p:spTgt spid="9"/>
                                        </p:tgtEl>
                                        <p:attrNameLst>
                                          <p:attrName>ppt_h</p:attrName>
                                        </p:attrNameLst>
                                      </p:cBhvr>
                                      <p:tavLst>
                                        <p:tav tm="0">
                                          <p:val>
                                            <p:fltVal val="0"/>
                                          </p:val>
                                        </p:tav>
                                        <p:tav tm="100000">
                                          <p:val>
                                            <p:strVal val="#ppt_h"/>
                                          </p:val>
                                        </p:tav>
                                      </p:tavLst>
                                    </p:anim>
                                    <p:anim calcmode="lin" valueType="num">
                                      <p:cBhvr>
                                        <p:cTn id="34" dur="1000" fill="hold"/>
                                        <p:tgtEl>
                                          <p:spTgt spid="9"/>
                                        </p:tgtEl>
                                        <p:attrNameLst>
                                          <p:attrName>style.rotation</p:attrName>
                                        </p:attrNameLst>
                                      </p:cBhvr>
                                      <p:tavLst>
                                        <p:tav tm="0">
                                          <p:val>
                                            <p:fltVal val="90"/>
                                          </p:val>
                                        </p:tav>
                                        <p:tav tm="100000">
                                          <p:val>
                                            <p:fltVal val="0"/>
                                          </p:val>
                                        </p:tav>
                                      </p:tavLst>
                                    </p:anim>
                                    <p:animEffect transition="in" filter="fade">
                                      <p:cBhvr>
                                        <p:cTn id="35"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39552" y="350145"/>
            <a:ext cx="5040560"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r>
              <a:rPr lang="id-ID"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UPAYA PENDIDIKAN</a:t>
            </a:r>
            <a:endParaRPr lang="id-ID"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dirty="0">
                <a:solidFill>
                  <a:srgbClr val="FFFF00"/>
                </a:solidFill>
              </a:rPr>
              <a:t>Pendidikan, termasuk pendidikan karakter, terlaksana dalam tiga upaya </a:t>
            </a:r>
            <a:r>
              <a:rPr lang="id-ID" dirty="0" smtClean="0">
                <a:solidFill>
                  <a:srgbClr val="FFFF00"/>
                </a:solidFill>
              </a:rPr>
              <a:t>utama, </a:t>
            </a:r>
            <a:r>
              <a:rPr lang="id-ID" dirty="0">
                <a:solidFill>
                  <a:srgbClr val="FFFF00"/>
                </a:solidFill>
              </a:rPr>
              <a:t>yaitu </a:t>
            </a:r>
            <a:r>
              <a:rPr lang="id-ID" dirty="0">
                <a:solidFill>
                  <a:srgbClr val="FF0000"/>
                </a:solidFill>
              </a:rPr>
              <a:t>pembiasaan,</a:t>
            </a:r>
            <a:r>
              <a:rPr lang="id-ID" dirty="0">
                <a:solidFill>
                  <a:srgbClr val="FFFF00"/>
                </a:solidFill>
              </a:rPr>
              <a:t> </a:t>
            </a:r>
            <a:r>
              <a:rPr lang="id-ID" dirty="0">
                <a:solidFill>
                  <a:srgbClr val="00B0F0"/>
                </a:solidFill>
              </a:rPr>
              <a:t>peneladanan</a:t>
            </a:r>
            <a:r>
              <a:rPr lang="id-ID" dirty="0">
                <a:solidFill>
                  <a:srgbClr val="FFFF00"/>
                </a:solidFill>
              </a:rPr>
              <a:t>, dan </a:t>
            </a:r>
            <a:r>
              <a:rPr lang="id-ID" dirty="0">
                <a:solidFill>
                  <a:schemeClr val="bg1"/>
                </a:solidFill>
              </a:rPr>
              <a:t>pengajaran</a:t>
            </a:r>
            <a:r>
              <a:rPr lang="id-ID" dirty="0">
                <a:solidFill>
                  <a:srgbClr val="FFFF00"/>
                </a:solidFill>
              </a:rPr>
              <a:t>. </a:t>
            </a:r>
            <a:endParaRPr lang="id-ID" dirty="0" smtClean="0">
              <a:solidFill>
                <a:srgbClr val="FFFF00"/>
              </a:solidFill>
            </a:endParaRPr>
          </a:p>
          <a:p>
            <a:r>
              <a:rPr lang="id-ID" dirty="0" smtClean="0">
                <a:solidFill>
                  <a:schemeClr val="bg1"/>
                </a:solidFill>
              </a:rPr>
              <a:t>Ketiga </a:t>
            </a:r>
            <a:r>
              <a:rPr lang="id-ID" dirty="0">
                <a:solidFill>
                  <a:schemeClr val="bg1"/>
                </a:solidFill>
              </a:rPr>
              <a:t>upaya itu menjadi fungsi dan peran pendidik, di sekolah menjadi fungsi dan peran guru. </a:t>
            </a:r>
            <a:endParaRPr lang="id-ID" dirty="0" smtClean="0">
              <a:solidFill>
                <a:schemeClr val="bg1"/>
              </a:solidFill>
            </a:endParaRPr>
          </a:p>
          <a:p>
            <a:r>
              <a:rPr lang="id-ID" dirty="0" smtClean="0">
                <a:solidFill>
                  <a:srgbClr val="FFFF00"/>
                </a:solidFill>
              </a:rPr>
              <a:t>Tugas </a:t>
            </a:r>
            <a:r>
              <a:rPr lang="id-ID" dirty="0">
                <a:solidFill>
                  <a:srgbClr val="FFFF00"/>
                </a:solidFill>
              </a:rPr>
              <a:t>utama guru di sekolah adalah mengajar. </a:t>
            </a:r>
            <a:endParaRPr lang="id-ID" dirty="0" smtClean="0">
              <a:solidFill>
                <a:srgbClr val="FFFF00"/>
              </a:solidFill>
            </a:endParaRPr>
          </a:p>
          <a:p>
            <a:r>
              <a:rPr lang="id-ID" dirty="0" smtClean="0">
                <a:solidFill>
                  <a:schemeClr val="bg1"/>
                </a:solidFill>
              </a:rPr>
              <a:t>Pada </a:t>
            </a:r>
            <a:r>
              <a:rPr lang="id-ID" dirty="0">
                <a:solidFill>
                  <a:schemeClr val="bg1"/>
                </a:solidFill>
              </a:rPr>
              <a:t>hakikatnya, mengajar adalah tindakan moral yang mencerminkan karakter moral seorang guru dalam membangun situasi belajar yang baik di dalam kelas.</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C:\Documents and Settings\win-xp\My Documents\Tugas PPS UPGRIS\201405231517181078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33918"/>
            <a:ext cx="2826960" cy="172819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09E8E84-426E-40DD-AFC4-6F175D3DCCD1}">
              <a14:hiddenFill xmlns:a14="http://schemas.microsoft.com/office/drawing/2010/main">
                <a:solidFill>
                  <a:srgbClr val="FFFFFF"/>
                </a:solidFill>
              </a14:hiddenFill>
            </a:ext>
          </a:extLst>
        </p:spPr>
      </p:pic>
      <p:pic>
        <p:nvPicPr>
          <p:cNvPr id="7" name="Picture 6"/>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1)">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1)">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repeatCount="indefinite" fill="hold" grpId="0" nodeType="clickEffect">
                                  <p:stCondLst>
                                    <p:cond delay="0"/>
                                  </p:stCondLst>
                                  <p:endCondLst>
                                    <p:cond evt="onNext" delay="0">
                                      <p:tgtEl>
                                        <p:sldTgt/>
                                      </p:tgtEl>
                                    </p:cond>
                                  </p:end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0" fill="hold"/>
                                        <p:tgtEl>
                                          <p:spTgt spid="5"/>
                                        </p:tgtEl>
                                        <p:attrNameLst>
                                          <p:attrName>ppt_x</p:attrName>
                                        </p:attrNameLst>
                                      </p:cBhvr>
                                      <p:tavLst>
                                        <p:tav tm="0">
                                          <p:val>
                                            <p:strVal val="1+#ppt_w/2"/>
                                          </p:val>
                                        </p:tav>
                                        <p:tav tm="100000">
                                          <p:val>
                                            <p:strVal val="#ppt_x"/>
                                          </p:val>
                                        </p:tav>
                                      </p:tavLst>
                                    </p:anim>
                                    <p:anim calcmode="lin" valueType="num">
                                      <p:cBhvr additive="base">
                                        <p:cTn id="38"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53268"/>
            <a:ext cx="7715200"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fontScale="90000"/>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id-ID"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id-ID" b="1" cap="all" dirty="0" smtClean="0">
                <a:ln w="0"/>
                <a:solidFill>
                  <a:schemeClr val="bg1"/>
                </a:solidFill>
                <a:effectLst>
                  <a:reflection blurRad="12700" stA="50000" endPos="50000" dist="5000" dir="5400000" sy="-100000" rotWithShape="0"/>
                </a:effectLst>
              </a:rPr>
              <a:t>GURU SEBAGAI AGEN MORAL</a:t>
            </a:r>
            <a:endParaRPr lang="id-ID" b="1" cap="all" dirty="0">
              <a:ln w="0"/>
              <a:solidFill>
                <a:schemeClr val="bg1"/>
              </a:solidFill>
              <a:effectLst>
                <a:reflection blurRad="12700" stA="50000" endPos="50000" dist="5000" dir="5400000" sy="-100000" rotWithShape="0"/>
              </a:effectLst>
            </a:endParaRPr>
          </a:p>
        </p:txBody>
      </p:sp>
      <p:sp>
        <p:nvSpPr>
          <p:cNvPr id="3" name="Content Placeholder 2"/>
          <p:cNvSpPr>
            <a:spLocks noGrp="1"/>
          </p:cNvSpPr>
          <p:nvPr>
            <p:ph idx="1"/>
          </p:nvPr>
        </p:nvSpPr>
        <p:spPr>
          <a:xfrm>
            <a:off x="457201" y="1340768"/>
            <a:ext cx="8229600" cy="4905712"/>
          </a:xfr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r>
              <a:rPr lang="id-ID" sz="2800" dirty="0">
                <a:solidFill>
                  <a:srgbClr val="FFC000"/>
                </a:solidFill>
              </a:rPr>
              <a:t>Agen moral adalah kondisi ganda yang melingkupi </a:t>
            </a:r>
            <a:r>
              <a:rPr lang="id-ID" sz="2800" u="sng" dirty="0">
                <a:solidFill>
                  <a:srgbClr val="FFFF00"/>
                </a:solidFill>
              </a:rPr>
              <a:t>guru sebagai sosok bermoral </a:t>
            </a:r>
            <a:r>
              <a:rPr lang="id-ID" sz="2800" dirty="0">
                <a:solidFill>
                  <a:srgbClr val="FFC000"/>
                </a:solidFill>
              </a:rPr>
              <a:t>yang melakukan tindakan profesional </a:t>
            </a:r>
            <a:r>
              <a:rPr lang="id-ID" sz="2800" dirty="0" smtClean="0">
                <a:solidFill>
                  <a:srgbClr val="FFC000"/>
                </a:solidFill>
              </a:rPr>
              <a:t>etis, </a:t>
            </a:r>
            <a:r>
              <a:rPr lang="id-ID" sz="2800" dirty="0">
                <a:solidFill>
                  <a:srgbClr val="FFC000"/>
                </a:solidFill>
              </a:rPr>
              <a:t>sekaligus sebagai </a:t>
            </a:r>
            <a:r>
              <a:rPr lang="id-ID" sz="2800" u="sng" dirty="0">
                <a:solidFill>
                  <a:srgbClr val="FFFF00"/>
                </a:solidFill>
              </a:rPr>
              <a:t>pendidik moral</a:t>
            </a:r>
            <a:r>
              <a:rPr lang="id-ID" sz="2800" dirty="0">
                <a:solidFill>
                  <a:srgbClr val="FFC000"/>
                </a:solidFill>
              </a:rPr>
              <a:t> yang mengajarkan kepada siswa kebajikan dan rasa inti yang </a:t>
            </a:r>
            <a:r>
              <a:rPr lang="id-ID" sz="2800" dirty="0" smtClean="0">
                <a:solidFill>
                  <a:srgbClr val="FFC000"/>
                </a:solidFill>
              </a:rPr>
              <a:t>sama, </a:t>
            </a:r>
            <a:r>
              <a:rPr lang="id-ID" sz="2800" dirty="0">
                <a:solidFill>
                  <a:srgbClr val="FFC000"/>
                </a:solidFill>
              </a:rPr>
              <a:t>yang diperjuangkannya untuk ditegakkan dalam praktik</a:t>
            </a:r>
            <a:r>
              <a:rPr lang="id-ID" sz="2800" dirty="0" smtClean="0">
                <a:solidFill>
                  <a:srgbClr val="FFC000"/>
                </a:solidFill>
              </a:rPr>
              <a:t>.</a:t>
            </a:r>
          </a:p>
          <a:p>
            <a:r>
              <a:rPr lang="id-ID" sz="2800" dirty="0">
                <a:solidFill>
                  <a:schemeClr val="bg1"/>
                </a:solidFill>
              </a:rPr>
              <a:t>Tidak semua yang dilakukan guru niscaya memiliki signifikansi moral, tetapi </a:t>
            </a:r>
            <a:r>
              <a:rPr lang="id-ID" sz="2800" u="sng" dirty="0">
                <a:solidFill>
                  <a:srgbClr val="FFFF00"/>
                </a:solidFill>
              </a:rPr>
              <a:t>apa pun tindakan yang diambil seorang guru dapat memiliki arti moral</a:t>
            </a:r>
            <a:r>
              <a:rPr lang="id-ID" sz="2800" dirty="0">
                <a:solidFill>
                  <a:schemeClr val="bg1"/>
                </a:solidFill>
              </a:rPr>
              <a:t>. </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3"/>
          <a:srcRect/>
          <a:stretch>
            <a:fillRect/>
          </a:stretch>
        </p:blipFill>
        <p:spPr bwMode="auto">
          <a:xfrm>
            <a:off x="225113" y="36761"/>
            <a:ext cx="862053" cy="1152128"/>
          </a:xfrm>
          <a:prstGeom prst="rect">
            <a:avLst/>
          </a:prstGeom>
          <a:noFill/>
          <a:ln w="9525">
            <a:noFill/>
            <a:miter lim="800000"/>
            <a:headEnd/>
            <a:tailEnd/>
          </a:ln>
        </p:spPr>
      </p:pic>
    </p:spTree>
  </p:cSld>
  <p:clrMapOvr>
    <a:masterClrMapping/>
  </p:clrMapOvr>
  <p:transition>
    <p:split dir="in"/>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0" fill="hold"/>
                                        <p:tgtEl>
                                          <p:spTgt spid="5"/>
                                        </p:tgtEl>
                                        <p:attrNameLst>
                                          <p:attrName>ppt_x</p:attrName>
                                        </p:attrNameLst>
                                      </p:cBhvr>
                                      <p:tavLst>
                                        <p:tav tm="0">
                                          <p:val>
                                            <p:strVal val="1+#ppt_w/2"/>
                                          </p:val>
                                        </p:tav>
                                        <p:tav tm="100000">
                                          <p:val>
                                            <p:strVal val="#ppt_x"/>
                                          </p:val>
                                        </p:tav>
                                      </p:tavLst>
                                    </p:anim>
                                    <p:anim calcmode="lin" valueType="num">
                                      <p:cBhvr additive="base">
                                        <p:cTn id="28" dur="5000" fill="hold"/>
                                        <p:tgtEl>
                                          <p:spTgt spid="5"/>
                                        </p:tgtEl>
                                        <p:attrNameLst>
                                          <p:attrName>ppt_y</p:attrName>
                                        </p:attrNameLst>
                                      </p:cBhvr>
                                      <p:tavLst>
                                        <p:tav tm="0">
                                          <p:val>
                                            <p:strVal val="#ppt_y"/>
                                          </p:val>
                                        </p:tav>
                                        <p:tav tm="100000">
                                          <p:val>
                                            <p:strVal val="#ppt_y"/>
                                          </p:val>
                                        </p:tav>
                                      </p:tavLst>
                                    </p:anim>
                                  </p:childTnLst>
                                </p:cTn>
                              </p:par>
                              <p:par>
                                <p:cTn id="29" presetID="2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edg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91680" y="260648"/>
            <a:ext cx="7067128" cy="1370416"/>
          </a:xfrm>
          <a:solidFill>
            <a:schemeClr val="accent2"/>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r>
              <a:rPr lang="id-ID" b="1" cap="all" dirty="0" smtClean="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rPr>
              <a:t>GURU SEBAGAI AGEN MORAL</a:t>
            </a:r>
            <a:r>
              <a:rPr lang="id-ID" dirty="0" smtClean="0">
                <a:solidFill>
                  <a:srgbClr val="FFFF00"/>
                </a:solidFill>
              </a:rPr>
              <a:t/>
            </a:r>
            <a:br>
              <a:rPr lang="id-ID" dirty="0" smtClean="0">
                <a:solidFill>
                  <a:srgbClr val="FFFF00"/>
                </a:solidFill>
              </a:rPr>
            </a:br>
            <a:r>
              <a:rPr lang="id-ID" dirty="0" smtClean="0">
                <a:solidFill>
                  <a:srgbClr val="FFFF00"/>
                </a:solidFill>
              </a:rPr>
              <a:t>(sambungan)</a:t>
            </a:r>
            <a:endParaRPr lang="id-ID" dirty="0">
              <a:solidFill>
                <a:srgbClr val="FFFF00"/>
              </a:solidFill>
            </a:endParaRPr>
          </a:p>
        </p:txBody>
      </p:sp>
      <p:sp>
        <p:nvSpPr>
          <p:cNvPr id="3" name="Content Placeholder 2"/>
          <p:cNvSpPr>
            <a:spLocks noGrp="1"/>
          </p:cNvSpPr>
          <p:nvPr>
            <p:ph idx="1"/>
          </p:nvPr>
        </p:nvSpPr>
        <p:spPr>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3200" dirty="0">
                <a:solidFill>
                  <a:schemeClr val="bg1"/>
                </a:solidFill>
              </a:rPr>
              <a:t>Kedudukan guru sebagai </a:t>
            </a:r>
            <a:r>
              <a:rPr lang="id-ID" sz="3200" dirty="0" smtClean="0">
                <a:solidFill>
                  <a:schemeClr val="bg1"/>
                </a:solidFill>
              </a:rPr>
              <a:t>agen moral </a:t>
            </a:r>
            <a:r>
              <a:rPr lang="id-ID" sz="3200" dirty="0">
                <a:solidFill>
                  <a:schemeClr val="bg1"/>
                </a:solidFill>
              </a:rPr>
              <a:t>merupakan keadaan tak terelakkan yang terungkap setiap kali guru, sebagai sosok bermoral, membawa diri di sekolah dengan </a:t>
            </a:r>
            <a:r>
              <a:rPr lang="id-ID" sz="3200" dirty="0">
                <a:solidFill>
                  <a:srgbClr val="FFC000"/>
                </a:solidFill>
              </a:rPr>
              <a:t>jujur, rasa tidak memihak, berintegritas, simpatik, sabar, hormat, tanpa prasangka, penuh perhatian, berdedikasi</a:t>
            </a:r>
            <a:r>
              <a:rPr lang="id-ID" sz="3200" dirty="0">
                <a:solidFill>
                  <a:schemeClr val="bg1"/>
                </a:solidFill>
              </a:rPr>
              <a:t>, dan kebajikan-kebajikan inti lainnya.</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 calcmode="lin" valueType="num">
                                      <p:cBhvr additive="base">
                                        <p:cTn id="11"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2"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 calcmode="lin" valueType="num">
                                      <p:cBhvr additive="base">
                                        <p:cTn id="1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2" repeatCount="indefinite" fill="hold" grpId="0" nodeType="clickEffect">
                                  <p:stCondLst>
                                    <p:cond delay="0"/>
                                  </p:stCondLst>
                                  <p:endCondLst>
                                    <p:cond evt="onNext" delay="0">
                                      <p:tgtEl>
                                        <p:sldTgt/>
                                      </p:tgtEl>
                                    </p:cond>
                                  </p:end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5000" fill="hold"/>
                                        <p:tgtEl>
                                          <p:spTgt spid="5"/>
                                        </p:tgtEl>
                                        <p:attrNameLst>
                                          <p:attrName>ppt_x</p:attrName>
                                        </p:attrNameLst>
                                      </p:cBhvr>
                                      <p:tavLst>
                                        <p:tav tm="0">
                                          <p:val>
                                            <p:strVal val="1+#ppt_w/2"/>
                                          </p:val>
                                        </p:tav>
                                        <p:tav tm="100000">
                                          <p:val>
                                            <p:strVal val="#ppt_x"/>
                                          </p:val>
                                        </p:tav>
                                      </p:tavLst>
                                    </p:anim>
                                    <p:anim calcmode="lin" valueType="num">
                                      <p:cBhvr additive="base">
                                        <p:cTn id="24" dur="5000" fill="hold"/>
                                        <p:tgtEl>
                                          <p:spTgt spid="5"/>
                                        </p:tgtEl>
                                        <p:attrNameLst>
                                          <p:attrName>ppt_y</p:attrName>
                                        </p:attrNameLst>
                                      </p:cBhvr>
                                      <p:tavLst>
                                        <p:tav tm="0">
                                          <p:val>
                                            <p:strVal val="#ppt_y"/>
                                          </p:val>
                                        </p:tav>
                                        <p:tav tm="100000">
                                          <p:val>
                                            <p:strVal val="#ppt_y"/>
                                          </p:val>
                                        </p:tav>
                                      </p:tavLst>
                                    </p:anim>
                                  </p:childTnLst>
                                </p:cTn>
                              </p:par>
                              <p:par>
                                <p:cTn id="25" presetID="20" presetClass="entr" presetSubtype="0"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edge">
                                      <p:cBhvr>
                                        <p:cTn id="2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24296" y="45889"/>
            <a:ext cx="7488832" cy="1370416"/>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r>
              <a:rPr lang="id-ID"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GURU SEBAGAI AGEN MORAL</a:t>
            </a:r>
            <a:br>
              <a:rPr lang="id-ID"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br>
            <a:r>
              <a:rPr lang="id-ID" b="1" dirty="0" smtClean="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rPr>
              <a:t>  </a:t>
            </a:r>
            <a:r>
              <a:rPr lang="id-ID" dirty="0" smtClean="0">
                <a:solidFill>
                  <a:schemeClr val="bg1"/>
                </a:solidFill>
              </a:rPr>
              <a:t>(sambungan)</a:t>
            </a:r>
            <a:endParaRPr lang="id-ID" dirty="0">
              <a:solidFill>
                <a:schemeClr val="bg1"/>
              </a:solidFill>
            </a:endParaRPr>
          </a:p>
        </p:txBody>
      </p:sp>
      <p:sp>
        <p:nvSpPr>
          <p:cNvPr id="3" name="Content Placeholder 2"/>
          <p:cNvSpPr>
            <a:spLocks noGrp="1"/>
          </p:cNvSpPr>
          <p:nvPr>
            <p:ph idx="1"/>
          </p:nvPr>
        </p:nvSpPr>
        <p:spPr>
          <a:xfrm>
            <a:off x="179512" y="1988840"/>
            <a:ext cx="8507288" cy="4335760"/>
          </a:xfrm>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id-ID" sz="2800" dirty="0">
                <a:solidFill>
                  <a:srgbClr val="FFC000"/>
                </a:solidFill>
              </a:rPr>
              <a:t>Kedudukan guru sebagai agen moral juga terlihat ketika guru, sebagai pendidik moral, mengimbau siswa agar menjunjung tinggi kebijakan-kebijakan serupa dan agar para siswa menunjukkan perilaku yang menghormati kebajikan-kebajikan tersebut</a:t>
            </a:r>
            <a:r>
              <a:rPr lang="id-ID" sz="2800" dirty="0" smtClean="0">
                <a:solidFill>
                  <a:srgbClr val="FFC000"/>
                </a:solidFill>
              </a:rPr>
              <a:t>.</a:t>
            </a:r>
          </a:p>
          <a:p>
            <a:r>
              <a:rPr lang="id-ID" sz="2800" dirty="0" smtClean="0">
                <a:solidFill>
                  <a:schemeClr val="bg1"/>
                </a:solidFill>
              </a:rPr>
              <a:t> </a:t>
            </a:r>
            <a:r>
              <a:rPr lang="id-ID" sz="2800" dirty="0">
                <a:solidFill>
                  <a:schemeClr val="bg1"/>
                </a:solidFill>
              </a:rPr>
              <a:t>Guru dapat mencerminkan konsep ganda agensi moral secara formal dan informal, secara sadar dan sengaja atau tidak, serta sering-sering dilakukan atau jarang-jarang. </a:t>
            </a:r>
          </a:p>
          <a:p>
            <a:endParaRPr lang="id-ID" sz="2800" dirty="0"/>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bg/>
                                          </p:spTgt>
                                        </p:tgtEl>
                                        <p:attrNameLst>
                                          <p:attrName>style.visibility</p:attrName>
                                        </p:attrNameLst>
                                      </p:cBhvr>
                                      <p:to>
                                        <p:strVal val="visible"/>
                                      </p:to>
                                    </p:set>
                                    <p:animEffect transition="in" filter="barn(inVertical)">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barn(inVertical)">
                                      <p:cBhvr>
                                        <p:cTn id="19" dur="500"/>
                                        <p:tgtEl>
                                          <p:spTgt spid="3">
                                            <p:txEl>
                                              <p:pRg st="0" end="0"/>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Effect transition="in" filter="barn(inVertical)">
                                      <p:cBhvr>
                                        <p:cTn id="24" dur="500"/>
                                        <p:tgtEl>
                                          <p:spTgt spid="3">
                                            <p:txEl>
                                              <p:pRg st="1" end="1"/>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2" repeatCount="indefinite" fill="hold" grpId="0" nodeType="clickEffect">
                                  <p:stCondLst>
                                    <p:cond delay="0"/>
                                  </p:stCondLst>
                                  <p:endCondLst>
                                    <p:cond evt="onNext" delay="0">
                                      <p:tgtEl>
                                        <p:sldTgt/>
                                      </p:tgtEl>
                                    </p:cond>
                                  </p:end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5000" fill="hold"/>
                                        <p:tgtEl>
                                          <p:spTgt spid="5"/>
                                        </p:tgtEl>
                                        <p:attrNameLst>
                                          <p:attrName>ppt_x</p:attrName>
                                        </p:attrNameLst>
                                      </p:cBhvr>
                                      <p:tavLst>
                                        <p:tav tm="0">
                                          <p:val>
                                            <p:strVal val="1+#ppt_w/2"/>
                                          </p:val>
                                        </p:tav>
                                        <p:tav tm="100000">
                                          <p:val>
                                            <p:strVal val="#ppt_x"/>
                                          </p:val>
                                        </p:tav>
                                      </p:tavLst>
                                    </p:anim>
                                    <p:anim calcmode="lin" valueType="num">
                                      <p:cBhvr additive="base">
                                        <p:cTn id="30" dur="5000" fill="hold"/>
                                        <p:tgtEl>
                                          <p:spTgt spid="5"/>
                                        </p:tgtEl>
                                        <p:attrNameLst>
                                          <p:attrName>ppt_y</p:attrName>
                                        </p:attrNameLst>
                                      </p:cBhvr>
                                      <p:tavLst>
                                        <p:tav tm="0">
                                          <p:val>
                                            <p:strVal val="#ppt_y"/>
                                          </p:val>
                                        </p:tav>
                                        <p:tav tm="100000">
                                          <p:val>
                                            <p:strVal val="#ppt_y"/>
                                          </p:val>
                                        </p:tav>
                                      </p:tavLst>
                                    </p:anim>
                                  </p:childTnLst>
                                </p:cTn>
                              </p:par>
                              <p:par>
                                <p:cTn id="31" presetID="20" presetClass="entr" presetSubtype="0"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Effect transition="in" filter="wedge">
                                      <p:cBhvr>
                                        <p:cTn id="33"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20" y="338416"/>
            <a:ext cx="6624736" cy="654711"/>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fontScale="90000"/>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KEBAJIKAN DAN ASAS INTI</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164282" y="1198449"/>
            <a:ext cx="8712968" cy="4968552"/>
          </a:xfrm>
          <a:solidFill>
            <a:schemeClr val="tx1"/>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2800" dirty="0" smtClean="0">
                <a:solidFill>
                  <a:schemeClr val="bg1"/>
                </a:solidFill>
              </a:rPr>
              <a:t>Kebajikan </a:t>
            </a:r>
            <a:r>
              <a:rPr lang="id-ID" sz="2800" dirty="0">
                <a:solidFill>
                  <a:schemeClr val="bg1"/>
                </a:solidFill>
              </a:rPr>
              <a:t>dan asas inti tercermin ketika seorang guru melatih kepedulian dengan cara memilih dan memamerkan karya siswa, membagi waktu, perhatian, hak istimewa, dan tugas-tugas dengan </a:t>
            </a:r>
            <a:r>
              <a:rPr lang="id-ID" sz="2800" dirty="0">
                <a:solidFill>
                  <a:srgbClr val="FFC000"/>
                </a:solidFill>
              </a:rPr>
              <a:t>adil</a:t>
            </a:r>
            <a:r>
              <a:rPr lang="id-ID" sz="2800" dirty="0">
                <a:solidFill>
                  <a:schemeClr val="bg1"/>
                </a:solidFill>
              </a:rPr>
              <a:t> kepada para siswa, mengatur kelompok-kelompok kerja kecil untuk memastikan </a:t>
            </a:r>
            <a:r>
              <a:rPr lang="id-ID" sz="2800" dirty="0">
                <a:solidFill>
                  <a:srgbClr val="FFFF00"/>
                </a:solidFill>
              </a:rPr>
              <a:t>keadilan</a:t>
            </a:r>
            <a:r>
              <a:rPr lang="id-ID" sz="2800" dirty="0">
                <a:solidFill>
                  <a:schemeClr val="bg1"/>
                </a:solidFill>
              </a:rPr>
              <a:t> bagi semua, menegakkan aturan kelas dan sekolah dengan konsekuen, atau ketika guru menggunakan kecermatan dan kearifan dalam memilih sumber daya kurikulum yang sensitif atau menilai prestasi siswa dengan </a:t>
            </a:r>
            <a:r>
              <a:rPr lang="id-ID" sz="2800" dirty="0">
                <a:solidFill>
                  <a:srgbClr val="FF0000"/>
                </a:solidFill>
              </a:rPr>
              <a:t>jujur</a:t>
            </a:r>
            <a:r>
              <a:rPr lang="id-ID" sz="2800" dirty="0">
                <a:solidFill>
                  <a:schemeClr val="bg1"/>
                </a:solidFill>
              </a:rPr>
              <a:t>, </a:t>
            </a:r>
            <a:r>
              <a:rPr lang="id-ID" sz="2800" dirty="0">
                <a:solidFill>
                  <a:srgbClr val="00B0F0"/>
                </a:solidFill>
              </a:rPr>
              <a:t>adil</a:t>
            </a:r>
            <a:r>
              <a:rPr lang="id-ID" sz="2800" dirty="0">
                <a:solidFill>
                  <a:schemeClr val="bg1"/>
                </a:solidFill>
              </a:rPr>
              <a:t>, dan </a:t>
            </a:r>
            <a:r>
              <a:rPr lang="id-ID" sz="2800" dirty="0">
                <a:solidFill>
                  <a:srgbClr val="FFC000"/>
                </a:solidFill>
              </a:rPr>
              <a:t>murah hat</a:t>
            </a:r>
            <a:r>
              <a:rPr lang="id-ID" dirty="0">
                <a:solidFill>
                  <a:srgbClr val="FFC000"/>
                </a:solidFill>
              </a:rPr>
              <a:t>i</a:t>
            </a:r>
            <a:r>
              <a:rPr lang="id-ID" dirty="0">
                <a:solidFill>
                  <a:schemeClr val="bg1"/>
                </a:solidFill>
              </a:rPr>
              <a:t>. </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36761"/>
            <a:ext cx="862053" cy="1152128"/>
          </a:xfrm>
          <a:prstGeom prst="rect">
            <a:avLst/>
          </a:prstGeom>
          <a:noFill/>
          <a:ln w="9525">
            <a:noFill/>
            <a:miter lim="800000"/>
            <a:headEnd/>
            <a:tailEnd/>
          </a:ln>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2" repeatCount="indefinite" fill="hold" grpId="0" nodeType="clickEffect">
                                  <p:stCondLst>
                                    <p:cond delay="0"/>
                                  </p:stCondLst>
                                  <p:endCondLst>
                                    <p:cond evt="onNext" delay="0">
                                      <p:tgtEl>
                                        <p:sldTgt/>
                                      </p:tgtEl>
                                    </p:cond>
                                  </p:end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fill="hold"/>
                                        <p:tgtEl>
                                          <p:spTgt spid="5"/>
                                        </p:tgtEl>
                                        <p:attrNameLst>
                                          <p:attrName>ppt_x</p:attrName>
                                        </p:attrNameLst>
                                      </p:cBhvr>
                                      <p:tavLst>
                                        <p:tav tm="0">
                                          <p:val>
                                            <p:strVal val="1+#ppt_w/2"/>
                                          </p:val>
                                        </p:tav>
                                        <p:tav tm="100000">
                                          <p:val>
                                            <p:strVal val="#ppt_x"/>
                                          </p:val>
                                        </p:tav>
                                      </p:tavLst>
                                    </p:anim>
                                    <p:anim calcmode="lin" valueType="num">
                                      <p:cBhvr additive="base">
                                        <p:cTn id="23" dur="5000" fill="hold"/>
                                        <p:tgtEl>
                                          <p:spTgt spid="5"/>
                                        </p:tgtEl>
                                        <p:attrNameLst>
                                          <p:attrName>ppt_y</p:attrName>
                                        </p:attrNameLst>
                                      </p:cBhvr>
                                      <p:tavLst>
                                        <p:tav tm="0">
                                          <p:val>
                                            <p:strVal val="#ppt_y"/>
                                          </p:val>
                                        </p:tav>
                                        <p:tav tm="100000">
                                          <p:val>
                                            <p:strVal val="#ppt_y"/>
                                          </p:val>
                                        </p:tav>
                                      </p:tavLst>
                                    </p:anim>
                                  </p:childTnLst>
                                </p:cTn>
                              </p:par>
                              <p:par>
                                <p:cTn id="24" presetID="20" presetClass="entr" presetSubtype="0" fill="hold" nodeType="with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wedge">
                                      <p:cBhvr>
                                        <p:cTn id="26"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2536" y="260648"/>
            <a:ext cx="7643192" cy="1045248"/>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6"/>
          </a:fillRef>
          <a:effectRef idx="1">
            <a:schemeClr val="accent6"/>
          </a:effectRef>
          <a:fontRef idx="minor">
            <a:schemeClr val="lt1"/>
          </a:fontRef>
        </p:style>
        <p:txBody>
          <a:bodyPr>
            <a:normAutofit fontScale="90000"/>
          </a:bodyPr>
          <a:lstStyle/>
          <a:p>
            <a:r>
              <a:rPr lang="id-ID" sz="36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ASAS UMUM PROFESI PEMBELAJARAN</a:t>
            </a:r>
            <a:endParaRPr lang="id-ID" sz="36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853441" y="1700445"/>
            <a:ext cx="8229600" cy="4893176"/>
          </a:xfrm>
          <a:solidFill>
            <a:schemeClr val="accent2"/>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a:bodyPr>
          <a:lstStyle/>
          <a:p>
            <a:r>
              <a:rPr lang="id-ID" sz="3200" dirty="0" smtClean="0">
                <a:solidFill>
                  <a:srgbClr val="FFFF00"/>
                </a:solidFill>
              </a:rPr>
              <a:t>Asas-asas </a:t>
            </a:r>
            <a:r>
              <a:rPr lang="id-ID" sz="3200" dirty="0">
                <a:solidFill>
                  <a:srgbClr val="FFFF00"/>
                </a:solidFill>
              </a:rPr>
              <a:t>umum dalam profesi pembelajaran, yaitu: </a:t>
            </a:r>
            <a:r>
              <a:rPr lang="id-ID" sz="3200" dirty="0">
                <a:solidFill>
                  <a:schemeClr val="bg1"/>
                </a:solidFill>
              </a:rPr>
              <a:t>kejujuran, ketidakperpihakan, melindungi yang lemah, menghormati semua orang, keberanian, </a:t>
            </a:r>
            <a:r>
              <a:rPr lang="id-ID" sz="3200" dirty="0" smtClean="0">
                <a:solidFill>
                  <a:schemeClr val="bg1"/>
                </a:solidFill>
              </a:rPr>
              <a:t>simpati </a:t>
            </a:r>
            <a:r>
              <a:rPr lang="id-ID" sz="3200" dirty="0">
                <a:solidFill>
                  <a:schemeClr val="bg1"/>
                </a:solidFill>
              </a:rPr>
              <a:t>sebagai teladan, keadilan, kepedulian, integritas, kesabaran, keteguhan, tanggung jawab, tidak jahat, dan kebermanfaatan.</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2" repeatCount="indefinite" fill="hold" grpId="0" nodeType="clickEffect">
                                  <p:stCondLst>
                                    <p:cond delay="0"/>
                                  </p:stCondLst>
                                  <p:endCondLst>
                                    <p:cond evt="onNext" delay="0">
                                      <p:tgtEl>
                                        <p:sldTgt/>
                                      </p:tgtEl>
                                    </p:cond>
                                  </p:endCondLst>
                                  <p:childTnLst>
                                    <p:set>
                                      <p:cBhvr>
                                        <p:cTn id="23" dur="1" fill="hold">
                                          <p:stCondLst>
                                            <p:cond delay="0"/>
                                          </p:stCondLst>
                                        </p:cTn>
                                        <p:tgtEl>
                                          <p:spTgt spid="5"/>
                                        </p:tgtEl>
                                        <p:attrNameLst>
                                          <p:attrName>style.visibility</p:attrName>
                                        </p:attrNameLst>
                                      </p:cBhvr>
                                      <p:to>
                                        <p:strVal val="visible"/>
                                      </p:to>
                                    </p:set>
                                    <p:anim calcmode="lin" valueType="num">
                                      <p:cBhvr additive="base">
                                        <p:cTn id="24" dur="5000" fill="hold"/>
                                        <p:tgtEl>
                                          <p:spTgt spid="5"/>
                                        </p:tgtEl>
                                        <p:attrNameLst>
                                          <p:attrName>ppt_x</p:attrName>
                                        </p:attrNameLst>
                                      </p:cBhvr>
                                      <p:tavLst>
                                        <p:tav tm="0">
                                          <p:val>
                                            <p:strVal val="1+#ppt_w/2"/>
                                          </p:val>
                                        </p:tav>
                                        <p:tav tm="100000">
                                          <p:val>
                                            <p:strVal val="#ppt_x"/>
                                          </p:val>
                                        </p:tav>
                                      </p:tavLst>
                                    </p:anim>
                                    <p:anim calcmode="lin" valueType="num">
                                      <p:cBhvr additive="base">
                                        <p:cTn id="25" dur="5000" fill="hold"/>
                                        <p:tgtEl>
                                          <p:spTgt spid="5"/>
                                        </p:tgtEl>
                                        <p:attrNameLst>
                                          <p:attrName>ppt_y</p:attrName>
                                        </p:attrNameLst>
                                      </p:cBhvr>
                                      <p:tavLst>
                                        <p:tav tm="0">
                                          <p:val>
                                            <p:strVal val="#ppt_y"/>
                                          </p:val>
                                        </p:tav>
                                        <p:tav tm="100000">
                                          <p:val>
                                            <p:strVal val="#ppt_y"/>
                                          </p:val>
                                        </p:tav>
                                      </p:tavLst>
                                    </p:anim>
                                  </p:childTnLst>
                                </p:cTn>
                              </p:par>
                              <p:par>
                                <p:cTn id="26" presetID="20" presetClass="entr" presetSubtype="0" fill="hold" nodeType="with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wedge">
                                      <p:cBhvr>
                                        <p:cTn id="2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440632" y="208176"/>
            <a:ext cx="5698976" cy="1370416"/>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bodyPr>
          <a:lstStyle/>
          <a:p>
            <a:r>
              <a:rPr lang="id-ID"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HAKIKAT PENDIDIKAN   </a:t>
            </a:r>
            <a:b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KARAKTER</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1" y="1844824"/>
            <a:ext cx="8977427" cy="4677152"/>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2800" dirty="0">
                <a:solidFill>
                  <a:srgbClr val="FFFF00"/>
                </a:solidFill>
              </a:rPr>
              <a:t>Pendidikan karakter merupakan salah satu dari varian pendidikan moral, yang sedang dikembangkan. </a:t>
            </a:r>
            <a:endParaRPr lang="id-ID" sz="2800" dirty="0" smtClean="0">
              <a:solidFill>
                <a:srgbClr val="FFFF00"/>
              </a:solidFill>
            </a:endParaRPr>
          </a:p>
          <a:p>
            <a:r>
              <a:rPr lang="id-ID" sz="2800" dirty="0" smtClean="0">
                <a:solidFill>
                  <a:schemeClr val="bg1"/>
                </a:solidFill>
              </a:rPr>
              <a:t>Pendidikan </a:t>
            </a:r>
            <a:r>
              <a:rPr lang="id-ID" sz="2800" dirty="0">
                <a:solidFill>
                  <a:schemeClr val="bg1"/>
                </a:solidFill>
              </a:rPr>
              <a:t>karakter merupakan penanaman secara sengaja dan metodis, kebajikan-kebajikan moral melalui berbagai ragam pelajaran dan latihan terencana melibatkan inisiatif seluruh kelas. </a:t>
            </a:r>
            <a:endParaRPr lang="id-ID" sz="2800" dirty="0" smtClean="0">
              <a:solidFill>
                <a:schemeClr val="bg1"/>
              </a:solidFill>
            </a:endParaRPr>
          </a:p>
          <a:p>
            <a:r>
              <a:rPr lang="id-ID" sz="2800" dirty="0" smtClean="0">
                <a:solidFill>
                  <a:srgbClr val="FFFF00"/>
                </a:solidFill>
              </a:rPr>
              <a:t>Pendidikan </a:t>
            </a:r>
            <a:r>
              <a:rPr lang="id-ID" sz="2800" dirty="0">
                <a:solidFill>
                  <a:srgbClr val="FFFF00"/>
                </a:solidFill>
              </a:rPr>
              <a:t>karakter sepenuhnya bergantung pada peran guru sebagai agen dan teladan moral.</a:t>
            </a:r>
          </a:p>
          <a:p>
            <a:endParaRPr lang="id-ID" dirty="0"/>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8"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circle(in)">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circle(in)">
                                      <p:cBhvr>
                                        <p:cTn id="27" dur="2000"/>
                                        <p:tgtEl>
                                          <p:spTgt spid="3">
                                            <p:txEl>
                                              <p:pRg st="2" end="2"/>
                                            </p:txEl>
                                          </p:spTgt>
                                        </p:tgtEl>
                                      </p:cBhvr>
                                    </p:animEffect>
                                  </p:childTnLst>
                                </p:cTn>
                              </p:par>
                              <p:par>
                                <p:cTn id="28" presetID="20" presetClass="entr" presetSubtype="0" fill="hold" nodeType="withEffect">
                                  <p:stCondLst>
                                    <p:cond delay="0"/>
                                  </p:stCondLst>
                                  <p:childTnLst>
                                    <p:set>
                                      <p:cBhvr>
                                        <p:cTn id="29" dur="1" fill="hold">
                                          <p:stCondLst>
                                            <p:cond delay="0"/>
                                          </p:stCondLst>
                                        </p:cTn>
                                        <p:tgtEl>
                                          <p:spTgt spid="8"/>
                                        </p:tgtEl>
                                        <p:attrNameLst>
                                          <p:attrName>style.visibility</p:attrName>
                                        </p:attrNameLst>
                                      </p:cBhvr>
                                      <p:to>
                                        <p:strVal val="visible"/>
                                      </p:to>
                                    </p:set>
                                    <p:animEffect transition="in" filter="wedge">
                                      <p:cBhvr>
                                        <p:cTn id="3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193204"/>
            <a:ext cx="7211144" cy="1363588"/>
          </a:xfrm>
          <a:solidFill>
            <a:schemeClr val="tx2">
              <a:lumMod val="50000"/>
            </a:schemeClr>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fontScale="90000"/>
            <a:scene3d>
              <a:camera prst="orthographicFront"/>
              <a:lightRig rig="flat" dir="tl">
                <a:rot lat="0" lon="0" rev="6600000"/>
              </a:lightRig>
            </a:scene3d>
            <a:sp3d extrusionH="25400" contourW="8890">
              <a:bevelT w="38100" h="31750"/>
              <a:contourClr>
                <a:schemeClr val="accent2">
                  <a:shade val="75000"/>
                </a:schemeClr>
              </a:contourClr>
            </a:sp3d>
          </a:bodyPr>
          <a:lstStyle/>
          <a:p>
            <a:r>
              <a:rPr lang="id-ID"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id-ID" b="1" dirty="0" smtClean="0">
                <a:ln w="11430"/>
                <a:solidFill>
                  <a:schemeClr val="bg1"/>
                </a:solidFill>
                <a:effectLst>
                  <a:outerShdw blurRad="50800" dist="39000" dir="5460000" algn="tl">
                    <a:srgbClr val="000000">
                      <a:alpha val="38000"/>
                    </a:srgbClr>
                  </a:outerShdw>
                </a:effectLst>
              </a:rPr>
              <a:t>DEFINISI KARAKTER MORAL</a:t>
            </a:r>
            <a:r>
              <a:rPr lang="id-ID"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r>
            <a:br>
              <a:rPr lang="id-ID"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br>
            <a:r>
              <a:rPr lang="id-ID" sz="2000" dirty="0" smtClean="0">
                <a:solidFill>
                  <a:schemeClr val="bg1"/>
                </a:solidFill>
              </a:rPr>
              <a:t>    </a:t>
            </a:r>
            <a:r>
              <a:rPr lang="id-ID" sz="2200" dirty="0" smtClean="0">
                <a:solidFill>
                  <a:schemeClr val="bg1"/>
                </a:solidFill>
              </a:rPr>
              <a:t>(Schwartz</a:t>
            </a:r>
            <a:r>
              <a:rPr lang="id-ID" sz="2200" dirty="0">
                <a:solidFill>
                  <a:schemeClr val="bg1"/>
                </a:solidFill>
              </a:rPr>
              <a:t>, 2005: 127, dalam Nucci  &amp; Narvaez, 2014: 857).</a:t>
            </a:r>
            <a:br>
              <a:rPr lang="id-ID" sz="2200" dirty="0">
                <a:solidFill>
                  <a:schemeClr val="bg1"/>
                </a:solidFill>
              </a:rPr>
            </a:br>
            <a:r>
              <a:rPr lang="id-ID" sz="2200" dirty="0" smtClean="0">
                <a:solidFill>
                  <a:schemeClr val="bg1"/>
                </a:solidFill>
              </a:rPr>
              <a:t> </a:t>
            </a:r>
            <a:endParaRPr lang="id-ID" sz="22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Content Placeholder 2"/>
          <p:cNvSpPr>
            <a:spLocks noGrp="1"/>
          </p:cNvSpPr>
          <p:nvPr>
            <p:ph idx="1"/>
          </p:nvPr>
        </p:nvSpPr>
        <p:spPr>
          <a:xfrm>
            <a:off x="5369" y="1622687"/>
            <a:ext cx="8229600" cy="4623792"/>
          </a:xfrm>
          <a:solidFill>
            <a:srgbClr val="00206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a:bodyPr>
          <a:lstStyle/>
          <a:p>
            <a:r>
              <a:rPr lang="id-ID" sz="3600" dirty="0" smtClean="0">
                <a:solidFill>
                  <a:srgbClr val="FFC000"/>
                </a:solidFill>
              </a:rPr>
              <a:t>Karakter </a:t>
            </a:r>
            <a:r>
              <a:rPr lang="id-ID" sz="3600" dirty="0">
                <a:solidFill>
                  <a:srgbClr val="FFC000"/>
                </a:solidFill>
              </a:rPr>
              <a:t>moral adalah pola perilaku yang konsisten dan mengungkapkan karakteristik-karakteristik yang berorientasi pengembangan diri dan pengaturan emosi dalam menyiapkan diri untuk memikul tanggung jawab sosial dan moral bagi orang lain. </a:t>
            </a:r>
            <a:r>
              <a:rPr lang="id-ID" sz="3600" dirty="0" smtClean="0">
                <a:solidFill>
                  <a:schemeClr val="bg1"/>
                </a:solidFill>
              </a:rPr>
              <a:t> </a:t>
            </a:r>
          </a:p>
          <a:p>
            <a:endParaRPr lang="id-ID" sz="3600" dirty="0"/>
          </a:p>
        </p:txBody>
      </p:sp>
      <p:sp>
        <p:nvSpPr>
          <p:cNvPr id="5" name="Rectangle 4"/>
          <p:cNvSpPr>
            <a:spLocks noChangeArrowheads="1"/>
          </p:cNvSpPr>
          <p:nvPr/>
        </p:nvSpPr>
        <p:spPr bwMode="auto">
          <a:xfrm>
            <a:off x="1" y="5923314"/>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pull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2" repeatCount="indefinite" fill="hold" grpId="0" nodeType="clickEffect">
                                  <p:stCondLst>
                                    <p:cond delay="0"/>
                                  </p:stCondLst>
                                  <p:endCondLst>
                                    <p:cond evt="onNext" delay="0">
                                      <p:tgtEl>
                                        <p:sldTgt/>
                                      </p:tgtEl>
                                    </p:cond>
                                  </p:end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0" fill="hold"/>
                                        <p:tgtEl>
                                          <p:spTgt spid="5"/>
                                        </p:tgtEl>
                                        <p:attrNameLst>
                                          <p:attrName>ppt_x</p:attrName>
                                        </p:attrNameLst>
                                      </p:cBhvr>
                                      <p:tavLst>
                                        <p:tav tm="0">
                                          <p:val>
                                            <p:strVal val="1+#ppt_w/2"/>
                                          </p:val>
                                        </p:tav>
                                        <p:tav tm="100000">
                                          <p:val>
                                            <p:strVal val="#ppt_x"/>
                                          </p:val>
                                        </p:tav>
                                      </p:tavLst>
                                    </p:anim>
                                    <p:anim calcmode="lin" valueType="num">
                                      <p:cBhvr additive="base">
                                        <p:cTn id="23"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0864" y="100097"/>
            <a:ext cx="7427168"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b="1" dirty="0">
                <a:ln w="11430"/>
                <a:solidFill>
                  <a:schemeClr val="bg1"/>
                </a:solidFill>
                <a:effectLst>
                  <a:outerShdw blurRad="50800" dist="39000" dir="5460000" algn="tl">
                    <a:srgbClr val="000000">
                      <a:alpha val="38000"/>
                    </a:srgbClr>
                  </a:outerShdw>
                </a:effectLst>
              </a:rPr>
              <a:t>DEFINISI KARAKTER MORAL</a:t>
            </a:r>
            <a:endParaRPr lang="id-ID" dirty="0"/>
          </a:p>
        </p:txBody>
      </p:sp>
      <p:sp>
        <p:nvSpPr>
          <p:cNvPr id="3" name="Content Placeholder 2"/>
          <p:cNvSpPr>
            <a:spLocks noGrp="1"/>
          </p:cNvSpPr>
          <p:nvPr>
            <p:ph idx="1"/>
          </p:nvPr>
        </p:nvSpPr>
        <p:spPr>
          <a:xfrm>
            <a:off x="-55360" y="1554762"/>
            <a:ext cx="8229600" cy="4389120"/>
          </a:xfrm>
          <a:solidFill>
            <a:srgbClr val="00206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a:bodyPr>
          <a:lstStyle/>
          <a:p>
            <a:r>
              <a:rPr lang="id-ID" sz="4000" dirty="0">
                <a:solidFill>
                  <a:schemeClr val="bg1"/>
                </a:solidFill>
              </a:rPr>
              <a:t>Karakter moral berdasarkan kepedulian terhadap orang lain yang terwujud melalui cara-cara penyelesaian masalah yang menguntungkan bagi semua pihak yang terlibat. </a:t>
            </a:r>
          </a:p>
          <a:p>
            <a:endParaRPr lang="id-ID" sz="4000" dirty="0"/>
          </a:p>
        </p:txBody>
      </p:sp>
      <p:sp>
        <p:nvSpPr>
          <p:cNvPr id="4" name="Rectangle 3"/>
          <p:cNvSpPr>
            <a:spLocks noChangeArrowheads="1"/>
          </p:cNvSpPr>
          <p:nvPr/>
        </p:nvSpPr>
        <p:spPr bwMode="auto">
          <a:xfrm>
            <a:off x="-1488" y="5923314"/>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975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repeatCount="indefinite" fill="hold" grpId="0" nodeType="clickEffect">
                                  <p:stCondLst>
                                    <p:cond delay="0"/>
                                  </p:stCondLst>
                                  <p:endCondLst>
                                    <p:cond evt="onNext" delay="0">
                                      <p:tgtEl>
                                        <p:sldTgt/>
                                      </p:tgtEl>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77066"/>
            <a:ext cx="7427168"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lstStyle/>
          <a:p>
            <a:r>
              <a:rPr lang="id-ID" b="1" dirty="0">
                <a:ln w="11430"/>
                <a:solidFill>
                  <a:schemeClr val="bg1"/>
                </a:solidFill>
                <a:effectLst>
                  <a:outerShdw blurRad="50800" dist="39000" dir="5460000" algn="tl">
                    <a:srgbClr val="000000">
                      <a:alpha val="38000"/>
                    </a:srgbClr>
                  </a:outerShdw>
                </a:effectLst>
              </a:rPr>
              <a:t>DEFINISI KARAKTER MORAL</a:t>
            </a:r>
            <a:endParaRPr lang="id-ID" dirty="0"/>
          </a:p>
        </p:txBody>
      </p:sp>
      <p:sp>
        <p:nvSpPr>
          <p:cNvPr id="3" name="Content Placeholder 2"/>
          <p:cNvSpPr>
            <a:spLocks noGrp="1"/>
          </p:cNvSpPr>
          <p:nvPr>
            <p:ph idx="1"/>
          </p:nvPr>
        </p:nvSpPr>
        <p:spPr>
          <a:xfrm>
            <a:off x="457200" y="1628800"/>
            <a:ext cx="8229600" cy="4695800"/>
          </a:xfrm>
          <a:solidFill>
            <a:schemeClr val="accent2">
              <a:lumMod val="50000"/>
            </a:schemeClr>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lstStyle/>
          <a:p>
            <a:r>
              <a:rPr lang="id-ID" sz="4400" dirty="0">
                <a:solidFill>
                  <a:schemeClr val="bg1"/>
                </a:solidFill>
              </a:rPr>
              <a:t>Karakter moral memudahkan pengembangan orang lain untuk berupaya sendiri mencapai tingkat moralitas dan pencapaian yang lebih tinggi. </a:t>
            </a:r>
          </a:p>
          <a:p>
            <a:endParaRPr lang="id-ID" dirty="0"/>
          </a:p>
        </p:txBody>
      </p:sp>
      <p:sp>
        <p:nvSpPr>
          <p:cNvPr id="4" name="Rectangle 3"/>
          <p:cNvSpPr>
            <a:spLocks noChangeArrowheads="1"/>
          </p:cNvSpPr>
          <p:nvPr/>
        </p:nvSpPr>
        <p:spPr bwMode="auto">
          <a:xfrm>
            <a:off x="0" y="5936634"/>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24800" y="4130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6" name="Picture 2" descr="diknas"/>
          <p:cNvPicPr>
            <a:picLocks noChangeAspect="1" noChangeArrowheads="1"/>
          </p:cNvPicPr>
          <p:nvPr/>
        </p:nvPicPr>
        <p:blipFill>
          <a:blip r:embed="rId3"/>
          <a:srcRect/>
          <a:stretch>
            <a:fillRect/>
          </a:stretch>
        </p:blipFill>
        <p:spPr bwMode="auto">
          <a:xfrm>
            <a:off x="218961" y="244441"/>
            <a:ext cx="862053" cy="1152128"/>
          </a:xfrm>
          <a:prstGeom prst="rect">
            <a:avLst/>
          </a:prstGeom>
          <a:noFill/>
          <a:ln w="9525">
            <a:noFill/>
            <a:miter lim="800000"/>
            <a:headEnd/>
            <a:tailEnd/>
          </a:ln>
        </p:spPr>
      </p:pic>
    </p:spTree>
    <p:extLst>
      <p:ext uri="{BB962C8B-B14F-4D97-AF65-F5344CB8AC3E}">
        <p14:creationId xmlns:p14="http://schemas.microsoft.com/office/powerpoint/2010/main" val="14019313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repeatCount="indefinite" fill="hold" grpId="0" nodeType="clickEffect">
                                  <p:stCondLst>
                                    <p:cond delay="0"/>
                                  </p:stCondLst>
                                  <p:endCondLst>
                                    <p:cond evt="onNext" delay="0">
                                      <p:tgtEl>
                                        <p:sldTgt/>
                                      </p:tgtEl>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par>
                                <p:cTn id="9" presetID="20" presetClass="entr" presetSubtype="0"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edge">
                                      <p:cBhvr>
                                        <p:cTn id="1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536" y="328724"/>
            <a:ext cx="7503581" cy="792088"/>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4"/>
          </a:fillRef>
          <a:effectRef idx="1">
            <a:schemeClr val="accent4"/>
          </a:effectRef>
          <a:fontRef idx="minor">
            <a:schemeClr val="lt1"/>
          </a:fontRef>
        </p:style>
        <p:txBody>
          <a:bodyPr>
            <a:normAutofit/>
          </a:bodyPr>
          <a:lstStyle/>
          <a:p>
            <a:r>
              <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FOKUS PENDIDIKAN KARAKTER</a:t>
            </a:r>
            <a:endParaRPr lang="id-ID"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165534" y="1493953"/>
            <a:ext cx="8812934" cy="4752527"/>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2"/>
          </a:fillRef>
          <a:effectRef idx="1">
            <a:schemeClr val="accent2"/>
          </a:effectRef>
          <a:fontRef idx="minor">
            <a:schemeClr val="lt1"/>
          </a:fontRef>
        </p:style>
        <p:txBody>
          <a:bodyPr>
            <a:normAutofit/>
          </a:bodyPr>
          <a:lstStyle/>
          <a:p>
            <a:r>
              <a:rPr lang="id-ID" dirty="0">
                <a:solidFill>
                  <a:srgbClr val="FFC000"/>
                </a:solidFill>
              </a:rPr>
              <a:t>Doni Koesoema (</a:t>
            </a:r>
            <a:r>
              <a:rPr lang="id-ID" i="1" dirty="0">
                <a:solidFill>
                  <a:schemeClr val="bg1"/>
                </a:solidFill>
              </a:rPr>
              <a:t>Kompas, </a:t>
            </a:r>
            <a:r>
              <a:rPr lang="id-ID" dirty="0">
                <a:solidFill>
                  <a:schemeClr val="bg1"/>
                </a:solidFill>
              </a:rPr>
              <a:t>Senin, 19 Juli 2010, halaman 7, kolom 4-7</a:t>
            </a:r>
            <a:r>
              <a:rPr lang="id-ID" dirty="0">
                <a:solidFill>
                  <a:srgbClr val="FFC000"/>
                </a:solidFill>
              </a:rPr>
              <a:t>) menyebut tiga fokus pendidikan karakter, yaitu: </a:t>
            </a:r>
            <a:r>
              <a:rPr lang="id-ID" dirty="0">
                <a:solidFill>
                  <a:schemeClr val="bg1"/>
                </a:solidFill>
              </a:rPr>
              <a:t>(1) pengajaran </a:t>
            </a:r>
            <a:r>
              <a:rPr lang="id-ID" dirty="0">
                <a:solidFill>
                  <a:srgbClr val="FFC000"/>
                </a:solidFill>
              </a:rPr>
              <a:t>(</a:t>
            </a:r>
            <a:r>
              <a:rPr lang="id-ID" i="1" dirty="0">
                <a:solidFill>
                  <a:srgbClr val="00B0F0"/>
                </a:solidFill>
              </a:rPr>
              <a:t>teaching values</a:t>
            </a:r>
            <a:r>
              <a:rPr lang="id-ID" dirty="0">
                <a:solidFill>
                  <a:srgbClr val="FFC000"/>
                </a:solidFill>
              </a:rPr>
              <a:t>) yang bersifat</a:t>
            </a:r>
            <a:r>
              <a:rPr lang="id-ID" i="1" dirty="0">
                <a:solidFill>
                  <a:srgbClr val="FFC000"/>
                </a:solidFill>
              </a:rPr>
              <a:t> </a:t>
            </a:r>
            <a:r>
              <a:rPr lang="id-ID" dirty="0">
                <a:solidFill>
                  <a:srgbClr val="FFC000"/>
                </a:solidFill>
              </a:rPr>
              <a:t>intelektual, </a:t>
            </a:r>
            <a:r>
              <a:rPr lang="id-ID" dirty="0">
                <a:solidFill>
                  <a:schemeClr val="bg1"/>
                </a:solidFill>
              </a:rPr>
              <a:t>(2) klarifikasi nilai </a:t>
            </a:r>
            <a:r>
              <a:rPr lang="id-ID" dirty="0">
                <a:solidFill>
                  <a:srgbClr val="FFC000"/>
                </a:solidFill>
              </a:rPr>
              <a:t>(</a:t>
            </a:r>
            <a:r>
              <a:rPr lang="id-ID" i="1" dirty="0">
                <a:solidFill>
                  <a:srgbClr val="FFFF00"/>
                </a:solidFill>
              </a:rPr>
              <a:t>value clarification</a:t>
            </a:r>
            <a:r>
              <a:rPr lang="id-ID" dirty="0">
                <a:solidFill>
                  <a:srgbClr val="FFC000"/>
                </a:solidFill>
              </a:rPr>
              <a:t>), yang terkait dengan perilaku, dan </a:t>
            </a:r>
            <a:r>
              <a:rPr lang="id-ID" dirty="0">
                <a:solidFill>
                  <a:schemeClr val="bg1"/>
                </a:solidFill>
              </a:rPr>
              <a:t>(3) penumbuhan moral </a:t>
            </a:r>
            <a:r>
              <a:rPr lang="id-ID" dirty="0">
                <a:solidFill>
                  <a:srgbClr val="FFC000"/>
                </a:solidFill>
              </a:rPr>
              <a:t>(</a:t>
            </a:r>
            <a:r>
              <a:rPr lang="id-ID" i="1" dirty="0">
                <a:solidFill>
                  <a:srgbClr val="002060"/>
                </a:solidFill>
              </a:rPr>
              <a:t>character development, moral development</a:t>
            </a:r>
            <a:r>
              <a:rPr lang="id-ID" dirty="0">
                <a:solidFill>
                  <a:srgbClr val="FFC000"/>
                </a:solidFill>
              </a:rPr>
              <a:t>), yang memotivasi dari dalam</a:t>
            </a:r>
            <a:r>
              <a:rPr lang="id-ID" dirty="0" smtClean="0">
                <a:solidFill>
                  <a:srgbClr val="FFC000"/>
                </a:solidFill>
              </a:rPr>
              <a:t>.</a:t>
            </a:r>
          </a:p>
          <a:p>
            <a:endParaRPr lang="id-ID" dirty="0" smtClean="0">
              <a:solidFill>
                <a:srgbClr val="FFC000"/>
              </a:solidFill>
            </a:endParaRPr>
          </a:p>
          <a:p>
            <a:r>
              <a:rPr lang="id-ID" dirty="0" smtClean="0"/>
              <a:t>Segala </a:t>
            </a:r>
            <a:r>
              <a:rPr lang="id-ID" dirty="0"/>
              <a:t>sesuatu dalam pendidikan karakter berhubungan dengan pengembangan moral dalam proses pembentukan karakter</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circle(in)">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circle(in)">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circle(in)">
                                      <p:cBhvr>
                                        <p:cTn id="22" dur="2000"/>
                                        <p:tgtEl>
                                          <p:spTgt spid="3">
                                            <p:txEl>
                                              <p:pRg st="2" end="2"/>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5000" fill="hold"/>
                                        <p:tgtEl>
                                          <p:spTgt spid="5"/>
                                        </p:tgtEl>
                                        <p:attrNameLst>
                                          <p:attrName>ppt_x</p:attrName>
                                        </p:attrNameLst>
                                      </p:cBhvr>
                                      <p:tavLst>
                                        <p:tav tm="0">
                                          <p:val>
                                            <p:strVal val="1+#ppt_w/2"/>
                                          </p:val>
                                        </p:tav>
                                        <p:tav tm="100000">
                                          <p:val>
                                            <p:strVal val="#ppt_x"/>
                                          </p:val>
                                        </p:tav>
                                      </p:tavLst>
                                    </p:anim>
                                    <p:anim calcmode="lin" valueType="num">
                                      <p:cBhvr additive="base">
                                        <p:cTn id="28" dur="5000" fill="hold"/>
                                        <p:tgtEl>
                                          <p:spTgt spid="5"/>
                                        </p:tgtEl>
                                        <p:attrNameLst>
                                          <p:attrName>ppt_y</p:attrName>
                                        </p:attrNameLst>
                                      </p:cBhvr>
                                      <p:tavLst>
                                        <p:tav tm="0">
                                          <p:val>
                                            <p:strVal val="#ppt_y"/>
                                          </p:val>
                                        </p:tav>
                                        <p:tav tm="100000">
                                          <p:val>
                                            <p:strVal val="#ppt_y"/>
                                          </p:val>
                                        </p:tav>
                                      </p:tavLst>
                                    </p:anim>
                                  </p:childTnLst>
                                </p:cTn>
                              </p:par>
                              <p:par>
                                <p:cTn id="29" presetID="20"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edge">
                                      <p:cBhvr>
                                        <p:cTn id="3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79512" y="239729"/>
            <a:ext cx="7920880" cy="792088"/>
          </a:xfrm>
        </p:spPr>
        <p:style>
          <a:lnRef idx="3">
            <a:schemeClr val="lt1"/>
          </a:lnRef>
          <a:fillRef idx="1">
            <a:schemeClr val="dk1"/>
          </a:fillRef>
          <a:effectRef idx="1">
            <a:schemeClr val="dk1"/>
          </a:effectRef>
          <a:fontRef idx="minor">
            <a:schemeClr val="lt1"/>
          </a:fontRef>
        </p:style>
        <p:txBody>
          <a:bodyPr>
            <a:normAutofit/>
          </a:bodyPr>
          <a:lstStyle/>
          <a:p>
            <a:r>
              <a:rPr lang="id-ID"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KARAKTER, IDENTITAS, MORAL</a:t>
            </a:r>
            <a:endParaRPr lang="id-ID"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3" name="Content Placeholder 2"/>
          <p:cNvSpPr>
            <a:spLocks noGrp="1"/>
          </p:cNvSpPr>
          <p:nvPr>
            <p:ph idx="1"/>
          </p:nvPr>
        </p:nvSpPr>
        <p:spPr>
          <a:xfrm>
            <a:off x="462373" y="1262648"/>
            <a:ext cx="8219256" cy="4983832"/>
          </a:xfrm>
        </p:spPr>
        <p:style>
          <a:lnRef idx="3">
            <a:schemeClr val="lt1"/>
          </a:lnRef>
          <a:fillRef idx="1">
            <a:schemeClr val="accent2"/>
          </a:fillRef>
          <a:effectRef idx="1">
            <a:schemeClr val="accent2"/>
          </a:effectRef>
          <a:fontRef idx="minor">
            <a:schemeClr val="lt1"/>
          </a:fontRef>
        </p:style>
        <p:txBody>
          <a:bodyPr>
            <a:normAutofit/>
          </a:bodyPr>
          <a:lstStyle/>
          <a:p>
            <a:r>
              <a:rPr lang="id-ID" dirty="0" smtClean="0">
                <a:solidFill>
                  <a:srgbClr val="FFFF00"/>
                </a:solidFill>
              </a:rPr>
              <a:t>Pendidikan </a:t>
            </a:r>
            <a:r>
              <a:rPr lang="id-ID" dirty="0">
                <a:solidFill>
                  <a:srgbClr val="FFFF00"/>
                </a:solidFill>
              </a:rPr>
              <a:t>karakter berupaya mengubah identitas dan konsepsi seseorang tentang siapa diri mereka. </a:t>
            </a:r>
            <a:endParaRPr lang="id-ID" dirty="0" smtClean="0">
              <a:solidFill>
                <a:srgbClr val="FFFF00"/>
              </a:solidFill>
            </a:endParaRPr>
          </a:p>
          <a:p>
            <a:r>
              <a:rPr lang="id-ID" dirty="0" smtClean="0">
                <a:solidFill>
                  <a:schemeClr val="bg1"/>
                </a:solidFill>
              </a:rPr>
              <a:t>Identitas </a:t>
            </a:r>
            <a:r>
              <a:rPr lang="id-ID" dirty="0">
                <a:solidFill>
                  <a:schemeClr val="bg1"/>
                </a:solidFill>
              </a:rPr>
              <a:t>seseorang terbentuk melalui keluarga, teman-teman terdekat, teman kerja, pengalaman hidup (termasuk pendidikan), makin bertambahnya pemahaman penguasaan diri (</a:t>
            </a:r>
            <a:r>
              <a:rPr lang="id-ID" i="1" dirty="0">
                <a:solidFill>
                  <a:srgbClr val="002060"/>
                </a:solidFill>
              </a:rPr>
              <a:t>self-authorship</a:t>
            </a:r>
            <a:r>
              <a:rPr lang="id-ID" dirty="0">
                <a:solidFill>
                  <a:schemeClr val="bg1"/>
                </a:solidFill>
              </a:rPr>
              <a:t>), dan tannggung jawab moral kepada masyarakat. </a:t>
            </a:r>
            <a:endParaRPr lang="id-ID" dirty="0" smtClean="0">
              <a:solidFill>
                <a:schemeClr val="bg1"/>
              </a:solidFill>
            </a:endParaRPr>
          </a:p>
          <a:p>
            <a:endParaRPr lang="id-ID" dirty="0" smtClean="0">
              <a:solidFill>
                <a:schemeClr val="bg1"/>
              </a:solidFill>
            </a:endParaRPr>
          </a:p>
          <a:p>
            <a:r>
              <a:rPr lang="id-ID" dirty="0" smtClean="0">
                <a:solidFill>
                  <a:srgbClr val="FFFF00"/>
                </a:solidFill>
              </a:rPr>
              <a:t>Maka </a:t>
            </a:r>
            <a:r>
              <a:rPr lang="id-ID" dirty="0">
                <a:solidFill>
                  <a:srgbClr val="FFFF00"/>
                </a:solidFill>
              </a:rPr>
              <a:t>pengertian karakter diperluas untuk mencakupi segala sesuatu yang harus dilakukan menyangkut pembangunan moral seseorang.</a:t>
            </a:r>
          </a:p>
        </p:txBody>
      </p:sp>
      <p:sp>
        <p:nvSpPr>
          <p:cNvPr id="5" name="Rectangle 4"/>
          <p:cNvSpPr>
            <a:spLocks noChangeArrowheads="1"/>
          </p:cNvSpPr>
          <p:nvPr/>
        </p:nvSpPr>
        <p:spPr bwMode="auto">
          <a:xfrm>
            <a:off x="30913" y="6021288"/>
            <a:ext cx="9144000" cy="646331"/>
          </a:xfrm>
          <a:prstGeom prst="rect">
            <a:avLst/>
          </a:prstGeom>
          <a:solidFill>
            <a:srgbClr val="6E110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strips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0"/>
                                        <p:tgtEl>
                                          <p:spTgt spid="3">
                                            <p:bg/>
                                          </p:spTgt>
                                        </p:tgtEl>
                                      </p:cBhvr>
                                    </p:animEffect>
                                    <p:anim calcmode="lin" valueType="num">
                                      <p:cBhvr>
                                        <p:cTn id="13" dur="1000" fill="hold"/>
                                        <p:tgtEl>
                                          <p:spTgt spid="3">
                                            <p:bg/>
                                          </p:spTgt>
                                        </p:tgtEl>
                                        <p:attrNameLst>
                                          <p:attrName>ppt_x</p:attrName>
                                        </p:attrNameLst>
                                      </p:cBhvr>
                                      <p:tavLst>
                                        <p:tav tm="0">
                                          <p:val>
                                            <p:strVal val="#ppt_x"/>
                                          </p:val>
                                        </p:tav>
                                        <p:tav tm="100000">
                                          <p:val>
                                            <p:strVal val="#ppt_x"/>
                                          </p:val>
                                        </p:tav>
                                      </p:tavLst>
                                    </p:anim>
                                    <p:anim calcmode="lin" valueType="num">
                                      <p:cBhvr>
                                        <p:cTn id="1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1000"/>
                                        <p:tgtEl>
                                          <p:spTgt spid="3">
                                            <p:txEl>
                                              <p:pRg st="1" end="1"/>
                                            </p:txEl>
                                          </p:spTgt>
                                        </p:tgtEl>
                                      </p:cBhvr>
                                    </p:animEffect>
                                    <p:anim calcmode="lin" valueType="num">
                                      <p:cBhvr>
                                        <p:cTn id="27"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Effect transition="in" filter="fade">
                                      <p:cBhvr>
                                        <p:cTn id="33" dur="1000"/>
                                        <p:tgtEl>
                                          <p:spTgt spid="3">
                                            <p:txEl>
                                              <p:pRg st="3" end="3"/>
                                            </p:txEl>
                                          </p:spTgt>
                                        </p:tgtEl>
                                      </p:cBhvr>
                                    </p:animEffect>
                                    <p:anim calcmode="lin" valueType="num">
                                      <p:cBhvr>
                                        <p:cTn id="34"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2" presetClass="entr" presetSubtype="2" repeatCount="indefinite" fill="hold" grpId="0" nodeType="clickEffect">
                                  <p:stCondLst>
                                    <p:cond delay="0"/>
                                  </p:stCondLst>
                                  <p:endCondLst>
                                    <p:cond evt="onNext" delay="0">
                                      <p:tgtEl>
                                        <p:sldTgt/>
                                      </p:tgtEl>
                                    </p:cond>
                                  </p:endCondLst>
                                  <p:childTnLst>
                                    <p:set>
                                      <p:cBhvr>
                                        <p:cTn id="39" dur="1" fill="hold">
                                          <p:stCondLst>
                                            <p:cond delay="0"/>
                                          </p:stCondLst>
                                        </p:cTn>
                                        <p:tgtEl>
                                          <p:spTgt spid="5"/>
                                        </p:tgtEl>
                                        <p:attrNameLst>
                                          <p:attrName>style.visibility</p:attrName>
                                        </p:attrNameLst>
                                      </p:cBhvr>
                                      <p:to>
                                        <p:strVal val="visible"/>
                                      </p:to>
                                    </p:set>
                                    <p:anim calcmode="lin" valueType="num">
                                      <p:cBhvr additive="base">
                                        <p:cTn id="40" dur="5000" fill="hold"/>
                                        <p:tgtEl>
                                          <p:spTgt spid="5"/>
                                        </p:tgtEl>
                                        <p:attrNameLst>
                                          <p:attrName>ppt_x</p:attrName>
                                        </p:attrNameLst>
                                      </p:cBhvr>
                                      <p:tavLst>
                                        <p:tav tm="0">
                                          <p:val>
                                            <p:strVal val="1+#ppt_w/2"/>
                                          </p:val>
                                        </p:tav>
                                        <p:tav tm="100000">
                                          <p:val>
                                            <p:strVal val="#ppt_x"/>
                                          </p:val>
                                        </p:tav>
                                      </p:tavLst>
                                    </p:anim>
                                    <p:anim calcmode="lin" valueType="num">
                                      <p:cBhvr additive="base">
                                        <p:cTn id="41"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91901" y="287525"/>
            <a:ext cx="8229600" cy="720080"/>
          </a:xfrm>
        </p:spPr>
        <p:style>
          <a:lnRef idx="3">
            <a:schemeClr val="lt1"/>
          </a:lnRef>
          <a:fillRef idx="1">
            <a:schemeClr val="accent2"/>
          </a:fillRef>
          <a:effectRef idx="1">
            <a:schemeClr val="accent2"/>
          </a:effectRef>
          <a:fontRef idx="minor">
            <a:schemeClr val="lt1"/>
          </a:fontRef>
        </p:style>
        <p:txBody>
          <a:bodyPr>
            <a:normAutofit/>
          </a:bodyPr>
          <a:lstStyle/>
          <a:p>
            <a:r>
              <a:rPr lang="id-ID" sz="36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PROGRAM PENDIDIKAN KARAKTER</a:t>
            </a:r>
            <a:endParaRPr lang="id-ID" sz="36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3" name="Content Placeholder 2"/>
          <p:cNvSpPr>
            <a:spLocks noGrp="1"/>
          </p:cNvSpPr>
          <p:nvPr>
            <p:ph idx="1"/>
          </p:nvPr>
        </p:nvSpPr>
        <p:spPr>
          <a:xfrm>
            <a:off x="251520" y="1076010"/>
            <a:ext cx="8784976" cy="5449334"/>
          </a:xfrm>
        </p:spPr>
        <p:style>
          <a:lnRef idx="2">
            <a:schemeClr val="dk1">
              <a:shade val="50000"/>
            </a:schemeClr>
          </a:lnRef>
          <a:fillRef idx="1">
            <a:schemeClr val="dk1"/>
          </a:fillRef>
          <a:effectRef idx="0">
            <a:schemeClr val="dk1"/>
          </a:effectRef>
          <a:fontRef idx="minor">
            <a:schemeClr val="lt1"/>
          </a:fontRef>
        </p:style>
        <p:txBody>
          <a:bodyPr>
            <a:normAutofit fontScale="77500" lnSpcReduction="20000"/>
          </a:bodyPr>
          <a:lstStyle/>
          <a:p>
            <a:endParaRPr lang="id-ID" dirty="0" smtClean="0"/>
          </a:p>
          <a:p>
            <a:r>
              <a:rPr lang="id-ID" sz="3800" dirty="0" smtClean="0">
                <a:solidFill>
                  <a:srgbClr val="FFFF00"/>
                </a:solidFill>
              </a:rPr>
              <a:t>Staf pengajar </a:t>
            </a:r>
            <a:r>
              <a:rPr lang="id-ID" sz="3800" dirty="0">
                <a:solidFill>
                  <a:srgbClr val="FFFF00"/>
                </a:solidFill>
              </a:rPr>
              <a:t>melakukan studi pendidikan </a:t>
            </a:r>
            <a:r>
              <a:rPr lang="id-ID" sz="3800" dirty="0" smtClean="0">
                <a:solidFill>
                  <a:srgbClr val="FFFF00"/>
                </a:solidFill>
              </a:rPr>
              <a:t>karakter</a:t>
            </a:r>
            <a:r>
              <a:rPr lang="id-ID" sz="3800" dirty="0" smtClean="0"/>
              <a:t>.</a:t>
            </a:r>
          </a:p>
          <a:p>
            <a:r>
              <a:rPr lang="id-ID" sz="3800" dirty="0" smtClean="0">
                <a:solidFill>
                  <a:schemeClr val="bg1"/>
                </a:solidFill>
              </a:rPr>
              <a:t>Staf </a:t>
            </a:r>
            <a:r>
              <a:rPr lang="id-ID" sz="3800" dirty="0">
                <a:solidFill>
                  <a:schemeClr val="bg1"/>
                </a:solidFill>
              </a:rPr>
              <a:t>pengajar itu perlu memperluas pengethauan dengan menghadiri forum-forum pendidikan karakter. Para staf pengajar, dengan difasiliatsi lembaga, memilih bacaan rekomendasi dengan berbagai perspektif terhadap pendidikan karakter, membentuk kelompok-kelompok diskusi buku, bila perlu menulis buku, mengundang para guru pendidikan moral dan karakter untuk saling mengajarkan konsep-konsep utamanya (</a:t>
            </a:r>
            <a:r>
              <a:rPr lang="id-ID" sz="3800" i="1" dirty="0">
                <a:solidFill>
                  <a:schemeClr val="bg1"/>
                </a:solidFill>
              </a:rPr>
              <a:t>sharing </a:t>
            </a:r>
            <a:r>
              <a:rPr lang="id-ID" sz="3800" dirty="0">
                <a:solidFill>
                  <a:schemeClr val="bg1"/>
                </a:solidFill>
              </a:rPr>
              <a:t>pengalaman). </a:t>
            </a:r>
            <a:endParaRPr lang="id-ID" sz="3800" dirty="0" smtClean="0">
              <a:solidFill>
                <a:schemeClr val="bg1"/>
              </a:solidFill>
            </a:endParaRPr>
          </a:p>
          <a:p>
            <a:endParaRPr lang="id-ID" sz="3800" dirty="0" smtClean="0">
              <a:solidFill>
                <a:srgbClr val="FF0000"/>
              </a:solidFill>
            </a:endParaRPr>
          </a:p>
          <a:p>
            <a:endParaRPr lang="id-ID" sz="3800" dirty="0"/>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Effect transition="in" filter="fade">
                                      <p:cBhvr>
                                        <p:cTn id="13" dur="1000"/>
                                        <p:tgtEl>
                                          <p:spTgt spid="3">
                                            <p:bg/>
                                          </p:spTgt>
                                        </p:tgtEl>
                                      </p:cBhvr>
                                    </p:animEffect>
                                    <p:anim calcmode="lin" valueType="num">
                                      <p:cBhvr>
                                        <p:cTn id="14" dur="1000" fill="hold"/>
                                        <p:tgtEl>
                                          <p:spTgt spid="3">
                                            <p:bg/>
                                          </p:spTgt>
                                        </p:tgtEl>
                                        <p:attrNameLst>
                                          <p:attrName>ppt_x</p:attrName>
                                        </p:attrNameLst>
                                      </p:cBhvr>
                                      <p:tavLst>
                                        <p:tav tm="0">
                                          <p:val>
                                            <p:strVal val="#ppt_x"/>
                                          </p:val>
                                        </p:tav>
                                        <p:tav tm="100000">
                                          <p:val>
                                            <p:strVal val="#ppt_x"/>
                                          </p:val>
                                        </p:tav>
                                      </p:tavLst>
                                    </p:anim>
                                    <p:anim calcmode="lin" valueType="num">
                                      <p:cBhvr>
                                        <p:cTn id="15"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Effect transition="in" filter="fade">
                                      <p:cBhvr>
                                        <p:cTn id="20" dur="1000"/>
                                        <p:tgtEl>
                                          <p:spTgt spid="3">
                                            <p:txEl>
                                              <p:pRg st="1" end="1"/>
                                            </p:txEl>
                                          </p:spTgt>
                                        </p:tgtEl>
                                      </p:cBhvr>
                                    </p:animEffect>
                                    <p:anim calcmode="lin" valueType="num">
                                      <p:cBhvr>
                                        <p:cTn id="21"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2" repeatCount="indefinite" fill="hold" grpId="0" nodeType="clickEffect">
                                  <p:stCondLst>
                                    <p:cond delay="0"/>
                                  </p:stCondLst>
                                  <p:endCondLst>
                                    <p:cond evt="onNext" delay="0">
                                      <p:tgtEl>
                                        <p:sldTgt/>
                                      </p:tgtEl>
                                    </p:cond>
                                  </p:end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5000" fill="hold"/>
                                        <p:tgtEl>
                                          <p:spTgt spid="5"/>
                                        </p:tgtEl>
                                        <p:attrNameLst>
                                          <p:attrName>ppt_x</p:attrName>
                                        </p:attrNameLst>
                                      </p:cBhvr>
                                      <p:tavLst>
                                        <p:tav tm="0">
                                          <p:val>
                                            <p:strVal val="1+#ppt_w/2"/>
                                          </p:val>
                                        </p:tav>
                                        <p:tav tm="100000">
                                          <p:val>
                                            <p:strVal val="#ppt_x"/>
                                          </p:val>
                                        </p:tav>
                                      </p:tavLst>
                                    </p:anim>
                                    <p:anim calcmode="lin" valueType="num">
                                      <p:cBhvr additive="base">
                                        <p:cTn id="35" dur="50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48238" y="239728"/>
            <a:ext cx="5633539" cy="1057422"/>
          </a:xfr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3">
            <a:schemeClr val="lt1"/>
          </a:lnRef>
          <a:fillRef idx="1">
            <a:schemeClr val="accent2"/>
          </a:fillRef>
          <a:effectRef idx="1">
            <a:schemeClr val="accent2"/>
          </a:effectRef>
          <a:fontRef idx="minor">
            <a:schemeClr val="lt1"/>
          </a:fontRef>
        </p:style>
        <p:txBody>
          <a:bodyPr>
            <a:noAutofit/>
          </a:bodyPr>
          <a:lstStyle/>
          <a:p>
            <a:r>
              <a:rPr lang="id-ID" sz="36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PROGRAM PENDIDIKAN KARAKTER</a:t>
            </a:r>
            <a:endParaRPr lang="id-ID" sz="3600" dirty="0"/>
          </a:p>
        </p:txBody>
      </p:sp>
      <p:sp>
        <p:nvSpPr>
          <p:cNvPr id="3" name="Content Placeholder 2"/>
          <p:cNvSpPr>
            <a:spLocks noGrp="1"/>
          </p:cNvSpPr>
          <p:nvPr>
            <p:ph idx="1"/>
          </p:nvPr>
        </p:nvSpPr>
        <p:spPr>
          <a:xfrm>
            <a:off x="457200" y="1340768"/>
            <a:ext cx="8229600" cy="4983832"/>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2800" b="1" dirty="0">
                <a:ln w="1905"/>
                <a:solidFill>
                  <a:srgbClr val="FFFF00"/>
                </a:solidFill>
                <a:effectLst>
                  <a:innerShdw blurRad="69850" dist="43180" dir="5400000">
                    <a:srgbClr val="000000">
                      <a:alpha val="65000"/>
                    </a:srgbClr>
                  </a:innerShdw>
                </a:effectLst>
                <a:latin typeface="Aharoni" pitchFamily="2" charset="-79"/>
                <a:cs typeface="Aharoni" pitchFamily="2" charset="-79"/>
              </a:rPr>
              <a:t>Lembaga pendidikan dapat menyelenggarakan “</a:t>
            </a:r>
            <a:r>
              <a:rPr lang="id-ID" sz="2800" b="1" i="1" dirty="0">
                <a:ln w="1905"/>
                <a:solidFill>
                  <a:srgbClr val="FFFF00"/>
                </a:solidFill>
                <a:effectLst>
                  <a:innerShdw blurRad="69850" dist="43180" dir="5400000">
                    <a:srgbClr val="000000">
                      <a:alpha val="65000"/>
                    </a:srgbClr>
                  </a:innerShdw>
                </a:effectLst>
                <a:latin typeface="Aharoni" pitchFamily="2" charset="-79"/>
                <a:cs typeface="Aharoni" pitchFamily="2" charset="-79"/>
              </a:rPr>
              <a:t>open house</a:t>
            </a:r>
            <a:r>
              <a:rPr lang="id-ID" sz="2800" b="1" dirty="0">
                <a:ln w="1905"/>
                <a:solidFill>
                  <a:srgbClr val="FFFF00"/>
                </a:solidFill>
                <a:effectLst>
                  <a:innerShdw blurRad="69850" dist="43180" dir="5400000">
                    <a:srgbClr val="000000">
                      <a:alpha val="65000"/>
                    </a:srgbClr>
                  </a:innerShdw>
                </a:effectLst>
                <a:latin typeface="Aharoni" pitchFamily="2" charset="-79"/>
                <a:cs typeface="Aharoni" pitchFamily="2" charset="-79"/>
              </a:rPr>
              <a:t> pendidikan karakter” bagi staf pengajar, menampilkan bahan-bahan yang baru dipelajari, dan bibliografi semua bahan dengan berbagai informasi panduan. </a:t>
            </a:r>
            <a:endParaRPr lang="id-ID" sz="2800" dirty="0">
              <a:solidFill>
                <a:srgbClr val="FFFF00"/>
              </a:solidFill>
              <a:latin typeface="Aharoni" pitchFamily="2" charset="-79"/>
              <a:cs typeface="Aharoni" pitchFamily="2" charset="-79"/>
            </a:endParaRPr>
          </a:p>
          <a:p>
            <a:r>
              <a:rPr lang="id-ID" sz="2800"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haroni" pitchFamily="2" charset="-79"/>
                <a:cs typeface="Aharoni" pitchFamily="2" charset="-79"/>
              </a:rPr>
              <a:t>Penyelenggara pendidikan juga dapat melakukan konferensi pendidikan karakter mini di kampus yang dihadiri para pendidik pendidikan moral dan karakter beserta segenap staf pengajar.</a:t>
            </a:r>
          </a:p>
          <a:p>
            <a:endParaRPr lang="id-ID" dirty="0"/>
          </a:p>
        </p:txBody>
      </p:sp>
      <p:sp>
        <p:nvSpPr>
          <p:cNvPr id="6" name="Rectangle 5"/>
          <p:cNvSpPr>
            <a:spLocks noChangeArrowheads="1"/>
          </p:cNvSpPr>
          <p:nvPr/>
        </p:nvSpPr>
        <p:spPr bwMode="auto">
          <a:xfrm>
            <a:off x="93008" y="6204773"/>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8" name="Picture 2" descr="diknas"/>
          <p:cNvPicPr>
            <a:picLocks noChangeAspect="1" noChangeArrowheads="1"/>
          </p:cNvPicPr>
          <p:nvPr/>
        </p:nvPicPr>
        <p:blipFill>
          <a:blip r:embed="rId3"/>
          <a:srcRect/>
          <a:stretch>
            <a:fillRect/>
          </a:stretch>
        </p:blipFill>
        <p:spPr bwMode="auto">
          <a:xfrm>
            <a:off x="225113" y="36761"/>
            <a:ext cx="862053" cy="1152128"/>
          </a:xfrm>
          <a:prstGeom prst="rect">
            <a:avLst/>
          </a:prstGeom>
          <a:noFill/>
          <a:ln w="9525">
            <a:noFill/>
            <a:miter lim="800000"/>
            <a:headEnd/>
            <a:tailEnd/>
          </a:ln>
        </p:spPr>
      </p:pic>
    </p:spTree>
    <p:extLst>
      <p:ext uri="{BB962C8B-B14F-4D97-AF65-F5344CB8AC3E}">
        <p14:creationId xmlns:p14="http://schemas.microsoft.com/office/powerpoint/2010/main" val="38808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0" fill="hold"/>
                                        <p:tgtEl>
                                          <p:spTgt spid="6"/>
                                        </p:tgtEl>
                                        <p:attrNameLst>
                                          <p:attrName>ppt_x</p:attrName>
                                        </p:attrNameLst>
                                      </p:cBhvr>
                                      <p:tavLst>
                                        <p:tav tm="0">
                                          <p:val>
                                            <p:strVal val="1+#ppt_w/2"/>
                                          </p:val>
                                        </p:tav>
                                        <p:tav tm="100000">
                                          <p:val>
                                            <p:strVal val="#ppt_x"/>
                                          </p:val>
                                        </p:tav>
                                      </p:tavLst>
                                    </p:anim>
                                    <p:anim calcmode="lin" valueType="num">
                                      <p:cBhvr additive="base">
                                        <p:cTn id="28" dur="5000" fill="hold"/>
                                        <p:tgtEl>
                                          <p:spTgt spid="6"/>
                                        </p:tgtEl>
                                        <p:attrNameLst>
                                          <p:attrName>ppt_y</p:attrName>
                                        </p:attrNameLst>
                                      </p:cBhvr>
                                      <p:tavLst>
                                        <p:tav tm="0">
                                          <p:val>
                                            <p:strVal val="#ppt_y"/>
                                          </p:val>
                                        </p:tav>
                                        <p:tav tm="100000">
                                          <p:val>
                                            <p:strVal val="#ppt_y"/>
                                          </p:val>
                                        </p:tav>
                                      </p:tavLst>
                                    </p:anim>
                                  </p:childTnLst>
                                </p:cTn>
                              </p:par>
                              <p:par>
                                <p:cTn id="29" presetID="20" presetClass="entr" presetSubtype="0" fill="hold" nodeType="withEffect">
                                  <p:stCondLst>
                                    <p:cond delay="0"/>
                                  </p:stCondLst>
                                  <p:childTnLst>
                                    <p:set>
                                      <p:cBhvr>
                                        <p:cTn id="30" dur="1" fill="hold">
                                          <p:stCondLst>
                                            <p:cond delay="0"/>
                                          </p:stCondLst>
                                        </p:cTn>
                                        <p:tgtEl>
                                          <p:spTgt spid="8"/>
                                        </p:tgtEl>
                                        <p:attrNameLst>
                                          <p:attrName>style.visibility</p:attrName>
                                        </p:attrNameLst>
                                      </p:cBhvr>
                                      <p:to>
                                        <p:strVal val="visible"/>
                                      </p:to>
                                    </p:set>
                                    <p:animEffect transition="in" filter="wedge">
                                      <p:cBhvr>
                                        <p:cTn id="3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691680" y="61561"/>
            <a:ext cx="7715200" cy="1152128"/>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2"/>
          </a:fillRef>
          <a:effectRef idx="1">
            <a:schemeClr val="accent2"/>
          </a:effectRef>
          <a:fontRef idx="minor">
            <a:schemeClr val="lt1"/>
          </a:fontRef>
        </p:style>
        <p:txBody>
          <a:bodyPr>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id-ID"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id-ID"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id-ID"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id-ID"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r>
            <a:b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sz="3600" dirty="0" smtClean="0">
                <a:ln w="18415" cmpd="sng">
                  <a:solidFill>
                    <a:srgbClr val="FFFFFF"/>
                  </a:solidFill>
                  <a:prstDash val="solid"/>
                </a:ln>
                <a:solidFill>
                  <a:srgbClr val="FFFF00"/>
                </a:solidFill>
                <a:effectLst>
                  <a:outerShdw blurRad="63500" dir="3600000" algn="tl" rotWithShape="0">
                    <a:srgbClr val="000000">
                      <a:alpha val="70000"/>
                    </a:srgbClr>
                  </a:outerShdw>
                </a:effectLst>
              </a:rPr>
              <a:t>PROGRAM PENDIDIKAN KARAKTER</a:t>
            </a:r>
            <a:br>
              <a:rPr lang="id-ID" sz="3600" dirty="0" smtClean="0">
                <a:ln w="18415" cmpd="sng">
                  <a:solidFill>
                    <a:srgbClr val="FFFFFF"/>
                  </a:solidFill>
                  <a:prstDash val="solid"/>
                </a:ln>
                <a:solidFill>
                  <a:srgbClr val="FFFF00"/>
                </a:solidFill>
                <a:effectLst>
                  <a:outerShdw blurRad="63500" dir="3600000" algn="tl" rotWithShape="0">
                    <a:srgbClr val="000000">
                      <a:alpha val="70000"/>
                    </a:srgbClr>
                  </a:outerShdw>
                </a:effectLst>
              </a:rPr>
            </a:br>
            <a:r>
              <a:rPr lang="id-ID" sz="3600" dirty="0" smtClean="0">
                <a:ln w="18415" cmpd="sng">
                  <a:solidFill>
                    <a:srgbClr val="FFFFFF"/>
                  </a:solidFill>
                  <a:prstDash val="solid"/>
                </a:ln>
                <a:solidFill>
                  <a:srgbClr val="FFFF00"/>
                </a:solidFill>
                <a:effectLst>
                  <a:outerShdw blurRad="63500" dir="3600000" algn="tl" rotWithShape="0">
                    <a:srgbClr val="000000">
                      <a:alpha val="70000"/>
                    </a:srgbClr>
                  </a:outerShdw>
                </a:effectLst>
              </a:rPr>
              <a:t>(sambungan</a:t>
            </a:r>
            <a:r>
              <a:rPr lang="id-ID" sz="4000" dirty="0" smtClean="0">
                <a:ln w="18415" cmpd="sng">
                  <a:solidFill>
                    <a:srgbClr val="FFFFFF"/>
                  </a:solidFill>
                  <a:prstDash val="solid"/>
                </a:ln>
                <a:solidFill>
                  <a:srgbClr val="FFFF00"/>
                </a:solidFill>
                <a:effectLst>
                  <a:outerShdw blurRad="63500" dir="3600000" algn="tl" rotWithShape="0">
                    <a:srgbClr val="000000">
                      <a:alpha val="70000"/>
                    </a:srgbClr>
                  </a:outerShdw>
                </a:effectLst>
              </a:rPr>
              <a:t>)</a:t>
            </a:r>
            <a:endParaRPr lang="id-ID" sz="4000" dirty="0">
              <a:ln w="18415" cmpd="sng">
                <a:solidFill>
                  <a:srgbClr val="FFFFFF"/>
                </a:solidFill>
                <a:prstDash val="solid"/>
              </a:ln>
              <a:solidFill>
                <a:srgbClr val="FFFF00"/>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a:xfrm>
            <a:off x="457201" y="1935773"/>
            <a:ext cx="8229600" cy="4176464"/>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4"/>
          </a:fillRef>
          <a:effectRef idx="1">
            <a:schemeClr val="accent4"/>
          </a:effectRef>
          <a:fontRef idx="minor">
            <a:schemeClr val="lt1"/>
          </a:fontRef>
        </p:style>
        <p:txBody>
          <a:bodyPr>
            <a:normAutofit lnSpcReduction="10000"/>
          </a:bodyPr>
          <a:lstStyle/>
          <a:p>
            <a:r>
              <a:rPr lang="id-ID" sz="3200" dirty="0" smtClean="0">
                <a:solidFill>
                  <a:schemeClr val="bg1"/>
                </a:solidFill>
              </a:rPr>
              <a:t>Silabus </a:t>
            </a:r>
            <a:r>
              <a:rPr lang="id-ID" sz="3200" dirty="0">
                <a:solidFill>
                  <a:schemeClr val="bg1"/>
                </a:solidFill>
              </a:rPr>
              <a:t>pendidikan karakter perlu ditinjau kembali secara periodik, seraya menginventarisasi seluruh silabus mata kuliah untuk sekolah-sekolah, dan mencari muatan yang berkaitan dengan pendidikan karakter. </a:t>
            </a:r>
            <a:endParaRPr lang="id-ID" sz="3200" dirty="0" smtClean="0">
              <a:solidFill>
                <a:schemeClr val="bg1"/>
              </a:solidFill>
            </a:endParaRPr>
          </a:p>
          <a:p>
            <a:r>
              <a:rPr lang="id-ID" sz="3200" dirty="0" smtClean="0">
                <a:solidFill>
                  <a:srgbClr val="FFFF00"/>
                </a:solidFill>
              </a:rPr>
              <a:t>Pendidikan </a:t>
            </a:r>
            <a:r>
              <a:rPr lang="id-ID" sz="3200" dirty="0">
                <a:solidFill>
                  <a:srgbClr val="FFFF00"/>
                </a:solidFill>
              </a:rPr>
              <a:t>karakter juga dapat dimasukkan ke dalam kuliah kerja/pengalaman lapangan. </a:t>
            </a:r>
          </a:p>
        </p:txBody>
      </p:sp>
      <p:sp>
        <p:nvSpPr>
          <p:cNvPr id="5" name="Rectangle 4"/>
          <p:cNvSpPr>
            <a:spLocks noChangeArrowheads="1"/>
          </p:cNvSpPr>
          <p:nvPr/>
        </p:nvSpPr>
        <p:spPr bwMode="auto">
          <a:xfrm>
            <a:off x="1" y="6133549"/>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5"/>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strips/>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repeatCount="indefinite" fill="hold" grpId="0" nodeType="clickEffect">
                                  <p:stCondLst>
                                    <p:cond delay="0"/>
                                  </p:stCondLst>
                                  <p:endCondLst>
                                    <p:cond evt="onNext" delay="0">
                                      <p:tgtEl>
                                        <p:sldTgt/>
                                      </p:tgtEl>
                                    </p:cond>
                                  </p:endCondLst>
                                  <p:childTnLst>
                                    <p:set>
                                      <p:cBhvr>
                                        <p:cTn id="29" dur="1" fill="hold">
                                          <p:stCondLst>
                                            <p:cond delay="0"/>
                                          </p:stCondLst>
                                        </p:cTn>
                                        <p:tgtEl>
                                          <p:spTgt spid="5"/>
                                        </p:tgtEl>
                                        <p:attrNameLst>
                                          <p:attrName>style.visibility</p:attrName>
                                        </p:attrNameLst>
                                      </p:cBhvr>
                                      <p:to>
                                        <p:strVal val="visible"/>
                                      </p:to>
                                    </p:set>
                                    <p:anim calcmode="lin" valueType="num">
                                      <p:cBhvr additive="base">
                                        <p:cTn id="30" dur="5000" fill="hold"/>
                                        <p:tgtEl>
                                          <p:spTgt spid="5"/>
                                        </p:tgtEl>
                                        <p:attrNameLst>
                                          <p:attrName>ppt_x</p:attrName>
                                        </p:attrNameLst>
                                      </p:cBhvr>
                                      <p:tavLst>
                                        <p:tav tm="0">
                                          <p:val>
                                            <p:strVal val="1+#ppt_w/2"/>
                                          </p:val>
                                        </p:tav>
                                        <p:tav tm="100000">
                                          <p:val>
                                            <p:strVal val="#ppt_x"/>
                                          </p:val>
                                        </p:tav>
                                      </p:tavLst>
                                    </p:anim>
                                    <p:anim calcmode="lin" valueType="num">
                                      <p:cBhvr additive="base">
                                        <p:cTn id="31" dur="5000" fill="hold"/>
                                        <p:tgtEl>
                                          <p:spTgt spid="5"/>
                                        </p:tgtEl>
                                        <p:attrNameLst>
                                          <p:attrName>ppt_y</p:attrName>
                                        </p:attrNameLst>
                                      </p:cBhvr>
                                      <p:tavLst>
                                        <p:tav tm="0">
                                          <p:val>
                                            <p:strVal val="#ppt_y"/>
                                          </p:val>
                                        </p:tav>
                                        <p:tav tm="100000">
                                          <p:val>
                                            <p:strVal val="#ppt_y"/>
                                          </p:val>
                                        </p:tav>
                                      </p:tavLst>
                                    </p:anim>
                                  </p:childTnLst>
                                </p:cTn>
                              </p:par>
                              <p:par>
                                <p:cTn id="32" presetID="20" presetClass="entr" presetSubtype="0" fill="hold" nodeType="with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wedge">
                                      <p:cBhvr>
                                        <p:cTn id="34"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5908" y="231344"/>
            <a:ext cx="6275040" cy="1170384"/>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5"/>
          </a:fillRef>
          <a:effectRef idx="1">
            <a:schemeClr val="accent5"/>
          </a:effectRef>
          <a:fontRef idx="minor">
            <a:schemeClr val="lt1"/>
          </a:fontRef>
        </p:style>
        <p:txBody>
          <a:bodyPr>
            <a:noAutofit/>
          </a:bodyPr>
          <a:lstStyle/>
          <a:p>
            <a:r>
              <a:rPr lang="id-ID" sz="2800" dirty="0">
                <a:ln w="18415" cmpd="sng">
                  <a:solidFill>
                    <a:srgbClr val="FFFFFF"/>
                  </a:solidFill>
                  <a:prstDash val="solid"/>
                </a:ln>
                <a:solidFill>
                  <a:srgbClr val="FFFFFF"/>
                </a:solidFill>
                <a:effectLst>
                  <a:outerShdw blurRad="63500" dir="3600000" algn="tl" rotWithShape="0">
                    <a:srgbClr val="000000">
                      <a:alpha val="70000"/>
                    </a:srgbClr>
                  </a:outerShdw>
                </a:effectLst>
              </a:rPr>
              <a:t>PROGRAM PENDIDIKAN KARAKTER</a:t>
            </a:r>
            <a:r>
              <a:rPr lang="id-ID"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a:r>
            <a:br>
              <a:rPr lang="id-ID"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id-ID" sz="2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(sambungan</a:t>
            </a:r>
            <a:r>
              <a:rPr lang="id-ID" sz="3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a:t>
            </a:r>
          </a:p>
        </p:txBody>
      </p:sp>
      <p:sp>
        <p:nvSpPr>
          <p:cNvPr id="3" name="Content Placeholder 2"/>
          <p:cNvSpPr>
            <a:spLocks noGrp="1"/>
          </p:cNvSpPr>
          <p:nvPr>
            <p:ph idx="1"/>
          </p:nvPr>
        </p:nvSpPr>
        <p:spPr>
          <a:xfrm>
            <a:off x="457202" y="1406664"/>
            <a:ext cx="8686799" cy="4839816"/>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1">
            <a:schemeClr val="accent3"/>
          </a:lnRef>
          <a:fillRef idx="2">
            <a:schemeClr val="accent3"/>
          </a:fillRef>
          <a:effectRef idx="1">
            <a:schemeClr val="accent3"/>
          </a:effectRef>
          <a:fontRef idx="minor">
            <a:schemeClr val="dk1"/>
          </a:fontRef>
        </p:style>
        <p:txBody>
          <a:bodyPr>
            <a:normAutofit/>
          </a:bodyPr>
          <a:lstStyle/>
          <a:p>
            <a:endParaRPr lang="id-ID" dirty="0">
              <a:solidFill>
                <a:srgbClr val="FFFF00"/>
              </a:solidFill>
            </a:endParaRPr>
          </a:p>
          <a:p>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haroni" pitchFamily="2" charset="-79"/>
                <a:cs typeface="Aharoni" pitchFamily="2" charset="-79"/>
              </a:rPr>
              <a:t>Bagi para staf pengajar dapat dibuat situs untuk mengkomunikasikan berbagai pengumuman berbagai sumber, yang mencakupi artikel, situs </a:t>
            </a:r>
            <a:r>
              <a:rPr lang="id-ID" i="1" dirty="0">
                <a:ln w="18415" cmpd="sng">
                  <a:solidFill>
                    <a:srgbClr val="FFFFFF"/>
                  </a:solidFill>
                  <a:prstDash val="solid"/>
                </a:ln>
                <a:solidFill>
                  <a:srgbClr val="FFFFFF"/>
                </a:solidFill>
                <a:effectLst>
                  <a:outerShdw blurRad="63500" dir="3600000" algn="tl" rotWithShape="0">
                    <a:srgbClr val="000000">
                      <a:alpha val="70000"/>
                    </a:srgbClr>
                  </a:outerShdw>
                </a:effectLst>
                <a:latin typeface="Aharoni" pitchFamily="2" charset="-79"/>
                <a:cs typeface="Aharoni" pitchFamily="2" charset="-79"/>
              </a:rPr>
              <a:t>web, bibliografi, dan klif </a:t>
            </a:r>
            <a:r>
              <a:rPr lang="id-ID" i="1"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haroni" pitchFamily="2" charset="-79"/>
                <a:cs typeface="Aharoni" pitchFamily="2" charset="-79"/>
              </a:rPr>
              <a:t>film.</a:t>
            </a:r>
          </a:p>
          <a:p>
            <a:r>
              <a:rPr lang="id-ID" i="1" dirty="0" smtClean="0">
                <a:ln w="18415" cmpd="sng">
                  <a:solidFill>
                    <a:srgbClr val="FFFFFF"/>
                  </a:solidFill>
                  <a:prstDash val="solid"/>
                </a:ln>
                <a:solidFill>
                  <a:srgbClr val="FFFF00"/>
                </a:solidFill>
                <a:effectLst>
                  <a:outerShdw blurRad="63500" dir="3600000" algn="tl" rotWithShape="0">
                    <a:srgbClr val="000000">
                      <a:alpha val="70000"/>
                    </a:srgbClr>
                  </a:outerShdw>
                </a:effectLst>
                <a:latin typeface="Aharoni" pitchFamily="2" charset="-79"/>
                <a:cs typeface="Aharoni" pitchFamily="2" charset="-79"/>
              </a:rPr>
              <a:t>Dapat </a:t>
            </a:r>
            <a:r>
              <a:rPr lang="id-ID" i="1" dirty="0">
                <a:ln w="18415" cmpd="sng">
                  <a:solidFill>
                    <a:srgbClr val="FFFFFF"/>
                  </a:solidFill>
                  <a:prstDash val="solid"/>
                </a:ln>
                <a:solidFill>
                  <a:srgbClr val="FFFF00"/>
                </a:solidFill>
                <a:effectLst>
                  <a:outerShdw blurRad="63500" dir="3600000" algn="tl" rotWithShape="0">
                    <a:srgbClr val="000000">
                      <a:alpha val="70000"/>
                    </a:srgbClr>
                  </a:outerShdw>
                </a:effectLst>
                <a:latin typeface="Aharoni" pitchFamily="2" charset="-79"/>
                <a:cs typeface="Aharoni" pitchFamily="2" charset="-79"/>
              </a:rPr>
              <a:t>pula dibuat jurnal aktivitas proyek, pengamatan pelaksanaan oleh staf pengajar, evaluasi terhadap komponen-komponen pendidikan dan pengembangan moral.   </a:t>
            </a:r>
          </a:p>
          <a:p>
            <a:endParaRPr lang="id-ID"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a:p>
            <a:endParaRPr lang="id-ID"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3"/>
          <a:srcRect/>
          <a:stretch>
            <a:fillRect/>
          </a:stretch>
        </p:blipFill>
        <p:spPr bwMode="auto">
          <a:xfrm>
            <a:off x="324882" y="148704"/>
            <a:ext cx="862053" cy="1152128"/>
          </a:xfrm>
          <a:prstGeom prst="rect">
            <a:avLst/>
          </a:prstGeom>
          <a:noFill/>
          <a:ln w="9525">
            <a:noFill/>
            <a:miter lim="800000"/>
            <a:headEnd/>
            <a:tailEnd/>
          </a:ln>
        </p:spPr>
      </p:pic>
    </p:spTree>
    <p:extLst>
      <p:ext uri="{BB962C8B-B14F-4D97-AF65-F5344CB8AC3E}">
        <p14:creationId xmlns:p14="http://schemas.microsoft.com/office/powerpoint/2010/main" val="3069074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repeatCount="indefinite" fill="hold" grpId="0" nodeType="clickEffect">
                                  <p:stCondLst>
                                    <p:cond delay="0"/>
                                  </p:stCondLst>
                                  <p:endCondLst>
                                    <p:cond evt="onNext" delay="0">
                                      <p:tgtEl>
                                        <p:sldTgt/>
                                      </p:tgtEl>
                                    </p:cond>
                                  </p:end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par>
                                <p:cTn id="9" presetID="20" presetClass="entr" presetSubtype="0" fill="hold" nodeType="with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edge">
                                      <p:cBhvr>
                                        <p:cTn id="11"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51520" y="192873"/>
            <a:ext cx="7632848" cy="1298408"/>
          </a:xfrm>
          <a:solidFill>
            <a:srgbClr val="00206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Autofit/>
          </a:bodyPr>
          <a:lstStyle/>
          <a:p>
            <a:r>
              <a:rPr lang="id-ID"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PROGRAM PENDIDIKAN KARAKTER</a:t>
            </a:r>
            <a:r>
              <a:rPr lang="id-ID" sz="4000" dirty="0" smtClean="0">
                <a:solidFill>
                  <a:schemeClr val="bg1"/>
                </a:solidFill>
              </a:rPr>
              <a:t/>
            </a:r>
            <a:br>
              <a:rPr lang="id-ID" sz="4000" dirty="0" smtClean="0">
                <a:solidFill>
                  <a:schemeClr val="bg1"/>
                </a:solidFill>
              </a:rPr>
            </a:br>
            <a:r>
              <a:rPr lang="id-ID" sz="4000" dirty="0" smtClean="0">
                <a:solidFill>
                  <a:schemeClr val="bg1"/>
                </a:solidFill>
              </a:rPr>
              <a:t>(sambungan)</a:t>
            </a:r>
            <a:endParaRPr lang="id-ID" sz="4000" dirty="0">
              <a:solidFill>
                <a:schemeClr val="bg1"/>
              </a:solidFill>
            </a:endParaRPr>
          </a:p>
        </p:txBody>
      </p:sp>
      <p:sp>
        <p:nvSpPr>
          <p:cNvPr id="3" name="Content Placeholder 2"/>
          <p:cNvSpPr>
            <a:spLocks noGrp="1"/>
          </p:cNvSpPr>
          <p:nvPr>
            <p:ph idx="1"/>
          </p:nvPr>
        </p:nvSpPr>
        <p:spPr>
          <a:xfrm>
            <a:off x="457200" y="1772816"/>
            <a:ext cx="8229600" cy="4551784"/>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dk1">
              <a:shade val="50000"/>
            </a:schemeClr>
          </a:lnRef>
          <a:fillRef idx="1">
            <a:schemeClr val="dk1"/>
          </a:fillRef>
          <a:effectRef idx="0">
            <a:schemeClr val="dk1"/>
          </a:effectRef>
          <a:fontRef idx="minor">
            <a:schemeClr val="lt1"/>
          </a:fontRef>
        </p:style>
        <p:txBody>
          <a:bodyPr>
            <a:normAutofit/>
          </a:bodyPr>
          <a:lstStyle/>
          <a:p>
            <a:r>
              <a:rPr lang="id-ID" dirty="0" smtClean="0">
                <a:solidFill>
                  <a:schemeClr val="bg1"/>
                </a:solidFill>
              </a:rPr>
              <a:t>Pendidikan </a:t>
            </a:r>
            <a:r>
              <a:rPr lang="id-ID" dirty="0">
                <a:solidFill>
                  <a:schemeClr val="bg1"/>
                </a:solidFill>
              </a:rPr>
              <a:t>karakter memerlukan riset demi arah masa depan. </a:t>
            </a:r>
            <a:endParaRPr lang="id-ID" dirty="0" smtClean="0">
              <a:solidFill>
                <a:schemeClr val="bg1"/>
              </a:solidFill>
            </a:endParaRPr>
          </a:p>
          <a:p>
            <a:r>
              <a:rPr lang="id-ID" dirty="0" smtClean="0">
                <a:solidFill>
                  <a:srgbClr val="FF0000"/>
                </a:solidFill>
              </a:rPr>
              <a:t>Permasalahan </a:t>
            </a:r>
            <a:r>
              <a:rPr lang="id-ID" dirty="0">
                <a:solidFill>
                  <a:srgbClr val="FF0000"/>
                </a:solidFill>
              </a:rPr>
              <a:t>yang perlu diketahui dan dipecahkan melalui riset antara lain: </a:t>
            </a:r>
            <a:r>
              <a:rPr lang="id-ID" dirty="0">
                <a:solidFill>
                  <a:srgbClr val="FFFF00"/>
                </a:solidFill>
              </a:rPr>
              <a:t>sejauh mana keefektifan </a:t>
            </a:r>
            <a:endParaRPr lang="id-ID" dirty="0" smtClean="0">
              <a:solidFill>
                <a:srgbClr val="FFFF00"/>
              </a:solidFill>
            </a:endParaRPr>
          </a:p>
          <a:p>
            <a:pPr marL="0" indent="0">
              <a:buNone/>
            </a:pPr>
            <a:r>
              <a:rPr lang="id-ID" dirty="0" smtClean="0">
                <a:solidFill>
                  <a:srgbClr val="FFFF00"/>
                </a:solidFill>
              </a:rPr>
              <a:t>   integrasi </a:t>
            </a:r>
            <a:r>
              <a:rPr lang="id-ID" dirty="0">
                <a:solidFill>
                  <a:srgbClr val="FFFF00"/>
                </a:solidFill>
              </a:rPr>
              <a:t>pendidikan karakter dan moral dalam semua </a:t>
            </a:r>
            <a:endParaRPr lang="id-ID" dirty="0" smtClean="0">
              <a:solidFill>
                <a:srgbClr val="FFFF00"/>
              </a:solidFill>
            </a:endParaRPr>
          </a:p>
          <a:p>
            <a:pPr marL="0" indent="0">
              <a:buNone/>
            </a:pPr>
            <a:r>
              <a:rPr lang="id-ID" dirty="0">
                <a:solidFill>
                  <a:srgbClr val="FFFF00"/>
                </a:solidFill>
              </a:rPr>
              <a:t> </a:t>
            </a:r>
            <a:r>
              <a:rPr lang="id-ID" dirty="0" smtClean="0">
                <a:solidFill>
                  <a:srgbClr val="FFFF00"/>
                </a:solidFill>
              </a:rPr>
              <a:t>  matapelajaran</a:t>
            </a:r>
            <a:r>
              <a:rPr lang="id-ID" dirty="0">
                <a:solidFill>
                  <a:srgbClr val="FFFF00"/>
                </a:solidFill>
              </a:rPr>
              <a:t>?; </a:t>
            </a:r>
            <a:r>
              <a:rPr lang="id-ID" dirty="0">
                <a:solidFill>
                  <a:srgbClr val="FF0000"/>
                </a:solidFill>
              </a:rPr>
              <a:t>dan </a:t>
            </a:r>
            <a:r>
              <a:rPr lang="id-ID" dirty="0"/>
              <a:t>sejauh mana peserta didik </a:t>
            </a:r>
            <a:endParaRPr lang="id-ID" dirty="0" smtClean="0"/>
          </a:p>
          <a:p>
            <a:pPr marL="0" indent="0">
              <a:buNone/>
            </a:pPr>
            <a:r>
              <a:rPr lang="id-ID" dirty="0"/>
              <a:t> </a:t>
            </a:r>
            <a:r>
              <a:rPr lang="id-ID" dirty="0" smtClean="0"/>
              <a:t>  memperoleh </a:t>
            </a:r>
            <a:r>
              <a:rPr lang="id-ID" dirty="0"/>
              <a:t>prestasi positif secara akademik, </a:t>
            </a:r>
            <a:r>
              <a:rPr lang="id-ID" dirty="0">
                <a:solidFill>
                  <a:srgbClr val="FFFF00"/>
                </a:solidFill>
              </a:rPr>
              <a:t>sosial</a:t>
            </a:r>
            <a:r>
              <a:rPr lang="id-ID" dirty="0"/>
              <a:t>, </a:t>
            </a:r>
            <a:endParaRPr lang="id-ID" dirty="0" smtClean="0"/>
          </a:p>
          <a:p>
            <a:pPr marL="0" indent="0">
              <a:buNone/>
            </a:pPr>
            <a:r>
              <a:rPr lang="id-ID" dirty="0">
                <a:solidFill>
                  <a:srgbClr val="FF0000"/>
                </a:solidFill>
              </a:rPr>
              <a:t> </a:t>
            </a:r>
            <a:r>
              <a:rPr lang="id-ID" dirty="0" smtClean="0">
                <a:solidFill>
                  <a:srgbClr val="FF0000"/>
                </a:solidFill>
              </a:rPr>
              <a:t>  emosional</a:t>
            </a:r>
            <a:r>
              <a:rPr lang="id-ID" dirty="0"/>
              <a:t>, dan </a:t>
            </a:r>
            <a:r>
              <a:rPr lang="id-ID" dirty="0">
                <a:solidFill>
                  <a:srgbClr val="FFC000"/>
                </a:solidFill>
              </a:rPr>
              <a:t>moral</a:t>
            </a:r>
            <a:r>
              <a:rPr lang="id-ID" dirty="0"/>
              <a:t> sebagai hasil dari tindakan </a:t>
            </a:r>
            <a:r>
              <a:rPr lang="id-ID" dirty="0" smtClean="0"/>
              <a:t>dan</a:t>
            </a:r>
          </a:p>
          <a:p>
            <a:pPr marL="0" indent="0">
              <a:buNone/>
            </a:pPr>
            <a:r>
              <a:rPr lang="id-ID" dirty="0"/>
              <a:t> </a:t>
            </a:r>
            <a:r>
              <a:rPr lang="id-ID" dirty="0" smtClean="0"/>
              <a:t>  </a:t>
            </a:r>
            <a:r>
              <a:rPr lang="id-ID" dirty="0"/>
              <a:t>persona gurunya?</a:t>
            </a: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4"/>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pull dir="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2000"/>
                                        <p:tgtEl>
                                          <p:spTgt spid="3">
                                            <p:bg/>
                                          </p:spTgt>
                                        </p:tgtEl>
                                      </p:cBhvr>
                                    </p:animEffect>
                                    <p:anim calcmode="lin" valueType="num">
                                      <p:cBhvr>
                                        <p:cTn id="13" dur="2000" fill="hold"/>
                                        <p:tgtEl>
                                          <p:spTgt spid="3">
                                            <p:bg/>
                                          </p:spTgt>
                                        </p:tgtEl>
                                        <p:attrNameLst>
                                          <p:attrName>ppt_w</p:attrName>
                                        </p:attrNameLst>
                                      </p:cBhvr>
                                      <p:tavLst>
                                        <p:tav tm="0" fmla="#ppt_w*sin(2.5*pi*$)">
                                          <p:val>
                                            <p:fltVal val="0"/>
                                          </p:val>
                                        </p:tav>
                                        <p:tav tm="100000">
                                          <p:val>
                                            <p:fltVal val="1"/>
                                          </p:val>
                                        </p:tav>
                                      </p:tavLst>
                                    </p:anim>
                                    <p:anim calcmode="lin" valueType="num">
                                      <p:cBhvr>
                                        <p:cTn id="14"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2000"/>
                                        <p:tgtEl>
                                          <p:spTgt spid="3">
                                            <p:txEl>
                                              <p:pRg st="0" end="0"/>
                                            </p:txEl>
                                          </p:spTgt>
                                        </p:tgtEl>
                                      </p:cBhvr>
                                    </p:animEffect>
                                    <p:anim calcmode="lin" valueType="num">
                                      <p:cBhvr>
                                        <p:cTn id="20"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1"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2" fill="hold">
                      <p:stCondLst>
                        <p:cond delay="indefinite"/>
                      </p:stCondLst>
                      <p:childTnLst>
                        <p:par>
                          <p:cTn id="23" fill="hold">
                            <p:stCondLst>
                              <p:cond delay="0"/>
                            </p:stCondLst>
                            <p:childTnLst>
                              <p:par>
                                <p:cTn id="24" presetID="45"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Effect transition="in" filter="fade">
                                      <p:cBhvr>
                                        <p:cTn id="26" dur="2000"/>
                                        <p:tgtEl>
                                          <p:spTgt spid="3">
                                            <p:txEl>
                                              <p:pRg st="1" end="1"/>
                                            </p:txEl>
                                          </p:spTgt>
                                        </p:tgtEl>
                                      </p:cBhvr>
                                    </p:animEffect>
                                    <p:anim calcmode="lin" valueType="num">
                                      <p:cBhvr>
                                        <p:cTn id="27"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28"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Effect transition="in" filter="fade">
                                      <p:cBhvr>
                                        <p:cTn id="33" dur="2000"/>
                                        <p:tgtEl>
                                          <p:spTgt spid="3">
                                            <p:txEl>
                                              <p:pRg st="2" end="2"/>
                                            </p:txEl>
                                          </p:spTgt>
                                        </p:tgtEl>
                                      </p:cBhvr>
                                    </p:animEffect>
                                    <p:anim calcmode="lin" valueType="num">
                                      <p:cBhvr>
                                        <p:cTn id="34"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35"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36" fill="hold">
                      <p:stCondLst>
                        <p:cond delay="indefinite"/>
                      </p:stCondLst>
                      <p:childTnLst>
                        <p:par>
                          <p:cTn id="37" fill="hold">
                            <p:stCondLst>
                              <p:cond delay="0"/>
                            </p:stCondLst>
                            <p:childTnLst>
                              <p:par>
                                <p:cTn id="38" presetID="45" presetClass="entr" presetSubtype="0" fill="hold" grpId="0" nodeType="clickEffect">
                                  <p:stCondLst>
                                    <p:cond delay="0"/>
                                  </p:stCondLst>
                                  <p:childTnLst>
                                    <p:set>
                                      <p:cBhvr>
                                        <p:cTn id="39" dur="1" fill="hold">
                                          <p:stCondLst>
                                            <p:cond delay="0"/>
                                          </p:stCondLst>
                                        </p:cTn>
                                        <p:tgtEl>
                                          <p:spTgt spid="3">
                                            <p:txEl>
                                              <p:pRg st="3" end="3"/>
                                            </p:txEl>
                                          </p:spTgt>
                                        </p:tgtEl>
                                        <p:attrNameLst>
                                          <p:attrName>style.visibility</p:attrName>
                                        </p:attrNameLst>
                                      </p:cBhvr>
                                      <p:to>
                                        <p:strVal val="visible"/>
                                      </p:to>
                                    </p:set>
                                    <p:animEffect transition="in" filter="fade">
                                      <p:cBhvr>
                                        <p:cTn id="40" dur="2000"/>
                                        <p:tgtEl>
                                          <p:spTgt spid="3">
                                            <p:txEl>
                                              <p:pRg st="3" end="3"/>
                                            </p:txEl>
                                          </p:spTgt>
                                        </p:tgtEl>
                                      </p:cBhvr>
                                    </p:animEffect>
                                    <p:anim calcmode="lin" valueType="num">
                                      <p:cBhvr>
                                        <p:cTn id="41"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43" fill="hold">
                      <p:stCondLst>
                        <p:cond delay="indefinite"/>
                      </p:stCondLst>
                      <p:childTnLst>
                        <p:par>
                          <p:cTn id="44" fill="hold">
                            <p:stCondLst>
                              <p:cond delay="0"/>
                            </p:stCondLst>
                            <p:childTnLst>
                              <p:par>
                                <p:cTn id="45" presetID="45" presetClass="entr" presetSubtype="0" fill="hold" grpId="0" nodeType="clickEffect">
                                  <p:stCondLst>
                                    <p:cond delay="0"/>
                                  </p:stCondLst>
                                  <p:childTnLst>
                                    <p:set>
                                      <p:cBhvr>
                                        <p:cTn id="46" dur="1" fill="hold">
                                          <p:stCondLst>
                                            <p:cond delay="0"/>
                                          </p:stCondLst>
                                        </p:cTn>
                                        <p:tgtEl>
                                          <p:spTgt spid="3">
                                            <p:txEl>
                                              <p:pRg st="4" end="4"/>
                                            </p:txEl>
                                          </p:spTgt>
                                        </p:tgtEl>
                                        <p:attrNameLst>
                                          <p:attrName>style.visibility</p:attrName>
                                        </p:attrNameLst>
                                      </p:cBhvr>
                                      <p:to>
                                        <p:strVal val="visible"/>
                                      </p:to>
                                    </p:set>
                                    <p:animEffect transition="in" filter="fade">
                                      <p:cBhvr>
                                        <p:cTn id="47" dur="2000"/>
                                        <p:tgtEl>
                                          <p:spTgt spid="3">
                                            <p:txEl>
                                              <p:pRg st="4" end="4"/>
                                            </p:txEl>
                                          </p:spTgt>
                                        </p:tgtEl>
                                      </p:cBhvr>
                                    </p:animEffect>
                                    <p:anim calcmode="lin" valueType="num">
                                      <p:cBhvr>
                                        <p:cTn id="48"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49"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50" fill="hold">
                      <p:stCondLst>
                        <p:cond delay="indefinite"/>
                      </p:stCondLst>
                      <p:childTnLst>
                        <p:par>
                          <p:cTn id="51" fill="hold">
                            <p:stCondLst>
                              <p:cond delay="0"/>
                            </p:stCondLst>
                            <p:childTnLst>
                              <p:par>
                                <p:cTn id="52" presetID="45" presetClass="entr" presetSubtype="0" fill="hold" grpId="0" nodeType="clickEffect">
                                  <p:stCondLst>
                                    <p:cond delay="0"/>
                                  </p:stCondLst>
                                  <p:childTnLst>
                                    <p:set>
                                      <p:cBhvr>
                                        <p:cTn id="53" dur="1" fill="hold">
                                          <p:stCondLst>
                                            <p:cond delay="0"/>
                                          </p:stCondLst>
                                        </p:cTn>
                                        <p:tgtEl>
                                          <p:spTgt spid="3">
                                            <p:txEl>
                                              <p:pRg st="5" end="5"/>
                                            </p:txEl>
                                          </p:spTgt>
                                        </p:tgtEl>
                                        <p:attrNameLst>
                                          <p:attrName>style.visibility</p:attrName>
                                        </p:attrNameLst>
                                      </p:cBhvr>
                                      <p:to>
                                        <p:strVal val="visible"/>
                                      </p:to>
                                    </p:set>
                                    <p:animEffect transition="in" filter="fade">
                                      <p:cBhvr>
                                        <p:cTn id="54" dur="2000"/>
                                        <p:tgtEl>
                                          <p:spTgt spid="3">
                                            <p:txEl>
                                              <p:pRg st="5" end="5"/>
                                            </p:txEl>
                                          </p:spTgt>
                                        </p:tgtEl>
                                      </p:cBhvr>
                                    </p:animEffect>
                                    <p:anim calcmode="lin" valueType="num">
                                      <p:cBhvr>
                                        <p:cTn id="55"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56" dur="2000" fill="hold"/>
                                        <p:tgtEl>
                                          <p:spTgt spid="3">
                                            <p:txEl>
                                              <p:pRg st="5" end="5"/>
                                            </p:txEl>
                                          </p:spTgt>
                                        </p:tgtEl>
                                        <p:attrNameLst>
                                          <p:attrName>ppt_h</p:attrName>
                                        </p:attrNameLst>
                                      </p:cBhvr>
                                      <p:tavLst>
                                        <p:tav tm="0">
                                          <p:val>
                                            <p:strVal val="#ppt_h"/>
                                          </p:val>
                                        </p:tav>
                                        <p:tav tm="100000">
                                          <p:val>
                                            <p:strVal val="#ppt_h"/>
                                          </p:val>
                                        </p:tav>
                                      </p:tavLst>
                                    </p:anim>
                                  </p:childTnLst>
                                </p:cTn>
                              </p:par>
                            </p:childTnLst>
                          </p:cTn>
                        </p:par>
                      </p:childTnLst>
                    </p:cTn>
                  </p:par>
                  <p:par>
                    <p:cTn id="57" fill="hold">
                      <p:stCondLst>
                        <p:cond delay="indefinite"/>
                      </p:stCondLst>
                      <p:childTnLst>
                        <p:par>
                          <p:cTn id="58" fill="hold">
                            <p:stCondLst>
                              <p:cond delay="0"/>
                            </p:stCondLst>
                            <p:childTnLst>
                              <p:par>
                                <p:cTn id="59" presetID="45" presetClass="entr" presetSubtype="0" fill="hold" grpId="0" nodeType="clickEffect">
                                  <p:stCondLst>
                                    <p:cond delay="0"/>
                                  </p:stCondLst>
                                  <p:childTnLst>
                                    <p:set>
                                      <p:cBhvr>
                                        <p:cTn id="60" dur="1" fill="hold">
                                          <p:stCondLst>
                                            <p:cond delay="0"/>
                                          </p:stCondLst>
                                        </p:cTn>
                                        <p:tgtEl>
                                          <p:spTgt spid="3">
                                            <p:txEl>
                                              <p:pRg st="6" end="6"/>
                                            </p:txEl>
                                          </p:spTgt>
                                        </p:tgtEl>
                                        <p:attrNameLst>
                                          <p:attrName>style.visibility</p:attrName>
                                        </p:attrNameLst>
                                      </p:cBhvr>
                                      <p:to>
                                        <p:strVal val="visible"/>
                                      </p:to>
                                    </p:set>
                                    <p:animEffect transition="in" filter="fade">
                                      <p:cBhvr>
                                        <p:cTn id="61" dur="2000"/>
                                        <p:tgtEl>
                                          <p:spTgt spid="3">
                                            <p:txEl>
                                              <p:pRg st="6" end="6"/>
                                            </p:txEl>
                                          </p:spTgt>
                                        </p:tgtEl>
                                      </p:cBhvr>
                                    </p:animEffect>
                                    <p:anim calcmode="lin" valueType="num">
                                      <p:cBhvr>
                                        <p:cTn id="62"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63" dur="2000" fill="hold"/>
                                        <p:tgtEl>
                                          <p:spTgt spid="3">
                                            <p:txEl>
                                              <p:pRg st="6" end="6"/>
                                            </p:txEl>
                                          </p:spTgt>
                                        </p:tgtEl>
                                        <p:attrNameLst>
                                          <p:attrName>ppt_h</p:attrName>
                                        </p:attrNameLst>
                                      </p:cBhvr>
                                      <p:tavLst>
                                        <p:tav tm="0">
                                          <p:val>
                                            <p:strVal val="#ppt_h"/>
                                          </p:val>
                                        </p:tav>
                                        <p:tav tm="100000">
                                          <p:val>
                                            <p:strVal val="#ppt_h"/>
                                          </p:val>
                                        </p:tav>
                                      </p:tavLst>
                                    </p:anim>
                                  </p:childTnLst>
                                </p:cTn>
                              </p:par>
                            </p:childTnLst>
                          </p:cTn>
                        </p:par>
                      </p:childTnLst>
                    </p:cTn>
                  </p:par>
                  <p:par>
                    <p:cTn id="64" fill="hold">
                      <p:stCondLst>
                        <p:cond delay="indefinite"/>
                      </p:stCondLst>
                      <p:childTnLst>
                        <p:par>
                          <p:cTn id="65" fill="hold">
                            <p:stCondLst>
                              <p:cond delay="0"/>
                            </p:stCondLst>
                            <p:childTnLst>
                              <p:par>
                                <p:cTn id="66" presetID="2" presetClass="entr" presetSubtype="2" repeatCount="indefinite" fill="hold" grpId="0" nodeType="clickEffect">
                                  <p:stCondLst>
                                    <p:cond delay="0"/>
                                  </p:stCondLst>
                                  <p:endCondLst>
                                    <p:cond evt="onNext" delay="0">
                                      <p:tgtEl>
                                        <p:sldTgt/>
                                      </p:tgtEl>
                                    </p:cond>
                                  </p:endCondLst>
                                  <p:childTnLst>
                                    <p:set>
                                      <p:cBhvr>
                                        <p:cTn id="67" dur="1" fill="hold">
                                          <p:stCondLst>
                                            <p:cond delay="0"/>
                                          </p:stCondLst>
                                        </p:cTn>
                                        <p:tgtEl>
                                          <p:spTgt spid="5"/>
                                        </p:tgtEl>
                                        <p:attrNameLst>
                                          <p:attrName>style.visibility</p:attrName>
                                        </p:attrNameLst>
                                      </p:cBhvr>
                                      <p:to>
                                        <p:strVal val="visible"/>
                                      </p:to>
                                    </p:set>
                                    <p:anim calcmode="lin" valueType="num">
                                      <p:cBhvr additive="base">
                                        <p:cTn id="68" dur="5000" fill="hold"/>
                                        <p:tgtEl>
                                          <p:spTgt spid="5"/>
                                        </p:tgtEl>
                                        <p:attrNameLst>
                                          <p:attrName>ppt_x</p:attrName>
                                        </p:attrNameLst>
                                      </p:cBhvr>
                                      <p:tavLst>
                                        <p:tav tm="0">
                                          <p:val>
                                            <p:strVal val="1+#ppt_w/2"/>
                                          </p:val>
                                        </p:tav>
                                        <p:tav tm="100000">
                                          <p:val>
                                            <p:strVal val="#ppt_x"/>
                                          </p:val>
                                        </p:tav>
                                      </p:tavLst>
                                    </p:anim>
                                    <p:anim calcmode="lin" valueType="num">
                                      <p:cBhvr additive="base">
                                        <p:cTn id="69" dur="5000" fill="hold"/>
                                        <p:tgtEl>
                                          <p:spTgt spid="5"/>
                                        </p:tgtEl>
                                        <p:attrNameLst>
                                          <p:attrName>ppt_y</p:attrName>
                                        </p:attrNameLst>
                                      </p:cBhvr>
                                      <p:tavLst>
                                        <p:tav tm="0">
                                          <p:val>
                                            <p:strVal val="#ppt_y"/>
                                          </p:val>
                                        </p:tav>
                                        <p:tav tm="100000">
                                          <p:val>
                                            <p:strVal val="#ppt_y"/>
                                          </p:val>
                                        </p:tav>
                                      </p:tavLst>
                                    </p:anim>
                                  </p:childTnLst>
                                </p:cTn>
                              </p:par>
                              <p:par>
                                <p:cTn id="70" presetID="20" presetClass="entr" presetSubtype="0" fill="hold" nodeType="withEffect">
                                  <p:stCondLst>
                                    <p:cond delay="0"/>
                                  </p:stCondLst>
                                  <p:childTnLst>
                                    <p:set>
                                      <p:cBhvr>
                                        <p:cTn id="71" dur="1" fill="hold">
                                          <p:stCondLst>
                                            <p:cond delay="0"/>
                                          </p:stCondLst>
                                        </p:cTn>
                                        <p:tgtEl>
                                          <p:spTgt spid="7"/>
                                        </p:tgtEl>
                                        <p:attrNameLst>
                                          <p:attrName>style.visibility</p:attrName>
                                        </p:attrNameLst>
                                      </p:cBhvr>
                                      <p:to>
                                        <p:strVal val="visible"/>
                                      </p:to>
                                    </p:set>
                                    <p:animEffect transition="in" filter="wedge">
                                      <p:cBhvr>
                                        <p:cTn id="7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31640" y="260648"/>
            <a:ext cx="4752528" cy="1080118"/>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2">
              <a:shade val="50000"/>
            </a:schemeClr>
          </a:lnRef>
          <a:fillRef idx="1">
            <a:schemeClr val="accent2"/>
          </a:fillRef>
          <a:effectRef idx="0">
            <a:schemeClr val="accent2"/>
          </a:effectRef>
          <a:fontRef idx="minor">
            <a:schemeClr val="lt1"/>
          </a:fontRef>
        </p:style>
        <p:txBody>
          <a:bodyPr>
            <a:normAutofit fontScale="90000"/>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id-ID"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PENDEKATAN PENDIDIKAN </a:t>
            </a:r>
            <a:br>
              <a:rPr lang="id-ID"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br>
            <a:r>
              <a:rPr lang="id-ID" sz="2800" b="1" cap="all" dirty="0" smtClean="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  KARAKTER</a:t>
            </a:r>
            <a:endParaRPr lang="id-ID" sz="28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Content Placeholder 2"/>
          <p:cNvSpPr>
            <a:spLocks noGrp="1"/>
          </p:cNvSpPr>
          <p:nvPr>
            <p:ph idx="1"/>
          </p:nvPr>
        </p:nvSpPr>
        <p:spPr>
          <a:xfrm>
            <a:off x="1" y="1492776"/>
            <a:ext cx="8229600" cy="4767808"/>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5"/>
          </a:fillRef>
          <a:effectRef idx="1">
            <a:schemeClr val="accent5"/>
          </a:effectRef>
          <a:fontRef idx="minor">
            <a:schemeClr val="lt1"/>
          </a:fontRef>
        </p:style>
        <p:txBody>
          <a:bodyPr>
            <a:normAutofit/>
          </a:bodyPr>
          <a:lstStyle/>
          <a:p>
            <a:endParaRPr lang="id-ID" dirty="0" smtClean="0"/>
          </a:p>
          <a:p>
            <a:r>
              <a:rPr lang="id-ID" sz="2800" dirty="0" smtClean="0"/>
              <a:t>1. </a:t>
            </a:r>
            <a:r>
              <a:rPr lang="id-ID" sz="2800" dirty="0" smtClean="0">
                <a:solidFill>
                  <a:srgbClr val="FF0000"/>
                </a:solidFill>
              </a:rPr>
              <a:t> </a:t>
            </a:r>
            <a:r>
              <a:rPr lang="id-ID" sz="2800" dirty="0">
                <a:solidFill>
                  <a:schemeClr val="bg1"/>
                </a:solidFill>
              </a:rPr>
              <a:t>pendidikan karakter sebagai fungsi guru </a:t>
            </a:r>
            <a:endParaRPr lang="id-ID" sz="2800" dirty="0" smtClean="0">
              <a:solidFill>
                <a:schemeClr val="bg1"/>
              </a:solidFill>
            </a:endParaRPr>
          </a:p>
          <a:p>
            <a:pPr>
              <a:buNone/>
            </a:pPr>
            <a:r>
              <a:rPr lang="id-ID" sz="2800" dirty="0">
                <a:solidFill>
                  <a:srgbClr val="FFFF00"/>
                </a:solidFill>
              </a:rPr>
              <a:t> </a:t>
            </a:r>
            <a:r>
              <a:rPr lang="id-ID" sz="2800" dirty="0" smtClean="0">
                <a:solidFill>
                  <a:srgbClr val="FFFF00"/>
                </a:solidFill>
              </a:rPr>
              <a:t>        agen moral </a:t>
            </a:r>
            <a:r>
              <a:rPr lang="id-ID" sz="2800" dirty="0" smtClean="0">
                <a:solidFill>
                  <a:schemeClr val="bg1"/>
                </a:solidFill>
              </a:rPr>
              <a:t>(kepanjangan alami guru </a:t>
            </a:r>
          </a:p>
          <a:p>
            <a:pPr>
              <a:buNone/>
            </a:pPr>
            <a:r>
              <a:rPr lang="id-ID" sz="2800" dirty="0">
                <a:solidFill>
                  <a:schemeClr val="bg1"/>
                </a:solidFill>
              </a:rPr>
              <a:t> </a:t>
            </a:r>
            <a:r>
              <a:rPr lang="id-ID" sz="2800" dirty="0" smtClean="0">
                <a:solidFill>
                  <a:schemeClr val="bg1"/>
                </a:solidFill>
              </a:rPr>
              <a:t>        sebagai agen moral), </a:t>
            </a:r>
          </a:p>
          <a:p>
            <a:pPr>
              <a:buNone/>
            </a:pPr>
            <a:r>
              <a:rPr lang="id-ID" sz="2800" dirty="0" smtClean="0">
                <a:solidFill>
                  <a:srgbClr val="FF0000"/>
                </a:solidFill>
              </a:rPr>
              <a:t>    </a:t>
            </a:r>
            <a:r>
              <a:rPr lang="id-ID" sz="2800" dirty="0" smtClean="0"/>
              <a:t>2. </a:t>
            </a:r>
            <a:r>
              <a:rPr lang="id-ID" sz="2800" dirty="0" smtClean="0">
                <a:solidFill>
                  <a:srgbClr val="FFC000"/>
                </a:solidFill>
              </a:rPr>
              <a:t>kepedulian </a:t>
            </a:r>
            <a:r>
              <a:rPr lang="id-ID" sz="2800" dirty="0">
                <a:solidFill>
                  <a:srgbClr val="FFC000"/>
                </a:solidFill>
              </a:rPr>
              <a:t>sebagai </a:t>
            </a:r>
            <a:r>
              <a:rPr lang="id-ID" sz="2800" dirty="0" smtClean="0">
                <a:solidFill>
                  <a:srgbClr val="FFC000"/>
                </a:solidFill>
              </a:rPr>
              <a:t>pendidik moral </a:t>
            </a:r>
          </a:p>
          <a:p>
            <a:pPr>
              <a:buNone/>
            </a:pPr>
            <a:r>
              <a:rPr lang="id-ID" sz="2800" dirty="0">
                <a:solidFill>
                  <a:srgbClr val="FFC000"/>
                </a:solidFill>
              </a:rPr>
              <a:t> </a:t>
            </a:r>
            <a:r>
              <a:rPr lang="id-ID" sz="2800" dirty="0" smtClean="0">
                <a:solidFill>
                  <a:srgbClr val="FFC000"/>
                </a:solidFill>
              </a:rPr>
              <a:t>       (</a:t>
            </a:r>
            <a:r>
              <a:rPr lang="id-ID" sz="2800" dirty="0" smtClean="0">
                <a:solidFill>
                  <a:srgbClr val="FFFF00"/>
                </a:solidFill>
              </a:rPr>
              <a:t>peduli moral, moral kontektual</a:t>
            </a:r>
            <a:r>
              <a:rPr lang="id-ID" sz="2800" dirty="0" smtClean="0">
                <a:solidFill>
                  <a:srgbClr val="FFC000"/>
                </a:solidFill>
              </a:rPr>
              <a:t>), </a:t>
            </a:r>
            <a:r>
              <a:rPr lang="id-ID" sz="2800" dirty="0">
                <a:solidFill>
                  <a:srgbClr val="FF0000"/>
                </a:solidFill>
              </a:rPr>
              <a:t>dan </a:t>
            </a:r>
            <a:endParaRPr lang="id-ID" sz="2800" dirty="0" smtClean="0">
              <a:solidFill>
                <a:srgbClr val="FF0000"/>
              </a:solidFill>
            </a:endParaRPr>
          </a:p>
          <a:p>
            <a:pPr>
              <a:buNone/>
            </a:pPr>
            <a:r>
              <a:rPr lang="id-ID" sz="2800" dirty="0" smtClean="0">
                <a:solidFill>
                  <a:srgbClr val="FF0000"/>
                </a:solidFill>
              </a:rPr>
              <a:t>    </a:t>
            </a:r>
            <a:r>
              <a:rPr lang="id-ID" sz="2800" dirty="0" smtClean="0"/>
              <a:t>3.</a:t>
            </a:r>
            <a:r>
              <a:rPr lang="id-ID" sz="2800" dirty="0" smtClean="0">
                <a:solidFill>
                  <a:srgbClr val="FF0000"/>
                </a:solidFill>
              </a:rPr>
              <a:t> </a:t>
            </a:r>
            <a:r>
              <a:rPr lang="id-ID" sz="2800" dirty="0" smtClean="0">
                <a:solidFill>
                  <a:schemeClr val="bg1"/>
                </a:solidFill>
              </a:rPr>
              <a:t>pendidikan </a:t>
            </a:r>
            <a:r>
              <a:rPr lang="id-ID" sz="2800" dirty="0">
                <a:solidFill>
                  <a:schemeClr val="bg1"/>
                </a:solidFill>
              </a:rPr>
              <a:t>karakter </a:t>
            </a:r>
            <a:r>
              <a:rPr lang="id-ID" sz="2800" dirty="0" smtClean="0">
                <a:solidFill>
                  <a:schemeClr val="bg1"/>
                </a:solidFill>
              </a:rPr>
              <a:t>ideologis-politis (agen </a:t>
            </a:r>
          </a:p>
          <a:p>
            <a:pPr>
              <a:buNone/>
            </a:pPr>
            <a:r>
              <a:rPr lang="id-ID" sz="2800" dirty="0">
                <a:solidFill>
                  <a:schemeClr val="bg1"/>
                </a:solidFill>
              </a:rPr>
              <a:t> </a:t>
            </a:r>
            <a:r>
              <a:rPr lang="id-ID" sz="2800" dirty="0" smtClean="0">
                <a:solidFill>
                  <a:schemeClr val="bg1"/>
                </a:solidFill>
              </a:rPr>
              <a:t>       moral berubah menjadi aktivis ideologis-</a:t>
            </a:r>
          </a:p>
          <a:p>
            <a:pPr>
              <a:buNone/>
            </a:pPr>
            <a:r>
              <a:rPr lang="id-ID" sz="2800" dirty="0">
                <a:solidFill>
                  <a:schemeClr val="bg1"/>
                </a:solidFill>
              </a:rPr>
              <a:t> </a:t>
            </a:r>
            <a:r>
              <a:rPr lang="id-ID" sz="2800" dirty="0" smtClean="0">
                <a:solidFill>
                  <a:schemeClr val="bg1"/>
                </a:solidFill>
              </a:rPr>
              <a:t>       politis).</a:t>
            </a:r>
            <a:endParaRPr lang="id-ID" sz="2800" dirty="0">
              <a:solidFill>
                <a:schemeClr val="bg1"/>
              </a:solidFill>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2" descr="diknas"/>
          <p:cNvPicPr>
            <a:picLocks noChangeAspect="1" noChangeArrowheads="1"/>
          </p:cNvPicPr>
          <p:nvPr/>
        </p:nvPicPr>
        <p:blipFill>
          <a:blip r:embed="rId3"/>
          <a:srcRect/>
          <a:stretch>
            <a:fillRect/>
          </a:stretch>
        </p:blipFill>
        <p:spPr bwMode="auto">
          <a:xfrm>
            <a:off x="218961" y="244441"/>
            <a:ext cx="862053" cy="1152128"/>
          </a:xfrm>
          <a:prstGeom prst="rect">
            <a:avLst/>
          </a:prstGeom>
          <a:noFill/>
          <a:ln w="9525">
            <a:noFill/>
            <a:miter lim="800000"/>
            <a:headEnd/>
            <a:tailEnd/>
          </a:ln>
        </p:spPr>
      </p:pic>
    </p:spTree>
  </p:cSld>
  <p:clrMapOvr>
    <a:masterClrMapping/>
  </p:clrMapOvr>
  <p:transition>
    <p:spli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2"/>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1" presetClass="entr" presetSubtype="1" fill="hold" grpId="0" nodeType="clickEffect">
                                  <p:stCondLst>
                                    <p:cond delay="0"/>
                                  </p:stCondLst>
                                  <p:childTnLst>
                                    <p:set>
                                      <p:cBhvr>
                                        <p:cTn id="10" dur="1" fill="hold">
                                          <p:stCondLst>
                                            <p:cond delay="0"/>
                                          </p:stCondLst>
                                        </p:cTn>
                                        <p:tgtEl>
                                          <p:spTgt spid="3">
                                            <p:bg/>
                                          </p:spTgt>
                                        </p:tgtEl>
                                        <p:attrNameLst>
                                          <p:attrName>style.visibility</p:attrName>
                                        </p:attrNameLst>
                                      </p:cBhvr>
                                      <p:to>
                                        <p:strVal val="visible"/>
                                      </p:to>
                                    </p:set>
                                    <p:animEffect transition="in" filter="wheel(1)">
                                      <p:cBhvr>
                                        <p:cTn id="11" dur="2000"/>
                                        <p:tgtEl>
                                          <p:spTgt spid="3">
                                            <p:bg/>
                                          </p:spTgt>
                                        </p:tgtEl>
                                      </p:cBhvr>
                                    </p:animEffect>
                                  </p:childTnLst>
                                </p:cTn>
                              </p:par>
                            </p:childTnLst>
                          </p:cTn>
                        </p:par>
                      </p:childTnLst>
                    </p:cTn>
                  </p:par>
                  <p:par>
                    <p:cTn id="12" fill="hold">
                      <p:stCondLst>
                        <p:cond delay="indefinite"/>
                      </p:stCondLst>
                      <p:childTnLst>
                        <p:par>
                          <p:cTn id="13" fill="hold">
                            <p:stCondLst>
                              <p:cond delay="0"/>
                            </p:stCondLst>
                            <p:childTnLst>
                              <p:par>
                                <p:cTn id="14" presetID="21" presetClass="entr" presetSubtype="1"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wheel(1)">
                                      <p:cBhvr>
                                        <p:cTn id="16" dur="2000"/>
                                        <p:tgtEl>
                                          <p:spTgt spid="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1" presetClass="entr" presetSubtype="1"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wheel(1)">
                                      <p:cBhvr>
                                        <p:cTn id="21" dur="2000"/>
                                        <p:tgtEl>
                                          <p:spTgt spid="3">
                                            <p:txEl>
                                              <p:pRg st="2" end="2"/>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21" presetClass="entr" presetSubtype="1" fill="hold" grpId="0" nodeType="clickEffect">
                                  <p:stCondLst>
                                    <p:cond delay="0"/>
                                  </p:stCondLst>
                                  <p:childTnLst>
                                    <p:set>
                                      <p:cBhvr>
                                        <p:cTn id="25" dur="1" fill="hold">
                                          <p:stCondLst>
                                            <p:cond delay="0"/>
                                          </p:stCondLst>
                                        </p:cTn>
                                        <p:tgtEl>
                                          <p:spTgt spid="3">
                                            <p:txEl>
                                              <p:pRg st="3" end="3"/>
                                            </p:txEl>
                                          </p:spTgt>
                                        </p:tgtEl>
                                        <p:attrNameLst>
                                          <p:attrName>style.visibility</p:attrName>
                                        </p:attrNameLst>
                                      </p:cBhvr>
                                      <p:to>
                                        <p:strVal val="visible"/>
                                      </p:to>
                                    </p:set>
                                    <p:animEffect transition="in" filter="wheel(1)">
                                      <p:cBhvr>
                                        <p:cTn id="26" dur="2000"/>
                                        <p:tgtEl>
                                          <p:spTgt spid="3">
                                            <p:txEl>
                                              <p:pRg st="3" end="3"/>
                                            </p:txEl>
                                          </p:spTgt>
                                        </p:tgtEl>
                                      </p:cBhvr>
                                    </p:animEffect>
                                  </p:childTnLst>
                                </p:cTn>
                              </p:par>
                            </p:childTnLst>
                          </p:cTn>
                        </p:par>
                      </p:childTnLst>
                    </p:cTn>
                  </p:par>
                  <p:par>
                    <p:cTn id="27" fill="hold">
                      <p:stCondLst>
                        <p:cond delay="indefinite"/>
                      </p:stCondLst>
                      <p:childTnLst>
                        <p:par>
                          <p:cTn id="28" fill="hold">
                            <p:stCondLst>
                              <p:cond delay="0"/>
                            </p:stCondLst>
                            <p:childTnLst>
                              <p:par>
                                <p:cTn id="29" presetID="21" presetClass="entr" presetSubtype="1"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wheel(1)">
                                      <p:cBhvr>
                                        <p:cTn id="31" dur="2000"/>
                                        <p:tgtEl>
                                          <p:spTgt spid="3">
                                            <p:txEl>
                                              <p:pRg st="4" end="4"/>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21" presetClass="entr" presetSubtype="1" fill="hold" grpId="0" nodeType="clickEffect">
                                  <p:stCondLst>
                                    <p:cond delay="0"/>
                                  </p:stCondLst>
                                  <p:childTnLst>
                                    <p:set>
                                      <p:cBhvr>
                                        <p:cTn id="35" dur="1" fill="hold">
                                          <p:stCondLst>
                                            <p:cond delay="0"/>
                                          </p:stCondLst>
                                        </p:cTn>
                                        <p:tgtEl>
                                          <p:spTgt spid="3">
                                            <p:txEl>
                                              <p:pRg st="5" end="5"/>
                                            </p:txEl>
                                          </p:spTgt>
                                        </p:tgtEl>
                                        <p:attrNameLst>
                                          <p:attrName>style.visibility</p:attrName>
                                        </p:attrNameLst>
                                      </p:cBhvr>
                                      <p:to>
                                        <p:strVal val="visible"/>
                                      </p:to>
                                    </p:set>
                                    <p:animEffect transition="in" filter="wheel(1)">
                                      <p:cBhvr>
                                        <p:cTn id="36" dur="2000"/>
                                        <p:tgtEl>
                                          <p:spTgt spid="3">
                                            <p:txEl>
                                              <p:pRg st="5" end="5"/>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1" presetClass="entr" presetSubtype="1" fill="hold" grpId="0" nodeType="clickEffect">
                                  <p:stCondLst>
                                    <p:cond delay="0"/>
                                  </p:stCondLst>
                                  <p:childTnLst>
                                    <p:set>
                                      <p:cBhvr>
                                        <p:cTn id="40" dur="1" fill="hold">
                                          <p:stCondLst>
                                            <p:cond delay="0"/>
                                          </p:stCondLst>
                                        </p:cTn>
                                        <p:tgtEl>
                                          <p:spTgt spid="3">
                                            <p:txEl>
                                              <p:pRg st="6" end="6"/>
                                            </p:txEl>
                                          </p:spTgt>
                                        </p:tgtEl>
                                        <p:attrNameLst>
                                          <p:attrName>style.visibility</p:attrName>
                                        </p:attrNameLst>
                                      </p:cBhvr>
                                      <p:to>
                                        <p:strVal val="visible"/>
                                      </p:to>
                                    </p:set>
                                    <p:animEffect transition="in" filter="wheel(1)">
                                      <p:cBhvr>
                                        <p:cTn id="41" dur="2000"/>
                                        <p:tgtEl>
                                          <p:spTgt spid="3">
                                            <p:txEl>
                                              <p:pRg st="6" end="6"/>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1" presetClass="entr" presetSubtype="1" fill="hold" grpId="0" nodeType="clickEffect">
                                  <p:stCondLst>
                                    <p:cond delay="0"/>
                                  </p:stCondLst>
                                  <p:childTnLst>
                                    <p:set>
                                      <p:cBhvr>
                                        <p:cTn id="45" dur="1" fill="hold">
                                          <p:stCondLst>
                                            <p:cond delay="0"/>
                                          </p:stCondLst>
                                        </p:cTn>
                                        <p:tgtEl>
                                          <p:spTgt spid="3">
                                            <p:txEl>
                                              <p:pRg st="7" end="7"/>
                                            </p:txEl>
                                          </p:spTgt>
                                        </p:tgtEl>
                                        <p:attrNameLst>
                                          <p:attrName>style.visibility</p:attrName>
                                        </p:attrNameLst>
                                      </p:cBhvr>
                                      <p:to>
                                        <p:strVal val="visible"/>
                                      </p:to>
                                    </p:set>
                                    <p:animEffect transition="in" filter="wheel(1)">
                                      <p:cBhvr>
                                        <p:cTn id="46" dur="2000"/>
                                        <p:tgtEl>
                                          <p:spTgt spid="3">
                                            <p:txEl>
                                              <p:pRg st="7" end="7"/>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1" presetClass="entr" presetSubtype="1" fill="hold" grpId="0" nodeType="clickEffect">
                                  <p:stCondLst>
                                    <p:cond delay="0"/>
                                  </p:stCondLst>
                                  <p:childTnLst>
                                    <p:set>
                                      <p:cBhvr>
                                        <p:cTn id="50" dur="1" fill="hold">
                                          <p:stCondLst>
                                            <p:cond delay="0"/>
                                          </p:stCondLst>
                                        </p:cTn>
                                        <p:tgtEl>
                                          <p:spTgt spid="3">
                                            <p:txEl>
                                              <p:pRg st="8" end="8"/>
                                            </p:txEl>
                                          </p:spTgt>
                                        </p:tgtEl>
                                        <p:attrNameLst>
                                          <p:attrName>style.visibility</p:attrName>
                                        </p:attrNameLst>
                                      </p:cBhvr>
                                      <p:to>
                                        <p:strVal val="visible"/>
                                      </p:to>
                                    </p:set>
                                    <p:animEffect transition="in" filter="wheel(1)">
                                      <p:cBhvr>
                                        <p:cTn id="51" dur="2000"/>
                                        <p:tgtEl>
                                          <p:spTgt spid="3">
                                            <p:txEl>
                                              <p:pRg st="8" end="8"/>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2" repeatCount="indefinite" fill="hold" grpId="0" nodeType="clickEffect">
                                  <p:stCondLst>
                                    <p:cond delay="0"/>
                                  </p:stCondLst>
                                  <p:endCondLst>
                                    <p:cond evt="onNext" delay="0">
                                      <p:tgtEl>
                                        <p:sldTgt/>
                                      </p:tgtEl>
                                    </p:cond>
                                  </p:endCondLst>
                                  <p:childTnLst>
                                    <p:set>
                                      <p:cBhvr>
                                        <p:cTn id="55" dur="1" fill="hold">
                                          <p:stCondLst>
                                            <p:cond delay="0"/>
                                          </p:stCondLst>
                                        </p:cTn>
                                        <p:tgtEl>
                                          <p:spTgt spid="5"/>
                                        </p:tgtEl>
                                        <p:attrNameLst>
                                          <p:attrName>style.visibility</p:attrName>
                                        </p:attrNameLst>
                                      </p:cBhvr>
                                      <p:to>
                                        <p:strVal val="visible"/>
                                      </p:to>
                                    </p:set>
                                    <p:anim calcmode="lin" valueType="num">
                                      <p:cBhvr additive="base">
                                        <p:cTn id="56" dur="5000" fill="hold"/>
                                        <p:tgtEl>
                                          <p:spTgt spid="5"/>
                                        </p:tgtEl>
                                        <p:attrNameLst>
                                          <p:attrName>ppt_x</p:attrName>
                                        </p:attrNameLst>
                                      </p:cBhvr>
                                      <p:tavLst>
                                        <p:tav tm="0">
                                          <p:val>
                                            <p:strVal val="1+#ppt_w/2"/>
                                          </p:val>
                                        </p:tav>
                                        <p:tav tm="100000">
                                          <p:val>
                                            <p:strVal val="#ppt_x"/>
                                          </p:val>
                                        </p:tav>
                                      </p:tavLst>
                                    </p:anim>
                                    <p:anim calcmode="lin" valueType="num">
                                      <p:cBhvr additive="base">
                                        <p:cTn id="57" dur="5000" fill="hold"/>
                                        <p:tgtEl>
                                          <p:spTgt spid="5"/>
                                        </p:tgtEl>
                                        <p:attrNameLst>
                                          <p:attrName>ppt_y</p:attrName>
                                        </p:attrNameLst>
                                      </p:cBhvr>
                                      <p:tavLst>
                                        <p:tav tm="0">
                                          <p:val>
                                            <p:strVal val="#ppt_y"/>
                                          </p:val>
                                        </p:tav>
                                        <p:tav tm="100000">
                                          <p:val>
                                            <p:strVal val="#ppt_y"/>
                                          </p:val>
                                        </p:tav>
                                      </p:tavLst>
                                    </p:anim>
                                  </p:childTnLst>
                                </p:cTn>
                              </p:par>
                              <p:par>
                                <p:cTn id="58" presetID="20" presetClass="entr" presetSubtype="0" fill="hold" nodeType="withEffect">
                                  <p:stCondLst>
                                    <p:cond delay="0"/>
                                  </p:stCondLst>
                                  <p:childTnLst>
                                    <p:set>
                                      <p:cBhvr>
                                        <p:cTn id="59" dur="1" fill="hold">
                                          <p:stCondLst>
                                            <p:cond delay="0"/>
                                          </p:stCondLst>
                                        </p:cTn>
                                        <p:tgtEl>
                                          <p:spTgt spid="7"/>
                                        </p:tgtEl>
                                        <p:attrNameLst>
                                          <p:attrName>style.visibility</p:attrName>
                                        </p:attrNameLst>
                                      </p:cBhvr>
                                      <p:to>
                                        <p:strVal val="visible"/>
                                      </p:to>
                                    </p:set>
                                    <p:animEffect transition="in" filter="wedge">
                                      <p:cBhvr>
                                        <p:cTn id="6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a:blip r:embed="rId2"/>
          <a:tile tx="0" ty="0" sx="100000" sy="100000" flip="none" algn="tl"/>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rot="21022328">
            <a:off x="2514601" y="153268"/>
            <a:ext cx="4114800"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6"/>
          </a:lnRef>
          <a:fillRef idx="1">
            <a:schemeClr val="lt1"/>
          </a:fillRef>
          <a:effectRef idx="0">
            <a:schemeClr val="accent6"/>
          </a:effectRef>
          <a:fontRef idx="minor">
            <a:schemeClr val="dk1"/>
          </a:fontRef>
        </p:style>
        <p:txBody>
          <a:bodyPr>
            <a:normAutofit/>
          </a:bodyPr>
          <a:lstStyle/>
          <a:p>
            <a:pPr algn="ctr"/>
            <a:r>
              <a:rPr lang="id-ID" b="1" cap="all" dirty="0" smtClean="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rPr>
              <a:t>RINGKASAN</a:t>
            </a:r>
            <a:endParaRPr lang="id-ID"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3" name="Content Placeholder 2"/>
          <p:cNvSpPr>
            <a:spLocks noGrp="1"/>
          </p:cNvSpPr>
          <p:nvPr>
            <p:ph idx="1"/>
          </p:nvPr>
        </p:nvSpPr>
        <p:spPr>
          <a:xfrm>
            <a:off x="457200" y="1628800"/>
            <a:ext cx="8229600" cy="4695800"/>
          </a:xfr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dirty="0">
                <a:solidFill>
                  <a:schemeClr val="bg1"/>
                </a:solidFill>
              </a:rPr>
              <a:t>Pendidikan karakter perlu memfungsikan peran guru sebagai agen </a:t>
            </a:r>
            <a:r>
              <a:rPr lang="id-ID" dirty="0" smtClean="0">
                <a:solidFill>
                  <a:schemeClr val="bg1"/>
                </a:solidFill>
              </a:rPr>
              <a:t>moral. </a:t>
            </a:r>
          </a:p>
          <a:p>
            <a:r>
              <a:rPr lang="id-ID" dirty="0" smtClean="0">
                <a:solidFill>
                  <a:srgbClr val="FFC000"/>
                </a:solidFill>
              </a:rPr>
              <a:t>Moral </a:t>
            </a:r>
            <a:r>
              <a:rPr lang="id-ID" dirty="0">
                <a:solidFill>
                  <a:srgbClr val="FFC000"/>
                </a:solidFill>
              </a:rPr>
              <a:t>karakter bukan diintegrasikan pada mata </a:t>
            </a:r>
            <a:r>
              <a:rPr lang="id-ID" dirty="0" smtClean="0">
                <a:solidFill>
                  <a:srgbClr val="FFC000"/>
                </a:solidFill>
              </a:rPr>
              <a:t>pelajaran </a:t>
            </a:r>
            <a:r>
              <a:rPr lang="id-ID" dirty="0">
                <a:solidFill>
                  <a:srgbClr val="FFC000"/>
                </a:solidFill>
              </a:rPr>
              <a:t>lain melainkan terintegrasi di dalam diri pribadi seorang guru, </a:t>
            </a:r>
            <a:r>
              <a:rPr lang="id-ID" i="1" dirty="0">
                <a:solidFill>
                  <a:srgbClr val="FFC000"/>
                </a:solidFill>
              </a:rPr>
              <a:t>inheren </a:t>
            </a:r>
            <a:r>
              <a:rPr lang="id-ID" dirty="0">
                <a:solidFill>
                  <a:srgbClr val="FFC000"/>
                </a:solidFill>
              </a:rPr>
              <a:t>dalam kepribadian guru</a:t>
            </a:r>
            <a:r>
              <a:rPr lang="id-ID" dirty="0">
                <a:solidFill>
                  <a:srgbClr val="FF0000"/>
                </a:solidFill>
              </a:rPr>
              <a:t>. </a:t>
            </a:r>
            <a:endParaRPr lang="id-ID" dirty="0" smtClean="0">
              <a:solidFill>
                <a:srgbClr val="FF0000"/>
              </a:solidFill>
            </a:endParaRPr>
          </a:p>
          <a:p>
            <a:r>
              <a:rPr lang="id-ID" dirty="0" smtClean="0">
                <a:solidFill>
                  <a:schemeClr val="bg1"/>
                </a:solidFill>
              </a:rPr>
              <a:t>Perlu </a:t>
            </a:r>
            <a:r>
              <a:rPr lang="id-ID" dirty="0">
                <a:solidFill>
                  <a:schemeClr val="bg1"/>
                </a:solidFill>
              </a:rPr>
              <a:t>terlebih dahulu memprogramkan karakterisasi guru. Hanya guru yang berkarakter mampu mengkarakterkan anak didik. </a:t>
            </a:r>
            <a:endParaRPr lang="id-ID" dirty="0" smtClean="0">
              <a:solidFill>
                <a:schemeClr val="bg1"/>
              </a:solidFill>
            </a:endParaRPr>
          </a:p>
          <a:p>
            <a:r>
              <a:rPr lang="id-ID" dirty="0" smtClean="0">
                <a:solidFill>
                  <a:srgbClr val="FF0000"/>
                </a:solidFill>
              </a:rPr>
              <a:t>Itulah </a:t>
            </a:r>
            <a:r>
              <a:rPr lang="id-ID" dirty="0">
                <a:solidFill>
                  <a:srgbClr val="FF0000"/>
                </a:solidFill>
              </a:rPr>
              <a:t>fungsi dari Lembaga Pendidikan Tenaga Kependidikan yang mempersiapkan calon guru pendidikan karakter. </a:t>
            </a:r>
            <a:endParaRPr lang="id-ID" dirty="0"/>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8" name="Picture 2" descr="diknas"/>
          <p:cNvPicPr>
            <a:picLocks noChangeAspect="1" noChangeArrowheads="1"/>
          </p:cNvPicPr>
          <p:nvPr/>
        </p:nvPicPr>
        <p:blipFill>
          <a:blip r:embed="rId4"/>
          <a:srcRect/>
          <a:stretch>
            <a:fillRect/>
          </a:stretch>
        </p:blipFill>
        <p:spPr bwMode="auto">
          <a:xfrm>
            <a:off x="467544" y="181026"/>
            <a:ext cx="862053" cy="1152128"/>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cSld>
  <p:clrMapOvr>
    <a:masterClrMapping/>
  </p:clrMapOvr>
  <p:transition>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wheel(1)">
                                      <p:cBhvr>
                                        <p:cTn id="12" dur="20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wheel(1)">
                                      <p:cBhvr>
                                        <p:cTn id="27" dur="20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wheel(1)">
                                      <p:cBhvr>
                                        <p:cTn id="32" dur="20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2" repeatCount="indefinite" fill="hold" grpId="0" nodeType="clickEffect">
                                  <p:stCondLst>
                                    <p:cond delay="0"/>
                                  </p:stCondLst>
                                  <p:endCondLst>
                                    <p:cond evt="onNext" delay="0">
                                      <p:tgtEl>
                                        <p:sldTgt/>
                                      </p:tgtEl>
                                    </p:cond>
                                  </p:end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0" fill="hold"/>
                                        <p:tgtEl>
                                          <p:spTgt spid="5"/>
                                        </p:tgtEl>
                                        <p:attrNameLst>
                                          <p:attrName>ppt_x</p:attrName>
                                        </p:attrNameLst>
                                      </p:cBhvr>
                                      <p:tavLst>
                                        <p:tav tm="0">
                                          <p:val>
                                            <p:strVal val="1+#ppt_w/2"/>
                                          </p:val>
                                        </p:tav>
                                        <p:tav tm="100000">
                                          <p:val>
                                            <p:strVal val="#ppt_x"/>
                                          </p:val>
                                        </p:tav>
                                      </p:tavLst>
                                    </p:anim>
                                    <p:anim calcmode="lin" valueType="num">
                                      <p:cBhvr additive="base">
                                        <p:cTn id="38" dur="5000" fill="hold"/>
                                        <p:tgtEl>
                                          <p:spTgt spid="5"/>
                                        </p:tgtEl>
                                        <p:attrNameLst>
                                          <p:attrName>ppt_y</p:attrName>
                                        </p:attrNameLst>
                                      </p:cBhvr>
                                      <p:tavLst>
                                        <p:tav tm="0">
                                          <p:val>
                                            <p:strVal val="#ppt_y"/>
                                          </p:val>
                                        </p:tav>
                                        <p:tav tm="100000">
                                          <p:val>
                                            <p:strVal val="#ppt_y"/>
                                          </p:val>
                                        </p:tav>
                                      </p:tavLst>
                                    </p:anim>
                                  </p:childTnLst>
                                </p:cTn>
                              </p:par>
                              <p:par>
                                <p:cTn id="39" presetID="20" presetClass="entr" presetSubtype="0" fill="hold" nodeType="withEffect">
                                  <p:stCondLst>
                                    <p:cond delay="0"/>
                                  </p:stCondLst>
                                  <p:childTnLst>
                                    <p:set>
                                      <p:cBhvr>
                                        <p:cTn id="40" dur="1" fill="hold">
                                          <p:stCondLst>
                                            <p:cond delay="0"/>
                                          </p:stCondLst>
                                        </p:cTn>
                                        <p:tgtEl>
                                          <p:spTgt spid="8"/>
                                        </p:tgtEl>
                                        <p:attrNameLst>
                                          <p:attrName>style.visibility</p:attrName>
                                        </p:attrNameLst>
                                      </p:cBhvr>
                                      <p:to>
                                        <p:strVal val="visible"/>
                                      </p:to>
                                    </p:set>
                                    <p:animEffect transition="in" filter="wedge">
                                      <p:cBhvr>
                                        <p:cTn id="4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852704"/>
          </a:xfrm>
        </p:spPr>
        <p:txBody>
          <a:bodyPr/>
          <a:lstStyle/>
          <a:p>
            <a:endParaRPr lang="id-ID"/>
          </a:p>
        </p:txBody>
      </p:sp>
      <p:sp>
        <p:nvSpPr>
          <p:cNvPr id="3" name="Content Placeholder 2"/>
          <p:cNvSpPr>
            <a:spLocks noGrp="1"/>
          </p:cNvSpPr>
          <p:nvPr>
            <p:ph idx="1"/>
          </p:nvPr>
        </p:nvSpPr>
        <p:spPr>
          <a:xfrm>
            <a:off x="457200" y="1628800"/>
            <a:ext cx="8229600" cy="4695800"/>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85000" lnSpcReduction="10000"/>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Perlu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meningkatkan kompetensi dan profesionalisasi guru dalam pendidikan karakter, dengan berbagai upaya.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Bila telah demikian halnya, tidaklah bermasalah apakah pendidikan karakter diintegrasikan ke dalam mata pelajaran lain, utamanya yang strategis seperti pelajaran agama dan humaniora atau dilaksanakan secara mandiri sebagai mata pelajaran khusus, misalnya pelajaran budi pekerti, bila perlu ditangani oleh Biro Khusus.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endPar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Dalam memprogramkan pendidikan karakter perlu dipertimbangkan antara penggunaan pendekatan guru sebagai agen moral dan pendekatan moral kontekstual serta diwaspadai pendekatan moral ideologis-politis</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Title 1"/>
          <p:cNvSpPr txBox="1">
            <a:spLocks/>
          </p:cNvSpPr>
          <p:nvPr/>
        </p:nvSpPr>
        <p:spPr>
          <a:xfrm rot="21324398">
            <a:off x="3098992" y="193448"/>
            <a:ext cx="4114800" cy="1143000"/>
          </a:xfrm>
          <a:prstGeom prst="rect">
            <a:avLst/>
          </a:prstGeo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2">
            <a:schemeClr val="accent6"/>
          </a:lnRef>
          <a:fillRef idx="1">
            <a:schemeClr val="lt1"/>
          </a:fillRef>
          <a:effectRef idx="0">
            <a:schemeClr val="accent6"/>
          </a:effectRef>
          <a:fontRef idx="minor">
            <a:schemeClr val="dk1"/>
          </a:fontRef>
        </p:style>
        <p:txBody>
          <a:bodyPr vert="horz" lIns="0" rIns="0" bIns="0" anchor="b">
            <a:normAutofit/>
          </a:bodyPr>
          <a:lstStyle>
            <a:lvl1pPr algn="l" rtl="0" eaLnBrk="1" latinLnBrk="0" hangingPunct="1">
              <a:spcBef>
                <a:spcPct val="0"/>
              </a:spcBef>
              <a:buNone/>
              <a:defRPr kumimoji="0" sz="5000" b="0" kern="1200">
                <a:ln>
                  <a:noFill/>
                </a:ln>
                <a:solidFill>
                  <a:schemeClr val="dk1"/>
                </a:solidFill>
                <a:effectLst/>
                <a:latin typeface="+mn-lt"/>
                <a:ea typeface="+mn-ea"/>
                <a:cs typeface="+mn-cs"/>
              </a:defRPr>
            </a:lvl1pPr>
            <a:lvl2pPr>
              <a:defRPr>
                <a:solidFill>
                  <a:schemeClr val="dk1"/>
                </a:solidFill>
                <a:latin typeface="+mn-lt"/>
                <a:ea typeface="+mn-ea"/>
                <a:cs typeface="+mn-cs"/>
              </a:defRPr>
            </a:lvl2pPr>
            <a:lvl3pPr>
              <a:defRPr>
                <a:solidFill>
                  <a:schemeClr val="dk1"/>
                </a:solidFill>
                <a:latin typeface="+mn-lt"/>
                <a:ea typeface="+mn-ea"/>
                <a:cs typeface="+mn-cs"/>
              </a:defRPr>
            </a:lvl3pPr>
            <a:lvl4pPr>
              <a:defRPr>
                <a:solidFill>
                  <a:schemeClr val="dk1"/>
                </a:solidFill>
                <a:latin typeface="+mn-lt"/>
                <a:ea typeface="+mn-ea"/>
                <a:cs typeface="+mn-cs"/>
              </a:defRPr>
            </a:lvl4pPr>
            <a:lvl5pPr>
              <a:defRPr>
                <a:solidFill>
                  <a:schemeClr val="dk1"/>
                </a:solidFill>
                <a:latin typeface="+mn-lt"/>
                <a:ea typeface="+mn-ea"/>
                <a:cs typeface="+mn-cs"/>
              </a:defRPr>
            </a:lvl5pPr>
            <a:lvl6pPr>
              <a:defRPr>
                <a:solidFill>
                  <a:schemeClr val="dk1"/>
                </a:solidFill>
                <a:latin typeface="+mn-lt"/>
                <a:ea typeface="+mn-ea"/>
                <a:cs typeface="+mn-cs"/>
              </a:defRPr>
            </a:lvl6pPr>
            <a:lvl7pPr>
              <a:defRPr>
                <a:solidFill>
                  <a:schemeClr val="dk1"/>
                </a:solidFill>
                <a:latin typeface="+mn-lt"/>
                <a:ea typeface="+mn-ea"/>
                <a:cs typeface="+mn-cs"/>
              </a:defRPr>
            </a:lvl7pPr>
            <a:lvl8pPr>
              <a:defRPr>
                <a:solidFill>
                  <a:schemeClr val="dk1"/>
                </a:solidFill>
                <a:latin typeface="+mn-lt"/>
                <a:ea typeface="+mn-ea"/>
                <a:cs typeface="+mn-cs"/>
              </a:defRPr>
            </a:lvl8pPr>
            <a:lvl9pPr>
              <a:defRPr>
                <a:solidFill>
                  <a:schemeClr val="dk1"/>
                </a:solidFill>
                <a:latin typeface="+mn-lt"/>
                <a:ea typeface="+mn-ea"/>
                <a:cs typeface="+mn-cs"/>
              </a:defRPr>
            </a:lvl9pPr>
          </a:lstStyle>
          <a:p>
            <a:pPr algn="ctr"/>
            <a:r>
              <a:rPr lang="id-ID" b="1" cap="all" dirty="0" smtClean="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rPr>
              <a:t>RINGKASAN</a:t>
            </a:r>
            <a:endParaRPr lang="id-ID" b="1" cap="all" dirty="0">
              <a:ln w="9000" cmpd="sng">
                <a:solidFill>
                  <a:schemeClr val="accent4">
                    <a:shade val="50000"/>
                    <a:satMod val="120000"/>
                  </a:schemeClr>
                </a:solidFill>
                <a:prstDash val="solid"/>
              </a:ln>
              <a:solidFill>
                <a:srgbClr val="FFFF00"/>
              </a:solidFill>
              <a:effectLst>
                <a:reflection blurRad="12700" stA="28000" endPos="45000" dist="1000" dir="5400000" sy="-100000" algn="bl" rotWithShape="0"/>
              </a:effectLst>
            </a:endParaRPr>
          </a:p>
        </p:txBody>
      </p:sp>
      <p:sp>
        <p:nvSpPr>
          <p:cNvPr id="5" name="Rectangle 4"/>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8"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9" name="Picture 2" descr="diknas"/>
          <p:cNvPicPr>
            <a:picLocks noChangeAspect="1" noChangeArrowheads="1"/>
          </p:cNvPicPr>
          <p:nvPr/>
        </p:nvPicPr>
        <p:blipFill>
          <a:blip r:embed="rId3"/>
          <a:srcRect/>
          <a:stretch>
            <a:fillRect/>
          </a:stretch>
        </p:blipFill>
        <p:spPr bwMode="auto">
          <a:xfrm>
            <a:off x="629414" y="148704"/>
            <a:ext cx="862053" cy="1152128"/>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229412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repeatCount="indefinite" fill="hold" grpId="0" nodeType="clickEffect">
                                  <p:stCondLst>
                                    <p:cond delay="0"/>
                                  </p:stCondLst>
                                  <p:endCondLst>
                                    <p:cond evt="onNext" delay="0">
                                      <p:tgtEl>
                                        <p:sldTgt/>
                                      </p:tgtEl>
                                    </p:cond>
                                  </p:end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1+#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Effect transition="in" filter="fade">
                                      <p:cBhvr>
                                        <p:cTn id="18" dur="1000"/>
                                        <p:tgtEl>
                                          <p:spTgt spid="3">
                                            <p:bg/>
                                          </p:spTgt>
                                        </p:tgtEl>
                                      </p:cBhvr>
                                    </p:animEffect>
                                    <p:anim calcmode="lin" valueType="num">
                                      <p:cBhvr>
                                        <p:cTn id="19" dur="1000" fill="hold"/>
                                        <p:tgtEl>
                                          <p:spTgt spid="3">
                                            <p:bg/>
                                          </p:spTgt>
                                        </p:tgtEl>
                                        <p:attrNameLst>
                                          <p:attrName>ppt_x</p:attrName>
                                        </p:attrNameLst>
                                      </p:cBhvr>
                                      <p:tavLst>
                                        <p:tav tm="0">
                                          <p:val>
                                            <p:strVal val="#ppt_x"/>
                                          </p:val>
                                        </p:tav>
                                        <p:tav tm="100000">
                                          <p:val>
                                            <p:strVal val="#ppt_x"/>
                                          </p:val>
                                        </p:tav>
                                      </p:tavLst>
                                    </p:anim>
                                    <p:anim calcmode="lin" valueType="num">
                                      <p:cBhvr>
                                        <p:cTn id="20"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1000"/>
                                        <p:tgtEl>
                                          <p:spTgt spid="3">
                                            <p:txEl>
                                              <p:pRg st="0" end="0"/>
                                            </p:txEl>
                                          </p:spTgt>
                                        </p:tgtEl>
                                      </p:cBhvr>
                                    </p:animEffect>
                                    <p:anim calcmode="lin" valueType="num">
                                      <p:cBhvr>
                                        <p:cTn id="26"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7"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xEl>
                                              <p:pRg st="2" end="2"/>
                                            </p:txEl>
                                          </p:spTgt>
                                        </p:tgtEl>
                                        <p:attrNameLst>
                                          <p:attrName>style.visibility</p:attrName>
                                        </p:attrNameLst>
                                      </p:cBhvr>
                                      <p:to>
                                        <p:strVal val="visible"/>
                                      </p:to>
                                    </p:set>
                                    <p:animEffect transition="in" filter="fade">
                                      <p:cBhvr>
                                        <p:cTn id="32" dur="1000"/>
                                        <p:tgtEl>
                                          <p:spTgt spid="3">
                                            <p:txEl>
                                              <p:pRg st="2" end="2"/>
                                            </p:txEl>
                                          </p:spTgt>
                                        </p:tgtEl>
                                      </p:cBhvr>
                                    </p:animEffect>
                                    <p:anim calcmode="lin" valueType="num">
                                      <p:cBhvr>
                                        <p:cTn id="33"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42" presetClass="entr" presetSubtype="0" fill="hold" grpId="0" nodeType="clickEffect">
                                  <p:stCondLst>
                                    <p:cond delay="0"/>
                                  </p:stCondLst>
                                  <p:childTnLst>
                                    <p:set>
                                      <p:cBhvr>
                                        <p:cTn id="38" dur="1" fill="hold">
                                          <p:stCondLst>
                                            <p:cond delay="0"/>
                                          </p:stCondLst>
                                        </p:cTn>
                                        <p:tgtEl>
                                          <p:spTgt spid="3">
                                            <p:txEl>
                                              <p:pRg st="4" end="4"/>
                                            </p:txEl>
                                          </p:spTgt>
                                        </p:tgtEl>
                                        <p:attrNameLst>
                                          <p:attrName>style.visibility</p:attrName>
                                        </p:attrNameLst>
                                      </p:cBhvr>
                                      <p:to>
                                        <p:strVal val="visible"/>
                                      </p:to>
                                    </p:set>
                                    <p:animEffect transition="in" filter="fade">
                                      <p:cBhvr>
                                        <p:cTn id="39" dur="1000"/>
                                        <p:tgtEl>
                                          <p:spTgt spid="3">
                                            <p:txEl>
                                              <p:pRg st="4" end="4"/>
                                            </p:txEl>
                                          </p:spTgt>
                                        </p:tgtEl>
                                      </p:cBhvr>
                                    </p:animEffect>
                                    <p:anim calcmode="lin" valueType="num">
                                      <p:cBhvr>
                                        <p:cTn id="40"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1" dur="1000" fill="hold"/>
                                        <p:tgtEl>
                                          <p:spTgt spid="3">
                                            <p:txEl>
                                              <p:pRg st="4" end="4"/>
                                            </p:txEl>
                                          </p:spTgt>
                                        </p:tgtEl>
                                        <p:attrNameLst>
                                          <p:attrName>ppt_y</p:attrName>
                                        </p:attrNameLst>
                                      </p:cBhvr>
                                      <p:tavLst>
                                        <p:tav tm="0">
                                          <p:val>
                                            <p:strVal val="#ppt_y+.1"/>
                                          </p:val>
                                        </p:tav>
                                        <p:tav tm="100000">
                                          <p:val>
                                            <p:strVal val="#ppt_y"/>
                                          </p:val>
                                        </p:tav>
                                      </p:tavLst>
                                    </p:anim>
                                  </p:childTnLst>
                                </p:cTn>
                              </p:par>
                              <p:par>
                                <p:cTn id="42" presetID="20" presetClass="entr" presetSubtype="0" fill="hold" nodeType="withEffect">
                                  <p:stCondLst>
                                    <p:cond delay="0"/>
                                  </p:stCondLst>
                                  <p:childTnLst>
                                    <p:set>
                                      <p:cBhvr>
                                        <p:cTn id="43" dur="1" fill="hold">
                                          <p:stCondLst>
                                            <p:cond delay="0"/>
                                          </p:stCondLst>
                                        </p:cTn>
                                        <p:tgtEl>
                                          <p:spTgt spid="9"/>
                                        </p:tgtEl>
                                        <p:attrNameLst>
                                          <p:attrName>style.visibility</p:attrName>
                                        </p:attrNameLst>
                                      </p:cBhvr>
                                      <p:to>
                                        <p:strVal val="visible"/>
                                      </p:to>
                                    </p:set>
                                    <p:animEffect transition="in" filter="wedge">
                                      <p:cBhvr>
                                        <p:cTn id="44"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id-ID" dirty="0" smtClean="0"/>
              <a:t> </a:t>
            </a:r>
            <a:endParaRPr lang="id-ID" dirty="0"/>
          </a:p>
        </p:txBody>
      </p:sp>
      <p:pic>
        <p:nvPicPr>
          <p:cNvPr id="4" name="Content Placeholder 3" descr="12.jpg"/>
          <p:cNvPicPr>
            <a:picLocks noGrp="1" noChangeAspect="1"/>
          </p:cNvPicPr>
          <p:nvPr>
            <p:ph idx="1"/>
          </p:nvPr>
        </p:nvPicPr>
        <p:blipFill>
          <a:blip r:embed="rId3"/>
          <a:stretch>
            <a:fillRect/>
          </a:stretch>
        </p:blipFill>
        <p:spPr>
          <a:xfrm>
            <a:off x="1403648" y="1683100"/>
            <a:ext cx="5832648" cy="3186060"/>
          </a:xfrm>
        </p:spPr>
      </p:pic>
      <p:sp>
        <p:nvSpPr>
          <p:cNvPr id="6" name="Rectangle 5"/>
          <p:cNvSpPr>
            <a:spLocks noChangeArrowheads="1"/>
          </p:cNvSpPr>
          <p:nvPr/>
        </p:nvSpPr>
        <p:spPr bwMode="auto">
          <a:xfrm>
            <a:off x="1" y="6246480"/>
            <a:ext cx="9144000" cy="646331"/>
          </a:xfrm>
          <a:prstGeom prst="rect">
            <a:avLst/>
          </a:prstGeom>
          <a:solidFill>
            <a:srgbClr val="0070C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1520" y="0"/>
            <a:ext cx="1288564" cy="1728192"/>
          </a:xfrm>
          <a:prstGeom prst="rect">
            <a:avLst/>
          </a:prstGeom>
        </p:spPr>
      </p:pic>
      <p:pic>
        <p:nvPicPr>
          <p:cNvPr id="8" name="Picture 7"/>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34065" y="314948"/>
            <a:ext cx="1432307" cy="1368152"/>
          </a:xfrm>
          <a:prstGeom prst="round2DiagRect">
            <a:avLst>
              <a:gd name="adj1" fmla="val 16667"/>
              <a:gd name="adj2" fmla="val 0"/>
            </a:avLst>
          </a:prstGeom>
          <a:ln w="88900" cap="sq">
            <a:noFill/>
            <a:miter lim="800000"/>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pic>
      <p:sp>
        <p:nvSpPr>
          <p:cNvPr id="9" name="WordArt 4"/>
          <p:cNvSpPr>
            <a:spLocks noChangeArrowheads="1" noChangeShapeType="1" noTextEdit="1"/>
          </p:cNvSpPr>
          <p:nvPr/>
        </p:nvSpPr>
        <p:spPr bwMode="auto">
          <a:xfrm>
            <a:off x="564097" y="5013176"/>
            <a:ext cx="8015808" cy="864096"/>
          </a:xfrm>
          <a:prstGeom prst="rect">
            <a:avLst/>
          </a:prstGeom>
          <a:solidFill>
            <a:srgbClr val="FF0000"/>
          </a:solidFill>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id-ID" sz="3600" kern="10" dirty="0" smtClean="0">
                <a:ln w="9525">
                  <a:round/>
                  <a:headEnd/>
                  <a:tailEnd/>
                </a:ln>
                <a:solidFill>
                  <a:schemeClr val="bg1"/>
                </a:solidFill>
                <a:latin typeface="Script MT Bold"/>
              </a:rPr>
              <a:t>Kutitipkan Karaakter Bangsaku!</a:t>
            </a:r>
            <a:endParaRPr lang="id-ID" sz="3600" kern="10" dirty="0">
              <a:ln w="9525">
                <a:round/>
                <a:headEnd/>
                <a:tailEnd/>
              </a:ln>
              <a:solidFill>
                <a:schemeClr val="bg1"/>
              </a:solidFill>
              <a:latin typeface="Script MT Bold"/>
            </a:endParaRPr>
          </a:p>
        </p:txBody>
      </p:sp>
      <p:pic>
        <p:nvPicPr>
          <p:cNvPr id="10" name="Picture 9"/>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956169" y="0"/>
            <a:ext cx="2623943" cy="1683100"/>
          </a:xfrm>
          <a:prstGeom prst="rect">
            <a:avLst/>
          </a:prstGeom>
        </p:spPr>
      </p:pic>
    </p:spTree>
  </p:cSld>
  <p:clrMapOvr>
    <a:masterClrMapping/>
  </p:clrMapOvr>
  <p:transition>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barn(inVertical)">
                                      <p:cBhvr>
                                        <p:cTn id="13" dur="500"/>
                                        <p:tgtEl>
                                          <p:spTgt spid="4"/>
                                        </p:tgtEl>
                                      </p:cBhvr>
                                    </p:animEffect>
                                  </p:childTnLst>
                                </p:cTn>
                              </p:par>
                            </p:childTnLst>
                          </p:cTn>
                        </p:par>
                        <p:par>
                          <p:cTn id="14" fill="hold">
                            <p:stCondLst>
                              <p:cond delay="500"/>
                            </p:stCondLst>
                            <p:childTnLst>
                              <p:par>
                                <p:cTn id="15" presetID="31" presetClass="entr" presetSubtype="0"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 calcmode="lin" valueType="num">
                                      <p:cBhvr>
                                        <p:cTn id="19" dur="1000" fill="hold"/>
                                        <p:tgtEl>
                                          <p:spTgt spid="7"/>
                                        </p:tgtEl>
                                        <p:attrNameLst>
                                          <p:attrName>style.rotation</p:attrName>
                                        </p:attrNameLst>
                                      </p:cBhvr>
                                      <p:tavLst>
                                        <p:tav tm="0">
                                          <p:val>
                                            <p:fltVal val="90"/>
                                          </p:val>
                                        </p:tav>
                                        <p:tav tm="100000">
                                          <p:val>
                                            <p:fltVal val="0"/>
                                          </p:val>
                                        </p:tav>
                                      </p:tavLst>
                                    </p:anim>
                                    <p:animEffect transition="in" filter="fade">
                                      <p:cBhvr>
                                        <p:cTn id="20" dur="1000"/>
                                        <p:tgtEl>
                                          <p:spTgt spid="7"/>
                                        </p:tgtEl>
                                      </p:cBhvr>
                                    </p:animEffect>
                                  </p:childTnLst>
                                </p:cTn>
                              </p:par>
                            </p:childTnLst>
                          </p:cTn>
                        </p:par>
                        <p:par>
                          <p:cTn id="21" fill="hold">
                            <p:stCondLst>
                              <p:cond delay="1500"/>
                            </p:stCondLst>
                            <p:childTnLst>
                              <p:par>
                                <p:cTn id="22" presetID="42"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fade">
                                      <p:cBhvr>
                                        <p:cTn id="24" dur="1000"/>
                                        <p:tgtEl>
                                          <p:spTgt spid="8"/>
                                        </p:tgtEl>
                                      </p:cBhvr>
                                    </p:animEffect>
                                    <p:anim calcmode="lin" valueType="num">
                                      <p:cBhvr>
                                        <p:cTn id="25" dur="1000" fill="hold"/>
                                        <p:tgtEl>
                                          <p:spTgt spid="8"/>
                                        </p:tgtEl>
                                        <p:attrNameLst>
                                          <p:attrName>ppt_x</p:attrName>
                                        </p:attrNameLst>
                                      </p:cBhvr>
                                      <p:tavLst>
                                        <p:tav tm="0">
                                          <p:val>
                                            <p:strVal val="#ppt_x"/>
                                          </p:val>
                                        </p:tav>
                                        <p:tav tm="100000">
                                          <p:val>
                                            <p:strVal val="#ppt_x"/>
                                          </p:val>
                                        </p:tav>
                                      </p:tavLst>
                                    </p:anim>
                                    <p:anim calcmode="lin" valueType="num">
                                      <p:cBhvr>
                                        <p:cTn id="2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pic>
        <p:nvPicPr>
          <p:cNvPr id="4" name="Picture 2" descr="C:\Documents and Settings\win-xp\My Documents\Tugas PPS UPGRIS\peta_indonesia.png"/>
          <p:cNvPicPr>
            <a:picLocks noGrp="1" noChangeAspect="1" noChangeArrowheads="1"/>
          </p:cNvPicPr>
          <p:nvPr>
            <p:ph idx="1"/>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45041" y="1447017"/>
            <a:ext cx="8280920" cy="444737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indonesa.gif"/>
          <p:cNvPicPr>
            <a:picLocks noChangeAspect="1" noChangeArrowheads="1"/>
          </p:cNvPicPr>
          <p:nvPr/>
        </p:nvPicPr>
        <p:blipFill>
          <a:blip r:embed="rId4"/>
          <a:srcRect/>
          <a:stretch>
            <a:fillRect/>
          </a:stretch>
        </p:blipFill>
        <p:spPr bwMode="auto">
          <a:xfrm>
            <a:off x="7452320" y="1827724"/>
            <a:ext cx="1224136" cy="2837281"/>
          </a:xfrm>
          <a:prstGeom prst="rect">
            <a:avLst/>
          </a:prstGeom>
          <a:noFill/>
        </p:spPr>
      </p:pic>
      <p:pic>
        <p:nvPicPr>
          <p:cNvPr id="12" name="Picture 6" descr="AG00264_"/>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395536" y="3789040"/>
            <a:ext cx="1757982" cy="26642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 name="Picture 3" descr="E:\indonesa.gif"/>
          <p:cNvPicPr>
            <a:picLocks noChangeAspect="1" noChangeArrowheads="1"/>
          </p:cNvPicPr>
          <p:nvPr/>
        </p:nvPicPr>
        <p:blipFill>
          <a:blip r:embed="rId4"/>
          <a:srcRect/>
          <a:stretch>
            <a:fillRect/>
          </a:stretch>
        </p:blipFill>
        <p:spPr bwMode="auto">
          <a:xfrm>
            <a:off x="7604720" y="1980124"/>
            <a:ext cx="1224136" cy="2837281"/>
          </a:xfrm>
          <a:prstGeom prst="rect">
            <a:avLst/>
          </a:prstGeom>
          <a:noFill/>
        </p:spPr>
      </p:pic>
      <p:sp>
        <p:nvSpPr>
          <p:cNvPr id="13" name="Rectangle 12"/>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15" name="Picture 14"/>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5028203" y="3688337"/>
            <a:ext cx="1440656" cy="1539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Part_10"/>
          <p:cNvPicPr>
            <a:picLocks noChangeAspect="1" noChangeArrowheads="1" noCrop="1"/>
          </p:cNvPicPr>
          <p:nvPr/>
        </p:nvPicPr>
        <p:blipFill>
          <a:blip r:embed="rId7"/>
          <a:srcRect/>
          <a:stretch>
            <a:fillRect/>
          </a:stretch>
        </p:blipFill>
        <p:spPr bwMode="auto">
          <a:xfrm flipH="1">
            <a:off x="3089626" y="542506"/>
            <a:ext cx="1482375" cy="1809023"/>
          </a:xfrm>
          <a:prstGeom prst="rect">
            <a:avLst/>
          </a:prstGeom>
          <a:noFill/>
          <a:ln w="9525">
            <a:noFill/>
            <a:miter lim="800000"/>
            <a:headEnd/>
            <a:tailEnd/>
          </a:ln>
        </p:spPr>
      </p:pic>
      <p:pic>
        <p:nvPicPr>
          <p:cNvPr id="17" name="Picture 16" descr="Part_10"/>
          <p:cNvPicPr>
            <a:picLocks noChangeAspect="1" noChangeArrowheads="1" noCrop="1"/>
          </p:cNvPicPr>
          <p:nvPr/>
        </p:nvPicPr>
        <p:blipFill>
          <a:blip r:embed="rId7"/>
          <a:srcRect/>
          <a:stretch>
            <a:fillRect/>
          </a:stretch>
        </p:blipFill>
        <p:spPr bwMode="auto">
          <a:xfrm>
            <a:off x="4345702" y="654000"/>
            <a:ext cx="1406139" cy="1571042"/>
          </a:xfrm>
          <a:prstGeom prst="rect">
            <a:avLst/>
          </a:prstGeom>
          <a:noFill/>
          <a:ln w="9525">
            <a:noFill/>
            <a:miter lim="800000"/>
            <a:headEnd/>
            <a:tailEnd/>
          </a:ln>
        </p:spPr>
      </p:pic>
      <p:pic>
        <p:nvPicPr>
          <p:cNvPr id="18" name="Picture 3" descr="E:\indonesa.gif"/>
          <p:cNvPicPr>
            <a:picLocks noChangeAspect="1" noChangeArrowheads="1"/>
          </p:cNvPicPr>
          <p:nvPr/>
        </p:nvPicPr>
        <p:blipFill>
          <a:blip r:embed="rId4"/>
          <a:srcRect/>
          <a:stretch>
            <a:fillRect/>
          </a:stretch>
        </p:blipFill>
        <p:spPr bwMode="auto">
          <a:xfrm>
            <a:off x="7757120" y="2132524"/>
            <a:ext cx="1224136" cy="2837281"/>
          </a:xfrm>
          <a:prstGeom prst="rect">
            <a:avLst/>
          </a:prstGeom>
          <a:noFill/>
        </p:spPr>
      </p:pic>
      <p:pic>
        <p:nvPicPr>
          <p:cNvPr id="19" name="Picture 1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20" name="Picture 2" descr="diknas"/>
          <p:cNvPicPr>
            <a:picLocks noChangeAspect="1" noChangeArrowheads="1"/>
          </p:cNvPicPr>
          <p:nvPr/>
        </p:nvPicPr>
        <p:blipFill>
          <a:blip r:embed="rId9"/>
          <a:srcRect/>
          <a:stretch>
            <a:fillRect/>
          </a:stretch>
        </p:blipFill>
        <p:spPr bwMode="auto">
          <a:xfrm>
            <a:off x="420683" y="148704"/>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21" name="WordArt 4"/>
          <p:cNvSpPr>
            <a:spLocks noChangeArrowheads="1" noChangeShapeType="1" noTextEdit="1"/>
          </p:cNvSpPr>
          <p:nvPr/>
        </p:nvSpPr>
        <p:spPr bwMode="auto">
          <a:xfrm>
            <a:off x="733842" y="5121188"/>
            <a:ext cx="7223720" cy="873758"/>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sp3d>
          </a:bodyPr>
          <a:lstStyle/>
          <a:p>
            <a:pPr algn="ctr"/>
            <a:r>
              <a:rPr lang="id-ID" sz="3600" kern="10" dirty="0" smtClean="0">
                <a:ln w="9525">
                  <a:round/>
                  <a:headEnd/>
                  <a:tailEnd/>
                </a:ln>
                <a:solidFill>
                  <a:srgbClr val="FF0000"/>
                </a:solidFill>
                <a:latin typeface="Script MT Bold"/>
              </a:rPr>
              <a:t>Guru sebagai agen moral</a:t>
            </a:r>
            <a:endParaRPr lang="id-ID" sz="3600" kern="10" dirty="0">
              <a:ln w="9525">
                <a:round/>
                <a:headEnd/>
                <a:tailEnd/>
              </a:ln>
              <a:solidFill>
                <a:srgbClr val="FF0000"/>
              </a:solidFill>
              <a:latin typeface="Script MT Bold"/>
            </a:endParaRPr>
          </a:p>
        </p:txBody>
      </p:sp>
    </p:spTree>
    <p:extLst>
      <p:ext uri="{BB962C8B-B14F-4D97-AF65-F5344CB8AC3E}">
        <p14:creationId xmlns:p14="http://schemas.microsoft.com/office/powerpoint/2010/main" val="4821070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11"/>
                                        </p:tgtEl>
                                      </p:cBhvr>
                                    </p:animEffect>
                                    <p:set>
                                      <p:cBhvr>
                                        <p:cTn id="13" dur="1" fill="hold">
                                          <p:stCondLst>
                                            <p:cond delay="1999"/>
                                          </p:stCondLst>
                                        </p:cTn>
                                        <p:tgtEl>
                                          <p:spTgt spid="11"/>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26" presetClass="entr" presetSubtype="0" fill="hold" nodeType="click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wipe(down)">
                                      <p:cBhvr>
                                        <p:cTn id="18" dur="580">
                                          <p:stCondLst>
                                            <p:cond delay="0"/>
                                          </p:stCondLst>
                                        </p:cTn>
                                        <p:tgtEl>
                                          <p:spTgt spid="12"/>
                                        </p:tgtEl>
                                      </p:cBhvr>
                                    </p:animEffect>
                                    <p:anim calcmode="lin" valueType="num">
                                      <p:cBhvr>
                                        <p:cTn id="19"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20"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21"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22"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23"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24" dur="26">
                                          <p:stCondLst>
                                            <p:cond delay="650"/>
                                          </p:stCondLst>
                                        </p:cTn>
                                        <p:tgtEl>
                                          <p:spTgt spid="12"/>
                                        </p:tgtEl>
                                      </p:cBhvr>
                                      <p:to x="100000" y="60000"/>
                                    </p:animScale>
                                    <p:animScale>
                                      <p:cBhvr>
                                        <p:cTn id="25" dur="166" decel="50000">
                                          <p:stCondLst>
                                            <p:cond delay="676"/>
                                          </p:stCondLst>
                                        </p:cTn>
                                        <p:tgtEl>
                                          <p:spTgt spid="12"/>
                                        </p:tgtEl>
                                      </p:cBhvr>
                                      <p:to x="100000" y="100000"/>
                                    </p:animScale>
                                    <p:animScale>
                                      <p:cBhvr>
                                        <p:cTn id="26" dur="26">
                                          <p:stCondLst>
                                            <p:cond delay="1312"/>
                                          </p:stCondLst>
                                        </p:cTn>
                                        <p:tgtEl>
                                          <p:spTgt spid="12"/>
                                        </p:tgtEl>
                                      </p:cBhvr>
                                      <p:to x="100000" y="80000"/>
                                    </p:animScale>
                                    <p:animScale>
                                      <p:cBhvr>
                                        <p:cTn id="27" dur="166" decel="50000">
                                          <p:stCondLst>
                                            <p:cond delay="1338"/>
                                          </p:stCondLst>
                                        </p:cTn>
                                        <p:tgtEl>
                                          <p:spTgt spid="12"/>
                                        </p:tgtEl>
                                      </p:cBhvr>
                                      <p:to x="100000" y="100000"/>
                                    </p:animScale>
                                    <p:animScale>
                                      <p:cBhvr>
                                        <p:cTn id="28" dur="26">
                                          <p:stCondLst>
                                            <p:cond delay="1642"/>
                                          </p:stCondLst>
                                        </p:cTn>
                                        <p:tgtEl>
                                          <p:spTgt spid="12"/>
                                        </p:tgtEl>
                                      </p:cBhvr>
                                      <p:to x="100000" y="90000"/>
                                    </p:animScale>
                                    <p:animScale>
                                      <p:cBhvr>
                                        <p:cTn id="29" dur="166" decel="50000">
                                          <p:stCondLst>
                                            <p:cond delay="1668"/>
                                          </p:stCondLst>
                                        </p:cTn>
                                        <p:tgtEl>
                                          <p:spTgt spid="12"/>
                                        </p:tgtEl>
                                      </p:cBhvr>
                                      <p:to x="100000" y="100000"/>
                                    </p:animScale>
                                    <p:animScale>
                                      <p:cBhvr>
                                        <p:cTn id="30" dur="26">
                                          <p:stCondLst>
                                            <p:cond delay="1808"/>
                                          </p:stCondLst>
                                        </p:cTn>
                                        <p:tgtEl>
                                          <p:spTgt spid="12"/>
                                        </p:tgtEl>
                                      </p:cBhvr>
                                      <p:to x="100000" y="95000"/>
                                    </p:animScale>
                                    <p:animScale>
                                      <p:cBhvr>
                                        <p:cTn id="31" dur="166" decel="50000">
                                          <p:stCondLst>
                                            <p:cond delay="1834"/>
                                          </p:stCondLst>
                                        </p:cTn>
                                        <p:tgtEl>
                                          <p:spTgt spid="12"/>
                                        </p:tgtEl>
                                      </p:cBhvr>
                                      <p:to x="100000" y="100000"/>
                                    </p:animScale>
                                  </p:childTnLst>
                                </p:cTn>
                              </p:par>
                            </p:childTnLst>
                          </p:cTn>
                        </p:par>
                      </p:childTnLst>
                    </p:cTn>
                  </p:par>
                  <p:par>
                    <p:cTn id="32" fill="hold">
                      <p:stCondLst>
                        <p:cond delay="indefinite"/>
                      </p:stCondLst>
                      <p:childTnLst>
                        <p:par>
                          <p:cTn id="33" fill="hold">
                            <p:stCondLst>
                              <p:cond delay="0"/>
                            </p:stCondLst>
                            <p:childTnLst>
                              <p:par>
                                <p:cTn id="34" presetID="21" presetClass="exit" presetSubtype="1" fill="hold" nodeType="clickEffect">
                                  <p:stCondLst>
                                    <p:cond delay="0"/>
                                  </p:stCondLst>
                                  <p:childTnLst>
                                    <p:animEffect transition="out" filter="wheel(1)">
                                      <p:cBhvr>
                                        <p:cTn id="35" dur="2000"/>
                                        <p:tgtEl>
                                          <p:spTgt spid="14"/>
                                        </p:tgtEl>
                                      </p:cBhvr>
                                    </p:animEffect>
                                    <p:set>
                                      <p:cBhvr>
                                        <p:cTn id="36" dur="1" fill="hold">
                                          <p:stCondLst>
                                            <p:cond delay="1999"/>
                                          </p:stCondLst>
                                        </p:cTn>
                                        <p:tgtEl>
                                          <p:spTgt spid="14"/>
                                        </p:tgtEl>
                                        <p:attrNameLst>
                                          <p:attrName>style.visibility</p:attrName>
                                        </p:attrNameLst>
                                      </p:cBhvr>
                                      <p:to>
                                        <p:strVal val="hidden"/>
                                      </p:to>
                                    </p:set>
                                  </p:childTnLst>
                                </p:cTn>
                              </p:par>
                            </p:childTnLst>
                          </p:cTn>
                        </p:par>
                      </p:childTnLst>
                    </p:cTn>
                  </p:par>
                  <p:par>
                    <p:cTn id="37" fill="hold">
                      <p:stCondLst>
                        <p:cond delay="indefinite"/>
                      </p:stCondLst>
                      <p:childTnLst>
                        <p:par>
                          <p:cTn id="38" fill="hold">
                            <p:stCondLst>
                              <p:cond delay="0"/>
                            </p:stCondLst>
                            <p:childTnLst>
                              <p:par>
                                <p:cTn id="39" presetID="35" presetClass="entr" presetSubtype="0" fill="hold" nodeType="clickEffect">
                                  <p:stCondLst>
                                    <p:cond delay="0"/>
                                  </p:stCondLst>
                                  <p:childTnLst>
                                    <p:set>
                                      <p:cBhvr>
                                        <p:cTn id="40" dur="1" fill="hold">
                                          <p:stCondLst>
                                            <p:cond delay="0"/>
                                          </p:stCondLst>
                                        </p:cTn>
                                        <p:tgtEl>
                                          <p:spTgt spid="15"/>
                                        </p:tgtEl>
                                        <p:attrNameLst>
                                          <p:attrName>style.visibility</p:attrName>
                                        </p:attrNameLst>
                                      </p:cBhvr>
                                      <p:to>
                                        <p:strVal val="visible"/>
                                      </p:to>
                                    </p:set>
                                    <p:animEffect transition="in" filter="fade">
                                      <p:cBhvr>
                                        <p:cTn id="41" dur="2000"/>
                                        <p:tgtEl>
                                          <p:spTgt spid="15"/>
                                        </p:tgtEl>
                                      </p:cBhvr>
                                    </p:animEffect>
                                    <p:anim calcmode="lin" valueType="num">
                                      <p:cBhvr>
                                        <p:cTn id="42" dur="2000" fill="hold"/>
                                        <p:tgtEl>
                                          <p:spTgt spid="15"/>
                                        </p:tgtEl>
                                        <p:attrNameLst>
                                          <p:attrName>style.rotation</p:attrName>
                                        </p:attrNameLst>
                                      </p:cBhvr>
                                      <p:tavLst>
                                        <p:tav tm="0">
                                          <p:val>
                                            <p:fltVal val="720"/>
                                          </p:val>
                                        </p:tav>
                                        <p:tav tm="100000">
                                          <p:val>
                                            <p:fltVal val="0"/>
                                          </p:val>
                                        </p:tav>
                                      </p:tavLst>
                                    </p:anim>
                                    <p:anim calcmode="lin" valueType="num">
                                      <p:cBhvr>
                                        <p:cTn id="43" dur="2000" fill="hold"/>
                                        <p:tgtEl>
                                          <p:spTgt spid="15"/>
                                        </p:tgtEl>
                                        <p:attrNameLst>
                                          <p:attrName>ppt_h</p:attrName>
                                        </p:attrNameLst>
                                      </p:cBhvr>
                                      <p:tavLst>
                                        <p:tav tm="0">
                                          <p:val>
                                            <p:fltVal val="0"/>
                                          </p:val>
                                        </p:tav>
                                        <p:tav tm="100000">
                                          <p:val>
                                            <p:strVal val="#ppt_h"/>
                                          </p:val>
                                        </p:tav>
                                      </p:tavLst>
                                    </p:anim>
                                    <p:anim calcmode="lin" valueType="num">
                                      <p:cBhvr>
                                        <p:cTn id="44" dur="2000" fill="hold"/>
                                        <p:tgtEl>
                                          <p:spTgt spid="15"/>
                                        </p:tgtEl>
                                        <p:attrNameLst>
                                          <p:attrName>ppt_w</p:attrName>
                                        </p:attrNameLst>
                                      </p:cBhvr>
                                      <p:tavLst>
                                        <p:tav tm="0">
                                          <p:val>
                                            <p:fltVal val="0"/>
                                          </p:val>
                                        </p:tav>
                                        <p:tav tm="100000">
                                          <p:val>
                                            <p:strVal val="#ppt_w"/>
                                          </p:val>
                                        </p:tav>
                                      </p:tavLst>
                                    </p:anim>
                                  </p:childTnLst>
                                </p:cTn>
                              </p:par>
                            </p:childTnLst>
                          </p:cTn>
                        </p:par>
                      </p:childTnLst>
                    </p:cTn>
                  </p:par>
                  <p:par>
                    <p:cTn id="45" fill="hold">
                      <p:stCondLst>
                        <p:cond delay="indefinite"/>
                      </p:stCondLst>
                      <p:childTnLst>
                        <p:par>
                          <p:cTn id="46" fill="hold">
                            <p:stCondLst>
                              <p:cond delay="0"/>
                            </p:stCondLst>
                            <p:childTnLst>
                              <p:par>
                                <p:cTn id="47" presetID="21" presetClass="exit" presetSubtype="1" fill="hold" nodeType="clickEffect">
                                  <p:stCondLst>
                                    <p:cond delay="0"/>
                                  </p:stCondLst>
                                  <p:childTnLst>
                                    <p:animEffect transition="out" filter="wheel(1)">
                                      <p:cBhvr>
                                        <p:cTn id="48" dur="2000"/>
                                        <p:tgtEl>
                                          <p:spTgt spid="18"/>
                                        </p:tgtEl>
                                      </p:cBhvr>
                                    </p:animEffect>
                                    <p:set>
                                      <p:cBhvr>
                                        <p:cTn id="49" dur="1" fill="hold">
                                          <p:stCondLst>
                                            <p:cond delay="1999"/>
                                          </p:stCondLst>
                                        </p:cTn>
                                        <p:tgtEl>
                                          <p:spTgt spid="18"/>
                                        </p:tgtEl>
                                        <p:attrNameLst>
                                          <p:attrName>style.visibility</p:attrName>
                                        </p:attrNameLst>
                                      </p:cBhvr>
                                      <p:to>
                                        <p:strVal val="hidden"/>
                                      </p:to>
                                    </p:set>
                                  </p:childTnLst>
                                </p:cTn>
                              </p:par>
                              <p:par>
                                <p:cTn id="50" presetID="20" presetClass="entr" presetSubtype="0" fill="hold" nodeType="with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wedge">
                                      <p:cBhvr>
                                        <p:cTn id="52" dur="2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a:p>
        </p:txBody>
      </p:sp>
      <p:pic>
        <p:nvPicPr>
          <p:cNvPr id="4" name="Content Placeholder 3" descr="The_Beach_Wallpaper_by_nxxos.jpg"/>
          <p:cNvPicPr>
            <a:picLocks noGrp="1" noChangeAspect="1"/>
          </p:cNvPicPr>
          <p:nvPr>
            <p:ph idx="1"/>
          </p:nvPr>
        </p:nvPicPr>
        <p:blipFill>
          <a:blip r:embed="rId3"/>
          <a:stretch>
            <a:fillRect/>
          </a:stretch>
        </p:blipFill>
        <p:spPr>
          <a:xfrm>
            <a:off x="1" y="-291762"/>
            <a:ext cx="9504040" cy="6857999"/>
          </a:xfrm>
          <a:prstGeom prst="rect">
            <a:avLst/>
          </a:prstGeom>
        </p:spPr>
      </p:pic>
      <p:sp>
        <p:nvSpPr>
          <p:cNvPr id="5" name="TextBox 4"/>
          <p:cNvSpPr txBox="1"/>
          <p:nvPr/>
        </p:nvSpPr>
        <p:spPr>
          <a:xfrm rot="20500813">
            <a:off x="1557462" y="1817081"/>
            <a:ext cx="3692242" cy="923330"/>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4"/>
          </a:fillRef>
          <a:effectRef idx="1">
            <a:schemeClr val="accent4"/>
          </a:effectRef>
          <a:fontRef idx="minor">
            <a:schemeClr val="lt1"/>
          </a:fontRef>
        </p:style>
        <p:txBody>
          <a:bodyPr wrap="square" rtlCol="0">
            <a:spAutoFit/>
          </a:bodyPr>
          <a:lstStyle/>
          <a:p>
            <a:pPr algn="ctr"/>
            <a:r>
              <a:rPr lang="id-ID" sz="5400" dirty="0" smtClean="0"/>
              <a:t>ISHOMA</a:t>
            </a:r>
            <a:endParaRPr lang="id-ID" sz="5400" dirty="0"/>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 y="2976649"/>
            <a:ext cx="3275857" cy="3326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7" descr="003301W"/>
          <p:cNvPicPr>
            <a:picLocks noChangeAspect="1" noChangeArrowheads="1" noCrop="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851920" y="4324477"/>
            <a:ext cx="1080120" cy="6311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Part_10"/>
          <p:cNvPicPr>
            <a:picLocks noChangeAspect="1" noChangeArrowheads="1" noCrop="1"/>
          </p:cNvPicPr>
          <p:nvPr/>
        </p:nvPicPr>
        <p:blipFill>
          <a:blip r:embed="rId6"/>
          <a:srcRect/>
          <a:stretch>
            <a:fillRect/>
          </a:stretch>
        </p:blipFill>
        <p:spPr bwMode="auto">
          <a:xfrm>
            <a:off x="665821" y="980728"/>
            <a:ext cx="1457907" cy="1021870"/>
          </a:xfrm>
          <a:prstGeom prst="rect">
            <a:avLst/>
          </a:prstGeom>
          <a:noFill/>
          <a:ln w="9525">
            <a:noFill/>
            <a:miter lim="800000"/>
            <a:headEnd/>
            <a:tailEnd/>
          </a:ln>
        </p:spPr>
      </p:pic>
      <p:sp>
        <p:nvSpPr>
          <p:cNvPr id="16" name="Rectangle 15"/>
          <p:cNvSpPr>
            <a:spLocks noChangeArrowheads="1"/>
          </p:cNvSpPr>
          <p:nvPr/>
        </p:nvSpPr>
        <p:spPr bwMode="auto">
          <a:xfrm>
            <a:off x="1" y="6246480"/>
            <a:ext cx="9144000" cy="646331"/>
          </a:xfrm>
          <a:prstGeom prst="rect">
            <a:avLst/>
          </a:prstGeom>
          <a:solidFill>
            <a:srgbClr val="6E110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18" name="Picture 17" descr="kartun-siswa2.jpg"/>
          <p:cNvPicPr>
            <a:picLocks noChangeAspect="1"/>
          </p:cNvPicPr>
          <p:nvPr/>
        </p:nvPicPr>
        <p:blipFill>
          <a:blip r:embed="rId7" cstate="print"/>
          <a:stretch>
            <a:fillRect/>
          </a:stretch>
        </p:blipFill>
        <p:spPr>
          <a:xfrm>
            <a:off x="5292080" y="4689892"/>
            <a:ext cx="2376264" cy="1422625"/>
          </a:xfrm>
          <a:prstGeom prst="ellipse">
            <a:avLst/>
          </a:prstGeom>
          <a:ln>
            <a:noFill/>
          </a:ln>
          <a:effectLst>
            <a:softEdge rad="112500"/>
          </a:effectLst>
        </p:spPr>
      </p:pic>
      <p:pic>
        <p:nvPicPr>
          <p:cNvPr id="11" name="Picture 10"/>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72400" y="260648"/>
            <a:ext cx="704850" cy="928241"/>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8808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2000"/>
                                        <p:tgtEl>
                                          <p:spTgt spid="7"/>
                                        </p:tgtEl>
                                      </p:cBhvr>
                                    </p:animEffect>
                                    <p:anim calcmode="lin" valueType="num">
                                      <p:cBhvr>
                                        <p:cTn id="8" dur="2000" fill="hold"/>
                                        <p:tgtEl>
                                          <p:spTgt spid="7"/>
                                        </p:tgtEl>
                                        <p:attrNameLst>
                                          <p:attrName>style.rotation</p:attrName>
                                        </p:attrNameLst>
                                      </p:cBhvr>
                                      <p:tavLst>
                                        <p:tav tm="0">
                                          <p:val>
                                            <p:fltVal val="720"/>
                                          </p:val>
                                        </p:tav>
                                        <p:tav tm="100000">
                                          <p:val>
                                            <p:fltVal val="0"/>
                                          </p:val>
                                        </p:tav>
                                      </p:tavLst>
                                    </p:anim>
                                    <p:anim calcmode="lin" valueType="num">
                                      <p:cBhvr>
                                        <p:cTn id="9" dur="2000" fill="hold"/>
                                        <p:tgtEl>
                                          <p:spTgt spid="7"/>
                                        </p:tgtEl>
                                        <p:attrNameLst>
                                          <p:attrName>ppt_h</p:attrName>
                                        </p:attrNameLst>
                                      </p:cBhvr>
                                      <p:tavLst>
                                        <p:tav tm="0">
                                          <p:val>
                                            <p:fltVal val="0"/>
                                          </p:val>
                                        </p:tav>
                                        <p:tav tm="100000">
                                          <p:val>
                                            <p:strVal val="#ppt_h"/>
                                          </p:val>
                                        </p:tav>
                                      </p:tavLst>
                                    </p:anim>
                                    <p:anim calcmode="lin" valueType="num">
                                      <p:cBhvr>
                                        <p:cTn id="10" dur="2000" fill="hold"/>
                                        <p:tgtEl>
                                          <p:spTgt spid="7"/>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0" presetClass="path" presetSubtype="0" accel="50000" decel="50000" fill="hold" nodeType="afterEffect">
                                  <p:stCondLst>
                                    <p:cond delay="0"/>
                                  </p:stCondLst>
                                  <p:childTnLst>
                                    <p:animMotion origin="layout" path="M -0.09375 -0.08904 C -0.21267 -0.0784 -0.33142 -0.07332 -0.45035 -0.06522 C -0.46302 -0.04834 -0.45573 -0.05666 -0.46389 -0.0414 C -0.46858 -0.02082 -0.47431 -0.02128 -0.46684 0.0104 C -0.46649 0.01225 -0.44983 0.02104 -0.4474 0.0222 C -0.41892 0.03399 -0.38889 0.0363 -0.35938 0.03815 C -0.34254 0.04162 -0.32552 0.04463 -0.30868 0.0481 C -0.20104 0.04556 -0.25642 0.05064 -0.21458 0.04024 C -0.20295 0.03237 -0.18993 0.03029 -0.17726 0.02636 C -0.15174 0.0185 -0.1257 0.01364 -0.09965 0.0104 C -0.06771 4.46809E-6 -0.03524 -0.00255 -0.00261 -0.00764 C 0.03021 -0.00532 0.03715 -0.00555 0.01823 -0.00555 " pathEditMode="relative" rAng="0" ptsTypes="fffffffffffA">
                                      <p:cBhvr>
                                        <p:cTn id="13" dur="2000" fill="hold"/>
                                        <p:tgtEl>
                                          <p:spTgt spid="18"/>
                                        </p:tgtEl>
                                        <p:attrNameLst>
                                          <p:attrName>ppt_x</p:attrName>
                                          <p:attrName>ppt_y</p:attrName>
                                        </p:attrNameLst>
                                      </p:cBhvr>
                                      <p:rCtr x="-12500" y="7000"/>
                                    </p:animMotion>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wheel(1)">
                                      <p:cBhvr>
                                        <p:cTn id="18" dur="20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500" fill="hold"/>
                                        <p:tgtEl>
                                          <p:spTgt spid="10"/>
                                        </p:tgtEl>
                                        <p:attrNameLst>
                                          <p:attrName>ppt_x</p:attrName>
                                        </p:attrNameLst>
                                      </p:cBhvr>
                                      <p:tavLst>
                                        <p:tav tm="0">
                                          <p:val>
                                            <p:strVal val="#ppt_x"/>
                                          </p:val>
                                        </p:tav>
                                        <p:tav tm="100000">
                                          <p:val>
                                            <p:strVal val="#ppt_x"/>
                                          </p:val>
                                        </p:tav>
                                      </p:tavLst>
                                    </p:anim>
                                    <p:anim calcmode="lin" valueType="num">
                                      <p:cBhvr additive="base">
                                        <p:cTn id="2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5" presetClass="entr" presetSubtype="0" fill="hold" grpId="0"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2000"/>
                                        <p:tgtEl>
                                          <p:spTgt spid="5"/>
                                        </p:tgtEl>
                                      </p:cBhvr>
                                    </p:animEffect>
                                    <p:anim calcmode="lin" valueType="num">
                                      <p:cBhvr>
                                        <p:cTn id="30" dur="2000" fill="hold"/>
                                        <p:tgtEl>
                                          <p:spTgt spid="5"/>
                                        </p:tgtEl>
                                        <p:attrNameLst>
                                          <p:attrName>ppt_w</p:attrName>
                                        </p:attrNameLst>
                                      </p:cBhvr>
                                      <p:tavLst>
                                        <p:tav tm="0" fmla="#ppt_w*sin(2.5*pi*$)">
                                          <p:val>
                                            <p:fltVal val="0"/>
                                          </p:val>
                                        </p:tav>
                                        <p:tav tm="100000">
                                          <p:val>
                                            <p:fltVal val="1"/>
                                          </p:val>
                                        </p:tav>
                                      </p:tavLst>
                                    </p:anim>
                                    <p:anim calcmode="lin" valueType="num">
                                      <p:cBhvr>
                                        <p:cTn id="3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7503" y="116632"/>
            <a:ext cx="8928991" cy="1143000"/>
          </a:xfrm>
          <a:solidFill>
            <a:srgbClr val="FF0000"/>
          </a:solidFill>
        </p:spPr>
        <p:txBody>
          <a:bodyPr>
            <a:normAutofit/>
          </a:bodyPr>
          <a:lstStyle/>
          <a:p>
            <a:pPr algn="ctr"/>
            <a:r>
              <a:rPr lang="id-ID" sz="60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 STUDI KASUS KARAKTER</a:t>
            </a:r>
            <a:endParaRPr lang="id-ID" sz="60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pic>
        <p:nvPicPr>
          <p:cNvPr id="4" name="Picture 2" descr="C:\Documents and Settings\win-xp\My Documents\Tugas PPS UPGRIS\Parahnya 10 Foto Kelakuan Buruk Anak SD Jaman Sekarang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252339"/>
            <a:ext cx="4324350" cy="27527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5" descr="C:\Documents and Settings\win-xp\My Documents\Tugas PPS UPGRIS\Narkoba Dan Miras Marak Dikalangan Remaja_643015.jpg"/>
          <p:cNvPicPr>
            <a:picLocks noChangeAspect="1" noChangeArrowheads="1"/>
          </p:cNvPicPr>
          <p:nvPr/>
        </p:nvPicPr>
        <p:blipFill rotWithShape="1">
          <a:blip r:embed="rId3">
            <a:extLst>
              <a:ext uri="{28A0092B-C50C-407E-A947-70E740481C1C}">
                <a14:useLocalDpi xmlns:a14="http://schemas.microsoft.com/office/drawing/2010/main" val="0"/>
              </a:ext>
            </a:extLst>
          </a:blip>
          <a:srcRect b="1314"/>
          <a:stretch/>
        </p:blipFill>
        <p:spPr bwMode="auto">
          <a:xfrm>
            <a:off x="4716016" y="1252339"/>
            <a:ext cx="4320480" cy="2752725"/>
          </a:xfrm>
          <a:prstGeom prst="rect">
            <a:avLst/>
          </a:prstGeom>
          <a:noFill/>
          <a:extLst>
            <a:ext uri="{909E8E84-426E-40DD-AFC4-6F175D3DCCD1}">
              <a14:hiddenFill xmlns:a14="http://schemas.microsoft.com/office/drawing/2010/main">
                <a:solidFill>
                  <a:srgbClr val="FFFFFF"/>
                </a:solidFill>
              </a14:hiddenFill>
            </a:ext>
          </a:extLst>
        </p:spPr>
      </p:pic>
      <p:sp>
        <p:nvSpPr>
          <p:cNvPr id="6" name="Content Placeholder 5"/>
          <p:cNvSpPr>
            <a:spLocks noGrp="1"/>
          </p:cNvSpPr>
          <p:nvPr>
            <p:ph idx="1"/>
          </p:nvPr>
        </p:nvSpPr>
        <p:spPr>
          <a:xfrm>
            <a:off x="1" y="0"/>
            <a:ext cx="9143999" cy="6324600"/>
          </a:xfrm>
        </p:spPr>
        <p:txBody>
          <a:bodyPr/>
          <a:lstStyle/>
          <a:p>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pic>
        <p:nvPicPr>
          <p:cNvPr id="7" name="Picture 6" descr="C:\Documents and Settings\win-xp\My Documents\Tugas PPS UPGRIS\150813220223-tawuran-pelajar-di-cianjur-seorang-siswa-tewas-bersimbah-darah.jpg"/>
          <p:cNvPicPr>
            <a:picLocks noChangeAspect="1" noChangeArrowheads="1"/>
          </p:cNvPicPr>
          <p:nvPr/>
        </p:nvPicPr>
        <p:blipFill rotWithShape="1">
          <a:blip r:embed="rId4">
            <a:extLst>
              <a:ext uri="{28A0092B-C50C-407E-A947-70E740481C1C}">
                <a14:useLocalDpi xmlns:a14="http://schemas.microsoft.com/office/drawing/2010/main" val="0"/>
              </a:ext>
            </a:extLst>
          </a:blip>
          <a:srcRect r="11298"/>
          <a:stretch/>
        </p:blipFill>
        <p:spPr bwMode="auto">
          <a:xfrm>
            <a:off x="179512" y="4005064"/>
            <a:ext cx="8856983" cy="267652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sp>
        <p:nvSpPr>
          <p:cNvPr id="3" name="TextBox 2"/>
          <p:cNvSpPr txBox="1"/>
          <p:nvPr/>
        </p:nvSpPr>
        <p:spPr>
          <a:xfrm rot="19661803">
            <a:off x="2950880" y="3099257"/>
            <a:ext cx="3717744" cy="1200329"/>
          </a:xfrm>
          <a:prstGeom prst="rect">
            <a:avLst/>
          </a:prstGeom>
          <a:solidFill>
            <a:srgbClr val="FF0000"/>
          </a:solidFill>
          <a:ln>
            <a:noFill/>
          </a:ln>
          <a:effectLst>
            <a:outerShdw blurRad="127000" dist="38100" dir="2700000" algn="ctr">
              <a:srgbClr val="000000">
                <a:alpha val="45000"/>
              </a:srgbClr>
            </a:outerShdw>
          </a:effectLst>
          <a:scene3d>
            <a:camera prst="perspectiveFront" fov="2700000">
              <a:rot lat="20376000" lon="1938000" rev="20112001"/>
            </a:camera>
            <a:lightRig rig="soft" dir="t">
              <a:rot lat="0" lon="0" rev="0"/>
            </a:lightRig>
          </a:scene3d>
          <a:sp3d prstMaterial="translucentPowder">
            <a:bevelT w="203200" h="50800" prst="softRound"/>
          </a:sp3d>
        </p:spPr>
        <p:txBody>
          <a:bodyPr wrap="square" rtlCol="0">
            <a:spAutoFit/>
          </a:bodyPr>
          <a:lstStyle/>
          <a:p>
            <a:r>
              <a:rPr lang="id-ID" sz="7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KASUS</a:t>
            </a:r>
            <a:endParaRPr lang="id-ID" sz="7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Tree>
    <p:extLst>
      <p:ext uri="{BB962C8B-B14F-4D97-AF65-F5344CB8AC3E}">
        <p14:creationId xmlns:p14="http://schemas.microsoft.com/office/powerpoint/2010/main" val="779771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1000"/>
                                        <p:tgtEl>
                                          <p:spTgt spid="4"/>
                                        </p:tgtEl>
                                      </p:cBhvr>
                                    </p:animEffect>
                                    <p:anim calcmode="lin" valueType="num">
                                      <p:cBhvr>
                                        <p:cTn id="15" dur="1000" fill="hold"/>
                                        <p:tgtEl>
                                          <p:spTgt spid="4"/>
                                        </p:tgtEl>
                                        <p:attrNameLst>
                                          <p:attrName>ppt_x</p:attrName>
                                        </p:attrNameLst>
                                      </p:cBhvr>
                                      <p:tavLst>
                                        <p:tav tm="0">
                                          <p:val>
                                            <p:strVal val="#ppt_x"/>
                                          </p:val>
                                        </p:tav>
                                        <p:tav tm="100000">
                                          <p:val>
                                            <p:strVal val="#ppt_x"/>
                                          </p:val>
                                        </p:tav>
                                      </p:tavLst>
                                    </p:anim>
                                    <p:anim calcmode="lin" valueType="num">
                                      <p:cBhvr>
                                        <p:cTn id="16"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barn(inVertic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fade">
                                      <p:cBhvr>
                                        <p:cTn id="32" dur="1000"/>
                                        <p:tgtEl>
                                          <p:spTgt spid="3"/>
                                        </p:tgtEl>
                                      </p:cBhvr>
                                    </p:animEffect>
                                    <p:anim calcmode="lin" valueType="num">
                                      <p:cBhvr>
                                        <p:cTn id="33" dur="1000" fill="hold"/>
                                        <p:tgtEl>
                                          <p:spTgt spid="3"/>
                                        </p:tgtEl>
                                        <p:attrNameLst>
                                          <p:attrName>ppt_x</p:attrName>
                                        </p:attrNameLst>
                                      </p:cBhvr>
                                      <p:tavLst>
                                        <p:tav tm="0">
                                          <p:val>
                                            <p:strVal val="#ppt_x"/>
                                          </p:val>
                                        </p:tav>
                                        <p:tav tm="100000">
                                          <p:val>
                                            <p:strVal val="#ppt_x"/>
                                          </p:val>
                                        </p:tav>
                                      </p:tavLst>
                                    </p:anim>
                                    <p:anim calcmode="lin" valueType="num">
                                      <p:cBhvr>
                                        <p:cTn id="34"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95536" y="476672"/>
            <a:ext cx="8229600" cy="1143000"/>
          </a:xfrm>
          <a:solidFill>
            <a:srgbClr val="00206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a:bodyPr>
          <a:lstStyle/>
          <a:p>
            <a:pPr algn="ctr"/>
            <a:r>
              <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DEKADENSI MORAL DAN KARAKTER</a:t>
            </a:r>
            <a:br>
              <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DI MASYARAKAT </a:t>
            </a:r>
            <a:endParaRPr lang="id-ID" sz="36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Content Placeholder 2"/>
          <p:cNvSpPr>
            <a:spLocks noGrp="1"/>
          </p:cNvSpPr>
          <p:nvPr>
            <p:ph idx="1"/>
          </p:nvPr>
        </p:nvSpPr>
        <p:spPr>
          <a:xfrm>
            <a:off x="457200" y="1700808"/>
            <a:ext cx="8229600" cy="4623792"/>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Kekacauan/rusaknya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budi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pekerti </a:t>
            </a:r>
          </a:p>
          <a:p>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Maraknya korupsi para pejabat</a:t>
            </a:r>
          </a:p>
          <a:p>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Berkembangnya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ideologi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sektarian </a:t>
            </a:r>
          </a:p>
          <a:p>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Sikap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eksklusif-primordial-egosentris-eksoteris,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anti toleransi, sumbu pendek, rasa dinista</a:t>
            </a:r>
          </a:p>
          <a:p>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Munculnya radikalisme, terorisme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dan tindak kekerasan</a:t>
            </a: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2" descr="diknas"/>
          <p:cNvPicPr>
            <a:picLocks noChangeAspect="1" noChangeArrowheads="1"/>
          </p:cNvPicPr>
          <p:nvPr/>
        </p:nvPicPr>
        <p:blipFill>
          <a:blip r:embed="rId2"/>
          <a:srcRect/>
          <a:stretch>
            <a:fillRect/>
          </a:stretch>
        </p:blipFill>
        <p:spPr bwMode="auto">
          <a:xfrm>
            <a:off x="7740352" y="265049"/>
            <a:ext cx="862053" cy="1152128"/>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12767975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fade">
                                      <p:cBhvr>
                                        <p:cTn id="12" dur="1000"/>
                                        <p:tgtEl>
                                          <p:spTgt spid="5">
                                            <p:bg/>
                                          </p:spTgt>
                                        </p:tgtEl>
                                      </p:cBhvr>
                                    </p:animEffect>
                                    <p:anim calcmode="lin" valueType="num">
                                      <p:cBhvr>
                                        <p:cTn id="13" dur="1000" fill="hold"/>
                                        <p:tgtEl>
                                          <p:spTgt spid="5">
                                            <p:bg/>
                                          </p:spTgt>
                                        </p:tgtEl>
                                        <p:attrNameLst>
                                          <p:attrName>ppt_x</p:attrName>
                                        </p:attrNameLst>
                                      </p:cBhvr>
                                      <p:tavLst>
                                        <p:tav tm="0">
                                          <p:val>
                                            <p:strVal val="#ppt_x"/>
                                          </p:val>
                                        </p:tav>
                                        <p:tav tm="100000">
                                          <p:val>
                                            <p:strVal val="#ppt_x"/>
                                          </p:val>
                                        </p:tav>
                                      </p:tavLst>
                                    </p:anim>
                                    <p:anim calcmode="lin" valueType="num">
                                      <p:cBhvr>
                                        <p:cTn id="14"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5">
                                            <p:txEl>
                                              <p:pRg st="0" end="0"/>
                                            </p:txEl>
                                          </p:spTgt>
                                        </p:tgtEl>
                                        <p:attrNameLst>
                                          <p:attrName>style.visibility</p:attrName>
                                        </p:attrNameLst>
                                      </p:cBhvr>
                                      <p:to>
                                        <p:strVal val="visible"/>
                                      </p:to>
                                    </p:set>
                                    <p:animEffect transition="in" filter="fade">
                                      <p:cBhvr>
                                        <p:cTn id="19" dur="1000"/>
                                        <p:tgtEl>
                                          <p:spTgt spid="5">
                                            <p:txEl>
                                              <p:pRg st="0" end="0"/>
                                            </p:txEl>
                                          </p:spTgt>
                                        </p:tgtEl>
                                      </p:cBhvr>
                                    </p:animEffect>
                                    <p:anim calcmode="lin" valueType="num">
                                      <p:cBhvr>
                                        <p:cTn id="20"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5">
                                            <p:txEl>
                                              <p:pRg st="1" end="1"/>
                                            </p:txEl>
                                          </p:spTgt>
                                        </p:tgtEl>
                                        <p:attrNameLst>
                                          <p:attrName>style.visibility</p:attrName>
                                        </p:attrNameLst>
                                      </p:cBhvr>
                                      <p:to>
                                        <p:strVal val="visible"/>
                                      </p:to>
                                    </p:set>
                                    <p:animEffect transition="in" filter="fade">
                                      <p:cBhvr>
                                        <p:cTn id="26" dur="1000"/>
                                        <p:tgtEl>
                                          <p:spTgt spid="5">
                                            <p:txEl>
                                              <p:pRg st="1" end="1"/>
                                            </p:txEl>
                                          </p:spTgt>
                                        </p:tgtEl>
                                      </p:cBhvr>
                                    </p:animEffect>
                                    <p:anim calcmode="lin" valueType="num">
                                      <p:cBhvr>
                                        <p:cTn id="27"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8"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grpId="0" nodeType="clickEffect">
                                  <p:stCondLst>
                                    <p:cond delay="0"/>
                                  </p:stCondLst>
                                  <p:childTnLst>
                                    <p:set>
                                      <p:cBhvr>
                                        <p:cTn id="32" dur="1" fill="hold">
                                          <p:stCondLst>
                                            <p:cond delay="0"/>
                                          </p:stCondLst>
                                        </p:cTn>
                                        <p:tgtEl>
                                          <p:spTgt spid="5">
                                            <p:txEl>
                                              <p:pRg st="2" end="2"/>
                                            </p:txEl>
                                          </p:spTgt>
                                        </p:tgtEl>
                                        <p:attrNameLst>
                                          <p:attrName>style.visibility</p:attrName>
                                        </p:attrNameLst>
                                      </p:cBhvr>
                                      <p:to>
                                        <p:strVal val="visible"/>
                                      </p:to>
                                    </p:set>
                                    <p:animEffect transition="in" filter="fade">
                                      <p:cBhvr>
                                        <p:cTn id="33" dur="1000"/>
                                        <p:tgtEl>
                                          <p:spTgt spid="5">
                                            <p:txEl>
                                              <p:pRg st="2" end="2"/>
                                            </p:txEl>
                                          </p:spTgt>
                                        </p:tgtEl>
                                      </p:cBhvr>
                                    </p:animEffect>
                                    <p:anim calcmode="lin" valueType="num">
                                      <p:cBhvr>
                                        <p:cTn id="34"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35"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6" fill="hold">
                      <p:stCondLst>
                        <p:cond delay="indefinite"/>
                      </p:stCondLst>
                      <p:childTnLst>
                        <p:par>
                          <p:cTn id="37" fill="hold">
                            <p:stCondLst>
                              <p:cond delay="0"/>
                            </p:stCondLst>
                            <p:childTnLst>
                              <p:par>
                                <p:cTn id="38" presetID="42" presetClass="entr" presetSubtype="0" fill="hold" grpId="0" nodeType="clickEffect">
                                  <p:stCondLst>
                                    <p:cond delay="0"/>
                                  </p:stCondLst>
                                  <p:childTnLst>
                                    <p:set>
                                      <p:cBhvr>
                                        <p:cTn id="39" dur="1" fill="hold">
                                          <p:stCondLst>
                                            <p:cond delay="0"/>
                                          </p:stCondLst>
                                        </p:cTn>
                                        <p:tgtEl>
                                          <p:spTgt spid="5">
                                            <p:txEl>
                                              <p:pRg st="3" end="3"/>
                                            </p:txEl>
                                          </p:spTgt>
                                        </p:tgtEl>
                                        <p:attrNameLst>
                                          <p:attrName>style.visibility</p:attrName>
                                        </p:attrNameLst>
                                      </p:cBhvr>
                                      <p:to>
                                        <p:strVal val="visible"/>
                                      </p:to>
                                    </p:set>
                                    <p:animEffect transition="in" filter="fade">
                                      <p:cBhvr>
                                        <p:cTn id="40" dur="1000"/>
                                        <p:tgtEl>
                                          <p:spTgt spid="5">
                                            <p:txEl>
                                              <p:pRg st="3" end="3"/>
                                            </p:txEl>
                                          </p:spTgt>
                                        </p:tgtEl>
                                      </p:cBhvr>
                                    </p:animEffect>
                                    <p:anim calcmode="lin" valueType="num">
                                      <p:cBhvr>
                                        <p:cTn id="41"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2"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42" presetClass="entr" presetSubtype="0" fill="hold" grpId="0" nodeType="clickEffect">
                                  <p:stCondLst>
                                    <p:cond delay="0"/>
                                  </p:stCondLst>
                                  <p:childTnLst>
                                    <p:set>
                                      <p:cBhvr>
                                        <p:cTn id="46" dur="1" fill="hold">
                                          <p:stCondLst>
                                            <p:cond delay="0"/>
                                          </p:stCondLst>
                                        </p:cTn>
                                        <p:tgtEl>
                                          <p:spTgt spid="5">
                                            <p:txEl>
                                              <p:pRg st="4" end="4"/>
                                            </p:txEl>
                                          </p:spTgt>
                                        </p:tgtEl>
                                        <p:attrNameLst>
                                          <p:attrName>style.visibility</p:attrName>
                                        </p:attrNameLst>
                                      </p:cBhvr>
                                      <p:to>
                                        <p:strVal val="visible"/>
                                      </p:to>
                                    </p:set>
                                    <p:animEffect transition="in" filter="fade">
                                      <p:cBhvr>
                                        <p:cTn id="47" dur="1000"/>
                                        <p:tgtEl>
                                          <p:spTgt spid="5">
                                            <p:txEl>
                                              <p:pRg st="4" end="4"/>
                                            </p:txEl>
                                          </p:spTgt>
                                        </p:tgtEl>
                                      </p:cBhvr>
                                    </p:animEffect>
                                    <p:anim calcmode="lin" valueType="num">
                                      <p:cBhvr>
                                        <p:cTn id="48"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49"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2" repeatCount="indefinite" fill="hold" grpId="0" nodeType="clickEffect">
                                  <p:stCondLst>
                                    <p:cond delay="0"/>
                                  </p:stCondLst>
                                  <p:endCondLst>
                                    <p:cond evt="onNext" delay="0">
                                      <p:tgtEl>
                                        <p:sldTgt/>
                                      </p:tgtEl>
                                    </p:cond>
                                  </p:endCondLst>
                                  <p:childTnLst>
                                    <p:set>
                                      <p:cBhvr>
                                        <p:cTn id="53" dur="1" fill="hold">
                                          <p:stCondLst>
                                            <p:cond delay="0"/>
                                          </p:stCondLst>
                                        </p:cTn>
                                        <p:tgtEl>
                                          <p:spTgt spid="6"/>
                                        </p:tgtEl>
                                        <p:attrNameLst>
                                          <p:attrName>style.visibility</p:attrName>
                                        </p:attrNameLst>
                                      </p:cBhvr>
                                      <p:to>
                                        <p:strVal val="visible"/>
                                      </p:to>
                                    </p:set>
                                    <p:anim calcmode="lin" valueType="num">
                                      <p:cBhvr additive="base">
                                        <p:cTn id="54" dur="5000" fill="hold"/>
                                        <p:tgtEl>
                                          <p:spTgt spid="6"/>
                                        </p:tgtEl>
                                        <p:attrNameLst>
                                          <p:attrName>ppt_x</p:attrName>
                                        </p:attrNameLst>
                                      </p:cBhvr>
                                      <p:tavLst>
                                        <p:tav tm="0">
                                          <p:val>
                                            <p:strVal val="1+#ppt_w/2"/>
                                          </p:val>
                                        </p:tav>
                                        <p:tav tm="100000">
                                          <p:val>
                                            <p:strVal val="#ppt_x"/>
                                          </p:val>
                                        </p:tav>
                                      </p:tavLst>
                                    </p:anim>
                                    <p:anim calcmode="lin" valueType="num">
                                      <p:cBhvr additive="base">
                                        <p:cTn id="55" dur="5000" fill="hold"/>
                                        <p:tgtEl>
                                          <p:spTgt spid="6"/>
                                        </p:tgtEl>
                                        <p:attrNameLst>
                                          <p:attrName>ppt_y</p:attrName>
                                        </p:attrNameLst>
                                      </p:cBhvr>
                                      <p:tavLst>
                                        <p:tav tm="0">
                                          <p:val>
                                            <p:strVal val="#ppt_y"/>
                                          </p:val>
                                        </p:tav>
                                        <p:tav tm="100000">
                                          <p:val>
                                            <p:strVal val="#ppt_y"/>
                                          </p:val>
                                        </p:tav>
                                      </p:tavLst>
                                    </p:anim>
                                  </p:childTnLst>
                                </p:cTn>
                              </p:par>
                              <p:par>
                                <p:cTn id="56" presetID="20" presetClass="entr" presetSubtype="0" fill="hold" nodeType="withEffect">
                                  <p:stCondLst>
                                    <p:cond delay="0"/>
                                  </p:stCondLst>
                                  <p:childTnLst>
                                    <p:set>
                                      <p:cBhvr>
                                        <p:cTn id="57" dur="1" fill="hold">
                                          <p:stCondLst>
                                            <p:cond delay="0"/>
                                          </p:stCondLst>
                                        </p:cTn>
                                        <p:tgtEl>
                                          <p:spTgt spid="7"/>
                                        </p:tgtEl>
                                        <p:attrNameLst>
                                          <p:attrName>style.visibility</p:attrName>
                                        </p:attrNameLst>
                                      </p:cBhvr>
                                      <p:to>
                                        <p:strVal val="visible"/>
                                      </p:to>
                                    </p:set>
                                    <p:animEffect transition="in" filter="wedge">
                                      <p:cBhvr>
                                        <p:cTn id="5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612576" y="620688"/>
            <a:ext cx="8229600" cy="1143000"/>
          </a:xfrm>
          <a:solidFill>
            <a:srgbClr val="00206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Autofit/>
          </a:bodyPr>
          <a:lstStyle/>
          <a:p>
            <a:pPr algn="ctr"/>
            <a:r>
              <a:rPr lang="id-ID"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DEKADENSI MORAL DAN KARAKTER</a:t>
            </a:r>
            <a:br>
              <a:rPr lang="id-ID"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br>
            <a:r>
              <a:rPr lang="id-ID"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DI PERGURUAN TINGGI</a:t>
            </a:r>
            <a:endParaRPr lang="id-ID" sz="40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5" name="Content Placeholder 2"/>
          <p:cNvSpPr>
            <a:spLocks noGrp="1"/>
          </p:cNvSpPr>
          <p:nvPr>
            <p:ph idx="1"/>
          </p:nvPr>
        </p:nvSpPr>
        <p:spPr>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lnSpcReduction="20000"/>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1.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9 Februari 2010, Guru Besar Hubungan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Internasional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Universitas Katolik Parahyangan,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Bandung</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AABP, dituding menjiplak karya Cari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Ungeser</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seorang penulis asal Australia. AABP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mengutip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tanpa menyebutkan referensi</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a:t>
            </a:r>
          </a:p>
          <a:p>
            <a:pPr marL="0" indent="0">
              <a:buNone/>
            </a:pP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2.  </a:t>
            </a: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23 April 2010, Institut Teknologi Bandung </a:t>
            </a:r>
            <a:endPar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marL="0" indent="0">
              <a:buNone/>
            </a:pPr>
            <a:r>
              <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mencabut </a:t>
            </a: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disertasi dan gelar doktor dari MZ. </a:t>
            </a:r>
            <a:endPar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marL="0" indent="0">
              <a:buNone/>
            </a:pP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r>
              <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MZ </a:t>
            </a: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dinyatakan menjiplak karya Syika </a:t>
            </a:r>
            <a:endPar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marL="0" indent="0">
              <a:buNone/>
            </a:pP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r>
              <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Zlatanova </a:t>
            </a: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dari Graz University of Technology </a:t>
            </a:r>
            <a:endPar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endParaRPr>
          </a:p>
          <a:p>
            <a:pPr marL="0" indent="0">
              <a:buNone/>
            </a:pP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r>
              <a:rPr lang="id-ID" b="1" dirty="0" smtClean="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Austria</a:t>
            </a:r>
            <a:r>
              <a:rPr lang="id-ID" b="1" dirty="0">
                <a:ln w="17780" cmpd="sng">
                  <a:solidFill>
                    <a:schemeClr val="accent1">
                      <a:tint val="3000"/>
                    </a:schemeClr>
                  </a:solidFill>
                  <a:prstDash val="solid"/>
                  <a:miter lim="800000"/>
                </a:ln>
                <a:gradFill>
                  <a:gsLst>
                    <a:gs pos="10000">
                      <a:schemeClr val="accent1">
                        <a:tint val="63000"/>
                        <a:sat val="105000"/>
                      </a:schemeClr>
                    </a:gs>
                    <a:gs pos="90000">
                      <a:schemeClr val="accent1">
                        <a:shade val="50000"/>
                        <a:satMod val="100000"/>
                      </a:schemeClr>
                    </a:gs>
                  </a:gsLst>
                  <a:lin ang="5400000"/>
                </a:gradFill>
                <a:effectLst>
                  <a:outerShdw blurRad="55000" dist="50800" dir="5400000" algn="tl">
                    <a:srgbClr val="000000">
                      <a:alpha val="33000"/>
                    </a:srgbClr>
                  </a:outerShdw>
                </a:effectLst>
              </a:rPr>
              <a:t>; </a:t>
            </a:r>
          </a:p>
          <a:p>
            <a:endParaRPr lang="id-ID" b="1" dirty="0">
              <a:ln w="31550" cmpd="sng">
                <a:gradFill>
                  <a:gsLst>
                    <a:gs pos="25000">
                      <a:schemeClr val="accent1">
                        <a:shade val="25000"/>
                        <a:satMod val="190000"/>
                      </a:schemeClr>
                    </a:gs>
                    <a:gs pos="80000">
                      <a:schemeClr val="accent1">
                        <a:tint val="75000"/>
                        <a:satMod val="190000"/>
                      </a:schemeClr>
                    </a:gs>
                  </a:gsLst>
                  <a:lin ang="5400000"/>
                </a:gradFill>
                <a:prstDash val="solid"/>
              </a:ln>
              <a:solidFill>
                <a:srgbClr val="FFFFFF"/>
              </a:solidFill>
              <a:effectLst>
                <a:outerShdw blurRad="41275" dist="12700" dir="12000000" algn="tl" rotWithShape="0">
                  <a:srgbClr val="000000">
                    <a:alpha val="40000"/>
                  </a:srgbClr>
                </a:outerShdw>
              </a:effectLst>
            </a:endParaRP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spTree>
    <p:extLst>
      <p:ext uri="{BB962C8B-B14F-4D97-AF65-F5344CB8AC3E}">
        <p14:creationId xmlns:p14="http://schemas.microsoft.com/office/powerpoint/2010/main" val="3133125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calcmode="lin" valueType="num">
                                      <p:cBhvr additive="base">
                                        <p:cTn id="12" dur="500" fill="hold"/>
                                        <p:tgtEl>
                                          <p:spTgt spid="5">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additive="base">
                                        <p:cTn id="2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 calcmode="lin" valueType="num">
                                      <p:cBhvr additive="base">
                                        <p:cTn id="30"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pRg st="3" end="3"/>
                                            </p:txEl>
                                          </p:spTgt>
                                        </p:tgtEl>
                                        <p:attrNameLst>
                                          <p:attrName>style.visibility</p:attrName>
                                        </p:attrNameLst>
                                      </p:cBhvr>
                                      <p:to>
                                        <p:strVal val="visible"/>
                                      </p:to>
                                    </p:set>
                                    <p:anim calcmode="lin" valueType="num">
                                      <p:cBhvr additive="base">
                                        <p:cTn id="36"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 calcmode="lin" valueType="num">
                                      <p:cBhvr additive="base">
                                        <p:cTn id="42"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5">
                                            <p:txEl>
                                              <p:pRg st="6" end="6"/>
                                            </p:txEl>
                                          </p:spTgt>
                                        </p:tgtEl>
                                        <p:attrNameLst>
                                          <p:attrName>style.visibility</p:attrName>
                                        </p:attrNameLst>
                                      </p:cBhvr>
                                      <p:to>
                                        <p:strVal val="visible"/>
                                      </p:to>
                                    </p:set>
                                    <p:anim calcmode="lin" valueType="num">
                                      <p:cBhvr additive="base">
                                        <p:cTn id="48"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5">
                                            <p:txEl>
                                              <p:pRg st="7" end="7"/>
                                            </p:txEl>
                                          </p:spTgt>
                                        </p:tgtEl>
                                        <p:attrNameLst>
                                          <p:attrName>style.visibility</p:attrName>
                                        </p:attrNameLst>
                                      </p:cBhvr>
                                      <p:to>
                                        <p:strVal val="visible"/>
                                      </p:to>
                                    </p:set>
                                    <p:anim calcmode="lin" valueType="num">
                                      <p:cBhvr additive="base">
                                        <p:cTn id="54"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5"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 presetClass="entr" presetSubtype="4" fill="hold" grpId="0" nodeType="clickEffect">
                                  <p:stCondLst>
                                    <p:cond delay="0"/>
                                  </p:stCondLst>
                                  <p:childTnLst>
                                    <p:set>
                                      <p:cBhvr>
                                        <p:cTn id="59" dur="1" fill="hold">
                                          <p:stCondLst>
                                            <p:cond delay="0"/>
                                          </p:stCondLst>
                                        </p:cTn>
                                        <p:tgtEl>
                                          <p:spTgt spid="5">
                                            <p:txEl>
                                              <p:pRg st="8" end="8"/>
                                            </p:txEl>
                                          </p:spTgt>
                                        </p:tgtEl>
                                        <p:attrNameLst>
                                          <p:attrName>style.visibility</p:attrName>
                                        </p:attrNameLst>
                                      </p:cBhvr>
                                      <p:to>
                                        <p:strVal val="visible"/>
                                      </p:to>
                                    </p:set>
                                    <p:anim calcmode="lin" valueType="num">
                                      <p:cBhvr additive="base">
                                        <p:cTn id="60"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61"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5">
                                            <p:txEl>
                                              <p:pRg st="9" end="9"/>
                                            </p:txEl>
                                          </p:spTgt>
                                        </p:tgtEl>
                                        <p:attrNameLst>
                                          <p:attrName>style.visibility</p:attrName>
                                        </p:attrNameLst>
                                      </p:cBhvr>
                                      <p:to>
                                        <p:strVal val="visible"/>
                                      </p:to>
                                    </p:set>
                                    <p:anim calcmode="lin" valueType="num">
                                      <p:cBhvr additive="base">
                                        <p:cTn id="66"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7"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8" fill="hold">
                      <p:stCondLst>
                        <p:cond delay="indefinite"/>
                      </p:stCondLst>
                      <p:childTnLst>
                        <p:par>
                          <p:cTn id="69" fill="hold">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5">
                                            <p:txEl>
                                              <p:pRg st="10" end="10"/>
                                            </p:txEl>
                                          </p:spTgt>
                                        </p:tgtEl>
                                        <p:attrNameLst>
                                          <p:attrName>style.visibility</p:attrName>
                                        </p:attrNameLst>
                                      </p:cBhvr>
                                      <p:to>
                                        <p:strVal val="visible"/>
                                      </p:to>
                                    </p:set>
                                    <p:anim calcmode="lin" valueType="num">
                                      <p:cBhvr additive="base">
                                        <p:cTn id="72" dur="500" fill="hold"/>
                                        <p:tgtEl>
                                          <p:spTgt spid="5">
                                            <p:txEl>
                                              <p:pRg st="10" end="10"/>
                                            </p:txEl>
                                          </p:spTgt>
                                        </p:tgtEl>
                                        <p:attrNameLst>
                                          <p:attrName>ppt_x</p:attrName>
                                        </p:attrNameLst>
                                      </p:cBhvr>
                                      <p:tavLst>
                                        <p:tav tm="0">
                                          <p:val>
                                            <p:strVal val="#ppt_x"/>
                                          </p:val>
                                        </p:tav>
                                        <p:tav tm="100000">
                                          <p:val>
                                            <p:strVal val="#ppt_x"/>
                                          </p:val>
                                        </p:tav>
                                      </p:tavLst>
                                    </p:anim>
                                    <p:anim calcmode="lin" valueType="num">
                                      <p:cBhvr additive="base">
                                        <p:cTn id="73" dur="500" fill="hold"/>
                                        <p:tgtEl>
                                          <p:spTgt spid="5">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2" presetClass="entr" presetSubtype="2" repeatCount="indefinite" fill="hold" grpId="0" nodeType="clickEffect">
                                  <p:stCondLst>
                                    <p:cond delay="0"/>
                                  </p:stCondLst>
                                  <p:endCondLst>
                                    <p:cond evt="onNext" delay="0">
                                      <p:tgtEl>
                                        <p:sldTgt/>
                                      </p:tgtEl>
                                    </p:cond>
                                  </p:endCondLst>
                                  <p:childTnLst>
                                    <p:set>
                                      <p:cBhvr>
                                        <p:cTn id="77" dur="1" fill="hold">
                                          <p:stCondLst>
                                            <p:cond delay="0"/>
                                          </p:stCondLst>
                                        </p:cTn>
                                        <p:tgtEl>
                                          <p:spTgt spid="6"/>
                                        </p:tgtEl>
                                        <p:attrNameLst>
                                          <p:attrName>style.visibility</p:attrName>
                                        </p:attrNameLst>
                                      </p:cBhvr>
                                      <p:to>
                                        <p:strVal val="visible"/>
                                      </p:to>
                                    </p:set>
                                    <p:anim calcmode="lin" valueType="num">
                                      <p:cBhvr additive="base">
                                        <p:cTn id="78" dur="5000" fill="hold"/>
                                        <p:tgtEl>
                                          <p:spTgt spid="6"/>
                                        </p:tgtEl>
                                        <p:attrNameLst>
                                          <p:attrName>ppt_x</p:attrName>
                                        </p:attrNameLst>
                                      </p:cBhvr>
                                      <p:tavLst>
                                        <p:tav tm="0">
                                          <p:val>
                                            <p:strVal val="1+#ppt_w/2"/>
                                          </p:val>
                                        </p:tav>
                                        <p:tav tm="100000">
                                          <p:val>
                                            <p:strVal val="#ppt_x"/>
                                          </p:val>
                                        </p:tav>
                                      </p:tavLst>
                                    </p:anim>
                                    <p:anim calcmode="lin" valueType="num">
                                      <p:cBhvr additive="base">
                                        <p:cTn id="79"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 y="188640"/>
            <a:ext cx="7956375" cy="108012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Autofit/>
          </a:bodyPr>
          <a:lstStyle/>
          <a:p>
            <a:pPr algn="ctr"/>
            <a:r>
              <a:rPr lang="id-ID" sz="4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DEKADENSI MORAL DAN KARAKTER</a:t>
            </a:r>
            <a:br>
              <a:rPr lang="id-ID" sz="4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br>
            <a:r>
              <a:rPr lang="id-ID" sz="40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DI PERGURUAN TINGGI</a:t>
            </a:r>
          </a:p>
        </p:txBody>
      </p:sp>
      <p:sp>
        <p:nvSpPr>
          <p:cNvPr id="4" name="Content Placeholder 2"/>
          <p:cNvSpPr>
            <a:spLocks noGrp="1"/>
          </p:cNvSpPr>
          <p:nvPr>
            <p:ph idx="1"/>
          </p:nvPr>
        </p:nvSpPr>
        <p:spPr>
          <a:xfrm>
            <a:off x="-900608" y="1412776"/>
            <a:ext cx="8229600" cy="4695800"/>
          </a:xfrm>
          <a:blipFill>
            <a:blip r:embed="rId2"/>
            <a:tile tx="0" ty="0" sx="100000" sy="100000" flip="none" algn="tl"/>
          </a:blip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fontScale="92500"/>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3.  </a:t>
            </a:r>
            <a:r>
              <a:rPr lang="id-ID"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23 Agustus 2011, Guru Besar Universitas </a:t>
            </a:r>
            <a:endPar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0" indent="0">
              <a:buNone/>
            </a:pPr>
            <a:r>
              <a:rPr lang="id-ID"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r>
              <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Riau</a:t>
            </a:r>
            <a:r>
              <a:rPr lang="id-ID"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II, melakukan plagiarisme dalam </a:t>
            </a:r>
            <a:endPar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0" indent="0">
              <a:buNone/>
            </a:pPr>
            <a:r>
              <a:rPr lang="id-ID"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r>
              <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membuat </a:t>
            </a:r>
            <a:r>
              <a:rPr lang="id-ID"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buku “Sejarah Maritim”; </a:t>
            </a:r>
            <a:endParaRPr lang="id-ID"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0" indent="0">
              <a:buNone/>
            </a:pPr>
            <a:endParaRPr lang="id-ID"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r>
              <a:rPr lang="id-ID" b="1" spc="50" dirty="0" smtClean="0">
                <a:ln w="11430"/>
                <a:solidFill>
                  <a:srgbClr val="FFFF00"/>
                </a:solidFill>
                <a:effectLst>
                  <a:outerShdw blurRad="76200" dist="50800" dir="5400000" algn="tl" rotWithShape="0">
                    <a:srgbClr val="000000">
                      <a:alpha val="65000"/>
                    </a:srgbClr>
                  </a:outerShdw>
                </a:effectLst>
              </a:rPr>
              <a:t>4.  </a:t>
            </a:r>
            <a:r>
              <a:rPr lang="id-ID" b="1" spc="50" dirty="0">
                <a:ln w="11430"/>
                <a:solidFill>
                  <a:srgbClr val="FFFF00"/>
                </a:solidFill>
                <a:effectLst>
                  <a:outerShdw blurRad="76200" dist="50800" dir="5400000" algn="tl" rotWithShape="0">
                    <a:srgbClr val="000000">
                      <a:alpha val="65000"/>
                    </a:srgbClr>
                  </a:outerShdw>
                </a:effectLst>
              </a:rPr>
              <a:t>20 Juli 2017, Ombudsman RI menemukan </a:t>
            </a:r>
            <a:endParaRPr lang="id-ID" b="1" spc="50" dirty="0" smtClean="0">
              <a:ln w="11430"/>
              <a:solidFill>
                <a:srgbClr val="FFFF00"/>
              </a:solidFill>
              <a:effectLst>
                <a:outerShdw blurRad="76200" dist="50800" dir="5400000" algn="tl" rotWithShape="0">
                  <a:srgbClr val="000000">
                    <a:alpha val="65000"/>
                  </a:srgbClr>
                </a:outerShdw>
              </a:effectLst>
            </a:endParaRPr>
          </a:p>
          <a:p>
            <a:pPr marL="0" indent="0">
              <a:buNone/>
            </a:pPr>
            <a:r>
              <a:rPr lang="id-ID" b="1" spc="50" dirty="0">
                <a:ln w="11430"/>
                <a:solidFill>
                  <a:srgbClr val="FFFF00"/>
                </a:solidFill>
                <a:effectLst>
                  <a:outerShdw blurRad="76200" dist="50800" dir="5400000" algn="tl" rotWithShape="0">
                    <a:srgbClr val="000000">
                      <a:alpha val="65000"/>
                    </a:srgbClr>
                  </a:outerShdw>
                </a:effectLst>
              </a:rPr>
              <a:t> </a:t>
            </a:r>
            <a:r>
              <a:rPr lang="id-ID" b="1" spc="50" dirty="0" smtClean="0">
                <a:ln w="11430"/>
                <a:solidFill>
                  <a:srgbClr val="FFFF00"/>
                </a:solidFill>
                <a:effectLst>
                  <a:outerShdw blurRad="76200" dist="50800" dir="5400000" algn="tl" rotWithShape="0">
                    <a:srgbClr val="000000">
                      <a:alpha val="65000"/>
                    </a:srgbClr>
                  </a:outerShdw>
                </a:effectLst>
              </a:rPr>
              <a:t>         kasus </a:t>
            </a:r>
            <a:r>
              <a:rPr lang="id-ID" b="1" spc="50" dirty="0">
                <a:ln w="11430"/>
                <a:solidFill>
                  <a:srgbClr val="FFFF00"/>
                </a:solidFill>
                <a:effectLst>
                  <a:outerShdw blurRad="76200" dist="50800" dir="5400000" algn="tl" rotWithShape="0">
                    <a:srgbClr val="000000">
                      <a:alpha val="65000"/>
                    </a:srgbClr>
                  </a:outerShdw>
                </a:effectLst>
              </a:rPr>
              <a:t>plagiasi yang diduga dilakukan Rektor </a:t>
            </a:r>
            <a:endParaRPr lang="id-ID" b="1" spc="50" dirty="0" smtClean="0">
              <a:ln w="11430"/>
              <a:solidFill>
                <a:srgbClr val="FFFF00"/>
              </a:solidFill>
              <a:effectLst>
                <a:outerShdw blurRad="76200" dist="50800" dir="5400000" algn="tl" rotWithShape="0">
                  <a:srgbClr val="000000">
                    <a:alpha val="65000"/>
                  </a:srgbClr>
                </a:outerShdw>
              </a:effectLst>
            </a:endParaRPr>
          </a:p>
          <a:p>
            <a:pPr marL="0" indent="0">
              <a:buNone/>
            </a:pPr>
            <a:r>
              <a:rPr lang="id-ID" b="1" spc="50" dirty="0">
                <a:ln w="11430"/>
                <a:solidFill>
                  <a:srgbClr val="FFFF00"/>
                </a:solidFill>
                <a:effectLst>
                  <a:outerShdw blurRad="76200" dist="50800" dir="5400000" algn="tl" rotWithShape="0">
                    <a:srgbClr val="000000">
                      <a:alpha val="65000"/>
                    </a:srgbClr>
                  </a:outerShdw>
                </a:effectLst>
              </a:rPr>
              <a:t> </a:t>
            </a:r>
            <a:r>
              <a:rPr lang="id-ID" b="1" spc="50" dirty="0" smtClean="0">
                <a:ln w="11430"/>
                <a:solidFill>
                  <a:srgbClr val="FFFF00"/>
                </a:solidFill>
                <a:effectLst>
                  <a:outerShdw blurRad="76200" dist="50800" dir="5400000" algn="tl" rotWithShape="0">
                    <a:srgbClr val="000000">
                      <a:alpha val="65000"/>
                    </a:srgbClr>
                  </a:outerShdw>
                </a:effectLst>
              </a:rPr>
              <a:t>         Universitas </a:t>
            </a:r>
            <a:r>
              <a:rPr lang="id-ID" b="1" spc="50" dirty="0">
                <a:ln w="11430"/>
                <a:solidFill>
                  <a:srgbClr val="FFFF00"/>
                </a:solidFill>
                <a:effectLst>
                  <a:outerShdw blurRad="76200" dist="50800" dir="5400000" algn="tl" rotWithShape="0">
                    <a:srgbClr val="000000">
                      <a:alpha val="65000"/>
                    </a:srgbClr>
                  </a:outerShdw>
                </a:effectLst>
              </a:rPr>
              <a:t>Halu Oleo (UHO) Mohammad </a:t>
            </a:r>
            <a:endParaRPr lang="id-ID" b="1" spc="50" dirty="0" smtClean="0">
              <a:ln w="11430"/>
              <a:solidFill>
                <a:srgbClr val="FFFF00"/>
              </a:solidFill>
              <a:effectLst>
                <a:outerShdw blurRad="76200" dist="50800" dir="5400000" algn="tl" rotWithShape="0">
                  <a:srgbClr val="000000">
                    <a:alpha val="65000"/>
                  </a:srgbClr>
                </a:outerShdw>
              </a:effectLst>
            </a:endParaRPr>
          </a:p>
          <a:p>
            <a:pPr marL="0" indent="0">
              <a:buNone/>
            </a:pPr>
            <a:r>
              <a:rPr lang="id-ID" b="1" spc="50" dirty="0">
                <a:ln w="11430"/>
                <a:solidFill>
                  <a:srgbClr val="FFFF00"/>
                </a:solidFill>
                <a:effectLst>
                  <a:outerShdw blurRad="76200" dist="50800" dir="5400000" algn="tl" rotWithShape="0">
                    <a:srgbClr val="000000">
                      <a:alpha val="65000"/>
                    </a:srgbClr>
                  </a:outerShdw>
                </a:effectLst>
              </a:rPr>
              <a:t> </a:t>
            </a:r>
            <a:r>
              <a:rPr lang="id-ID" b="1" spc="50" dirty="0" smtClean="0">
                <a:ln w="11430"/>
                <a:solidFill>
                  <a:srgbClr val="FFFF00"/>
                </a:solidFill>
                <a:effectLst>
                  <a:outerShdw blurRad="76200" dist="50800" dir="5400000" algn="tl" rotWithShape="0">
                    <a:srgbClr val="000000">
                      <a:alpha val="65000"/>
                    </a:srgbClr>
                  </a:outerShdw>
                </a:effectLst>
              </a:rPr>
              <a:t>         Zamrun </a:t>
            </a:r>
            <a:r>
              <a:rPr lang="id-ID" b="1" spc="50" dirty="0">
                <a:ln w="11430"/>
                <a:solidFill>
                  <a:srgbClr val="FFFF00"/>
                </a:solidFill>
                <a:effectLst>
                  <a:outerShdw blurRad="76200" dist="50800" dir="5400000" algn="tl" rotWithShape="0">
                    <a:srgbClr val="000000">
                      <a:alpha val="65000"/>
                    </a:srgbClr>
                  </a:outerShdw>
                </a:effectLst>
              </a:rPr>
              <a:t>Firihu. Yang bersangkutan diduga </a:t>
            </a:r>
            <a:endParaRPr lang="id-ID" b="1" spc="50" dirty="0" smtClean="0">
              <a:ln w="11430"/>
              <a:solidFill>
                <a:srgbClr val="FFFF00"/>
              </a:solidFill>
              <a:effectLst>
                <a:outerShdw blurRad="76200" dist="50800" dir="5400000" algn="tl" rotWithShape="0">
                  <a:srgbClr val="000000">
                    <a:alpha val="65000"/>
                  </a:srgbClr>
                </a:outerShdw>
              </a:effectLst>
            </a:endParaRPr>
          </a:p>
          <a:p>
            <a:pPr marL="0" indent="0">
              <a:buNone/>
            </a:pPr>
            <a:r>
              <a:rPr lang="id-ID" b="1" spc="50" dirty="0">
                <a:ln w="11430"/>
                <a:solidFill>
                  <a:srgbClr val="FFFF00"/>
                </a:solidFill>
                <a:effectLst>
                  <a:outerShdw blurRad="76200" dist="50800" dir="5400000" algn="tl" rotWithShape="0">
                    <a:srgbClr val="000000">
                      <a:alpha val="65000"/>
                    </a:srgbClr>
                  </a:outerShdw>
                </a:effectLst>
              </a:rPr>
              <a:t> </a:t>
            </a:r>
            <a:r>
              <a:rPr lang="id-ID" b="1" spc="50" dirty="0" smtClean="0">
                <a:ln w="11430"/>
                <a:solidFill>
                  <a:srgbClr val="FFFF00"/>
                </a:solidFill>
                <a:effectLst>
                  <a:outerShdw blurRad="76200" dist="50800" dir="5400000" algn="tl" rotWithShape="0">
                    <a:srgbClr val="000000">
                      <a:alpha val="65000"/>
                    </a:srgbClr>
                  </a:outerShdw>
                </a:effectLst>
              </a:rPr>
              <a:t>         melakukan </a:t>
            </a:r>
            <a:r>
              <a:rPr lang="id-ID" b="1" spc="50" dirty="0">
                <a:ln w="11430"/>
                <a:solidFill>
                  <a:srgbClr val="FFFF00"/>
                </a:solidFill>
                <a:effectLst>
                  <a:outerShdw blurRad="76200" dist="50800" dir="5400000" algn="tl" rotWithShape="0">
                    <a:srgbClr val="000000">
                      <a:alpha val="65000"/>
                    </a:srgbClr>
                  </a:outerShdw>
                </a:effectLst>
              </a:rPr>
              <a:t>plagiasi pada tiga tulisannya dalam </a:t>
            </a:r>
            <a:endParaRPr lang="id-ID" b="1" spc="50" dirty="0" smtClean="0">
              <a:ln w="11430"/>
              <a:solidFill>
                <a:srgbClr val="FFFF00"/>
              </a:solidFill>
              <a:effectLst>
                <a:outerShdw blurRad="76200" dist="50800" dir="5400000" algn="tl" rotWithShape="0">
                  <a:srgbClr val="000000">
                    <a:alpha val="65000"/>
                  </a:srgbClr>
                </a:outerShdw>
              </a:effectLst>
            </a:endParaRPr>
          </a:p>
          <a:p>
            <a:pPr marL="0" indent="0">
              <a:buNone/>
            </a:pPr>
            <a:r>
              <a:rPr lang="id-ID" b="1" spc="50" dirty="0">
                <a:ln w="11430"/>
                <a:solidFill>
                  <a:srgbClr val="FFFF00"/>
                </a:solidFill>
                <a:effectLst>
                  <a:outerShdw blurRad="76200" dist="50800" dir="5400000" algn="tl" rotWithShape="0">
                    <a:srgbClr val="000000">
                      <a:alpha val="65000"/>
                    </a:srgbClr>
                  </a:outerShdw>
                </a:effectLst>
              </a:rPr>
              <a:t> </a:t>
            </a:r>
            <a:r>
              <a:rPr lang="id-ID" b="1" spc="50" dirty="0" smtClean="0">
                <a:ln w="11430"/>
                <a:solidFill>
                  <a:srgbClr val="FFFF00"/>
                </a:solidFill>
                <a:effectLst>
                  <a:outerShdw blurRad="76200" dist="50800" dir="5400000" algn="tl" rotWithShape="0">
                    <a:srgbClr val="000000">
                      <a:alpha val="65000"/>
                    </a:srgbClr>
                  </a:outerShdw>
                </a:effectLst>
              </a:rPr>
              <a:t>         jurnal </a:t>
            </a:r>
            <a:r>
              <a:rPr lang="id-ID" b="1" spc="50" dirty="0">
                <a:ln w="11430"/>
                <a:solidFill>
                  <a:srgbClr val="FFFF00"/>
                </a:solidFill>
                <a:effectLst>
                  <a:outerShdw blurRad="76200" dist="50800" dir="5400000" algn="tl" rotWithShape="0">
                    <a:srgbClr val="000000">
                      <a:alpha val="65000"/>
                    </a:srgbClr>
                  </a:outerShdw>
                </a:effectLst>
              </a:rPr>
              <a:t>internasional; </a:t>
            </a:r>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diknas"/>
          <p:cNvPicPr>
            <a:picLocks noChangeAspect="1" noChangeArrowheads="1"/>
          </p:cNvPicPr>
          <p:nvPr/>
        </p:nvPicPr>
        <p:blipFill>
          <a:blip r:embed="rId3"/>
          <a:srcRect/>
          <a:stretch>
            <a:fillRect/>
          </a:stretch>
        </p:blipFill>
        <p:spPr bwMode="auto">
          <a:xfrm>
            <a:off x="7850921" y="260648"/>
            <a:ext cx="862053" cy="1152128"/>
          </a:xfrm>
          <a:prstGeom prst="rect">
            <a:avLst/>
          </a:prstGeom>
          <a:no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108573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bg/>
                                          </p:spTgt>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8" presetClass="emph" presetSubtype="0" fill="hold" grpId="0" nodeType="clickEffect">
                                  <p:stCondLst>
                                    <p:cond delay="0"/>
                                  </p:stCondLst>
                                  <p:childTnLst>
                                    <p:animRot by="21600000">
                                      <p:cBhvr>
                                        <p:cTn id="10" dur="2000" fill="hold"/>
                                        <p:tgtEl>
                                          <p:spTgt spid="4">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8" presetClass="emph" presetSubtype="0" fill="hold" grpId="0" nodeType="clickEffect">
                                  <p:stCondLst>
                                    <p:cond delay="0"/>
                                  </p:stCondLst>
                                  <p:childTnLst>
                                    <p:animRot by="21600000">
                                      <p:cBhvr>
                                        <p:cTn id="14" dur="2000" fill="hold"/>
                                        <p:tgtEl>
                                          <p:spTgt spid="4">
                                            <p:txEl>
                                              <p:pRg st="1" end="1"/>
                                            </p:txEl>
                                          </p:spTgt>
                                        </p:tgtEl>
                                        <p:attrNameLst>
                                          <p:attrName>r</p:attrName>
                                        </p:attrNameLst>
                                      </p:cBhvr>
                                    </p:animRot>
                                  </p:childTnLst>
                                </p:cTn>
                              </p:par>
                            </p:childTnLst>
                          </p:cTn>
                        </p:par>
                      </p:childTnLst>
                    </p:cTn>
                  </p:par>
                  <p:par>
                    <p:cTn id="15" fill="hold">
                      <p:stCondLst>
                        <p:cond delay="indefinite"/>
                      </p:stCondLst>
                      <p:childTnLst>
                        <p:par>
                          <p:cTn id="16" fill="hold">
                            <p:stCondLst>
                              <p:cond delay="0"/>
                            </p:stCondLst>
                            <p:childTnLst>
                              <p:par>
                                <p:cTn id="17" presetID="8" presetClass="emph" presetSubtype="0" fill="hold" grpId="0" nodeType="clickEffect">
                                  <p:stCondLst>
                                    <p:cond delay="0"/>
                                  </p:stCondLst>
                                  <p:childTnLst>
                                    <p:animRot by="21600000">
                                      <p:cBhvr>
                                        <p:cTn id="18" dur="2000" fill="hold"/>
                                        <p:tgtEl>
                                          <p:spTgt spid="4">
                                            <p:txEl>
                                              <p:pRg st="2" end="2"/>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8" presetClass="emph" presetSubtype="0" fill="hold" grpId="0" nodeType="clickEffect">
                                  <p:stCondLst>
                                    <p:cond delay="0"/>
                                  </p:stCondLst>
                                  <p:childTnLst>
                                    <p:animRot by="21600000">
                                      <p:cBhvr>
                                        <p:cTn id="22" dur="2000" fill="hold"/>
                                        <p:tgtEl>
                                          <p:spTgt spid="4">
                                            <p:txEl>
                                              <p:pRg st="4" end="4"/>
                                            </p:txEl>
                                          </p:spTgt>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8" presetClass="emph" presetSubtype="0" fill="hold" grpId="0" nodeType="clickEffect">
                                  <p:stCondLst>
                                    <p:cond delay="0"/>
                                  </p:stCondLst>
                                  <p:childTnLst>
                                    <p:animRot by="21600000">
                                      <p:cBhvr>
                                        <p:cTn id="26" dur="2000" fill="hold"/>
                                        <p:tgtEl>
                                          <p:spTgt spid="4">
                                            <p:txEl>
                                              <p:pRg st="5" end="5"/>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8" presetClass="emph" presetSubtype="0" fill="hold" grpId="0" nodeType="clickEffect">
                                  <p:stCondLst>
                                    <p:cond delay="0"/>
                                  </p:stCondLst>
                                  <p:childTnLst>
                                    <p:animRot by="21600000">
                                      <p:cBhvr>
                                        <p:cTn id="30" dur="2000" fill="hold"/>
                                        <p:tgtEl>
                                          <p:spTgt spid="4">
                                            <p:txEl>
                                              <p:pRg st="6" end="6"/>
                                            </p:txEl>
                                          </p:spTgt>
                                        </p:tgtEl>
                                        <p:attrNameLst>
                                          <p:attrName>r</p:attrName>
                                        </p:attrNameLst>
                                      </p:cBhvr>
                                    </p:animRot>
                                  </p:childTnLst>
                                </p:cTn>
                              </p:par>
                            </p:childTnLst>
                          </p:cTn>
                        </p:par>
                      </p:childTnLst>
                    </p:cTn>
                  </p:par>
                  <p:par>
                    <p:cTn id="31" fill="hold">
                      <p:stCondLst>
                        <p:cond delay="indefinite"/>
                      </p:stCondLst>
                      <p:childTnLst>
                        <p:par>
                          <p:cTn id="32" fill="hold">
                            <p:stCondLst>
                              <p:cond delay="0"/>
                            </p:stCondLst>
                            <p:childTnLst>
                              <p:par>
                                <p:cTn id="33" presetID="8" presetClass="emph" presetSubtype="0" fill="hold" grpId="0" nodeType="clickEffect">
                                  <p:stCondLst>
                                    <p:cond delay="0"/>
                                  </p:stCondLst>
                                  <p:childTnLst>
                                    <p:animRot by="21600000">
                                      <p:cBhvr>
                                        <p:cTn id="34" dur="2000" fill="hold"/>
                                        <p:tgtEl>
                                          <p:spTgt spid="4">
                                            <p:txEl>
                                              <p:pRg st="7" end="7"/>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8" presetClass="emph" presetSubtype="0" fill="hold" grpId="0" nodeType="clickEffect">
                                  <p:stCondLst>
                                    <p:cond delay="0"/>
                                  </p:stCondLst>
                                  <p:childTnLst>
                                    <p:animRot by="21600000">
                                      <p:cBhvr>
                                        <p:cTn id="38" dur="2000" fill="hold"/>
                                        <p:tgtEl>
                                          <p:spTgt spid="4">
                                            <p:txEl>
                                              <p:pRg st="8" end="8"/>
                                            </p:txEl>
                                          </p:spTgt>
                                        </p:tgtEl>
                                        <p:attrNameLst>
                                          <p:attrName>r</p:attrName>
                                        </p:attrNameLst>
                                      </p:cBhvr>
                                    </p:animRot>
                                  </p:childTnLst>
                                </p:cTn>
                              </p:par>
                            </p:childTnLst>
                          </p:cTn>
                        </p:par>
                      </p:childTnLst>
                    </p:cTn>
                  </p:par>
                  <p:par>
                    <p:cTn id="39" fill="hold">
                      <p:stCondLst>
                        <p:cond delay="indefinite"/>
                      </p:stCondLst>
                      <p:childTnLst>
                        <p:par>
                          <p:cTn id="40" fill="hold">
                            <p:stCondLst>
                              <p:cond delay="0"/>
                            </p:stCondLst>
                            <p:childTnLst>
                              <p:par>
                                <p:cTn id="41" presetID="8" presetClass="emph" presetSubtype="0" fill="hold" grpId="0" nodeType="clickEffect">
                                  <p:stCondLst>
                                    <p:cond delay="0"/>
                                  </p:stCondLst>
                                  <p:childTnLst>
                                    <p:animRot by="21600000">
                                      <p:cBhvr>
                                        <p:cTn id="42" dur="2000" fill="hold"/>
                                        <p:tgtEl>
                                          <p:spTgt spid="4">
                                            <p:txEl>
                                              <p:pRg st="9" end="9"/>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2" presetClass="entr" presetSubtype="2" repeatCount="indefinite" fill="hold" grpId="0" nodeType="clickEffect">
                                  <p:stCondLst>
                                    <p:cond delay="0"/>
                                  </p:stCondLst>
                                  <p:endCondLst>
                                    <p:cond evt="onNext" delay="0">
                                      <p:tgtEl>
                                        <p:sldTgt/>
                                      </p:tgtEl>
                                    </p:cond>
                                  </p:endCondLst>
                                  <p:childTnLst>
                                    <p:set>
                                      <p:cBhvr>
                                        <p:cTn id="46" dur="1" fill="hold">
                                          <p:stCondLst>
                                            <p:cond delay="0"/>
                                          </p:stCondLst>
                                        </p:cTn>
                                        <p:tgtEl>
                                          <p:spTgt spid="5"/>
                                        </p:tgtEl>
                                        <p:attrNameLst>
                                          <p:attrName>style.visibility</p:attrName>
                                        </p:attrNameLst>
                                      </p:cBhvr>
                                      <p:to>
                                        <p:strVal val="visible"/>
                                      </p:to>
                                    </p:set>
                                    <p:anim calcmode="lin" valueType="num">
                                      <p:cBhvr additive="base">
                                        <p:cTn id="47" dur="5000" fill="hold"/>
                                        <p:tgtEl>
                                          <p:spTgt spid="5"/>
                                        </p:tgtEl>
                                        <p:attrNameLst>
                                          <p:attrName>ppt_x</p:attrName>
                                        </p:attrNameLst>
                                      </p:cBhvr>
                                      <p:tavLst>
                                        <p:tav tm="0">
                                          <p:val>
                                            <p:strVal val="1+#ppt_w/2"/>
                                          </p:val>
                                        </p:tav>
                                        <p:tav tm="100000">
                                          <p:val>
                                            <p:strVal val="#ppt_x"/>
                                          </p:val>
                                        </p:tav>
                                      </p:tavLst>
                                    </p:anim>
                                    <p:anim calcmode="lin" valueType="num">
                                      <p:cBhvr additive="base">
                                        <p:cTn id="48" dur="5000" fill="hold"/>
                                        <p:tgtEl>
                                          <p:spTgt spid="5"/>
                                        </p:tgtEl>
                                        <p:attrNameLst>
                                          <p:attrName>ppt_y</p:attrName>
                                        </p:attrNameLst>
                                      </p:cBhvr>
                                      <p:tavLst>
                                        <p:tav tm="0">
                                          <p:val>
                                            <p:strVal val="#ppt_y"/>
                                          </p:val>
                                        </p:tav>
                                        <p:tav tm="100000">
                                          <p:val>
                                            <p:strVal val="#ppt_y"/>
                                          </p:val>
                                        </p:tav>
                                      </p:tavLst>
                                    </p:anim>
                                  </p:childTnLst>
                                </p:cTn>
                              </p:par>
                              <p:par>
                                <p:cTn id="49" presetID="20" presetClass="entr" presetSubtype="0" fill="hold" nodeType="withEffect">
                                  <p:stCondLst>
                                    <p:cond delay="0"/>
                                  </p:stCondLst>
                                  <p:childTnLst>
                                    <p:set>
                                      <p:cBhvr>
                                        <p:cTn id="50" dur="1" fill="hold">
                                          <p:stCondLst>
                                            <p:cond delay="0"/>
                                          </p:stCondLst>
                                        </p:cTn>
                                        <p:tgtEl>
                                          <p:spTgt spid="6"/>
                                        </p:tgtEl>
                                        <p:attrNameLst>
                                          <p:attrName>style.visibility</p:attrName>
                                        </p:attrNameLst>
                                      </p:cBhvr>
                                      <p:to>
                                        <p:strVal val="visible"/>
                                      </p:to>
                                    </p:set>
                                    <p:animEffect transition="in" filter="wedge">
                                      <p:cBhvr>
                                        <p:cTn id="5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23528" y="260648"/>
            <a:ext cx="8229600"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Autofit/>
          </a:bodyPr>
          <a:lstStyle/>
          <a:p>
            <a:pPr algn="ct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DEKADENSI MORAL DAN KARAKTER</a:t>
            </a:r>
            <a:b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DI PERGURUAN TINGGI</a:t>
            </a:r>
          </a:p>
        </p:txBody>
      </p:sp>
      <p:sp>
        <p:nvSpPr>
          <p:cNvPr id="5" name="Content Placeholder 2"/>
          <p:cNvSpPr>
            <a:spLocks noGrp="1"/>
          </p:cNvSpPr>
          <p:nvPr>
            <p:ph idx="1"/>
          </p:nvPr>
        </p:nvSpPr>
        <p:spPr>
          <a:xfrm>
            <a:off x="457200" y="1628800"/>
            <a:ext cx="8229600" cy="4695800"/>
          </a:xfrm>
          <a:blipFill>
            <a:blip r:embed="rId2"/>
            <a:tile tx="0" ty="0" sx="100000" sy="100000" flip="none" algn="tl"/>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77500" lnSpcReduction="20000"/>
          </a:bodyPr>
          <a:lstStyle/>
          <a:p>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5.   </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15 September 2017, Ombudsman RI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marL="0" indent="0">
              <a:buNone/>
            </a:pP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merekomendasikan </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peninjauan kembali posisi Julyeta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marL="0" indent="0">
              <a:buNone/>
            </a:pP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Paulina </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A Runtuwene sebagai Rektor Universitas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Negeri</a:t>
            </a:r>
          </a:p>
          <a:p>
            <a:pPr marL="0" indent="0">
              <a:buNone/>
            </a:pP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Manado terkait maladministrasi penyertaan ijazah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marL="0" indent="0">
              <a:buNone/>
            </a:pP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doktoral </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dan pengangkatan guru besar yang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marL="0" indent="0">
              <a:buNone/>
            </a:pP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r>
              <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bersangkutan</a:t>
            </a:r>
            <a:r>
              <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 </a:t>
            </a: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marL="0" indent="0">
              <a:buNone/>
            </a:pPr>
            <a:endParaRPr lang="id-ID"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6.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7 September 2017, Tim Evaluasi Kinerja Akademis (EKA)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Kemristek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dan Dikti menemukan kejanggalan di pascasarjana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Universitas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Negeri Jakarta. Jam kuliah di program pascasarjana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UNJ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hanya 40 menit per satuan kredit semester. Padahal, satu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SKS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terdiri dari 50 menit tatap muka per minggu per semester,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60 </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menit penugasan terstruktur, dan 60 menit kegiatan </a:t>
            </a:r>
            <a:endPar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mandiri</a:t>
            </a: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2" descr="diknas"/>
          <p:cNvPicPr>
            <a:picLocks noChangeAspect="1" noChangeArrowheads="1"/>
          </p:cNvPicPr>
          <p:nvPr/>
        </p:nvPicPr>
        <p:blipFill>
          <a:blip r:embed="rId3"/>
          <a:srcRect/>
          <a:stretch>
            <a:fillRect/>
          </a:stretch>
        </p:blipFill>
        <p:spPr bwMode="auto">
          <a:xfrm>
            <a:off x="7740352" y="244441"/>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810370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xit" presetSubtype="1" fill="hold" grpId="0" nodeType="clickEffect">
                                  <p:stCondLst>
                                    <p:cond delay="0"/>
                                  </p:stCondLst>
                                  <p:childTnLst>
                                    <p:animEffect transition="out" filter="wheel(1)">
                                      <p:cBhvr>
                                        <p:cTn id="11" dur="2000"/>
                                        <p:tgtEl>
                                          <p:spTgt spid="5">
                                            <p:txEl>
                                              <p:pRg st="0" end="0"/>
                                            </p:txEl>
                                          </p:spTgt>
                                        </p:tgtEl>
                                      </p:cBhvr>
                                    </p:animEffect>
                                    <p:set>
                                      <p:cBhvr>
                                        <p:cTn id="12" dur="1" fill="hold">
                                          <p:stCondLst>
                                            <p:cond delay="1999"/>
                                          </p:stCondLst>
                                        </p:cTn>
                                        <p:tgtEl>
                                          <p:spTgt spid="5">
                                            <p:txEl>
                                              <p:pRg st="0" end="0"/>
                                            </p:txEl>
                                          </p:spTgt>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1" presetClass="exit" presetSubtype="1" fill="hold" grpId="0" nodeType="clickEffect">
                                  <p:stCondLst>
                                    <p:cond delay="0"/>
                                  </p:stCondLst>
                                  <p:childTnLst>
                                    <p:animEffect transition="out" filter="wheel(1)">
                                      <p:cBhvr>
                                        <p:cTn id="16" dur="2000"/>
                                        <p:tgtEl>
                                          <p:spTgt spid="5">
                                            <p:txEl>
                                              <p:pRg st="1" end="1"/>
                                            </p:txEl>
                                          </p:spTgt>
                                        </p:tgtEl>
                                      </p:cBhvr>
                                    </p:animEffect>
                                    <p:set>
                                      <p:cBhvr>
                                        <p:cTn id="17" dur="1" fill="hold">
                                          <p:stCondLst>
                                            <p:cond delay="1999"/>
                                          </p:stCondLst>
                                        </p:cTn>
                                        <p:tgtEl>
                                          <p:spTgt spid="5">
                                            <p:txEl>
                                              <p:pRg st="1" end="1"/>
                                            </p:txEl>
                                          </p:spTgt>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1" presetClass="exit" presetSubtype="1" fill="hold" grpId="0" nodeType="clickEffect">
                                  <p:stCondLst>
                                    <p:cond delay="0"/>
                                  </p:stCondLst>
                                  <p:childTnLst>
                                    <p:animEffect transition="out" filter="wheel(1)">
                                      <p:cBhvr>
                                        <p:cTn id="21" dur="2000"/>
                                        <p:tgtEl>
                                          <p:spTgt spid="5">
                                            <p:txEl>
                                              <p:pRg st="2" end="2"/>
                                            </p:txEl>
                                          </p:spTgt>
                                        </p:tgtEl>
                                      </p:cBhvr>
                                    </p:animEffect>
                                    <p:set>
                                      <p:cBhvr>
                                        <p:cTn id="22" dur="1" fill="hold">
                                          <p:stCondLst>
                                            <p:cond delay="1999"/>
                                          </p:stCondLst>
                                        </p:cTn>
                                        <p:tgtEl>
                                          <p:spTgt spid="5">
                                            <p:txEl>
                                              <p:pRg st="2" end="2"/>
                                            </p:txEl>
                                          </p:spTgt>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1" presetClass="exit" presetSubtype="1" fill="hold" grpId="0" nodeType="clickEffect">
                                  <p:stCondLst>
                                    <p:cond delay="0"/>
                                  </p:stCondLst>
                                  <p:childTnLst>
                                    <p:animEffect transition="out" filter="wheel(1)">
                                      <p:cBhvr>
                                        <p:cTn id="26" dur="2000"/>
                                        <p:tgtEl>
                                          <p:spTgt spid="5">
                                            <p:txEl>
                                              <p:pRg st="3" end="3"/>
                                            </p:txEl>
                                          </p:spTgt>
                                        </p:tgtEl>
                                      </p:cBhvr>
                                    </p:animEffect>
                                    <p:set>
                                      <p:cBhvr>
                                        <p:cTn id="27" dur="1" fill="hold">
                                          <p:stCondLst>
                                            <p:cond delay="1999"/>
                                          </p:stCondLst>
                                        </p:cTn>
                                        <p:tgtEl>
                                          <p:spTgt spid="5">
                                            <p:txEl>
                                              <p:pRg st="3" end="3"/>
                                            </p:txEl>
                                          </p:spTgt>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1" presetClass="exit" presetSubtype="1" fill="hold" grpId="0" nodeType="clickEffect">
                                  <p:stCondLst>
                                    <p:cond delay="0"/>
                                  </p:stCondLst>
                                  <p:childTnLst>
                                    <p:animEffect transition="out" filter="wheel(1)">
                                      <p:cBhvr>
                                        <p:cTn id="31" dur="2000"/>
                                        <p:tgtEl>
                                          <p:spTgt spid="5">
                                            <p:txEl>
                                              <p:pRg st="4" end="4"/>
                                            </p:txEl>
                                          </p:spTgt>
                                        </p:tgtEl>
                                      </p:cBhvr>
                                    </p:animEffect>
                                    <p:set>
                                      <p:cBhvr>
                                        <p:cTn id="32" dur="1" fill="hold">
                                          <p:stCondLst>
                                            <p:cond delay="1999"/>
                                          </p:stCondLst>
                                        </p:cTn>
                                        <p:tgtEl>
                                          <p:spTgt spid="5">
                                            <p:txEl>
                                              <p:pRg st="4" end="4"/>
                                            </p:txEl>
                                          </p:spTgt>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1" presetClass="exit" presetSubtype="1" fill="hold" grpId="0" nodeType="clickEffect">
                                  <p:stCondLst>
                                    <p:cond delay="0"/>
                                  </p:stCondLst>
                                  <p:childTnLst>
                                    <p:animEffect transition="out" filter="wheel(1)">
                                      <p:cBhvr>
                                        <p:cTn id="36" dur="2000"/>
                                        <p:tgtEl>
                                          <p:spTgt spid="5">
                                            <p:txEl>
                                              <p:pRg st="5" end="5"/>
                                            </p:txEl>
                                          </p:spTgt>
                                        </p:tgtEl>
                                      </p:cBhvr>
                                    </p:animEffect>
                                    <p:set>
                                      <p:cBhvr>
                                        <p:cTn id="37" dur="1" fill="hold">
                                          <p:stCondLst>
                                            <p:cond delay="1999"/>
                                          </p:stCondLst>
                                        </p:cTn>
                                        <p:tgtEl>
                                          <p:spTgt spid="5">
                                            <p:txEl>
                                              <p:pRg st="5" end="5"/>
                                            </p:txEl>
                                          </p:spTgt>
                                        </p:tgtEl>
                                        <p:attrNameLst>
                                          <p:attrName>style.visibility</p:attrName>
                                        </p:attrNameLst>
                                      </p:cBhvr>
                                      <p:to>
                                        <p:strVal val="hidden"/>
                                      </p:to>
                                    </p:set>
                                  </p:childTnLst>
                                </p:cTn>
                              </p:par>
                            </p:childTnLst>
                          </p:cTn>
                        </p:par>
                      </p:childTnLst>
                    </p:cTn>
                  </p:par>
                  <p:par>
                    <p:cTn id="38" fill="hold">
                      <p:stCondLst>
                        <p:cond delay="indefinite"/>
                      </p:stCondLst>
                      <p:childTnLst>
                        <p:par>
                          <p:cTn id="39" fill="hold">
                            <p:stCondLst>
                              <p:cond delay="0"/>
                            </p:stCondLst>
                            <p:childTnLst>
                              <p:par>
                                <p:cTn id="40" presetID="21" presetClass="exit" presetSubtype="1" fill="hold" grpId="0" nodeType="clickEffect">
                                  <p:stCondLst>
                                    <p:cond delay="0"/>
                                  </p:stCondLst>
                                  <p:childTnLst>
                                    <p:animEffect transition="out" filter="wheel(1)">
                                      <p:cBhvr>
                                        <p:cTn id="41" dur="2000"/>
                                        <p:tgtEl>
                                          <p:spTgt spid="5">
                                            <p:txEl>
                                              <p:pRg st="7" end="7"/>
                                            </p:txEl>
                                          </p:spTgt>
                                        </p:tgtEl>
                                      </p:cBhvr>
                                    </p:animEffect>
                                    <p:set>
                                      <p:cBhvr>
                                        <p:cTn id="42" dur="1" fill="hold">
                                          <p:stCondLst>
                                            <p:cond delay="1999"/>
                                          </p:stCondLst>
                                        </p:cTn>
                                        <p:tgtEl>
                                          <p:spTgt spid="5">
                                            <p:txEl>
                                              <p:pRg st="7" end="7"/>
                                            </p:txEl>
                                          </p:spTgt>
                                        </p:tgtEl>
                                        <p:attrNameLst>
                                          <p:attrName>style.visibility</p:attrName>
                                        </p:attrNameLst>
                                      </p:cBhvr>
                                      <p:to>
                                        <p:strVal val="hidden"/>
                                      </p:to>
                                    </p:set>
                                  </p:childTnLst>
                                </p:cTn>
                              </p:par>
                            </p:childTnLst>
                          </p:cTn>
                        </p:par>
                      </p:childTnLst>
                    </p:cTn>
                  </p:par>
                  <p:par>
                    <p:cTn id="43" fill="hold">
                      <p:stCondLst>
                        <p:cond delay="indefinite"/>
                      </p:stCondLst>
                      <p:childTnLst>
                        <p:par>
                          <p:cTn id="44" fill="hold">
                            <p:stCondLst>
                              <p:cond delay="0"/>
                            </p:stCondLst>
                            <p:childTnLst>
                              <p:par>
                                <p:cTn id="45" presetID="21" presetClass="exit" presetSubtype="1" fill="hold" grpId="0" nodeType="clickEffect">
                                  <p:stCondLst>
                                    <p:cond delay="0"/>
                                  </p:stCondLst>
                                  <p:childTnLst>
                                    <p:animEffect transition="out" filter="wheel(1)">
                                      <p:cBhvr>
                                        <p:cTn id="46" dur="2000"/>
                                        <p:tgtEl>
                                          <p:spTgt spid="5">
                                            <p:txEl>
                                              <p:pRg st="8" end="8"/>
                                            </p:txEl>
                                          </p:spTgt>
                                        </p:tgtEl>
                                      </p:cBhvr>
                                    </p:animEffect>
                                    <p:set>
                                      <p:cBhvr>
                                        <p:cTn id="47" dur="1" fill="hold">
                                          <p:stCondLst>
                                            <p:cond delay="1999"/>
                                          </p:stCondLst>
                                        </p:cTn>
                                        <p:tgtEl>
                                          <p:spTgt spid="5">
                                            <p:txEl>
                                              <p:pRg st="8" end="8"/>
                                            </p:txEl>
                                          </p:spTgt>
                                        </p:tgtEl>
                                        <p:attrNameLst>
                                          <p:attrName>style.visibility</p:attrName>
                                        </p:attrNameLst>
                                      </p:cBhvr>
                                      <p:to>
                                        <p:strVal val="hidden"/>
                                      </p:to>
                                    </p:set>
                                  </p:childTnLst>
                                </p:cTn>
                              </p:par>
                            </p:childTnLst>
                          </p:cTn>
                        </p:par>
                      </p:childTnLst>
                    </p:cTn>
                  </p:par>
                  <p:par>
                    <p:cTn id="48" fill="hold">
                      <p:stCondLst>
                        <p:cond delay="indefinite"/>
                      </p:stCondLst>
                      <p:childTnLst>
                        <p:par>
                          <p:cTn id="49" fill="hold">
                            <p:stCondLst>
                              <p:cond delay="0"/>
                            </p:stCondLst>
                            <p:childTnLst>
                              <p:par>
                                <p:cTn id="50" presetID="21" presetClass="exit" presetSubtype="1" fill="hold" grpId="0" nodeType="clickEffect">
                                  <p:stCondLst>
                                    <p:cond delay="0"/>
                                  </p:stCondLst>
                                  <p:childTnLst>
                                    <p:animEffect transition="out" filter="wheel(1)">
                                      <p:cBhvr>
                                        <p:cTn id="51" dur="2000"/>
                                        <p:tgtEl>
                                          <p:spTgt spid="5">
                                            <p:txEl>
                                              <p:pRg st="9" end="9"/>
                                            </p:txEl>
                                          </p:spTgt>
                                        </p:tgtEl>
                                      </p:cBhvr>
                                    </p:animEffect>
                                    <p:set>
                                      <p:cBhvr>
                                        <p:cTn id="52" dur="1" fill="hold">
                                          <p:stCondLst>
                                            <p:cond delay="1999"/>
                                          </p:stCondLst>
                                        </p:cTn>
                                        <p:tgtEl>
                                          <p:spTgt spid="5">
                                            <p:txEl>
                                              <p:pRg st="9" end="9"/>
                                            </p:txEl>
                                          </p:spTgt>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21" presetClass="exit" presetSubtype="1" fill="hold" grpId="0" nodeType="clickEffect">
                                  <p:stCondLst>
                                    <p:cond delay="0"/>
                                  </p:stCondLst>
                                  <p:childTnLst>
                                    <p:animEffect transition="out" filter="wheel(1)">
                                      <p:cBhvr>
                                        <p:cTn id="56" dur="2000"/>
                                        <p:tgtEl>
                                          <p:spTgt spid="5">
                                            <p:txEl>
                                              <p:pRg st="10" end="10"/>
                                            </p:txEl>
                                          </p:spTgt>
                                        </p:tgtEl>
                                      </p:cBhvr>
                                    </p:animEffect>
                                    <p:set>
                                      <p:cBhvr>
                                        <p:cTn id="57" dur="1" fill="hold">
                                          <p:stCondLst>
                                            <p:cond delay="1999"/>
                                          </p:stCondLst>
                                        </p:cTn>
                                        <p:tgtEl>
                                          <p:spTgt spid="5">
                                            <p:txEl>
                                              <p:pRg st="10" end="10"/>
                                            </p:txEl>
                                          </p:spTgt>
                                        </p:tgtEl>
                                        <p:attrNameLst>
                                          <p:attrName>style.visibility</p:attrName>
                                        </p:attrNameLst>
                                      </p:cBhvr>
                                      <p:to>
                                        <p:strVal val="hidden"/>
                                      </p:to>
                                    </p:set>
                                  </p:childTnLst>
                                </p:cTn>
                              </p:par>
                            </p:childTnLst>
                          </p:cTn>
                        </p:par>
                      </p:childTnLst>
                    </p:cTn>
                  </p:par>
                  <p:par>
                    <p:cTn id="58" fill="hold">
                      <p:stCondLst>
                        <p:cond delay="indefinite"/>
                      </p:stCondLst>
                      <p:childTnLst>
                        <p:par>
                          <p:cTn id="59" fill="hold">
                            <p:stCondLst>
                              <p:cond delay="0"/>
                            </p:stCondLst>
                            <p:childTnLst>
                              <p:par>
                                <p:cTn id="60" presetID="21" presetClass="exit" presetSubtype="1" fill="hold" grpId="0" nodeType="clickEffect">
                                  <p:stCondLst>
                                    <p:cond delay="0"/>
                                  </p:stCondLst>
                                  <p:childTnLst>
                                    <p:animEffect transition="out" filter="wheel(1)">
                                      <p:cBhvr>
                                        <p:cTn id="61" dur="2000"/>
                                        <p:tgtEl>
                                          <p:spTgt spid="5">
                                            <p:txEl>
                                              <p:pRg st="11" end="11"/>
                                            </p:txEl>
                                          </p:spTgt>
                                        </p:tgtEl>
                                      </p:cBhvr>
                                    </p:animEffect>
                                    <p:set>
                                      <p:cBhvr>
                                        <p:cTn id="62" dur="1" fill="hold">
                                          <p:stCondLst>
                                            <p:cond delay="1999"/>
                                          </p:stCondLst>
                                        </p:cTn>
                                        <p:tgtEl>
                                          <p:spTgt spid="5">
                                            <p:txEl>
                                              <p:pRg st="11" end="11"/>
                                            </p:txEl>
                                          </p:spTgt>
                                        </p:tgtEl>
                                        <p:attrNameLst>
                                          <p:attrName>style.visibility</p:attrName>
                                        </p:attrNameLst>
                                      </p:cBhvr>
                                      <p:to>
                                        <p:strVal val="hidden"/>
                                      </p:to>
                                    </p:set>
                                  </p:childTnLst>
                                </p:cTn>
                              </p:par>
                            </p:childTnLst>
                          </p:cTn>
                        </p:par>
                      </p:childTnLst>
                    </p:cTn>
                  </p:par>
                  <p:par>
                    <p:cTn id="63" fill="hold">
                      <p:stCondLst>
                        <p:cond delay="indefinite"/>
                      </p:stCondLst>
                      <p:childTnLst>
                        <p:par>
                          <p:cTn id="64" fill="hold">
                            <p:stCondLst>
                              <p:cond delay="0"/>
                            </p:stCondLst>
                            <p:childTnLst>
                              <p:par>
                                <p:cTn id="65" presetID="21" presetClass="exit" presetSubtype="1" fill="hold" grpId="0" nodeType="clickEffect">
                                  <p:stCondLst>
                                    <p:cond delay="0"/>
                                  </p:stCondLst>
                                  <p:childTnLst>
                                    <p:animEffect transition="out" filter="wheel(1)">
                                      <p:cBhvr>
                                        <p:cTn id="66" dur="2000"/>
                                        <p:tgtEl>
                                          <p:spTgt spid="5">
                                            <p:txEl>
                                              <p:pRg st="12" end="12"/>
                                            </p:txEl>
                                          </p:spTgt>
                                        </p:tgtEl>
                                      </p:cBhvr>
                                    </p:animEffect>
                                    <p:set>
                                      <p:cBhvr>
                                        <p:cTn id="67" dur="1" fill="hold">
                                          <p:stCondLst>
                                            <p:cond delay="1999"/>
                                          </p:stCondLst>
                                        </p:cTn>
                                        <p:tgtEl>
                                          <p:spTgt spid="5">
                                            <p:txEl>
                                              <p:pRg st="12" end="12"/>
                                            </p:txEl>
                                          </p:spTgt>
                                        </p:tgtEl>
                                        <p:attrNameLst>
                                          <p:attrName>style.visibility</p:attrName>
                                        </p:attrNameLst>
                                      </p:cBhvr>
                                      <p:to>
                                        <p:strVal val="hidden"/>
                                      </p:to>
                                    </p:set>
                                  </p:childTnLst>
                                </p:cTn>
                              </p:par>
                            </p:childTnLst>
                          </p:cTn>
                        </p:par>
                      </p:childTnLst>
                    </p:cTn>
                  </p:par>
                  <p:par>
                    <p:cTn id="68" fill="hold">
                      <p:stCondLst>
                        <p:cond delay="indefinite"/>
                      </p:stCondLst>
                      <p:childTnLst>
                        <p:par>
                          <p:cTn id="69" fill="hold">
                            <p:stCondLst>
                              <p:cond delay="0"/>
                            </p:stCondLst>
                            <p:childTnLst>
                              <p:par>
                                <p:cTn id="70" presetID="21" presetClass="exit" presetSubtype="1" fill="hold" grpId="0" nodeType="clickEffect">
                                  <p:stCondLst>
                                    <p:cond delay="0"/>
                                  </p:stCondLst>
                                  <p:childTnLst>
                                    <p:animEffect transition="out" filter="wheel(1)">
                                      <p:cBhvr>
                                        <p:cTn id="71" dur="2000"/>
                                        <p:tgtEl>
                                          <p:spTgt spid="5">
                                            <p:txEl>
                                              <p:pRg st="13" end="13"/>
                                            </p:txEl>
                                          </p:spTgt>
                                        </p:tgtEl>
                                      </p:cBhvr>
                                    </p:animEffect>
                                    <p:set>
                                      <p:cBhvr>
                                        <p:cTn id="72" dur="1" fill="hold">
                                          <p:stCondLst>
                                            <p:cond delay="1999"/>
                                          </p:stCondLst>
                                        </p:cTn>
                                        <p:tgtEl>
                                          <p:spTgt spid="5">
                                            <p:txEl>
                                              <p:pRg st="13" end="13"/>
                                            </p:txEl>
                                          </p:spTgt>
                                        </p:tgtEl>
                                        <p:attrNameLst>
                                          <p:attrName>style.visibility</p:attrName>
                                        </p:attrNameLst>
                                      </p:cBhvr>
                                      <p:to>
                                        <p:strVal val="hidden"/>
                                      </p:to>
                                    </p:set>
                                  </p:childTnLst>
                                </p:cTn>
                              </p:par>
                            </p:childTnLst>
                          </p:cTn>
                        </p:par>
                      </p:childTnLst>
                    </p:cTn>
                  </p:par>
                  <p:par>
                    <p:cTn id="73" fill="hold">
                      <p:stCondLst>
                        <p:cond delay="indefinite"/>
                      </p:stCondLst>
                      <p:childTnLst>
                        <p:par>
                          <p:cTn id="74" fill="hold">
                            <p:stCondLst>
                              <p:cond delay="0"/>
                            </p:stCondLst>
                            <p:childTnLst>
                              <p:par>
                                <p:cTn id="75" presetID="21" presetClass="exit" presetSubtype="1" fill="hold" grpId="0" nodeType="clickEffect">
                                  <p:stCondLst>
                                    <p:cond delay="0"/>
                                  </p:stCondLst>
                                  <p:childTnLst>
                                    <p:animEffect transition="out" filter="wheel(1)">
                                      <p:cBhvr>
                                        <p:cTn id="76" dur="2000"/>
                                        <p:tgtEl>
                                          <p:spTgt spid="5">
                                            <p:bg/>
                                          </p:spTgt>
                                        </p:tgtEl>
                                      </p:cBhvr>
                                    </p:animEffect>
                                    <p:set>
                                      <p:cBhvr>
                                        <p:cTn id="77" dur="1" fill="hold">
                                          <p:stCondLst>
                                            <p:cond delay="1999"/>
                                          </p:stCondLst>
                                        </p:cTn>
                                        <p:tgtEl>
                                          <p:spTgt spid="5">
                                            <p:bg/>
                                          </p:spTgt>
                                        </p:tgtEl>
                                        <p:attrNameLst>
                                          <p:attrName>style.visibility</p:attrName>
                                        </p:attrNameLst>
                                      </p:cBhvr>
                                      <p:to>
                                        <p:strVal val="hidden"/>
                                      </p:to>
                                    </p:set>
                                  </p:childTnLst>
                                </p:cTn>
                              </p:par>
                              <p:par>
                                <p:cTn id="78" presetID="20" presetClass="entr" presetSubtype="0" fill="hold" nodeType="with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edge">
                                      <p:cBhvr>
                                        <p:cTn id="8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shade val="50000"/>
            </a:schemeClr>
          </a:lnRef>
          <a:fillRef idx="1">
            <a:schemeClr val="accent6"/>
          </a:fillRef>
          <a:effectRef idx="0">
            <a:schemeClr val="accent6"/>
          </a:effectRef>
          <a:fontRef idx="minor">
            <a:schemeClr val="lt1"/>
          </a:fontRef>
        </p:style>
        <p:txBody>
          <a:bodyPr/>
          <a:lstStyle/>
          <a:p>
            <a:r>
              <a:rPr lang="id-ID" dirty="0" smtClean="0"/>
              <a:t>1. Kekerasan fisik</a:t>
            </a:r>
          </a:p>
          <a:p>
            <a:r>
              <a:rPr lang="id-ID" dirty="0" smtClean="0"/>
              <a:t>2. Kekerasan mental</a:t>
            </a:r>
          </a:p>
          <a:p>
            <a:r>
              <a:rPr lang="id-ID" dirty="0" smtClean="0"/>
              <a:t>3. Kekerasan seksual</a:t>
            </a:r>
          </a:p>
          <a:p>
            <a:r>
              <a:rPr lang="id-ID" dirty="0" smtClean="0"/>
              <a:t>4. Pelanggaran Etika Profesi </a:t>
            </a:r>
          </a:p>
          <a:p>
            <a:r>
              <a:rPr lang="id-ID" dirty="0" smtClean="0"/>
              <a:t>5. Mengkomsumsi obat terlarang: sabu, narkoba</a:t>
            </a:r>
          </a:p>
          <a:p>
            <a:r>
              <a:rPr lang="id-ID" dirty="0" smtClean="0"/>
              <a:t>6. Tawuran pelajar</a:t>
            </a:r>
            <a:endParaRPr lang="id-ID" dirty="0"/>
          </a:p>
        </p:txBody>
      </p:sp>
      <p:sp>
        <p:nvSpPr>
          <p:cNvPr id="4" name="Title 1"/>
          <p:cNvSpPr>
            <a:spLocks noGrp="1"/>
          </p:cNvSpPr>
          <p:nvPr>
            <p:ph type="title"/>
          </p:nvPr>
        </p:nvSpPr>
        <p:spPr>
          <a:xfrm>
            <a:off x="1" y="692696"/>
            <a:ext cx="8229600"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Autofit/>
          </a:bodyPr>
          <a:lstStyle/>
          <a:p>
            <a:pPr algn="ct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DEKADENSI MORAL DAN KARAKTER</a:t>
            </a:r>
            <a:b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DI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sekolah</a:t>
            </a:r>
            <a:endPar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E:\Bu Agus\Foto dari digital sd klampok 01\foto kegiatan sekolah\DSC0051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771548" y="4387687"/>
            <a:ext cx="3904908" cy="1861809"/>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7" name="Picture 6" descr="D:\Foto 2015-2016\Foto Pembljrn d kls\IMG02216-20160509-095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15112" y="1988840"/>
            <a:ext cx="3561344" cy="180020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2" descr="E:\Bu Agus\Foto dari digital sd klampok 01\foto kegiatan sekolah\DSC0053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1295" y="4869160"/>
            <a:ext cx="4050705" cy="13773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95536" y="105793"/>
            <a:ext cx="1164790" cy="1440160"/>
          </a:xfrm>
          <a:prstGeom prst="rect">
            <a:avLst/>
          </a:prstGeom>
        </p:spPr>
      </p:pic>
      <p:pic>
        <p:nvPicPr>
          <p:cNvPr id="10" name="Picture 2" descr="diknas"/>
          <p:cNvPicPr>
            <a:picLocks noChangeAspect="1" noChangeArrowheads="1"/>
          </p:cNvPicPr>
          <p:nvPr/>
        </p:nvPicPr>
        <p:blipFill>
          <a:blip r:embed="rId6"/>
          <a:srcRect/>
          <a:stretch>
            <a:fillRect/>
          </a:stretch>
        </p:blipFill>
        <p:spPr bwMode="auto">
          <a:xfrm>
            <a:off x="8579683" y="548680"/>
            <a:ext cx="862053" cy="1152128"/>
          </a:xfrm>
          <a:prstGeom prst="rect">
            <a:avLst/>
          </a:prstGeom>
          <a:noFill/>
          <a:ln w="9525">
            <a:noFill/>
            <a:miter lim="800000"/>
            <a:headEnd/>
            <a:tailEnd/>
          </a:ln>
        </p:spPr>
      </p:pic>
    </p:spTree>
    <p:extLst>
      <p:ext uri="{BB962C8B-B14F-4D97-AF65-F5344CB8AC3E}">
        <p14:creationId xmlns:p14="http://schemas.microsoft.com/office/powerpoint/2010/main" val="1445105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barn(inVertical)">
                                      <p:cBhvr>
                                        <p:cTn id="12" dur="500"/>
                                        <p:tgtEl>
                                          <p:spTgt spid="3">
                                            <p:bg/>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barn(inVertical)">
                                      <p:cBhvr>
                                        <p:cTn id="17" dur="5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barn(inVertical)">
                                      <p:cBhvr>
                                        <p:cTn id="22" dur="500"/>
                                        <p:tgtEl>
                                          <p:spTgt spid="3">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barn(inVertical)">
                                      <p:cBhvr>
                                        <p:cTn id="27" dur="500"/>
                                        <p:tgtEl>
                                          <p:spTgt spid="3">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barn(inVertical)">
                                      <p:cBhvr>
                                        <p:cTn id="32" dur="500"/>
                                        <p:tgtEl>
                                          <p:spTgt spid="3">
                                            <p:txEl>
                                              <p:pRg st="3" end="3"/>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barn(inVertical)">
                                      <p:cBhvr>
                                        <p:cTn id="37" dur="500"/>
                                        <p:tgtEl>
                                          <p:spTgt spid="3">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3">
                                            <p:txEl>
                                              <p:pRg st="5" end="5"/>
                                            </p:txEl>
                                          </p:spTgt>
                                        </p:tgtEl>
                                        <p:attrNameLst>
                                          <p:attrName>style.visibility</p:attrName>
                                        </p:attrNameLst>
                                      </p:cBhvr>
                                      <p:to>
                                        <p:strVal val="visible"/>
                                      </p:to>
                                    </p:set>
                                    <p:animEffect transition="in" filter="barn(inVertical)">
                                      <p:cBhvr>
                                        <p:cTn id="42" dur="500"/>
                                        <p:tgtEl>
                                          <p:spTgt spid="3">
                                            <p:txEl>
                                              <p:pRg st="5" end="5"/>
                                            </p:txEl>
                                          </p:spTgt>
                                        </p:tgtEl>
                                      </p:cBhvr>
                                    </p:animEffect>
                                  </p:childTnLst>
                                </p:cTn>
                              </p:par>
                            </p:childTnLst>
                          </p:cTn>
                        </p:par>
                        <p:par>
                          <p:cTn id="43" fill="hold">
                            <p:stCondLst>
                              <p:cond delay="500"/>
                            </p:stCondLst>
                            <p:childTnLst>
                              <p:par>
                                <p:cTn id="44" presetID="31" presetClass="entr" presetSubtype="0" fill="hold"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1000" fill="hold"/>
                                        <p:tgtEl>
                                          <p:spTgt spid="9"/>
                                        </p:tgtEl>
                                        <p:attrNameLst>
                                          <p:attrName>ppt_w</p:attrName>
                                        </p:attrNameLst>
                                      </p:cBhvr>
                                      <p:tavLst>
                                        <p:tav tm="0">
                                          <p:val>
                                            <p:fltVal val="0"/>
                                          </p:val>
                                        </p:tav>
                                        <p:tav tm="100000">
                                          <p:val>
                                            <p:strVal val="#ppt_w"/>
                                          </p:val>
                                        </p:tav>
                                      </p:tavLst>
                                    </p:anim>
                                    <p:anim calcmode="lin" valueType="num">
                                      <p:cBhvr>
                                        <p:cTn id="47" dur="1000" fill="hold"/>
                                        <p:tgtEl>
                                          <p:spTgt spid="9"/>
                                        </p:tgtEl>
                                        <p:attrNameLst>
                                          <p:attrName>ppt_h</p:attrName>
                                        </p:attrNameLst>
                                      </p:cBhvr>
                                      <p:tavLst>
                                        <p:tav tm="0">
                                          <p:val>
                                            <p:fltVal val="0"/>
                                          </p:val>
                                        </p:tav>
                                        <p:tav tm="100000">
                                          <p:val>
                                            <p:strVal val="#ppt_h"/>
                                          </p:val>
                                        </p:tav>
                                      </p:tavLst>
                                    </p:anim>
                                    <p:anim calcmode="lin" valueType="num">
                                      <p:cBhvr>
                                        <p:cTn id="48" dur="1000" fill="hold"/>
                                        <p:tgtEl>
                                          <p:spTgt spid="9"/>
                                        </p:tgtEl>
                                        <p:attrNameLst>
                                          <p:attrName>style.rotation</p:attrName>
                                        </p:attrNameLst>
                                      </p:cBhvr>
                                      <p:tavLst>
                                        <p:tav tm="0">
                                          <p:val>
                                            <p:fltVal val="90"/>
                                          </p:val>
                                        </p:tav>
                                        <p:tav tm="100000">
                                          <p:val>
                                            <p:fltVal val="0"/>
                                          </p:val>
                                        </p:tav>
                                      </p:tavLst>
                                    </p:anim>
                                    <p:animEffect transition="in" filter="fade">
                                      <p:cBhvr>
                                        <p:cTn id="49" dur="1000"/>
                                        <p:tgtEl>
                                          <p:spTgt spid="9"/>
                                        </p:tgtEl>
                                      </p:cBhvr>
                                    </p:animEffect>
                                  </p:childTnLst>
                                </p:cTn>
                              </p:par>
                              <p:par>
                                <p:cTn id="50" presetID="20" presetClass="entr" presetSubtype="0" fill="hold" nodeType="withEffect">
                                  <p:stCondLst>
                                    <p:cond delay="0"/>
                                  </p:stCondLst>
                                  <p:childTnLst>
                                    <p:set>
                                      <p:cBhvr>
                                        <p:cTn id="51" dur="1" fill="hold">
                                          <p:stCondLst>
                                            <p:cond delay="0"/>
                                          </p:stCondLst>
                                        </p:cTn>
                                        <p:tgtEl>
                                          <p:spTgt spid="10"/>
                                        </p:tgtEl>
                                        <p:attrNameLst>
                                          <p:attrName>style.visibility</p:attrName>
                                        </p:attrNameLst>
                                      </p:cBhvr>
                                      <p:to>
                                        <p:strVal val="visible"/>
                                      </p:to>
                                    </p:set>
                                    <p:animEffect transition="in" filter="wedge">
                                      <p:cBhvr>
                                        <p:cTn id="52"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1" y="1628800"/>
            <a:ext cx="8229600" cy="438912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6">
              <a:shade val="50000"/>
            </a:schemeClr>
          </a:lnRef>
          <a:fillRef idx="1">
            <a:schemeClr val="accent6"/>
          </a:fillRef>
          <a:effectRef idx="0">
            <a:schemeClr val="accent6"/>
          </a:effectRef>
          <a:fontRef idx="minor">
            <a:schemeClr val="lt1"/>
          </a:fontRef>
        </p:style>
        <p:txBody>
          <a:bodyPr>
            <a:normAutofit/>
          </a:bodyPr>
          <a:lstStyle/>
          <a:p>
            <a:r>
              <a:rPr lang="id-ID"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1. Terabaikannya peran orangtua sebagai </a:t>
            </a:r>
          </a:p>
          <a:p>
            <a:pPr marL="0" indent="0">
              <a:buNone/>
            </a:pPr>
            <a:r>
              <a:rPr lang="id-ID"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a:t>
            </a:r>
            <a:r>
              <a:rPr lang="id-ID"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pendidik  pertama dan utama</a:t>
            </a:r>
          </a:p>
          <a:p>
            <a:r>
              <a:rPr lang="id-ID"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2. Kekerasan rumah tangga</a:t>
            </a:r>
          </a:p>
          <a:p>
            <a:r>
              <a:rPr lang="id-ID" sz="32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3. Perseingkuhan dan perceraian</a:t>
            </a:r>
          </a:p>
          <a:p>
            <a:endParaRPr lang="id-ID"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endParaRPr lang="id-ID" sz="32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4" name="Title 1"/>
          <p:cNvSpPr>
            <a:spLocks noGrp="1"/>
          </p:cNvSpPr>
          <p:nvPr>
            <p:ph type="title"/>
          </p:nvPr>
        </p:nvSpPr>
        <p:spPr>
          <a:xfrm>
            <a:off x="1403648" y="260648"/>
            <a:ext cx="6552728" cy="1143000"/>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pPr algn="ct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DEKADENSI MORAL DAN KARAKTER</a:t>
            </a:r>
            <a:b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b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DI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KELUARGA</a:t>
            </a:r>
            <a:endPar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Rectangle 4"/>
          <p:cNvSpPr>
            <a:spLocks noChangeArrowheads="1"/>
          </p:cNvSpPr>
          <p:nvPr/>
        </p:nvSpPr>
        <p:spPr bwMode="auto">
          <a:xfrm>
            <a:off x="-15983" y="6093296"/>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552" y="4293096"/>
            <a:ext cx="3240360" cy="1656184"/>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923928" y="4259364"/>
            <a:ext cx="4608512" cy="1689916"/>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pic>
      <p:pic>
        <p:nvPicPr>
          <p:cNvPr id="8" name="Picture 2" descr="diknas"/>
          <p:cNvPicPr>
            <a:picLocks noChangeAspect="1" noChangeArrowheads="1"/>
          </p:cNvPicPr>
          <p:nvPr/>
        </p:nvPicPr>
        <p:blipFill>
          <a:blip r:embed="rId4"/>
          <a:srcRect/>
          <a:stretch>
            <a:fillRect/>
          </a:stretch>
        </p:blipFill>
        <p:spPr bwMode="auto">
          <a:xfrm>
            <a:off x="8101413" y="256665"/>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788316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repeatCount="indefinite" fill="hold" grpId="0" nodeType="clickEffect">
                                  <p:stCondLst>
                                    <p:cond delay="0"/>
                                  </p:stCondLst>
                                  <p:endCondLst>
                                    <p:cond evt="onNext" delay="0">
                                      <p:tgtEl>
                                        <p:sldTgt/>
                                      </p:tgtEl>
                                    </p:cond>
                                  </p:end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0" fill="hold"/>
                                        <p:tgtEl>
                                          <p:spTgt spid="5"/>
                                        </p:tgtEl>
                                        <p:attrNameLst>
                                          <p:attrName>ppt_x</p:attrName>
                                        </p:attrNameLst>
                                      </p:cBhvr>
                                      <p:tavLst>
                                        <p:tav tm="0">
                                          <p:val>
                                            <p:strVal val="1+#ppt_w/2"/>
                                          </p:val>
                                        </p:tav>
                                        <p:tav tm="100000">
                                          <p:val>
                                            <p:strVal val="#ppt_x"/>
                                          </p:val>
                                        </p:tav>
                                      </p:tavLst>
                                    </p:anim>
                                    <p:anim calcmode="lin" valueType="num">
                                      <p:cBhvr additive="base">
                                        <p:cTn id="13" dur="5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5" presetClass="entr" presetSubtype="0" fill="hold" grpId="0" nodeType="clickEffect">
                                  <p:stCondLst>
                                    <p:cond delay="0"/>
                                  </p:stCondLst>
                                  <p:childTnLst>
                                    <p:set>
                                      <p:cBhvr>
                                        <p:cTn id="17" dur="1" fill="hold">
                                          <p:stCondLst>
                                            <p:cond delay="0"/>
                                          </p:stCondLst>
                                        </p:cTn>
                                        <p:tgtEl>
                                          <p:spTgt spid="3">
                                            <p:bg/>
                                          </p:spTgt>
                                        </p:tgtEl>
                                        <p:attrNameLst>
                                          <p:attrName>style.visibility</p:attrName>
                                        </p:attrNameLst>
                                      </p:cBhvr>
                                      <p:to>
                                        <p:strVal val="visible"/>
                                      </p:to>
                                    </p:set>
                                    <p:animEffect transition="in" filter="fade">
                                      <p:cBhvr>
                                        <p:cTn id="18" dur="2000"/>
                                        <p:tgtEl>
                                          <p:spTgt spid="3">
                                            <p:bg/>
                                          </p:spTgt>
                                        </p:tgtEl>
                                      </p:cBhvr>
                                    </p:animEffect>
                                    <p:anim calcmode="lin" valueType="num">
                                      <p:cBhvr>
                                        <p:cTn id="19" dur="2000" fill="hold"/>
                                        <p:tgtEl>
                                          <p:spTgt spid="3">
                                            <p:bg/>
                                          </p:spTgt>
                                        </p:tgtEl>
                                        <p:attrNameLst>
                                          <p:attrName>ppt_w</p:attrName>
                                        </p:attrNameLst>
                                      </p:cBhvr>
                                      <p:tavLst>
                                        <p:tav tm="0" fmla="#ppt_w*sin(2.5*pi*$)">
                                          <p:val>
                                            <p:fltVal val="0"/>
                                          </p:val>
                                        </p:tav>
                                        <p:tav tm="100000">
                                          <p:val>
                                            <p:fltVal val="1"/>
                                          </p:val>
                                        </p:tav>
                                      </p:tavLst>
                                    </p:anim>
                                    <p:anim calcmode="lin" valueType="num">
                                      <p:cBhvr>
                                        <p:cTn id="20" dur="2000" fill="hold"/>
                                        <p:tgtEl>
                                          <p:spTgt spid="3">
                                            <p:bg/>
                                          </p:spTgt>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fade">
                                      <p:cBhvr>
                                        <p:cTn id="25" dur="2000"/>
                                        <p:tgtEl>
                                          <p:spTgt spid="3">
                                            <p:txEl>
                                              <p:pRg st="0" end="0"/>
                                            </p:txEl>
                                          </p:spTgt>
                                        </p:tgtEl>
                                      </p:cBhvr>
                                    </p:animEffect>
                                    <p:anim calcmode="lin" valueType="num">
                                      <p:cBhvr>
                                        <p:cTn id="26"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27"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28" fill="hold">
                      <p:stCondLst>
                        <p:cond delay="indefinite"/>
                      </p:stCondLst>
                      <p:childTnLst>
                        <p:par>
                          <p:cTn id="29" fill="hold">
                            <p:stCondLst>
                              <p:cond delay="0"/>
                            </p:stCondLst>
                            <p:childTnLst>
                              <p:par>
                                <p:cTn id="30" presetID="45" presetClass="entr" presetSubtype="0" fill="hold" grpId="0" nodeType="clickEffect">
                                  <p:stCondLst>
                                    <p:cond delay="0"/>
                                  </p:stCondLst>
                                  <p:childTnLst>
                                    <p:set>
                                      <p:cBhvr>
                                        <p:cTn id="31" dur="1" fill="hold">
                                          <p:stCondLst>
                                            <p:cond delay="0"/>
                                          </p:stCondLst>
                                        </p:cTn>
                                        <p:tgtEl>
                                          <p:spTgt spid="3">
                                            <p:txEl>
                                              <p:pRg st="1" end="1"/>
                                            </p:txEl>
                                          </p:spTgt>
                                        </p:tgtEl>
                                        <p:attrNameLst>
                                          <p:attrName>style.visibility</p:attrName>
                                        </p:attrNameLst>
                                      </p:cBhvr>
                                      <p:to>
                                        <p:strVal val="visible"/>
                                      </p:to>
                                    </p:set>
                                    <p:animEffect transition="in" filter="fade">
                                      <p:cBhvr>
                                        <p:cTn id="32" dur="2000"/>
                                        <p:tgtEl>
                                          <p:spTgt spid="3">
                                            <p:txEl>
                                              <p:pRg st="1" end="1"/>
                                            </p:txEl>
                                          </p:spTgt>
                                        </p:tgtEl>
                                      </p:cBhvr>
                                    </p:animEffect>
                                    <p:anim calcmode="lin" valueType="num">
                                      <p:cBhvr>
                                        <p:cTn id="33"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34"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35" fill="hold">
                      <p:stCondLst>
                        <p:cond delay="indefinite"/>
                      </p:stCondLst>
                      <p:childTnLst>
                        <p:par>
                          <p:cTn id="36" fill="hold">
                            <p:stCondLst>
                              <p:cond delay="0"/>
                            </p:stCondLst>
                            <p:childTnLst>
                              <p:par>
                                <p:cTn id="37" presetID="45" presetClass="entr" presetSubtype="0" fill="hold" grpId="0" nodeType="clickEffect">
                                  <p:stCondLst>
                                    <p:cond delay="0"/>
                                  </p:stCondLst>
                                  <p:childTnLst>
                                    <p:set>
                                      <p:cBhvr>
                                        <p:cTn id="38" dur="1" fill="hold">
                                          <p:stCondLst>
                                            <p:cond delay="0"/>
                                          </p:stCondLst>
                                        </p:cTn>
                                        <p:tgtEl>
                                          <p:spTgt spid="3">
                                            <p:txEl>
                                              <p:pRg st="2" end="2"/>
                                            </p:txEl>
                                          </p:spTgt>
                                        </p:tgtEl>
                                        <p:attrNameLst>
                                          <p:attrName>style.visibility</p:attrName>
                                        </p:attrNameLst>
                                      </p:cBhvr>
                                      <p:to>
                                        <p:strVal val="visible"/>
                                      </p:to>
                                    </p:set>
                                    <p:animEffect transition="in" filter="fade">
                                      <p:cBhvr>
                                        <p:cTn id="39" dur="2000"/>
                                        <p:tgtEl>
                                          <p:spTgt spid="3">
                                            <p:txEl>
                                              <p:pRg st="2" end="2"/>
                                            </p:txEl>
                                          </p:spTgt>
                                        </p:tgtEl>
                                      </p:cBhvr>
                                    </p:animEffect>
                                    <p:anim calcmode="lin" valueType="num">
                                      <p:cBhvr>
                                        <p:cTn id="40"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41"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42" fill="hold">
                      <p:stCondLst>
                        <p:cond delay="indefinite"/>
                      </p:stCondLst>
                      <p:childTnLst>
                        <p:par>
                          <p:cTn id="43" fill="hold">
                            <p:stCondLst>
                              <p:cond delay="0"/>
                            </p:stCondLst>
                            <p:childTnLst>
                              <p:par>
                                <p:cTn id="44" presetID="45" presetClass="entr" presetSubtype="0" fill="hold" grpId="0" nodeType="clickEffect">
                                  <p:stCondLst>
                                    <p:cond delay="0"/>
                                  </p:stCondLst>
                                  <p:childTnLst>
                                    <p:set>
                                      <p:cBhvr>
                                        <p:cTn id="45" dur="1" fill="hold">
                                          <p:stCondLst>
                                            <p:cond delay="0"/>
                                          </p:stCondLst>
                                        </p:cTn>
                                        <p:tgtEl>
                                          <p:spTgt spid="3">
                                            <p:txEl>
                                              <p:pRg st="3" end="3"/>
                                            </p:txEl>
                                          </p:spTgt>
                                        </p:tgtEl>
                                        <p:attrNameLst>
                                          <p:attrName>style.visibility</p:attrName>
                                        </p:attrNameLst>
                                      </p:cBhvr>
                                      <p:to>
                                        <p:strVal val="visible"/>
                                      </p:to>
                                    </p:set>
                                    <p:animEffect transition="in" filter="fade">
                                      <p:cBhvr>
                                        <p:cTn id="46" dur="2000"/>
                                        <p:tgtEl>
                                          <p:spTgt spid="3">
                                            <p:txEl>
                                              <p:pRg st="3" end="3"/>
                                            </p:txEl>
                                          </p:spTgt>
                                        </p:tgtEl>
                                      </p:cBhvr>
                                    </p:animEffect>
                                    <p:anim calcmode="lin" valueType="num">
                                      <p:cBhvr>
                                        <p:cTn id="47"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48" dur="2000" fill="hold"/>
                                        <p:tgtEl>
                                          <p:spTgt spid="3">
                                            <p:txEl>
                                              <p:pRg st="3" end="3"/>
                                            </p:txEl>
                                          </p:spTgt>
                                        </p:tgtEl>
                                        <p:attrNameLst>
                                          <p:attrName>ppt_h</p:attrName>
                                        </p:attrNameLst>
                                      </p:cBhvr>
                                      <p:tavLst>
                                        <p:tav tm="0">
                                          <p:val>
                                            <p:strVal val="#ppt_h"/>
                                          </p:val>
                                        </p:tav>
                                        <p:tav tm="100000">
                                          <p:val>
                                            <p:strVal val="#ppt_h"/>
                                          </p:val>
                                        </p:tav>
                                      </p:tavLst>
                                    </p:anim>
                                  </p:childTnLst>
                                </p:cTn>
                              </p:par>
                              <p:par>
                                <p:cTn id="49" presetID="20" presetClass="entr" presetSubtype="0" fill="hold" nodeType="withEffect">
                                  <p:stCondLst>
                                    <p:cond delay="0"/>
                                  </p:stCondLst>
                                  <p:childTnLst>
                                    <p:set>
                                      <p:cBhvr>
                                        <p:cTn id="50" dur="1" fill="hold">
                                          <p:stCondLst>
                                            <p:cond delay="0"/>
                                          </p:stCondLst>
                                        </p:cTn>
                                        <p:tgtEl>
                                          <p:spTgt spid="8"/>
                                        </p:tgtEl>
                                        <p:attrNameLst>
                                          <p:attrName>style.visibility</p:attrName>
                                        </p:attrNameLst>
                                      </p:cBhvr>
                                      <p:to>
                                        <p:strVal val="visible"/>
                                      </p:to>
                                    </p:set>
                                    <p:animEffect transition="in" filter="wedge">
                                      <p:cBhvr>
                                        <p:cTn id="51"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457200" y="188640"/>
            <a:ext cx="8229600" cy="1658448"/>
          </a:xfrm>
          <a:blipFill>
            <a:blip r:embed="rId2"/>
            <a:tile tx="0" ty="0" sx="100000" sy="100000" flip="none" algn="tl"/>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Autofit/>
          </a:bodyPr>
          <a:lstStyle/>
          <a:p>
            <a:pPr algn="ctr"/>
            <a:r>
              <a:rPr lang="id-ID" sz="40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REVITALISASI PANCASILA</a:t>
            </a:r>
            <a:r>
              <a:rPr lang="id-ID" sz="3200" dirty="0" smtClean="0"/>
              <a:t/>
            </a:r>
            <a:br>
              <a:rPr lang="id-ID" sz="3200" dirty="0" smtClean="0"/>
            </a:br>
            <a:r>
              <a:rPr lang="id-ID"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Menuju Generasi Emas Berkarakter 100 Tahun Indonesia Merdeka 2045</a:t>
            </a:r>
            <a:endParaRPr lang="id-ID" sz="32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5" name="Content Placeholder 2"/>
          <p:cNvSpPr>
            <a:spLocks noGrp="1"/>
          </p:cNvSpPr>
          <p:nvPr>
            <p:ph idx="1"/>
          </p:nvPr>
        </p:nvSpPr>
        <p:spPr>
          <a:solidFill>
            <a:srgbClr val="0070C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lnSpcReduction="10000"/>
          </a:bodyPr>
          <a:lstStyle/>
          <a:p>
            <a:endParaRPr lang="id-ID" sz="3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endParaRPr lang="id-ID" sz="3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a:p>
            <a:r>
              <a:rPr lang="id-ID" sz="3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Program Nawacita</a:t>
            </a:r>
          </a:p>
          <a:p>
            <a:r>
              <a:rPr lang="id-ID" sz="3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Revolusi Mental sebagai kata kunci</a:t>
            </a:r>
          </a:p>
          <a:p>
            <a:r>
              <a:rPr lang="id-ID" sz="3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Pembentukan UKP-PIP</a:t>
            </a:r>
          </a:p>
          <a:p>
            <a:r>
              <a:rPr lang="id-ID" sz="36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Perpres No. 87/2017 tentang Penguatan Pendidikan Karakter</a:t>
            </a:r>
            <a:endParaRPr lang="id-ID" sz="36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22716" y="1988840"/>
            <a:ext cx="1288564" cy="1152128"/>
          </a:xfrm>
          <a:prstGeom prst="rect">
            <a:avLst/>
          </a:prstGeom>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508104" y="2141020"/>
            <a:ext cx="2864613" cy="1576012"/>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1847696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5">
                                            <p:bg/>
                                          </p:spTgt>
                                        </p:tgtEl>
                                        <p:attrNameLst>
                                          <p:attrName>style.visibility</p:attrName>
                                        </p:attrNameLst>
                                      </p:cBhvr>
                                      <p:to>
                                        <p:strVal val="visible"/>
                                      </p:to>
                                    </p:set>
                                    <p:animEffect transition="in" filter="fade">
                                      <p:cBhvr>
                                        <p:cTn id="14" dur="1000"/>
                                        <p:tgtEl>
                                          <p:spTgt spid="5">
                                            <p:bg/>
                                          </p:spTgt>
                                        </p:tgtEl>
                                      </p:cBhvr>
                                    </p:animEffect>
                                    <p:anim calcmode="lin" valueType="num">
                                      <p:cBhvr>
                                        <p:cTn id="15" dur="1000" fill="hold"/>
                                        <p:tgtEl>
                                          <p:spTgt spid="5">
                                            <p:bg/>
                                          </p:spTgt>
                                        </p:tgtEl>
                                        <p:attrNameLst>
                                          <p:attrName>ppt_x</p:attrName>
                                        </p:attrNameLst>
                                      </p:cBhvr>
                                      <p:tavLst>
                                        <p:tav tm="0">
                                          <p:val>
                                            <p:strVal val="#ppt_x"/>
                                          </p:val>
                                        </p:tav>
                                        <p:tav tm="100000">
                                          <p:val>
                                            <p:strVal val="#ppt_x"/>
                                          </p:val>
                                        </p:tav>
                                      </p:tavLst>
                                    </p:anim>
                                    <p:anim calcmode="lin" valueType="num">
                                      <p:cBhvr>
                                        <p:cTn id="16"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fade">
                                      <p:cBhvr>
                                        <p:cTn id="21" dur="1000"/>
                                        <p:tgtEl>
                                          <p:spTgt spid="5">
                                            <p:txEl>
                                              <p:pRg st="2" end="2"/>
                                            </p:txEl>
                                          </p:spTgt>
                                        </p:tgtEl>
                                      </p:cBhvr>
                                    </p:animEffect>
                                    <p:anim calcmode="lin" valueType="num">
                                      <p:cBhvr>
                                        <p:cTn id="22"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fade">
                                      <p:cBhvr>
                                        <p:cTn id="28" dur="1000"/>
                                        <p:tgtEl>
                                          <p:spTgt spid="5">
                                            <p:txEl>
                                              <p:pRg st="3" end="3"/>
                                            </p:txEl>
                                          </p:spTgt>
                                        </p:tgtEl>
                                      </p:cBhvr>
                                    </p:animEffect>
                                    <p:anim calcmode="lin" valueType="num">
                                      <p:cBhvr>
                                        <p:cTn id="29"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5">
                                            <p:txEl>
                                              <p:pRg st="4" end="4"/>
                                            </p:txEl>
                                          </p:spTgt>
                                        </p:tgtEl>
                                        <p:attrNameLst>
                                          <p:attrName>style.visibility</p:attrName>
                                        </p:attrNameLst>
                                      </p:cBhvr>
                                      <p:to>
                                        <p:strVal val="visible"/>
                                      </p:to>
                                    </p:set>
                                    <p:animEffect transition="in" filter="fade">
                                      <p:cBhvr>
                                        <p:cTn id="35" dur="1000"/>
                                        <p:tgtEl>
                                          <p:spTgt spid="5">
                                            <p:txEl>
                                              <p:pRg st="4" end="4"/>
                                            </p:txEl>
                                          </p:spTgt>
                                        </p:tgtEl>
                                      </p:cBhvr>
                                    </p:animEffect>
                                    <p:anim calcmode="lin" valueType="num">
                                      <p:cBhvr>
                                        <p:cTn id="36"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5">
                                            <p:txEl>
                                              <p:pRg st="5" end="5"/>
                                            </p:txEl>
                                          </p:spTgt>
                                        </p:tgtEl>
                                        <p:attrNameLst>
                                          <p:attrName>style.visibility</p:attrName>
                                        </p:attrNameLst>
                                      </p:cBhvr>
                                      <p:to>
                                        <p:strVal val="visible"/>
                                      </p:to>
                                    </p:set>
                                    <p:animEffect transition="in" filter="fade">
                                      <p:cBhvr>
                                        <p:cTn id="42" dur="1000"/>
                                        <p:tgtEl>
                                          <p:spTgt spid="5">
                                            <p:txEl>
                                              <p:pRg st="5" end="5"/>
                                            </p:txEl>
                                          </p:spTgt>
                                        </p:tgtEl>
                                      </p:cBhvr>
                                    </p:animEffect>
                                    <p:anim calcmode="lin" valueType="num">
                                      <p:cBhvr>
                                        <p:cTn id="43"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nodeType="clickEffect">
                                  <p:stCondLst>
                                    <p:cond delay="0"/>
                                  </p:stCondLst>
                                  <p:childTnLst>
                                    <p:set>
                                      <p:cBhvr>
                                        <p:cTn id="55" dur="1" fill="hold">
                                          <p:stCondLst>
                                            <p:cond delay="0"/>
                                          </p:stCondLst>
                                        </p:cTn>
                                        <p:tgtEl>
                                          <p:spTgt spid="8"/>
                                        </p:tgtEl>
                                        <p:attrNameLst>
                                          <p:attrName>style.visibility</p:attrName>
                                        </p:attrNameLst>
                                      </p:cBhvr>
                                      <p:to>
                                        <p:strVal val="visible"/>
                                      </p:to>
                                    </p:set>
                                    <p:anim calcmode="lin" valueType="num">
                                      <p:cBhvr additive="base">
                                        <p:cTn id="56" dur="500" fill="hold"/>
                                        <p:tgtEl>
                                          <p:spTgt spid="8"/>
                                        </p:tgtEl>
                                        <p:attrNameLst>
                                          <p:attrName>ppt_x</p:attrName>
                                        </p:attrNameLst>
                                      </p:cBhvr>
                                      <p:tavLst>
                                        <p:tav tm="0">
                                          <p:val>
                                            <p:strVal val="#ppt_x"/>
                                          </p:val>
                                        </p:tav>
                                        <p:tav tm="100000">
                                          <p:val>
                                            <p:strVal val="#ppt_x"/>
                                          </p:val>
                                        </p:tav>
                                      </p:tavLst>
                                    </p:anim>
                                    <p:anim calcmode="lin" valueType="num">
                                      <p:cBhvr additive="base">
                                        <p:cTn id="57"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1697" y="1628800"/>
            <a:ext cx="8229600" cy="4389120"/>
          </a:xfrm>
        </p:spPr>
        <p:txBody>
          <a:bodyPr/>
          <a:lstStyle/>
          <a:p>
            <a:endParaRPr lang="id-ID"/>
          </a:p>
        </p:txBody>
      </p:sp>
      <p:sp>
        <p:nvSpPr>
          <p:cNvPr id="4" name="Title 1"/>
          <p:cNvSpPr>
            <a:spLocks noGrp="1"/>
          </p:cNvSpPr>
          <p:nvPr>
            <p:ph type="title"/>
          </p:nvPr>
        </p:nvSpPr>
        <p:spPr>
          <a:xfrm>
            <a:off x="302840" y="260648"/>
            <a:ext cx="8229600" cy="1008112"/>
          </a:xfrm>
          <a:ln>
            <a:noFill/>
          </a:ln>
          <a:effectLst>
            <a:outerShdw blurRad="190500" dist="228600" dir="2700000" algn="ctr">
              <a:srgbClr val="000000">
                <a:alpha val="30000"/>
              </a:srgbClr>
            </a:outerShdw>
          </a:effectLst>
          <a:scene3d>
            <a:camera prst="orthographicFront">
              <a:rot lat="0" lon="0" rev="0"/>
            </a:camera>
            <a:lightRig rig="glow" dir="tl">
              <a:rot lat="0" lon="0" rev="4800000"/>
            </a:lightRig>
          </a:scene3d>
          <a:sp3d prstMaterial="matte">
            <a:bevelT w="127000" h="63500"/>
          </a:sp3d>
        </p:spPr>
        <p:style>
          <a:lnRef idx="0">
            <a:schemeClr val="accent4"/>
          </a:lnRef>
          <a:fillRef idx="3">
            <a:schemeClr val="accent4"/>
          </a:fillRef>
          <a:effectRef idx="3">
            <a:schemeClr val="accent4"/>
          </a:effectRef>
          <a:fontRef idx="minor">
            <a:schemeClr val="lt1"/>
          </a:fontRef>
        </p:style>
        <p:txBody>
          <a:bodyPr>
            <a:noAutofit/>
          </a:bodyPr>
          <a:lstStyle/>
          <a:p>
            <a:pPr algn="ctr"/>
            <a:r>
              <a:rPr lang="id-ID" sz="3200" dirty="0" smtClean="0"/>
              <a:t>LIMA PROGRAM REVOLUSI MENTAL</a:t>
            </a:r>
            <a:endParaRPr lang="id-ID" sz="3200" dirty="0"/>
          </a:p>
        </p:txBody>
      </p:sp>
      <p:sp>
        <p:nvSpPr>
          <p:cNvPr id="5" name="Content Placeholder 2"/>
          <p:cNvSpPr txBox="1">
            <a:spLocks/>
          </p:cNvSpPr>
          <p:nvPr/>
        </p:nvSpPr>
        <p:spPr>
          <a:xfrm>
            <a:off x="323528" y="1484785"/>
            <a:ext cx="8377768" cy="4977910"/>
          </a:xfrm>
          <a:prstGeom prst="rect">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1">
            <a:schemeClr val="accent2"/>
          </a:lnRef>
          <a:fillRef idx="2">
            <a:schemeClr val="accent2"/>
          </a:fillRef>
          <a:effectRef idx="1">
            <a:schemeClr val="accent2"/>
          </a:effectRef>
          <a:fontRef idx="minor">
            <a:schemeClr val="dk1"/>
          </a:fontRef>
        </p:style>
        <p:txBody>
          <a:bodyPr vert="horz">
            <a:normAutofit/>
          </a:bodyPr>
          <a:lstStyle>
            <a:lvl1pPr marL="274320" indent="-274320" algn="l" rtl="0" eaLnBrk="1" latinLnBrk="0" hangingPunct="1">
              <a:spcBef>
                <a:spcPct val="20000"/>
              </a:spcBef>
              <a:buClr>
                <a:schemeClr val="accent3"/>
              </a:buClr>
              <a:buSzPct val="95000"/>
              <a:buFont typeface="Wingdings 2"/>
              <a:buChar char=""/>
              <a:defRPr kumimoji="0" sz="2600" kern="1200">
                <a:solidFill>
                  <a:schemeClr val="dk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dk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dk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dk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dk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dk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dk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dk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dk1"/>
                </a:solidFill>
                <a:latin typeface="+mn-lt"/>
                <a:ea typeface="+mn-ea"/>
                <a:cs typeface="+mn-cs"/>
              </a:defRPr>
            </a:lvl9pPr>
          </a:lstStyle>
          <a:p>
            <a:r>
              <a:rPr lang="id-ID"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Program:</a:t>
            </a:r>
          </a:p>
          <a:p>
            <a:r>
              <a:rPr lang="id-ID"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1</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Gerakan Indonesia Melayani</a:t>
            </a:r>
          </a:p>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2. Gerakan Indonesia Bersih</a:t>
            </a:r>
          </a:p>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3. Gerakan Indonesia Tertib</a:t>
            </a:r>
          </a:p>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4. Gerakan Indonesia Mandiri</a:t>
            </a:r>
          </a:p>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5. Gerakan Indonesia Bersatu</a:t>
            </a:r>
          </a:p>
          <a:p>
            <a:pPr marL="457200" lvl="1" indent="0">
              <a:buFont typeface="Wingdings 2"/>
              <a:buNone/>
            </a:pPr>
            <a:r>
              <a:rPr lang="id-ID" dirty="0" smtClean="0">
                <a:solidFill>
                  <a:srgbClr val="FFFF00"/>
                </a:solidFill>
              </a:rPr>
              <a:t>(</a:t>
            </a:r>
            <a:r>
              <a:rPr lang="id-ID" dirty="0" smtClean="0">
                <a:solidFill>
                  <a:srgbClr val="FFFF00"/>
                </a:solidFill>
                <a:latin typeface="Brush Script MT" pitchFamily="66" charset="0"/>
              </a:rPr>
              <a:t>Kompas, Selasa, 28 November 2017. Halaman 6, Kolom 2-5</a:t>
            </a:r>
            <a:r>
              <a:rPr lang="id-ID" dirty="0" smtClean="0">
                <a:solidFill>
                  <a:srgbClr val="FFFF00"/>
                </a:solidFill>
              </a:rPr>
              <a:t>) </a:t>
            </a:r>
            <a:endParaRPr lang="id-ID" dirty="0">
              <a:solidFill>
                <a:srgbClr val="FFFF00"/>
              </a:solidFill>
            </a:endParaRP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8" name="Picture 2" descr="C:\Documents and Settings\win-xp\My Documents\Tugas PPS UPGRIS\Landasan Pendidikan Kel 1\20130525guru-1.jpg"/>
          <p:cNvPicPr>
            <a:picLocks noChangeAspect="1" noChangeArrowheads="1"/>
          </p:cNvPicPr>
          <p:nvPr/>
        </p:nvPicPr>
        <p:blipFill>
          <a:blip r:embed="rId2">
            <a:duotone>
              <a:schemeClr val="bg2">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683568" y="4725144"/>
            <a:ext cx="7704856" cy="1368152"/>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a:extLst>
            <a:ext uri="{909E8E84-426E-40DD-AFC4-6F175D3DCCD1}">
              <a14:hiddenFill xmlns:a14="http://schemas.microsoft.com/office/drawing/2010/main">
                <a:solidFill>
                  <a:srgbClr val="FFFFFF"/>
                </a:solidFill>
              </a14:hiddenFill>
            </a:ext>
          </a:extLst>
        </p:spPr>
      </p:pic>
      <p:pic>
        <p:nvPicPr>
          <p:cNvPr id="9" name="Picture 4" descr="C:\Documents and Settings\win-xp\My Documents\Tugas PPS UPGRIS\vvnme.jpg"/>
          <p:cNvPicPr>
            <a:picLocks noChangeAspect="1" noChangeArrowheads="1"/>
          </p:cNvPicPr>
          <p:nvPr/>
        </p:nvPicPr>
        <p:blipFill rotWithShape="1">
          <a:blip r:embed="rId3">
            <a:extLst>
              <a:ext uri="{28A0092B-C50C-407E-A947-70E740481C1C}">
                <a14:useLocalDpi xmlns:a14="http://schemas.microsoft.com/office/drawing/2010/main" val="0"/>
              </a:ext>
            </a:extLst>
          </a:blip>
          <a:srcRect t="16129"/>
          <a:stretch/>
        </p:blipFill>
        <p:spPr bwMode="auto">
          <a:xfrm>
            <a:off x="5326400" y="1669485"/>
            <a:ext cx="3278048" cy="255160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1618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calcmode="lin" valueType="num">
                                      <p:cBhvr additive="base">
                                        <p:cTn id="12" dur="500" fill="hold"/>
                                        <p:tgtEl>
                                          <p:spTgt spid="5">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additive="base">
                                        <p:cTn id="2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5">
                                            <p:txEl>
                                              <p:pRg st="2" end="2"/>
                                            </p:txEl>
                                          </p:spTgt>
                                        </p:tgtEl>
                                        <p:attrNameLst>
                                          <p:attrName>style.visibility</p:attrName>
                                        </p:attrNameLst>
                                      </p:cBhvr>
                                      <p:to>
                                        <p:strVal val="visible"/>
                                      </p:to>
                                    </p:set>
                                    <p:anim calcmode="lin" valueType="num">
                                      <p:cBhvr additive="base">
                                        <p:cTn id="30"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2" presetClass="entr" presetSubtype="4" fill="hold" grpId="0" nodeType="clickEffect">
                                  <p:stCondLst>
                                    <p:cond delay="0"/>
                                  </p:stCondLst>
                                  <p:childTnLst>
                                    <p:set>
                                      <p:cBhvr>
                                        <p:cTn id="35" dur="1" fill="hold">
                                          <p:stCondLst>
                                            <p:cond delay="0"/>
                                          </p:stCondLst>
                                        </p:cTn>
                                        <p:tgtEl>
                                          <p:spTgt spid="5">
                                            <p:txEl>
                                              <p:pRg st="3" end="3"/>
                                            </p:txEl>
                                          </p:spTgt>
                                        </p:tgtEl>
                                        <p:attrNameLst>
                                          <p:attrName>style.visibility</p:attrName>
                                        </p:attrNameLst>
                                      </p:cBhvr>
                                      <p:to>
                                        <p:strVal val="visible"/>
                                      </p:to>
                                    </p:set>
                                    <p:anim calcmode="lin" valueType="num">
                                      <p:cBhvr additive="base">
                                        <p:cTn id="36"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grpId="0" nodeType="clickEffect">
                                  <p:stCondLst>
                                    <p:cond delay="0"/>
                                  </p:stCondLst>
                                  <p:childTnLst>
                                    <p:set>
                                      <p:cBhvr>
                                        <p:cTn id="41" dur="1" fill="hold">
                                          <p:stCondLst>
                                            <p:cond delay="0"/>
                                          </p:stCondLst>
                                        </p:cTn>
                                        <p:tgtEl>
                                          <p:spTgt spid="5">
                                            <p:txEl>
                                              <p:pRg st="4" end="4"/>
                                            </p:txEl>
                                          </p:spTgt>
                                        </p:tgtEl>
                                        <p:attrNameLst>
                                          <p:attrName>style.visibility</p:attrName>
                                        </p:attrNameLst>
                                      </p:cBhvr>
                                      <p:to>
                                        <p:strVal val="visible"/>
                                      </p:to>
                                    </p:set>
                                    <p:anim calcmode="lin" valueType="num">
                                      <p:cBhvr additive="base">
                                        <p:cTn id="42"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43"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2" presetClass="entr" presetSubtype="4" fill="hold" grpId="0" nodeType="clickEffect">
                                  <p:stCondLst>
                                    <p:cond delay="0"/>
                                  </p:stCondLst>
                                  <p:childTnLst>
                                    <p:set>
                                      <p:cBhvr>
                                        <p:cTn id="47" dur="1" fill="hold">
                                          <p:stCondLst>
                                            <p:cond delay="0"/>
                                          </p:stCondLst>
                                        </p:cTn>
                                        <p:tgtEl>
                                          <p:spTgt spid="5">
                                            <p:txEl>
                                              <p:pRg st="5" end="5"/>
                                            </p:txEl>
                                          </p:spTgt>
                                        </p:tgtEl>
                                        <p:attrNameLst>
                                          <p:attrName>style.visibility</p:attrName>
                                        </p:attrNameLst>
                                      </p:cBhvr>
                                      <p:to>
                                        <p:strVal val="visible"/>
                                      </p:to>
                                    </p:set>
                                    <p:anim calcmode="lin" valueType="num">
                                      <p:cBhvr additive="base">
                                        <p:cTn id="48"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49" dur="500" fill="hold"/>
                                        <p:tgtEl>
                                          <p:spTgt spid="5">
                                            <p:txEl>
                                              <p:pRg st="5" end="5"/>
                                            </p:txEl>
                                          </p:spTgt>
                                        </p:tgtEl>
                                        <p:attrNameLst>
                                          <p:attrName>ppt_y</p:attrName>
                                        </p:attrNameLst>
                                      </p:cBhvr>
                                      <p:tavLst>
                                        <p:tav tm="0">
                                          <p:val>
                                            <p:strVal val="1+#ppt_h/2"/>
                                          </p:val>
                                        </p:tav>
                                        <p:tav tm="100000">
                                          <p:val>
                                            <p:strVal val="#ppt_y"/>
                                          </p:val>
                                        </p:tav>
                                      </p:tavLst>
                                    </p:anim>
                                  </p:childTnLst>
                                </p:cTn>
                              </p:par>
                              <p:par>
                                <p:cTn id="50" presetID="2" presetClass="entr" presetSubtype="4" fill="hold" grpId="0" nodeType="withEffect">
                                  <p:stCondLst>
                                    <p:cond delay="0"/>
                                  </p:stCondLst>
                                  <p:childTnLst>
                                    <p:set>
                                      <p:cBhvr>
                                        <p:cTn id="51" dur="1" fill="hold">
                                          <p:stCondLst>
                                            <p:cond delay="0"/>
                                          </p:stCondLst>
                                        </p:cTn>
                                        <p:tgtEl>
                                          <p:spTgt spid="5">
                                            <p:txEl>
                                              <p:pRg st="6" end="6"/>
                                            </p:txEl>
                                          </p:spTgt>
                                        </p:tgtEl>
                                        <p:attrNameLst>
                                          <p:attrName>style.visibility</p:attrName>
                                        </p:attrNameLst>
                                      </p:cBhvr>
                                      <p:to>
                                        <p:strVal val="visible"/>
                                      </p:to>
                                    </p:set>
                                    <p:anim calcmode="lin" valueType="num">
                                      <p:cBhvr additive="base">
                                        <p:cTn id="52"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53"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409" y="397585"/>
            <a:ext cx="8229600" cy="1143000"/>
          </a:xfrm>
          <a:solidFill>
            <a:srgbClr val="C0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normAutofit/>
          </a:bodyPr>
          <a:lstStyle/>
          <a:p>
            <a:pPr algn="ctr"/>
            <a:r>
              <a:rPr lang="id-ID" sz="48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KELEMAHAN PERPRES 87/2017</a:t>
            </a:r>
            <a:endParaRPr lang="id-ID"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endParaRPr>
          </a:p>
        </p:txBody>
      </p:sp>
      <p:sp>
        <p:nvSpPr>
          <p:cNvPr id="5" name="Content Placeholder 2"/>
          <p:cNvSpPr>
            <a:spLocks noGrp="1"/>
          </p:cNvSpPr>
          <p:nvPr>
            <p:ph idx="1"/>
          </p:nvPr>
        </p:nvSpPr>
        <p:spPr>
          <a:xfrm>
            <a:off x="457201" y="1772816"/>
            <a:ext cx="8229600" cy="4389120"/>
          </a:xfrm>
          <a:blipFill>
            <a:blip r:embed="rId2"/>
            <a:tile tx="0" ty="0" sx="100000" sy="100000" flip="none" algn="tl"/>
          </a:blip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fontScale="92500" lnSpcReduction="10000"/>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Prioritas nilai:</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Terikat 18 nilai Pendidikan Karakter dan </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Budaya Bangsa 2010</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Ada kerancuan nilai: “gemar membaca”?</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Nilai dasar yang berlaku nasional tidak </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semua tercakup: hormat, sabar, sopan, </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santun, syukur, pengendalian diri, </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kepeloporan,  keteladanan, kepahlawanan</a:t>
            </a:r>
          </a:p>
          <a:p>
            <a:r>
              <a:rPr lang="id-ID" b="1" dirty="0" smtClean="0">
                <a:ln w="19050">
                  <a:solidFill>
                    <a:schemeClr val="tx2">
                      <a:tint val="1000"/>
                    </a:schemeClr>
                  </a:solidFill>
                  <a:prstDash val="solid"/>
                </a:ln>
                <a:solidFill>
                  <a:schemeClr val="accent3"/>
                </a:solidFill>
                <a:effectLst>
                  <a:outerShdw blurRad="50000" dist="50800" dir="7500000" algn="tl">
                    <a:srgbClr val="000000">
                      <a:shade val="5000"/>
                      <a:alpha val="35000"/>
                    </a:srgbClr>
                  </a:outerShdw>
                </a:effectLst>
              </a:rPr>
              <a:t>Metodologi:</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p>
          <a:p>
            <a:pPr marL="0" indent="0">
              <a:buNone/>
            </a:pPr>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Indoktrinatif – otoriter- behavioris-mekanis</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3" descr="H:\images (4).jpg"/>
          <p:cNvPicPr>
            <a:picLocks noChangeAspect="1" noChangeArrowheads="1"/>
          </p:cNvPicPr>
          <p:nvPr/>
        </p:nvPicPr>
        <p:blipFill>
          <a:blip r:embed="rId3"/>
          <a:srcRect/>
          <a:stretch>
            <a:fillRect/>
          </a:stretch>
        </p:blipFill>
        <p:spPr bwMode="auto">
          <a:xfrm>
            <a:off x="7092280" y="2132856"/>
            <a:ext cx="1524000" cy="2520280"/>
          </a:xfrm>
          <a:prstGeom prst="rect">
            <a:avLst/>
          </a:prstGeom>
          <a:solidFill>
            <a:srgbClr val="FF0000"/>
          </a:solidFill>
          <a:ln>
            <a:noFill/>
          </a:ln>
          <a:effectLst>
            <a:outerShdw blurRad="190500" dist="228600" dir="2700000" algn="ctr">
              <a:srgbClr val="000000">
                <a:alpha val="30000"/>
              </a:srgbClr>
            </a:outerShdw>
            <a:reflection blurRad="12700" stA="30000" endPos="30000" dist="5000" dir="5400000" sy="-100000" algn="bl" rotWithShape="0"/>
          </a:effectLst>
          <a:scene3d>
            <a:camera prst="orthographicFront">
              <a:rot lat="0" lon="0" rev="0"/>
            </a:camera>
            <a:lightRig rig="glow" dir="t">
              <a:rot lat="0" lon="0" rev="4800000"/>
            </a:lightRig>
          </a:scene3d>
          <a:sp3d prstMaterial="matte">
            <a:bevelT w="127000" h="63500"/>
          </a:sp3d>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5536" y="100425"/>
            <a:ext cx="1164790" cy="1440160"/>
          </a:xfrm>
          <a:prstGeom prst="rect">
            <a:avLst/>
          </a:prstGeom>
        </p:spPr>
      </p:pic>
    </p:spTree>
    <p:extLst>
      <p:ext uri="{BB962C8B-B14F-4D97-AF65-F5344CB8AC3E}">
        <p14:creationId xmlns:p14="http://schemas.microsoft.com/office/powerpoint/2010/main" val="10343764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8" presetClass="emph" presetSubtype="0" fill="hold" grpId="0" nodeType="clickEffect">
                                  <p:stCondLst>
                                    <p:cond delay="0"/>
                                  </p:stCondLst>
                                  <p:childTnLst>
                                    <p:animRot by="21600000">
                                      <p:cBhvr>
                                        <p:cTn id="11" dur="2000" fill="hold"/>
                                        <p:tgtEl>
                                          <p:spTgt spid="5">
                                            <p:bg/>
                                          </p:spTgt>
                                        </p:tgtEl>
                                        <p:attrNameLst>
                                          <p:attrName>r</p:attrName>
                                        </p:attrNameLst>
                                      </p:cBhvr>
                                    </p:animRot>
                                  </p:childTnLst>
                                </p:cTn>
                              </p:par>
                            </p:childTnLst>
                          </p:cTn>
                        </p:par>
                      </p:childTnLst>
                    </p:cTn>
                  </p:par>
                  <p:par>
                    <p:cTn id="12" fill="hold">
                      <p:stCondLst>
                        <p:cond delay="indefinite"/>
                      </p:stCondLst>
                      <p:childTnLst>
                        <p:par>
                          <p:cTn id="13" fill="hold">
                            <p:stCondLst>
                              <p:cond delay="0"/>
                            </p:stCondLst>
                            <p:childTnLst>
                              <p:par>
                                <p:cTn id="14" presetID="8" presetClass="emph" presetSubtype="0" fill="hold" grpId="0" nodeType="clickEffect">
                                  <p:stCondLst>
                                    <p:cond delay="0"/>
                                  </p:stCondLst>
                                  <p:childTnLst>
                                    <p:animRot by="21600000">
                                      <p:cBhvr>
                                        <p:cTn id="15" dur="2000" fill="hold"/>
                                        <p:tgtEl>
                                          <p:spTgt spid="5">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8" presetClass="emph" presetSubtype="0" fill="hold" grpId="0" nodeType="clickEffect">
                                  <p:stCondLst>
                                    <p:cond delay="0"/>
                                  </p:stCondLst>
                                  <p:childTnLst>
                                    <p:animRot by="21600000">
                                      <p:cBhvr>
                                        <p:cTn id="19" dur="2000" fill="hold"/>
                                        <p:tgtEl>
                                          <p:spTgt spid="5">
                                            <p:txEl>
                                              <p:pRg st="1" end="1"/>
                                            </p:txEl>
                                          </p:spTgt>
                                        </p:tgtEl>
                                        <p:attrNameLst>
                                          <p:attrName>r</p:attrName>
                                        </p:attrNameLst>
                                      </p:cBhvr>
                                    </p:animRot>
                                  </p:childTnLst>
                                </p:cTn>
                              </p:par>
                            </p:childTnLst>
                          </p:cTn>
                        </p:par>
                      </p:childTnLst>
                    </p:cTn>
                  </p:par>
                  <p:par>
                    <p:cTn id="20" fill="hold">
                      <p:stCondLst>
                        <p:cond delay="indefinite"/>
                      </p:stCondLst>
                      <p:childTnLst>
                        <p:par>
                          <p:cTn id="21" fill="hold">
                            <p:stCondLst>
                              <p:cond delay="0"/>
                            </p:stCondLst>
                            <p:childTnLst>
                              <p:par>
                                <p:cTn id="22" presetID="8" presetClass="emph" presetSubtype="0" fill="hold" grpId="0" nodeType="clickEffect">
                                  <p:stCondLst>
                                    <p:cond delay="0"/>
                                  </p:stCondLst>
                                  <p:childTnLst>
                                    <p:animRot by="21600000">
                                      <p:cBhvr>
                                        <p:cTn id="23" dur="2000" fill="hold"/>
                                        <p:tgtEl>
                                          <p:spTgt spid="5">
                                            <p:txEl>
                                              <p:pRg st="2" end="2"/>
                                            </p:txEl>
                                          </p:spTgt>
                                        </p:tgtEl>
                                        <p:attrNameLst>
                                          <p:attrName>r</p:attrName>
                                        </p:attrNameLst>
                                      </p:cBhvr>
                                    </p:animRot>
                                  </p:childTnLst>
                                </p:cTn>
                              </p:par>
                            </p:childTnLst>
                          </p:cTn>
                        </p:par>
                      </p:childTnLst>
                    </p:cTn>
                  </p:par>
                  <p:par>
                    <p:cTn id="24" fill="hold">
                      <p:stCondLst>
                        <p:cond delay="indefinite"/>
                      </p:stCondLst>
                      <p:childTnLst>
                        <p:par>
                          <p:cTn id="25" fill="hold">
                            <p:stCondLst>
                              <p:cond delay="0"/>
                            </p:stCondLst>
                            <p:childTnLst>
                              <p:par>
                                <p:cTn id="26" presetID="8" presetClass="emph" presetSubtype="0" fill="hold" grpId="0" nodeType="clickEffect">
                                  <p:stCondLst>
                                    <p:cond delay="0"/>
                                  </p:stCondLst>
                                  <p:childTnLst>
                                    <p:animRot by="21600000">
                                      <p:cBhvr>
                                        <p:cTn id="27" dur="2000" fill="hold"/>
                                        <p:tgtEl>
                                          <p:spTgt spid="5">
                                            <p:txEl>
                                              <p:pRg st="3" end="3"/>
                                            </p:txEl>
                                          </p:spTgt>
                                        </p:tgtEl>
                                        <p:attrNameLst>
                                          <p:attrName>r</p:attrName>
                                        </p:attrNameLst>
                                      </p:cBhvr>
                                    </p:animRot>
                                  </p:childTnLst>
                                </p:cTn>
                              </p:par>
                            </p:childTnLst>
                          </p:cTn>
                        </p:par>
                      </p:childTnLst>
                    </p:cTn>
                  </p:par>
                  <p:par>
                    <p:cTn id="28" fill="hold">
                      <p:stCondLst>
                        <p:cond delay="indefinite"/>
                      </p:stCondLst>
                      <p:childTnLst>
                        <p:par>
                          <p:cTn id="29" fill="hold">
                            <p:stCondLst>
                              <p:cond delay="0"/>
                            </p:stCondLst>
                            <p:childTnLst>
                              <p:par>
                                <p:cTn id="30" presetID="8" presetClass="emph" presetSubtype="0" fill="hold" grpId="0" nodeType="clickEffect">
                                  <p:stCondLst>
                                    <p:cond delay="0"/>
                                  </p:stCondLst>
                                  <p:childTnLst>
                                    <p:animRot by="21600000">
                                      <p:cBhvr>
                                        <p:cTn id="31" dur="2000" fill="hold"/>
                                        <p:tgtEl>
                                          <p:spTgt spid="5">
                                            <p:txEl>
                                              <p:pRg st="4" end="4"/>
                                            </p:txEl>
                                          </p:spTgt>
                                        </p:tgtEl>
                                        <p:attrNameLst>
                                          <p:attrName>r</p:attrName>
                                        </p:attrNameLst>
                                      </p:cBhvr>
                                    </p:animRot>
                                  </p:childTnLst>
                                </p:cTn>
                              </p:par>
                            </p:childTnLst>
                          </p:cTn>
                        </p:par>
                      </p:childTnLst>
                    </p:cTn>
                  </p:par>
                  <p:par>
                    <p:cTn id="32" fill="hold">
                      <p:stCondLst>
                        <p:cond delay="indefinite"/>
                      </p:stCondLst>
                      <p:childTnLst>
                        <p:par>
                          <p:cTn id="33" fill="hold">
                            <p:stCondLst>
                              <p:cond delay="0"/>
                            </p:stCondLst>
                            <p:childTnLst>
                              <p:par>
                                <p:cTn id="34" presetID="8" presetClass="emph" presetSubtype="0" fill="hold" grpId="0" nodeType="clickEffect">
                                  <p:stCondLst>
                                    <p:cond delay="0"/>
                                  </p:stCondLst>
                                  <p:childTnLst>
                                    <p:animRot by="21600000">
                                      <p:cBhvr>
                                        <p:cTn id="35" dur="2000" fill="hold"/>
                                        <p:tgtEl>
                                          <p:spTgt spid="5">
                                            <p:txEl>
                                              <p:pRg st="5" end="5"/>
                                            </p:txEl>
                                          </p:spTgt>
                                        </p:tgtEl>
                                        <p:attrNameLst>
                                          <p:attrName>r</p:attrName>
                                        </p:attrNameLst>
                                      </p:cBhvr>
                                    </p:animRot>
                                  </p:childTnLst>
                                </p:cTn>
                              </p:par>
                            </p:childTnLst>
                          </p:cTn>
                        </p:par>
                      </p:childTnLst>
                    </p:cTn>
                  </p:par>
                  <p:par>
                    <p:cTn id="36" fill="hold">
                      <p:stCondLst>
                        <p:cond delay="indefinite"/>
                      </p:stCondLst>
                      <p:childTnLst>
                        <p:par>
                          <p:cTn id="37" fill="hold">
                            <p:stCondLst>
                              <p:cond delay="0"/>
                            </p:stCondLst>
                            <p:childTnLst>
                              <p:par>
                                <p:cTn id="38" presetID="8" presetClass="emph" presetSubtype="0" fill="hold" grpId="0" nodeType="clickEffect">
                                  <p:stCondLst>
                                    <p:cond delay="0"/>
                                  </p:stCondLst>
                                  <p:childTnLst>
                                    <p:animRot by="21600000">
                                      <p:cBhvr>
                                        <p:cTn id="39" dur="2000" fill="hold"/>
                                        <p:tgtEl>
                                          <p:spTgt spid="5">
                                            <p:txEl>
                                              <p:pRg st="6" end="6"/>
                                            </p:txEl>
                                          </p:spTgt>
                                        </p:tgtEl>
                                        <p:attrNameLst>
                                          <p:attrName>r</p:attrName>
                                        </p:attrNameLst>
                                      </p:cBhvr>
                                    </p:animRot>
                                  </p:childTnLst>
                                </p:cTn>
                              </p:par>
                            </p:childTnLst>
                          </p:cTn>
                        </p:par>
                      </p:childTnLst>
                    </p:cTn>
                  </p:par>
                  <p:par>
                    <p:cTn id="40" fill="hold">
                      <p:stCondLst>
                        <p:cond delay="indefinite"/>
                      </p:stCondLst>
                      <p:childTnLst>
                        <p:par>
                          <p:cTn id="41" fill="hold">
                            <p:stCondLst>
                              <p:cond delay="0"/>
                            </p:stCondLst>
                            <p:childTnLst>
                              <p:par>
                                <p:cTn id="42" presetID="8" presetClass="emph" presetSubtype="0" fill="hold" grpId="0" nodeType="clickEffect">
                                  <p:stCondLst>
                                    <p:cond delay="0"/>
                                  </p:stCondLst>
                                  <p:childTnLst>
                                    <p:animRot by="21600000">
                                      <p:cBhvr>
                                        <p:cTn id="43" dur="2000" fill="hold"/>
                                        <p:tgtEl>
                                          <p:spTgt spid="5">
                                            <p:txEl>
                                              <p:pRg st="7" end="7"/>
                                            </p:txEl>
                                          </p:spTgt>
                                        </p:tgtEl>
                                        <p:attrNameLst>
                                          <p:attrName>r</p:attrName>
                                        </p:attrNameLst>
                                      </p:cBhvr>
                                    </p:animRot>
                                  </p:childTnLst>
                                </p:cTn>
                              </p:par>
                            </p:childTnLst>
                          </p:cTn>
                        </p:par>
                      </p:childTnLst>
                    </p:cTn>
                  </p:par>
                  <p:par>
                    <p:cTn id="44" fill="hold">
                      <p:stCondLst>
                        <p:cond delay="indefinite"/>
                      </p:stCondLst>
                      <p:childTnLst>
                        <p:par>
                          <p:cTn id="45" fill="hold">
                            <p:stCondLst>
                              <p:cond delay="0"/>
                            </p:stCondLst>
                            <p:childTnLst>
                              <p:par>
                                <p:cTn id="46" presetID="8" presetClass="emph" presetSubtype="0" fill="hold" grpId="0" nodeType="clickEffect">
                                  <p:stCondLst>
                                    <p:cond delay="0"/>
                                  </p:stCondLst>
                                  <p:childTnLst>
                                    <p:animRot by="21600000">
                                      <p:cBhvr>
                                        <p:cTn id="47" dur="2000" fill="hold"/>
                                        <p:tgtEl>
                                          <p:spTgt spid="5">
                                            <p:txEl>
                                              <p:pRg st="8" end="8"/>
                                            </p:txEl>
                                          </p:spTgt>
                                        </p:tgtEl>
                                        <p:attrNameLst>
                                          <p:attrName>r</p:attrName>
                                        </p:attrNameLst>
                                      </p:cBhvr>
                                    </p:animRot>
                                  </p:childTnLst>
                                </p:cTn>
                              </p:par>
                            </p:childTnLst>
                          </p:cTn>
                        </p:par>
                      </p:childTnLst>
                    </p:cTn>
                  </p:par>
                  <p:par>
                    <p:cTn id="48" fill="hold">
                      <p:stCondLst>
                        <p:cond delay="indefinite"/>
                      </p:stCondLst>
                      <p:childTnLst>
                        <p:par>
                          <p:cTn id="49" fill="hold">
                            <p:stCondLst>
                              <p:cond delay="0"/>
                            </p:stCondLst>
                            <p:childTnLst>
                              <p:par>
                                <p:cTn id="50" presetID="8" presetClass="emph" presetSubtype="0" fill="hold" grpId="0" nodeType="clickEffect">
                                  <p:stCondLst>
                                    <p:cond delay="0"/>
                                  </p:stCondLst>
                                  <p:childTnLst>
                                    <p:animRot by="21600000">
                                      <p:cBhvr>
                                        <p:cTn id="51" dur="2000" fill="hold"/>
                                        <p:tgtEl>
                                          <p:spTgt spid="5">
                                            <p:txEl>
                                              <p:pRg st="9" end="9"/>
                                            </p:txEl>
                                          </p:spTgt>
                                        </p:tgtEl>
                                        <p:attrNameLst>
                                          <p:attrName>r</p:attrName>
                                        </p:attrNameLst>
                                      </p:cBhvr>
                                    </p:animRot>
                                  </p:childTnLst>
                                </p:cTn>
                              </p:par>
                              <p:par>
                                <p:cTn id="52" presetID="26" presetClass="entr" presetSubtype="0" fill="hold" nodeType="with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wipe(down)">
                                      <p:cBhvr>
                                        <p:cTn id="54" dur="580">
                                          <p:stCondLst>
                                            <p:cond delay="0"/>
                                          </p:stCondLst>
                                        </p:cTn>
                                        <p:tgtEl>
                                          <p:spTgt spid="7"/>
                                        </p:tgtEl>
                                      </p:cBhvr>
                                    </p:animEffect>
                                    <p:anim calcmode="lin" valueType="num">
                                      <p:cBhvr>
                                        <p:cTn id="55"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56"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57"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58"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59"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60" dur="26">
                                          <p:stCondLst>
                                            <p:cond delay="650"/>
                                          </p:stCondLst>
                                        </p:cTn>
                                        <p:tgtEl>
                                          <p:spTgt spid="7"/>
                                        </p:tgtEl>
                                      </p:cBhvr>
                                      <p:to x="100000" y="60000"/>
                                    </p:animScale>
                                    <p:animScale>
                                      <p:cBhvr>
                                        <p:cTn id="61" dur="166" decel="50000">
                                          <p:stCondLst>
                                            <p:cond delay="676"/>
                                          </p:stCondLst>
                                        </p:cTn>
                                        <p:tgtEl>
                                          <p:spTgt spid="7"/>
                                        </p:tgtEl>
                                      </p:cBhvr>
                                      <p:to x="100000" y="100000"/>
                                    </p:animScale>
                                    <p:animScale>
                                      <p:cBhvr>
                                        <p:cTn id="62" dur="26">
                                          <p:stCondLst>
                                            <p:cond delay="1312"/>
                                          </p:stCondLst>
                                        </p:cTn>
                                        <p:tgtEl>
                                          <p:spTgt spid="7"/>
                                        </p:tgtEl>
                                      </p:cBhvr>
                                      <p:to x="100000" y="80000"/>
                                    </p:animScale>
                                    <p:animScale>
                                      <p:cBhvr>
                                        <p:cTn id="63" dur="166" decel="50000">
                                          <p:stCondLst>
                                            <p:cond delay="1338"/>
                                          </p:stCondLst>
                                        </p:cTn>
                                        <p:tgtEl>
                                          <p:spTgt spid="7"/>
                                        </p:tgtEl>
                                      </p:cBhvr>
                                      <p:to x="100000" y="100000"/>
                                    </p:animScale>
                                    <p:animScale>
                                      <p:cBhvr>
                                        <p:cTn id="64" dur="26">
                                          <p:stCondLst>
                                            <p:cond delay="1642"/>
                                          </p:stCondLst>
                                        </p:cTn>
                                        <p:tgtEl>
                                          <p:spTgt spid="7"/>
                                        </p:tgtEl>
                                      </p:cBhvr>
                                      <p:to x="100000" y="90000"/>
                                    </p:animScale>
                                    <p:animScale>
                                      <p:cBhvr>
                                        <p:cTn id="65" dur="166" decel="50000">
                                          <p:stCondLst>
                                            <p:cond delay="1668"/>
                                          </p:stCondLst>
                                        </p:cTn>
                                        <p:tgtEl>
                                          <p:spTgt spid="7"/>
                                        </p:tgtEl>
                                      </p:cBhvr>
                                      <p:to x="100000" y="100000"/>
                                    </p:animScale>
                                    <p:animScale>
                                      <p:cBhvr>
                                        <p:cTn id="66" dur="26">
                                          <p:stCondLst>
                                            <p:cond delay="1808"/>
                                          </p:stCondLst>
                                        </p:cTn>
                                        <p:tgtEl>
                                          <p:spTgt spid="7"/>
                                        </p:tgtEl>
                                      </p:cBhvr>
                                      <p:to x="100000" y="95000"/>
                                    </p:animScale>
                                    <p:animScale>
                                      <p:cBhvr>
                                        <p:cTn id="67" dur="166" decel="50000">
                                          <p:stCondLst>
                                            <p:cond delay="1834"/>
                                          </p:stCondLst>
                                        </p:cTn>
                                        <p:tgtEl>
                                          <p:spTgt spid="7"/>
                                        </p:tgtEl>
                                      </p:cBhvr>
                                      <p:to x="100000" y="100000"/>
                                    </p:animScale>
                                  </p:childTnLst>
                                </p:cTn>
                              </p:par>
                            </p:childTnLst>
                          </p:cTn>
                        </p:par>
                        <p:par>
                          <p:cTn id="68" fill="hold">
                            <p:stCondLst>
                              <p:cond delay="2000"/>
                            </p:stCondLst>
                            <p:childTnLst>
                              <p:par>
                                <p:cTn id="69" presetID="31" presetClass="entr" presetSubtype="0" fill="hold" nodeType="afterEffect">
                                  <p:stCondLst>
                                    <p:cond delay="0"/>
                                  </p:stCondLst>
                                  <p:childTnLst>
                                    <p:set>
                                      <p:cBhvr>
                                        <p:cTn id="70" dur="1" fill="hold">
                                          <p:stCondLst>
                                            <p:cond delay="0"/>
                                          </p:stCondLst>
                                        </p:cTn>
                                        <p:tgtEl>
                                          <p:spTgt spid="8"/>
                                        </p:tgtEl>
                                        <p:attrNameLst>
                                          <p:attrName>style.visibility</p:attrName>
                                        </p:attrNameLst>
                                      </p:cBhvr>
                                      <p:to>
                                        <p:strVal val="visible"/>
                                      </p:to>
                                    </p:set>
                                    <p:anim calcmode="lin" valueType="num">
                                      <p:cBhvr>
                                        <p:cTn id="71" dur="1000" fill="hold"/>
                                        <p:tgtEl>
                                          <p:spTgt spid="8"/>
                                        </p:tgtEl>
                                        <p:attrNameLst>
                                          <p:attrName>ppt_w</p:attrName>
                                        </p:attrNameLst>
                                      </p:cBhvr>
                                      <p:tavLst>
                                        <p:tav tm="0">
                                          <p:val>
                                            <p:fltVal val="0"/>
                                          </p:val>
                                        </p:tav>
                                        <p:tav tm="100000">
                                          <p:val>
                                            <p:strVal val="#ppt_w"/>
                                          </p:val>
                                        </p:tav>
                                      </p:tavLst>
                                    </p:anim>
                                    <p:anim calcmode="lin" valueType="num">
                                      <p:cBhvr>
                                        <p:cTn id="72" dur="1000" fill="hold"/>
                                        <p:tgtEl>
                                          <p:spTgt spid="8"/>
                                        </p:tgtEl>
                                        <p:attrNameLst>
                                          <p:attrName>ppt_h</p:attrName>
                                        </p:attrNameLst>
                                      </p:cBhvr>
                                      <p:tavLst>
                                        <p:tav tm="0">
                                          <p:val>
                                            <p:fltVal val="0"/>
                                          </p:val>
                                        </p:tav>
                                        <p:tav tm="100000">
                                          <p:val>
                                            <p:strVal val="#ppt_h"/>
                                          </p:val>
                                        </p:tav>
                                      </p:tavLst>
                                    </p:anim>
                                    <p:anim calcmode="lin" valueType="num">
                                      <p:cBhvr>
                                        <p:cTn id="73" dur="1000" fill="hold"/>
                                        <p:tgtEl>
                                          <p:spTgt spid="8"/>
                                        </p:tgtEl>
                                        <p:attrNameLst>
                                          <p:attrName>style.rotation</p:attrName>
                                        </p:attrNameLst>
                                      </p:cBhvr>
                                      <p:tavLst>
                                        <p:tav tm="0">
                                          <p:val>
                                            <p:fltVal val="90"/>
                                          </p:val>
                                        </p:tav>
                                        <p:tav tm="100000">
                                          <p:val>
                                            <p:fltVal val="0"/>
                                          </p:val>
                                        </p:tav>
                                      </p:tavLst>
                                    </p:anim>
                                    <p:animEffect transition="in" filter="fade">
                                      <p:cBhvr>
                                        <p:cTn id="74"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987824" y="260648"/>
            <a:ext cx="3744416"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pPr algn="ct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SARAN</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Content Placeholder 2"/>
          <p:cNvSpPr>
            <a:spLocks noGrp="1"/>
          </p:cNvSpPr>
          <p:nvPr>
            <p:ph idx="1"/>
          </p:nvPr>
        </p:nvSpPr>
        <p:spPr>
          <a:xfrm>
            <a:off x="457201" y="1628800"/>
            <a:ext cx="8686800" cy="4389120"/>
          </a:xfrm>
          <a:solidFill>
            <a:srgbClr val="7030A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rmAutofit/>
          </a:bodyPr>
          <a:lstStyle/>
          <a:p>
            <a:pPr lvl="0" algn="just"/>
            <a:r>
              <a:rPr lang="id-ID" sz="3200"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D</a:t>
            </a:r>
            <a:r>
              <a:rPr lang="id-ID" sz="3200" b="1"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alam </a:t>
            </a:r>
            <a:r>
              <a:rPr lang="id-ID" sz="3200"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mengimplementasikan Perpres Nomor 87/2017 tentang Penguatan Pendidikan Karakter tidak terlalu terikat secara kaku pada rumusan 18 nilai Pendidikan Karakter dan Budaya </a:t>
            </a:r>
            <a:r>
              <a:rPr lang="id-ID" sz="3200" b="1"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Bangsa, </a:t>
            </a:r>
            <a:r>
              <a:rPr lang="id-ID" sz="3200"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yang pada dasarnya merupakan penjabaran dari Pancasila dasar </a:t>
            </a:r>
            <a:r>
              <a:rPr lang="id-ID" sz="3200" b="1" dirty="0" smtClean="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rPr>
              <a:t>negara.</a:t>
            </a:r>
            <a:endParaRPr lang="id-ID" sz="3200"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endParaRPr>
          </a:p>
          <a:p>
            <a:pPr marL="0" indent="0">
              <a:buNone/>
            </a:pPr>
            <a:endParaRPr lang="id-ID" sz="3200"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endParaRPr>
          </a:p>
          <a:p>
            <a:endParaRPr lang="id-ID" b="1" dirty="0">
              <a:ln w="24500" cmpd="dbl">
                <a:solidFill>
                  <a:schemeClr val="accent2">
                    <a:shade val="85000"/>
                    <a:satMod val="155000"/>
                  </a:schemeClr>
                </a:solidFill>
                <a:prstDash val="solid"/>
                <a:miter lim="800000"/>
              </a:ln>
              <a:solidFill>
                <a:schemeClr val="bg1"/>
              </a:solidFill>
              <a:effectLst>
                <a:outerShdw blurRad="38100" dist="38100" dir="7020000" algn="tl">
                  <a:srgbClr val="000000">
                    <a:alpha val="35000"/>
                  </a:srgbClr>
                </a:outerShdw>
              </a:effectLst>
            </a:endParaRP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00425"/>
            <a:ext cx="1164790" cy="1440160"/>
          </a:xfrm>
          <a:prstGeom prst="rect">
            <a:avLst/>
          </a:prstGeom>
        </p:spPr>
      </p:pic>
      <p:pic>
        <p:nvPicPr>
          <p:cNvPr id="8" name="Picture 2" descr="diknas"/>
          <p:cNvPicPr>
            <a:picLocks noChangeAspect="1" noChangeArrowheads="1"/>
          </p:cNvPicPr>
          <p:nvPr/>
        </p:nvPicPr>
        <p:blipFill>
          <a:blip r:embed="rId3"/>
          <a:srcRect/>
          <a:stretch>
            <a:fillRect/>
          </a:stretch>
        </p:blipFill>
        <p:spPr bwMode="auto">
          <a:xfrm>
            <a:off x="7812360" y="245617"/>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744861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42" presetClass="entr" presetSubtype="0" fill="hold" grpId="0" nodeType="clickEffect">
                                  <p:stCondLst>
                                    <p:cond delay="0"/>
                                  </p:stCondLst>
                                  <p:childTnLst>
                                    <p:set>
                                      <p:cBhvr>
                                        <p:cTn id="10" dur="1" fill="hold">
                                          <p:stCondLst>
                                            <p:cond delay="0"/>
                                          </p:stCondLst>
                                        </p:cTn>
                                        <p:tgtEl>
                                          <p:spTgt spid="5">
                                            <p:bg/>
                                          </p:spTgt>
                                        </p:tgtEl>
                                        <p:attrNameLst>
                                          <p:attrName>style.visibility</p:attrName>
                                        </p:attrNameLst>
                                      </p:cBhvr>
                                      <p:to>
                                        <p:strVal val="visible"/>
                                      </p:to>
                                    </p:set>
                                    <p:animEffect transition="in" filter="fade">
                                      <p:cBhvr>
                                        <p:cTn id="11" dur="1000"/>
                                        <p:tgtEl>
                                          <p:spTgt spid="5">
                                            <p:bg/>
                                          </p:spTgt>
                                        </p:tgtEl>
                                      </p:cBhvr>
                                    </p:animEffect>
                                    <p:anim calcmode="lin" valueType="num">
                                      <p:cBhvr>
                                        <p:cTn id="12" dur="1000" fill="hold"/>
                                        <p:tgtEl>
                                          <p:spTgt spid="5">
                                            <p:bg/>
                                          </p:spTgt>
                                        </p:tgtEl>
                                        <p:attrNameLst>
                                          <p:attrName>ppt_x</p:attrName>
                                        </p:attrNameLst>
                                      </p:cBhvr>
                                      <p:tavLst>
                                        <p:tav tm="0">
                                          <p:val>
                                            <p:strVal val="#ppt_x"/>
                                          </p:val>
                                        </p:tav>
                                        <p:tav tm="100000">
                                          <p:val>
                                            <p:strVal val="#ppt_x"/>
                                          </p:val>
                                        </p:tav>
                                      </p:tavLst>
                                    </p:anim>
                                    <p:anim calcmode="lin" valueType="num">
                                      <p:cBhvr>
                                        <p:cTn id="13"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42" presetClass="entr" presetSubtype="0"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Effect transition="in" filter="fade">
                                      <p:cBhvr>
                                        <p:cTn id="18" dur="1000"/>
                                        <p:tgtEl>
                                          <p:spTgt spid="5">
                                            <p:txEl>
                                              <p:pRg st="0" end="0"/>
                                            </p:txEl>
                                          </p:spTgt>
                                        </p:tgtEl>
                                      </p:cBhvr>
                                    </p:animEffect>
                                    <p:anim calcmode="lin" valueType="num">
                                      <p:cBhvr>
                                        <p:cTn id="19"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0"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2" repeatCount="indefinite" fill="hold" grpId="0" nodeType="clickEffect">
                                  <p:stCondLst>
                                    <p:cond delay="0"/>
                                  </p:stCondLst>
                                  <p:endCondLst>
                                    <p:cond evt="onNext" delay="0">
                                      <p:tgtEl>
                                        <p:sldTgt/>
                                      </p:tgtEl>
                                    </p:cond>
                                  </p:end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0" fill="hold"/>
                                        <p:tgtEl>
                                          <p:spTgt spid="6"/>
                                        </p:tgtEl>
                                        <p:attrNameLst>
                                          <p:attrName>ppt_x</p:attrName>
                                        </p:attrNameLst>
                                      </p:cBhvr>
                                      <p:tavLst>
                                        <p:tav tm="0">
                                          <p:val>
                                            <p:strVal val="1+#ppt_w/2"/>
                                          </p:val>
                                        </p:tav>
                                        <p:tav tm="100000">
                                          <p:val>
                                            <p:strVal val="#ppt_x"/>
                                          </p:val>
                                        </p:tav>
                                      </p:tavLst>
                                    </p:anim>
                                    <p:anim calcmode="lin" valueType="num">
                                      <p:cBhvr additive="base">
                                        <p:cTn id="26" dur="5000" fill="hold"/>
                                        <p:tgtEl>
                                          <p:spTgt spid="6"/>
                                        </p:tgtEl>
                                        <p:attrNameLst>
                                          <p:attrName>ppt_y</p:attrName>
                                        </p:attrNameLst>
                                      </p:cBhvr>
                                      <p:tavLst>
                                        <p:tav tm="0">
                                          <p:val>
                                            <p:strVal val="#ppt_y"/>
                                          </p:val>
                                        </p:tav>
                                        <p:tav tm="100000">
                                          <p:val>
                                            <p:strVal val="#ppt_y"/>
                                          </p:val>
                                        </p:tav>
                                      </p:tavLst>
                                    </p:anim>
                                  </p:childTnLst>
                                </p:cTn>
                              </p:par>
                            </p:childTnLst>
                          </p:cTn>
                        </p:par>
                        <p:par>
                          <p:cTn id="27" fill="hold">
                            <p:stCondLst>
                              <p:cond delay="5000"/>
                            </p:stCondLst>
                            <p:childTnLst>
                              <p:par>
                                <p:cTn id="28" presetID="31" presetClass="entr" presetSubtype="0"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1000" fill="hold"/>
                                        <p:tgtEl>
                                          <p:spTgt spid="7"/>
                                        </p:tgtEl>
                                        <p:attrNameLst>
                                          <p:attrName>ppt_w</p:attrName>
                                        </p:attrNameLst>
                                      </p:cBhvr>
                                      <p:tavLst>
                                        <p:tav tm="0">
                                          <p:val>
                                            <p:fltVal val="0"/>
                                          </p:val>
                                        </p:tav>
                                        <p:tav tm="100000">
                                          <p:val>
                                            <p:strVal val="#ppt_w"/>
                                          </p:val>
                                        </p:tav>
                                      </p:tavLst>
                                    </p:anim>
                                    <p:anim calcmode="lin" valueType="num">
                                      <p:cBhvr>
                                        <p:cTn id="31" dur="1000" fill="hold"/>
                                        <p:tgtEl>
                                          <p:spTgt spid="7"/>
                                        </p:tgtEl>
                                        <p:attrNameLst>
                                          <p:attrName>ppt_h</p:attrName>
                                        </p:attrNameLst>
                                      </p:cBhvr>
                                      <p:tavLst>
                                        <p:tav tm="0">
                                          <p:val>
                                            <p:fltVal val="0"/>
                                          </p:val>
                                        </p:tav>
                                        <p:tav tm="100000">
                                          <p:val>
                                            <p:strVal val="#ppt_h"/>
                                          </p:val>
                                        </p:tav>
                                      </p:tavLst>
                                    </p:anim>
                                    <p:anim calcmode="lin" valueType="num">
                                      <p:cBhvr>
                                        <p:cTn id="32" dur="1000" fill="hold"/>
                                        <p:tgtEl>
                                          <p:spTgt spid="7"/>
                                        </p:tgtEl>
                                        <p:attrNameLst>
                                          <p:attrName>style.rotation</p:attrName>
                                        </p:attrNameLst>
                                      </p:cBhvr>
                                      <p:tavLst>
                                        <p:tav tm="0">
                                          <p:val>
                                            <p:fltVal val="90"/>
                                          </p:val>
                                        </p:tav>
                                        <p:tav tm="100000">
                                          <p:val>
                                            <p:fltVal val="0"/>
                                          </p:val>
                                        </p:tav>
                                      </p:tavLst>
                                    </p:anim>
                                    <p:animEffect transition="in" filter="fade">
                                      <p:cBhvr>
                                        <p:cTn id="33" dur="1000"/>
                                        <p:tgtEl>
                                          <p:spTgt spid="7"/>
                                        </p:tgtEl>
                                      </p:cBhvr>
                                    </p:animEffect>
                                  </p:childTnLst>
                                </p:cTn>
                              </p:par>
                              <p:par>
                                <p:cTn id="34" presetID="20"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wedge">
                                      <p:cBhvr>
                                        <p:cTn id="36"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4584" y="1857360"/>
            <a:ext cx="8229600" cy="4389120"/>
          </a:xfrm>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4"/>
          </a:fillRef>
          <a:effectRef idx="1">
            <a:schemeClr val="accent4"/>
          </a:effectRef>
          <a:fontRef idx="minor">
            <a:schemeClr val="lt1"/>
          </a:fontRef>
        </p:style>
        <p:txBody>
          <a:bodyPr/>
          <a:lstStyle/>
          <a:p>
            <a:pPr lvl="0" algn="just"/>
            <a:endPar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lvl="0" algn="just"/>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Selain ada kekurangtepatan rumusan nilai, 18 nilai Pendidikan Karakter dan Budaya Bangsa tersebut juga belum mencakupi segenap nilai inti yang berlaku sama secara nasional yang seharusnya ada dalam program gerakan nasional penguatan karakter. </a:t>
            </a:r>
          </a:p>
          <a:p>
            <a:endParaRPr lang="id-ID" dirty="0"/>
          </a:p>
        </p:txBody>
      </p:sp>
      <p:sp>
        <p:nvSpPr>
          <p:cNvPr id="4" name="Title 1"/>
          <p:cNvSpPr>
            <a:spLocks noGrp="1"/>
          </p:cNvSpPr>
          <p:nvPr>
            <p:ph type="title"/>
          </p:nvPr>
        </p:nvSpPr>
        <p:spPr>
          <a:xfrm>
            <a:off x="2987824" y="704088"/>
            <a:ext cx="4320480"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pPr algn="ct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SARAN</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7544" y="100425"/>
            <a:ext cx="1164790" cy="1440160"/>
          </a:xfrm>
          <a:prstGeom prst="rect">
            <a:avLst/>
          </a:prstGeom>
        </p:spPr>
      </p:pic>
      <p:pic>
        <p:nvPicPr>
          <p:cNvPr id="7" name="Picture 2" descr="diknas"/>
          <p:cNvPicPr>
            <a:picLocks noChangeAspect="1" noChangeArrowheads="1"/>
          </p:cNvPicPr>
          <p:nvPr/>
        </p:nvPicPr>
        <p:blipFill>
          <a:blip r:embed="rId3"/>
          <a:srcRect/>
          <a:stretch>
            <a:fillRect/>
          </a:stretch>
        </p:blipFill>
        <p:spPr bwMode="auto">
          <a:xfrm>
            <a:off x="7812360" y="215137"/>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76482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2" repeatCount="indefinite" fill="hold" grpId="0" nodeType="clickEffect">
                                  <p:stCondLst>
                                    <p:cond delay="0"/>
                                  </p:stCondLst>
                                  <p:endCondLst>
                                    <p:cond evt="onNext" delay="0">
                                      <p:tgtEl>
                                        <p:sldTgt/>
                                      </p:tgtEl>
                                    </p:cond>
                                  </p:end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 calcmode="lin" valueType="num">
                                      <p:cBhvr>
                                        <p:cTn id="18" dur="1000" fill="hold"/>
                                        <p:tgtEl>
                                          <p:spTgt spid="6"/>
                                        </p:tgtEl>
                                        <p:attrNameLst>
                                          <p:attrName>style.rotation</p:attrName>
                                        </p:attrNameLst>
                                      </p:cBhvr>
                                      <p:tavLst>
                                        <p:tav tm="0">
                                          <p:val>
                                            <p:fltVal val="90"/>
                                          </p:val>
                                        </p:tav>
                                        <p:tav tm="100000">
                                          <p:val>
                                            <p:fltVal val="0"/>
                                          </p:val>
                                        </p:tav>
                                      </p:tavLst>
                                    </p:anim>
                                    <p:animEffect transition="in" filter="fade">
                                      <p:cBhvr>
                                        <p:cTn id="19" dur="1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edg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12776"/>
            <a:ext cx="8229600" cy="4911824"/>
          </a:xfrm>
          <a:ln>
            <a:noFill/>
          </a:ln>
          <a:effectLst>
            <a:outerShdw blurRad="149987" dist="250190" dir="8460000" algn="ctr">
              <a:srgbClr val="000000">
                <a:alpha val="28000"/>
              </a:srgbClr>
            </a:outerShdw>
          </a:effectLst>
          <a:scene3d>
            <a:camera prst="orthographicFront">
              <a:rot lat="0" lon="0" rev="0"/>
            </a:camera>
            <a:lightRig rig="contrasting" dir="tl">
              <a:rot lat="0" lon="0" rev="1500000"/>
            </a:lightRig>
          </a:scene3d>
          <a:sp3d prstMaterial="metal">
            <a:bevelT w="88900" h="88900"/>
          </a:sp3d>
        </p:spPr>
        <p:style>
          <a:lnRef idx="0">
            <a:schemeClr val="dk1"/>
          </a:lnRef>
          <a:fillRef idx="3">
            <a:schemeClr val="dk1"/>
          </a:fillRef>
          <a:effectRef idx="3">
            <a:schemeClr val="dk1"/>
          </a:effectRef>
          <a:fontRef idx="minor">
            <a:schemeClr val="lt1"/>
          </a:fontRef>
        </p:style>
        <p:txBody>
          <a:bodyPr>
            <a:normAutofit lnSpcReduction="10000"/>
          </a:bodyPr>
          <a:lstStyle/>
          <a:p>
            <a:pPr lvl="0" algn="just"/>
            <a:endPar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a:p>
            <a:pPr lvl="0" algn="just"/>
            <a:r>
              <a:rPr lang="id-ID" sz="3200" dirty="0">
                <a:ln w="18415" cmpd="sng">
                  <a:solidFill>
                    <a:srgbClr val="FFFFFF"/>
                  </a:solidFill>
                  <a:prstDash val="solid"/>
                </a:ln>
                <a:solidFill>
                  <a:srgbClr val="FFFF00"/>
                </a:solidFill>
                <a:effectLst>
                  <a:outerShdw blurRad="63500" dir="3600000" algn="tl" rotWithShape="0">
                    <a:srgbClr val="000000">
                      <a:alpha val="70000"/>
                    </a:srgbClr>
                  </a:outerShdw>
                </a:effectLst>
              </a:rPr>
              <a:t>Hendaknya diberikan kesempatan bagi para pemangku kepentingan untuk memberikan penafsiran dan penjabaran secara luwes yang tidak bertentangan dengan nilai-nilai Pancasila – Konstruktif-Strukturalis</a:t>
            </a:r>
            <a:r>
              <a:rPr lang="id-ID" sz="3200" dirty="0" smtClean="0">
                <a:ln w="18415" cmpd="sng">
                  <a:solidFill>
                    <a:srgbClr val="FFFFFF"/>
                  </a:solidFill>
                  <a:prstDash val="solid"/>
                </a:ln>
                <a:solidFill>
                  <a:srgbClr val="FFFF00"/>
                </a:solidFill>
                <a:effectLst>
                  <a:outerShdw blurRad="63500" dir="3600000" algn="tl" rotWithShape="0">
                    <a:srgbClr val="000000">
                      <a:alpha val="70000"/>
                    </a:srgbClr>
                  </a:outerShdw>
                </a:effectLst>
              </a:rPr>
              <a:t>.</a:t>
            </a:r>
          </a:p>
          <a:p>
            <a:pPr lvl="0" algn="just"/>
            <a:endPar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lvl="0" algn="ctr"/>
            <a:r>
              <a:rPr lang="id-ID"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MENUNGGU TEROBOSAN DARI </a:t>
            </a:r>
          </a:p>
          <a:p>
            <a:pPr lvl="0" algn="ctr"/>
            <a:r>
              <a:rPr lang="id-ID"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GURU MERDEKA </a:t>
            </a:r>
          </a:p>
          <a:p>
            <a:pPr lvl="0" algn="ctr"/>
            <a:r>
              <a:rPr lang="id-ID" sz="2400" dirty="0" smtClean="0">
                <a:ln w="18415" cmpd="sng">
                  <a:solidFill>
                    <a:srgbClr val="FFFFFF"/>
                  </a:solidFill>
                  <a:prstDash val="solid"/>
                </a:ln>
                <a:solidFill>
                  <a:srgbClr val="C00000"/>
                </a:solidFill>
                <a:effectLst>
                  <a:outerShdw blurRad="63500" dir="3600000" algn="tl" rotWithShape="0">
                    <a:srgbClr val="000000">
                      <a:alpha val="70000"/>
                    </a:srgbClr>
                  </a:outerShdw>
                </a:effectLst>
                <a:latin typeface="Brush Script MT" pitchFamily="66" charset="0"/>
              </a:rPr>
              <a:t>Kompas Selasa 26 Desember 2017</a:t>
            </a:r>
          </a:p>
          <a:p>
            <a:pPr lvl="0" algn="ctr"/>
            <a:r>
              <a:rPr lang="id-ID" sz="2400" dirty="0" smtClean="0">
                <a:ln w="18415" cmpd="sng">
                  <a:solidFill>
                    <a:srgbClr val="FFFFFF"/>
                  </a:solidFill>
                  <a:prstDash val="solid"/>
                </a:ln>
                <a:solidFill>
                  <a:srgbClr val="C00000"/>
                </a:solidFill>
                <a:effectLst>
                  <a:outerShdw blurRad="63500" dir="3600000" algn="tl" rotWithShape="0">
                    <a:srgbClr val="000000">
                      <a:alpha val="70000"/>
                    </a:srgbClr>
                  </a:outerShdw>
                </a:effectLst>
                <a:latin typeface="Brush Script MT" pitchFamily="66" charset="0"/>
              </a:rPr>
              <a:t>Halaman 13 Kolom 1-7</a:t>
            </a:r>
            <a:endParaRPr lang="id-ID" sz="2400" dirty="0">
              <a:ln w="18415" cmpd="sng">
                <a:solidFill>
                  <a:srgbClr val="FFFFFF"/>
                </a:solidFill>
                <a:prstDash val="solid"/>
              </a:ln>
              <a:solidFill>
                <a:srgbClr val="C00000"/>
              </a:solidFill>
              <a:effectLst>
                <a:outerShdw blurRad="63500" dir="3600000" algn="tl" rotWithShape="0">
                  <a:srgbClr val="000000">
                    <a:alpha val="70000"/>
                  </a:srgbClr>
                </a:outerShdw>
              </a:effectLst>
              <a:latin typeface="Brush Script MT" pitchFamily="66" charset="0"/>
            </a:endParaRPr>
          </a:p>
          <a:p>
            <a:endParaRPr lang="id-ID" dirty="0"/>
          </a:p>
          <a:p>
            <a:endParaRPr lang="id-ID" dirty="0"/>
          </a:p>
        </p:txBody>
      </p:sp>
      <p:sp>
        <p:nvSpPr>
          <p:cNvPr id="4" name="Title 1"/>
          <p:cNvSpPr>
            <a:spLocks noGrp="1"/>
          </p:cNvSpPr>
          <p:nvPr>
            <p:ph type="title"/>
          </p:nvPr>
        </p:nvSpPr>
        <p:spPr>
          <a:xfrm>
            <a:off x="2339752" y="297160"/>
            <a:ext cx="4464497"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lstStyle/>
          <a:p>
            <a:pPr algn="ct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SARAN</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0"/>
            <a:ext cx="1164790" cy="1440160"/>
          </a:xfrm>
          <a:prstGeom prst="rect">
            <a:avLst/>
          </a:prstGeom>
        </p:spPr>
      </p:pic>
      <p:pic>
        <p:nvPicPr>
          <p:cNvPr id="7" name="Picture 2" descr="diknas"/>
          <p:cNvPicPr>
            <a:picLocks noChangeAspect="1" noChangeArrowheads="1"/>
          </p:cNvPicPr>
          <p:nvPr/>
        </p:nvPicPr>
        <p:blipFill>
          <a:blip r:embed="rId3"/>
          <a:srcRect/>
          <a:stretch>
            <a:fillRect/>
          </a:stretch>
        </p:blipFill>
        <p:spPr bwMode="auto">
          <a:xfrm>
            <a:off x="7812360" y="144016"/>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914786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mph" presetSubtype="0" fill="hold" grpId="0" nodeType="clickEffect">
                                  <p:stCondLst>
                                    <p:cond delay="0"/>
                                  </p:stCondLst>
                                  <p:childTnLst>
                                    <p:animRot by="21600000">
                                      <p:cBhvr>
                                        <p:cTn id="6" dur="2000" fill="hold"/>
                                        <p:tgtEl>
                                          <p:spTgt spid="4"/>
                                        </p:tgtEl>
                                        <p:attrNameLst>
                                          <p:attrName>r</p:attrName>
                                        </p:attrNameLst>
                                      </p:cBhvr>
                                    </p:animRot>
                                  </p:childTnLst>
                                </p:cTn>
                              </p:par>
                            </p:childTnLst>
                          </p:cTn>
                        </p:par>
                      </p:childTnLst>
                    </p:cTn>
                  </p:par>
                  <p:par>
                    <p:cTn id="7" fill="hold">
                      <p:stCondLst>
                        <p:cond delay="indefinite"/>
                      </p:stCondLst>
                      <p:childTnLst>
                        <p:par>
                          <p:cTn id="8" fill="hold">
                            <p:stCondLst>
                              <p:cond delay="0"/>
                            </p:stCondLst>
                            <p:childTnLst>
                              <p:par>
                                <p:cTn id="9" presetID="2" presetClass="entr" presetSubtype="2" repeatCount="indefinite" fill="hold" grpId="0" nodeType="clickEffect">
                                  <p:stCondLst>
                                    <p:cond delay="0"/>
                                  </p:stCondLst>
                                  <p:endCondLst>
                                    <p:cond evt="onNext" delay="0">
                                      <p:tgtEl>
                                        <p:sldTgt/>
                                      </p:tgtEl>
                                    </p:cond>
                                  </p:end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0" fill="hold"/>
                                        <p:tgtEl>
                                          <p:spTgt spid="5"/>
                                        </p:tgtEl>
                                        <p:attrNameLst>
                                          <p:attrName>ppt_x</p:attrName>
                                        </p:attrNameLst>
                                      </p:cBhvr>
                                      <p:tavLst>
                                        <p:tav tm="0">
                                          <p:val>
                                            <p:strVal val="1+#ppt_w/2"/>
                                          </p:val>
                                        </p:tav>
                                        <p:tav tm="100000">
                                          <p:val>
                                            <p:strVal val="#ppt_x"/>
                                          </p:val>
                                        </p:tav>
                                      </p:tavLst>
                                    </p:anim>
                                    <p:anim calcmode="lin" valueType="num">
                                      <p:cBhvr additive="base">
                                        <p:cTn id="12" dur="50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5000"/>
                            </p:stCondLst>
                            <p:childTnLst>
                              <p:par>
                                <p:cTn id="14" presetID="31" presetClass="entr" presetSubtype="0" fill="hold" nodeType="after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1000" fill="hold"/>
                                        <p:tgtEl>
                                          <p:spTgt spid="6"/>
                                        </p:tgtEl>
                                        <p:attrNameLst>
                                          <p:attrName>ppt_w</p:attrName>
                                        </p:attrNameLst>
                                      </p:cBhvr>
                                      <p:tavLst>
                                        <p:tav tm="0">
                                          <p:val>
                                            <p:fltVal val="0"/>
                                          </p:val>
                                        </p:tav>
                                        <p:tav tm="100000">
                                          <p:val>
                                            <p:strVal val="#ppt_w"/>
                                          </p:val>
                                        </p:tav>
                                      </p:tavLst>
                                    </p:anim>
                                    <p:anim calcmode="lin" valueType="num">
                                      <p:cBhvr>
                                        <p:cTn id="17" dur="1000" fill="hold"/>
                                        <p:tgtEl>
                                          <p:spTgt spid="6"/>
                                        </p:tgtEl>
                                        <p:attrNameLst>
                                          <p:attrName>ppt_h</p:attrName>
                                        </p:attrNameLst>
                                      </p:cBhvr>
                                      <p:tavLst>
                                        <p:tav tm="0">
                                          <p:val>
                                            <p:fltVal val="0"/>
                                          </p:val>
                                        </p:tav>
                                        <p:tav tm="100000">
                                          <p:val>
                                            <p:strVal val="#ppt_h"/>
                                          </p:val>
                                        </p:tav>
                                      </p:tavLst>
                                    </p:anim>
                                    <p:anim calcmode="lin" valueType="num">
                                      <p:cBhvr>
                                        <p:cTn id="18" dur="1000" fill="hold"/>
                                        <p:tgtEl>
                                          <p:spTgt spid="6"/>
                                        </p:tgtEl>
                                        <p:attrNameLst>
                                          <p:attrName>style.rotation</p:attrName>
                                        </p:attrNameLst>
                                      </p:cBhvr>
                                      <p:tavLst>
                                        <p:tav tm="0">
                                          <p:val>
                                            <p:fltVal val="90"/>
                                          </p:val>
                                        </p:tav>
                                        <p:tav tm="100000">
                                          <p:val>
                                            <p:fltVal val="0"/>
                                          </p:val>
                                        </p:tav>
                                      </p:tavLst>
                                    </p:anim>
                                    <p:animEffect transition="in" filter="fade">
                                      <p:cBhvr>
                                        <p:cTn id="19" dur="1000"/>
                                        <p:tgtEl>
                                          <p:spTgt spid="6"/>
                                        </p:tgtEl>
                                      </p:cBhvr>
                                    </p:animEffect>
                                  </p:childTnLst>
                                </p:cTn>
                              </p:par>
                              <p:par>
                                <p:cTn id="20" presetID="20" presetClass="entr" presetSubtype="0" fill="hold" nodeType="with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edge">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32656"/>
            <a:ext cx="6912768" cy="1514432"/>
          </a:xfrm>
          <a:ln>
            <a:noFill/>
          </a:ln>
          <a:effectLst>
            <a:outerShdw blurRad="149987" dist="250190" dir="8460000" algn="ctr">
              <a:srgbClr val="000000">
                <a:alpha val="28000"/>
              </a:srgbClr>
            </a:outerShdw>
          </a:effectLst>
          <a:scene3d>
            <a:camera prst="orthographicFront">
              <a:rot lat="0" lon="0" rev="0"/>
            </a:camera>
            <a:lightRig rig="contrasting" dir="tl">
              <a:rot lat="0" lon="0" rev="1500000"/>
            </a:lightRig>
          </a:scene3d>
          <a:sp3d prstMaterial="metal">
            <a:bevelT w="88900" h="88900"/>
          </a:sp3d>
        </p:spPr>
        <p:style>
          <a:lnRef idx="0">
            <a:schemeClr val="accent6"/>
          </a:lnRef>
          <a:fillRef idx="3">
            <a:schemeClr val="accent6"/>
          </a:fillRef>
          <a:effectRef idx="3">
            <a:schemeClr val="accent6"/>
          </a:effectRef>
          <a:fontRef idx="minor">
            <a:schemeClr val="lt1"/>
          </a:fontRef>
        </p:style>
        <p:txBody>
          <a:bodyPr>
            <a:normAutofit fontScale="90000"/>
          </a:bodyPr>
          <a:lstStyle/>
          <a:p>
            <a:r>
              <a:rPr lang="id-ID" dirty="0" smtClean="0"/>
              <a:t> ETIKA DAN KARAKTER </a:t>
            </a:r>
            <a:br>
              <a:rPr lang="id-ID" dirty="0" smtClean="0"/>
            </a:br>
            <a:r>
              <a:rPr lang="id-ID" dirty="0" smtClean="0"/>
              <a:t> KEBERAGAMAAN </a:t>
            </a:r>
            <a:endParaRPr lang="id-ID" dirty="0"/>
          </a:p>
        </p:txBody>
      </p:sp>
      <p:sp>
        <p:nvSpPr>
          <p:cNvPr id="3" name="Content Placeholder 2"/>
          <p:cNvSpPr>
            <a:spLocks noGrp="1"/>
          </p:cNvSpPr>
          <p:nvPr>
            <p:ph idx="1"/>
          </p:nvPr>
        </p:nvSpPr>
        <p: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4">
              <a:shade val="50000"/>
            </a:schemeClr>
          </a:lnRef>
          <a:fillRef idx="1">
            <a:schemeClr val="accent4"/>
          </a:fillRef>
          <a:effectRef idx="0">
            <a:schemeClr val="accent4"/>
          </a:effectRef>
          <a:fontRef idx="minor">
            <a:schemeClr val="lt1"/>
          </a:fontRef>
        </p:style>
        <p:txBody>
          <a:bodyPr/>
          <a:lstStyle/>
          <a:p>
            <a:r>
              <a:rPr lang="id-ID" b="1" dirty="0">
                <a:ln w="900" cmpd="sng">
                  <a:solidFill>
                    <a:schemeClr val="accent1">
                      <a:satMod val="190000"/>
                      <a:alpha val="55000"/>
                    </a:schemeClr>
                  </a:solidFill>
                  <a:prstDash val="solid"/>
                </a:ln>
                <a:solidFill>
                  <a:srgbClr val="FFFF00"/>
                </a:solidFill>
                <a:effectLst>
                  <a:innerShdw blurRad="101600" dist="76200" dir="5400000">
                    <a:schemeClr val="accent1">
                      <a:satMod val="190000"/>
                      <a:tint val="100000"/>
                      <a:alpha val="74000"/>
                    </a:schemeClr>
                  </a:innerShdw>
                </a:effectLst>
              </a:rPr>
              <a:t>Hidup keberagamaan di Indonesia sedang terusik oleh aksi kekerasan, radikalisme, dan teror yang mengatasnamakan agama. </a:t>
            </a:r>
            <a:endParaRPr lang="id-ID" b="1" dirty="0" smtClean="0">
              <a:ln w="900" cmpd="sng">
                <a:solidFill>
                  <a:schemeClr val="accent1">
                    <a:satMod val="190000"/>
                    <a:alpha val="55000"/>
                  </a:schemeClr>
                </a:solidFill>
                <a:prstDash val="solid"/>
              </a:ln>
              <a:solidFill>
                <a:srgbClr val="FFFF00"/>
              </a:solidFill>
              <a:effectLst>
                <a:innerShdw blurRad="101600" dist="76200" dir="5400000">
                  <a:schemeClr val="accent1">
                    <a:satMod val="190000"/>
                    <a:tint val="100000"/>
                    <a:alpha val="74000"/>
                  </a:schemeClr>
                </a:innerShdw>
              </a:effectLst>
            </a:endParaRPr>
          </a:p>
          <a:p>
            <a:endParaRPr lang="id-ID" dirty="0"/>
          </a:p>
          <a:p>
            <a:r>
              <a:rPr lang="id-ID" dirty="0">
                <a:ln w="18415" cmpd="sng">
                  <a:solidFill>
                    <a:srgbClr val="FFFFFF"/>
                  </a:solidFill>
                  <a:prstDash val="solid"/>
                </a:ln>
                <a:solidFill>
                  <a:srgbClr val="FFFFFF"/>
                </a:solidFill>
                <a:effectLst>
                  <a:outerShdw blurRad="63500" dir="3600000" algn="tl" rotWithShape="0">
                    <a:srgbClr val="000000">
                      <a:alpha val="70000"/>
                    </a:srgbClr>
                  </a:outerShdw>
                </a:effectLst>
              </a:rPr>
              <a:t>Hal itu bertentangan dengan karakter bangsa Indonesia, yang mayoritas beragama Islam, sebagai negara berpenduduk Muslim terbesar di dunia, yang secara formal santun dan toleran serta menjunjung tinggi nilai-nilai Pancasila. </a:t>
            </a:r>
          </a:p>
          <a:p>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Rectangle 3"/>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diknas"/>
          <p:cNvPicPr>
            <a:picLocks noChangeAspect="1" noChangeArrowheads="1"/>
          </p:cNvPicPr>
          <p:nvPr/>
        </p:nvPicPr>
        <p:blipFill>
          <a:blip r:embed="rId2"/>
          <a:srcRect/>
          <a:stretch>
            <a:fillRect/>
          </a:stretch>
        </p:blipFill>
        <p:spPr bwMode="auto">
          <a:xfrm>
            <a:off x="7811338" y="188640"/>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17719988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2" end="2"/>
                                            </p:txEl>
                                          </p:spTgt>
                                        </p:tgtEl>
                                        <p:attrNameLst>
                                          <p:attrName>style.visibility</p:attrName>
                                        </p:attrNameLst>
                                      </p:cBhvr>
                                      <p:to>
                                        <p:strVal val="visible"/>
                                      </p:to>
                                    </p:set>
                                    <p:anim calcmode="lin" valueType="num">
                                      <p:cBhvr additive="base">
                                        <p:cTn id="24"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2" end="2"/>
                                            </p:txEl>
                                          </p:spTgt>
                                        </p:tgtEl>
                                        <p:attrNameLst>
                                          <p:attrName>ppt_y</p:attrName>
                                        </p:attrNameLst>
                                      </p:cBhvr>
                                      <p:tavLst>
                                        <p:tav tm="0">
                                          <p:val>
                                            <p:strVal val="1+#ppt_h/2"/>
                                          </p:val>
                                        </p:tav>
                                        <p:tav tm="100000">
                                          <p:val>
                                            <p:strVal val="#ppt_y"/>
                                          </p:val>
                                        </p:tav>
                                      </p:tavLst>
                                    </p:anim>
                                  </p:childTnLst>
                                </p:cTn>
                              </p:par>
                              <p:par>
                                <p:cTn id="26" presetID="20" presetClass="entr" presetSubtype="0" fill="hold" nodeType="with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wedge">
                                      <p:cBhvr>
                                        <p:cTn id="28"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id-ID" dirty="0"/>
              <a:t>ETIKA DANKARAKTER </a:t>
            </a:r>
            <a:br>
              <a:rPr lang="id-ID" dirty="0"/>
            </a:br>
            <a:r>
              <a:rPr lang="id-ID" dirty="0" smtClean="0"/>
              <a:t>KEB</a:t>
            </a:r>
            <a:endParaRPr lang="id-ID" dirty="0"/>
          </a:p>
        </p:txBody>
      </p:sp>
      <p:sp>
        <p:nvSpPr>
          <p:cNvPr id="3" name="Content Placeholder 2"/>
          <p:cNvSpPr>
            <a:spLocks noGrp="1"/>
          </p:cNvSpPr>
          <p:nvPr>
            <p:ph idx="1"/>
          </p:nvPr>
        </p:nvSpPr>
        <p: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dk1"/>
          </a:fillRef>
          <a:effectRef idx="1">
            <a:schemeClr val="dk1"/>
          </a:effectRef>
          <a:fontRef idx="minor">
            <a:schemeClr val="lt1"/>
          </a:fontRef>
        </p:style>
        <p:txBody>
          <a:bodyPr>
            <a:normAutofit lnSpcReduction="10000"/>
          </a:bodyPr>
          <a:lstStyle/>
          <a:p>
            <a:r>
              <a:rPr lang="id-ID" sz="2800" dirty="0">
                <a:ln w="18415" cmpd="sng">
                  <a:solidFill>
                    <a:srgbClr val="FFFFFF"/>
                  </a:solidFill>
                  <a:prstDash val="solid"/>
                </a:ln>
                <a:solidFill>
                  <a:srgbClr val="FFFFFF"/>
                </a:solidFill>
                <a:effectLst>
                  <a:outerShdw blurRad="63500" dir="3600000" algn="tl" rotWithShape="0">
                    <a:srgbClr val="000000">
                      <a:alpha val="70000"/>
                    </a:srgbClr>
                  </a:outerShdw>
                </a:effectLst>
              </a:rPr>
              <a:t>Agama lebih merupakan persoalan yang menyumbang pada timbulnya pertikaian dan pertumpahan darah ketimbang pemecahan dan pengkondisian yang positif bagi masyarakat untuk menerima dan menghormati keberlainan pihak lain; setidak-tidaknya agama memiliki potensi ke arah timbulnya konflik dan pertentangan. </a:t>
            </a:r>
            <a:r>
              <a:rPr lang="id-ID" sz="2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(Kanisius L., 2006: 155 berdasar George B. Grose &amp; Benjamin B. Hubbard, </a:t>
            </a:r>
            <a:r>
              <a:rPr lang="id-ID" sz="2800" b="1" i="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Tiga Agama Satu Tuhan, </a:t>
            </a:r>
            <a:r>
              <a:rPr lang="id-ID" sz="28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Bandung: Mizan, 1999, halaman 292-293). </a:t>
            </a:r>
          </a:p>
          <a:p>
            <a:endParaRPr lang="id-ID"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sp>
        <p:nvSpPr>
          <p:cNvPr id="4" name="Title 1"/>
          <p:cNvSpPr txBox="1">
            <a:spLocks/>
          </p:cNvSpPr>
          <p:nvPr/>
        </p:nvSpPr>
        <p:spPr>
          <a:xfrm>
            <a:off x="179512" y="-171400"/>
            <a:ext cx="8507288" cy="1514432"/>
          </a:xfrm>
          <a:prstGeom prst="rect">
            <a:avLst/>
          </a:prstGeom>
          <a:ln>
            <a:noFill/>
          </a:ln>
          <a:effectLst>
            <a:outerShdw blurRad="225425" dist="50800" dir="5220000" algn="ctr">
              <a:srgbClr val="000000">
                <a:alpha val="33000"/>
              </a:srgbClr>
            </a:outerShdw>
          </a:effectLst>
          <a:scene3d>
            <a:camera prst="perspectiveFront" fov="3300000">
              <a:rot lat="486000" lon="19530000" rev="174000"/>
            </a:camera>
            <a:lightRig rig="harsh" dir="tl">
              <a:rot lat="0" lon="0" rev="3000000"/>
            </a:lightRig>
          </a:scene3d>
          <a:sp3d extrusionH="254000" contourW="19050">
            <a:bevelT w="82550" h="44450" prst="angle"/>
            <a:bevelB w="82550" h="44450" prst="angle"/>
            <a:contourClr>
              <a:srgbClr val="FFFFFF"/>
            </a:contourClr>
          </a:sp3d>
        </p:spPr>
        <p:style>
          <a:lnRef idx="0">
            <a:schemeClr val="accent6"/>
          </a:lnRef>
          <a:fillRef idx="3">
            <a:schemeClr val="accent6"/>
          </a:fillRef>
          <a:effectRef idx="3">
            <a:schemeClr val="accent6"/>
          </a:effectRef>
          <a:fontRef idx="minor">
            <a:schemeClr val="lt1"/>
          </a:fontRef>
        </p:style>
        <p:txBody>
          <a:bodyPr vert="horz" lIns="0" rIns="0" bIns="0" anchor="b">
            <a:normAutofit fontScale="97500" lnSpcReduction="10000"/>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id-ID" dirty="0" smtClean="0"/>
              <a:t>  ETIKA DAN KARAKTER </a:t>
            </a:r>
            <a:br>
              <a:rPr lang="id-ID" dirty="0" smtClean="0"/>
            </a:br>
            <a:r>
              <a:rPr lang="id-ID" dirty="0" smtClean="0"/>
              <a:t>  KEBERAGAMAAN</a:t>
            </a:r>
            <a:endParaRPr lang="id-ID" dirty="0"/>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6" name="Picture 2" descr="diknas"/>
          <p:cNvPicPr>
            <a:picLocks noChangeAspect="1" noChangeArrowheads="1"/>
          </p:cNvPicPr>
          <p:nvPr/>
        </p:nvPicPr>
        <p:blipFill>
          <a:blip r:embed="rId2"/>
          <a:srcRect/>
          <a:stretch>
            <a:fillRect/>
          </a:stretch>
        </p:blipFill>
        <p:spPr bwMode="auto">
          <a:xfrm>
            <a:off x="7824747" y="244441"/>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816227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repeatCount="indefinite" fill="hold" grpId="0" nodeType="clickEffect">
                                  <p:stCondLst>
                                    <p:cond delay="0"/>
                                  </p:stCondLst>
                                  <p:endCondLst>
                                    <p:cond evt="onNext" delay="0">
                                      <p:tgtEl>
                                        <p:sldTgt/>
                                      </p:tgtEl>
                                    </p:cond>
                                  </p:end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0" fill="hold"/>
                                        <p:tgtEl>
                                          <p:spTgt spid="5"/>
                                        </p:tgtEl>
                                        <p:attrNameLst>
                                          <p:attrName>ppt_x</p:attrName>
                                        </p:attrNameLst>
                                      </p:cBhvr>
                                      <p:tavLst>
                                        <p:tav tm="0">
                                          <p:val>
                                            <p:strVal val="1+#ppt_w/2"/>
                                          </p:val>
                                        </p:tav>
                                        <p:tav tm="100000">
                                          <p:val>
                                            <p:strVal val="#ppt_x"/>
                                          </p:val>
                                        </p:tav>
                                      </p:tavLst>
                                    </p:anim>
                                    <p:anim calcmode="lin" valueType="num">
                                      <p:cBhvr additive="base">
                                        <p:cTn id="8" dur="5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bg/>
                                          </p:spTgt>
                                        </p:tgtEl>
                                        <p:attrNameLst>
                                          <p:attrName>style.visibility</p:attrName>
                                        </p:attrNameLst>
                                      </p:cBhvr>
                                      <p:to>
                                        <p:strVal val="visible"/>
                                      </p:to>
                                    </p:set>
                                    <p:animEffect transition="in" filter="fade">
                                      <p:cBhvr>
                                        <p:cTn id="19" dur="1000"/>
                                        <p:tgtEl>
                                          <p:spTgt spid="3">
                                            <p:bg/>
                                          </p:spTgt>
                                        </p:tgtEl>
                                      </p:cBhvr>
                                    </p:animEffect>
                                    <p:anim calcmode="lin" valueType="num">
                                      <p:cBhvr>
                                        <p:cTn id="20" dur="1000" fill="hold"/>
                                        <p:tgtEl>
                                          <p:spTgt spid="3">
                                            <p:bg/>
                                          </p:spTgt>
                                        </p:tgtEl>
                                        <p:attrNameLst>
                                          <p:attrName>ppt_x</p:attrName>
                                        </p:attrNameLst>
                                      </p:cBhvr>
                                      <p:tavLst>
                                        <p:tav tm="0">
                                          <p:val>
                                            <p:strVal val="#ppt_x"/>
                                          </p:val>
                                        </p:tav>
                                        <p:tav tm="100000">
                                          <p:val>
                                            <p:strVal val="#ppt_x"/>
                                          </p:val>
                                        </p:tav>
                                      </p:tavLst>
                                    </p:anim>
                                    <p:anim calcmode="lin" valueType="num">
                                      <p:cBhvr>
                                        <p:cTn id="21"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3">
                                            <p:txEl>
                                              <p:pRg st="0" end="0"/>
                                            </p:txEl>
                                          </p:spTgt>
                                        </p:tgtEl>
                                        <p:attrNameLst>
                                          <p:attrName>style.visibility</p:attrName>
                                        </p:attrNameLst>
                                      </p:cBhvr>
                                      <p:to>
                                        <p:strVal val="visible"/>
                                      </p:to>
                                    </p:set>
                                    <p:animEffect transition="in" filter="fade">
                                      <p:cBhvr>
                                        <p:cTn id="26" dur="1000"/>
                                        <p:tgtEl>
                                          <p:spTgt spid="3">
                                            <p:txEl>
                                              <p:pRg st="0" end="0"/>
                                            </p:txEl>
                                          </p:spTgt>
                                        </p:tgtEl>
                                      </p:cBhvr>
                                    </p:animEffect>
                                    <p:anim calcmode="lin" valueType="num">
                                      <p:cBhvr>
                                        <p:cTn id="27"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8"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9" presetID="20" presetClass="entr" presetSubtype="0" fill="hold" nodeType="with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wedge">
                                      <p:cBhvr>
                                        <p:cTn id="31"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5"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2"/>
          </a:fillRef>
          <a:effectRef idx="1">
            <a:schemeClr val="accent2"/>
          </a:effectRef>
          <a:fontRef idx="minor">
            <a:schemeClr val="lt1"/>
          </a:fontRef>
        </p:style>
        <p:txBody>
          <a:bodyPr/>
          <a:lstStyle/>
          <a:p>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Konflik agama antara kaum Muslim dan Nasrani, terjadi di Maumere (1995), Surabaya, Situbondo dan TasikMalaya (1996), Rengas Dengklok (1997), Jakarta, Solo dan Kupang (1998), dan Poso, Ambon (1999-2002</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 Dan lain-lain seterusnya.</a:t>
            </a:r>
            <a:endPar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4" name="Title 1"/>
          <p:cNvSpPr txBox="1">
            <a:spLocks/>
          </p:cNvSpPr>
          <p:nvPr/>
        </p:nvSpPr>
        <p:spPr>
          <a:xfrm>
            <a:off x="251520" y="114016"/>
            <a:ext cx="8064896" cy="1514432"/>
          </a:xfrm>
          <a:prstGeom prst="rect">
            <a:avLst/>
          </a:prstGeom>
          <a:ln>
            <a:noFill/>
          </a:ln>
          <a:effectLst>
            <a:outerShdw blurRad="184150" dist="241300" dir="11520000" sx="110000" sy="110000" algn="ctr">
              <a:srgbClr val="000000">
                <a:alpha val="18000"/>
              </a:srgbClr>
            </a:outerShdw>
          </a:effectLst>
          <a:scene3d>
            <a:camera prst="perspectiveFront" fov="5100000">
              <a:rot lat="0" lon="2100000" rev="0"/>
            </a:camera>
            <a:lightRig rig="flood" dir="tl">
              <a:rot lat="0" lon="0" rev="13800000"/>
            </a:lightRig>
          </a:scene3d>
          <a:sp3d extrusionH="107950" prstMaterial="plastic">
            <a:bevelT w="82550" h="63500" prst="divot"/>
            <a:bevelB/>
          </a:sp3d>
        </p:spPr>
        <p:style>
          <a:lnRef idx="0">
            <a:schemeClr val="accent6"/>
          </a:lnRef>
          <a:fillRef idx="3">
            <a:schemeClr val="accent6"/>
          </a:fillRef>
          <a:effectRef idx="3">
            <a:schemeClr val="accent6"/>
          </a:effectRef>
          <a:fontRef idx="minor">
            <a:schemeClr val="lt1"/>
          </a:fontRef>
        </p:style>
        <p:txBody>
          <a:bodyPr vert="horz" lIns="0" rIns="0" bIns="0" anchor="b">
            <a:normAutofit fontScale="97500" lnSpcReduction="10000"/>
          </a:bodyPr>
          <a:lstStyle>
            <a:lvl1pPr algn="l" rtl="0" eaLnBrk="1" latinLnBrk="0" hangingPunct="1">
              <a:spcBef>
                <a:spcPct val="0"/>
              </a:spcBef>
              <a:buNone/>
              <a:defRPr kumimoji="0" sz="5000" b="0" kern="1200">
                <a:ln>
                  <a:noFill/>
                </a:ln>
                <a:solidFill>
                  <a:schemeClr val="lt1"/>
                </a:solidFill>
                <a:effectLst/>
                <a:latin typeface="+mn-lt"/>
                <a:ea typeface="+mn-ea"/>
                <a:cs typeface="+mn-cs"/>
              </a:defRPr>
            </a:lvl1pPr>
            <a:lvl2pPr>
              <a:defRPr>
                <a:solidFill>
                  <a:schemeClr val="lt1"/>
                </a:solidFill>
                <a:latin typeface="+mn-lt"/>
                <a:ea typeface="+mn-ea"/>
                <a:cs typeface="+mn-cs"/>
              </a:defRPr>
            </a:lvl2pPr>
            <a:lvl3pPr>
              <a:defRPr>
                <a:solidFill>
                  <a:schemeClr val="lt1"/>
                </a:solidFill>
                <a:latin typeface="+mn-lt"/>
                <a:ea typeface="+mn-ea"/>
                <a:cs typeface="+mn-cs"/>
              </a:defRPr>
            </a:lvl3pPr>
            <a:lvl4pPr>
              <a:defRPr>
                <a:solidFill>
                  <a:schemeClr val="lt1"/>
                </a:solidFill>
                <a:latin typeface="+mn-lt"/>
                <a:ea typeface="+mn-ea"/>
                <a:cs typeface="+mn-cs"/>
              </a:defRPr>
            </a:lvl4pPr>
            <a:lvl5pPr>
              <a:defRPr>
                <a:solidFill>
                  <a:schemeClr val="lt1"/>
                </a:solidFill>
                <a:latin typeface="+mn-lt"/>
                <a:ea typeface="+mn-ea"/>
                <a:cs typeface="+mn-cs"/>
              </a:defRPr>
            </a:lvl5pPr>
            <a:lvl6pPr>
              <a:defRPr>
                <a:solidFill>
                  <a:schemeClr val="lt1"/>
                </a:solidFill>
                <a:latin typeface="+mn-lt"/>
                <a:ea typeface="+mn-ea"/>
                <a:cs typeface="+mn-cs"/>
              </a:defRPr>
            </a:lvl6pPr>
            <a:lvl7pPr>
              <a:defRPr>
                <a:solidFill>
                  <a:schemeClr val="lt1"/>
                </a:solidFill>
                <a:latin typeface="+mn-lt"/>
                <a:ea typeface="+mn-ea"/>
                <a:cs typeface="+mn-cs"/>
              </a:defRPr>
            </a:lvl7pPr>
            <a:lvl8pPr>
              <a:defRPr>
                <a:solidFill>
                  <a:schemeClr val="lt1"/>
                </a:solidFill>
                <a:latin typeface="+mn-lt"/>
                <a:ea typeface="+mn-ea"/>
                <a:cs typeface="+mn-cs"/>
              </a:defRPr>
            </a:lvl8pPr>
            <a:lvl9pPr>
              <a:defRPr>
                <a:solidFill>
                  <a:schemeClr val="lt1"/>
                </a:solidFill>
                <a:latin typeface="+mn-lt"/>
                <a:ea typeface="+mn-ea"/>
                <a:cs typeface="+mn-cs"/>
              </a:defRPr>
            </a:lvl9pPr>
          </a:lstStyle>
          <a:p>
            <a:r>
              <a:rPr lang="id-ID" dirty="0" smtClean="0"/>
              <a:t>  ETIKA DAN KARAKTER </a:t>
            </a:r>
            <a:br>
              <a:rPr lang="id-ID" dirty="0" smtClean="0"/>
            </a:br>
            <a:r>
              <a:rPr lang="id-ID" dirty="0" smtClean="0"/>
              <a:t>  KEBERAGAMAAN</a:t>
            </a:r>
            <a:endParaRPr lang="id-ID" dirty="0"/>
          </a:p>
        </p:txBody>
      </p:sp>
      <p:sp>
        <p:nvSpPr>
          <p:cNvPr id="5" name="Rectangle 4"/>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sp>
        <p:nvSpPr>
          <p:cNvPr id="6" name="Title 5"/>
          <p:cNvSpPr>
            <a:spLocks noGrp="1"/>
          </p:cNvSpPr>
          <p:nvPr>
            <p:ph type="title"/>
          </p:nvPr>
        </p:nvSpPr>
        <p:spPr/>
        <p:txBody>
          <a:bodyPr/>
          <a:lstStyle/>
          <a:p>
            <a:r>
              <a:rPr lang="id-ID" dirty="0" smtClean="0"/>
              <a:t>   </a:t>
            </a:r>
            <a:endParaRPr lang="id-ID" dirty="0"/>
          </a:p>
        </p:txBody>
      </p:sp>
      <p:sp>
        <p:nvSpPr>
          <p:cNvPr id="7" name="Rectangle 3"/>
          <p:cNvSpPr txBox="1">
            <a:spLocks noChangeArrowheads="1"/>
          </p:cNvSpPr>
          <p:nvPr/>
        </p:nvSpPr>
        <p:spPr bwMode="auto">
          <a:xfrm>
            <a:off x="683568" y="5058348"/>
            <a:ext cx="7920880" cy="1188132"/>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20000"/>
              </a:spcBef>
              <a:defRPr/>
            </a:pPr>
            <a:r>
              <a:rPr lang="ar-SA" sz="7200" b="1" dirty="0" smtClean="0">
                <a:solidFill>
                  <a:srgbClr val="FFFF00"/>
                </a:solidFill>
                <a:latin typeface="Traditional Arabic" pitchFamily="18" charset="-78"/>
                <a:cs typeface="Traditional Arabic" pitchFamily="18" charset="-78"/>
              </a:rPr>
              <a:t>بسم الله الرحمن الرحيم</a:t>
            </a:r>
            <a:endParaRPr lang="en-US" sz="7200" b="1" dirty="0" smtClean="0">
              <a:solidFill>
                <a:srgbClr val="FFFF00"/>
              </a:solidFill>
              <a:latin typeface="Traditional Arabic" pitchFamily="18" charset="-78"/>
              <a:cs typeface="Traditional Arabic" pitchFamily="18" charset="-78"/>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95536" y="188640"/>
            <a:ext cx="1164790" cy="1440160"/>
          </a:xfrm>
          <a:prstGeom prst="rect">
            <a:avLst/>
          </a:prstGeom>
        </p:spPr>
      </p:pic>
      <p:pic>
        <p:nvPicPr>
          <p:cNvPr id="9" name="Picture 2" descr="diknas"/>
          <p:cNvPicPr>
            <a:picLocks noChangeAspect="1" noChangeArrowheads="1"/>
          </p:cNvPicPr>
          <p:nvPr/>
        </p:nvPicPr>
        <p:blipFill>
          <a:blip r:embed="rId3"/>
          <a:srcRect/>
          <a:stretch>
            <a:fillRect/>
          </a:stretch>
        </p:blipFill>
        <p:spPr bwMode="auto">
          <a:xfrm>
            <a:off x="8028384" y="295168"/>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4085051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Effect transition="in" filter="fade">
                                      <p:cBhvr>
                                        <p:cTn id="12" dur="1000"/>
                                        <p:tgtEl>
                                          <p:spTgt spid="3">
                                            <p:bg/>
                                          </p:spTgt>
                                        </p:tgtEl>
                                      </p:cBhvr>
                                    </p:animEffect>
                                    <p:anim calcmode="lin" valueType="num">
                                      <p:cBhvr>
                                        <p:cTn id="13" dur="1000" fill="hold"/>
                                        <p:tgtEl>
                                          <p:spTgt spid="3">
                                            <p:bg/>
                                          </p:spTgt>
                                        </p:tgtEl>
                                        <p:attrNameLst>
                                          <p:attrName>ppt_x</p:attrName>
                                        </p:attrNameLst>
                                      </p:cBhvr>
                                      <p:tavLst>
                                        <p:tav tm="0">
                                          <p:val>
                                            <p:strVal val="#ppt_x"/>
                                          </p:val>
                                        </p:tav>
                                        <p:tav tm="100000">
                                          <p:val>
                                            <p:strVal val="#ppt_x"/>
                                          </p:val>
                                        </p:tav>
                                      </p:tavLst>
                                    </p:anim>
                                    <p:anim calcmode="lin" valueType="num">
                                      <p:cBhvr>
                                        <p:cTn id="14" dur="1000" fill="hold"/>
                                        <p:tgtEl>
                                          <p:spTgt spid="3">
                                            <p:bg/>
                                          </p:spTgt>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Effect transition="in" filter="fade">
                                      <p:cBhvr>
                                        <p:cTn id="19" dur="1000"/>
                                        <p:tgtEl>
                                          <p:spTgt spid="3">
                                            <p:txEl>
                                              <p:pRg st="0" end="0"/>
                                            </p:txEl>
                                          </p:spTgt>
                                        </p:tgtEl>
                                      </p:cBhvr>
                                    </p:animEffect>
                                    <p:anim calcmode="lin" valueType="num">
                                      <p:cBhvr>
                                        <p:cTn id="20"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21"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7"/>
                                        </p:tgtEl>
                                        <p:attrNameLst>
                                          <p:attrName>style.visibility</p:attrName>
                                        </p:attrNameLst>
                                      </p:cBhvr>
                                      <p:to>
                                        <p:strVal val="visible"/>
                                      </p:to>
                                    </p:set>
                                    <p:animEffect transition="in" filter="fade">
                                      <p:cBhvr>
                                        <p:cTn id="26" dur="1000"/>
                                        <p:tgtEl>
                                          <p:spTgt spid="7"/>
                                        </p:tgtEl>
                                      </p:cBhvr>
                                    </p:animEffect>
                                    <p:anim calcmode="lin" valueType="num">
                                      <p:cBhvr>
                                        <p:cTn id="27" dur="1000" fill="hold"/>
                                        <p:tgtEl>
                                          <p:spTgt spid="7"/>
                                        </p:tgtEl>
                                        <p:attrNameLst>
                                          <p:attrName>ppt_x</p:attrName>
                                        </p:attrNameLst>
                                      </p:cBhvr>
                                      <p:tavLst>
                                        <p:tav tm="0">
                                          <p:val>
                                            <p:strVal val="#ppt_x"/>
                                          </p:val>
                                        </p:tav>
                                        <p:tav tm="100000">
                                          <p:val>
                                            <p:strVal val="#ppt_x"/>
                                          </p:val>
                                        </p:tav>
                                      </p:tavLst>
                                    </p:anim>
                                    <p:anim calcmode="lin" valueType="num">
                                      <p:cBhvr>
                                        <p:cTn id="28" dur="1000" fill="hold"/>
                                        <p:tgtEl>
                                          <p:spTgt spid="7"/>
                                        </p:tgtEl>
                                        <p:attrNameLst>
                                          <p:attrName>ppt_y</p:attrName>
                                        </p:attrNameLst>
                                      </p:cBhvr>
                                      <p:tavLst>
                                        <p:tav tm="0">
                                          <p:val>
                                            <p:strVal val="#ppt_y+.1"/>
                                          </p:val>
                                        </p:tav>
                                        <p:tav tm="100000">
                                          <p:val>
                                            <p:strVal val="#ppt_y"/>
                                          </p:val>
                                        </p:tav>
                                      </p:tavLst>
                                    </p:anim>
                                  </p:childTnLst>
                                </p:cTn>
                              </p:par>
                            </p:childTnLst>
                          </p:cTn>
                        </p:par>
                        <p:par>
                          <p:cTn id="29" fill="hold">
                            <p:stCondLst>
                              <p:cond delay="1000"/>
                            </p:stCondLst>
                            <p:childTnLst>
                              <p:par>
                                <p:cTn id="30" presetID="31" presetClass="entr" presetSubtype="0" fill="hold" nodeType="after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1000" fill="hold"/>
                                        <p:tgtEl>
                                          <p:spTgt spid="8"/>
                                        </p:tgtEl>
                                        <p:attrNameLst>
                                          <p:attrName>ppt_w</p:attrName>
                                        </p:attrNameLst>
                                      </p:cBhvr>
                                      <p:tavLst>
                                        <p:tav tm="0">
                                          <p:val>
                                            <p:fltVal val="0"/>
                                          </p:val>
                                        </p:tav>
                                        <p:tav tm="100000">
                                          <p:val>
                                            <p:strVal val="#ppt_w"/>
                                          </p:val>
                                        </p:tav>
                                      </p:tavLst>
                                    </p:anim>
                                    <p:anim calcmode="lin" valueType="num">
                                      <p:cBhvr>
                                        <p:cTn id="33" dur="1000" fill="hold"/>
                                        <p:tgtEl>
                                          <p:spTgt spid="8"/>
                                        </p:tgtEl>
                                        <p:attrNameLst>
                                          <p:attrName>ppt_h</p:attrName>
                                        </p:attrNameLst>
                                      </p:cBhvr>
                                      <p:tavLst>
                                        <p:tav tm="0">
                                          <p:val>
                                            <p:fltVal val="0"/>
                                          </p:val>
                                        </p:tav>
                                        <p:tav tm="100000">
                                          <p:val>
                                            <p:strVal val="#ppt_h"/>
                                          </p:val>
                                        </p:tav>
                                      </p:tavLst>
                                    </p:anim>
                                    <p:anim calcmode="lin" valueType="num">
                                      <p:cBhvr>
                                        <p:cTn id="34" dur="1000" fill="hold"/>
                                        <p:tgtEl>
                                          <p:spTgt spid="8"/>
                                        </p:tgtEl>
                                        <p:attrNameLst>
                                          <p:attrName>style.rotation</p:attrName>
                                        </p:attrNameLst>
                                      </p:cBhvr>
                                      <p:tavLst>
                                        <p:tav tm="0">
                                          <p:val>
                                            <p:fltVal val="90"/>
                                          </p:val>
                                        </p:tav>
                                        <p:tav tm="100000">
                                          <p:val>
                                            <p:fltVal val="0"/>
                                          </p:val>
                                        </p:tav>
                                      </p:tavLst>
                                    </p:anim>
                                    <p:animEffect transition="in" filter="fade">
                                      <p:cBhvr>
                                        <p:cTn id="35" dur="1000"/>
                                        <p:tgtEl>
                                          <p:spTgt spid="8"/>
                                        </p:tgtEl>
                                      </p:cBhvr>
                                    </p:animEffect>
                                  </p:childTnLst>
                                </p:cTn>
                              </p:par>
                              <p:par>
                                <p:cTn id="36" presetID="20" presetClass="entr" presetSubtype="0" fill="hold" nodeType="with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edge">
                                      <p:cBhvr>
                                        <p:cTn id="38"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P spid="7"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1" y="260648"/>
            <a:ext cx="8229600" cy="1143000"/>
          </a:xfrm>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accent6"/>
          </a:fillRef>
          <a:effectRef idx="1">
            <a:schemeClr val="accent6"/>
          </a:effectRef>
          <a:fontRef idx="minor">
            <a:schemeClr val="lt1"/>
          </a:fontRef>
        </p:style>
        <p:txBody>
          <a:bodyPr>
            <a:normAutofit/>
          </a:bodyPr>
          <a:lstStyle/>
          <a:p>
            <a:r>
              <a:rPr lang="id-ID" sz="3600" dirty="0" smtClean="0"/>
              <a:t>  ETIKA DAN KARAKTER </a:t>
            </a:r>
            <a:r>
              <a:rPr lang="id-ID" sz="3600" dirty="0"/>
              <a:t/>
            </a:r>
            <a:br>
              <a:rPr lang="id-ID" sz="3600" dirty="0"/>
            </a:br>
            <a:r>
              <a:rPr lang="id-ID" sz="3600" dirty="0" smtClean="0"/>
              <a:t>  KEBERAGAMAAN</a:t>
            </a:r>
            <a:endParaRPr lang="id-ID" sz="3600" dirty="0"/>
          </a:p>
        </p:txBody>
      </p:sp>
      <p:sp>
        <p:nvSpPr>
          <p:cNvPr id="3" name="Content Placeholder 2"/>
          <p:cNvSpPr>
            <a:spLocks noGrp="1"/>
          </p:cNvSpPr>
          <p:nvPr>
            <p:ph idx="1"/>
          </p:nvPr>
        </p:nvSpPr>
        <p:spPr>
          <a:xfrm>
            <a:off x="457201" y="1556792"/>
            <a:ext cx="8229600" cy="4389120"/>
          </a:xfr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id-ID" sz="3600" dirty="0">
                <a:ln w="18415" cmpd="sng">
                  <a:solidFill>
                    <a:srgbClr val="FFFFFF"/>
                  </a:solidFill>
                  <a:prstDash val="solid"/>
                </a:ln>
                <a:solidFill>
                  <a:srgbClr val="FFFFFF"/>
                </a:solidFill>
                <a:effectLst>
                  <a:outerShdw blurRad="63500" dir="3600000" algn="tl" rotWithShape="0">
                    <a:srgbClr val="000000">
                      <a:alpha val="70000"/>
                    </a:srgbClr>
                  </a:outerShdw>
                </a:effectLst>
              </a:rPr>
              <a:t>Kekerasan, radikalisme, dan terorisme atas nama agama merajalela, korupsi di kalangan pejabat makin marak dan menjadi-jadi </a:t>
            </a:r>
            <a:endParaRPr lang="id-ID" sz="36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marL="0" indent="0">
              <a:buNone/>
            </a:pPr>
            <a:r>
              <a:rPr lang="id-ID" sz="3600" b="1" spc="5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id-ID" sz="3600" b="1" spc="5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 </a:t>
            </a:r>
            <a:r>
              <a:rPr lang="id-ID" sz="36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t>
            </a:r>
            <a:r>
              <a:rPr lang="id-ID" sz="3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Abda’la, 2015, </a:t>
            </a:r>
            <a:r>
              <a:rPr lang="id-ID" sz="3600" b="1" i="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Kompas, </a:t>
            </a:r>
            <a:r>
              <a:rPr lang="id-ID" sz="3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Kamis 30 </a:t>
            </a:r>
            <a:endParaRPr lang="id-ID" sz="36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a:p>
            <a:pPr marL="0" indent="0">
              <a:buNone/>
            </a:pPr>
            <a:r>
              <a:rPr lang="id-ID" sz="3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a:t>
            </a:r>
            <a:r>
              <a:rPr lang="id-ID" sz="3600" b="1" spc="50" dirty="0" smtClean="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  Juli </a:t>
            </a:r>
            <a:r>
              <a:rPr lang="id-ID" sz="3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rPr>
              <a:t>2015, Halaman 7, Kolom 4-7).</a:t>
            </a:r>
          </a:p>
          <a:p>
            <a:endParaRPr lang="id-ID" sz="3600" b="1" spc="50" dirty="0">
              <a:ln w="13500">
                <a:solidFill>
                  <a:schemeClr val="accent1">
                    <a:shade val="2500"/>
                    <a:alpha val="6500"/>
                  </a:schemeClr>
                </a:solidFill>
                <a:prstDash val="solid"/>
              </a:ln>
              <a:solidFill>
                <a:schemeClr val="accent1">
                  <a:tint val="3000"/>
                  <a:alpha val="95000"/>
                </a:schemeClr>
              </a:solidFill>
              <a:effectLst>
                <a:innerShdw blurRad="50900" dist="38500" dir="13500000">
                  <a:srgbClr val="000000">
                    <a:alpha val="60000"/>
                  </a:srgbClr>
                </a:innerShdw>
              </a:effectLst>
            </a:endParaRPr>
          </a:p>
        </p:txBody>
      </p:sp>
      <p:sp>
        <p:nvSpPr>
          <p:cNvPr id="4" name="Rectangle 3"/>
          <p:cNvSpPr>
            <a:spLocks noChangeArrowheads="1"/>
          </p:cNvSpPr>
          <p:nvPr/>
        </p:nvSpPr>
        <p:spPr bwMode="auto">
          <a:xfrm>
            <a:off x="28600" y="6162108"/>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5" name="Picture 4" descr="kartun-siswa2.jpg"/>
          <p:cNvPicPr>
            <a:picLocks noChangeAspect="1"/>
          </p:cNvPicPr>
          <p:nvPr/>
        </p:nvPicPr>
        <p:blipFill>
          <a:blip r:embed="rId2" cstate="print"/>
          <a:stretch>
            <a:fillRect/>
          </a:stretch>
        </p:blipFill>
        <p:spPr>
          <a:xfrm>
            <a:off x="5868144" y="260648"/>
            <a:ext cx="3087469" cy="1584176"/>
          </a:xfrm>
          <a:prstGeom prst="ellipse">
            <a:avLst/>
          </a:prstGeom>
          <a:ln>
            <a:noFill/>
          </a:ln>
          <a:effectLst>
            <a:outerShdw blurRad="190500" dist="228600" dir="2700000" algn="ctr">
              <a:srgbClr val="000000">
                <a:alpha val="30000"/>
              </a:srgbClr>
            </a:outerShdw>
            <a:softEdge rad="112500"/>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15835079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additive="base">
                                        <p:cTn id="12"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
                                            <p:txEl>
                                              <p:pRg st="0" end="0"/>
                                            </p:txEl>
                                          </p:spTgt>
                                        </p:tgtEl>
                                        <p:attrNameLst>
                                          <p:attrName>style.visibility</p:attrName>
                                        </p:attrNameLst>
                                      </p:cBhvr>
                                      <p:to>
                                        <p:strVal val="visible"/>
                                      </p:to>
                                    </p:set>
                                    <p:anim calcmode="lin" valueType="num">
                                      <p:cBhvr additive="base">
                                        <p:cTn id="18"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3">
                                            <p:txEl>
                                              <p:pRg st="1" end="1"/>
                                            </p:txEl>
                                          </p:spTgt>
                                        </p:tgtEl>
                                        <p:attrNameLst>
                                          <p:attrName>style.visibility</p:attrName>
                                        </p:attrNameLst>
                                      </p:cBhvr>
                                      <p:to>
                                        <p:strVal val="visible"/>
                                      </p:to>
                                    </p:set>
                                    <p:anim calcmode="lin" valueType="num">
                                      <p:cBhvr additive="base">
                                        <p:cTn id="24"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3">
                                            <p:txEl>
                                              <p:pRg st="2" end="2"/>
                                            </p:txEl>
                                          </p:spTgt>
                                        </p:tgtEl>
                                        <p:attrNameLst>
                                          <p:attrName>style.visibility</p:attrName>
                                        </p:attrNameLst>
                                      </p:cBhvr>
                                      <p:to>
                                        <p:strVal val="visible"/>
                                      </p:to>
                                    </p:set>
                                    <p:anim calcmode="lin" valueType="num">
                                      <p:cBhvr additive="base">
                                        <p:cTn id="30"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par>
                          <p:cTn id="32" fill="hold">
                            <p:stCondLst>
                              <p:cond delay="500"/>
                            </p:stCondLst>
                            <p:childTnLst>
                              <p:par>
                                <p:cTn id="33" presetID="0" presetClass="path" presetSubtype="0" accel="50000" decel="50000" fill="hold" nodeType="afterEffect">
                                  <p:stCondLst>
                                    <p:cond delay="0"/>
                                  </p:stCondLst>
                                  <p:childTnLst>
                                    <p:animMotion origin="layout" path="M -0.09375 -0.08904 C -0.21267 -0.0784 -0.33142 -0.07332 -0.45035 -0.06522 C -0.46302 -0.04834 -0.45573 -0.05666 -0.46389 -0.0414 C -0.46858 -0.02082 -0.47431 -0.02128 -0.46684 0.0104 C -0.46649 0.01225 -0.44983 0.02104 -0.4474 0.0222 C -0.41892 0.03399 -0.38889 0.0363 -0.35938 0.03815 C -0.34254 0.04162 -0.32552 0.04463 -0.30868 0.0481 C -0.20104 0.04556 -0.25642 0.05064 -0.21458 0.04024 C -0.20295 0.03237 -0.18993 0.03029 -0.17726 0.02636 C -0.15174 0.0185 -0.1257 0.01364 -0.09965 0.0104 C -0.06771 4.46809E-6 -0.03524 -0.00255 -0.00261 -0.00764 C 0.03021 -0.00532 0.03715 -0.00555 0.01823 -0.00555 " pathEditMode="relative" rAng="0" ptsTypes="fffffffffffA">
                                      <p:cBhvr>
                                        <p:cTn id="34" dur="2000" fill="hold"/>
                                        <p:tgtEl>
                                          <p:spTgt spid="5"/>
                                        </p:tgtEl>
                                        <p:attrNameLst>
                                          <p:attrName>ppt_x</p:attrName>
                                          <p:attrName>ppt_y</p:attrName>
                                        </p:attrNameLst>
                                      </p:cBhvr>
                                      <p:rCtr x="-12500" y="700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476672"/>
            <a:ext cx="8492400" cy="1143000"/>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6"/>
          </a:fillRef>
          <a:effectRef idx="1">
            <a:schemeClr val="accent6"/>
          </a:effectRef>
          <a:fontRef idx="minor">
            <a:schemeClr val="lt1"/>
          </a:fontRef>
        </p:style>
        <p:txBody>
          <a:bodyPr>
            <a:normAutofit/>
          </a:bodyPr>
          <a:lstStyle/>
          <a:p>
            <a:r>
              <a:rPr lang="id-ID" sz="3600" dirty="0" smtClean="0"/>
              <a:t>  TINGKAT PEMAHAMAN </a:t>
            </a:r>
            <a:r>
              <a:rPr lang="id-ID" sz="3600" dirty="0"/>
              <a:t>KEAGAMAAN</a:t>
            </a:r>
            <a:br>
              <a:rPr lang="id-ID" sz="3600" dirty="0"/>
            </a:br>
            <a:r>
              <a:rPr lang="id-ID" sz="3600" dirty="0" smtClean="0"/>
              <a:t>  KELUASAN </a:t>
            </a:r>
            <a:r>
              <a:rPr lang="id-ID" sz="3600" dirty="0"/>
              <a:t>DAN </a:t>
            </a:r>
            <a:r>
              <a:rPr lang="id-ID" sz="3600" dirty="0" smtClean="0"/>
              <a:t>KEDALAMANNYA </a:t>
            </a:r>
            <a:endParaRPr lang="id-ID" sz="3600" dirty="0"/>
          </a:p>
        </p:txBody>
      </p:sp>
      <p:sp>
        <p:nvSpPr>
          <p:cNvPr id="3" name="Content Placeholder 2"/>
          <p:cNvSpPr>
            <a:spLocks noGrp="1"/>
          </p:cNvSpPr>
          <p:nvPr>
            <p:ph idx="1"/>
          </p:nvPr>
        </p:nvSpPr>
        <p:spPr/>
        <p:txBody>
          <a:bodyPr>
            <a:normAutofit/>
          </a:bodyPr>
          <a:lstStyle/>
          <a:p>
            <a:pPr marL="0" indent="0">
              <a:buNone/>
            </a:pPr>
            <a:r>
              <a:rPr lang="id-ID" sz="2000" dirty="0" smtClean="0"/>
              <a:t>                        </a:t>
            </a:r>
            <a:r>
              <a:rPr lang="id-ID" sz="2000" dirty="0" smtClean="0">
                <a:latin typeface="Aharoni" pitchFamily="2" charset="-79"/>
                <a:cs typeface="Aharoni" pitchFamily="2" charset="-79"/>
              </a:rPr>
              <a:t>Esoterik</a:t>
            </a:r>
            <a:r>
              <a:rPr lang="id-ID" sz="2000" dirty="0">
                <a:latin typeface="Aharoni" pitchFamily="2" charset="-79"/>
                <a:cs typeface="Aharoni" pitchFamily="2" charset="-79"/>
              </a:rPr>
              <a:t>, Substansi, Inklusif, Pluralis, Toleran, Universal</a:t>
            </a:r>
          </a:p>
          <a:p>
            <a:endParaRPr lang="id-ID" sz="2000" dirty="0">
              <a:latin typeface="Aharoni" pitchFamily="2" charset="-79"/>
              <a:cs typeface="Aharoni" pitchFamily="2" charset="-79"/>
            </a:endParaRPr>
          </a:p>
          <a:p>
            <a:r>
              <a:rPr lang="id-ID" sz="2000" dirty="0" smtClean="0">
                <a:latin typeface="Aharoni" pitchFamily="2" charset="-79"/>
                <a:cs typeface="Aharoni" pitchFamily="2" charset="-79"/>
              </a:rPr>
              <a:t>Makrifat</a:t>
            </a:r>
          </a:p>
          <a:p>
            <a:endParaRPr lang="id-ID" sz="2000" dirty="0">
              <a:latin typeface="Aharoni" pitchFamily="2" charset="-79"/>
              <a:cs typeface="Aharoni" pitchFamily="2" charset="-79"/>
            </a:endParaRPr>
          </a:p>
          <a:p>
            <a:r>
              <a:rPr lang="id-ID" sz="2000" dirty="0" smtClean="0">
                <a:latin typeface="Aharoni" pitchFamily="2" charset="-79"/>
                <a:cs typeface="Aharoni" pitchFamily="2" charset="-79"/>
              </a:rPr>
              <a:t>Hakikat</a:t>
            </a:r>
          </a:p>
          <a:p>
            <a:endParaRPr lang="id-ID" sz="2000" dirty="0">
              <a:latin typeface="Aharoni" pitchFamily="2" charset="-79"/>
              <a:cs typeface="Aharoni" pitchFamily="2" charset="-79"/>
            </a:endParaRPr>
          </a:p>
          <a:p>
            <a:r>
              <a:rPr lang="id-ID" sz="2000" dirty="0" smtClean="0">
                <a:latin typeface="Aharoni" pitchFamily="2" charset="-79"/>
                <a:cs typeface="Aharoni" pitchFamily="2" charset="-79"/>
              </a:rPr>
              <a:t>Tarekat</a:t>
            </a:r>
          </a:p>
          <a:p>
            <a:endParaRPr lang="id-ID" sz="2000" dirty="0">
              <a:latin typeface="Aharoni" pitchFamily="2" charset="-79"/>
              <a:cs typeface="Aharoni" pitchFamily="2" charset="-79"/>
            </a:endParaRPr>
          </a:p>
          <a:p>
            <a:r>
              <a:rPr lang="id-ID" sz="2000" dirty="0">
                <a:latin typeface="Aharoni" pitchFamily="2" charset="-79"/>
                <a:cs typeface="Aharoni" pitchFamily="2" charset="-79"/>
              </a:rPr>
              <a:t>Syariat</a:t>
            </a:r>
          </a:p>
          <a:p>
            <a:pPr marL="0" indent="0">
              <a:buNone/>
            </a:pPr>
            <a:r>
              <a:rPr lang="id-ID" sz="2000" dirty="0">
                <a:latin typeface="Aharoni" pitchFamily="2" charset="-79"/>
                <a:cs typeface="Aharoni" pitchFamily="2" charset="-79"/>
              </a:rPr>
              <a:t>		</a:t>
            </a:r>
          </a:p>
          <a:p>
            <a:pPr marL="0" indent="0">
              <a:buNone/>
            </a:pPr>
            <a:r>
              <a:rPr lang="id-ID" sz="2000" dirty="0" smtClean="0">
                <a:latin typeface="Aharoni" pitchFamily="2" charset="-79"/>
                <a:cs typeface="Aharoni" pitchFamily="2" charset="-79"/>
              </a:rPr>
              <a:t>                          </a:t>
            </a:r>
            <a:r>
              <a:rPr lang="id-ID" sz="2000" dirty="0">
                <a:latin typeface="Aharoni" pitchFamily="2" charset="-79"/>
                <a:cs typeface="Aharoni" pitchFamily="2" charset="-79"/>
              </a:rPr>
              <a:t>Eksoterik, Formalitas, Eksklusif, Intoleran, Partikular</a:t>
            </a:r>
          </a:p>
          <a:p>
            <a:endParaRPr lang="id-ID" dirty="0">
              <a:latin typeface="Aharoni" pitchFamily="2" charset="-79"/>
              <a:cs typeface="Aharoni" pitchFamily="2" charset="-79"/>
            </a:endParaRPr>
          </a:p>
        </p:txBody>
      </p:sp>
      <p:sp>
        <p:nvSpPr>
          <p:cNvPr id="4" name="Rectangle 3"/>
          <p:cNvSpPr/>
          <p:nvPr/>
        </p:nvSpPr>
        <p:spPr>
          <a:xfrm>
            <a:off x="2240712" y="2427704"/>
            <a:ext cx="6435744" cy="3024336"/>
          </a:xfrm>
          <a:prstGeom prst="rect">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2">
            <a:schemeClr val="accent2"/>
          </a:lnRef>
          <a:fillRef idx="1">
            <a:schemeClr val="lt1"/>
          </a:fillRef>
          <a:effectRef idx="0">
            <a:schemeClr val="accent2"/>
          </a:effectRef>
          <a:fontRef idx="minor">
            <a:schemeClr val="dk1"/>
          </a:fontRef>
        </p:style>
        <p:txBody>
          <a:bodyPr rtlCol="0" anchor="ctr"/>
          <a:lstStyle/>
          <a:p>
            <a:pPr algn="ctr"/>
            <a:endParaRPr lang="id-ID"/>
          </a:p>
        </p:txBody>
      </p:sp>
      <p:cxnSp>
        <p:nvCxnSpPr>
          <p:cNvPr id="6" name="Straight Connector 5"/>
          <p:cNvCxnSpPr/>
          <p:nvPr/>
        </p:nvCxnSpPr>
        <p:spPr>
          <a:xfrm>
            <a:off x="2240712" y="3212976"/>
            <a:ext cx="643574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8" name="Straight Connector 7"/>
          <p:cNvCxnSpPr>
            <a:stCxn id="4" idx="1"/>
            <a:endCxn id="4" idx="3"/>
          </p:cNvCxnSpPr>
          <p:nvPr/>
        </p:nvCxnSpPr>
        <p:spPr>
          <a:xfrm>
            <a:off x="2240712" y="3939872"/>
            <a:ext cx="643574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2" name="Straight Connector 11"/>
          <p:cNvCxnSpPr/>
          <p:nvPr/>
        </p:nvCxnSpPr>
        <p:spPr>
          <a:xfrm>
            <a:off x="2240712" y="4725144"/>
            <a:ext cx="6435744"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17" name="Straight Connector 16"/>
          <p:cNvCxnSpPr/>
          <p:nvPr/>
        </p:nvCxnSpPr>
        <p:spPr>
          <a:xfrm flipV="1">
            <a:off x="3059832" y="2427704"/>
            <a:ext cx="4608512" cy="3024336"/>
          </a:xfrm>
          <a:prstGeom prst="line">
            <a:avLst/>
          </a:prstGeom>
        </p:spPr>
        <p:style>
          <a:lnRef idx="3">
            <a:schemeClr val="accent4"/>
          </a:lnRef>
          <a:fillRef idx="0">
            <a:schemeClr val="accent4"/>
          </a:fillRef>
          <a:effectRef idx="2">
            <a:schemeClr val="accent4"/>
          </a:effectRef>
          <a:fontRef idx="minor">
            <a:schemeClr val="tx1"/>
          </a:fontRef>
        </p:style>
      </p:cxnSp>
      <p:sp>
        <p:nvSpPr>
          <p:cNvPr id="18" name="Rectangle 17"/>
          <p:cNvSpPr>
            <a:spLocks noChangeArrowheads="1"/>
          </p:cNvSpPr>
          <p:nvPr/>
        </p:nvSpPr>
        <p:spPr bwMode="auto">
          <a:xfrm>
            <a:off x="30521" y="6209748"/>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10" name="Picture 2" descr="diknas"/>
          <p:cNvPicPr>
            <a:picLocks noChangeAspect="1" noChangeArrowheads="1"/>
          </p:cNvPicPr>
          <p:nvPr/>
        </p:nvPicPr>
        <p:blipFill>
          <a:blip r:embed="rId3"/>
          <a:srcRect/>
          <a:stretch>
            <a:fillRect/>
          </a:stretch>
        </p:blipFill>
        <p:spPr bwMode="auto">
          <a:xfrm>
            <a:off x="7792739" y="245617"/>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12302225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Effect transition="in" filter="barn(inVertical)">
                                      <p:cBhvr>
                                        <p:cTn id="14" dur="500"/>
                                        <p:tgtEl>
                                          <p:spTgt spid="3">
                                            <p:txEl>
                                              <p:pRg st="0" end="0"/>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Effect transition="in" filter="barn(inVertical)">
                                      <p:cBhvr>
                                        <p:cTn id="19" dur="500"/>
                                        <p:tgtEl>
                                          <p:spTgt spid="3">
                                            <p:txEl>
                                              <p:pRg st="2" end="2"/>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3">
                                            <p:txEl>
                                              <p:pRg st="4" end="4"/>
                                            </p:txEl>
                                          </p:spTgt>
                                        </p:tgtEl>
                                        <p:attrNameLst>
                                          <p:attrName>style.visibility</p:attrName>
                                        </p:attrNameLst>
                                      </p:cBhvr>
                                      <p:to>
                                        <p:strVal val="visible"/>
                                      </p:to>
                                    </p:set>
                                    <p:animEffect transition="in" filter="barn(inVertical)">
                                      <p:cBhvr>
                                        <p:cTn id="24" dur="500"/>
                                        <p:tgtEl>
                                          <p:spTgt spid="3">
                                            <p:txEl>
                                              <p:pRg st="4" end="4"/>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barn(inVertical)">
                                      <p:cBhvr>
                                        <p:cTn id="29" dur="500"/>
                                        <p:tgtEl>
                                          <p:spTgt spid="3">
                                            <p:txEl>
                                              <p:pRg st="6" end="6"/>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16" presetClass="entr" presetSubtype="21" fill="hold" grpId="0" nodeType="clickEffect">
                                  <p:stCondLst>
                                    <p:cond delay="0"/>
                                  </p:stCondLst>
                                  <p:childTnLst>
                                    <p:set>
                                      <p:cBhvr>
                                        <p:cTn id="33" dur="1" fill="hold">
                                          <p:stCondLst>
                                            <p:cond delay="0"/>
                                          </p:stCondLst>
                                        </p:cTn>
                                        <p:tgtEl>
                                          <p:spTgt spid="3">
                                            <p:txEl>
                                              <p:pRg st="8" end="8"/>
                                            </p:txEl>
                                          </p:spTgt>
                                        </p:tgtEl>
                                        <p:attrNameLst>
                                          <p:attrName>style.visibility</p:attrName>
                                        </p:attrNameLst>
                                      </p:cBhvr>
                                      <p:to>
                                        <p:strVal val="visible"/>
                                      </p:to>
                                    </p:set>
                                    <p:animEffect transition="in" filter="barn(inVertical)">
                                      <p:cBhvr>
                                        <p:cTn id="34" dur="500"/>
                                        <p:tgtEl>
                                          <p:spTgt spid="3">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16" presetClass="entr" presetSubtype="21"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animEffect transition="in" filter="barn(inVertical)">
                                      <p:cBhvr>
                                        <p:cTn id="39" dur="500"/>
                                        <p:tgtEl>
                                          <p:spTgt spid="3">
                                            <p:txEl>
                                              <p:pRg st="9" end="9"/>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16" presetClass="entr" presetSubtype="21" fill="hold" grpId="0" nodeType="clickEffect">
                                  <p:stCondLst>
                                    <p:cond delay="0"/>
                                  </p:stCondLst>
                                  <p:childTnLst>
                                    <p:set>
                                      <p:cBhvr>
                                        <p:cTn id="43" dur="1" fill="hold">
                                          <p:stCondLst>
                                            <p:cond delay="0"/>
                                          </p:stCondLst>
                                        </p:cTn>
                                        <p:tgtEl>
                                          <p:spTgt spid="3">
                                            <p:txEl>
                                              <p:pRg st="10" end="10"/>
                                            </p:txEl>
                                          </p:spTgt>
                                        </p:tgtEl>
                                        <p:attrNameLst>
                                          <p:attrName>style.visibility</p:attrName>
                                        </p:attrNameLst>
                                      </p:cBhvr>
                                      <p:to>
                                        <p:strVal val="visible"/>
                                      </p:to>
                                    </p:set>
                                    <p:animEffect transition="in" filter="barn(inVertical)">
                                      <p:cBhvr>
                                        <p:cTn id="44" dur="500"/>
                                        <p:tgtEl>
                                          <p:spTgt spid="3">
                                            <p:txEl>
                                              <p:pRg st="10" end="10"/>
                                            </p:txEl>
                                          </p:spTgt>
                                        </p:tgtEl>
                                      </p:cBhvr>
                                    </p:animEffect>
                                  </p:childTnLst>
                                </p:cTn>
                              </p:par>
                              <p:par>
                                <p:cTn id="45" presetID="20" presetClass="entr" presetSubtype="0" fill="hold"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edge">
                                      <p:cBhvr>
                                        <p:cTn id="47"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1" y="332656"/>
            <a:ext cx="8640960" cy="1143000"/>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a:t>
            </a:r>
            <a:r>
              <a:rPr lang="id-ID"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TIGA </a:t>
            </a:r>
            <a:r>
              <a:rPr lang="id-ID" sz="4400"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PARADIGMA K</a:t>
            </a:r>
            <a:r>
              <a:rPr lang="id-ID" sz="4400"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EBERAGAMAAN</a:t>
            </a:r>
            <a:endParaRPr lang="id-ID" sz="4400"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3" name="Content Placeholder 2"/>
          <p:cNvSpPr>
            <a:spLocks noGrp="1"/>
          </p:cNvSpPr>
          <p:nvPr>
            <p:ph idx="1"/>
          </p:nvPr>
        </p:nvSpPr>
        <p:spPr/>
        <p:txBody>
          <a:bodyPr/>
          <a:lstStyle/>
          <a:p>
            <a:pPr algn="ctr"/>
            <a:r>
              <a:rPr lang="id-ID" sz="4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1. Eksklusivisme</a:t>
            </a:r>
          </a:p>
          <a:p>
            <a:pPr algn="ctr"/>
            <a:r>
              <a:rPr lang="id-ID" sz="4800" dirty="0">
                <a:solidFill>
                  <a:srgbClr val="0070C0"/>
                </a:solidFill>
              </a:rPr>
              <a:t>2. Inklusivisme</a:t>
            </a:r>
          </a:p>
          <a:p>
            <a:pPr algn="ctr"/>
            <a:r>
              <a:rPr lang="id-ID" sz="4800" dirty="0">
                <a:solidFill>
                  <a:srgbClr val="7030A0"/>
                </a:solidFill>
              </a:rPr>
              <a:t>3. Pluralisme</a:t>
            </a:r>
          </a:p>
          <a:p>
            <a:endParaRPr lang="id-ID" dirty="0"/>
          </a:p>
        </p:txBody>
      </p:sp>
      <p:sp>
        <p:nvSpPr>
          <p:cNvPr id="4" name="Rectangle 3"/>
          <p:cNvSpPr>
            <a:spLocks noChangeArrowheads="1"/>
          </p:cNvSpPr>
          <p:nvPr/>
        </p:nvSpPr>
        <p:spPr bwMode="auto">
          <a:xfrm>
            <a:off x="1" y="6179269"/>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473" y="1628800"/>
            <a:ext cx="2088231" cy="2880321"/>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6" name="Rectangle 3"/>
          <p:cNvSpPr txBox="1">
            <a:spLocks noChangeArrowheads="1"/>
          </p:cNvSpPr>
          <p:nvPr/>
        </p:nvSpPr>
        <p:spPr bwMode="auto">
          <a:xfrm>
            <a:off x="491072" y="4797151"/>
            <a:ext cx="8161858" cy="1152129"/>
          </a:xfrm>
          <a:prstGeom prst="rect">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20000"/>
              </a:spcBef>
              <a:defRPr/>
            </a:pPr>
            <a:r>
              <a:rPr lang="ar-SA" sz="6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dobe Arabic" pitchFamily="18" charset="-78"/>
                <a:cs typeface="Adobe Arabic" pitchFamily="18" charset="-78"/>
              </a:rPr>
              <a:t>السلام عليكم ورحمة الله وبركاته</a:t>
            </a:r>
            <a:endParaRPr lang="en-US" sz="60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Adobe Arabic" pitchFamily="18" charset="-78"/>
              <a:cs typeface="Adobe Arabic" pitchFamily="18" charset="-78"/>
            </a:endParaRPr>
          </a:p>
        </p:txBody>
      </p:sp>
      <p:pic>
        <p:nvPicPr>
          <p:cNvPr id="7" name="Picture 2" descr="Hasil gambar untuk animasi bergerak"/>
          <p:cNvPicPr>
            <a:picLocks noChangeAspect="1" noChangeArrowheads="1" noCrop="1"/>
          </p:cNvPicPr>
          <p:nvPr/>
        </p:nvPicPr>
        <p:blipFill>
          <a:blip r:embed="rId3"/>
          <a:srcRect/>
          <a:stretch>
            <a:fillRect/>
          </a:stretch>
        </p:blipFill>
        <p:spPr bwMode="auto">
          <a:xfrm>
            <a:off x="7020272" y="1628800"/>
            <a:ext cx="1944216" cy="2880321"/>
          </a:xfrm>
          <a:prstGeom prst="rect">
            <a:avLst/>
          </a:prstGeom>
          <a:no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pic>
    </p:spTree>
    <p:extLst>
      <p:ext uri="{BB962C8B-B14F-4D97-AF65-F5344CB8AC3E}">
        <p14:creationId xmlns:p14="http://schemas.microsoft.com/office/powerpoint/2010/main" val="32014239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1"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wheel(1)">
                                      <p:cBhvr>
                                        <p:cTn id="13" dur="2000"/>
                                        <p:tgtEl>
                                          <p:spTgt spid="3">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wheel(1)">
                                      <p:cBhvr>
                                        <p:cTn id="18" dur="2000"/>
                                        <p:tgtEl>
                                          <p:spTgt spid="3">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1" presetClass="entr" presetSubtype="1" fill="hold" grpId="0" nodeType="clickEffect">
                                  <p:stCondLst>
                                    <p:cond delay="0"/>
                                  </p:stCondLst>
                                  <p:childTnLst>
                                    <p:set>
                                      <p:cBhvr>
                                        <p:cTn id="22" dur="1" fill="hold">
                                          <p:stCondLst>
                                            <p:cond delay="0"/>
                                          </p:stCondLst>
                                        </p:cTn>
                                        <p:tgtEl>
                                          <p:spTgt spid="3">
                                            <p:txEl>
                                              <p:pRg st="2" end="2"/>
                                            </p:txEl>
                                          </p:spTgt>
                                        </p:tgtEl>
                                        <p:attrNameLst>
                                          <p:attrName>style.visibility</p:attrName>
                                        </p:attrNameLst>
                                      </p:cBhvr>
                                      <p:to>
                                        <p:strVal val="visible"/>
                                      </p:to>
                                    </p:set>
                                    <p:animEffect transition="in" filter="wheel(1)">
                                      <p:cBhvr>
                                        <p:cTn id="23" dur="2000"/>
                                        <p:tgtEl>
                                          <p:spTgt spid="3">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9" presetClass="entr" presetSubtype="1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p:cTn id="28" dur="5000" fill="hold"/>
                                        <p:tgtEl>
                                          <p:spTgt spid="5"/>
                                        </p:tgtEl>
                                        <p:attrNameLst>
                                          <p:attrName>ppt_w</p:attrName>
                                        </p:attrNameLst>
                                      </p:cBhvr>
                                      <p:tavLst>
                                        <p:tav tm="0" fmla="#ppt_w*sin(2.5*pi*$)">
                                          <p:val>
                                            <p:fltVal val="0"/>
                                          </p:val>
                                        </p:tav>
                                        <p:tav tm="100000">
                                          <p:val>
                                            <p:fltVal val="1"/>
                                          </p:val>
                                        </p:tav>
                                      </p:tavLst>
                                    </p:anim>
                                    <p:anim calcmode="lin" valueType="num">
                                      <p:cBhvr>
                                        <p:cTn id="29" dur="5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circle(in)">
                                      <p:cBhvr>
                                        <p:cTn id="34" dur="2000"/>
                                        <p:tgtEl>
                                          <p:spTgt spid="6"/>
                                        </p:tgtEl>
                                      </p:cBhvr>
                                    </p:animEffect>
                                  </p:childTnLst>
                                </p:cTn>
                              </p:par>
                            </p:childTnLst>
                          </p:cTn>
                        </p:par>
                      </p:childTnLst>
                    </p:cTn>
                  </p:par>
                  <p:par>
                    <p:cTn id="35" fill="hold">
                      <p:stCondLst>
                        <p:cond delay="indefinite"/>
                      </p:stCondLst>
                      <p:childTnLst>
                        <p:par>
                          <p:cTn id="36" fill="hold">
                            <p:stCondLst>
                              <p:cond delay="0"/>
                            </p:stCondLst>
                            <p:childTnLst>
                              <p:par>
                                <p:cTn id="37" presetID="53" presetClass="entr" presetSubtype="0" fill="hold" nodeType="click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 fill="hold"/>
                                        <p:tgtEl>
                                          <p:spTgt spid="7"/>
                                        </p:tgtEl>
                                        <p:attrNameLst>
                                          <p:attrName>ppt_w</p:attrName>
                                        </p:attrNameLst>
                                      </p:cBhvr>
                                      <p:tavLst>
                                        <p:tav tm="0">
                                          <p:val>
                                            <p:fltVal val="0"/>
                                          </p:val>
                                        </p:tav>
                                        <p:tav tm="100000">
                                          <p:val>
                                            <p:strVal val="#ppt_w"/>
                                          </p:val>
                                        </p:tav>
                                      </p:tavLst>
                                    </p:anim>
                                    <p:anim calcmode="lin" valueType="num">
                                      <p:cBhvr>
                                        <p:cTn id="40" dur="500" fill="hold"/>
                                        <p:tgtEl>
                                          <p:spTgt spid="7"/>
                                        </p:tgtEl>
                                        <p:attrNameLst>
                                          <p:attrName>ppt_h</p:attrName>
                                        </p:attrNameLst>
                                      </p:cBhvr>
                                      <p:tavLst>
                                        <p:tav tm="0">
                                          <p:val>
                                            <p:fltVal val="0"/>
                                          </p:val>
                                        </p:tav>
                                        <p:tav tm="100000">
                                          <p:val>
                                            <p:strVal val="#ppt_h"/>
                                          </p:val>
                                        </p:tav>
                                      </p:tavLst>
                                    </p:anim>
                                    <p:animEffect transition="in" filter="fade">
                                      <p:cBhvr>
                                        <p:cTn id="41"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rot="20770870">
            <a:off x="1610029" y="868660"/>
            <a:ext cx="5122912" cy="1143000"/>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6"/>
          </a:fillRef>
          <a:effectRef idx="1">
            <a:schemeClr val="accent6"/>
          </a:effectRef>
          <a:fontRef idx="minor">
            <a:schemeClr val="lt1"/>
          </a:fontRef>
        </p:style>
        <p:txBody>
          <a:bodyPr/>
          <a:lstStyle/>
          <a:p>
            <a:r>
              <a:rPr lang="id-ID" dirty="0" smtClean="0"/>
              <a:t> EKSKLUSIVISME</a:t>
            </a:r>
            <a:endParaRPr lang="id-ID" dirty="0"/>
          </a:p>
        </p:txBody>
      </p:sp>
      <p:sp>
        <p:nvSpPr>
          <p:cNvPr id="3" name="Content Placeholder 2"/>
          <p:cNvSpPr>
            <a:spLocks noGrp="1"/>
          </p:cNvSpPr>
          <p:nvPr>
            <p:ph idx="1"/>
          </p:nvPr>
        </p:nvSpPr>
        <p:spPr>
          <a:xfrm>
            <a:off x="457200" y="2708920"/>
            <a:ext cx="8229600" cy="3615680"/>
          </a:xfr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4000" dirty="0">
                <a:ln w="18415" cmpd="sng">
                  <a:solidFill>
                    <a:srgbClr val="FFFFFF"/>
                  </a:solidFill>
                  <a:prstDash val="solid"/>
                </a:ln>
                <a:solidFill>
                  <a:srgbClr val="FFFFFF"/>
                </a:solidFill>
                <a:effectLst>
                  <a:outerShdw blurRad="63500" dir="3600000" algn="tl" rotWithShape="0">
                    <a:srgbClr val="000000">
                      <a:alpha val="70000"/>
                    </a:srgbClr>
                  </a:outerShdw>
                </a:effectLst>
              </a:rPr>
              <a:t>Eksklusivisme, mengklaim bahwa kebenaran dan keselamatan hanya satu, di luar itu adalah kebatilan dan kesesatan. </a:t>
            </a:r>
          </a:p>
          <a:p>
            <a:endParaRPr lang="id-ID" sz="4000" dirty="0"/>
          </a:p>
        </p:txBody>
      </p:sp>
      <p:sp>
        <p:nvSpPr>
          <p:cNvPr id="4" name="Rectangle 3"/>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0"/>
            <a:ext cx="1164790" cy="1440160"/>
          </a:xfrm>
          <a:prstGeom prst="rect">
            <a:avLst/>
          </a:prstGeom>
        </p:spPr>
      </p:pic>
      <p:pic>
        <p:nvPicPr>
          <p:cNvPr id="7" name="Picture 2" descr="diknas"/>
          <p:cNvPicPr>
            <a:picLocks noChangeAspect="1" noChangeArrowheads="1"/>
          </p:cNvPicPr>
          <p:nvPr/>
        </p:nvPicPr>
        <p:blipFill>
          <a:blip r:embed="rId3"/>
          <a:srcRect/>
          <a:stretch>
            <a:fillRect/>
          </a:stretch>
        </p:blipFill>
        <p:spPr bwMode="auto">
          <a:xfrm>
            <a:off x="7668344" y="282521"/>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6354356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repeatCount="indefinite" fill="hold" grpId="0" nodeType="clickEffect">
                                  <p:stCondLst>
                                    <p:cond delay="0"/>
                                  </p:stCondLst>
                                  <p:endCondLst>
                                    <p:cond evt="onNext" delay="0">
                                      <p:tgtEl>
                                        <p:sldTgt/>
                                      </p:tgtEl>
                                    </p:cond>
                                  </p:end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1+#ppt_w/2"/>
                                          </p:val>
                                        </p:tav>
                                        <p:tav tm="100000">
                                          <p:val>
                                            <p:strVal val="#ppt_x"/>
                                          </p:val>
                                        </p:tav>
                                      </p:tavLst>
                                    </p:anim>
                                    <p:anim calcmode="lin" valueType="num">
                                      <p:cBhvr additive="base">
                                        <p:cTn id="8" dur="50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fade">
                                      <p:cBhvr>
                                        <p:cTn id="13" dur="1000"/>
                                        <p:tgtEl>
                                          <p:spTgt spid="2"/>
                                        </p:tgtEl>
                                      </p:cBhvr>
                                    </p:animEffect>
                                    <p:anim calcmode="lin" valueType="num">
                                      <p:cBhvr>
                                        <p:cTn id="14" dur="1000" fill="hold"/>
                                        <p:tgtEl>
                                          <p:spTgt spid="2"/>
                                        </p:tgtEl>
                                        <p:attrNameLst>
                                          <p:attrName>ppt_x</p:attrName>
                                        </p:attrNameLst>
                                      </p:cBhvr>
                                      <p:tavLst>
                                        <p:tav tm="0">
                                          <p:val>
                                            <p:strVal val="#ppt_x"/>
                                          </p:val>
                                        </p:tav>
                                        <p:tav tm="100000">
                                          <p:val>
                                            <p:strVal val="#ppt_x"/>
                                          </p:val>
                                        </p:tav>
                                      </p:tavLst>
                                    </p:anim>
                                    <p:anim calcmode="lin" valueType="num">
                                      <p:cBhvr>
                                        <p:cTn id="15"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grpId="0" nodeType="clickEffect">
                                  <p:stCondLst>
                                    <p:cond delay="0"/>
                                  </p:stCondLst>
                                  <p:childTnLst>
                                    <p:set>
                                      <p:cBhvr>
                                        <p:cTn id="19" dur="1" fill="hold">
                                          <p:stCondLst>
                                            <p:cond delay="0"/>
                                          </p:stCondLst>
                                        </p:cTn>
                                        <p:tgtEl>
                                          <p:spTgt spid="3">
                                            <p:bg/>
                                          </p:spTgt>
                                        </p:tgtEl>
                                        <p:attrNameLst>
                                          <p:attrName>style.visibility</p:attrName>
                                        </p:attrNameLst>
                                      </p:cBhvr>
                                      <p:to>
                                        <p:strVal val="visible"/>
                                      </p:to>
                                    </p:set>
                                    <p:animEffect transition="in" filter="wheel(1)">
                                      <p:cBhvr>
                                        <p:cTn id="20" dur="2000"/>
                                        <p:tgtEl>
                                          <p:spTgt spid="3">
                                            <p:bg/>
                                          </p:spTgt>
                                        </p:tgtEl>
                                      </p:cBhvr>
                                    </p:animEffect>
                                  </p:childTnLst>
                                </p:cTn>
                              </p:par>
                            </p:childTnLst>
                          </p:cTn>
                        </p:par>
                      </p:childTnLst>
                    </p:cTn>
                  </p:par>
                  <p:par>
                    <p:cTn id="21" fill="hold">
                      <p:stCondLst>
                        <p:cond delay="indefinite"/>
                      </p:stCondLst>
                      <p:childTnLst>
                        <p:par>
                          <p:cTn id="22" fill="hold">
                            <p:stCondLst>
                              <p:cond delay="0"/>
                            </p:stCondLst>
                            <p:childTnLst>
                              <p:par>
                                <p:cTn id="23" presetID="21" presetClass="entr" presetSubtype="1" fill="hold" grpId="0" nodeType="clickEffect">
                                  <p:stCondLst>
                                    <p:cond delay="0"/>
                                  </p:stCondLst>
                                  <p:childTnLst>
                                    <p:set>
                                      <p:cBhvr>
                                        <p:cTn id="24" dur="1" fill="hold">
                                          <p:stCondLst>
                                            <p:cond delay="0"/>
                                          </p:stCondLst>
                                        </p:cTn>
                                        <p:tgtEl>
                                          <p:spTgt spid="3">
                                            <p:txEl>
                                              <p:pRg st="0" end="0"/>
                                            </p:txEl>
                                          </p:spTgt>
                                        </p:tgtEl>
                                        <p:attrNameLst>
                                          <p:attrName>style.visibility</p:attrName>
                                        </p:attrNameLst>
                                      </p:cBhvr>
                                      <p:to>
                                        <p:strVal val="visible"/>
                                      </p:to>
                                    </p:set>
                                    <p:animEffect transition="in" filter="wheel(1)">
                                      <p:cBhvr>
                                        <p:cTn id="25" dur="2000"/>
                                        <p:tgtEl>
                                          <p:spTgt spid="3">
                                            <p:txEl>
                                              <p:pRg st="0" end="0"/>
                                            </p:txEl>
                                          </p:spTgt>
                                        </p:tgtEl>
                                      </p:cBhvr>
                                    </p:animEffect>
                                  </p:childTnLst>
                                </p:cTn>
                              </p:par>
                            </p:childTnLst>
                          </p:cTn>
                        </p:par>
                        <p:par>
                          <p:cTn id="26" fill="hold">
                            <p:stCondLst>
                              <p:cond delay="2000"/>
                            </p:stCondLst>
                            <p:childTnLst>
                              <p:par>
                                <p:cTn id="27" presetID="31" presetClass="entr" presetSubtype="0" fill="hold" nodeType="after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p:cTn id="29" dur="1000" fill="hold"/>
                                        <p:tgtEl>
                                          <p:spTgt spid="5"/>
                                        </p:tgtEl>
                                        <p:attrNameLst>
                                          <p:attrName>ppt_w</p:attrName>
                                        </p:attrNameLst>
                                      </p:cBhvr>
                                      <p:tavLst>
                                        <p:tav tm="0">
                                          <p:val>
                                            <p:fltVal val="0"/>
                                          </p:val>
                                        </p:tav>
                                        <p:tav tm="100000">
                                          <p:val>
                                            <p:strVal val="#ppt_w"/>
                                          </p:val>
                                        </p:tav>
                                      </p:tavLst>
                                    </p:anim>
                                    <p:anim calcmode="lin" valueType="num">
                                      <p:cBhvr>
                                        <p:cTn id="30" dur="1000" fill="hold"/>
                                        <p:tgtEl>
                                          <p:spTgt spid="5"/>
                                        </p:tgtEl>
                                        <p:attrNameLst>
                                          <p:attrName>ppt_h</p:attrName>
                                        </p:attrNameLst>
                                      </p:cBhvr>
                                      <p:tavLst>
                                        <p:tav tm="0">
                                          <p:val>
                                            <p:fltVal val="0"/>
                                          </p:val>
                                        </p:tav>
                                        <p:tav tm="100000">
                                          <p:val>
                                            <p:strVal val="#ppt_h"/>
                                          </p:val>
                                        </p:tav>
                                      </p:tavLst>
                                    </p:anim>
                                    <p:anim calcmode="lin" valueType="num">
                                      <p:cBhvr>
                                        <p:cTn id="31" dur="1000" fill="hold"/>
                                        <p:tgtEl>
                                          <p:spTgt spid="5"/>
                                        </p:tgtEl>
                                        <p:attrNameLst>
                                          <p:attrName>style.rotation</p:attrName>
                                        </p:attrNameLst>
                                      </p:cBhvr>
                                      <p:tavLst>
                                        <p:tav tm="0">
                                          <p:val>
                                            <p:fltVal val="90"/>
                                          </p:val>
                                        </p:tav>
                                        <p:tav tm="100000">
                                          <p:val>
                                            <p:fltVal val="0"/>
                                          </p:val>
                                        </p:tav>
                                      </p:tavLst>
                                    </p:anim>
                                    <p:animEffect transition="in" filter="fade">
                                      <p:cBhvr>
                                        <p:cTn id="32" dur="1000"/>
                                        <p:tgtEl>
                                          <p:spTgt spid="5"/>
                                        </p:tgtEl>
                                      </p:cBhvr>
                                    </p:animEffect>
                                  </p:childTnLst>
                                </p:cTn>
                              </p:par>
                              <p:par>
                                <p:cTn id="33" presetID="20" presetClass="entr" presetSubtype="0" fill="hold" nodeType="with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edge">
                                      <p:cBhvr>
                                        <p:cTn id="3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build="p" animBg="1"/>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rot="20602678">
            <a:off x="457200" y="704088"/>
            <a:ext cx="4114800"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dirty="0" smtClean="0">
                <a:solidFill>
                  <a:schemeClr val="bg1"/>
                </a:solidFill>
              </a:rPr>
              <a:t> </a:t>
            </a:r>
            <a:r>
              <a:rPr lang="id-ID" b="1" cap="all"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INKLUSIVISME</a:t>
            </a:r>
            <a:endParaRPr lang="id-ID" b="1" cap="all"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sp>
        <p:nvSpPr>
          <p:cNvPr id="5" name="Content Placeholder 2"/>
          <p:cNvSpPr>
            <a:spLocks noGrp="1"/>
          </p:cNvSpPr>
          <p:nvPr>
            <p:ph idx="1"/>
          </p:nvPr>
        </p:nvSpPr>
        <p:spPr>
          <a:xfrm>
            <a:off x="0" y="1882120"/>
            <a:ext cx="8229600" cy="438912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style>
          <a:lnRef idx="3">
            <a:schemeClr val="lt1"/>
          </a:lnRef>
          <a:fillRef idx="1">
            <a:schemeClr val="accent3"/>
          </a:fillRef>
          <a:effectRef idx="1">
            <a:schemeClr val="accent3"/>
          </a:effectRef>
          <a:fontRef idx="minor">
            <a:schemeClr val="lt1"/>
          </a:fontRef>
        </p:style>
        <p:txBody>
          <a:bodyPr>
            <a:normAutofit/>
          </a:bodyPr>
          <a:lstStyle/>
          <a:p>
            <a:pPr lvl="0"/>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Inklusivisme, melihat agama-agama sebagai jalan keselamatan menuju satu inti, </a:t>
            </a:r>
            <a:r>
              <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Yang </a:t>
            </a:r>
            <a:r>
              <a:rPr lang="id-ID" sz="3200" dirty="0">
                <a:ln w="18415" cmpd="sng">
                  <a:solidFill>
                    <a:srgbClr val="FFFFFF"/>
                  </a:solidFill>
                  <a:prstDash val="solid"/>
                </a:ln>
                <a:solidFill>
                  <a:srgbClr val="FFFFFF"/>
                </a:solidFill>
                <a:effectLst>
                  <a:outerShdw blurRad="63500" dir="3600000" algn="tl" rotWithShape="0">
                    <a:srgbClr val="000000">
                      <a:alpha val="70000"/>
                    </a:srgbClr>
                  </a:outerShdw>
                </a:effectLst>
              </a:rPr>
              <a:t>Mutlak, yang satu melengkapi yang lain. </a:t>
            </a:r>
            <a:endParaRPr lang="id-ID" sz="32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pPr lvl="0"/>
            <a:r>
              <a:rPr lang="id-ID" sz="3200" b="1"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Inklusivisme </a:t>
            </a:r>
            <a:r>
              <a:rPr lang="id-ID" sz="3200" b="1"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memandang kebenaran yang inklusif dalam banyak agama, tetapi kebenaran itu secara lengkap ada dalam satu agama yang paling  unggul.</a:t>
            </a:r>
          </a:p>
          <a:p>
            <a:pPr algn="ctr"/>
            <a:endParaRPr lang="id-ID" sz="2800" dirty="0"/>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9512" y="-29304"/>
            <a:ext cx="1164790" cy="1440160"/>
          </a:xfrm>
          <a:prstGeom prst="rect">
            <a:avLst/>
          </a:prstGeom>
        </p:spPr>
      </p:pic>
    </p:spTree>
    <p:extLst>
      <p:ext uri="{BB962C8B-B14F-4D97-AF65-F5344CB8AC3E}">
        <p14:creationId xmlns:p14="http://schemas.microsoft.com/office/powerpoint/2010/main" val="153849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 calcmode="lin" valueType="num">
                                      <p:cBhvr additive="base">
                                        <p:cTn id="12" dur="500" fill="hold"/>
                                        <p:tgtEl>
                                          <p:spTgt spid="5">
                                            <p:bg/>
                                          </p:spTgt>
                                        </p:tgtEl>
                                        <p:attrNameLst>
                                          <p:attrName>ppt_x</p:attrName>
                                        </p:attrNameLst>
                                      </p:cBhvr>
                                      <p:tavLst>
                                        <p:tav tm="0">
                                          <p:val>
                                            <p:strVal val="#ppt_x"/>
                                          </p:val>
                                        </p:tav>
                                        <p:tav tm="100000">
                                          <p:val>
                                            <p:strVal val="#ppt_x"/>
                                          </p:val>
                                        </p:tav>
                                      </p:tavLst>
                                    </p:anim>
                                    <p:anim calcmode="lin" valueType="num">
                                      <p:cBhvr additive="base">
                                        <p:cTn id="13" dur="500" fill="hold"/>
                                        <p:tgtEl>
                                          <p:spTgt spid="5">
                                            <p:bg/>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additive="base">
                                        <p:cTn id="18"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5">
                                            <p:txEl>
                                              <p:pRg st="1" end="1"/>
                                            </p:txEl>
                                          </p:spTgt>
                                        </p:tgtEl>
                                        <p:attrNameLst>
                                          <p:attrName>style.visibility</p:attrName>
                                        </p:attrNameLst>
                                      </p:cBhvr>
                                      <p:to>
                                        <p:strVal val="visible"/>
                                      </p:to>
                                    </p:set>
                                    <p:anim calcmode="lin" valueType="num">
                                      <p:cBhvr additive="base">
                                        <p:cTn id="24"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2" repeatCount="indefinite" fill="hold" grpId="0" nodeType="clickEffect">
                                  <p:stCondLst>
                                    <p:cond delay="0"/>
                                  </p:stCondLst>
                                  <p:endCondLst>
                                    <p:cond evt="onNext" delay="0">
                                      <p:tgtEl>
                                        <p:sldTgt/>
                                      </p:tgtEl>
                                    </p:cond>
                                  </p:end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5000" fill="hold"/>
                                        <p:tgtEl>
                                          <p:spTgt spid="6"/>
                                        </p:tgtEl>
                                        <p:attrNameLst>
                                          <p:attrName>ppt_x</p:attrName>
                                        </p:attrNameLst>
                                      </p:cBhvr>
                                      <p:tavLst>
                                        <p:tav tm="0">
                                          <p:val>
                                            <p:strVal val="1+#ppt_w/2"/>
                                          </p:val>
                                        </p:tav>
                                        <p:tav tm="100000">
                                          <p:val>
                                            <p:strVal val="#ppt_x"/>
                                          </p:val>
                                        </p:tav>
                                      </p:tavLst>
                                    </p:anim>
                                    <p:anim calcmode="lin" valueType="num">
                                      <p:cBhvr additive="base">
                                        <p:cTn id="31" dur="5000" fill="hold"/>
                                        <p:tgtEl>
                                          <p:spTgt spid="6"/>
                                        </p:tgtEl>
                                        <p:attrNameLst>
                                          <p:attrName>ppt_y</p:attrName>
                                        </p:attrNameLst>
                                      </p:cBhvr>
                                      <p:tavLst>
                                        <p:tav tm="0">
                                          <p:val>
                                            <p:strVal val="#ppt_y"/>
                                          </p:val>
                                        </p:tav>
                                        <p:tav tm="100000">
                                          <p:val>
                                            <p:strVal val="#ppt_y"/>
                                          </p:val>
                                        </p:tav>
                                      </p:tavLst>
                                    </p:anim>
                                  </p:childTnLst>
                                </p:cTn>
                              </p:par>
                            </p:childTnLst>
                          </p:cTn>
                        </p:par>
                        <p:par>
                          <p:cTn id="32" fill="hold">
                            <p:stCondLst>
                              <p:cond delay="5000"/>
                            </p:stCondLst>
                            <p:childTnLst>
                              <p:par>
                                <p:cTn id="33" presetID="31" presetClass="entr" presetSubtype="0" fill="hold" nodeType="afterEffect">
                                  <p:stCondLst>
                                    <p:cond delay="0"/>
                                  </p:stCondLst>
                                  <p:childTnLst>
                                    <p:set>
                                      <p:cBhvr>
                                        <p:cTn id="34" dur="1" fill="hold">
                                          <p:stCondLst>
                                            <p:cond delay="0"/>
                                          </p:stCondLst>
                                        </p:cTn>
                                        <p:tgtEl>
                                          <p:spTgt spid="7"/>
                                        </p:tgtEl>
                                        <p:attrNameLst>
                                          <p:attrName>style.visibility</p:attrName>
                                        </p:attrNameLst>
                                      </p:cBhvr>
                                      <p:to>
                                        <p:strVal val="visible"/>
                                      </p:to>
                                    </p:set>
                                    <p:anim calcmode="lin" valueType="num">
                                      <p:cBhvr>
                                        <p:cTn id="35" dur="1000" fill="hold"/>
                                        <p:tgtEl>
                                          <p:spTgt spid="7"/>
                                        </p:tgtEl>
                                        <p:attrNameLst>
                                          <p:attrName>ppt_w</p:attrName>
                                        </p:attrNameLst>
                                      </p:cBhvr>
                                      <p:tavLst>
                                        <p:tav tm="0">
                                          <p:val>
                                            <p:fltVal val="0"/>
                                          </p:val>
                                        </p:tav>
                                        <p:tav tm="100000">
                                          <p:val>
                                            <p:strVal val="#ppt_w"/>
                                          </p:val>
                                        </p:tav>
                                      </p:tavLst>
                                    </p:anim>
                                    <p:anim calcmode="lin" valueType="num">
                                      <p:cBhvr>
                                        <p:cTn id="36" dur="1000" fill="hold"/>
                                        <p:tgtEl>
                                          <p:spTgt spid="7"/>
                                        </p:tgtEl>
                                        <p:attrNameLst>
                                          <p:attrName>ppt_h</p:attrName>
                                        </p:attrNameLst>
                                      </p:cBhvr>
                                      <p:tavLst>
                                        <p:tav tm="0">
                                          <p:val>
                                            <p:fltVal val="0"/>
                                          </p:val>
                                        </p:tav>
                                        <p:tav tm="100000">
                                          <p:val>
                                            <p:strVal val="#ppt_h"/>
                                          </p:val>
                                        </p:tav>
                                      </p:tavLst>
                                    </p:anim>
                                    <p:anim calcmode="lin" valueType="num">
                                      <p:cBhvr>
                                        <p:cTn id="37" dur="1000" fill="hold"/>
                                        <p:tgtEl>
                                          <p:spTgt spid="7"/>
                                        </p:tgtEl>
                                        <p:attrNameLst>
                                          <p:attrName>style.rotation</p:attrName>
                                        </p:attrNameLst>
                                      </p:cBhvr>
                                      <p:tavLst>
                                        <p:tav tm="0">
                                          <p:val>
                                            <p:fltVal val="90"/>
                                          </p:val>
                                        </p:tav>
                                        <p:tav tm="100000">
                                          <p:val>
                                            <p:fltVal val="0"/>
                                          </p:val>
                                        </p:tav>
                                      </p:tavLst>
                                    </p:anim>
                                    <p:animEffect transition="in" filter="fade">
                                      <p:cBhvr>
                                        <p:cTn id="38"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658617" y="476672"/>
            <a:ext cx="3826768"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  PLURALISME</a:t>
            </a:r>
            <a:endParaRPr lang="id-ID" dirty="0">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7" name="Content Placeholder 2"/>
          <p:cNvSpPr>
            <a:spLocks noGrp="1"/>
          </p:cNvSpPr>
          <p:nvPr>
            <p:ph idx="1"/>
          </p:nvPr>
        </p:nvSpPr>
        <p:spPr>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dk1"/>
          </a:fillRef>
          <a:effectRef idx="1">
            <a:schemeClr val="dk1"/>
          </a:effectRef>
          <a:fontRef idx="minor">
            <a:schemeClr val="lt1"/>
          </a:fontRef>
        </p:style>
        <p:txBody>
          <a:bodyPr>
            <a:normAutofit/>
          </a:bodyPr>
          <a:lstStyle/>
          <a:p>
            <a:pPr lvl="0"/>
            <a:r>
              <a:rPr lang="id-ID" sz="2800" dirty="0"/>
              <a:t>Pluralisme, identik dengan paralelisme, pandangan bahwa masing-masing agama merupakan jalan keselamatan, yang satu setara dengan yang lain, masing-masing menghantarkan kepada satu Realitas Mutlak. Pluralisme merupakan pengembangan secara liberal inklusivisme.  </a:t>
            </a:r>
          </a:p>
          <a:p>
            <a:endParaRPr lang="id-ID" sz="2800" dirty="0"/>
          </a:p>
        </p:txBody>
      </p:sp>
      <p:sp>
        <p:nvSpPr>
          <p:cNvPr id="8" name="Rectangle 7"/>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sp>
        <p:nvSpPr>
          <p:cNvPr id="9" name="Rectangle 3"/>
          <p:cNvSpPr txBox="1">
            <a:spLocks noChangeArrowheads="1"/>
          </p:cNvSpPr>
          <p:nvPr/>
        </p:nvSpPr>
        <p:spPr bwMode="auto">
          <a:xfrm>
            <a:off x="1161253" y="5299836"/>
            <a:ext cx="7056784" cy="982648"/>
          </a:xfrm>
          <a:prstGeom prst="rect">
            <a:avLst/>
          </a:prstGeo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a:extLst/>
        </p:spPr>
        <p:style>
          <a:lnRef idx="2">
            <a:schemeClr val="accent1">
              <a:shade val="50000"/>
            </a:schemeClr>
          </a:lnRef>
          <a:fillRef idx="1">
            <a:schemeClr val="accent1"/>
          </a:fillRef>
          <a:effectRef idx="0">
            <a:schemeClr val="accent1"/>
          </a:effectRef>
          <a:fontRef idx="minor">
            <a:schemeClr val="lt1"/>
          </a:fontRef>
        </p:style>
        <p:txBody>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spcBef>
                <a:spcPct val="20000"/>
              </a:spcBef>
              <a:defRPr/>
            </a:pPr>
            <a:r>
              <a:rPr lang="ar-SA" sz="7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raditional Arabic" pitchFamily="18" charset="-78"/>
                <a:cs typeface="Traditional Arabic" pitchFamily="18" charset="-78"/>
              </a:rPr>
              <a:t>بسم الله الرحمن الرحيم</a:t>
            </a:r>
            <a:endParaRPr lang="en-US" sz="7200" dirty="0" smtClean="0">
              <a:ln w="18415" cmpd="sng">
                <a:solidFill>
                  <a:srgbClr val="FFFFFF"/>
                </a:solidFill>
                <a:prstDash val="solid"/>
              </a:ln>
              <a:solidFill>
                <a:srgbClr val="FFFFFF"/>
              </a:solidFill>
              <a:effectLst>
                <a:outerShdw blurRad="63500" dir="3600000" algn="tl" rotWithShape="0">
                  <a:srgbClr val="000000">
                    <a:alpha val="70000"/>
                  </a:srgbClr>
                </a:outerShdw>
              </a:effectLst>
              <a:latin typeface="Traditional Arabic" pitchFamily="18" charset="-78"/>
              <a:cs typeface="Traditional Arabic" pitchFamily="18" charset="-78"/>
            </a:endParaRPr>
          </a:p>
        </p:txBody>
      </p:sp>
      <p:pic>
        <p:nvPicPr>
          <p:cNvPr id="10" name="Picture 2" descr="diknas"/>
          <p:cNvPicPr>
            <a:picLocks noChangeAspect="1" noChangeArrowheads="1"/>
          </p:cNvPicPr>
          <p:nvPr/>
        </p:nvPicPr>
        <p:blipFill>
          <a:blip r:embed="rId2"/>
          <a:srcRect/>
          <a:stretch>
            <a:fillRect/>
          </a:stretch>
        </p:blipFill>
        <p:spPr bwMode="auto">
          <a:xfrm>
            <a:off x="7787010" y="280289"/>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1" name="Picture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60648"/>
            <a:ext cx="1164790" cy="1440160"/>
          </a:xfrm>
          <a:prstGeom prst="rect">
            <a:avLst/>
          </a:prstGeom>
        </p:spPr>
      </p:pic>
    </p:spTree>
    <p:extLst>
      <p:ext uri="{BB962C8B-B14F-4D97-AF65-F5344CB8AC3E}">
        <p14:creationId xmlns:p14="http://schemas.microsoft.com/office/powerpoint/2010/main" val="2207323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7">
                                            <p:bg/>
                                          </p:spTgt>
                                        </p:tgtEl>
                                        <p:attrNameLst>
                                          <p:attrName>style.visibility</p:attrName>
                                        </p:attrNameLst>
                                      </p:cBhvr>
                                      <p:to>
                                        <p:strVal val="visible"/>
                                      </p:to>
                                    </p:set>
                                    <p:animEffect transition="in" filter="fade">
                                      <p:cBhvr>
                                        <p:cTn id="13" dur="1000"/>
                                        <p:tgtEl>
                                          <p:spTgt spid="7">
                                            <p:bg/>
                                          </p:spTgt>
                                        </p:tgtEl>
                                      </p:cBhvr>
                                    </p:animEffect>
                                    <p:anim calcmode="lin" valueType="num">
                                      <p:cBhvr>
                                        <p:cTn id="14" dur="1000" fill="hold"/>
                                        <p:tgtEl>
                                          <p:spTgt spid="7">
                                            <p:bg/>
                                          </p:spTgt>
                                        </p:tgtEl>
                                        <p:attrNameLst>
                                          <p:attrName>ppt_x</p:attrName>
                                        </p:attrNameLst>
                                      </p:cBhvr>
                                      <p:tavLst>
                                        <p:tav tm="0">
                                          <p:val>
                                            <p:strVal val="#ppt_x"/>
                                          </p:val>
                                        </p:tav>
                                        <p:tav tm="100000">
                                          <p:val>
                                            <p:strVal val="#ppt_x"/>
                                          </p:val>
                                        </p:tav>
                                      </p:tavLst>
                                    </p:anim>
                                    <p:anim calcmode="lin" valueType="num">
                                      <p:cBhvr>
                                        <p:cTn id="15" dur="1000" fill="hold"/>
                                        <p:tgtEl>
                                          <p:spTgt spid="7">
                                            <p:bg/>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Effect transition="in" filter="fade">
                                      <p:cBhvr>
                                        <p:cTn id="20" dur="1000"/>
                                        <p:tgtEl>
                                          <p:spTgt spid="7">
                                            <p:txEl>
                                              <p:pRg st="0" end="0"/>
                                            </p:txEl>
                                          </p:spTgt>
                                        </p:tgtEl>
                                      </p:cBhvr>
                                    </p:animEffect>
                                    <p:anim calcmode="lin" valueType="num">
                                      <p:cBhvr>
                                        <p:cTn id="21" dur="10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7">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0" fill="hold"/>
                                        <p:tgtEl>
                                          <p:spTgt spid="8"/>
                                        </p:tgtEl>
                                        <p:attrNameLst>
                                          <p:attrName>ppt_x</p:attrName>
                                        </p:attrNameLst>
                                      </p:cBhvr>
                                      <p:tavLst>
                                        <p:tav tm="0">
                                          <p:val>
                                            <p:strVal val="1+#ppt_w/2"/>
                                          </p:val>
                                        </p:tav>
                                        <p:tav tm="100000">
                                          <p:val>
                                            <p:strVal val="#ppt_x"/>
                                          </p:val>
                                        </p:tav>
                                      </p:tavLst>
                                    </p:anim>
                                    <p:anim calcmode="lin" valueType="num">
                                      <p:cBhvr additive="base">
                                        <p:cTn id="28" dur="5000" fill="hold"/>
                                        <p:tgtEl>
                                          <p:spTgt spid="8"/>
                                        </p:tgtEl>
                                        <p:attrNameLst>
                                          <p:attrName>ppt_y</p:attrName>
                                        </p:attrNameLst>
                                      </p:cBhvr>
                                      <p:tavLst>
                                        <p:tav tm="0">
                                          <p:val>
                                            <p:strVal val="#ppt_y"/>
                                          </p:val>
                                        </p:tav>
                                        <p:tav tm="100000">
                                          <p:val>
                                            <p:strVal val="#ppt_y"/>
                                          </p:val>
                                        </p:tav>
                                      </p:tavLst>
                                    </p:anim>
                                  </p:childTnLst>
                                </p:cTn>
                              </p:par>
                              <p:par>
                                <p:cTn id="29" presetID="20" presetClass="entr" presetSubtype="0" fill="hold"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edge">
                                      <p:cBhvr>
                                        <p:cTn id="31" dur="2000"/>
                                        <p:tgtEl>
                                          <p:spTgt spid="10"/>
                                        </p:tgtEl>
                                      </p:cBhvr>
                                    </p:animEffect>
                                  </p:childTnLst>
                                </p:cTn>
                              </p:par>
                            </p:childTnLst>
                          </p:cTn>
                        </p:par>
                        <p:par>
                          <p:cTn id="32" fill="hold">
                            <p:stCondLst>
                              <p:cond delay="5000"/>
                            </p:stCondLst>
                            <p:childTnLst>
                              <p:par>
                                <p:cTn id="33" presetID="31" presetClass="entr" presetSubtype="0"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p:cTn id="35" dur="1000" fill="hold"/>
                                        <p:tgtEl>
                                          <p:spTgt spid="11"/>
                                        </p:tgtEl>
                                        <p:attrNameLst>
                                          <p:attrName>ppt_w</p:attrName>
                                        </p:attrNameLst>
                                      </p:cBhvr>
                                      <p:tavLst>
                                        <p:tav tm="0">
                                          <p:val>
                                            <p:fltVal val="0"/>
                                          </p:val>
                                        </p:tav>
                                        <p:tav tm="100000">
                                          <p:val>
                                            <p:strVal val="#ppt_w"/>
                                          </p:val>
                                        </p:tav>
                                      </p:tavLst>
                                    </p:anim>
                                    <p:anim calcmode="lin" valueType="num">
                                      <p:cBhvr>
                                        <p:cTn id="36" dur="1000" fill="hold"/>
                                        <p:tgtEl>
                                          <p:spTgt spid="11"/>
                                        </p:tgtEl>
                                        <p:attrNameLst>
                                          <p:attrName>ppt_h</p:attrName>
                                        </p:attrNameLst>
                                      </p:cBhvr>
                                      <p:tavLst>
                                        <p:tav tm="0">
                                          <p:val>
                                            <p:fltVal val="0"/>
                                          </p:val>
                                        </p:tav>
                                        <p:tav tm="100000">
                                          <p:val>
                                            <p:strVal val="#ppt_h"/>
                                          </p:val>
                                        </p:tav>
                                      </p:tavLst>
                                    </p:anim>
                                    <p:anim calcmode="lin" valueType="num">
                                      <p:cBhvr>
                                        <p:cTn id="37" dur="1000" fill="hold"/>
                                        <p:tgtEl>
                                          <p:spTgt spid="11"/>
                                        </p:tgtEl>
                                        <p:attrNameLst>
                                          <p:attrName>style.rotation</p:attrName>
                                        </p:attrNameLst>
                                      </p:cBhvr>
                                      <p:tavLst>
                                        <p:tav tm="0">
                                          <p:val>
                                            <p:fltVal val="90"/>
                                          </p:val>
                                        </p:tav>
                                        <p:tav tm="100000">
                                          <p:val>
                                            <p:fltVal val="0"/>
                                          </p:val>
                                        </p:tav>
                                      </p:tavLst>
                                    </p:anim>
                                    <p:animEffect transition="in" filter="fade">
                                      <p:cBhvr>
                                        <p:cTn id="3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build="p" animBg="1"/>
      <p:bldP spid="8"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136928" y="548680"/>
            <a:ext cx="4978896" cy="1143000"/>
          </a:xfrm>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style>
          <a:lnRef idx="3">
            <a:schemeClr val="lt1"/>
          </a:lnRef>
          <a:fillRef idx="1">
            <a:schemeClr val="accent2"/>
          </a:fillRef>
          <a:effectRef idx="1">
            <a:schemeClr val="accent2"/>
          </a:effectRef>
          <a:fontRef idx="minor">
            <a:schemeClr val="lt1"/>
          </a:fontRef>
        </p:style>
        <p:txBody>
          <a:bodyPr/>
          <a:lstStyle/>
          <a:p>
            <a:r>
              <a:rPr lang="id-ID" dirty="0" smtClean="0"/>
              <a:t>DIAGRAM PIPPS</a:t>
            </a:r>
            <a:endParaRPr lang="id-ID" dirty="0"/>
          </a:p>
        </p:txBody>
      </p:sp>
      <p:sp>
        <p:nvSpPr>
          <p:cNvPr id="5" name="Content Placeholder 2"/>
          <p:cNvSpPr>
            <a:spLocks noGrp="1"/>
          </p:cNvSpPr>
          <p:nvPr>
            <p:ph idx="1"/>
          </p:nvPr>
        </p:nvSpPr>
        <p:spPr>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style>
          <a:lnRef idx="3">
            <a:schemeClr val="lt1"/>
          </a:lnRef>
          <a:fillRef idx="1">
            <a:schemeClr val="dk1"/>
          </a:fillRef>
          <a:effectRef idx="1">
            <a:schemeClr val="dk1"/>
          </a:effectRef>
          <a:fontRef idx="minor">
            <a:schemeClr val="lt1"/>
          </a:fontRef>
        </p:style>
        <p:txBody>
          <a:bodyPr>
            <a:normAutofit fontScale="85000" lnSpcReduction="10000"/>
          </a:bodyPr>
          <a:lstStyle/>
          <a:p>
            <a:r>
              <a:rPr lang="id-ID" dirty="0" smtClean="0">
                <a:solidFill>
                  <a:srgbClr val="FFC000"/>
                </a:solidFill>
              </a:rPr>
              <a:t>Diagram </a:t>
            </a:r>
            <a:r>
              <a:rPr lang="id-ID" dirty="0">
                <a:solidFill>
                  <a:srgbClr val="FFC000"/>
                </a:solidFill>
              </a:rPr>
              <a:t>Pipps (William E. Pipps, seorang pluralis) sebagai berikut (Kanisius L. 2006: 157-159). </a:t>
            </a:r>
          </a:p>
          <a:p>
            <a:r>
              <a:rPr lang="id-ID" b="1" dirty="0"/>
              <a:t> </a:t>
            </a:r>
            <a:endParaRPr lang="id-ID" dirty="0" smtClean="0"/>
          </a:p>
          <a:p>
            <a:r>
              <a:rPr lang="id-ID" dirty="0" smtClean="0">
                <a:effectLst/>
              </a:rPr>
              <a:t/>
            </a:r>
            <a:br>
              <a:rPr lang="id-ID" dirty="0" smtClean="0">
                <a:effectLst/>
              </a:rPr>
            </a:br>
            <a:r>
              <a:rPr lang="id-ID" b="1" dirty="0" smtClean="0"/>
              <a:t>				</a:t>
            </a:r>
            <a:r>
              <a:rPr lang="id-ID" dirty="0" smtClean="0"/>
              <a:t>Lingkaran Kebenaran Religius Total</a:t>
            </a:r>
          </a:p>
          <a:p>
            <a:r>
              <a:rPr lang="id-ID" b="1" dirty="0"/>
              <a:t>				</a:t>
            </a:r>
            <a:r>
              <a:rPr lang="id-ID" dirty="0" smtClean="0"/>
              <a:t>Lingkaran </a:t>
            </a:r>
            <a:r>
              <a:rPr lang="id-ID" dirty="0"/>
              <a:t>Kebenaran Agama A</a:t>
            </a:r>
          </a:p>
          <a:p>
            <a:r>
              <a:rPr lang="id-ID" b="1" dirty="0"/>
              <a:t>				</a:t>
            </a:r>
            <a:r>
              <a:rPr lang="id-ID" dirty="0" smtClean="0"/>
              <a:t>Lingkaran </a:t>
            </a:r>
            <a:r>
              <a:rPr lang="id-ID" dirty="0"/>
              <a:t>Kebenaran Agama B</a:t>
            </a:r>
          </a:p>
          <a:p>
            <a:r>
              <a:rPr lang="id-ID" b="1" dirty="0"/>
              <a:t>				</a:t>
            </a:r>
            <a:r>
              <a:rPr lang="id-ID" dirty="0" smtClean="0"/>
              <a:t>Lingkaran </a:t>
            </a:r>
            <a:r>
              <a:rPr lang="id-ID" dirty="0"/>
              <a:t>Kebenaran Agama C</a:t>
            </a:r>
          </a:p>
          <a:p>
            <a:r>
              <a:rPr lang="id-ID" dirty="0"/>
              <a:t>				</a:t>
            </a:r>
            <a:r>
              <a:rPr lang="id-ID" dirty="0" smtClean="0"/>
              <a:t>Titik temu kebenaran semua agama: 				A,B,C</a:t>
            </a:r>
          </a:p>
          <a:p>
            <a:r>
              <a:rPr lang="id-ID" dirty="0" smtClean="0"/>
              <a:t>				Nilai-nilai universal agama-agama</a:t>
            </a:r>
          </a:p>
          <a:p>
            <a:endParaRPr lang="id-ID" dirty="0"/>
          </a:p>
        </p:txBody>
      </p:sp>
      <p:sp>
        <p:nvSpPr>
          <p:cNvPr id="6" name="Oval 5"/>
          <p:cNvSpPr/>
          <p:nvPr/>
        </p:nvSpPr>
        <p:spPr>
          <a:xfrm>
            <a:off x="1245918" y="2780927"/>
            <a:ext cx="2569998" cy="2673947"/>
          </a:xfrm>
          <a:prstGeom prst="ellipse">
            <a:avLst/>
          </a:prstGeom>
          <a:solidFill>
            <a:srgbClr val="FF0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7" name="Oval 6"/>
          <p:cNvSpPr/>
          <p:nvPr/>
        </p:nvSpPr>
        <p:spPr>
          <a:xfrm>
            <a:off x="1115616" y="3714667"/>
            <a:ext cx="1900490" cy="1874573"/>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Oval 7"/>
          <p:cNvSpPr/>
          <p:nvPr/>
        </p:nvSpPr>
        <p:spPr>
          <a:xfrm>
            <a:off x="2131012" y="4083154"/>
            <a:ext cx="1432876" cy="1506085"/>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ln w="18415" cmpd="sng">
                <a:solidFill>
                  <a:srgbClr val="FFFFFF"/>
                </a:solidFill>
                <a:prstDash val="solid"/>
              </a:ln>
              <a:solidFill>
                <a:srgbClr val="FFFFFF"/>
              </a:solidFill>
              <a:effectLst>
                <a:outerShdw blurRad="63500" dir="3600000" algn="tl" rotWithShape="0">
                  <a:srgbClr val="000000">
                    <a:alpha val="70000"/>
                  </a:srgbClr>
                </a:outerShdw>
              </a:effectLst>
            </a:endParaRPr>
          </a:p>
        </p:txBody>
      </p:sp>
      <p:sp>
        <p:nvSpPr>
          <p:cNvPr id="9" name="Oval 8"/>
          <p:cNvSpPr/>
          <p:nvPr/>
        </p:nvSpPr>
        <p:spPr>
          <a:xfrm>
            <a:off x="2735796" y="4374755"/>
            <a:ext cx="1202161" cy="108012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cxnSp>
        <p:nvCxnSpPr>
          <p:cNvPr id="11" name="Straight Arrow Connector 10"/>
          <p:cNvCxnSpPr/>
          <p:nvPr/>
        </p:nvCxnSpPr>
        <p:spPr>
          <a:xfrm>
            <a:off x="3563888" y="3459480"/>
            <a:ext cx="540060"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13" name="Straight Arrow Connector 12"/>
          <p:cNvCxnSpPr/>
          <p:nvPr/>
        </p:nvCxnSpPr>
        <p:spPr>
          <a:xfrm>
            <a:off x="2483768" y="3798691"/>
            <a:ext cx="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p:nvPr/>
        </p:nvCxnSpPr>
        <p:spPr>
          <a:xfrm>
            <a:off x="2483768" y="3798691"/>
            <a:ext cx="1584176" cy="0"/>
          </a:xfrm>
          <a:prstGeom prst="straightConnector1">
            <a:avLst/>
          </a:prstGeom>
          <a:ln>
            <a:tailEnd type="arrow"/>
          </a:ln>
        </p:spPr>
        <p:style>
          <a:lnRef idx="3">
            <a:schemeClr val="accent4"/>
          </a:lnRef>
          <a:fillRef idx="0">
            <a:schemeClr val="accent4"/>
          </a:fillRef>
          <a:effectRef idx="2">
            <a:schemeClr val="accent4"/>
          </a:effectRef>
          <a:fontRef idx="minor">
            <a:schemeClr val="tx1"/>
          </a:fontRef>
        </p:style>
      </p:cxnSp>
      <p:cxnSp>
        <p:nvCxnSpPr>
          <p:cNvPr id="20" name="Straight Arrow Connector 19"/>
          <p:cNvCxnSpPr/>
          <p:nvPr/>
        </p:nvCxnSpPr>
        <p:spPr>
          <a:xfrm>
            <a:off x="3275856" y="4228457"/>
            <a:ext cx="792088" cy="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22" name="Straight Arrow Connector 21"/>
          <p:cNvCxnSpPr/>
          <p:nvPr/>
        </p:nvCxnSpPr>
        <p:spPr>
          <a:xfrm>
            <a:off x="3833918" y="4595605"/>
            <a:ext cx="354148" cy="0"/>
          </a:xfrm>
          <a:prstGeom prst="straightConnector1">
            <a:avLst/>
          </a:prstGeom>
          <a:ln>
            <a:tailEnd type="arrow"/>
          </a:ln>
        </p:spPr>
        <p:style>
          <a:lnRef idx="3">
            <a:schemeClr val="accent3"/>
          </a:lnRef>
          <a:fillRef idx="0">
            <a:schemeClr val="accent3"/>
          </a:fillRef>
          <a:effectRef idx="2">
            <a:schemeClr val="accent3"/>
          </a:effectRef>
          <a:fontRef idx="minor">
            <a:schemeClr val="tx1"/>
          </a:fontRef>
        </p:style>
      </p:cxnSp>
      <p:cxnSp>
        <p:nvCxnSpPr>
          <p:cNvPr id="33" name="Straight Arrow Connector 32"/>
          <p:cNvCxnSpPr/>
          <p:nvPr/>
        </p:nvCxnSpPr>
        <p:spPr>
          <a:xfrm>
            <a:off x="2847450" y="4769015"/>
            <a:ext cx="1340616" cy="145800"/>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cxnSp>
        <p:nvCxnSpPr>
          <p:cNvPr id="35" name="Straight Arrow Connector 34"/>
          <p:cNvCxnSpPr/>
          <p:nvPr/>
        </p:nvCxnSpPr>
        <p:spPr>
          <a:xfrm>
            <a:off x="2847450" y="4769015"/>
            <a:ext cx="1340616" cy="820225"/>
          </a:xfrm>
          <a:prstGeom prst="straightConnector1">
            <a:avLst/>
          </a:prstGeom>
          <a:ln>
            <a:tailEnd type="arrow"/>
          </a:ln>
        </p:spPr>
        <p:style>
          <a:lnRef idx="3">
            <a:schemeClr val="accent1"/>
          </a:lnRef>
          <a:fillRef idx="0">
            <a:schemeClr val="accent1"/>
          </a:fillRef>
          <a:effectRef idx="2">
            <a:schemeClr val="accent1"/>
          </a:effectRef>
          <a:fontRef idx="minor">
            <a:schemeClr val="tx1"/>
          </a:fontRef>
        </p:style>
      </p:cxnSp>
      <p:sp>
        <p:nvSpPr>
          <p:cNvPr id="37" name="Rectangle 36"/>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16" name="Picture 2" descr="diknas"/>
          <p:cNvPicPr>
            <a:picLocks noChangeAspect="1" noChangeArrowheads="1"/>
          </p:cNvPicPr>
          <p:nvPr/>
        </p:nvPicPr>
        <p:blipFill>
          <a:blip r:embed="rId3"/>
          <a:srcRect/>
          <a:stretch>
            <a:fillRect/>
          </a:stretch>
        </p:blipFill>
        <p:spPr bwMode="auto">
          <a:xfrm>
            <a:off x="7812360" y="244441"/>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17" name="Picture 1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3528" y="260648"/>
            <a:ext cx="1164790" cy="1440160"/>
          </a:xfrm>
          <a:prstGeom prst="rect">
            <a:avLst/>
          </a:prstGeom>
        </p:spPr>
      </p:pic>
    </p:spTree>
    <p:extLst>
      <p:ext uri="{BB962C8B-B14F-4D97-AF65-F5344CB8AC3E}">
        <p14:creationId xmlns:p14="http://schemas.microsoft.com/office/powerpoint/2010/main" val="2769612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bg/>
                                          </p:spTgt>
                                        </p:tgtEl>
                                        <p:attrNameLst>
                                          <p:attrName>style.visibility</p:attrName>
                                        </p:attrNameLst>
                                      </p:cBhvr>
                                      <p:to>
                                        <p:strVal val="visible"/>
                                      </p:to>
                                    </p:set>
                                    <p:animEffect transition="in" filter="fade">
                                      <p:cBhvr>
                                        <p:cTn id="13" dur="1000"/>
                                        <p:tgtEl>
                                          <p:spTgt spid="5">
                                            <p:bg/>
                                          </p:spTgt>
                                        </p:tgtEl>
                                      </p:cBhvr>
                                    </p:animEffect>
                                    <p:anim calcmode="lin" valueType="num">
                                      <p:cBhvr>
                                        <p:cTn id="14" dur="1000" fill="hold"/>
                                        <p:tgtEl>
                                          <p:spTgt spid="5">
                                            <p:bg/>
                                          </p:spTgt>
                                        </p:tgtEl>
                                        <p:attrNameLst>
                                          <p:attrName>ppt_x</p:attrName>
                                        </p:attrNameLst>
                                      </p:cBhvr>
                                      <p:tavLst>
                                        <p:tav tm="0">
                                          <p:val>
                                            <p:strVal val="#ppt_x"/>
                                          </p:val>
                                        </p:tav>
                                        <p:tav tm="100000">
                                          <p:val>
                                            <p:strVal val="#ppt_x"/>
                                          </p:val>
                                        </p:tav>
                                      </p:tavLst>
                                    </p:anim>
                                    <p:anim calcmode="lin" valueType="num">
                                      <p:cBhvr>
                                        <p:cTn id="15" dur="1000" fill="hold"/>
                                        <p:tgtEl>
                                          <p:spTgt spid="5">
                                            <p:bg/>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5">
                                            <p:txEl>
                                              <p:pRg st="0" end="0"/>
                                            </p:txEl>
                                          </p:spTgt>
                                        </p:tgtEl>
                                        <p:attrNameLst>
                                          <p:attrName>style.visibility</p:attrName>
                                        </p:attrNameLst>
                                      </p:cBhvr>
                                      <p:to>
                                        <p:strVal val="visible"/>
                                      </p:to>
                                    </p:set>
                                    <p:animEffect transition="in" filter="fade">
                                      <p:cBhvr>
                                        <p:cTn id="20" dur="1000"/>
                                        <p:tgtEl>
                                          <p:spTgt spid="5">
                                            <p:txEl>
                                              <p:pRg st="0" end="0"/>
                                            </p:txEl>
                                          </p:spTgt>
                                        </p:tgtEl>
                                      </p:cBhvr>
                                    </p:animEffect>
                                    <p:anim calcmode="lin" valueType="num">
                                      <p:cBhvr>
                                        <p:cTn id="21"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grpId="0" nodeType="clickEffect">
                                  <p:stCondLst>
                                    <p:cond delay="0"/>
                                  </p:stCondLst>
                                  <p:childTnLst>
                                    <p:set>
                                      <p:cBhvr>
                                        <p:cTn id="26" dur="1" fill="hold">
                                          <p:stCondLst>
                                            <p:cond delay="0"/>
                                          </p:stCondLst>
                                        </p:cTn>
                                        <p:tgtEl>
                                          <p:spTgt spid="5">
                                            <p:txEl>
                                              <p:pRg st="1" end="1"/>
                                            </p:txEl>
                                          </p:spTgt>
                                        </p:tgtEl>
                                        <p:attrNameLst>
                                          <p:attrName>style.visibility</p:attrName>
                                        </p:attrNameLst>
                                      </p:cBhvr>
                                      <p:to>
                                        <p:strVal val="visible"/>
                                      </p:to>
                                    </p:set>
                                    <p:animEffect transition="in" filter="fade">
                                      <p:cBhvr>
                                        <p:cTn id="27" dur="1000"/>
                                        <p:tgtEl>
                                          <p:spTgt spid="5">
                                            <p:txEl>
                                              <p:pRg st="1" end="1"/>
                                            </p:txEl>
                                          </p:spTgt>
                                        </p:tgtEl>
                                      </p:cBhvr>
                                    </p:animEffect>
                                    <p:anim calcmode="lin" valueType="num">
                                      <p:cBhvr>
                                        <p:cTn id="28"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9"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2" presetClass="entr" presetSubtype="0" fill="hold" grpId="0" nodeType="clickEffect">
                                  <p:stCondLst>
                                    <p:cond delay="0"/>
                                  </p:stCondLst>
                                  <p:childTnLst>
                                    <p:set>
                                      <p:cBhvr>
                                        <p:cTn id="33" dur="1" fill="hold">
                                          <p:stCondLst>
                                            <p:cond delay="0"/>
                                          </p:stCondLst>
                                        </p:cTn>
                                        <p:tgtEl>
                                          <p:spTgt spid="5">
                                            <p:txEl>
                                              <p:pRg st="2" end="2"/>
                                            </p:txEl>
                                          </p:spTgt>
                                        </p:tgtEl>
                                        <p:attrNameLst>
                                          <p:attrName>style.visibility</p:attrName>
                                        </p:attrNameLst>
                                      </p:cBhvr>
                                      <p:to>
                                        <p:strVal val="visible"/>
                                      </p:to>
                                    </p:set>
                                    <p:animEffect transition="in" filter="fade">
                                      <p:cBhvr>
                                        <p:cTn id="34" dur="1000"/>
                                        <p:tgtEl>
                                          <p:spTgt spid="5">
                                            <p:txEl>
                                              <p:pRg st="2" end="2"/>
                                            </p:txEl>
                                          </p:spTgt>
                                        </p:tgtEl>
                                      </p:cBhvr>
                                    </p:animEffect>
                                    <p:anim calcmode="lin" valueType="num">
                                      <p:cBhvr>
                                        <p:cTn id="35" dur="1000" fill="hold"/>
                                        <p:tgtEl>
                                          <p:spTgt spid="5">
                                            <p:txEl>
                                              <p:pRg st="2" end="2"/>
                                            </p:txEl>
                                          </p:spTgt>
                                        </p:tgtEl>
                                        <p:attrNameLst>
                                          <p:attrName>ppt_x</p:attrName>
                                        </p:attrNameLst>
                                      </p:cBhvr>
                                      <p:tavLst>
                                        <p:tav tm="0">
                                          <p:val>
                                            <p:strVal val="#ppt_x"/>
                                          </p:val>
                                        </p:tav>
                                        <p:tav tm="100000">
                                          <p:val>
                                            <p:strVal val="#ppt_x"/>
                                          </p:val>
                                        </p:tav>
                                      </p:tavLst>
                                    </p:anim>
                                    <p:anim calcmode="lin" valueType="num">
                                      <p:cBhvr>
                                        <p:cTn id="36" dur="1000" fill="hold"/>
                                        <p:tgtEl>
                                          <p:spTgt spid="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42" presetClass="entr" presetSubtype="0" fill="hold" grpId="0" nodeType="clickEffect">
                                  <p:stCondLst>
                                    <p:cond delay="0"/>
                                  </p:stCondLst>
                                  <p:childTnLst>
                                    <p:set>
                                      <p:cBhvr>
                                        <p:cTn id="40" dur="1" fill="hold">
                                          <p:stCondLst>
                                            <p:cond delay="0"/>
                                          </p:stCondLst>
                                        </p:cTn>
                                        <p:tgtEl>
                                          <p:spTgt spid="5">
                                            <p:txEl>
                                              <p:pRg st="3" end="3"/>
                                            </p:txEl>
                                          </p:spTgt>
                                        </p:tgtEl>
                                        <p:attrNameLst>
                                          <p:attrName>style.visibility</p:attrName>
                                        </p:attrNameLst>
                                      </p:cBhvr>
                                      <p:to>
                                        <p:strVal val="visible"/>
                                      </p:to>
                                    </p:set>
                                    <p:animEffect transition="in" filter="fade">
                                      <p:cBhvr>
                                        <p:cTn id="41" dur="1000"/>
                                        <p:tgtEl>
                                          <p:spTgt spid="5">
                                            <p:txEl>
                                              <p:pRg st="3" end="3"/>
                                            </p:txEl>
                                          </p:spTgt>
                                        </p:tgtEl>
                                      </p:cBhvr>
                                    </p:animEffect>
                                    <p:anim calcmode="lin" valueType="num">
                                      <p:cBhvr>
                                        <p:cTn id="42" dur="1000" fill="hold"/>
                                        <p:tgtEl>
                                          <p:spTgt spid="5">
                                            <p:txEl>
                                              <p:pRg st="3" end="3"/>
                                            </p:txEl>
                                          </p:spTgt>
                                        </p:tgtEl>
                                        <p:attrNameLst>
                                          <p:attrName>ppt_x</p:attrName>
                                        </p:attrNameLst>
                                      </p:cBhvr>
                                      <p:tavLst>
                                        <p:tav tm="0">
                                          <p:val>
                                            <p:strVal val="#ppt_x"/>
                                          </p:val>
                                        </p:tav>
                                        <p:tav tm="100000">
                                          <p:val>
                                            <p:strVal val="#ppt_x"/>
                                          </p:val>
                                        </p:tav>
                                      </p:tavLst>
                                    </p:anim>
                                    <p:anim calcmode="lin" valueType="num">
                                      <p:cBhvr>
                                        <p:cTn id="43" dur="1000" fill="hold"/>
                                        <p:tgtEl>
                                          <p:spTgt spid="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5">
                                            <p:txEl>
                                              <p:pRg st="4" end="4"/>
                                            </p:txEl>
                                          </p:spTgt>
                                        </p:tgtEl>
                                        <p:attrNameLst>
                                          <p:attrName>style.visibility</p:attrName>
                                        </p:attrNameLst>
                                      </p:cBhvr>
                                      <p:to>
                                        <p:strVal val="visible"/>
                                      </p:to>
                                    </p:set>
                                    <p:animEffect transition="in" filter="fade">
                                      <p:cBhvr>
                                        <p:cTn id="48" dur="1000"/>
                                        <p:tgtEl>
                                          <p:spTgt spid="5">
                                            <p:txEl>
                                              <p:pRg st="4" end="4"/>
                                            </p:txEl>
                                          </p:spTgt>
                                        </p:tgtEl>
                                      </p:cBhvr>
                                    </p:animEffect>
                                    <p:anim calcmode="lin" valueType="num">
                                      <p:cBhvr>
                                        <p:cTn id="49" dur="1000" fill="hold"/>
                                        <p:tgtEl>
                                          <p:spTgt spid="5">
                                            <p:txEl>
                                              <p:pRg st="4" end="4"/>
                                            </p:txEl>
                                          </p:spTgt>
                                        </p:tgtEl>
                                        <p:attrNameLst>
                                          <p:attrName>ppt_x</p:attrName>
                                        </p:attrNameLst>
                                      </p:cBhvr>
                                      <p:tavLst>
                                        <p:tav tm="0">
                                          <p:val>
                                            <p:strVal val="#ppt_x"/>
                                          </p:val>
                                        </p:tav>
                                        <p:tav tm="100000">
                                          <p:val>
                                            <p:strVal val="#ppt_x"/>
                                          </p:val>
                                        </p:tav>
                                      </p:tavLst>
                                    </p:anim>
                                    <p:anim calcmode="lin" valueType="num">
                                      <p:cBhvr>
                                        <p:cTn id="50" dur="1000" fill="hold"/>
                                        <p:tgtEl>
                                          <p:spTgt spid="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42" presetClass="entr" presetSubtype="0" fill="hold" grpId="0" nodeType="clickEffect">
                                  <p:stCondLst>
                                    <p:cond delay="0"/>
                                  </p:stCondLst>
                                  <p:childTnLst>
                                    <p:set>
                                      <p:cBhvr>
                                        <p:cTn id="54" dur="1" fill="hold">
                                          <p:stCondLst>
                                            <p:cond delay="0"/>
                                          </p:stCondLst>
                                        </p:cTn>
                                        <p:tgtEl>
                                          <p:spTgt spid="5">
                                            <p:txEl>
                                              <p:pRg st="5" end="5"/>
                                            </p:txEl>
                                          </p:spTgt>
                                        </p:tgtEl>
                                        <p:attrNameLst>
                                          <p:attrName>style.visibility</p:attrName>
                                        </p:attrNameLst>
                                      </p:cBhvr>
                                      <p:to>
                                        <p:strVal val="visible"/>
                                      </p:to>
                                    </p:set>
                                    <p:animEffect transition="in" filter="fade">
                                      <p:cBhvr>
                                        <p:cTn id="55" dur="1000"/>
                                        <p:tgtEl>
                                          <p:spTgt spid="5">
                                            <p:txEl>
                                              <p:pRg st="5" end="5"/>
                                            </p:txEl>
                                          </p:spTgt>
                                        </p:tgtEl>
                                      </p:cBhvr>
                                    </p:animEffect>
                                    <p:anim calcmode="lin" valueType="num">
                                      <p:cBhvr>
                                        <p:cTn id="56" dur="1000" fill="hold"/>
                                        <p:tgtEl>
                                          <p:spTgt spid="5">
                                            <p:txEl>
                                              <p:pRg st="5" end="5"/>
                                            </p:txEl>
                                          </p:spTgt>
                                        </p:tgtEl>
                                        <p:attrNameLst>
                                          <p:attrName>ppt_x</p:attrName>
                                        </p:attrNameLst>
                                      </p:cBhvr>
                                      <p:tavLst>
                                        <p:tav tm="0">
                                          <p:val>
                                            <p:strVal val="#ppt_x"/>
                                          </p:val>
                                        </p:tav>
                                        <p:tav tm="100000">
                                          <p:val>
                                            <p:strVal val="#ppt_x"/>
                                          </p:val>
                                        </p:tav>
                                      </p:tavLst>
                                    </p:anim>
                                    <p:anim calcmode="lin" valueType="num">
                                      <p:cBhvr>
                                        <p:cTn id="57" dur="1000" fill="hold"/>
                                        <p:tgtEl>
                                          <p:spTgt spid="5">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58" fill="hold">
                      <p:stCondLst>
                        <p:cond delay="indefinite"/>
                      </p:stCondLst>
                      <p:childTnLst>
                        <p:par>
                          <p:cTn id="59" fill="hold">
                            <p:stCondLst>
                              <p:cond delay="0"/>
                            </p:stCondLst>
                            <p:childTnLst>
                              <p:par>
                                <p:cTn id="60" presetID="42" presetClass="entr" presetSubtype="0" fill="hold" grpId="0" nodeType="clickEffect">
                                  <p:stCondLst>
                                    <p:cond delay="0"/>
                                  </p:stCondLst>
                                  <p:childTnLst>
                                    <p:set>
                                      <p:cBhvr>
                                        <p:cTn id="61" dur="1" fill="hold">
                                          <p:stCondLst>
                                            <p:cond delay="0"/>
                                          </p:stCondLst>
                                        </p:cTn>
                                        <p:tgtEl>
                                          <p:spTgt spid="5">
                                            <p:txEl>
                                              <p:pRg st="6" end="6"/>
                                            </p:txEl>
                                          </p:spTgt>
                                        </p:tgtEl>
                                        <p:attrNameLst>
                                          <p:attrName>style.visibility</p:attrName>
                                        </p:attrNameLst>
                                      </p:cBhvr>
                                      <p:to>
                                        <p:strVal val="visible"/>
                                      </p:to>
                                    </p:set>
                                    <p:animEffect transition="in" filter="fade">
                                      <p:cBhvr>
                                        <p:cTn id="62" dur="1000"/>
                                        <p:tgtEl>
                                          <p:spTgt spid="5">
                                            <p:txEl>
                                              <p:pRg st="6" end="6"/>
                                            </p:txEl>
                                          </p:spTgt>
                                        </p:tgtEl>
                                      </p:cBhvr>
                                    </p:animEffect>
                                    <p:anim calcmode="lin" valueType="num">
                                      <p:cBhvr>
                                        <p:cTn id="63" dur="1000" fill="hold"/>
                                        <p:tgtEl>
                                          <p:spTgt spid="5">
                                            <p:txEl>
                                              <p:pRg st="6" end="6"/>
                                            </p:txEl>
                                          </p:spTgt>
                                        </p:tgtEl>
                                        <p:attrNameLst>
                                          <p:attrName>ppt_x</p:attrName>
                                        </p:attrNameLst>
                                      </p:cBhvr>
                                      <p:tavLst>
                                        <p:tav tm="0">
                                          <p:val>
                                            <p:strVal val="#ppt_x"/>
                                          </p:val>
                                        </p:tav>
                                        <p:tav tm="100000">
                                          <p:val>
                                            <p:strVal val="#ppt_x"/>
                                          </p:val>
                                        </p:tav>
                                      </p:tavLst>
                                    </p:anim>
                                    <p:anim calcmode="lin" valueType="num">
                                      <p:cBhvr>
                                        <p:cTn id="64" dur="1000" fill="hold"/>
                                        <p:tgtEl>
                                          <p:spTgt spid="5">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42" presetClass="entr" presetSubtype="0" fill="hold" grpId="0" nodeType="clickEffect">
                                  <p:stCondLst>
                                    <p:cond delay="0"/>
                                  </p:stCondLst>
                                  <p:childTnLst>
                                    <p:set>
                                      <p:cBhvr>
                                        <p:cTn id="68" dur="1" fill="hold">
                                          <p:stCondLst>
                                            <p:cond delay="0"/>
                                          </p:stCondLst>
                                        </p:cTn>
                                        <p:tgtEl>
                                          <p:spTgt spid="5">
                                            <p:txEl>
                                              <p:pRg st="7" end="7"/>
                                            </p:txEl>
                                          </p:spTgt>
                                        </p:tgtEl>
                                        <p:attrNameLst>
                                          <p:attrName>style.visibility</p:attrName>
                                        </p:attrNameLst>
                                      </p:cBhvr>
                                      <p:to>
                                        <p:strVal val="visible"/>
                                      </p:to>
                                    </p:set>
                                    <p:animEffect transition="in" filter="fade">
                                      <p:cBhvr>
                                        <p:cTn id="69" dur="1000"/>
                                        <p:tgtEl>
                                          <p:spTgt spid="5">
                                            <p:txEl>
                                              <p:pRg st="7" end="7"/>
                                            </p:txEl>
                                          </p:spTgt>
                                        </p:tgtEl>
                                      </p:cBhvr>
                                    </p:animEffect>
                                    <p:anim calcmode="lin" valueType="num">
                                      <p:cBhvr>
                                        <p:cTn id="70" dur="1000" fill="hold"/>
                                        <p:tgtEl>
                                          <p:spTgt spid="5">
                                            <p:txEl>
                                              <p:pRg st="7" end="7"/>
                                            </p:txEl>
                                          </p:spTgt>
                                        </p:tgtEl>
                                        <p:attrNameLst>
                                          <p:attrName>ppt_x</p:attrName>
                                        </p:attrNameLst>
                                      </p:cBhvr>
                                      <p:tavLst>
                                        <p:tav tm="0">
                                          <p:val>
                                            <p:strVal val="#ppt_x"/>
                                          </p:val>
                                        </p:tav>
                                        <p:tav tm="100000">
                                          <p:val>
                                            <p:strVal val="#ppt_x"/>
                                          </p:val>
                                        </p:tav>
                                      </p:tavLst>
                                    </p:anim>
                                    <p:anim calcmode="lin" valueType="num">
                                      <p:cBhvr>
                                        <p:cTn id="71" dur="1000" fill="hold"/>
                                        <p:tgtEl>
                                          <p:spTgt spid="5">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72" fill="hold">
                      <p:stCondLst>
                        <p:cond delay="indefinite"/>
                      </p:stCondLst>
                      <p:childTnLst>
                        <p:par>
                          <p:cTn id="73" fill="hold">
                            <p:stCondLst>
                              <p:cond delay="0"/>
                            </p:stCondLst>
                            <p:childTnLst>
                              <p:par>
                                <p:cTn id="74" presetID="1" presetClass="entr" presetSubtype="0" fill="hold" grpId="0" nodeType="clickEffect">
                                  <p:stCondLst>
                                    <p:cond delay="0"/>
                                  </p:stCondLst>
                                  <p:childTnLst>
                                    <p:set>
                                      <p:cBhvr>
                                        <p:cTn id="75" dur="1" fill="hold">
                                          <p:stCondLst>
                                            <p:cond delay="0"/>
                                          </p:stCondLst>
                                        </p:cTn>
                                        <p:tgtEl>
                                          <p:spTgt spid="7"/>
                                        </p:tgtEl>
                                        <p:attrNameLst>
                                          <p:attrName>style.visibility</p:attrName>
                                        </p:attrNameLst>
                                      </p:cBhvr>
                                      <p:to>
                                        <p:strVal val="visible"/>
                                      </p:to>
                                    </p:set>
                                  </p:childTnLst>
                                </p:cTn>
                              </p:par>
                            </p:childTnLst>
                          </p:cTn>
                        </p:par>
                      </p:childTnLst>
                    </p:cTn>
                  </p:par>
                  <p:par>
                    <p:cTn id="76" fill="hold">
                      <p:stCondLst>
                        <p:cond delay="indefinite"/>
                      </p:stCondLst>
                      <p:childTnLst>
                        <p:par>
                          <p:cTn id="77" fill="hold">
                            <p:stCondLst>
                              <p:cond delay="0"/>
                            </p:stCondLst>
                            <p:childTnLst>
                              <p:par>
                                <p:cTn id="78" presetID="2" presetClass="entr" presetSubtype="2" repeatCount="indefinite" fill="hold" grpId="0" nodeType="clickEffect">
                                  <p:stCondLst>
                                    <p:cond delay="0"/>
                                  </p:stCondLst>
                                  <p:endCondLst>
                                    <p:cond evt="onNext" delay="0">
                                      <p:tgtEl>
                                        <p:sldTgt/>
                                      </p:tgtEl>
                                    </p:cond>
                                  </p:endCondLst>
                                  <p:childTnLst>
                                    <p:set>
                                      <p:cBhvr>
                                        <p:cTn id="79" dur="1" fill="hold">
                                          <p:stCondLst>
                                            <p:cond delay="0"/>
                                          </p:stCondLst>
                                        </p:cTn>
                                        <p:tgtEl>
                                          <p:spTgt spid="37"/>
                                        </p:tgtEl>
                                        <p:attrNameLst>
                                          <p:attrName>style.visibility</p:attrName>
                                        </p:attrNameLst>
                                      </p:cBhvr>
                                      <p:to>
                                        <p:strVal val="visible"/>
                                      </p:to>
                                    </p:set>
                                    <p:anim calcmode="lin" valueType="num">
                                      <p:cBhvr additive="base">
                                        <p:cTn id="80" dur="5000" fill="hold"/>
                                        <p:tgtEl>
                                          <p:spTgt spid="37"/>
                                        </p:tgtEl>
                                        <p:attrNameLst>
                                          <p:attrName>ppt_x</p:attrName>
                                        </p:attrNameLst>
                                      </p:cBhvr>
                                      <p:tavLst>
                                        <p:tav tm="0">
                                          <p:val>
                                            <p:strVal val="1+#ppt_w/2"/>
                                          </p:val>
                                        </p:tav>
                                        <p:tav tm="100000">
                                          <p:val>
                                            <p:strVal val="#ppt_x"/>
                                          </p:val>
                                        </p:tav>
                                      </p:tavLst>
                                    </p:anim>
                                    <p:anim calcmode="lin" valueType="num">
                                      <p:cBhvr additive="base">
                                        <p:cTn id="81" dur="5000" fill="hold"/>
                                        <p:tgtEl>
                                          <p:spTgt spid="37"/>
                                        </p:tgtEl>
                                        <p:attrNameLst>
                                          <p:attrName>ppt_y</p:attrName>
                                        </p:attrNameLst>
                                      </p:cBhvr>
                                      <p:tavLst>
                                        <p:tav tm="0">
                                          <p:val>
                                            <p:strVal val="#ppt_y"/>
                                          </p:val>
                                        </p:tav>
                                        <p:tav tm="100000">
                                          <p:val>
                                            <p:strVal val="#ppt_y"/>
                                          </p:val>
                                        </p:tav>
                                      </p:tavLst>
                                    </p:anim>
                                  </p:childTnLst>
                                </p:cTn>
                              </p:par>
                              <p:par>
                                <p:cTn id="82" presetID="20" presetClass="entr" presetSubtype="0" fill="hold" nodeType="withEffect">
                                  <p:stCondLst>
                                    <p:cond delay="0"/>
                                  </p:stCondLst>
                                  <p:childTnLst>
                                    <p:set>
                                      <p:cBhvr>
                                        <p:cTn id="83" dur="1" fill="hold">
                                          <p:stCondLst>
                                            <p:cond delay="0"/>
                                          </p:stCondLst>
                                        </p:cTn>
                                        <p:tgtEl>
                                          <p:spTgt spid="16"/>
                                        </p:tgtEl>
                                        <p:attrNameLst>
                                          <p:attrName>style.visibility</p:attrName>
                                        </p:attrNameLst>
                                      </p:cBhvr>
                                      <p:to>
                                        <p:strVal val="visible"/>
                                      </p:to>
                                    </p:set>
                                    <p:animEffect transition="in" filter="wedge">
                                      <p:cBhvr>
                                        <p:cTn id="84" dur="2000"/>
                                        <p:tgtEl>
                                          <p:spTgt spid="16"/>
                                        </p:tgtEl>
                                      </p:cBhvr>
                                    </p:animEffect>
                                  </p:childTnLst>
                                </p:cTn>
                              </p:par>
                            </p:childTnLst>
                          </p:cTn>
                        </p:par>
                        <p:par>
                          <p:cTn id="85" fill="hold">
                            <p:stCondLst>
                              <p:cond delay="5000"/>
                            </p:stCondLst>
                            <p:childTnLst>
                              <p:par>
                                <p:cTn id="86" presetID="31" presetClass="entr" presetSubtype="0" fill="hold" nodeType="afterEffect">
                                  <p:stCondLst>
                                    <p:cond delay="0"/>
                                  </p:stCondLst>
                                  <p:childTnLst>
                                    <p:set>
                                      <p:cBhvr>
                                        <p:cTn id="87" dur="1" fill="hold">
                                          <p:stCondLst>
                                            <p:cond delay="0"/>
                                          </p:stCondLst>
                                        </p:cTn>
                                        <p:tgtEl>
                                          <p:spTgt spid="17"/>
                                        </p:tgtEl>
                                        <p:attrNameLst>
                                          <p:attrName>style.visibility</p:attrName>
                                        </p:attrNameLst>
                                      </p:cBhvr>
                                      <p:to>
                                        <p:strVal val="visible"/>
                                      </p:to>
                                    </p:set>
                                    <p:anim calcmode="lin" valueType="num">
                                      <p:cBhvr>
                                        <p:cTn id="88" dur="1000" fill="hold"/>
                                        <p:tgtEl>
                                          <p:spTgt spid="17"/>
                                        </p:tgtEl>
                                        <p:attrNameLst>
                                          <p:attrName>ppt_w</p:attrName>
                                        </p:attrNameLst>
                                      </p:cBhvr>
                                      <p:tavLst>
                                        <p:tav tm="0">
                                          <p:val>
                                            <p:fltVal val="0"/>
                                          </p:val>
                                        </p:tav>
                                        <p:tav tm="100000">
                                          <p:val>
                                            <p:strVal val="#ppt_w"/>
                                          </p:val>
                                        </p:tav>
                                      </p:tavLst>
                                    </p:anim>
                                    <p:anim calcmode="lin" valueType="num">
                                      <p:cBhvr>
                                        <p:cTn id="89" dur="1000" fill="hold"/>
                                        <p:tgtEl>
                                          <p:spTgt spid="17"/>
                                        </p:tgtEl>
                                        <p:attrNameLst>
                                          <p:attrName>ppt_h</p:attrName>
                                        </p:attrNameLst>
                                      </p:cBhvr>
                                      <p:tavLst>
                                        <p:tav tm="0">
                                          <p:val>
                                            <p:fltVal val="0"/>
                                          </p:val>
                                        </p:tav>
                                        <p:tav tm="100000">
                                          <p:val>
                                            <p:strVal val="#ppt_h"/>
                                          </p:val>
                                        </p:tav>
                                      </p:tavLst>
                                    </p:anim>
                                    <p:anim calcmode="lin" valueType="num">
                                      <p:cBhvr>
                                        <p:cTn id="90" dur="1000" fill="hold"/>
                                        <p:tgtEl>
                                          <p:spTgt spid="17"/>
                                        </p:tgtEl>
                                        <p:attrNameLst>
                                          <p:attrName>style.rotation</p:attrName>
                                        </p:attrNameLst>
                                      </p:cBhvr>
                                      <p:tavLst>
                                        <p:tav tm="0">
                                          <p:val>
                                            <p:fltVal val="90"/>
                                          </p:val>
                                        </p:tav>
                                        <p:tav tm="100000">
                                          <p:val>
                                            <p:fltVal val="0"/>
                                          </p:val>
                                        </p:tav>
                                      </p:tavLst>
                                    </p:anim>
                                    <p:animEffect transition="in" filter="fade">
                                      <p:cBhvr>
                                        <p:cTn id="91"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7" grpId="0" animBg="1"/>
      <p:bldP spid="3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rot="21211809">
            <a:off x="2141086" y="283652"/>
            <a:ext cx="6227801" cy="1143000"/>
          </a:xfrm>
          <a:solidFill>
            <a:srgbClr val="FF000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lstStyle/>
          <a:p>
            <a:r>
              <a:rPr lang="id-ID" dirty="0" smtClean="0"/>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CONTOH PLURALISME</a:t>
            </a:r>
            <a:endParaRPr lang="id-ID" dirty="0"/>
          </a:p>
        </p:txBody>
      </p:sp>
      <p:sp>
        <p:nvSpPr>
          <p:cNvPr id="5" name="Content Placeholder 2"/>
          <p:cNvSpPr>
            <a:spLocks noGrp="1"/>
          </p:cNvSpPr>
          <p:nvPr>
            <p:ph idx="1"/>
          </p:nvPr>
        </p:nvSpPr>
        <p:spPr>
          <a:xfrm>
            <a:off x="457200" y="1935480"/>
            <a:ext cx="8229600" cy="4013800"/>
          </a:xfrm>
          <a:solidFill>
            <a:schemeClr val="tx2"/>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normAutofit/>
          </a:bodyPr>
          <a:lstStyle/>
          <a:p>
            <a:r>
              <a:rPr lang="id-ID" sz="2400" dirty="0">
                <a:ln w="18415" cmpd="sng">
                  <a:solidFill>
                    <a:srgbClr val="FFFFFF"/>
                  </a:solidFill>
                  <a:prstDash val="solid"/>
                </a:ln>
                <a:solidFill>
                  <a:srgbClr val="FFFFFF"/>
                </a:solidFill>
                <a:effectLst>
                  <a:outerShdw blurRad="63500" dir="3600000" algn="tl" rotWithShape="0">
                    <a:srgbClr val="000000">
                      <a:alpha val="70000"/>
                    </a:srgbClr>
                  </a:outerShdw>
                </a:effectLst>
              </a:rPr>
              <a:t>Di Mekkah, Nabi Muhammad dan para pengikutnya dimusuhi terus karena mengajarjan kerohanian monoteistik. Maka ada dua kelompok sahabat Nabi yang mengungsi ke Etiopia, di sama mereka diterima baik oleh raja Najasyi (Negus) yang Kristiani. </a:t>
            </a:r>
            <a:endParaRPr lang="id-ID"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endParaRPr lang="id-ID" sz="2400" dirty="0" smtClean="0">
              <a:ln w="18415" cmpd="sng">
                <a:solidFill>
                  <a:srgbClr val="FFFFFF"/>
                </a:solidFill>
                <a:prstDash val="solid"/>
              </a:ln>
              <a:solidFill>
                <a:srgbClr val="FFFFFF"/>
              </a:solidFill>
              <a:effectLst>
                <a:outerShdw blurRad="63500" dir="3600000" algn="tl" rotWithShape="0">
                  <a:srgbClr val="000000">
                    <a:alpha val="70000"/>
                  </a:srgbClr>
                </a:outerShdw>
              </a:effectLst>
            </a:endParaRPr>
          </a:p>
          <a:p>
            <a:r>
              <a:rPr lang="id-ID" sz="24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Akhirnya</a:t>
            </a:r>
            <a:r>
              <a:rPr lang="id-ID" sz="2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tahun 622 Nabi Muhammad dan para pengikutnya pindah (</a:t>
            </a:r>
            <a:r>
              <a:rPr lang="id-ID" sz="2400" b="1" i="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hijrah</a:t>
            </a:r>
            <a:r>
              <a:rPr lang="id-ID" sz="24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 ke Medinah (Yathrib) yang menjadi kota pertama komunitas Muslim. </a:t>
            </a:r>
          </a:p>
        </p:txBody>
      </p:sp>
      <p:sp>
        <p:nvSpPr>
          <p:cNvPr id="6" name="Rectangle 5"/>
          <p:cNvSpPr>
            <a:spLocks noChangeArrowheads="1"/>
          </p:cNvSpPr>
          <p:nvPr/>
        </p:nvSpPr>
        <p:spPr bwMode="auto">
          <a:xfrm>
            <a:off x="1" y="6021288"/>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2" descr="diknas"/>
          <p:cNvPicPr>
            <a:picLocks noChangeAspect="1" noChangeArrowheads="1"/>
          </p:cNvPicPr>
          <p:nvPr/>
        </p:nvPicPr>
        <p:blipFill>
          <a:blip r:embed="rId2"/>
          <a:srcRect/>
          <a:stretch>
            <a:fillRect/>
          </a:stretch>
        </p:blipFill>
        <p:spPr bwMode="auto">
          <a:xfrm>
            <a:off x="7524328" y="332656"/>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528" y="260648"/>
            <a:ext cx="1164790" cy="1440160"/>
          </a:xfrm>
          <a:prstGeom prst="rect">
            <a:avLst/>
          </a:prstGeom>
        </p:spPr>
      </p:pic>
    </p:spTree>
    <p:extLst>
      <p:ext uri="{BB962C8B-B14F-4D97-AF65-F5344CB8AC3E}">
        <p14:creationId xmlns:p14="http://schemas.microsoft.com/office/powerpoint/2010/main" val="29785481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wipe(down)">
                                      <p:cBhvr>
                                        <p:cTn id="12" dur="5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ipe(down)">
                                      <p:cBhvr>
                                        <p:cTn id="17" dur="5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5">
                                            <p:txEl>
                                              <p:pRg st="2" end="2"/>
                                            </p:txEl>
                                          </p:spTgt>
                                        </p:tgtEl>
                                        <p:attrNameLst>
                                          <p:attrName>style.visibility</p:attrName>
                                        </p:attrNameLst>
                                      </p:cBhvr>
                                      <p:to>
                                        <p:strVal val="visible"/>
                                      </p:to>
                                    </p:set>
                                    <p:animEffect transition="in" filter="wipe(down)">
                                      <p:cBhvr>
                                        <p:cTn id="22" dur="500"/>
                                        <p:tgtEl>
                                          <p:spTgt spid="5">
                                            <p:txEl>
                                              <p:pRg st="2" end="2"/>
                                            </p:txEl>
                                          </p:spTgt>
                                        </p:tgtEl>
                                      </p:cBhvr>
                                    </p:animEffect>
                                  </p:childTnLst>
                                </p:cTn>
                              </p:par>
                              <p:par>
                                <p:cTn id="23" presetID="20" presetClass="entr" presetSubtype="0"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edge">
                                      <p:cBhvr>
                                        <p:cTn id="25" dur="2000"/>
                                        <p:tgtEl>
                                          <p:spTgt spid="7"/>
                                        </p:tgtEl>
                                      </p:cBhvr>
                                    </p:animEffect>
                                  </p:childTnLst>
                                </p:cTn>
                              </p:par>
                            </p:childTnLst>
                          </p:cTn>
                        </p:par>
                        <p:par>
                          <p:cTn id="26" fill="hold">
                            <p:stCondLst>
                              <p:cond delay="2000"/>
                            </p:stCondLst>
                            <p:childTnLst>
                              <p:par>
                                <p:cTn id="27" presetID="31" presetClass="entr" presetSubtype="0" fill="hold"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1000" fill="hold"/>
                                        <p:tgtEl>
                                          <p:spTgt spid="8"/>
                                        </p:tgtEl>
                                        <p:attrNameLst>
                                          <p:attrName>ppt_w</p:attrName>
                                        </p:attrNameLst>
                                      </p:cBhvr>
                                      <p:tavLst>
                                        <p:tav tm="0">
                                          <p:val>
                                            <p:fltVal val="0"/>
                                          </p:val>
                                        </p:tav>
                                        <p:tav tm="100000">
                                          <p:val>
                                            <p:strVal val="#ppt_w"/>
                                          </p:val>
                                        </p:tav>
                                      </p:tavLst>
                                    </p:anim>
                                    <p:anim calcmode="lin" valueType="num">
                                      <p:cBhvr>
                                        <p:cTn id="30" dur="1000" fill="hold"/>
                                        <p:tgtEl>
                                          <p:spTgt spid="8"/>
                                        </p:tgtEl>
                                        <p:attrNameLst>
                                          <p:attrName>ppt_h</p:attrName>
                                        </p:attrNameLst>
                                      </p:cBhvr>
                                      <p:tavLst>
                                        <p:tav tm="0">
                                          <p:val>
                                            <p:fltVal val="0"/>
                                          </p:val>
                                        </p:tav>
                                        <p:tav tm="100000">
                                          <p:val>
                                            <p:strVal val="#ppt_h"/>
                                          </p:val>
                                        </p:tav>
                                      </p:tavLst>
                                    </p:anim>
                                    <p:anim calcmode="lin" valueType="num">
                                      <p:cBhvr>
                                        <p:cTn id="31" dur="1000" fill="hold"/>
                                        <p:tgtEl>
                                          <p:spTgt spid="8"/>
                                        </p:tgtEl>
                                        <p:attrNameLst>
                                          <p:attrName>style.rotation</p:attrName>
                                        </p:attrNameLst>
                                      </p:cBhvr>
                                      <p:tavLst>
                                        <p:tav tm="0">
                                          <p:val>
                                            <p:fltVal val="90"/>
                                          </p:val>
                                        </p:tav>
                                        <p:tav tm="100000">
                                          <p:val>
                                            <p:fltVal val="0"/>
                                          </p:val>
                                        </p:tav>
                                      </p:tavLst>
                                    </p:anim>
                                    <p:animEffect transition="in" filter="fade">
                                      <p:cBhvr>
                                        <p:cTn id="32"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rot="21166330">
            <a:off x="371358" y="61201"/>
            <a:ext cx="6059016"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lstStyle/>
          <a:p>
            <a:r>
              <a:rPr lang="id-ID" dirty="0" smtClean="0"/>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CONTOH PLURALISME</a:t>
            </a:r>
            <a:endParaRPr lang="id-ID" dirty="0"/>
          </a:p>
        </p:txBody>
      </p:sp>
      <p:sp>
        <p:nvSpPr>
          <p:cNvPr id="5" name="Content Placeholder 2"/>
          <p:cNvSpPr>
            <a:spLocks noGrp="1"/>
          </p:cNvSpPr>
          <p:nvPr>
            <p:ph idx="1"/>
          </p:nvPr>
        </p:nvSpPr>
        <p:spPr>
          <a:xfrm>
            <a:off x="457201" y="1196752"/>
            <a:ext cx="8229600" cy="4911824"/>
          </a:xfr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style>
          <a:lnRef idx="3">
            <a:schemeClr val="lt1"/>
          </a:lnRef>
          <a:fillRef idx="1">
            <a:schemeClr val="accent4"/>
          </a:fillRef>
          <a:effectRef idx="1">
            <a:schemeClr val="accent4"/>
          </a:effectRef>
          <a:fontRef idx="minor">
            <a:schemeClr val="lt1"/>
          </a:fontRef>
        </p:style>
        <p:txBody>
          <a:bodyPr>
            <a:noAutofit/>
          </a:bodyPr>
          <a:lstStyle/>
          <a:p>
            <a:r>
              <a:rPr lang="id-ID" sz="2800" dirty="0"/>
              <a:t>Ketika di Mekah, saat mendengar berita Najasyi (yang pernah menyambut hijrah kaum muslim ke Etiopia) meninggal dunia, Nabi Muhammad saw memerintahkan kaum muslim melaksanakan shalat jenazah untuk Najasyi, walupun Najasyi belum masuk Islam.  </a:t>
            </a:r>
            <a:endParaRPr lang="id-ID" sz="2800" dirty="0" smtClean="0"/>
          </a:p>
          <a:p>
            <a:r>
              <a:rPr lang="id-ID" sz="2800" b="1" dirty="0" smtClean="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Nabi </a:t>
            </a:r>
            <a:r>
              <a:rPr lang="id-ID" sz="2800" b="1" dirty="0">
                <a:ln w="24500" cmpd="dbl">
                  <a:solidFill>
                    <a:schemeClr val="accent2">
                      <a:shade val="85000"/>
                      <a:satMod val="155000"/>
                    </a:schemeClr>
                  </a:solidFill>
                  <a:prstDash val="solid"/>
                  <a:miter lim="800000"/>
                </a:ln>
                <a:gradFill>
                  <a:gsLst>
                    <a:gs pos="10000">
                      <a:schemeClr val="accent2">
                        <a:tint val="10000"/>
                        <a:satMod val="155000"/>
                      </a:schemeClr>
                    </a:gs>
                    <a:gs pos="60000">
                      <a:schemeClr val="accent2">
                        <a:tint val="30000"/>
                        <a:satMod val="155000"/>
                      </a:schemeClr>
                    </a:gs>
                    <a:gs pos="100000">
                      <a:schemeClr val="accent2">
                        <a:tint val="73000"/>
                        <a:satMod val="155000"/>
                      </a:schemeClr>
                    </a:gs>
                  </a:gsLst>
                  <a:lin ang="5400000"/>
                </a:gradFill>
                <a:effectLst>
                  <a:outerShdw blurRad="38100" dist="38100" dir="7020000" algn="tl">
                    <a:srgbClr val="000000">
                      <a:alpha val="35000"/>
                    </a:srgbClr>
                  </a:outerShdw>
                </a:effectLst>
              </a:rPr>
              <a:t>Muhammad saw ketika masih di Medinah, menerima 60 orang utusan Nasrani Najran di masjid dan mempersilahkan melaksanakan ibadah (agamanya sendiri) di masjid itu.</a:t>
            </a:r>
          </a:p>
        </p:txBody>
      </p:sp>
      <p:sp>
        <p:nvSpPr>
          <p:cNvPr id="6" name="Rectangle 5"/>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1520" y="-171400"/>
            <a:ext cx="1164790" cy="1440160"/>
          </a:xfrm>
          <a:prstGeom prst="rect">
            <a:avLst/>
          </a:prstGeom>
        </p:spPr>
      </p:pic>
      <p:pic>
        <p:nvPicPr>
          <p:cNvPr id="8" name="Picture 2" descr="diknas"/>
          <p:cNvPicPr>
            <a:picLocks noChangeAspect="1" noChangeArrowheads="1"/>
          </p:cNvPicPr>
          <p:nvPr/>
        </p:nvPicPr>
        <p:blipFill>
          <a:blip r:embed="rId3"/>
          <a:srcRect/>
          <a:stretch>
            <a:fillRect/>
          </a:stretch>
        </p:blipFill>
        <p:spPr bwMode="auto">
          <a:xfrm>
            <a:off x="7812360" y="0"/>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520540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grpId="0" nodeType="clickEffect">
                                  <p:stCondLst>
                                    <p:cond delay="0"/>
                                  </p:stCondLst>
                                  <p:childTnLst>
                                    <p:set>
                                      <p:cBhvr>
                                        <p:cTn id="11" dur="1" fill="hold">
                                          <p:stCondLst>
                                            <p:cond delay="0"/>
                                          </p:stCondLst>
                                        </p:cTn>
                                        <p:tgtEl>
                                          <p:spTgt spid="5">
                                            <p:bg/>
                                          </p:spTgt>
                                        </p:tgtEl>
                                        <p:attrNameLst>
                                          <p:attrName>style.visibility</p:attrName>
                                        </p:attrNameLst>
                                      </p:cBhvr>
                                      <p:to>
                                        <p:strVal val="visible"/>
                                      </p:to>
                                    </p:set>
                                    <p:animEffect transition="in" filter="wheel(1)">
                                      <p:cBhvr>
                                        <p:cTn id="12" dur="2000"/>
                                        <p:tgtEl>
                                          <p:spTgt spid="5">
                                            <p:bg/>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Effect transition="in" filter="wheel(1)">
                                      <p:cBhvr>
                                        <p:cTn id="17" dur="2000"/>
                                        <p:tgtEl>
                                          <p:spTgt spid="5">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5">
                                            <p:txEl>
                                              <p:pRg st="1" end="1"/>
                                            </p:txEl>
                                          </p:spTgt>
                                        </p:tgtEl>
                                        <p:attrNameLst>
                                          <p:attrName>style.visibility</p:attrName>
                                        </p:attrNameLst>
                                      </p:cBhvr>
                                      <p:to>
                                        <p:strVal val="visible"/>
                                      </p:to>
                                    </p:set>
                                    <p:animEffect transition="in" filter="wheel(1)">
                                      <p:cBhvr>
                                        <p:cTn id="22" dur="2000"/>
                                        <p:tgtEl>
                                          <p:spTgt spid="5">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 presetClass="entr" presetSubtype="2" repeatCount="indefinite" fill="hold" grpId="0" nodeType="clickEffect">
                                  <p:stCondLst>
                                    <p:cond delay="0"/>
                                  </p:stCondLst>
                                  <p:endCondLst>
                                    <p:cond evt="onNext" delay="0">
                                      <p:tgtEl>
                                        <p:sldTgt/>
                                      </p:tgtEl>
                                    </p:cond>
                                  </p:endCondLst>
                                  <p:childTnLst>
                                    <p:set>
                                      <p:cBhvr>
                                        <p:cTn id="26" dur="1" fill="hold">
                                          <p:stCondLst>
                                            <p:cond delay="0"/>
                                          </p:stCondLst>
                                        </p:cTn>
                                        <p:tgtEl>
                                          <p:spTgt spid="6"/>
                                        </p:tgtEl>
                                        <p:attrNameLst>
                                          <p:attrName>style.visibility</p:attrName>
                                        </p:attrNameLst>
                                      </p:cBhvr>
                                      <p:to>
                                        <p:strVal val="visible"/>
                                      </p:to>
                                    </p:set>
                                    <p:anim calcmode="lin" valueType="num">
                                      <p:cBhvr additive="base">
                                        <p:cTn id="27" dur="5000" fill="hold"/>
                                        <p:tgtEl>
                                          <p:spTgt spid="6"/>
                                        </p:tgtEl>
                                        <p:attrNameLst>
                                          <p:attrName>ppt_x</p:attrName>
                                        </p:attrNameLst>
                                      </p:cBhvr>
                                      <p:tavLst>
                                        <p:tav tm="0">
                                          <p:val>
                                            <p:strVal val="1+#ppt_w/2"/>
                                          </p:val>
                                        </p:tav>
                                        <p:tav tm="100000">
                                          <p:val>
                                            <p:strVal val="#ppt_x"/>
                                          </p:val>
                                        </p:tav>
                                      </p:tavLst>
                                    </p:anim>
                                    <p:anim calcmode="lin" valueType="num">
                                      <p:cBhvr additive="base">
                                        <p:cTn id="28" dur="5000" fill="hold"/>
                                        <p:tgtEl>
                                          <p:spTgt spid="6"/>
                                        </p:tgtEl>
                                        <p:attrNameLst>
                                          <p:attrName>ppt_y</p:attrName>
                                        </p:attrNameLst>
                                      </p:cBhvr>
                                      <p:tavLst>
                                        <p:tav tm="0">
                                          <p:val>
                                            <p:strVal val="#ppt_y"/>
                                          </p:val>
                                        </p:tav>
                                        <p:tav tm="100000">
                                          <p:val>
                                            <p:strVal val="#ppt_y"/>
                                          </p:val>
                                        </p:tav>
                                      </p:tavLst>
                                    </p:anim>
                                  </p:childTnLst>
                                </p:cTn>
                              </p:par>
                            </p:childTnLst>
                          </p:cTn>
                        </p:par>
                        <p:par>
                          <p:cTn id="29" fill="hold">
                            <p:stCondLst>
                              <p:cond delay="5000"/>
                            </p:stCondLst>
                            <p:childTnLst>
                              <p:par>
                                <p:cTn id="30" presetID="31" presetClass="entr" presetSubtype="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p:cTn id="32" dur="1000" fill="hold"/>
                                        <p:tgtEl>
                                          <p:spTgt spid="7"/>
                                        </p:tgtEl>
                                        <p:attrNameLst>
                                          <p:attrName>ppt_w</p:attrName>
                                        </p:attrNameLst>
                                      </p:cBhvr>
                                      <p:tavLst>
                                        <p:tav tm="0">
                                          <p:val>
                                            <p:fltVal val="0"/>
                                          </p:val>
                                        </p:tav>
                                        <p:tav tm="100000">
                                          <p:val>
                                            <p:strVal val="#ppt_w"/>
                                          </p:val>
                                        </p:tav>
                                      </p:tavLst>
                                    </p:anim>
                                    <p:anim calcmode="lin" valueType="num">
                                      <p:cBhvr>
                                        <p:cTn id="33" dur="1000" fill="hold"/>
                                        <p:tgtEl>
                                          <p:spTgt spid="7"/>
                                        </p:tgtEl>
                                        <p:attrNameLst>
                                          <p:attrName>ppt_h</p:attrName>
                                        </p:attrNameLst>
                                      </p:cBhvr>
                                      <p:tavLst>
                                        <p:tav tm="0">
                                          <p:val>
                                            <p:fltVal val="0"/>
                                          </p:val>
                                        </p:tav>
                                        <p:tav tm="100000">
                                          <p:val>
                                            <p:strVal val="#ppt_h"/>
                                          </p:val>
                                        </p:tav>
                                      </p:tavLst>
                                    </p:anim>
                                    <p:anim calcmode="lin" valueType="num">
                                      <p:cBhvr>
                                        <p:cTn id="34" dur="1000" fill="hold"/>
                                        <p:tgtEl>
                                          <p:spTgt spid="7"/>
                                        </p:tgtEl>
                                        <p:attrNameLst>
                                          <p:attrName>style.rotation</p:attrName>
                                        </p:attrNameLst>
                                      </p:cBhvr>
                                      <p:tavLst>
                                        <p:tav tm="0">
                                          <p:val>
                                            <p:fltVal val="90"/>
                                          </p:val>
                                        </p:tav>
                                        <p:tav tm="100000">
                                          <p:val>
                                            <p:fltVal val="0"/>
                                          </p:val>
                                        </p:tav>
                                      </p:tavLst>
                                    </p:anim>
                                    <p:animEffect transition="in" filter="fade">
                                      <p:cBhvr>
                                        <p:cTn id="35" dur="1000"/>
                                        <p:tgtEl>
                                          <p:spTgt spid="7"/>
                                        </p:tgtEl>
                                      </p:cBhvr>
                                    </p:animEffect>
                                  </p:childTnLst>
                                </p:cTn>
                              </p:par>
                              <p:par>
                                <p:cTn id="36" presetID="20" presetClass="entr" presetSubtype="0"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Effect transition="in" filter="wedge">
                                      <p:cBhvr>
                                        <p:cTn id="38"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rot="21158375">
            <a:off x="443491" y="388016"/>
            <a:ext cx="6131024" cy="1143000"/>
          </a:xfrm>
          <a:solidFill>
            <a:srgbClr val="FF0000"/>
          </a:solidFill>
          <a:ln>
            <a:noFill/>
          </a:ln>
          <a:effectLst>
            <a:outerShdw blurRad="184150" dist="241300" dir="11520000" sx="110000" sy="110000" algn="ctr">
              <a:srgbClr val="000000">
                <a:alpha val="18000"/>
              </a:srgbClr>
            </a:outerShdw>
          </a:effectLst>
          <a:scene3d>
            <a:camera prst="perspectiveFront" fov="5100000">
              <a:rot lat="0" lon="2100000" rev="0"/>
            </a:camera>
            <a:lightRig rig="flood" dir="t">
              <a:rot lat="0" lon="0" rev="13800000"/>
            </a:lightRig>
          </a:scene3d>
          <a:sp3d extrusionH="107950" prstMaterial="plastic">
            <a:bevelT w="82550" h="63500" prst="divot"/>
            <a:bevelB/>
          </a:sp3d>
        </p:spPr>
        <p:txBody>
          <a:bodyPr>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id-ID"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 </a:t>
            </a:r>
            <a:r>
              <a:rPr lang="id-ID" dirty="0" smtClean="0">
                <a:ln w="18415" cmpd="sng">
                  <a:solidFill>
                    <a:srgbClr val="FFFFFF"/>
                  </a:solidFill>
                  <a:prstDash val="solid"/>
                </a:ln>
                <a:solidFill>
                  <a:srgbClr val="FFFFFF"/>
                </a:solidFill>
                <a:effectLst>
                  <a:outerShdw blurRad="63500" dir="3600000" algn="tl" rotWithShape="0">
                    <a:srgbClr val="000000">
                      <a:alpha val="70000"/>
                    </a:srgbClr>
                  </a:outerShdw>
                </a:effectLst>
              </a:rPr>
              <a:t>CONTOH PLURALISME</a:t>
            </a:r>
            <a:endParaRPr lang="id-ID"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Content Placeholder 2"/>
          <p:cNvSpPr>
            <a:spLocks noGrp="1"/>
          </p:cNvSpPr>
          <p:nvPr>
            <p:ph idx="1"/>
          </p:nvPr>
        </p:nvSpPr>
        <p:spPr>
          <a:xfrm>
            <a:off x="457200" y="1935480"/>
            <a:ext cx="8686800" cy="4389120"/>
          </a:xfrm>
          <a:solidFill>
            <a:srgbClr val="0070C0"/>
          </a:solidFill>
          <a:ln>
            <a:noFill/>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txBody>
          <a:bodyPr>
            <a:noAutofit/>
          </a:bodyPr>
          <a:lstStyle/>
          <a:p>
            <a:r>
              <a:rPr lang="id-ID" sz="2800" dirty="0">
                <a:solidFill>
                  <a:schemeClr val="bg1"/>
                </a:solidFill>
              </a:rPr>
              <a:t>Toleransi juga dilakukan setelah periode Nabi Muhammad saw, misalnya masa Umar </a:t>
            </a:r>
            <a:r>
              <a:rPr lang="id-ID" sz="2800" dirty="0" smtClean="0">
                <a:solidFill>
                  <a:schemeClr val="bg1"/>
                </a:solidFill>
              </a:rPr>
              <a:t>Ibn </a:t>
            </a:r>
            <a:r>
              <a:rPr lang="id-ID" sz="2800" dirty="0">
                <a:solidFill>
                  <a:schemeClr val="bg1"/>
                </a:solidFill>
              </a:rPr>
              <a:t>al-Khaththab, ketika pembebasan Yerusalem, memberikan kebebasan menjalankan agama bagi penduduknya; orang-orang Kristen bebas ke gereja, orang-orang Yahudi bebas ke ninagog seraya menjamin keamanan mereka secara lesan maupun tertulis </a:t>
            </a:r>
            <a:r>
              <a:rPr lang="id-ID" sz="2800" dirty="0">
                <a:solidFill>
                  <a:srgbClr val="FFFF00"/>
                </a:solidFill>
              </a:rPr>
              <a:t>(Ali, 2012: 79-80). </a:t>
            </a:r>
          </a:p>
        </p:txBody>
      </p:sp>
      <p:sp>
        <p:nvSpPr>
          <p:cNvPr id="6" name="Rectangle 5"/>
          <p:cNvSpPr>
            <a:spLocks noChangeArrowheads="1"/>
          </p:cNvSpPr>
          <p:nvPr/>
        </p:nvSpPr>
        <p:spPr bwMode="auto">
          <a:xfrm>
            <a:off x="1" y="6246480"/>
            <a:ext cx="9144000" cy="646331"/>
          </a:xfrm>
          <a:prstGeom prst="rect">
            <a:avLst/>
          </a:prstGeom>
          <a:solidFill>
            <a:srgbClr val="FF000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528" y="260648"/>
            <a:ext cx="1164790" cy="1440160"/>
          </a:xfrm>
          <a:prstGeom prst="rect">
            <a:avLst/>
          </a:prstGeom>
        </p:spPr>
      </p:pic>
      <p:pic>
        <p:nvPicPr>
          <p:cNvPr id="8" name="Picture 2" descr="diknas"/>
          <p:cNvPicPr>
            <a:picLocks noChangeAspect="1" noChangeArrowheads="1"/>
          </p:cNvPicPr>
          <p:nvPr/>
        </p:nvPicPr>
        <p:blipFill>
          <a:blip r:embed="rId3"/>
          <a:srcRect/>
          <a:stretch>
            <a:fillRect/>
          </a:stretch>
        </p:blipFill>
        <p:spPr bwMode="auto">
          <a:xfrm>
            <a:off x="7812360" y="260648"/>
            <a:ext cx="862053" cy="1152128"/>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66130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bg/>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2" repeatCount="indefinite" fill="hold" grpId="0" nodeType="clickEffect">
                                  <p:stCondLst>
                                    <p:cond delay="0"/>
                                  </p:stCondLst>
                                  <p:endCondLst>
                                    <p:cond evt="onNext" delay="0">
                                      <p:tgtEl>
                                        <p:sldTgt/>
                                      </p:tgtEl>
                                    </p:cond>
                                  </p:end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5000" fill="hold"/>
                                        <p:tgtEl>
                                          <p:spTgt spid="6"/>
                                        </p:tgtEl>
                                        <p:attrNameLst>
                                          <p:attrName>ppt_x</p:attrName>
                                        </p:attrNameLst>
                                      </p:cBhvr>
                                      <p:tavLst>
                                        <p:tav tm="0">
                                          <p:val>
                                            <p:strVal val="1+#ppt_w/2"/>
                                          </p:val>
                                        </p:tav>
                                        <p:tav tm="100000">
                                          <p:val>
                                            <p:strVal val="#ppt_x"/>
                                          </p:val>
                                        </p:tav>
                                      </p:tavLst>
                                    </p:anim>
                                    <p:anim calcmode="lin" valueType="num">
                                      <p:cBhvr additive="base">
                                        <p:cTn id="22" dur="5000" fill="hold"/>
                                        <p:tgtEl>
                                          <p:spTgt spid="6"/>
                                        </p:tgtEl>
                                        <p:attrNameLst>
                                          <p:attrName>ppt_y</p:attrName>
                                        </p:attrNameLst>
                                      </p:cBhvr>
                                      <p:tavLst>
                                        <p:tav tm="0">
                                          <p:val>
                                            <p:strVal val="#ppt_y"/>
                                          </p:val>
                                        </p:tav>
                                        <p:tav tm="100000">
                                          <p:val>
                                            <p:strVal val="#ppt_y"/>
                                          </p:val>
                                        </p:tav>
                                      </p:tavLst>
                                    </p:anim>
                                  </p:childTnLst>
                                </p:cTn>
                              </p:par>
                            </p:childTnLst>
                          </p:cTn>
                        </p:par>
                        <p:par>
                          <p:cTn id="23" fill="hold">
                            <p:stCondLst>
                              <p:cond delay="5000"/>
                            </p:stCondLst>
                            <p:childTnLst>
                              <p:par>
                                <p:cTn id="24" presetID="31" presetClass="entr" presetSubtype="0" fill="hold" nodeType="afterEffect">
                                  <p:stCondLst>
                                    <p:cond delay="0"/>
                                  </p:stCondLst>
                                  <p:childTnLst>
                                    <p:set>
                                      <p:cBhvr>
                                        <p:cTn id="25" dur="1" fill="hold">
                                          <p:stCondLst>
                                            <p:cond delay="0"/>
                                          </p:stCondLst>
                                        </p:cTn>
                                        <p:tgtEl>
                                          <p:spTgt spid="7"/>
                                        </p:tgtEl>
                                        <p:attrNameLst>
                                          <p:attrName>style.visibility</p:attrName>
                                        </p:attrNameLst>
                                      </p:cBhvr>
                                      <p:to>
                                        <p:strVal val="visible"/>
                                      </p:to>
                                    </p:set>
                                    <p:anim calcmode="lin" valueType="num">
                                      <p:cBhvr>
                                        <p:cTn id="26" dur="1000" fill="hold"/>
                                        <p:tgtEl>
                                          <p:spTgt spid="7"/>
                                        </p:tgtEl>
                                        <p:attrNameLst>
                                          <p:attrName>ppt_w</p:attrName>
                                        </p:attrNameLst>
                                      </p:cBhvr>
                                      <p:tavLst>
                                        <p:tav tm="0">
                                          <p:val>
                                            <p:fltVal val="0"/>
                                          </p:val>
                                        </p:tav>
                                        <p:tav tm="100000">
                                          <p:val>
                                            <p:strVal val="#ppt_w"/>
                                          </p:val>
                                        </p:tav>
                                      </p:tavLst>
                                    </p:anim>
                                    <p:anim calcmode="lin" valueType="num">
                                      <p:cBhvr>
                                        <p:cTn id="27" dur="1000" fill="hold"/>
                                        <p:tgtEl>
                                          <p:spTgt spid="7"/>
                                        </p:tgtEl>
                                        <p:attrNameLst>
                                          <p:attrName>ppt_h</p:attrName>
                                        </p:attrNameLst>
                                      </p:cBhvr>
                                      <p:tavLst>
                                        <p:tav tm="0">
                                          <p:val>
                                            <p:fltVal val="0"/>
                                          </p:val>
                                        </p:tav>
                                        <p:tav tm="100000">
                                          <p:val>
                                            <p:strVal val="#ppt_h"/>
                                          </p:val>
                                        </p:tav>
                                      </p:tavLst>
                                    </p:anim>
                                    <p:anim calcmode="lin" valueType="num">
                                      <p:cBhvr>
                                        <p:cTn id="28" dur="1000" fill="hold"/>
                                        <p:tgtEl>
                                          <p:spTgt spid="7"/>
                                        </p:tgtEl>
                                        <p:attrNameLst>
                                          <p:attrName>style.rotation</p:attrName>
                                        </p:attrNameLst>
                                      </p:cBhvr>
                                      <p:tavLst>
                                        <p:tav tm="0">
                                          <p:val>
                                            <p:fltVal val="90"/>
                                          </p:val>
                                        </p:tav>
                                        <p:tav tm="100000">
                                          <p:val>
                                            <p:fltVal val="0"/>
                                          </p:val>
                                        </p:tav>
                                      </p:tavLst>
                                    </p:anim>
                                    <p:animEffect transition="in" filter="fade">
                                      <p:cBhvr>
                                        <p:cTn id="29" dur="1000"/>
                                        <p:tgtEl>
                                          <p:spTgt spid="7"/>
                                        </p:tgtEl>
                                      </p:cBhvr>
                                    </p:animEffect>
                                  </p:childTnLst>
                                </p:cTn>
                              </p:par>
                              <p:par>
                                <p:cTn id="30" presetID="20" presetClass="entr" presetSubtype="0" fill="hold"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edge">
                                      <p:cBhvr>
                                        <p:cTn id="32"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build="p" animBg="1"/>
      <p:bldP spid="6"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id-ID"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215160" y="1935163"/>
            <a:ext cx="2713680" cy="4389437"/>
          </a:xfrm>
        </p:spPr>
      </p:pic>
      <p:pic>
        <p:nvPicPr>
          <p:cNvPr id="5" name="Picture 4" descr="animasi-bergerak-terima-kasih-0067"/>
          <p:cNvPicPr/>
          <p:nvPr/>
        </p:nvPicPr>
        <p:blipFill>
          <a:blip r:embed="rId3"/>
          <a:srcRect/>
          <a:stretch>
            <a:fillRect/>
          </a:stretch>
        </p:blipFill>
        <p:spPr bwMode="auto">
          <a:xfrm>
            <a:off x="0" y="-171400"/>
            <a:ext cx="9144000" cy="2143140"/>
          </a:xfrm>
          <a:prstGeom prst="rect">
            <a:avLst/>
          </a:prstGeom>
          <a:noFill/>
          <a:ln w="9525">
            <a:noFill/>
            <a:miter lim="800000"/>
            <a:headEnd/>
            <a:tailEnd/>
          </a:ln>
          <a:effectLst>
            <a:outerShdw blurRad="225425" dist="50800" dir="5220000" algn="ctr">
              <a:srgbClr val="000000">
                <a:alpha val="33000"/>
              </a:srgbClr>
            </a:outerShdw>
          </a:effectLst>
          <a:scene3d>
            <a:camera prst="perspectiveFront" fov="3300000">
              <a:rot lat="486000" lon="19530000" rev="174000"/>
            </a:camera>
            <a:lightRig rig="harsh" dir="t">
              <a:rot lat="0" lon="0" rev="3000000"/>
            </a:lightRig>
          </a:scene3d>
          <a:sp3d extrusionH="254000" contourW="19050">
            <a:bevelT w="82550" h="44450" prst="angle"/>
            <a:bevelB w="82550" h="44450" prst="angle"/>
            <a:contourClr>
              <a:srgbClr val="FFFFFF"/>
            </a:contourClr>
          </a:sp3d>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512" y="2457832"/>
            <a:ext cx="3024336" cy="3600400"/>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084168" y="2412660"/>
            <a:ext cx="2864613" cy="360040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pic>
        <p:nvPicPr>
          <p:cNvPr id="8" name="Picture 7" descr="G:\Foto\07-02-25(09).jpg"/>
          <p:cNvPicPr/>
          <p:nvPr/>
        </p:nvPicPr>
        <p:blipFill>
          <a:blip r:embed="rId6"/>
          <a:srcRect/>
          <a:stretch>
            <a:fillRect/>
          </a:stretch>
        </p:blipFill>
        <p:spPr bwMode="auto">
          <a:xfrm>
            <a:off x="4067944" y="4437112"/>
            <a:ext cx="1008112" cy="1368152"/>
          </a:xfrm>
          <a:prstGeom prst="rect">
            <a:avLst/>
          </a:prstGeom>
          <a:noFill/>
          <a:ln w="9525">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
        <p:nvSpPr>
          <p:cNvPr id="9" name="Rectangle 8"/>
          <p:cNvSpPr>
            <a:spLocks noChangeArrowheads="1"/>
          </p:cNvSpPr>
          <p:nvPr/>
        </p:nvSpPr>
        <p:spPr bwMode="auto">
          <a:xfrm>
            <a:off x="1" y="6246480"/>
            <a:ext cx="9144000" cy="646331"/>
          </a:xfrm>
          <a:prstGeom prst="rect">
            <a:avLst/>
          </a:prstGeom>
          <a:solidFill>
            <a:srgbClr val="002060"/>
          </a:solidFill>
          <a:ln>
            <a:noFill/>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a:extLst/>
        </p:spPr>
        <p:txBody>
          <a:bodyPr wrap="square">
            <a:spAutoFit/>
          </a:bodyPr>
          <a:lstStyle/>
          <a:p>
            <a:pPr marL="342900" indent="-342900" algn="ctr">
              <a:buAutoNum type="alphaUcPeriod"/>
            </a:pPr>
            <a:r>
              <a:rPr lang="id-ID" b="1" dirty="0" smtClean="0">
                <a:solidFill>
                  <a:schemeClr val="bg1"/>
                </a:solidFill>
              </a:rPr>
              <a:t>Y</a:t>
            </a:r>
            <a:r>
              <a:rPr lang="id-ID" b="1" dirty="0">
                <a:solidFill>
                  <a:schemeClr val="bg1"/>
                </a:solidFill>
              </a:rPr>
              <a:t>. Soegeng Ysh., </a:t>
            </a:r>
            <a:endParaRPr lang="id-ID" b="1" dirty="0" smtClean="0">
              <a:solidFill>
                <a:schemeClr val="bg1"/>
              </a:solidFill>
            </a:endParaRPr>
          </a:p>
          <a:p>
            <a:pPr algn="ctr"/>
            <a:r>
              <a:rPr lang="id-ID" b="1" dirty="0" smtClean="0">
                <a:solidFill>
                  <a:schemeClr val="bg1"/>
                </a:solidFill>
              </a:rPr>
              <a:t>Jl. Sri Rejeki Dalam Raya No.3, RT </a:t>
            </a:r>
            <a:r>
              <a:rPr lang="id-ID" b="1" dirty="0">
                <a:solidFill>
                  <a:schemeClr val="bg1"/>
                </a:solidFill>
              </a:rPr>
              <a:t>05/RW 03, Kalibanteng Kidul, Semarang Barat</a:t>
            </a:r>
          </a:p>
        </p:txBody>
      </p:sp>
    </p:spTree>
    <p:extLst>
      <p:ext uri="{BB962C8B-B14F-4D97-AF65-F5344CB8AC3E}">
        <p14:creationId xmlns:p14="http://schemas.microsoft.com/office/powerpoint/2010/main" val="3524191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xit" presetSubtype="0" fill="hold" nodeType="clickEffect">
                                  <p:stCondLst>
                                    <p:cond delay="0"/>
                                  </p:stCondLst>
                                  <p:childTnLst>
                                    <p:animEffect transition="out" filter="fade">
                                      <p:cBhvr>
                                        <p:cTn id="6" dur="2000"/>
                                        <p:tgtEl>
                                          <p:spTgt spid="4"/>
                                        </p:tgtEl>
                                      </p:cBhvr>
                                    </p:animEffect>
                                    <p:anim calcmode="lin" valueType="num">
                                      <p:cBhvr>
                                        <p:cTn id="7"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anim calcmode="lin" valueType="num">
                                      <p:cBhvr>
                                        <p:cTn id="8" dur="2000"/>
                                        <p:tgtEl>
                                          <p:spTgt spid="4"/>
                                        </p:tgtEl>
                                        <p:attrNameLst>
                                          <p:attrName>ppt_h</p:attrName>
                                        </p:attrNameLst>
                                      </p:cBhvr>
                                      <p:tavLst>
                                        <p:tav tm="0">
                                          <p:val>
                                            <p:strVal val="ppt_h"/>
                                          </p:val>
                                        </p:tav>
                                        <p:tav tm="100000">
                                          <p:val>
                                            <p:strVal val="ppt_h"/>
                                          </p:val>
                                        </p:tav>
                                      </p:tavLst>
                                    </p:anim>
                                    <p:set>
                                      <p:cBhvr>
                                        <p:cTn id="9" dur="1" fill="hold">
                                          <p:stCondLst>
                                            <p:cond delay="1999"/>
                                          </p:stCondLst>
                                        </p:cTn>
                                        <p:tgtEl>
                                          <p:spTgt spid="4"/>
                                        </p:tgtEl>
                                        <p:attrNameLst>
                                          <p:attrName>style.visibility</p:attrName>
                                        </p:attrNameLst>
                                      </p:cBhvr>
                                      <p:to>
                                        <p:strVal val="hidden"/>
                                      </p:to>
                                    </p:set>
                                  </p:childTnLst>
                                </p:cTn>
                              </p:par>
                            </p:childTnLst>
                          </p:cTn>
                        </p:par>
                      </p:childTnLst>
                    </p:cTn>
                  </p:par>
                  <p:par>
                    <p:cTn id="10" fill="hold">
                      <p:stCondLst>
                        <p:cond delay="indefinite"/>
                      </p:stCondLst>
                      <p:childTnLst>
                        <p:par>
                          <p:cTn id="11" fill="hold">
                            <p:stCondLst>
                              <p:cond delay="0"/>
                            </p:stCondLst>
                            <p:childTnLst>
                              <p:par>
                                <p:cTn id="12" presetID="3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p:cTn id="14" dur="1000" fill="hold"/>
                                        <p:tgtEl>
                                          <p:spTgt spid="4"/>
                                        </p:tgtEl>
                                        <p:attrNameLst>
                                          <p:attrName>ppt_w</p:attrName>
                                        </p:attrNameLst>
                                      </p:cBhvr>
                                      <p:tavLst>
                                        <p:tav tm="0">
                                          <p:val>
                                            <p:fltVal val="0"/>
                                          </p:val>
                                        </p:tav>
                                        <p:tav tm="100000">
                                          <p:val>
                                            <p:strVal val="#ppt_w"/>
                                          </p:val>
                                        </p:tav>
                                      </p:tavLst>
                                    </p:anim>
                                    <p:anim calcmode="lin" valueType="num">
                                      <p:cBhvr>
                                        <p:cTn id="15" dur="1000" fill="hold"/>
                                        <p:tgtEl>
                                          <p:spTgt spid="4"/>
                                        </p:tgtEl>
                                        <p:attrNameLst>
                                          <p:attrName>ppt_h</p:attrName>
                                        </p:attrNameLst>
                                      </p:cBhvr>
                                      <p:tavLst>
                                        <p:tav tm="0">
                                          <p:val>
                                            <p:fltVal val="0"/>
                                          </p:val>
                                        </p:tav>
                                        <p:tav tm="100000">
                                          <p:val>
                                            <p:strVal val="#ppt_h"/>
                                          </p:val>
                                        </p:tav>
                                      </p:tavLst>
                                    </p:anim>
                                    <p:anim calcmode="lin" valueType="num">
                                      <p:cBhvr>
                                        <p:cTn id="16" dur="1000" fill="hold"/>
                                        <p:tgtEl>
                                          <p:spTgt spid="4"/>
                                        </p:tgtEl>
                                        <p:attrNameLst>
                                          <p:attrName>style.rotation</p:attrName>
                                        </p:attrNameLst>
                                      </p:cBhvr>
                                      <p:tavLst>
                                        <p:tav tm="0">
                                          <p:val>
                                            <p:fltVal val="90"/>
                                          </p:val>
                                        </p:tav>
                                        <p:tav tm="100000">
                                          <p:val>
                                            <p:fltVal val="0"/>
                                          </p:val>
                                        </p:tav>
                                      </p:tavLst>
                                    </p:anim>
                                    <p:animEffect transition="in" filter="fade">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par>
                          <p:cTn id="24" fill="hold">
                            <p:stCondLst>
                              <p:cond delay="500"/>
                            </p:stCondLst>
                            <p:childTnLst>
                              <p:par>
                                <p:cTn id="25" presetID="31" presetClass="entr" presetSubtype="0" fill="hold" nodeType="after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1000" fill="hold"/>
                                        <p:tgtEl>
                                          <p:spTgt spid="6"/>
                                        </p:tgtEl>
                                        <p:attrNameLst>
                                          <p:attrName>ppt_w</p:attrName>
                                        </p:attrNameLst>
                                      </p:cBhvr>
                                      <p:tavLst>
                                        <p:tav tm="0">
                                          <p:val>
                                            <p:fltVal val="0"/>
                                          </p:val>
                                        </p:tav>
                                        <p:tav tm="100000">
                                          <p:val>
                                            <p:strVal val="#ppt_w"/>
                                          </p:val>
                                        </p:tav>
                                      </p:tavLst>
                                    </p:anim>
                                    <p:anim calcmode="lin" valueType="num">
                                      <p:cBhvr>
                                        <p:cTn id="28" dur="1000" fill="hold"/>
                                        <p:tgtEl>
                                          <p:spTgt spid="6"/>
                                        </p:tgtEl>
                                        <p:attrNameLst>
                                          <p:attrName>ppt_h</p:attrName>
                                        </p:attrNameLst>
                                      </p:cBhvr>
                                      <p:tavLst>
                                        <p:tav tm="0">
                                          <p:val>
                                            <p:fltVal val="0"/>
                                          </p:val>
                                        </p:tav>
                                        <p:tav tm="100000">
                                          <p:val>
                                            <p:strVal val="#ppt_h"/>
                                          </p:val>
                                        </p:tav>
                                      </p:tavLst>
                                    </p:anim>
                                    <p:anim calcmode="lin" valueType="num">
                                      <p:cBhvr>
                                        <p:cTn id="29" dur="1000" fill="hold"/>
                                        <p:tgtEl>
                                          <p:spTgt spid="6"/>
                                        </p:tgtEl>
                                        <p:attrNameLst>
                                          <p:attrName>style.rotation</p:attrName>
                                        </p:attrNameLst>
                                      </p:cBhvr>
                                      <p:tavLst>
                                        <p:tav tm="0">
                                          <p:val>
                                            <p:fltVal val="90"/>
                                          </p:val>
                                        </p:tav>
                                        <p:tav tm="100000">
                                          <p:val>
                                            <p:fltVal val="0"/>
                                          </p:val>
                                        </p:tav>
                                      </p:tavLst>
                                    </p:anim>
                                    <p:animEffect transition="in" filter="fade">
                                      <p:cBhvr>
                                        <p:cTn id="30" dur="1000"/>
                                        <p:tgtEl>
                                          <p:spTgt spid="6"/>
                                        </p:tgtEl>
                                      </p:cBhvr>
                                    </p:animEffect>
                                  </p:childTnLst>
                                </p:cTn>
                              </p:par>
                            </p:childTnLst>
                          </p:cTn>
                        </p:par>
                        <p:par>
                          <p:cTn id="31" fill="hold">
                            <p:stCondLst>
                              <p:cond delay="1500"/>
                            </p:stCondLst>
                            <p:childTnLst>
                              <p:par>
                                <p:cTn id="32" presetID="42" presetClass="entr" presetSubtype="0" fill="hold" nodeType="afterEffect">
                                  <p:stCondLst>
                                    <p:cond delay="0"/>
                                  </p:stCondLst>
                                  <p:childTnLst>
                                    <p:set>
                                      <p:cBhvr>
                                        <p:cTn id="33" dur="1" fill="hold">
                                          <p:stCondLst>
                                            <p:cond delay="0"/>
                                          </p:stCondLst>
                                        </p:cTn>
                                        <p:tgtEl>
                                          <p:spTgt spid="7"/>
                                        </p:tgtEl>
                                        <p:attrNameLst>
                                          <p:attrName>style.visibility</p:attrName>
                                        </p:attrNameLst>
                                      </p:cBhvr>
                                      <p:to>
                                        <p:strVal val="visible"/>
                                      </p:to>
                                    </p:set>
                                    <p:animEffect transition="in" filter="fade">
                                      <p:cBhvr>
                                        <p:cTn id="34" dur="1000"/>
                                        <p:tgtEl>
                                          <p:spTgt spid="7"/>
                                        </p:tgtEl>
                                      </p:cBhvr>
                                    </p:animEffect>
                                    <p:anim calcmode="lin" valueType="num">
                                      <p:cBhvr>
                                        <p:cTn id="35" dur="1000" fill="hold"/>
                                        <p:tgtEl>
                                          <p:spTgt spid="7"/>
                                        </p:tgtEl>
                                        <p:attrNameLst>
                                          <p:attrName>ppt_x</p:attrName>
                                        </p:attrNameLst>
                                      </p:cBhvr>
                                      <p:tavLst>
                                        <p:tav tm="0">
                                          <p:val>
                                            <p:strVal val="#ppt_x"/>
                                          </p:val>
                                        </p:tav>
                                        <p:tav tm="100000">
                                          <p:val>
                                            <p:strVal val="#ppt_x"/>
                                          </p:val>
                                        </p:tav>
                                      </p:tavLst>
                                    </p:anim>
                                    <p:anim calcmode="lin" valueType="num">
                                      <p:cBhvr>
                                        <p:cTn id="36"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additive="base">
                                        <p:cTn id="41" dur="500" fill="hold"/>
                                        <p:tgtEl>
                                          <p:spTgt spid="8"/>
                                        </p:tgtEl>
                                        <p:attrNameLst>
                                          <p:attrName>ppt_x</p:attrName>
                                        </p:attrNameLst>
                                      </p:cBhvr>
                                      <p:tavLst>
                                        <p:tav tm="0">
                                          <p:val>
                                            <p:strVal val="#ppt_x"/>
                                          </p:val>
                                        </p:tav>
                                        <p:tav tm="100000">
                                          <p:val>
                                            <p:strVal val="#ppt_x"/>
                                          </p:val>
                                        </p:tav>
                                      </p:tavLst>
                                    </p:anim>
                                    <p:anim calcmode="lin" valueType="num">
                                      <p:cBhvr additive="base">
                                        <p:cTn id="42"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2" repeatCount="indefinite" fill="hold" grpId="0" nodeType="clickEffect">
                                  <p:stCondLst>
                                    <p:cond delay="0"/>
                                  </p:stCondLst>
                                  <p:endCondLst>
                                    <p:cond evt="onNext" delay="0">
                                      <p:tgtEl>
                                        <p:sldTgt/>
                                      </p:tgtEl>
                                    </p:cond>
                                  </p:endCondLst>
                                  <p:childTnLst>
                                    <p:set>
                                      <p:cBhvr>
                                        <p:cTn id="46" dur="1" fill="hold">
                                          <p:stCondLst>
                                            <p:cond delay="0"/>
                                          </p:stCondLst>
                                        </p:cTn>
                                        <p:tgtEl>
                                          <p:spTgt spid="9"/>
                                        </p:tgtEl>
                                        <p:attrNameLst>
                                          <p:attrName>style.visibility</p:attrName>
                                        </p:attrNameLst>
                                      </p:cBhvr>
                                      <p:to>
                                        <p:strVal val="visible"/>
                                      </p:to>
                                    </p:set>
                                    <p:anim calcmode="lin" valueType="num">
                                      <p:cBhvr additive="base">
                                        <p:cTn id="47" dur="5000" fill="hold"/>
                                        <p:tgtEl>
                                          <p:spTgt spid="9"/>
                                        </p:tgtEl>
                                        <p:attrNameLst>
                                          <p:attrName>ppt_x</p:attrName>
                                        </p:attrNameLst>
                                      </p:cBhvr>
                                      <p:tavLst>
                                        <p:tav tm="0">
                                          <p:val>
                                            <p:strVal val="1+#ppt_w/2"/>
                                          </p:val>
                                        </p:tav>
                                        <p:tav tm="100000">
                                          <p:val>
                                            <p:strVal val="#ppt_x"/>
                                          </p:val>
                                        </p:tav>
                                      </p:tavLst>
                                    </p:anim>
                                    <p:anim calcmode="lin" valueType="num">
                                      <p:cBhvr additive="base">
                                        <p:cTn id="48" dur="5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1736</TotalTime>
  <Words>4014</Words>
  <Application>Microsoft Office PowerPoint</Application>
  <PresentationFormat>On-screen Show (4:3)</PresentationFormat>
  <Paragraphs>429</Paragraphs>
  <Slides>61</Slides>
  <Notes>8</Notes>
  <HiddenSlides>1</HiddenSlides>
  <MMClips>1</MMClips>
  <ScaleCrop>false</ScaleCrop>
  <HeadingPairs>
    <vt:vector size="4" baseType="variant">
      <vt:variant>
        <vt:lpstr>Theme</vt:lpstr>
      </vt:variant>
      <vt:variant>
        <vt:i4>1</vt:i4>
      </vt:variant>
      <vt:variant>
        <vt:lpstr>Slide Titles</vt:lpstr>
      </vt:variant>
      <vt:variant>
        <vt:i4>61</vt:i4>
      </vt:variant>
    </vt:vector>
  </HeadingPairs>
  <TitlesOfParts>
    <vt:vector size="62" baseType="lpstr">
      <vt:lpstr>Flow</vt:lpstr>
      <vt:lpstr>PowerPoint Presentation</vt:lpstr>
      <vt:lpstr>PowerPoint Presentation</vt:lpstr>
      <vt:lpstr>PowerPoint Presentation</vt:lpstr>
      <vt:lpstr>MEMBEDAH  PROGRAM PENDIDIKAN KARAKTER</vt:lpstr>
      <vt:lpstr>  PENDAHULUAN</vt:lpstr>
      <vt:lpstr>PENDIDIKAN KARAKTER</vt:lpstr>
      <vt:lpstr> ABSTRACT</vt:lpstr>
      <vt:lpstr>PENDAHULUAN</vt:lpstr>
      <vt:lpstr>KONDISI AWAL</vt:lpstr>
      <vt:lpstr>  ANALISIS</vt:lpstr>
      <vt:lpstr>ILUSTRASI</vt:lpstr>
      <vt:lpstr> UPAYA PENDIDIKAN</vt:lpstr>
      <vt:lpstr>  GURU SEBAGAI AGEN MORAL</vt:lpstr>
      <vt:lpstr>GURU SEBAGAI AGEN MORAL (sambungan)</vt:lpstr>
      <vt:lpstr>  GURU SEBAGAI AGEN MORAL   (sambungan)</vt:lpstr>
      <vt:lpstr>  KEBAJIKAN DAN ASAS INTI</vt:lpstr>
      <vt:lpstr> ASAS UMUM PROFESI PEMBELAJARAN</vt:lpstr>
      <vt:lpstr>  HAKIKAT PENDIDIKAN      KARAKTER</vt:lpstr>
      <vt:lpstr>  DEFINISI KARAKTER MORAL     (Schwartz, 2005: 127, dalam Nucci  &amp; Narvaez, 2014: 857).  </vt:lpstr>
      <vt:lpstr>DEFINISI KARAKTER MORAL</vt:lpstr>
      <vt:lpstr>DEFINISI KARAKTER MORAL</vt:lpstr>
      <vt:lpstr>   FOKUS PENDIDIKAN KARAKTER</vt:lpstr>
      <vt:lpstr>KARAKTER, IDENTITAS, MORAL</vt:lpstr>
      <vt:lpstr>PROGRAM PENDIDIKAN KARAKTER</vt:lpstr>
      <vt:lpstr>PROGRAM PENDIDIKAN KARAKTER</vt:lpstr>
      <vt:lpstr>   PROGRAM PENDIDIKAN KARAKTER (sambungan)</vt:lpstr>
      <vt:lpstr>PROGRAM PENDIDIKAN KARAKTER (sambungan)</vt:lpstr>
      <vt:lpstr>PROGRAM PENDIDIKAN KARAKTER (sambungan)</vt:lpstr>
      <vt:lpstr>  PENDEKATAN PENDIDIKAN    KARAKTER</vt:lpstr>
      <vt:lpstr>RINGKASAN</vt:lpstr>
      <vt:lpstr>PowerPoint Presentation</vt:lpstr>
      <vt:lpstr> </vt:lpstr>
      <vt:lpstr>PowerPoint Presentation</vt:lpstr>
      <vt:lpstr>PowerPoint Presentation</vt:lpstr>
      <vt:lpstr> STUDI KASUS KARAKTER</vt:lpstr>
      <vt:lpstr>DEKADENSI MORAL DAN KARAKTER DI MASYARAKAT </vt:lpstr>
      <vt:lpstr>DEKADENSI MORAL DAN KARAKTER DI PERGURUAN TINGGI</vt:lpstr>
      <vt:lpstr>DEKADENSI MORAL DAN KARAKTER DI PERGURUAN TINGGI</vt:lpstr>
      <vt:lpstr>DEKADENSI MORAL DAN KARAKTER DI PERGURUAN TINGGI</vt:lpstr>
      <vt:lpstr>DEKADENSI MORAL DAN KARAKTER DI sekolah</vt:lpstr>
      <vt:lpstr>DEKADENSI MORAL DAN KARAKTER DI KELUARGA</vt:lpstr>
      <vt:lpstr>REVITALISASI PANCASILA Menuju Generasi Emas Berkarakter 100 Tahun Indonesia Merdeka 2045</vt:lpstr>
      <vt:lpstr>LIMA PROGRAM REVOLUSI MENTAL</vt:lpstr>
      <vt:lpstr>KELEMAHAN PERPRES 87/2017</vt:lpstr>
      <vt:lpstr>SARAN</vt:lpstr>
      <vt:lpstr>SARAN</vt:lpstr>
      <vt:lpstr>SARAN</vt:lpstr>
      <vt:lpstr> ETIKA DAN KARAKTER   KEBERAGAMAAN </vt:lpstr>
      <vt:lpstr>ETIKA DANKARAKTER  KEB</vt:lpstr>
      <vt:lpstr>   </vt:lpstr>
      <vt:lpstr>  ETIKA DAN KARAKTER    KEBERAGAMAAN</vt:lpstr>
      <vt:lpstr>  TINGKAT PEMAHAMAN KEAGAMAAN   KELUASAN DAN KEDALAMANNYA </vt:lpstr>
      <vt:lpstr> TIGA PARADIGMA KEBERAGAMAAN</vt:lpstr>
      <vt:lpstr> EKSKLUSIVISME</vt:lpstr>
      <vt:lpstr> INKLUSIVISME</vt:lpstr>
      <vt:lpstr>  PLURALISME</vt:lpstr>
      <vt:lpstr>DIAGRAM PIPPS</vt:lpstr>
      <vt:lpstr> CONTOH PLURALISME</vt:lpstr>
      <vt:lpstr> CONTOH PLURALISME</vt:lpstr>
      <vt:lpstr> CONTOH PLURALISME</vt:lpstr>
      <vt:lpstr>PowerPoint Presentation</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MEMBEDAH  PROGRAM PENDIDIKAN KARAKTER</dc:title>
  <dc:creator>Ghost</dc:creator>
  <cp:lastModifiedBy>Acer</cp:lastModifiedBy>
  <cp:revision>168</cp:revision>
  <dcterms:created xsi:type="dcterms:W3CDTF">2014-08-05T23:41:19Z</dcterms:created>
  <dcterms:modified xsi:type="dcterms:W3CDTF">2018-07-19T10:40:19Z</dcterms:modified>
</cp:coreProperties>
</file>