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5" r:id="rId28"/>
    <p:sldId id="283" r:id="rId29"/>
    <p:sldId id="284" r:id="rId30"/>
    <p:sldId id="286" r:id="rId31"/>
    <p:sldId id="288" r:id="rId32"/>
    <p:sldId id="287" r:id="rId33"/>
    <p:sldId id="289" r:id="rId34"/>
    <p:sldId id="290" r:id="rId35"/>
    <p:sldId id="291" r:id="rId36"/>
    <p:sldId id="258" r:id="rId3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708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ee-powerpoint-templates-design.com/free-powerpoint-templates-design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ee-powerpoint-templates-design.com/free-powerpoint-templates-design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65264" y="2998693"/>
            <a:ext cx="867873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 err="1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ea typeface="+mn-ea"/>
                <a:cs typeface="Arial" pitchFamily="34" charset="0"/>
              </a:rPr>
              <a:t>Pertemuan</a:t>
            </a:r>
            <a:r>
              <a:rPr kumimoji="0" lang="en-US" altLang="ko-KR" sz="1400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ea typeface="+mn-ea"/>
                <a:cs typeface="Arial" pitchFamily="34" charset="0"/>
              </a:rPr>
              <a:t> 11</a:t>
            </a: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445544" y="2348310"/>
            <a:ext cx="869845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4400" b="1" dirty="0" err="1">
                <a:solidFill>
                  <a:schemeClr val="tx2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4400" b="1" dirty="0">
                <a:solidFill>
                  <a:schemeClr val="tx2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400" b="1" dirty="0" err="1">
                <a:solidFill>
                  <a:schemeClr val="tx2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endParaRPr lang="en-US" altLang="ko-KR" sz="4400" b="1" dirty="0">
              <a:solidFill>
                <a:schemeClr val="tx2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9" name="TextBox 8">
            <a:hlinkClick r:id="rId3"/>
          </p:cNvPr>
          <p:cNvSpPr txBox="1"/>
          <p:nvPr/>
        </p:nvSpPr>
        <p:spPr>
          <a:xfrm>
            <a:off x="0" y="65773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ALLPPT.com _ Free PowerPoint Templates, Diagrams and Charts</a:t>
            </a:r>
            <a:endParaRPr lang="ko-KR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Tujuan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endParaRPr lang="en-US" altLang="ko-KR" sz="4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500034" y="1412776"/>
            <a:ext cx="8320438" cy="1948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b="1" dirty="0" err="1"/>
              <a:t>Kerahasiaan</a:t>
            </a:r>
            <a:endParaRPr lang="en-US" sz="2800" b="1" dirty="0"/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b="1" dirty="0" err="1"/>
              <a:t>Ketersediaan</a:t>
            </a:r>
            <a:endParaRPr lang="en-US" sz="2800" b="1" dirty="0"/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b="1" dirty="0" err="1"/>
              <a:t>Integrasi</a:t>
            </a:r>
            <a:r>
              <a:rPr lang="en-US" sz="2800" b="1" dirty="0"/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Tujuan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endParaRPr lang="en-US" altLang="ko-KR" sz="4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500034" y="1412776"/>
            <a:ext cx="8320438" cy="388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b="1" dirty="0" err="1"/>
              <a:t>Kerahasiaan</a:t>
            </a:r>
            <a:endParaRPr lang="en-US" sz="2800" b="1" dirty="0"/>
          </a:p>
          <a:p>
            <a:pPr>
              <a:lnSpc>
                <a:spcPct val="150000"/>
              </a:lnSpc>
            </a:pPr>
            <a:r>
              <a:rPr lang="en-US" sz="2800" dirty="0"/>
              <a:t>	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melindungi</a:t>
            </a:r>
            <a:r>
              <a:rPr lang="en-US" sz="2800" dirty="0"/>
              <a:t> data dan </a:t>
            </a:r>
            <a:r>
              <a:rPr lang="en-US" sz="2800" dirty="0" err="1"/>
              <a:t>informasi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	</a:t>
            </a:r>
            <a:r>
              <a:rPr lang="en-US" sz="2800" dirty="0" err="1"/>
              <a:t>pengguna</a:t>
            </a:r>
            <a:r>
              <a:rPr lang="en-US" sz="2800" dirty="0"/>
              <a:t> yang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semestinya</a:t>
            </a:r>
            <a:r>
              <a:rPr lang="en-US" sz="2800" dirty="0"/>
              <a:t> oleh 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	orang-orang yang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memiliki</a:t>
            </a:r>
            <a:r>
              <a:rPr lang="en-US" sz="2800" dirty="0"/>
              <a:t> </a:t>
            </a:r>
            <a:r>
              <a:rPr lang="en-US" sz="2800" dirty="0" err="1"/>
              <a:t>otoritas</a:t>
            </a:r>
            <a:endParaRPr lang="en-US" sz="2800" dirty="0"/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b="1" dirty="0" err="1"/>
              <a:t>Ketersediaan</a:t>
            </a:r>
            <a:endParaRPr lang="en-US" sz="2800" b="1" dirty="0"/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b="1" dirty="0" err="1"/>
              <a:t>Integrasi</a:t>
            </a:r>
            <a:r>
              <a:rPr lang="en-US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624807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Tujuan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endParaRPr lang="en-US" altLang="ko-KR" sz="4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500034" y="1412776"/>
            <a:ext cx="8320438" cy="388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b="1" dirty="0" err="1"/>
              <a:t>Kerahasiaan</a:t>
            </a:r>
            <a:endParaRPr lang="en-US" sz="2800" b="1" dirty="0"/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b="1" dirty="0" err="1"/>
              <a:t>Ketersediaan</a:t>
            </a:r>
            <a:endParaRPr lang="en-US" sz="2800" b="1" dirty="0"/>
          </a:p>
          <a:p>
            <a:pPr>
              <a:lnSpc>
                <a:spcPct val="150000"/>
              </a:lnSpc>
            </a:pPr>
            <a:r>
              <a:rPr lang="en-US" sz="2800" b="1" dirty="0"/>
              <a:t>	</a:t>
            </a:r>
            <a:r>
              <a:rPr lang="en-US" sz="2800" dirty="0" err="1"/>
              <a:t>supaya</a:t>
            </a:r>
            <a:r>
              <a:rPr lang="en-US" sz="2800" dirty="0"/>
              <a:t> data dan </a:t>
            </a:r>
            <a:r>
              <a:rPr lang="en-US" sz="2800" dirty="0" err="1"/>
              <a:t>informasi</a:t>
            </a:r>
            <a:r>
              <a:rPr lang="en-US" sz="2800" dirty="0"/>
              <a:t> </a:t>
            </a:r>
            <a:r>
              <a:rPr lang="en-US" sz="2800" dirty="0" err="1"/>
              <a:t>perusahaan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	</a:t>
            </a:r>
            <a:r>
              <a:rPr lang="en-US" sz="2800" dirty="0" err="1"/>
              <a:t>tersedia</a:t>
            </a:r>
            <a:r>
              <a:rPr lang="en-US" sz="2800" dirty="0"/>
              <a:t> </a:t>
            </a:r>
            <a:r>
              <a:rPr lang="en-US" sz="2800" dirty="0" err="1"/>
              <a:t>bagi</a:t>
            </a:r>
            <a:r>
              <a:rPr lang="en-US" sz="2800" dirty="0"/>
              <a:t> </a:t>
            </a:r>
            <a:r>
              <a:rPr lang="en-US" sz="2800" dirty="0" err="1"/>
              <a:t>pihak-pihak</a:t>
            </a:r>
            <a:r>
              <a:rPr lang="en-US" sz="2800" dirty="0"/>
              <a:t> yang </a:t>
            </a:r>
            <a:r>
              <a:rPr lang="en-US" sz="2800" dirty="0" err="1"/>
              <a:t>memiliki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	</a:t>
            </a:r>
            <a:r>
              <a:rPr lang="en-US" sz="2800" dirty="0" err="1"/>
              <a:t>otoritas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menggunakannya</a:t>
            </a:r>
            <a:endParaRPr lang="en-US" sz="2800" dirty="0"/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b="1" dirty="0" err="1"/>
              <a:t>Integrasi</a:t>
            </a:r>
            <a:r>
              <a:rPr lang="en-US" sz="28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066912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Tujuan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endParaRPr lang="en-US" altLang="ko-KR" sz="4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500034" y="1412776"/>
            <a:ext cx="8320438" cy="388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b="1" dirty="0" err="1"/>
              <a:t>Kerahasiaan</a:t>
            </a:r>
            <a:endParaRPr lang="en-US" sz="2800" b="1" dirty="0"/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b="1" dirty="0" err="1"/>
              <a:t>Ketersediaan</a:t>
            </a:r>
            <a:endParaRPr lang="en-US" sz="2800" b="1" dirty="0"/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b="1" dirty="0" err="1"/>
              <a:t>Integrasi</a:t>
            </a:r>
            <a:r>
              <a:rPr lang="en-US" sz="2800" b="1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b="1" dirty="0"/>
              <a:t>	</a:t>
            </a:r>
            <a:r>
              <a:rPr lang="en-US" sz="2800" dirty="0" err="1"/>
              <a:t>seluruh</a:t>
            </a:r>
            <a:r>
              <a:rPr lang="en-US" sz="2800" dirty="0"/>
              <a:t> system </a:t>
            </a:r>
            <a:r>
              <a:rPr lang="en-US" sz="2800" dirty="0" err="1"/>
              <a:t>informasi</a:t>
            </a:r>
            <a:r>
              <a:rPr lang="en-US" sz="2800" dirty="0"/>
              <a:t>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memberikan</a:t>
            </a:r>
            <a:r>
              <a:rPr lang="en-US" sz="2800" dirty="0"/>
              <a:t> 	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menyediakan</a:t>
            </a:r>
            <a:r>
              <a:rPr lang="en-US" sz="2800" dirty="0"/>
              <a:t> </a:t>
            </a:r>
            <a:r>
              <a:rPr lang="en-US" sz="2800" dirty="0" err="1"/>
              <a:t>gambaran</a:t>
            </a:r>
            <a:r>
              <a:rPr lang="en-US" sz="2800" dirty="0"/>
              <a:t> yang </a:t>
            </a:r>
            <a:r>
              <a:rPr lang="en-US" sz="2800" dirty="0" err="1"/>
              <a:t>akurat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	</a:t>
            </a:r>
            <a:r>
              <a:rPr lang="en-US" sz="2800" dirty="0" err="1"/>
              <a:t>mengenai</a:t>
            </a:r>
            <a:r>
              <a:rPr lang="en-US" sz="2800" dirty="0"/>
              <a:t> system </a:t>
            </a:r>
            <a:r>
              <a:rPr lang="en-US" sz="2800" dirty="0" err="1"/>
              <a:t>fisik</a:t>
            </a:r>
            <a:r>
              <a:rPr lang="en-US" sz="2800" dirty="0"/>
              <a:t> yang </a:t>
            </a:r>
            <a:r>
              <a:rPr lang="en-US" sz="2800" dirty="0" err="1"/>
              <a:t>mereka</a:t>
            </a:r>
            <a:r>
              <a:rPr lang="en-US" sz="2800" dirty="0"/>
              <a:t> </a:t>
            </a:r>
            <a:r>
              <a:rPr lang="en-US" sz="2800" dirty="0" err="1"/>
              <a:t>wakili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26843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Dasar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endParaRPr lang="en-US" altLang="ko-KR" sz="4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412776"/>
            <a:ext cx="8320438" cy="4533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dirty="0" err="1"/>
              <a:t>Menjaga</a:t>
            </a:r>
            <a:r>
              <a:rPr lang="en-US" sz="2800" dirty="0"/>
              <a:t> </a:t>
            </a:r>
            <a:r>
              <a:rPr lang="en-US" sz="2800" dirty="0" err="1"/>
              <a:t>keamanan</a:t>
            </a:r>
            <a:r>
              <a:rPr lang="en-US" sz="2800" dirty="0"/>
              <a:t> </a:t>
            </a:r>
            <a:r>
              <a:rPr lang="en-US" sz="2800" dirty="0" err="1"/>
              <a:t>sumber-sumber</a:t>
            </a:r>
            <a:r>
              <a:rPr lang="en-US" sz="2800" dirty="0"/>
              <a:t> </a:t>
            </a:r>
            <a:r>
              <a:rPr lang="en-US" sz="2800" dirty="0" err="1"/>
              <a:t>informasi</a:t>
            </a:r>
            <a:r>
              <a:rPr lang="en-US" sz="2800" dirty="0"/>
              <a:t>, </a:t>
            </a:r>
            <a:r>
              <a:rPr lang="en-US" sz="2800" dirty="0" err="1"/>
              <a:t>disebut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manajemen</a:t>
            </a:r>
            <a:r>
              <a:rPr lang="en-US" sz="2800" dirty="0"/>
              <a:t> </a:t>
            </a:r>
            <a:r>
              <a:rPr lang="en-US" sz="2800" dirty="0" err="1"/>
              <a:t>Pengamanan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    </a:t>
            </a:r>
            <a:r>
              <a:rPr lang="en-US" sz="2800" dirty="0" err="1"/>
              <a:t>Informasi</a:t>
            </a:r>
            <a:endParaRPr lang="en-US" sz="2800" dirty="0"/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dirty="0" err="1"/>
              <a:t>Memelihara</a:t>
            </a:r>
            <a:r>
              <a:rPr lang="en-US" sz="2800" dirty="0"/>
              <a:t> </a:t>
            </a:r>
            <a:r>
              <a:rPr lang="en-US" sz="2800" dirty="0" err="1"/>
              <a:t>fungsi-fungsi</a:t>
            </a:r>
            <a:r>
              <a:rPr lang="en-US" sz="2800" dirty="0"/>
              <a:t> </a:t>
            </a:r>
            <a:r>
              <a:rPr lang="en-US" sz="2800" dirty="0" err="1"/>
              <a:t>perusahaan</a:t>
            </a:r>
            <a:r>
              <a:rPr lang="en-US" sz="2800" dirty="0"/>
              <a:t> </a:t>
            </a:r>
            <a:r>
              <a:rPr lang="en-US" sz="2800" dirty="0" err="1"/>
              <a:t>setelah</a:t>
            </a:r>
            <a:r>
              <a:rPr lang="en-US" sz="2800" dirty="0"/>
              <a:t>  </a:t>
            </a:r>
            <a:r>
              <a:rPr lang="en-US" sz="2800" dirty="0" err="1"/>
              <a:t>terjadi</a:t>
            </a:r>
            <a:r>
              <a:rPr lang="en-US" sz="2800" dirty="0"/>
              <a:t> </a:t>
            </a:r>
            <a:r>
              <a:rPr lang="en-US" sz="2800" dirty="0" err="1"/>
              <a:t>bencana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pelanggaran</a:t>
            </a:r>
            <a:r>
              <a:rPr lang="en-US" sz="2800" dirty="0"/>
              <a:t> </a:t>
            </a:r>
            <a:r>
              <a:rPr lang="en-US" sz="2800" dirty="0" err="1"/>
              <a:t>keamanan</a:t>
            </a:r>
            <a:r>
              <a:rPr lang="en-US" sz="2800" dirty="0"/>
              <a:t>,  </a:t>
            </a:r>
            <a:r>
              <a:rPr lang="en-US" sz="2800" dirty="0" err="1"/>
              <a:t>disebut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Manajemen</a:t>
            </a:r>
            <a:r>
              <a:rPr lang="en-US" sz="2800" dirty="0"/>
              <a:t> </a:t>
            </a:r>
            <a:r>
              <a:rPr lang="en-US" sz="2800" dirty="0" err="1"/>
              <a:t>Kelangsungan</a:t>
            </a:r>
            <a:r>
              <a:rPr lang="en-US" sz="2800" dirty="0"/>
              <a:t>     </a:t>
            </a:r>
            <a:r>
              <a:rPr lang="en-US" sz="2800" dirty="0" err="1"/>
              <a:t>Bisnis</a:t>
            </a:r>
            <a:r>
              <a:rPr lang="en-US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229239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Manajemen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Informasi</a:t>
            </a:r>
            <a:endParaRPr lang="en-US" altLang="ko-KR" sz="4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412776"/>
            <a:ext cx="8320438" cy="4816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600" dirty="0" err="1"/>
              <a:t>Mengidentifikasi</a:t>
            </a:r>
            <a:r>
              <a:rPr lang="en-US" sz="2600" dirty="0"/>
              <a:t> </a:t>
            </a:r>
            <a:r>
              <a:rPr lang="en-US" sz="2600" dirty="0" err="1"/>
              <a:t>ancaman</a:t>
            </a:r>
            <a:r>
              <a:rPr lang="en-US" sz="2600" dirty="0"/>
              <a:t> yang </a:t>
            </a:r>
            <a:r>
              <a:rPr lang="en-US" sz="2600" dirty="0" err="1"/>
              <a:t>dapat</a:t>
            </a:r>
            <a:r>
              <a:rPr lang="en-US" sz="2600" dirty="0"/>
              <a:t> </a:t>
            </a:r>
            <a:r>
              <a:rPr lang="en-US" sz="2600" dirty="0" err="1"/>
              <a:t>menyerang</a:t>
            </a:r>
            <a:r>
              <a:rPr lang="en-US" sz="2600" dirty="0"/>
              <a:t> </a:t>
            </a:r>
            <a:r>
              <a:rPr lang="en-US" sz="2600" dirty="0" err="1"/>
              <a:t>sumber</a:t>
            </a:r>
            <a:r>
              <a:rPr lang="en-US" sz="2600" dirty="0"/>
              <a:t> </a:t>
            </a:r>
            <a:r>
              <a:rPr lang="en-US" sz="2600" dirty="0" err="1"/>
              <a:t>informasi</a:t>
            </a:r>
            <a:r>
              <a:rPr lang="en-US" sz="2600" dirty="0"/>
              <a:t> </a:t>
            </a:r>
            <a:r>
              <a:rPr lang="en-US" sz="2600" dirty="0" err="1"/>
              <a:t>perusahaan</a:t>
            </a:r>
            <a:endParaRPr lang="en-US" sz="2600" dirty="0"/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600" dirty="0" err="1"/>
              <a:t>Mengidentifikasi</a:t>
            </a:r>
            <a:r>
              <a:rPr lang="en-US" sz="2600" dirty="0"/>
              <a:t> </a:t>
            </a:r>
            <a:r>
              <a:rPr lang="en-US" sz="2600" dirty="0" err="1"/>
              <a:t>risiko</a:t>
            </a:r>
            <a:r>
              <a:rPr lang="en-US" sz="2600" dirty="0"/>
              <a:t> yang </a:t>
            </a:r>
            <a:r>
              <a:rPr lang="en-US" sz="2600" dirty="0" err="1"/>
              <a:t>mungkin</a:t>
            </a:r>
            <a:r>
              <a:rPr lang="en-US" sz="2600" dirty="0"/>
              <a:t> </a:t>
            </a:r>
            <a:r>
              <a:rPr lang="en-US" sz="2600" dirty="0" err="1"/>
              <a:t>ditimbulkan</a:t>
            </a:r>
            <a:r>
              <a:rPr lang="en-US" sz="2600" dirty="0"/>
              <a:t> oleh </a:t>
            </a:r>
            <a:r>
              <a:rPr lang="en-US" sz="2600" dirty="0" err="1"/>
              <a:t>ancaman</a:t>
            </a:r>
            <a:r>
              <a:rPr lang="en-US" sz="2600" dirty="0"/>
              <a:t> </a:t>
            </a:r>
            <a:r>
              <a:rPr lang="en-US" sz="2600" dirty="0" err="1"/>
              <a:t>tersebut</a:t>
            </a:r>
            <a:endParaRPr lang="en-US" sz="2600" dirty="0"/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600" dirty="0" err="1"/>
              <a:t>Menetapkan</a:t>
            </a:r>
            <a:r>
              <a:rPr lang="en-US" sz="2600" dirty="0"/>
              <a:t> </a:t>
            </a:r>
            <a:r>
              <a:rPr lang="en-US" sz="2600" dirty="0" err="1"/>
              <a:t>kebijakan-kebijakan</a:t>
            </a:r>
            <a:r>
              <a:rPr lang="en-US" sz="2600" dirty="0"/>
              <a:t> </a:t>
            </a:r>
            <a:r>
              <a:rPr lang="en-US" sz="2600" dirty="0" err="1"/>
              <a:t>keamanan</a:t>
            </a:r>
            <a:r>
              <a:rPr lang="en-US" sz="2600" dirty="0"/>
              <a:t>          </a:t>
            </a:r>
            <a:r>
              <a:rPr lang="en-US" sz="2600" dirty="0" err="1"/>
              <a:t>informasi</a:t>
            </a:r>
            <a:endParaRPr lang="en-US" sz="2600" dirty="0"/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600" dirty="0" err="1"/>
              <a:t>Melaksanakan</a:t>
            </a:r>
            <a:r>
              <a:rPr lang="en-US" sz="2600" dirty="0"/>
              <a:t> </a:t>
            </a:r>
            <a:r>
              <a:rPr lang="en-US" sz="2600" dirty="0" err="1"/>
              <a:t>pengawasan</a:t>
            </a:r>
            <a:r>
              <a:rPr lang="en-US" sz="2600" dirty="0"/>
              <a:t> </a:t>
            </a:r>
            <a:r>
              <a:rPr lang="en-US" sz="2600" dirty="0" err="1"/>
              <a:t>terhadap</a:t>
            </a:r>
            <a:r>
              <a:rPr lang="en-US" sz="2600" dirty="0"/>
              <a:t> </a:t>
            </a:r>
            <a:r>
              <a:rPr lang="en-US" sz="2600" dirty="0" err="1"/>
              <a:t>hal-hal</a:t>
            </a:r>
            <a:r>
              <a:rPr lang="en-US" sz="2600" dirty="0"/>
              <a:t> yang </a:t>
            </a:r>
            <a:r>
              <a:rPr lang="en-US" sz="2600" dirty="0" err="1"/>
              <a:t>berhubungan</a:t>
            </a:r>
            <a:r>
              <a:rPr lang="en-US" sz="2600" dirty="0"/>
              <a:t> </a:t>
            </a:r>
            <a:r>
              <a:rPr lang="en-US" sz="2600" dirty="0" err="1"/>
              <a:t>dengan</a:t>
            </a:r>
            <a:r>
              <a:rPr lang="en-US" sz="2600" dirty="0"/>
              <a:t> </a:t>
            </a:r>
            <a:r>
              <a:rPr lang="en-US" sz="2600" dirty="0" err="1"/>
              <a:t>resiko</a:t>
            </a:r>
            <a:r>
              <a:rPr lang="en-US" sz="2600" dirty="0"/>
              <a:t> </a:t>
            </a:r>
            <a:r>
              <a:rPr lang="en-US" sz="2600" dirty="0" err="1"/>
              <a:t>keamanan</a:t>
            </a:r>
            <a:r>
              <a:rPr lang="en-US" sz="2600" dirty="0"/>
              <a:t> </a:t>
            </a:r>
            <a:r>
              <a:rPr lang="en-US" sz="2600" dirty="0" err="1"/>
              <a:t>informasi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3045581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Manajemen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Informasi</a:t>
            </a:r>
            <a:endParaRPr lang="en-US" altLang="ko-KR" sz="4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412776"/>
            <a:ext cx="8320438" cy="5179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err="1"/>
              <a:t>Ancaman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menimbulkan</a:t>
            </a:r>
            <a:r>
              <a:rPr lang="en-US" sz="2800" dirty="0"/>
              <a:t> </a:t>
            </a:r>
            <a:r>
              <a:rPr lang="en-US" sz="2800" dirty="0" err="1"/>
              <a:t>resiko</a:t>
            </a:r>
            <a:r>
              <a:rPr lang="en-US" sz="2800" dirty="0"/>
              <a:t> yang </a:t>
            </a:r>
            <a:r>
              <a:rPr lang="en-US" sz="2800" dirty="0" err="1"/>
              <a:t>harus</a:t>
            </a:r>
            <a:r>
              <a:rPr lang="en-US" sz="2800" dirty="0"/>
              <a:t>      </a:t>
            </a:r>
            <a:r>
              <a:rPr lang="en-US" sz="2800" dirty="0" err="1"/>
              <a:t>dikontrol</a:t>
            </a: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  <a:p>
            <a:pPr>
              <a:lnSpc>
                <a:spcPct val="150000"/>
              </a:lnSpc>
            </a:pPr>
            <a:r>
              <a:rPr lang="en-US" sz="2800" dirty="0" err="1"/>
              <a:t>Istilah</a:t>
            </a:r>
            <a:r>
              <a:rPr lang="en-US" sz="2800" dirty="0"/>
              <a:t> </a:t>
            </a:r>
            <a:r>
              <a:rPr lang="en-US" sz="2800" dirty="0" err="1"/>
              <a:t>manajemen</a:t>
            </a:r>
            <a:r>
              <a:rPr lang="en-US" sz="2800" dirty="0"/>
              <a:t> </a:t>
            </a:r>
            <a:r>
              <a:rPr lang="en-US" sz="2800" dirty="0" err="1"/>
              <a:t>resiko</a:t>
            </a:r>
            <a:r>
              <a:rPr lang="en-US" sz="2800" dirty="0"/>
              <a:t> (risk management)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dibuat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menggambarkan</a:t>
            </a:r>
            <a:r>
              <a:rPr lang="en-US" sz="2800" dirty="0"/>
              <a:t> </a:t>
            </a:r>
            <a:r>
              <a:rPr lang="en-US" sz="2800" dirty="0" err="1"/>
              <a:t>pendekata</a:t>
            </a:r>
            <a:r>
              <a:rPr lang="en-US" sz="2800" dirty="0"/>
              <a:t> </a:t>
            </a:r>
            <a:r>
              <a:rPr lang="en-US" sz="2800" dirty="0" err="1"/>
              <a:t>secara</a:t>
            </a:r>
            <a:r>
              <a:rPr lang="en-US" sz="2800" dirty="0"/>
              <a:t> </a:t>
            </a:r>
            <a:r>
              <a:rPr lang="en-US" sz="2800" dirty="0" err="1"/>
              <a:t>mendasar</a:t>
            </a:r>
            <a:r>
              <a:rPr lang="en-US" sz="2800" dirty="0"/>
              <a:t> </a:t>
            </a:r>
            <a:r>
              <a:rPr lang="en-US" sz="2800" dirty="0" err="1"/>
              <a:t>terhadap</a:t>
            </a:r>
            <a:r>
              <a:rPr lang="en-US" sz="2800" dirty="0"/>
              <a:t> </a:t>
            </a:r>
            <a:r>
              <a:rPr lang="en-US" sz="2800" dirty="0" err="1"/>
              <a:t>resiko</a:t>
            </a:r>
            <a:r>
              <a:rPr lang="en-US" sz="2800" dirty="0"/>
              <a:t> </a:t>
            </a:r>
            <a:r>
              <a:rPr lang="en-US" sz="2800" dirty="0" err="1"/>
              <a:t>kemanan</a:t>
            </a:r>
            <a:r>
              <a:rPr lang="en-US" sz="2800" dirty="0"/>
              <a:t> yang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dihadapi</a:t>
            </a:r>
            <a:r>
              <a:rPr lang="en-US" sz="2800" dirty="0"/>
              <a:t> oleh </a:t>
            </a:r>
            <a:r>
              <a:rPr lang="en-US" sz="2800" dirty="0" err="1"/>
              <a:t>sumber-sumber</a:t>
            </a:r>
            <a:r>
              <a:rPr lang="en-US" sz="2800" dirty="0"/>
              <a:t> </a:t>
            </a:r>
            <a:r>
              <a:rPr lang="en-US" sz="2800" dirty="0" err="1"/>
              <a:t>informasi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perusahaan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194440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Resiko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Informasi</a:t>
            </a:r>
            <a:endParaRPr lang="en-US" altLang="ko-KR" sz="4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412776"/>
            <a:ext cx="8320438" cy="4533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/>
              <a:t>Resiko</a:t>
            </a:r>
            <a:r>
              <a:rPr lang="en-US" sz="2800" b="1" dirty="0"/>
              <a:t> 1 - </a:t>
            </a:r>
            <a:r>
              <a:rPr lang="en-US" sz="2800" b="1" dirty="0" err="1"/>
              <a:t>Pengungkapan</a:t>
            </a:r>
            <a:r>
              <a:rPr lang="en-US" sz="2800" b="1" dirty="0"/>
              <a:t> dan </a:t>
            </a:r>
            <a:r>
              <a:rPr lang="en-US" sz="2800" b="1" dirty="0" err="1"/>
              <a:t>Pencurian</a:t>
            </a:r>
            <a:endParaRPr lang="en-US" sz="2800" b="1" dirty="0"/>
          </a:p>
          <a:p>
            <a:pPr>
              <a:lnSpc>
                <a:spcPct val="150000"/>
              </a:lnSpc>
            </a:pPr>
            <a:r>
              <a:rPr lang="en-US" sz="2800" dirty="0" err="1"/>
              <a:t>Ketika</a:t>
            </a:r>
            <a:r>
              <a:rPr lang="en-US" sz="2800" dirty="0"/>
              <a:t> database dan </a:t>
            </a:r>
            <a:r>
              <a:rPr lang="en-US" sz="2800" dirty="0" err="1"/>
              <a:t>perpustakaan</a:t>
            </a:r>
            <a:r>
              <a:rPr lang="en-US" sz="2800" dirty="0"/>
              <a:t> </a:t>
            </a:r>
            <a:r>
              <a:rPr lang="en-US" sz="2800" dirty="0" err="1"/>
              <a:t>perangkat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lunak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diakses</a:t>
            </a:r>
            <a:r>
              <a:rPr lang="en-US" sz="2800" dirty="0"/>
              <a:t> oleh orang yang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berhak</a:t>
            </a:r>
            <a:endParaRPr lang="en-US" sz="2800" dirty="0"/>
          </a:p>
          <a:p>
            <a:pPr>
              <a:lnSpc>
                <a:spcPct val="150000"/>
              </a:lnSpc>
            </a:pP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Misalnya</a:t>
            </a:r>
            <a:r>
              <a:rPr lang="en-US" sz="2800" dirty="0"/>
              <a:t>, </a:t>
            </a:r>
            <a:r>
              <a:rPr lang="en-US" sz="2800" dirty="0" err="1"/>
              <a:t>mata-mata</a:t>
            </a:r>
            <a:r>
              <a:rPr lang="en-US" sz="2800" dirty="0"/>
              <a:t> </a:t>
            </a:r>
            <a:r>
              <a:rPr lang="en-US" sz="2800" dirty="0" err="1"/>
              <a:t>industri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memperoleh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informasi</a:t>
            </a:r>
            <a:r>
              <a:rPr lang="en-US" sz="2800" dirty="0"/>
              <a:t> </a:t>
            </a:r>
            <a:r>
              <a:rPr lang="en-US" sz="2800" dirty="0" err="1"/>
              <a:t>kompetitif</a:t>
            </a:r>
            <a:r>
              <a:rPr lang="en-US" sz="2800" dirty="0"/>
              <a:t> yang </a:t>
            </a:r>
            <a:r>
              <a:rPr lang="en-US" sz="2800" dirty="0" err="1"/>
              <a:t>berharga</a:t>
            </a:r>
            <a:r>
              <a:rPr lang="en-US" sz="2800" dirty="0"/>
              <a:t> dan </a:t>
            </a:r>
            <a:r>
              <a:rPr lang="en-US" sz="2800" dirty="0" err="1"/>
              <a:t>penjahat</a:t>
            </a:r>
            <a:r>
              <a:rPr lang="en-US" sz="2800" dirty="0"/>
              <a:t> </a:t>
            </a:r>
            <a:r>
              <a:rPr lang="en-US" sz="2800" dirty="0" err="1"/>
              <a:t>komputer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menggelapkan</a:t>
            </a:r>
            <a:r>
              <a:rPr lang="en-US" sz="2800" dirty="0"/>
              <a:t> dana </a:t>
            </a:r>
            <a:r>
              <a:rPr lang="en-US" sz="2800" dirty="0" err="1"/>
              <a:t>perusahaan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50060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Resiko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Informasi</a:t>
            </a:r>
            <a:endParaRPr lang="en-US" altLang="ko-KR" sz="4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412776"/>
            <a:ext cx="8320438" cy="5179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/>
              <a:t>Resiko</a:t>
            </a:r>
            <a:r>
              <a:rPr lang="en-US" sz="2800" b="1" dirty="0"/>
              <a:t> 2 - </a:t>
            </a:r>
            <a:r>
              <a:rPr lang="en-US" sz="2800" b="1" dirty="0" err="1"/>
              <a:t>Penggunaan</a:t>
            </a:r>
            <a:r>
              <a:rPr lang="en-US" sz="2800" b="1" dirty="0"/>
              <a:t> </a:t>
            </a:r>
            <a:r>
              <a:rPr lang="en-US" sz="2800" b="1" dirty="0" err="1"/>
              <a:t>Secara</a:t>
            </a:r>
            <a:r>
              <a:rPr lang="en-US" sz="2800" b="1" dirty="0"/>
              <a:t> </a:t>
            </a:r>
            <a:r>
              <a:rPr lang="en-US" sz="2800" b="1" dirty="0" err="1"/>
              <a:t>Tidak</a:t>
            </a:r>
            <a:r>
              <a:rPr lang="en-US" sz="2800" b="1" dirty="0"/>
              <a:t> </a:t>
            </a:r>
            <a:r>
              <a:rPr lang="en-US" sz="2800" b="1" dirty="0" err="1"/>
              <a:t>Sah</a:t>
            </a:r>
            <a:endParaRPr lang="en-US" sz="2800" b="1" dirty="0"/>
          </a:p>
          <a:p>
            <a:pPr>
              <a:lnSpc>
                <a:spcPct val="150000"/>
              </a:lnSpc>
            </a:pPr>
            <a:r>
              <a:rPr lang="en-US" sz="2800" dirty="0" err="1"/>
              <a:t>Penggunaan</a:t>
            </a:r>
            <a:r>
              <a:rPr lang="en-US" sz="2800" dirty="0"/>
              <a:t> </a:t>
            </a:r>
            <a:r>
              <a:rPr lang="en-US" sz="2800" dirty="0" err="1"/>
              <a:t>secara</a:t>
            </a:r>
            <a:r>
              <a:rPr lang="en-US" sz="2800" dirty="0"/>
              <a:t>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sah</a:t>
            </a:r>
            <a:r>
              <a:rPr lang="en-US" sz="2800" dirty="0"/>
              <a:t> </a:t>
            </a:r>
            <a:r>
              <a:rPr lang="en-US" sz="2800" dirty="0" err="1"/>
              <a:t>terjadi</a:t>
            </a:r>
            <a:r>
              <a:rPr lang="en-US" sz="2800" dirty="0"/>
              <a:t> </a:t>
            </a:r>
            <a:r>
              <a:rPr lang="en-US" sz="2800" dirty="0" err="1"/>
              <a:t>ketika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sumber</a:t>
            </a:r>
            <a:r>
              <a:rPr lang="en-US" sz="2800" dirty="0"/>
              <a:t> </a:t>
            </a:r>
            <a:r>
              <a:rPr lang="en-US" sz="2800" dirty="0" err="1"/>
              <a:t>daya</a:t>
            </a:r>
            <a:r>
              <a:rPr lang="en-US" sz="2800" dirty="0"/>
              <a:t> </a:t>
            </a:r>
            <a:r>
              <a:rPr lang="en-US" sz="2800" dirty="0" err="1"/>
              <a:t>perusahaan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digunakan</a:t>
            </a:r>
            <a:r>
              <a:rPr lang="en-US" sz="2800" dirty="0"/>
              <a:t> oleh 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orang yang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berhak</a:t>
            </a:r>
            <a:r>
              <a:rPr lang="en-US" sz="2800" dirty="0"/>
              <a:t> </a:t>
            </a:r>
            <a:r>
              <a:rPr lang="en-US" sz="2800" dirty="0" err="1"/>
              <a:t>menggunakannya</a:t>
            </a:r>
            <a:r>
              <a:rPr lang="en-US" sz="2800" dirty="0"/>
              <a:t>, </a:t>
            </a:r>
            <a:r>
              <a:rPr lang="en-US" sz="2800" dirty="0" err="1"/>
              <a:t>biasa</a:t>
            </a:r>
            <a:r>
              <a:rPr lang="en-US" sz="2800" dirty="0"/>
              <a:t> </a:t>
            </a:r>
            <a:r>
              <a:rPr lang="en-US" sz="2800" dirty="0" err="1"/>
              <a:t>disebut</a:t>
            </a:r>
            <a:r>
              <a:rPr lang="en-US" sz="2800" dirty="0"/>
              <a:t> hacker.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Misalnya</a:t>
            </a:r>
            <a:r>
              <a:rPr lang="en-US" sz="2800" dirty="0"/>
              <a:t>, </a:t>
            </a:r>
            <a:r>
              <a:rPr lang="en-US" sz="2800" dirty="0" err="1"/>
              <a:t>seorang</a:t>
            </a:r>
            <a:r>
              <a:rPr lang="en-US" sz="2800" dirty="0"/>
              <a:t> hacker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memperoleh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akses</a:t>
            </a:r>
            <a:r>
              <a:rPr lang="en-US" sz="2800" dirty="0"/>
              <a:t> </a:t>
            </a:r>
            <a:r>
              <a:rPr lang="en-US" sz="2800" dirty="0" err="1"/>
              <a:t>terhadap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telepon</a:t>
            </a:r>
            <a:r>
              <a:rPr lang="en-US" sz="2800" dirty="0"/>
              <a:t> dan </a:t>
            </a:r>
            <a:r>
              <a:rPr lang="en-US" sz="2800" dirty="0" err="1"/>
              <a:t>melakukan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hubungan</a:t>
            </a:r>
            <a:r>
              <a:rPr lang="en-US" sz="2800" dirty="0"/>
              <a:t> </a:t>
            </a:r>
            <a:r>
              <a:rPr lang="en-US" sz="2800" dirty="0" err="1"/>
              <a:t>telepon</a:t>
            </a:r>
            <a:r>
              <a:rPr lang="en-US" sz="2800" dirty="0"/>
              <a:t> </a:t>
            </a:r>
            <a:r>
              <a:rPr lang="en-US" sz="2800" dirty="0" err="1"/>
              <a:t>interlokal</a:t>
            </a:r>
            <a:r>
              <a:rPr lang="en-US" sz="2800" dirty="0"/>
              <a:t> </a:t>
            </a:r>
            <a:r>
              <a:rPr lang="en-US" sz="2800" dirty="0" err="1"/>
              <a:t>secara</a:t>
            </a:r>
            <a:r>
              <a:rPr lang="en-US" sz="2800" dirty="0"/>
              <a:t>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sah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72909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Resiko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Informasi</a:t>
            </a:r>
            <a:endParaRPr lang="en-US" altLang="ko-KR" sz="4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412776"/>
            <a:ext cx="8320438" cy="5179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/>
              <a:t>Resiko</a:t>
            </a:r>
            <a:r>
              <a:rPr lang="en-US" sz="2800" b="1" dirty="0"/>
              <a:t> 3 – </a:t>
            </a:r>
            <a:r>
              <a:rPr lang="en-US" sz="2800" b="1" dirty="0" err="1"/>
              <a:t>Pengrusakan</a:t>
            </a:r>
            <a:r>
              <a:rPr lang="en-US" sz="2800" b="1" dirty="0"/>
              <a:t> </a:t>
            </a:r>
            <a:r>
              <a:rPr lang="en-US" sz="2800" b="1" dirty="0" err="1"/>
              <a:t>Secara</a:t>
            </a:r>
            <a:r>
              <a:rPr lang="en-US" sz="2800" b="1" dirty="0"/>
              <a:t> </a:t>
            </a:r>
            <a:r>
              <a:rPr lang="en-US" sz="2800" b="1" dirty="0" err="1"/>
              <a:t>Tidak</a:t>
            </a:r>
            <a:r>
              <a:rPr lang="en-US" sz="2800" b="1" dirty="0"/>
              <a:t> </a:t>
            </a:r>
            <a:r>
              <a:rPr lang="en-US" sz="2800" b="1" dirty="0" err="1"/>
              <a:t>Sah</a:t>
            </a:r>
            <a:r>
              <a:rPr lang="en-US" sz="2800" b="1" dirty="0"/>
              <a:t> dan </a:t>
            </a:r>
          </a:p>
          <a:p>
            <a:pPr>
              <a:lnSpc>
                <a:spcPct val="150000"/>
              </a:lnSpc>
            </a:pPr>
            <a:r>
              <a:rPr lang="en-US" sz="2800" b="1" dirty="0" err="1"/>
              <a:t>Penolakan</a:t>
            </a:r>
            <a:r>
              <a:rPr lang="en-US" sz="2800" b="1" dirty="0"/>
              <a:t> </a:t>
            </a:r>
            <a:r>
              <a:rPr lang="en-US" sz="2800" b="1" dirty="0" err="1"/>
              <a:t>Pelayanan</a:t>
            </a:r>
            <a:endParaRPr lang="en-US" sz="2800" b="1" dirty="0"/>
          </a:p>
          <a:p>
            <a:pPr>
              <a:lnSpc>
                <a:spcPct val="150000"/>
              </a:lnSpc>
            </a:pPr>
            <a:r>
              <a:rPr lang="en-US" sz="2800" dirty="0" err="1"/>
              <a:t>Penjahat</a:t>
            </a:r>
            <a:r>
              <a:rPr lang="en-US" sz="2800" dirty="0"/>
              <a:t> </a:t>
            </a:r>
            <a:r>
              <a:rPr lang="en-US" sz="2800" dirty="0" err="1"/>
              <a:t>komputer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masuk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jaringan</a:t>
            </a:r>
            <a:r>
              <a:rPr lang="en-US" sz="2800" dirty="0"/>
              <a:t> </a:t>
            </a:r>
            <a:r>
              <a:rPr lang="en-US" sz="2800" dirty="0" err="1"/>
              <a:t>komputer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komputer</a:t>
            </a:r>
            <a:r>
              <a:rPr lang="en-US" sz="2800" dirty="0"/>
              <a:t> yang </a:t>
            </a:r>
            <a:r>
              <a:rPr lang="en-US" sz="2800" dirty="0" err="1"/>
              <a:t>berada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jauh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lokasi</a:t>
            </a:r>
            <a:r>
              <a:rPr lang="en-US" sz="2800" dirty="0"/>
              <a:t> dan </a:t>
            </a:r>
            <a:r>
              <a:rPr lang="en-US" sz="2800" dirty="0" err="1"/>
              <a:t>menyebabkan</a:t>
            </a:r>
            <a:r>
              <a:rPr lang="en-US" sz="2800" dirty="0"/>
              <a:t> </a:t>
            </a:r>
            <a:r>
              <a:rPr lang="en-US" sz="2800" dirty="0" err="1"/>
              <a:t>kerusakan</a:t>
            </a:r>
            <a:r>
              <a:rPr lang="en-US" sz="2800" dirty="0"/>
              <a:t> </a:t>
            </a:r>
            <a:r>
              <a:rPr lang="en-US" sz="2800" dirty="0" err="1"/>
              <a:t>fisik</a:t>
            </a:r>
            <a:r>
              <a:rPr lang="en-US" sz="2800" dirty="0"/>
              <a:t>, </a:t>
            </a:r>
            <a:r>
              <a:rPr lang="en-US" sz="2800" dirty="0" err="1"/>
              <a:t>seperti</a:t>
            </a:r>
            <a:r>
              <a:rPr lang="en-US" sz="2800" dirty="0"/>
              <a:t> </a:t>
            </a:r>
            <a:r>
              <a:rPr lang="en-US" sz="2800" dirty="0" err="1"/>
              <a:t>kerusakan</a:t>
            </a:r>
            <a:r>
              <a:rPr lang="en-US" sz="2800" dirty="0"/>
              <a:t> pada </a:t>
            </a:r>
            <a:r>
              <a:rPr lang="en-US" sz="2800" dirty="0" err="1"/>
              <a:t>layar</a:t>
            </a:r>
            <a:r>
              <a:rPr lang="en-US" sz="2800" dirty="0"/>
              <a:t> monitor, </a:t>
            </a:r>
            <a:r>
              <a:rPr lang="en-US" sz="2800" dirty="0" err="1"/>
              <a:t>kerusakan</a:t>
            </a:r>
            <a:r>
              <a:rPr lang="en-US" sz="2800" dirty="0"/>
              <a:t> pada disk, </a:t>
            </a:r>
            <a:r>
              <a:rPr lang="en-US" sz="2800" dirty="0" err="1"/>
              <a:t>kemacetan</a:t>
            </a:r>
            <a:r>
              <a:rPr lang="en-US" sz="2800" dirty="0"/>
              <a:t> pada printer, dan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berfungsinya</a:t>
            </a:r>
            <a:r>
              <a:rPr lang="en-US" sz="2800" dirty="0"/>
              <a:t> keyboard.</a:t>
            </a:r>
          </a:p>
        </p:txBody>
      </p:sp>
    </p:spTree>
    <p:extLst>
      <p:ext uri="{BB962C8B-B14F-4D97-AF65-F5344CB8AC3E}">
        <p14:creationId xmlns:p14="http://schemas.microsoft.com/office/powerpoint/2010/main" val="40677356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Resiko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Informasi</a:t>
            </a:r>
            <a:endParaRPr lang="en-US" altLang="ko-KR" sz="4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196752"/>
            <a:ext cx="8320438" cy="5560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err="1"/>
              <a:t>Resiko</a:t>
            </a:r>
            <a:r>
              <a:rPr lang="en-US" sz="2400" b="1" dirty="0"/>
              <a:t> 4 – </a:t>
            </a:r>
            <a:r>
              <a:rPr lang="en-US" sz="2400" b="1" dirty="0" err="1"/>
              <a:t>Modifikasi</a:t>
            </a:r>
            <a:r>
              <a:rPr lang="en-US" sz="2400" b="1" dirty="0"/>
              <a:t> </a:t>
            </a:r>
            <a:r>
              <a:rPr lang="en-US" sz="2400" b="1" dirty="0" err="1"/>
              <a:t>Secara</a:t>
            </a:r>
            <a:r>
              <a:rPr lang="en-US" sz="2400" b="1" dirty="0"/>
              <a:t> </a:t>
            </a:r>
            <a:r>
              <a:rPr lang="en-US" sz="2400" b="1" dirty="0" err="1"/>
              <a:t>Tidak</a:t>
            </a:r>
            <a:r>
              <a:rPr lang="en-US" sz="2400" b="1" dirty="0"/>
              <a:t> </a:t>
            </a:r>
            <a:r>
              <a:rPr lang="en-US" sz="2400" b="1" dirty="0" err="1"/>
              <a:t>Sah</a:t>
            </a:r>
            <a:endParaRPr lang="en-US" sz="2400" b="1" dirty="0"/>
          </a:p>
          <a:p>
            <a:pPr>
              <a:lnSpc>
                <a:spcPct val="150000"/>
              </a:lnSpc>
            </a:pPr>
            <a:r>
              <a:rPr lang="en-US" sz="2400" dirty="0" err="1"/>
              <a:t>Perubahan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dibuat</a:t>
            </a:r>
            <a:r>
              <a:rPr lang="en-US" sz="2400" dirty="0"/>
              <a:t> pada data-data </a:t>
            </a:r>
            <a:r>
              <a:rPr lang="en-US" sz="2400" dirty="0" err="1"/>
              <a:t>perusahaan</a:t>
            </a:r>
            <a:r>
              <a:rPr lang="en-US" sz="2400" dirty="0"/>
              <a:t>, </a:t>
            </a:r>
          </a:p>
          <a:p>
            <a:pPr>
              <a:lnSpc>
                <a:spcPct val="150000"/>
              </a:lnSpc>
            </a:pPr>
            <a:r>
              <a:rPr lang="en-US" sz="2400" dirty="0" err="1"/>
              <a:t>informasi</a:t>
            </a:r>
            <a:r>
              <a:rPr lang="en-US" sz="2400" dirty="0"/>
              <a:t>, dan </a:t>
            </a:r>
            <a:r>
              <a:rPr lang="en-US" sz="2400" dirty="0" err="1"/>
              <a:t>perangkat</a:t>
            </a:r>
            <a:r>
              <a:rPr lang="en-US" sz="2400" dirty="0"/>
              <a:t> </a:t>
            </a:r>
            <a:r>
              <a:rPr lang="en-US" sz="2400" dirty="0" err="1"/>
              <a:t>lunak</a:t>
            </a:r>
            <a:r>
              <a:rPr lang="en-US" sz="2400" dirty="0"/>
              <a:t>. </a:t>
            </a:r>
            <a:r>
              <a:rPr lang="en-US" sz="2400" dirty="0" err="1"/>
              <a:t>Beberapa</a:t>
            </a:r>
            <a:r>
              <a:rPr lang="en-US" sz="2400" dirty="0"/>
              <a:t> </a:t>
            </a:r>
            <a:r>
              <a:rPr lang="en-US" sz="2400" dirty="0" err="1"/>
              <a:t>perubahan</a:t>
            </a:r>
            <a:r>
              <a:rPr lang="en-US" sz="24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dikenali</a:t>
            </a:r>
            <a:r>
              <a:rPr lang="en-US" sz="2400" dirty="0"/>
              <a:t> </a:t>
            </a:r>
            <a:r>
              <a:rPr lang="en-US" sz="2400" dirty="0" err="1"/>
              <a:t>sehingga</a:t>
            </a:r>
            <a:r>
              <a:rPr lang="en-US" sz="2400" dirty="0"/>
              <a:t> </a:t>
            </a:r>
            <a:r>
              <a:rPr lang="en-US" sz="2400" dirty="0" err="1"/>
              <a:t>menyebabkan</a:t>
            </a:r>
            <a:r>
              <a:rPr lang="en-US" sz="2400" dirty="0"/>
              <a:t> </a:t>
            </a:r>
            <a:r>
              <a:rPr lang="en-US" sz="2400" dirty="0" err="1"/>
              <a:t>pengguna</a:t>
            </a:r>
            <a:r>
              <a:rPr lang="en-US" sz="24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yang </a:t>
            </a:r>
            <a:r>
              <a:rPr lang="en-US" sz="2400" dirty="0" err="1"/>
              <a:t>ada</a:t>
            </a:r>
            <a:r>
              <a:rPr lang="en-US" sz="2400" dirty="0"/>
              <a:t> di output system </a:t>
            </a:r>
            <a:r>
              <a:rPr lang="en-US" sz="2400" dirty="0" err="1"/>
              <a:t>menerima</a:t>
            </a:r>
            <a:r>
              <a:rPr lang="en-US" sz="2400" dirty="0"/>
              <a:t> </a:t>
            </a:r>
            <a:r>
              <a:rPr lang="en-US" sz="2400" dirty="0" err="1"/>
              <a:t>informasi</a:t>
            </a:r>
            <a:r>
              <a:rPr lang="en-US" sz="2400" dirty="0"/>
              <a:t> yang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salah dan </a:t>
            </a:r>
            <a:r>
              <a:rPr lang="en-US" sz="2400" dirty="0" err="1"/>
              <a:t>membuat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 yang salah. </a:t>
            </a:r>
          </a:p>
          <a:p>
            <a:pPr>
              <a:lnSpc>
                <a:spcPct val="150000"/>
              </a:lnSpc>
            </a:pPr>
            <a:r>
              <a:rPr lang="en-US" sz="2400" dirty="0" err="1"/>
              <a:t>Tipe</a:t>
            </a:r>
            <a:r>
              <a:rPr lang="en-US" sz="2400" dirty="0"/>
              <a:t> </a:t>
            </a:r>
            <a:r>
              <a:rPr lang="en-US" sz="2400" dirty="0" err="1"/>
              <a:t>modifikasi</a:t>
            </a:r>
            <a:r>
              <a:rPr lang="en-US" sz="2400" dirty="0"/>
              <a:t> yang paling </a:t>
            </a:r>
            <a:r>
              <a:rPr lang="en-US" sz="2400" dirty="0" err="1"/>
              <a:t>dikhawatirkan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400" dirty="0" err="1"/>
              <a:t>modifikasi</a:t>
            </a:r>
            <a:r>
              <a:rPr lang="en-US" sz="2400" dirty="0"/>
              <a:t> </a:t>
            </a:r>
            <a:r>
              <a:rPr lang="en-US" sz="2400" dirty="0" err="1"/>
              <a:t>disebabkan</a:t>
            </a:r>
            <a:r>
              <a:rPr lang="en-US" sz="2400" dirty="0"/>
              <a:t> oleh </a:t>
            </a:r>
            <a:r>
              <a:rPr lang="en-US" sz="2400" dirty="0" err="1"/>
              <a:t>perangkat</a:t>
            </a:r>
            <a:r>
              <a:rPr lang="en-US" sz="2400" dirty="0"/>
              <a:t> </a:t>
            </a:r>
            <a:r>
              <a:rPr lang="en-US" sz="2400" dirty="0" err="1"/>
              <a:t>lunak</a:t>
            </a:r>
            <a:r>
              <a:rPr lang="en-US" sz="2400" dirty="0"/>
              <a:t> yang </a:t>
            </a:r>
          </a:p>
          <a:p>
            <a:pPr>
              <a:lnSpc>
                <a:spcPct val="150000"/>
              </a:lnSpc>
            </a:pPr>
            <a:r>
              <a:rPr lang="en-US" sz="2400" dirty="0" err="1"/>
              <a:t>menyebabkan</a:t>
            </a:r>
            <a:r>
              <a:rPr lang="en-US" sz="2400" dirty="0"/>
              <a:t> </a:t>
            </a:r>
            <a:r>
              <a:rPr lang="en-US" sz="2400" dirty="0" err="1"/>
              <a:t>kerusakan</a:t>
            </a:r>
            <a:r>
              <a:rPr lang="en-US" sz="2400" dirty="0"/>
              <a:t>, </a:t>
            </a:r>
            <a:r>
              <a:rPr lang="en-US" sz="2400" dirty="0" err="1"/>
              <a:t>biasanya</a:t>
            </a:r>
            <a:r>
              <a:rPr lang="en-US" sz="2400" dirty="0"/>
              <a:t> </a:t>
            </a:r>
            <a:r>
              <a:rPr lang="en-US" sz="2400" dirty="0" err="1"/>
              <a:t>dikelompokkan</a:t>
            </a:r>
            <a:r>
              <a:rPr lang="en-US" sz="24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400" dirty="0" err="1"/>
              <a:t>sebagai</a:t>
            </a:r>
            <a:r>
              <a:rPr lang="en-US" sz="2400" dirty="0"/>
              <a:t> virus.</a:t>
            </a:r>
          </a:p>
        </p:txBody>
      </p:sp>
    </p:spTree>
    <p:extLst>
      <p:ext uri="{BB962C8B-B14F-4D97-AF65-F5344CB8AC3E}">
        <p14:creationId xmlns:p14="http://schemas.microsoft.com/office/powerpoint/2010/main" val="28189510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Resiko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Informasi</a:t>
            </a:r>
            <a:endParaRPr lang="en-US" altLang="ko-KR" sz="4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196752"/>
            <a:ext cx="8320438" cy="4533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err="1"/>
              <a:t>Ancaman</a:t>
            </a:r>
            <a:r>
              <a:rPr lang="en-US" sz="2800" dirty="0"/>
              <a:t> Paling </a:t>
            </a:r>
            <a:r>
              <a:rPr lang="en-US" sz="2800" dirty="0" err="1"/>
              <a:t>Terkenal</a:t>
            </a:r>
            <a:endParaRPr lang="en-US" sz="2800" dirty="0"/>
          </a:p>
          <a:p>
            <a:pPr>
              <a:lnSpc>
                <a:spcPct val="150000"/>
              </a:lnSpc>
            </a:pPr>
            <a:r>
              <a:rPr lang="en-US" sz="2800" dirty="0"/>
              <a:t>Virus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Dalam</a:t>
            </a:r>
            <a:r>
              <a:rPr lang="en-US" sz="2800" dirty="0"/>
              <a:t> dunia </a:t>
            </a:r>
            <a:r>
              <a:rPr lang="en-US" sz="2800" dirty="0" err="1"/>
              <a:t>komputer</a:t>
            </a:r>
            <a:r>
              <a:rPr lang="en-US" sz="2800" dirty="0"/>
              <a:t> </a:t>
            </a:r>
            <a:r>
              <a:rPr lang="en-US" sz="2800" dirty="0" err="1"/>
              <a:t>dikenal</a:t>
            </a:r>
            <a:r>
              <a:rPr lang="en-US" sz="2800" dirty="0"/>
              <a:t> </a:t>
            </a:r>
            <a:r>
              <a:rPr lang="en-US" sz="2800" dirty="0" err="1"/>
              <a:t>jenis</a:t>
            </a:r>
            <a:r>
              <a:rPr lang="en-US" sz="2800" dirty="0"/>
              <a:t> </a:t>
            </a:r>
            <a:r>
              <a:rPr lang="en-US" sz="2800" dirty="0" err="1"/>
              <a:t>perangkat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lunak</a:t>
            </a:r>
            <a:r>
              <a:rPr lang="en-US" sz="2800" dirty="0"/>
              <a:t> yang </a:t>
            </a:r>
            <a:r>
              <a:rPr lang="en-US" sz="2800" dirty="0" err="1"/>
              <a:t>disebut</a:t>
            </a:r>
            <a:r>
              <a:rPr lang="en-US" sz="2800" dirty="0"/>
              <a:t> "</a:t>
            </a:r>
            <a:r>
              <a:rPr lang="en-US" sz="2800" dirty="0" err="1"/>
              <a:t>perangkat</a:t>
            </a:r>
            <a:r>
              <a:rPr lang="en-US" sz="2800" dirty="0"/>
              <a:t> </a:t>
            </a:r>
            <a:r>
              <a:rPr lang="en-US" sz="2800" dirty="0" err="1"/>
              <a:t>lunak</a:t>
            </a:r>
            <a:r>
              <a:rPr lang="en-US" sz="2800" dirty="0"/>
              <a:t> </a:t>
            </a:r>
            <a:r>
              <a:rPr lang="en-US" sz="2800" dirty="0" err="1"/>
              <a:t>perusak</a:t>
            </a:r>
            <a:r>
              <a:rPr lang="en-US" sz="2800" dirty="0"/>
              <a:t>" 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(</a:t>
            </a:r>
            <a:r>
              <a:rPr lang="en-US" sz="2800" dirty="0" err="1"/>
              <a:t>malacious</a:t>
            </a:r>
            <a:r>
              <a:rPr lang="en-US" sz="2800" dirty="0"/>
              <a:t> software </a:t>
            </a:r>
            <a:r>
              <a:rPr lang="en-US" sz="2800" dirty="0" err="1"/>
              <a:t>atau</a:t>
            </a:r>
            <a:r>
              <a:rPr lang="en-US" sz="2800" dirty="0"/>
              <a:t> malware), </a:t>
            </a:r>
            <a:r>
              <a:rPr lang="en-US" sz="2800" dirty="0" err="1"/>
              <a:t>terdiri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program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segmen</a:t>
            </a:r>
            <a:r>
              <a:rPr lang="en-US" sz="2800" dirty="0"/>
              <a:t> </a:t>
            </a:r>
            <a:r>
              <a:rPr lang="en-US" sz="2800" dirty="0" err="1"/>
              <a:t>kode</a:t>
            </a:r>
            <a:r>
              <a:rPr lang="en-US" sz="2800" dirty="0"/>
              <a:t> yang </a:t>
            </a:r>
            <a:r>
              <a:rPr lang="en-US" sz="2800" dirty="0" err="1"/>
              <a:t>menyerang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sistem</a:t>
            </a:r>
            <a:r>
              <a:rPr lang="en-US" sz="2800" dirty="0"/>
              <a:t> dan </a:t>
            </a:r>
            <a:r>
              <a:rPr lang="en-US" sz="2800" dirty="0" err="1"/>
              <a:t>melakukan</a:t>
            </a:r>
            <a:r>
              <a:rPr lang="en-US" sz="2800" dirty="0"/>
              <a:t> </a:t>
            </a:r>
            <a:r>
              <a:rPr lang="en-US" sz="2800" dirty="0" err="1"/>
              <a:t>fungsi</a:t>
            </a:r>
            <a:r>
              <a:rPr lang="en-US" sz="2800" dirty="0"/>
              <a:t> </a:t>
            </a:r>
            <a:r>
              <a:rPr lang="en-US" sz="2800" dirty="0" err="1"/>
              <a:t>perusakan</a:t>
            </a:r>
            <a:r>
              <a:rPr lang="en-US" sz="2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8672319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Resiko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Informasi</a:t>
            </a:r>
            <a:endParaRPr lang="en-US" altLang="ko-KR" sz="4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480966"/>
            <a:ext cx="8320438" cy="1948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err="1"/>
              <a:t>Ancaman</a:t>
            </a:r>
            <a:r>
              <a:rPr lang="en-US" sz="2800" dirty="0"/>
              <a:t> Paling </a:t>
            </a:r>
            <a:r>
              <a:rPr lang="en-US" sz="2800" dirty="0" err="1"/>
              <a:t>Terkenal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Terdapat</a:t>
            </a:r>
            <a:r>
              <a:rPr lang="en-US" sz="2800" dirty="0"/>
              <a:t> </a:t>
            </a:r>
            <a:r>
              <a:rPr lang="en-US" sz="2800" dirty="0" err="1"/>
              <a:t>banyak</a:t>
            </a:r>
            <a:r>
              <a:rPr lang="en-US" sz="2800" dirty="0"/>
              <a:t> </a:t>
            </a:r>
            <a:r>
              <a:rPr lang="en-US" sz="2800" dirty="0" err="1"/>
              <a:t>jenis</a:t>
            </a:r>
            <a:r>
              <a:rPr lang="en-US" sz="2800" dirty="0"/>
              <a:t> </a:t>
            </a:r>
            <a:r>
              <a:rPr lang="en-US" sz="2800" dirty="0" err="1"/>
              <a:t>perangkat</a:t>
            </a:r>
            <a:r>
              <a:rPr lang="en-US" sz="2800" dirty="0"/>
              <a:t> </a:t>
            </a:r>
            <a:r>
              <a:rPr lang="en-US" sz="2800" dirty="0" err="1"/>
              <a:t>lunak</a:t>
            </a:r>
            <a:r>
              <a:rPr lang="en-US" sz="2800" dirty="0"/>
              <a:t> </a:t>
            </a:r>
            <a:r>
              <a:rPr lang="en-US" sz="2800" dirty="0" err="1"/>
              <a:t>perusak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selain</a:t>
            </a:r>
            <a:r>
              <a:rPr lang="en-US" sz="2800" dirty="0"/>
              <a:t> </a:t>
            </a:r>
            <a:r>
              <a:rPr lang="en-US" sz="2800" i="1" dirty="0"/>
              <a:t>virus</a:t>
            </a:r>
            <a:r>
              <a:rPr lang="en-US" sz="2800" dirty="0"/>
              <a:t>, di </a:t>
            </a:r>
            <a:r>
              <a:rPr lang="en-US" sz="2800" dirty="0" err="1"/>
              <a:t>antaranya</a:t>
            </a:r>
            <a:r>
              <a:rPr lang="en-US" sz="2800" dirty="0"/>
              <a:t> </a:t>
            </a:r>
            <a:r>
              <a:rPr lang="en-US" sz="2800" i="1" dirty="0"/>
              <a:t>worm dan Trojan horses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293650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Resiko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Informasi</a:t>
            </a:r>
            <a:endParaRPr lang="en-US" altLang="ko-KR" sz="4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561680"/>
            <a:ext cx="8320438" cy="4533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Virus </a:t>
            </a:r>
            <a:r>
              <a:rPr lang="en-US" sz="2800" dirty="0" err="1"/>
              <a:t>merupakan</a:t>
            </a:r>
            <a:r>
              <a:rPr lang="en-US" sz="2800" dirty="0"/>
              <a:t> program </a:t>
            </a:r>
            <a:r>
              <a:rPr lang="en-US" sz="2800" dirty="0" err="1"/>
              <a:t>komputer</a:t>
            </a:r>
            <a:r>
              <a:rPr lang="en-US" sz="2800" dirty="0"/>
              <a:t> yang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memperbanyak</a:t>
            </a:r>
            <a:r>
              <a:rPr lang="en-US" sz="2800" dirty="0"/>
              <a:t> </a:t>
            </a:r>
            <a:r>
              <a:rPr lang="en-US" sz="2800" dirty="0" err="1"/>
              <a:t>diri</a:t>
            </a:r>
            <a:r>
              <a:rPr lang="en-US" sz="2800" dirty="0"/>
              <a:t> </a:t>
            </a:r>
            <a:r>
              <a:rPr lang="en-US" sz="2800" dirty="0" err="1"/>
              <a:t>sendiri</a:t>
            </a:r>
            <a:r>
              <a:rPr lang="en-US" sz="2800" dirty="0"/>
              <a:t> dan </a:t>
            </a:r>
            <a:r>
              <a:rPr lang="en-US" sz="2800" dirty="0" err="1"/>
              <a:t>menyimpan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salinannya</a:t>
            </a:r>
            <a:r>
              <a:rPr lang="en-US" sz="2800" dirty="0"/>
              <a:t> </a:t>
            </a:r>
            <a:r>
              <a:rPr lang="en-US" sz="2800" dirty="0" err="1"/>
              <a:t>secara</a:t>
            </a:r>
            <a:r>
              <a:rPr lang="en-US" sz="2800" dirty="0"/>
              <a:t> </a:t>
            </a:r>
            <a:r>
              <a:rPr lang="en-US" sz="2800" dirty="0" err="1"/>
              <a:t>otomatis</a:t>
            </a:r>
            <a:r>
              <a:rPr lang="en-US" sz="2800" dirty="0"/>
              <a:t> pada program </a:t>
            </a:r>
            <a:r>
              <a:rPr lang="en-US" sz="2800" dirty="0" err="1"/>
              <a:t>lainnya</a:t>
            </a:r>
            <a:r>
              <a:rPr lang="en-US" sz="2800" dirty="0"/>
              <a:t> dan boot sectors.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Worm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memperbanyak</a:t>
            </a:r>
            <a:r>
              <a:rPr lang="en-US" sz="2800" dirty="0"/>
              <a:t> </a:t>
            </a:r>
            <a:r>
              <a:rPr lang="en-US" sz="2800" dirty="0" err="1"/>
              <a:t>diri</a:t>
            </a:r>
            <a:r>
              <a:rPr lang="en-US" sz="2800" dirty="0"/>
              <a:t> </a:t>
            </a:r>
            <a:r>
              <a:rPr lang="en-US" sz="2800" dirty="0" err="1"/>
              <a:t>sendiri</a:t>
            </a:r>
            <a:r>
              <a:rPr lang="en-US" sz="2800" dirty="0"/>
              <a:t>, </a:t>
            </a:r>
            <a:r>
              <a:rPr lang="en-US" sz="2800" dirty="0" err="1"/>
              <a:t>tetapi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mengirim</a:t>
            </a:r>
            <a:r>
              <a:rPr lang="en-US" sz="2800" dirty="0"/>
              <a:t> </a:t>
            </a:r>
            <a:r>
              <a:rPr lang="en-US" sz="2800" dirty="0" err="1"/>
              <a:t>salinannya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menggunakan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Trojan horses juga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memperbanyak</a:t>
            </a:r>
            <a:r>
              <a:rPr lang="en-US" sz="2800" dirty="0"/>
              <a:t> </a:t>
            </a:r>
            <a:r>
              <a:rPr lang="en-US" sz="2800" dirty="0" err="1"/>
              <a:t>diri</a:t>
            </a:r>
            <a:r>
              <a:rPr lang="en-US" sz="2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418480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Resiko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Informasi</a:t>
            </a:r>
            <a:endParaRPr lang="en-US" altLang="ko-KR" sz="4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561680"/>
            <a:ext cx="8320438" cy="1301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err="1"/>
              <a:t>Penyebaran</a:t>
            </a:r>
            <a:r>
              <a:rPr lang="en-US" sz="2800" dirty="0"/>
              <a:t> </a:t>
            </a:r>
            <a:r>
              <a:rPr lang="en-US" sz="2800" dirty="0" err="1"/>
              <a:t>dilakukan</a:t>
            </a:r>
            <a:r>
              <a:rPr lang="en-US" sz="2800" dirty="0"/>
              <a:t> oleh </a:t>
            </a:r>
            <a:r>
              <a:rPr lang="en-US" sz="2800" dirty="0" err="1"/>
              <a:t>pengguna</a:t>
            </a:r>
            <a:r>
              <a:rPr lang="en-US" sz="2800" dirty="0"/>
              <a:t> </a:t>
            </a:r>
            <a:r>
              <a:rPr lang="en-US" sz="2800" dirty="0" err="1"/>
              <a:t>secara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disengaja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845666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Kebijakan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Informasi</a:t>
            </a:r>
            <a:endParaRPr lang="en-US" altLang="ko-KR" sz="4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561680"/>
            <a:ext cx="8320438" cy="4533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/>
              <a:t>Fase</a:t>
            </a:r>
            <a:r>
              <a:rPr lang="en-US" sz="2800" b="1" dirty="0"/>
              <a:t> 1 - </a:t>
            </a:r>
            <a:r>
              <a:rPr lang="en-US" sz="2800" b="1" dirty="0" err="1"/>
              <a:t>Inisiasi</a:t>
            </a:r>
            <a:r>
              <a:rPr lang="en-US" sz="2800" b="1" dirty="0"/>
              <a:t> </a:t>
            </a:r>
            <a:r>
              <a:rPr lang="en-US" sz="2800" b="1" dirty="0" err="1"/>
              <a:t>proyek</a:t>
            </a:r>
            <a:endParaRPr lang="en-US" sz="2800" b="1" dirty="0"/>
          </a:p>
          <a:p>
            <a:pPr>
              <a:lnSpc>
                <a:spcPct val="150000"/>
              </a:lnSpc>
            </a:pPr>
            <a:r>
              <a:rPr lang="en-US" sz="2800" dirty="0" err="1"/>
              <a:t>Pembentukan</a:t>
            </a:r>
            <a:r>
              <a:rPr lang="en-US" sz="2800" dirty="0"/>
              <a:t> Tim yang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bertugas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mengembangkan</a:t>
            </a:r>
            <a:r>
              <a:rPr lang="en-US" sz="2800" dirty="0"/>
              <a:t> </a:t>
            </a:r>
            <a:r>
              <a:rPr lang="en-US" sz="2800" dirty="0" err="1"/>
              <a:t>kebijakan</a:t>
            </a:r>
            <a:r>
              <a:rPr lang="en-US" sz="2800" dirty="0"/>
              <a:t> </a:t>
            </a:r>
            <a:r>
              <a:rPr lang="en-US" sz="2800" dirty="0" err="1"/>
              <a:t>keamanan</a:t>
            </a:r>
            <a:r>
              <a:rPr lang="en-US" sz="2800" dirty="0"/>
              <a:t>.</a:t>
            </a:r>
          </a:p>
          <a:p>
            <a:pPr>
              <a:lnSpc>
                <a:spcPct val="150000"/>
              </a:lnSpc>
            </a:pPr>
            <a:endParaRPr lang="en-US" sz="2800" dirty="0"/>
          </a:p>
          <a:p>
            <a:pPr>
              <a:lnSpc>
                <a:spcPct val="150000"/>
              </a:lnSpc>
            </a:pPr>
            <a:r>
              <a:rPr lang="en-US" sz="2800" b="1" dirty="0" err="1"/>
              <a:t>Fase</a:t>
            </a:r>
            <a:r>
              <a:rPr lang="en-US" sz="2800" b="1" dirty="0"/>
              <a:t> 2 - </a:t>
            </a:r>
            <a:r>
              <a:rPr lang="en-US" sz="2800" b="1" dirty="0" err="1"/>
              <a:t>Kebijakan</a:t>
            </a:r>
            <a:r>
              <a:rPr lang="en-US" sz="2800" b="1" dirty="0"/>
              <a:t> </a:t>
            </a:r>
            <a:r>
              <a:rPr lang="en-US" sz="2800" b="1" dirty="0" err="1"/>
              <a:t>Pengembangan</a:t>
            </a:r>
            <a:endParaRPr lang="en-US" sz="2800" b="1" dirty="0"/>
          </a:p>
          <a:p>
            <a:pPr>
              <a:lnSpc>
                <a:spcPct val="150000"/>
              </a:lnSpc>
            </a:pPr>
            <a:r>
              <a:rPr lang="en-US" sz="2800" dirty="0"/>
              <a:t>Tim </a:t>
            </a:r>
            <a:r>
              <a:rPr lang="en-US" sz="2800" dirty="0" err="1"/>
              <a:t>proyek</a:t>
            </a:r>
            <a:r>
              <a:rPr lang="en-US" sz="2800" dirty="0"/>
              <a:t> </a:t>
            </a:r>
            <a:r>
              <a:rPr lang="en-US" sz="2800" dirty="0" err="1"/>
              <a:t>berkonsultasi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menentukan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persyaratan-persyaratan</a:t>
            </a:r>
            <a:r>
              <a:rPr lang="en-US" sz="2800" dirty="0"/>
              <a:t> yang </a:t>
            </a:r>
            <a:r>
              <a:rPr lang="en-US" sz="2800" dirty="0" err="1"/>
              <a:t>diperlukan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02298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Kebijakan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Informasi</a:t>
            </a:r>
            <a:endParaRPr lang="en-US" altLang="ko-KR" sz="4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561680"/>
            <a:ext cx="8320438" cy="4533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/>
              <a:t>Fase</a:t>
            </a:r>
            <a:r>
              <a:rPr lang="en-US" sz="2800" b="1" dirty="0"/>
              <a:t> 3 - </a:t>
            </a:r>
            <a:r>
              <a:rPr lang="en-US" sz="2800" b="1" dirty="0" err="1"/>
              <a:t>Konsultasi</a:t>
            </a:r>
            <a:r>
              <a:rPr lang="en-US" sz="2800" b="1" dirty="0"/>
              <a:t> dan </a:t>
            </a:r>
            <a:r>
              <a:rPr lang="en-US" sz="2800" b="1" dirty="0" err="1"/>
              <a:t>Persetujuan</a:t>
            </a:r>
            <a:endParaRPr lang="en-US" sz="2800" b="1" dirty="0"/>
          </a:p>
          <a:p>
            <a:pPr>
              <a:lnSpc>
                <a:spcPct val="150000"/>
              </a:lnSpc>
            </a:pPr>
            <a:r>
              <a:rPr lang="en-US" sz="2800" dirty="0"/>
              <a:t>Tim </a:t>
            </a:r>
            <a:r>
              <a:rPr lang="en-US" sz="2800" dirty="0" err="1"/>
              <a:t>proyek</a:t>
            </a:r>
            <a:r>
              <a:rPr lang="en-US" sz="2800" dirty="0"/>
              <a:t> </a:t>
            </a:r>
            <a:r>
              <a:rPr lang="en-US" sz="2800" dirty="0" err="1"/>
              <a:t>berkonsultasi</a:t>
            </a:r>
            <a:r>
              <a:rPr lang="en-US" sz="2800" dirty="0"/>
              <a:t> dan </a:t>
            </a:r>
            <a:r>
              <a:rPr lang="en-US" sz="2800" dirty="0" err="1"/>
              <a:t>menginformasikan</a:t>
            </a:r>
            <a:r>
              <a:rPr lang="en-US" sz="2800" dirty="0"/>
              <a:t> </a:t>
            </a:r>
            <a:r>
              <a:rPr lang="en-US" sz="2800" dirty="0" err="1"/>
              <a:t>hasil</a:t>
            </a:r>
            <a:r>
              <a:rPr lang="en-US" sz="2800" dirty="0"/>
              <a:t> </a:t>
            </a:r>
            <a:r>
              <a:rPr lang="en-US" sz="2800" dirty="0" err="1"/>
              <a:t>temuan</a:t>
            </a:r>
            <a:r>
              <a:rPr lang="en-US" sz="2800" dirty="0"/>
              <a:t> </a:t>
            </a:r>
            <a:r>
              <a:rPr lang="en-US" sz="2800" dirty="0" err="1"/>
              <a:t>kepada</a:t>
            </a:r>
            <a:r>
              <a:rPr lang="en-US" sz="2800" dirty="0"/>
              <a:t> para </a:t>
            </a:r>
            <a:r>
              <a:rPr lang="en-US" sz="2800" dirty="0" err="1"/>
              <a:t>manajer</a:t>
            </a:r>
            <a:r>
              <a:rPr lang="en-US" sz="2800" dirty="0"/>
              <a:t>.</a:t>
            </a:r>
          </a:p>
          <a:p>
            <a:pPr>
              <a:lnSpc>
                <a:spcPct val="150000"/>
              </a:lnSpc>
            </a:pPr>
            <a:endParaRPr lang="en-US" sz="2800" dirty="0"/>
          </a:p>
          <a:p>
            <a:pPr>
              <a:lnSpc>
                <a:spcPct val="150000"/>
              </a:lnSpc>
            </a:pPr>
            <a:r>
              <a:rPr lang="en-US" sz="2800" b="1" dirty="0" err="1"/>
              <a:t>Fase</a:t>
            </a:r>
            <a:r>
              <a:rPr lang="en-US" sz="2800" b="1" dirty="0"/>
              <a:t> 4 - </a:t>
            </a:r>
            <a:r>
              <a:rPr lang="en-US" sz="2800" b="1" dirty="0" err="1"/>
              <a:t>Kewaspadaan</a:t>
            </a:r>
            <a:r>
              <a:rPr lang="en-US" sz="2800" b="1" dirty="0"/>
              <a:t> dan Pendidikan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Pelatihan</a:t>
            </a:r>
            <a:r>
              <a:rPr lang="en-US" sz="2800" dirty="0"/>
              <a:t> </a:t>
            </a:r>
            <a:r>
              <a:rPr lang="en-US" sz="2800" dirty="0" err="1"/>
              <a:t>kewaspadaan</a:t>
            </a:r>
            <a:r>
              <a:rPr lang="en-US" sz="2800" dirty="0"/>
              <a:t> dan program </a:t>
            </a:r>
            <a:r>
              <a:rPr lang="en-US" sz="2800" dirty="0" err="1"/>
              <a:t>pendidikan</a:t>
            </a:r>
            <a:r>
              <a:rPr lang="en-US" sz="2800" dirty="0"/>
              <a:t> </a:t>
            </a:r>
            <a:r>
              <a:rPr lang="en-US" sz="2800" dirty="0" err="1"/>
              <a:t>kebijakan</a:t>
            </a:r>
            <a:r>
              <a:rPr lang="en-US" sz="2800" dirty="0"/>
              <a:t> di unit </a:t>
            </a:r>
            <a:r>
              <a:rPr lang="en-US" sz="2800" dirty="0" err="1"/>
              <a:t>organisasi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693224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Kebijakan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4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Informasi</a:t>
            </a:r>
            <a:endParaRPr lang="en-US" altLang="ko-KR" sz="4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561680"/>
            <a:ext cx="8320438" cy="1948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/>
              <a:t>Fase</a:t>
            </a:r>
            <a:r>
              <a:rPr lang="en-US" sz="2800" b="1" dirty="0"/>
              <a:t> 5 - </a:t>
            </a:r>
            <a:r>
              <a:rPr lang="en-US" sz="2800" b="1" dirty="0" err="1"/>
              <a:t>Penyebarluasan</a:t>
            </a:r>
            <a:r>
              <a:rPr lang="en-US" sz="2800" b="1" dirty="0"/>
              <a:t> </a:t>
            </a:r>
            <a:r>
              <a:rPr lang="en-US" sz="2800" b="1" dirty="0" err="1"/>
              <a:t>Kebijakan</a:t>
            </a:r>
            <a:endParaRPr lang="en-US" sz="2800" b="1" dirty="0"/>
          </a:p>
          <a:p>
            <a:pPr>
              <a:lnSpc>
                <a:spcPct val="150000"/>
              </a:lnSpc>
            </a:pPr>
            <a:r>
              <a:rPr lang="en-US" sz="2800" dirty="0" err="1"/>
              <a:t>Kebijakan</a:t>
            </a:r>
            <a:r>
              <a:rPr lang="en-US" sz="2800" dirty="0"/>
              <a:t> </a:t>
            </a:r>
            <a:r>
              <a:rPr lang="en-US" sz="2800" dirty="0" err="1"/>
              <a:t>keamanan</a:t>
            </a:r>
            <a:r>
              <a:rPr lang="en-US" sz="2800" dirty="0"/>
              <a:t> </a:t>
            </a:r>
            <a:r>
              <a:rPr lang="en-US" sz="2800" dirty="0" err="1"/>
              <a:t>disebarluaskan</a:t>
            </a:r>
            <a:r>
              <a:rPr lang="en-US" sz="2800" dirty="0"/>
              <a:t> </a:t>
            </a:r>
            <a:r>
              <a:rPr lang="en-US" sz="2800" dirty="0" err="1"/>
              <a:t>dimana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kebijakan</a:t>
            </a:r>
            <a:r>
              <a:rPr lang="en-US" sz="2800" dirty="0"/>
              <a:t> </a:t>
            </a:r>
            <a:r>
              <a:rPr lang="en-US" sz="2800" dirty="0" err="1"/>
              <a:t>tersebut</a:t>
            </a:r>
            <a:r>
              <a:rPr lang="en-US" sz="2800" dirty="0"/>
              <a:t> </a:t>
            </a:r>
            <a:r>
              <a:rPr lang="en-US" sz="2800" dirty="0" err="1"/>
              <a:t>diterapkan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075936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10 Cara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Menjaga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IT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321146"/>
            <a:ext cx="8320438" cy="5416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b="1" dirty="0"/>
              <a:t>1. Protect With Passwords</a:t>
            </a:r>
          </a:p>
          <a:p>
            <a:pPr>
              <a:lnSpc>
                <a:spcPct val="150000"/>
              </a:lnSpc>
            </a:pPr>
            <a:r>
              <a:rPr lang="en-US" sz="2600" dirty="0"/>
              <a:t>Banyak </a:t>
            </a:r>
            <a:r>
              <a:rPr lang="en-US" sz="2600" dirty="0" err="1"/>
              <a:t>serangan</a:t>
            </a:r>
            <a:r>
              <a:rPr lang="en-US" sz="2600" dirty="0"/>
              <a:t> cyber yang </a:t>
            </a:r>
            <a:r>
              <a:rPr lang="en-US" sz="2600" dirty="0" err="1"/>
              <a:t>berhasil</a:t>
            </a:r>
            <a:r>
              <a:rPr lang="en-US" sz="2600" dirty="0"/>
              <a:t> </a:t>
            </a:r>
            <a:r>
              <a:rPr lang="en-US" sz="2600" dirty="0" err="1"/>
              <a:t>meretas</a:t>
            </a:r>
            <a:r>
              <a:rPr lang="en-US" sz="26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600" dirty="0" err="1"/>
              <a:t>karena</a:t>
            </a:r>
            <a:r>
              <a:rPr lang="en-US" sz="2600" dirty="0"/>
              <a:t> kata </a:t>
            </a:r>
            <a:r>
              <a:rPr lang="en-US" sz="2600" dirty="0" err="1"/>
              <a:t>sandi</a:t>
            </a:r>
            <a:r>
              <a:rPr lang="en-US" sz="2600" dirty="0"/>
              <a:t> (</a:t>
            </a:r>
            <a:r>
              <a:rPr lang="en-US" sz="2600" i="1" dirty="0"/>
              <a:t>password</a:t>
            </a:r>
            <a:r>
              <a:rPr lang="en-US" sz="2600" dirty="0"/>
              <a:t>) yang </a:t>
            </a:r>
            <a:r>
              <a:rPr lang="en-US" sz="2600" dirty="0" err="1"/>
              <a:t>lemah</a:t>
            </a:r>
            <a:r>
              <a:rPr lang="en-US" sz="2600" dirty="0"/>
              <a:t>. </a:t>
            </a:r>
          </a:p>
          <a:p>
            <a:pPr>
              <a:lnSpc>
                <a:spcPct val="150000"/>
              </a:lnSpc>
            </a:pPr>
            <a:r>
              <a:rPr lang="en-US" sz="2600" dirty="0" err="1"/>
              <a:t>Semua</a:t>
            </a:r>
            <a:r>
              <a:rPr lang="en-US" sz="2600" dirty="0"/>
              <a:t> </a:t>
            </a:r>
            <a:r>
              <a:rPr lang="en-US" sz="2600" dirty="0" err="1"/>
              <a:t>akses</a:t>
            </a:r>
            <a:r>
              <a:rPr lang="en-US" sz="2600" dirty="0"/>
              <a:t> </a:t>
            </a:r>
            <a:r>
              <a:rPr lang="en-US" sz="2600" dirty="0" err="1"/>
              <a:t>ke</a:t>
            </a:r>
            <a:r>
              <a:rPr lang="en-US" sz="2600" dirty="0"/>
              <a:t> </a:t>
            </a:r>
            <a:r>
              <a:rPr lang="en-US" sz="2600" dirty="0" err="1"/>
              <a:t>jaringan</a:t>
            </a:r>
            <a:r>
              <a:rPr lang="en-US" sz="2600" dirty="0"/>
              <a:t> </a:t>
            </a:r>
            <a:r>
              <a:rPr lang="en-US" sz="2600" dirty="0" err="1"/>
              <a:t>maupun</a:t>
            </a:r>
            <a:r>
              <a:rPr lang="en-US" sz="2600" dirty="0"/>
              <a:t> data, </a:t>
            </a:r>
            <a:r>
              <a:rPr lang="en-US" sz="2600" dirty="0" err="1"/>
              <a:t>sangat</a:t>
            </a:r>
            <a:r>
              <a:rPr lang="en-US" sz="26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600" dirty="0" err="1"/>
              <a:t>sensitif</a:t>
            </a:r>
            <a:r>
              <a:rPr lang="en-US" sz="2600" dirty="0"/>
              <a:t> dan </a:t>
            </a:r>
            <a:r>
              <a:rPr lang="en-US" sz="2600" dirty="0" err="1"/>
              <a:t>harus</a:t>
            </a:r>
            <a:r>
              <a:rPr lang="en-US" sz="2600" dirty="0"/>
              <a:t> </a:t>
            </a:r>
            <a:r>
              <a:rPr lang="en-US" sz="2600" dirty="0" err="1"/>
              <a:t>dijaga</a:t>
            </a:r>
            <a:r>
              <a:rPr lang="en-US" sz="2600" dirty="0"/>
              <a:t> </a:t>
            </a:r>
            <a:r>
              <a:rPr lang="en-US" sz="2600" dirty="0" err="1"/>
              <a:t>dengan</a:t>
            </a:r>
            <a:r>
              <a:rPr lang="en-US" sz="2600" dirty="0"/>
              <a:t> </a:t>
            </a:r>
            <a:r>
              <a:rPr lang="en-US" sz="2600" dirty="0" err="1"/>
              <a:t>nama</a:t>
            </a:r>
            <a:r>
              <a:rPr lang="en-US" sz="2600" dirty="0"/>
              <a:t> </a:t>
            </a:r>
            <a:r>
              <a:rPr lang="en-US" sz="2600" dirty="0" err="1"/>
              <a:t>pengguna</a:t>
            </a:r>
            <a:r>
              <a:rPr lang="en-US" sz="26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600" dirty="0"/>
              <a:t>dan kata </a:t>
            </a:r>
            <a:r>
              <a:rPr lang="en-US" sz="2600" dirty="0" err="1"/>
              <a:t>kunci</a:t>
            </a:r>
            <a:r>
              <a:rPr lang="en-US" sz="2600" dirty="0"/>
              <a:t> yang </a:t>
            </a:r>
            <a:r>
              <a:rPr lang="en-US" sz="2600" dirty="0" err="1"/>
              <a:t>unik</a:t>
            </a:r>
            <a:r>
              <a:rPr lang="en-US" sz="2600" dirty="0"/>
              <a:t>. </a:t>
            </a:r>
          </a:p>
          <a:p>
            <a:pPr>
              <a:lnSpc>
                <a:spcPct val="150000"/>
              </a:lnSpc>
            </a:pPr>
            <a:r>
              <a:rPr lang="en-US" sz="2600" dirty="0"/>
              <a:t>Sandi yang </a:t>
            </a:r>
            <a:r>
              <a:rPr lang="en-US" sz="2600" dirty="0" err="1"/>
              <a:t>kuat</a:t>
            </a:r>
            <a:r>
              <a:rPr lang="en-US" sz="2600" dirty="0"/>
              <a:t> </a:t>
            </a:r>
            <a:r>
              <a:rPr lang="en-US" sz="2600" dirty="0" err="1"/>
              <a:t>berisi</a:t>
            </a:r>
            <a:r>
              <a:rPr lang="en-US" sz="2600" dirty="0"/>
              <a:t> </a:t>
            </a:r>
            <a:r>
              <a:rPr lang="en-US" sz="2600" dirty="0" err="1"/>
              <a:t>angka</a:t>
            </a:r>
            <a:r>
              <a:rPr lang="en-US" sz="2600" dirty="0"/>
              <a:t>, </a:t>
            </a:r>
            <a:r>
              <a:rPr lang="en-US" sz="2600" dirty="0" err="1"/>
              <a:t>huruf</a:t>
            </a:r>
            <a:r>
              <a:rPr lang="en-US" sz="2600" dirty="0"/>
              <a:t> dan </a:t>
            </a:r>
            <a:r>
              <a:rPr lang="en-US" sz="2600" dirty="0" err="1"/>
              <a:t>simbol</a:t>
            </a:r>
            <a:r>
              <a:rPr lang="en-US" sz="2600" dirty="0"/>
              <a:t>. </a:t>
            </a:r>
          </a:p>
          <a:p>
            <a:pPr>
              <a:lnSpc>
                <a:spcPct val="150000"/>
              </a:lnSpc>
            </a:pPr>
            <a:r>
              <a:rPr lang="en-US" sz="2600" dirty="0" err="1"/>
              <a:t>Disarankan</a:t>
            </a:r>
            <a:r>
              <a:rPr lang="en-US" sz="2600" dirty="0"/>
              <a:t> </a:t>
            </a:r>
            <a:r>
              <a:rPr lang="en-US" sz="2600" dirty="0" err="1"/>
              <a:t>untuk</a:t>
            </a:r>
            <a:r>
              <a:rPr lang="en-US" sz="2600" dirty="0"/>
              <a:t> </a:t>
            </a:r>
            <a:r>
              <a:rPr lang="en-US" sz="2600" dirty="0" err="1"/>
              <a:t>setiap</a:t>
            </a:r>
            <a:r>
              <a:rPr lang="en-US" sz="2600" dirty="0"/>
              <a:t> </a:t>
            </a:r>
            <a:r>
              <a:rPr lang="en-US" sz="2600" dirty="0" err="1"/>
              <a:t>pengguna</a:t>
            </a:r>
            <a:r>
              <a:rPr lang="en-US" sz="2600" dirty="0"/>
              <a:t> </a:t>
            </a:r>
            <a:r>
              <a:rPr lang="en-US" sz="2600" dirty="0" err="1"/>
              <a:t>menggunakan</a:t>
            </a:r>
            <a:r>
              <a:rPr lang="en-US" sz="26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600" dirty="0"/>
              <a:t>kata </a:t>
            </a:r>
            <a:r>
              <a:rPr lang="en-US" sz="2600" dirty="0" err="1"/>
              <a:t>sandi</a:t>
            </a:r>
            <a:r>
              <a:rPr lang="en-US" sz="2600" dirty="0"/>
              <a:t> yang </a:t>
            </a:r>
            <a:r>
              <a:rPr lang="en-US" sz="2600" dirty="0" err="1"/>
              <a:t>unik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3816787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10 Cara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Menjaga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IT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321146"/>
            <a:ext cx="8320438" cy="4816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b="1" dirty="0"/>
              <a:t>2. Design Safe Systems</a:t>
            </a:r>
            <a:endParaRPr lang="en-US" sz="2600" dirty="0"/>
          </a:p>
          <a:p>
            <a:pPr>
              <a:lnSpc>
                <a:spcPct val="150000"/>
              </a:lnSpc>
            </a:pPr>
            <a:r>
              <a:rPr lang="en-US" sz="2600" dirty="0" err="1"/>
              <a:t>Batasi</a:t>
            </a:r>
            <a:r>
              <a:rPr lang="en-US" sz="2600" dirty="0"/>
              <a:t> </a:t>
            </a:r>
            <a:r>
              <a:rPr lang="en-US" sz="2600" dirty="0" err="1"/>
              <a:t>akses</a:t>
            </a:r>
            <a:r>
              <a:rPr lang="en-US" sz="2600" dirty="0"/>
              <a:t> </a:t>
            </a:r>
            <a:r>
              <a:rPr lang="en-US" sz="2600" dirty="0" err="1"/>
              <a:t>ke</a:t>
            </a:r>
            <a:r>
              <a:rPr lang="en-US" sz="2600" dirty="0"/>
              <a:t> </a:t>
            </a:r>
            <a:r>
              <a:rPr lang="en-US" sz="2600" dirty="0" err="1"/>
              <a:t>infrastruktur</a:t>
            </a:r>
            <a:r>
              <a:rPr lang="en-US" sz="2600" dirty="0"/>
              <a:t> </a:t>
            </a:r>
            <a:r>
              <a:rPr lang="en-US" sz="2600" dirty="0" err="1"/>
              <a:t>teknologi</a:t>
            </a:r>
            <a:r>
              <a:rPr lang="en-US" sz="2600" dirty="0"/>
              <a:t> Anda </a:t>
            </a:r>
            <a:r>
              <a:rPr lang="en-US" sz="2600" dirty="0" err="1"/>
              <a:t>untuk</a:t>
            </a:r>
            <a:r>
              <a:rPr lang="en-US" sz="26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600" dirty="0" err="1"/>
              <a:t>mencegah</a:t>
            </a:r>
            <a:r>
              <a:rPr lang="en-US" sz="2600" dirty="0"/>
              <a:t> </a:t>
            </a:r>
            <a:r>
              <a:rPr lang="en-US" sz="2600" dirty="0" err="1"/>
              <a:t>mudahnya</a:t>
            </a:r>
            <a:r>
              <a:rPr lang="en-US" sz="2600" dirty="0"/>
              <a:t> </a:t>
            </a:r>
            <a:r>
              <a:rPr lang="en-US" sz="2600" dirty="0" err="1"/>
              <a:t>peretas</a:t>
            </a:r>
            <a:r>
              <a:rPr lang="en-US" sz="2600" dirty="0"/>
              <a:t> dan </a:t>
            </a:r>
            <a:r>
              <a:rPr lang="en-US" sz="2600" dirty="0" err="1"/>
              <a:t>pencuri</a:t>
            </a:r>
            <a:r>
              <a:rPr lang="en-US" sz="2600" dirty="0"/>
              <a:t> </a:t>
            </a:r>
            <a:r>
              <a:rPr lang="en-US" sz="2600" dirty="0" err="1"/>
              <a:t>merusak</a:t>
            </a:r>
            <a:r>
              <a:rPr lang="en-US" sz="26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600" dirty="0" err="1"/>
              <a:t>sistem</a:t>
            </a:r>
            <a:r>
              <a:rPr lang="en-US" sz="2600" dirty="0"/>
              <a:t> Anda. </a:t>
            </a:r>
          </a:p>
          <a:p>
            <a:pPr>
              <a:lnSpc>
                <a:spcPct val="150000"/>
              </a:lnSpc>
            </a:pPr>
            <a:r>
              <a:rPr lang="en-US" sz="2600" dirty="0" err="1"/>
              <a:t>Hilangkan</a:t>
            </a:r>
            <a:r>
              <a:rPr lang="en-US" sz="2600" dirty="0"/>
              <a:t> </a:t>
            </a:r>
            <a:r>
              <a:rPr lang="en-US" sz="2600" dirty="0" err="1"/>
              <a:t>akses</a:t>
            </a:r>
            <a:r>
              <a:rPr lang="en-US" sz="2600" dirty="0"/>
              <a:t> yang </a:t>
            </a:r>
            <a:r>
              <a:rPr lang="en-US" sz="2600" dirty="0" err="1"/>
              <a:t>tidak</a:t>
            </a:r>
            <a:r>
              <a:rPr lang="en-US" sz="2600" dirty="0"/>
              <a:t> </a:t>
            </a:r>
            <a:r>
              <a:rPr lang="en-US" sz="2600" dirty="0" err="1"/>
              <a:t>perlu</a:t>
            </a:r>
            <a:r>
              <a:rPr lang="en-US" sz="2600" dirty="0"/>
              <a:t> </a:t>
            </a:r>
            <a:r>
              <a:rPr lang="en-US" sz="2600" dirty="0" err="1"/>
              <a:t>ke</a:t>
            </a:r>
            <a:r>
              <a:rPr lang="en-US" sz="2600" dirty="0"/>
              <a:t> hardware </a:t>
            </a:r>
          </a:p>
          <a:p>
            <a:pPr>
              <a:lnSpc>
                <a:spcPct val="150000"/>
              </a:lnSpc>
            </a:pPr>
            <a:r>
              <a:rPr lang="en-US" sz="2600" dirty="0" err="1"/>
              <a:t>maupun</a:t>
            </a:r>
            <a:r>
              <a:rPr lang="en-US" sz="2600" dirty="0"/>
              <a:t> software Anda, dan </a:t>
            </a:r>
            <a:r>
              <a:rPr lang="en-US" sz="2600" dirty="0" err="1"/>
              <a:t>batasi</a:t>
            </a:r>
            <a:r>
              <a:rPr lang="en-US" sz="2600" dirty="0"/>
              <a:t> </a:t>
            </a:r>
            <a:r>
              <a:rPr lang="en-US" sz="2600" dirty="0" err="1"/>
              <a:t>hak</a:t>
            </a:r>
            <a:r>
              <a:rPr lang="en-US" sz="2600" dirty="0"/>
              <a:t> </a:t>
            </a:r>
            <a:r>
              <a:rPr lang="en-US" sz="2600" dirty="0" err="1"/>
              <a:t>akses</a:t>
            </a:r>
            <a:r>
              <a:rPr lang="en-US" sz="26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600" dirty="0" err="1"/>
              <a:t>pengguna</a:t>
            </a:r>
            <a:r>
              <a:rPr lang="en-US" sz="2600" dirty="0"/>
              <a:t> </a:t>
            </a:r>
            <a:r>
              <a:rPr lang="en-US" sz="2600" dirty="0" err="1"/>
              <a:t>hanya</a:t>
            </a:r>
            <a:r>
              <a:rPr lang="en-US" sz="2600" dirty="0"/>
              <a:t> </a:t>
            </a:r>
            <a:r>
              <a:rPr lang="en-US" sz="2600" dirty="0" err="1"/>
              <a:t>untuk</a:t>
            </a:r>
            <a:r>
              <a:rPr lang="en-US" sz="2600" dirty="0"/>
              <a:t> </a:t>
            </a:r>
            <a:r>
              <a:rPr lang="en-US" sz="2600" dirty="0" err="1"/>
              <a:t>peralatan</a:t>
            </a:r>
            <a:r>
              <a:rPr lang="en-US" sz="2600" dirty="0"/>
              <a:t> dan program yang </a:t>
            </a:r>
            <a:r>
              <a:rPr lang="en-US" sz="2600" dirty="0" err="1"/>
              <a:t>dibutuhkan</a:t>
            </a:r>
            <a:r>
              <a:rPr lang="en-US" sz="2600" dirty="0"/>
              <a:t> </a:t>
            </a:r>
            <a:r>
              <a:rPr lang="en-US" sz="2600" dirty="0" err="1"/>
              <a:t>saja</a:t>
            </a:r>
            <a:r>
              <a:rPr lang="en-US" sz="2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7195875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10 Cara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Menjaga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IT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321146"/>
            <a:ext cx="8320438" cy="24156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b="1" dirty="0"/>
              <a:t>2. Design Safe Systems</a:t>
            </a:r>
            <a:endParaRPr lang="en-US" sz="2600" dirty="0"/>
          </a:p>
          <a:p>
            <a:pPr>
              <a:lnSpc>
                <a:spcPct val="150000"/>
              </a:lnSpc>
            </a:pPr>
            <a:r>
              <a:rPr lang="en-US" sz="2600" dirty="0" err="1"/>
              <a:t>Bila</a:t>
            </a:r>
            <a:r>
              <a:rPr lang="en-US" sz="2600" dirty="0"/>
              <a:t> </a:t>
            </a:r>
            <a:r>
              <a:rPr lang="en-US" sz="2600" dirty="0" err="1"/>
              <a:t>memungkinkan</a:t>
            </a:r>
            <a:r>
              <a:rPr lang="en-US" sz="2600" dirty="0"/>
              <a:t>, </a:t>
            </a:r>
            <a:r>
              <a:rPr lang="en-US" sz="2600" dirty="0" err="1"/>
              <a:t>gunakan</a:t>
            </a:r>
            <a:r>
              <a:rPr lang="en-US" sz="2600" dirty="0"/>
              <a:t> juga </a:t>
            </a:r>
            <a:r>
              <a:rPr lang="en-US" sz="2600" dirty="0" err="1"/>
              <a:t>alamat</a:t>
            </a:r>
            <a:r>
              <a:rPr lang="en-US" sz="2600" dirty="0"/>
              <a:t> email, </a:t>
            </a:r>
          </a:p>
          <a:p>
            <a:pPr>
              <a:lnSpc>
                <a:spcPct val="150000"/>
              </a:lnSpc>
            </a:pPr>
            <a:r>
              <a:rPr lang="en-US" sz="2600" dirty="0"/>
              <a:t>login, server dan </a:t>
            </a:r>
            <a:r>
              <a:rPr lang="en-US" sz="2600" dirty="0" err="1"/>
              <a:t>nama</a:t>
            </a:r>
            <a:r>
              <a:rPr lang="en-US" sz="2600" dirty="0"/>
              <a:t> domain yang </a:t>
            </a:r>
            <a:r>
              <a:rPr lang="en-US" sz="2600" dirty="0" err="1"/>
              <a:t>unik</a:t>
            </a:r>
            <a:r>
              <a:rPr lang="en-US" sz="2600" dirty="0"/>
              <a:t> </a:t>
            </a:r>
            <a:r>
              <a:rPr lang="en-US" sz="2600" dirty="0" err="1"/>
              <a:t>bagi</a:t>
            </a:r>
            <a:r>
              <a:rPr lang="en-US" sz="2600" dirty="0"/>
              <a:t> </a:t>
            </a:r>
            <a:r>
              <a:rPr lang="en-US" sz="2600" dirty="0" err="1"/>
              <a:t>setiap</a:t>
            </a:r>
            <a:r>
              <a:rPr lang="en-US" sz="2600" dirty="0"/>
              <a:t> </a:t>
            </a:r>
            <a:r>
              <a:rPr lang="en-US" sz="2600" dirty="0" err="1"/>
              <a:t>pengguna</a:t>
            </a:r>
            <a:r>
              <a:rPr lang="en-US" sz="2600" dirty="0"/>
              <a:t>, </a:t>
            </a:r>
            <a:r>
              <a:rPr lang="en-US" sz="2600" dirty="0" err="1"/>
              <a:t>kelompok</a:t>
            </a:r>
            <a:r>
              <a:rPr lang="en-US" sz="2600" dirty="0"/>
              <a:t> </a:t>
            </a:r>
            <a:r>
              <a:rPr lang="en-US" sz="2600" dirty="0" err="1"/>
              <a:t>kerja</a:t>
            </a:r>
            <a:r>
              <a:rPr lang="en-US" sz="2600" dirty="0"/>
              <a:t> </a:t>
            </a:r>
            <a:r>
              <a:rPr lang="en-US" sz="2600" dirty="0" err="1"/>
              <a:t>maupun</a:t>
            </a:r>
            <a:r>
              <a:rPr lang="en-US" sz="2600" dirty="0"/>
              <a:t> </a:t>
            </a:r>
            <a:r>
              <a:rPr lang="en-US" sz="2600" dirty="0" err="1"/>
              <a:t>departemen</a:t>
            </a:r>
            <a:r>
              <a:rPr lang="en-US" sz="2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6127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10 Cara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Menjaga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IT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321146"/>
            <a:ext cx="8320438" cy="4816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b="1" i="1" dirty="0"/>
              <a:t>3. </a:t>
            </a:r>
            <a:r>
              <a:rPr lang="en-US" sz="2600" b="1" dirty="0"/>
              <a:t>Conduct Screening And Background Checks</a:t>
            </a:r>
            <a:endParaRPr lang="en-US" sz="2600" dirty="0"/>
          </a:p>
          <a:p>
            <a:pPr>
              <a:lnSpc>
                <a:spcPct val="150000"/>
              </a:lnSpc>
            </a:pPr>
            <a:r>
              <a:rPr lang="en-US" sz="2600" dirty="0" err="1"/>
              <a:t>Melakukan</a:t>
            </a:r>
            <a:r>
              <a:rPr lang="en-US" sz="2600" dirty="0"/>
              <a:t> </a:t>
            </a:r>
            <a:r>
              <a:rPr lang="en-US" sz="2600" dirty="0" err="1"/>
              <a:t>skrining</a:t>
            </a:r>
            <a:r>
              <a:rPr lang="en-US" sz="2600" dirty="0"/>
              <a:t> dan </a:t>
            </a:r>
            <a:r>
              <a:rPr lang="en-US" sz="2600" dirty="0" err="1"/>
              <a:t>pemeriksaan</a:t>
            </a:r>
            <a:r>
              <a:rPr lang="en-US" sz="2600" dirty="0"/>
              <a:t> </a:t>
            </a:r>
            <a:r>
              <a:rPr lang="en-US" sz="2600" dirty="0" err="1"/>
              <a:t>latar</a:t>
            </a:r>
            <a:r>
              <a:rPr lang="en-US" sz="2600" dirty="0"/>
              <a:t> </a:t>
            </a:r>
            <a:r>
              <a:rPr lang="en-US" sz="2600" dirty="0" err="1"/>
              <a:t>belakang</a:t>
            </a:r>
            <a:r>
              <a:rPr lang="en-US" sz="26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600" dirty="0"/>
              <a:t>pada </a:t>
            </a:r>
            <a:r>
              <a:rPr lang="en-US" sz="2600" dirty="0" err="1"/>
              <a:t>karyawan</a:t>
            </a:r>
            <a:r>
              <a:rPr lang="en-US" sz="2600" dirty="0"/>
              <a:t> </a:t>
            </a:r>
            <a:r>
              <a:rPr lang="en-US" sz="2600" dirty="0" err="1"/>
              <a:t>perlu</a:t>
            </a:r>
            <a:r>
              <a:rPr lang="en-US" sz="2600" dirty="0"/>
              <a:t> </a:t>
            </a:r>
            <a:r>
              <a:rPr lang="en-US" sz="2600" dirty="0" err="1"/>
              <a:t>dilakukan</a:t>
            </a:r>
            <a:r>
              <a:rPr lang="en-US" sz="2600" dirty="0"/>
              <a:t>. </a:t>
            </a:r>
          </a:p>
          <a:p>
            <a:pPr>
              <a:lnSpc>
                <a:spcPct val="150000"/>
              </a:lnSpc>
            </a:pPr>
            <a:r>
              <a:rPr lang="en-US" sz="2600" dirty="0"/>
              <a:t>Sama </a:t>
            </a:r>
            <a:r>
              <a:rPr lang="en-US" sz="2600" dirty="0" err="1"/>
              <a:t>halnya</a:t>
            </a:r>
            <a:r>
              <a:rPr lang="en-US" sz="2600" dirty="0"/>
              <a:t> </a:t>
            </a:r>
            <a:r>
              <a:rPr lang="en-US" sz="2600" dirty="0" err="1"/>
              <a:t>dengan</a:t>
            </a:r>
            <a:r>
              <a:rPr lang="en-US" sz="2600" dirty="0"/>
              <a:t> </a:t>
            </a:r>
            <a:r>
              <a:rPr lang="en-US" sz="2600" dirty="0" err="1"/>
              <a:t>meneliti</a:t>
            </a:r>
            <a:r>
              <a:rPr lang="en-US" sz="2600" dirty="0"/>
              <a:t> </a:t>
            </a:r>
            <a:r>
              <a:rPr lang="en-US" sz="2600" dirty="0" err="1"/>
              <a:t>kredibilitas</a:t>
            </a:r>
            <a:r>
              <a:rPr lang="en-US" sz="2600" dirty="0"/>
              <a:t> </a:t>
            </a:r>
            <a:r>
              <a:rPr lang="en-US" sz="2600" dirty="0" err="1"/>
              <a:t>mereka</a:t>
            </a:r>
            <a:r>
              <a:rPr lang="en-US" sz="2600" dirty="0"/>
              <a:t> </a:t>
            </a:r>
            <a:r>
              <a:rPr lang="en-US" sz="2600" dirty="0" err="1"/>
              <a:t>jugaPada</a:t>
            </a:r>
            <a:r>
              <a:rPr lang="en-US" sz="2600" dirty="0"/>
              <a:t> </a:t>
            </a:r>
            <a:r>
              <a:rPr lang="en-US" sz="2600" dirty="0" err="1"/>
              <a:t>periode</a:t>
            </a:r>
            <a:r>
              <a:rPr lang="en-US" sz="2600" dirty="0"/>
              <a:t> </a:t>
            </a:r>
            <a:r>
              <a:rPr lang="en-US" sz="2600" dirty="0" err="1"/>
              <a:t>percobaan</a:t>
            </a:r>
            <a:r>
              <a:rPr lang="en-US" sz="2600" dirty="0"/>
              <a:t> </a:t>
            </a:r>
            <a:r>
              <a:rPr lang="en-US" sz="2600" dirty="0" err="1"/>
              <a:t>awal</a:t>
            </a:r>
            <a:r>
              <a:rPr lang="en-US" sz="2600" dirty="0"/>
              <a:t>, </a:t>
            </a:r>
            <a:r>
              <a:rPr lang="en-US" sz="2600" dirty="0" err="1"/>
              <a:t>akses</a:t>
            </a:r>
            <a:r>
              <a:rPr lang="en-US" sz="2600" dirty="0"/>
              <a:t> </a:t>
            </a:r>
            <a:r>
              <a:rPr lang="en-US" sz="2600" dirty="0" err="1"/>
              <a:t>terhadap</a:t>
            </a:r>
            <a:r>
              <a:rPr lang="en-US" sz="2600" dirty="0"/>
              <a:t> data </a:t>
            </a:r>
          </a:p>
          <a:p>
            <a:pPr>
              <a:lnSpc>
                <a:spcPct val="150000"/>
              </a:lnSpc>
            </a:pPr>
            <a:r>
              <a:rPr lang="en-US" sz="2600" dirty="0" err="1"/>
              <a:t>sensitif</a:t>
            </a:r>
            <a:r>
              <a:rPr lang="en-US" sz="2600" dirty="0"/>
              <a:t> </a:t>
            </a:r>
            <a:r>
              <a:rPr lang="en-US" sz="2600" dirty="0" err="1"/>
              <a:t>atau</a:t>
            </a:r>
            <a:r>
              <a:rPr lang="en-US" sz="2600" dirty="0"/>
              <a:t> </a:t>
            </a:r>
            <a:r>
              <a:rPr lang="en-US" sz="2600" dirty="0" err="1"/>
              <a:t>jaringan</a:t>
            </a:r>
            <a:r>
              <a:rPr lang="en-US" sz="2600" dirty="0"/>
              <a:t> yang </a:t>
            </a:r>
            <a:r>
              <a:rPr lang="en-US" sz="2600" dirty="0" err="1"/>
              <a:t>mencurigakan</a:t>
            </a:r>
            <a:r>
              <a:rPr lang="en-US" sz="2600" dirty="0"/>
              <a:t> yang </a:t>
            </a:r>
          </a:p>
          <a:p>
            <a:pPr>
              <a:lnSpc>
                <a:spcPct val="150000"/>
              </a:lnSpc>
            </a:pPr>
            <a:r>
              <a:rPr lang="en-US" sz="2600" dirty="0" err="1"/>
              <a:t>dilakukan</a:t>
            </a:r>
            <a:r>
              <a:rPr lang="en-US" sz="2600" dirty="0"/>
              <a:t> oleh </a:t>
            </a:r>
            <a:r>
              <a:rPr lang="en-US" sz="2600" dirty="0" err="1"/>
              <a:t>karyawan</a:t>
            </a:r>
            <a:r>
              <a:rPr lang="en-US" sz="2600" dirty="0"/>
              <a:t> Anda </a:t>
            </a:r>
            <a:r>
              <a:rPr lang="en-US" sz="2600" dirty="0" err="1"/>
              <a:t>harus</a:t>
            </a:r>
            <a:r>
              <a:rPr lang="en-US" sz="2600" dirty="0"/>
              <a:t> </a:t>
            </a:r>
            <a:r>
              <a:rPr lang="en-US" sz="2600" dirty="0" err="1"/>
              <a:t>dilarang</a:t>
            </a:r>
            <a:r>
              <a:rPr lang="en-US" sz="2600" dirty="0"/>
              <a:t> dan </a:t>
            </a:r>
          </a:p>
          <a:p>
            <a:pPr>
              <a:lnSpc>
                <a:spcPct val="150000"/>
              </a:lnSpc>
            </a:pPr>
            <a:r>
              <a:rPr lang="en-US" sz="2600" dirty="0"/>
              <a:t>juga </a:t>
            </a:r>
            <a:r>
              <a:rPr lang="en-US" sz="2600" dirty="0" err="1"/>
              <a:t>dibatasi</a:t>
            </a:r>
            <a:r>
              <a:rPr lang="en-US" sz="2600" dirty="0"/>
              <a:t>, agar </a:t>
            </a:r>
            <a:r>
              <a:rPr lang="en-US" sz="2600" dirty="0" err="1"/>
              <a:t>sistem</a:t>
            </a:r>
            <a:r>
              <a:rPr lang="en-US" sz="2600" dirty="0"/>
              <a:t> IT Anda </a:t>
            </a:r>
            <a:r>
              <a:rPr lang="en-US" sz="2600" dirty="0" err="1"/>
              <a:t>menjadi</a:t>
            </a:r>
            <a:r>
              <a:rPr lang="en-US" sz="2600" dirty="0"/>
              <a:t> </a:t>
            </a:r>
            <a:r>
              <a:rPr lang="en-US" sz="2600" dirty="0" err="1"/>
              <a:t>aman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6592574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10 Cara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Menjaga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IT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321146"/>
            <a:ext cx="8320438" cy="24156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b="1" i="1" dirty="0"/>
              <a:t>4. </a:t>
            </a:r>
            <a:r>
              <a:rPr lang="en-US" sz="2600" b="1" dirty="0"/>
              <a:t>Provide Basic Training</a:t>
            </a:r>
            <a:endParaRPr lang="en-US" sz="2600" dirty="0"/>
          </a:p>
          <a:p>
            <a:pPr>
              <a:lnSpc>
                <a:spcPct val="150000"/>
              </a:lnSpc>
            </a:pPr>
            <a:r>
              <a:rPr lang="en-US" sz="2600" dirty="0" err="1"/>
              <a:t>Pelanggaran</a:t>
            </a:r>
            <a:r>
              <a:rPr lang="en-US" sz="2600" dirty="0"/>
              <a:t> </a:t>
            </a:r>
            <a:r>
              <a:rPr lang="en-US" sz="2600" dirty="0" err="1"/>
              <a:t>keamanan</a:t>
            </a:r>
            <a:r>
              <a:rPr lang="en-US" sz="2600" dirty="0"/>
              <a:t> yang </a:t>
            </a:r>
            <a:r>
              <a:rPr lang="en-US" sz="2600" dirty="0" err="1"/>
              <a:t>tak</a:t>
            </a:r>
            <a:r>
              <a:rPr lang="en-US" sz="2600" dirty="0"/>
              <a:t> </a:t>
            </a:r>
            <a:r>
              <a:rPr lang="en-US" sz="2600" dirty="0" err="1"/>
              <a:t>terhitung</a:t>
            </a:r>
            <a:r>
              <a:rPr lang="en-US" sz="2600" dirty="0"/>
              <a:t> </a:t>
            </a:r>
            <a:r>
              <a:rPr lang="en-US" sz="2600" dirty="0" err="1"/>
              <a:t>jumlahnya</a:t>
            </a:r>
            <a:r>
              <a:rPr lang="en-US" sz="2600" dirty="0"/>
              <a:t> </a:t>
            </a:r>
            <a:r>
              <a:rPr lang="en-US" sz="2600" dirty="0" err="1"/>
              <a:t>kerap</a:t>
            </a:r>
            <a:r>
              <a:rPr lang="en-US" sz="2600" dirty="0"/>
              <a:t> </a:t>
            </a:r>
            <a:r>
              <a:rPr lang="en-US" sz="2600" dirty="0" err="1"/>
              <a:t>terjadi</a:t>
            </a:r>
            <a:r>
              <a:rPr lang="en-US" sz="2600" dirty="0"/>
              <a:t> </a:t>
            </a:r>
            <a:r>
              <a:rPr lang="en-US" sz="2600" dirty="0" err="1"/>
              <a:t>sebagai</a:t>
            </a:r>
            <a:r>
              <a:rPr lang="en-US" sz="2600" dirty="0"/>
              <a:t> </a:t>
            </a:r>
            <a:r>
              <a:rPr lang="en-US" sz="2600" dirty="0" err="1"/>
              <a:t>akibat</a:t>
            </a:r>
            <a:r>
              <a:rPr lang="en-US" sz="2600" dirty="0"/>
              <a:t> </a:t>
            </a:r>
            <a:r>
              <a:rPr lang="en-US" sz="2600" dirty="0" err="1"/>
              <a:t>kesalahan</a:t>
            </a:r>
            <a:r>
              <a:rPr lang="en-US" sz="2600" dirty="0"/>
              <a:t> dan </a:t>
            </a:r>
            <a:r>
              <a:rPr lang="en-US" sz="2600" dirty="0" err="1"/>
              <a:t>kecerobohan</a:t>
            </a:r>
            <a:r>
              <a:rPr lang="en-US" sz="2600" dirty="0"/>
              <a:t> </a:t>
            </a:r>
            <a:r>
              <a:rPr lang="en-US" sz="2600" dirty="0" err="1"/>
              <a:t>manusia</a:t>
            </a:r>
            <a:r>
              <a:rPr lang="en-US" sz="2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237164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10 Cara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Menjaga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IT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321146"/>
            <a:ext cx="8320438" cy="4216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b="1" i="1" dirty="0"/>
              <a:t>4. </a:t>
            </a:r>
            <a:r>
              <a:rPr lang="en-US" sz="2600" b="1" dirty="0"/>
              <a:t>Provide Basic Training</a:t>
            </a:r>
            <a:endParaRPr lang="en-US" sz="2600" dirty="0"/>
          </a:p>
          <a:p>
            <a:pPr>
              <a:lnSpc>
                <a:spcPct val="150000"/>
              </a:lnSpc>
            </a:pPr>
            <a:r>
              <a:rPr lang="en-US" sz="2600" dirty="0"/>
              <a:t>Anda </a:t>
            </a:r>
            <a:r>
              <a:rPr lang="en-US" sz="2600" dirty="0" err="1"/>
              <a:t>dapat</a:t>
            </a:r>
            <a:r>
              <a:rPr lang="en-US" sz="2600" dirty="0"/>
              <a:t> </a:t>
            </a:r>
            <a:r>
              <a:rPr lang="en-US" sz="2600" dirty="0" err="1"/>
              <a:t>membantu</a:t>
            </a:r>
            <a:r>
              <a:rPr lang="en-US" sz="2600" dirty="0"/>
              <a:t> </a:t>
            </a:r>
            <a:r>
              <a:rPr lang="en-US" sz="2600" dirty="0" err="1"/>
              <a:t>dengan</a:t>
            </a:r>
            <a:r>
              <a:rPr lang="en-US" sz="2600" dirty="0"/>
              <a:t> </a:t>
            </a:r>
            <a:r>
              <a:rPr lang="en-US" sz="2600" dirty="0" err="1"/>
              <a:t>membangun</a:t>
            </a:r>
            <a:r>
              <a:rPr lang="en-US" sz="2600" dirty="0"/>
              <a:t> </a:t>
            </a:r>
            <a:r>
              <a:rPr lang="en-US" sz="2600" dirty="0" err="1"/>
              <a:t>budaya</a:t>
            </a:r>
            <a:r>
              <a:rPr lang="en-US" sz="2600" dirty="0"/>
              <a:t> </a:t>
            </a:r>
            <a:r>
              <a:rPr lang="en-US" sz="2600" dirty="0" err="1"/>
              <a:t>perusahaan</a:t>
            </a:r>
            <a:r>
              <a:rPr lang="en-US" sz="2600" dirty="0"/>
              <a:t> yang </a:t>
            </a:r>
            <a:r>
              <a:rPr lang="en-US" sz="2600" dirty="0" err="1"/>
              <a:t>menekankan</a:t>
            </a:r>
            <a:r>
              <a:rPr lang="en-US" sz="2600" dirty="0"/>
              <a:t> pada </a:t>
            </a:r>
            <a:r>
              <a:rPr lang="en-US" sz="2600" dirty="0" err="1"/>
              <a:t>keamanan</a:t>
            </a:r>
            <a:r>
              <a:rPr lang="en-US" sz="26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600" dirty="0" err="1"/>
              <a:t>komputer</a:t>
            </a:r>
            <a:r>
              <a:rPr lang="en-US" sz="2600" dirty="0"/>
              <a:t> </a:t>
            </a:r>
            <a:r>
              <a:rPr lang="en-US" sz="2600" dirty="0" err="1"/>
              <a:t>melalui</a:t>
            </a:r>
            <a:r>
              <a:rPr lang="en-US" sz="2600" dirty="0"/>
              <a:t> program </a:t>
            </a:r>
            <a:r>
              <a:rPr lang="en-US" sz="2600" dirty="0" err="1"/>
              <a:t>pelatihan</a:t>
            </a:r>
            <a:r>
              <a:rPr lang="en-US" sz="2600" dirty="0"/>
              <a:t> yang </a:t>
            </a:r>
          </a:p>
          <a:p>
            <a:pPr>
              <a:lnSpc>
                <a:spcPct val="150000"/>
              </a:lnSpc>
            </a:pPr>
            <a:r>
              <a:rPr lang="en-US" sz="2600" dirty="0" err="1"/>
              <a:t>memperingatkan</a:t>
            </a:r>
            <a:r>
              <a:rPr lang="en-US" sz="2600" dirty="0"/>
              <a:t> </a:t>
            </a:r>
            <a:r>
              <a:rPr lang="en-US" sz="2600" dirty="0" err="1"/>
              <a:t>berapa</a:t>
            </a:r>
            <a:r>
              <a:rPr lang="en-US" sz="2600" dirty="0"/>
              <a:t> </a:t>
            </a:r>
            <a:r>
              <a:rPr lang="en-US" sz="2600" dirty="0" err="1"/>
              <a:t>besarnya</a:t>
            </a:r>
            <a:r>
              <a:rPr lang="en-US" sz="2600" dirty="0"/>
              <a:t> </a:t>
            </a:r>
            <a:r>
              <a:rPr lang="en-US" sz="2600" dirty="0" err="1"/>
              <a:t>risiko</a:t>
            </a:r>
            <a:r>
              <a:rPr lang="en-US" sz="2600" dirty="0"/>
              <a:t> pada </a:t>
            </a:r>
          </a:p>
          <a:p>
            <a:pPr>
              <a:lnSpc>
                <a:spcPct val="150000"/>
              </a:lnSpc>
            </a:pPr>
            <a:r>
              <a:rPr lang="en-US" sz="2600" dirty="0" err="1"/>
              <a:t>penggunaan</a:t>
            </a:r>
            <a:r>
              <a:rPr lang="en-US" sz="2600" dirty="0"/>
              <a:t> kata </a:t>
            </a:r>
            <a:r>
              <a:rPr lang="en-US" sz="2600" dirty="0" err="1"/>
              <a:t>sandi</a:t>
            </a:r>
            <a:r>
              <a:rPr lang="en-US" sz="2600" dirty="0"/>
              <a:t>, </a:t>
            </a:r>
            <a:r>
              <a:rPr lang="en-US" sz="2600" dirty="0" err="1"/>
              <a:t>jaringan</a:t>
            </a:r>
            <a:r>
              <a:rPr lang="en-US" sz="2600" dirty="0"/>
              <a:t>, program dan </a:t>
            </a:r>
          </a:p>
          <a:p>
            <a:pPr>
              <a:lnSpc>
                <a:spcPct val="150000"/>
              </a:lnSpc>
            </a:pPr>
            <a:r>
              <a:rPr lang="en-US" sz="2600" dirty="0" err="1"/>
              <a:t>perangkat</a:t>
            </a:r>
            <a:r>
              <a:rPr lang="en-US" sz="2600" dirty="0"/>
              <a:t> yang </a:t>
            </a:r>
            <a:r>
              <a:rPr lang="en-US" sz="2600" dirty="0" err="1"/>
              <a:t>ceroboh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8435621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10 Cara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Menjaga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IT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321146"/>
            <a:ext cx="8320438" cy="388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/>
              <a:t>5. Avoid Unknown Email </a:t>
            </a:r>
            <a:r>
              <a:rPr lang="en-US" sz="2800" b="1" dirty="0" err="1"/>
              <a:t>Attachements</a:t>
            </a:r>
            <a:endParaRPr lang="en-US" sz="2800" dirty="0"/>
          </a:p>
          <a:p>
            <a:pPr>
              <a:lnSpc>
                <a:spcPct val="150000"/>
              </a:lnSpc>
            </a:pPr>
            <a:r>
              <a:rPr lang="en-US" sz="2800" dirty="0" err="1"/>
              <a:t>Jangan</a:t>
            </a:r>
            <a:r>
              <a:rPr lang="en-US" sz="2800" dirty="0"/>
              <a:t> </a:t>
            </a:r>
            <a:r>
              <a:rPr lang="en-US" sz="2800" dirty="0" err="1"/>
              <a:t>pernah</a:t>
            </a:r>
            <a:r>
              <a:rPr lang="en-US" sz="2800" dirty="0"/>
              <a:t> </a:t>
            </a:r>
            <a:r>
              <a:rPr lang="en-US" sz="2800" dirty="0" err="1"/>
              <a:t>mengklik</a:t>
            </a:r>
            <a:r>
              <a:rPr lang="en-US" sz="2800" dirty="0"/>
              <a:t> </a:t>
            </a:r>
            <a:r>
              <a:rPr lang="en-US" sz="2800" dirty="0" err="1"/>
              <a:t>lampiran</a:t>
            </a:r>
            <a:r>
              <a:rPr lang="en-US" sz="2800" dirty="0"/>
              <a:t> email yang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dikenal</a:t>
            </a:r>
            <a:r>
              <a:rPr lang="en-US" sz="2800" dirty="0"/>
              <a:t>, yang </a:t>
            </a:r>
            <a:r>
              <a:rPr lang="en-US" sz="2800" dirty="0" err="1"/>
              <a:t>kemungkinan</a:t>
            </a:r>
            <a:r>
              <a:rPr lang="en-US" sz="2800" dirty="0"/>
              <a:t> </a:t>
            </a:r>
            <a:r>
              <a:rPr lang="en-US" sz="2800" dirty="0" err="1"/>
              <a:t>bisa</a:t>
            </a:r>
            <a:r>
              <a:rPr lang="en-US" sz="2800" dirty="0"/>
              <a:t> </a:t>
            </a:r>
            <a:r>
              <a:rPr lang="en-US" sz="2800" dirty="0" err="1"/>
              <a:t>berisi</a:t>
            </a:r>
            <a:r>
              <a:rPr lang="en-US" sz="2800" dirty="0"/>
              <a:t> virus </a:t>
            </a:r>
            <a:r>
              <a:rPr lang="en-US" sz="2800" dirty="0" err="1"/>
              <a:t>komputer</a:t>
            </a:r>
            <a:r>
              <a:rPr lang="en-US" sz="2800" dirty="0"/>
              <a:t>.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Sebelum</a:t>
            </a:r>
            <a:r>
              <a:rPr lang="en-US" sz="2800" dirty="0"/>
              <a:t> </a:t>
            </a:r>
            <a:r>
              <a:rPr lang="en-US" sz="2800" dirty="0" err="1"/>
              <a:t>membukanya</a:t>
            </a:r>
            <a:r>
              <a:rPr lang="en-US" sz="2800" dirty="0"/>
              <a:t>, </a:t>
            </a:r>
            <a:r>
              <a:rPr lang="en-US" sz="2800" dirty="0" err="1"/>
              <a:t>hubungi</a:t>
            </a:r>
            <a:r>
              <a:rPr lang="en-US" sz="2800" dirty="0"/>
              <a:t> </a:t>
            </a:r>
            <a:r>
              <a:rPr lang="en-US" sz="2800" dirty="0" err="1"/>
              <a:t>pengirim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mengkonfirmasi</a:t>
            </a:r>
            <a:r>
              <a:rPr lang="en-US" sz="2800" dirty="0"/>
              <a:t> </a:t>
            </a:r>
            <a:r>
              <a:rPr lang="en-US" sz="2800" dirty="0" err="1"/>
              <a:t>isi</a:t>
            </a:r>
            <a:r>
              <a:rPr lang="en-US" sz="2800" dirty="0"/>
              <a:t> </a:t>
            </a:r>
            <a:r>
              <a:rPr lang="en-US" sz="2800" dirty="0" err="1"/>
              <a:t>pesan</a:t>
            </a:r>
            <a:r>
              <a:rPr lang="en-US" sz="2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804271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10 Cara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Menjaga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IT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321146"/>
            <a:ext cx="8320438" cy="388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/>
              <a:t>5. Avoid Unknown Email </a:t>
            </a:r>
            <a:r>
              <a:rPr lang="en-US" sz="2800" b="1" dirty="0" err="1"/>
              <a:t>Attachements</a:t>
            </a:r>
            <a:endParaRPr lang="en-US" sz="2800" dirty="0"/>
          </a:p>
          <a:p>
            <a:pPr>
              <a:lnSpc>
                <a:spcPct val="150000"/>
              </a:lnSpc>
            </a:pPr>
            <a:r>
              <a:rPr lang="en-US" sz="2800" dirty="0" err="1"/>
              <a:t>Jika</a:t>
            </a:r>
            <a:r>
              <a:rPr lang="en-US" sz="2800" dirty="0"/>
              <a:t> Anda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mengenal</a:t>
            </a:r>
            <a:r>
              <a:rPr lang="en-US" sz="2800" dirty="0"/>
              <a:t> </a:t>
            </a:r>
            <a:r>
              <a:rPr lang="en-US" sz="2800" dirty="0" err="1"/>
              <a:t>pengirim</a:t>
            </a:r>
            <a:r>
              <a:rPr lang="en-US" sz="2800" dirty="0"/>
              <a:t> </a:t>
            </a:r>
            <a:r>
              <a:rPr lang="en-US" sz="2800" dirty="0" err="1"/>
              <a:t>tersebut</a:t>
            </a:r>
            <a:r>
              <a:rPr lang="en-US" sz="2800" dirty="0"/>
              <a:t>,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baiknya</a:t>
            </a:r>
            <a:r>
              <a:rPr lang="en-US" sz="2800" dirty="0"/>
              <a:t> Anda </a:t>
            </a:r>
            <a:r>
              <a:rPr lang="en-US" sz="2800" dirty="0" err="1"/>
              <a:t>menghapus</a:t>
            </a:r>
            <a:r>
              <a:rPr lang="en-US" sz="2800" dirty="0"/>
              <a:t> </a:t>
            </a:r>
            <a:r>
              <a:rPr lang="en-US" sz="2800" dirty="0" err="1"/>
              <a:t>pesan</a:t>
            </a:r>
            <a:r>
              <a:rPr lang="en-US" sz="2800" dirty="0"/>
              <a:t>, </a:t>
            </a:r>
            <a:r>
              <a:rPr lang="en-US" sz="2800" dirty="0" err="1"/>
              <a:t>memblokir</a:t>
            </a:r>
            <a:r>
              <a:rPr lang="en-US" sz="2800" dirty="0"/>
              <a:t> </a:t>
            </a:r>
            <a:r>
              <a:rPr lang="en-US" sz="2800" dirty="0" err="1"/>
              <a:t>akun</a:t>
            </a:r>
            <a:r>
              <a:rPr lang="en-US" sz="2800" dirty="0"/>
              <a:t> </a:t>
            </a:r>
            <a:r>
              <a:rPr lang="en-US" sz="2800" dirty="0" err="1"/>
              <a:t>pengirim</a:t>
            </a:r>
            <a:r>
              <a:rPr lang="en-US" sz="2800" dirty="0"/>
              <a:t> yang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dikenal</a:t>
            </a:r>
            <a:r>
              <a:rPr lang="en-US" sz="2800" dirty="0"/>
              <a:t>, dan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memperingatkan</a:t>
            </a:r>
            <a:r>
              <a:rPr lang="en-US" sz="2800" dirty="0"/>
              <a:t> orang lain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melakukan</a:t>
            </a:r>
            <a:r>
              <a:rPr lang="en-US" sz="2800" dirty="0"/>
              <a:t> </a:t>
            </a:r>
            <a:r>
              <a:rPr lang="en-US" sz="2800" dirty="0" err="1"/>
              <a:t>hal</a:t>
            </a:r>
            <a:r>
              <a:rPr lang="en-US" sz="2800" dirty="0"/>
              <a:t> yang </a:t>
            </a:r>
            <a:r>
              <a:rPr lang="en-US" sz="2800" dirty="0" err="1"/>
              <a:t>sama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404384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10 Cara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Menjaga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IT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321146"/>
            <a:ext cx="8320438" cy="4533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i="1" dirty="0"/>
              <a:t>6. </a:t>
            </a:r>
            <a:r>
              <a:rPr lang="en-US" sz="2800" b="1" dirty="0"/>
              <a:t>Hang Up And Call Back</a:t>
            </a:r>
            <a:endParaRPr lang="en-US" sz="2800" dirty="0"/>
          </a:p>
          <a:p>
            <a:pPr>
              <a:lnSpc>
                <a:spcPct val="150000"/>
              </a:lnSpc>
            </a:pPr>
            <a:r>
              <a:rPr lang="en-US" sz="2800" dirty="0" err="1"/>
              <a:t>Jika</a:t>
            </a:r>
            <a:r>
              <a:rPr lang="en-US" sz="2800" dirty="0"/>
              <a:t> Anda </a:t>
            </a:r>
            <a:r>
              <a:rPr lang="en-US" sz="2800" dirty="0" err="1"/>
              <a:t>menerima</a:t>
            </a:r>
            <a:r>
              <a:rPr lang="en-US" sz="2800" dirty="0"/>
              <a:t> </a:t>
            </a:r>
            <a:r>
              <a:rPr lang="en-US" sz="2800" dirty="0" err="1"/>
              <a:t>panggilan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orang yang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dikenal</a:t>
            </a:r>
            <a:r>
              <a:rPr lang="en-US" sz="2800" dirty="0"/>
              <a:t> yang </a:t>
            </a:r>
            <a:r>
              <a:rPr lang="en-US" sz="2800" dirty="0" err="1"/>
              <a:t>tiba-tiba</a:t>
            </a:r>
            <a:r>
              <a:rPr lang="en-US" sz="2800" dirty="0"/>
              <a:t> </a:t>
            </a:r>
            <a:r>
              <a:rPr lang="en-US" sz="2800" dirty="0" err="1"/>
              <a:t>ingin</a:t>
            </a:r>
            <a:r>
              <a:rPr lang="en-US" sz="2800" dirty="0"/>
              <a:t> </a:t>
            </a:r>
            <a:r>
              <a:rPr lang="en-US" sz="2800" dirty="0" err="1"/>
              <a:t>memberikan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hadiah</a:t>
            </a:r>
            <a:r>
              <a:rPr lang="en-US" sz="2800" dirty="0"/>
              <a:t> dan </a:t>
            </a:r>
            <a:r>
              <a:rPr lang="en-US" sz="2800" dirty="0" err="1"/>
              <a:t>berpura-pura</a:t>
            </a:r>
            <a:r>
              <a:rPr lang="en-US" sz="2800" dirty="0"/>
              <a:t> </a:t>
            </a:r>
            <a:r>
              <a:rPr lang="en-US" sz="2800" dirty="0" err="1"/>
              <a:t>hadiah</a:t>
            </a:r>
            <a:r>
              <a:rPr lang="en-US" sz="2800" dirty="0"/>
              <a:t> </a:t>
            </a:r>
            <a:r>
              <a:rPr lang="en-US" sz="2800" dirty="0" err="1"/>
              <a:t>itu</a:t>
            </a:r>
            <a:r>
              <a:rPr lang="en-US" sz="2800" dirty="0"/>
              <a:t> </a:t>
            </a:r>
            <a:r>
              <a:rPr lang="en-US" sz="2800" dirty="0" err="1"/>
              <a:t>diberikan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oleh </a:t>
            </a:r>
            <a:r>
              <a:rPr lang="en-US" sz="2800" dirty="0" err="1"/>
              <a:t>perwakilan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bank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mitra</a:t>
            </a:r>
            <a:r>
              <a:rPr lang="en-US" sz="2800" dirty="0"/>
              <a:t> </a:t>
            </a:r>
            <a:r>
              <a:rPr lang="en-US" sz="2800" dirty="0" err="1"/>
              <a:t>lainnya</a:t>
            </a:r>
            <a:r>
              <a:rPr lang="en-US" sz="2800" dirty="0"/>
              <a:t>,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segera</a:t>
            </a:r>
            <a:r>
              <a:rPr lang="en-US" sz="2800" dirty="0"/>
              <a:t> </a:t>
            </a:r>
            <a:r>
              <a:rPr lang="en-US" sz="2800" dirty="0" err="1"/>
              <a:t>akhiri</a:t>
            </a:r>
            <a:r>
              <a:rPr lang="en-US" sz="2800" dirty="0"/>
              <a:t> </a:t>
            </a:r>
            <a:r>
              <a:rPr lang="en-US" sz="2800" dirty="0" err="1"/>
              <a:t>panggilan</a:t>
            </a:r>
            <a:r>
              <a:rPr lang="en-US" sz="2800" dirty="0"/>
              <a:t> yang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dikenal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tersebut</a:t>
            </a:r>
            <a:r>
              <a:rPr lang="en-US" sz="2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331354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10 Cara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Menjaga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IT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321146"/>
            <a:ext cx="8320438" cy="3240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i="1" dirty="0"/>
              <a:t>6. </a:t>
            </a:r>
            <a:r>
              <a:rPr lang="en-US" sz="2800" b="1" dirty="0"/>
              <a:t>Hang Up And Call Back</a:t>
            </a:r>
            <a:endParaRPr lang="en-US" sz="2800" dirty="0"/>
          </a:p>
          <a:p>
            <a:pPr>
              <a:lnSpc>
                <a:spcPct val="150000"/>
              </a:lnSpc>
            </a:pPr>
            <a:r>
              <a:rPr lang="en-US" sz="2800" dirty="0" err="1"/>
              <a:t>Kemudian</a:t>
            </a:r>
            <a:r>
              <a:rPr lang="en-US" sz="2800" dirty="0"/>
              <a:t> </a:t>
            </a:r>
            <a:r>
              <a:rPr lang="en-US" sz="2800" dirty="0" err="1"/>
              <a:t>hubungi</a:t>
            </a:r>
            <a:r>
              <a:rPr lang="en-US" sz="2800" dirty="0"/>
              <a:t> </a:t>
            </a:r>
            <a:r>
              <a:rPr lang="en-US" sz="2800" dirty="0" err="1"/>
              <a:t>kontak</a:t>
            </a:r>
            <a:r>
              <a:rPr lang="en-US" sz="2800" dirty="0"/>
              <a:t> </a:t>
            </a:r>
            <a:r>
              <a:rPr lang="en-US" sz="2800" dirty="0" err="1"/>
              <a:t>langsung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organisasi</a:t>
            </a:r>
            <a:r>
              <a:rPr lang="en-US" sz="2800" dirty="0"/>
              <a:t> </a:t>
            </a:r>
            <a:r>
              <a:rPr lang="en-US" sz="2800" dirty="0" err="1"/>
              <a:t>tersebut</a:t>
            </a:r>
            <a:r>
              <a:rPr lang="en-US" sz="2800" dirty="0"/>
              <a:t>, </a:t>
            </a:r>
            <a:r>
              <a:rPr lang="en-US" sz="2800" dirty="0" err="1"/>
              <a:t>atau</a:t>
            </a:r>
            <a:r>
              <a:rPr lang="en-US" sz="2800" dirty="0"/>
              <a:t> salah </a:t>
            </a:r>
            <a:r>
              <a:rPr lang="en-US" sz="2800" dirty="0" err="1"/>
              <a:t>satu</a:t>
            </a:r>
            <a:r>
              <a:rPr lang="en-US" sz="2800" dirty="0"/>
              <a:t> </a:t>
            </a:r>
            <a:r>
              <a:rPr lang="en-US" sz="2800" dirty="0" err="1"/>
              <a:t>nomor</a:t>
            </a:r>
            <a:r>
              <a:rPr lang="en-US" sz="2800" dirty="0"/>
              <a:t> call </a:t>
            </a:r>
            <a:r>
              <a:rPr lang="en-US" sz="2800" dirty="0" err="1"/>
              <a:t>centernya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mengkonfirmasi</a:t>
            </a:r>
            <a:r>
              <a:rPr lang="en-US" sz="2800" dirty="0"/>
              <a:t> </a:t>
            </a:r>
            <a:r>
              <a:rPr lang="en-US" sz="2800" dirty="0" err="1"/>
              <a:t>bahwa</a:t>
            </a:r>
            <a:r>
              <a:rPr lang="en-US" sz="2800" dirty="0"/>
              <a:t> </a:t>
            </a:r>
            <a:r>
              <a:rPr lang="en-US" sz="2800" dirty="0" err="1"/>
              <a:t>panggilan</a:t>
            </a:r>
            <a:r>
              <a:rPr lang="en-US" sz="2800" dirty="0"/>
              <a:t> yang 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Anda </a:t>
            </a:r>
            <a:r>
              <a:rPr lang="en-US" sz="2800" dirty="0" err="1"/>
              <a:t>terima</a:t>
            </a:r>
            <a:r>
              <a:rPr lang="en-US" sz="2800" dirty="0"/>
              <a:t> </a:t>
            </a:r>
            <a:r>
              <a:rPr lang="en-US" sz="2800" dirty="0" err="1"/>
              <a:t>tersebut</a:t>
            </a:r>
            <a:r>
              <a:rPr lang="en-US" sz="2800" dirty="0"/>
              <a:t> </a:t>
            </a:r>
            <a:r>
              <a:rPr lang="en-US" sz="2800" dirty="0" err="1"/>
              <a:t>sah</a:t>
            </a:r>
            <a:r>
              <a:rPr lang="en-US" sz="2800" dirty="0"/>
              <a:t>/</a:t>
            </a:r>
            <a:r>
              <a:rPr lang="en-US" sz="2800" dirty="0" err="1"/>
              <a:t>tidak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873109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10 Cara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Menjaga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IT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321146"/>
            <a:ext cx="8320438" cy="5179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i="1" dirty="0"/>
              <a:t>7</a:t>
            </a:r>
            <a:r>
              <a:rPr lang="en-US" sz="2800" b="1" dirty="0"/>
              <a:t>. Think Before Clicking</a:t>
            </a:r>
            <a:endParaRPr lang="en-US" sz="2800" dirty="0"/>
          </a:p>
          <a:p>
            <a:pPr>
              <a:lnSpc>
                <a:spcPct val="150000"/>
              </a:lnSpc>
            </a:pP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menghindari</a:t>
            </a:r>
            <a:r>
              <a:rPr lang="en-US" sz="2800" dirty="0"/>
              <a:t> </a:t>
            </a:r>
            <a:r>
              <a:rPr lang="en-US" sz="2800" dirty="0" err="1"/>
              <a:t>penipuan</a:t>
            </a:r>
            <a:r>
              <a:rPr lang="en-US" sz="2800" dirty="0"/>
              <a:t> yang </a:t>
            </a:r>
            <a:r>
              <a:rPr lang="en-US" sz="2800" dirty="0" err="1"/>
              <a:t>terjadi</a:t>
            </a:r>
            <a:r>
              <a:rPr lang="en-US" sz="2800" dirty="0"/>
              <a:t> </a:t>
            </a:r>
            <a:r>
              <a:rPr lang="en-US" sz="2800" dirty="0" err="1"/>
              <a:t>melalui</a:t>
            </a:r>
            <a:r>
              <a:rPr lang="en-US" sz="2800" dirty="0"/>
              <a:t> email yang </a:t>
            </a:r>
            <a:r>
              <a:rPr lang="en-US" sz="2800" dirty="0" err="1"/>
              <a:t>meminta</a:t>
            </a:r>
            <a:r>
              <a:rPr lang="en-US" sz="2800" dirty="0"/>
              <a:t> </a:t>
            </a:r>
            <a:r>
              <a:rPr lang="en-US" sz="2800" dirty="0" err="1"/>
              <a:t>informasi</a:t>
            </a:r>
            <a:r>
              <a:rPr lang="en-US" sz="2800" dirty="0"/>
              <a:t> </a:t>
            </a:r>
            <a:r>
              <a:rPr lang="en-US" sz="2800" dirty="0" err="1"/>
              <a:t>nama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, 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kata </a:t>
            </a:r>
            <a:r>
              <a:rPr lang="en-US" sz="2800" dirty="0" err="1"/>
              <a:t>sandi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informasi</a:t>
            </a:r>
            <a:r>
              <a:rPr lang="en-US" sz="2800" dirty="0"/>
              <a:t> </a:t>
            </a:r>
            <a:r>
              <a:rPr lang="en-US" sz="2800" dirty="0" err="1"/>
              <a:t>pribadi</a:t>
            </a:r>
            <a:r>
              <a:rPr lang="en-US" sz="2800" dirty="0"/>
              <a:t>, Anda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mempertimbangkannya</a:t>
            </a:r>
            <a:r>
              <a:rPr lang="en-US" sz="2800" dirty="0"/>
              <a:t> </a:t>
            </a:r>
            <a:r>
              <a:rPr lang="en-US" sz="2800" dirty="0" err="1"/>
              <a:t>kembali</a:t>
            </a:r>
            <a:r>
              <a:rPr lang="en-US" sz="2800" dirty="0"/>
              <a:t> agar Anda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terdorong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situs web </a:t>
            </a:r>
            <a:r>
              <a:rPr lang="en-US" sz="2800" dirty="0" err="1"/>
              <a:t>palsu</a:t>
            </a:r>
            <a:r>
              <a:rPr lang="en-US" sz="2800" dirty="0"/>
              <a:t> yang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mendorong</a:t>
            </a:r>
            <a:r>
              <a:rPr lang="en-US" sz="2800" dirty="0"/>
              <a:t> </a:t>
            </a:r>
            <a:r>
              <a:rPr lang="en-US" sz="2800" dirty="0" err="1"/>
              <a:t>calon</a:t>
            </a:r>
            <a:r>
              <a:rPr lang="en-US" sz="2800" dirty="0"/>
              <a:t> korban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memasukkan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data </a:t>
            </a:r>
            <a:r>
              <a:rPr lang="en-US" sz="2800" dirty="0" err="1"/>
              <a:t>mereka</a:t>
            </a:r>
            <a:r>
              <a:rPr lang="en-US" sz="2800" dirty="0"/>
              <a:t> </a:t>
            </a:r>
            <a:r>
              <a:rPr lang="en-US" sz="2800" dirty="0" err="1"/>
              <a:t>sendiri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881630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10 Cara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Menjaga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IT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321146"/>
            <a:ext cx="8320438" cy="4533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i="1" dirty="0"/>
              <a:t>8. </a:t>
            </a:r>
            <a:r>
              <a:rPr lang="en-US" sz="2800" b="1" dirty="0"/>
              <a:t>Use A Virus Scanner, And Keep All Software Up-to-date</a:t>
            </a:r>
            <a:endParaRPr lang="en-US" sz="2800" dirty="0"/>
          </a:p>
          <a:p>
            <a:pPr>
              <a:lnSpc>
                <a:spcPct val="150000"/>
              </a:lnSpc>
            </a:pPr>
            <a:r>
              <a:rPr lang="en-US" sz="2800" dirty="0" err="1"/>
              <a:t>Baik</a:t>
            </a:r>
            <a:r>
              <a:rPr lang="en-US" sz="2800" dirty="0"/>
              <a:t> Anda </a:t>
            </a:r>
            <a:r>
              <a:rPr lang="en-US" sz="2800" dirty="0" err="1"/>
              <a:t>bekerja</a:t>
            </a:r>
            <a:r>
              <a:rPr lang="en-US" sz="2800" dirty="0"/>
              <a:t> di </a:t>
            </a:r>
            <a:r>
              <a:rPr lang="en-US" sz="2800" dirty="0" err="1"/>
              <a:t>rumah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di </a:t>
            </a:r>
            <a:r>
              <a:rPr lang="en-US" sz="2800" dirty="0" err="1"/>
              <a:t>jaringan</a:t>
            </a:r>
            <a:r>
              <a:rPr lang="en-US" sz="2800" dirty="0"/>
              <a:t> </a:t>
            </a:r>
            <a:r>
              <a:rPr lang="en-US" sz="2800" dirty="0" err="1"/>
              <a:t>kantor</a:t>
            </a:r>
            <a:r>
              <a:rPr lang="en-US" sz="2800" dirty="0"/>
              <a:t>, </a:t>
            </a:r>
            <a:r>
              <a:rPr lang="en-US" sz="2800" dirty="0" err="1"/>
              <a:t>disarankan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menginstal</a:t>
            </a:r>
            <a:r>
              <a:rPr lang="en-US" sz="2800" dirty="0"/>
              <a:t> antivirus pada PC Anda. 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Banyak </a:t>
            </a:r>
            <a:r>
              <a:rPr lang="en-US" sz="2800" dirty="0" err="1"/>
              <a:t>penyedia</a:t>
            </a:r>
            <a:r>
              <a:rPr lang="en-US" sz="2800" dirty="0"/>
              <a:t> </a:t>
            </a:r>
            <a:r>
              <a:rPr lang="en-US" sz="2800" dirty="0" err="1"/>
              <a:t>jaringan</a:t>
            </a:r>
            <a:r>
              <a:rPr lang="en-US" sz="2800" dirty="0"/>
              <a:t> </a:t>
            </a:r>
            <a:r>
              <a:rPr lang="en-US" sz="2800" dirty="0" err="1"/>
              <a:t>sekarang</a:t>
            </a:r>
            <a:r>
              <a:rPr lang="en-US" sz="2800" dirty="0"/>
              <a:t> </a:t>
            </a:r>
            <a:r>
              <a:rPr lang="en-US" sz="2800" dirty="0" err="1"/>
              <a:t>menawarkan</a:t>
            </a:r>
            <a:r>
              <a:rPr lang="en-US" sz="2800" dirty="0"/>
              <a:t> </a:t>
            </a:r>
            <a:r>
              <a:rPr lang="en-US" sz="2800" dirty="0" err="1"/>
              <a:t>aplikasi</a:t>
            </a:r>
            <a:r>
              <a:rPr lang="en-US" sz="2800" dirty="0"/>
              <a:t> antivirus </a:t>
            </a:r>
            <a:r>
              <a:rPr lang="en-US" sz="2800" dirty="0" err="1"/>
              <a:t>secara</a:t>
            </a:r>
            <a:r>
              <a:rPr lang="en-US" sz="2800" dirty="0"/>
              <a:t> gratis. </a:t>
            </a:r>
          </a:p>
        </p:txBody>
      </p:sp>
    </p:spTree>
    <p:extLst>
      <p:ext uri="{BB962C8B-B14F-4D97-AF65-F5344CB8AC3E}">
        <p14:creationId xmlns:p14="http://schemas.microsoft.com/office/powerpoint/2010/main" val="150495042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10 Cara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Menjaga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IT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321146"/>
            <a:ext cx="8320438" cy="388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i="1" dirty="0"/>
              <a:t>8. </a:t>
            </a:r>
            <a:r>
              <a:rPr lang="en-US" sz="2800" b="1" dirty="0"/>
              <a:t>Use A Virus Scanner, And Keep All Software Up-to-date</a:t>
            </a:r>
            <a:endParaRPr lang="en-US" sz="2800" dirty="0"/>
          </a:p>
          <a:p>
            <a:pPr>
              <a:lnSpc>
                <a:spcPct val="150000"/>
              </a:lnSpc>
            </a:pPr>
            <a:r>
              <a:rPr lang="en-US" sz="2800" dirty="0"/>
              <a:t>Di </a:t>
            </a:r>
            <a:r>
              <a:rPr lang="en-US" sz="2800" dirty="0" err="1"/>
              <a:t>samping</a:t>
            </a:r>
            <a:r>
              <a:rPr lang="en-US" sz="2800" dirty="0"/>
              <a:t> </a:t>
            </a:r>
            <a:r>
              <a:rPr lang="en-US" sz="2800" dirty="0" err="1"/>
              <a:t>itu</a:t>
            </a:r>
            <a:r>
              <a:rPr lang="en-US" sz="2800" dirty="0"/>
              <a:t>, </a:t>
            </a:r>
            <a:r>
              <a:rPr lang="en-US" sz="2800" dirty="0" err="1"/>
              <a:t>menjaga</a:t>
            </a:r>
            <a:r>
              <a:rPr lang="en-US" sz="2800" dirty="0"/>
              <a:t> </a:t>
            </a:r>
            <a:r>
              <a:rPr lang="en-US" sz="2800" dirty="0" err="1"/>
              <a:t>perangkat</a:t>
            </a:r>
            <a:r>
              <a:rPr lang="en-US" sz="2800" dirty="0"/>
              <a:t> </a:t>
            </a:r>
            <a:r>
              <a:rPr lang="en-US" sz="2800" dirty="0" err="1"/>
              <a:t>lunak</a:t>
            </a:r>
            <a:r>
              <a:rPr lang="en-US" sz="2800" dirty="0"/>
              <a:t> agar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terus</a:t>
            </a:r>
            <a:r>
              <a:rPr lang="en-US" sz="2800" dirty="0"/>
              <a:t> </a:t>
            </a:r>
            <a:r>
              <a:rPr lang="en-US" sz="2800" i="1" dirty="0"/>
              <a:t>up-to-date</a:t>
            </a:r>
            <a:r>
              <a:rPr lang="en-US" sz="2800" dirty="0"/>
              <a:t> juga </a:t>
            </a:r>
            <a:r>
              <a:rPr lang="en-US" sz="2800" dirty="0" err="1"/>
              <a:t>mampu</a:t>
            </a:r>
            <a:r>
              <a:rPr lang="en-US" sz="2800" dirty="0"/>
              <a:t> </a:t>
            </a:r>
            <a:r>
              <a:rPr lang="en-US" sz="2800" dirty="0" err="1"/>
              <a:t>mencegah</a:t>
            </a:r>
            <a:r>
              <a:rPr lang="en-US" sz="2800" dirty="0"/>
              <a:t> virus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masuk</a:t>
            </a:r>
            <a:r>
              <a:rPr lang="en-US" sz="2800" dirty="0"/>
              <a:t> dan </a:t>
            </a:r>
            <a:r>
              <a:rPr lang="en-US" sz="2800" dirty="0" err="1"/>
              <a:t>membuat</a:t>
            </a:r>
            <a:r>
              <a:rPr lang="en-US" sz="2800" dirty="0"/>
              <a:t> </a:t>
            </a:r>
            <a:r>
              <a:rPr lang="en-US" sz="2800" dirty="0" err="1"/>
              <a:t>keamanan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IT Anda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terjaga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378372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10 Cara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Menjaga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IT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321146"/>
            <a:ext cx="8320438" cy="5179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/>
              <a:t>9. Keep Sensitive Data Out Of The Cloud</a:t>
            </a:r>
            <a:endParaRPr lang="en-US" sz="2800" dirty="0"/>
          </a:p>
          <a:p>
            <a:pPr>
              <a:lnSpc>
                <a:spcPct val="150000"/>
              </a:lnSpc>
            </a:pPr>
            <a:r>
              <a:rPr lang="en-US" sz="2800" i="1" dirty="0"/>
              <a:t>Cloud computing</a:t>
            </a:r>
            <a:r>
              <a:rPr lang="en-US" sz="2800" dirty="0"/>
              <a:t> </a:t>
            </a:r>
            <a:r>
              <a:rPr lang="en-US" sz="2800" dirty="0" err="1"/>
              <a:t>menawarkan</a:t>
            </a:r>
            <a:r>
              <a:rPr lang="en-US" sz="2800" dirty="0"/>
              <a:t> </a:t>
            </a:r>
            <a:r>
              <a:rPr lang="en-US" sz="2800" dirty="0" err="1"/>
              <a:t>banyak</a:t>
            </a:r>
            <a:r>
              <a:rPr lang="en-US" sz="2800" dirty="0"/>
              <a:t> </a:t>
            </a:r>
            <a:r>
              <a:rPr lang="en-US" sz="2800" dirty="0" err="1"/>
              <a:t>manfaat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dan </a:t>
            </a:r>
            <a:r>
              <a:rPr lang="en-US" sz="2800" dirty="0" err="1"/>
              <a:t>penghematan</a:t>
            </a:r>
            <a:r>
              <a:rPr lang="en-US" sz="2800" dirty="0"/>
              <a:t> </a:t>
            </a:r>
            <a:r>
              <a:rPr lang="en-US" sz="2800" dirty="0" err="1"/>
              <a:t>biaya</a:t>
            </a:r>
            <a:r>
              <a:rPr lang="en-US" sz="2800" dirty="0"/>
              <a:t> </a:t>
            </a:r>
            <a:r>
              <a:rPr lang="en-US" sz="2800" dirty="0" err="1"/>
              <a:t>kepada</a:t>
            </a:r>
            <a:r>
              <a:rPr lang="en-US" sz="2800" dirty="0"/>
              <a:t> </a:t>
            </a:r>
            <a:r>
              <a:rPr lang="en-US" sz="2800" dirty="0" err="1"/>
              <a:t>bisnis</a:t>
            </a:r>
            <a:r>
              <a:rPr lang="en-US" sz="2800" dirty="0"/>
              <a:t> Anda.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Namun</a:t>
            </a:r>
            <a:r>
              <a:rPr lang="en-US" sz="2800" dirty="0"/>
              <a:t> </a:t>
            </a:r>
            <a:r>
              <a:rPr lang="en-US" sz="2800" dirty="0" err="1"/>
              <a:t>layanan</a:t>
            </a:r>
            <a:r>
              <a:rPr lang="en-US" sz="2800" dirty="0"/>
              <a:t> </a:t>
            </a:r>
            <a:r>
              <a:rPr lang="en-US" sz="2800" dirty="0" err="1"/>
              <a:t>semacam</a:t>
            </a:r>
            <a:r>
              <a:rPr lang="en-US" sz="2800" dirty="0"/>
              <a:t> </a:t>
            </a:r>
            <a:r>
              <a:rPr lang="en-US" sz="2800" dirty="0" err="1"/>
              <a:t>itu</a:t>
            </a:r>
            <a:r>
              <a:rPr lang="en-US" sz="2800" dirty="0"/>
              <a:t> juga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menimbulkan</a:t>
            </a:r>
            <a:r>
              <a:rPr lang="en-US" sz="2800" dirty="0"/>
              <a:t> </a:t>
            </a:r>
            <a:r>
              <a:rPr lang="en-US" sz="2800" dirty="0" err="1"/>
              <a:t>ancaman</a:t>
            </a:r>
            <a:r>
              <a:rPr lang="en-US" sz="2800" dirty="0"/>
              <a:t> </a:t>
            </a:r>
            <a:r>
              <a:rPr lang="en-US" sz="2800" dirty="0" err="1"/>
              <a:t>tambahan</a:t>
            </a:r>
            <a:r>
              <a:rPr lang="en-US" sz="2800" dirty="0"/>
              <a:t> </a:t>
            </a:r>
            <a:r>
              <a:rPr lang="en-US" sz="2800" dirty="0" err="1"/>
              <a:t>karena</a:t>
            </a:r>
            <a:r>
              <a:rPr lang="en-US" sz="2800" dirty="0"/>
              <a:t> data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ditempatkan</a:t>
            </a:r>
            <a:r>
              <a:rPr lang="en-US" sz="2800" dirty="0"/>
              <a:t> di server </a:t>
            </a:r>
            <a:r>
              <a:rPr lang="en-US" sz="2800" dirty="0" err="1"/>
              <a:t>jarak</a:t>
            </a:r>
            <a:r>
              <a:rPr lang="en-US" sz="2800" dirty="0"/>
              <a:t> </a:t>
            </a:r>
            <a:r>
              <a:rPr lang="en-US" sz="2800" dirty="0" err="1"/>
              <a:t>jauh</a:t>
            </a:r>
            <a:r>
              <a:rPr lang="en-US" sz="2800" dirty="0"/>
              <a:t> yang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dioperasikan</a:t>
            </a:r>
            <a:r>
              <a:rPr lang="en-US" sz="2800" dirty="0"/>
              <a:t> oleh </a:t>
            </a:r>
            <a:r>
              <a:rPr lang="en-US" sz="2800" dirty="0" err="1"/>
              <a:t>pihak</a:t>
            </a:r>
            <a:r>
              <a:rPr lang="en-US" sz="2800" dirty="0"/>
              <a:t> </a:t>
            </a:r>
            <a:r>
              <a:rPr lang="en-US" sz="2800" dirty="0" err="1"/>
              <a:t>ketiga</a:t>
            </a:r>
            <a:r>
              <a:rPr lang="en-US" sz="2800" dirty="0"/>
              <a:t> yang </a:t>
            </a:r>
            <a:r>
              <a:rPr lang="en-US" sz="2800" dirty="0" err="1"/>
              <a:t>mungkin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memiliki</a:t>
            </a:r>
            <a:r>
              <a:rPr lang="en-US" sz="2800" dirty="0"/>
              <a:t> </a:t>
            </a:r>
            <a:r>
              <a:rPr lang="en-US" sz="2800" dirty="0" err="1"/>
              <a:t>masalah</a:t>
            </a:r>
            <a:r>
              <a:rPr lang="en-US" sz="2800" dirty="0"/>
              <a:t> </a:t>
            </a:r>
            <a:r>
              <a:rPr lang="en-US" sz="2800" dirty="0" err="1"/>
              <a:t>keamanan</a:t>
            </a:r>
            <a:r>
              <a:rPr lang="en-US" sz="2800" dirty="0"/>
              <a:t> </a:t>
            </a:r>
            <a:r>
              <a:rPr lang="en-US" sz="2800" dirty="0" err="1"/>
              <a:t>tersendiri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073600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10 Cara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Menjaga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IT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321146"/>
            <a:ext cx="8320438" cy="3240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i="1" dirty="0"/>
              <a:t>10</a:t>
            </a:r>
            <a:r>
              <a:rPr lang="en-US" sz="2800" b="1" dirty="0"/>
              <a:t>. Stay Paranoid</a:t>
            </a:r>
            <a:endParaRPr lang="en-US" sz="2800" dirty="0"/>
          </a:p>
          <a:p>
            <a:pPr>
              <a:lnSpc>
                <a:spcPct val="150000"/>
              </a:lnSpc>
            </a:pPr>
            <a:r>
              <a:rPr lang="en-US" sz="2800" dirty="0" err="1"/>
              <a:t>Rusak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robek</a:t>
            </a:r>
            <a:r>
              <a:rPr lang="en-US" sz="2800" dirty="0"/>
              <a:t> </a:t>
            </a:r>
            <a:r>
              <a:rPr lang="en-US" sz="2800" dirty="0" err="1"/>
              <a:t>semua</a:t>
            </a:r>
            <a:r>
              <a:rPr lang="en-US" sz="2800" dirty="0"/>
              <a:t> </a:t>
            </a:r>
            <a:r>
              <a:rPr lang="en-US" sz="2800" dirty="0" err="1"/>
              <a:t>hal</a:t>
            </a:r>
            <a:r>
              <a:rPr lang="en-US" sz="2800" dirty="0"/>
              <a:t> </a:t>
            </a:r>
            <a:r>
              <a:rPr lang="en-US" sz="2800" dirty="0" err="1"/>
              <a:t>termasuk</a:t>
            </a:r>
            <a:r>
              <a:rPr lang="en-US" sz="2800" dirty="0"/>
              <a:t> </a:t>
            </a:r>
            <a:r>
              <a:rPr lang="en-US" sz="2800" dirty="0" err="1"/>
              <a:t>dokumen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nama</a:t>
            </a:r>
            <a:r>
              <a:rPr lang="en-US" sz="2800" dirty="0"/>
              <a:t> </a:t>
            </a:r>
            <a:r>
              <a:rPr lang="en-US" sz="2800" dirty="0" err="1"/>
              <a:t>perusahaan</a:t>
            </a:r>
            <a:r>
              <a:rPr lang="en-US" sz="2800" dirty="0"/>
              <a:t>, </a:t>
            </a:r>
            <a:r>
              <a:rPr lang="en-US" sz="2800" dirty="0" err="1"/>
              <a:t>alamat</a:t>
            </a:r>
            <a:r>
              <a:rPr lang="en-US" sz="2800" dirty="0"/>
              <a:t> dan </a:t>
            </a:r>
            <a:r>
              <a:rPr lang="en-US" sz="2800" dirty="0" err="1"/>
              <a:t>informasi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lainnya</a:t>
            </a:r>
            <a:r>
              <a:rPr lang="en-US" sz="2800" dirty="0"/>
              <a:t>, </a:t>
            </a:r>
            <a:r>
              <a:rPr lang="en-US" sz="2800" dirty="0" err="1"/>
              <a:t>termasuk</a:t>
            </a:r>
            <a:r>
              <a:rPr lang="en-US" sz="2800" dirty="0"/>
              <a:t> logo vendor dan bank yang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sedang</a:t>
            </a:r>
            <a:r>
              <a:rPr lang="en-US" sz="2800" dirty="0"/>
              <a:t> </a:t>
            </a:r>
            <a:r>
              <a:rPr lang="en-US" sz="2800" dirty="0" err="1"/>
              <a:t>ingin</a:t>
            </a:r>
            <a:r>
              <a:rPr lang="en-US" sz="2800" dirty="0"/>
              <a:t> </a:t>
            </a:r>
            <a:r>
              <a:rPr lang="en-US" sz="2800" dirty="0" err="1"/>
              <a:t>berurusan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Anda. </a:t>
            </a:r>
          </a:p>
        </p:txBody>
      </p:sp>
    </p:spTree>
    <p:extLst>
      <p:ext uri="{BB962C8B-B14F-4D97-AF65-F5344CB8AC3E}">
        <p14:creationId xmlns:p14="http://schemas.microsoft.com/office/powerpoint/2010/main" val="33323892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500034" y="357166"/>
            <a:ext cx="864396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10 Cara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Menjaga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Keamanan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IT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4326D7-7F05-43AD-8FF3-77560F7B1686}"/>
              </a:ext>
            </a:extLst>
          </p:cNvPr>
          <p:cNvSpPr txBox="1"/>
          <p:nvPr/>
        </p:nvSpPr>
        <p:spPr>
          <a:xfrm>
            <a:off x="411781" y="1321146"/>
            <a:ext cx="8320438" cy="5179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i="1" dirty="0"/>
              <a:t>10</a:t>
            </a:r>
            <a:r>
              <a:rPr lang="en-US" sz="2800" b="1" dirty="0"/>
              <a:t>. Stay Paranoid</a:t>
            </a:r>
            <a:endParaRPr lang="en-US" sz="2800" dirty="0"/>
          </a:p>
          <a:p>
            <a:pPr>
              <a:lnSpc>
                <a:spcPct val="150000"/>
              </a:lnSpc>
            </a:pPr>
            <a:r>
              <a:rPr lang="en-US" sz="2800" dirty="0" err="1"/>
              <a:t>Jangan</a:t>
            </a:r>
            <a:r>
              <a:rPr lang="en-US" sz="2800" dirty="0"/>
              <a:t> </a:t>
            </a:r>
            <a:r>
              <a:rPr lang="en-US" sz="2800" dirty="0" err="1"/>
              <a:t>pernah</a:t>
            </a:r>
            <a:r>
              <a:rPr lang="en-US" sz="2800" dirty="0"/>
              <a:t> </a:t>
            </a:r>
            <a:r>
              <a:rPr lang="en-US" sz="2800" dirty="0" err="1"/>
              <a:t>meninggalkan</a:t>
            </a:r>
            <a:r>
              <a:rPr lang="en-US" sz="2800" dirty="0"/>
              <a:t> </a:t>
            </a:r>
            <a:r>
              <a:rPr lang="en-US" sz="2800" dirty="0" err="1"/>
              <a:t>laporan</a:t>
            </a:r>
            <a:r>
              <a:rPr lang="en-US" sz="2800" dirty="0"/>
              <a:t> yang </a:t>
            </a:r>
            <a:r>
              <a:rPr lang="en-US" sz="2800" dirty="0" err="1"/>
              <a:t>bersifat</a:t>
            </a:r>
            <a:r>
              <a:rPr lang="en-US" sz="2800" dirty="0"/>
              <a:t> </a:t>
            </a:r>
            <a:r>
              <a:rPr lang="en-US" sz="2800" dirty="0" err="1"/>
              <a:t>penting</a:t>
            </a:r>
            <a:r>
              <a:rPr lang="en-US" sz="2800" dirty="0"/>
              <a:t> dan </a:t>
            </a:r>
            <a:r>
              <a:rPr lang="en-US" sz="2800" dirty="0" err="1"/>
              <a:t>sensitif</a:t>
            </a:r>
            <a:r>
              <a:rPr lang="en-US" sz="2800" dirty="0"/>
              <a:t> di </a:t>
            </a:r>
            <a:r>
              <a:rPr lang="en-US" sz="2800" dirty="0" err="1"/>
              <a:t>meja</a:t>
            </a:r>
            <a:r>
              <a:rPr lang="en-US" sz="2800" dirty="0"/>
              <a:t> Anda.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Ubah</a:t>
            </a:r>
            <a:r>
              <a:rPr lang="en-US" sz="2800" dirty="0"/>
              <a:t> juga kata </a:t>
            </a:r>
            <a:r>
              <a:rPr lang="en-US" sz="2800" dirty="0" err="1"/>
              <a:t>sandi</a:t>
            </a:r>
            <a:r>
              <a:rPr lang="en-US" sz="2800" dirty="0"/>
              <a:t> </a:t>
            </a:r>
            <a:r>
              <a:rPr lang="en-US" sz="2800" dirty="0" err="1"/>
              <a:t>secara</a:t>
            </a:r>
            <a:r>
              <a:rPr lang="en-US" sz="2800" dirty="0"/>
              <a:t> </a:t>
            </a:r>
            <a:r>
              <a:rPr lang="en-US" sz="2800" dirty="0" err="1"/>
              <a:t>teratur</a:t>
            </a:r>
            <a:r>
              <a:rPr lang="en-US" sz="2800" dirty="0"/>
              <a:t> dan </a:t>
            </a:r>
            <a:r>
              <a:rPr lang="en-US" sz="2800" dirty="0" err="1"/>
              <a:t>sering</a:t>
            </a:r>
            <a:r>
              <a:rPr lang="en-US" sz="2800" dirty="0"/>
              <a:t>,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terutama</a:t>
            </a:r>
            <a:r>
              <a:rPr lang="en-US" sz="2800" dirty="0"/>
              <a:t> </a:t>
            </a:r>
            <a:r>
              <a:rPr lang="en-US" sz="2800" dirty="0" err="1"/>
              <a:t>jika</a:t>
            </a:r>
            <a:r>
              <a:rPr lang="en-US" sz="2800" dirty="0"/>
              <a:t> Anda </a:t>
            </a:r>
            <a:r>
              <a:rPr lang="en-US" sz="2800" dirty="0" err="1"/>
              <a:t>membaginya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rekan</a:t>
            </a:r>
            <a:r>
              <a:rPr lang="en-US" sz="28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800" dirty="0" err="1"/>
              <a:t>kerja</a:t>
            </a:r>
            <a:r>
              <a:rPr lang="en-US" sz="2800" dirty="0"/>
              <a:t> Anda. 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Hal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sangat</a:t>
            </a:r>
            <a:r>
              <a:rPr lang="en-US" sz="2800" dirty="0"/>
              <a:t> </a:t>
            </a:r>
            <a:r>
              <a:rPr lang="en-US" sz="2800" dirty="0" err="1"/>
              <a:t>penting</a:t>
            </a:r>
            <a:r>
              <a:rPr lang="en-US" sz="2800" dirty="0"/>
              <a:t> Anda </a:t>
            </a:r>
            <a:r>
              <a:rPr lang="en-US" sz="2800" dirty="0" err="1"/>
              <a:t>lakukan</a:t>
            </a:r>
            <a:r>
              <a:rPr lang="en-US" sz="2800" dirty="0"/>
              <a:t>,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membuat</a:t>
            </a:r>
            <a:r>
              <a:rPr lang="en-US" sz="2800" dirty="0"/>
              <a:t> </a:t>
            </a:r>
            <a:r>
              <a:rPr lang="en-US" sz="2800" dirty="0" err="1"/>
              <a:t>keamanan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IT Anda </a:t>
            </a:r>
            <a:r>
              <a:rPr lang="en-US" sz="2800" dirty="0" err="1"/>
              <a:t>terjaga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836377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375310" y="2348880"/>
            <a:ext cx="876869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6000" b="1" dirty="0">
                <a:ln>
                  <a:solidFill>
                    <a:schemeClr val="bg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THANK YOU</a:t>
            </a:r>
          </a:p>
        </p:txBody>
      </p:sp>
      <p:sp>
        <p:nvSpPr>
          <p:cNvPr id="4" name="TextBox 3">
            <a:hlinkClick r:id="rId3"/>
          </p:cNvPr>
          <p:cNvSpPr txBox="1"/>
          <p:nvPr/>
        </p:nvSpPr>
        <p:spPr>
          <a:xfrm>
            <a:off x="0" y="6577300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ALLPPT.com _ Free PowerPoint Templates, Diagrams and Charts</a:t>
            </a:r>
            <a:endParaRPr lang="ko-KR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1233</Words>
  <Application>Microsoft Office PowerPoint</Application>
  <PresentationFormat>On-screen Show (4:3)</PresentationFormat>
  <Paragraphs>220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맑은 고딕</vt:lpstr>
      <vt:lpstr>Arial</vt:lpstr>
      <vt:lpstr>Arial Black</vt:lpstr>
      <vt:lpstr>Wingdings</vt:lpstr>
      <vt:lpstr>Office 테마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Ocean-Water -PowerPoint-Templates-Design-pptx</dc:title>
  <dc:creator>ALLPPT.COM</dc:creator>
  <cp:lastModifiedBy>asus</cp:lastModifiedBy>
  <cp:revision>15</cp:revision>
  <dcterms:created xsi:type="dcterms:W3CDTF">2012-06-17T02:17:13Z</dcterms:created>
  <dcterms:modified xsi:type="dcterms:W3CDTF">2019-05-15T04:22:26Z</dcterms:modified>
</cp:coreProperties>
</file>