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9" r:id="rId8"/>
    <p:sldId id="270" r:id="rId9"/>
    <p:sldId id="268" r:id="rId10"/>
    <p:sldId id="267" r:id="rId11"/>
    <p:sldId id="272" r:id="rId12"/>
    <p:sldId id="271" r:id="rId13"/>
    <p:sldId id="273" r:id="rId14"/>
    <p:sldId id="274" r:id="rId15"/>
    <p:sldId id="262" r:id="rId16"/>
    <p:sldId id="263" r:id="rId17"/>
    <p:sldId id="264" r:id="rId18"/>
    <p:sldId id="266"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 id="372" r:id="rId117"/>
    <p:sldId id="374" r:id="rId118"/>
    <p:sldId id="375" r:id="rId119"/>
    <p:sldId id="376" r:id="rId120"/>
    <p:sldId id="377" r:id="rId121"/>
    <p:sldId id="378" r:id="rId122"/>
    <p:sldId id="379" r:id="rId123"/>
    <p:sldId id="380" r:id="rId124"/>
    <p:sldId id="381" r:id="rId125"/>
    <p:sldId id="382" r:id="rId126"/>
    <p:sldId id="383" r:id="rId127"/>
    <p:sldId id="384" r:id="rId128"/>
    <p:sldId id="373" r:id="rId129"/>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9D02B1-487A-41F0-ACB6-EFD21DCDC422}" type="doc">
      <dgm:prSet loTypeId="urn:microsoft.com/office/officeart/2005/8/layout/cycle3" loCatId="cycle" qsTypeId="urn:microsoft.com/office/officeart/2005/8/quickstyle/simple1" qsCatId="simple" csTypeId="urn:microsoft.com/office/officeart/2005/8/colors/colorful4" csCatId="colorful" phldr="1"/>
      <dgm:spPr/>
      <dgm:t>
        <a:bodyPr/>
        <a:lstStyle/>
        <a:p>
          <a:endParaRPr lang="id-ID"/>
        </a:p>
      </dgm:t>
    </dgm:pt>
    <dgm:pt modelId="{B63B6529-5980-412C-AFA2-B41093AE893B}">
      <dgm:prSet phldrT="[Text]"/>
      <dgm:spPr/>
      <dgm:t>
        <a:bodyPr/>
        <a:lstStyle/>
        <a:p>
          <a:r>
            <a:rPr lang="id-ID" dirty="0" smtClean="0">
              <a:solidFill>
                <a:schemeClr val="tx1">
                  <a:lumMod val="95000"/>
                  <a:lumOff val="5000"/>
                </a:schemeClr>
              </a:solidFill>
            </a:rPr>
            <a:t>POLITIK</a:t>
          </a:r>
          <a:endParaRPr lang="id-ID" dirty="0">
            <a:solidFill>
              <a:schemeClr val="tx1">
                <a:lumMod val="95000"/>
                <a:lumOff val="5000"/>
              </a:schemeClr>
            </a:solidFill>
          </a:endParaRPr>
        </a:p>
      </dgm:t>
    </dgm:pt>
    <dgm:pt modelId="{078F6B7D-A8A8-46DC-B9F4-45C15289912F}" type="parTrans" cxnId="{313E650F-055E-4D5C-879E-AA8EB9E35A71}">
      <dgm:prSet/>
      <dgm:spPr/>
      <dgm:t>
        <a:bodyPr/>
        <a:lstStyle/>
        <a:p>
          <a:endParaRPr lang="id-ID"/>
        </a:p>
      </dgm:t>
    </dgm:pt>
    <dgm:pt modelId="{B699A886-2DB2-40A5-81B4-A5CD1CFD2C6B}" type="sibTrans" cxnId="{313E650F-055E-4D5C-879E-AA8EB9E35A71}">
      <dgm:prSet/>
      <dgm:spPr/>
      <dgm:t>
        <a:bodyPr/>
        <a:lstStyle/>
        <a:p>
          <a:endParaRPr lang="id-ID"/>
        </a:p>
      </dgm:t>
    </dgm:pt>
    <dgm:pt modelId="{0442BE40-FF88-433C-BACE-DA8A25E66F36}">
      <dgm:prSet phldrT="[Text]"/>
      <dgm:spPr/>
      <dgm:t>
        <a:bodyPr/>
        <a:lstStyle/>
        <a:p>
          <a:r>
            <a:rPr lang="id-ID" dirty="0" smtClean="0">
              <a:solidFill>
                <a:schemeClr val="tx1">
                  <a:lumMod val="95000"/>
                  <a:lumOff val="5000"/>
                </a:schemeClr>
              </a:solidFill>
            </a:rPr>
            <a:t>SOSIAL BUDAYA</a:t>
          </a:r>
          <a:endParaRPr lang="id-ID" dirty="0">
            <a:solidFill>
              <a:schemeClr val="tx1">
                <a:lumMod val="95000"/>
                <a:lumOff val="5000"/>
              </a:schemeClr>
            </a:solidFill>
          </a:endParaRPr>
        </a:p>
      </dgm:t>
    </dgm:pt>
    <dgm:pt modelId="{584F72F0-DE54-451C-BD1E-DDD48690BC59}" type="parTrans" cxnId="{7C5CD065-AD51-4D8F-A157-2F91644BB6DE}">
      <dgm:prSet/>
      <dgm:spPr/>
      <dgm:t>
        <a:bodyPr/>
        <a:lstStyle/>
        <a:p>
          <a:endParaRPr lang="id-ID"/>
        </a:p>
      </dgm:t>
    </dgm:pt>
    <dgm:pt modelId="{AC444C45-AE67-4D2E-83C0-B60A221753C6}" type="sibTrans" cxnId="{7C5CD065-AD51-4D8F-A157-2F91644BB6DE}">
      <dgm:prSet/>
      <dgm:spPr/>
      <dgm:t>
        <a:bodyPr/>
        <a:lstStyle/>
        <a:p>
          <a:endParaRPr lang="id-ID"/>
        </a:p>
      </dgm:t>
    </dgm:pt>
    <dgm:pt modelId="{10AD0DD5-2979-44A4-9F18-C8C27AE338B8}">
      <dgm:prSet phldrT="[Text]"/>
      <dgm:spPr/>
      <dgm:t>
        <a:bodyPr/>
        <a:lstStyle/>
        <a:p>
          <a:r>
            <a:rPr lang="id-ID" smtClean="0">
              <a:solidFill>
                <a:schemeClr val="tx1">
                  <a:lumMod val="95000"/>
                  <a:lumOff val="5000"/>
                </a:schemeClr>
              </a:solidFill>
            </a:rPr>
            <a:t>PERTAHANAN DAN KEAMANAN</a:t>
          </a:r>
          <a:endParaRPr lang="id-ID" dirty="0">
            <a:solidFill>
              <a:schemeClr val="tx1">
                <a:lumMod val="95000"/>
                <a:lumOff val="5000"/>
              </a:schemeClr>
            </a:solidFill>
          </a:endParaRPr>
        </a:p>
      </dgm:t>
    </dgm:pt>
    <dgm:pt modelId="{5EA86C67-996B-4832-908C-D6500923A6E7}" type="parTrans" cxnId="{3F514BD1-6E3F-412B-8A72-C24E4119651A}">
      <dgm:prSet/>
      <dgm:spPr/>
      <dgm:t>
        <a:bodyPr/>
        <a:lstStyle/>
        <a:p>
          <a:endParaRPr lang="id-ID"/>
        </a:p>
      </dgm:t>
    </dgm:pt>
    <dgm:pt modelId="{81E450C4-8253-47DD-A301-4B55D64EEDF7}" type="sibTrans" cxnId="{3F514BD1-6E3F-412B-8A72-C24E4119651A}">
      <dgm:prSet/>
      <dgm:spPr/>
      <dgm:t>
        <a:bodyPr/>
        <a:lstStyle/>
        <a:p>
          <a:endParaRPr lang="id-ID"/>
        </a:p>
      </dgm:t>
    </dgm:pt>
    <dgm:pt modelId="{01F9C8E9-7D05-43A6-BC24-07976E131EF2}">
      <dgm:prSet phldrT="[Text]"/>
      <dgm:spPr/>
      <dgm:t>
        <a:bodyPr/>
        <a:lstStyle/>
        <a:p>
          <a:r>
            <a:rPr lang="id-ID" dirty="0" smtClean="0">
              <a:solidFill>
                <a:schemeClr val="tx1">
                  <a:lumMod val="95000"/>
                  <a:lumOff val="5000"/>
                </a:schemeClr>
              </a:solidFill>
            </a:rPr>
            <a:t>EKONOMI</a:t>
          </a:r>
          <a:endParaRPr lang="id-ID" dirty="0">
            <a:solidFill>
              <a:schemeClr val="tx1">
                <a:lumMod val="95000"/>
                <a:lumOff val="5000"/>
              </a:schemeClr>
            </a:solidFill>
          </a:endParaRPr>
        </a:p>
      </dgm:t>
    </dgm:pt>
    <dgm:pt modelId="{1C7E4CB6-36F1-40B6-8872-2EE7EFB3A14C}" type="parTrans" cxnId="{8E7BE9BD-A78E-4003-9F81-65BB225A8CBC}">
      <dgm:prSet/>
      <dgm:spPr/>
      <dgm:t>
        <a:bodyPr/>
        <a:lstStyle/>
        <a:p>
          <a:endParaRPr lang="id-ID"/>
        </a:p>
      </dgm:t>
    </dgm:pt>
    <dgm:pt modelId="{A4488B58-C19B-4BB7-B32A-BCFABED24C0A}" type="sibTrans" cxnId="{8E7BE9BD-A78E-4003-9F81-65BB225A8CBC}">
      <dgm:prSet/>
      <dgm:spPr/>
      <dgm:t>
        <a:bodyPr/>
        <a:lstStyle/>
        <a:p>
          <a:endParaRPr lang="id-ID"/>
        </a:p>
      </dgm:t>
    </dgm:pt>
    <dgm:pt modelId="{AD7E7187-74FE-40D3-8AE8-5A5E5ED0CD9D}">
      <dgm:prSet phldrT="[Text]"/>
      <dgm:spPr/>
      <dgm:t>
        <a:bodyPr/>
        <a:lstStyle/>
        <a:p>
          <a:r>
            <a:rPr lang="id-ID" dirty="0" smtClean="0">
              <a:solidFill>
                <a:schemeClr val="tx1">
                  <a:lumMod val="95000"/>
                  <a:lumOff val="5000"/>
                </a:schemeClr>
              </a:solidFill>
            </a:rPr>
            <a:t>PENDIDIKAN DAN KESEHATAN</a:t>
          </a:r>
          <a:endParaRPr lang="id-ID" dirty="0">
            <a:solidFill>
              <a:schemeClr val="tx1">
                <a:lumMod val="95000"/>
                <a:lumOff val="5000"/>
              </a:schemeClr>
            </a:solidFill>
          </a:endParaRPr>
        </a:p>
      </dgm:t>
    </dgm:pt>
    <dgm:pt modelId="{D15C5B9C-3E7E-4C91-B483-F2500EB8E878}" type="parTrans" cxnId="{63D3A795-B3EE-48B1-8738-256ADDB1B7A9}">
      <dgm:prSet/>
      <dgm:spPr/>
      <dgm:t>
        <a:bodyPr/>
        <a:lstStyle/>
        <a:p>
          <a:endParaRPr lang="id-ID"/>
        </a:p>
      </dgm:t>
    </dgm:pt>
    <dgm:pt modelId="{4AB7BD9D-A891-40CC-8DDE-14A2EC49E4A5}" type="sibTrans" cxnId="{63D3A795-B3EE-48B1-8738-256ADDB1B7A9}">
      <dgm:prSet/>
      <dgm:spPr/>
      <dgm:t>
        <a:bodyPr/>
        <a:lstStyle/>
        <a:p>
          <a:endParaRPr lang="id-ID"/>
        </a:p>
      </dgm:t>
    </dgm:pt>
    <dgm:pt modelId="{2817C991-4F47-4B5C-8FE5-331E20D04B92}" type="pres">
      <dgm:prSet presAssocID="{6B9D02B1-487A-41F0-ACB6-EFD21DCDC422}" presName="Name0" presStyleCnt="0">
        <dgm:presLayoutVars>
          <dgm:dir/>
          <dgm:resizeHandles val="exact"/>
        </dgm:presLayoutVars>
      </dgm:prSet>
      <dgm:spPr/>
      <dgm:t>
        <a:bodyPr/>
        <a:lstStyle/>
        <a:p>
          <a:endParaRPr lang="id-ID"/>
        </a:p>
      </dgm:t>
    </dgm:pt>
    <dgm:pt modelId="{6653F3AE-3164-4B66-BA94-B6A709FDF307}" type="pres">
      <dgm:prSet presAssocID="{6B9D02B1-487A-41F0-ACB6-EFD21DCDC422}" presName="cycle" presStyleCnt="0"/>
      <dgm:spPr/>
    </dgm:pt>
    <dgm:pt modelId="{49894EE6-DEFC-4EE5-8937-E8BC1729E2E4}" type="pres">
      <dgm:prSet presAssocID="{B63B6529-5980-412C-AFA2-B41093AE893B}" presName="nodeFirstNode" presStyleLbl="node1" presStyleIdx="0" presStyleCnt="5">
        <dgm:presLayoutVars>
          <dgm:bulletEnabled val="1"/>
        </dgm:presLayoutVars>
      </dgm:prSet>
      <dgm:spPr/>
      <dgm:t>
        <a:bodyPr/>
        <a:lstStyle/>
        <a:p>
          <a:endParaRPr lang="id-ID"/>
        </a:p>
      </dgm:t>
    </dgm:pt>
    <dgm:pt modelId="{D56A284F-09A4-4E66-BB5E-C54B4EE6A49D}" type="pres">
      <dgm:prSet presAssocID="{B699A886-2DB2-40A5-81B4-A5CD1CFD2C6B}" presName="sibTransFirstNode" presStyleLbl="bgShp" presStyleIdx="0" presStyleCnt="1"/>
      <dgm:spPr/>
      <dgm:t>
        <a:bodyPr/>
        <a:lstStyle/>
        <a:p>
          <a:endParaRPr lang="id-ID"/>
        </a:p>
      </dgm:t>
    </dgm:pt>
    <dgm:pt modelId="{D6650662-5B80-4896-99DD-FF9DB21AF445}" type="pres">
      <dgm:prSet presAssocID="{0442BE40-FF88-433C-BACE-DA8A25E66F36}" presName="nodeFollowingNodes" presStyleLbl="node1" presStyleIdx="1" presStyleCnt="5">
        <dgm:presLayoutVars>
          <dgm:bulletEnabled val="1"/>
        </dgm:presLayoutVars>
      </dgm:prSet>
      <dgm:spPr/>
      <dgm:t>
        <a:bodyPr/>
        <a:lstStyle/>
        <a:p>
          <a:endParaRPr lang="id-ID"/>
        </a:p>
      </dgm:t>
    </dgm:pt>
    <dgm:pt modelId="{9F451774-123C-421A-8E1C-C2160A17A654}" type="pres">
      <dgm:prSet presAssocID="{10AD0DD5-2979-44A4-9F18-C8C27AE338B8}" presName="nodeFollowingNodes" presStyleLbl="node1" presStyleIdx="2" presStyleCnt="5">
        <dgm:presLayoutVars>
          <dgm:bulletEnabled val="1"/>
        </dgm:presLayoutVars>
      </dgm:prSet>
      <dgm:spPr/>
      <dgm:t>
        <a:bodyPr/>
        <a:lstStyle/>
        <a:p>
          <a:endParaRPr lang="id-ID"/>
        </a:p>
      </dgm:t>
    </dgm:pt>
    <dgm:pt modelId="{CA68FF3C-2690-402C-BA6A-178E3E6F70C5}" type="pres">
      <dgm:prSet presAssocID="{01F9C8E9-7D05-43A6-BC24-07976E131EF2}" presName="nodeFollowingNodes" presStyleLbl="node1" presStyleIdx="3" presStyleCnt="5">
        <dgm:presLayoutVars>
          <dgm:bulletEnabled val="1"/>
        </dgm:presLayoutVars>
      </dgm:prSet>
      <dgm:spPr/>
      <dgm:t>
        <a:bodyPr/>
        <a:lstStyle/>
        <a:p>
          <a:endParaRPr lang="id-ID"/>
        </a:p>
      </dgm:t>
    </dgm:pt>
    <dgm:pt modelId="{8947ABF0-1D1C-45F9-801F-C0A6838A10C0}" type="pres">
      <dgm:prSet presAssocID="{AD7E7187-74FE-40D3-8AE8-5A5E5ED0CD9D}" presName="nodeFollowingNodes" presStyleLbl="node1" presStyleIdx="4" presStyleCnt="5">
        <dgm:presLayoutVars>
          <dgm:bulletEnabled val="1"/>
        </dgm:presLayoutVars>
      </dgm:prSet>
      <dgm:spPr/>
      <dgm:t>
        <a:bodyPr/>
        <a:lstStyle/>
        <a:p>
          <a:endParaRPr lang="id-ID"/>
        </a:p>
      </dgm:t>
    </dgm:pt>
  </dgm:ptLst>
  <dgm:cxnLst>
    <dgm:cxn modelId="{5F5B3DD9-AC18-4936-AF5D-E493A6B330E0}" type="presOf" srcId="{01F9C8E9-7D05-43A6-BC24-07976E131EF2}" destId="{CA68FF3C-2690-402C-BA6A-178E3E6F70C5}" srcOrd="0" destOrd="0" presId="urn:microsoft.com/office/officeart/2005/8/layout/cycle3"/>
    <dgm:cxn modelId="{7C5CD065-AD51-4D8F-A157-2F91644BB6DE}" srcId="{6B9D02B1-487A-41F0-ACB6-EFD21DCDC422}" destId="{0442BE40-FF88-433C-BACE-DA8A25E66F36}" srcOrd="1" destOrd="0" parTransId="{584F72F0-DE54-451C-BD1E-DDD48690BC59}" sibTransId="{AC444C45-AE67-4D2E-83C0-B60A221753C6}"/>
    <dgm:cxn modelId="{3F514BD1-6E3F-412B-8A72-C24E4119651A}" srcId="{6B9D02B1-487A-41F0-ACB6-EFD21DCDC422}" destId="{10AD0DD5-2979-44A4-9F18-C8C27AE338B8}" srcOrd="2" destOrd="0" parTransId="{5EA86C67-996B-4832-908C-D6500923A6E7}" sibTransId="{81E450C4-8253-47DD-A301-4B55D64EEDF7}"/>
    <dgm:cxn modelId="{313E650F-055E-4D5C-879E-AA8EB9E35A71}" srcId="{6B9D02B1-487A-41F0-ACB6-EFD21DCDC422}" destId="{B63B6529-5980-412C-AFA2-B41093AE893B}" srcOrd="0" destOrd="0" parTransId="{078F6B7D-A8A8-46DC-B9F4-45C15289912F}" sibTransId="{B699A886-2DB2-40A5-81B4-A5CD1CFD2C6B}"/>
    <dgm:cxn modelId="{9D7D2ED9-D8D1-470C-9996-4FA94939FEAB}" type="presOf" srcId="{B699A886-2DB2-40A5-81B4-A5CD1CFD2C6B}" destId="{D56A284F-09A4-4E66-BB5E-C54B4EE6A49D}" srcOrd="0" destOrd="0" presId="urn:microsoft.com/office/officeart/2005/8/layout/cycle3"/>
    <dgm:cxn modelId="{37B8CAFF-A161-48A5-8C10-E6B96DB63362}" type="presOf" srcId="{0442BE40-FF88-433C-BACE-DA8A25E66F36}" destId="{D6650662-5B80-4896-99DD-FF9DB21AF445}" srcOrd="0" destOrd="0" presId="urn:microsoft.com/office/officeart/2005/8/layout/cycle3"/>
    <dgm:cxn modelId="{B9AC5222-3EDC-4E84-A90E-E5DE01ACF887}" type="presOf" srcId="{6B9D02B1-487A-41F0-ACB6-EFD21DCDC422}" destId="{2817C991-4F47-4B5C-8FE5-331E20D04B92}" srcOrd="0" destOrd="0" presId="urn:microsoft.com/office/officeart/2005/8/layout/cycle3"/>
    <dgm:cxn modelId="{8E7BE9BD-A78E-4003-9F81-65BB225A8CBC}" srcId="{6B9D02B1-487A-41F0-ACB6-EFD21DCDC422}" destId="{01F9C8E9-7D05-43A6-BC24-07976E131EF2}" srcOrd="3" destOrd="0" parTransId="{1C7E4CB6-36F1-40B6-8872-2EE7EFB3A14C}" sibTransId="{A4488B58-C19B-4BB7-B32A-BCFABED24C0A}"/>
    <dgm:cxn modelId="{9ECD8182-92D7-4A28-B40C-DCBFFB1D7E0C}" type="presOf" srcId="{B63B6529-5980-412C-AFA2-B41093AE893B}" destId="{49894EE6-DEFC-4EE5-8937-E8BC1729E2E4}" srcOrd="0" destOrd="0" presId="urn:microsoft.com/office/officeart/2005/8/layout/cycle3"/>
    <dgm:cxn modelId="{B474B57C-9CF1-4FCB-A7BA-A20977AD59C0}" type="presOf" srcId="{AD7E7187-74FE-40D3-8AE8-5A5E5ED0CD9D}" destId="{8947ABF0-1D1C-45F9-801F-C0A6838A10C0}" srcOrd="0" destOrd="0" presId="urn:microsoft.com/office/officeart/2005/8/layout/cycle3"/>
    <dgm:cxn modelId="{63D3A795-B3EE-48B1-8738-256ADDB1B7A9}" srcId="{6B9D02B1-487A-41F0-ACB6-EFD21DCDC422}" destId="{AD7E7187-74FE-40D3-8AE8-5A5E5ED0CD9D}" srcOrd="4" destOrd="0" parTransId="{D15C5B9C-3E7E-4C91-B483-F2500EB8E878}" sibTransId="{4AB7BD9D-A891-40CC-8DDE-14A2EC49E4A5}"/>
    <dgm:cxn modelId="{4089FA4C-3967-4C01-B41A-41747E6D4C4F}" type="presOf" srcId="{10AD0DD5-2979-44A4-9F18-C8C27AE338B8}" destId="{9F451774-123C-421A-8E1C-C2160A17A654}" srcOrd="0" destOrd="0" presId="urn:microsoft.com/office/officeart/2005/8/layout/cycle3"/>
    <dgm:cxn modelId="{DAD9D6EA-81AE-4B51-A566-70378796D9C8}" type="presParOf" srcId="{2817C991-4F47-4B5C-8FE5-331E20D04B92}" destId="{6653F3AE-3164-4B66-BA94-B6A709FDF307}" srcOrd="0" destOrd="0" presId="urn:microsoft.com/office/officeart/2005/8/layout/cycle3"/>
    <dgm:cxn modelId="{22CBB383-CDD9-4A8E-ABE4-68D5D886426A}" type="presParOf" srcId="{6653F3AE-3164-4B66-BA94-B6A709FDF307}" destId="{49894EE6-DEFC-4EE5-8937-E8BC1729E2E4}" srcOrd="0" destOrd="0" presId="urn:microsoft.com/office/officeart/2005/8/layout/cycle3"/>
    <dgm:cxn modelId="{9B8528E0-FC2A-47D5-B25C-C0CF630598D7}" type="presParOf" srcId="{6653F3AE-3164-4B66-BA94-B6A709FDF307}" destId="{D56A284F-09A4-4E66-BB5E-C54B4EE6A49D}" srcOrd="1" destOrd="0" presId="urn:microsoft.com/office/officeart/2005/8/layout/cycle3"/>
    <dgm:cxn modelId="{50401D47-E920-4421-AB06-2E37724C0EAC}" type="presParOf" srcId="{6653F3AE-3164-4B66-BA94-B6A709FDF307}" destId="{D6650662-5B80-4896-99DD-FF9DB21AF445}" srcOrd="2" destOrd="0" presId="urn:microsoft.com/office/officeart/2005/8/layout/cycle3"/>
    <dgm:cxn modelId="{36145233-574F-445D-AC6A-E90E2BDEF995}" type="presParOf" srcId="{6653F3AE-3164-4B66-BA94-B6A709FDF307}" destId="{9F451774-123C-421A-8E1C-C2160A17A654}" srcOrd="3" destOrd="0" presId="urn:microsoft.com/office/officeart/2005/8/layout/cycle3"/>
    <dgm:cxn modelId="{F086BFC1-BC43-4D3B-A110-483866E764B4}" type="presParOf" srcId="{6653F3AE-3164-4B66-BA94-B6A709FDF307}" destId="{CA68FF3C-2690-402C-BA6A-178E3E6F70C5}" srcOrd="4" destOrd="0" presId="urn:microsoft.com/office/officeart/2005/8/layout/cycle3"/>
    <dgm:cxn modelId="{183FE8DE-C8C3-40AE-9628-E59E2E80817D}" type="presParOf" srcId="{6653F3AE-3164-4B66-BA94-B6A709FDF307}" destId="{8947ABF0-1D1C-45F9-801F-C0A6838A10C0}"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F2AC365-3FAA-4BA8-943C-28FA6B19376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id-ID"/>
        </a:p>
      </dgm:t>
    </dgm:pt>
    <dgm:pt modelId="{C298BAA0-3C87-4775-9B0E-DF10A78C898F}">
      <dgm:prSet phldrT="[Text]"/>
      <dgm:spPr/>
      <dgm:t>
        <a:bodyPr/>
        <a:lstStyle/>
        <a:p>
          <a:r>
            <a:rPr lang="id-ID" dirty="0" smtClean="0"/>
            <a:t>Bahan Makanan</a:t>
          </a:r>
          <a:endParaRPr lang="id-ID" dirty="0"/>
        </a:p>
      </dgm:t>
    </dgm:pt>
    <dgm:pt modelId="{83887B80-C858-49F8-8CC8-47982885B3FD}" type="parTrans" cxnId="{09EF39AF-F4AD-4A99-B183-02E313004505}">
      <dgm:prSet/>
      <dgm:spPr/>
      <dgm:t>
        <a:bodyPr/>
        <a:lstStyle/>
        <a:p>
          <a:endParaRPr lang="id-ID"/>
        </a:p>
      </dgm:t>
    </dgm:pt>
    <dgm:pt modelId="{E5BA7DB5-395B-471A-A3F0-45707F513A20}" type="sibTrans" cxnId="{09EF39AF-F4AD-4A99-B183-02E313004505}">
      <dgm:prSet/>
      <dgm:spPr/>
      <dgm:t>
        <a:bodyPr/>
        <a:lstStyle/>
        <a:p>
          <a:endParaRPr lang="id-ID"/>
        </a:p>
      </dgm:t>
    </dgm:pt>
    <dgm:pt modelId="{51029EDD-A30E-4CEF-B373-CA326D31CF73}">
      <dgm:prSet phldrT="[Text]"/>
      <dgm:spPr/>
      <dgm:t>
        <a:bodyPr/>
        <a:lstStyle/>
        <a:p>
          <a:r>
            <a:rPr lang="id-ID" dirty="0" smtClean="0"/>
            <a:t>Penduduk</a:t>
          </a:r>
          <a:endParaRPr lang="id-ID" dirty="0"/>
        </a:p>
      </dgm:t>
    </dgm:pt>
    <dgm:pt modelId="{C0391366-9017-4D65-AE2A-6E17479695EB}" type="parTrans" cxnId="{E5ACE6C7-B53E-464C-9C6F-C2C67F109EC3}">
      <dgm:prSet/>
      <dgm:spPr/>
      <dgm:t>
        <a:bodyPr/>
        <a:lstStyle/>
        <a:p>
          <a:endParaRPr lang="id-ID"/>
        </a:p>
      </dgm:t>
    </dgm:pt>
    <dgm:pt modelId="{671869A0-C995-4456-A597-C805A67EF9B0}" type="sibTrans" cxnId="{E5ACE6C7-B53E-464C-9C6F-C2C67F109EC3}">
      <dgm:prSet/>
      <dgm:spPr/>
      <dgm:t>
        <a:bodyPr/>
        <a:lstStyle/>
        <a:p>
          <a:endParaRPr lang="id-ID"/>
        </a:p>
      </dgm:t>
    </dgm:pt>
    <dgm:pt modelId="{CBFB5A5D-31B7-4944-8B1E-50481AC5B9D8}">
      <dgm:prSet phldrT="[Text]"/>
      <dgm:spPr/>
      <dgm:t>
        <a:bodyPr/>
        <a:lstStyle/>
        <a:p>
          <a:r>
            <a:rPr lang="id-ID" dirty="0" smtClean="0"/>
            <a:t>Sejarah perkembangan penduduk</a:t>
          </a:r>
          <a:endParaRPr lang="id-ID" dirty="0"/>
        </a:p>
      </dgm:t>
    </dgm:pt>
    <dgm:pt modelId="{2DA585AE-5E62-4E99-9D54-E894BBDC00E2}" type="parTrans" cxnId="{096651F0-DEB2-4684-AFFB-C137BF44C624}">
      <dgm:prSet/>
      <dgm:spPr/>
      <dgm:t>
        <a:bodyPr/>
        <a:lstStyle/>
        <a:p>
          <a:endParaRPr lang="id-ID"/>
        </a:p>
      </dgm:t>
    </dgm:pt>
    <dgm:pt modelId="{6135DC68-6111-4E99-ACFE-3EFCDC49028C}" type="sibTrans" cxnId="{096651F0-DEB2-4684-AFFB-C137BF44C624}">
      <dgm:prSet/>
      <dgm:spPr/>
      <dgm:t>
        <a:bodyPr/>
        <a:lstStyle/>
        <a:p>
          <a:endParaRPr lang="id-ID"/>
        </a:p>
      </dgm:t>
    </dgm:pt>
    <dgm:pt modelId="{DF282EB2-AE94-4EFA-83A7-8C50291878D1}">
      <dgm:prSet phldrT="[Text]"/>
      <dgm:spPr/>
      <dgm:t>
        <a:bodyPr/>
        <a:lstStyle/>
        <a:p>
          <a:r>
            <a:rPr lang="id-ID" dirty="0" smtClean="0"/>
            <a:t>Era pertambahan penduduk yang pesat</a:t>
          </a:r>
          <a:endParaRPr lang="id-ID" dirty="0"/>
        </a:p>
      </dgm:t>
    </dgm:pt>
    <dgm:pt modelId="{E5C94B96-1069-4D34-A254-25D61548D6BA}" type="parTrans" cxnId="{8CF0412B-A2EC-4AF3-AFC2-CBB8AA4D2F91}">
      <dgm:prSet/>
      <dgm:spPr/>
      <dgm:t>
        <a:bodyPr/>
        <a:lstStyle/>
        <a:p>
          <a:endParaRPr lang="id-ID"/>
        </a:p>
      </dgm:t>
    </dgm:pt>
    <dgm:pt modelId="{571D921D-AC8F-458F-BCF5-A80171BE3898}" type="sibTrans" cxnId="{8CF0412B-A2EC-4AF3-AFC2-CBB8AA4D2F91}">
      <dgm:prSet/>
      <dgm:spPr/>
      <dgm:t>
        <a:bodyPr/>
        <a:lstStyle/>
        <a:p>
          <a:endParaRPr lang="id-ID"/>
        </a:p>
      </dgm:t>
    </dgm:pt>
    <dgm:pt modelId="{4DE87910-9BEE-44EB-A82E-3732744131EA}">
      <dgm:prSet phldrT="[Text]"/>
      <dgm:spPr/>
      <dgm:t>
        <a:bodyPr/>
        <a:lstStyle/>
        <a:p>
          <a:r>
            <a:rPr lang="id-ID" dirty="0" smtClean="0"/>
            <a:t>Energi dan konservasi</a:t>
          </a:r>
          <a:endParaRPr lang="id-ID" dirty="0"/>
        </a:p>
      </dgm:t>
    </dgm:pt>
    <dgm:pt modelId="{2D9EA6A0-EBA0-415F-B9B3-735DDAFCC8C3}" type="parTrans" cxnId="{94ADE7CB-B9B0-4B02-911C-068FB616EE8D}">
      <dgm:prSet/>
      <dgm:spPr/>
      <dgm:t>
        <a:bodyPr/>
        <a:lstStyle/>
        <a:p>
          <a:endParaRPr lang="id-ID"/>
        </a:p>
      </dgm:t>
    </dgm:pt>
    <dgm:pt modelId="{ECF4460E-B285-4AD0-BB15-40A42A81E90C}" type="sibTrans" cxnId="{94ADE7CB-B9B0-4B02-911C-068FB616EE8D}">
      <dgm:prSet/>
      <dgm:spPr/>
      <dgm:t>
        <a:bodyPr/>
        <a:lstStyle/>
        <a:p>
          <a:endParaRPr lang="id-ID"/>
        </a:p>
      </dgm:t>
    </dgm:pt>
    <dgm:pt modelId="{0D4CCB26-3129-4369-B402-7583F7AEBE4D}" type="pres">
      <dgm:prSet presAssocID="{0F2AC365-3FAA-4BA8-943C-28FA6B193766}" presName="diagram" presStyleCnt="0">
        <dgm:presLayoutVars>
          <dgm:dir/>
          <dgm:resizeHandles val="exact"/>
        </dgm:presLayoutVars>
      </dgm:prSet>
      <dgm:spPr/>
      <dgm:t>
        <a:bodyPr/>
        <a:lstStyle/>
        <a:p>
          <a:endParaRPr lang="id-ID"/>
        </a:p>
      </dgm:t>
    </dgm:pt>
    <dgm:pt modelId="{A142F6D8-34C2-4205-9D4D-B3E601087CDE}" type="pres">
      <dgm:prSet presAssocID="{C298BAA0-3C87-4775-9B0E-DF10A78C898F}" presName="node" presStyleLbl="node1" presStyleIdx="0" presStyleCnt="5">
        <dgm:presLayoutVars>
          <dgm:bulletEnabled val="1"/>
        </dgm:presLayoutVars>
      </dgm:prSet>
      <dgm:spPr/>
      <dgm:t>
        <a:bodyPr/>
        <a:lstStyle/>
        <a:p>
          <a:endParaRPr lang="id-ID"/>
        </a:p>
      </dgm:t>
    </dgm:pt>
    <dgm:pt modelId="{A2A84CE6-4E69-4745-BA3D-23AB88D5DAD3}" type="pres">
      <dgm:prSet presAssocID="{E5BA7DB5-395B-471A-A3F0-45707F513A20}" presName="sibTrans" presStyleCnt="0"/>
      <dgm:spPr/>
    </dgm:pt>
    <dgm:pt modelId="{6E6CB1A3-F8AF-4E9D-AC5C-169944BFC561}" type="pres">
      <dgm:prSet presAssocID="{51029EDD-A30E-4CEF-B373-CA326D31CF73}" presName="node" presStyleLbl="node1" presStyleIdx="1" presStyleCnt="5">
        <dgm:presLayoutVars>
          <dgm:bulletEnabled val="1"/>
        </dgm:presLayoutVars>
      </dgm:prSet>
      <dgm:spPr/>
      <dgm:t>
        <a:bodyPr/>
        <a:lstStyle/>
        <a:p>
          <a:endParaRPr lang="id-ID"/>
        </a:p>
      </dgm:t>
    </dgm:pt>
    <dgm:pt modelId="{0B71EFEB-FD2D-436A-98C4-A8B1A6170A5A}" type="pres">
      <dgm:prSet presAssocID="{671869A0-C995-4456-A597-C805A67EF9B0}" presName="sibTrans" presStyleCnt="0"/>
      <dgm:spPr/>
    </dgm:pt>
    <dgm:pt modelId="{CD63F701-186A-49F5-B9A5-6D0D55FE8685}" type="pres">
      <dgm:prSet presAssocID="{CBFB5A5D-31B7-4944-8B1E-50481AC5B9D8}" presName="node" presStyleLbl="node1" presStyleIdx="2" presStyleCnt="5">
        <dgm:presLayoutVars>
          <dgm:bulletEnabled val="1"/>
        </dgm:presLayoutVars>
      </dgm:prSet>
      <dgm:spPr/>
      <dgm:t>
        <a:bodyPr/>
        <a:lstStyle/>
        <a:p>
          <a:endParaRPr lang="id-ID"/>
        </a:p>
      </dgm:t>
    </dgm:pt>
    <dgm:pt modelId="{EE92EFD3-761C-4BAA-B4E4-C2CA69B91216}" type="pres">
      <dgm:prSet presAssocID="{6135DC68-6111-4E99-ACFE-3EFCDC49028C}" presName="sibTrans" presStyleCnt="0"/>
      <dgm:spPr/>
    </dgm:pt>
    <dgm:pt modelId="{C45753B4-D6DE-4F19-BBEE-3D78BA037164}" type="pres">
      <dgm:prSet presAssocID="{DF282EB2-AE94-4EFA-83A7-8C50291878D1}" presName="node" presStyleLbl="node1" presStyleIdx="3" presStyleCnt="5">
        <dgm:presLayoutVars>
          <dgm:bulletEnabled val="1"/>
        </dgm:presLayoutVars>
      </dgm:prSet>
      <dgm:spPr/>
      <dgm:t>
        <a:bodyPr/>
        <a:lstStyle/>
        <a:p>
          <a:endParaRPr lang="id-ID"/>
        </a:p>
      </dgm:t>
    </dgm:pt>
    <dgm:pt modelId="{33F71C36-1AE9-4C61-99A1-F6BD8C564A0B}" type="pres">
      <dgm:prSet presAssocID="{571D921D-AC8F-458F-BCF5-A80171BE3898}" presName="sibTrans" presStyleCnt="0"/>
      <dgm:spPr/>
    </dgm:pt>
    <dgm:pt modelId="{9CC165D7-CCF1-4CAE-B255-4D05525F23D1}" type="pres">
      <dgm:prSet presAssocID="{4DE87910-9BEE-44EB-A82E-3732744131EA}" presName="node" presStyleLbl="node1" presStyleIdx="4" presStyleCnt="5">
        <dgm:presLayoutVars>
          <dgm:bulletEnabled val="1"/>
        </dgm:presLayoutVars>
      </dgm:prSet>
      <dgm:spPr/>
      <dgm:t>
        <a:bodyPr/>
        <a:lstStyle/>
        <a:p>
          <a:endParaRPr lang="id-ID"/>
        </a:p>
      </dgm:t>
    </dgm:pt>
  </dgm:ptLst>
  <dgm:cxnLst>
    <dgm:cxn modelId="{BAFF7E50-E02D-457C-B017-95CEF5F7C2D6}" type="presOf" srcId="{4DE87910-9BEE-44EB-A82E-3732744131EA}" destId="{9CC165D7-CCF1-4CAE-B255-4D05525F23D1}" srcOrd="0" destOrd="0" presId="urn:microsoft.com/office/officeart/2005/8/layout/default"/>
    <dgm:cxn modelId="{199F68CF-F11A-4586-96BF-30993676EB44}" type="presOf" srcId="{0F2AC365-3FAA-4BA8-943C-28FA6B193766}" destId="{0D4CCB26-3129-4369-B402-7583F7AEBE4D}" srcOrd="0" destOrd="0" presId="urn:microsoft.com/office/officeart/2005/8/layout/default"/>
    <dgm:cxn modelId="{8CF0412B-A2EC-4AF3-AFC2-CBB8AA4D2F91}" srcId="{0F2AC365-3FAA-4BA8-943C-28FA6B193766}" destId="{DF282EB2-AE94-4EFA-83A7-8C50291878D1}" srcOrd="3" destOrd="0" parTransId="{E5C94B96-1069-4D34-A254-25D61548D6BA}" sibTransId="{571D921D-AC8F-458F-BCF5-A80171BE3898}"/>
    <dgm:cxn modelId="{BF4F416B-740A-463B-A7D8-675C5C5ABD16}" type="presOf" srcId="{C298BAA0-3C87-4775-9B0E-DF10A78C898F}" destId="{A142F6D8-34C2-4205-9D4D-B3E601087CDE}" srcOrd="0" destOrd="0" presId="urn:microsoft.com/office/officeart/2005/8/layout/default"/>
    <dgm:cxn modelId="{E5ACE6C7-B53E-464C-9C6F-C2C67F109EC3}" srcId="{0F2AC365-3FAA-4BA8-943C-28FA6B193766}" destId="{51029EDD-A30E-4CEF-B373-CA326D31CF73}" srcOrd="1" destOrd="0" parTransId="{C0391366-9017-4D65-AE2A-6E17479695EB}" sibTransId="{671869A0-C995-4456-A597-C805A67EF9B0}"/>
    <dgm:cxn modelId="{E1ED8713-EF40-44E5-8E7D-2ED1F892F06B}" type="presOf" srcId="{CBFB5A5D-31B7-4944-8B1E-50481AC5B9D8}" destId="{CD63F701-186A-49F5-B9A5-6D0D55FE8685}" srcOrd="0" destOrd="0" presId="urn:microsoft.com/office/officeart/2005/8/layout/default"/>
    <dgm:cxn modelId="{132C44D6-A921-4A97-BBB5-F6389470CC19}" type="presOf" srcId="{DF282EB2-AE94-4EFA-83A7-8C50291878D1}" destId="{C45753B4-D6DE-4F19-BBEE-3D78BA037164}" srcOrd="0" destOrd="0" presId="urn:microsoft.com/office/officeart/2005/8/layout/default"/>
    <dgm:cxn modelId="{94ADE7CB-B9B0-4B02-911C-068FB616EE8D}" srcId="{0F2AC365-3FAA-4BA8-943C-28FA6B193766}" destId="{4DE87910-9BEE-44EB-A82E-3732744131EA}" srcOrd="4" destOrd="0" parTransId="{2D9EA6A0-EBA0-415F-B9B3-735DDAFCC8C3}" sibTransId="{ECF4460E-B285-4AD0-BB15-40A42A81E90C}"/>
    <dgm:cxn modelId="{096651F0-DEB2-4684-AFFB-C137BF44C624}" srcId="{0F2AC365-3FAA-4BA8-943C-28FA6B193766}" destId="{CBFB5A5D-31B7-4944-8B1E-50481AC5B9D8}" srcOrd="2" destOrd="0" parTransId="{2DA585AE-5E62-4E99-9D54-E894BBDC00E2}" sibTransId="{6135DC68-6111-4E99-ACFE-3EFCDC49028C}"/>
    <dgm:cxn modelId="{A0D6F580-EA7F-405E-8824-3D85F4BE3FE8}" type="presOf" srcId="{51029EDD-A30E-4CEF-B373-CA326D31CF73}" destId="{6E6CB1A3-F8AF-4E9D-AC5C-169944BFC561}" srcOrd="0" destOrd="0" presId="urn:microsoft.com/office/officeart/2005/8/layout/default"/>
    <dgm:cxn modelId="{09EF39AF-F4AD-4A99-B183-02E313004505}" srcId="{0F2AC365-3FAA-4BA8-943C-28FA6B193766}" destId="{C298BAA0-3C87-4775-9B0E-DF10A78C898F}" srcOrd="0" destOrd="0" parTransId="{83887B80-C858-49F8-8CC8-47982885B3FD}" sibTransId="{E5BA7DB5-395B-471A-A3F0-45707F513A20}"/>
    <dgm:cxn modelId="{87F61A6A-9294-4429-8AA2-CFFC49AD6A71}" type="presParOf" srcId="{0D4CCB26-3129-4369-B402-7583F7AEBE4D}" destId="{A142F6D8-34C2-4205-9D4D-B3E601087CDE}" srcOrd="0" destOrd="0" presId="urn:microsoft.com/office/officeart/2005/8/layout/default"/>
    <dgm:cxn modelId="{9FBA30B6-E711-4CE0-9E6B-F7FC7DF9E168}" type="presParOf" srcId="{0D4CCB26-3129-4369-B402-7583F7AEBE4D}" destId="{A2A84CE6-4E69-4745-BA3D-23AB88D5DAD3}" srcOrd="1" destOrd="0" presId="urn:microsoft.com/office/officeart/2005/8/layout/default"/>
    <dgm:cxn modelId="{CBEFB8DE-3F85-45DE-9398-D1FBCBF562C3}" type="presParOf" srcId="{0D4CCB26-3129-4369-B402-7583F7AEBE4D}" destId="{6E6CB1A3-F8AF-4E9D-AC5C-169944BFC561}" srcOrd="2" destOrd="0" presId="urn:microsoft.com/office/officeart/2005/8/layout/default"/>
    <dgm:cxn modelId="{DDBD5566-67A3-41D3-A046-00C3EF311976}" type="presParOf" srcId="{0D4CCB26-3129-4369-B402-7583F7AEBE4D}" destId="{0B71EFEB-FD2D-436A-98C4-A8B1A6170A5A}" srcOrd="3" destOrd="0" presId="urn:microsoft.com/office/officeart/2005/8/layout/default"/>
    <dgm:cxn modelId="{A2E560D3-2801-4562-8243-8E4ED34F98B3}" type="presParOf" srcId="{0D4CCB26-3129-4369-B402-7583F7AEBE4D}" destId="{CD63F701-186A-49F5-B9A5-6D0D55FE8685}" srcOrd="4" destOrd="0" presId="urn:microsoft.com/office/officeart/2005/8/layout/default"/>
    <dgm:cxn modelId="{D6C32FBE-123F-43BB-A7BD-F0BA834E2767}" type="presParOf" srcId="{0D4CCB26-3129-4369-B402-7583F7AEBE4D}" destId="{EE92EFD3-761C-4BAA-B4E4-C2CA69B91216}" srcOrd="5" destOrd="0" presId="urn:microsoft.com/office/officeart/2005/8/layout/default"/>
    <dgm:cxn modelId="{5A319D53-7915-4F7D-A088-327454D4F35C}" type="presParOf" srcId="{0D4CCB26-3129-4369-B402-7583F7AEBE4D}" destId="{C45753B4-D6DE-4F19-BBEE-3D78BA037164}" srcOrd="6" destOrd="0" presId="urn:microsoft.com/office/officeart/2005/8/layout/default"/>
    <dgm:cxn modelId="{6A38E0A9-AF83-49B8-87C8-64EDDD088399}" type="presParOf" srcId="{0D4CCB26-3129-4369-B402-7583F7AEBE4D}" destId="{33F71C36-1AE9-4C61-99A1-F6BD8C564A0B}" srcOrd="7" destOrd="0" presId="urn:microsoft.com/office/officeart/2005/8/layout/default"/>
    <dgm:cxn modelId="{27FFEABF-AA7A-4AC2-B456-27073A72963B}" type="presParOf" srcId="{0D4CCB26-3129-4369-B402-7583F7AEBE4D}" destId="{9CC165D7-CCF1-4CAE-B255-4D05525F23D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8DD20D-220E-4BDA-AEB3-3C651663CF8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id-ID"/>
        </a:p>
      </dgm:t>
    </dgm:pt>
    <dgm:pt modelId="{BCA4FB7B-C28A-461B-83A6-7CCDE4C0DEE6}">
      <dgm:prSet phldrT="[Text]"/>
      <dgm:spPr/>
      <dgm:t>
        <a:bodyPr/>
        <a:lstStyle/>
        <a:p>
          <a:r>
            <a:rPr lang="id-ID" b="1" dirty="0" smtClean="0">
              <a:solidFill>
                <a:schemeClr val="tx1"/>
              </a:solidFill>
            </a:rPr>
            <a:t>Memiliki Berbagai Masalah Kependudukan</a:t>
          </a:r>
          <a:endParaRPr lang="id-ID" dirty="0">
            <a:solidFill>
              <a:schemeClr val="tx1"/>
            </a:solidFill>
          </a:endParaRPr>
        </a:p>
      </dgm:t>
    </dgm:pt>
    <dgm:pt modelId="{F155015C-F32B-4455-96FD-71F07A1F7130}" type="parTrans" cxnId="{8F5FC1BD-60C8-4C39-ACF1-4DE846E571F5}">
      <dgm:prSet/>
      <dgm:spPr/>
      <dgm:t>
        <a:bodyPr/>
        <a:lstStyle/>
        <a:p>
          <a:endParaRPr lang="id-ID"/>
        </a:p>
      </dgm:t>
    </dgm:pt>
    <dgm:pt modelId="{2FCE13E5-2E92-4E31-B6A6-3D1A51C58EE8}" type="sibTrans" cxnId="{8F5FC1BD-60C8-4C39-ACF1-4DE846E571F5}">
      <dgm:prSet/>
      <dgm:spPr/>
      <dgm:t>
        <a:bodyPr/>
        <a:lstStyle/>
        <a:p>
          <a:endParaRPr lang="id-ID"/>
        </a:p>
      </dgm:t>
    </dgm:pt>
    <dgm:pt modelId="{6D476DE9-8A99-4749-BC37-E64712E45D54}">
      <dgm:prSet phldrT="[Text]"/>
      <dgm:spPr/>
      <dgm:t>
        <a:bodyPr/>
        <a:lstStyle/>
        <a:p>
          <a:r>
            <a:rPr lang="sv-SE" b="1" dirty="0" smtClean="0">
              <a:solidFill>
                <a:schemeClr val="tx1"/>
              </a:solidFill>
            </a:rPr>
            <a:t>Produktivitas Masyarakatnya Masih Didominasi Barang-Barang Primer</a:t>
          </a:r>
          <a:endParaRPr lang="id-ID" dirty="0">
            <a:solidFill>
              <a:schemeClr val="tx1"/>
            </a:solidFill>
          </a:endParaRPr>
        </a:p>
      </dgm:t>
    </dgm:pt>
    <dgm:pt modelId="{F199CAAD-18DD-41DB-B955-4026B7E9D639}" type="parTrans" cxnId="{B2770A3C-49F0-4624-A787-066E607F7F33}">
      <dgm:prSet/>
      <dgm:spPr/>
      <dgm:t>
        <a:bodyPr/>
        <a:lstStyle/>
        <a:p>
          <a:endParaRPr lang="id-ID"/>
        </a:p>
      </dgm:t>
    </dgm:pt>
    <dgm:pt modelId="{E151E763-388D-45D4-81EF-CFD4787BE465}" type="sibTrans" cxnId="{B2770A3C-49F0-4624-A787-066E607F7F33}">
      <dgm:prSet/>
      <dgm:spPr/>
      <dgm:t>
        <a:bodyPr/>
        <a:lstStyle/>
        <a:p>
          <a:endParaRPr lang="id-ID"/>
        </a:p>
      </dgm:t>
    </dgm:pt>
    <dgm:pt modelId="{00E9BD57-46EB-44A3-9EE0-CC380A531B1B}">
      <dgm:prSet phldrT="[Text]"/>
      <dgm:spPr/>
      <dgm:t>
        <a:bodyPr/>
        <a:lstStyle/>
        <a:p>
          <a:r>
            <a:rPr lang="id-ID" b="1" dirty="0" smtClean="0">
              <a:solidFill>
                <a:schemeClr val="tx1"/>
              </a:solidFill>
            </a:rPr>
            <a:t>Sumber Daya Alam Belum dapat Dimanfaatkan secara Optimal</a:t>
          </a:r>
          <a:endParaRPr lang="id-ID" dirty="0">
            <a:solidFill>
              <a:schemeClr val="tx1"/>
            </a:solidFill>
          </a:endParaRPr>
        </a:p>
      </dgm:t>
    </dgm:pt>
    <dgm:pt modelId="{560EFC10-CF41-4B46-8A53-90C2156DBD61}" type="parTrans" cxnId="{9C40EB8B-D1C9-4DC0-ACA7-FEAD67DB638F}">
      <dgm:prSet/>
      <dgm:spPr/>
      <dgm:t>
        <a:bodyPr/>
        <a:lstStyle/>
        <a:p>
          <a:endParaRPr lang="id-ID"/>
        </a:p>
      </dgm:t>
    </dgm:pt>
    <dgm:pt modelId="{3314F1E0-01F1-4A04-BB07-C22B62A8AFF8}" type="sibTrans" cxnId="{9C40EB8B-D1C9-4DC0-ACA7-FEAD67DB638F}">
      <dgm:prSet/>
      <dgm:spPr/>
      <dgm:t>
        <a:bodyPr/>
        <a:lstStyle/>
        <a:p>
          <a:endParaRPr lang="id-ID"/>
        </a:p>
      </dgm:t>
    </dgm:pt>
    <dgm:pt modelId="{79AEAB9B-2946-48E1-8616-A4CE2B65EC85}">
      <dgm:prSet phldrT="[Text]"/>
      <dgm:spPr/>
      <dgm:t>
        <a:bodyPr/>
        <a:lstStyle/>
        <a:p>
          <a:r>
            <a:rPr lang="id-ID" b="1" dirty="0" smtClean="0">
              <a:solidFill>
                <a:schemeClr val="tx1"/>
              </a:solidFill>
            </a:rPr>
            <a:t>Ketergantungan terhadap Negara Maju</a:t>
          </a:r>
          <a:r>
            <a:rPr lang="id-ID" b="1" dirty="0" smtClean="0"/>
            <a:t> </a:t>
          </a:r>
          <a:endParaRPr lang="id-ID" dirty="0"/>
        </a:p>
      </dgm:t>
    </dgm:pt>
    <dgm:pt modelId="{7120F9C9-34B9-4CE6-B86C-B4BC27CF183D}" type="parTrans" cxnId="{BB4FED34-A7BF-40F9-B79A-90547B6D7D0D}">
      <dgm:prSet/>
      <dgm:spPr/>
      <dgm:t>
        <a:bodyPr/>
        <a:lstStyle/>
        <a:p>
          <a:endParaRPr lang="id-ID"/>
        </a:p>
      </dgm:t>
    </dgm:pt>
    <dgm:pt modelId="{085CFDF4-03CF-4E0F-BC7C-5855CBD52D27}" type="sibTrans" cxnId="{BB4FED34-A7BF-40F9-B79A-90547B6D7D0D}">
      <dgm:prSet/>
      <dgm:spPr/>
      <dgm:t>
        <a:bodyPr/>
        <a:lstStyle/>
        <a:p>
          <a:endParaRPr lang="id-ID"/>
        </a:p>
      </dgm:t>
    </dgm:pt>
    <dgm:pt modelId="{BA761DC6-9249-4E4A-B057-47AB35643B0A}">
      <dgm:prSet phldrT="[Text]"/>
      <dgm:spPr/>
      <dgm:t>
        <a:bodyPr/>
        <a:lstStyle/>
        <a:p>
          <a:r>
            <a:rPr lang="id-ID" b="1" dirty="0" smtClean="0">
              <a:solidFill>
                <a:schemeClr val="tx1"/>
              </a:solidFill>
            </a:rPr>
            <a:t>Keterbatasan Fasilitas Umum</a:t>
          </a:r>
          <a:endParaRPr lang="id-ID" dirty="0">
            <a:solidFill>
              <a:schemeClr val="tx1"/>
            </a:solidFill>
          </a:endParaRPr>
        </a:p>
      </dgm:t>
    </dgm:pt>
    <dgm:pt modelId="{1E3E5367-4BD2-4C71-B564-EC070962CBCD}" type="parTrans" cxnId="{68FCAD08-BC83-458F-B8C0-8251945DA7EA}">
      <dgm:prSet/>
      <dgm:spPr/>
      <dgm:t>
        <a:bodyPr/>
        <a:lstStyle/>
        <a:p>
          <a:endParaRPr lang="id-ID"/>
        </a:p>
      </dgm:t>
    </dgm:pt>
    <dgm:pt modelId="{FBBD2508-F1BA-4E9C-A1C3-CDC9257677C5}" type="sibTrans" cxnId="{68FCAD08-BC83-458F-B8C0-8251945DA7EA}">
      <dgm:prSet/>
      <dgm:spPr/>
      <dgm:t>
        <a:bodyPr/>
        <a:lstStyle/>
        <a:p>
          <a:endParaRPr lang="id-ID"/>
        </a:p>
      </dgm:t>
    </dgm:pt>
    <dgm:pt modelId="{65D0A059-A01C-4EBA-85B3-B955888EA951}" type="pres">
      <dgm:prSet presAssocID="{938DD20D-220E-4BDA-AEB3-3C651663CF87}" presName="diagram" presStyleCnt="0">
        <dgm:presLayoutVars>
          <dgm:dir/>
          <dgm:resizeHandles val="exact"/>
        </dgm:presLayoutVars>
      </dgm:prSet>
      <dgm:spPr/>
      <dgm:t>
        <a:bodyPr/>
        <a:lstStyle/>
        <a:p>
          <a:endParaRPr lang="id-ID"/>
        </a:p>
      </dgm:t>
    </dgm:pt>
    <dgm:pt modelId="{AE7D888F-07C7-460F-AB57-D3D32C49F4B4}" type="pres">
      <dgm:prSet presAssocID="{BCA4FB7B-C28A-461B-83A6-7CCDE4C0DEE6}" presName="node" presStyleLbl="node1" presStyleIdx="0" presStyleCnt="5">
        <dgm:presLayoutVars>
          <dgm:bulletEnabled val="1"/>
        </dgm:presLayoutVars>
      </dgm:prSet>
      <dgm:spPr/>
      <dgm:t>
        <a:bodyPr/>
        <a:lstStyle/>
        <a:p>
          <a:endParaRPr lang="id-ID"/>
        </a:p>
      </dgm:t>
    </dgm:pt>
    <dgm:pt modelId="{49A37645-0613-4707-B139-8FE6B41E21E0}" type="pres">
      <dgm:prSet presAssocID="{2FCE13E5-2E92-4E31-B6A6-3D1A51C58EE8}" presName="sibTrans" presStyleCnt="0"/>
      <dgm:spPr/>
    </dgm:pt>
    <dgm:pt modelId="{8D75B04A-E1B2-4AD4-B41A-E1D7781237F5}" type="pres">
      <dgm:prSet presAssocID="{6D476DE9-8A99-4749-BC37-E64712E45D54}" presName="node" presStyleLbl="node1" presStyleIdx="1" presStyleCnt="5">
        <dgm:presLayoutVars>
          <dgm:bulletEnabled val="1"/>
        </dgm:presLayoutVars>
      </dgm:prSet>
      <dgm:spPr/>
      <dgm:t>
        <a:bodyPr/>
        <a:lstStyle/>
        <a:p>
          <a:endParaRPr lang="id-ID"/>
        </a:p>
      </dgm:t>
    </dgm:pt>
    <dgm:pt modelId="{F4280994-DDFE-42F7-9304-94B98AC18F8C}" type="pres">
      <dgm:prSet presAssocID="{E151E763-388D-45D4-81EF-CFD4787BE465}" presName="sibTrans" presStyleCnt="0"/>
      <dgm:spPr/>
    </dgm:pt>
    <dgm:pt modelId="{2600174F-A0C5-47B6-A9D0-4D4CBE0F7BDE}" type="pres">
      <dgm:prSet presAssocID="{00E9BD57-46EB-44A3-9EE0-CC380A531B1B}" presName="node" presStyleLbl="node1" presStyleIdx="2" presStyleCnt="5">
        <dgm:presLayoutVars>
          <dgm:bulletEnabled val="1"/>
        </dgm:presLayoutVars>
      </dgm:prSet>
      <dgm:spPr/>
      <dgm:t>
        <a:bodyPr/>
        <a:lstStyle/>
        <a:p>
          <a:endParaRPr lang="id-ID"/>
        </a:p>
      </dgm:t>
    </dgm:pt>
    <dgm:pt modelId="{37CDA2A4-8D79-4A10-8BE8-6BA2AE6755F9}" type="pres">
      <dgm:prSet presAssocID="{3314F1E0-01F1-4A04-BB07-C22B62A8AFF8}" presName="sibTrans" presStyleCnt="0"/>
      <dgm:spPr/>
    </dgm:pt>
    <dgm:pt modelId="{DBF82D48-CFC4-44B2-AE5B-0686205026BF}" type="pres">
      <dgm:prSet presAssocID="{79AEAB9B-2946-48E1-8616-A4CE2B65EC85}" presName="node" presStyleLbl="node1" presStyleIdx="3" presStyleCnt="5">
        <dgm:presLayoutVars>
          <dgm:bulletEnabled val="1"/>
        </dgm:presLayoutVars>
      </dgm:prSet>
      <dgm:spPr/>
      <dgm:t>
        <a:bodyPr/>
        <a:lstStyle/>
        <a:p>
          <a:endParaRPr lang="id-ID"/>
        </a:p>
      </dgm:t>
    </dgm:pt>
    <dgm:pt modelId="{AE98279C-79E7-493F-B4F5-A7FAD8FE6CD2}" type="pres">
      <dgm:prSet presAssocID="{085CFDF4-03CF-4E0F-BC7C-5855CBD52D27}" presName="sibTrans" presStyleCnt="0"/>
      <dgm:spPr/>
    </dgm:pt>
    <dgm:pt modelId="{4DEEF779-29D7-427C-A6C0-5E616C9A319B}" type="pres">
      <dgm:prSet presAssocID="{BA761DC6-9249-4E4A-B057-47AB35643B0A}" presName="node" presStyleLbl="node1" presStyleIdx="4" presStyleCnt="5">
        <dgm:presLayoutVars>
          <dgm:bulletEnabled val="1"/>
        </dgm:presLayoutVars>
      </dgm:prSet>
      <dgm:spPr/>
      <dgm:t>
        <a:bodyPr/>
        <a:lstStyle/>
        <a:p>
          <a:endParaRPr lang="id-ID"/>
        </a:p>
      </dgm:t>
    </dgm:pt>
  </dgm:ptLst>
  <dgm:cxnLst>
    <dgm:cxn modelId="{74DB2703-46CB-4F69-9DF6-056077B04811}" type="presOf" srcId="{BA761DC6-9249-4E4A-B057-47AB35643B0A}" destId="{4DEEF779-29D7-427C-A6C0-5E616C9A319B}" srcOrd="0" destOrd="0" presId="urn:microsoft.com/office/officeart/2005/8/layout/default"/>
    <dgm:cxn modelId="{480746DE-B390-4ECB-BCA8-B908AB96D773}" type="presOf" srcId="{00E9BD57-46EB-44A3-9EE0-CC380A531B1B}" destId="{2600174F-A0C5-47B6-A9D0-4D4CBE0F7BDE}" srcOrd="0" destOrd="0" presId="urn:microsoft.com/office/officeart/2005/8/layout/default"/>
    <dgm:cxn modelId="{9833B0FF-7327-4E1E-A62C-070C80001A86}" type="presOf" srcId="{79AEAB9B-2946-48E1-8616-A4CE2B65EC85}" destId="{DBF82D48-CFC4-44B2-AE5B-0686205026BF}" srcOrd="0" destOrd="0" presId="urn:microsoft.com/office/officeart/2005/8/layout/default"/>
    <dgm:cxn modelId="{9C40EB8B-D1C9-4DC0-ACA7-FEAD67DB638F}" srcId="{938DD20D-220E-4BDA-AEB3-3C651663CF87}" destId="{00E9BD57-46EB-44A3-9EE0-CC380A531B1B}" srcOrd="2" destOrd="0" parTransId="{560EFC10-CF41-4B46-8A53-90C2156DBD61}" sibTransId="{3314F1E0-01F1-4A04-BB07-C22B62A8AFF8}"/>
    <dgm:cxn modelId="{68FCAD08-BC83-458F-B8C0-8251945DA7EA}" srcId="{938DD20D-220E-4BDA-AEB3-3C651663CF87}" destId="{BA761DC6-9249-4E4A-B057-47AB35643B0A}" srcOrd="4" destOrd="0" parTransId="{1E3E5367-4BD2-4C71-B564-EC070962CBCD}" sibTransId="{FBBD2508-F1BA-4E9C-A1C3-CDC9257677C5}"/>
    <dgm:cxn modelId="{9BCA49FC-D046-47F8-8D3F-315E5C88D47D}" type="presOf" srcId="{938DD20D-220E-4BDA-AEB3-3C651663CF87}" destId="{65D0A059-A01C-4EBA-85B3-B955888EA951}" srcOrd="0" destOrd="0" presId="urn:microsoft.com/office/officeart/2005/8/layout/default"/>
    <dgm:cxn modelId="{03E603A5-03AC-4F2E-9470-2F7A4E63D5C3}" type="presOf" srcId="{6D476DE9-8A99-4749-BC37-E64712E45D54}" destId="{8D75B04A-E1B2-4AD4-B41A-E1D7781237F5}" srcOrd="0" destOrd="0" presId="urn:microsoft.com/office/officeart/2005/8/layout/default"/>
    <dgm:cxn modelId="{8F5FC1BD-60C8-4C39-ACF1-4DE846E571F5}" srcId="{938DD20D-220E-4BDA-AEB3-3C651663CF87}" destId="{BCA4FB7B-C28A-461B-83A6-7CCDE4C0DEE6}" srcOrd="0" destOrd="0" parTransId="{F155015C-F32B-4455-96FD-71F07A1F7130}" sibTransId="{2FCE13E5-2E92-4E31-B6A6-3D1A51C58EE8}"/>
    <dgm:cxn modelId="{BB4FED34-A7BF-40F9-B79A-90547B6D7D0D}" srcId="{938DD20D-220E-4BDA-AEB3-3C651663CF87}" destId="{79AEAB9B-2946-48E1-8616-A4CE2B65EC85}" srcOrd="3" destOrd="0" parTransId="{7120F9C9-34B9-4CE6-B86C-B4BC27CF183D}" sibTransId="{085CFDF4-03CF-4E0F-BC7C-5855CBD52D27}"/>
    <dgm:cxn modelId="{4EEEC1B0-A803-4B58-B39C-EF49B7E14EBC}" type="presOf" srcId="{BCA4FB7B-C28A-461B-83A6-7CCDE4C0DEE6}" destId="{AE7D888F-07C7-460F-AB57-D3D32C49F4B4}" srcOrd="0" destOrd="0" presId="urn:microsoft.com/office/officeart/2005/8/layout/default"/>
    <dgm:cxn modelId="{B2770A3C-49F0-4624-A787-066E607F7F33}" srcId="{938DD20D-220E-4BDA-AEB3-3C651663CF87}" destId="{6D476DE9-8A99-4749-BC37-E64712E45D54}" srcOrd="1" destOrd="0" parTransId="{F199CAAD-18DD-41DB-B955-4026B7E9D639}" sibTransId="{E151E763-388D-45D4-81EF-CFD4787BE465}"/>
    <dgm:cxn modelId="{5F3C6DBD-DDE7-4D35-BCCE-D4426EA73409}" type="presParOf" srcId="{65D0A059-A01C-4EBA-85B3-B955888EA951}" destId="{AE7D888F-07C7-460F-AB57-D3D32C49F4B4}" srcOrd="0" destOrd="0" presId="urn:microsoft.com/office/officeart/2005/8/layout/default"/>
    <dgm:cxn modelId="{B8E4FC09-1185-4388-B72C-F7F1F9CD71FC}" type="presParOf" srcId="{65D0A059-A01C-4EBA-85B3-B955888EA951}" destId="{49A37645-0613-4707-B139-8FE6B41E21E0}" srcOrd="1" destOrd="0" presId="urn:microsoft.com/office/officeart/2005/8/layout/default"/>
    <dgm:cxn modelId="{416E8E73-B6EB-4E6A-98C2-037D900DA017}" type="presParOf" srcId="{65D0A059-A01C-4EBA-85B3-B955888EA951}" destId="{8D75B04A-E1B2-4AD4-B41A-E1D7781237F5}" srcOrd="2" destOrd="0" presId="urn:microsoft.com/office/officeart/2005/8/layout/default"/>
    <dgm:cxn modelId="{058E6D69-B717-4522-B34C-23AB7CBF3422}" type="presParOf" srcId="{65D0A059-A01C-4EBA-85B3-B955888EA951}" destId="{F4280994-DDFE-42F7-9304-94B98AC18F8C}" srcOrd="3" destOrd="0" presId="urn:microsoft.com/office/officeart/2005/8/layout/default"/>
    <dgm:cxn modelId="{396296E9-21AA-4547-A0F2-056909478ECC}" type="presParOf" srcId="{65D0A059-A01C-4EBA-85B3-B955888EA951}" destId="{2600174F-A0C5-47B6-A9D0-4D4CBE0F7BDE}" srcOrd="4" destOrd="0" presId="urn:microsoft.com/office/officeart/2005/8/layout/default"/>
    <dgm:cxn modelId="{5B009887-5C66-4CDC-BDC0-800D30F6B1DA}" type="presParOf" srcId="{65D0A059-A01C-4EBA-85B3-B955888EA951}" destId="{37CDA2A4-8D79-4A10-8BE8-6BA2AE6755F9}" srcOrd="5" destOrd="0" presId="urn:microsoft.com/office/officeart/2005/8/layout/default"/>
    <dgm:cxn modelId="{22310498-9D98-49B2-989E-7B1655ED3844}" type="presParOf" srcId="{65D0A059-A01C-4EBA-85B3-B955888EA951}" destId="{DBF82D48-CFC4-44B2-AE5B-0686205026BF}" srcOrd="6" destOrd="0" presId="urn:microsoft.com/office/officeart/2005/8/layout/default"/>
    <dgm:cxn modelId="{A636EC28-9E5B-40E0-8857-151467E57F91}" type="presParOf" srcId="{65D0A059-A01C-4EBA-85B3-B955888EA951}" destId="{AE98279C-79E7-493F-B4F5-A7FAD8FE6CD2}" srcOrd="7" destOrd="0" presId="urn:microsoft.com/office/officeart/2005/8/layout/default"/>
    <dgm:cxn modelId="{61EA7979-0CE1-4534-B754-B4AB7E3389D5}" type="presParOf" srcId="{65D0A059-A01C-4EBA-85B3-B955888EA951}" destId="{4DEEF779-29D7-427C-A6C0-5E616C9A319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2433F5E-A55C-42A2-B2CF-CC74E30C5A58}"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id-ID"/>
        </a:p>
      </dgm:t>
    </dgm:pt>
    <dgm:pt modelId="{AD610959-A726-4636-ABF8-FE2339043498}">
      <dgm:prSet phldrT="[Text]"/>
      <dgm:spPr/>
      <dgm:t>
        <a:bodyPr/>
        <a:lstStyle/>
        <a:p>
          <a:r>
            <a:rPr lang="nn-NO" b="1" dirty="0" smtClean="0">
              <a:solidFill>
                <a:schemeClr val="tx1"/>
              </a:solidFill>
            </a:rPr>
            <a:t>Tingkat Kesadaran Hukum</a:t>
          </a:r>
          <a:r>
            <a:rPr lang="id-ID" b="1" dirty="0" smtClean="0">
              <a:solidFill>
                <a:schemeClr val="tx1"/>
              </a:solidFill>
            </a:rPr>
            <a:t> Masih Rendah</a:t>
          </a:r>
          <a:r>
            <a:rPr lang="nn-NO" b="1" dirty="0" smtClean="0">
              <a:solidFill>
                <a:schemeClr val="tx1"/>
              </a:solidFill>
            </a:rPr>
            <a:t> </a:t>
          </a:r>
          <a:endParaRPr lang="id-ID" dirty="0">
            <a:solidFill>
              <a:schemeClr val="tx1"/>
            </a:solidFill>
          </a:endParaRPr>
        </a:p>
      </dgm:t>
    </dgm:pt>
    <dgm:pt modelId="{FC07F787-D2ED-4231-8EE8-3684E77FBA64}" type="parTrans" cxnId="{06F6F8CE-2151-45C1-BBD9-69964F04F773}">
      <dgm:prSet/>
      <dgm:spPr/>
      <dgm:t>
        <a:bodyPr/>
        <a:lstStyle/>
        <a:p>
          <a:endParaRPr lang="id-ID"/>
        </a:p>
      </dgm:t>
    </dgm:pt>
    <dgm:pt modelId="{BBBB185F-4DD9-426C-B825-E740BE61D848}" type="sibTrans" cxnId="{06F6F8CE-2151-45C1-BBD9-69964F04F773}">
      <dgm:prSet/>
      <dgm:spPr/>
      <dgm:t>
        <a:bodyPr/>
        <a:lstStyle/>
        <a:p>
          <a:endParaRPr lang="id-ID"/>
        </a:p>
      </dgm:t>
    </dgm:pt>
    <dgm:pt modelId="{F758BDEB-A823-41B2-9D5E-F1FFF9817B38}">
      <dgm:prSet phldrT="[Text]"/>
      <dgm:spPr/>
      <dgm:t>
        <a:bodyPr/>
        <a:lstStyle/>
        <a:p>
          <a:r>
            <a:rPr lang="nn-NO" b="1" dirty="0" smtClean="0">
              <a:solidFill>
                <a:schemeClr val="tx1"/>
              </a:solidFill>
            </a:rPr>
            <a:t>Kesetaraan Gender</a:t>
          </a:r>
          <a:r>
            <a:rPr lang="id-ID" b="1" dirty="0" smtClean="0">
              <a:solidFill>
                <a:schemeClr val="tx1"/>
              </a:solidFill>
            </a:rPr>
            <a:t> Masih Rendah</a:t>
          </a:r>
          <a:endParaRPr lang="id-ID" dirty="0">
            <a:solidFill>
              <a:schemeClr val="tx1"/>
            </a:solidFill>
          </a:endParaRPr>
        </a:p>
      </dgm:t>
    </dgm:pt>
    <dgm:pt modelId="{4C1965D8-6A37-411A-8A19-6277240B63CD}" type="parTrans" cxnId="{A520B47B-FB55-4A72-968B-A6CF9CD2C70D}">
      <dgm:prSet/>
      <dgm:spPr/>
      <dgm:t>
        <a:bodyPr/>
        <a:lstStyle/>
        <a:p>
          <a:endParaRPr lang="id-ID"/>
        </a:p>
      </dgm:t>
    </dgm:pt>
    <dgm:pt modelId="{85B9793F-4973-41AF-BD29-DD59CF89AAA4}" type="sibTrans" cxnId="{A520B47B-FB55-4A72-968B-A6CF9CD2C70D}">
      <dgm:prSet/>
      <dgm:spPr/>
      <dgm:t>
        <a:bodyPr/>
        <a:lstStyle/>
        <a:p>
          <a:endParaRPr lang="id-ID"/>
        </a:p>
      </dgm:t>
    </dgm:pt>
    <dgm:pt modelId="{B4D08742-2AEF-4EBC-8ED3-35C0C6CF35E9}">
      <dgm:prSet phldrT="[Text]"/>
      <dgm:spPr/>
      <dgm:t>
        <a:bodyPr/>
        <a:lstStyle/>
        <a:p>
          <a:r>
            <a:rPr lang="id-ID" b="1" dirty="0" smtClean="0">
              <a:solidFill>
                <a:schemeClr val="tx1"/>
              </a:solidFill>
            </a:rPr>
            <a:t>Tingkat Pendidikan Masih Rendah</a:t>
          </a:r>
          <a:endParaRPr lang="id-ID" dirty="0">
            <a:solidFill>
              <a:schemeClr val="tx1"/>
            </a:solidFill>
          </a:endParaRPr>
        </a:p>
      </dgm:t>
    </dgm:pt>
    <dgm:pt modelId="{71FD3060-DC78-43BB-8730-EC261564B48C}" type="parTrans" cxnId="{2F7E5FDA-183A-4048-A751-79B3AAF2386B}">
      <dgm:prSet/>
      <dgm:spPr/>
      <dgm:t>
        <a:bodyPr/>
        <a:lstStyle/>
        <a:p>
          <a:endParaRPr lang="id-ID"/>
        </a:p>
      </dgm:t>
    </dgm:pt>
    <dgm:pt modelId="{0A344682-F384-496A-B531-F2DC8F24200D}" type="sibTrans" cxnId="{2F7E5FDA-183A-4048-A751-79B3AAF2386B}">
      <dgm:prSet/>
      <dgm:spPr/>
      <dgm:t>
        <a:bodyPr/>
        <a:lstStyle/>
        <a:p>
          <a:endParaRPr lang="id-ID"/>
        </a:p>
      </dgm:t>
    </dgm:pt>
    <dgm:pt modelId="{E2D63D18-DA3B-45D1-AB76-972A6C7446FD}">
      <dgm:prSet phldrT="[Text]"/>
      <dgm:spPr/>
      <dgm:t>
        <a:bodyPr/>
        <a:lstStyle/>
        <a:p>
          <a:r>
            <a:rPr lang="id-ID" b="1" dirty="0" smtClean="0">
              <a:solidFill>
                <a:schemeClr val="tx1"/>
              </a:solidFill>
            </a:rPr>
            <a:t>Tingkat Pendapatan Masih Rendah</a:t>
          </a:r>
          <a:endParaRPr lang="id-ID" dirty="0">
            <a:solidFill>
              <a:schemeClr val="tx1"/>
            </a:solidFill>
          </a:endParaRPr>
        </a:p>
      </dgm:t>
    </dgm:pt>
    <dgm:pt modelId="{16ACC358-3890-45F8-9E06-F9774AFFEF00}" type="parTrans" cxnId="{6BC6B9B4-A8BD-4218-AF7D-CBAD288BD70B}">
      <dgm:prSet/>
      <dgm:spPr/>
      <dgm:t>
        <a:bodyPr/>
        <a:lstStyle/>
        <a:p>
          <a:endParaRPr lang="id-ID"/>
        </a:p>
      </dgm:t>
    </dgm:pt>
    <dgm:pt modelId="{D3B34902-72BE-4D0B-9242-8C4804E5F46B}" type="sibTrans" cxnId="{6BC6B9B4-A8BD-4218-AF7D-CBAD288BD70B}">
      <dgm:prSet/>
      <dgm:spPr/>
      <dgm:t>
        <a:bodyPr/>
        <a:lstStyle/>
        <a:p>
          <a:endParaRPr lang="id-ID"/>
        </a:p>
      </dgm:t>
    </dgm:pt>
    <dgm:pt modelId="{F5B93924-3701-4533-BD6E-ADBDDC768998}">
      <dgm:prSet phldrT="[Text]"/>
      <dgm:spPr/>
      <dgm:t>
        <a:bodyPr/>
        <a:lstStyle/>
        <a:p>
          <a:r>
            <a:rPr lang="id-ID" b="1" dirty="0" smtClean="0">
              <a:solidFill>
                <a:schemeClr val="tx1"/>
              </a:solidFill>
            </a:rPr>
            <a:t>Tingkat Kesehatan</a:t>
          </a:r>
          <a:endParaRPr lang="id-ID" dirty="0">
            <a:solidFill>
              <a:schemeClr val="tx1"/>
            </a:solidFill>
          </a:endParaRPr>
        </a:p>
      </dgm:t>
    </dgm:pt>
    <dgm:pt modelId="{782487D2-46DE-449D-B5BB-F3FB5497620B}" type="parTrans" cxnId="{4297C04B-62C6-43FF-BA1A-1F05A9AFCFB8}">
      <dgm:prSet/>
      <dgm:spPr/>
      <dgm:t>
        <a:bodyPr/>
        <a:lstStyle/>
        <a:p>
          <a:endParaRPr lang="id-ID"/>
        </a:p>
      </dgm:t>
    </dgm:pt>
    <dgm:pt modelId="{A9B96711-DBAA-4C6F-B608-CC6FCDC7BBB5}" type="sibTrans" cxnId="{4297C04B-62C6-43FF-BA1A-1F05A9AFCFB8}">
      <dgm:prSet/>
      <dgm:spPr/>
      <dgm:t>
        <a:bodyPr/>
        <a:lstStyle/>
        <a:p>
          <a:endParaRPr lang="id-ID"/>
        </a:p>
      </dgm:t>
    </dgm:pt>
    <dgm:pt modelId="{0788BFE4-F6D9-4399-9745-2B94AC181541}" type="pres">
      <dgm:prSet presAssocID="{B2433F5E-A55C-42A2-B2CF-CC74E30C5A58}" presName="diagram" presStyleCnt="0">
        <dgm:presLayoutVars>
          <dgm:dir/>
          <dgm:resizeHandles val="exact"/>
        </dgm:presLayoutVars>
      </dgm:prSet>
      <dgm:spPr/>
      <dgm:t>
        <a:bodyPr/>
        <a:lstStyle/>
        <a:p>
          <a:endParaRPr lang="id-ID"/>
        </a:p>
      </dgm:t>
    </dgm:pt>
    <dgm:pt modelId="{15F4B01E-FC17-41EE-BD71-B7F410391656}" type="pres">
      <dgm:prSet presAssocID="{AD610959-A726-4636-ABF8-FE2339043498}" presName="node" presStyleLbl="node1" presStyleIdx="0" presStyleCnt="5">
        <dgm:presLayoutVars>
          <dgm:bulletEnabled val="1"/>
        </dgm:presLayoutVars>
      </dgm:prSet>
      <dgm:spPr/>
      <dgm:t>
        <a:bodyPr/>
        <a:lstStyle/>
        <a:p>
          <a:endParaRPr lang="id-ID"/>
        </a:p>
      </dgm:t>
    </dgm:pt>
    <dgm:pt modelId="{F7DE4EDA-08DF-4885-BC55-44EC7C191BB5}" type="pres">
      <dgm:prSet presAssocID="{BBBB185F-4DD9-426C-B825-E740BE61D848}" presName="sibTrans" presStyleCnt="0"/>
      <dgm:spPr/>
    </dgm:pt>
    <dgm:pt modelId="{5F31608E-BF61-42BD-A1BA-3D6FF93F642B}" type="pres">
      <dgm:prSet presAssocID="{F758BDEB-A823-41B2-9D5E-F1FFF9817B38}" presName="node" presStyleLbl="node1" presStyleIdx="1" presStyleCnt="5">
        <dgm:presLayoutVars>
          <dgm:bulletEnabled val="1"/>
        </dgm:presLayoutVars>
      </dgm:prSet>
      <dgm:spPr/>
      <dgm:t>
        <a:bodyPr/>
        <a:lstStyle/>
        <a:p>
          <a:endParaRPr lang="id-ID"/>
        </a:p>
      </dgm:t>
    </dgm:pt>
    <dgm:pt modelId="{D1F8FF68-68E4-42FC-96D7-39C2BDA2C440}" type="pres">
      <dgm:prSet presAssocID="{85B9793F-4973-41AF-BD29-DD59CF89AAA4}" presName="sibTrans" presStyleCnt="0"/>
      <dgm:spPr/>
    </dgm:pt>
    <dgm:pt modelId="{9BE36092-174F-4C0C-B259-CF466BED4926}" type="pres">
      <dgm:prSet presAssocID="{B4D08742-2AEF-4EBC-8ED3-35C0C6CF35E9}" presName="node" presStyleLbl="node1" presStyleIdx="2" presStyleCnt="5">
        <dgm:presLayoutVars>
          <dgm:bulletEnabled val="1"/>
        </dgm:presLayoutVars>
      </dgm:prSet>
      <dgm:spPr/>
      <dgm:t>
        <a:bodyPr/>
        <a:lstStyle/>
        <a:p>
          <a:endParaRPr lang="id-ID"/>
        </a:p>
      </dgm:t>
    </dgm:pt>
    <dgm:pt modelId="{B09231D8-D770-4867-8D6B-2EBE326768BA}" type="pres">
      <dgm:prSet presAssocID="{0A344682-F384-496A-B531-F2DC8F24200D}" presName="sibTrans" presStyleCnt="0"/>
      <dgm:spPr/>
    </dgm:pt>
    <dgm:pt modelId="{AD2369DD-9C43-459F-85DA-99EE7CD58AE2}" type="pres">
      <dgm:prSet presAssocID="{E2D63D18-DA3B-45D1-AB76-972A6C7446FD}" presName="node" presStyleLbl="node1" presStyleIdx="3" presStyleCnt="5">
        <dgm:presLayoutVars>
          <dgm:bulletEnabled val="1"/>
        </dgm:presLayoutVars>
      </dgm:prSet>
      <dgm:spPr/>
      <dgm:t>
        <a:bodyPr/>
        <a:lstStyle/>
        <a:p>
          <a:endParaRPr lang="id-ID"/>
        </a:p>
      </dgm:t>
    </dgm:pt>
    <dgm:pt modelId="{BB67943D-D5C7-4F2A-AC69-D56E3733631E}" type="pres">
      <dgm:prSet presAssocID="{D3B34902-72BE-4D0B-9242-8C4804E5F46B}" presName="sibTrans" presStyleCnt="0"/>
      <dgm:spPr/>
    </dgm:pt>
    <dgm:pt modelId="{10BE6364-5B16-4384-A3E9-13454767BBA1}" type="pres">
      <dgm:prSet presAssocID="{F5B93924-3701-4533-BD6E-ADBDDC768998}" presName="node" presStyleLbl="node1" presStyleIdx="4" presStyleCnt="5">
        <dgm:presLayoutVars>
          <dgm:bulletEnabled val="1"/>
        </dgm:presLayoutVars>
      </dgm:prSet>
      <dgm:spPr/>
      <dgm:t>
        <a:bodyPr/>
        <a:lstStyle/>
        <a:p>
          <a:endParaRPr lang="id-ID"/>
        </a:p>
      </dgm:t>
    </dgm:pt>
  </dgm:ptLst>
  <dgm:cxnLst>
    <dgm:cxn modelId="{06F6F8CE-2151-45C1-BBD9-69964F04F773}" srcId="{B2433F5E-A55C-42A2-B2CF-CC74E30C5A58}" destId="{AD610959-A726-4636-ABF8-FE2339043498}" srcOrd="0" destOrd="0" parTransId="{FC07F787-D2ED-4231-8EE8-3684E77FBA64}" sibTransId="{BBBB185F-4DD9-426C-B825-E740BE61D848}"/>
    <dgm:cxn modelId="{6121BB77-DCF5-46A4-BB6C-4F7E1C76A193}" type="presOf" srcId="{F758BDEB-A823-41B2-9D5E-F1FFF9817B38}" destId="{5F31608E-BF61-42BD-A1BA-3D6FF93F642B}" srcOrd="0" destOrd="0" presId="urn:microsoft.com/office/officeart/2005/8/layout/default"/>
    <dgm:cxn modelId="{6BC6B9B4-A8BD-4218-AF7D-CBAD288BD70B}" srcId="{B2433F5E-A55C-42A2-B2CF-CC74E30C5A58}" destId="{E2D63D18-DA3B-45D1-AB76-972A6C7446FD}" srcOrd="3" destOrd="0" parTransId="{16ACC358-3890-45F8-9E06-F9774AFFEF00}" sibTransId="{D3B34902-72BE-4D0B-9242-8C4804E5F46B}"/>
    <dgm:cxn modelId="{ECCDB53E-F7A3-4C4A-BD28-5DAEB7AE2AD6}" type="presOf" srcId="{E2D63D18-DA3B-45D1-AB76-972A6C7446FD}" destId="{AD2369DD-9C43-459F-85DA-99EE7CD58AE2}" srcOrd="0" destOrd="0" presId="urn:microsoft.com/office/officeart/2005/8/layout/default"/>
    <dgm:cxn modelId="{B9E5B2F8-2F3F-4D21-976A-93249FA2BDDF}" type="presOf" srcId="{F5B93924-3701-4533-BD6E-ADBDDC768998}" destId="{10BE6364-5B16-4384-A3E9-13454767BBA1}" srcOrd="0" destOrd="0" presId="urn:microsoft.com/office/officeart/2005/8/layout/default"/>
    <dgm:cxn modelId="{B06D0A1A-6FEB-4F8B-ABE1-99513408614F}" type="presOf" srcId="{B4D08742-2AEF-4EBC-8ED3-35C0C6CF35E9}" destId="{9BE36092-174F-4C0C-B259-CF466BED4926}" srcOrd="0" destOrd="0" presId="urn:microsoft.com/office/officeart/2005/8/layout/default"/>
    <dgm:cxn modelId="{4297C04B-62C6-43FF-BA1A-1F05A9AFCFB8}" srcId="{B2433F5E-A55C-42A2-B2CF-CC74E30C5A58}" destId="{F5B93924-3701-4533-BD6E-ADBDDC768998}" srcOrd="4" destOrd="0" parTransId="{782487D2-46DE-449D-B5BB-F3FB5497620B}" sibTransId="{A9B96711-DBAA-4C6F-B608-CC6FCDC7BBB5}"/>
    <dgm:cxn modelId="{C3A5CC83-3A67-4BC6-A699-514BAD609EF3}" type="presOf" srcId="{AD610959-A726-4636-ABF8-FE2339043498}" destId="{15F4B01E-FC17-41EE-BD71-B7F410391656}" srcOrd="0" destOrd="0" presId="urn:microsoft.com/office/officeart/2005/8/layout/default"/>
    <dgm:cxn modelId="{2F7E5FDA-183A-4048-A751-79B3AAF2386B}" srcId="{B2433F5E-A55C-42A2-B2CF-CC74E30C5A58}" destId="{B4D08742-2AEF-4EBC-8ED3-35C0C6CF35E9}" srcOrd="2" destOrd="0" parTransId="{71FD3060-DC78-43BB-8730-EC261564B48C}" sibTransId="{0A344682-F384-496A-B531-F2DC8F24200D}"/>
    <dgm:cxn modelId="{A520B47B-FB55-4A72-968B-A6CF9CD2C70D}" srcId="{B2433F5E-A55C-42A2-B2CF-CC74E30C5A58}" destId="{F758BDEB-A823-41B2-9D5E-F1FFF9817B38}" srcOrd="1" destOrd="0" parTransId="{4C1965D8-6A37-411A-8A19-6277240B63CD}" sibTransId="{85B9793F-4973-41AF-BD29-DD59CF89AAA4}"/>
    <dgm:cxn modelId="{B355B272-843A-45B5-9ABD-342E7EB25B56}" type="presOf" srcId="{B2433F5E-A55C-42A2-B2CF-CC74E30C5A58}" destId="{0788BFE4-F6D9-4399-9745-2B94AC181541}" srcOrd="0" destOrd="0" presId="urn:microsoft.com/office/officeart/2005/8/layout/default"/>
    <dgm:cxn modelId="{6545E6A1-073A-4C9D-8B88-C2D1C7262D1E}" type="presParOf" srcId="{0788BFE4-F6D9-4399-9745-2B94AC181541}" destId="{15F4B01E-FC17-41EE-BD71-B7F410391656}" srcOrd="0" destOrd="0" presId="urn:microsoft.com/office/officeart/2005/8/layout/default"/>
    <dgm:cxn modelId="{AF961DB3-43DD-4138-AEEF-46C13E69CEA8}" type="presParOf" srcId="{0788BFE4-F6D9-4399-9745-2B94AC181541}" destId="{F7DE4EDA-08DF-4885-BC55-44EC7C191BB5}" srcOrd="1" destOrd="0" presId="urn:microsoft.com/office/officeart/2005/8/layout/default"/>
    <dgm:cxn modelId="{2FFFDE49-B451-4DCD-8AE8-B8F966155867}" type="presParOf" srcId="{0788BFE4-F6D9-4399-9745-2B94AC181541}" destId="{5F31608E-BF61-42BD-A1BA-3D6FF93F642B}" srcOrd="2" destOrd="0" presId="urn:microsoft.com/office/officeart/2005/8/layout/default"/>
    <dgm:cxn modelId="{41AA333E-B554-4BBB-B58D-79B93045F0A4}" type="presParOf" srcId="{0788BFE4-F6D9-4399-9745-2B94AC181541}" destId="{D1F8FF68-68E4-42FC-96D7-39C2BDA2C440}" srcOrd="3" destOrd="0" presId="urn:microsoft.com/office/officeart/2005/8/layout/default"/>
    <dgm:cxn modelId="{757969D7-CEF9-4975-88CA-4B931BA6ADA5}" type="presParOf" srcId="{0788BFE4-F6D9-4399-9745-2B94AC181541}" destId="{9BE36092-174F-4C0C-B259-CF466BED4926}" srcOrd="4" destOrd="0" presId="urn:microsoft.com/office/officeart/2005/8/layout/default"/>
    <dgm:cxn modelId="{D6E90A0B-8971-4755-A631-65B8BE0548C1}" type="presParOf" srcId="{0788BFE4-F6D9-4399-9745-2B94AC181541}" destId="{B09231D8-D770-4867-8D6B-2EBE326768BA}" srcOrd="5" destOrd="0" presId="urn:microsoft.com/office/officeart/2005/8/layout/default"/>
    <dgm:cxn modelId="{26C4C7E6-D39E-48B4-B057-1AEDC3503868}" type="presParOf" srcId="{0788BFE4-F6D9-4399-9745-2B94AC181541}" destId="{AD2369DD-9C43-459F-85DA-99EE7CD58AE2}" srcOrd="6" destOrd="0" presId="urn:microsoft.com/office/officeart/2005/8/layout/default"/>
    <dgm:cxn modelId="{42D6EE38-D3CC-4638-B337-C5DED4410768}" type="presParOf" srcId="{0788BFE4-F6D9-4399-9745-2B94AC181541}" destId="{BB67943D-D5C7-4F2A-AC69-D56E3733631E}" srcOrd="7" destOrd="0" presId="urn:microsoft.com/office/officeart/2005/8/layout/default"/>
    <dgm:cxn modelId="{6E7E21AC-EC00-40CA-826B-3DAD1D133A65}" type="presParOf" srcId="{0788BFE4-F6D9-4399-9745-2B94AC181541}" destId="{10BE6364-5B16-4384-A3E9-13454767BBA1}"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8EDC758-DE77-4569-BE96-AE26B1562F3E}"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id-ID"/>
        </a:p>
      </dgm:t>
    </dgm:pt>
    <dgm:pt modelId="{3F90849B-243C-496F-A3DD-7BCB4AD0F647}">
      <dgm:prSet phldrT="[Text]"/>
      <dgm:spPr/>
      <dgm:t>
        <a:bodyPr/>
        <a:lstStyle/>
        <a:p>
          <a:r>
            <a:rPr lang="id-ID" b="1" dirty="0" smtClean="0">
              <a:solidFill>
                <a:schemeClr val="tx1"/>
              </a:solidFill>
            </a:rPr>
            <a:t>Sumber Daya Alam Dimanfaatkan secara Optimal</a:t>
          </a:r>
          <a:endParaRPr lang="id-ID" dirty="0">
            <a:solidFill>
              <a:schemeClr val="tx1"/>
            </a:solidFill>
          </a:endParaRPr>
        </a:p>
      </dgm:t>
    </dgm:pt>
    <dgm:pt modelId="{A64B991F-337B-4FD7-9238-243ED6A85102}" type="parTrans" cxnId="{16A050A4-9B89-4B05-8956-0B6E338F3B28}">
      <dgm:prSet/>
      <dgm:spPr/>
      <dgm:t>
        <a:bodyPr/>
        <a:lstStyle/>
        <a:p>
          <a:endParaRPr lang="id-ID"/>
        </a:p>
      </dgm:t>
    </dgm:pt>
    <dgm:pt modelId="{F073553F-D378-4849-B22A-E88D7475A1F2}" type="sibTrans" cxnId="{16A050A4-9B89-4B05-8956-0B6E338F3B28}">
      <dgm:prSet/>
      <dgm:spPr/>
      <dgm:t>
        <a:bodyPr/>
        <a:lstStyle/>
        <a:p>
          <a:endParaRPr lang="id-ID"/>
        </a:p>
      </dgm:t>
    </dgm:pt>
    <dgm:pt modelId="{80DBEDB5-8A4C-474B-9DF3-5867B95FBA69}">
      <dgm:prSet phldrT="[Text]"/>
      <dgm:spPr/>
      <dgm:t>
        <a:bodyPr/>
        <a:lstStyle/>
        <a:p>
          <a:r>
            <a:rPr lang="id-ID" b="1" dirty="0" smtClean="0">
              <a:solidFill>
                <a:schemeClr val="tx1"/>
              </a:solidFill>
            </a:rPr>
            <a:t>Dapat Mengatasi Masalah Kependudukan</a:t>
          </a:r>
          <a:endParaRPr lang="id-ID" dirty="0">
            <a:solidFill>
              <a:schemeClr val="tx1"/>
            </a:solidFill>
          </a:endParaRPr>
        </a:p>
      </dgm:t>
    </dgm:pt>
    <dgm:pt modelId="{178973A1-479E-44C8-BFA7-6707CD182775}" type="parTrans" cxnId="{F1C597E5-755F-4D7F-8707-06129D1A83E2}">
      <dgm:prSet/>
      <dgm:spPr/>
      <dgm:t>
        <a:bodyPr/>
        <a:lstStyle/>
        <a:p>
          <a:endParaRPr lang="id-ID"/>
        </a:p>
      </dgm:t>
    </dgm:pt>
    <dgm:pt modelId="{478B4948-D890-4D35-8804-462AD22812FF}" type="sibTrans" cxnId="{F1C597E5-755F-4D7F-8707-06129D1A83E2}">
      <dgm:prSet/>
      <dgm:spPr/>
      <dgm:t>
        <a:bodyPr/>
        <a:lstStyle/>
        <a:p>
          <a:endParaRPr lang="id-ID"/>
        </a:p>
      </dgm:t>
    </dgm:pt>
    <dgm:pt modelId="{10CC2189-A8F9-466B-820C-C914AD3AF0E7}">
      <dgm:prSet phldrT="[Text]"/>
      <dgm:spPr/>
      <dgm:t>
        <a:bodyPr/>
        <a:lstStyle/>
        <a:p>
          <a:r>
            <a:rPr lang="id-ID" b="1" dirty="0" smtClean="0">
              <a:solidFill>
                <a:schemeClr val="tx1"/>
              </a:solidFill>
            </a:rPr>
            <a:t>Produktivitas Masyarakat Didominasi Barang-Barang Hasil Produksi dan Jasa</a:t>
          </a:r>
          <a:endParaRPr lang="id-ID" dirty="0">
            <a:solidFill>
              <a:schemeClr val="tx1"/>
            </a:solidFill>
          </a:endParaRPr>
        </a:p>
      </dgm:t>
    </dgm:pt>
    <dgm:pt modelId="{AA6386DB-A47F-4542-9C71-BB2F000035A8}" type="parTrans" cxnId="{088F3108-04BC-44E9-BE0A-E8034C819CE5}">
      <dgm:prSet/>
      <dgm:spPr/>
      <dgm:t>
        <a:bodyPr/>
        <a:lstStyle/>
        <a:p>
          <a:endParaRPr lang="id-ID"/>
        </a:p>
      </dgm:t>
    </dgm:pt>
    <dgm:pt modelId="{CE314DCD-6D96-4D40-8676-8ECD0EE86EA7}" type="sibTrans" cxnId="{088F3108-04BC-44E9-BE0A-E8034C819CE5}">
      <dgm:prSet/>
      <dgm:spPr/>
      <dgm:t>
        <a:bodyPr/>
        <a:lstStyle/>
        <a:p>
          <a:endParaRPr lang="id-ID"/>
        </a:p>
      </dgm:t>
    </dgm:pt>
    <dgm:pt modelId="{3B37C48F-C2ED-44E9-B6AE-A6AA7AB6D5C1}">
      <dgm:prSet phldrT="[Text]"/>
      <dgm:spPr/>
      <dgm:t>
        <a:bodyPr/>
        <a:lstStyle/>
        <a:p>
          <a:r>
            <a:rPr lang="id-ID" b="1" dirty="0" smtClean="0">
              <a:solidFill>
                <a:schemeClr val="tx1"/>
              </a:solidFill>
            </a:rPr>
            <a:t>Tingkat dan Kualitas Hidup Masyarakat Tinggi</a:t>
          </a:r>
          <a:endParaRPr lang="id-ID" dirty="0">
            <a:solidFill>
              <a:schemeClr val="tx1"/>
            </a:solidFill>
          </a:endParaRPr>
        </a:p>
      </dgm:t>
    </dgm:pt>
    <dgm:pt modelId="{7F773783-3382-4FBA-85B9-C10F13FE43E1}" type="parTrans" cxnId="{81A5CAE9-748F-4A4E-806C-7637647BD29D}">
      <dgm:prSet/>
      <dgm:spPr/>
      <dgm:t>
        <a:bodyPr/>
        <a:lstStyle/>
        <a:p>
          <a:endParaRPr lang="id-ID"/>
        </a:p>
      </dgm:t>
    </dgm:pt>
    <dgm:pt modelId="{35C2608B-C590-41FE-B5F1-69377A335198}" type="sibTrans" cxnId="{81A5CAE9-748F-4A4E-806C-7637647BD29D}">
      <dgm:prSet/>
      <dgm:spPr/>
      <dgm:t>
        <a:bodyPr/>
        <a:lstStyle/>
        <a:p>
          <a:endParaRPr lang="id-ID"/>
        </a:p>
      </dgm:t>
    </dgm:pt>
    <dgm:pt modelId="{B15B1A95-9520-41CC-96C8-10416886D39C}">
      <dgm:prSet phldrT="[Text]"/>
      <dgm:spPr/>
      <dgm:t>
        <a:bodyPr/>
        <a:lstStyle/>
        <a:p>
          <a:r>
            <a:rPr lang="nn-NO" b="1" dirty="0" smtClean="0">
              <a:solidFill>
                <a:schemeClr val="tx1"/>
              </a:solidFill>
            </a:rPr>
            <a:t>Ekspor yang Dilakukan adalah Ekspor Hasil Industri dan Jasa</a:t>
          </a:r>
          <a:endParaRPr lang="id-ID" dirty="0">
            <a:solidFill>
              <a:schemeClr val="tx1"/>
            </a:solidFill>
          </a:endParaRPr>
        </a:p>
      </dgm:t>
    </dgm:pt>
    <dgm:pt modelId="{E80F4E8C-A0A0-4CD5-A09F-1F608DAB8DA9}" type="parTrans" cxnId="{FDAA8B89-397B-44E5-B537-DEF8CEB7F6AD}">
      <dgm:prSet/>
      <dgm:spPr/>
      <dgm:t>
        <a:bodyPr/>
        <a:lstStyle/>
        <a:p>
          <a:endParaRPr lang="id-ID"/>
        </a:p>
      </dgm:t>
    </dgm:pt>
    <dgm:pt modelId="{8654C3F7-1870-4067-BA99-A91453F0D3F6}" type="sibTrans" cxnId="{FDAA8B89-397B-44E5-B537-DEF8CEB7F6AD}">
      <dgm:prSet/>
      <dgm:spPr/>
      <dgm:t>
        <a:bodyPr/>
        <a:lstStyle/>
        <a:p>
          <a:endParaRPr lang="id-ID"/>
        </a:p>
      </dgm:t>
    </dgm:pt>
    <dgm:pt modelId="{45EA6A05-0068-459D-8443-B921361D40F2}" type="pres">
      <dgm:prSet presAssocID="{D8EDC758-DE77-4569-BE96-AE26B1562F3E}" presName="diagram" presStyleCnt="0">
        <dgm:presLayoutVars>
          <dgm:dir/>
          <dgm:resizeHandles val="exact"/>
        </dgm:presLayoutVars>
      </dgm:prSet>
      <dgm:spPr/>
      <dgm:t>
        <a:bodyPr/>
        <a:lstStyle/>
        <a:p>
          <a:endParaRPr lang="id-ID"/>
        </a:p>
      </dgm:t>
    </dgm:pt>
    <dgm:pt modelId="{3839C55B-A297-4317-8505-FE07FECB309B}" type="pres">
      <dgm:prSet presAssocID="{3F90849B-243C-496F-A3DD-7BCB4AD0F647}" presName="node" presStyleLbl="node1" presStyleIdx="0" presStyleCnt="5">
        <dgm:presLayoutVars>
          <dgm:bulletEnabled val="1"/>
        </dgm:presLayoutVars>
      </dgm:prSet>
      <dgm:spPr/>
      <dgm:t>
        <a:bodyPr/>
        <a:lstStyle/>
        <a:p>
          <a:endParaRPr lang="id-ID"/>
        </a:p>
      </dgm:t>
    </dgm:pt>
    <dgm:pt modelId="{B9A5A9A0-41ED-4FBB-A9A4-C0A28AE89013}" type="pres">
      <dgm:prSet presAssocID="{F073553F-D378-4849-B22A-E88D7475A1F2}" presName="sibTrans" presStyleCnt="0"/>
      <dgm:spPr/>
    </dgm:pt>
    <dgm:pt modelId="{8D34DED3-4263-438A-AB2B-74A172EF2D7D}" type="pres">
      <dgm:prSet presAssocID="{80DBEDB5-8A4C-474B-9DF3-5867B95FBA69}" presName="node" presStyleLbl="node1" presStyleIdx="1" presStyleCnt="5">
        <dgm:presLayoutVars>
          <dgm:bulletEnabled val="1"/>
        </dgm:presLayoutVars>
      </dgm:prSet>
      <dgm:spPr/>
      <dgm:t>
        <a:bodyPr/>
        <a:lstStyle/>
        <a:p>
          <a:endParaRPr lang="id-ID"/>
        </a:p>
      </dgm:t>
    </dgm:pt>
    <dgm:pt modelId="{E4306BA4-AC4A-4071-B94B-E9ACA6548B0D}" type="pres">
      <dgm:prSet presAssocID="{478B4948-D890-4D35-8804-462AD22812FF}" presName="sibTrans" presStyleCnt="0"/>
      <dgm:spPr/>
    </dgm:pt>
    <dgm:pt modelId="{8FEB71D9-5176-4A36-974F-967D03CC06DF}" type="pres">
      <dgm:prSet presAssocID="{10CC2189-A8F9-466B-820C-C914AD3AF0E7}" presName="node" presStyleLbl="node1" presStyleIdx="2" presStyleCnt="5">
        <dgm:presLayoutVars>
          <dgm:bulletEnabled val="1"/>
        </dgm:presLayoutVars>
      </dgm:prSet>
      <dgm:spPr/>
      <dgm:t>
        <a:bodyPr/>
        <a:lstStyle/>
        <a:p>
          <a:endParaRPr lang="id-ID"/>
        </a:p>
      </dgm:t>
    </dgm:pt>
    <dgm:pt modelId="{1E718601-8B0B-482C-A39D-157410D5A87F}" type="pres">
      <dgm:prSet presAssocID="{CE314DCD-6D96-4D40-8676-8ECD0EE86EA7}" presName="sibTrans" presStyleCnt="0"/>
      <dgm:spPr/>
    </dgm:pt>
    <dgm:pt modelId="{A3457592-53A7-4E30-A6A4-39E853E5E10D}" type="pres">
      <dgm:prSet presAssocID="{3B37C48F-C2ED-44E9-B6AE-A6AA7AB6D5C1}" presName="node" presStyleLbl="node1" presStyleIdx="3" presStyleCnt="5">
        <dgm:presLayoutVars>
          <dgm:bulletEnabled val="1"/>
        </dgm:presLayoutVars>
      </dgm:prSet>
      <dgm:spPr/>
      <dgm:t>
        <a:bodyPr/>
        <a:lstStyle/>
        <a:p>
          <a:endParaRPr lang="id-ID"/>
        </a:p>
      </dgm:t>
    </dgm:pt>
    <dgm:pt modelId="{DFD9A8E7-0CD6-4226-97A0-FC6E287F1A8D}" type="pres">
      <dgm:prSet presAssocID="{35C2608B-C590-41FE-B5F1-69377A335198}" presName="sibTrans" presStyleCnt="0"/>
      <dgm:spPr/>
    </dgm:pt>
    <dgm:pt modelId="{59116E1E-639B-4D5E-B8C1-8877138F53EB}" type="pres">
      <dgm:prSet presAssocID="{B15B1A95-9520-41CC-96C8-10416886D39C}" presName="node" presStyleLbl="node1" presStyleIdx="4" presStyleCnt="5">
        <dgm:presLayoutVars>
          <dgm:bulletEnabled val="1"/>
        </dgm:presLayoutVars>
      </dgm:prSet>
      <dgm:spPr/>
      <dgm:t>
        <a:bodyPr/>
        <a:lstStyle/>
        <a:p>
          <a:endParaRPr lang="id-ID"/>
        </a:p>
      </dgm:t>
    </dgm:pt>
  </dgm:ptLst>
  <dgm:cxnLst>
    <dgm:cxn modelId="{1886FE7C-2914-44AA-915E-321A3471DCC2}" type="presOf" srcId="{D8EDC758-DE77-4569-BE96-AE26B1562F3E}" destId="{45EA6A05-0068-459D-8443-B921361D40F2}" srcOrd="0" destOrd="0" presId="urn:microsoft.com/office/officeart/2005/8/layout/default"/>
    <dgm:cxn modelId="{4856AE75-7E27-4AFD-AB60-EA4A5EE6BB77}" type="presOf" srcId="{3F90849B-243C-496F-A3DD-7BCB4AD0F647}" destId="{3839C55B-A297-4317-8505-FE07FECB309B}" srcOrd="0" destOrd="0" presId="urn:microsoft.com/office/officeart/2005/8/layout/default"/>
    <dgm:cxn modelId="{81A5CAE9-748F-4A4E-806C-7637647BD29D}" srcId="{D8EDC758-DE77-4569-BE96-AE26B1562F3E}" destId="{3B37C48F-C2ED-44E9-B6AE-A6AA7AB6D5C1}" srcOrd="3" destOrd="0" parTransId="{7F773783-3382-4FBA-85B9-C10F13FE43E1}" sibTransId="{35C2608B-C590-41FE-B5F1-69377A335198}"/>
    <dgm:cxn modelId="{FDAA8B89-397B-44E5-B537-DEF8CEB7F6AD}" srcId="{D8EDC758-DE77-4569-BE96-AE26B1562F3E}" destId="{B15B1A95-9520-41CC-96C8-10416886D39C}" srcOrd="4" destOrd="0" parTransId="{E80F4E8C-A0A0-4CD5-A09F-1F608DAB8DA9}" sibTransId="{8654C3F7-1870-4067-BA99-A91453F0D3F6}"/>
    <dgm:cxn modelId="{827B05C2-7589-44F8-BA89-C9CF180D9691}" type="presOf" srcId="{B15B1A95-9520-41CC-96C8-10416886D39C}" destId="{59116E1E-639B-4D5E-B8C1-8877138F53EB}" srcOrd="0" destOrd="0" presId="urn:microsoft.com/office/officeart/2005/8/layout/default"/>
    <dgm:cxn modelId="{573B7C2B-78BC-4E60-B804-6C339B1A61BF}" type="presOf" srcId="{3B37C48F-C2ED-44E9-B6AE-A6AA7AB6D5C1}" destId="{A3457592-53A7-4E30-A6A4-39E853E5E10D}" srcOrd="0" destOrd="0" presId="urn:microsoft.com/office/officeart/2005/8/layout/default"/>
    <dgm:cxn modelId="{088F3108-04BC-44E9-BE0A-E8034C819CE5}" srcId="{D8EDC758-DE77-4569-BE96-AE26B1562F3E}" destId="{10CC2189-A8F9-466B-820C-C914AD3AF0E7}" srcOrd="2" destOrd="0" parTransId="{AA6386DB-A47F-4542-9C71-BB2F000035A8}" sibTransId="{CE314DCD-6D96-4D40-8676-8ECD0EE86EA7}"/>
    <dgm:cxn modelId="{8D639CAC-1871-4BEB-9742-4C7033AB17D5}" type="presOf" srcId="{80DBEDB5-8A4C-474B-9DF3-5867B95FBA69}" destId="{8D34DED3-4263-438A-AB2B-74A172EF2D7D}" srcOrd="0" destOrd="0" presId="urn:microsoft.com/office/officeart/2005/8/layout/default"/>
    <dgm:cxn modelId="{F1C597E5-755F-4D7F-8707-06129D1A83E2}" srcId="{D8EDC758-DE77-4569-BE96-AE26B1562F3E}" destId="{80DBEDB5-8A4C-474B-9DF3-5867B95FBA69}" srcOrd="1" destOrd="0" parTransId="{178973A1-479E-44C8-BFA7-6707CD182775}" sibTransId="{478B4948-D890-4D35-8804-462AD22812FF}"/>
    <dgm:cxn modelId="{16A050A4-9B89-4B05-8956-0B6E338F3B28}" srcId="{D8EDC758-DE77-4569-BE96-AE26B1562F3E}" destId="{3F90849B-243C-496F-A3DD-7BCB4AD0F647}" srcOrd="0" destOrd="0" parTransId="{A64B991F-337B-4FD7-9238-243ED6A85102}" sibTransId="{F073553F-D378-4849-B22A-E88D7475A1F2}"/>
    <dgm:cxn modelId="{808EB988-37E2-4273-AE56-F29FD8337836}" type="presOf" srcId="{10CC2189-A8F9-466B-820C-C914AD3AF0E7}" destId="{8FEB71D9-5176-4A36-974F-967D03CC06DF}" srcOrd="0" destOrd="0" presId="urn:microsoft.com/office/officeart/2005/8/layout/default"/>
    <dgm:cxn modelId="{B19BD785-DAB7-446F-8CA9-035FE4D2BB4B}" type="presParOf" srcId="{45EA6A05-0068-459D-8443-B921361D40F2}" destId="{3839C55B-A297-4317-8505-FE07FECB309B}" srcOrd="0" destOrd="0" presId="urn:microsoft.com/office/officeart/2005/8/layout/default"/>
    <dgm:cxn modelId="{FAEE2759-CC04-48B0-8E3D-A31132AA641D}" type="presParOf" srcId="{45EA6A05-0068-459D-8443-B921361D40F2}" destId="{B9A5A9A0-41ED-4FBB-A9A4-C0A28AE89013}" srcOrd="1" destOrd="0" presId="urn:microsoft.com/office/officeart/2005/8/layout/default"/>
    <dgm:cxn modelId="{DF14DF6B-98EA-45C3-9613-29B77A56041E}" type="presParOf" srcId="{45EA6A05-0068-459D-8443-B921361D40F2}" destId="{8D34DED3-4263-438A-AB2B-74A172EF2D7D}" srcOrd="2" destOrd="0" presId="urn:microsoft.com/office/officeart/2005/8/layout/default"/>
    <dgm:cxn modelId="{6E344DB0-A61D-4E9E-8C1B-97F0028DD091}" type="presParOf" srcId="{45EA6A05-0068-459D-8443-B921361D40F2}" destId="{E4306BA4-AC4A-4071-B94B-E9ACA6548B0D}" srcOrd="3" destOrd="0" presId="urn:microsoft.com/office/officeart/2005/8/layout/default"/>
    <dgm:cxn modelId="{118D454E-36B7-4433-BF3A-5A656843F913}" type="presParOf" srcId="{45EA6A05-0068-459D-8443-B921361D40F2}" destId="{8FEB71D9-5176-4A36-974F-967D03CC06DF}" srcOrd="4" destOrd="0" presId="urn:microsoft.com/office/officeart/2005/8/layout/default"/>
    <dgm:cxn modelId="{7ADBB93A-A797-4ACC-B2C5-5B40E02FBB63}" type="presParOf" srcId="{45EA6A05-0068-459D-8443-B921361D40F2}" destId="{1E718601-8B0B-482C-A39D-157410D5A87F}" srcOrd="5" destOrd="0" presId="urn:microsoft.com/office/officeart/2005/8/layout/default"/>
    <dgm:cxn modelId="{D3BAFA6B-A520-4252-B969-DAAE08FF4C62}" type="presParOf" srcId="{45EA6A05-0068-459D-8443-B921361D40F2}" destId="{A3457592-53A7-4E30-A6A4-39E853E5E10D}" srcOrd="6" destOrd="0" presId="urn:microsoft.com/office/officeart/2005/8/layout/default"/>
    <dgm:cxn modelId="{3435FB1A-7A3D-49D2-B0D2-A8CBC52EDCBC}" type="presParOf" srcId="{45EA6A05-0068-459D-8443-B921361D40F2}" destId="{DFD9A8E7-0CD6-4226-97A0-FC6E287F1A8D}" srcOrd="7" destOrd="0" presId="urn:microsoft.com/office/officeart/2005/8/layout/default"/>
    <dgm:cxn modelId="{B4A10B3F-70EB-427E-BB05-5AF885EAA236}" type="presParOf" srcId="{45EA6A05-0068-459D-8443-B921361D40F2}" destId="{59116E1E-639B-4D5E-B8C1-8877138F53EB}"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6241FF8-7D20-4639-BACE-3C1BEDE9A4AB}"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id-ID"/>
        </a:p>
      </dgm:t>
    </dgm:pt>
    <dgm:pt modelId="{D086104D-C412-4CE9-8B82-B771989E8848}">
      <dgm:prSet phldrT="[Text]"/>
      <dgm:spPr/>
      <dgm:t>
        <a:bodyPr/>
        <a:lstStyle/>
        <a:p>
          <a:r>
            <a:rPr lang="id-ID" b="1" dirty="0" smtClean="0">
              <a:solidFill>
                <a:schemeClr val="tx1"/>
              </a:solidFill>
            </a:rPr>
            <a:t>Tercukupinya Penyediaan Fasilitas Umum </a:t>
          </a:r>
          <a:endParaRPr lang="id-ID" dirty="0">
            <a:solidFill>
              <a:schemeClr val="tx1"/>
            </a:solidFill>
          </a:endParaRPr>
        </a:p>
      </dgm:t>
    </dgm:pt>
    <dgm:pt modelId="{3F86986B-5209-4D95-8178-A5CBCD360648}" type="parTrans" cxnId="{1826DBA0-73EC-4AB4-A6BC-CA1764700C4E}">
      <dgm:prSet/>
      <dgm:spPr/>
      <dgm:t>
        <a:bodyPr/>
        <a:lstStyle/>
        <a:p>
          <a:endParaRPr lang="id-ID"/>
        </a:p>
      </dgm:t>
    </dgm:pt>
    <dgm:pt modelId="{8FE4454E-7C40-46C6-8DEE-AE955AD6733E}" type="sibTrans" cxnId="{1826DBA0-73EC-4AB4-A6BC-CA1764700C4E}">
      <dgm:prSet/>
      <dgm:spPr/>
      <dgm:t>
        <a:bodyPr/>
        <a:lstStyle/>
        <a:p>
          <a:endParaRPr lang="id-ID"/>
        </a:p>
      </dgm:t>
    </dgm:pt>
    <dgm:pt modelId="{91175735-725F-408A-929E-54E09AEF460E}">
      <dgm:prSet phldrT="[Text]"/>
      <dgm:spPr/>
      <dgm:t>
        <a:bodyPr/>
        <a:lstStyle/>
        <a:p>
          <a:r>
            <a:rPr lang="id-ID" b="1" dirty="0" smtClean="0">
              <a:solidFill>
                <a:schemeClr val="tx1"/>
              </a:solidFill>
            </a:rPr>
            <a:t>Kesadaran Hukum, Kesetaraan Gender, dan Penghormatan terhadap Hak Asasi Manusia Dijunjung Tinggi</a:t>
          </a:r>
          <a:endParaRPr lang="id-ID" dirty="0">
            <a:solidFill>
              <a:schemeClr val="tx1"/>
            </a:solidFill>
          </a:endParaRPr>
        </a:p>
      </dgm:t>
    </dgm:pt>
    <dgm:pt modelId="{B72273D7-8036-4FAA-BD23-97F8A6E99FFA}" type="parTrans" cxnId="{7001C375-D585-4FAF-BAF6-2E74E90BC2BD}">
      <dgm:prSet/>
      <dgm:spPr/>
      <dgm:t>
        <a:bodyPr/>
        <a:lstStyle/>
        <a:p>
          <a:endParaRPr lang="id-ID"/>
        </a:p>
      </dgm:t>
    </dgm:pt>
    <dgm:pt modelId="{174CA097-9831-4B3A-A470-331A5285DFBC}" type="sibTrans" cxnId="{7001C375-D585-4FAF-BAF6-2E74E90BC2BD}">
      <dgm:prSet/>
      <dgm:spPr/>
      <dgm:t>
        <a:bodyPr/>
        <a:lstStyle/>
        <a:p>
          <a:endParaRPr lang="id-ID"/>
        </a:p>
      </dgm:t>
    </dgm:pt>
    <dgm:pt modelId="{DD2F4125-A2B1-40A9-8601-DB717B031F7B}">
      <dgm:prSet phldrT="[Text]"/>
      <dgm:spPr/>
      <dgm:t>
        <a:bodyPr/>
        <a:lstStyle/>
        <a:p>
          <a:r>
            <a:rPr lang="id-ID" b="1" dirty="0" smtClean="0">
              <a:solidFill>
                <a:schemeClr val="tx1"/>
              </a:solidFill>
            </a:rPr>
            <a:t>Tingkat Pendidikan Relatif Tinggi</a:t>
          </a:r>
          <a:endParaRPr lang="id-ID" dirty="0">
            <a:solidFill>
              <a:schemeClr val="tx1"/>
            </a:solidFill>
          </a:endParaRPr>
        </a:p>
      </dgm:t>
    </dgm:pt>
    <dgm:pt modelId="{AAC6BF51-FF24-40C0-841D-4F1BDD25538F}" type="parTrans" cxnId="{D41C6FFD-4745-4AA9-B81A-E0FF6F3D31C0}">
      <dgm:prSet/>
      <dgm:spPr/>
      <dgm:t>
        <a:bodyPr/>
        <a:lstStyle/>
        <a:p>
          <a:endParaRPr lang="id-ID"/>
        </a:p>
      </dgm:t>
    </dgm:pt>
    <dgm:pt modelId="{9A656344-C349-4120-A09A-7A0AFFF25552}" type="sibTrans" cxnId="{D41C6FFD-4745-4AA9-B81A-E0FF6F3D31C0}">
      <dgm:prSet/>
      <dgm:spPr/>
      <dgm:t>
        <a:bodyPr/>
        <a:lstStyle/>
        <a:p>
          <a:endParaRPr lang="id-ID"/>
        </a:p>
      </dgm:t>
    </dgm:pt>
    <dgm:pt modelId="{15E8F353-10FD-45D2-BE28-72C8D77E2F41}">
      <dgm:prSet phldrT="[Text]"/>
      <dgm:spPr/>
      <dgm:t>
        <a:bodyPr/>
        <a:lstStyle/>
        <a:p>
          <a:r>
            <a:rPr lang="id-ID" b="1" dirty="0" smtClean="0">
              <a:solidFill>
                <a:schemeClr val="tx1"/>
              </a:solidFill>
            </a:rPr>
            <a:t>Tingkat Pendapatan Penduduk Relatif Tinggi</a:t>
          </a:r>
          <a:endParaRPr lang="id-ID" dirty="0">
            <a:solidFill>
              <a:schemeClr val="tx1"/>
            </a:solidFill>
          </a:endParaRPr>
        </a:p>
      </dgm:t>
    </dgm:pt>
    <dgm:pt modelId="{9AFABD5C-049E-46CF-A8FE-2B0BED753813}" type="parTrans" cxnId="{FBBCDA75-7180-4CA3-A9F3-B5ABDB2C3EA2}">
      <dgm:prSet/>
      <dgm:spPr/>
      <dgm:t>
        <a:bodyPr/>
        <a:lstStyle/>
        <a:p>
          <a:endParaRPr lang="id-ID"/>
        </a:p>
      </dgm:t>
    </dgm:pt>
    <dgm:pt modelId="{D5DF7630-2C1A-4440-BDA9-C4DC73D20890}" type="sibTrans" cxnId="{FBBCDA75-7180-4CA3-A9F3-B5ABDB2C3EA2}">
      <dgm:prSet/>
      <dgm:spPr/>
      <dgm:t>
        <a:bodyPr/>
        <a:lstStyle/>
        <a:p>
          <a:endParaRPr lang="id-ID"/>
        </a:p>
      </dgm:t>
    </dgm:pt>
    <dgm:pt modelId="{247BFEC2-4CEB-4ABE-84B8-430A9DF11082}">
      <dgm:prSet phldrT="[Text]"/>
      <dgm:spPr/>
      <dgm:t>
        <a:bodyPr/>
        <a:lstStyle/>
        <a:p>
          <a:r>
            <a:rPr lang="id-ID" b="1" dirty="0" smtClean="0">
              <a:solidFill>
                <a:schemeClr val="tx1"/>
              </a:solidFill>
            </a:rPr>
            <a:t>Tingkat Kesehatan Sudah Baik</a:t>
          </a:r>
          <a:endParaRPr lang="id-ID" dirty="0">
            <a:solidFill>
              <a:schemeClr val="tx1"/>
            </a:solidFill>
          </a:endParaRPr>
        </a:p>
      </dgm:t>
    </dgm:pt>
    <dgm:pt modelId="{97A0EBE6-8F2E-4E78-B1F2-BB1314EEABE7}" type="parTrans" cxnId="{1C401B7B-BA6C-44A4-8E0A-0CA458E48B38}">
      <dgm:prSet/>
      <dgm:spPr/>
      <dgm:t>
        <a:bodyPr/>
        <a:lstStyle/>
        <a:p>
          <a:endParaRPr lang="id-ID"/>
        </a:p>
      </dgm:t>
    </dgm:pt>
    <dgm:pt modelId="{C9ABFDFF-D4AC-4F01-B82A-4CAFBB9828AC}" type="sibTrans" cxnId="{1C401B7B-BA6C-44A4-8E0A-0CA458E48B38}">
      <dgm:prSet/>
      <dgm:spPr/>
      <dgm:t>
        <a:bodyPr/>
        <a:lstStyle/>
        <a:p>
          <a:endParaRPr lang="id-ID"/>
        </a:p>
      </dgm:t>
    </dgm:pt>
    <dgm:pt modelId="{4DB80E64-643B-454D-9757-A16EB1247091}" type="pres">
      <dgm:prSet presAssocID="{36241FF8-7D20-4639-BACE-3C1BEDE9A4AB}" presName="diagram" presStyleCnt="0">
        <dgm:presLayoutVars>
          <dgm:dir/>
          <dgm:resizeHandles val="exact"/>
        </dgm:presLayoutVars>
      </dgm:prSet>
      <dgm:spPr/>
      <dgm:t>
        <a:bodyPr/>
        <a:lstStyle/>
        <a:p>
          <a:endParaRPr lang="id-ID"/>
        </a:p>
      </dgm:t>
    </dgm:pt>
    <dgm:pt modelId="{803CCCC4-31CC-473C-8C7E-2212013C4F6D}" type="pres">
      <dgm:prSet presAssocID="{D086104D-C412-4CE9-8B82-B771989E8848}" presName="node" presStyleLbl="node1" presStyleIdx="0" presStyleCnt="5">
        <dgm:presLayoutVars>
          <dgm:bulletEnabled val="1"/>
        </dgm:presLayoutVars>
      </dgm:prSet>
      <dgm:spPr/>
      <dgm:t>
        <a:bodyPr/>
        <a:lstStyle/>
        <a:p>
          <a:endParaRPr lang="id-ID"/>
        </a:p>
      </dgm:t>
    </dgm:pt>
    <dgm:pt modelId="{66AF94BC-9BB6-4C3B-9F9F-1EB800AE9BEF}" type="pres">
      <dgm:prSet presAssocID="{8FE4454E-7C40-46C6-8DEE-AE955AD6733E}" presName="sibTrans" presStyleCnt="0"/>
      <dgm:spPr/>
    </dgm:pt>
    <dgm:pt modelId="{98AC489A-32F3-4762-BEA7-2B5C719DEDD4}" type="pres">
      <dgm:prSet presAssocID="{91175735-725F-408A-929E-54E09AEF460E}" presName="node" presStyleLbl="node1" presStyleIdx="1" presStyleCnt="5">
        <dgm:presLayoutVars>
          <dgm:bulletEnabled val="1"/>
        </dgm:presLayoutVars>
      </dgm:prSet>
      <dgm:spPr/>
      <dgm:t>
        <a:bodyPr/>
        <a:lstStyle/>
        <a:p>
          <a:endParaRPr lang="id-ID"/>
        </a:p>
      </dgm:t>
    </dgm:pt>
    <dgm:pt modelId="{CCF15AF4-EDA6-4C7D-A630-E973602C623E}" type="pres">
      <dgm:prSet presAssocID="{174CA097-9831-4B3A-A470-331A5285DFBC}" presName="sibTrans" presStyleCnt="0"/>
      <dgm:spPr/>
    </dgm:pt>
    <dgm:pt modelId="{DDCC0D0D-4AE5-49AA-A112-241DAD424FB9}" type="pres">
      <dgm:prSet presAssocID="{DD2F4125-A2B1-40A9-8601-DB717B031F7B}" presName="node" presStyleLbl="node1" presStyleIdx="2" presStyleCnt="5">
        <dgm:presLayoutVars>
          <dgm:bulletEnabled val="1"/>
        </dgm:presLayoutVars>
      </dgm:prSet>
      <dgm:spPr/>
      <dgm:t>
        <a:bodyPr/>
        <a:lstStyle/>
        <a:p>
          <a:endParaRPr lang="id-ID"/>
        </a:p>
      </dgm:t>
    </dgm:pt>
    <dgm:pt modelId="{B6FE236D-E9C3-47E5-AE3B-A713D54D69E4}" type="pres">
      <dgm:prSet presAssocID="{9A656344-C349-4120-A09A-7A0AFFF25552}" presName="sibTrans" presStyleCnt="0"/>
      <dgm:spPr/>
    </dgm:pt>
    <dgm:pt modelId="{554091DC-46C0-468E-A5FD-E4CA7BCF9303}" type="pres">
      <dgm:prSet presAssocID="{15E8F353-10FD-45D2-BE28-72C8D77E2F41}" presName="node" presStyleLbl="node1" presStyleIdx="3" presStyleCnt="5">
        <dgm:presLayoutVars>
          <dgm:bulletEnabled val="1"/>
        </dgm:presLayoutVars>
      </dgm:prSet>
      <dgm:spPr/>
      <dgm:t>
        <a:bodyPr/>
        <a:lstStyle/>
        <a:p>
          <a:endParaRPr lang="id-ID"/>
        </a:p>
      </dgm:t>
    </dgm:pt>
    <dgm:pt modelId="{545B407B-87A5-49C4-9D64-F01201D3971D}" type="pres">
      <dgm:prSet presAssocID="{D5DF7630-2C1A-4440-BDA9-C4DC73D20890}" presName="sibTrans" presStyleCnt="0"/>
      <dgm:spPr/>
    </dgm:pt>
    <dgm:pt modelId="{9F27BB97-D87D-4F6D-939F-C40BF7567E48}" type="pres">
      <dgm:prSet presAssocID="{247BFEC2-4CEB-4ABE-84B8-430A9DF11082}" presName="node" presStyleLbl="node1" presStyleIdx="4" presStyleCnt="5">
        <dgm:presLayoutVars>
          <dgm:bulletEnabled val="1"/>
        </dgm:presLayoutVars>
      </dgm:prSet>
      <dgm:spPr/>
      <dgm:t>
        <a:bodyPr/>
        <a:lstStyle/>
        <a:p>
          <a:endParaRPr lang="id-ID"/>
        </a:p>
      </dgm:t>
    </dgm:pt>
  </dgm:ptLst>
  <dgm:cxnLst>
    <dgm:cxn modelId="{DFFF345E-A8C1-4F40-AA6C-363FB8608ECA}" type="presOf" srcId="{D086104D-C412-4CE9-8B82-B771989E8848}" destId="{803CCCC4-31CC-473C-8C7E-2212013C4F6D}" srcOrd="0" destOrd="0" presId="urn:microsoft.com/office/officeart/2005/8/layout/default"/>
    <dgm:cxn modelId="{C4344B07-4C3D-47E8-B8A9-8F07548DB284}" type="presOf" srcId="{15E8F353-10FD-45D2-BE28-72C8D77E2F41}" destId="{554091DC-46C0-468E-A5FD-E4CA7BCF9303}" srcOrd="0" destOrd="0" presId="urn:microsoft.com/office/officeart/2005/8/layout/default"/>
    <dgm:cxn modelId="{1C401B7B-BA6C-44A4-8E0A-0CA458E48B38}" srcId="{36241FF8-7D20-4639-BACE-3C1BEDE9A4AB}" destId="{247BFEC2-4CEB-4ABE-84B8-430A9DF11082}" srcOrd="4" destOrd="0" parTransId="{97A0EBE6-8F2E-4E78-B1F2-BB1314EEABE7}" sibTransId="{C9ABFDFF-D4AC-4F01-B82A-4CAFBB9828AC}"/>
    <dgm:cxn modelId="{FBBCDA75-7180-4CA3-A9F3-B5ABDB2C3EA2}" srcId="{36241FF8-7D20-4639-BACE-3C1BEDE9A4AB}" destId="{15E8F353-10FD-45D2-BE28-72C8D77E2F41}" srcOrd="3" destOrd="0" parTransId="{9AFABD5C-049E-46CF-A8FE-2B0BED753813}" sibTransId="{D5DF7630-2C1A-4440-BDA9-C4DC73D20890}"/>
    <dgm:cxn modelId="{4F306695-9075-4691-A377-740517356A46}" type="presOf" srcId="{36241FF8-7D20-4639-BACE-3C1BEDE9A4AB}" destId="{4DB80E64-643B-454D-9757-A16EB1247091}" srcOrd="0" destOrd="0" presId="urn:microsoft.com/office/officeart/2005/8/layout/default"/>
    <dgm:cxn modelId="{46976E71-A81A-4DCA-9A53-2775F6C4DDC3}" type="presOf" srcId="{DD2F4125-A2B1-40A9-8601-DB717B031F7B}" destId="{DDCC0D0D-4AE5-49AA-A112-241DAD424FB9}" srcOrd="0" destOrd="0" presId="urn:microsoft.com/office/officeart/2005/8/layout/default"/>
    <dgm:cxn modelId="{1826DBA0-73EC-4AB4-A6BC-CA1764700C4E}" srcId="{36241FF8-7D20-4639-BACE-3C1BEDE9A4AB}" destId="{D086104D-C412-4CE9-8B82-B771989E8848}" srcOrd="0" destOrd="0" parTransId="{3F86986B-5209-4D95-8178-A5CBCD360648}" sibTransId="{8FE4454E-7C40-46C6-8DEE-AE955AD6733E}"/>
    <dgm:cxn modelId="{964E8C21-43B5-43EC-ADB0-72F90B80512C}" type="presOf" srcId="{247BFEC2-4CEB-4ABE-84B8-430A9DF11082}" destId="{9F27BB97-D87D-4F6D-939F-C40BF7567E48}" srcOrd="0" destOrd="0" presId="urn:microsoft.com/office/officeart/2005/8/layout/default"/>
    <dgm:cxn modelId="{FFFA6AFF-C6D4-4163-ABAB-F796604DFB32}" type="presOf" srcId="{91175735-725F-408A-929E-54E09AEF460E}" destId="{98AC489A-32F3-4762-BEA7-2B5C719DEDD4}" srcOrd="0" destOrd="0" presId="urn:microsoft.com/office/officeart/2005/8/layout/default"/>
    <dgm:cxn modelId="{D41C6FFD-4745-4AA9-B81A-E0FF6F3D31C0}" srcId="{36241FF8-7D20-4639-BACE-3C1BEDE9A4AB}" destId="{DD2F4125-A2B1-40A9-8601-DB717B031F7B}" srcOrd="2" destOrd="0" parTransId="{AAC6BF51-FF24-40C0-841D-4F1BDD25538F}" sibTransId="{9A656344-C349-4120-A09A-7A0AFFF25552}"/>
    <dgm:cxn modelId="{7001C375-D585-4FAF-BAF6-2E74E90BC2BD}" srcId="{36241FF8-7D20-4639-BACE-3C1BEDE9A4AB}" destId="{91175735-725F-408A-929E-54E09AEF460E}" srcOrd="1" destOrd="0" parTransId="{B72273D7-8036-4FAA-BD23-97F8A6E99FFA}" sibTransId="{174CA097-9831-4B3A-A470-331A5285DFBC}"/>
    <dgm:cxn modelId="{7A5EF506-F2CD-49A3-AF2B-8A22EA403088}" type="presParOf" srcId="{4DB80E64-643B-454D-9757-A16EB1247091}" destId="{803CCCC4-31CC-473C-8C7E-2212013C4F6D}" srcOrd="0" destOrd="0" presId="urn:microsoft.com/office/officeart/2005/8/layout/default"/>
    <dgm:cxn modelId="{2640FE83-61AA-46FE-B793-E466A918AB62}" type="presParOf" srcId="{4DB80E64-643B-454D-9757-A16EB1247091}" destId="{66AF94BC-9BB6-4C3B-9F9F-1EB800AE9BEF}" srcOrd="1" destOrd="0" presId="urn:microsoft.com/office/officeart/2005/8/layout/default"/>
    <dgm:cxn modelId="{ADE272CF-A039-4E3A-8BEC-B0DA3847AA17}" type="presParOf" srcId="{4DB80E64-643B-454D-9757-A16EB1247091}" destId="{98AC489A-32F3-4762-BEA7-2B5C719DEDD4}" srcOrd="2" destOrd="0" presId="urn:microsoft.com/office/officeart/2005/8/layout/default"/>
    <dgm:cxn modelId="{AACED293-880B-4BD7-B751-FEC03BE327CC}" type="presParOf" srcId="{4DB80E64-643B-454D-9757-A16EB1247091}" destId="{CCF15AF4-EDA6-4C7D-A630-E973602C623E}" srcOrd="3" destOrd="0" presId="urn:microsoft.com/office/officeart/2005/8/layout/default"/>
    <dgm:cxn modelId="{4CFBBA92-6F52-4C39-9B28-E901F3EAD7E4}" type="presParOf" srcId="{4DB80E64-643B-454D-9757-A16EB1247091}" destId="{DDCC0D0D-4AE5-49AA-A112-241DAD424FB9}" srcOrd="4" destOrd="0" presId="urn:microsoft.com/office/officeart/2005/8/layout/default"/>
    <dgm:cxn modelId="{A38068B3-54B5-4CB2-A690-1B733803829C}" type="presParOf" srcId="{4DB80E64-643B-454D-9757-A16EB1247091}" destId="{B6FE236D-E9C3-47E5-AE3B-A713D54D69E4}" srcOrd="5" destOrd="0" presId="urn:microsoft.com/office/officeart/2005/8/layout/default"/>
    <dgm:cxn modelId="{92DD5FC7-E295-423A-9983-DC847EDC5E10}" type="presParOf" srcId="{4DB80E64-643B-454D-9757-A16EB1247091}" destId="{554091DC-46C0-468E-A5FD-E4CA7BCF9303}" srcOrd="6" destOrd="0" presId="urn:microsoft.com/office/officeart/2005/8/layout/default"/>
    <dgm:cxn modelId="{69F64E72-C876-4A2E-B4E9-6945F34DA62D}" type="presParOf" srcId="{4DB80E64-643B-454D-9757-A16EB1247091}" destId="{545B407B-87A5-49C4-9D64-F01201D3971D}" srcOrd="7" destOrd="0" presId="urn:microsoft.com/office/officeart/2005/8/layout/default"/>
    <dgm:cxn modelId="{A2D835AB-E2CF-4371-B5E2-84DE10089ED7}" type="presParOf" srcId="{4DB80E64-643B-454D-9757-A16EB1247091}" destId="{9F27BB97-D87D-4F6D-939F-C40BF7567E48}"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220ED77-FA78-4A70-84A2-00AFD53E3E51}"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id-ID"/>
        </a:p>
      </dgm:t>
    </dgm:pt>
    <dgm:pt modelId="{0E3314C1-2952-4527-8E6C-EC9E4057A362}">
      <dgm:prSet phldrT="[Text]"/>
      <dgm:spPr/>
      <dgm:t>
        <a:bodyPr/>
        <a:lstStyle/>
        <a:p>
          <a:r>
            <a:rPr lang="id-ID" dirty="0" smtClean="0"/>
            <a:t>PBB</a:t>
          </a:r>
          <a:endParaRPr lang="id-ID" dirty="0"/>
        </a:p>
      </dgm:t>
    </dgm:pt>
    <dgm:pt modelId="{6118D9A6-6710-45B1-9228-09DB683D6EAD}" type="parTrans" cxnId="{DED9396E-2FA5-47D2-B457-7A8DB1EF4077}">
      <dgm:prSet/>
      <dgm:spPr/>
      <dgm:t>
        <a:bodyPr/>
        <a:lstStyle/>
        <a:p>
          <a:endParaRPr lang="id-ID"/>
        </a:p>
      </dgm:t>
    </dgm:pt>
    <dgm:pt modelId="{F84911A4-2C62-43B0-8B36-DA887CD0774B}" type="sibTrans" cxnId="{DED9396E-2FA5-47D2-B457-7A8DB1EF4077}">
      <dgm:prSet/>
      <dgm:spPr>
        <a:solidFill>
          <a:schemeClr val="accent2">
            <a:lumMod val="50000"/>
          </a:schemeClr>
        </a:solidFill>
      </dgm:spPr>
      <dgm:t>
        <a:bodyPr/>
        <a:lstStyle/>
        <a:p>
          <a:endParaRPr lang="id-ID"/>
        </a:p>
      </dgm:t>
    </dgm:pt>
    <dgm:pt modelId="{EC40B542-09F8-47B7-8110-0FE1A7185ED8}">
      <dgm:prSet phldrT="[Text]" phldr="1"/>
      <dgm:spPr/>
      <dgm:t>
        <a:bodyPr/>
        <a:lstStyle/>
        <a:p>
          <a:endParaRPr lang="id-ID" dirty="0"/>
        </a:p>
      </dgm:t>
    </dgm:pt>
    <dgm:pt modelId="{63A3A14D-94D2-4542-9CD1-4DFAAFC3817D}" type="parTrans" cxnId="{6D9DF7A5-48BC-4956-A35F-B73BCAE11E89}">
      <dgm:prSet/>
      <dgm:spPr/>
      <dgm:t>
        <a:bodyPr/>
        <a:lstStyle/>
        <a:p>
          <a:endParaRPr lang="id-ID"/>
        </a:p>
      </dgm:t>
    </dgm:pt>
    <dgm:pt modelId="{FCAE6E7D-2287-4C3F-B231-C4CFA13ACEEA}" type="sibTrans" cxnId="{6D9DF7A5-48BC-4956-A35F-B73BCAE11E89}">
      <dgm:prSet/>
      <dgm:spPr/>
      <dgm:t>
        <a:bodyPr/>
        <a:lstStyle/>
        <a:p>
          <a:endParaRPr lang="id-ID"/>
        </a:p>
      </dgm:t>
    </dgm:pt>
    <dgm:pt modelId="{595BD8B2-99F5-415E-ACFC-36A3F1C9B747}">
      <dgm:prSet phldrT="[Text]"/>
      <dgm:spPr>
        <a:solidFill>
          <a:srgbClr val="00B050"/>
        </a:solidFill>
      </dgm:spPr>
      <dgm:t>
        <a:bodyPr/>
        <a:lstStyle/>
        <a:p>
          <a:r>
            <a:rPr lang="id-ID" dirty="0" smtClean="0"/>
            <a:t>GNB</a:t>
          </a:r>
          <a:endParaRPr lang="id-ID" dirty="0"/>
        </a:p>
      </dgm:t>
    </dgm:pt>
    <dgm:pt modelId="{1A763EE6-66BB-48B9-AFE8-97357747C138}" type="parTrans" cxnId="{A8A1E0DB-3471-49C5-8281-EF4824EA8A27}">
      <dgm:prSet/>
      <dgm:spPr/>
      <dgm:t>
        <a:bodyPr/>
        <a:lstStyle/>
        <a:p>
          <a:endParaRPr lang="id-ID"/>
        </a:p>
      </dgm:t>
    </dgm:pt>
    <dgm:pt modelId="{7D0FD99D-117B-4137-AE08-D7F8DF903DD6}" type="sibTrans" cxnId="{A8A1E0DB-3471-49C5-8281-EF4824EA8A27}">
      <dgm:prSet/>
      <dgm:spPr>
        <a:solidFill>
          <a:srgbClr val="FF0000"/>
        </a:solidFill>
      </dgm:spPr>
      <dgm:t>
        <a:bodyPr/>
        <a:lstStyle/>
        <a:p>
          <a:endParaRPr lang="id-ID"/>
        </a:p>
      </dgm:t>
    </dgm:pt>
    <dgm:pt modelId="{5E5B64E5-25D2-457F-87B1-C69FA1BF45CE}">
      <dgm:prSet phldrT="[Text]"/>
      <dgm:spPr/>
      <dgm:t>
        <a:bodyPr/>
        <a:lstStyle/>
        <a:p>
          <a:r>
            <a:rPr lang="id-ID" dirty="0" smtClean="0"/>
            <a:t>OPEC</a:t>
          </a:r>
          <a:endParaRPr lang="id-ID" dirty="0"/>
        </a:p>
      </dgm:t>
    </dgm:pt>
    <dgm:pt modelId="{A12B27FE-8B32-43EA-A98F-1684DCC423EA}" type="parTrans" cxnId="{5907F18B-52F5-4418-949B-BC0CD4AC933A}">
      <dgm:prSet/>
      <dgm:spPr/>
      <dgm:t>
        <a:bodyPr/>
        <a:lstStyle/>
        <a:p>
          <a:endParaRPr lang="id-ID"/>
        </a:p>
      </dgm:t>
    </dgm:pt>
    <dgm:pt modelId="{371CEC92-2B99-42A7-802F-970A3F10D805}" type="sibTrans" cxnId="{5907F18B-52F5-4418-949B-BC0CD4AC933A}">
      <dgm:prSet/>
      <dgm:spPr/>
      <dgm:t>
        <a:bodyPr/>
        <a:lstStyle/>
        <a:p>
          <a:endParaRPr lang="id-ID"/>
        </a:p>
      </dgm:t>
    </dgm:pt>
    <dgm:pt modelId="{7F734477-4236-45BB-A5A5-87D8B8B80C00}">
      <dgm:prSet phldrT="[Text]"/>
      <dgm:spPr>
        <a:solidFill>
          <a:srgbClr val="7030A0"/>
        </a:solidFill>
      </dgm:spPr>
      <dgm:t>
        <a:bodyPr/>
        <a:lstStyle/>
        <a:p>
          <a:r>
            <a:rPr lang="id-ID" dirty="0" smtClean="0"/>
            <a:t>OKI</a:t>
          </a:r>
          <a:endParaRPr lang="id-ID" dirty="0"/>
        </a:p>
      </dgm:t>
    </dgm:pt>
    <dgm:pt modelId="{4FEC02B6-5570-41A2-94AF-83BB56EA81FB}" type="parTrans" cxnId="{AF0C59DD-717F-41CE-A378-6829F656DDF2}">
      <dgm:prSet/>
      <dgm:spPr/>
      <dgm:t>
        <a:bodyPr/>
        <a:lstStyle/>
        <a:p>
          <a:endParaRPr lang="id-ID"/>
        </a:p>
      </dgm:t>
    </dgm:pt>
    <dgm:pt modelId="{CC3ADDEA-6C91-482A-887B-CA124A60A93D}" type="sibTrans" cxnId="{AF0C59DD-717F-41CE-A378-6829F656DDF2}">
      <dgm:prSet/>
      <dgm:spPr>
        <a:solidFill>
          <a:srgbClr val="002060"/>
        </a:solidFill>
      </dgm:spPr>
      <dgm:t>
        <a:bodyPr/>
        <a:lstStyle/>
        <a:p>
          <a:endParaRPr lang="id-ID"/>
        </a:p>
      </dgm:t>
    </dgm:pt>
    <dgm:pt modelId="{D1D84695-C91C-41F1-A3AA-A374FEA8B973}">
      <dgm:prSet phldrT="[Text]" phldr="1"/>
      <dgm:spPr/>
      <dgm:t>
        <a:bodyPr/>
        <a:lstStyle/>
        <a:p>
          <a:endParaRPr lang="id-ID" dirty="0"/>
        </a:p>
      </dgm:t>
    </dgm:pt>
    <dgm:pt modelId="{2F4967EB-34BC-4451-8D73-31AA0194B6D6}" type="parTrans" cxnId="{C13C2A48-7E42-4F94-BCCA-646438996075}">
      <dgm:prSet/>
      <dgm:spPr/>
      <dgm:t>
        <a:bodyPr/>
        <a:lstStyle/>
        <a:p>
          <a:endParaRPr lang="id-ID"/>
        </a:p>
      </dgm:t>
    </dgm:pt>
    <dgm:pt modelId="{121476D9-8239-48A1-9816-7EF1A7B8C7B6}" type="sibTrans" cxnId="{C13C2A48-7E42-4F94-BCCA-646438996075}">
      <dgm:prSet/>
      <dgm:spPr/>
      <dgm:t>
        <a:bodyPr/>
        <a:lstStyle/>
        <a:p>
          <a:endParaRPr lang="id-ID"/>
        </a:p>
      </dgm:t>
    </dgm:pt>
    <dgm:pt modelId="{9EC345E8-F061-4989-BF2F-76285F67CEA0}" type="pres">
      <dgm:prSet presAssocID="{F220ED77-FA78-4A70-84A2-00AFD53E3E51}" presName="Name0" presStyleCnt="0">
        <dgm:presLayoutVars>
          <dgm:chMax/>
          <dgm:chPref/>
          <dgm:dir/>
          <dgm:animLvl val="lvl"/>
        </dgm:presLayoutVars>
      </dgm:prSet>
      <dgm:spPr/>
      <dgm:t>
        <a:bodyPr/>
        <a:lstStyle/>
        <a:p>
          <a:endParaRPr lang="id-ID"/>
        </a:p>
      </dgm:t>
    </dgm:pt>
    <dgm:pt modelId="{0CB0BF6B-ED93-42E8-B3E2-8C822A7C4310}" type="pres">
      <dgm:prSet presAssocID="{0E3314C1-2952-4527-8E6C-EC9E4057A362}" presName="composite" presStyleCnt="0"/>
      <dgm:spPr/>
    </dgm:pt>
    <dgm:pt modelId="{0C798D8F-833A-4729-BD56-A7B4C7081F84}" type="pres">
      <dgm:prSet presAssocID="{0E3314C1-2952-4527-8E6C-EC9E4057A362}" presName="Parent1" presStyleLbl="node1" presStyleIdx="0" presStyleCnt="6">
        <dgm:presLayoutVars>
          <dgm:chMax val="1"/>
          <dgm:chPref val="1"/>
          <dgm:bulletEnabled val="1"/>
        </dgm:presLayoutVars>
      </dgm:prSet>
      <dgm:spPr/>
      <dgm:t>
        <a:bodyPr/>
        <a:lstStyle/>
        <a:p>
          <a:endParaRPr lang="id-ID"/>
        </a:p>
      </dgm:t>
    </dgm:pt>
    <dgm:pt modelId="{D178E108-57BA-4A5B-8F44-7CFA9D418ACE}" type="pres">
      <dgm:prSet presAssocID="{0E3314C1-2952-4527-8E6C-EC9E4057A362}" presName="Childtext1" presStyleLbl="revTx" presStyleIdx="0" presStyleCnt="3" custLinFactX="-70257" custLinFactNeighborX="-100000">
        <dgm:presLayoutVars>
          <dgm:chMax val="0"/>
          <dgm:chPref val="0"/>
          <dgm:bulletEnabled val="1"/>
        </dgm:presLayoutVars>
      </dgm:prSet>
      <dgm:spPr/>
      <dgm:t>
        <a:bodyPr/>
        <a:lstStyle/>
        <a:p>
          <a:endParaRPr lang="id-ID"/>
        </a:p>
      </dgm:t>
    </dgm:pt>
    <dgm:pt modelId="{D398413F-13F2-47AB-98FE-B6854EB54D91}" type="pres">
      <dgm:prSet presAssocID="{0E3314C1-2952-4527-8E6C-EC9E4057A362}" presName="BalanceSpacing" presStyleCnt="0"/>
      <dgm:spPr/>
    </dgm:pt>
    <dgm:pt modelId="{3C367848-53C4-47F3-A859-116A1C6D7399}" type="pres">
      <dgm:prSet presAssocID="{0E3314C1-2952-4527-8E6C-EC9E4057A362}" presName="BalanceSpacing1" presStyleCnt="0"/>
      <dgm:spPr/>
    </dgm:pt>
    <dgm:pt modelId="{36738609-A7F9-4543-977C-AD2BF7EF77CB}" type="pres">
      <dgm:prSet presAssocID="{F84911A4-2C62-43B0-8B36-DA887CD0774B}" presName="Accent1Text" presStyleLbl="node1" presStyleIdx="1" presStyleCnt="6"/>
      <dgm:spPr/>
      <dgm:t>
        <a:bodyPr/>
        <a:lstStyle/>
        <a:p>
          <a:endParaRPr lang="id-ID"/>
        </a:p>
      </dgm:t>
    </dgm:pt>
    <dgm:pt modelId="{895AD4DC-25CE-476D-B533-8E5F4F0AAF99}" type="pres">
      <dgm:prSet presAssocID="{F84911A4-2C62-43B0-8B36-DA887CD0774B}" presName="spaceBetweenRectangles" presStyleCnt="0"/>
      <dgm:spPr/>
    </dgm:pt>
    <dgm:pt modelId="{72B4E6BB-102C-40CB-AF66-C00FF8925AC9}" type="pres">
      <dgm:prSet presAssocID="{595BD8B2-99F5-415E-ACFC-36A3F1C9B747}" presName="composite" presStyleCnt="0"/>
      <dgm:spPr/>
    </dgm:pt>
    <dgm:pt modelId="{78AC1E21-8B7E-4C98-9D9B-5C5E3972BD60}" type="pres">
      <dgm:prSet presAssocID="{595BD8B2-99F5-415E-ACFC-36A3F1C9B747}" presName="Parent1" presStyleLbl="node1" presStyleIdx="2" presStyleCnt="6">
        <dgm:presLayoutVars>
          <dgm:chMax val="1"/>
          <dgm:chPref val="1"/>
          <dgm:bulletEnabled val="1"/>
        </dgm:presLayoutVars>
      </dgm:prSet>
      <dgm:spPr/>
      <dgm:t>
        <a:bodyPr/>
        <a:lstStyle/>
        <a:p>
          <a:endParaRPr lang="id-ID"/>
        </a:p>
      </dgm:t>
    </dgm:pt>
    <dgm:pt modelId="{CA044CA9-9F7F-4455-BE7A-21007BA67D1B}" type="pres">
      <dgm:prSet presAssocID="{595BD8B2-99F5-415E-ACFC-36A3F1C9B747}" presName="Childtext1" presStyleLbl="revTx" presStyleIdx="1" presStyleCnt="3">
        <dgm:presLayoutVars>
          <dgm:chMax val="0"/>
          <dgm:chPref val="0"/>
          <dgm:bulletEnabled val="1"/>
        </dgm:presLayoutVars>
      </dgm:prSet>
      <dgm:spPr/>
      <dgm:t>
        <a:bodyPr/>
        <a:lstStyle/>
        <a:p>
          <a:endParaRPr lang="id-ID"/>
        </a:p>
      </dgm:t>
    </dgm:pt>
    <dgm:pt modelId="{9595214C-93A4-41DE-ACBE-BACB2E5FF1E3}" type="pres">
      <dgm:prSet presAssocID="{595BD8B2-99F5-415E-ACFC-36A3F1C9B747}" presName="BalanceSpacing" presStyleCnt="0"/>
      <dgm:spPr/>
    </dgm:pt>
    <dgm:pt modelId="{7442D9BE-6BB1-454F-A4EB-B73BD333F545}" type="pres">
      <dgm:prSet presAssocID="{595BD8B2-99F5-415E-ACFC-36A3F1C9B747}" presName="BalanceSpacing1" presStyleCnt="0"/>
      <dgm:spPr/>
    </dgm:pt>
    <dgm:pt modelId="{96241886-22C0-4CDE-B902-088650BBB9DE}" type="pres">
      <dgm:prSet presAssocID="{7D0FD99D-117B-4137-AE08-D7F8DF903DD6}" presName="Accent1Text" presStyleLbl="node1" presStyleIdx="3" presStyleCnt="6"/>
      <dgm:spPr/>
      <dgm:t>
        <a:bodyPr/>
        <a:lstStyle/>
        <a:p>
          <a:endParaRPr lang="id-ID"/>
        </a:p>
      </dgm:t>
    </dgm:pt>
    <dgm:pt modelId="{30428DD4-6074-48B7-B734-4C63D41F21C6}" type="pres">
      <dgm:prSet presAssocID="{7D0FD99D-117B-4137-AE08-D7F8DF903DD6}" presName="spaceBetweenRectangles" presStyleCnt="0"/>
      <dgm:spPr/>
    </dgm:pt>
    <dgm:pt modelId="{34FFC314-5C74-4703-852A-6FA7B7FB72B6}" type="pres">
      <dgm:prSet presAssocID="{7F734477-4236-45BB-A5A5-87D8B8B80C00}" presName="composite" presStyleCnt="0"/>
      <dgm:spPr/>
    </dgm:pt>
    <dgm:pt modelId="{67038BD7-3E93-4D63-9B6E-6D1E4DC70B03}" type="pres">
      <dgm:prSet presAssocID="{7F734477-4236-45BB-A5A5-87D8B8B80C00}" presName="Parent1" presStyleLbl="node1" presStyleIdx="4" presStyleCnt="6">
        <dgm:presLayoutVars>
          <dgm:chMax val="1"/>
          <dgm:chPref val="1"/>
          <dgm:bulletEnabled val="1"/>
        </dgm:presLayoutVars>
      </dgm:prSet>
      <dgm:spPr/>
      <dgm:t>
        <a:bodyPr/>
        <a:lstStyle/>
        <a:p>
          <a:endParaRPr lang="id-ID"/>
        </a:p>
      </dgm:t>
    </dgm:pt>
    <dgm:pt modelId="{94570CAF-4982-44FB-AF15-78F3FE039A04}" type="pres">
      <dgm:prSet presAssocID="{7F734477-4236-45BB-A5A5-87D8B8B80C00}" presName="Childtext1" presStyleLbl="revTx" presStyleIdx="2" presStyleCnt="3" custLinFactY="-33392" custLinFactNeighborX="43249" custLinFactNeighborY="-100000">
        <dgm:presLayoutVars>
          <dgm:chMax val="0"/>
          <dgm:chPref val="0"/>
          <dgm:bulletEnabled val="1"/>
        </dgm:presLayoutVars>
      </dgm:prSet>
      <dgm:spPr/>
      <dgm:t>
        <a:bodyPr/>
        <a:lstStyle/>
        <a:p>
          <a:endParaRPr lang="id-ID"/>
        </a:p>
      </dgm:t>
    </dgm:pt>
    <dgm:pt modelId="{2ED6E7AA-6EC1-41D5-950A-E1ACE456C971}" type="pres">
      <dgm:prSet presAssocID="{7F734477-4236-45BB-A5A5-87D8B8B80C00}" presName="BalanceSpacing" presStyleCnt="0"/>
      <dgm:spPr/>
    </dgm:pt>
    <dgm:pt modelId="{1FB56619-283E-40E8-9AEF-100D7A5982EC}" type="pres">
      <dgm:prSet presAssocID="{7F734477-4236-45BB-A5A5-87D8B8B80C00}" presName="BalanceSpacing1" presStyleCnt="0"/>
      <dgm:spPr/>
    </dgm:pt>
    <dgm:pt modelId="{879095AF-D9EB-4E7F-BC88-45CE464F0AB7}" type="pres">
      <dgm:prSet presAssocID="{CC3ADDEA-6C91-482A-887B-CA124A60A93D}" presName="Accent1Text" presStyleLbl="node1" presStyleIdx="5" presStyleCnt="6"/>
      <dgm:spPr/>
      <dgm:t>
        <a:bodyPr/>
        <a:lstStyle/>
        <a:p>
          <a:endParaRPr lang="id-ID"/>
        </a:p>
      </dgm:t>
    </dgm:pt>
  </dgm:ptLst>
  <dgm:cxnLst>
    <dgm:cxn modelId="{9E78E5FD-8388-4DD7-A76D-8645FAC7934F}" type="presOf" srcId="{F220ED77-FA78-4A70-84A2-00AFD53E3E51}" destId="{9EC345E8-F061-4989-BF2F-76285F67CEA0}" srcOrd="0" destOrd="0" presId="urn:microsoft.com/office/officeart/2008/layout/AlternatingHexagons"/>
    <dgm:cxn modelId="{5907F18B-52F5-4418-949B-BC0CD4AC933A}" srcId="{595BD8B2-99F5-415E-ACFC-36A3F1C9B747}" destId="{5E5B64E5-25D2-457F-87B1-C69FA1BF45CE}" srcOrd="0" destOrd="0" parTransId="{A12B27FE-8B32-43EA-A98F-1684DCC423EA}" sibTransId="{371CEC92-2B99-42A7-802F-970A3F10D805}"/>
    <dgm:cxn modelId="{5AA3FEF2-8C87-46A7-84DC-693361DAD64C}" type="presOf" srcId="{EC40B542-09F8-47B7-8110-0FE1A7185ED8}" destId="{D178E108-57BA-4A5B-8F44-7CFA9D418ACE}" srcOrd="0" destOrd="0" presId="urn:microsoft.com/office/officeart/2008/layout/AlternatingHexagons"/>
    <dgm:cxn modelId="{2133892F-9222-4830-A6E3-8E127CB71977}" type="presOf" srcId="{7F734477-4236-45BB-A5A5-87D8B8B80C00}" destId="{67038BD7-3E93-4D63-9B6E-6D1E4DC70B03}" srcOrd="0" destOrd="0" presId="urn:microsoft.com/office/officeart/2008/layout/AlternatingHexagons"/>
    <dgm:cxn modelId="{EC1C5773-A5EF-4A85-9C53-37868D5910AA}" type="presOf" srcId="{7D0FD99D-117B-4137-AE08-D7F8DF903DD6}" destId="{96241886-22C0-4CDE-B902-088650BBB9DE}" srcOrd="0" destOrd="0" presId="urn:microsoft.com/office/officeart/2008/layout/AlternatingHexagons"/>
    <dgm:cxn modelId="{2E9A0DE1-6E77-45C7-A4AF-0ED450C217C7}" type="presOf" srcId="{F84911A4-2C62-43B0-8B36-DA887CD0774B}" destId="{36738609-A7F9-4543-977C-AD2BF7EF77CB}" srcOrd="0" destOrd="0" presId="urn:microsoft.com/office/officeart/2008/layout/AlternatingHexagons"/>
    <dgm:cxn modelId="{A8A1E0DB-3471-49C5-8281-EF4824EA8A27}" srcId="{F220ED77-FA78-4A70-84A2-00AFD53E3E51}" destId="{595BD8B2-99F5-415E-ACFC-36A3F1C9B747}" srcOrd="1" destOrd="0" parTransId="{1A763EE6-66BB-48B9-AFE8-97357747C138}" sibTransId="{7D0FD99D-117B-4137-AE08-D7F8DF903DD6}"/>
    <dgm:cxn modelId="{C13C2A48-7E42-4F94-BCCA-646438996075}" srcId="{7F734477-4236-45BB-A5A5-87D8B8B80C00}" destId="{D1D84695-C91C-41F1-A3AA-A374FEA8B973}" srcOrd="0" destOrd="0" parTransId="{2F4967EB-34BC-4451-8D73-31AA0194B6D6}" sibTransId="{121476D9-8239-48A1-9816-7EF1A7B8C7B6}"/>
    <dgm:cxn modelId="{42F77912-DF5F-46D4-98BC-94F5DE889FFC}" type="presOf" srcId="{CC3ADDEA-6C91-482A-887B-CA124A60A93D}" destId="{879095AF-D9EB-4E7F-BC88-45CE464F0AB7}" srcOrd="0" destOrd="0" presId="urn:microsoft.com/office/officeart/2008/layout/AlternatingHexagons"/>
    <dgm:cxn modelId="{0C9B15E5-E473-4138-9C6C-80ECA319EF12}" type="presOf" srcId="{5E5B64E5-25D2-457F-87B1-C69FA1BF45CE}" destId="{CA044CA9-9F7F-4455-BE7A-21007BA67D1B}" srcOrd="0" destOrd="0" presId="urn:microsoft.com/office/officeart/2008/layout/AlternatingHexagons"/>
    <dgm:cxn modelId="{92745550-9CF5-4063-BC2A-DB3096BC7454}" type="presOf" srcId="{595BD8B2-99F5-415E-ACFC-36A3F1C9B747}" destId="{78AC1E21-8B7E-4C98-9D9B-5C5E3972BD60}" srcOrd="0" destOrd="0" presId="urn:microsoft.com/office/officeart/2008/layout/AlternatingHexagons"/>
    <dgm:cxn modelId="{75F737D2-2DC3-4C3F-BE9D-AB9542E64C49}" type="presOf" srcId="{D1D84695-C91C-41F1-A3AA-A374FEA8B973}" destId="{94570CAF-4982-44FB-AF15-78F3FE039A04}" srcOrd="0" destOrd="0" presId="urn:microsoft.com/office/officeart/2008/layout/AlternatingHexagons"/>
    <dgm:cxn modelId="{AF0C59DD-717F-41CE-A378-6829F656DDF2}" srcId="{F220ED77-FA78-4A70-84A2-00AFD53E3E51}" destId="{7F734477-4236-45BB-A5A5-87D8B8B80C00}" srcOrd="2" destOrd="0" parTransId="{4FEC02B6-5570-41A2-94AF-83BB56EA81FB}" sibTransId="{CC3ADDEA-6C91-482A-887B-CA124A60A93D}"/>
    <dgm:cxn modelId="{6D9DF7A5-48BC-4956-A35F-B73BCAE11E89}" srcId="{0E3314C1-2952-4527-8E6C-EC9E4057A362}" destId="{EC40B542-09F8-47B7-8110-0FE1A7185ED8}" srcOrd="0" destOrd="0" parTransId="{63A3A14D-94D2-4542-9CD1-4DFAAFC3817D}" sibTransId="{FCAE6E7D-2287-4C3F-B231-C4CFA13ACEEA}"/>
    <dgm:cxn modelId="{DED9396E-2FA5-47D2-B457-7A8DB1EF4077}" srcId="{F220ED77-FA78-4A70-84A2-00AFD53E3E51}" destId="{0E3314C1-2952-4527-8E6C-EC9E4057A362}" srcOrd="0" destOrd="0" parTransId="{6118D9A6-6710-45B1-9228-09DB683D6EAD}" sibTransId="{F84911A4-2C62-43B0-8B36-DA887CD0774B}"/>
    <dgm:cxn modelId="{F58C680D-1104-4993-A220-5E7A9A4E53EF}" type="presOf" srcId="{0E3314C1-2952-4527-8E6C-EC9E4057A362}" destId="{0C798D8F-833A-4729-BD56-A7B4C7081F84}" srcOrd="0" destOrd="0" presId="urn:microsoft.com/office/officeart/2008/layout/AlternatingHexagons"/>
    <dgm:cxn modelId="{B50249F5-D5A9-4C18-B660-BD5E3C39D402}" type="presParOf" srcId="{9EC345E8-F061-4989-BF2F-76285F67CEA0}" destId="{0CB0BF6B-ED93-42E8-B3E2-8C822A7C4310}" srcOrd="0" destOrd="0" presId="urn:microsoft.com/office/officeart/2008/layout/AlternatingHexagons"/>
    <dgm:cxn modelId="{2B44F410-DA35-4B89-98CE-E52D7800C125}" type="presParOf" srcId="{0CB0BF6B-ED93-42E8-B3E2-8C822A7C4310}" destId="{0C798D8F-833A-4729-BD56-A7B4C7081F84}" srcOrd="0" destOrd="0" presId="urn:microsoft.com/office/officeart/2008/layout/AlternatingHexagons"/>
    <dgm:cxn modelId="{50F3A8B9-6C22-45BE-A422-936240102477}" type="presParOf" srcId="{0CB0BF6B-ED93-42E8-B3E2-8C822A7C4310}" destId="{D178E108-57BA-4A5B-8F44-7CFA9D418ACE}" srcOrd="1" destOrd="0" presId="urn:microsoft.com/office/officeart/2008/layout/AlternatingHexagons"/>
    <dgm:cxn modelId="{32CA4224-164A-4B44-849F-402508600C40}" type="presParOf" srcId="{0CB0BF6B-ED93-42E8-B3E2-8C822A7C4310}" destId="{D398413F-13F2-47AB-98FE-B6854EB54D91}" srcOrd="2" destOrd="0" presId="urn:microsoft.com/office/officeart/2008/layout/AlternatingHexagons"/>
    <dgm:cxn modelId="{DFBBA43F-EFD2-4C55-AEA3-0F8F6ADAB65D}" type="presParOf" srcId="{0CB0BF6B-ED93-42E8-B3E2-8C822A7C4310}" destId="{3C367848-53C4-47F3-A859-116A1C6D7399}" srcOrd="3" destOrd="0" presId="urn:microsoft.com/office/officeart/2008/layout/AlternatingHexagons"/>
    <dgm:cxn modelId="{12BE5637-C6C6-4136-B5C4-1BF69313C161}" type="presParOf" srcId="{0CB0BF6B-ED93-42E8-B3E2-8C822A7C4310}" destId="{36738609-A7F9-4543-977C-AD2BF7EF77CB}" srcOrd="4" destOrd="0" presId="urn:microsoft.com/office/officeart/2008/layout/AlternatingHexagons"/>
    <dgm:cxn modelId="{0989420F-94D9-4E28-90C7-D6E57EE59E14}" type="presParOf" srcId="{9EC345E8-F061-4989-BF2F-76285F67CEA0}" destId="{895AD4DC-25CE-476D-B533-8E5F4F0AAF99}" srcOrd="1" destOrd="0" presId="urn:microsoft.com/office/officeart/2008/layout/AlternatingHexagons"/>
    <dgm:cxn modelId="{003933D3-C368-4B03-BADD-BF57AE7E8B0D}" type="presParOf" srcId="{9EC345E8-F061-4989-BF2F-76285F67CEA0}" destId="{72B4E6BB-102C-40CB-AF66-C00FF8925AC9}" srcOrd="2" destOrd="0" presId="urn:microsoft.com/office/officeart/2008/layout/AlternatingHexagons"/>
    <dgm:cxn modelId="{60C4416D-0308-469E-B76E-ED2C6814351A}" type="presParOf" srcId="{72B4E6BB-102C-40CB-AF66-C00FF8925AC9}" destId="{78AC1E21-8B7E-4C98-9D9B-5C5E3972BD60}" srcOrd="0" destOrd="0" presId="urn:microsoft.com/office/officeart/2008/layout/AlternatingHexagons"/>
    <dgm:cxn modelId="{4E76F627-2813-453A-A8B4-4C6A8972096A}" type="presParOf" srcId="{72B4E6BB-102C-40CB-AF66-C00FF8925AC9}" destId="{CA044CA9-9F7F-4455-BE7A-21007BA67D1B}" srcOrd="1" destOrd="0" presId="urn:microsoft.com/office/officeart/2008/layout/AlternatingHexagons"/>
    <dgm:cxn modelId="{F6AA386B-E550-4DD9-A2A0-199D2ED80702}" type="presParOf" srcId="{72B4E6BB-102C-40CB-AF66-C00FF8925AC9}" destId="{9595214C-93A4-41DE-ACBE-BACB2E5FF1E3}" srcOrd="2" destOrd="0" presId="urn:microsoft.com/office/officeart/2008/layout/AlternatingHexagons"/>
    <dgm:cxn modelId="{2D25689C-93FD-43E6-BEEF-A5FAA675ACDA}" type="presParOf" srcId="{72B4E6BB-102C-40CB-AF66-C00FF8925AC9}" destId="{7442D9BE-6BB1-454F-A4EB-B73BD333F545}" srcOrd="3" destOrd="0" presId="urn:microsoft.com/office/officeart/2008/layout/AlternatingHexagons"/>
    <dgm:cxn modelId="{2B646563-0E7F-4C9B-B582-FE2ED8BFE163}" type="presParOf" srcId="{72B4E6BB-102C-40CB-AF66-C00FF8925AC9}" destId="{96241886-22C0-4CDE-B902-088650BBB9DE}" srcOrd="4" destOrd="0" presId="urn:microsoft.com/office/officeart/2008/layout/AlternatingHexagons"/>
    <dgm:cxn modelId="{672A0CDE-8046-4312-8FF5-9C64E3A90DD1}" type="presParOf" srcId="{9EC345E8-F061-4989-BF2F-76285F67CEA0}" destId="{30428DD4-6074-48B7-B734-4C63D41F21C6}" srcOrd="3" destOrd="0" presId="urn:microsoft.com/office/officeart/2008/layout/AlternatingHexagons"/>
    <dgm:cxn modelId="{055DE2F1-19B2-421C-B5CF-9D6B06CD63D9}" type="presParOf" srcId="{9EC345E8-F061-4989-BF2F-76285F67CEA0}" destId="{34FFC314-5C74-4703-852A-6FA7B7FB72B6}" srcOrd="4" destOrd="0" presId="urn:microsoft.com/office/officeart/2008/layout/AlternatingHexagons"/>
    <dgm:cxn modelId="{DDBF70EF-AB9A-4EFE-B822-6CC0F4F0C12C}" type="presParOf" srcId="{34FFC314-5C74-4703-852A-6FA7B7FB72B6}" destId="{67038BD7-3E93-4D63-9B6E-6D1E4DC70B03}" srcOrd="0" destOrd="0" presId="urn:microsoft.com/office/officeart/2008/layout/AlternatingHexagons"/>
    <dgm:cxn modelId="{3A66DE3F-4C2A-4E93-AB70-506F5B8B7549}" type="presParOf" srcId="{34FFC314-5C74-4703-852A-6FA7B7FB72B6}" destId="{94570CAF-4982-44FB-AF15-78F3FE039A04}" srcOrd="1" destOrd="0" presId="urn:microsoft.com/office/officeart/2008/layout/AlternatingHexagons"/>
    <dgm:cxn modelId="{F581A3A2-D5D3-4500-B579-E4B078FB38FC}" type="presParOf" srcId="{34FFC314-5C74-4703-852A-6FA7B7FB72B6}" destId="{2ED6E7AA-6EC1-41D5-950A-E1ACE456C971}" srcOrd="2" destOrd="0" presId="urn:microsoft.com/office/officeart/2008/layout/AlternatingHexagons"/>
    <dgm:cxn modelId="{5D40009A-96B7-49C1-8EAF-5C17DA84BA9B}" type="presParOf" srcId="{34FFC314-5C74-4703-852A-6FA7B7FB72B6}" destId="{1FB56619-283E-40E8-9AEF-100D7A5982EC}" srcOrd="3" destOrd="0" presId="urn:microsoft.com/office/officeart/2008/layout/AlternatingHexagons"/>
    <dgm:cxn modelId="{90D7D790-8127-4EF7-BA03-E1B7233CE301}" type="presParOf" srcId="{34FFC314-5C74-4703-852A-6FA7B7FB72B6}" destId="{879095AF-D9EB-4E7F-BC88-45CE464F0AB7}"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948134B-8ADE-4D6E-B00A-A54A6FEE0ED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id-ID"/>
        </a:p>
      </dgm:t>
    </dgm:pt>
    <dgm:pt modelId="{8B2D3CBD-50E4-4BA6-9070-BAB8A1BBF865}">
      <dgm:prSet phldrT="[Text]"/>
      <dgm:spPr>
        <a:solidFill>
          <a:srgbClr val="00B050"/>
        </a:solidFill>
      </dgm:spPr>
      <dgm:t>
        <a:bodyPr/>
        <a:lstStyle/>
        <a:p>
          <a:r>
            <a:rPr lang="id-ID" dirty="0" smtClean="0"/>
            <a:t>ASEAN</a:t>
          </a:r>
          <a:endParaRPr lang="id-ID" dirty="0"/>
        </a:p>
      </dgm:t>
    </dgm:pt>
    <dgm:pt modelId="{EDA8E5BA-F663-462C-86B1-3594190E9579}" type="parTrans" cxnId="{9899C125-D030-4024-8932-063510EE99D6}">
      <dgm:prSet/>
      <dgm:spPr/>
      <dgm:t>
        <a:bodyPr/>
        <a:lstStyle/>
        <a:p>
          <a:endParaRPr lang="id-ID"/>
        </a:p>
      </dgm:t>
    </dgm:pt>
    <dgm:pt modelId="{9076EF94-BAFE-4F42-9801-D51DEE1C2602}" type="sibTrans" cxnId="{9899C125-D030-4024-8932-063510EE99D6}">
      <dgm:prSet/>
      <dgm:spPr/>
      <dgm:t>
        <a:bodyPr/>
        <a:lstStyle/>
        <a:p>
          <a:endParaRPr lang="id-ID"/>
        </a:p>
      </dgm:t>
    </dgm:pt>
    <dgm:pt modelId="{8D757F5D-97D5-49C1-9A29-BA61F5AD677D}">
      <dgm:prSet phldrT="[Text]"/>
      <dgm:spPr>
        <a:solidFill>
          <a:srgbClr val="FFFF00"/>
        </a:solidFill>
      </dgm:spPr>
      <dgm:t>
        <a:bodyPr/>
        <a:lstStyle/>
        <a:p>
          <a:r>
            <a:rPr lang="id-ID" dirty="0" smtClean="0">
              <a:solidFill>
                <a:schemeClr val="tx1"/>
              </a:solidFill>
            </a:rPr>
            <a:t>KAA</a:t>
          </a:r>
          <a:endParaRPr lang="id-ID" dirty="0">
            <a:solidFill>
              <a:schemeClr val="tx1"/>
            </a:solidFill>
          </a:endParaRPr>
        </a:p>
      </dgm:t>
    </dgm:pt>
    <dgm:pt modelId="{D47FA515-F7E8-4499-931C-091F10C04F00}" type="parTrans" cxnId="{D8C37101-80E6-434F-A06E-2D13641D654F}">
      <dgm:prSet/>
      <dgm:spPr/>
      <dgm:t>
        <a:bodyPr/>
        <a:lstStyle/>
        <a:p>
          <a:endParaRPr lang="id-ID"/>
        </a:p>
      </dgm:t>
    </dgm:pt>
    <dgm:pt modelId="{B49762D0-88DD-4BC0-8166-7F51612D6D92}" type="sibTrans" cxnId="{D8C37101-80E6-434F-A06E-2D13641D654F}">
      <dgm:prSet/>
      <dgm:spPr/>
      <dgm:t>
        <a:bodyPr/>
        <a:lstStyle/>
        <a:p>
          <a:endParaRPr lang="id-ID"/>
        </a:p>
      </dgm:t>
    </dgm:pt>
    <dgm:pt modelId="{5902EA01-D456-4214-9E8C-F92456EA5667}">
      <dgm:prSet phldrT="[Text]"/>
      <dgm:spPr>
        <a:solidFill>
          <a:srgbClr val="002060"/>
        </a:solidFill>
      </dgm:spPr>
      <dgm:t>
        <a:bodyPr/>
        <a:lstStyle/>
        <a:p>
          <a:r>
            <a:rPr lang="id-ID" dirty="0" smtClean="0"/>
            <a:t>APEC</a:t>
          </a:r>
          <a:endParaRPr lang="id-ID" dirty="0"/>
        </a:p>
      </dgm:t>
    </dgm:pt>
    <dgm:pt modelId="{9FB217F5-BED2-4F78-8B8F-D5D3B6504EEF}" type="parTrans" cxnId="{2BACFB0C-BAE2-4990-AD04-074DD86CBBDC}">
      <dgm:prSet/>
      <dgm:spPr/>
      <dgm:t>
        <a:bodyPr/>
        <a:lstStyle/>
        <a:p>
          <a:endParaRPr lang="id-ID"/>
        </a:p>
      </dgm:t>
    </dgm:pt>
    <dgm:pt modelId="{F5AD0797-05D7-4311-80CE-59D2B380E5A8}" type="sibTrans" cxnId="{2BACFB0C-BAE2-4990-AD04-074DD86CBBDC}">
      <dgm:prSet/>
      <dgm:spPr/>
      <dgm:t>
        <a:bodyPr/>
        <a:lstStyle/>
        <a:p>
          <a:endParaRPr lang="id-ID"/>
        </a:p>
      </dgm:t>
    </dgm:pt>
    <dgm:pt modelId="{51A65F22-C889-45A8-97E3-96C5567DD2A5}">
      <dgm:prSet phldrT="[Text]"/>
      <dgm:spPr>
        <a:solidFill>
          <a:srgbClr val="FF0000"/>
        </a:solidFill>
      </dgm:spPr>
      <dgm:t>
        <a:bodyPr/>
        <a:lstStyle/>
        <a:p>
          <a:r>
            <a:rPr lang="id-ID" dirty="0" smtClean="0"/>
            <a:t>MEE</a:t>
          </a:r>
          <a:endParaRPr lang="id-ID" dirty="0"/>
        </a:p>
      </dgm:t>
    </dgm:pt>
    <dgm:pt modelId="{59B43D46-A53C-4341-8D31-4E56D3BD33AF}" type="parTrans" cxnId="{69233190-5146-4731-8290-C2984FFEAA58}">
      <dgm:prSet/>
      <dgm:spPr/>
      <dgm:t>
        <a:bodyPr/>
        <a:lstStyle/>
        <a:p>
          <a:endParaRPr lang="id-ID"/>
        </a:p>
      </dgm:t>
    </dgm:pt>
    <dgm:pt modelId="{9FFC13C2-CF1D-44AE-9FE0-5D0EC4025E15}" type="sibTrans" cxnId="{69233190-5146-4731-8290-C2984FFEAA58}">
      <dgm:prSet/>
      <dgm:spPr/>
      <dgm:t>
        <a:bodyPr/>
        <a:lstStyle/>
        <a:p>
          <a:endParaRPr lang="id-ID"/>
        </a:p>
      </dgm:t>
    </dgm:pt>
    <dgm:pt modelId="{C1BE72D7-122A-408D-8F77-5D9B72C1A89E}">
      <dgm:prSet phldrT="[Text]"/>
      <dgm:spPr/>
      <dgm:t>
        <a:bodyPr/>
        <a:lstStyle/>
        <a:p>
          <a:r>
            <a:rPr lang="id-ID" dirty="0" smtClean="0">
              <a:solidFill>
                <a:schemeClr val="tx1"/>
              </a:solidFill>
            </a:rPr>
            <a:t>GATT</a:t>
          </a:r>
          <a:endParaRPr lang="id-ID" dirty="0">
            <a:solidFill>
              <a:schemeClr val="tx1"/>
            </a:solidFill>
          </a:endParaRPr>
        </a:p>
      </dgm:t>
    </dgm:pt>
    <dgm:pt modelId="{0B572C78-6D30-4C58-A800-DB6483B86380}" type="parTrans" cxnId="{B1A1A0DE-4080-4AEF-8153-152373A2A087}">
      <dgm:prSet/>
      <dgm:spPr/>
      <dgm:t>
        <a:bodyPr/>
        <a:lstStyle/>
        <a:p>
          <a:endParaRPr lang="id-ID"/>
        </a:p>
      </dgm:t>
    </dgm:pt>
    <dgm:pt modelId="{8BC5349A-9E5D-43B3-B56C-3435D1ECD18C}" type="sibTrans" cxnId="{B1A1A0DE-4080-4AEF-8153-152373A2A087}">
      <dgm:prSet/>
      <dgm:spPr/>
      <dgm:t>
        <a:bodyPr/>
        <a:lstStyle/>
        <a:p>
          <a:endParaRPr lang="id-ID"/>
        </a:p>
      </dgm:t>
    </dgm:pt>
    <dgm:pt modelId="{1CCC2102-3203-46EE-BE4E-820E6A1BF961}" type="pres">
      <dgm:prSet presAssocID="{2948134B-8ADE-4D6E-B00A-A54A6FEE0EDE}" presName="diagram" presStyleCnt="0">
        <dgm:presLayoutVars>
          <dgm:dir/>
          <dgm:resizeHandles val="exact"/>
        </dgm:presLayoutVars>
      </dgm:prSet>
      <dgm:spPr/>
      <dgm:t>
        <a:bodyPr/>
        <a:lstStyle/>
        <a:p>
          <a:endParaRPr lang="id-ID"/>
        </a:p>
      </dgm:t>
    </dgm:pt>
    <dgm:pt modelId="{EB12D2AE-1F09-4859-9E9B-CA3EAF5D3571}" type="pres">
      <dgm:prSet presAssocID="{8B2D3CBD-50E4-4BA6-9070-BAB8A1BBF865}" presName="node" presStyleLbl="node1" presStyleIdx="0" presStyleCnt="5">
        <dgm:presLayoutVars>
          <dgm:bulletEnabled val="1"/>
        </dgm:presLayoutVars>
      </dgm:prSet>
      <dgm:spPr/>
      <dgm:t>
        <a:bodyPr/>
        <a:lstStyle/>
        <a:p>
          <a:endParaRPr lang="id-ID"/>
        </a:p>
      </dgm:t>
    </dgm:pt>
    <dgm:pt modelId="{7091255E-BDB9-4E18-AD91-14501D0F1455}" type="pres">
      <dgm:prSet presAssocID="{9076EF94-BAFE-4F42-9801-D51DEE1C2602}" presName="sibTrans" presStyleCnt="0"/>
      <dgm:spPr/>
    </dgm:pt>
    <dgm:pt modelId="{BE28CDB7-F56B-4C6C-8108-DF67061C85A8}" type="pres">
      <dgm:prSet presAssocID="{8D757F5D-97D5-49C1-9A29-BA61F5AD677D}" presName="node" presStyleLbl="node1" presStyleIdx="1" presStyleCnt="5">
        <dgm:presLayoutVars>
          <dgm:bulletEnabled val="1"/>
        </dgm:presLayoutVars>
      </dgm:prSet>
      <dgm:spPr/>
      <dgm:t>
        <a:bodyPr/>
        <a:lstStyle/>
        <a:p>
          <a:endParaRPr lang="id-ID"/>
        </a:p>
      </dgm:t>
    </dgm:pt>
    <dgm:pt modelId="{7DE9BCA8-3657-4E9F-BC7E-73C24758EFEB}" type="pres">
      <dgm:prSet presAssocID="{B49762D0-88DD-4BC0-8166-7F51612D6D92}" presName="sibTrans" presStyleCnt="0"/>
      <dgm:spPr/>
    </dgm:pt>
    <dgm:pt modelId="{C82087AF-CA10-4005-86D1-2D081A95588E}" type="pres">
      <dgm:prSet presAssocID="{5902EA01-D456-4214-9E8C-F92456EA5667}" presName="node" presStyleLbl="node1" presStyleIdx="2" presStyleCnt="5">
        <dgm:presLayoutVars>
          <dgm:bulletEnabled val="1"/>
        </dgm:presLayoutVars>
      </dgm:prSet>
      <dgm:spPr/>
      <dgm:t>
        <a:bodyPr/>
        <a:lstStyle/>
        <a:p>
          <a:endParaRPr lang="id-ID"/>
        </a:p>
      </dgm:t>
    </dgm:pt>
    <dgm:pt modelId="{9A1F3B94-105A-4346-88F8-F7613FF0FFB4}" type="pres">
      <dgm:prSet presAssocID="{F5AD0797-05D7-4311-80CE-59D2B380E5A8}" presName="sibTrans" presStyleCnt="0"/>
      <dgm:spPr/>
    </dgm:pt>
    <dgm:pt modelId="{1F075948-FB5B-4A47-820E-FDC08CAFC78C}" type="pres">
      <dgm:prSet presAssocID="{51A65F22-C889-45A8-97E3-96C5567DD2A5}" presName="node" presStyleLbl="node1" presStyleIdx="3" presStyleCnt="5">
        <dgm:presLayoutVars>
          <dgm:bulletEnabled val="1"/>
        </dgm:presLayoutVars>
      </dgm:prSet>
      <dgm:spPr/>
      <dgm:t>
        <a:bodyPr/>
        <a:lstStyle/>
        <a:p>
          <a:endParaRPr lang="id-ID"/>
        </a:p>
      </dgm:t>
    </dgm:pt>
    <dgm:pt modelId="{17624E07-3C70-439E-BA6D-B68F73275DA1}" type="pres">
      <dgm:prSet presAssocID="{9FFC13C2-CF1D-44AE-9FE0-5D0EC4025E15}" presName="sibTrans" presStyleCnt="0"/>
      <dgm:spPr/>
    </dgm:pt>
    <dgm:pt modelId="{28672A90-E3D7-4A6B-888A-303830BD261D}" type="pres">
      <dgm:prSet presAssocID="{C1BE72D7-122A-408D-8F77-5D9B72C1A89E}" presName="node" presStyleLbl="node1" presStyleIdx="4" presStyleCnt="5">
        <dgm:presLayoutVars>
          <dgm:bulletEnabled val="1"/>
        </dgm:presLayoutVars>
      </dgm:prSet>
      <dgm:spPr/>
      <dgm:t>
        <a:bodyPr/>
        <a:lstStyle/>
        <a:p>
          <a:endParaRPr lang="id-ID"/>
        </a:p>
      </dgm:t>
    </dgm:pt>
  </dgm:ptLst>
  <dgm:cxnLst>
    <dgm:cxn modelId="{036BDA7B-BC46-42A1-AAD7-FC6A4D53EB92}" type="presOf" srcId="{51A65F22-C889-45A8-97E3-96C5567DD2A5}" destId="{1F075948-FB5B-4A47-820E-FDC08CAFC78C}" srcOrd="0" destOrd="0" presId="urn:microsoft.com/office/officeart/2005/8/layout/default"/>
    <dgm:cxn modelId="{2EAF17EC-3EB1-41B7-A273-F61B79E83759}" type="presOf" srcId="{C1BE72D7-122A-408D-8F77-5D9B72C1A89E}" destId="{28672A90-E3D7-4A6B-888A-303830BD261D}" srcOrd="0" destOrd="0" presId="urn:microsoft.com/office/officeart/2005/8/layout/default"/>
    <dgm:cxn modelId="{7072EA8D-3EDB-4347-A3AD-0FA35FBBE82B}" type="presOf" srcId="{8B2D3CBD-50E4-4BA6-9070-BAB8A1BBF865}" destId="{EB12D2AE-1F09-4859-9E9B-CA3EAF5D3571}" srcOrd="0" destOrd="0" presId="urn:microsoft.com/office/officeart/2005/8/layout/default"/>
    <dgm:cxn modelId="{6BCA60AB-E372-4E61-AB35-F75167F63759}" type="presOf" srcId="{8D757F5D-97D5-49C1-9A29-BA61F5AD677D}" destId="{BE28CDB7-F56B-4C6C-8108-DF67061C85A8}" srcOrd="0" destOrd="0" presId="urn:microsoft.com/office/officeart/2005/8/layout/default"/>
    <dgm:cxn modelId="{2BACFB0C-BAE2-4990-AD04-074DD86CBBDC}" srcId="{2948134B-8ADE-4D6E-B00A-A54A6FEE0EDE}" destId="{5902EA01-D456-4214-9E8C-F92456EA5667}" srcOrd="2" destOrd="0" parTransId="{9FB217F5-BED2-4F78-8B8F-D5D3B6504EEF}" sibTransId="{F5AD0797-05D7-4311-80CE-59D2B380E5A8}"/>
    <dgm:cxn modelId="{D8C37101-80E6-434F-A06E-2D13641D654F}" srcId="{2948134B-8ADE-4D6E-B00A-A54A6FEE0EDE}" destId="{8D757F5D-97D5-49C1-9A29-BA61F5AD677D}" srcOrd="1" destOrd="0" parTransId="{D47FA515-F7E8-4499-931C-091F10C04F00}" sibTransId="{B49762D0-88DD-4BC0-8166-7F51612D6D92}"/>
    <dgm:cxn modelId="{B1A1A0DE-4080-4AEF-8153-152373A2A087}" srcId="{2948134B-8ADE-4D6E-B00A-A54A6FEE0EDE}" destId="{C1BE72D7-122A-408D-8F77-5D9B72C1A89E}" srcOrd="4" destOrd="0" parTransId="{0B572C78-6D30-4C58-A800-DB6483B86380}" sibTransId="{8BC5349A-9E5D-43B3-B56C-3435D1ECD18C}"/>
    <dgm:cxn modelId="{69233190-5146-4731-8290-C2984FFEAA58}" srcId="{2948134B-8ADE-4D6E-B00A-A54A6FEE0EDE}" destId="{51A65F22-C889-45A8-97E3-96C5567DD2A5}" srcOrd="3" destOrd="0" parTransId="{59B43D46-A53C-4341-8D31-4E56D3BD33AF}" sibTransId="{9FFC13C2-CF1D-44AE-9FE0-5D0EC4025E15}"/>
    <dgm:cxn modelId="{9899C125-D030-4024-8932-063510EE99D6}" srcId="{2948134B-8ADE-4D6E-B00A-A54A6FEE0EDE}" destId="{8B2D3CBD-50E4-4BA6-9070-BAB8A1BBF865}" srcOrd="0" destOrd="0" parTransId="{EDA8E5BA-F663-462C-86B1-3594190E9579}" sibTransId="{9076EF94-BAFE-4F42-9801-D51DEE1C2602}"/>
    <dgm:cxn modelId="{3B5A4014-E644-4CC9-9DC7-5CB38C864D69}" type="presOf" srcId="{2948134B-8ADE-4D6E-B00A-A54A6FEE0EDE}" destId="{1CCC2102-3203-46EE-BE4E-820E6A1BF961}" srcOrd="0" destOrd="0" presId="urn:microsoft.com/office/officeart/2005/8/layout/default"/>
    <dgm:cxn modelId="{21321C49-F2BE-461B-9522-28637D2DCE84}" type="presOf" srcId="{5902EA01-D456-4214-9E8C-F92456EA5667}" destId="{C82087AF-CA10-4005-86D1-2D081A95588E}" srcOrd="0" destOrd="0" presId="urn:microsoft.com/office/officeart/2005/8/layout/default"/>
    <dgm:cxn modelId="{040DA104-4A16-4CD5-8B3D-15F84DADC1E5}" type="presParOf" srcId="{1CCC2102-3203-46EE-BE4E-820E6A1BF961}" destId="{EB12D2AE-1F09-4859-9E9B-CA3EAF5D3571}" srcOrd="0" destOrd="0" presId="urn:microsoft.com/office/officeart/2005/8/layout/default"/>
    <dgm:cxn modelId="{C17721C2-ADF8-4A99-996C-154D630536E0}" type="presParOf" srcId="{1CCC2102-3203-46EE-BE4E-820E6A1BF961}" destId="{7091255E-BDB9-4E18-AD91-14501D0F1455}" srcOrd="1" destOrd="0" presId="urn:microsoft.com/office/officeart/2005/8/layout/default"/>
    <dgm:cxn modelId="{85F7DA79-067B-453A-8D78-39C3749B39B5}" type="presParOf" srcId="{1CCC2102-3203-46EE-BE4E-820E6A1BF961}" destId="{BE28CDB7-F56B-4C6C-8108-DF67061C85A8}" srcOrd="2" destOrd="0" presId="urn:microsoft.com/office/officeart/2005/8/layout/default"/>
    <dgm:cxn modelId="{5DE0605A-ED79-4FE9-BBD0-8368E344FF5E}" type="presParOf" srcId="{1CCC2102-3203-46EE-BE4E-820E6A1BF961}" destId="{7DE9BCA8-3657-4E9F-BC7E-73C24758EFEB}" srcOrd="3" destOrd="0" presId="urn:microsoft.com/office/officeart/2005/8/layout/default"/>
    <dgm:cxn modelId="{AD5B4A68-6615-41BE-9524-96A72F0B7A53}" type="presParOf" srcId="{1CCC2102-3203-46EE-BE4E-820E6A1BF961}" destId="{C82087AF-CA10-4005-86D1-2D081A95588E}" srcOrd="4" destOrd="0" presId="urn:microsoft.com/office/officeart/2005/8/layout/default"/>
    <dgm:cxn modelId="{E55DDC66-B0F9-4F5C-87C0-6AF76AA1D229}" type="presParOf" srcId="{1CCC2102-3203-46EE-BE4E-820E6A1BF961}" destId="{9A1F3B94-105A-4346-88F8-F7613FF0FFB4}" srcOrd="5" destOrd="0" presId="urn:microsoft.com/office/officeart/2005/8/layout/default"/>
    <dgm:cxn modelId="{27BB7CD5-277C-4E7C-A2B1-BF900A74E81B}" type="presParOf" srcId="{1CCC2102-3203-46EE-BE4E-820E6A1BF961}" destId="{1F075948-FB5B-4A47-820E-FDC08CAFC78C}" srcOrd="6" destOrd="0" presId="urn:microsoft.com/office/officeart/2005/8/layout/default"/>
    <dgm:cxn modelId="{E94F9E71-696B-487D-AF09-D3CAEB498C76}" type="presParOf" srcId="{1CCC2102-3203-46EE-BE4E-820E6A1BF961}" destId="{17624E07-3C70-439E-BA6D-B68F73275DA1}" srcOrd="7" destOrd="0" presId="urn:microsoft.com/office/officeart/2005/8/layout/default"/>
    <dgm:cxn modelId="{2F5A5D85-5212-456F-A479-C97C77F9F288}" type="presParOf" srcId="{1CCC2102-3203-46EE-BE4E-820E6A1BF961}" destId="{28672A90-E3D7-4A6B-888A-303830BD261D}"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6A284F-09A4-4E66-BB5E-C54B4EE6A49D}">
      <dsp:nvSpPr>
        <dsp:cNvPr id="0" name=""/>
        <dsp:cNvSpPr/>
      </dsp:nvSpPr>
      <dsp:spPr>
        <a:xfrm>
          <a:off x="2696667" y="-40926"/>
          <a:ext cx="6163665" cy="6163665"/>
        </a:xfrm>
        <a:prstGeom prst="circularArrow">
          <a:avLst>
            <a:gd name="adj1" fmla="val 5544"/>
            <a:gd name="adj2" fmla="val 330680"/>
            <a:gd name="adj3" fmla="val 13727983"/>
            <a:gd name="adj4" fmla="val 17415211"/>
            <a:gd name="adj5" fmla="val 575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894EE6-DEFC-4EE5-8937-E8BC1729E2E4}">
      <dsp:nvSpPr>
        <dsp:cNvPr id="0" name=""/>
        <dsp:cNvSpPr/>
      </dsp:nvSpPr>
      <dsp:spPr>
        <a:xfrm>
          <a:off x="4305659" y="1634"/>
          <a:ext cx="2945680" cy="147284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d-ID" sz="2900" kern="1200" dirty="0" smtClean="0">
              <a:solidFill>
                <a:schemeClr val="tx1">
                  <a:lumMod val="95000"/>
                  <a:lumOff val="5000"/>
                </a:schemeClr>
              </a:solidFill>
            </a:rPr>
            <a:t>POLITIK</a:t>
          </a:r>
          <a:endParaRPr lang="id-ID" sz="2900" kern="1200" dirty="0">
            <a:solidFill>
              <a:schemeClr val="tx1">
                <a:lumMod val="95000"/>
                <a:lumOff val="5000"/>
              </a:schemeClr>
            </a:solidFill>
          </a:endParaRPr>
        </a:p>
      </dsp:txBody>
      <dsp:txXfrm>
        <a:off x="4377557" y="73532"/>
        <a:ext cx="2801884" cy="1329044"/>
      </dsp:txXfrm>
    </dsp:sp>
    <dsp:sp modelId="{D6650662-5B80-4896-99DD-FF9DB21AF445}">
      <dsp:nvSpPr>
        <dsp:cNvPr id="0" name=""/>
        <dsp:cNvSpPr/>
      </dsp:nvSpPr>
      <dsp:spPr>
        <a:xfrm>
          <a:off x="6805444" y="1817834"/>
          <a:ext cx="2945680" cy="1472840"/>
        </a:xfrm>
        <a:prstGeom prst="roundRect">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d-ID" sz="2900" kern="1200" dirty="0" smtClean="0">
              <a:solidFill>
                <a:schemeClr val="tx1">
                  <a:lumMod val="95000"/>
                  <a:lumOff val="5000"/>
                </a:schemeClr>
              </a:solidFill>
            </a:rPr>
            <a:t>SOSIAL BUDAYA</a:t>
          </a:r>
          <a:endParaRPr lang="id-ID" sz="2900" kern="1200" dirty="0">
            <a:solidFill>
              <a:schemeClr val="tx1">
                <a:lumMod val="95000"/>
                <a:lumOff val="5000"/>
              </a:schemeClr>
            </a:solidFill>
          </a:endParaRPr>
        </a:p>
      </dsp:txBody>
      <dsp:txXfrm>
        <a:off x="6877342" y="1889732"/>
        <a:ext cx="2801884" cy="1329044"/>
      </dsp:txXfrm>
    </dsp:sp>
    <dsp:sp modelId="{9F451774-123C-421A-8E1C-C2160A17A654}">
      <dsp:nvSpPr>
        <dsp:cNvPr id="0" name=""/>
        <dsp:cNvSpPr/>
      </dsp:nvSpPr>
      <dsp:spPr>
        <a:xfrm>
          <a:off x="5850611" y="4756507"/>
          <a:ext cx="2945680" cy="1472840"/>
        </a:xfrm>
        <a:prstGeom prst="roundRect">
          <a:avLst/>
        </a:prstGeom>
        <a:solidFill>
          <a:schemeClr val="accent4">
            <a:hueOff val="5197847"/>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d-ID" sz="2900" kern="1200" smtClean="0">
              <a:solidFill>
                <a:schemeClr val="tx1">
                  <a:lumMod val="95000"/>
                  <a:lumOff val="5000"/>
                </a:schemeClr>
              </a:solidFill>
            </a:rPr>
            <a:t>PERTAHANAN DAN KEAMANAN</a:t>
          </a:r>
          <a:endParaRPr lang="id-ID" sz="2900" kern="1200" dirty="0">
            <a:solidFill>
              <a:schemeClr val="tx1">
                <a:lumMod val="95000"/>
                <a:lumOff val="5000"/>
              </a:schemeClr>
            </a:solidFill>
          </a:endParaRPr>
        </a:p>
      </dsp:txBody>
      <dsp:txXfrm>
        <a:off x="5922509" y="4828405"/>
        <a:ext cx="2801884" cy="1329044"/>
      </dsp:txXfrm>
    </dsp:sp>
    <dsp:sp modelId="{CA68FF3C-2690-402C-BA6A-178E3E6F70C5}">
      <dsp:nvSpPr>
        <dsp:cNvPr id="0" name=""/>
        <dsp:cNvSpPr/>
      </dsp:nvSpPr>
      <dsp:spPr>
        <a:xfrm>
          <a:off x="2760707" y="4756507"/>
          <a:ext cx="2945680" cy="1472840"/>
        </a:xfrm>
        <a:prstGeom prst="roundRect">
          <a:avLst/>
        </a:prstGeom>
        <a:solidFill>
          <a:schemeClr val="accent4">
            <a:hueOff val="7796770"/>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d-ID" sz="2900" kern="1200" dirty="0" smtClean="0">
              <a:solidFill>
                <a:schemeClr val="tx1">
                  <a:lumMod val="95000"/>
                  <a:lumOff val="5000"/>
                </a:schemeClr>
              </a:solidFill>
            </a:rPr>
            <a:t>EKONOMI</a:t>
          </a:r>
          <a:endParaRPr lang="id-ID" sz="2900" kern="1200" dirty="0">
            <a:solidFill>
              <a:schemeClr val="tx1">
                <a:lumMod val="95000"/>
                <a:lumOff val="5000"/>
              </a:schemeClr>
            </a:solidFill>
          </a:endParaRPr>
        </a:p>
      </dsp:txBody>
      <dsp:txXfrm>
        <a:off x="2832605" y="4828405"/>
        <a:ext cx="2801884" cy="1329044"/>
      </dsp:txXfrm>
    </dsp:sp>
    <dsp:sp modelId="{8947ABF0-1D1C-45F9-801F-C0A6838A10C0}">
      <dsp:nvSpPr>
        <dsp:cNvPr id="0" name=""/>
        <dsp:cNvSpPr/>
      </dsp:nvSpPr>
      <dsp:spPr>
        <a:xfrm>
          <a:off x="1805875" y="1817834"/>
          <a:ext cx="2945680" cy="1472840"/>
        </a:xfrm>
        <a:prstGeom prst="roundRect">
          <a:avLst/>
        </a:prstGeom>
        <a:solidFill>
          <a:schemeClr val="accent4">
            <a:hueOff val="10395693"/>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id-ID" sz="2900" kern="1200" dirty="0" smtClean="0">
              <a:solidFill>
                <a:schemeClr val="tx1">
                  <a:lumMod val="95000"/>
                  <a:lumOff val="5000"/>
                </a:schemeClr>
              </a:solidFill>
            </a:rPr>
            <a:t>PENDIDIKAN DAN KESEHATAN</a:t>
          </a:r>
          <a:endParaRPr lang="id-ID" sz="2900" kern="1200" dirty="0">
            <a:solidFill>
              <a:schemeClr val="tx1">
                <a:lumMod val="95000"/>
                <a:lumOff val="5000"/>
              </a:schemeClr>
            </a:solidFill>
          </a:endParaRPr>
        </a:p>
      </dsp:txBody>
      <dsp:txXfrm>
        <a:off x="1877773" y="1889732"/>
        <a:ext cx="2801884" cy="13290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42F6D8-34C2-4205-9D4D-B3E601087CDE}">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id-ID" sz="3300" kern="1200" dirty="0" smtClean="0"/>
            <a:t>Bahan Makanan</a:t>
          </a:r>
          <a:endParaRPr lang="id-ID" sz="3300" kern="1200" dirty="0"/>
        </a:p>
      </dsp:txBody>
      <dsp:txXfrm>
        <a:off x="0" y="39687"/>
        <a:ext cx="3286125" cy="1971675"/>
      </dsp:txXfrm>
    </dsp:sp>
    <dsp:sp modelId="{6E6CB1A3-F8AF-4E9D-AC5C-169944BFC561}">
      <dsp:nvSpPr>
        <dsp:cNvPr id="0" name=""/>
        <dsp:cNvSpPr/>
      </dsp:nvSpPr>
      <dsp:spPr>
        <a:xfrm>
          <a:off x="3614737" y="39687"/>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id-ID" sz="3300" kern="1200" dirty="0" smtClean="0"/>
            <a:t>Penduduk</a:t>
          </a:r>
          <a:endParaRPr lang="id-ID" sz="3300" kern="1200" dirty="0"/>
        </a:p>
      </dsp:txBody>
      <dsp:txXfrm>
        <a:off x="3614737" y="39687"/>
        <a:ext cx="3286125" cy="1971675"/>
      </dsp:txXfrm>
    </dsp:sp>
    <dsp:sp modelId="{CD63F701-186A-49F5-B9A5-6D0D55FE8685}">
      <dsp:nvSpPr>
        <dsp:cNvPr id="0" name=""/>
        <dsp:cNvSpPr/>
      </dsp:nvSpPr>
      <dsp:spPr>
        <a:xfrm>
          <a:off x="7229475" y="39687"/>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id-ID" sz="3300" kern="1200" dirty="0" smtClean="0"/>
            <a:t>Sejarah perkembangan penduduk</a:t>
          </a:r>
          <a:endParaRPr lang="id-ID" sz="3300" kern="1200" dirty="0"/>
        </a:p>
      </dsp:txBody>
      <dsp:txXfrm>
        <a:off x="7229475" y="39687"/>
        <a:ext cx="3286125" cy="1971675"/>
      </dsp:txXfrm>
    </dsp:sp>
    <dsp:sp modelId="{C45753B4-D6DE-4F19-BBEE-3D78BA037164}">
      <dsp:nvSpPr>
        <dsp:cNvPr id="0" name=""/>
        <dsp:cNvSpPr/>
      </dsp:nvSpPr>
      <dsp:spPr>
        <a:xfrm>
          <a:off x="1807368" y="233997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id-ID" sz="3300" kern="1200" dirty="0" smtClean="0"/>
            <a:t>Era pertambahan penduduk yang pesat</a:t>
          </a:r>
          <a:endParaRPr lang="id-ID" sz="3300" kern="1200" dirty="0"/>
        </a:p>
      </dsp:txBody>
      <dsp:txXfrm>
        <a:off x="1807368" y="2339975"/>
        <a:ext cx="3286125" cy="1971675"/>
      </dsp:txXfrm>
    </dsp:sp>
    <dsp:sp modelId="{9CC165D7-CCF1-4CAE-B255-4D05525F23D1}">
      <dsp:nvSpPr>
        <dsp:cNvPr id="0" name=""/>
        <dsp:cNvSpPr/>
      </dsp:nvSpPr>
      <dsp:spPr>
        <a:xfrm>
          <a:off x="5422106" y="233997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ctr" defTabSz="1466850">
            <a:lnSpc>
              <a:spcPct val="90000"/>
            </a:lnSpc>
            <a:spcBef>
              <a:spcPct val="0"/>
            </a:spcBef>
            <a:spcAft>
              <a:spcPct val="35000"/>
            </a:spcAft>
          </a:pPr>
          <a:r>
            <a:rPr lang="id-ID" sz="3300" kern="1200" dirty="0" smtClean="0"/>
            <a:t>Energi dan konservasi</a:t>
          </a:r>
          <a:endParaRPr lang="id-ID" sz="3300" kern="1200" dirty="0"/>
        </a:p>
      </dsp:txBody>
      <dsp:txXfrm>
        <a:off x="5422106"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D888F-07C7-460F-AB57-D3D32C49F4B4}">
      <dsp:nvSpPr>
        <dsp:cNvPr id="0" name=""/>
        <dsp:cNvSpPr/>
      </dsp:nvSpPr>
      <dsp:spPr>
        <a:xfrm>
          <a:off x="0" y="453628"/>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Memiliki Berbagai Masalah Kependudukan</a:t>
          </a:r>
          <a:endParaRPr lang="id-ID" sz="2600" kern="1200" dirty="0">
            <a:solidFill>
              <a:schemeClr val="tx1"/>
            </a:solidFill>
          </a:endParaRPr>
        </a:p>
      </dsp:txBody>
      <dsp:txXfrm>
        <a:off x="0" y="453628"/>
        <a:ext cx="3286125" cy="1971675"/>
      </dsp:txXfrm>
    </dsp:sp>
    <dsp:sp modelId="{8D75B04A-E1B2-4AD4-B41A-E1D7781237F5}">
      <dsp:nvSpPr>
        <dsp:cNvPr id="0" name=""/>
        <dsp:cNvSpPr/>
      </dsp:nvSpPr>
      <dsp:spPr>
        <a:xfrm>
          <a:off x="3614737" y="453628"/>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sv-SE" sz="2600" b="1" kern="1200" dirty="0" smtClean="0">
              <a:solidFill>
                <a:schemeClr val="tx1"/>
              </a:solidFill>
            </a:rPr>
            <a:t>Produktivitas Masyarakatnya Masih Didominasi Barang-Barang Primer</a:t>
          </a:r>
          <a:endParaRPr lang="id-ID" sz="2600" kern="1200" dirty="0">
            <a:solidFill>
              <a:schemeClr val="tx1"/>
            </a:solidFill>
          </a:endParaRPr>
        </a:p>
      </dsp:txBody>
      <dsp:txXfrm>
        <a:off x="3614737" y="453628"/>
        <a:ext cx="3286125" cy="1971675"/>
      </dsp:txXfrm>
    </dsp:sp>
    <dsp:sp modelId="{2600174F-A0C5-47B6-A9D0-4D4CBE0F7BDE}">
      <dsp:nvSpPr>
        <dsp:cNvPr id="0" name=""/>
        <dsp:cNvSpPr/>
      </dsp:nvSpPr>
      <dsp:spPr>
        <a:xfrm>
          <a:off x="7229475" y="453628"/>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Sumber Daya Alam Belum dapat Dimanfaatkan secara Optimal</a:t>
          </a:r>
          <a:endParaRPr lang="id-ID" sz="2600" kern="1200" dirty="0">
            <a:solidFill>
              <a:schemeClr val="tx1"/>
            </a:solidFill>
          </a:endParaRPr>
        </a:p>
      </dsp:txBody>
      <dsp:txXfrm>
        <a:off x="7229475" y="453628"/>
        <a:ext cx="3286125" cy="1971675"/>
      </dsp:txXfrm>
    </dsp:sp>
    <dsp:sp modelId="{DBF82D48-CFC4-44B2-AE5B-0686205026BF}">
      <dsp:nvSpPr>
        <dsp:cNvPr id="0" name=""/>
        <dsp:cNvSpPr/>
      </dsp:nvSpPr>
      <dsp:spPr>
        <a:xfrm>
          <a:off x="1807368" y="275391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Ketergantungan terhadap Negara Maju</a:t>
          </a:r>
          <a:r>
            <a:rPr lang="id-ID" sz="2600" b="1" kern="1200" dirty="0" smtClean="0"/>
            <a:t> </a:t>
          </a:r>
          <a:endParaRPr lang="id-ID" sz="2600" kern="1200" dirty="0"/>
        </a:p>
      </dsp:txBody>
      <dsp:txXfrm>
        <a:off x="1807368" y="2753915"/>
        <a:ext cx="3286125" cy="1971675"/>
      </dsp:txXfrm>
    </dsp:sp>
    <dsp:sp modelId="{4DEEF779-29D7-427C-A6C0-5E616C9A319B}">
      <dsp:nvSpPr>
        <dsp:cNvPr id="0" name=""/>
        <dsp:cNvSpPr/>
      </dsp:nvSpPr>
      <dsp:spPr>
        <a:xfrm>
          <a:off x="5422106" y="275391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Keterbatasan Fasilitas Umum</a:t>
          </a:r>
          <a:endParaRPr lang="id-ID" sz="2600" kern="1200" dirty="0">
            <a:solidFill>
              <a:schemeClr val="tx1"/>
            </a:solidFill>
          </a:endParaRPr>
        </a:p>
      </dsp:txBody>
      <dsp:txXfrm>
        <a:off x="5422106" y="2753915"/>
        <a:ext cx="3286125" cy="1971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F4B01E-FC17-41EE-BD71-B7F410391656}">
      <dsp:nvSpPr>
        <dsp:cNvPr id="0" name=""/>
        <dsp:cNvSpPr/>
      </dsp:nvSpPr>
      <dsp:spPr>
        <a:xfrm>
          <a:off x="0" y="484136"/>
          <a:ext cx="3376414" cy="20258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nn-NO" sz="3200" b="1" kern="1200" dirty="0" smtClean="0">
              <a:solidFill>
                <a:schemeClr val="tx1"/>
              </a:solidFill>
            </a:rPr>
            <a:t>Tingkat Kesadaran Hukum</a:t>
          </a:r>
          <a:r>
            <a:rPr lang="id-ID" sz="3200" b="1" kern="1200" dirty="0" smtClean="0">
              <a:solidFill>
                <a:schemeClr val="tx1"/>
              </a:solidFill>
            </a:rPr>
            <a:t> Masih Rendah</a:t>
          </a:r>
          <a:r>
            <a:rPr lang="nn-NO" sz="3200" b="1" kern="1200" dirty="0" smtClean="0">
              <a:solidFill>
                <a:schemeClr val="tx1"/>
              </a:solidFill>
            </a:rPr>
            <a:t> </a:t>
          </a:r>
          <a:endParaRPr lang="id-ID" sz="3200" kern="1200" dirty="0">
            <a:solidFill>
              <a:schemeClr val="tx1"/>
            </a:solidFill>
          </a:endParaRPr>
        </a:p>
      </dsp:txBody>
      <dsp:txXfrm>
        <a:off x="0" y="484136"/>
        <a:ext cx="3376414" cy="2025848"/>
      </dsp:txXfrm>
    </dsp:sp>
    <dsp:sp modelId="{5F31608E-BF61-42BD-A1BA-3D6FF93F642B}">
      <dsp:nvSpPr>
        <dsp:cNvPr id="0" name=""/>
        <dsp:cNvSpPr/>
      </dsp:nvSpPr>
      <dsp:spPr>
        <a:xfrm>
          <a:off x="3714055" y="484136"/>
          <a:ext cx="3376414" cy="202584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nn-NO" sz="3200" b="1" kern="1200" dirty="0" smtClean="0">
              <a:solidFill>
                <a:schemeClr val="tx1"/>
              </a:solidFill>
            </a:rPr>
            <a:t>Kesetaraan Gender</a:t>
          </a:r>
          <a:r>
            <a:rPr lang="id-ID" sz="3200" b="1" kern="1200" dirty="0" smtClean="0">
              <a:solidFill>
                <a:schemeClr val="tx1"/>
              </a:solidFill>
            </a:rPr>
            <a:t> Masih Rendah</a:t>
          </a:r>
          <a:endParaRPr lang="id-ID" sz="3200" kern="1200" dirty="0">
            <a:solidFill>
              <a:schemeClr val="tx1"/>
            </a:solidFill>
          </a:endParaRPr>
        </a:p>
      </dsp:txBody>
      <dsp:txXfrm>
        <a:off x="3714055" y="484136"/>
        <a:ext cx="3376414" cy="2025848"/>
      </dsp:txXfrm>
    </dsp:sp>
    <dsp:sp modelId="{9BE36092-174F-4C0C-B259-CF466BED4926}">
      <dsp:nvSpPr>
        <dsp:cNvPr id="0" name=""/>
        <dsp:cNvSpPr/>
      </dsp:nvSpPr>
      <dsp:spPr>
        <a:xfrm>
          <a:off x="7428110" y="484136"/>
          <a:ext cx="3376414" cy="202584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id-ID" sz="3200" b="1" kern="1200" dirty="0" smtClean="0">
              <a:solidFill>
                <a:schemeClr val="tx1"/>
              </a:solidFill>
            </a:rPr>
            <a:t>Tingkat Pendidikan Masih Rendah</a:t>
          </a:r>
          <a:endParaRPr lang="id-ID" sz="3200" kern="1200" dirty="0">
            <a:solidFill>
              <a:schemeClr val="tx1"/>
            </a:solidFill>
          </a:endParaRPr>
        </a:p>
      </dsp:txBody>
      <dsp:txXfrm>
        <a:off x="7428110" y="484136"/>
        <a:ext cx="3376414" cy="2025848"/>
      </dsp:txXfrm>
    </dsp:sp>
    <dsp:sp modelId="{AD2369DD-9C43-459F-85DA-99EE7CD58AE2}">
      <dsp:nvSpPr>
        <dsp:cNvPr id="0" name=""/>
        <dsp:cNvSpPr/>
      </dsp:nvSpPr>
      <dsp:spPr>
        <a:xfrm>
          <a:off x="1857027" y="2847626"/>
          <a:ext cx="3376414" cy="20258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id-ID" sz="3200" b="1" kern="1200" dirty="0" smtClean="0">
              <a:solidFill>
                <a:schemeClr val="tx1"/>
              </a:solidFill>
            </a:rPr>
            <a:t>Tingkat Pendapatan Masih Rendah</a:t>
          </a:r>
          <a:endParaRPr lang="id-ID" sz="3200" kern="1200" dirty="0">
            <a:solidFill>
              <a:schemeClr val="tx1"/>
            </a:solidFill>
          </a:endParaRPr>
        </a:p>
      </dsp:txBody>
      <dsp:txXfrm>
        <a:off x="1857027" y="2847626"/>
        <a:ext cx="3376414" cy="2025848"/>
      </dsp:txXfrm>
    </dsp:sp>
    <dsp:sp modelId="{10BE6364-5B16-4384-A3E9-13454767BBA1}">
      <dsp:nvSpPr>
        <dsp:cNvPr id="0" name=""/>
        <dsp:cNvSpPr/>
      </dsp:nvSpPr>
      <dsp:spPr>
        <a:xfrm>
          <a:off x="5571083" y="2847626"/>
          <a:ext cx="3376414" cy="202584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id-ID" sz="3200" b="1" kern="1200" dirty="0" smtClean="0">
              <a:solidFill>
                <a:schemeClr val="tx1"/>
              </a:solidFill>
            </a:rPr>
            <a:t>Tingkat Kesehatan</a:t>
          </a:r>
          <a:endParaRPr lang="id-ID" sz="3200" kern="1200" dirty="0">
            <a:solidFill>
              <a:schemeClr val="tx1"/>
            </a:solidFill>
          </a:endParaRPr>
        </a:p>
      </dsp:txBody>
      <dsp:txXfrm>
        <a:off x="5571083" y="2847626"/>
        <a:ext cx="3376414" cy="20258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39C55B-A297-4317-8505-FE07FECB309B}">
      <dsp:nvSpPr>
        <dsp:cNvPr id="0" name=""/>
        <dsp:cNvSpPr/>
      </dsp:nvSpPr>
      <dsp:spPr>
        <a:xfrm>
          <a:off x="0" y="430988"/>
          <a:ext cx="3398738" cy="203924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Sumber Daya Alam Dimanfaatkan secara Optimal</a:t>
          </a:r>
          <a:endParaRPr lang="id-ID" sz="2600" kern="1200" dirty="0">
            <a:solidFill>
              <a:schemeClr val="tx1"/>
            </a:solidFill>
          </a:endParaRPr>
        </a:p>
      </dsp:txBody>
      <dsp:txXfrm>
        <a:off x="0" y="430988"/>
        <a:ext cx="3398738" cy="2039242"/>
      </dsp:txXfrm>
    </dsp:sp>
    <dsp:sp modelId="{8D34DED3-4263-438A-AB2B-74A172EF2D7D}">
      <dsp:nvSpPr>
        <dsp:cNvPr id="0" name=""/>
        <dsp:cNvSpPr/>
      </dsp:nvSpPr>
      <dsp:spPr>
        <a:xfrm>
          <a:off x="3738611" y="430988"/>
          <a:ext cx="3398738" cy="2039242"/>
        </a:xfrm>
        <a:prstGeom prst="rect">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Dapat Mengatasi Masalah Kependudukan</a:t>
          </a:r>
          <a:endParaRPr lang="id-ID" sz="2600" kern="1200" dirty="0">
            <a:solidFill>
              <a:schemeClr val="tx1"/>
            </a:solidFill>
          </a:endParaRPr>
        </a:p>
      </dsp:txBody>
      <dsp:txXfrm>
        <a:off x="3738611" y="430988"/>
        <a:ext cx="3398738" cy="2039242"/>
      </dsp:txXfrm>
    </dsp:sp>
    <dsp:sp modelId="{8FEB71D9-5176-4A36-974F-967D03CC06DF}">
      <dsp:nvSpPr>
        <dsp:cNvPr id="0" name=""/>
        <dsp:cNvSpPr/>
      </dsp:nvSpPr>
      <dsp:spPr>
        <a:xfrm>
          <a:off x="7477223" y="430988"/>
          <a:ext cx="3398738" cy="2039242"/>
        </a:xfrm>
        <a:prstGeom prst="rect">
          <a:avLst/>
        </a:prstGeom>
        <a:solidFill>
          <a:schemeClr val="accent4">
            <a:hueOff val="5197847"/>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Produktivitas Masyarakat Didominasi Barang-Barang Hasil Produksi dan Jasa</a:t>
          </a:r>
          <a:endParaRPr lang="id-ID" sz="2600" kern="1200" dirty="0">
            <a:solidFill>
              <a:schemeClr val="tx1"/>
            </a:solidFill>
          </a:endParaRPr>
        </a:p>
      </dsp:txBody>
      <dsp:txXfrm>
        <a:off x="7477223" y="430988"/>
        <a:ext cx="3398738" cy="2039242"/>
      </dsp:txXfrm>
    </dsp:sp>
    <dsp:sp modelId="{A3457592-53A7-4E30-A6A4-39E853E5E10D}">
      <dsp:nvSpPr>
        <dsp:cNvPr id="0" name=""/>
        <dsp:cNvSpPr/>
      </dsp:nvSpPr>
      <dsp:spPr>
        <a:xfrm>
          <a:off x="1869305" y="2810105"/>
          <a:ext cx="3398738" cy="2039242"/>
        </a:xfrm>
        <a:prstGeom prst="rect">
          <a:avLst/>
        </a:prstGeom>
        <a:solidFill>
          <a:schemeClr val="accent4">
            <a:hueOff val="7796770"/>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id-ID" sz="2600" b="1" kern="1200" dirty="0" smtClean="0">
              <a:solidFill>
                <a:schemeClr val="tx1"/>
              </a:solidFill>
            </a:rPr>
            <a:t>Tingkat dan Kualitas Hidup Masyarakat Tinggi</a:t>
          </a:r>
          <a:endParaRPr lang="id-ID" sz="2600" kern="1200" dirty="0">
            <a:solidFill>
              <a:schemeClr val="tx1"/>
            </a:solidFill>
          </a:endParaRPr>
        </a:p>
      </dsp:txBody>
      <dsp:txXfrm>
        <a:off x="1869305" y="2810105"/>
        <a:ext cx="3398738" cy="2039242"/>
      </dsp:txXfrm>
    </dsp:sp>
    <dsp:sp modelId="{59116E1E-639B-4D5E-B8C1-8877138F53EB}">
      <dsp:nvSpPr>
        <dsp:cNvPr id="0" name=""/>
        <dsp:cNvSpPr/>
      </dsp:nvSpPr>
      <dsp:spPr>
        <a:xfrm>
          <a:off x="5607917" y="2810105"/>
          <a:ext cx="3398738" cy="2039242"/>
        </a:xfrm>
        <a:prstGeom prst="rect">
          <a:avLst/>
        </a:prstGeom>
        <a:solidFill>
          <a:schemeClr val="accent4">
            <a:hueOff val="10395693"/>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nn-NO" sz="2600" b="1" kern="1200" dirty="0" smtClean="0">
              <a:solidFill>
                <a:schemeClr val="tx1"/>
              </a:solidFill>
            </a:rPr>
            <a:t>Ekspor yang Dilakukan adalah Ekspor Hasil Industri dan Jasa</a:t>
          </a:r>
          <a:endParaRPr lang="id-ID" sz="2600" kern="1200" dirty="0">
            <a:solidFill>
              <a:schemeClr val="tx1"/>
            </a:solidFill>
          </a:endParaRPr>
        </a:p>
      </dsp:txBody>
      <dsp:txXfrm>
        <a:off x="5607917" y="2810105"/>
        <a:ext cx="3398738" cy="20392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3CCCC4-31CC-473C-8C7E-2212013C4F6D}">
      <dsp:nvSpPr>
        <dsp:cNvPr id="0" name=""/>
        <dsp:cNvSpPr/>
      </dsp:nvSpPr>
      <dsp:spPr>
        <a:xfrm>
          <a:off x="109626" y="118"/>
          <a:ext cx="3585709" cy="215142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b="1" kern="1200" dirty="0" smtClean="0">
              <a:solidFill>
                <a:schemeClr val="tx1"/>
              </a:solidFill>
            </a:rPr>
            <a:t>Tercukupinya Penyediaan Fasilitas Umum </a:t>
          </a:r>
          <a:endParaRPr lang="id-ID" sz="2500" kern="1200" dirty="0">
            <a:solidFill>
              <a:schemeClr val="tx1"/>
            </a:solidFill>
          </a:endParaRPr>
        </a:p>
      </dsp:txBody>
      <dsp:txXfrm>
        <a:off x="109626" y="118"/>
        <a:ext cx="3585709" cy="2151425"/>
      </dsp:txXfrm>
    </dsp:sp>
    <dsp:sp modelId="{98AC489A-32F3-4762-BEA7-2B5C719DEDD4}">
      <dsp:nvSpPr>
        <dsp:cNvPr id="0" name=""/>
        <dsp:cNvSpPr/>
      </dsp:nvSpPr>
      <dsp:spPr>
        <a:xfrm>
          <a:off x="4053907" y="118"/>
          <a:ext cx="3585709" cy="2151425"/>
        </a:xfrm>
        <a:prstGeom prst="rect">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b="1" kern="1200" dirty="0" smtClean="0">
              <a:solidFill>
                <a:schemeClr val="tx1"/>
              </a:solidFill>
            </a:rPr>
            <a:t>Kesadaran Hukum, Kesetaraan Gender, dan Penghormatan terhadap Hak Asasi Manusia Dijunjung Tinggi</a:t>
          </a:r>
          <a:endParaRPr lang="id-ID" sz="2500" kern="1200" dirty="0">
            <a:solidFill>
              <a:schemeClr val="tx1"/>
            </a:solidFill>
          </a:endParaRPr>
        </a:p>
      </dsp:txBody>
      <dsp:txXfrm>
        <a:off x="4053907" y="118"/>
        <a:ext cx="3585709" cy="2151425"/>
      </dsp:txXfrm>
    </dsp:sp>
    <dsp:sp modelId="{DDCC0D0D-4AE5-49AA-A112-241DAD424FB9}">
      <dsp:nvSpPr>
        <dsp:cNvPr id="0" name=""/>
        <dsp:cNvSpPr/>
      </dsp:nvSpPr>
      <dsp:spPr>
        <a:xfrm>
          <a:off x="7998188" y="118"/>
          <a:ext cx="3585709" cy="2151425"/>
        </a:xfrm>
        <a:prstGeom prst="rect">
          <a:avLst/>
        </a:prstGeom>
        <a:solidFill>
          <a:schemeClr val="accent4">
            <a:hueOff val="5197847"/>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b="1" kern="1200" dirty="0" smtClean="0">
              <a:solidFill>
                <a:schemeClr val="tx1"/>
              </a:solidFill>
            </a:rPr>
            <a:t>Tingkat Pendidikan Relatif Tinggi</a:t>
          </a:r>
          <a:endParaRPr lang="id-ID" sz="2500" kern="1200" dirty="0">
            <a:solidFill>
              <a:schemeClr val="tx1"/>
            </a:solidFill>
          </a:endParaRPr>
        </a:p>
      </dsp:txBody>
      <dsp:txXfrm>
        <a:off x="7998188" y="118"/>
        <a:ext cx="3585709" cy="2151425"/>
      </dsp:txXfrm>
    </dsp:sp>
    <dsp:sp modelId="{554091DC-46C0-468E-A5FD-E4CA7BCF9303}">
      <dsp:nvSpPr>
        <dsp:cNvPr id="0" name=""/>
        <dsp:cNvSpPr/>
      </dsp:nvSpPr>
      <dsp:spPr>
        <a:xfrm>
          <a:off x="2081767" y="2510115"/>
          <a:ext cx="3585709" cy="2151425"/>
        </a:xfrm>
        <a:prstGeom prst="rect">
          <a:avLst/>
        </a:prstGeom>
        <a:solidFill>
          <a:schemeClr val="accent4">
            <a:hueOff val="7796770"/>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b="1" kern="1200" dirty="0" smtClean="0">
              <a:solidFill>
                <a:schemeClr val="tx1"/>
              </a:solidFill>
            </a:rPr>
            <a:t>Tingkat Pendapatan Penduduk Relatif Tinggi</a:t>
          </a:r>
          <a:endParaRPr lang="id-ID" sz="2500" kern="1200" dirty="0">
            <a:solidFill>
              <a:schemeClr val="tx1"/>
            </a:solidFill>
          </a:endParaRPr>
        </a:p>
      </dsp:txBody>
      <dsp:txXfrm>
        <a:off x="2081767" y="2510115"/>
        <a:ext cx="3585709" cy="2151425"/>
      </dsp:txXfrm>
    </dsp:sp>
    <dsp:sp modelId="{9F27BB97-D87D-4F6D-939F-C40BF7567E48}">
      <dsp:nvSpPr>
        <dsp:cNvPr id="0" name=""/>
        <dsp:cNvSpPr/>
      </dsp:nvSpPr>
      <dsp:spPr>
        <a:xfrm>
          <a:off x="6026047" y="2510115"/>
          <a:ext cx="3585709" cy="2151425"/>
        </a:xfrm>
        <a:prstGeom prst="rect">
          <a:avLst/>
        </a:prstGeom>
        <a:solidFill>
          <a:schemeClr val="accent4">
            <a:hueOff val="10395693"/>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id-ID" sz="2500" b="1" kern="1200" dirty="0" smtClean="0">
              <a:solidFill>
                <a:schemeClr val="tx1"/>
              </a:solidFill>
            </a:rPr>
            <a:t>Tingkat Kesehatan Sudah Baik</a:t>
          </a:r>
          <a:endParaRPr lang="id-ID" sz="2500" kern="1200" dirty="0">
            <a:solidFill>
              <a:schemeClr val="tx1"/>
            </a:solidFill>
          </a:endParaRPr>
        </a:p>
      </dsp:txBody>
      <dsp:txXfrm>
        <a:off x="6026047" y="2510115"/>
        <a:ext cx="3585709" cy="215142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798D8F-833A-4729-BD56-A7B4C7081F84}">
      <dsp:nvSpPr>
        <dsp:cNvPr id="0" name=""/>
        <dsp:cNvSpPr/>
      </dsp:nvSpPr>
      <dsp:spPr>
        <a:xfrm rot="5400000">
          <a:off x="6172538" y="139603"/>
          <a:ext cx="2107988" cy="1833949"/>
        </a:xfrm>
        <a:prstGeom prst="hexagon">
          <a:avLst>
            <a:gd name="adj" fmla="val 25000"/>
            <a:gd name="vf" fmla="val 1154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id-ID" sz="4100" kern="1200" dirty="0" smtClean="0"/>
            <a:t>PBB</a:t>
          </a:r>
          <a:endParaRPr lang="id-ID" sz="4100" kern="1200" dirty="0"/>
        </a:p>
      </dsp:txBody>
      <dsp:txXfrm rot="-5400000">
        <a:off x="6595347" y="331079"/>
        <a:ext cx="1262369" cy="1450998"/>
      </dsp:txXfrm>
    </dsp:sp>
    <dsp:sp modelId="{D178E108-57BA-4A5B-8F44-7CFA9D418ACE}">
      <dsp:nvSpPr>
        <dsp:cNvPr id="0" name=""/>
        <dsp:cNvSpPr/>
      </dsp:nvSpPr>
      <dsp:spPr>
        <a:xfrm>
          <a:off x="4193836" y="424182"/>
          <a:ext cx="2352514" cy="1264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endParaRPr lang="id-ID" sz="3600" kern="1200" dirty="0"/>
        </a:p>
      </dsp:txBody>
      <dsp:txXfrm>
        <a:off x="4193836" y="424182"/>
        <a:ext cx="2352514" cy="1264792"/>
      </dsp:txXfrm>
    </dsp:sp>
    <dsp:sp modelId="{36738609-A7F9-4543-977C-AD2BF7EF77CB}">
      <dsp:nvSpPr>
        <dsp:cNvPr id="0" name=""/>
        <dsp:cNvSpPr/>
      </dsp:nvSpPr>
      <dsp:spPr>
        <a:xfrm rot="5400000">
          <a:off x="4191872" y="139603"/>
          <a:ext cx="2107988" cy="1833949"/>
        </a:xfrm>
        <a:prstGeom prst="hexagon">
          <a:avLst>
            <a:gd name="adj" fmla="val 25000"/>
            <a:gd name="vf" fmla="val 11547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id-ID" sz="3600" kern="1200"/>
        </a:p>
      </dsp:txBody>
      <dsp:txXfrm rot="-5400000">
        <a:off x="4614681" y="331079"/>
        <a:ext cx="1262369" cy="1450998"/>
      </dsp:txXfrm>
    </dsp:sp>
    <dsp:sp modelId="{78AC1E21-8B7E-4C98-9D9B-5C5E3972BD60}">
      <dsp:nvSpPr>
        <dsp:cNvPr id="0" name=""/>
        <dsp:cNvSpPr/>
      </dsp:nvSpPr>
      <dsp:spPr>
        <a:xfrm rot="5400000">
          <a:off x="5178410" y="1928864"/>
          <a:ext cx="2107988" cy="1833949"/>
        </a:xfrm>
        <a:prstGeom prst="hexagon">
          <a:avLst>
            <a:gd name="adj" fmla="val 25000"/>
            <a:gd name="vf" fmla="val 11547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id-ID" sz="4100" kern="1200" dirty="0" smtClean="0"/>
            <a:t>GNB</a:t>
          </a:r>
          <a:endParaRPr lang="id-ID" sz="4100" kern="1200" dirty="0"/>
        </a:p>
      </dsp:txBody>
      <dsp:txXfrm rot="-5400000">
        <a:off x="5601219" y="2120340"/>
        <a:ext cx="1262369" cy="1450998"/>
      </dsp:txXfrm>
    </dsp:sp>
    <dsp:sp modelId="{CA044CA9-9F7F-4455-BE7A-21007BA67D1B}">
      <dsp:nvSpPr>
        <dsp:cNvPr id="0" name=""/>
        <dsp:cNvSpPr/>
      </dsp:nvSpPr>
      <dsp:spPr>
        <a:xfrm>
          <a:off x="2962915" y="2213442"/>
          <a:ext cx="2276627" cy="1264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r" defTabSz="1600200">
            <a:lnSpc>
              <a:spcPct val="90000"/>
            </a:lnSpc>
            <a:spcBef>
              <a:spcPct val="0"/>
            </a:spcBef>
            <a:spcAft>
              <a:spcPct val="35000"/>
            </a:spcAft>
          </a:pPr>
          <a:r>
            <a:rPr lang="id-ID" sz="3600" kern="1200" dirty="0" smtClean="0"/>
            <a:t>OPEC</a:t>
          </a:r>
          <a:endParaRPr lang="id-ID" sz="3600" kern="1200" dirty="0"/>
        </a:p>
      </dsp:txBody>
      <dsp:txXfrm>
        <a:off x="2962915" y="2213442"/>
        <a:ext cx="2276627" cy="1264792"/>
      </dsp:txXfrm>
    </dsp:sp>
    <dsp:sp modelId="{96241886-22C0-4CDE-B902-088650BBB9DE}">
      <dsp:nvSpPr>
        <dsp:cNvPr id="0" name=""/>
        <dsp:cNvSpPr/>
      </dsp:nvSpPr>
      <dsp:spPr>
        <a:xfrm rot="5400000">
          <a:off x="7159076" y="1928864"/>
          <a:ext cx="2107988" cy="1833949"/>
        </a:xfrm>
        <a:prstGeom prst="hexagon">
          <a:avLst>
            <a:gd name="adj" fmla="val 25000"/>
            <a:gd name="vf" fmla="val 11547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id-ID" sz="3600" kern="1200"/>
        </a:p>
      </dsp:txBody>
      <dsp:txXfrm rot="-5400000">
        <a:off x="7581885" y="2120340"/>
        <a:ext cx="1262369" cy="1450998"/>
      </dsp:txXfrm>
    </dsp:sp>
    <dsp:sp modelId="{67038BD7-3E93-4D63-9B6E-6D1E4DC70B03}">
      <dsp:nvSpPr>
        <dsp:cNvPr id="0" name=""/>
        <dsp:cNvSpPr/>
      </dsp:nvSpPr>
      <dsp:spPr>
        <a:xfrm rot="5400000">
          <a:off x="6172538" y="3718124"/>
          <a:ext cx="2107988" cy="1833949"/>
        </a:xfrm>
        <a:prstGeom prst="hexagon">
          <a:avLst>
            <a:gd name="adj" fmla="val 25000"/>
            <a:gd name="vf" fmla="val 11547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id-ID" sz="4100" kern="1200" dirty="0" smtClean="0"/>
            <a:t>OKI</a:t>
          </a:r>
          <a:endParaRPr lang="id-ID" sz="4100" kern="1200" dirty="0"/>
        </a:p>
      </dsp:txBody>
      <dsp:txXfrm rot="-5400000">
        <a:off x="6595347" y="3909600"/>
        <a:ext cx="1262369" cy="1450998"/>
      </dsp:txXfrm>
    </dsp:sp>
    <dsp:sp modelId="{94570CAF-4982-44FB-AF15-78F3FE039A04}">
      <dsp:nvSpPr>
        <dsp:cNvPr id="0" name=""/>
        <dsp:cNvSpPr/>
      </dsp:nvSpPr>
      <dsp:spPr>
        <a:xfrm>
          <a:off x="9216597" y="2315570"/>
          <a:ext cx="2352514" cy="12647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endParaRPr lang="id-ID" sz="3600" kern="1200" dirty="0"/>
        </a:p>
      </dsp:txBody>
      <dsp:txXfrm>
        <a:off x="9216597" y="2315570"/>
        <a:ext cx="2352514" cy="1264792"/>
      </dsp:txXfrm>
    </dsp:sp>
    <dsp:sp modelId="{879095AF-D9EB-4E7F-BC88-45CE464F0AB7}">
      <dsp:nvSpPr>
        <dsp:cNvPr id="0" name=""/>
        <dsp:cNvSpPr/>
      </dsp:nvSpPr>
      <dsp:spPr>
        <a:xfrm rot="5400000">
          <a:off x="4191872" y="3718124"/>
          <a:ext cx="2107988" cy="1833949"/>
        </a:xfrm>
        <a:prstGeom prst="hexagon">
          <a:avLst>
            <a:gd name="adj" fmla="val 25000"/>
            <a:gd name="vf" fmla="val 1154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id-ID" sz="3600" kern="1200"/>
        </a:p>
      </dsp:txBody>
      <dsp:txXfrm rot="-5400000">
        <a:off x="4614681" y="3909600"/>
        <a:ext cx="1262369" cy="145099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2D2AE-1F09-4859-9E9B-CA3EAF5D3571}">
      <dsp:nvSpPr>
        <dsp:cNvPr id="0" name=""/>
        <dsp:cNvSpPr/>
      </dsp:nvSpPr>
      <dsp:spPr>
        <a:xfrm>
          <a:off x="1221978" y="2645"/>
          <a:ext cx="2706687" cy="1624012"/>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lvl="0" algn="ctr" defTabSz="2800350">
            <a:lnSpc>
              <a:spcPct val="90000"/>
            </a:lnSpc>
            <a:spcBef>
              <a:spcPct val="0"/>
            </a:spcBef>
            <a:spcAft>
              <a:spcPct val="35000"/>
            </a:spcAft>
          </a:pPr>
          <a:r>
            <a:rPr lang="id-ID" sz="6300" kern="1200" dirty="0" smtClean="0"/>
            <a:t>ASEAN</a:t>
          </a:r>
          <a:endParaRPr lang="id-ID" sz="6300" kern="1200" dirty="0"/>
        </a:p>
      </dsp:txBody>
      <dsp:txXfrm>
        <a:off x="1221978" y="2645"/>
        <a:ext cx="2706687" cy="1624012"/>
      </dsp:txXfrm>
    </dsp:sp>
    <dsp:sp modelId="{BE28CDB7-F56B-4C6C-8108-DF67061C85A8}">
      <dsp:nvSpPr>
        <dsp:cNvPr id="0" name=""/>
        <dsp:cNvSpPr/>
      </dsp:nvSpPr>
      <dsp:spPr>
        <a:xfrm>
          <a:off x="4199334" y="2645"/>
          <a:ext cx="2706687" cy="1624012"/>
        </a:xfrm>
        <a:prstGeom prst="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lvl="0" algn="ctr" defTabSz="2800350">
            <a:lnSpc>
              <a:spcPct val="90000"/>
            </a:lnSpc>
            <a:spcBef>
              <a:spcPct val="0"/>
            </a:spcBef>
            <a:spcAft>
              <a:spcPct val="35000"/>
            </a:spcAft>
          </a:pPr>
          <a:r>
            <a:rPr lang="id-ID" sz="6300" kern="1200" dirty="0" smtClean="0">
              <a:solidFill>
                <a:schemeClr val="tx1"/>
              </a:solidFill>
            </a:rPr>
            <a:t>KAA</a:t>
          </a:r>
          <a:endParaRPr lang="id-ID" sz="6300" kern="1200" dirty="0">
            <a:solidFill>
              <a:schemeClr val="tx1"/>
            </a:solidFill>
          </a:endParaRPr>
        </a:p>
      </dsp:txBody>
      <dsp:txXfrm>
        <a:off x="4199334" y="2645"/>
        <a:ext cx="2706687" cy="1624012"/>
      </dsp:txXfrm>
    </dsp:sp>
    <dsp:sp modelId="{C82087AF-CA10-4005-86D1-2D081A95588E}">
      <dsp:nvSpPr>
        <dsp:cNvPr id="0" name=""/>
        <dsp:cNvSpPr/>
      </dsp:nvSpPr>
      <dsp:spPr>
        <a:xfrm>
          <a:off x="1221978" y="1897327"/>
          <a:ext cx="2706687" cy="1624012"/>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lvl="0" algn="ctr" defTabSz="2800350">
            <a:lnSpc>
              <a:spcPct val="90000"/>
            </a:lnSpc>
            <a:spcBef>
              <a:spcPct val="0"/>
            </a:spcBef>
            <a:spcAft>
              <a:spcPct val="35000"/>
            </a:spcAft>
          </a:pPr>
          <a:r>
            <a:rPr lang="id-ID" sz="6300" kern="1200" dirty="0" smtClean="0"/>
            <a:t>APEC</a:t>
          </a:r>
          <a:endParaRPr lang="id-ID" sz="6300" kern="1200" dirty="0"/>
        </a:p>
      </dsp:txBody>
      <dsp:txXfrm>
        <a:off x="1221978" y="1897327"/>
        <a:ext cx="2706687" cy="1624012"/>
      </dsp:txXfrm>
    </dsp:sp>
    <dsp:sp modelId="{1F075948-FB5B-4A47-820E-FDC08CAFC78C}">
      <dsp:nvSpPr>
        <dsp:cNvPr id="0" name=""/>
        <dsp:cNvSpPr/>
      </dsp:nvSpPr>
      <dsp:spPr>
        <a:xfrm>
          <a:off x="4199334" y="1897327"/>
          <a:ext cx="2706687" cy="1624012"/>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lvl="0" algn="ctr" defTabSz="2800350">
            <a:lnSpc>
              <a:spcPct val="90000"/>
            </a:lnSpc>
            <a:spcBef>
              <a:spcPct val="0"/>
            </a:spcBef>
            <a:spcAft>
              <a:spcPct val="35000"/>
            </a:spcAft>
          </a:pPr>
          <a:r>
            <a:rPr lang="id-ID" sz="6300" kern="1200" dirty="0" smtClean="0"/>
            <a:t>MEE</a:t>
          </a:r>
          <a:endParaRPr lang="id-ID" sz="6300" kern="1200" dirty="0"/>
        </a:p>
      </dsp:txBody>
      <dsp:txXfrm>
        <a:off x="4199334" y="1897327"/>
        <a:ext cx="2706687" cy="1624012"/>
      </dsp:txXfrm>
    </dsp:sp>
    <dsp:sp modelId="{28672A90-E3D7-4A6B-888A-303830BD261D}">
      <dsp:nvSpPr>
        <dsp:cNvPr id="0" name=""/>
        <dsp:cNvSpPr/>
      </dsp:nvSpPr>
      <dsp:spPr>
        <a:xfrm>
          <a:off x="2710656" y="3792008"/>
          <a:ext cx="2706687" cy="162401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lvl="0" algn="ctr" defTabSz="2800350">
            <a:lnSpc>
              <a:spcPct val="90000"/>
            </a:lnSpc>
            <a:spcBef>
              <a:spcPct val="0"/>
            </a:spcBef>
            <a:spcAft>
              <a:spcPct val="35000"/>
            </a:spcAft>
          </a:pPr>
          <a:r>
            <a:rPr lang="id-ID" sz="6300" kern="1200" dirty="0" smtClean="0">
              <a:solidFill>
                <a:schemeClr val="tx1"/>
              </a:solidFill>
            </a:rPr>
            <a:t>GATT</a:t>
          </a:r>
          <a:endParaRPr lang="id-ID" sz="6300" kern="1200" dirty="0">
            <a:solidFill>
              <a:schemeClr val="tx1"/>
            </a:solidFill>
          </a:endParaRPr>
        </a:p>
      </dsp:txBody>
      <dsp:txXfrm>
        <a:off x="2710656" y="3792008"/>
        <a:ext cx="2706687" cy="1624012"/>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id-ID"/>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EB59E030-8E6F-4C82-960E-4EC710149978}" type="datetimeFigureOut">
              <a:rPr lang="id-ID" smtClean="0"/>
              <a:t>22/09/2020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2535507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EB59E030-8E6F-4C82-960E-4EC710149978}" type="datetimeFigureOut">
              <a:rPr lang="id-ID" smtClean="0"/>
              <a:t>22/09/2020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2819821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id-ID"/>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59E030-8E6F-4C82-960E-4EC710149978}" type="datetimeFigureOut">
              <a:rPr lang="id-ID" smtClean="0"/>
              <a:t>22/09/2020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1509397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EB59E030-8E6F-4C82-960E-4EC710149978}" type="datetimeFigureOut">
              <a:rPr lang="id-ID" smtClean="0"/>
              <a:t>22/09/2020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4953440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id-ID"/>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EB59E030-8E6F-4C82-960E-4EC710149978}" type="datetimeFigureOut">
              <a:rPr lang="id-ID" smtClean="0"/>
              <a:t>22/09/2020</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3569382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EB59E030-8E6F-4C82-960E-4EC710149978}" type="datetimeFigureOut">
              <a:rPr lang="id-ID" smtClean="0"/>
              <a:t>22/09/2020</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2676620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59E030-8E6F-4C82-960E-4EC710149978}" type="datetimeFigureOut">
              <a:rPr lang="id-ID" smtClean="0"/>
              <a:t>22/09/2020</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589905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d-ID"/>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59E030-8E6F-4C82-960E-4EC710149978}" type="datetimeFigureOut">
              <a:rPr lang="id-ID" smtClean="0"/>
              <a:t>22/09/2020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2200459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d-ID"/>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59E030-8E6F-4C82-960E-4EC710149978}" type="datetimeFigureOut">
              <a:rPr lang="id-ID" smtClean="0"/>
              <a:t>22/09/2020</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697171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EB59E030-8E6F-4C82-960E-4EC710149978}" type="datetimeFigureOut">
              <a:rPr lang="id-ID" smtClean="0"/>
              <a:t>22/09/2020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865546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EB59E030-8E6F-4C82-960E-4EC710149978}" type="datetimeFigureOut">
              <a:rPr lang="id-ID" smtClean="0"/>
              <a:t>22/09/2020</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DE15085A-7049-425A-85B1-B62D58D4C1DD}" type="slidenum">
              <a:rPr lang="id-ID" smtClean="0"/>
              <a:t>‹#›</a:t>
            </a:fld>
            <a:endParaRPr lang="id-ID"/>
          </a:p>
        </p:txBody>
      </p:sp>
    </p:spTree>
    <p:extLst>
      <p:ext uri="{BB962C8B-B14F-4D97-AF65-F5344CB8AC3E}">
        <p14:creationId xmlns:p14="http://schemas.microsoft.com/office/powerpoint/2010/main" val="677780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59E030-8E6F-4C82-960E-4EC710149978}" type="datetimeFigureOut">
              <a:rPr lang="id-ID" smtClean="0"/>
              <a:t>22/09/2020</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15085A-7049-425A-85B1-B62D58D4C1DD}" type="slidenum">
              <a:rPr lang="id-ID" smtClean="0"/>
              <a:t>‹#›</a:t>
            </a:fld>
            <a:endParaRPr lang="id-ID"/>
          </a:p>
        </p:txBody>
      </p:sp>
    </p:spTree>
    <p:extLst>
      <p:ext uri="{BB962C8B-B14F-4D97-AF65-F5344CB8AC3E}">
        <p14:creationId xmlns:p14="http://schemas.microsoft.com/office/powerpoint/2010/main" val="4121072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5" name="Title 1"/>
          <p:cNvSpPr txBox="1">
            <a:spLocks/>
          </p:cNvSpPr>
          <p:nvPr/>
        </p:nvSpPr>
        <p:spPr>
          <a:xfrm>
            <a:off x="7629463" y="3757280"/>
            <a:ext cx="4239492" cy="2886508"/>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r"/>
            <a:r>
              <a:rPr lang="id-ID" sz="4000" dirty="0" smtClean="0">
                <a:latin typeface="Adobe Gothic Std B" panose="020B0800000000000000" pitchFamily="34" charset="-128"/>
                <a:ea typeface="Adobe Gothic Std B" panose="020B0800000000000000" pitchFamily="34" charset="-128"/>
              </a:rPr>
              <a:t>Rofian-2020</a:t>
            </a:r>
            <a:endParaRPr lang="id-ID" sz="4000"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28415127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MY" b="1" dirty="0" err="1"/>
              <a:t>Hakikat</a:t>
            </a:r>
            <a:r>
              <a:rPr lang="en-MY" b="1" dirty="0"/>
              <a:t> </a:t>
            </a:r>
            <a:r>
              <a:rPr lang="id-ID" b="1" dirty="0" smtClean="0"/>
              <a:t>Perspektif Global</a:t>
            </a:r>
            <a:endParaRPr lang="id-ID" dirty="0"/>
          </a:p>
        </p:txBody>
      </p:sp>
      <p:sp>
        <p:nvSpPr>
          <p:cNvPr id="3" name="Content Placeholder 2"/>
          <p:cNvSpPr>
            <a:spLocks noGrp="1"/>
          </p:cNvSpPr>
          <p:nvPr>
            <p:ph idx="1"/>
          </p:nvPr>
        </p:nvSpPr>
        <p:spPr/>
        <p:txBody>
          <a:bodyPr/>
          <a:lstStyle/>
          <a:p>
            <a:r>
              <a:rPr lang="en-MY" dirty="0" err="1"/>
              <a:t>Menurut</a:t>
            </a:r>
            <a:r>
              <a:rPr lang="en-MY" dirty="0"/>
              <a:t> </a:t>
            </a:r>
            <a:r>
              <a:rPr lang="en-MY" dirty="0" err="1"/>
              <a:t>kamus</a:t>
            </a:r>
            <a:r>
              <a:rPr lang="en-MY" dirty="0"/>
              <a:t> </a:t>
            </a:r>
            <a:r>
              <a:rPr lang="en-MY" dirty="0" err="1"/>
              <a:t>bahasa</a:t>
            </a:r>
            <a:r>
              <a:rPr lang="en-MY" dirty="0"/>
              <a:t> </a:t>
            </a:r>
            <a:r>
              <a:rPr lang="en-MY" dirty="0" err="1"/>
              <a:t>inggris</a:t>
            </a:r>
            <a:r>
              <a:rPr lang="en-MY" dirty="0"/>
              <a:t> </a:t>
            </a:r>
            <a:r>
              <a:rPr lang="en-MY" i="1" dirty="0" err="1"/>
              <a:t>Logman</a:t>
            </a:r>
            <a:r>
              <a:rPr lang="en-MY" i="1" dirty="0"/>
              <a:t> Dictionary Of Contemporary </a:t>
            </a:r>
            <a:r>
              <a:rPr lang="en-MY" i="1" dirty="0" err="1"/>
              <a:t>English,</a:t>
            </a:r>
            <a:r>
              <a:rPr lang="en-MY" dirty="0" err="1"/>
              <a:t>mengartikan</a:t>
            </a:r>
            <a:r>
              <a:rPr lang="en-MY" dirty="0"/>
              <a:t> global </a:t>
            </a:r>
            <a:r>
              <a:rPr lang="en-MY" dirty="0" err="1"/>
              <a:t>dengan</a:t>
            </a:r>
            <a:r>
              <a:rPr lang="en-MY" dirty="0"/>
              <a:t> “ </a:t>
            </a:r>
            <a:r>
              <a:rPr lang="en-MY" i="1" dirty="0"/>
              <a:t>concerning the whole earth”. </a:t>
            </a:r>
            <a:endParaRPr lang="id-ID" dirty="0"/>
          </a:p>
        </p:txBody>
      </p:sp>
    </p:spTree>
    <p:extLst>
      <p:ext uri="{BB962C8B-B14F-4D97-AF65-F5344CB8AC3E}">
        <p14:creationId xmlns:p14="http://schemas.microsoft.com/office/powerpoint/2010/main" val="3449709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solidFill>
                  <a:srgbClr val="FF0000"/>
                </a:solidFill>
                <a:latin typeface="Sylfaen" panose="010A0502050306030303" pitchFamily="18" charset="0"/>
                <a:cs typeface="Times New Roman" panose="02020603050405020304" pitchFamily="18" charset="0"/>
              </a:rPr>
              <a:t>Perspektif global adalah </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217714" y="1923803"/>
            <a:ext cx="2041351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suatu cara pandang dan cara berpikir terhadap</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suatu masalah, kejadian atau kegiatan dari sudut</a:t>
            </a:r>
            <a:endParaRPr lang="id-ID" sz="4400" dirty="0">
              <a:solidFill>
                <a:srgbClr val="000000"/>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kepentingan global, yaitu dari sisi kepentingan</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dunia atau internasional.</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Oleh karena itu, sikap dan perbuatan kita juga</a:t>
            </a:r>
          </a:p>
          <a:p>
            <a:pPr marL="0" marR="0" lvl="0" indent="0" algn="l" defTabSz="914400" rtl="0" eaLnBrk="0" fontAlgn="base" latinLnBrk="0" hangingPunct="0">
              <a:lnSpc>
                <a:spcPct val="100000"/>
              </a:lnSpc>
              <a:spcBef>
                <a:spcPct val="0"/>
              </a:spcBef>
              <a:spcAft>
                <a:spcPct val="0"/>
              </a:spcAft>
              <a:buClrTx/>
              <a:buSzTx/>
              <a:buFontTx/>
              <a:buNone/>
              <a:tabLst/>
            </a:pPr>
            <a:r>
              <a:rPr kumimoji="0" lang="id-ID" sz="4400" b="0" i="0" u="none" strike="noStrike" cap="none" normalizeH="0" baseline="0" dirty="0" smtClean="0">
                <a:ln>
                  <a:noFill/>
                </a:ln>
                <a:solidFill>
                  <a:srgbClr val="000000"/>
                </a:solidFill>
                <a:effectLst/>
                <a:latin typeface="Times New Roman" panose="02020603050405020304" pitchFamily="18" charset="0"/>
                <a:cs typeface="Times New Roman" panose="02020603050405020304" pitchFamily="18" charset="0"/>
              </a:rPr>
              <a:t>di arahkan untuk kepentingan global.</a:t>
            </a:r>
            <a:endParaRPr kumimoji="0" lang="id-ID" sz="4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539750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7253"/>
            <a:ext cx="10515600" cy="5811838"/>
          </a:xfrm>
        </p:spPr>
        <p:txBody>
          <a:bodyPr>
            <a:normAutofit/>
          </a:bodyPr>
          <a:lstStyle/>
          <a:p>
            <a:r>
              <a:rPr lang="id-ID" dirty="0" smtClean="0"/>
              <a:t>Globalisasi bukan gejala alami tetapi terjadi karena tindakan manusia. Artinya, ia merupkan hasil perkawinan antara kinerja kekuatan teknologi pada satu sisi dan kekuatan ekonomi pada sisi lain dalam </a:t>
            </a:r>
            <a:r>
              <a:rPr lang="id-ID" i="1" dirty="0" smtClean="0"/>
              <a:t>setting</a:t>
            </a:r>
            <a:r>
              <a:rPr lang="id-ID" dirty="0" smtClean="0"/>
              <a:t> hubungan internasional yang begitu menggema selama 25 -30 tahun belakangan ini. Seperti banyak gejala lain, globalisasi di tandai oleh </a:t>
            </a:r>
            <a:r>
              <a:rPr lang="id-ID" i="1" dirty="0" smtClean="0"/>
              <a:t>ambivalensi</a:t>
            </a:r>
            <a:r>
              <a:rPr lang="id-ID" dirty="0" smtClean="0"/>
              <a:t> yaitu tampak sebagai “Berkah” disatu sisi tetapi sekaligus menjadi “kutukan” di sisi lain. Tampak sebagai “kegembiraan” pada satu pihak tetapi sekaligus menjadi “kepedihan” dipihak lainnya. Ciri ambivalensi seperti ini dalam globalissasi adalah persoalan sentral yang maha penting. Disitu terletak </a:t>
            </a:r>
            <a:r>
              <a:rPr lang="id-ID" i="1" dirty="0" smtClean="0"/>
              <a:t>locus problematicus</a:t>
            </a:r>
            <a:r>
              <a:rPr lang="id-ID" dirty="0" smtClean="0"/>
              <a:t> yang menyimpan tantangan besar bagi pendidikan sekolah. Beberapa contoh watak ambivalensi globalisasi dalam pendidikan sekolah adalah:</a:t>
            </a:r>
          </a:p>
          <a:p>
            <a:endParaRPr lang="id-ID" dirty="0"/>
          </a:p>
        </p:txBody>
      </p:sp>
    </p:spTree>
    <p:extLst>
      <p:ext uri="{BB962C8B-B14F-4D97-AF65-F5344CB8AC3E}">
        <p14:creationId xmlns:p14="http://schemas.microsoft.com/office/powerpoint/2010/main" val="32610029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lnSpcReduction="10000"/>
          </a:bodyPr>
          <a:lstStyle/>
          <a:p>
            <a:r>
              <a:rPr lang="id-ID" dirty="0" smtClean="0"/>
              <a:t>Globalisasi menghadirkan pesona “kecepatan” yang akan berlawanan dengan maasalah “kedangkalan pemahaman pengetahuan pada anak didik”.</a:t>
            </a:r>
          </a:p>
          <a:p>
            <a:r>
              <a:rPr lang="id-ID" dirty="0" smtClean="0"/>
              <a:t>Globalisasi “menguntungkan bagi yang berfikir dan bertindak cepat” dan “celaka bagi orang yang berfikir dan bertindak lambat”.</a:t>
            </a:r>
          </a:p>
          <a:p>
            <a:r>
              <a:rPr lang="id-ID" dirty="0" smtClean="0"/>
              <a:t>Globalisasi akan “memudahkan membuat hubungan dan mengatasi jarak wilayah (lokalitas)” tetapi “adanya ketidak pekaan pada akar dan cirri-ciri budaya local”, dan</a:t>
            </a:r>
          </a:p>
          <a:p>
            <a:r>
              <a:rPr lang="id-ID" dirty="0" smtClean="0"/>
              <a:t>Globaliasi akan “memunculkan potensi menyelesaikan masalah secara cepat pada skala global” tetapi “menjadi beban keluasan lingkup pada skala penyebab masalah”.</a:t>
            </a:r>
          </a:p>
          <a:p>
            <a:endParaRPr lang="id-ID" dirty="0"/>
          </a:p>
        </p:txBody>
      </p:sp>
    </p:spTree>
    <p:extLst>
      <p:ext uri="{BB962C8B-B14F-4D97-AF65-F5344CB8AC3E}">
        <p14:creationId xmlns:p14="http://schemas.microsoft.com/office/powerpoint/2010/main" val="34151439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smtClean="0"/>
              <a:t>globalisasi dipahami sebagai melokalnya hal-hal yang </a:t>
            </a:r>
            <a:r>
              <a:rPr lang="id-ID" i="1" dirty="0" smtClean="0"/>
              <a:t>datang</a:t>
            </a:r>
            <a:r>
              <a:rPr lang="id-ID" dirty="0" smtClean="0"/>
              <a:t> dari luar.</a:t>
            </a:r>
          </a:p>
          <a:p>
            <a:endParaRPr lang="id-ID" dirty="0"/>
          </a:p>
          <a:p>
            <a:r>
              <a:rPr lang="id-ID" dirty="0" smtClean="0"/>
              <a:t>Exmpl: KFC dan Mc. D vs warteg dan rumah makan padang</a:t>
            </a:r>
            <a:endParaRPr lang="id-ID" dirty="0"/>
          </a:p>
        </p:txBody>
      </p:sp>
    </p:spTree>
    <p:extLst>
      <p:ext uri="{BB962C8B-B14F-4D97-AF65-F5344CB8AC3E}">
        <p14:creationId xmlns:p14="http://schemas.microsoft.com/office/powerpoint/2010/main" val="18869534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48452"/>
            <a:ext cx="10515600" cy="1325563"/>
          </a:xfrm>
        </p:spPr>
        <p:txBody>
          <a:bodyPr/>
          <a:lstStyle/>
          <a:p>
            <a:pPr algn="ctr"/>
            <a:r>
              <a:rPr lang="id-ID" b="1" dirty="0" smtClean="0">
                <a:latin typeface="Adobe Gothic Std B" panose="020B0800000000000000" pitchFamily="34" charset="-128"/>
                <a:ea typeface="Adobe Gothic Std B" panose="020B0800000000000000" pitchFamily="34" charset="-128"/>
              </a:rPr>
              <a:t>Tujuan????</a:t>
            </a:r>
            <a:endParaRPr lang="id-ID" b="1" dirty="0">
              <a:latin typeface="Adobe Gothic Std B" panose="020B0800000000000000" pitchFamily="34" charset="-128"/>
              <a:ea typeface="Adobe Gothic Std B" panose="020B0800000000000000" pitchFamily="34" charset="-128"/>
            </a:endParaRPr>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1169523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838200" y="365125"/>
            <a:ext cx="10515600" cy="5811838"/>
          </a:xfrm>
        </p:spPr>
        <p:txBody>
          <a:bodyPr>
            <a:normAutofit/>
          </a:bodyPr>
          <a:lstStyle/>
          <a:p>
            <a:r>
              <a:rPr lang="id-ID" dirty="0" smtClean="0"/>
              <a:t>1) Meningkatkan </a:t>
            </a:r>
            <a:r>
              <a:rPr lang="id-ID" dirty="0"/>
              <a:t>wawasan dan kesadaran para pendidik dan peserta didik bahwa kita bukan hanya penghuni satu daerah, tetapi mempunyai ketergantungan dengan orang lain di belahan bumi yang lain. Oleh karena itu sikap kita harus mencerminkan “sikap ketergantungan”  tersebut.</a:t>
            </a:r>
          </a:p>
          <a:p>
            <a:r>
              <a:rPr lang="id-ID" dirty="0"/>
              <a:t>2)      Menambah dan memperluas pengetahuan kita tentang dunia, sehingga dapat megikuti perkembangan dunia dalam berbagai aspek terutama perkembangan iptek.</a:t>
            </a:r>
          </a:p>
          <a:p>
            <a:r>
              <a:rPr lang="id-ID" dirty="0"/>
              <a:t>3)      Mengkondisikan para mahasiswa untuk berpikir integral bukan general, sehingga suatu gejala atau masalah dapat ditanggulangi dari berbagai aspek.</a:t>
            </a:r>
          </a:p>
          <a:p>
            <a:r>
              <a:rPr lang="id-ID" dirty="0"/>
              <a:t>4)      Melatih kepekaan dan kepedulian mahasiswa terhadap perkembangan dunia dengan segala aspeknya</a:t>
            </a:r>
          </a:p>
          <a:p>
            <a:endParaRPr lang="id-ID" dirty="0"/>
          </a:p>
        </p:txBody>
      </p:sp>
    </p:spTree>
    <p:extLst>
      <p:ext uri="{BB962C8B-B14F-4D97-AF65-F5344CB8AC3E}">
        <p14:creationId xmlns:p14="http://schemas.microsoft.com/office/powerpoint/2010/main" val="22872129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8800" dirty="0" smtClean="0">
                <a:latin typeface="Adobe Fan Heiti Std B" panose="020B0700000000000000" pitchFamily="34" charset="-128"/>
                <a:ea typeface="Adobe Fan Heiti Std B" panose="020B0700000000000000" pitchFamily="34" charset="-128"/>
              </a:rPr>
              <a:t>Manfaat??</a:t>
            </a:r>
            <a:endParaRPr lang="id-ID" sz="8800" dirty="0">
              <a:latin typeface="Adobe Fan Heiti Std B" panose="020B0700000000000000" pitchFamily="34" charset="-128"/>
              <a:ea typeface="Adobe Fan Heiti Std B" panose="020B0700000000000000" pitchFamily="34" charset="-128"/>
            </a:endParaRPr>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15840482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89602"/>
            <a:ext cx="10515600" cy="1325563"/>
          </a:xfrm>
        </p:spPr>
        <p:txBody>
          <a:bodyPr/>
          <a:lstStyle/>
          <a:p>
            <a:endParaRPr lang="id-ID"/>
          </a:p>
        </p:txBody>
      </p:sp>
      <p:sp>
        <p:nvSpPr>
          <p:cNvPr id="3" name="Content Placeholder 2"/>
          <p:cNvSpPr>
            <a:spLocks noGrp="1"/>
          </p:cNvSpPr>
          <p:nvPr>
            <p:ph idx="1"/>
          </p:nvPr>
        </p:nvSpPr>
        <p:spPr>
          <a:xfrm>
            <a:off x="838200" y="235961"/>
            <a:ext cx="10515600" cy="5941002"/>
          </a:xfrm>
        </p:spPr>
        <p:txBody>
          <a:bodyPr>
            <a:normAutofit/>
          </a:bodyPr>
          <a:lstStyle/>
          <a:p>
            <a:r>
              <a:rPr lang="id-ID" dirty="0" smtClean="0"/>
              <a:t>1)  Meningkatkan </a:t>
            </a:r>
            <a:r>
              <a:rPr lang="id-ID" dirty="0"/>
              <a:t>wawasan dan kesadaran para pendidik dan peserta didik bahwa kita bukan hanya penghuni satu daerah, tetapi mempunyai ketergantungan dengan orang lain di belahan bumi yang lain. Oleh karena itu sikap kita harus mencerminkan “sikap ketergantungan”  tersebut.</a:t>
            </a:r>
          </a:p>
          <a:p>
            <a:r>
              <a:rPr lang="id-ID" dirty="0"/>
              <a:t>2)      Menambah dan memperluas pengetahuan kita tentang dunia, sehingga dapat megikuti perkembangan dunia dalam berbagai aspek terutama perkembangan iptek.</a:t>
            </a:r>
          </a:p>
          <a:p>
            <a:r>
              <a:rPr lang="id-ID" dirty="0"/>
              <a:t>3)      Mengkondisikan para mahasiswa untuk berpikir integral bukan general, sehingga suatu gejala atau masalah dapat ditanggulangi dari berbagai aspek.</a:t>
            </a:r>
          </a:p>
          <a:p>
            <a:r>
              <a:rPr lang="id-ID" dirty="0"/>
              <a:t>4)      Melatih kepekaan dan kepedulian mahasiswa terhadap perkembangan dunia dengan segala aspeknya</a:t>
            </a:r>
          </a:p>
          <a:p>
            <a:endParaRPr lang="id-ID" dirty="0"/>
          </a:p>
        </p:txBody>
      </p:sp>
    </p:spTree>
    <p:extLst>
      <p:ext uri="{BB962C8B-B14F-4D97-AF65-F5344CB8AC3E}">
        <p14:creationId xmlns:p14="http://schemas.microsoft.com/office/powerpoint/2010/main" val="35815889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id-ID" sz="9600" b="1" dirty="0" smtClean="0">
                <a:effectLst>
                  <a:outerShdw blurRad="38100" dist="38100" dir="2700000" algn="tl">
                    <a:srgbClr val="000000">
                      <a:alpha val="43137"/>
                    </a:srgbClr>
                  </a:outerShdw>
                </a:effectLst>
              </a:rPr>
              <a:t>DIMENSI???</a:t>
            </a:r>
            <a:endParaRPr lang="id-ID" sz="96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778933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Makagiansar (Mimbar, 1990) mengajukan empat dimensi perspektif </a:t>
            </a:r>
            <a:r>
              <a:rPr lang="id-ID" dirty="0" smtClean="0"/>
              <a:t>global</a:t>
            </a:r>
          </a:p>
          <a:p>
            <a:r>
              <a:rPr lang="id-ID" dirty="0"/>
              <a:t>Hanvey (1976) dalam bukunya yang sangat terkenal “</a:t>
            </a:r>
            <a:r>
              <a:rPr lang="id-ID" i="1" dirty="0"/>
              <a:t>An Attainable Global Perspective</a:t>
            </a:r>
            <a:r>
              <a:rPr lang="id-ID" dirty="0"/>
              <a:t>” menyebutkan 5 dimensi dari perspektif </a:t>
            </a:r>
            <a:r>
              <a:rPr lang="id-ID" dirty="0" smtClean="0"/>
              <a:t>global.</a:t>
            </a:r>
            <a:endParaRPr lang="id-ID" dirty="0"/>
          </a:p>
        </p:txBody>
      </p:sp>
    </p:spTree>
    <p:extLst>
      <p:ext uri="{BB962C8B-B14F-4D97-AF65-F5344CB8AC3E}">
        <p14:creationId xmlns:p14="http://schemas.microsoft.com/office/powerpoint/2010/main" val="25621529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838200" y="365124"/>
            <a:ext cx="10515600" cy="6035675"/>
          </a:xfrm>
        </p:spPr>
        <p:txBody>
          <a:bodyPr>
            <a:normAutofit fontScale="77500" lnSpcReduction="20000"/>
          </a:bodyPr>
          <a:lstStyle/>
          <a:p>
            <a:r>
              <a:rPr lang="id-ID" i="1" dirty="0"/>
              <a:t>Perspective conciousness</a:t>
            </a:r>
            <a:endParaRPr lang="id-ID" dirty="0"/>
          </a:p>
          <a:p>
            <a:r>
              <a:rPr lang="id-ID" dirty="0"/>
              <a:t>Kesadaran dan penghargaan terhadap adanya berbagai macam pendapat yang berbeda-beda di   dunia ini.</a:t>
            </a:r>
          </a:p>
          <a:p>
            <a:r>
              <a:rPr lang="id-ID" dirty="0"/>
              <a:t>2)      </a:t>
            </a:r>
            <a:r>
              <a:rPr lang="id-ID" i="1" dirty="0"/>
              <a:t>State of planet awareness</a:t>
            </a:r>
            <a:endParaRPr lang="id-ID" dirty="0"/>
          </a:p>
          <a:p>
            <a:r>
              <a:rPr lang="id-ID" dirty="0"/>
              <a:t>Adanya pengertian yang mendalam terhadap isu-isu dan peristiwa-peristiwa global.</a:t>
            </a:r>
          </a:p>
          <a:p>
            <a:r>
              <a:rPr lang="id-ID" dirty="0"/>
              <a:t>3)      </a:t>
            </a:r>
            <a:r>
              <a:rPr lang="id-ID" i="1" dirty="0"/>
              <a:t>Cross-cultural awareness</a:t>
            </a:r>
            <a:endParaRPr lang="id-ID" dirty="0"/>
          </a:p>
          <a:p>
            <a:r>
              <a:rPr lang="id-ID" dirty="0"/>
              <a:t>Adanya kesepakatan yang bisa diterima secara umum dalam membuat karakteristik budaya-budaya yang ada di dunia ini, yaitu bahwa sekalipun ada perbedaan-perbedaan dalam budaya, namun ada banyak kesamaan yang dimiliki.</a:t>
            </a:r>
          </a:p>
          <a:p>
            <a:r>
              <a:rPr lang="id-ID" dirty="0"/>
              <a:t>4)      </a:t>
            </a:r>
            <a:r>
              <a:rPr lang="id-ID" i="1" dirty="0"/>
              <a:t>Systemic awareness</a:t>
            </a:r>
            <a:endParaRPr lang="id-ID" dirty="0"/>
          </a:p>
          <a:p>
            <a:r>
              <a:rPr lang="id-ID" dirty="0"/>
              <a:t>Mengetahui akan sistem-sistem yang ada di alam, sehingga mulai mengenal kompleksnya sistem internasional, di mana aktor-aktor negara dan aktor-aktor non-negara saling mempengaruhi dalam berbagai macam isu yang terjadi di kawasan-kawasan yang ada di dunia ini.</a:t>
            </a:r>
          </a:p>
          <a:p>
            <a:r>
              <a:rPr lang="id-ID" dirty="0"/>
              <a:t>5)      </a:t>
            </a:r>
            <a:r>
              <a:rPr lang="id-ID" i="1" dirty="0"/>
              <a:t>Options for participation</a:t>
            </a:r>
            <a:endParaRPr lang="id-ID" dirty="0"/>
          </a:p>
          <a:p>
            <a:r>
              <a:rPr lang="id-ID" dirty="0"/>
              <a:t>Mengetahui strategi-strategi yang tepat sehingga mampu berpartisipasi dengan baik dalam menghadapi isu-isu yang terjadi di tingkat lokal, nasional hingga internasional.</a:t>
            </a:r>
          </a:p>
          <a:p>
            <a:endParaRPr lang="id-ID" dirty="0"/>
          </a:p>
        </p:txBody>
      </p:sp>
    </p:spTree>
    <p:extLst>
      <p:ext uri="{BB962C8B-B14F-4D97-AF65-F5344CB8AC3E}">
        <p14:creationId xmlns:p14="http://schemas.microsoft.com/office/powerpoint/2010/main" val="13647226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Unsur-unsur </a:t>
            </a:r>
            <a:endParaRPr lang="id-ID" dirty="0"/>
          </a:p>
        </p:txBody>
      </p:sp>
      <p:sp>
        <p:nvSpPr>
          <p:cNvPr id="3" name="Content Placeholder 2"/>
          <p:cNvSpPr>
            <a:spLocks noGrp="1"/>
          </p:cNvSpPr>
          <p:nvPr>
            <p:ph idx="1"/>
          </p:nvPr>
        </p:nvSpPr>
        <p:spPr/>
        <p:txBody>
          <a:bodyPr>
            <a:normAutofit fontScale="92500" lnSpcReduction="20000"/>
          </a:bodyPr>
          <a:lstStyle/>
          <a:p>
            <a:r>
              <a:rPr lang="id-ID" dirty="0"/>
              <a:t>Penduduk dunia</a:t>
            </a:r>
          </a:p>
          <a:p>
            <a:r>
              <a:rPr lang="id-ID" dirty="0"/>
              <a:t>merupakan elemen penting yang menjadi subyek utama munculnya isu-isu global.</a:t>
            </a:r>
          </a:p>
          <a:p>
            <a:r>
              <a:rPr lang="id-ID" dirty="0"/>
              <a:t>b)      Lingkungan</a:t>
            </a:r>
          </a:p>
          <a:p>
            <a:r>
              <a:rPr lang="id-ID" dirty="0"/>
              <a:t>menjadi wadah atau tempat di mana penduduk dunia saling berinteraksi, sehingga muncul isu atau permasalahan global.</a:t>
            </a:r>
          </a:p>
          <a:p>
            <a:r>
              <a:rPr lang="id-ID" dirty="0"/>
              <a:t>c)      Iptek</a:t>
            </a:r>
          </a:p>
          <a:p>
            <a:r>
              <a:rPr lang="id-ID" dirty="0"/>
              <a:t>sebagai sarana utama dalam mendorong penduduk dunia dalam mengetahui berbagai isu global.</a:t>
            </a:r>
          </a:p>
          <a:p>
            <a:r>
              <a:rPr lang="id-ID" dirty="0"/>
              <a:t>d)     Pendidikan perspektif global</a:t>
            </a:r>
          </a:p>
          <a:p>
            <a:r>
              <a:rPr lang="id-ID" dirty="0"/>
              <a:t>Untuk memberikan penjelasan lebih rinci mengenai cara pandang terhadap permasalahan global dalam era globalisasi.</a:t>
            </a:r>
          </a:p>
          <a:p>
            <a:endParaRPr lang="id-ID" dirty="0"/>
          </a:p>
        </p:txBody>
      </p:sp>
    </p:spTree>
    <p:extLst>
      <p:ext uri="{BB962C8B-B14F-4D97-AF65-F5344CB8AC3E}">
        <p14:creationId xmlns:p14="http://schemas.microsoft.com/office/powerpoint/2010/main" val="19717456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lgn="ctr">
              <a:buNone/>
            </a:pPr>
            <a:r>
              <a:rPr lang="id-ID" dirty="0" smtClean="0">
                <a:latin typeface="Adobe Gothic Std B" panose="020B0800000000000000" pitchFamily="34" charset="-128"/>
                <a:ea typeface="Adobe Gothic Std B" panose="020B0800000000000000" pitchFamily="34" charset="-128"/>
              </a:rPr>
              <a:t>“</a:t>
            </a:r>
            <a:r>
              <a:rPr lang="id-ID" sz="4000" dirty="0" smtClean="0">
                <a:latin typeface="Adobe Gothic Std B" panose="020B0800000000000000" pitchFamily="34" charset="-128"/>
                <a:ea typeface="Adobe Gothic Std B" panose="020B0800000000000000" pitchFamily="34" charset="-128"/>
              </a:rPr>
              <a:t>membiarkan diri terseret oleh proses globalisasi”</a:t>
            </a:r>
          </a:p>
          <a:p>
            <a:pPr marL="0" indent="0" algn="ctr">
              <a:buNone/>
            </a:pPr>
            <a:r>
              <a:rPr lang="id-ID" sz="4000" dirty="0" smtClean="0">
                <a:latin typeface="Adobe Gothic Std B" panose="020B0800000000000000" pitchFamily="34" charset="-128"/>
                <a:ea typeface="Adobe Gothic Std B" panose="020B0800000000000000" pitchFamily="34" charset="-128"/>
              </a:rPr>
              <a:t>atau </a:t>
            </a:r>
          </a:p>
          <a:p>
            <a:pPr marL="0" indent="0" algn="ctr">
              <a:buNone/>
            </a:pPr>
            <a:r>
              <a:rPr lang="id-ID" sz="4000" dirty="0" smtClean="0">
                <a:latin typeface="Adobe Gothic Std B" panose="020B0800000000000000" pitchFamily="34" charset="-128"/>
                <a:ea typeface="Adobe Gothic Std B" panose="020B0800000000000000" pitchFamily="34" charset="-128"/>
              </a:rPr>
              <a:t>“kita memanfaatkan proses globalisasi untuk meningkatkan potensi dan profesionalitas pribadi</a:t>
            </a:r>
            <a:r>
              <a:rPr lang="id-ID" dirty="0" smtClean="0">
                <a:latin typeface="Adobe Gothic Std B" panose="020B0800000000000000" pitchFamily="34" charset="-128"/>
                <a:ea typeface="Adobe Gothic Std B" panose="020B0800000000000000" pitchFamily="34" charset="-128"/>
              </a:rPr>
              <a:t>”</a:t>
            </a:r>
            <a:endParaRPr lang="id-ID"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32782463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2800" dirty="0" smtClean="0">
                <a:latin typeface="Adobe Gothic Std B" panose="020B0800000000000000" pitchFamily="34" charset="-128"/>
                <a:ea typeface="Adobe Gothic Std B" panose="020B0800000000000000" pitchFamily="34" charset="-128"/>
              </a:rPr>
              <a:t>Dalam membedah mutu pendidikan di tanah air hingga hari ini, terlihat ada tiga faktor penyebab terjadinya </a:t>
            </a:r>
            <a:r>
              <a:rPr lang="id-ID" sz="2800" i="1" dirty="0" smtClean="0">
                <a:latin typeface="Adobe Gothic Std B" panose="020B0800000000000000" pitchFamily="34" charset="-128"/>
                <a:ea typeface="Adobe Gothic Std B" panose="020B0800000000000000" pitchFamily="34" charset="-128"/>
              </a:rPr>
              <a:t>degradasi</a:t>
            </a:r>
            <a:r>
              <a:rPr lang="id-ID" sz="2800" dirty="0" smtClean="0">
                <a:latin typeface="Adobe Gothic Std B" panose="020B0800000000000000" pitchFamily="34" charset="-128"/>
                <a:ea typeface="Adobe Gothic Std B" panose="020B0800000000000000" pitchFamily="34" charset="-128"/>
              </a:rPr>
              <a:t> mutu pendidikan kita selama ini, antara lain:</a:t>
            </a:r>
            <a:endParaRPr lang="id-ID" sz="2800" dirty="0">
              <a:latin typeface="Adobe Gothic Std B" panose="020B0800000000000000" pitchFamily="34" charset="-128"/>
              <a:ea typeface="Adobe Gothic Std B" panose="020B0800000000000000" pitchFamily="34" charset="-128"/>
            </a:endParaRPr>
          </a:p>
        </p:txBody>
      </p:sp>
      <p:sp>
        <p:nvSpPr>
          <p:cNvPr id="3" name="Content Placeholder 2"/>
          <p:cNvSpPr>
            <a:spLocks noGrp="1"/>
          </p:cNvSpPr>
          <p:nvPr>
            <p:ph idx="1"/>
          </p:nvPr>
        </p:nvSpPr>
        <p:spPr/>
        <p:txBody>
          <a:bodyPr/>
          <a:lstStyle/>
          <a:p>
            <a:r>
              <a:rPr lang="id-ID" dirty="0" smtClean="0"/>
              <a:t>Pertama, strategi pembangunan pendidikan kita selama ini lebih bersifat </a:t>
            </a:r>
            <a:r>
              <a:rPr lang="id-ID" i="1" dirty="0" smtClean="0"/>
              <a:t>input oriented.</a:t>
            </a:r>
          </a:p>
          <a:p>
            <a:endParaRPr lang="id-ID" i="1" dirty="0"/>
          </a:p>
          <a:p>
            <a:r>
              <a:rPr lang="id-ID" dirty="0" smtClean="0"/>
              <a:t>Kedua, pengelolaan pendidikan selama ini lebih bersifat </a:t>
            </a:r>
            <a:r>
              <a:rPr lang="id-ID" i="1" dirty="0" smtClean="0"/>
              <a:t>macro oriented</a:t>
            </a:r>
            <a:r>
              <a:rPr lang="id-ID" dirty="0" smtClean="0"/>
              <a:t>, yaitu diatur oleh jajaran birokrasi di tingkat pusat.</a:t>
            </a:r>
          </a:p>
          <a:p>
            <a:endParaRPr lang="id-ID" dirty="0"/>
          </a:p>
          <a:p>
            <a:r>
              <a:rPr lang="id-ID" dirty="0" smtClean="0"/>
              <a:t>Ketiga, pada tingkat sekolah sendiri persoalan yang kerap terjadi adalah lemahnya kemampuan pendidik dalam membaca arus global.</a:t>
            </a:r>
            <a:endParaRPr lang="id-ID" dirty="0"/>
          </a:p>
        </p:txBody>
      </p:sp>
    </p:spTree>
    <p:extLst>
      <p:ext uri="{BB962C8B-B14F-4D97-AF65-F5344CB8AC3E}">
        <p14:creationId xmlns:p14="http://schemas.microsoft.com/office/powerpoint/2010/main" val="8070120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algn="ctr"/>
            <a:r>
              <a:rPr lang="id-ID" sz="9600" dirty="0" smtClean="0">
                <a:latin typeface="Adobe Gothic Std B" panose="020B0800000000000000" pitchFamily="34" charset="-128"/>
                <a:ea typeface="Adobe Gothic Std B" panose="020B0800000000000000" pitchFamily="34" charset="-128"/>
              </a:rPr>
              <a:t>Berubah?</a:t>
            </a:r>
            <a:endParaRPr lang="id-ID" sz="9600"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2132547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838200" y="2452255"/>
            <a:ext cx="10515600" cy="3724708"/>
          </a:xfrm>
        </p:spPr>
        <p:txBody>
          <a:bodyPr/>
          <a:lstStyle/>
          <a:p>
            <a:pPr marL="0" indent="0" algn="ctr">
              <a:buNone/>
            </a:pPr>
            <a:r>
              <a:rPr lang="sv-SE" dirty="0" smtClean="0"/>
              <a:t>Sebab semua perubahan yang ada bersifat semu, sesaat, sentralistis, penuh muatan politis, dan sarat korupsi dan kepentingan</a:t>
            </a:r>
            <a:endParaRPr lang="id-ID" dirty="0"/>
          </a:p>
        </p:txBody>
      </p:sp>
    </p:spTree>
    <p:extLst>
      <p:ext uri="{BB962C8B-B14F-4D97-AF65-F5344CB8AC3E}">
        <p14:creationId xmlns:p14="http://schemas.microsoft.com/office/powerpoint/2010/main" val="24437395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10211237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DAMPAK GLOBALISASI dalam IPTEK DAN PENDIDIKAN NILAI DALAM GLOBALISASI</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854507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1. Implikasi </a:t>
            </a:r>
            <a:r>
              <a:rPr lang="id-ID" b="1" dirty="0"/>
              <a:t>Sosial Budaya</a:t>
            </a:r>
            <a:endParaRPr lang="id-ID" dirty="0"/>
          </a:p>
        </p:txBody>
      </p:sp>
      <p:sp>
        <p:nvSpPr>
          <p:cNvPr id="3" name="Content Placeholder 2"/>
          <p:cNvSpPr>
            <a:spLocks noGrp="1"/>
          </p:cNvSpPr>
          <p:nvPr>
            <p:ph idx="1"/>
          </p:nvPr>
        </p:nvSpPr>
        <p:spPr/>
        <p:txBody>
          <a:bodyPr>
            <a:normAutofit/>
          </a:bodyPr>
          <a:lstStyle/>
          <a:p>
            <a:pPr marL="0" indent="0" algn="ctr">
              <a:buNone/>
            </a:pPr>
            <a:r>
              <a:rPr lang="id-ID" sz="3200" dirty="0"/>
              <a:t>dunia yang semakin terbuka dan saling ketergantungan antar Negara dan antar </a:t>
            </a:r>
            <a:r>
              <a:rPr lang="id-ID" sz="3200" dirty="0" smtClean="0"/>
              <a:t>bangsa</a:t>
            </a:r>
          </a:p>
          <a:p>
            <a:pPr marL="0" indent="0" algn="ctr">
              <a:buNone/>
            </a:pPr>
            <a:endParaRPr lang="id-ID" sz="3200" dirty="0" smtClean="0"/>
          </a:p>
          <a:p>
            <a:pPr marL="0" indent="0" algn="ctr">
              <a:buNone/>
            </a:pPr>
            <a:r>
              <a:rPr lang="id-ID" sz="3200" dirty="0"/>
              <a:t>asimetris, artinya satu Negara lebih tergantung pada Negara lain daripada </a:t>
            </a:r>
            <a:r>
              <a:rPr lang="id-ID" sz="3200" dirty="0" smtClean="0"/>
              <a:t>sebaliknya</a:t>
            </a:r>
          </a:p>
          <a:p>
            <a:pPr marL="0" indent="0" algn="ctr">
              <a:buNone/>
            </a:pPr>
            <a:endParaRPr lang="id-ID" sz="3200" dirty="0"/>
          </a:p>
          <a:p>
            <a:pPr marL="0" indent="0" algn="ctr">
              <a:buNone/>
            </a:pPr>
            <a:endParaRPr lang="id-ID" sz="3200" dirty="0" smtClean="0"/>
          </a:p>
          <a:p>
            <a:pPr marL="0" indent="0" algn="ctr">
              <a:buNone/>
            </a:pPr>
            <a:r>
              <a:rPr lang="id-ID" sz="3200" dirty="0" smtClean="0"/>
              <a:t>PENGARUH BERBEDA</a:t>
            </a:r>
            <a:r>
              <a:rPr lang="id-ID" sz="3200" dirty="0" smtClean="0">
                <a:sym typeface="Wingdings" panose="05000000000000000000" pitchFamily="2" charset="2"/>
              </a:rPr>
              <a:t> CENDERUNG KE NEGARA MAJU</a:t>
            </a:r>
            <a:endParaRPr lang="id-ID" sz="3200" dirty="0"/>
          </a:p>
        </p:txBody>
      </p:sp>
      <p:sp>
        <p:nvSpPr>
          <p:cNvPr id="4" name="Down Arrow 3"/>
          <p:cNvSpPr/>
          <p:nvPr/>
        </p:nvSpPr>
        <p:spPr>
          <a:xfrm>
            <a:off x="5743977" y="2730321"/>
            <a:ext cx="759854" cy="7469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Down Arrow 4"/>
          <p:cNvSpPr/>
          <p:nvPr/>
        </p:nvSpPr>
        <p:spPr>
          <a:xfrm>
            <a:off x="5741829" y="4466820"/>
            <a:ext cx="759854" cy="7469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6342190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1930334"/>
            <a:ext cx="10509160" cy="3083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b="1" dirty="0" smtClean="0">
                <a:solidFill>
                  <a:srgbClr val="0070C0"/>
                </a:solidFill>
              </a:rPr>
              <a:t>DAMPAK POSITIF GLOBALISASI DALAM IPTEK</a:t>
            </a:r>
            <a:endParaRPr lang="id-ID" sz="7200" dirty="0">
              <a:solidFill>
                <a:srgbClr val="0070C0"/>
              </a:solidFill>
            </a:endParaRPr>
          </a:p>
        </p:txBody>
      </p:sp>
    </p:spTree>
    <p:extLst>
      <p:ext uri="{BB962C8B-B14F-4D97-AF65-F5344CB8AC3E}">
        <p14:creationId xmlns:p14="http://schemas.microsoft.com/office/powerpoint/2010/main" val="5537405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9698" y="574578"/>
            <a:ext cx="10990831" cy="579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2400" b="1" dirty="0"/>
              <a:t>Mudahnya berkomunikasi</a:t>
            </a:r>
            <a:r>
              <a:rPr lang="id-ID" sz="2400" dirty="0"/>
              <a:t/>
            </a:r>
            <a:br>
              <a:rPr lang="id-ID" sz="2400" dirty="0"/>
            </a:br>
            <a:r>
              <a:rPr lang="id-ID" sz="2400" dirty="0"/>
              <a:t>Berkat globalisasi, saat ini kita sangat mudah sekali untuk berkomunikasi meskipun dengan orang yang jauh jaraknya. Karena saat ini sudah banyak handphone yang canggih dan internet yang dapat mengirim pesan dengan cepat.</a:t>
            </a:r>
          </a:p>
          <a:p>
            <a:r>
              <a:rPr lang="id-ID" sz="2400" b="1" dirty="0"/>
              <a:t>Mudahnya mendapat informasi penting</a:t>
            </a:r>
            <a:r>
              <a:rPr lang="id-ID" sz="2400" dirty="0"/>
              <a:t>Saat ini sudah banyak sekali televisi dan internet. Berkat keduanya, kita dapat mengetahui berbagai informasi dan kejadian penting dimanapun tempatnya dan kapanpun terjadinya.</a:t>
            </a:r>
          </a:p>
          <a:p>
            <a:r>
              <a:rPr lang="id-ID" sz="2400" b="1" dirty="0"/>
              <a:t>Mudahnya sarana transportasi</a:t>
            </a:r>
            <a:r>
              <a:rPr lang="id-ID" sz="2400" dirty="0"/>
              <a:t>Sekarang ini jika kita ingin berpergian ke suatu tempat yang sangat jauh, kita tidak akan membutuhkan waktu yang lama untuk menempuh jarak puluhan kilometer. Itu karena saat ini telah banyak transportasi seperti pesawat, kapal laut, mobil dan motor.</a:t>
            </a:r>
          </a:p>
          <a:p>
            <a:r>
              <a:rPr lang="id-ID" sz="2400" b="1" dirty="0"/>
              <a:t>Banyaknya mesin-mesin canggih yang membantu kebutuhan manusia</a:t>
            </a:r>
            <a:r>
              <a:rPr lang="id-ID" sz="2400" dirty="0"/>
              <a:t>Bukan hanya tranportasi juga, tetapi sekarang ini banyak mesin-mesin atau alat yang dapat meringankan pekerjaan atau kebutuhan manusia. Contohnya, sekarang ini terciptanya robot untuk membantu manusia dalam memproduksi barang di pabrik.</a:t>
            </a:r>
          </a:p>
        </p:txBody>
      </p:sp>
    </p:spTree>
    <p:extLst>
      <p:ext uri="{BB962C8B-B14F-4D97-AF65-F5344CB8AC3E}">
        <p14:creationId xmlns:p14="http://schemas.microsoft.com/office/powerpoint/2010/main" val="16450809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1930334"/>
            <a:ext cx="10509160" cy="3083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b="1" dirty="0" smtClean="0">
                <a:solidFill>
                  <a:srgbClr val="0070C0"/>
                </a:solidFill>
              </a:rPr>
              <a:t>DAMPAK NEGATIF GLOBALISASI DALAM IPTEK</a:t>
            </a:r>
            <a:endParaRPr lang="id-ID" sz="7200" dirty="0">
              <a:solidFill>
                <a:srgbClr val="0070C0"/>
              </a:solidFill>
            </a:endParaRPr>
          </a:p>
        </p:txBody>
      </p:sp>
    </p:spTree>
    <p:extLst>
      <p:ext uri="{BB962C8B-B14F-4D97-AF65-F5344CB8AC3E}">
        <p14:creationId xmlns:p14="http://schemas.microsoft.com/office/powerpoint/2010/main" val="5775826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9698" y="75980"/>
            <a:ext cx="10990831" cy="6792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2400" b="1" dirty="0"/>
              <a:t>Masuknya budaya asing yang buruk dengan mudah dan cepat</a:t>
            </a:r>
            <a:r>
              <a:rPr lang="id-ID" sz="2400" dirty="0"/>
              <a:t/>
            </a:r>
            <a:br>
              <a:rPr lang="id-ID" sz="2400" dirty="0"/>
            </a:br>
            <a:r>
              <a:rPr lang="id-ID" sz="2400" dirty="0"/>
              <a:t>Berkat adanya internet, saat ini budaya asing sangat mudah dan cepat untuk memasuki suatu negara. Termasuk budaya-budaya asing yang mengandung hal negatif seperti berjudi, mabuk dan </a:t>
            </a:r>
            <a:r>
              <a:rPr lang="id-ID" sz="2400" i="1" dirty="0"/>
              <a:t>free sex</a:t>
            </a:r>
            <a:r>
              <a:rPr lang="id-ID" sz="2400" dirty="0"/>
              <a:t>.</a:t>
            </a:r>
          </a:p>
          <a:p>
            <a:r>
              <a:rPr lang="id-ID" sz="2400" b="1" dirty="0"/>
              <a:t>Banyak tersebarnya hal-hal yang berkaitan pornografi</a:t>
            </a:r>
            <a:r>
              <a:rPr lang="id-ID" sz="2400" dirty="0"/>
              <a:t/>
            </a:r>
            <a:br>
              <a:rPr lang="id-ID" sz="2400" dirty="0"/>
            </a:br>
            <a:r>
              <a:rPr lang="id-ID" sz="2400" dirty="0"/>
              <a:t>Akibat mudahnya mendapat akses internet, saat ini orang dengan mudah untuk mengakses suatu situs yang mengandung pornografi. Hal ini dapat berdampak sangat buruk, salah satunya rusaknya moral.</a:t>
            </a:r>
          </a:p>
          <a:p>
            <a:r>
              <a:rPr lang="id-ID" sz="2400" b="1" dirty="0"/>
              <a:t>Tersingkirnya alat-alat tradisional</a:t>
            </a:r>
            <a:r>
              <a:rPr lang="id-ID" sz="2400" dirty="0"/>
              <a:t/>
            </a:r>
            <a:br>
              <a:rPr lang="id-ID" sz="2400" dirty="0"/>
            </a:br>
            <a:r>
              <a:rPr lang="id-ID" sz="2400" dirty="0"/>
              <a:t>Munculnya barang-barang modern dan canggih lama kelamaan dapat menyingkirkan barang-barang tradisional yang mengandung unsur kebudayaan, seperti gerabah. Gerabah saat ini sudah mulai tersingkir oleh barang-barang mewah yang terbuat dari kristal.</a:t>
            </a:r>
          </a:p>
          <a:p>
            <a:r>
              <a:rPr lang="id-ID" sz="2400" b="1" dirty="0"/>
              <a:t>Munculnya rasa individual</a:t>
            </a:r>
            <a:r>
              <a:rPr lang="id-ID" sz="2400" dirty="0"/>
              <a:t/>
            </a:r>
            <a:br>
              <a:rPr lang="id-ID" sz="2400" dirty="0"/>
            </a:br>
            <a:r>
              <a:rPr lang="id-ID" sz="2400" dirty="0"/>
              <a:t>Akibat adanya internet dan canggihnya komputer atau handphone, saat ini orang-orang sering sibuk sendiri dan jarang berkomunikasi dengan orang lain, seperti bermain games, bermain jejaring sosial di handphone, sibuk menggunakan blackberry messanger. Akibat itu semua manusia akan memiliki sifat individual yang berdampak buruk bagi kehidupan.</a:t>
            </a:r>
          </a:p>
        </p:txBody>
      </p:sp>
    </p:spTree>
    <p:extLst>
      <p:ext uri="{BB962C8B-B14F-4D97-AF65-F5344CB8AC3E}">
        <p14:creationId xmlns:p14="http://schemas.microsoft.com/office/powerpoint/2010/main" val="30208024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2.</a:t>
            </a:r>
            <a:r>
              <a:rPr lang="id-ID" b="1" dirty="0"/>
              <a:t> Pendidikan </a:t>
            </a:r>
            <a:r>
              <a:rPr lang="id-ID" b="1" dirty="0" smtClean="0"/>
              <a:t>Nilai dalam Globalisasi</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548639" y="1451998"/>
            <a:ext cx="10990831"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eaLnBrk="0" fontAlgn="base" hangingPunct="0">
              <a:lnSpc>
                <a:spcPct val="100000"/>
              </a:lnSpc>
              <a:spcBef>
                <a:spcPct val="0"/>
              </a:spcBef>
              <a:spcAft>
                <a:spcPct val="0"/>
              </a:spcAft>
              <a:buNone/>
            </a:pPr>
            <a:r>
              <a:rPr lang="id-ID" sz="2400" dirty="0"/>
              <a:t>Pendidikan nilai ditujukan </a:t>
            </a:r>
            <a:r>
              <a:rPr lang="id-ID" sz="2400" dirty="0" smtClean="0">
                <a:sym typeface="Wingdings" panose="05000000000000000000" pitchFamily="2" charset="2"/>
              </a:rPr>
              <a:t> </a:t>
            </a:r>
            <a:r>
              <a:rPr lang="id-ID" sz="2400" dirty="0" smtClean="0"/>
              <a:t>penanaman </a:t>
            </a:r>
            <a:r>
              <a:rPr lang="id-ID" sz="2400" dirty="0"/>
              <a:t>nilai-nilai untuk menangkis pengaruh nilai-nilai negative atau yang cenderung mendorong nilai-nilai negative dalam artian moral yang meupakan akibat arus </a:t>
            </a:r>
            <a:r>
              <a:rPr lang="id-ID" sz="2400" dirty="0" smtClean="0"/>
              <a:t>globalisasi.</a:t>
            </a:r>
          </a:p>
          <a:p>
            <a:pPr marL="0" lvl="0" indent="0" eaLnBrk="0" fontAlgn="base" hangingPunct="0">
              <a:lnSpc>
                <a:spcPct val="100000"/>
              </a:lnSpc>
              <a:spcBef>
                <a:spcPct val="0"/>
              </a:spcBef>
              <a:spcAft>
                <a:spcPct val="0"/>
              </a:spcAft>
              <a:buNone/>
            </a:pPr>
            <a:r>
              <a:rPr lang="id-ID" sz="2400" dirty="0" smtClean="0"/>
              <a:t>Untuk </a:t>
            </a:r>
            <a:r>
              <a:rPr lang="id-ID" sz="2400" dirty="0"/>
              <a:t>memerangi kecenderungan materialism, konsumerisme dan </a:t>
            </a:r>
            <a:r>
              <a:rPr lang="id-ID" sz="2400" dirty="0" smtClean="0"/>
              <a:t>hedonism &gt;&lt; kesederhanaan </a:t>
            </a:r>
            <a:r>
              <a:rPr lang="id-ID" sz="2400" dirty="0"/>
              <a:t>dan cintakasih kepada </a:t>
            </a:r>
            <a:r>
              <a:rPr lang="id-ID" sz="2400" dirty="0" smtClean="0"/>
              <a:t>sesama. (pemahaman </a:t>
            </a:r>
            <a:r>
              <a:rPr lang="id-ID" sz="2400" dirty="0"/>
              <a:t>dan penghayatan nilai keadilan karena kecenderungan materialism konsumerisme dan hedonism sebenarnya dapat dianggap sebagai cermin egoism, kurang cinta kasih dan kurang kepedulian terhadap orang </a:t>
            </a:r>
            <a:r>
              <a:rPr lang="id-ID" sz="2400" dirty="0" smtClean="0"/>
              <a:t>lain). </a:t>
            </a:r>
            <a:r>
              <a:rPr lang="id-ID" sz="3600" b="1" dirty="0" smtClean="0"/>
              <a:t>kesenjangan </a:t>
            </a:r>
            <a:r>
              <a:rPr lang="id-ID" sz="3600" b="1" dirty="0"/>
              <a:t>social</a:t>
            </a:r>
            <a:r>
              <a:rPr lang="id-ID" sz="3600" dirty="0"/>
              <a:t>. </a:t>
            </a:r>
            <a:endParaRPr lang="id-ID" sz="3600" dirty="0" smtClean="0"/>
          </a:p>
          <a:p>
            <a:pPr marL="0" lvl="0" indent="0" eaLnBrk="0" fontAlgn="base" hangingPunct="0">
              <a:lnSpc>
                <a:spcPct val="100000"/>
              </a:lnSpc>
              <a:spcBef>
                <a:spcPct val="0"/>
              </a:spcBef>
              <a:spcAft>
                <a:spcPct val="0"/>
              </a:spcAft>
              <a:buNone/>
            </a:pPr>
            <a:r>
              <a:rPr lang="id-ID" sz="2400" dirty="0" smtClean="0"/>
              <a:t>Sebaliknya</a:t>
            </a:r>
            <a:r>
              <a:rPr lang="id-ID" sz="2400" dirty="0"/>
              <a:t>, untuk dapat bersikap akomodatif terhadap nilai yang positif khususnya HAM dan nilai-nilai demokrasi kita tanamkan pada generasi muda pemahaman tentang</a:t>
            </a:r>
            <a:r>
              <a:rPr lang="id-ID" sz="2400" b="1" dirty="0"/>
              <a:t> </a:t>
            </a:r>
            <a:r>
              <a:rPr lang="id-ID" b="1" dirty="0" smtClean="0"/>
              <a:t>HAM</a:t>
            </a:r>
            <a:r>
              <a:rPr lang="id-ID" sz="2400" b="1" dirty="0" smtClean="0"/>
              <a:t> </a:t>
            </a:r>
            <a:r>
              <a:rPr lang="id-ID" sz="2400" dirty="0" smtClean="0"/>
              <a:t>dan </a:t>
            </a:r>
            <a:r>
              <a:rPr lang="id-ID" b="1" dirty="0"/>
              <a:t>nilai demokrasi</a:t>
            </a:r>
            <a:endParaRPr kumimoji="0" lang="id-ID" b="1"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258662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Pendidikan Nilai di Indonesia</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568452" y="1690688"/>
            <a:ext cx="11357385" cy="3340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buNone/>
            </a:pPr>
            <a:r>
              <a:rPr lang="id-ID" sz="2400" dirty="0"/>
              <a:t>Nilai ideal yang dikembangkan dalam pendidikan karakter di Indonesia, terdiri dari nilai agama, nilai budaya dan nilai-nilai yang terkandung dalam pancasila (Mukibat, 2012: 427</a:t>
            </a:r>
            <a:r>
              <a:rPr lang="id-ID" sz="2400" dirty="0" smtClean="0"/>
              <a:t>).</a:t>
            </a:r>
          </a:p>
          <a:p>
            <a:pPr marL="0" indent="0">
              <a:buNone/>
            </a:pPr>
            <a:endParaRPr lang="id-ID" sz="2400" dirty="0"/>
          </a:p>
          <a:p>
            <a:pPr marL="0" indent="0">
              <a:buNone/>
            </a:pPr>
            <a:r>
              <a:rPr lang="id-ID" sz="2400" dirty="0"/>
              <a:t>hal yang membedakan kita dengan bangsa lain adalah budaya kita, </a:t>
            </a:r>
            <a:r>
              <a:rPr lang="id-ID" sz="2400" i="1" dirty="0"/>
              <a:t>way of life</a:t>
            </a:r>
            <a:r>
              <a:rPr lang="id-ID" sz="2400" dirty="0"/>
              <a:t> kita dan ke- Indonesia kita. Artinya, budaya kita sebenarnya menunjukan diri/jati diri kita. Dampak ikutannya adalah; pendidikan Indonesia harus memiliki kekhasan tersendiri, yang tidak hanya fokus pada ilmu pengetahuan rasional dan teknologi, tapi juga harus mampu mengembangkan ahklat dan moral peserta didik</a:t>
            </a:r>
          </a:p>
        </p:txBody>
      </p:sp>
    </p:spTree>
    <p:extLst>
      <p:ext uri="{BB962C8B-B14F-4D97-AF65-F5344CB8AC3E}">
        <p14:creationId xmlns:p14="http://schemas.microsoft.com/office/powerpoint/2010/main" val="19637908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726400" y="1981011"/>
            <a:ext cx="10739199"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3600" dirty="0"/>
              <a:t>Sujarwo (2006:1)  bahwa globalisasi memang membuka diri bangsa dalam menghadapi bangsa-bangsa lain. Kemudian dia mengingatkan, batas-batas politik, ekonomi, sosial budaya akan semakin kabur.</a:t>
            </a:r>
          </a:p>
        </p:txBody>
      </p:sp>
    </p:spTree>
    <p:extLst>
      <p:ext uri="{BB962C8B-B14F-4D97-AF65-F5344CB8AC3E}">
        <p14:creationId xmlns:p14="http://schemas.microsoft.com/office/powerpoint/2010/main" val="31840180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solidFill>
                  <a:srgbClr val="002060"/>
                </a:solidFill>
              </a:rPr>
              <a:t>Merujuk pada </a:t>
            </a:r>
            <a:r>
              <a:rPr lang="id-ID" dirty="0" smtClean="0">
                <a:solidFill>
                  <a:srgbClr val="002060"/>
                </a:solidFill>
              </a:rPr>
              <a:t>UU, nilai sebagai </a:t>
            </a:r>
            <a:r>
              <a:rPr lang="id-ID" dirty="0">
                <a:solidFill>
                  <a:srgbClr val="002060"/>
                </a:solidFill>
              </a:rPr>
              <a:t>ciri dari karakter bangsa</a:t>
            </a:r>
            <a:endParaRPr lang="id-ID" dirty="0">
              <a:solidFill>
                <a:srgbClr val="002060"/>
              </a:solidFill>
              <a:latin typeface="Sylfaen" panose="010A0502050306030303" pitchFamily="18" charset="0"/>
            </a:endParaRPr>
          </a:p>
        </p:txBody>
      </p:sp>
      <p:sp>
        <p:nvSpPr>
          <p:cNvPr id="4" name="Rectangle 1"/>
          <p:cNvSpPr>
            <a:spLocks noGrp="1" noChangeArrowheads="1"/>
          </p:cNvSpPr>
          <p:nvPr>
            <p:ph idx="1"/>
          </p:nvPr>
        </p:nvSpPr>
        <p:spPr bwMode="auto">
          <a:xfrm>
            <a:off x="838200" y="2465934"/>
            <a:ext cx="12027663" cy="201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buNone/>
            </a:pPr>
            <a:r>
              <a:rPr lang="id-ID" sz="4000" dirty="0"/>
              <a:t>Nilai-Nilai </a:t>
            </a:r>
            <a:r>
              <a:rPr lang="id-ID" sz="4000" dirty="0" smtClean="0"/>
              <a:t>agama</a:t>
            </a:r>
          </a:p>
          <a:p>
            <a:pPr marL="0" indent="0">
              <a:buNone/>
            </a:pPr>
            <a:r>
              <a:rPr lang="id-ID" sz="4000" dirty="0"/>
              <a:t>Nilai-Nilai </a:t>
            </a:r>
            <a:r>
              <a:rPr lang="id-ID" sz="4000" dirty="0" smtClean="0"/>
              <a:t>Budaya</a:t>
            </a:r>
          </a:p>
          <a:p>
            <a:pPr marL="0" indent="0">
              <a:buNone/>
            </a:pPr>
            <a:r>
              <a:rPr lang="id-ID" sz="4000" dirty="0"/>
              <a:t>Nilai-Nilai </a:t>
            </a:r>
            <a:r>
              <a:rPr lang="id-ID" sz="4000" dirty="0" smtClean="0"/>
              <a:t>Pancasila</a:t>
            </a:r>
          </a:p>
        </p:txBody>
      </p:sp>
    </p:spTree>
    <p:extLst>
      <p:ext uri="{BB962C8B-B14F-4D97-AF65-F5344CB8AC3E}">
        <p14:creationId xmlns:p14="http://schemas.microsoft.com/office/powerpoint/2010/main" val="15661629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
            </a:r>
            <a:br>
              <a:rPr lang="id-ID" dirty="0"/>
            </a:br>
            <a:endParaRPr lang="id-ID" dirty="0"/>
          </a:p>
        </p:txBody>
      </p:sp>
      <p:sp>
        <p:nvSpPr>
          <p:cNvPr id="3" name="Content Placeholder 2"/>
          <p:cNvSpPr>
            <a:spLocks noGrp="1"/>
          </p:cNvSpPr>
          <p:nvPr>
            <p:ph idx="1"/>
          </p:nvPr>
        </p:nvSpPr>
        <p:spPr>
          <a:xfrm>
            <a:off x="838200" y="759655"/>
            <a:ext cx="10515600" cy="5417308"/>
          </a:xfrm>
        </p:spPr>
        <p:txBody>
          <a:bodyPr>
            <a:normAutofit/>
          </a:bodyPr>
          <a:lstStyle/>
          <a:p>
            <a:endParaRPr lang="it-IT" dirty="0"/>
          </a:p>
          <a:p>
            <a:pPr marL="914400" lvl="2" indent="0">
              <a:buNone/>
            </a:pPr>
            <a:r>
              <a:rPr lang="it-IT" sz="2800" b="1" dirty="0"/>
              <a:t>DESIGN PENDIDIKAN DI ERA GLOBALISASI</a:t>
            </a:r>
            <a:r>
              <a:rPr lang="it-IT" sz="2800" dirty="0"/>
              <a:t> </a:t>
            </a:r>
          </a:p>
          <a:p>
            <a:pPr marL="1371600" lvl="3" indent="0">
              <a:buNone/>
            </a:pPr>
            <a:r>
              <a:rPr lang="it-IT" sz="2400" dirty="0">
                <a:solidFill>
                  <a:srgbClr val="002060"/>
                </a:solidFill>
              </a:rPr>
              <a:t>Pendidikan Berorientasi Masa </a:t>
            </a:r>
            <a:r>
              <a:rPr lang="it-IT" sz="2400" dirty="0" smtClean="0">
                <a:solidFill>
                  <a:srgbClr val="002060"/>
                </a:solidFill>
              </a:rPr>
              <a:t>Depan</a:t>
            </a:r>
            <a:endParaRPr lang="id-ID" sz="2400" dirty="0">
              <a:solidFill>
                <a:srgbClr val="002060"/>
              </a:solidFill>
            </a:endParaRPr>
          </a:p>
          <a:p>
            <a:pPr marL="1371600" lvl="3" indent="0">
              <a:buNone/>
            </a:pPr>
            <a:r>
              <a:rPr lang="id-ID" sz="2000" dirty="0" smtClean="0"/>
              <a:t>tuntutan </a:t>
            </a:r>
            <a:r>
              <a:rPr lang="id-ID" sz="2000" dirty="0"/>
              <a:t>penguasan teknologi. Jaman ini, dan juga pada masa yang akan datang manusia akan sangat tergantung pada teknologi. Artinya, orang yang menguasai teknologi akan dapat mengikuti irama pada masa itu; selain penguasan keterampilan-keterampilan lain, tentunya. Jika tidak, maka kita hanya akan “ketiggalan kereta” dan bahkan menjadi korban dari kemajuan itu </a:t>
            </a:r>
            <a:r>
              <a:rPr lang="id-ID" sz="2000" dirty="0" smtClean="0"/>
              <a:t>sendiri.</a:t>
            </a:r>
          </a:p>
          <a:p>
            <a:pPr marL="1371600" lvl="3" indent="0">
              <a:buNone/>
            </a:pPr>
            <a:r>
              <a:rPr lang="id-ID" sz="2000" dirty="0" smtClean="0"/>
              <a:t>Jadi</a:t>
            </a:r>
            <a:r>
              <a:rPr lang="id-ID" sz="2000" dirty="0"/>
              <a:t>, orientasi pendidikan harus berbasiskan visi yang jelas tentang Indonesia masa depan.</a:t>
            </a:r>
          </a:p>
          <a:p>
            <a:pPr marL="1371600" lvl="3" indent="0">
              <a:buNone/>
            </a:pPr>
            <a:endParaRPr lang="id-ID" sz="2000" dirty="0" smtClean="0"/>
          </a:p>
          <a:p>
            <a:pPr marL="1371600" lvl="3" indent="0">
              <a:buNone/>
            </a:pPr>
            <a:r>
              <a:rPr lang="id-ID" sz="2400" dirty="0">
                <a:solidFill>
                  <a:srgbClr val="002060"/>
                </a:solidFill>
              </a:rPr>
              <a:t>Pendidikan Benteng </a:t>
            </a:r>
            <a:r>
              <a:rPr lang="id-ID" sz="2400" dirty="0" smtClean="0">
                <a:solidFill>
                  <a:srgbClr val="002060"/>
                </a:solidFill>
              </a:rPr>
              <a:t>Nilai</a:t>
            </a:r>
          </a:p>
          <a:p>
            <a:pPr marL="1371600" lvl="3" indent="0">
              <a:buNone/>
            </a:pPr>
            <a:r>
              <a:rPr lang="id-ID" sz="2000" dirty="0"/>
              <a:t>pendidikan nilai budaya dan agama itu penting bila kita </a:t>
            </a:r>
            <a:r>
              <a:rPr lang="id-ID" sz="2000" dirty="0" smtClean="0"/>
              <a:t>ingin </a:t>
            </a:r>
            <a:r>
              <a:rPr lang="id-ID" sz="2000" dirty="0"/>
              <a:t>tetap menjaga kemurnian jati diri Indonesia sebagi bangsa dan Negara. Karena bagimanapun juga, ancaman akan lunturnya nilai-nilai tersebut akan tetap ada seiring dengan kemajuan ilmu pengetahuan dan teknologi.</a:t>
            </a:r>
            <a:endParaRPr lang="it-IT" sz="2000" dirty="0">
              <a:effectLst/>
            </a:endParaRPr>
          </a:p>
        </p:txBody>
      </p:sp>
    </p:spTree>
    <p:extLst>
      <p:ext uri="{BB962C8B-B14F-4D97-AF65-F5344CB8AC3E}">
        <p14:creationId xmlns:p14="http://schemas.microsoft.com/office/powerpoint/2010/main" val="5520695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41077826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DUNIA KETIGA</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010709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1. Implikasi </a:t>
            </a:r>
            <a:r>
              <a:rPr lang="id-ID" b="1" dirty="0"/>
              <a:t>Sosial Budaya</a:t>
            </a:r>
            <a:endParaRPr lang="id-ID" dirty="0"/>
          </a:p>
        </p:txBody>
      </p:sp>
      <p:sp>
        <p:nvSpPr>
          <p:cNvPr id="3" name="Content Placeholder 2"/>
          <p:cNvSpPr>
            <a:spLocks noGrp="1"/>
          </p:cNvSpPr>
          <p:nvPr>
            <p:ph idx="1"/>
          </p:nvPr>
        </p:nvSpPr>
        <p:spPr/>
        <p:txBody>
          <a:bodyPr>
            <a:normAutofit/>
          </a:bodyPr>
          <a:lstStyle/>
          <a:p>
            <a:pPr marL="0" indent="0" algn="ctr">
              <a:buNone/>
            </a:pPr>
            <a:r>
              <a:rPr lang="id-ID" sz="3200" dirty="0"/>
              <a:t>Dunia Ketiga adalah istilah yang pertama kali diciptakan pada </a:t>
            </a:r>
            <a:r>
              <a:rPr lang="id-ID" sz="3200" dirty="0" smtClean="0"/>
              <a:t>1952 </a:t>
            </a:r>
            <a:r>
              <a:rPr lang="id-ID" sz="3200" dirty="0"/>
              <a:t>oleh </a:t>
            </a:r>
            <a:r>
              <a:rPr lang="id-ID" sz="3200" dirty="0" smtClean="0"/>
              <a:t>seorang demografer Perancis Alfred Sauvy</a:t>
            </a:r>
          </a:p>
          <a:p>
            <a:pPr marL="0" indent="0" algn="ctr">
              <a:buNone/>
            </a:pPr>
            <a:endParaRPr lang="id-ID" sz="3200" dirty="0"/>
          </a:p>
          <a:p>
            <a:pPr marL="0" indent="0" algn="ctr">
              <a:buNone/>
            </a:pPr>
            <a:endParaRPr lang="id-ID" sz="3200" dirty="0" smtClean="0"/>
          </a:p>
          <a:p>
            <a:pPr marL="0" indent="0" algn="ctr">
              <a:buNone/>
            </a:pPr>
            <a:endParaRPr lang="id-ID" sz="3200" dirty="0"/>
          </a:p>
          <a:p>
            <a:pPr marL="0" indent="0" algn="ctr">
              <a:buNone/>
            </a:pPr>
            <a:r>
              <a:rPr lang="id-ID" sz="3200" dirty="0" smtClean="0"/>
              <a:t>untuk </a:t>
            </a:r>
            <a:r>
              <a:rPr lang="id-ID" sz="3200" dirty="0"/>
              <a:t>membedakan negara-negara yang tidak bersekutu dengan Blok </a:t>
            </a:r>
            <a:r>
              <a:rPr lang="id-ID" sz="3200" dirty="0" smtClean="0"/>
              <a:t>Barat </a:t>
            </a:r>
            <a:r>
              <a:rPr lang="id-ID" sz="3200" dirty="0"/>
              <a:t>ataupun </a:t>
            </a:r>
            <a:r>
              <a:rPr lang="id-ID" sz="3200" dirty="0" smtClean="0"/>
              <a:t>Blok Soviet </a:t>
            </a:r>
            <a:r>
              <a:rPr lang="id-ID" sz="3200" dirty="0"/>
              <a:t>pada </a:t>
            </a:r>
            <a:r>
              <a:rPr lang="id-ID" sz="3200" dirty="0" smtClean="0"/>
              <a:t>masa perang dingin.</a:t>
            </a:r>
            <a:endParaRPr lang="id-ID" sz="3200" dirty="0"/>
          </a:p>
        </p:txBody>
      </p:sp>
      <p:sp>
        <p:nvSpPr>
          <p:cNvPr id="6" name="Down Arrow 5"/>
          <p:cNvSpPr/>
          <p:nvPr/>
        </p:nvSpPr>
        <p:spPr>
          <a:xfrm>
            <a:off x="5172891" y="2965269"/>
            <a:ext cx="1881052" cy="12540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9930734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434540"/>
            <a:ext cx="10509160" cy="6075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dirty="0"/>
              <a:t>dipergunakan untuk merujuk negara-negara yang </a:t>
            </a:r>
            <a:r>
              <a:rPr lang="id-ID" sz="7200" dirty="0" smtClean="0"/>
              <a:t>mempunyai indeks Pengembangan Manusia PBB(IPM</a:t>
            </a:r>
            <a:r>
              <a:rPr lang="id-ID" sz="7200" dirty="0"/>
              <a:t>), terlepas dari status politik mereka</a:t>
            </a:r>
            <a:endParaRPr lang="id-ID" sz="7200" dirty="0">
              <a:solidFill>
                <a:srgbClr val="0070C0"/>
              </a:solidFill>
            </a:endParaRPr>
          </a:p>
        </p:txBody>
      </p:sp>
    </p:spTree>
    <p:extLst>
      <p:ext uri="{BB962C8B-B14F-4D97-AF65-F5344CB8AC3E}">
        <p14:creationId xmlns:p14="http://schemas.microsoft.com/office/powerpoint/2010/main" val="21798917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9698" y="3259928"/>
            <a:ext cx="10990831" cy="424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endParaRPr lang="id-ID" sz="24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698" y="202064"/>
            <a:ext cx="11100302" cy="6478539"/>
          </a:xfrm>
          <a:prstGeom prst="rect">
            <a:avLst/>
          </a:prstGeom>
        </p:spPr>
      </p:pic>
    </p:spTree>
    <p:extLst>
      <p:ext uri="{BB962C8B-B14F-4D97-AF65-F5344CB8AC3E}">
        <p14:creationId xmlns:p14="http://schemas.microsoft.com/office/powerpoint/2010/main" val="286863767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804898"/>
            <a:ext cx="10509160" cy="5334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b="1" dirty="0" smtClean="0">
                <a:solidFill>
                  <a:srgbClr val="0070C0"/>
                </a:solidFill>
              </a:rPr>
              <a:t>DUNIA KETIGA</a:t>
            </a:r>
          </a:p>
          <a:p>
            <a:pPr marL="0" indent="0" algn="ctr">
              <a:buNone/>
            </a:pPr>
            <a:endParaRPr lang="id-ID" sz="7200" b="1" dirty="0">
              <a:solidFill>
                <a:srgbClr val="0070C0"/>
              </a:solidFill>
            </a:endParaRPr>
          </a:p>
          <a:p>
            <a:pPr marL="0" indent="0" algn="ctr">
              <a:buNone/>
            </a:pPr>
            <a:r>
              <a:rPr lang="id-ID" sz="7200" b="1" dirty="0" smtClean="0">
                <a:solidFill>
                  <a:srgbClr val="FF0000"/>
                </a:solidFill>
              </a:rPr>
              <a:t>NEGARA</a:t>
            </a:r>
            <a:r>
              <a:rPr lang="id-ID" sz="7200" b="1" dirty="0" smtClean="0">
                <a:solidFill>
                  <a:srgbClr val="0070C0"/>
                </a:solidFill>
              </a:rPr>
              <a:t>-</a:t>
            </a:r>
            <a:r>
              <a:rPr lang="id-ID" sz="7200" b="1" dirty="0" smtClean="0">
                <a:solidFill>
                  <a:srgbClr val="00B050"/>
                </a:solidFill>
              </a:rPr>
              <a:t>NEGARA</a:t>
            </a:r>
            <a:r>
              <a:rPr lang="id-ID" sz="7200" b="1" dirty="0" smtClean="0">
                <a:solidFill>
                  <a:srgbClr val="0070C0"/>
                </a:solidFill>
              </a:rPr>
              <a:t> </a:t>
            </a:r>
            <a:r>
              <a:rPr lang="id-ID" sz="7200" b="1" dirty="0" smtClean="0">
                <a:solidFill>
                  <a:srgbClr val="002060"/>
                </a:solidFill>
              </a:rPr>
              <a:t>BERKEMBANG</a:t>
            </a:r>
            <a:r>
              <a:rPr lang="id-ID" sz="7200" b="1" dirty="0" smtClean="0">
                <a:solidFill>
                  <a:srgbClr val="0070C0"/>
                </a:solidFill>
              </a:rPr>
              <a:t> </a:t>
            </a:r>
            <a:r>
              <a:rPr lang="id-ID" sz="7200" b="1" dirty="0" smtClean="0">
                <a:solidFill>
                  <a:srgbClr val="7030A0"/>
                </a:solidFill>
              </a:rPr>
              <a:t>DAN </a:t>
            </a:r>
            <a:r>
              <a:rPr lang="id-ID" sz="7200" b="1" dirty="0" smtClean="0">
                <a:solidFill>
                  <a:schemeClr val="accent2">
                    <a:lumMod val="75000"/>
                  </a:schemeClr>
                </a:solidFill>
              </a:rPr>
              <a:t>KURANG</a:t>
            </a:r>
            <a:r>
              <a:rPr lang="id-ID" sz="7200" b="1" dirty="0" smtClean="0">
                <a:solidFill>
                  <a:srgbClr val="0070C0"/>
                </a:solidFill>
              </a:rPr>
              <a:t> </a:t>
            </a:r>
            <a:r>
              <a:rPr lang="id-ID" sz="7200" b="1" dirty="0" smtClean="0">
                <a:solidFill>
                  <a:schemeClr val="tx1">
                    <a:lumMod val="95000"/>
                    <a:lumOff val="5000"/>
                  </a:schemeClr>
                </a:solidFill>
              </a:rPr>
              <a:t>BERKEMBANG</a:t>
            </a:r>
            <a:endParaRPr lang="id-ID" sz="7200" dirty="0">
              <a:solidFill>
                <a:schemeClr val="tx1">
                  <a:lumMod val="95000"/>
                  <a:lumOff val="5000"/>
                </a:schemeClr>
              </a:solidFill>
            </a:endParaRPr>
          </a:p>
        </p:txBody>
      </p:sp>
      <p:sp>
        <p:nvSpPr>
          <p:cNvPr id="2" name="Down Arrow 1"/>
          <p:cNvSpPr/>
          <p:nvPr/>
        </p:nvSpPr>
        <p:spPr>
          <a:xfrm>
            <a:off x="5107581" y="1998617"/>
            <a:ext cx="1188720" cy="105809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1465438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4166237758"/>
              </p:ext>
            </p:extLst>
          </p:nvPr>
        </p:nvGraphicFramePr>
        <p:xfrm>
          <a:off x="330200" y="313509"/>
          <a:ext cx="11557000" cy="6230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4121748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37880232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ISU ISU MASA KINI</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752405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id-ID" sz="4400" dirty="0" smtClean="0"/>
              <a:t>Fenomena </a:t>
            </a:r>
            <a:r>
              <a:rPr lang="id-ID" sz="4400" dirty="0"/>
              <a:t>internasional kontemporer ditandai dengan semakin terintegrasinya segala aspek kehidupan manusia baik secara politik, ekonomi, sosial dan bahkan budaya dalam kerangka globalisasi.</a:t>
            </a:r>
          </a:p>
        </p:txBody>
      </p:sp>
    </p:spTree>
    <p:extLst>
      <p:ext uri="{BB962C8B-B14F-4D97-AF65-F5344CB8AC3E}">
        <p14:creationId xmlns:p14="http://schemas.microsoft.com/office/powerpoint/2010/main" val="474456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id-ID" sz="3200" b="1" dirty="0"/>
              <a:t>Globalisasi memunculkan bentuk hubungan </a:t>
            </a:r>
            <a:r>
              <a:rPr lang="id-ID" sz="3200" b="1" i="1" dirty="0"/>
              <a:t>interdependence</a:t>
            </a:r>
            <a:r>
              <a:rPr lang="id-ID" sz="3200" b="1" dirty="0"/>
              <a:t> dan </a:t>
            </a:r>
            <a:r>
              <a:rPr lang="id-ID" sz="3200" b="1" i="1" dirty="0"/>
              <a:t>interconnection</a:t>
            </a:r>
            <a:r>
              <a:rPr lang="id-ID" sz="3200" b="1" dirty="0"/>
              <a:t> antar negara dan aktor-aktor lain non-negara</a:t>
            </a:r>
          </a:p>
        </p:txBody>
      </p:sp>
      <p:sp>
        <p:nvSpPr>
          <p:cNvPr id="3" name="Content Placeholder 2"/>
          <p:cNvSpPr>
            <a:spLocks noGrp="1"/>
          </p:cNvSpPr>
          <p:nvPr>
            <p:ph idx="1"/>
          </p:nvPr>
        </p:nvSpPr>
        <p:spPr>
          <a:xfrm>
            <a:off x="838200" y="2601531"/>
            <a:ext cx="10515600" cy="3575431"/>
          </a:xfrm>
        </p:spPr>
        <p:txBody>
          <a:bodyPr>
            <a:normAutofit/>
          </a:bodyPr>
          <a:lstStyle/>
          <a:p>
            <a:pPr marL="0" indent="0" algn="ctr">
              <a:buNone/>
            </a:pPr>
            <a:r>
              <a:rPr lang="id-ID" sz="3600" dirty="0"/>
              <a:t>isu-isu global kontemporer tidak lagi berputar pada permasalahan perang dan keamanan internasional semata, melainkan juga isu-isu non-konvensional lain seperti terorisme, </a:t>
            </a:r>
            <a:r>
              <a:rPr lang="id-ID" sz="3600" i="1" dirty="0"/>
              <a:t>global warming</a:t>
            </a:r>
            <a:r>
              <a:rPr lang="id-ID" sz="3600" dirty="0"/>
              <a:t>, </a:t>
            </a:r>
            <a:r>
              <a:rPr lang="id-ID" sz="3600" i="1" dirty="0"/>
              <a:t>transational crime</a:t>
            </a:r>
            <a:r>
              <a:rPr lang="id-ID" sz="3600" dirty="0"/>
              <a:t>,</a:t>
            </a:r>
            <a:r>
              <a:rPr lang="id-ID" sz="3600" i="1" dirty="0"/>
              <a:t> global poverty</a:t>
            </a:r>
            <a:r>
              <a:rPr lang="id-ID" sz="3600" dirty="0"/>
              <a:t> dan sebagainya yang tentunya menuntut peran serta semua aktor untuk mengatasi berbagai permasalahan tersebut.</a:t>
            </a:r>
          </a:p>
        </p:txBody>
      </p:sp>
      <p:sp>
        <p:nvSpPr>
          <p:cNvPr id="4" name="Down Arrow 3"/>
          <p:cNvSpPr/>
          <p:nvPr/>
        </p:nvSpPr>
        <p:spPr>
          <a:xfrm>
            <a:off x="5769735" y="1690688"/>
            <a:ext cx="927279" cy="962360"/>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1132113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lgn="ctr">
              <a:buNone/>
            </a:pPr>
            <a:r>
              <a:rPr lang="id-ID" sz="5400" dirty="0">
                <a:solidFill>
                  <a:srgbClr val="FF0000"/>
                </a:solidFill>
              </a:rPr>
              <a:t>isu ekonomi dan perdagangan internasional merupakan isu yang berjalan paling intens, dinamis dan paling menyita perhatian</a:t>
            </a:r>
            <a:endParaRPr lang="id-ID" sz="5400" dirty="0">
              <a:solidFill>
                <a:srgbClr val="FF0000"/>
              </a:solidFill>
              <a:effectLst/>
            </a:endParaRPr>
          </a:p>
        </p:txBody>
      </p:sp>
    </p:spTree>
    <p:extLst>
      <p:ext uri="{BB962C8B-B14F-4D97-AF65-F5344CB8AC3E}">
        <p14:creationId xmlns:p14="http://schemas.microsoft.com/office/powerpoint/2010/main" val="22637984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b="1" dirty="0" smtClean="0">
                <a:solidFill>
                  <a:schemeClr val="tx2">
                    <a:lumMod val="50000"/>
                  </a:schemeClr>
                </a:solidFill>
              </a:rPr>
              <a:t>I R O N I N Y A</a:t>
            </a:r>
            <a:endParaRPr lang="id-ID" b="1" dirty="0">
              <a:solidFill>
                <a:schemeClr val="tx2">
                  <a:lumMod val="50000"/>
                </a:schemeClr>
              </a:solidFill>
            </a:endParaRPr>
          </a:p>
        </p:txBody>
      </p:sp>
      <p:sp>
        <p:nvSpPr>
          <p:cNvPr id="3" name="Content Placeholder 2"/>
          <p:cNvSpPr>
            <a:spLocks noGrp="1"/>
          </p:cNvSpPr>
          <p:nvPr>
            <p:ph idx="1"/>
          </p:nvPr>
        </p:nvSpPr>
        <p:spPr>
          <a:xfrm>
            <a:off x="1035147" y="2951040"/>
            <a:ext cx="10515600" cy="4351338"/>
          </a:xfrm>
        </p:spPr>
        <p:txBody>
          <a:bodyPr>
            <a:normAutofit/>
          </a:bodyPr>
          <a:lstStyle/>
          <a:p>
            <a:pPr marL="0" indent="0">
              <a:buNone/>
            </a:pPr>
            <a:r>
              <a:rPr lang="id-ID" dirty="0" smtClean="0"/>
              <a:t>Globalisasi                    pengaruh buruk                      dunia </a:t>
            </a:r>
            <a:r>
              <a:rPr lang="id-ID" dirty="0"/>
              <a:t>internasional</a:t>
            </a:r>
          </a:p>
        </p:txBody>
      </p:sp>
      <p:sp>
        <p:nvSpPr>
          <p:cNvPr id="4" name="Right Arrow 3"/>
          <p:cNvSpPr/>
          <p:nvPr/>
        </p:nvSpPr>
        <p:spPr>
          <a:xfrm>
            <a:off x="2735581" y="3101926"/>
            <a:ext cx="1471245" cy="267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ight Arrow 4"/>
          <p:cNvSpPr/>
          <p:nvPr/>
        </p:nvSpPr>
        <p:spPr>
          <a:xfrm>
            <a:off x="6820486" y="3094892"/>
            <a:ext cx="1380979" cy="2672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11487465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Globalisasi dan Negara Dunia Ketiga: Theoretical Framework</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548639" y="1924219"/>
            <a:ext cx="1286586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eaLnBrk="0" fontAlgn="base" hangingPunct="0">
              <a:lnSpc>
                <a:spcPct val="100000"/>
              </a:lnSpc>
              <a:spcBef>
                <a:spcPct val="0"/>
              </a:spcBef>
              <a:spcAft>
                <a:spcPct val="0"/>
              </a:spcAft>
              <a:buNone/>
            </a:pPr>
            <a:r>
              <a:rPr lang="id-ID" sz="3200" dirty="0"/>
              <a:t>Globalisasi merupakan proses percepatan lebih mendalam dan lebih meluas dalam semua aspek kehidupan di seluruh dunia meliputi interaksi, aktifitas dan penggunaan kekuasaan</a:t>
            </a:r>
            <a:endParaRPr kumimoji="0" lang="id-ID" sz="3200" b="1"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1145071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Globalisasi dan Negara Dunia Ketiga: Theoretical Framework</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478300" y="2813363"/>
            <a:ext cx="12865863" cy="226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2000" dirty="0"/>
              <a:t>Sebagai proses ilmiah, maka tidak ada aktor yang menggerakkan globalisasi (</a:t>
            </a:r>
            <a:r>
              <a:rPr lang="id-ID" sz="2000" i="1" dirty="0"/>
              <a:t>no body in charge, no body responsible</a:t>
            </a:r>
            <a:r>
              <a:rPr lang="id-ID" sz="2000" dirty="0"/>
              <a:t>). Karenanya, globalisasi bersifat </a:t>
            </a:r>
            <a:r>
              <a:rPr lang="id-ID" sz="2000" i="1" dirty="0"/>
              <a:t>self-regulating</a:t>
            </a:r>
            <a:r>
              <a:rPr lang="id-ID" sz="2000" dirty="0"/>
              <a:t>. Adapun karakter globalisasi antara lain:</a:t>
            </a:r>
          </a:p>
          <a:p>
            <a:r>
              <a:rPr lang="id-ID" sz="2000" dirty="0"/>
              <a:t>Berkaitan dengan kemajuan teknologi, informasi, dan komunikasi transnasional.</a:t>
            </a:r>
          </a:p>
          <a:p>
            <a:r>
              <a:rPr lang="id-ID" sz="2000" dirty="0"/>
              <a:t>Berkaitan dengan akumulasi kapital, investasi, keuangan dan perdagangan global.</a:t>
            </a:r>
          </a:p>
          <a:p>
            <a:r>
              <a:rPr lang="id-ID" sz="2000" dirty="0"/>
              <a:t>Berkaitan dengan intensitas perpindahan manusia, pertukaran budaya, nilai-nilai dan ide transnasional.</a:t>
            </a:r>
          </a:p>
          <a:p>
            <a:r>
              <a:rPr lang="id-ID" sz="2000" dirty="0"/>
              <a:t>Berkaitan dengan interdependensi antar bangsa dan masyarakat.</a:t>
            </a:r>
          </a:p>
        </p:txBody>
      </p:sp>
    </p:spTree>
    <p:extLst>
      <p:ext uri="{BB962C8B-B14F-4D97-AF65-F5344CB8AC3E}">
        <p14:creationId xmlns:p14="http://schemas.microsoft.com/office/powerpoint/2010/main" val="27100606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Globalisasi dan Negara Dunia Ketiga: Theoretical Framework</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478300" y="2141385"/>
            <a:ext cx="12865863" cy="3611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2000" dirty="0" smtClean="0"/>
              <a:t>Hyperglobalist</a:t>
            </a:r>
          </a:p>
          <a:p>
            <a:pPr marL="0" indent="0">
              <a:buNone/>
            </a:pPr>
            <a:r>
              <a:rPr lang="id-ID" sz="2000" dirty="0"/>
              <a:t> </a:t>
            </a:r>
            <a:r>
              <a:rPr lang="id-ID" sz="2000" dirty="0" smtClean="0"/>
              <a:t>   </a:t>
            </a:r>
            <a:r>
              <a:rPr lang="id-ID" sz="2000" dirty="0"/>
              <a:t>menganggap bahwa negara bangsa menghadapi peluang dan ancaman akibat intensitas proses ekonomi </a:t>
            </a:r>
            <a:r>
              <a:rPr lang="id-ID" sz="2000" dirty="0" smtClean="0"/>
              <a:t>dan</a:t>
            </a:r>
          </a:p>
          <a:p>
            <a:pPr marL="0" indent="0">
              <a:buNone/>
            </a:pPr>
            <a:r>
              <a:rPr lang="id-ID" sz="2000" dirty="0"/>
              <a:t> </a:t>
            </a:r>
            <a:r>
              <a:rPr lang="id-ID" sz="2000" dirty="0" smtClean="0"/>
              <a:t>   politik yang </a:t>
            </a:r>
            <a:r>
              <a:rPr lang="id-ID" sz="2000" dirty="0"/>
              <a:t>transnasional. </a:t>
            </a:r>
            <a:endParaRPr lang="id-ID" sz="2000" dirty="0" smtClean="0"/>
          </a:p>
          <a:p>
            <a:r>
              <a:rPr lang="id-ID" sz="2000" dirty="0" smtClean="0"/>
              <a:t>Skeptis</a:t>
            </a:r>
          </a:p>
          <a:p>
            <a:pPr marL="0" indent="0">
              <a:buNone/>
            </a:pPr>
            <a:r>
              <a:rPr lang="id-ID" sz="2000" dirty="0" smtClean="0"/>
              <a:t>     menganggap </a:t>
            </a:r>
            <a:r>
              <a:rPr lang="id-ID" sz="2000" dirty="0"/>
              <a:t>bahwa globalisasi merupakan konstruksi ideologi / sosial sehingga bukan barang </a:t>
            </a:r>
            <a:r>
              <a:rPr lang="id-ID" sz="2000" dirty="0" smtClean="0"/>
              <a:t>baru</a:t>
            </a:r>
          </a:p>
          <a:p>
            <a:r>
              <a:rPr lang="id-ID" sz="2000" dirty="0" smtClean="0"/>
              <a:t>Transformasionalis</a:t>
            </a:r>
          </a:p>
          <a:p>
            <a:pPr marL="0" indent="0">
              <a:buNone/>
            </a:pPr>
            <a:r>
              <a:rPr lang="id-ID" sz="2000" dirty="0"/>
              <a:t> </a:t>
            </a:r>
            <a:r>
              <a:rPr lang="id-ID" sz="2000" dirty="0" smtClean="0"/>
              <a:t>    menganggap </a:t>
            </a:r>
            <a:r>
              <a:rPr lang="id-ID" sz="2000" dirty="0"/>
              <a:t>bahwa globalisasi merupakan kondisi politik, ekonomi, sosial dan budaya yang baru </a:t>
            </a:r>
            <a:r>
              <a:rPr lang="id-ID" sz="2000" dirty="0" smtClean="0"/>
              <a:t>karena</a:t>
            </a:r>
          </a:p>
          <a:p>
            <a:pPr marL="0" indent="0">
              <a:buNone/>
            </a:pPr>
            <a:r>
              <a:rPr lang="id-ID" sz="2000" dirty="0"/>
              <a:t> </a:t>
            </a:r>
            <a:r>
              <a:rPr lang="id-ID" sz="2000" dirty="0" smtClean="0"/>
              <a:t>    mentransformasikan </a:t>
            </a:r>
            <a:r>
              <a:rPr lang="id-ID" sz="2000" dirty="0"/>
              <a:t>kekuasaan negara.</a:t>
            </a:r>
            <a:endParaRPr lang="id-ID" sz="2000" dirty="0" smtClean="0"/>
          </a:p>
          <a:p>
            <a:pPr marL="0" indent="0">
              <a:buNone/>
            </a:pPr>
            <a:endParaRPr lang="id-ID" sz="2000" dirty="0"/>
          </a:p>
        </p:txBody>
      </p:sp>
    </p:spTree>
    <p:extLst>
      <p:ext uri="{BB962C8B-B14F-4D97-AF65-F5344CB8AC3E}">
        <p14:creationId xmlns:p14="http://schemas.microsoft.com/office/powerpoint/2010/main" val="165835023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b="1" dirty="0"/>
              <a:t>Berlangsungnya Globalisasi di Negara Dunia Ketiga</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0" y="1728156"/>
            <a:ext cx="12865863" cy="4465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buNone/>
            </a:pPr>
            <a:r>
              <a:rPr lang="id-ID" sz="2400" dirty="0"/>
              <a:t>Globalisasi di negara-negara dunia ketiga telah menciptakan hubungan interdependensi yang sangat kuat. Akibat dari interdependensi tersebut antara </a:t>
            </a:r>
            <a:r>
              <a:rPr lang="id-ID" sz="2400" dirty="0" smtClean="0"/>
              <a:t>lain:</a:t>
            </a:r>
          </a:p>
          <a:p>
            <a:pPr marL="0" indent="0">
              <a:buNone/>
            </a:pPr>
            <a:r>
              <a:rPr lang="id-ID" sz="2400" i="1" dirty="0" smtClean="0"/>
              <a:t>pertama</a:t>
            </a:r>
            <a:r>
              <a:rPr lang="id-ID" sz="2400" i="1" dirty="0"/>
              <a:t>,</a:t>
            </a:r>
            <a:r>
              <a:rPr lang="id-ID" sz="2400" dirty="0"/>
              <a:t> persoalan di bidang perdagangan. Akibat globalisasi, semua negara sepakat dengan ekonomi yang dikendalikan oleh pasar. Faktanya, </a:t>
            </a:r>
            <a:r>
              <a:rPr lang="id-ID" sz="2400" i="1" dirty="0"/>
              <a:t>fair trade</a:t>
            </a:r>
            <a:r>
              <a:rPr lang="id-ID" sz="2400" dirty="0"/>
              <a:t> yang menjadi prinsip pasar bebas dihalangi oleh berbagai hambatan dan kerumitan. Akibatnya, hanya negara-negara maju yang dapat menikmati keuntungan ekonomi dan perdagangan dewasa ini. Selebihnya, mereka terutama negara-negara dunia ketiga hanya sebagai partisipan </a:t>
            </a:r>
            <a:r>
              <a:rPr lang="id-ID" sz="2400" dirty="0" smtClean="0"/>
              <a:t>penggembira.</a:t>
            </a:r>
          </a:p>
          <a:p>
            <a:pPr marL="0" indent="0">
              <a:buNone/>
            </a:pPr>
            <a:r>
              <a:rPr lang="id-ID" sz="2400" i="1" dirty="0" smtClean="0"/>
              <a:t>Kedua</a:t>
            </a:r>
            <a:r>
              <a:rPr lang="id-ID" sz="2400" i="1" dirty="0"/>
              <a:t>,</a:t>
            </a:r>
            <a:r>
              <a:rPr lang="id-ID" sz="2400" dirty="0"/>
              <a:t> persoalan di bidang moneter. Hampir sama dengan perdagangan, stabilitas moneter internasional sebagai prinsip yang disetujui internasional kemudian terhambat oleh ego dan kepentingan negara-negara maju yang tentunya mengorbankan kepentingan negara-negara dunia </a:t>
            </a:r>
            <a:r>
              <a:rPr lang="id-ID" sz="2400" dirty="0" smtClean="0"/>
              <a:t>ketiga.</a:t>
            </a:r>
          </a:p>
          <a:p>
            <a:pPr marL="0" indent="0">
              <a:buNone/>
            </a:pPr>
            <a:r>
              <a:rPr lang="id-ID" sz="2400" i="1" dirty="0" smtClean="0"/>
              <a:t>Ketiga</a:t>
            </a:r>
            <a:r>
              <a:rPr lang="id-ID" sz="2400" i="1" dirty="0"/>
              <a:t>,</a:t>
            </a:r>
            <a:r>
              <a:rPr lang="id-ID" sz="2400" dirty="0"/>
              <a:t> persoalan di bidang produksi global</a:t>
            </a:r>
          </a:p>
        </p:txBody>
      </p:sp>
    </p:spTree>
    <p:extLst>
      <p:ext uri="{BB962C8B-B14F-4D97-AF65-F5344CB8AC3E}">
        <p14:creationId xmlns:p14="http://schemas.microsoft.com/office/powerpoint/2010/main" val="29488542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
            </a:r>
            <a:br>
              <a:rPr lang="id-ID" dirty="0"/>
            </a:br>
            <a:endParaRPr lang="id-ID" dirty="0"/>
          </a:p>
        </p:txBody>
      </p:sp>
      <p:sp>
        <p:nvSpPr>
          <p:cNvPr id="3" name="Content Placeholder 2"/>
          <p:cNvSpPr>
            <a:spLocks noGrp="1"/>
          </p:cNvSpPr>
          <p:nvPr>
            <p:ph idx="1"/>
          </p:nvPr>
        </p:nvSpPr>
        <p:spPr>
          <a:xfrm>
            <a:off x="838200" y="759655"/>
            <a:ext cx="10515600" cy="5417308"/>
          </a:xfrm>
        </p:spPr>
        <p:txBody>
          <a:bodyPr>
            <a:normAutofit fontScale="92500" lnSpcReduction="10000"/>
          </a:bodyPr>
          <a:lstStyle/>
          <a:p>
            <a:pPr marL="0" indent="0" algn="ctr">
              <a:buNone/>
            </a:pPr>
            <a:r>
              <a:rPr lang="id-ID" sz="5400" dirty="0">
                <a:solidFill>
                  <a:schemeClr val="accent6">
                    <a:lumMod val="50000"/>
                  </a:schemeClr>
                </a:solidFill>
              </a:rPr>
              <a:t>Langkah terbaik dalam mengelola globalisasi adalah dengan saling mempertemukan kepentingan negara-negara maju dan negara-negara dunia ketiga kemudian menegosiasikan dan melaksanakannya dengan iktikad baik dalam kerangka kerjasama dan hubungan persahabatan damai.</a:t>
            </a:r>
            <a:endParaRPr lang="id-ID" sz="5400" dirty="0">
              <a:solidFill>
                <a:schemeClr val="accent6">
                  <a:lumMod val="50000"/>
                </a:schemeClr>
              </a:solidFill>
              <a:effectLst/>
            </a:endParaRPr>
          </a:p>
        </p:txBody>
      </p:sp>
    </p:spTree>
    <p:extLst>
      <p:ext uri="{BB962C8B-B14F-4D97-AF65-F5344CB8AC3E}">
        <p14:creationId xmlns:p14="http://schemas.microsoft.com/office/powerpoint/2010/main" val="337965070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3248436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Lingkungan Hidup</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703594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pPr marL="0" indent="0">
              <a:buNone/>
            </a:pPr>
            <a:r>
              <a:rPr lang="id-ID" dirty="0"/>
              <a:t>Saat ini masalah lingkungan cukup sering diperbincangkan. Sebagaimana telah diketahui bahwa lapisan ozon kini semakin menipis. Dengan terus menipisnya lapisan ozon, sangat dikhawatirkan bila lapisan ini tidak ada atau menghilang sama sekali dari alam semesta ini. Tanpa lapisan ozon sangat banyak akibat negatif yang akan menimpa makhluk hidup di muka bumi ini (Effendi, 2001).</a:t>
            </a:r>
          </a:p>
        </p:txBody>
      </p:sp>
    </p:spTree>
    <p:extLst>
      <p:ext uri="{BB962C8B-B14F-4D97-AF65-F5344CB8AC3E}">
        <p14:creationId xmlns:p14="http://schemas.microsoft.com/office/powerpoint/2010/main" val="5574089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marL="0" indent="0" algn="ctr">
              <a:buNone/>
            </a:pPr>
            <a:r>
              <a:rPr lang="id-ID" sz="4400" dirty="0"/>
              <a:t>Masalah global lainnya yang kini menjadi isu kritis lingkungan diantaranya pertumbuhan penduduk dunia yang amat pesat (Resosoedarmo Soedjiran, 1984). </a:t>
            </a:r>
          </a:p>
        </p:txBody>
      </p:sp>
    </p:spTree>
    <p:extLst>
      <p:ext uri="{BB962C8B-B14F-4D97-AF65-F5344CB8AC3E}">
        <p14:creationId xmlns:p14="http://schemas.microsoft.com/office/powerpoint/2010/main" val="411128167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fontScale="92500" lnSpcReduction="10000"/>
          </a:bodyPr>
          <a:lstStyle/>
          <a:p>
            <a:r>
              <a:rPr lang="id-ID" dirty="0"/>
              <a:t>Pertumbuhan penduduk ini juga akan </a:t>
            </a:r>
            <a:r>
              <a:rPr lang="id-ID" dirty="0" smtClean="0"/>
              <a:t>berdampak </a:t>
            </a:r>
            <a:r>
              <a:rPr lang="id-ID" dirty="0"/>
              <a:t>pada meningkatnya kebutuhan produksi pangan. Saat ini Indonesia masih sangat bergantung pada sumber energi minyak bumi. Penggunaan minyak dari sisi lingkungan, dan lebih spesifiknya sisi komposisi udara di atmosfir, berarti peningkatan gas karbon dioksiida (CO2). Gas ini, bersama lima jenis gas lain diketahui menjadi penyebab terjadinya efek pemanasan global (Hermawan, 2017). Diperkirakan diantara tahun 1990-2100 akan terjadi kenaikan ratarata suhu global sekitar 1,4 sampai 5,8 derajat celsius. Akibatnya akan terjadi kenaikan rata-rata permukaan air laut disebabkan mencairnya gunung-gunung es di kutub. Banyak kawasan di dunia akan terendam air laut. Akan terjadi perubahan iklim global. Hujan dan banjir akan meningkat. Wabah beberapa penyakit akan meningkat pula. Produksi tumbuhan pangan pun terganggu </a:t>
            </a:r>
          </a:p>
        </p:txBody>
      </p:sp>
    </p:spTree>
    <p:extLst>
      <p:ext uri="{BB962C8B-B14F-4D97-AF65-F5344CB8AC3E}">
        <p14:creationId xmlns:p14="http://schemas.microsoft.com/office/powerpoint/2010/main" val="250122329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LINGKUNGAN HIDUP</a:t>
            </a:r>
            <a:endParaRPr lang="id-ID" dirty="0"/>
          </a:p>
        </p:txBody>
      </p:sp>
      <p:sp>
        <p:nvSpPr>
          <p:cNvPr id="3" name="Content Placeholder 2"/>
          <p:cNvSpPr>
            <a:spLocks noGrp="1"/>
          </p:cNvSpPr>
          <p:nvPr>
            <p:ph idx="1"/>
          </p:nvPr>
        </p:nvSpPr>
        <p:spPr/>
        <p:txBody>
          <a:bodyPr>
            <a:normAutofit/>
          </a:bodyPr>
          <a:lstStyle/>
          <a:p>
            <a:r>
              <a:rPr lang="id-ID" sz="4400" dirty="0"/>
              <a:t>lingkungan hidup tidak lain yaitu segala sesuatu yang ada disekeliling manusia yang berpengaruh terhadap kelangsungan dan kesejahteraan manusia (dan makhluk hidup lainnya.</a:t>
            </a:r>
          </a:p>
        </p:txBody>
      </p:sp>
    </p:spTree>
    <p:extLst>
      <p:ext uri="{BB962C8B-B14F-4D97-AF65-F5344CB8AC3E}">
        <p14:creationId xmlns:p14="http://schemas.microsoft.com/office/powerpoint/2010/main" val="412613513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sz="6600" b="1" dirty="0" smtClean="0"/>
              <a:t>MASALAH LINGKUNGAN</a:t>
            </a:r>
            <a:r>
              <a:rPr lang="id-ID" dirty="0"/>
              <a:t/>
            </a:r>
            <a:br>
              <a:rPr lang="id-ID" dirty="0"/>
            </a:br>
            <a:endParaRPr lang="id-ID" dirty="0"/>
          </a:p>
        </p:txBody>
      </p:sp>
      <p:sp>
        <p:nvSpPr>
          <p:cNvPr id="3" name="Content Placeholder 2"/>
          <p:cNvSpPr>
            <a:spLocks noGrp="1"/>
          </p:cNvSpPr>
          <p:nvPr>
            <p:ph idx="1"/>
          </p:nvPr>
        </p:nvSpPr>
        <p:spPr/>
        <p:txBody>
          <a:bodyPr>
            <a:normAutofit fontScale="92500" lnSpcReduction="20000"/>
          </a:bodyPr>
          <a:lstStyle/>
          <a:p>
            <a:pPr marL="0" indent="0">
              <a:buNone/>
            </a:pPr>
            <a:r>
              <a:rPr lang="id-ID" sz="4800" dirty="0"/>
              <a:t>Masalah lingkungan seperti pencemaran (udara, tanah, air, suara atau kebisingan, sinar yang menyilaukan), banjir, kekeringan, tanah longsor, hama, dan sebangsanya yang mengganggu bahkan mengancam kehidupan manusia, tidak hanya terjadi secara lokal atau regional di tempat-tempat atau kawasan tertentu, melainkan secara meluas terjadi dimana-mana dipermukaan bumi ini. </a:t>
            </a:r>
          </a:p>
        </p:txBody>
      </p:sp>
    </p:spTree>
    <p:extLst>
      <p:ext uri="{BB962C8B-B14F-4D97-AF65-F5344CB8AC3E}">
        <p14:creationId xmlns:p14="http://schemas.microsoft.com/office/powerpoint/2010/main" val="345164619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effectLst>
                  <a:outerShdw blurRad="38100" dist="38100" dir="2700000" algn="tl">
                    <a:srgbClr val="000000">
                      <a:alpha val="43137"/>
                    </a:srgbClr>
                  </a:outerShdw>
                </a:effectLst>
              </a:rPr>
              <a:t>ISU LINGKUNGAN</a:t>
            </a:r>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buNone/>
            </a:pPr>
            <a:r>
              <a:rPr lang="id-ID" dirty="0"/>
              <a:t>Isu Lingkungan </a:t>
            </a:r>
            <a:r>
              <a:rPr lang="id-ID" dirty="0" smtClean="0"/>
              <a:t>Lokal</a:t>
            </a:r>
          </a:p>
          <a:p>
            <a:pPr marL="0" indent="0">
              <a:buNone/>
            </a:pPr>
            <a:r>
              <a:rPr lang="id-ID" dirty="0" smtClean="0">
                <a:effectLst/>
              </a:rPr>
              <a:t>Isu Lingkungan Nasional</a:t>
            </a:r>
            <a:endParaRPr lang="id-ID" dirty="0">
              <a:effectLst/>
            </a:endParaRPr>
          </a:p>
        </p:txBody>
      </p:sp>
    </p:spTree>
    <p:extLst>
      <p:ext uri="{BB962C8B-B14F-4D97-AF65-F5344CB8AC3E}">
        <p14:creationId xmlns:p14="http://schemas.microsoft.com/office/powerpoint/2010/main" val="59455445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ISU LINGKUNGAN LOKAL</a:t>
            </a:r>
            <a:endParaRPr lang="id-ID" b="1" dirty="0"/>
          </a:p>
        </p:txBody>
      </p:sp>
      <p:sp>
        <p:nvSpPr>
          <p:cNvPr id="3" name="Content Placeholder 2"/>
          <p:cNvSpPr>
            <a:spLocks noGrp="1"/>
          </p:cNvSpPr>
          <p:nvPr>
            <p:ph idx="1"/>
          </p:nvPr>
        </p:nvSpPr>
        <p:spPr/>
        <p:txBody>
          <a:bodyPr>
            <a:normAutofit/>
          </a:bodyPr>
          <a:lstStyle/>
          <a:p>
            <a:r>
              <a:rPr lang="id-ID" dirty="0" smtClean="0"/>
              <a:t>Banjir</a:t>
            </a:r>
          </a:p>
          <a:p>
            <a:r>
              <a:rPr lang="id-ID" dirty="0" smtClean="0"/>
              <a:t>Longsor</a:t>
            </a:r>
          </a:p>
          <a:p>
            <a:r>
              <a:rPr lang="id-ID" dirty="0" smtClean="0"/>
              <a:t>dsb</a:t>
            </a:r>
            <a:endParaRPr lang="id-ID" dirty="0"/>
          </a:p>
        </p:txBody>
      </p:sp>
    </p:spTree>
    <p:extLst>
      <p:ext uri="{BB962C8B-B14F-4D97-AF65-F5344CB8AC3E}">
        <p14:creationId xmlns:p14="http://schemas.microsoft.com/office/powerpoint/2010/main" val="360867758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Isu Lingkungan Nasional</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1007165" y="3278023"/>
            <a:ext cx="19624064"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eaLnBrk="0" fontAlgn="base" hangingPunct="0">
              <a:lnSpc>
                <a:spcPct val="100000"/>
              </a:lnSpc>
              <a:spcBef>
                <a:spcPct val="0"/>
              </a:spcBef>
              <a:spcAft>
                <a:spcPct val="0"/>
              </a:spcAft>
              <a:buNone/>
            </a:pPr>
            <a:r>
              <a:rPr lang="id-ID" sz="4400" dirty="0"/>
              <a:t>Pencemaran minyak lepas </a:t>
            </a:r>
            <a:r>
              <a:rPr lang="id-ID" sz="4400" dirty="0" smtClean="0"/>
              <a:t>pantai</a:t>
            </a:r>
          </a:p>
          <a:p>
            <a:pPr marL="0" lvl="0" indent="0" eaLnBrk="0" fontAlgn="base" hangingPunct="0">
              <a:lnSpc>
                <a:spcPct val="100000"/>
              </a:lnSpc>
              <a:spcBef>
                <a:spcPct val="0"/>
              </a:spcBef>
              <a:spcAft>
                <a:spcPct val="0"/>
              </a:spcAft>
              <a:buNone/>
            </a:pPr>
            <a:r>
              <a:rPr lang="id-ID" sz="4400" dirty="0" smtClean="0"/>
              <a:t>Kebakaran </a:t>
            </a:r>
            <a:r>
              <a:rPr lang="id-ID" sz="4400" dirty="0"/>
              <a:t>Hutan</a:t>
            </a:r>
            <a:endParaRPr kumimoji="0" lang="id-ID" sz="4400" b="1"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9585620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ISU GLOBAL MASA KINI DAN MASA MENDATANG</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5603776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269687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marL="0" indent="0" algn="ctr">
              <a:buNone/>
            </a:pPr>
            <a:r>
              <a:rPr lang="id-ID" sz="3600" dirty="0">
                <a:solidFill>
                  <a:schemeClr val="bg2">
                    <a:lumMod val="10000"/>
                  </a:schemeClr>
                </a:solidFill>
              </a:rPr>
              <a:t>Perspektif global menjadi penjaga stabilitas dan pengontrol faktor luar yang sangat kuat. Oleh karena itu, peningkatan kerja sama dengan negara lain dalam segala bidang perlu ditingkatkan. Negara harus bersifat terbuka, karena kerja sama dalam berbagai bidang menuntut adanya komitmen yang tinggi. Negara harus beradaptasi dengan sistem yang terus berubah, aktif mengikuti dan mengadakan perubahan.</a:t>
            </a:r>
          </a:p>
        </p:txBody>
      </p:sp>
    </p:spTree>
    <p:extLst>
      <p:ext uri="{BB962C8B-B14F-4D97-AF65-F5344CB8AC3E}">
        <p14:creationId xmlns:p14="http://schemas.microsoft.com/office/powerpoint/2010/main" val="77901645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25472272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Ditinjau dari Sudut Ilmu-ilmu sosial</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3287907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ILMU SOSIAL</a:t>
            </a:r>
            <a:endParaRPr lang="id-ID" dirty="0"/>
          </a:p>
        </p:txBody>
      </p:sp>
      <p:sp>
        <p:nvSpPr>
          <p:cNvPr id="3" name="Content Placeholder 2"/>
          <p:cNvSpPr>
            <a:spLocks noGrp="1"/>
          </p:cNvSpPr>
          <p:nvPr>
            <p:ph idx="1"/>
          </p:nvPr>
        </p:nvSpPr>
        <p:spPr/>
        <p:txBody>
          <a:bodyPr>
            <a:normAutofit/>
          </a:bodyPr>
          <a:lstStyle/>
          <a:p>
            <a:r>
              <a:rPr lang="id-ID" sz="4400" dirty="0"/>
              <a:t>interaksi antar individu, individu dan kelompok, dan interaksi antara kelompok dan kelompok.</a:t>
            </a:r>
          </a:p>
        </p:txBody>
      </p:sp>
    </p:spTree>
    <p:extLst>
      <p:ext uri="{BB962C8B-B14F-4D97-AF65-F5344CB8AC3E}">
        <p14:creationId xmlns:p14="http://schemas.microsoft.com/office/powerpoint/2010/main" val="358635293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sz="6600" b="1" dirty="0"/>
              <a:t>Ciri-ciri </a:t>
            </a:r>
            <a:r>
              <a:rPr lang="id-ID" sz="6600" b="1" dirty="0" smtClean="0"/>
              <a:t>globalisasi</a:t>
            </a:r>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buNone/>
            </a:pPr>
            <a:r>
              <a:rPr lang="id-ID" sz="4800" dirty="0" smtClean="0"/>
              <a:t>a. Padat </a:t>
            </a:r>
            <a:r>
              <a:rPr lang="id-ID" sz="4800" dirty="0"/>
              <a:t>informasi</a:t>
            </a:r>
            <a:br>
              <a:rPr lang="id-ID" sz="4800" dirty="0"/>
            </a:br>
            <a:r>
              <a:rPr lang="id-ID" sz="4800" dirty="0"/>
              <a:t>b. Kompetisi yang sehat</a:t>
            </a:r>
            <a:br>
              <a:rPr lang="id-ID" sz="4800" dirty="0"/>
            </a:br>
            <a:r>
              <a:rPr lang="id-ID" sz="4800" dirty="0"/>
              <a:t>c. Komunikasi yang lancar</a:t>
            </a:r>
            <a:br>
              <a:rPr lang="id-ID" sz="4800" dirty="0"/>
            </a:br>
            <a:r>
              <a:rPr lang="id-ID" sz="4800" dirty="0"/>
              <a:t>d. Keterbukaan</a:t>
            </a:r>
          </a:p>
        </p:txBody>
      </p:sp>
    </p:spTree>
    <p:extLst>
      <p:ext uri="{BB962C8B-B14F-4D97-AF65-F5344CB8AC3E}">
        <p14:creationId xmlns:p14="http://schemas.microsoft.com/office/powerpoint/2010/main" val="233723676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effectLst>
                  <a:outerShdw blurRad="38100" dist="38100" dir="2700000" algn="tl">
                    <a:srgbClr val="000000">
                      <a:alpha val="43137"/>
                    </a:srgbClr>
                  </a:outerShdw>
                </a:effectLst>
              </a:rPr>
              <a:t>Suriakusumah(2007)</a:t>
            </a:r>
            <a:r>
              <a:rPr lang="id-ID" b="1" dirty="0" smtClean="0">
                <a:effectLst>
                  <a:outerShdw blurRad="38100" dist="38100" dir="2700000" algn="tl">
                    <a:srgbClr val="000000">
                      <a:alpha val="43137"/>
                    </a:srgbClr>
                  </a:outerShdw>
                </a:effectLst>
                <a:sym typeface="Wingdings" panose="05000000000000000000" pitchFamily="2" charset="2"/>
              </a:rPr>
              <a:t></a:t>
            </a:r>
            <a:r>
              <a:rPr lang="id-ID" b="1" dirty="0" smtClean="0">
                <a:effectLst>
                  <a:outerShdw blurRad="38100" dist="38100" dir="2700000" algn="tl">
                    <a:srgbClr val="000000">
                      <a:alpha val="43137"/>
                    </a:srgbClr>
                  </a:outerShdw>
                </a:effectLst>
              </a:rPr>
              <a:t>Fenomena </a:t>
            </a:r>
            <a:r>
              <a:rPr lang="id-ID" b="1" dirty="0">
                <a:effectLst>
                  <a:outerShdw blurRad="38100" dist="38100" dir="2700000" algn="tl">
                    <a:srgbClr val="000000">
                      <a:alpha val="43137"/>
                    </a:srgbClr>
                  </a:outerShdw>
                </a:effectLst>
              </a:rPr>
              <a:t>global ditandai dengan hal </a:t>
            </a:r>
            <a:r>
              <a:rPr lang="id-ID" b="1" dirty="0" smtClean="0">
                <a:effectLst>
                  <a:outerShdw blurRad="38100" dist="38100" dir="2700000" algn="tl">
                    <a:srgbClr val="000000">
                      <a:alpha val="43137"/>
                    </a:srgbClr>
                  </a:outerShdw>
                </a:effectLst>
              </a:rPr>
              <a:t>hal</a:t>
            </a:r>
            <a:r>
              <a:rPr lang="id-ID" dirty="0" smtClean="0"/>
              <a:t>:</a:t>
            </a:r>
            <a:r>
              <a:rPr lang="id-ID" dirty="0"/>
              <a:t/>
            </a:r>
            <a:br>
              <a:rPr lang="id-ID" dirty="0"/>
            </a:br>
            <a:endParaRPr lang="id-ID" dirty="0"/>
          </a:p>
        </p:txBody>
      </p:sp>
      <p:sp>
        <p:nvSpPr>
          <p:cNvPr id="3" name="Content Placeholder 2"/>
          <p:cNvSpPr>
            <a:spLocks noGrp="1"/>
          </p:cNvSpPr>
          <p:nvPr>
            <p:ph idx="1"/>
          </p:nvPr>
        </p:nvSpPr>
        <p:spPr/>
        <p:txBody>
          <a:bodyPr>
            <a:normAutofit fontScale="92500" lnSpcReduction="20000"/>
          </a:bodyPr>
          <a:lstStyle/>
          <a:p>
            <a:pPr marL="0" indent="0">
              <a:buNone/>
            </a:pPr>
            <a:r>
              <a:rPr lang="id-ID" dirty="0" smtClean="0"/>
              <a:t>1.</a:t>
            </a:r>
            <a:r>
              <a:rPr lang="id-ID" dirty="0"/>
              <a:t> </a:t>
            </a:r>
            <a:r>
              <a:rPr lang="id-ID" dirty="0" smtClean="0"/>
              <a:t>Adanya </a:t>
            </a:r>
            <a:r>
              <a:rPr lang="id-ID" dirty="0"/>
              <a:t>kemajuan IPTEK, yang membuat kemajuan pula dibidang komunikasi, penggunaan barang elektronik yang tidak dipisahkan dari keseharian manusia, </a:t>
            </a:r>
          </a:p>
          <a:p>
            <a:pPr marL="0" indent="0">
              <a:buNone/>
            </a:pPr>
            <a:r>
              <a:rPr lang="id-ID" dirty="0" smtClean="0"/>
              <a:t>2.</a:t>
            </a:r>
            <a:r>
              <a:rPr lang="id-ID" dirty="0"/>
              <a:t> </a:t>
            </a:r>
            <a:r>
              <a:rPr lang="id-ID" dirty="0" smtClean="0"/>
              <a:t>Persenjataan </a:t>
            </a:r>
            <a:r>
              <a:rPr lang="id-ID" dirty="0"/>
              <a:t>militer yang semakin </a:t>
            </a:r>
            <a:r>
              <a:rPr lang="id-ID" dirty="0" smtClean="0"/>
              <a:t>maju</a:t>
            </a:r>
          </a:p>
          <a:p>
            <a:pPr marL="0" indent="0">
              <a:buNone/>
            </a:pPr>
            <a:r>
              <a:rPr lang="id-ID" dirty="0" smtClean="0"/>
              <a:t>3</a:t>
            </a:r>
            <a:r>
              <a:rPr lang="id-ID" dirty="0"/>
              <a:t>. </a:t>
            </a:r>
            <a:r>
              <a:rPr lang="id-ID" dirty="0" smtClean="0"/>
              <a:t>Adanya </a:t>
            </a:r>
            <a:r>
              <a:rPr lang="id-ID" dirty="0"/>
              <a:t>genjatan </a:t>
            </a:r>
            <a:r>
              <a:rPr lang="id-ID" dirty="0" smtClean="0"/>
              <a:t>senjata</a:t>
            </a:r>
          </a:p>
          <a:p>
            <a:pPr marL="0" indent="0">
              <a:buNone/>
            </a:pPr>
            <a:r>
              <a:rPr lang="id-ID" dirty="0" smtClean="0"/>
              <a:t>4</a:t>
            </a:r>
            <a:r>
              <a:rPr lang="id-ID" dirty="0"/>
              <a:t>. </a:t>
            </a:r>
            <a:r>
              <a:rPr lang="id-ID" dirty="0" smtClean="0"/>
              <a:t>Adanya </a:t>
            </a:r>
            <a:r>
              <a:rPr lang="id-ID" dirty="0"/>
              <a:t>kemajuan ekonomi sehingga membuat rakyat sejahtera dan makmur.</a:t>
            </a:r>
          </a:p>
          <a:p>
            <a:pPr marL="0" indent="0">
              <a:buNone/>
            </a:pPr>
            <a:r>
              <a:rPr lang="id-ID" dirty="0"/>
              <a:t>5. </a:t>
            </a:r>
            <a:r>
              <a:rPr lang="id-ID" dirty="0" smtClean="0"/>
              <a:t>Di </a:t>
            </a:r>
            <a:r>
              <a:rPr lang="id-ID" dirty="0"/>
              <a:t>bidang kesehatan yang fasilitasnya semakin memadai sehingga masyarakat </a:t>
            </a:r>
            <a:r>
              <a:rPr lang="id-ID" dirty="0" smtClean="0"/>
              <a:t>menerima </a:t>
            </a:r>
            <a:r>
              <a:rPr lang="id-ID" dirty="0"/>
              <a:t>pelayanan dengan baik.</a:t>
            </a:r>
          </a:p>
          <a:p>
            <a:pPr marL="0" indent="0">
              <a:buNone/>
            </a:pPr>
            <a:r>
              <a:rPr lang="id-ID" dirty="0"/>
              <a:t>6. </a:t>
            </a:r>
            <a:r>
              <a:rPr lang="id-ID" dirty="0" smtClean="0"/>
              <a:t>Adanya </a:t>
            </a:r>
            <a:r>
              <a:rPr lang="id-ID" dirty="0"/>
              <a:t>sekolah SBI yang menggunakan multikurikulum sehingga membuat adanya timbal balik antara guru dan siswa. Guru yang ada didalam SBI adalah guru-guru yang berkualitas.</a:t>
            </a:r>
            <a:endParaRPr lang="id-ID" dirty="0">
              <a:effectLst/>
            </a:endParaRPr>
          </a:p>
        </p:txBody>
      </p:sp>
    </p:spTree>
    <p:extLst>
      <p:ext uri="{BB962C8B-B14F-4D97-AF65-F5344CB8AC3E}">
        <p14:creationId xmlns:p14="http://schemas.microsoft.com/office/powerpoint/2010/main" val="27540016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Yang dapat ditangkap pada perspektif globalnya:</a:t>
            </a:r>
            <a:endParaRPr lang="id-ID" b="1" dirty="0"/>
          </a:p>
        </p:txBody>
      </p:sp>
      <p:sp>
        <p:nvSpPr>
          <p:cNvPr id="3" name="Content Placeholder 2"/>
          <p:cNvSpPr>
            <a:spLocks noGrp="1"/>
          </p:cNvSpPr>
          <p:nvPr>
            <p:ph idx="1"/>
          </p:nvPr>
        </p:nvSpPr>
        <p:spPr/>
        <p:txBody>
          <a:bodyPr>
            <a:normAutofit fontScale="92500" lnSpcReduction="20000"/>
          </a:bodyPr>
          <a:lstStyle/>
          <a:p>
            <a:r>
              <a:rPr lang="id-ID" dirty="0"/>
              <a:t>1.  Adanya kemajuan IPTEK, yang membuat kemajuan pula dibidang komunikasi, penggunaan barang elektronik yang tidak dipisahkan dari keseharian manusia, </a:t>
            </a:r>
          </a:p>
          <a:p>
            <a:r>
              <a:rPr lang="id-ID" dirty="0" smtClean="0"/>
              <a:t>2</a:t>
            </a:r>
            <a:r>
              <a:rPr lang="id-ID" dirty="0"/>
              <a:t>.      Persenjataan militer yang semakin maju, </a:t>
            </a:r>
          </a:p>
          <a:p>
            <a:r>
              <a:rPr lang="id-ID" dirty="0" smtClean="0"/>
              <a:t>3</a:t>
            </a:r>
            <a:r>
              <a:rPr lang="id-ID" dirty="0"/>
              <a:t>.      Adanya genjatan </a:t>
            </a:r>
            <a:r>
              <a:rPr lang="id-ID" dirty="0" smtClean="0"/>
              <a:t>senjata</a:t>
            </a:r>
          </a:p>
          <a:p>
            <a:r>
              <a:rPr lang="id-ID" dirty="0" smtClean="0"/>
              <a:t>4</a:t>
            </a:r>
            <a:r>
              <a:rPr lang="id-ID" dirty="0"/>
              <a:t>.      Adanya kemajuan ekonomi sehingga membuat rakyat sejahtera dan makmur.</a:t>
            </a:r>
          </a:p>
          <a:p>
            <a:r>
              <a:rPr lang="id-ID" dirty="0"/>
              <a:t>5.    Di bidang kesehatan yang fasilitasnya semakin memadai sehingga masyarakat </a:t>
            </a:r>
            <a:r>
              <a:rPr lang="id-ID" dirty="0" smtClean="0"/>
              <a:t>menerima </a:t>
            </a:r>
            <a:r>
              <a:rPr lang="id-ID" dirty="0"/>
              <a:t>pelayanan dengan baik.</a:t>
            </a:r>
          </a:p>
          <a:p>
            <a:r>
              <a:rPr lang="id-ID" dirty="0"/>
              <a:t>6.     Adanya sekolah SBI yang menggunakan multikurikulum sehingga membuat adanya timbal balik antara guru dan siswa. Guru yang ada didalam SBI adalah guru-guru yang berkualitas.</a:t>
            </a:r>
          </a:p>
          <a:p>
            <a:endParaRPr lang="id-ID" dirty="0"/>
          </a:p>
        </p:txBody>
      </p:sp>
    </p:spTree>
    <p:extLst>
      <p:ext uri="{BB962C8B-B14F-4D97-AF65-F5344CB8AC3E}">
        <p14:creationId xmlns:p14="http://schemas.microsoft.com/office/powerpoint/2010/main" val="226759409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rgbClr val="FF0000"/>
                </a:solidFill>
                <a:latin typeface="Sylfaen" panose="010A0502050306030303" pitchFamily="18" charset="0"/>
                <a:cs typeface="Times New Roman" panose="02020603050405020304" pitchFamily="18" charset="0"/>
              </a:rPr>
              <a:t>Kajiannya?? Ada apa saja??</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217714" y="1585251"/>
            <a:ext cx="20413515"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eaLnBrk="0" fontAlgn="base" hangingPunct="0">
              <a:lnSpc>
                <a:spcPct val="100000"/>
              </a:lnSpc>
              <a:spcBef>
                <a:spcPct val="0"/>
              </a:spcBef>
              <a:spcAft>
                <a:spcPct val="0"/>
              </a:spcAft>
              <a:buNone/>
            </a:pPr>
            <a:r>
              <a:rPr lang="id-ID" sz="4400" b="1" i="1" dirty="0" smtClean="0"/>
              <a:t>Antropologi </a:t>
            </a:r>
            <a:r>
              <a:rPr lang="id-ID" sz="4400" i="1" dirty="0" smtClean="0"/>
              <a:t>(</a:t>
            </a:r>
            <a:r>
              <a:rPr lang="id-ID" sz="4400" dirty="0" smtClean="0"/>
              <a:t>budaya manusia)</a:t>
            </a:r>
          </a:p>
          <a:p>
            <a:pPr marL="0" lvl="0" indent="0" eaLnBrk="0" fontAlgn="base" hangingPunct="0">
              <a:lnSpc>
                <a:spcPct val="100000"/>
              </a:lnSpc>
              <a:spcBef>
                <a:spcPct val="0"/>
              </a:spcBef>
              <a:spcAft>
                <a:spcPct val="0"/>
              </a:spcAft>
              <a:buNone/>
            </a:pPr>
            <a:r>
              <a:rPr lang="id-ID" sz="4400" b="1" dirty="0"/>
              <a:t>Ilmu </a:t>
            </a:r>
            <a:r>
              <a:rPr lang="id-ID" sz="4400" b="1" dirty="0" smtClean="0"/>
              <a:t>ekonomi</a:t>
            </a:r>
          </a:p>
          <a:p>
            <a:pPr marL="0" lvl="0" indent="0" eaLnBrk="0" fontAlgn="base" hangingPunct="0">
              <a:lnSpc>
                <a:spcPct val="100000"/>
              </a:lnSpc>
              <a:spcBef>
                <a:spcPct val="0"/>
              </a:spcBef>
              <a:spcAft>
                <a:spcPct val="0"/>
              </a:spcAft>
              <a:buNone/>
            </a:pPr>
            <a:r>
              <a:rPr lang="id-ID" sz="4400" b="1" i="1" dirty="0" smtClean="0"/>
              <a:t>Geografi </a:t>
            </a:r>
            <a:r>
              <a:rPr lang="id-ID" sz="4400" i="1" dirty="0" smtClean="0"/>
              <a:t>(</a:t>
            </a:r>
            <a:r>
              <a:rPr lang="id-ID" sz="4400" dirty="0" smtClean="0"/>
              <a:t>geografi </a:t>
            </a:r>
            <a:r>
              <a:rPr lang="id-ID" sz="4400" dirty="0"/>
              <a:t>fisik dan geografi </a:t>
            </a:r>
            <a:r>
              <a:rPr lang="id-ID" sz="4400" dirty="0" smtClean="0"/>
              <a:t>budaya)</a:t>
            </a:r>
          </a:p>
          <a:p>
            <a:pPr marL="0" lvl="0" indent="0" eaLnBrk="0" fontAlgn="base" hangingPunct="0">
              <a:lnSpc>
                <a:spcPct val="100000"/>
              </a:lnSpc>
              <a:spcBef>
                <a:spcPct val="0"/>
              </a:spcBef>
              <a:spcAft>
                <a:spcPct val="0"/>
              </a:spcAft>
              <a:buNone/>
            </a:pPr>
            <a:r>
              <a:rPr lang="id-ID" sz="4400" b="1" i="1" dirty="0" smtClean="0"/>
              <a:t>Sejarah  </a:t>
            </a:r>
            <a:r>
              <a:rPr lang="id-ID" sz="4400" i="1" dirty="0" smtClean="0"/>
              <a:t>(</a:t>
            </a:r>
            <a:r>
              <a:rPr lang="id-ID" sz="4400" dirty="0"/>
              <a:t>kehidupan </a:t>
            </a:r>
            <a:r>
              <a:rPr lang="id-ID" sz="4400" dirty="0" smtClean="0"/>
              <a:t>masa lampau)</a:t>
            </a:r>
          </a:p>
          <a:p>
            <a:pPr marL="0" lvl="0" indent="0" eaLnBrk="0" fontAlgn="base" hangingPunct="0">
              <a:lnSpc>
                <a:spcPct val="100000"/>
              </a:lnSpc>
              <a:spcBef>
                <a:spcPct val="0"/>
              </a:spcBef>
              <a:spcAft>
                <a:spcPct val="0"/>
              </a:spcAft>
              <a:buNone/>
            </a:pPr>
            <a:r>
              <a:rPr lang="id-ID" sz="4400" b="1" i="1" dirty="0"/>
              <a:t>Ilmu politik </a:t>
            </a:r>
            <a:r>
              <a:rPr lang="id-ID" sz="4400" i="1" dirty="0" smtClean="0"/>
              <a:t>(</a:t>
            </a:r>
            <a:r>
              <a:rPr lang="id-ID" sz="4400" dirty="0" smtClean="0"/>
              <a:t>kekuasaan masyarakat)</a:t>
            </a:r>
          </a:p>
          <a:p>
            <a:pPr marL="0" lvl="0" indent="0" eaLnBrk="0" fontAlgn="base" hangingPunct="0">
              <a:lnSpc>
                <a:spcPct val="100000"/>
              </a:lnSpc>
              <a:spcBef>
                <a:spcPct val="0"/>
              </a:spcBef>
              <a:spcAft>
                <a:spcPct val="0"/>
              </a:spcAft>
              <a:buNone/>
            </a:pPr>
            <a:r>
              <a:rPr lang="id-ID" sz="4400" b="1" i="1" dirty="0"/>
              <a:t>Psikologi </a:t>
            </a:r>
            <a:r>
              <a:rPr lang="id-ID" sz="4400" i="1" dirty="0" smtClean="0"/>
              <a:t>(</a:t>
            </a:r>
            <a:r>
              <a:rPr lang="id-ID" sz="4400" dirty="0" smtClean="0"/>
              <a:t>perilaku individu dan kelompok)</a:t>
            </a:r>
          </a:p>
          <a:p>
            <a:pPr marL="0" lvl="0" indent="0" eaLnBrk="0" fontAlgn="base" hangingPunct="0">
              <a:lnSpc>
                <a:spcPct val="100000"/>
              </a:lnSpc>
              <a:spcBef>
                <a:spcPct val="0"/>
              </a:spcBef>
              <a:spcAft>
                <a:spcPct val="0"/>
              </a:spcAft>
              <a:buNone/>
            </a:pPr>
            <a:r>
              <a:rPr lang="id-ID" sz="4400" b="1" i="1" dirty="0" smtClean="0"/>
              <a:t>Sosiologi </a:t>
            </a:r>
            <a:r>
              <a:rPr lang="id-ID" sz="4400" i="1" dirty="0" smtClean="0"/>
              <a:t>(</a:t>
            </a:r>
            <a:r>
              <a:rPr lang="id-ID" sz="4400" dirty="0"/>
              <a:t>hubungan </a:t>
            </a:r>
            <a:r>
              <a:rPr lang="id-ID" sz="4400" dirty="0" smtClean="0"/>
              <a:t>sosial manusia)</a:t>
            </a:r>
            <a:endParaRPr kumimoji="0" lang="id-ID" sz="440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9197382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A N T R O P O L O G I</a:t>
            </a:r>
            <a:endParaRPr lang="id-ID" dirty="0"/>
          </a:p>
        </p:txBody>
      </p:sp>
      <p:sp>
        <p:nvSpPr>
          <p:cNvPr id="3" name="Content Placeholder 2"/>
          <p:cNvSpPr>
            <a:spLocks noGrp="1"/>
          </p:cNvSpPr>
          <p:nvPr>
            <p:ph idx="1"/>
          </p:nvPr>
        </p:nvSpPr>
        <p:spPr>
          <a:xfrm>
            <a:off x="838200" y="2215165"/>
            <a:ext cx="10515600" cy="3961797"/>
          </a:xfrm>
        </p:spPr>
        <p:txBody>
          <a:bodyPr>
            <a:normAutofit fontScale="92500" lnSpcReduction="10000"/>
          </a:bodyPr>
          <a:lstStyle/>
          <a:p>
            <a:r>
              <a:rPr lang="id-ID" dirty="0"/>
              <a:t>Sudut pandang Antropologi terhadap perspektif global, terarah pada </a:t>
            </a:r>
            <a:r>
              <a:rPr lang="id-ID" sz="4000" dirty="0">
                <a:solidFill>
                  <a:srgbClr val="7030A0"/>
                </a:solidFill>
              </a:rPr>
              <a:t>keberadaan dan perkembangan budaya </a:t>
            </a:r>
            <a:r>
              <a:rPr lang="id-ID" dirty="0"/>
              <a:t>dengan kebudayaan dalam </a:t>
            </a:r>
            <a:r>
              <a:rPr lang="id-ID" sz="4400" dirty="0">
                <a:solidFill>
                  <a:srgbClr val="7030A0"/>
                </a:solidFill>
              </a:rPr>
              <a:t>konteks </a:t>
            </a:r>
            <a:r>
              <a:rPr lang="id-ID" sz="4400" dirty="0" smtClean="0">
                <a:solidFill>
                  <a:srgbClr val="7030A0"/>
                </a:solidFill>
              </a:rPr>
              <a:t>global</a:t>
            </a:r>
            <a:r>
              <a:rPr lang="id-ID" dirty="0" smtClean="0"/>
              <a:t>.</a:t>
            </a:r>
          </a:p>
          <a:p>
            <a:r>
              <a:rPr lang="id-ID" dirty="0" smtClean="0"/>
              <a:t>Berarti </a:t>
            </a:r>
            <a:r>
              <a:rPr lang="id-ID" dirty="0"/>
              <a:t>mengamati,menghayati,dan memprediksi perkembangan kebudayaan secara menyeluruh yang aspek serta unsur-unsurnya itu berkaitan satu sama lain terintegrasi dalam kehidupan umat manusia.Secara perspektif, meningkatnya pendapatan masyarakat (ekonomi) terkait dengan meningkatnya kemampuan masyarakat untuk memanfaatkan dirinya menggunakan peralatan mengelolah sumber daya (</a:t>
            </a:r>
            <a:r>
              <a:rPr lang="en-US" dirty="0"/>
              <a:t>b</a:t>
            </a:r>
            <a:r>
              <a:rPr lang="id-ID" dirty="0"/>
              <a:t>udaya)</a:t>
            </a:r>
          </a:p>
        </p:txBody>
      </p:sp>
    </p:spTree>
    <p:extLst>
      <p:ext uri="{BB962C8B-B14F-4D97-AF65-F5344CB8AC3E}">
        <p14:creationId xmlns:p14="http://schemas.microsoft.com/office/powerpoint/2010/main" val="28420730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 L M U      E K O N O M I</a:t>
            </a:r>
            <a:endParaRPr lang="id-ID" dirty="0"/>
          </a:p>
        </p:txBody>
      </p:sp>
      <p:sp>
        <p:nvSpPr>
          <p:cNvPr id="3" name="Content Placeholder 2"/>
          <p:cNvSpPr>
            <a:spLocks noGrp="1"/>
          </p:cNvSpPr>
          <p:nvPr>
            <p:ph idx="1"/>
          </p:nvPr>
        </p:nvSpPr>
        <p:spPr/>
        <p:txBody>
          <a:bodyPr>
            <a:normAutofit/>
          </a:bodyPr>
          <a:lstStyle/>
          <a:p>
            <a:r>
              <a:rPr lang="en-US" dirty="0" err="1"/>
              <a:t>Hukum</a:t>
            </a:r>
            <a:r>
              <a:rPr lang="en-US" dirty="0"/>
              <a:t> </a:t>
            </a:r>
            <a:r>
              <a:rPr lang="en-US" dirty="0" err="1"/>
              <a:t>ekonomi</a:t>
            </a:r>
            <a:r>
              <a:rPr lang="en-US" dirty="0"/>
              <a:t> </a:t>
            </a:r>
            <a:r>
              <a:rPr lang="en-US" dirty="0" err="1"/>
              <a:t>mengenal</a:t>
            </a:r>
            <a:r>
              <a:rPr lang="en-US" dirty="0"/>
              <a:t> </a:t>
            </a:r>
            <a:r>
              <a:rPr lang="en-US" dirty="0" err="1"/>
              <a:t>adanya</a:t>
            </a:r>
            <a:r>
              <a:rPr lang="en-US" dirty="0"/>
              <a:t> </a:t>
            </a:r>
            <a:r>
              <a:rPr lang="en-US" dirty="0" err="1"/>
              <a:t>kaitannya</a:t>
            </a:r>
            <a:r>
              <a:rPr lang="en-US" dirty="0"/>
              <a:t> </a:t>
            </a:r>
            <a:r>
              <a:rPr lang="en-US" dirty="0" err="1"/>
              <a:t>antara</a:t>
            </a:r>
            <a:r>
              <a:rPr lang="en-US" dirty="0"/>
              <a:t> </a:t>
            </a:r>
            <a:r>
              <a:rPr lang="en-US" dirty="0" err="1"/>
              <a:t>penawaran</a:t>
            </a:r>
            <a:r>
              <a:rPr lang="en-US" dirty="0"/>
              <a:t> </a:t>
            </a:r>
            <a:r>
              <a:rPr lang="en-US" dirty="0" err="1"/>
              <a:t>dan</a:t>
            </a:r>
            <a:r>
              <a:rPr lang="en-US" dirty="0"/>
              <a:t> </a:t>
            </a:r>
            <a:r>
              <a:rPr lang="en-US" dirty="0" err="1"/>
              <a:t>permintaan</a:t>
            </a:r>
            <a:r>
              <a:rPr lang="en-US" dirty="0"/>
              <a:t>, </a:t>
            </a:r>
            <a:r>
              <a:rPr lang="en-US" dirty="0" err="1"/>
              <a:t>bila</a:t>
            </a:r>
            <a:r>
              <a:rPr lang="en-US" dirty="0"/>
              <a:t> </a:t>
            </a:r>
            <a:r>
              <a:rPr lang="en-US" dirty="0" err="1"/>
              <a:t>penawaran</a:t>
            </a:r>
            <a:r>
              <a:rPr lang="en-US" dirty="0"/>
              <a:t> </a:t>
            </a:r>
            <a:r>
              <a:rPr lang="en-US" dirty="0" err="1"/>
              <a:t>tetap</a:t>
            </a:r>
            <a:r>
              <a:rPr lang="en-US" dirty="0"/>
              <a:t>/</a:t>
            </a:r>
            <a:r>
              <a:rPr lang="en-US" dirty="0" err="1"/>
              <a:t>turun</a:t>
            </a:r>
            <a:r>
              <a:rPr lang="en-US" dirty="0"/>
              <a:t> </a:t>
            </a:r>
            <a:r>
              <a:rPr lang="en-US" dirty="0" err="1"/>
              <a:t>sementara</a:t>
            </a:r>
            <a:r>
              <a:rPr lang="en-US" dirty="0"/>
              <a:t> </a:t>
            </a:r>
            <a:r>
              <a:rPr lang="en-US" dirty="0" err="1"/>
              <a:t>permintaan</a:t>
            </a:r>
            <a:r>
              <a:rPr lang="en-US" dirty="0"/>
              <a:t> </a:t>
            </a:r>
            <a:r>
              <a:rPr lang="en-US" dirty="0" err="1"/>
              <a:t>naik</a:t>
            </a:r>
            <a:r>
              <a:rPr lang="en-US" dirty="0"/>
              <a:t> </a:t>
            </a:r>
            <a:r>
              <a:rPr lang="en-US" dirty="0" err="1"/>
              <a:t>maka</a:t>
            </a:r>
            <a:r>
              <a:rPr lang="en-US" dirty="0"/>
              <a:t> </a:t>
            </a:r>
            <a:r>
              <a:rPr lang="en-US" dirty="0" err="1"/>
              <a:t>harga</a:t>
            </a:r>
            <a:r>
              <a:rPr lang="en-US" dirty="0"/>
              <a:t> </a:t>
            </a:r>
            <a:r>
              <a:rPr lang="en-US" dirty="0" err="1"/>
              <a:t>akan</a:t>
            </a:r>
            <a:r>
              <a:rPr lang="en-US" dirty="0"/>
              <a:t> </a:t>
            </a:r>
            <a:r>
              <a:rPr lang="en-US" dirty="0" err="1" smtClean="0"/>
              <a:t>naik</a:t>
            </a:r>
            <a:r>
              <a:rPr lang="en-US" dirty="0" smtClean="0"/>
              <a:t>.</a:t>
            </a:r>
            <a:endParaRPr lang="id-ID" dirty="0" smtClean="0"/>
          </a:p>
          <a:p>
            <a:endParaRPr lang="id-ID" dirty="0"/>
          </a:p>
          <a:p>
            <a:r>
              <a:rPr lang="en-US" dirty="0" smtClean="0"/>
              <a:t>Salah </a:t>
            </a:r>
            <a:r>
              <a:rPr lang="en-US" dirty="0" err="1"/>
              <a:t>satu</a:t>
            </a:r>
            <a:r>
              <a:rPr lang="en-US" dirty="0"/>
              <a:t> </a:t>
            </a:r>
            <a:r>
              <a:rPr lang="en-US" dirty="0" err="1"/>
              <a:t>fenomena</a:t>
            </a:r>
            <a:r>
              <a:rPr lang="en-US" dirty="0"/>
              <a:t> yang Nampak </a:t>
            </a:r>
            <a:r>
              <a:rPr lang="en-US" dirty="0" err="1"/>
              <a:t>dari</a:t>
            </a:r>
            <a:r>
              <a:rPr lang="en-US" dirty="0"/>
              <a:t> </a:t>
            </a:r>
            <a:r>
              <a:rPr lang="en-US" dirty="0" err="1"/>
              <a:t>hukum</a:t>
            </a:r>
            <a:r>
              <a:rPr lang="en-US" dirty="0"/>
              <a:t> </a:t>
            </a:r>
            <a:r>
              <a:rPr lang="en-US" dirty="0" err="1"/>
              <a:t>ekonomi</a:t>
            </a:r>
            <a:r>
              <a:rPr lang="en-US" dirty="0"/>
              <a:t> </a:t>
            </a:r>
            <a:r>
              <a:rPr lang="en-US" dirty="0" err="1"/>
              <a:t>bahwa</a:t>
            </a:r>
            <a:r>
              <a:rPr lang="en-US" dirty="0"/>
              <a:t> </a:t>
            </a:r>
            <a:r>
              <a:rPr lang="en-US" dirty="0" err="1"/>
              <a:t>bila</a:t>
            </a:r>
            <a:r>
              <a:rPr lang="en-US" dirty="0"/>
              <a:t> </a:t>
            </a:r>
            <a:r>
              <a:rPr lang="en-US" dirty="0" err="1"/>
              <a:t>permintaan</a:t>
            </a:r>
            <a:r>
              <a:rPr lang="en-US" dirty="0"/>
              <a:t> </a:t>
            </a:r>
            <a:r>
              <a:rPr lang="en-US" dirty="0" err="1"/>
              <a:t>naik</a:t>
            </a:r>
            <a:r>
              <a:rPr lang="en-US" dirty="0"/>
              <a:t> </a:t>
            </a:r>
            <a:r>
              <a:rPr lang="en-US" dirty="0" err="1"/>
              <a:t>sementara</a:t>
            </a:r>
            <a:r>
              <a:rPr lang="en-US" dirty="0"/>
              <a:t> </a:t>
            </a:r>
            <a:r>
              <a:rPr lang="en-US" dirty="0" err="1"/>
              <a:t>penawaran</a:t>
            </a:r>
            <a:r>
              <a:rPr lang="en-US" dirty="0"/>
              <a:t> </a:t>
            </a:r>
            <a:r>
              <a:rPr lang="en-US" dirty="0" err="1"/>
              <a:t>tetap</a:t>
            </a:r>
            <a:r>
              <a:rPr lang="en-US" dirty="0"/>
              <a:t>/</a:t>
            </a:r>
            <a:r>
              <a:rPr lang="en-US" dirty="0" err="1"/>
              <a:t>turun</a:t>
            </a:r>
            <a:r>
              <a:rPr lang="en-US" dirty="0"/>
              <a:t> </a:t>
            </a:r>
            <a:r>
              <a:rPr lang="en-US" dirty="0" err="1"/>
              <a:t>seperti</a:t>
            </a:r>
            <a:r>
              <a:rPr lang="en-US" dirty="0"/>
              <a:t> </a:t>
            </a:r>
            <a:r>
              <a:rPr lang="en-US" dirty="0" err="1"/>
              <a:t>pada</a:t>
            </a:r>
            <a:r>
              <a:rPr lang="en-US" dirty="0"/>
              <a:t> </a:t>
            </a:r>
            <a:r>
              <a:rPr lang="en-US" dirty="0" err="1"/>
              <a:t>kenyataannya</a:t>
            </a:r>
            <a:r>
              <a:rPr lang="en-US" dirty="0"/>
              <a:t> </a:t>
            </a:r>
            <a:r>
              <a:rPr lang="en-US" dirty="0" err="1"/>
              <a:t>belakangan</a:t>
            </a:r>
            <a:r>
              <a:rPr lang="en-US" dirty="0"/>
              <a:t> </a:t>
            </a:r>
            <a:r>
              <a:rPr lang="en-US" dirty="0" err="1"/>
              <a:t>ini</a:t>
            </a:r>
            <a:r>
              <a:rPr lang="en-US" dirty="0"/>
              <a:t> </a:t>
            </a:r>
            <a:r>
              <a:rPr lang="en-US" dirty="0" err="1"/>
              <a:t>dengan</a:t>
            </a:r>
            <a:r>
              <a:rPr lang="en-US" dirty="0"/>
              <a:t> </a:t>
            </a:r>
            <a:r>
              <a:rPr lang="en-US" dirty="0" err="1"/>
              <a:t>terjadinya</a:t>
            </a:r>
            <a:r>
              <a:rPr lang="en-US" dirty="0"/>
              <a:t> </a:t>
            </a:r>
            <a:r>
              <a:rPr lang="en-US" dirty="0" err="1"/>
              <a:t>kenaikan</a:t>
            </a:r>
            <a:r>
              <a:rPr lang="en-US" dirty="0"/>
              <a:t> </a:t>
            </a:r>
            <a:r>
              <a:rPr lang="en-US" dirty="0" err="1"/>
              <a:t>nilai</a:t>
            </a:r>
            <a:r>
              <a:rPr lang="en-US" dirty="0"/>
              <a:t> </a:t>
            </a:r>
            <a:r>
              <a:rPr lang="en-US" dirty="0" err="1"/>
              <a:t>tukar</a:t>
            </a:r>
            <a:r>
              <a:rPr lang="en-US" dirty="0"/>
              <a:t> </a:t>
            </a:r>
            <a:r>
              <a:rPr lang="en-US" dirty="0" err="1"/>
              <a:t>mata</a:t>
            </a:r>
            <a:r>
              <a:rPr lang="en-US" dirty="0"/>
              <a:t> </a:t>
            </a:r>
            <a:r>
              <a:rPr lang="en-US" dirty="0" err="1"/>
              <a:t>uang</a:t>
            </a:r>
            <a:r>
              <a:rPr lang="en-US" dirty="0"/>
              <a:t> </a:t>
            </a:r>
            <a:r>
              <a:rPr lang="en-US" dirty="0" err="1"/>
              <a:t>asing</a:t>
            </a:r>
            <a:r>
              <a:rPr lang="en-US" dirty="0"/>
              <a:t>.</a:t>
            </a:r>
            <a:endParaRPr lang="id-ID" dirty="0"/>
          </a:p>
        </p:txBody>
      </p:sp>
    </p:spTree>
    <p:extLst>
      <p:ext uri="{BB962C8B-B14F-4D97-AF65-F5344CB8AC3E}">
        <p14:creationId xmlns:p14="http://schemas.microsoft.com/office/powerpoint/2010/main" val="3467693170"/>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7" y="224043"/>
            <a:ext cx="10515600" cy="1325563"/>
          </a:xfrm>
        </p:spPr>
        <p:txBody>
          <a:bodyPr/>
          <a:lstStyle/>
          <a:p>
            <a:r>
              <a:rPr lang="id-ID" dirty="0" smtClean="0"/>
              <a:t>G E O G R A F I</a:t>
            </a:r>
            <a:endParaRPr lang="id-ID" dirty="0"/>
          </a:p>
        </p:txBody>
      </p:sp>
      <p:sp>
        <p:nvSpPr>
          <p:cNvPr id="3" name="Content Placeholder 2"/>
          <p:cNvSpPr>
            <a:spLocks noGrp="1"/>
          </p:cNvSpPr>
          <p:nvPr>
            <p:ph idx="1"/>
          </p:nvPr>
        </p:nvSpPr>
        <p:spPr>
          <a:xfrm>
            <a:off x="748047" y="1665516"/>
            <a:ext cx="10515600" cy="5941002"/>
          </a:xfrm>
        </p:spPr>
        <p:txBody>
          <a:bodyPr>
            <a:normAutofit/>
          </a:bodyPr>
          <a:lstStyle/>
          <a:p>
            <a:r>
              <a:rPr lang="en-US" dirty="0" err="1"/>
              <a:t>Perspektif</a:t>
            </a:r>
            <a:r>
              <a:rPr lang="en-US" dirty="0"/>
              <a:t> </a:t>
            </a:r>
            <a:r>
              <a:rPr lang="en-US" dirty="0" err="1"/>
              <a:t>geografi</a:t>
            </a:r>
            <a:r>
              <a:rPr lang="en-US" dirty="0"/>
              <a:t> </a:t>
            </a:r>
            <a:r>
              <a:rPr lang="en-US" dirty="0" err="1"/>
              <a:t>atau</a:t>
            </a:r>
            <a:r>
              <a:rPr lang="en-US" dirty="0"/>
              <a:t> </a:t>
            </a:r>
            <a:r>
              <a:rPr lang="en-US" dirty="0" err="1"/>
              <a:t>perspektif</a:t>
            </a:r>
            <a:r>
              <a:rPr lang="en-US" dirty="0"/>
              <a:t> </a:t>
            </a:r>
            <a:r>
              <a:rPr lang="en-US" dirty="0" err="1"/>
              <a:t>keruangan</a:t>
            </a:r>
            <a:r>
              <a:rPr lang="en-US" dirty="0"/>
              <a:t> </a:t>
            </a:r>
            <a:r>
              <a:rPr lang="en-US" dirty="0" err="1"/>
              <a:t>adalah</a:t>
            </a:r>
            <a:r>
              <a:rPr lang="en-US" dirty="0"/>
              <a:t> </a:t>
            </a:r>
            <a:r>
              <a:rPr lang="en-US" dirty="0" err="1"/>
              <a:t>suatu</a:t>
            </a:r>
            <a:r>
              <a:rPr lang="en-US" dirty="0"/>
              <a:t> </a:t>
            </a:r>
            <a:r>
              <a:rPr lang="en-US" dirty="0" err="1"/>
              <a:t>kemampuan</a:t>
            </a:r>
            <a:r>
              <a:rPr lang="en-US" dirty="0"/>
              <a:t> </a:t>
            </a:r>
            <a:r>
              <a:rPr lang="en-US" dirty="0" err="1"/>
              <a:t>memandang</a:t>
            </a:r>
            <a:r>
              <a:rPr lang="en-US" dirty="0"/>
              <a:t> </a:t>
            </a:r>
            <a:r>
              <a:rPr lang="en-US" dirty="0" err="1"/>
              <a:t>secara</a:t>
            </a:r>
            <a:r>
              <a:rPr lang="en-US" dirty="0"/>
              <a:t> </a:t>
            </a:r>
            <a:r>
              <a:rPr lang="en-US" dirty="0" err="1"/>
              <a:t>mendalam</a:t>
            </a:r>
            <a:r>
              <a:rPr lang="en-US" dirty="0"/>
              <a:t> </a:t>
            </a:r>
            <a:r>
              <a:rPr lang="en-US" dirty="0" err="1"/>
              <a:t>berkenaan</a:t>
            </a:r>
            <a:r>
              <a:rPr lang="en-US" dirty="0"/>
              <a:t> </a:t>
            </a:r>
            <a:r>
              <a:rPr lang="en-US" dirty="0" err="1"/>
              <a:t>dengan</a:t>
            </a:r>
            <a:r>
              <a:rPr lang="en-US" dirty="0"/>
              <a:t> </a:t>
            </a:r>
            <a:r>
              <a:rPr lang="en-US" dirty="0" err="1"/>
              <a:t>fenomena</a:t>
            </a:r>
            <a:r>
              <a:rPr lang="en-US" dirty="0"/>
              <a:t>, proses, </a:t>
            </a:r>
            <a:r>
              <a:rPr lang="en-US" dirty="0" err="1"/>
              <a:t>dan</a:t>
            </a:r>
            <a:r>
              <a:rPr lang="en-US" dirty="0"/>
              <a:t> </a:t>
            </a:r>
            <a:r>
              <a:rPr lang="en-US" dirty="0" err="1"/>
              <a:t>masalah</a:t>
            </a:r>
            <a:r>
              <a:rPr lang="en-US" dirty="0"/>
              <a:t> </a:t>
            </a:r>
            <a:r>
              <a:rPr lang="en-US" dirty="0" err="1"/>
              <a:t>keruangan</a:t>
            </a:r>
            <a:r>
              <a:rPr lang="en-US" dirty="0"/>
              <a:t> </a:t>
            </a:r>
            <a:r>
              <a:rPr lang="en-US" dirty="0" err="1"/>
              <a:t>permukaan</a:t>
            </a:r>
            <a:r>
              <a:rPr lang="en-US" dirty="0"/>
              <a:t> </a:t>
            </a:r>
            <a:r>
              <a:rPr lang="en-US" dirty="0" err="1"/>
              <a:t>bumi</a:t>
            </a:r>
            <a:r>
              <a:rPr lang="en-US" dirty="0"/>
              <a:t>, </a:t>
            </a:r>
            <a:r>
              <a:rPr lang="en-US" dirty="0" err="1"/>
              <a:t>baik</a:t>
            </a:r>
            <a:r>
              <a:rPr lang="en-US" dirty="0"/>
              <a:t> </a:t>
            </a:r>
            <a:r>
              <a:rPr lang="en-US" dirty="0" err="1"/>
              <a:t>masa</a:t>
            </a:r>
            <a:r>
              <a:rPr lang="en-US" dirty="0"/>
              <a:t> </a:t>
            </a:r>
            <a:r>
              <a:rPr lang="en-US" dirty="0" err="1"/>
              <a:t>lampau</a:t>
            </a:r>
            <a:r>
              <a:rPr lang="en-US" dirty="0"/>
              <a:t>, </a:t>
            </a:r>
            <a:r>
              <a:rPr lang="en-US" dirty="0" err="1"/>
              <a:t>saat</a:t>
            </a:r>
            <a:r>
              <a:rPr lang="en-US" dirty="0"/>
              <a:t> </a:t>
            </a:r>
            <a:r>
              <a:rPr lang="en-US" dirty="0" err="1"/>
              <a:t>ini</a:t>
            </a:r>
            <a:r>
              <a:rPr lang="en-US" dirty="0"/>
              <a:t>, </a:t>
            </a:r>
            <a:r>
              <a:rPr lang="en-US" dirty="0" err="1"/>
              <a:t>terutama</a:t>
            </a:r>
            <a:r>
              <a:rPr lang="en-US" dirty="0"/>
              <a:t> </a:t>
            </a:r>
            <a:r>
              <a:rPr lang="en-US" dirty="0" err="1"/>
              <a:t>untuk</a:t>
            </a:r>
            <a:r>
              <a:rPr lang="en-US" dirty="0"/>
              <a:t> </a:t>
            </a:r>
            <a:r>
              <a:rPr lang="en-US" dirty="0" err="1"/>
              <a:t>masa</a:t>
            </a:r>
            <a:r>
              <a:rPr lang="en-US" dirty="0"/>
              <a:t> yang </a:t>
            </a:r>
            <a:r>
              <a:rPr lang="en-US" dirty="0" err="1"/>
              <a:t>akan</a:t>
            </a:r>
            <a:r>
              <a:rPr lang="en-US" dirty="0"/>
              <a:t> </a:t>
            </a:r>
            <a:r>
              <a:rPr lang="en-US" dirty="0" err="1"/>
              <a:t>datang</a:t>
            </a:r>
            <a:r>
              <a:rPr lang="en-US" dirty="0" smtClean="0"/>
              <a:t>.</a:t>
            </a:r>
            <a:endParaRPr lang="id-ID" dirty="0" smtClean="0"/>
          </a:p>
          <a:p>
            <a:endParaRPr lang="id-ID" dirty="0"/>
          </a:p>
          <a:p>
            <a:r>
              <a:rPr lang="id-ID" dirty="0" smtClean="0"/>
              <a:t>Perspektif </a:t>
            </a:r>
            <a:r>
              <a:rPr lang="en-US" dirty="0" err="1" smtClean="0"/>
              <a:t>geografi</a:t>
            </a:r>
            <a:r>
              <a:rPr lang="en-US" dirty="0" smtClean="0"/>
              <a:t> </a:t>
            </a:r>
            <a:r>
              <a:rPr lang="id-ID" dirty="0" smtClean="0">
                <a:sym typeface="Wingdings" panose="05000000000000000000" pitchFamily="2" charset="2"/>
              </a:rPr>
              <a:t></a:t>
            </a:r>
            <a:r>
              <a:rPr lang="en-US" dirty="0" err="1" smtClean="0"/>
              <a:t>perspektif</a:t>
            </a:r>
            <a:r>
              <a:rPr lang="en-US" dirty="0" smtClean="0"/>
              <a:t> </a:t>
            </a:r>
            <a:r>
              <a:rPr lang="en-US" dirty="0" err="1"/>
              <a:t>keruangan</a:t>
            </a:r>
            <a:r>
              <a:rPr lang="en-US" dirty="0"/>
              <a:t> yang </a:t>
            </a:r>
            <a:r>
              <a:rPr lang="en-US" dirty="0" err="1"/>
              <a:t>bertahap</a:t>
            </a:r>
            <a:r>
              <a:rPr lang="en-US" dirty="0"/>
              <a:t> </a:t>
            </a:r>
            <a:r>
              <a:rPr lang="en-US" dirty="0" err="1"/>
              <a:t>dari</a:t>
            </a:r>
            <a:r>
              <a:rPr lang="en-US" dirty="0"/>
              <a:t> </a:t>
            </a:r>
            <a:r>
              <a:rPr lang="en-US" dirty="0" err="1"/>
              <a:t>perspektif</a:t>
            </a:r>
            <a:r>
              <a:rPr lang="en-US" dirty="0"/>
              <a:t> </a:t>
            </a:r>
            <a:r>
              <a:rPr lang="en-US" dirty="0" err="1" smtClean="0"/>
              <a:t>lokal</a:t>
            </a:r>
            <a:r>
              <a:rPr lang="id-ID" dirty="0" smtClean="0"/>
              <a:t> &lt;</a:t>
            </a:r>
            <a:r>
              <a:rPr lang="en-US" dirty="0" smtClean="0"/>
              <a:t> </a:t>
            </a:r>
            <a:r>
              <a:rPr lang="id-ID" dirty="0" smtClean="0"/>
              <a:t>perspektif </a:t>
            </a:r>
            <a:r>
              <a:rPr lang="en-US" dirty="0" smtClean="0"/>
              <a:t>regional </a:t>
            </a:r>
            <a:r>
              <a:rPr lang="id-ID" dirty="0"/>
              <a:t>&lt;</a:t>
            </a:r>
            <a:r>
              <a:rPr lang="en-US" dirty="0" smtClean="0"/>
              <a:t> </a:t>
            </a:r>
            <a:r>
              <a:rPr lang="en-US" dirty="0" err="1"/>
              <a:t>perspektif</a:t>
            </a:r>
            <a:r>
              <a:rPr lang="en-US" dirty="0"/>
              <a:t> global.</a:t>
            </a:r>
            <a:endParaRPr lang="id-ID" dirty="0"/>
          </a:p>
        </p:txBody>
      </p:sp>
    </p:spTree>
    <p:extLst>
      <p:ext uri="{BB962C8B-B14F-4D97-AF65-F5344CB8AC3E}">
        <p14:creationId xmlns:p14="http://schemas.microsoft.com/office/powerpoint/2010/main" val="14507042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 E J A R A H</a:t>
            </a:r>
            <a:endParaRPr lang="id-ID" dirty="0"/>
          </a:p>
        </p:txBody>
      </p:sp>
      <p:sp>
        <p:nvSpPr>
          <p:cNvPr id="3" name="Content Placeholder 2"/>
          <p:cNvSpPr>
            <a:spLocks noGrp="1"/>
          </p:cNvSpPr>
          <p:nvPr>
            <p:ph idx="1"/>
          </p:nvPr>
        </p:nvSpPr>
        <p:spPr>
          <a:xfrm>
            <a:off x="838200" y="1880315"/>
            <a:ext cx="10515600" cy="4296648"/>
          </a:xfrm>
        </p:spPr>
        <p:txBody>
          <a:bodyPr>
            <a:normAutofit/>
          </a:bodyPr>
          <a:lstStyle/>
          <a:p>
            <a:r>
              <a:rPr lang="id-ID" dirty="0" smtClean="0"/>
              <a:t>Emanuel Khan pada abad </a:t>
            </a:r>
            <a:r>
              <a:rPr lang="id-ID" dirty="0"/>
              <a:t>XVIII bahwa sejarah dan gografi merupakan ilmu Dwitunggal,artinya jika sejarah mempertanyakan suatu peristiwa itu “kapan” terjadi. Pengungkapan  itu masih belum lengkap. Jika tidak di pertanyakan ‘di mana” tempat terjadinya. Dalam hal ini, dimensi waktu dengan ruang saling melengkapi</a:t>
            </a:r>
            <a:r>
              <a:rPr lang="id-ID" dirty="0" smtClean="0"/>
              <a:t>.</a:t>
            </a:r>
          </a:p>
          <a:p>
            <a:r>
              <a:rPr lang="id-ID" dirty="0" smtClean="0"/>
              <a:t>Perspektif sejarah </a:t>
            </a:r>
            <a:r>
              <a:rPr lang="id-ID" dirty="0" smtClean="0">
                <a:sym typeface="Wingdings" panose="05000000000000000000" pitchFamily="2" charset="2"/>
              </a:rPr>
              <a:t> konsep waktu</a:t>
            </a:r>
            <a:endParaRPr lang="id-ID" dirty="0"/>
          </a:p>
          <a:p>
            <a:r>
              <a:rPr lang="en-US" dirty="0" err="1" smtClean="0"/>
              <a:t>Dengan</a:t>
            </a:r>
            <a:r>
              <a:rPr lang="en-US" dirty="0" smtClean="0"/>
              <a:t> </a:t>
            </a:r>
            <a:r>
              <a:rPr lang="en-US" dirty="0" err="1"/>
              <a:t>belajar</a:t>
            </a:r>
            <a:r>
              <a:rPr lang="en-US" dirty="0"/>
              <a:t> </a:t>
            </a:r>
            <a:r>
              <a:rPr lang="en-US" dirty="0" err="1"/>
              <a:t>sejarah</a:t>
            </a:r>
            <a:r>
              <a:rPr lang="en-US" dirty="0"/>
              <a:t> </a:t>
            </a:r>
            <a:r>
              <a:rPr lang="en-US" dirty="0" err="1"/>
              <a:t>kita</a:t>
            </a:r>
            <a:r>
              <a:rPr lang="en-US" dirty="0"/>
              <a:t> </a:t>
            </a:r>
            <a:r>
              <a:rPr lang="en-US" dirty="0" err="1"/>
              <a:t>akan</a:t>
            </a:r>
            <a:r>
              <a:rPr lang="en-US" dirty="0"/>
              <a:t> </a:t>
            </a:r>
            <a:r>
              <a:rPr lang="en-US" dirty="0" err="1"/>
              <a:t>mengetahui</a:t>
            </a:r>
            <a:r>
              <a:rPr lang="en-US" dirty="0"/>
              <a:t> </a:t>
            </a:r>
            <a:r>
              <a:rPr lang="en-US" dirty="0" err="1"/>
              <a:t>perubahan-perubahan</a:t>
            </a:r>
            <a:r>
              <a:rPr lang="en-US" dirty="0"/>
              <a:t> yang </a:t>
            </a:r>
            <a:r>
              <a:rPr lang="en-US" dirty="0" err="1"/>
              <a:t>terjadi</a:t>
            </a:r>
            <a:r>
              <a:rPr lang="en-US" dirty="0"/>
              <a:t> </a:t>
            </a:r>
            <a:r>
              <a:rPr lang="en-US" dirty="0" err="1"/>
              <a:t>dan</a:t>
            </a:r>
            <a:r>
              <a:rPr lang="en-US" dirty="0"/>
              <a:t> </a:t>
            </a:r>
            <a:r>
              <a:rPr lang="en-US" dirty="0" err="1"/>
              <a:t>mampu</a:t>
            </a:r>
            <a:r>
              <a:rPr lang="en-US" dirty="0"/>
              <a:t> </a:t>
            </a:r>
            <a:r>
              <a:rPr lang="en-US" dirty="0" err="1"/>
              <a:t>belajar</a:t>
            </a:r>
            <a:r>
              <a:rPr lang="en-US" dirty="0"/>
              <a:t> </a:t>
            </a:r>
            <a:r>
              <a:rPr lang="en-US" dirty="0" err="1"/>
              <a:t>dari</a:t>
            </a:r>
            <a:r>
              <a:rPr lang="en-US" dirty="0"/>
              <a:t> </a:t>
            </a:r>
            <a:r>
              <a:rPr lang="en-US" dirty="0" err="1"/>
              <a:t>perubahan</a:t>
            </a:r>
            <a:r>
              <a:rPr lang="en-US" dirty="0"/>
              <a:t> yang </a:t>
            </a:r>
            <a:r>
              <a:rPr lang="en-US" dirty="0" err="1"/>
              <a:t>akan</a:t>
            </a:r>
            <a:r>
              <a:rPr lang="en-US" dirty="0"/>
              <a:t> </a:t>
            </a:r>
            <a:r>
              <a:rPr lang="en-US" dirty="0" err="1"/>
              <a:t>terjadi</a:t>
            </a:r>
            <a:r>
              <a:rPr lang="en-US" dirty="0"/>
              <a:t> </a:t>
            </a:r>
            <a:r>
              <a:rPr lang="en-US" dirty="0" err="1"/>
              <a:t>tersebut</a:t>
            </a:r>
            <a:r>
              <a:rPr lang="en-US" dirty="0"/>
              <a:t>, </a:t>
            </a:r>
            <a:r>
              <a:rPr lang="en-US" dirty="0" err="1"/>
              <a:t>sehingga</a:t>
            </a:r>
            <a:r>
              <a:rPr lang="en-US" dirty="0"/>
              <a:t> </a:t>
            </a:r>
            <a:r>
              <a:rPr lang="en-US" dirty="0" err="1"/>
              <a:t>mampu</a:t>
            </a:r>
            <a:r>
              <a:rPr lang="en-US" dirty="0"/>
              <a:t> </a:t>
            </a:r>
            <a:r>
              <a:rPr lang="en-US" dirty="0" err="1"/>
              <a:t>mengantisipasi</a:t>
            </a:r>
            <a:r>
              <a:rPr lang="en-US" dirty="0"/>
              <a:t>, </a:t>
            </a:r>
            <a:r>
              <a:rPr lang="en-US" dirty="0" err="1"/>
              <a:t>menghadapi</a:t>
            </a:r>
            <a:r>
              <a:rPr lang="en-US" dirty="0"/>
              <a:t>, </a:t>
            </a:r>
            <a:r>
              <a:rPr lang="en-US" dirty="0" err="1"/>
              <a:t>dan</a:t>
            </a:r>
            <a:r>
              <a:rPr lang="en-US" dirty="0"/>
              <a:t> </a:t>
            </a:r>
            <a:r>
              <a:rPr lang="en-US" dirty="0" err="1"/>
              <a:t>mengatasi</a:t>
            </a:r>
            <a:r>
              <a:rPr lang="en-US" dirty="0"/>
              <a:t>.</a:t>
            </a:r>
            <a:endParaRPr lang="id-ID" dirty="0"/>
          </a:p>
        </p:txBody>
      </p:sp>
    </p:spTree>
    <p:extLst>
      <p:ext uri="{BB962C8B-B14F-4D97-AF65-F5344CB8AC3E}">
        <p14:creationId xmlns:p14="http://schemas.microsoft.com/office/powerpoint/2010/main" val="8247780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 O L I T I K</a:t>
            </a:r>
            <a:endParaRPr lang="id-ID" dirty="0"/>
          </a:p>
        </p:txBody>
      </p:sp>
      <p:sp>
        <p:nvSpPr>
          <p:cNvPr id="3" name="Content Placeholder 2"/>
          <p:cNvSpPr>
            <a:spLocks noGrp="1"/>
          </p:cNvSpPr>
          <p:nvPr>
            <p:ph idx="1"/>
          </p:nvPr>
        </p:nvSpPr>
        <p:spPr/>
        <p:txBody>
          <a:bodyPr>
            <a:normAutofit/>
          </a:bodyPr>
          <a:lstStyle/>
          <a:p>
            <a:r>
              <a:rPr lang="en-US" dirty="0" err="1"/>
              <a:t>Ilmu</a:t>
            </a:r>
            <a:r>
              <a:rPr lang="en-US" dirty="0"/>
              <a:t> </a:t>
            </a:r>
            <a:r>
              <a:rPr lang="en-US" dirty="0" err="1"/>
              <a:t>politik</a:t>
            </a:r>
            <a:r>
              <a:rPr lang="en-US" dirty="0"/>
              <a:t> </a:t>
            </a:r>
            <a:r>
              <a:rPr lang="en-US" dirty="0" err="1"/>
              <a:t>mempelajari</a:t>
            </a:r>
            <a:r>
              <a:rPr lang="en-US" dirty="0"/>
              <a:t> </a:t>
            </a:r>
            <a:r>
              <a:rPr lang="en-US" dirty="0" err="1"/>
              <a:t>negara</a:t>
            </a:r>
            <a:r>
              <a:rPr lang="en-US" dirty="0"/>
              <a:t>, </a:t>
            </a:r>
            <a:r>
              <a:rPr lang="en-US" dirty="0" err="1"/>
              <a:t>tujuan-tujuan</a:t>
            </a:r>
            <a:r>
              <a:rPr lang="en-US" dirty="0"/>
              <a:t> </a:t>
            </a:r>
            <a:r>
              <a:rPr lang="en-US" dirty="0" err="1"/>
              <a:t>negara</a:t>
            </a:r>
            <a:r>
              <a:rPr lang="en-US" dirty="0"/>
              <a:t> </a:t>
            </a:r>
            <a:r>
              <a:rPr lang="en-US" dirty="0" err="1"/>
              <a:t>dan</a:t>
            </a:r>
            <a:r>
              <a:rPr lang="en-US" dirty="0"/>
              <a:t> </a:t>
            </a:r>
            <a:r>
              <a:rPr lang="en-US" dirty="0" err="1"/>
              <a:t>lembaga-lembaga</a:t>
            </a:r>
            <a:r>
              <a:rPr lang="en-US" dirty="0"/>
              <a:t> yang </a:t>
            </a:r>
            <a:r>
              <a:rPr lang="en-US" dirty="0" err="1"/>
              <a:t>akan</a:t>
            </a:r>
            <a:r>
              <a:rPr lang="en-US" dirty="0"/>
              <a:t> </a:t>
            </a:r>
            <a:r>
              <a:rPr lang="en-US" dirty="0" err="1"/>
              <a:t>melaksanakan</a:t>
            </a:r>
            <a:r>
              <a:rPr lang="en-US" dirty="0"/>
              <a:t> </a:t>
            </a:r>
            <a:r>
              <a:rPr lang="en-US" dirty="0" err="1"/>
              <a:t>tujuan-tujuan</a:t>
            </a:r>
            <a:r>
              <a:rPr lang="en-US" dirty="0"/>
              <a:t>  </a:t>
            </a:r>
            <a:r>
              <a:rPr lang="en-US" dirty="0" err="1"/>
              <a:t>itu</a:t>
            </a:r>
            <a:r>
              <a:rPr lang="en-US" dirty="0"/>
              <a:t> (Roger F. </a:t>
            </a:r>
            <a:r>
              <a:rPr lang="en-US" dirty="0" err="1"/>
              <a:t>Soltau</a:t>
            </a:r>
            <a:r>
              <a:rPr lang="en-US" dirty="0" smtClean="0"/>
              <a:t>).</a:t>
            </a:r>
            <a:endParaRPr lang="id-ID" dirty="0" smtClean="0"/>
          </a:p>
          <a:p>
            <a:endParaRPr lang="id-ID" dirty="0"/>
          </a:p>
          <a:p>
            <a:pPr marL="0" indent="0">
              <a:buNone/>
            </a:pPr>
            <a:r>
              <a:rPr lang="en-US" dirty="0" err="1"/>
              <a:t>Jenis</a:t>
            </a:r>
            <a:r>
              <a:rPr lang="en-US" dirty="0"/>
              <a:t> </a:t>
            </a:r>
            <a:r>
              <a:rPr lang="en-US" dirty="0" err="1"/>
              <a:t>hubungan</a:t>
            </a:r>
            <a:r>
              <a:rPr lang="en-US" dirty="0"/>
              <a:t> &amp; </a:t>
            </a:r>
            <a:r>
              <a:rPr lang="en-US" dirty="0" err="1"/>
              <a:t>Jangkauan</a:t>
            </a:r>
            <a:endParaRPr lang="en-US" dirty="0"/>
          </a:p>
          <a:p>
            <a:r>
              <a:rPr lang="en-US" dirty="0" smtClean="0"/>
              <a:t>Regional</a:t>
            </a:r>
            <a:r>
              <a:rPr lang="id-ID" dirty="0"/>
              <a:t> </a:t>
            </a:r>
            <a:r>
              <a:rPr lang="id-ID" dirty="0" smtClean="0">
                <a:sym typeface="Wingdings" panose="05000000000000000000" pitchFamily="2" charset="2"/>
              </a:rPr>
              <a:t> </a:t>
            </a:r>
            <a:r>
              <a:rPr lang="en-US" dirty="0" err="1" smtClean="0"/>
              <a:t>Antarbangsa</a:t>
            </a:r>
            <a:r>
              <a:rPr lang="en-US" dirty="0" smtClean="0"/>
              <a:t> </a:t>
            </a:r>
            <a:r>
              <a:rPr lang="en-US" dirty="0" err="1"/>
              <a:t>atau</a:t>
            </a:r>
            <a:r>
              <a:rPr lang="en-US" dirty="0"/>
              <a:t> </a:t>
            </a:r>
            <a:r>
              <a:rPr lang="en-US" dirty="0" err="1"/>
              <a:t>antarnegara</a:t>
            </a:r>
            <a:r>
              <a:rPr lang="en-US" dirty="0"/>
              <a:t> di </a:t>
            </a:r>
            <a:r>
              <a:rPr lang="en-US" dirty="0" err="1"/>
              <a:t>suatu</a:t>
            </a:r>
            <a:r>
              <a:rPr lang="en-US" dirty="0"/>
              <a:t> </a:t>
            </a:r>
            <a:r>
              <a:rPr lang="en-US" dirty="0" err="1"/>
              <a:t>kawasan</a:t>
            </a:r>
            <a:r>
              <a:rPr lang="en-US" dirty="0"/>
              <a:t> (</a:t>
            </a:r>
            <a:r>
              <a:rPr lang="en-US" dirty="0" err="1"/>
              <a:t>tetangga</a:t>
            </a:r>
            <a:r>
              <a:rPr lang="en-US" dirty="0"/>
              <a:t>), </a:t>
            </a:r>
            <a:r>
              <a:rPr lang="en-US" dirty="0" err="1"/>
              <a:t>misalnya</a:t>
            </a:r>
            <a:r>
              <a:rPr lang="en-US" dirty="0"/>
              <a:t> di </a:t>
            </a:r>
            <a:r>
              <a:rPr lang="en-US" dirty="0" err="1"/>
              <a:t>kawasan</a:t>
            </a:r>
            <a:r>
              <a:rPr lang="en-US" dirty="0"/>
              <a:t> Asia Tenggara</a:t>
            </a:r>
          </a:p>
          <a:p>
            <a:r>
              <a:rPr lang="en-US" dirty="0" err="1" smtClean="0"/>
              <a:t>Internasiona</a:t>
            </a:r>
            <a:r>
              <a:rPr lang="id-ID" dirty="0" smtClean="0"/>
              <a:t>l </a:t>
            </a:r>
            <a:r>
              <a:rPr lang="id-ID" dirty="0" smtClean="0">
                <a:sym typeface="Wingdings" panose="05000000000000000000" pitchFamily="2" charset="2"/>
              </a:rPr>
              <a:t> </a:t>
            </a:r>
            <a:r>
              <a:rPr lang="en-US" dirty="0" err="1" smtClean="0"/>
              <a:t>Antarbangsa</a:t>
            </a:r>
            <a:r>
              <a:rPr lang="en-US" dirty="0" smtClean="0"/>
              <a:t> </a:t>
            </a:r>
            <a:r>
              <a:rPr lang="en-US" dirty="0" err="1"/>
              <a:t>atau</a:t>
            </a:r>
            <a:r>
              <a:rPr lang="en-US" dirty="0"/>
              <a:t> </a:t>
            </a:r>
            <a:r>
              <a:rPr lang="en-US" dirty="0" err="1"/>
              <a:t>antarnegara</a:t>
            </a:r>
            <a:r>
              <a:rPr lang="en-US" dirty="0"/>
              <a:t> di </a:t>
            </a:r>
            <a:r>
              <a:rPr lang="en-US" dirty="0" err="1"/>
              <a:t>berbagai</a:t>
            </a:r>
            <a:r>
              <a:rPr lang="en-US" dirty="0"/>
              <a:t> </a:t>
            </a:r>
            <a:r>
              <a:rPr lang="en-US" dirty="0" err="1"/>
              <a:t>belahan</a:t>
            </a:r>
            <a:r>
              <a:rPr lang="en-US" dirty="0"/>
              <a:t> </a:t>
            </a:r>
            <a:r>
              <a:rPr lang="en-US" dirty="0" err="1"/>
              <a:t>dunia</a:t>
            </a:r>
            <a:r>
              <a:rPr lang="en-US" dirty="0"/>
              <a:t>.</a:t>
            </a:r>
          </a:p>
          <a:p>
            <a:r>
              <a:rPr lang="en-US" dirty="0"/>
              <a:t>Global </a:t>
            </a:r>
            <a:r>
              <a:rPr lang="id-ID" dirty="0" smtClean="0">
                <a:sym typeface="Wingdings" panose="05000000000000000000" pitchFamily="2" charset="2"/>
              </a:rPr>
              <a:t> </a:t>
            </a:r>
            <a:r>
              <a:rPr lang="en-US" dirty="0" err="1" smtClean="0"/>
              <a:t>Antar</a:t>
            </a:r>
            <a:r>
              <a:rPr lang="en-US" dirty="0" smtClean="0"/>
              <a:t> </a:t>
            </a:r>
            <a:r>
              <a:rPr lang="en-US" dirty="0" err="1"/>
              <a:t>semua</a:t>
            </a:r>
            <a:r>
              <a:rPr lang="en-US" dirty="0"/>
              <a:t> </a:t>
            </a:r>
            <a:r>
              <a:rPr lang="en-US" dirty="0" err="1"/>
              <a:t>bangsa</a:t>
            </a:r>
            <a:r>
              <a:rPr lang="en-US" dirty="0"/>
              <a:t> </a:t>
            </a:r>
            <a:r>
              <a:rPr lang="en-US" dirty="0" err="1"/>
              <a:t>atau</a:t>
            </a:r>
            <a:r>
              <a:rPr lang="en-US" dirty="0"/>
              <a:t> </a:t>
            </a:r>
            <a:r>
              <a:rPr lang="en-US" dirty="0" err="1"/>
              <a:t>antarsemuanegara</a:t>
            </a:r>
            <a:r>
              <a:rPr lang="en-US" dirty="0"/>
              <a:t> di </a:t>
            </a:r>
            <a:r>
              <a:rPr lang="en-US" dirty="0" err="1"/>
              <a:t>dunia</a:t>
            </a:r>
            <a:r>
              <a:rPr lang="en-US" dirty="0"/>
              <a:t> </a:t>
            </a:r>
            <a:r>
              <a:rPr lang="en-US" dirty="0" err="1"/>
              <a:t>ini</a:t>
            </a:r>
            <a:r>
              <a:rPr lang="en-US" dirty="0"/>
              <a:t>.</a:t>
            </a:r>
          </a:p>
          <a:p>
            <a:endParaRPr lang="id-ID" dirty="0"/>
          </a:p>
        </p:txBody>
      </p:sp>
    </p:spTree>
    <p:extLst>
      <p:ext uri="{BB962C8B-B14F-4D97-AF65-F5344CB8AC3E}">
        <p14:creationId xmlns:p14="http://schemas.microsoft.com/office/powerpoint/2010/main" val="1878287724"/>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 O S I O L O G I</a:t>
            </a:r>
            <a:endParaRPr lang="id-ID" dirty="0"/>
          </a:p>
        </p:txBody>
      </p:sp>
      <p:sp>
        <p:nvSpPr>
          <p:cNvPr id="3" name="Content Placeholder 2"/>
          <p:cNvSpPr>
            <a:spLocks noGrp="1"/>
          </p:cNvSpPr>
          <p:nvPr>
            <p:ph idx="1"/>
          </p:nvPr>
        </p:nvSpPr>
        <p:spPr/>
        <p:txBody>
          <a:bodyPr>
            <a:normAutofit/>
          </a:bodyPr>
          <a:lstStyle/>
          <a:p>
            <a:r>
              <a:rPr lang="en-US" dirty="0"/>
              <a:t>Frank H. Hankins </a:t>
            </a:r>
            <a:r>
              <a:rPr lang="id-ID" dirty="0" smtClean="0">
                <a:sym typeface="Wingdings" panose="05000000000000000000" pitchFamily="2" charset="2"/>
              </a:rPr>
              <a:t> </a:t>
            </a:r>
            <a:r>
              <a:rPr lang="en-US" dirty="0" err="1" smtClean="0"/>
              <a:t>sosiologi</a:t>
            </a:r>
            <a:r>
              <a:rPr lang="en-US" dirty="0" smtClean="0"/>
              <a:t> </a:t>
            </a:r>
            <a:r>
              <a:rPr lang="en-US" dirty="0" err="1"/>
              <a:t>adalah</a:t>
            </a:r>
            <a:r>
              <a:rPr lang="en-US" dirty="0"/>
              <a:t> </a:t>
            </a:r>
            <a:r>
              <a:rPr lang="en-US" dirty="0" err="1"/>
              <a:t>studi</a:t>
            </a:r>
            <a:r>
              <a:rPr lang="en-US" dirty="0"/>
              <a:t> </a:t>
            </a:r>
            <a:r>
              <a:rPr lang="en-US" dirty="0" err="1"/>
              <a:t>ilmiah</a:t>
            </a:r>
            <a:r>
              <a:rPr lang="en-US" dirty="0"/>
              <a:t> </a:t>
            </a:r>
            <a:r>
              <a:rPr lang="en-US" dirty="0" err="1"/>
              <a:t>tentang</a:t>
            </a:r>
            <a:r>
              <a:rPr lang="en-US" dirty="0"/>
              <a:t> </a:t>
            </a:r>
            <a:r>
              <a:rPr lang="en-US" dirty="0" err="1"/>
              <a:t>fenomena</a:t>
            </a:r>
            <a:r>
              <a:rPr lang="en-US" dirty="0"/>
              <a:t> yang </a:t>
            </a:r>
            <a:r>
              <a:rPr lang="en-US" dirty="0" err="1"/>
              <a:t>timbul</a:t>
            </a:r>
            <a:r>
              <a:rPr lang="en-US" dirty="0"/>
              <a:t> </a:t>
            </a:r>
            <a:r>
              <a:rPr lang="en-US" dirty="0" err="1"/>
              <a:t>akibat</a:t>
            </a:r>
            <a:r>
              <a:rPr lang="en-US" dirty="0"/>
              <a:t> </a:t>
            </a:r>
            <a:r>
              <a:rPr lang="en-US" dirty="0" err="1"/>
              <a:t>hubungan</a:t>
            </a:r>
            <a:r>
              <a:rPr lang="en-US" dirty="0"/>
              <a:t> </a:t>
            </a:r>
            <a:r>
              <a:rPr lang="en-US" dirty="0" err="1"/>
              <a:t>kelompok-kelompok</a:t>
            </a:r>
            <a:r>
              <a:rPr lang="en-US" dirty="0"/>
              <a:t> </a:t>
            </a:r>
            <a:r>
              <a:rPr lang="en-US" dirty="0" err="1"/>
              <a:t>manusia</a:t>
            </a:r>
            <a:r>
              <a:rPr lang="en-US" dirty="0"/>
              <a:t>, </a:t>
            </a:r>
            <a:r>
              <a:rPr lang="en-US" dirty="0" err="1"/>
              <a:t>studi</a:t>
            </a:r>
            <a:r>
              <a:rPr lang="en-US" dirty="0"/>
              <a:t> </a:t>
            </a:r>
            <a:r>
              <a:rPr lang="en-US" dirty="0" err="1"/>
              <a:t>tentang</a:t>
            </a:r>
            <a:r>
              <a:rPr lang="en-US" dirty="0"/>
              <a:t> </a:t>
            </a:r>
            <a:r>
              <a:rPr lang="en-US" dirty="0" err="1"/>
              <a:t>manusia</a:t>
            </a:r>
            <a:r>
              <a:rPr lang="en-US" dirty="0"/>
              <a:t> </a:t>
            </a:r>
            <a:r>
              <a:rPr lang="en-US" dirty="0" err="1"/>
              <a:t>dan</a:t>
            </a:r>
            <a:r>
              <a:rPr lang="en-US" dirty="0"/>
              <a:t> </a:t>
            </a:r>
            <a:r>
              <a:rPr lang="en-US" dirty="0" err="1"/>
              <a:t>lingkungan</a:t>
            </a:r>
            <a:r>
              <a:rPr lang="en-US" dirty="0"/>
              <a:t> </a:t>
            </a:r>
            <a:r>
              <a:rPr lang="en-US" dirty="0" err="1"/>
              <a:t>manusia</a:t>
            </a:r>
            <a:r>
              <a:rPr lang="en-US" dirty="0"/>
              <a:t> </a:t>
            </a:r>
            <a:r>
              <a:rPr lang="en-US" dirty="0" err="1"/>
              <a:t>dalam</a:t>
            </a:r>
            <a:r>
              <a:rPr lang="en-US" dirty="0"/>
              <a:t> </a:t>
            </a:r>
            <a:r>
              <a:rPr lang="en-US" dirty="0" err="1"/>
              <a:t>hubungannya</a:t>
            </a:r>
            <a:r>
              <a:rPr lang="en-US" dirty="0"/>
              <a:t> </a:t>
            </a:r>
            <a:r>
              <a:rPr lang="en-US" dirty="0" err="1"/>
              <a:t>satu</a:t>
            </a:r>
            <a:r>
              <a:rPr lang="en-US" dirty="0"/>
              <a:t> </a:t>
            </a:r>
            <a:r>
              <a:rPr lang="en-US" dirty="0" err="1"/>
              <a:t>sama</a:t>
            </a:r>
            <a:r>
              <a:rPr lang="en-US" dirty="0"/>
              <a:t> </a:t>
            </a:r>
            <a:r>
              <a:rPr lang="en-US" dirty="0" smtClean="0"/>
              <a:t>lain.</a:t>
            </a:r>
            <a:endParaRPr lang="id-ID" dirty="0" smtClean="0"/>
          </a:p>
          <a:p>
            <a:endParaRPr lang="id-ID" dirty="0" smtClean="0"/>
          </a:p>
          <a:p>
            <a:r>
              <a:rPr lang="id-ID" dirty="0" smtClean="0"/>
              <a:t>A</a:t>
            </a:r>
            <a:r>
              <a:rPr lang="en-US" dirty="0" err="1" smtClean="0"/>
              <a:t>rus</a:t>
            </a:r>
            <a:r>
              <a:rPr lang="en-US" dirty="0" smtClean="0"/>
              <a:t> </a:t>
            </a:r>
            <a:r>
              <a:rPr lang="en-US" dirty="0"/>
              <a:t>global </a:t>
            </a:r>
            <a:r>
              <a:rPr lang="en-US" dirty="0" err="1"/>
              <a:t>dan</a:t>
            </a:r>
            <a:r>
              <a:rPr lang="en-US" dirty="0"/>
              <a:t> </a:t>
            </a:r>
            <a:r>
              <a:rPr lang="en-US" dirty="0" err="1"/>
              <a:t>interaksi</a:t>
            </a:r>
            <a:r>
              <a:rPr lang="en-US" dirty="0"/>
              <a:t> </a:t>
            </a:r>
            <a:r>
              <a:rPr lang="en-US" dirty="0" err="1" smtClean="0"/>
              <a:t>sosial</a:t>
            </a:r>
            <a:r>
              <a:rPr lang="id-ID" dirty="0" smtClean="0"/>
              <a:t> </a:t>
            </a:r>
            <a:r>
              <a:rPr lang="id-ID" dirty="0" smtClean="0">
                <a:sym typeface="Wingdings" panose="05000000000000000000" pitchFamily="2" charset="2"/>
              </a:rPr>
              <a:t> </a:t>
            </a:r>
            <a:r>
              <a:rPr lang="en-US" dirty="0" err="1" smtClean="0"/>
              <a:t>Perkembangan</a:t>
            </a:r>
            <a:r>
              <a:rPr lang="en-US" dirty="0" smtClean="0"/>
              <a:t> </a:t>
            </a:r>
            <a:r>
              <a:rPr lang="en-US" dirty="0" err="1"/>
              <a:t>teknologi</a:t>
            </a:r>
            <a:r>
              <a:rPr lang="en-US" dirty="0"/>
              <a:t> </a:t>
            </a:r>
            <a:r>
              <a:rPr lang="en-US" dirty="0" err="1"/>
              <a:t>transportasi</a:t>
            </a:r>
            <a:r>
              <a:rPr lang="en-US" dirty="0"/>
              <a:t> </a:t>
            </a:r>
            <a:r>
              <a:rPr lang="en-US" dirty="0" err="1"/>
              <a:t>dan</a:t>
            </a:r>
            <a:r>
              <a:rPr lang="en-US" dirty="0"/>
              <a:t> </a:t>
            </a:r>
            <a:r>
              <a:rPr lang="en-US" dirty="0" err="1"/>
              <a:t>komunikasi</a:t>
            </a:r>
            <a:r>
              <a:rPr lang="en-US" dirty="0"/>
              <a:t> </a:t>
            </a:r>
            <a:r>
              <a:rPr lang="en-US" dirty="0" err="1"/>
              <a:t>telah</a:t>
            </a:r>
            <a:r>
              <a:rPr lang="en-US" dirty="0"/>
              <a:t> </a:t>
            </a:r>
            <a:r>
              <a:rPr lang="en-US" dirty="0" err="1"/>
              <a:t>menyebabkan</a:t>
            </a:r>
            <a:r>
              <a:rPr lang="en-US" dirty="0"/>
              <a:t> </a:t>
            </a:r>
            <a:r>
              <a:rPr lang="en-US" dirty="0" err="1"/>
              <a:t>interaksi</a:t>
            </a:r>
            <a:r>
              <a:rPr lang="en-US" dirty="0"/>
              <a:t> </a:t>
            </a:r>
            <a:r>
              <a:rPr lang="en-US" dirty="0" err="1"/>
              <a:t>manusia</a:t>
            </a:r>
            <a:r>
              <a:rPr lang="en-US" dirty="0"/>
              <a:t> </a:t>
            </a:r>
            <a:r>
              <a:rPr lang="en-US" dirty="0" err="1"/>
              <a:t>meluas</a:t>
            </a:r>
            <a:r>
              <a:rPr lang="en-US" dirty="0"/>
              <a:t> </a:t>
            </a:r>
            <a:r>
              <a:rPr lang="en-US" dirty="0" err="1"/>
              <a:t>ke</a:t>
            </a:r>
            <a:r>
              <a:rPr lang="en-US" dirty="0"/>
              <a:t> </a:t>
            </a:r>
            <a:r>
              <a:rPr lang="en-US" dirty="0" err="1"/>
              <a:t>tingkat</a:t>
            </a:r>
            <a:r>
              <a:rPr lang="en-US" dirty="0"/>
              <a:t> global </a:t>
            </a:r>
            <a:r>
              <a:rPr lang="en-US" dirty="0" err="1"/>
              <a:t>secara</a:t>
            </a:r>
            <a:r>
              <a:rPr lang="en-US" dirty="0"/>
              <a:t> </a:t>
            </a:r>
            <a:r>
              <a:rPr lang="en-US" dirty="0" err="1"/>
              <a:t>intensif</a:t>
            </a:r>
            <a:r>
              <a:rPr lang="en-US" dirty="0"/>
              <a:t>. </a:t>
            </a:r>
            <a:r>
              <a:rPr lang="en-US" dirty="0" err="1"/>
              <a:t>Interaksi</a:t>
            </a:r>
            <a:r>
              <a:rPr lang="en-US" dirty="0"/>
              <a:t> </a:t>
            </a:r>
            <a:r>
              <a:rPr lang="en-US" dirty="0" err="1"/>
              <a:t>bisa</a:t>
            </a:r>
            <a:r>
              <a:rPr lang="en-US" dirty="0"/>
              <a:t> </a:t>
            </a:r>
            <a:r>
              <a:rPr lang="en-US" dirty="0" err="1"/>
              <a:t>terjadi</a:t>
            </a:r>
            <a:r>
              <a:rPr lang="en-US" dirty="0"/>
              <a:t> </a:t>
            </a:r>
            <a:r>
              <a:rPr lang="en-US" dirty="0" err="1"/>
              <a:t>secara</a:t>
            </a:r>
            <a:r>
              <a:rPr lang="en-US" dirty="0"/>
              <a:t> </a:t>
            </a:r>
            <a:r>
              <a:rPr lang="en-US" dirty="0" err="1"/>
              <a:t>fisik</a:t>
            </a:r>
            <a:r>
              <a:rPr lang="en-US" dirty="0"/>
              <a:t> </a:t>
            </a:r>
            <a:r>
              <a:rPr lang="en-US" dirty="0" err="1"/>
              <a:t>maupun</a:t>
            </a:r>
            <a:r>
              <a:rPr lang="en-US" dirty="0"/>
              <a:t> non-</a:t>
            </a:r>
            <a:r>
              <a:rPr lang="en-US" dirty="0" err="1"/>
              <a:t>fisik</a:t>
            </a:r>
            <a:r>
              <a:rPr lang="en-US" dirty="0"/>
              <a:t> </a:t>
            </a:r>
            <a:r>
              <a:rPr lang="en-US" dirty="0" err="1"/>
              <a:t>melalui</a:t>
            </a:r>
            <a:r>
              <a:rPr lang="en-US" dirty="0"/>
              <a:t> internet. </a:t>
            </a:r>
            <a:r>
              <a:rPr lang="en-US" dirty="0" err="1"/>
              <a:t>Teknologi</a:t>
            </a:r>
            <a:r>
              <a:rPr lang="en-US" dirty="0"/>
              <a:t> computer </a:t>
            </a:r>
            <a:r>
              <a:rPr lang="en-US" dirty="0" err="1"/>
              <a:t>memalui</a:t>
            </a:r>
            <a:r>
              <a:rPr lang="en-US" dirty="0"/>
              <a:t> E-mail </a:t>
            </a:r>
            <a:r>
              <a:rPr lang="en-US" dirty="0" err="1"/>
              <a:t>menyebabkan</a:t>
            </a:r>
            <a:r>
              <a:rPr lang="en-US" dirty="0"/>
              <a:t> </a:t>
            </a:r>
            <a:r>
              <a:rPr lang="en-US" dirty="0" err="1"/>
              <a:t>dunia</a:t>
            </a:r>
            <a:r>
              <a:rPr lang="en-US" dirty="0"/>
              <a:t> </a:t>
            </a:r>
            <a:r>
              <a:rPr lang="en-US" dirty="0" err="1"/>
              <a:t>ini</a:t>
            </a:r>
            <a:r>
              <a:rPr lang="en-US" dirty="0"/>
              <a:t> </a:t>
            </a:r>
            <a:r>
              <a:rPr lang="en-US" dirty="0" err="1"/>
              <a:t>menjadi</a:t>
            </a:r>
            <a:r>
              <a:rPr lang="en-US" dirty="0"/>
              <a:t> </a:t>
            </a:r>
            <a:r>
              <a:rPr lang="en-US" dirty="0" err="1"/>
              <a:t>tanpa</a:t>
            </a:r>
            <a:r>
              <a:rPr lang="en-US" dirty="0"/>
              <a:t> </a:t>
            </a:r>
            <a:r>
              <a:rPr lang="en-US" dirty="0" err="1"/>
              <a:t>batas</a:t>
            </a:r>
            <a:r>
              <a:rPr lang="en-US" dirty="0"/>
              <a:t> </a:t>
            </a:r>
            <a:r>
              <a:rPr lang="en-US" dirty="0" err="1"/>
              <a:t>secara</a:t>
            </a:r>
            <a:r>
              <a:rPr lang="en-US" dirty="0"/>
              <a:t> non-</a:t>
            </a:r>
            <a:r>
              <a:rPr lang="en-US" dirty="0" err="1"/>
              <a:t>fisik</a:t>
            </a:r>
            <a:r>
              <a:rPr lang="en-US" dirty="0"/>
              <a:t>.</a:t>
            </a:r>
          </a:p>
          <a:p>
            <a:endParaRPr lang="id-ID" dirty="0"/>
          </a:p>
        </p:txBody>
      </p:sp>
    </p:spTree>
    <p:extLst>
      <p:ext uri="{BB962C8B-B14F-4D97-AF65-F5344CB8AC3E}">
        <p14:creationId xmlns:p14="http://schemas.microsoft.com/office/powerpoint/2010/main" val="163424337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lstStyle/>
          <a:p>
            <a:r>
              <a:rPr lang="id-ID" dirty="0" smtClean="0"/>
              <a:t>Ilmu Sosial </a:t>
            </a:r>
            <a:r>
              <a:rPr lang="id-ID" dirty="0"/>
              <a:t>memerankan peranan yang signifikan dalam mengarahkan dan membimbing </a:t>
            </a:r>
            <a:r>
              <a:rPr lang="id-ID" dirty="0" smtClean="0"/>
              <a:t>generasi muda pada </a:t>
            </a:r>
            <a:r>
              <a:rPr lang="id-ID" dirty="0"/>
              <a:t>nilai-nilai dan perilaku yang demokratis, memahami dirinya dalam konteks kehidupan masa kini, memahami tanggung jawabnya sebagai bagian dari masyarakat global yang interdependen.</a:t>
            </a:r>
          </a:p>
        </p:txBody>
      </p:sp>
    </p:spTree>
    <p:extLst>
      <p:ext uri="{BB962C8B-B14F-4D97-AF65-F5344CB8AC3E}">
        <p14:creationId xmlns:p14="http://schemas.microsoft.com/office/powerpoint/2010/main" val="100257767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marL="0" indent="0" algn="ctr">
              <a:buNone/>
            </a:pPr>
            <a:r>
              <a:rPr lang="id-ID" sz="4400" dirty="0">
                <a:effectLst>
                  <a:outerShdw blurRad="38100" dist="38100" dir="2700000" algn="tl">
                    <a:srgbClr val="000000">
                      <a:alpha val="43137"/>
                    </a:srgbClr>
                  </a:outerShdw>
                </a:effectLst>
              </a:rPr>
              <a:t>Perspektif global berakar pada ilmu-ilmu: antropologi, psikologi, sejarah, ekonomi, geografi dunia, dan politik, bertujuan untuk menumbuhkan dan meningkatkan kesadaran sebagai warga dunia yang berpartisipasi aktif.</a:t>
            </a:r>
          </a:p>
        </p:txBody>
      </p:sp>
    </p:spTree>
    <p:extLst>
      <p:ext uri="{BB962C8B-B14F-4D97-AF65-F5344CB8AC3E}">
        <p14:creationId xmlns:p14="http://schemas.microsoft.com/office/powerpoint/2010/main" val="1800103359"/>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46231443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342526"/>
            <a:ext cx="4722254" cy="1085872"/>
          </a:xfrm>
        </p:spPr>
        <p:txBody>
          <a:bodyPr>
            <a:noAutofit/>
          </a:bodyPr>
          <a:lstStyle/>
          <a:p>
            <a:r>
              <a:rPr lang="id-ID" sz="4000" dirty="0" smtClean="0">
                <a:effectLst>
                  <a:outerShdw blurRad="38100" dist="38100" dir="2700000" algn="tl">
                    <a:srgbClr val="000000">
                      <a:alpha val="43137"/>
                    </a:srgbClr>
                  </a:outerShdw>
                </a:effectLst>
              </a:rPr>
              <a:t>Ditinjau dari Konteks TRANSPORTASI</a:t>
            </a:r>
          </a:p>
          <a:p>
            <a:r>
              <a:rPr lang="id-ID" sz="4000" dirty="0" smtClean="0">
                <a:effectLst>
                  <a:outerShdw blurRad="38100" dist="38100" dir="2700000" algn="tl">
                    <a:srgbClr val="000000">
                      <a:alpha val="43137"/>
                    </a:srgbClr>
                  </a:outerShdw>
                </a:effectLst>
              </a:rPr>
              <a:t>KOMUNIKASI</a:t>
            </a:r>
          </a:p>
          <a:p>
            <a:r>
              <a:rPr lang="id-ID" sz="4000" dirty="0" smtClean="0">
                <a:effectLst>
                  <a:outerShdw blurRad="38100" dist="38100" dir="2700000" algn="tl">
                    <a:srgbClr val="000000">
                      <a:alpha val="43137"/>
                    </a:srgbClr>
                  </a:outerShdw>
                </a:effectLst>
              </a:rPr>
              <a:t>KERJASAMA INTERNASIONAL</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35667214"/>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Transportasi</a:t>
            </a:r>
            <a:endParaRPr lang="id-ID" dirty="0"/>
          </a:p>
        </p:txBody>
      </p:sp>
      <p:sp>
        <p:nvSpPr>
          <p:cNvPr id="3" name="Content Placeholder 2"/>
          <p:cNvSpPr>
            <a:spLocks noGrp="1"/>
          </p:cNvSpPr>
          <p:nvPr>
            <p:ph idx="1"/>
          </p:nvPr>
        </p:nvSpPr>
        <p:spPr/>
        <p:txBody>
          <a:bodyPr>
            <a:normAutofit/>
          </a:bodyPr>
          <a:lstStyle/>
          <a:p>
            <a:r>
              <a:rPr lang="id-ID" sz="4400" dirty="0" smtClean="0"/>
              <a:t>abad XVII </a:t>
            </a:r>
            <a:r>
              <a:rPr lang="id-ID" sz="4400" dirty="0" smtClean="0">
                <a:sym typeface="Wingdings" panose="05000000000000000000" pitchFamily="2" charset="2"/>
              </a:rPr>
              <a:t> REVOLUSI INDUSTRI</a:t>
            </a:r>
          </a:p>
          <a:p>
            <a:endParaRPr lang="id-ID" sz="4400" dirty="0">
              <a:sym typeface="Wingdings" panose="05000000000000000000" pitchFamily="2" charset="2"/>
            </a:endParaRPr>
          </a:p>
          <a:p>
            <a:r>
              <a:rPr lang="id-ID" sz="4400" dirty="0" smtClean="0">
                <a:sym typeface="Wingdings" panose="05000000000000000000" pitchFamily="2" charset="2"/>
              </a:rPr>
              <a:t>Dampak : 1. POSITIF   2. NEGATIF</a:t>
            </a:r>
            <a:endParaRPr lang="id-ID" sz="4400" dirty="0"/>
          </a:p>
        </p:txBody>
      </p:sp>
    </p:spTree>
    <p:extLst>
      <p:ext uri="{BB962C8B-B14F-4D97-AF65-F5344CB8AC3E}">
        <p14:creationId xmlns:p14="http://schemas.microsoft.com/office/powerpoint/2010/main" val="67673930"/>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sz="6600" b="1" dirty="0" smtClean="0"/>
              <a:t>Dampak Positif</a:t>
            </a:r>
            <a:r>
              <a:rPr lang="id-ID" dirty="0"/>
              <a:t/>
            </a:r>
            <a:br>
              <a:rPr lang="id-ID" dirty="0"/>
            </a:br>
            <a:endParaRPr lang="id-ID" dirty="0"/>
          </a:p>
        </p:txBody>
      </p:sp>
      <p:sp>
        <p:nvSpPr>
          <p:cNvPr id="3" name="Content Placeholder 2"/>
          <p:cNvSpPr>
            <a:spLocks noGrp="1"/>
          </p:cNvSpPr>
          <p:nvPr>
            <p:ph idx="1"/>
          </p:nvPr>
        </p:nvSpPr>
        <p:spPr/>
        <p:txBody>
          <a:bodyPr>
            <a:normAutofit fontScale="85000" lnSpcReduction="20000"/>
          </a:bodyPr>
          <a:lstStyle/>
          <a:p>
            <a:pPr marL="0" indent="0">
              <a:buNone/>
            </a:pPr>
            <a:r>
              <a:rPr lang="id-ID" sz="4800" dirty="0" smtClean="0"/>
              <a:t>Semakin </a:t>
            </a:r>
            <a:r>
              <a:rPr lang="id-ID" sz="4800" dirty="0"/>
              <a:t>berkembang dan semakin majunya transportasi di darat, di perairan, dan di udara, maka akan semakin meluasnya dan semakin intensif interaksi sosial antardaerah, kawasan, dan antarnegara. Melalui kontak yang demikian, proses transportasi kehidupan ini tidak lagi hanya terbatas di tingkat local dan regional, melainkan telah menembus batas-batas nasional sampai ke batas global.</a:t>
            </a:r>
          </a:p>
        </p:txBody>
      </p:sp>
    </p:spTree>
    <p:extLst>
      <p:ext uri="{BB962C8B-B14F-4D97-AF65-F5344CB8AC3E}">
        <p14:creationId xmlns:p14="http://schemas.microsoft.com/office/powerpoint/2010/main" val="408271716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sz="6600" b="1" dirty="0" smtClean="0"/>
              <a:t>Dampak Negatif</a:t>
            </a:r>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buNone/>
            </a:pPr>
            <a:r>
              <a:rPr lang="id-ID" sz="4400" dirty="0"/>
              <a:t>Seperti penyelundupan orang jahat, teroris, obet-obat terlarang, dokumen terlarang, dan lain sebagainya. Penyelundupan tersebut tidak hanya ada pada batas-batas region dan antarnegara, melainkan telah sampai ke tingkat global. </a:t>
            </a:r>
            <a:endParaRPr lang="id-ID" sz="4800" dirty="0"/>
          </a:p>
        </p:txBody>
      </p:sp>
    </p:spTree>
    <p:extLst>
      <p:ext uri="{BB962C8B-B14F-4D97-AF65-F5344CB8AC3E}">
        <p14:creationId xmlns:p14="http://schemas.microsoft.com/office/powerpoint/2010/main" val="102536399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effectLst>
                  <a:outerShdw blurRad="38100" dist="38100" dir="2700000" algn="tl">
                    <a:srgbClr val="000000">
                      <a:alpha val="43137"/>
                    </a:srgbClr>
                  </a:outerShdw>
                </a:effectLst>
              </a:rPr>
              <a:t>Komunikasi</a:t>
            </a:r>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buNone/>
            </a:pPr>
            <a:r>
              <a:rPr lang="id-ID" dirty="0" smtClean="0"/>
              <a:t>Abad ke-20</a:t>
            </a:r>
            <a:r>
              <a:rPr lang="id-ID" dirty="0" smtClean="0">
                <a:sym typeface="Wingdings" panose="05000000000000000000" pitchFamily="2" charset="2"/>
              </a:rPr>
              <a:t>isu global mulai mengguncang dunia</a:t>
            </a:r>
          </a:p>
          <a:p>
            <a:pPr marL="0" indent="0">
              <a:buNone/>
            </a:pPr>
            <a:r>
              <a:rPr lang="id-ID" b="1" dirty="0"/>
              <a:t>Kennedy</a:t>
            </a:r>
            <a:r>
              <a:rPr lang="id-ID" dirty="0"/>
              <a:t> dan </a:t>
            </a:r>
            <a:r>
              <a:rPr lang="id-ID" b="1" dirty="0"/>
              <a:t>Cohen </a:t>
            </a:r>
            <a:r>
              <a:rPr lang="id-ID" dirty="0"/>
              <a:t>menyebutkan globalisme adalah sebuah kesadaran dan pemahaman baru bahwa dunia adalah satu</a:t>
            </a:r>
            <a:r>
              <a:rPr lang="id-ID" dirty="0" smtClean="0"/>
              <a:t>.</a:t>
            </a:r>
          </a:p>
          <a:p>
            <a:pPr marL="0" indent="0">
              <a:buNone/>
            </a:pPr>
            <a:r>
              <a:rPr lang="id-ID" dirty="0" smtClean="0"/>
              <a:t>Globalisasi </a:t>
            </a:r>
            <a:r>
              <a:rPr lang="id-ID" dirty="0"/>
              <a:t>komunikasi dalam hubungan internasional secara langsung dan tidak langsung semua orang dapat mengakses informasi secara bebas melalui teknologi yang sangat maju karena globalisasi dapat mengubah  Globalisasi komunikasi yang didukung oleh kemajuan teknologi internet dan media komunikasi lainnya menjadikan suatu negara tidak mungkin untuk menyensor seluruh informasi yang beredar di dunia.</a:t>
            </a:r>
            <a:endParaRPr lang="id-ID" dirty="0">
              <a:effectLst/>
            </a:endParaRPr>
          </a:p>
        </p:txBody>
      </p:sp>
    </p:spTree>
    <p:extLst>
      <p:ext uri="{BB962C8B-B14F-4D97-AF65-F5344CB8AC3E}">
        <p14:creationId xmlns:p14="http://schemas.microsoft.com/office/powerpoint/2010/main" val="84184831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Fungsi komunikasi internasional </a:t>
            </a:r>
            <a:endParaRPr lang="id-ID" b="1" dirty="0"/>
          </a:p>
        </p:txBody>
      </p:sp>
      <p:sp>
        <p:nvSpPr>
          <p:cNvPr id="3" name="Content Placeholder 2"/>
          <p:cNvSpPr>
            <a:spLocks noGrp="1"/>
          </p:cNvSpPr>
          <p:nvPr>
            <p:ph idx="1"/>
          </p:nvPr>
        </p:nvSpPr>
        <p:spPr/>
        <p:txBody>
          <a:bodyPr>
            <a:normAutofit fontScale="92500" lnSpcReduction="10000"/>
          </a:bodyPr>
          <a:lstStyle/>
          <a:p>
            <a:pPr lvl="0" fontAlgn="base"/>
            <a:r>
              <a:rPr lang="id-ID" dirty="0"/>
              <a:t>Mendinamisasikan hubungan internasioanl yang terjalin antara dua negara atau lebih serta hubungan di berbagai bidang antara kelompok-kelompok masyarakat yang berbeda negara/kebangsaan. </a:t>
            </a:r>
          </a:p>
          <a:p>
            <a:pPr lvl="0" fontAlgn="base"/>
            <a:r>
              <a:rPr lang="id-ID" dirty="0" smtClean="0"/>
              <a:t>Membantu/menunjang </a:t>
            </a:r>
            <a:r>
              <a:rPr lang="id-ID" dirty="0"/>
              <a:t>upaya-upaya pencapaian tujuan hubungan </a:t>
            </a:r>
            <a:r>
              <a:rPr lang="id-ID" dirty="0" smtClean="0"/>
              <a:t>internasional </a:t>
            </a:r>
            <a:r>
              <a:rPr lang="id-ID" dirty="0"/>
              <a:t>dengan meningkatkan kerjasama internasional serta menghindari terjadinya konflik atau kesalahpahaman baik antara pemerintah dengan pemerintah maupun antar penduduk.  </a:t>
            </a:r>
          </a:p>
          <a:p>
            <a:pPr lvl="0" fontAlgn="base"/>
            <a:r>
              <a:rPr lang="id-ID" dirty="0" smtClean="0"/>
              <a:t>Merupakan </a:t>
            </a:r>
            <a:r>
              <a:rPr lang="id-ID" dirty="0"/>
              <a:t>teknik untuk mendukung pelaksanaan politik luar negeri bagi masing-masing negara untuk memperjuangkan pencapaian kepentingan di negara lain.  Globalisasi juga dapat diartikan sebagai proses atau gerakan multi-dimensi yang bersifat simultan, terutama dalam bidang ekonomi, politik dan budaya. </a:t>
            </a:r>
            <a:endParaRPr lang="id-ID" dirty="0">
              <a:effectLst/>
            </a:endParaRPr>
          </a:p>
        </p:txBody>
      </p:sp>
    </p:spTree>
    <p:extLst>
      <p:ext uri="{BB962C8B-B14F-4D97-AF65-F5344CB8AC3E}">
        <p14:creationId xmlns:p14="http://schemas.microsoft.com/office/powerpoint/2010/main" val="1516470218"/>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INTERNASIONAL</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1828801" y="2676939"/>
            <a:ext cx="9194603" cy="1614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algn="ctr" eaLnBrk="0" fontAlgn="base" hangingPunct="0">
              <a:lnSpc>
                <a:spcPct val="100000"/>
              </a:lnSpc>
              <a:spcBef>
                <a:spcPct val="0"/>
              </a:spcBef>
              <a:spcAft>
                <a:spcPct val="0"/>
              </a:spcAft>
              <a:buNone/>
            </a:pPr>
            <a:r>
              <a:rPr lang="id-ID" sz="9600" b="1" i="1" dirty="0" smtClean="0">
                <a:solidFill>
                  <a:srgbClr val="FF0000"/>
                </a:solidFill>
              </a:rPr>
              <a:t>PBB</a:t>
            </a:r>
            <a:endParaRPr kumimoji="0" lang="id-ID" sz="9600" i="0" u="none" strike="noStrike" cap="none" normalizeH="0" baseline="0" dirty="0" smtClean="0">
              <a:ln>
                <a:noFill/>
              </a:ln>
              <a:solidFill>
                <a:srgbClr val="FF0000"/>
              </a:solidFill>
              <a:effectLst/>
              <a:latin typeface="Arial" panose="020B0604020202020204" pitchFamily="34" charset="0"/>
            </a:endParaRPr>
          </a:p>
        </p:txBody>
      </p:sp>
    </p:spTree>
    <p:extLst>
      <p:ext uri="{BB962C8B-B14F-4D97-AF65-F5344CB8AC3E}">
        <p14:creationId xmlns:p14="http://schemas.microsoft.com/office/powerpoint/2010/main" val="270490012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838200" y="2215165"/>
            <a:ext cx="10515600" cy="3961797"/>
          </a:xfrm>
        </p:spPr>
        <p:txBody>
          <a:bodyPr>
            <a:normAutofit/>
          </a:bodyPr>
          <a:lstStyle/>
          <a:p>
            <a:r>
              <a:rPr lang="id-ID" dirty="0"/>
              <a:t>perbedaan sistem politik, kemampuan </a:t>
            </a:r>
            <a:r>
              <a:rPr lang="id-ID" dirty="0" smtClean="0"/>
              <a:t>ekonomi, </a:t>
            </a:r>
            <a:r>
              <a:rPr lang="id-ID" dirty="0"/>
              <a:t>rasial, agama, budaya dan bentuk pemerintahan negara-negara anggota, tidak menjadi hambatan  dalam mengajukan pendapat, baik negaranya sendiri maupun negara lain dan masalah dunia pada umumnya.</a:t>
            </a:r>
          </a:p>
        </p:txBody>
      </p:sp>
    </p:spTree>
    <p:extLst>
      <p:ext uri="{BB962C8B-B14F-4D97-AF65-F5344CB8AC3E}">
        <p14:creationId xmlns:p14="http://schemas.microsoft.com/office/powerpoint/2010/main" val="859203125"/>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r>
              <a:rPr lang="id-ID" dirty="0"/>
              <a:t>Organisasi independen yang bergabung dalam kelompok roma,yag anggota-anggotanya terdiri atas berbagai keahlian seperti ilmuwan, budayawan, rohaniwan, pengusaha, pejabat dan lain-lain,juga memperhatinkan, mengkaji, dan memprediksi masalah-masalah global seperti masalah penduduk, pangan dan kelaparan,produksi pertanian ,konsumsi sumber daya alam, industrialisasi, pencemaran, krisis energi, krisis pangan, dan lain-lain.</a:t>
            </a:r>
          </a:p>
        </p:txBody>
      </p:sp>
    </p:spTree>
    <p:extLst>
      <p:ext uri="{BB962C8B-B14F-4D97-AF65-F5344CB8AC3E}">
        <p14:creationId xmlns:p14="http://schemas.microsoft.com/office/powerpoint/2010/main" val="196680177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7" y="224043"/>
            <a:ext cx="10515600" cy="1325563"/>
          </a:xfrm>
        </p:spPr>
        <p:txBody>
          <a:bodyPr/>
          <a:lstStyle/>
          <a:p>
            <a:endParaRPr lang="id-ID" dirty="0"/>
          </a:p>
        </p:txBody>
      </p:sp>
      <p:sp>
        <p:nvSpPr>
          <p:cNvPr id="3" name="Content Placeholder 2"/>
          <p:cNvSpPr>
            <a:spLocks noGrp="1"/>
          </p:cNvSpPr>
          <p:nvPr>
            <p:ph idx="1"/>
          </p:nvPr>
        </p:nvSpPr>
        <p:spPr>
          <a:xfrm>
            <a:off x="748047" y="1665516"/>
            <a:ext cx="10515600" cy="5941002"/>
          </a:xfrm>
        </p:spPr>
        <p:txBody>
          <a:bodyPr>
            <a:normAutofit/>
          </a:bodyPr>
          <a:lstStyle/>
          <a:p>
            <a:pPr marL="0" indent="0" algn="ctr">
              <a:buNone/>
            </a:pPr>
            <a:r>
              <a:rPr lang="id-ID" dirty="0" smtClean="0"/>
              <a:t>Dunia </a:t>
            </a:r>
            <a:r>
              <a:rPr lang="id-ID" dirty="0"/>
              <a:t>internassional </a:t>
            </a:r>
            <a:r>
              <a:rPr lang="id-ID" dirty="0" smtClean="0">
                <a:sym typeface="Wingdings" panose="05000000000000000000" pitchFamily="2" charset="2"/>
              </a:rPr>
              <a:t></a:t>
            </a:r>
            <a:r>
              <a:rPr lang="id-ID" dirty="0" smtClean="0"/>
              <a:t>dituntut </a:t>
            </a:r>
            <a:r>
              <a:rPr lang="id-ID" dirty="0"/>
              <a:t>untuk memberikan bimbingan, agar ketimpangan antara ekonomi dengan ekologi ini tidak terjadi. Karena jika degradasi lingkungan ini terjadi ,dampaknya tidak hanya menimpa negara yang menerima relokasi , melainkan akan meluas ke dunia internasional, bahkan juga mencapai batas global.</a:t>
            </a:r>
            <a:endParaRPr lang="id-ID" dirty="0">
              <a:effectLst/>
            </a:endParaRPr>
          </a:p>
        </p:txBody>
      </p:sp>
    </p:spTree>
    <p:extLst>
      <p:ext uri="{BB962C8B-B14F-4D97-AF65-F5344CB8AC3E}">
        <p14:creationId xmlns:p14="http://schemas.microsoft.com/office/powerpoint/2010/main" val="342246067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265582591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Negara Maju dan Negara Berkembang</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0181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id-ID" sz="4400" dirty="0"/>
              <a:t>Suatu negara digolongkan sebagai </a:t>
            </a:r>
            <a:r>
              <a:rPr lang="id-ID" sz="4400" dirty="0">
                <a:solidFill>
                  <a:srgbClr val="FF0000"/>
                </a:solidFill>
              </a:rPr>
              <a:t>negara berkembang </a:t>
            </a:r>
            <a:r>
              <a:rPr lang="id-ID" sz="4400" dirty="0"/>
              <a:t>jika negara tersebut belum dapat mencapai tujuan pembangunan yang telah ditetapkan atau belum dapat menyeimbangkan pencapaian pembangunan yang telah dilakukan</a:t>
            </a:r>
          </a:p>
        </p:txBody>
      </p:sp>
    </p:spTree>
    <p:extLst>
      <p:ext uri="{BB962C8B-B14F-4D97-AF65-F5344CB8AC3E}">
        <p14:creationId xmlns:p14="http://schemas.microsoft.com/office/powerpoint/2010/main" val="158312875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endParaRPr lang="id-ID" sz="3200" b="1" dirty="0"/>
          </a:p>
        </p:txBody>
      </p:sp>
      <p:sp>
        <p:nvSpPr>
          <p:cNvPr id="3" name="Content Placeholder 2"/>
          <p:cNvSpPr>
            <a:spLocks noGrp="1"/>
          </p:cNvSpPr>
          <p:nvPr>
            <p:ph idx="1"/>
          </p:nvPr>
        </p:nvSpPr>
        <p:spPr>
          <a:xfrm>
            <a:off x="838200" y="2601531"/>
            <a:ext cx="10515600" cy="3575431"/>
          </a:xfrm>
        </p:spPr>
        <p:txBody>
          <a:bodyPr>
            <a:normAutofit/>
          </a:bodyPr>
          <a:lstStyle/>
          <a:p>
            <a:pPr marL="0" indent="0" algn="ctr">
              <a:buNone/>
            </a:pPr>
            <a:r>
              <a:rPr lang="id-ID" sz="3600" dirty="0"/>
              <a:t>suatu negara digolongkan sebagai </a:t>
            </a:r>
            <a:r>
              <a:rPr lang="id-ID" sz="3600" dirty="0">
                <a:solidFill>
                  <a:srgbClr val="FF0000"/>
                </a:solidFill>
              </a:rPr>
              <a:t>negara maju </a:t>
            </a:r>
            <a:r>
              <a:rPr lang="id-ID" sz="3600" dirty="0"/>
              <a:t>jika negara tersebut telah mampu menyeimbangkan pencapaian pembangunan yang telah dilakukan, sehingga sebagian besar tujuan pembangunan telah dapat terwujud, baik yang bersifat fisik ataupun nonfisik.</a:t>
            </a:r>
          </a:p>
        </p:txBody>
      </p:sp>
    </p:spTree>
    <p:extLst>
      <p:ext uri="{BB962C8B-B14F-4D97-AF65-F5344CB8AC3E}">
        <p14:creationId xmlns:p14="http://schemas.microsoft.com/office/powerpoint/2010/main" val="29402733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
            </a:r>
            <a:br>
              <a:rPr lang="id-ID" dirty="0"/>
            </a:br>
            <a:endParaRPr lang="id-ID" dirty="0"/>
          </a:p>
        </p:txBody>
      </p:sp>
      <p:sp>
        <p:nvSpPr>
          <p:cNvPr id="3" name="Content Placeholder 2"/>
          <p:cNvSpPr>
            <a:spLocks noGrp="1"/>
          </p:cNvSpPr>
          <p:nvPr>
            <p:ph idx="1"/>
          </p:nvPr>
        </p:nvSpPr>
        <p:spPr/>
        <p:txBody>
          <a:bodyPr>
            <a:normAutofit/>
          </a:bodyPr>
          <a:lstStyle/>
          <a:p>
            <a:pPr marL="0" indent="0" algn="ctr">
              <a:buNone/>
            </a:pPr>
            <a:r>
              <a:rPr lang="id-ID" sz="5400" b="1" dirty="0"/>
              <a:t>Ciri-Ciri Negara Berkembang</a:t>
            </a:r>
            <a:endParaRPr lang="id-ID" sz="5400" dirty="0">
              <a:solidFill>
                <a:srgbClr val="FF0000"/>
              </a:solidFill>
              <a:effectLst/>
            </a:endParaRPr>
          </a:p>
        </p:txBody>
      </p:sp>
    </p:spTree>
    <p:extLst>
      <p:ext uri="{BB962C8B-B14F-4D97-AF65-F5344CB8AC3E}">
        <p14:creationId xmlns:p14="http://schemas.microsoft.com/office/powerpoint/2010/main" val="724693905"/>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id-ID" b="1" dirty="0">
              <a:solidFill>
                <a:schemeClr val="tx2">
                  <a:lumMod val="50000"/>
                </a:schemeClr>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96613591"/>
              </p:ext>
            </p:extLst>
          </p:nvPr>
        </p:nvGraphicFramePr>
        <p:xfrm>
          <a:off x="838200" y="1027906"/>
          <a:ext cx="10515600" cy="51792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5513640"/>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829138896"/>
              </p:ext>
            </p:extLst>
          </p:nvPr>
        </p:nvGraphicFramePr>
        <p:xfrm>
          <a:off x="549275" y="1184856"/>
          <a:ext cx="10804525" cy="53576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910837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80" y="2271199"/>
            <a:ext cx="10515600" cy="1325563"/>
          </a:xfrm>
        </p:spPr>
        <p:txBody>
          <a:bodyPr/>
          <a:lstStyle/>
          <a:p>
            <a:pPr algn="ctr"/>
            <a:r>
              <a:rPr lang="id-ID" b="1" dirty="0" smtClean="0"/>
              <a:t>Ciri- Ciri Negara Maju</a:t>
            </a:r>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478300" y="3762340"/>
            <a:ext cx="1286586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endParaRPr lang="id-ID" sz="2000" dirty="0"/>
          </a:p>
        </p:txBody>
      </p:sp>
    </p:spTree>
    <p:extLst>
      <p:ext uri="{BB962C8B-B14F-4D97-AF65-F5344CB8AC3E}">
        <p14:creationId xmlns:p14="http://schemas.microsoft.com/office/powerpoint/2010/main" val="2837770863"/>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970149367"/>
              </p:ext>
            </p:extLst>
          </p:nvPr>
        </p:nvGraphicFramePr>
        <p:xfrm>
          <a:off x="477839" y="1184856"/>
          <a:ext cx="10875962" cy="5280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178451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152620270"/>
              </p:ext>
            </p:extLst>
          </p:nvPr>
        </p:nvGraphicFramePr>
        <p:xfrm>
          <a:off x="296214" y="1416677"/>
          <a:ext cx="11693525" cy="46616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5247970"/>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a:t/>
            </a:r>
            <a:br>
              <a:rPr lang="id-ID" dirty="0"/>
            </a:br>
            <a:endParaRPr lang="id-ID" dirty="0"/>
          </a:p>
        </p:txBody>
      </p:sp>
      <p:sp>
        <p:nvSpPr>
          <p:cNvPr id="3" name="Content Placeholder 2"/>
          <p:cNvSpPr>
            <a:spLocks noGrp="1"/>
          </p:cNvSpPr>
          <p:nvPr>
            <p:ph idx="1"/>
          </p:nvPr>
        </p:nvSpPr>
        <p:spPr>
          <a:xfrm>
            <a:off x="838200" y="759655"/>
            <a:ext cx="10515600" cy="5417308"/>
          </a:xfrm>
        </p:spPr>
        <p:txBody>
          <a:bodyPr>
            <a:normAutofit/>
          </a:bodyPr>
          <a:lstStyle/>
          <a:p>
            <a:pPr marL="0" indent="0" algn="ctr">
              <a:buNone/>
            </a:pPr>
            <a:r>
              <a:rPr lang="id-ID" sz="5400" dirty="0">
                <a:solidFill>
                  <a:srgbClr val="FF0000"/>
                </a:solidFill>
              </a:rPr>
              <a:t>Tahap-Tahap Perkembangan suatu Negara</a:t>
            </a:r>
            <a:endParaRPr lang="id-ID" sz="5400" dirty="0">
              <a:solidFill>
                <a:srgbClr val="FF0000"/>
              </a:solidFill>
              <a:effectLst/>
            </a:endParaRPr>
          </a:p>
        </p:txBody>
      </p:sp>
    </p:spTree>
    <p:extLst>
      <p:ext uri="{BB962C8B-B14F-4D97-AF65-F5344CB8AC3E}">
        <p14:creationId xmlns:p14="http://schemas.microsoft.com/office/powerpoint/2010/main" val="2953925458"/>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Tahap</a:t>
            </a:r>
            <a:r>
              <a:rPr lang="en-US" b="1" dirty="0"/>
              <a:t> </a:t>
            </a:r>
            <a:r>
              <a:rPr lang="en-US" b="1" dirty="0" err="1"/>
              <a:t>Masyarakat</a:t>
            </a:r>
            <a:r>
              <a:rPr lang="en-US" b="1" dirty="0"/>
              <a:t> </a:t>
            </a:r>
            <a:r>
              <a:rPr lang="en-US" b="1" dirty="0" err="1"/>
              <a:t>Tradisional</a:t>
            </a:r>
            <a:r>
              <a:rPr lang="en-US" b="1" dirty="0"/>
              <a:t> (Traditional Society Stage)</a:t>
            </a:r>
            <a:endParaRPr lang="id-ID" dirty="0"/>
          </a:p>
        </p:txBody>
      </p:sp>
      <p:sp>
        <p:nvSpPr>
          <p:cNvPr id="3" name="Content Placeholder 2"/>
          <p:cNvSpPr>
            <a:spLocks noGrp="1"/>
          </p:cNvSpPr>
          <p:nvPr>
            <p:ph idx="1"/>
          </p:nvPr>
        </p:nvSpPr>
        <p:spPr/>
        <p:txBody>
          <a:bodyPr/>
          <a:lstStyle/>
          <a:p>
            <a:r>
              <a:rPr lang="id-ID" dirty="0"/>
              <a:t>1) kondisi masyarakat yang belum produktif;</a:t>
            </a:r>
            <a:br>
              <a:rPr lang="id-ID" dirty="0"/>
            </a:br>
            <a:r>
              <a:rPr lang="id-ID" dirty="0"/>
              <a:t/>
            </a:r>
            <a:br>
              <a:rPr lang="id-ID" dirty="0"/>
            </a:br>
            <a:r>
              <a:rPr lang="id-ID" dirty="0"/>
              <a:t>2) cara berproduksi dan pola perekonomian yang dijalankan masih tradisional;</a:t>
            </a:r>
            <a:br>
              <a:rPr lang="id-ID" dirty="0"/>
            </a:br>
            <a:r>
              <a:rPr lang="id-ID" dirty="0"/>
              <a:t>3) sistem dan pola kerja yang telah ada masih bersifat tradisi/turun temurun;</a:t>
            </a:r>
            <a:br>
              <a:rPr lang="id-ID" dirty="0"/>
            </a:br>
            <a:r>
              <a:rPr lang="id-ID" dirty="0"/>
              <a:t>4) perekonomian dilakukan untuk memenuhi kebutuhan sendiri (belum berorientasi pasar); dan</a:t>
            </a:r>
            <a:br>
              <a:rPr lang="id-ID" dirty="0"/>
            </a:br>
            <a:r>
              <a:rPr lang="id-ID" dirty="0"/>
              <a:t>5) mata pencaharian masyarakat di sektor pertanian.</a:t>
            </a:r>
          </a:p>
        </p:txBody>
      </p:sp>
    </p:spTree>
    <p:extLst>
      <p:ext uri="{BB962C8B-B14F-4D97-AF65-F5344CB8AC3E}">
        <p14:creationId xmlns:p14="http://schemas.microsoft.com/office/powerpoint/2010/main" val="2490239022"/>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Tahap</a:t>
            </a:r>
            <a:r>
              <a:rPr lang="en-US" b="1" dirty="0"/>
              <a:t> </a:t>
            </a:r>
            <a:r>
              <a:rPr lang="en-US" b="1" dirty="0" err="1"/>
              <a:t>Prakondisi</a:t>
            </a:r>
            <a:r>
              <a:rPr lang="en-US" b="1" dirty="0"/>
              <a:t> </a:t>
            </a:r>
            <a:r>
              <a:rPr lang="en-US" b="1" dirty="0" err="1"/>
              <a:t>Lepas</a:t>
            </a:r>
            <a:r>
              <a:rPr lang="en-US" b="1" dirty="0"/>
              <a:t> </a:t>
            </a:r>
            <a:r>
              <a:rPr lang="en-US" b="1" dirty="0" err="1"/>
              <a:t>Landas</a:t>
            </a:r>
            <a:r>
              <a:rPr lang="en-US" b="1" dirty="0"/>
              <a:t> (Precondition for Take Off Stage)</a:t>
            </a:r>
            <a:endParaRPr lang="id-ID" dirty="0"/>
          </a:p>
        </p:txBody>
      </p:sp>
      <p:sp>
        <p:nvSpPr>
          <p:cNvPr id="3" name="Content Placeholder 2"/>
          <p:cNvSpPr>
            <a:spLocks noGrp="1"/>
          </p:cNvSpPr>
          <p:nvPr>
            <p:ph idx="1"/>
          </p:nvPr>
        </p:nvSpPr>
        <p:spPr/>
        <p:txBody>
          <a:bodyPr/>
          <a:lstStyle/>
          <a:p>
            <a:r>
              <a:rPr lang="id-ID" dirty="0"/>
              <a:t>1) terjadi perubahan pola kerja dan sistem di segala bidang, baik sosial, ekonomi, budaya, dan politiknya;</a:t>
            </a:r>
            <a:br>
              <a:rPr lang="id-ID" dirty="0"/>
            </a:br>
            <a:r>
              <a:rPr lang="id-ID" dirty="0"/>
              <a:t>2) sudah mengenal dan menggunakan teknologi untuk lebih produktif dan efisien;</a:t>
            </a:r>
            <a:br>
              <a:rPr lang="id-ID" dirty="0"/>
            </a:br>
            <a:r>
              <a:rPr lang="id-ID" dirty="0"/>
              <a:t>3) sudah muncul kesadaran menabung yang lebih produktif di lembaga-lembaga keuangan; serta</a:t>
            </a:r>
            <a:br>
              <a:rPr lang="id-ID" dirty="0"/>
            </a:br>
            <a:r>
              <a:rPr lang="id-ID" dirty="0"/>
              <a:t>4) kegiatan perekonomian terus bergerak ke arah kemajuan.</a:t>
            </a:r>
          </a:p>
        </p:txBody>
      </p:sp>
    </p:spTree>
    <p:extLst>
      <p:ext uri="{BB962C8B-B14F-4D97-AF65-F5344CB8AC3E}">
        <p14:creationId xmlns:p14="http://schemas.microsoft.com/office/powerpoint/2010/main" val="1626491625"/>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Tahap</a:t>
            </a:r>
            <a:r>
              <a:rPr lang="en-US" b="1" dirty="0"/>
              <a:t> </a:t>
            </a:r>
            <a:r>
              <a:rPr lang="en-US" b="1" dirty="0" err="1"/>
              <a:t>Lepas</a:t>
            </a:r>
            <a:r>
              <a:rPr lang="en-US" b="1" dirty="0"/>
              <a:t> </a:t>
            </a:r>
            <a:r>
              <a:rPr lang="en-US" b="1" dirty="0" err="1"/>
              <a:t>Landas</a:t>
            </a:r>
            <a:r>
              <a:rPr lang="en-US" b="1" dirty="0"/>
              <a:t> (Take Off Stage)</a:t>
            </a:r>
            <a:endParaRPr lang="id-ID" dirty="0"/>
          </a:p>
        </p:txBody>
      </p:sp>
      <p:sp>
        <p:nvSpPr>
          <p:cNvPr id="3" name="Content Placeholder 2"/>
          <p:cNvSpPr>
            <a:spLocks noGrp="1"/>
          </p:cNvSpPr>
          <p:nvPr>
            <p:ph idx="1"/>
          </p:nvPr>
        </p:nvSpPr>
        <p:spPr/>
        <p:txBody>
          <a:bodyPr/>
          <a:lstStyle/>
          <a:p>
            <a:r>
              <a:rPr lang="id-ID" dirty="0"/>
              <a:t>1) semakin berkembangnya usaha-usaha produksi;</a:t>
            </a:r>
            <a:br>
              <a:rPr lang="id-ID" dirty="0"/>
            </a:br>
            <a:r>
              <a:rPr lang="id-ID" dirty="0"/>
              <a:t>2) terciptanya berbagai pembaruan yang lebih produktif dan efisien di segala bidang;</a:t>
            </a:r>
            <a:br>
              <a:rPr lang="id-ID" dirty="0"/>
            </a:br>
            <a:r>
              <a:rPr lang="id-ID" dirty="0"/>
              <a:t>3) sektor produksi merupakan sektor dominan yang memacu pertumbuhan ekonomi; serta</a:t>
            </a:r>
            <a:br>
              <a:rPr lang="id-ID" dirty="0"/>
            </a:br>
            <a:r>
              <a:rPr lang="id-ID" dirty="0"/>
              <a:t>4) semakin meningkatnya pendapatan perkapita dan pendapatan nasional.</a:t>
            </a:r>
          </a:p>
        </p:txBody>
      </p:sp>
    </p:spTree>
    <p:extLst>
      <p:ext uri="{BB962C8B-B14F-4D97-AF65-F5344CB8AC3E}">
        <p14:creationId xmlns:p14="http://schemas.microsoft.com/office/powerpoint/2010/main" val="372029375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Tahap Gerak Menuju Kematangan (Drive for Maturity Stage)</a:t>
            </a:r>
            <a:endParaRPr lang="id-ID" dirty="0"/>
          </a:p>
        </p:txBody>
      </p:sp>
      <p:sp>
        <p:nvSpPr>
          <p:cNvPr id="3" name="Content Placeholder 2"/>
          <p:cNvSpPr>
            <a:spLocks noGrp="1"/>
          </p:cNvSpPr>
          <p:nvPr>
            <p:ph idx="1"/>
          </p:nvPr>
        </p:nvSpPr>
        <p:spPr/>
        <p:txBody>
          <a:bodyPr/>
          <a:lstStyle/>
          <a:p>
            <a:r>
              <a:rPr lang="id-ID" dirty="0" smtClean="0"/>
              <a:t>1) sektor </a:t>
            </a:r>
            <a:r>
              <a:rPr lang="id-ID" dirty="0"/>
              <a:t>ekonomi mengalami pertumbuhan yang terus menerus;</a:t>
            </a:r>
            <a:br>
              <a:rPr lang="id-ID" dirty="0"/>
            </a:br>
            <a:r>
              <a:rPr lang="id-ID" dirty="0"/>
              <a:t>2) penggunaan teknologi modern pada masyarakat semakin meluas;</a:t>
            </a:r>
            <a:br>
              <a:rPr lang="id-ID" dirty="0"/>
            </a:br>
            <a:r>
              <a:rPr lang="id-ID" dirty="0"/>
              <a:t>3) semakin mantapnya struktur ekonomi negara;</a:t>
            </a:r>
            <a:br>
              <a:rPr lang="id-ID" dirty="0"/>
            </a:br>
            <a:r>
              <a:rPr lang="id-ID" dirty="0"/>
              <a:t>4) negara mampu menginvestasikan pendapatan nasionalnya; serta</a:t>
            </a:r>
            <a:br>
              <a:rPr lang="id-ID" dirty="0"/>
            </a:br>
            <a:r>
              <a:rPr lang="id-ID" dirty="0"/>
              <a:t>5) industri modern semakin berkembang, terutama industri yang padat modal.</a:t>
            </a:r>
          </a:p>
        </p:txBody>
      </p:sp>
    </p:spTree>
    <p:extLst>
      <p:ext uri="{BB962C8B-B14F-4D97-AF65-F5344CB8AC3E}">
        <p14:creationId xmlns:p14="http://schemas.microsoft.com/office/powerpoint/2010/main" val="146450087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Tahap</a:t>
            </a:r>
            <a:r>
              <a:rPr lang="en-US" b="1" dirty="0"/>
              <a:t> </a:t>
            </a:r>
            <a:r>
              <a:rPr lang="en-US" b="1" dirty="0" err="1"/>
              <a:t>Konsumsi</a:t>
            </a:r>
            <a:r>
              <a:rPr lang="en-US" b="1" dirty="0"/>
              <a:t> Massa </a:t>
            </a:r>
            <a:r>
              <a:rPr lang="en-US" b="1" dirty="0" err="1"/>
              <a:t>Tinggi</a:t>
            </a:r>
            <a:r>
              <a:rPr lang="en-US" b="1" dirty="0"/>
              <a:t> (Age of High Mass Consumption Stage)</a:t>
            </a:r>
            <a:endParaRPr lang="id-ID" dirty="0"/>
          </a:p>
        </p:txBody>
      </p:sp>
      <p:sp>
        <p:nvSpPr>
          <p:cNvPr id="3" name="Content Placeholder 2"/>
          <p:cNvSpPr>
            <a:spLocks noGrp="1"/>
          </p:cNvSpPr>
          <p:nvPr>
            <p:ph idx="1"/>
          </p:nvPr>
        </p:nvSpPr>
        <p:spPr/>
        <p:txBody>
          <a:bodyPr/>
          <a:lstStyle/>
          <a:p>
            <a:r>
              <a:rPr lang="id-ID" dirty="0"/>
              <a:t>1) semakin meningkatnya pendapatan masyarakat, sehingga mampu memenuhi kebutuhan hingga pada tingkat pemenuhan kebutuhan sekunder bahkan tersier; dan</a:t>
            </a:r>
            <a:br>
              <a:rPr lang="id-ID" dirty="0"/>
            </a:br>
            <a:r>
              <a:rPr lang="id-ID" dirty="0"/>
              <a:t/>
            </a:r>
            <a:br>
              <a:rPr lang="id-ID" dirty="0"/>
            </a:br>
            <a:r>
              <a:rPr lang="id-ID" dirty="0"/>
              <a:t>2) perkembangan industri mencapai tahap tertinggi dengan kemampuan sumber daya manusia yang sudah mencapai taraf ahli.</a:t>
            </a:r>
          </a:p>
        </p:txBody>
      </p:sp>
    </p:spTree>
    <p:extLst>
      <p:ext uri="{BB962C8B-B14F-4D97-AF65-F5344CB8AC3E}">
        <p14:creationId xmlns:p14="http://schemas.microsoft.com/office/powerpoint/2010/main" val="3101930854"/>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391671162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PEMBENTUKAN ORGANISASI-ORGANISASI GLOBAL DAN REGIONAL</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08928759"/>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id-ID" sz="4400" b="1" dirty="0" smtClean="0">
                <a:solidFill>
                  <a:srgbClr val="C00000"/>
                </a:solidFill>
              </a:rPr>
              <a:t>Organisasi </a:t>
            </a:r>
            <a:r>
              <a:rPr lang="id-ID" sz="4400" b="1" dirty="0">
                <a:solidFill>
                  <a:srgbClr val="C00000"/>
                </a:solidFill>
              </a:rPr>
              <a:t>Global atau </a:t>
            </a:r>
            <a:r>
              <a:rPr lang="id-ID" sz="4400" b="1" dirty="0" smtClean="0">
                <a:solidFill>
                  <a:srgbClr val="C00000"/>
                </a:solidFill>
              </a:rPr>
              <a:t>Internasional</a:t>
            </a:r>
          </a:p>
          <a:p>
            <a:pPr marL="0" indent="0" algn="ctr">
              <a:buNone/>
            </a:pPr>
            <a:r>
              <a:rPr lang="id-ID" sz="10900" b="1" dirty="0" smtClean="0">
                <a:solidFill>
                  <a:srgbClr val="C00000"/>
                </a:solidFill>
              </a:rPr>
              <a:t>?</a:t>
            </a:r>
            <a:endParaRPr lang="id-ID" sz="10900" b="1" dirty="0">
              <a:solidFill>
                <a:srgbClr val="C00000"/>
              </a:solidFill>
            </a:endParaRPr>
          </a:p>
        </p:txBody>
      </p:sp>
    </p:spTree>
    <p:extLst>
      <p:ext uri="{BB962C8B-B14F-4D97-AF65-F5344CB8AC3E}">
        <p14:creationId xmlns:p14="http://schemas.microsoft.com/office/powerpoint/2010/main" val="3708187769"/>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sv-SE" sz="4400" dirty="0"/>
              <a:t>organisasi yang tidak terbatas pada kawasan tertentu, akan tetapi meliputi seluruh wilayah. Kerjasama bisa dalam sektor politik, ekonomi maupun </a:t>
            </a:r>
            <a:r>
              <a:rPr lang="sv-SE" sz="4400" dirty="0" smtClean="0"/>
              <a:t>so</a:t>
            </a:r>
            <a:r>
              <a:rPr lang="id-ID" sz="4400" dirty="0"/>
              <a:t>s</a:t>
            </a:r>
            <a:r>
              <a:rPr lang="sv-SE" sz="4400" dirty="0" smtClean="0"/>
              <a:t>ial </a:t>
            </a:r>
            <a:r>
              <a:rPr lang="sv-SE" sz="4400" dirty="0"/>
              <a:t>dan budaya</a:t>
            </a:r>
            <a:endParaRPr lang="id-ID" sz="4400" b="1" dirty="0"/>
          </a:p>
        </p:txBody>
      </p:sp>
    </p:spTree>
    <p:extLst>
      <p:ext uri="{BB962C8B-B14F-4D97-AF65-F5344CB8AC3E}">
        <p14:creationId xmlns:p14="http://schemas.microsoft.com/office/powerpoint/2010/main" val="360917401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id-ID" sz="4400" b="1" dirty="0" smtClean="0">
                <a:solidFill>
                  <a:srgbClr val="C00000"/>
                </a:solidFill>
              </a:rPr>
              <a:t>Organisasi R E G I O N A L</a:t>
            </a:r>
          </a:p>
          <a:p>
            <a:pPr marL="0" indent="0" algn="ctr">
              <a:buNone/>
            </a:pPr>
            <a:r>
              <a:rPr lang="id-ID" sz="10900" b="1" dirty="0" smtClean="0">
                <a:solidFill>
                  <a:srgbClr val="C00000"/>
                </a:solidFill>
              </a:rPr>
              <a:t>?</a:t>
            </a:r>
            <a:endParaRPr lang="id-ID" sz="10900" b="1" dirty="0">
              <a:solidFill>
                <a:srgbClr val="C00000"/>
              </a:solidFill>
            </a:endParaRPr>
          </a:p>
        </p:txBody>
      </p:sp>
    </p:spTree>
    <p:extLst>
      <p:ext uri="{BB962C8B-B14F-4D97-AF65-F5344CB8AC3E}">
        <p14:creationId xmlns:p14="http://schemas.microsoft.com/office/powerpoint/2010/main" val="4080162596"/>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marL="0" indent="0" algn="ctr">
              <a:buNone/>
            </a:pPr>
            <a:r>
              <a:rPr lang="id-ID" sz="4400" dirty="0"/>
              <a:t>organisasi yang luas wilayahnya meliputi beberapa negara tertentu saja.</a:t>
            </a:r>
            <a:endParaRPr lang="id-ID" sz="4400" b="1" dirty="0"/>
          </a:p>
        </p:txBody>
      </p:sp>
    </p:spTree>
    <p:extLst>
      <p:ext uri="{BB962C8B-B14F-4D97-AF65-F5344CB8AC3E}">
        <p14:creationId xmlns:p14="http://schemas.microsoft.com/office/powerpoint/2010/main" val="3351742321"/>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2927530"/>
            <a:ext cx="10509160"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b="1" dirty="0" smtClean="0">
                <a:solidFill>
                  <a:srgbClr val="0070C0"/>
                </a:solidFill>
              </a:rPr>
              <a:t>CONTOHNYA</a:t>
            </a:r>
            <a:endParaRPr lang="id-ID" sz="7200" dirty="0">
              <a:solidFill>
                <a:srgbClr val="0070C0"/>
              </a:solidFill>
            </a:endParaRPr>
          </a:p>
        </p:txBody>
      </p:sp>
    </p:spTree>
    <p:extLst>
      <p:ext uri="{BB962C8B-B14F-4D97-AF65-F5344CB8AC3E}">
        <p14:creationId xmlns:p14="http://schemas.microsoft.com/office/powerpoint/2010/main" val="132621053"/>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p:cNvGraphicFramePr>
            <a:graphicFrameLocks noGrp="1"/>
          </p:cNvGraphicFramePr>
          <p:nvPr>
            <p:ph idx="1"/>
            <p:extLst>
              <p:ext uri="{D42A27DB-BD31-4B8C-83A1-F6EECF244321}">
                <p14:modId xmlns:p14="http://schemas.microsoft.com/office/powerpoint/2010/main" val="3173400361"/>
              </p:ext>
            </p:extLst>
          </p:nvPr>
        </p:nvGraphicFramePr>
        <p:xfrm>
          <a:off x="-1202385" y="387150"/>
          <a:ext cx="13514588" cy="56916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7094308"/>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2927530"/>
            <a:ext cx="10509160"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b="1" dirty="0" smtClean="0">
                <a:solidFill>
                  <a:srgbClr val="0070C0"/>
                </a:solidFill>
              </a:rPr>
              <a:t>CONTOH REGIONAL</a:t>
            </a:r>
            <a:endParaRPr lang="id-ID" sz="7200" dirty="0">
              <a:solidFill>
                <a:srgbClr val="0070C0"/>
              </a:solidFill>
            </a:endParaRPr>
          </a:p>
        </p:txBody>
      </p:sp>
    </p:spTree>
    <p:extLst>
      <p:ext uri="{BB962C8B-B14F-4D97-AF65-F5344CB8AC3E}">
        <p14:creationId xmlns:p14="http://schemas.microsoft.com/office/powerpoint/2010/main" val="3664009365"/>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9698" y="3259928"/>
            <a:ext cx="10990831" cy="4247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endParaRPr lang="id-ID" sz="2400" dirty="0"/>
          </a:p>
        </p:txBody>
      </p:sp>
      <p:graphicFrame>
        <p:nvGraphicFramePr>
          <p:cNvPr id="2" name="Diagram 1"/>
          <p:cNvGraphicFramePr/>
          <p:nvPr>
            <p:extLst>
              <p:ext uri="{D42A27DB-BD31-4B8C-83A1-F6EECF244321}">
                <p14:modId xmlns:p14="http://schemas.microsoft.com/office/powerpoint/2010/main" val="3195467401"/>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98552432"/>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b="1" dirty="0"/>
              <a:t>Faktor-Faktor Penyebab Kerja Sama Antarnegar Antarnegara</a:t>
            </a:r>
            <a:endParaRPr lang="id-ID" dirty="0"/>
          </a:p>
        </p:txBody>
      </p:sp>
      <p:sp>
        <p:nvSpPr>
          <p:cNvPr id="3" name="Content Placeholder 2"/>
          <p:cNvSpPr>
            <a:spLocks noGrp="1"/>
          </p:cNvSpPr>
          <p:nvPr>
            <p:ph idx="1"/>
          </p:nvPr>
        </p:nvSpPr>
        <p:spPr/>
        <p:txBody>
          <a:bodyPr/>
          <a:lstStyle/>
          <a:p>
            <a:r>
              <a:rPr lang="sv-SE" b="1" dirty="0"/>
              <a:t>Faktor-Faktor Penyebab Kerja Sama Antarnegar </a:t>
            </a:r>
            <a:r>
              <a:rPr lang="sv-SE" b="1" dirty="0" smtClean="0"/>
              <a:t>Antarnegara</a:t>
            </a:r>
            <a:endParaRPr lang="id-ID" b="1" dirty="0" smtClean="0"/>
          </a:p>
          <a:p>
            <a:r>
              <a:rPr lang="fi-FI" b="1" dirty="0"/>
              <a:t>Kerja Sama Antarnegara Akibat Adanya Kesamaan</a:t>
            </a:r>
            <a:r>
              <a:rPr lang="fi-FI" dirty="0"/>
              <a:t/>
            </a:r>
            <a:br>
              <a:rPr lang="fi-FI" dirty="0"/>
            </a:br>
            <a:endParaRPr lang="id-ID" dirty="0"/>
          </a:p>
        </p:txBody>
      </p:sp>
    </p:spTree>
    <p:extLst>
      <p:ext uri="{BB962C8B-B14F-4D97-AF65-F5344CB8AC3E}">
        <p14:creationId xmlns:p14="http://schemas.microsoft.com/office/powerpoint/2010/main" val="1894071974"/>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sv-SE" b="1" dirty="0"/>
              <a:t>Faktor-Faktor Penyebab Kerja Sama Antarnegar Antarnegara</a:t>
            </a:r>
            <a:r>
              <a:rPr lang="id-ID" b="1" dirty="0"/>
              <a:t/>
            </a:r>
            <a:br>
              <a:rPr lang="id-ID" b="1" dirty="0"/>
            </a:br>
            <a:endParaRPr lang="id-ID" dirty="0"/>
          </a:p>
        </p:txBody>
      </p:sp>
      <p:sp>
        <p:nvSpPr>
          <p:cNvPr id="3" name="Content Placeholder 2"/>
          <p:cNvSpPr>
            <a:spLocks noGrp="1"/>
          </p:cNvSpPr>
          <p:nvPr>
            <p:ph idx="1"/>
          </p:nvPr>
        </p:nvSpPr>
        <p:spPr/>
        <p:txBody>
          <a:bodyPr/>
          <a:lstStyle/>
          <a:p>
            <a:r>
              <a:rPr lang="id-ID" i="1" dirty="0"/>
              <a:t>Perbedaan sumber daya </a:t>
            </a:r>
            <a:r>
              <a:rPr lang="id-ID" i="1" dirty="0" smtClean="0"/>
              <a:t>alam</a:t>
            </a:r>
          </a:p>
          <a:p>
            <a:r>
              <a:rPr lang="id-ID" i="1" dirty="0"/>
              <a:t>Perbedaan iklim dan kesuburan </a:t>
            </a:r>
            <a:r>
              <a:rPr lang="id-ID" i="1" dirty="0" smtClean="0"/>
              <a:t>tanah</a:t>
            </a:r>
          </a:p>
          <a:p>
            <a:r>
              <a:rPr lang="id-ID" i="1" dirty="0"/>
              <a:t>Perbedaan ilmu pengetahuan dan </a:t>
            </a:r>
            <a:r>
              <a:rPr lang="id-ID" i="1" dirty="0" smtClean="0"/>
              <a:t>teknologi</a:t>
            </a:r>
          </a:p>
          <a:p>
            <a:r>
              <a:rPr lang="id-ID" i="1" dirty="0" smtClean="0"/>
              <a:t>Perbedaan </a:t>
            </a:r>
            <a:r>
              <a:rPr lang="id-ID" i="1" dirty="0"/>
              <a:t>ideologi</a:t>
            </a:r>
            <a:endParaRPr lang="id-ID" dirty="0"/>
          </a:p>
        </p:txBody>
      </p:sp>
    </p:spTree>
    <p:extLst>
      <p:ext uri="{BB962C8B-B14F-4D97-AF65-F5344CB8AC3E}">
        <p14:creationId xmlns:p14="http://schemas.microsoft.com/office/powerpoint/2010/main" val="2105199792"/>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b="1" dirty="0"/>
              <a:t>Kerja Sama Antarnegara Akibat Adanya Kesamaan</a:t>
            </a:r>
            <a:endParaRPr lang="id-ID" dirty="0"/>
          </a:p>
        </p:txBody>
      </p:sp>
      <p:sp>
        <p:nvSpPr>
          <p:cNvPr id="3" name="Content Placeholder 2"/>
          <p:cNvSpPr>
            <a:spLocks noGrp="1"/>
          </p:cNvSpPr>
          <p:nvPr>
            <p:ph idx="1"/>
          </p:nvPr>
        </p:nvSpPr>
        <p:spPr/>
        <p:txBody>
          <a:bodyPr/>
          <a:lstStyle/>
          <a:p>
            <a:r>
              <a:rPr lang="id-ID" i="1" dirty="0"/>
              <a:t>Kesamaan sumber daya </a:t>
            </a:r>
            <a:r>
              <a:rPr lang="id-ID" i="1" dirty="0" smtClean="0"/>
              <a:t>alam</a:t>
            </a:r>
          </a:p>
          <a:p>
            <a:r>
              <a:rPr lang="id-ID" i="1" dirty="0"/>
              <a:t>Kesamaan keadaan wilayah (kondisi geografis</a:t>
            </a:r>
            <a:r>
              <a:rPr lang="id-ID" i="1" dirty="0" smtClean="0"/>
              <a:t>)</a:t>
            </a:r>
          </a:p>
          <a:p>
            <a:r>
              <a:rPr lang="id-ID" i="1" dirty="0"/>
              <a:t>Kesamaan </a:t>
            </a:r>
            <a:r>
              <a:rPr lang="id-ID" i="1" dirty="0" smtClean="0"/>
              <a:t>ideologi</a:t>
            </a:r>
          </a:p>
          <a:p>
            <a:r>
              <a:rPr lang="id-ID" i="1" dirty="0"/>
              <a:t>Kesamaan agama</a:t>
            </a:r>
            <a:endParaRPr lang="id-ID" dirty="0"/>
          </a:p>
        </p:txBody>
      </p:sp>
    </p:spTree>
    <p:extLst>
      <p:ext uri="{BB962C8B-B14F-4D97-AF65-F5344CB8AC3E}">
        <p14:creationId xmlns:p14="http://schemas.microsoft.com/office/powerpoint/2010/main" val="3931330535"/>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162159445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128164" cy="7128164"/>
          </a:xfrm>
          <a:prstGeom prst="rect">
            <a:avLst/>
          </a:prstGeom>
        </p:spPr>
      </p:pic>
      <p:sp>
        <p:nvSpPr>
          <p:cNvPr id="2" name="Title 1"/>
          <p:cNvSpPr>
            <a:spLocks noGrp="1"/>
          </p:cNvSpPr>
          <p:nvPr>
            <p:ph type="ctrTitle"/>
          </p:nvPr>
        </p:nvSpPr>
        <p:spPr>
          <a:xfrm>
            <a:off x="6961908" y="623455"/>
            <a:ext cx="4239492" cy="2886508"/>
          </a:xfrm>
        </p:spPr>
        <p:txBody>
          <a:bodyPr/>
          <a:lstStyle/>
          <a:p>
            <a:r>
              <a:rPr lang="id-ID" dirty="0" smtClean="0">
                <a:latin typeface="Adobe Gothic Std B" panose="020B0800000000000000" pitchFamily="34" charset="-128"/>
                <a:ea typeface="Adobe Gothic Std B" panose="020B0800000000000000" pitchFamily="34" charset="-128"/>
              </a:rPr>
              <a:t>Perspektif Global</a:t>
            </a:r>
            <a:endParaRPr lang="id-ID" dirty="0">
              <a:latin typeface="Adobe Gothic Std B" panose="020B0800000000000000" pitchFamily="34" charset="-128"/>
              <a:ea typeface="Adobe Gothic Std B" panose="020B0800000000000000" pitchFamily="34" charset="-128"/>
            </a:endParaRPr>
          </a:p>
        </p:txBody>
      </p:sp>
      <p:sp>
        <p:nvSpPr>
          <p:cNvPr id="3" name="Subtitle 2"/>
          <p:cNvSpPr>
            <a:spLocks noGrp="1"/>
          </p:cNvSpPr>
          <p:nvPr>
            <p:ph type="subTitle" idx="1"/>
          </p:nvPr>
        </p:nvSpPr>
        <p:spPr>
          <a:xfrm>
            <a:off x="6720527" y="3690255"/>
            <a:ext cx="4722254" cy="1085872"/>
          </a:xfrm>
        </p:spPr>
        <p:txBody>
          <a:bodyPr>
            <a:noAutofit/>
          </a:bodyPr>
          <a:lstStyle/>
          <a:p>
            <a:r>
              <a:rPr lang="id-ID" sz="4000" dirty="0" smtClean="0">
                <a:effectLst>
                  <a:outerShdw blurRad="38100" dist="38100" dir="2700000" algn="tl">
                    <a:srgbClr val="000000">
                      <a:alpha val="43137"/>
                    </a:srgbClr>
                  </a:outerShdw>
                </a:effectLst>
              </a:rPr>
              <a:t>PERAN PEMERINTAH DALAM PEMBANGUNAN</a:t>
            </a:r>
            <a:endParaRPr lang="id-ID" sz="4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9595211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dirty="0"/>
              <a:t>Pembangunan pada hakekatnya adalah suatu proses transformasi masyarakat dari suatu keadaan pada keadaan yang lain yang makin mendekati tata masyarakat yang dicita-citakan, dalam proses transformasi itu ada dua hal yang perlu diperhatikan, yaitu keberlanjutan (continuity) dan perubahan (change), tarikan antara keduanya menimbulkan dinamika dalam perkembangan masyarakat (Djojonegoro,1996: 7). </a:t>
            </a:r>
          </a:p>
        </p:txBody>
      </p:sp>
    </p:spTree>
    <p:extLst>
      <p:ext uri="{BB962C8B-B14F-4D97-AF65-F5344CB8AC3E}">
        <p14:creationId xmlns:p14="http://schemas.microsoft.com/office/powerpoint/2010/main" val="262851703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306301"/>
            <a:ext cx="10509160" cy="6331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dirty="0"/>
              <a:t>Pembangunan nasional memiliki dua </a:t>
            </a:r>
            <a:r>
              <a:rPr lang="id-ID" sz="7200" dirty="0" smtClean="0"/>
              <a:t>dimensi:</a:t>
            </a:r>
          </a:p>
          <a:p>
            <a:pPr marL="0" indent="0" algn="ctr">
              <a:buNone/>
            </a:pPr>
            <a:r>
              <a:rPr lang="id-ID" sz="7200" dirty="0" smtClean="0">
                <a:solidFill>
                  <a:srgbClr val="FF0000"/>
                </a:solidFill>
              </a:rPr>
              <a:t>D</a:t>
            </a:r>
            <a:r>
              <a:rPr lang="fi-FI" sz="7200" dirty="0" smtClean="0">
                <a:solidFill>
                  <a:srgbClr val="FF0000"/>
                </a:solidFill>
              </a:rPr>
              <a:t>imensi </a:t>
            </a:r>
            <a:r>
              <a:rPr lang="fi-FI" sz="7200" dirty="0">
                <a:solidFill>
                  <a:srgbClr val="FF0000"/>
                </a:solidFill>
              </a:rPr>
              <a:t>inti dan kerangka </a:t>
            </a:r>
            <a:r>
              <a:rPr lang="fi-FI" sz="7200" dirty="0" smtClean="0">
                <a:solidFill>
                  <a:srgbClr val="FF0000"/>
                </a:solidFill>
              </a:rPr>
              <a:t>pokok</a:t>
            </a:r>
            <a:endParaRPr lang="id-ID" sz="7200" dirty="0" smtClean="0">
              <a:solidFill>
                <a:srgbClr val="FF0000"/>
              </a:solidFill>
            </a:endParaRPr>
          </a:p>
          <a:p>
            <a:pPr marL="0" indent="0" algn="ctr">
              <a:buNone/>
            </a:pPr>
            <a:r>
              <a:rPr lang="id-ID" sz="7200" dirty="0"/>
              <a:t>Dimensi majemuk dan kompleks</a:t>
            </a:r>
          </a:p>
        </p:txBody>
      </p:sp>
    </p:spTree>
    <p:extLst>
      <p:ext uri="{BB962C8B-B14F-4D97-AF65-F5344CB8AC3E}">
        <p14:creationId xmlns:p14="http://schemas.microsoft.com/office/powerpoint/2010/main" val="4167101723"/>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574396" y="2194659"/>
            <a:ext cx="10990831"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r>
              <a:rPr lang="id-ID" sz="3200" dirty="0" smtClean="0"/>
              <a:t>Pada pembangunan </a:t>
            </a:r>
            <a:r>
              <a:rPr lang="id-ID" sz="3200" dirty="0"/>
              <a:t>nasional terdapat kebijaksanaan berupa Kebijaksanaan sektoral dan partial serta kebijaksanaan terpadu</a:t>
            </a:r>
          </a:p>
        </p:txBody>
      </p:sp>
    </p:spTree>
    <p:extLst>
      <p:ext uri="{BB962C8B-B14F-4D97-AF65-F5344CB8AC3E}">
        <p14:creationId xmlns:p14="http://schemas.microsoft.com/office/powerpoint/2010/main" val="2324444348"/>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r>
              <a:rPr lang="id-ID" sz="4000" dirty="0"/>
              <a:t>Pembangunan nasional </a:t>
            </a:r>
            <a:r>
              <a:rPr lang="id-ID" dirty="0"/>
              <a:t>merupakan salah satu perencanaan pemerintah yang berkaitan erat dengan </a:t>
            </a:r>
            <a:r>
              <a:rPr lang="id-ID" sz="4400" dirty="0"/>
              <a:t>kebijakan</a:t>
            </a:r>
            <a:r>
              <a:rPr lang="id-ID" dirty="0"/>
              <a:t> dan </a:t>
            </a:r>
            <a:r>
              <a:rPr lang="id-ID" sz="4400" dirty="0"/>
              <a:t>strategi</a:t>
            </a:r>
            <a:r>
              <a:rPr lang="id-ID" dirty="0"/>
              <a:t> pembangunan nasional yang menyangkut pemilihan alternatif tindakan yang dipilih pemerintah untuk mencapai tujuannya dan berpengaruh terhadap berbagai bidang kehidupan (</a:t>
            </a:r>
            <a:r>
              <a:rPr lang="id-ID" sz="4000" dirty="0"/>
              <a:t>multidimensional</a:t>
            </a:r>
            <a:r>
              <a:rPr lang="id-ID" dirty="0"/>
              <a:t>, mencakup berbagai bidang yaitu politik, ekonomi,sosial budaya,pertahanan dan keamanan)</a:t>
            </a:r>
          </a:p>
        </p:txBody>
      </p:sp>
    </p:spTree>
    <p:extLst>
      <p:ext uri="{BB962C8B-B14F-4D97-AF65-F5344CB8AC3E}">
        <p14:creationId xmlns:p14="http://schemas.microsoft.com/office/powerpoint/2010/main" val="361185072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t>5 peran pemerintah dalam pembangunan</a:t>
            </a:r>
          </a:p>
        </p:txBody>
      </p:sp>
      <p:sp>
        <p:nvSpPr>
          <p:cNvPr id="7" name="Rectangle 2"/>
          <p:cNvSpPr>
            <a:spLocks noGrp="1" noChangeArrowheads="1"/>
          </p:cNvSpPr>
          <p:nvPr>
            <p:ph idx="1"/>
          </p:nvPr>
        </p:nvSpPr>
        <p:spPr bwMode="auto">
          <a:xfrm>
            <a:off x="953037" y="2653153"/>
            <a:ext cx="9607639"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112"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None/>
              <a:tabLst/>
            </a:pPr>
            <a:r>
              <a:rPr lang="id-ID" sz="3600" dirty="0" smtClean="0">
                <a:latin typeface="Adobe Fan Heiti Std B" panose="020B0700000000000000" pitchFamily="34" charset="-128"/>
                <a:ea typeface="Adobe Fan Heiti Std B" panose="020B0700000000000000" pitchFamily="34" charset="-128"/>
                <a:cs typeface="Arial" panose="020B0604020202020204" pitchFamily="34" charset="0"/>
              </a:rPr>
              <a:t>INOVATOR</a:t>
            </a:r>
          </a:p>
          <a:p>
            <a:pPr marL="0" marR="0" lvl="0" indent="0" algn="ctr" defTabSz="914400" rtl="0" eaLnBrk="0" fontAlgn="base" latinLnBrk="0" hangingPunct="0">
              <a:lnSpc>
                <a:spcPct val="100000"/>
              </a:lnSpc>
              <a:spcBef>
                <a:spcPct val="0"/>
              </a:spcBef>
              <a:spcAft>
                <a:spcPct val="0"/>
              </a:spcAft>
              <a:buClrTx/>
              <a:buSzTx/>
              <a:buNone/>
              <a:tabLst/>
            </a:pPr>
            <a:r>
              <a:rPr kumimoji="0" lang="id-ID" sz="3600" b="0" i="0" u="none" strike="noStrike" cap="none" normalizeH="0" baseline="0" dirty="0" smtClean="0">
                <a:ln>
                  <a:noFill/>
                </a:ln>
                <a:solidFill>
                  <a:schemeClr val="tx1"/>
                </a:solidFill>
                <a:effectLst/>
                <a:latin typeface="Adobe Fan Heiti Std B" panose="020B0700000000000000" pitchFamily="34" charset="-128"/>
                <a:ea typeface="Adobe Fan Heiti Std B" panose="020B0700000000000000" pitchFamily="34" charset="-128"/>
                <a:cs typeface="Arial" panose="020B0604020202020204" pitchFamily="34" charset="0"/>
              </a:rPr>
              <a:t>STABILISATOR</a:t>
            </a:r>
          </a:p>
          <a:p>
            <a:pPr marL="0" marR="0" lvl="0" indent="0" algn="ctr" defTabSz="914400" rtl="0" eaLnBrk="0" fontAlgn="base" latinLnBrk="0" hangingPunct="0">
              <a:lnSpc>
                <a:spcPct val="100000"/>
              </a:lnSpc>
              <a:spcBef>
                <a:spcPct val="0"/>
              </a:spcBef>
              <a:spcAft>
                <a:spcPct val="0"/>
              </a:spcAft>
              <a:buClrTx/>
              <a:buSzTx/>
              <a:buNone/>
              <a:tabLst/>
            </a:pPr>
            <a:r>
              <a:rPr lang="id-ID" sz="3600" dirty="0" smtClean="0">
                <a:latin typeface="Adobe Fan Heiti Std B" panose="020B0700000000000000" pitchFamily="34" charset="-128"/>
                <a:ea typeface="Adobe Fan Heiti Std B" panose="020B0700000000000000" pitchFamily="34" charset="-128"/>
                <a:cs typeface="Arial" panose="020B0604020202020204" pitchFamily="34" charset="0"/>
              </a:rPr>
              <a:t>MODERNISATOR</a:t>
            </a:r>
          </a:p>
          <a:p>
            <a:pPr marL="0" marR="0" lvl="0" indent="0" algn="ctr" defTabSz="914400" rtl="0" eaLnBrk="0" fontAlgn="base" latinLnBrk="0" hangingPunct="0">
              <a:lnSpc>
                <a:spcPct val="100000"/>
              </a:lnSpc>
              <a:spcBef>
                <a:spcPct val="0"/>
              </a:spcBef>
              <a:spcAft>
                <a:spcPct val="0"/>
              </a:spcAft>
              <a:buClrTx/>
              <a:buSzTx/>
              <a:buNone/>
              <a:tabLst/>
            </a:pPr>
            <a:r>
              <a:rPr kumimoji="0" lang="id-ID" sz="3600" b="0" i="0" u="none" strike="noStrike" cap="none" normalizeH="0" baseline="0" dirty="0" smtClean="0">
                <a:ln>
                  <a:noFill/>
                </a:ln>
                <a:solidFill>
                  <a:schemeClr val="tx1"/>
                </a:solidFill>
                <a:effectLst/>
                <a:latin typeface="Adobe Fan Heiti Std B" panose="020B0700000000000000" pitchFamily="34" charset="-128"/>
                <a:ea typeface="Adobe Fan Heiti Std B" panose="020B0700000000000000" pitchFamily="34" charset="-128"/>
                <a:cs typeface="Arial" panose="020B0604020202020204" pitchFamily="34" charset="0"/>
              </a:rPr>
              <a:t>PELOPOR</a:t>
            </a:r>
          </a:p>
          <a:p>
            <a:pPr marL="0" marR="0" lvl="0" indent="0" algn="ctr" defTabSz="914400" rtl="0" eaLnBrk="0" fontAlgn="base" latinLnBrk="0" hangingPunct="0">
              <a:lnSpc>
                <a:spcPct val="100000"/>
              </a:lnSpc>
              <a:spcBef>
                <a:spcPct val="0"/>
              </a:spcBef>
              <a:spcAft>
                <a:spcPct val="0"/>
              </a:spcAft>
              <a:buClrTx/>
              <a:buSzTx/>
              <a:buNone/>
              <a:tabLst/>
            </a:pPr>
            <a:r>
              <a:rPr lang="id-ID" sz="3600" dirty="0" smtClean="0">
                <a:latin typeface="Adobe Fan Heiti Std B" panose="020B0700000000000000" pitchFamily="34" charset="-128"/>
                <a:ea typeface="Adobe Fan Heiti Std B" panose="020B0700000000000000" pitchFamily="34" charset="-128"/>
                <a:cs typeface="Arial" panose="020B0604020202020204" pitchFamily="34" charset="0"/>
              </a:rPr>
              <a:t>PELAKU SENDIRI</a:t>
            </a:r>
            <a:endParaRPr kumimoji="0" lang="id-ID" sz="3600" b="0" i="0" u="none" strike="noStrike" cap="none" normalizeH="0" baseline="0" dirty="0" smtClean="0">
              <a:ln>
                <a:noFill/>
              </a:ln>
              <a:solidFill>
                <a:schemeClr val="tx1"/>
              </a:solidFill>
              <a:effectLst/>
              <a:latin typeface="Adobe Fan Heiti Std B" panose="020B0700000000000000" pitchFamily="34" charset="-128"/>
              <a:ea typeface="Adobe Fan Heiti Std B" panose="020B0700000000000000" pitchFamily="34" charset="-128"/>
            </a:endParaRPr>
          </a:p>
        </p:txBody>
      </p:sp>
    </p:spTree>
    <p:extLst>
      <p:ext uri="{BB962C8B-B14F-4D97-AF65-F5344CB8AC3E}">
        <p14:creationId xmlns:p14="http://schemas.microsoft.com/office/powerpoint/2010/main" val="1297154706"/>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811369" y="434540"/>
            <a:ext cx="10509160" cy="6075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7200" dirty="0"/>
              <a:t>Peran sebagai stabilitator, yaitu pemerintah harus mampu menciptakan adanya keadaan politik sosial dan ekonomi yang stabil dan mantap.</a:t>
            </a:r>
            <a:endParaRPr lang="id-ID" sz="7200" dirty="0">
              <a:solidFill>
                <a:srgbClr val="0070C0"/>
              </a:solidFill>
            </a:endParaRPr>
          </a:p>
        </p:txBody>
      </p:sp>
    </p:spTree>
    <p:extLst>
      <p:ext uri="{BB962C8B-B14F-4D97-AF65-F5344CB8AC3E}">
        <p14:creationId xmlns:p14="http://schemas.microsoft.com/office/powerpoint/2010/main" val="2527628775"/>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329698" y="1054198"/>
            <a:ext cx="10990831" cy="4836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3600" dirty="0"/>
              <a:t>selaku inovator, pemerintah sebagai keseluruhan harus menjadi sumber dari hal-hal baru tersebut (teman, metode, sistem, cara berpikir). </a:t>
            </a:r>
            <a:endParaRPr lang="id-ID" sz="3600" dirty="0" smtClean="0"/>
          </a:p>
          <a:p>
            <a:pPr marL="0" indent="0" algn="ctr">
              <a:buNone/>
            </a:pPr>
            <a:endParaRPr lang="id-ID" sz="3600" dirty="0"/>
          </a:p>
          <a:p>
            <a:pPr marL="0" indent="0" algn="ctr">
              <a:buNone/>
            </a:pPr>
            <a:r>
              <a:rPr lang="id-ID" sz="3600" dirty="0" smtClean="0"/>
              <a:t>Kemampuan </a:t>
            </a:r>
            <a:r>
              <a:rPr lang="id-ID" sz="3600" dirty="0"/>
              <a:t>sebagai Inovator </a:t>
            </a:r>
            <a:r>
              <a:rPr lang="id-ID" sz="3600" dirty="0" smtClean="0"/>
              <a:t>Pembangunan </a:t>
            </a:r>
            <a:r>
              <a:rPr lang="id-ID" sz="3600" dirty="0"/>
              <a:t>adalah kemampuan menterjemahkan program pembangunan daerah dengan bahasan yang sederhana serta menggugah keinginan dan keikutsertaan masyarakat dalam bidang pembangunan.</a:t>
            </a:r>
          </a:p>
        </p:txBody>
      </p:sp>
    </p:spTree>
    <p:extLst>
      <p:ext uri="{BB962C8B-B14F-4D97-AF65-F5344CB8AC3E}">
        <p14:creationId xmlns:p14="http://schemas.microsoft.com/office/powerpoint/2010/main" val="2377485581"/>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548639" y="405558"/>
            <a:ext cx="10990831" cy="6494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lvl="0" indent="0" algn="ctr" eaLnBrk="0" fontAlgn="base" hangingPunct="0">
              <a:lnSpc>
                <a:spcPct val="100000"/>
              </a:lnSpc>
              <a:spcBef>
                <a:spcPct val="0"/>
              </a:spcBef>
              <a:spcAft>
                <a:spcPct val="0"/>
              </a:spcAft>
              <a:buNone/>
            </a:pPr>
            <a:r>
              <a:rPr lang="id-ID" sz="3200" dirty="0"/>
              <a:t>Peran sebagai Modernisator, Pemerintah bertugas untuk menggiring masyarakat kearah kehidupan </a:t>
            </a:r>
            <a:r>
              <a:rPr lang="id-ID" sz="3200" dirty="0" smtClean="0"/>
              <a:t>modern</a:t>
            </a:r>
          </a:p>
          <a:p>
            <a:pPr marL="0" lvl="0" indent="0" algn="ctr" eaLnBrk="0" fontAlgn="base" hangingPunct="0">
              <a:lnSpc>
                <a:spcPct val="100000"/>
              </a:lnSpc>
              <a:spcBef>
                <a:spcPct val="0"/>
              </a:spcBef>
              <a:spcAft>
                <a:spcPct val="0"/>
              </a:spcAft>
              <a:buNone/>
            </a:pPr>
            <a:endParaRPr lang="id-ID" sz="3200" dirty="0"/>
          </a:p>
          <a:p>
            <a:pPr marL="0" lvl="0" indent="0" algn="ctr" eaLnBrk="0" fontAlgn="base" hangingPunct="0">
              <a:lnSpc>
                <a:spcPct val="100000"/>
              </a:lnSpc>
              <a:spcBef>
                <a:spcPct val="0"/>
              </a:spcBef>
              <a:spcAft>
                <a:spcPct val="0"/>
              </a:spcAft>
              <a:buNone/>
            </a:pPr>
            <a:r>
              <a:rPr lang="id-ID" sz="3200" dirty="0" smtClean="0"/>
              <a:t>yaitu </a:t>
            </a:r>
            <a:r>
              <a:rPr lang="id-ID" sz="3200" dirty="0"/>
              <a:t>kemampuan penguasaan ilmu pengetahuan dan teknologi, kemampuan dan kemahiran menejerial, kemampuan mengolah kekayaan alam, memiliki sistem pendidikan nasional yang andal sehingga mampu menghasilkan SDM yang produktif, memiliki landasan kehidupan </a:t>
            </a:r>
            <a:r>
              <a:rPr lang="id-ID" sz="3200" dirty="0" smtClean="0"/>
              <a:t>politik </a:t>
            </a:r>
            <a:r>
              <a:rPr lang="id-ID" sz="3200" dirty="0"/>
              <a:t>yang kukuh dan demokratis, memiliki visi yang jelas tentang masa depan, rakyat mampu mengambil keputusan yang rasional tentang nasibnya, bersedia mengambil resiko dan orientasi masa depan, serta bersedia menerima perubahan.</a:t>
            </a:r>
            <a:endParaRPr kumimoji="0" lang="id-ID" sz="3200" b="1"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59230615"/>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568452" y="1181831"/>
            <a:ext cx="11357385"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buNone/>
            </a:pPr>
            <a:r>
              <a:rPr lang="id-ID" sz="4400" dirty="0"/>
              <a:t>Peran sebagai Pelopor, Pemerintah harus menjadi panutan (role model) bagi seluruh masyarakat, baik buruknya perilaku yang dipraktikkan oleh orang-orang yang berada dilembaga pemerintahan juga memberikan pengaruh besar terhadap psikologi masyarakat yang melihat dan memahaminya.</a:t>
            </a:r>
          </a:p>
        </p:txBody>
      </p:sp>
    </p:spTree>
    <p:extLst>
      <p:ext uri="{BB962C8B-B14F-4D97-AF65-F5344CB8AC3E}">
        <p14:creationId xmlns:p14="http://schemas.microsoft.com/office/powerpoint/2010/main" val="194724685"/>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solidFill>
                <a:srgbClr val="FF0000"/>
              </a:solidFill>
              <a:latin typeface="Sylfaen" panose="010A0502050306030303" pitchFamily="18" charset="0"/>
            </a:endParaRPr>
          </a:p>
        </p:txBody>
      </p:sp>
      <p:sp>
        <p:nvSpPr>
          <p:cNvPr id="4" name="Rectangle 1"/>
          <p:cNvSpPr>
            <a:spLocks noGrp="1" noChangeArrowheads="1"/>
          </p:cNvSpPr>
          <p:nvPr>
            <p:ph idx="1"/>
          </p:nvPr>
        </p:nvSpPr>
        <p:spPr bwMode="auto">
          <a:xfrm>
            <a:off x="726400" y="1482413"/>
            <a:ext cx="10739199" cy="3582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660192" bIns="45720" numCol="1" anchor="ctr" anchorCtr="0" compatLnSpc="1">
            <a:prstTxWarp prst="textNoShape">
              <a:avLst/>
            </a:prstTxWarp>
            <a:spAutoFit/>
          </a:bodyPr>
          <a:lstStyle/>
          <a:p>
            <a:pPr marL="0" indent="0" algn="ctr">
              <a:buNone/>
            </a:pPr>
            <a:r>
              <a:rPr lang="id-ID" sz="3600" dirty="0"/>
              <a:t>Peran sebagai Pelaksana sendiri, Meskipun benar bahwa pelaksanaan berbagai kegiatan pembangunan merupakan tanggung jawab nasional dan bukan menjadi beban pemerintah semata, karena berbagai pertimbangan, seperti keselamatan negara, modal yang terbatas, kemampuan yang masih belum memadai</a:t>
            </a:r>
          </a:p>
        </p:txBody>
      </p:sp>
    </p:spTree>
    <p:extLst>
      <p:ext uri="{BB962C8B-B14F-4D97-AF65-F5344CB8AC3E}">
        <p14:creationId xmlns:p14="http://schemas.microsoft.com/office/powerpoint/2010/main" val="1606722644"/>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23173638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TotalTime>
  <Words>3603</Words>
  <Application>Microsoft Office PowerPoint</Application>
  <PresentationFormat>Custom</PresentationFormat>
  <Paragraphs>354</Paragraphs>
  <Slides>128</Slides>
  <Notes>0</Notes>
  <HiddenSlides>0</HiddenSlides>
  <MMClips>0</MMClips>
  <ScaleCrop>false</ScaleCrop>
  <HeadingPairs>
    <vt:vector size="4" baseType="variant">
      <vt:variant>
        <vt:lpstr>Theme</vt:lpstr>
      </vt:variant>
      <vt:variant>
        <vt:i4>1</vt:i4>
      </vt:variant>
      <vt:variant>
        <vt:lpstr>Slide Titles</vt:lpstr>
      </vt:variant>
      <vt:variant>
        <vt:i4>128</vt:i4>
      </vt:variant>
    </vt:vector>
  </HeadingPairs>
  <TitlesOfParts>
    <vt:vector size="129" baseType="lpstr">
      <vt:lpstr>Office Theme</vt:lpstr>
      <vt:lpstr>Perspektif Global</vt:lpstr>
      <vt:lpstr>Hakikat Perspektif Global</vt:lpstr>
      <vt:lpstr>Perspektif global adalah </vt:lpstr>
      <vt:lpstr>PowerPoint Presentation</vt:lpstr>
      <vt:lpstr>PowerPoint Presentation</vt:lpstr>
      <vt:lpstr>PowerPoint Presentation</vt:lpstr>
      <vt:lpstr>Tujuan????</vt:lpstr>
      <vt:lpstr>PowerPoint Presentation</vt:lpstr>
      <vt:lpstr>Manfaat??</vt:lpstr>
      <vt:lpstr>PowerPoint Presentation</vt:lpstr>
      <vt:lpstr>DIMENSI???</vt:lpstr>
      <vt:lpstr>PowerPoint Presentation</vt:lpstr>
      <vt:lpstr>PowerPoint Presentation</vt:lpstr>
      <vt:lpstr>Unsur-unsur </vt:lpstr>
      <vt:lpstr>PowerPoint Presentation</vt:lpstr>
      <vt:lpstr>Dalam membedah mutu pendidikan di tanah air hingga hari ini, terlihat ada tiga faktor penyebab terjadinya degradasi mutu pendidikan kita selama ini, antara lain:</vt:lpstr>
      <vt:lpstr>PowerPoint Presentation</vt:lpstr>
      <vt:lpstr>PowerPoint Presentation</vt:lpstr>
      <vt:lpstr>PowerPoint Presentation</vt:lpstr>
      <vt:lpstr>Perspektif Global</vt:lpstr>
      <vt:lpstr>1. Implikasi Sosial Budaya</vt:lpstr>
      <vt:lpstr>PowerPoint Presentation</vt:lpstr>
      <vt:lpstr>PowerPoint Presentation</vt:lpstr>
      <vt:lpstr>PowerPoint Presentation</vt:lpstr>
      <vt:lpstr>PowerPoint Presentation</vt:lpstr>
      <vt:lpstr>2. Pendidikan Nilai dalam Globalisasi</vt:lpstr>
      <vt:lpstr>Pendidikan Nilai di Indonesia</vt:lpstr>
      <vt:lpstr>PowerPoint Presentation</vt:lpstr>
      <vt:lpstr>Merujuk pada UU, nilai sebagai ciri dari karakter bangsa</vt:lpstr>
      <vt:lpstr> </vt:lpstr>
      <vt:lpstr>PowerPoint Presentation</vt:lpstr>
      <vt:lpstr>Perspektif Global</vt:lpstr>
      <vt:lpstr>1. Implikasi Sosial Budaya</vt:lpstr>
      <vt:lpstr>PowerPoint Presentation</vt:lpstr>
      <vt:lpstr>PowerPoint Presentation</vt:lpstr>
      <vt:lpstr>PowerPoint Presentation</vt:lpstr>
      <vt:lpstr>PowerPoint Presentation</vt:lpstr>
      <vt:lpstr>PowerPoint Presentation</vt:lpstr>
      <vt:lpstr>Perspektif Global</vt:lpstr>
      <vt:lpstr>PowerPoint Presentation</vt:lpstr>
      <vt:lpstr>Globalisasi memunculkan bentuk hubungan interdependence dan interconnection antar negara dan aktor-aktor lain non-negara</vt:lpstr>
      <vt:lpstr> </vt:lpstr>
      <vt:lpstr>I R O N I N Y A</vt:lpstr>
      <vt:lpstr>Globalisasi dan Negara Dunia Ketiga: Theoretical Framework</vt:lpstr>
      <vt:lpstr>Globalisasi dan Negara Dunia Ketiga: Theoretical Framework</vt:lpstr>
      <vt:lpstr>Globalisasi dan Negara Dunia Ketiga: Theoretical Framework</vt:lpstr>
      <vt:lpstr>Berlangsungnya Globalisasi di Negara Dunia Ketiga</vt:lpstr>
      <vt:lpstr> </vt:lpstr>
      <vt:lpstr>PowerPoint Presentation</vt:lpstr>
      <vt:lpstr>Perspektif Global</vt:lpstr>
      <vt:lpstr>PowerPoint Presentation</vt:lpstr>
      <vt:lpstr>PowerPoint Presentation</vt:lpstr>
      <vt:lpstr>PowerPoint Presentation</vt:lpstr>
      <vt:lpstr>LINGKUNGAN HIDUP</vt:lpstr>
      <vt:lpstr>MASALAH LINGKUNGAN </vt:lpstr>
      <vt:lpstr>ISU LINGKUNGAN </vt:lpstr>
      <vt:lpstr>ISU LINGKUNGAN LOKAL</vt:lpstr>
      <vt:lpstr>Isu Lingkungan Nasional</vt:lpstr>
      <vt:lpstr>ISU GLOBAL MASA KINI DAN MASA MENDATANG</vt:lpstr>
      <vt:lpstr>PowerPoint Presentation</vt:lpstr>
      <vt:lpstr>PowerPoint Presentation</vt:lpstr>
      <vt:lpstr>Perspektif Global</vt:lpstr>
      <vt:lpstr>ILMU SOSIAL</vt:lpstr>
      <vt:lpstr>Ciri-ciri globalisasi </vt:lpstr>
      <vt:lpstr>Suriakusumah(2007)Fenomena global ditandai dengan hal hal: </vt:lpstr>
      <vt:lpstr>Yang dapat ditangkap pada perspektif globalnya:</vt:lpstr>
      <vt:lpstr>Kajiannya?? Ada apa saja??</vt:lpstr>
      <vt:lpstr>A N T R O P O L O G I</vt:lpstr>
      <vt:lpstr>I L M U      E K O N O M I</vt:lpstr>
      <vt:lpstr>G E O G R A F I</vt:lpstr>
      <vt:lpstr>S E J A R A H</vt:lpstr>
      <vt:lpstr>P O L I T I K</vt:lpstr>
      <vt:lpstr>S O S I O L O G I</vt:lpstr>
      <vt:lpstr>PowerPoint Presentation</vt:lpstr>
      <vt:lpstr>PowerPoint Presentation</vt:lpstr>
      <vt:lpstr>PowerPoint Presentation</vt:lpstr>
      <vt:lpstr>Perspektif Global</vt:lpstr>
      <vt:lpstr>Transportasi</vt:lpstr>
      <vt:lpstr>Dampak Positif </vt:lpstr>
      <vt:lpstr>Dampak Negatif </vt:lpstr>
      <vt:lpstr>Komunikasi </vt:lpstr>
      <vt:lpstr>Fungsi komunikasi internasional </vt:lpstr>
      <vt:lpstr>INTERNASIONAL</vt:lpstr>
      <vt:lpstr>PowerPoint Presentation</vt:lpstr>
      <vt:lpstr>PowerPoint Presentation</vt:lpstr>
      <vt:lpstr>PowerPoint Presentation</vt:lpstr>
      <vt:lpstr>PowerPoint Presentation</vt:lpstr>
      <vt:lpstr>Perspektif Global</vt:lpstr>
      <vt:lpstr>PowerPoint Presentation</vt:lpstr>
      <vt:lpstr>PowerPoint Presentation</vt:lpstr>
      <vt:lpstr> </vt:lpstr>
      <vt:lpstr>PowerPoint Presentation</vt:lpstr>
      <vt:lpstr>PowerPoint Presentation</vt:lpstr>
      <vt:lpstr>Ciri- Ciri Negara Maju</vt:lpstr>
      <vt:lpstr>PowerPoint Presentation</vt:lpstr>
      <vt:lpstr>PowerPoint Presentation</vt:lpstr>
      <vt:lpstr> </vt:lpstr>
      <vt:lpstr>Tahap Masyarakat Tradisional (Traditional Society Stage)</vt:lpstr>
      <vt:lpstr>Tahap Prakondisi Lepas Landas (Precondition for Take Off Stage)</vt:lpstr>
      <vt:lpstr>Tahap Lepas Landas (Take Off Stage)</vt:lpstr>
      <vt:lpstr>Tahap Gerak Menuju Kematangan (Drive for Maturity Stage)</vt:lpstr>
      <vt:lpstr>Tahap Konsumsi Massa Tinggi (Age of High Mass Consumption Stage)</vt:lpstr>
      <vt:lpstr>PowerPoint Presentation</vt:lpstr>
      <vt:lpstr>Perspektif Global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Faktor-Faktor Penyebab Kerja Sama Antarnegar Antarnegara</vt:lpstr>
      <vt:lpstr>Faktor-Faktor Penyebab Kerja Sama Antarnegar Antarnegara </vt:lpstr>
      <vt:lpstr>Kerja Sama Antarnegara Akibat Adanya Kesamaan</vt:lpstr>
      <vt:lpstr>PowerPoint Presentation</vt:lpstr>
      <vt:lpstr>Perspektif Global</vt:lpstr>
      <vt:lpstr>PowerPoint Presentation</vt:lpstr>
      <vt:lpstr>PowerPoint Presentation</vt:lpstr>
      <vt:lpstr>PowerPoint Presentation</vt:lpstr>
      <vt:lpstr>PowerPoint Presentation</vt:lpstr>
      <vt:lpstr>5 peran pemerintah dalam pembangunan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Perspektif Global</dc:title>
  <dc:creator>Windows User</dc:creator>
  <cp:lastModifiedBy>user</cp:lastModifiedBy>
  <cp:revision>6</cp:revision>
  <dcterms:created xsi:type="dcterms:W3CDTF">2018-02-28T07:01:23Z</dcterms:created>
  <dcterms:modified xsi:type="dcterms:W3CDTF">2020-09-22T03:52:27Z</dcterms:modified>
</cp:coreProperties>
</file>