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3" r:id="rId18"/>
    <p:sldId id="274" r:id="rId19"/>
    <p:sldId id="272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STRATEGI E-LEARNING (</a:t>
            </a:r>
            <a:r>
              <a:rPr lang="en-US" dirty="0" err="1" smtClean="0"/>
              <a:t>Lanjutan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RAHMAT ROBI WALIYANSYAH, M.KOM.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595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628" y="3379695"/>
            <a:ext cx="8596668" cy="1320800"/>
          </a:xfrm>
        </p:spPr>
        <p:txBody>
          <a:bodyPr/>
          <a:lstStyle/>
          <a:p>
            <a:pPr algn="just"/>
            <a:r>
              <a:rPr lang="en-US" b="1" dirty="0" err="1"/>
              <a:t>Mengidentifikasi</a:t>
            </a:r>
            <a:r>
              <a:rPr lang="en-US" b="1" dirty="0"/>
              <a:t> format </a:t>
            </a:r>
            <a:r>
              <a:rPr lang="en-US" b="1" dirty="0" err="1"/>
              <a:t>kelas</a:t>
            </a:r>
            <a:r>
              <a:rPr lang="en-US" b="1" dirty="0"/>
              <a:t> E-Learning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280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/>
              <a:t>Mengidentifikasi</a:t>
            </a:r>
            <a:r>
              <a:rPr lang="en-US" sz="3200" b="1" dirty="0"/>
              <a:t> format </a:t>
            </a:r>
            <a:r>
              <a:rPr lang="en-US" sz="3200" b="1" dirty="0" err="1"/>
              <a:t>kelas</a:t>
            </a:r>
            <a:r>
              <a:rPr lang="en-US" sz="3200" b="1" dirty="0"/>
              <a:t> </a:t>
            </a:r>
            <a:r>
              <a:rPr lang="en-US" sz="3200" b="1" dirty="0" smtClean="0"/>
              <a:t>E-Learning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 err="1"/>
              <a:t>Langkah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memilah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mengklasifikasi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synchronous </a:t>
            </a:r>
            <a:r>
              <a:rPr lang="en-US" sz="2400" dirty="0" err="1"/>
              <a:t>atau</a:t>
            </a:r>
            <a:r>
              <a:rPr lang="en-US" sz="2400" dirty="0"/>
              <a:t> asynchronous.</a:t>
            </a:r>
          </a:p>
        </p:txBody>
      </p:sp>
    </p:spTree>
    <p:extLst>
      <p:ext uri="{BB962C8B-B14F-4D97-AF65-F5344CB8AC3E}">
        <p14:creationId xmlns:p14="http://schemas.microsoft.com/office/powerpoint/2010/main" val="188660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690" y="456942"/>
            <a:ext cx="11028620" cy="594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425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96471"/>
          </a:xfrm>
        </p:spPr>
        <p:txBody>
          <a:bodyPr/>
          <a:lstStyle/>
          <a:p>
            <a:r>
              <a:rPr lang="en-US" b="1" dirty="0"/>
              <a:t>Synchronous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75012"/>
            <a:ext cx="8596668" cy="4894729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400" dirty="0"/>
              <a:t>Pertemuan </a:t>
            </a:r>
            <a:r>
              <a:rPr lang="en-US" sz="2400" dirty="0" err="1"/>
              <a:t>langsung</a:t>
            </a:r>
            <a:r>
              <a:rPr lang="en-US" sz="2400" dirty="0"/>
              <a:t>/live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, </a:t>
            </a:r>
            <a:r>
              <a:rPr lang="en-US" sz="2400" dirty="0" err="1"/>
              <a:t>bersamaan</a:t>
            </a:r>
            <a:r>
              <a:rPr lang="en-US" sz="2400" dirty="0"/>
              <a:t> </a:t>
            </a:r>
            <a:r>
              <a:rPr lang="en-US" sz="2400" dirty="0" err="1"/>
              <a:t>antara</a:t>
            </a:r>
            <a:r>
              <a:rPr lang="en-US" sz="2400" dirty="0"/>
              <a:t> tutor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peserta</a:t>
            </a:r>
            <a:r>
              <a:rPr lang="en-US" sz="2400" dirty="0"/>
              <a:t> </a:t>
            </a:r>
            <a:r>
              <a:rPr lang="en-US" sz="2400" dirty="0" err="1"/>
              <a:t>didik</a:t>
            </a:r>
            <a:r>
              <a:rPr lang="en-US" sz="2400" dirty="0"/>
              <a:t>. </a:t>
            </a:r>
            <a:r>
              <a:rPr lang="en-US" sz="2400" dirty="0" err="1"/>
              <a:t>Pada</a:t>
            </a:r>
            <a:r>
              <a:rPr lang="en-US" sz="2400" dirty="0"/>
              <a:t> mode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beberapa</a:t>
            </a:r>
            <a:r>
              <a:rPr lang="en-US" sz="2400" dirty="0"/>
              <a:t> media yang </a:t>
            </a:r>
            <a:r>
              <a:rPr lang="en-US" sz="2400" dirty="0" err="1"/>
              <a:t>bisa</a:t>
            </a:r>
            <a:r>
              <a:rPr lang="en-US" sz="2400" dirty="0"/>
              <a:t>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antara</a:t>
            </a:r>
            <a:r>
              <a:rPr lang="en-US" sz="2400" dirty="0"/>
              <a:t> lain : live conference, chat, broadcasting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smtClean="0"/>
              <a:t>private </a:t>
            </a:r>
            <a:r>
              <a:rPr lang="en-US" sz="2400" dirty="0"/>
              <a:t>message</a:t>
            </a:r>
            <a:r>
              <a:rPr lang="en-US" sz="2400" dirty="0" smtClean="0"/>
              <a:t>.</a:t>
            </a:r>
          </a:p>
          <a:p>
            <a:pPr algn="just"/>
            <a:r>
              <a:rPr lang="en-US" sz="2400" dirty="0" err="1"/>
              <a:t>Dalam</a:t>
            </a:r>
            <a:r>
              <a:rPr lang="en-US" sz="2400" dirty="0"/>
              <a:t> platform </a:t>
            </a:r>
            <a:r>
              <a:rPr lang="en-US" sz="2400" dirty="0" err="1"/>
              <a:t>ini</a:t>
            </a:r>
            <a:r>
              <a:rPr lang="en-US" sz="2400" dirty="0"/>
              <a:t>, tutor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peserta</a:t>
            </a:r>
            <a:r>
              <a:rPr lang="en-US" sz="2400" dirty="0"/>
              <a:t> </a:t>
            </a:r>
            <a:r>
              <a:rPr lang="en-US" sz="2400" dirty="0" err="1"/>
              <a:t>didik</a:t>
            </a:r>
            <a:r>
              <a:rPr lang="en-US" sz="2400" dirty="0"/>
              <a:t> </a:t>
            </a:r>
            <a:r>
              <a:rPr lang="en-US" sz="2400" dirty="0" err="1"/>
              <a:t>menyepakati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yang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digunakan</a:t>
            </a:r>
            <a:r>
              <a:rPr lang="en-US" sz="2400" dirty="0"/>
              <a:t>, </a:t>
            </a:r>
            <a:r>
              <a:rPr lang="en-US" sz="2400" dirty="0" err="1"/>
              <a:t>sehingga</a:t>
            </a:r>
            <a:r>
              <a:rPr lang="en-US" sz="2400" dirty="0"/>
              <a:t> </a:t>
            </a:r>
            <a:r>
              <a:rPr lang="en-US" sz="2400" dirty="0" err="1"/>
              <a:t>bisa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real time </a:t>
            </a:r>
            <a:r>
              <a:rPr lang="en-US" sz="2400" dirty="0" err="1"/>
              <a:t>bertemu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perantara</a:t>
            </a:r>
            <a:r>
              <a:rPr lang="en-US" sz="2400" dirty="0"/>
              <a:t> </a:t>
            </a:r>
            <a:r>
              <a:rPr lang="en-US" sz="2400" dirty="0" err="1"/>
              <a:t>jaringan</a:t>
            </a:r>
            <a:r>
              <a:rPr lang="en-US" sz="2400" dirty="0"/>
              <a:t> internet.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</a:t>
            </a:r>
            <a:r>
              <a:rPr lang="en-US" sz="2400" dirty="0" err="1"/>
              <a:t>tatap</a:t>
            </a:r>
            <a:r>
              <a:rPr lang="en-US" sz="2400" dirty="0"/>
              <a:t> </a:t>
            </a:r>
            <a:r>
              <a:rPr lang="en-US" sz="2400" dirty="0" err="1"/>
              <a:t>muka</a:t>
            </a:r>
            <a:r>
              <a:rPr lang="en-US" sz="2400" dirty="0"/>
              <a:t> </a:t>
            </a:r>
            <a:r>
              <a:rPr lang="en-US" sz="2400" dirty="0" err="1"/>
              <a:t>jarak</a:t>
            </a:r>
            <a:r>
              <a:rPr lang="en-US" sz="2400" dirty="0"/>
              <a:t> </a:t>
            </a:r>
            <a:r>
              <a:rPr lang="en-US" sz="2400" dirty="0" err="1"/>
              <a:t>jauh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, tutor </a:t>
            </a:r>
            <a:r>
              <a:rPr lang="en-US" sz="2400" dirty="0" err="1"/>
              <a:t>juga</a:t>
            </a:r>
            <a:r>
              <a:rPr lang="en-US" sz="2400" dirty="0"/>
              <a:t>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kewenangan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memilih</a:t>
            </a:r>
            <a:r>
              <a:rPr lang="en-US" sz="2400" dirty="0"/>
              <a:t> </a:t>
            </a:r>
            <a:r>
              <a:rPr lang="en-US" sz="2400" dirty="0" err="1"/>
              <a:t>peserta</a:t>
            </a:r>
            <a:r>
              <a:rPr lang="en-US" sz="2400" dirty="0"/>
              <a:t>.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pelaksanaan</a:t>
            </a:r>
            <a:r>
              <a:rPr lang="en-US" sz="2400" dirty="0"/>
              <a:t> real time conference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beberapa</a:t>
            </a:r>
            <a:r>
              <a:rPr lang="en-US" sz="2400" dirty="0"/>
              <a:t> provider </a:t>
            </a:r>
            <a:r>
              <a:rPr lang="en-US" sz="2400" dirty="0" err="1"/>
              <a:t>sudah</a:t>
            </a:r>
            <a:r>
              <a:rPr lang="en-US" sz="2400" dirty="0"/>
              <a:t> </a:t>
            </a:r>
            <a:r>
              <a:rPr lang="en-US" sz="2400" dirty="0" err="1"/>
              <a:t>menyediakan</a:t>
            </a:r>
            <a:r>
              <a:rPr lang="en-US" sz="2400" dirty="0"/>
              <a:t> </a:t>
            </a:r>
            <a:r>
              <a:rPr lang="en-US" sz="2400" dirty="0" err="1"/>
              <a:t>layanannya</a:t>
            </a:r>
            <a:r>
              <a:rPr lang="en-US" sz="2400" dirty="0"/>
              <a:t> </a:t>
            </a:r>
            <a:r>
              <a:rPr lang="en-US" sz="2400" dirty="0" err="1"/>
              <a:t>baik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publik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private,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berbayar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gratis. </a:t>
            </a:r>
            <a:r>
              <a:rPr lang="en-US" sz="2400" dirty="0" err="1"/>
              <a:t>Contoh</a:t>
            </a:r>
            <a:r>
              <a:rPr lang="en-US" sz="2400" dirty="0"/>
              <a:t> provider yang </a:t>
            </a:r>
            <a:r>
              <a:rPr lang="en-US" sz="2400" dirty="0" err="1"/>
              <a:t>telah</a:t>
            </a:r>
            <a:r>
              <a:rPr lang="en-US" sz="2400" dirty="0"/>
              <a:t> </a:t>
            </a:r>
            <a:r>
              <a:rPr lang="en-US" sz="2400" dirty="0" err="1"/>
              <a:t>mengembangkan</a:t>
            </a:r>
            <a:r>
              <a:rPr lang="en-US" sz="2400" dirty="0"/>
              <a:t> </a:t>
            </a:r>
            <a:r>
              <a:rPr lang="en-US" sz="2400" dirty="0" err="1"/>
              <a:t>layanan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 </a:t>
            </a:r>
            <a:r>
              <a:rPr lang="en-US" sz="2400" dirty="0" err="1"/>
              <a:t>antara</a:t>
            </a:r>
            <a:r>
              <a:rPr lang="en-US" sz="2400" dirty="0"/>
              <a:t> lain Skype, Open Meeting, Big Blue Button, Google </a:t>
            </a:r>
            <a:r>
              <a:rPr lang="en-US" sz="2400" dirty="0" err="1"/>
              <a:t>HangOut</a:t>
            </a:r>
            <a:r>
              <a:rPr lang="en-US" sz="2400" dirty="0"/>
              <a:t> </a:t>
            </a:r>
            <a:r>
              <a:rPr lang="en-US" sz="2400" dirty="0" err="1"/>
              <a:t>dll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1122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6129"/>
          </a:xfrm>
        </p:spPr>
        <p:txBody>
          <a:bodyPr/>
          <a:lstStyle/>
          <a:p>
            <a:r>
              <a:rPr lang="en-US" b="1" dirty="0"/>
              <a:t>Asynchronous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/>
              <a:t>Pertemuan </a:t>
            </a:r>
            <a:r>
              <a:rPr lang="en-US" sz="2400" dirty="0" err="1"/>
              <a:t>antara</a:t>
            </a:r>
            <a:r>
              <a:rPr lang="en-US" sz="2400" dirty="0"/>
              <a:t> tutor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peserta</a:t>
            </a:r>
            <a:r>
              <a:rPr lang="en-US" sz="2400" dirty="0"/>
              <a:t> </a:t>
            </a:r>
            <a:r>
              <a:rPr lang="en-US" sz="2400" dirty="0" err="1"/>
              <a:t>didik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langsung</a:t>
            </a:r>
            <a:r>
              <a:rPr lang="en-US" sz="2400" dirty="0"/>
              <a:t>, </a:t>
            </a:r>
            <a:r>
              <a:rPr lang="en-US" sz="2400" dirty="0" err="1"/>
              <a:t>terdapat</a:t>
            </a:r>
            <a:r>
              <a:rPr lang="en-US" sz="2400" dirty="0"/>
              <a:t> delay </a:t>
            </a:r>
            <a:r>
              <a:rPr lang="en-US" sz="2400" dirty="0" err="1"/>
              <a:t>antara</a:t>
            </a:r>
            <a:r>
              <a:rPr lang="en-US" sz="2400" dirty="0"/>
              <a:t> </a:t>
            </a:r>
            <a:r>
              <a:rPr lang="en-US" sz="2400" dirty="0" err="1"/>
              <a:t>penyediaan</a:t>
            </a:r>
            <a:r>
              <a:rPr lang="en-US" sz="2400" dirty="0"/>
              <a:t> media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yang </a:t>
            </a:r>
            <a:r>
              <a:rPr lang="en-US" sz="2400" dirty="0" err="1"/>
              <a:t>terjadi</a:t>
            </a:r>
            <a:r>
              <a:rPr lang="en-US" sz="2400" dirty="0"/>
              <a:t>. </a:t>
            </a:r>
            <a:r>
              <a:rPr lang="en-US" sz="2400" dirty="0" err="1"/>
              <a:t>Contoh</a:t>
            </a:r>
            <a:r>
              <a:rPr lang="en-US" sz="2400" dirty="0"/>
              <a:t> media  yang </a:t>
            </a:r>
            <a:r>
              <a:rPr lang="en-US" sz="2400" dirty="0" err="1"/>
              <a:t>digunakan</a:t>
            </a:r>
            <a:r>
              <a:rPr lang="en-US" sz="2400" dirty="0"/>
              <a:t> : Forum, </a:t>
            </a:r>
            <a:r>
              <a:rPr lang="en-US" sz="2400" dirty="0" err="1"/>
              <a:t>gambar</a:t>
            </a:r>
            <a:r>
              <a:rPr lang="en-US" sz="2400" dirty="0"/>
              <a:t>, video, sound, e-mail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teks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19884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6129"/>
          </a:xfrm>
        </p:spPr>
        <p:txBody>
          <a:bodyPr/>
          <a:lstStyle/>
          <a:p>
            <a:r>
              <a:rPr lang="en-US" b="1" dirty="0"/>
              <a:t>Asynchronous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75013"/>
            <a:ext cx="8596668" cy="4961964"/>
          </a:xfrm>
        </p:spPr>
        <p:txBody>
          <a:bodyPr>
            <a:normAutofit/>
          </a:bodyPr>
          <a:lstStyle/>
          <a:p>
            <a:pPr algn="just"/>
            <a:r>
              <a:rPr lang="en-US" sz="2400" dirty="0" err="1"/>
              <a:t>Terjadinya</a:t>
            </a:r>
            <a:r>
              <a:rPr lang="en-US" sz="2400" dirty="0"/>
              <a:t> delay </a:t>
            </a:r>
            <a:r>
              <a:rPr lang="en-US" sz="2400" dirty="0" err="1"/>
              <a:t>waktu</a:t>
            </a:r>
            <a:r>
              <a:rPr lang="en-US" sz="2400" dirty="0"/>
              <a:t> </a:t>
            </a:r>
            <a:r>
              <a:rPr lang="en-US" sz="2400" dirty="0" err="1"/>
              <a:t>antara</a:t>
            </a:r>
            <a:r>
              <a:rPr lang="en-US" sz="2400" dirty="0"/>
              <a:t> </a:t>
            </a:r>
            <a:r>
              <a:rPr lang="en-US" sz="2400" dirty="0" err="1"/>
              <a:t>penyediaan</a:t>
            </a:r>
            <a:r>
              <a:rPr lang="en-US" sz="2400" dirty="0"/>
              <a:t> media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, </a:t>
            </a:r>
            <a:r>
              <a:rPr lang="en-US" sz="2400" dirty="0" err="1"/>
              <a:t>memberikan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banyak</a:t>
            </a:r>
            <a:r>
              <a:rPr lang="en-US" sz="2400" dirty="0"/>
              <a:t> </a:t>
            </a:r>
            <a:r>
              <a:rPr lang="en-US" sz="2400" dirty="0" err="1"/>
              <a:t>kepada</a:t>
            </a:r>
            <a:r>
              <a:rPr lang="en-US" sz="2400" dirty="0"/>
              <a:t> </a:t>
            </a:r>
            <a:r>
              <a:rPr lang="en-US" sz="2400" dirty="0" err="1"/>
              <a:t>peserta</a:t>
            </a:r>
            <a:r>
              <a:rPr lang="en-US" sz="2400" dirty="0"/>
              <a:t> </a:t>
            </a:r>
            <a:r>
              <a:rPr lang="en-US" sz="2400" dirty="0" err="1"/>
              <a:t>didik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bisa</a:t>
            </a:r>
            <a:r>
              <a:rPr lang="en-US" sz="2400" dirty="0"/>
              <a:t> </a:t>
            </a:r>
            <a:r>
              <a:rPr lang="en-US" sz="2400" dirty="0" err="1"/>
              <a:t>mendalami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lanjut</a:t>
            </a:r>
            <a:r>
              <a:rPr lang="en-US" sz="2400" dirty="0"/>
              <a:t> </a:t>
            </a:r>
            <a:r>
              <a:rPr lang="en-US" sz="2400" dirty="0" err="1"/>
              <a:t>materi</a:t>
            </a:r>
            <a:r>
              <a:rPr lang="en-US" sz="2400" dirty="0"/>
              <a:t> yang </a:t>
            </a:r>
            <a:r>
              <a:rPr lang="en-US" sz="2400" dirty="0" err="1"/>
              <a:t>telah</a:t>
            </a:r>
            <a:r>
              <a:rPr lang="en-US" sz="2400" dirty="0"/>
              <a:t> </a:t>
            </a:r>
            <a:r>
              <a:rPr lang="en-US" sz="2400" dirty="0" err="1"/>
              <a:t>disediakan</a:t>
            </a:r>
            <a:r>
              <a:rPr lang="en-US" sz="2400" dirty="0"/>
              <a:t>. </a:t>
            </a:r>
            <a:r>
              <a:rPr lang="en-US" sz="2400" dirty="0" err="1"/>
              <a:t>Selain</a:t>
            </a:r>
            <a:r>
              <a:rPr lang="en-US" sz="2400" dirty="0"/>
              <a:t> </a:t>
            </a:r>
            <a:r>
              <a:rPr lang="en-US" sz="2400" dirty="0" err="1"/>
              <a:t>itu</a:t>
            </a:r>
            <a:r>
              <a:rPr lang="en-US" sz="2400" dirty="0"/>
              <a:t>, </a:t>
            </a:r>
            <a:r>
              <a:rPr lang="en-US" sz="2400" dirty="0" err="1"/>
              <a:t>peserta</a:t>
            </a:r>
            <a:r>
              <a:rPr lang="en-US" sz="2400" dirty="0"/>
              <a:t> </a:t>
            </a:r>
            <a:r>
              <a:rPr lang="en-US" sz="2400" dirty="0" err="1"/>
              <a:t>didik</a:t>
            </a:r>
            <a:r>
              <a:rPr lang="en-US" sz="2400" dirty="0"/>
              <a:t> </a:t>
            </a:r>
            <a:r>
              <a:rPr lang="en-US" sz="2400" dirty="0" err="1"/>
              <a:t>juga</a:t>
            </a:r>
            <a:r>
              <a:rPr lang="en-US" sz="2400" dirty="0"/>
              <a:t> </a:t>
            </a:r>
            <a:r>
              <a:rPr lang="en-US" sz="2400" dirty="0" err="1"/>
              <a:t>diberikan</a:t>
            </a:r>
            <a:r>
              <a:rPr lang="en-US" sz="2400" dirty="0"/>
              <a:t> </a:t>
            </a:r>
            <a:r>
              <a:rPr lang="en-US" sz="2400" dirty="0" err="1"/>
              <a:t>keluangan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mengkaji</a:t>
            </a:r>
            <a:r>
              <a:rPr lang="en-US" sz="2400" dirty="0"/>
              <a:t> </a:t>
            </a:r>
            <a:r>
              <a:rPr lang="en-US" sz="2400" dirty="0" err="1"/>
              <a:t>materi-materi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sumber</a:t>
            </a:r>
            <a:r>
              <a:rPr lang="en-US" sz="2400" dirty="0"/>
              <a:t> yang lain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pengkayaan</a:t>
            </a:r>
            <a:r>
              <a:rPr lang="en-US" sz="2400" dirty="0"/>
              <a:t> </a:t>
            </a:r>
            <a:r>
              <a:rPr lang="en-US" sz="2400" dirty="0" err="1"/>
              <a:t>bahan</a:t>
            </a:r>
            <a:r>
              <a:rPr lang="en-US" sz="2400" dirty="0"/>
              <a:t> ajar. Salah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kelemahan</a:t>
            </a:r>
            <a:r>
              <a:rPr lang="en-US" sz="2400" dirty="0"/>
              <a:t> yang </a:t>
            </a:r>
            <a:r>
              <a:rPr lang="en-US" sz="2400" dirty="0" err="1"/>
              <a:t>ditemukan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mode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jika</a:t>
            </a:r>
            <a:r>
              <a:rPr lang="en-US" sz="2400" dirty="0"/>
              <a:t> </a:t>
            </a:r>
            <a:r>
              <a:rPr lang="en-US" sz="2400" dirty="0" err="1"/>
              <a:t>adanya</a:t>
            </a:r>
            <a:r>
              <a:rPr lang="en-US" sz="2400" dirty="0"/>
              <a:t> </a:t>
            </a:r>
            <a:r>
              <a:rPr lang="en-US" sz="2400" dirty="0" err="1"/>
              <a:t>pertanyaan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topik</a:t>
            </a:r>
            <a:r>
              <a:rPr lang="en-US" sz="2400" dirty="0"/>
              <a:t> </a:t>
            </a:r>
            <a:r>
              <a:rPr lang="en-US" sz="2400" dirty="0" err="1"/>
              <a:t>diskusi</a:t>
            </a:r>
            <a:r>
              <a:rPr lang="en-US" sz="2400" dirty="0"/>
              <a:t> yang </a:t>
            </a:r>
            <a:r>
              <a:rPr lang="en-US" sz="2400" dirty="0" err="1"/>
              <a:t>membutuhkan</a:t>
            </a:r>
            <a:r>
              <a:rPr lang="en-US" sz="2400" dirty="0"/>
              <a:t> </a:t>
            </a:r>
            <a:r>
              <a:rPr lang="en-US" sz="2400" dirty="0" err="1"/>
              <a:t>klarifikasi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jawaban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tutor </a:t>
            </a:r>
            <a:r>
              <a:rPr lang="en-US" sz="2400" dirty="0" err="1"/>
              <a:t>maka</a:t>
            </a:r>
            <a:r>
              <a:rPr lang="en-US" sz="2400" dirty="0"/>
              <a:t> </a:t>
            </a:r>
            <a:r>
              <a:rPr lang="en-US" sz="2400" dirty="0" err="1"/>
              <a:t>membutuhkan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yang </a:t>
            </a:r>
            <a:r>
              <a:rPr lang="en-US" sz="2400" dirty="0" err="1"/>
              <a:t>sangat</a:t>
            </a:r>
            <a:r>
              <a:rPr lang="en-US" sz="2400" dirty="0"/>
              <a:t> tentative, </a:t>
            </a:r>
            <a:r>
              <a:rPr lang="en-US" sz="2400" dirty="0" err="1"/>
              <a:t>tergantung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kesediaan</a:t>
            </a:r>
            <a:r>
              <a:rPr lang="en-US" sz="2400" dirty="0"/>
              <a:t> </a:t>
            </a:r>
            <a:r>
              <a:rPr lang="en-US" sz="2400" dirty="0" err="1"/>
              <a:t>tutornya</a:t>
            </a:r>
            <a:r>
              <a:rPr lang="en-US" sz="2400" dirty="0"/>
              <a:t>. </a:t>
            </a:r>
            <a:r>
              <a:rPr lang="en-US" sz="2400" dirty="0" err="1"/>
              <a:t>Walaupun</a:t>
            </a:r>
            <a:r>
              <a:rPr lang="en-US" sz="2400" dirty="0"/>
              <a:t> </a:t>
            </a:r>
            <a:r>
              <a:rPr lang="en-US" sz="2400" dirty="0" err="1"/>
              <a:t>begitu</a:t>
            </a:r>
            <a:r>
              <a:rPr lang="en-US" sz="2400" dirty="0"/>
              <a:t>, </a:t>
            </a:r>
            <a:r>
              <a:rPr lang="en-US" sz="2400" dirty="0" err="1"/>
              <a:t>tentu</a:t>
            </a:r>
            <a:r>
              <a:rPr lang="en-US" sz="2400" dirty="0"/>
              <a:t> </a:t>
            </a:r>
            <a:r>
              <a:rPr lang="en-US" sz="2400" dirty="0" err="1"/>
              <a:t>saja</a:t>
            </a:r>
            <a:r>
              <a:rPr lang="en-US" sz="2400" dirty="0"/>
              <a:t> </a:t>
            </a:r>
            <a:r>
              <a:rPr lang="en-US" sz="2400" dirty="0" err="1"/>
              <a:t>sumber</a:t>
            </a:r>
            <a:r>
              <a:rPr lang="en-US" sz="2400" dirty="0"/>
              <a:t> </a:t>
            </a:r>
            <a:r>
              <a:rPr lang="en-US" sz="2400" dirty="0" err="1"/>
              <a:t>belajar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hanya</a:t>
            </a:r>
            <a:r>
              <a:rPr lang="en-US" sz="2400" dirty="0"/>
              <a:t> </a:t>
            </a:r>
            <a:r>
              <a:rPr lang="en-US" sz="2400" dirty="0" err="1"/>
              <a:t>berasal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tutor </a:t>
            </a:r>
            <a:r>
              <a:rPr lang="en-US" sz="2400" dirty="0" err="1"/>
              <a:t>semata</a:t>
            </a:r>
            <a:r>
              <a:rPr lang="en-US" sz="2400" dirty="0"/>
              <a:t>, </a:t>
            </a:r>
            <a:r>
              <a:rPr lang="en-US" sz="2400" dirty="0" err="1"/>
              <a:t>namun</a:t>
            </a:r>
            <a:r>
              <a:rPr lang="en-US" sz="2400" dirty="0"/>
              <a:t> </a:t>
            </a:r>
            <a:r>
              <a:rPr lang="en-US" sz="2400" dirty="0" err="1"/>
              <a:t>bisa</a:t>
            </a:r>
            <a:r>
              <a:rPr lang="en-US" sz="2400" dirty="0"/>
              <a:t> </a:t>
            </a:r>
            <a:r>
              <a:rPr lang="en-US" sz="2400" dirty="0" err="1"/>
              <a:t>juga</a:t>
            </a:r>
            <a:r>
              <a:rPr lang="en-US" sz="2400" dirty="0"/>
              <a:t> </a:t>
            </a:r>
            <a:r>
              <a:rPr lang="en-US" sz="2400" dirty="0" err="1"/>
              <a:t>didapatkan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rekan</a:t>
            </a:r>
            <a:r>
              <a:rPr lang="en-US" sz="2400" dirty="0"/>
              <a:t> </a:t>
            </a:r>
            <a:r>
              <a:rPr lang="en-US" sz="2400" dirty="0" err="1"/>
              <a:t>sejawat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02950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69576"/>
          </a:xfrm>
        </p:spPr>
        <p:txBody>
          <a:bodyPr/>
          <a:lstStyle/>
          <a:p>
            <a:r>
              <a:rPr lang="en-US" b="1" dirty="0" smtClean="0"/>
              <a:t>Hybrid/Blended </a:t>
            </a:r>
            <a:r>
              <a:rPr lang="en-US" b="1" dirty="0"/>
              <a:t>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28801"/>
            <a:ext cx="8596668" cy="5029200"/>
          </a:xfrm>
        </p:spPr>
        <p:txBody>
          <a:bodyPr>
            <a:noAutofit/>
          </a:bodyPr>
          <a:lstStyle/>
          <a:p>
            <a:pPr algn="just"/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kombinasi</a:t>
            </a:r>
            <a:r>
              <a:rPr lang="en-US" sz="2400" dirty="0"/>
              <a:t> mode </a:t>
            </a:r>
            <a:r>
              <a:rPr lang="en-US" sz="2400" dirty="0" err="1"/>
              <a:t>antara</a:t>
            </a:r>
            <a:r>
              <a:rPr lang="en-US" sz="2400" dirty="0"/>
              <a:t> synchronous </a:t>
            </a:r>
            <a:r>
              <a:rPr lang="en-US" sz="2400" dirty="0" err="1"/>
              <a:t>dengan</a:t>
            </a:r>
            <a:r>
              <a:rPr lang="en-US" sz="2400" dirty="0"/>
              <a:t> asynchronous </a:t>
            </a:r>
            <a:r>
              <a:rPr lang="en-US" sz="2400" dirty="0" err="1"/>
              <a:t>dimana</a:t>
            </a:r>
            <a:r>
              <a:rPr lang="en-US" sz="2400" dirty="0"/>
              <a:t> </a:t>
            </a:r>
            <a:r>
              <a:rPr lang="en-US" sz="2400" dirty="0" err="1"/>
              <a:t>fase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biasanya</a:t>
            </a:r>
            <a:r>
              <a:rPr lang="en-US" sz="2400" dirty="0"/>
              <a:t> </a:t>
            </a:r>
            <a:r>
              <a:rPr lang="en-US" sz="2400" dirty="0" err="1"/>
              <a:t>ditempuh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masa</a:t>
            </a:r>
            <a:r>
              <a:rPr lang="en-US" sz="2400" dirty="0"/>
              <a:t> </a:t>
            </a:r>
            <a:r>
              <a:rPr lang="en-US" sz="2400" dirty="0" err="1"/>
              <a:t>adaptasi</a:t>
            </a:r>
            <a:r>
              <a:rPr lang="en-US" sz="2400" dirty="0"/>
              <a:t> </a:t>
            </a:r>
            <a:r>
              <a:rPr lang="en-US" sz="2400" dirty="0" err="1"/>
              <a:t>penerapan</a:t>
            </a:r>
            <a:r>
              <a:rPr lang="en-US" sz="2400" dirty="0"/>
              <a:t> e-learning di </a:t>
            </a:r>
            <a:r>
              <a:rPr lang="en-US" sz="2400" dirty="0" err="1"/>
              <a:t>masa-masa</a:t>
            </a:r>
            <a:r>
              <a:rPr lang="en-US" sz="2400" dirty="0"/>
              <a:t> </a:t>
            </a:r>
            <a:r>
              <a:rPr lang="en-US" sz="2400" dirty="0" err="1"/>
              <a:t>awal</a:t>
            </a:r>
            <a:r>
              <a:rPr lang="en-US" sz="2400" dirty="0"/>
              <a:t>. Mode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memungkinkan</a:t>
            </a:r>
            <a:r>
              <a:rPr lang="en-US" sz="2400" dirty="0"/>
              <a:t> </a:t>
            </a:r>
            <a:r>
              <a:rPr lang="en-US" sz="2400" dirty="0" err="1"/>
              <a:t>adanya</a:t>
            </a:r>
            <a:r>
              <a:rPr lang="en-US" sz="2400" dirty="0"/>
              <a:t> mixed </a:t>
            </a:r>
            <a:r>
              <a:rPr lang="en-US" sz="2400" dirty="0" err="1"/>
              <a:t>penerapan</a:t>
            </a:r>
            <a:r>
              <a:rPr lang="en-US" sz="2400" dirty="0"/>
              <a:t> e-learning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r>
              <a:rPr lang="en-US" sz="2400" dirty="0"/>
              <a:t> </a:t>
            </a:r>
            <a:r>
              <a:rPr lang="en-US" sz="2400" dirty="0" err="1"/>
              <a:t>tradisional</a:t>
            </a:r>
            <a:r>
              <a:rPr lang="en-US" sz="2400" dirty="0"/>
              <a:t>, </a:t>
            </a:r>
            <a:r>
              <a:rPr lang="en-US" sz="2400" dirty="0" err="1"/>
              <a:t>adapun</a:t>
            </a:r>
            <a:r>
              <a:rPr lang="en-US" sz="2400" dirty="0"/>
              <a:t> </a:t>
            </a:r>
            <a:r>
              <a:rPr lang="en-US" sz="2400" dirty="0" err="1"/>
              <a:t>berapa</a:t>
            </a:r>
            <a:r>
              <a:rPr lang="en-US" sz="2400" dirty="0"/>
              <a:t> </a:t>
            </a:r>
            <a:r>
              <a:rPr lang="en-US" sz="2400" dirty="0" err="1"/>
              <a:t>persentasenya</a:t>
            </a:r>
            <a:r>
              <a:rPr lang="en-US" sz="2400" dirty="0"/>
              <a:t> (</a:t>
            </a:r>
            <a:r>
              <a:rPr lang="en-US" sz="2400" dirty="0" err="1"/>
              <a:t>antara</a:t>
            </a:r>
            <a:r>
              <a:rPr lang="en-US" sz="2400" dirty="0"/>
              <a:t> e-learning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tradisional</a:t>
            </a:r>
            <a:r>
              <a:rPr lang="en-US" sz="2400" dirty="0"/>
              <a:t>) </a:t>
            </a:r>
            <a:r>
              <a:rPr lang="en-US" sz="2400" dirty="0" err="1"/>
              <a:t>tergantung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masing-masing</a:t>
            </a:r>
            <a:r>
              <a:rPr lang="en-US" sz="2400" dirty="0"/>
              <a:t> </a:t>
            </a:r>
            <a:r>
              <a:rPr lang="en-US" sz="2400" dirty="0" err="1"/>
              <a:t>institusi</a:t>
            </a:r>
            <a:r>
              <a:rPr lang="en-US" sz="2400" dirty="0"/>
              <a:t>.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gambaran</a:t>
            </a:r>
            <a:r>
              <a:rPr lang="en-US" sz="2400" dirty="0"/>
              <a:t> </a:t>
            </a:r>
            <a:r>
              <a:rPr lang="en-US" sz="2400" dirty="0" err="1"/>
              <a:t>jika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fifty-fifty </a:t>
            </a:r>
            <a:r>
              <a:rPr lang="en-US" sz="2400" dirty="0" err="1"/>
              <a:t>semisal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pertemuan</a:t>
            </a:r>
            <a:r>
              <a:rPr lang="en-US" sz="2400" dirty="0"/>
              <a:t> 10 x, </a:t>
            </a:r>
            <a:r>
              <a:rPr lang="en-US" sz="2400" dirty="0" err="1"/>
              <a:t>maka</a:t>
            </a:r>
            <a:r>
              <a:rPr lang="en-US" sz="2400" dirty="0"/>
              <a:t> 5x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konvensional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5x </a:t>
            </a:r>
            <a:r>
              <a:rPr lang="en-US" sz="2400" dirty="0" err="1"/>
              <a:t>dengan</a:t>
            </a:r>
            <a:r>
              <a:rPr lang="en-US" sz="2400" dirty="0"/>
              <a:t> e-learning. </a:t>
            </a:r>
            <a:r>
              <a:rPr lang="en-US" sz="2400" dirty="0" err="1"/>
              <a:t>Kombinasi</a:t>
            </a:r>
            <a:r>
              <a:rPr lang="en-US" sz="2400" dirty="0"/>
              <a:t> </a:t>
            </a:r>
            <a:r>
              <a:rPr lang="en-US" sz="2400" dirty="0" err="1"/>
              <a:t>inipun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perjalanannya</a:t>
            </a:r>
            <a:r>
              <a:rPr lang="en-US" sz="2400" dirty="0"/>
              <a:t> </a:t>
            </a:r>
            <a:r>
              <a:rPr lang="en-US" sz="2400" dirty="0" err="1"/>
              <a:t>bisa</a:t>
            </a:r>
            <a:r>
              <a:rPr lang="en-US" sz="2400" dirty="0"/>
              <a:t> </a:t>
            </a:r>
            <a:r>
              <a:rPr lang="en-US" sz="2400" dirty="0" err="1"/>
              <a:t>berkurang</a:t>
            </a:r>
            <a:r>
              <a:rPr lang="en-US" sz="2400" dirty="0"/>
              <a:t>/</a:t>
            </a:r>
            <a:r>
              <a:rPr lang="en-US" sz="2400" dirty="0" err="1"/>
              <a:t>bertambah</a:t>
            </a:r>
            <a:r>
              <a:rPr lang="en-US" sz="2400" dirty="0"/>
              <a:t> </a:t>
            </a:r>
            <a:r>
              <a:rPr lang="en-US" sz="2400" dirty="0" err="1"/>
              <a:t>tergantung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masa</a:t>
            </a:r>
            <a:r>
              <a:rPr lang="en-US" sz="2400" dirty="0"/>
              <a:t> </a:t>
            </a:r>
            <a:r>
              <a:rPr lang="en-US" sz="2400" dirty="0" err="1"/>
              <a:t>transisi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evaluasi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78982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nampak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</a:t>
            </a:r>
            <a:r>
              <a:rPr lang="en-US" dirty="0" err="1"/>
              <a:t>dibawah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(</a:t>
            </a:r>
            <a:r>
              <a:rPr lang="en-US" dirty="0" err="1"/>
              <a:t>pengajaran</a:t>
            </a:r>
            <a:r>
              <a:rPr lang="en-US" dirty="0"/>
              <a:t> </a:t>
            </a:r>
            <a:r>
              <a:rPr lang="en-US" dirty="0" err="1"/>
              <a:t>berbahasa</a:t>
            </a:r>
            <a:r>
              <a:rPr lang="en-US" dirty="0"/>
              <a:t> </a:t>
            </a:r>
            <a:r>
              <a:rPr lang="en-US" dirty="0" err="1"/>
              <a:t>asing</a:t>
            </a:r>
            <a:r>
              <a:rPr lang="en-US" dirty="0"/>
              <a:t>).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2065243"/>
            <a:ext cx="6614426" cy="457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490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122" y="3702424"/>
            <a:ext cx="8596668" cy="1320800"/>
          </a:xfrm>
        </p:spPr>
        <p:txBody>
          <a:bodyPr/>
          <a:lstStyle/>
          <a:p>
            <a:r>
              <a:rPr lang="en-US" b="1" dirty="0" err="1" smtClean="0"/>
              <a:t>Pemilihan</a:t>
            </a:r>
            <a:r>
              <a:rPr lang="en-US" b="1" dirty="0" smtClean="0"/>
              <a:t> </a:t>
            </a:r>
            <a:r>
              <a:rPr lang="en-US" b="1" dirty="0"/>
              <a:t>Model </a:t>
            </a:r>
            <a:r>
              <a:rPr lang="en-US" b="1" dirty="0" err="1"/>
              <a:t>Desain</a:t>
            </a:r>
            <a:r>
              <a:rPr lang="en-US" b="1" dirty="0"/>
              <a:t> </a:t>
            </a:r>
            <a:r>
              <a:rPr lang="en-US" b="1" dirty="0" err="1"/>
              <a:t>Instruksional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45320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800" dirty="0" err="1"/>
              <a:t>Menurut</a:t>
            </a:r>
            <a:r>
              <a:rPr lang="en-US" sz="2800" dirty="0"/>
              <a:t> Marina </a:t>
            </a:r>
            <a:r>
              <a:rPr lang="en-US" sz="2800" dirty="0" err="1"/>
              <a:t>Arshavskiy</a:t>
            </a:r>
            <a:r>
              <a:rPr lang="en-US" sz="2800" dirty="0"/>
              <a:t> (2013), Model </a:t>
            </a:r>
            <a:r>
              <a:rPr lang="en-US" sz="2800" dirty="0" err="1"/>
              <a:t>Desain</a:t>
            </a:r>
            <a:r>
              <a:rPr lang="en-US" sz="2800" dirty="0"/>
              <a:t> </a:t>
            </a:r>
            <a:r>
              <a:rPr lang="en-US" sz="2800" dirty="0" err="1"/>
              <a:t>Instruksional</a:t>
            </a:r>
            <a:r>
              <a:rPr lang="en-US" sz="2800" dirty="0"/>
              <a:t> </a:t>
            </a:r>
            <a:r>
              <a:rPr lang="en-US" sz="2800" dirty="0" err="1"/>
              <a:t>pada</a:t>
            </a:r>
            <a:r>
              <a:rPr lang="en-US" sz="2800" dirty="0"/>
              <a:t> e-learning </a:t>
            </a:r>
            <a:r>
              <a:rPr lang="en-US" sz="2800" dirty="0" err="1"/>
              <a:t>sendiri</a:t>
            </a:r>
            <a:r>
              <a:rPr lang="en-US" sz="2800" dirty="0"/>
              <a:t> paling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terdiri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7 </a:t>
            </a:r>
            <a:r>
              <a:rPr lang="en-US" sz="2800" dirty="0" err="1"/>
              <a:t>tipe</a:t>
            </a:r>
            <a:r>
              <a:rPr lang="en-US" sz="2800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469872"/>
            <a:ext cx="8596668" cy="3880773"/>
          </a:xfrm>
        </p:spPr>
        <p:txBody>
          <a:bodyPr>
            <a:normAutofit/>
          </a:bodyPr>
          <a:lstStyle/>
          <a:p>
            <a:pPr algn="just"/>
            <a:r>
              <a:rPr lang="en-US" sz="2400" dirty="0"/>
              <a:t>ADDIE </a:t>
            </a:r>
            <a:r>
              <a:rPr lang="en-US" sz="2400" dirty="0" smtClean="0"/>
              <a:t>Model</a:t>
            </a:r>
          </a:p>
          <a:p>
            <a:pPr algn="just"/>
            <a:r>
              <a:rPr lang="en-US" sz="2400" dirty="0" err="1" smtClean="0"/>
              <a:t>Seels</a:t>
            </a:r>
            <a:r>
              <a:rPr lang="en-US" sz="2400" dirty="0" smtClean="0"/>
              <a:t> </a:t>
            </a:r>
            <a:r>
              <a:rPr lang="en-US" sz="2400" dirty="0"/>
              <a:t>and Glasgow ISD </a:t>
            </a:r>
            <a:r>
              <a:rPr lang="en-US" sz="2400" dirty="0" smtClean="0"/>
              <a:t>Model</a:t>
            </a:r>
          </a:p>
          <a:p>
            <a:pPr algn="just"/>
            <a:r>
              <a:rPr lang="en-US" sz="2400" dirty="0" smtClean="0"/>
              <a:t>Dick </a:t>
            </a:r>
            <a:r>
              <a:rPr lang="en-US" sz="2400" dirty="0"/>
              <a:t>and Carrey Systems Approach </a:t>
            </a:r>
            <a:r>
              <a:rPr lang="en-US" sz="2400" dirty="0" smtClean="0"/>
              <a:t>Model</a:t>
            </a:r>
          </a:p>
          <a:p>
            <a:pPr algn="just"/>
            <a:r>
              <a:rPr lang="en-US" sz="2400" dirty="0" smtClean="0"/>
              <a:t>ASSURE Model</a:t>
            </a:r>
          </a:p>
          <a:p>
            <a:pPr algn="just"/>
            <a:r>
              <a:rPr lang="en-US" sz="2400" dirty="0" smtClean="0"/>
              <a:t>Rapid </a:t>
            </a:r>
            <a:r>
              <a:rPr lang="en-US" sz="2400" dirty="0"/>
              <a:t>ISD </a:t>
            </a:r>
            <a:r>
              <a:rPr lang="en-US" sz="2400" dirty="0" smtClean="0"/>
              <a:t>Model</a:t>
            </a:r>
          </a:p>
          <a:p>
            <a:pPr algn="just"/>
            <a:r>
              <a:rPr lang="en-US" sz="2400" dirty="0" smtClean="0"/>
              <a:t>Four-Door </a:t>
            </a:r>
            <a:r>
              <a:rPr lang="en-US" sz="2400" dirty="0"/>
              <a:t>(4 D) eLearning </a:t>
            </a:r>
            <a:r>
              <a:rPr lang="en-US" sz="2400" dirty="0" smtClean="0"/>
              <a:t>Model</a:t>
            </a:r>
          </a:p>
          <a:p>
            <a:pPr algn="just"/>
            <a:r>
              <a:rPr lang="en-US" sz="2400" dirty="0" smtClean="0"/>
              <a:t>SAM </a:t>
            </a:r>
            <a:r>
              <a:rPr lang="en-US" sz="2400" dirty="0"/>
              <a:t>Model</a:t>
            </a:r>
          </a:p>
        </p:txBody>
      </p:sp>
    </p:spTree>
    <p:extLst>
      <p:ext uri="{BB962C8B-B14F-4D97-AF65-F5344CB8AC3E}">
        <p14:creationId xmlns:p14="http://schemas.microsoft.com/office/powerpoint/2010/main" val="3215404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ADDIE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/>
              <a:t>ADDIE Model </a:t>
            </a:r>
            <a:r>
              <a:rPr lang="en-US" sz="2400" dirty="0" err="1"/>
              <a:t>kepanjangan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Analyze (</a:t>
            </a:r>
            <a:r>
              <a:rPr lang="en-US" sz="2400" dirty="0" err="1"/>
              <a:t>analisis</a:t>
            </a:r>
            <a:r>
              <a:rPr lang="en-US" sz="2400" dirty="0"/>
              <a:t>), Design (</a:t>
            </a:r>
            <a:r>
              <a:rPr lang="en-US" sz="2400" dirty="0" err="1"/>
              <a:t>desain</a:t>
            </a:r>
            <a:r>
              <a:rPr lang="en-US" sz="2400" dirty="0"/>
              <a:t>), Develop(</a:t>
            </a:r>
            <a:r>
              <a:rPr lang="en-US" sz="2400" dirty="0" err="1"/>
              <a:t>membangun</a:t>
            </a:r>
            <a:r>
              <a:rPr lang="en-US" sz="2400" dirty="0"/>
              <a:t>), Implement (</a:t>
            </a:r>
            <a:r>
              <a:rPr lang="en-US" sz="2400" dirty="0" err="1"/>
              <a:t>terapkan</a:t>
            </a:r>
            <a:r>
              <a:rPr lang="en-US" sz="2400" dirty="0"/>
              <a:t>), </a:t>
            </a:r>
            <a:r>
              <a:rPr lang="en-US" sz="2400" dirty="0" err="1"/>
              <a:t>dan</a:t>
            </a:r>
            <a:r>
              <a:rPr lang="en-US" sz="2400" dirty="0"/>
              <a:t> Evaluate (</a:t>
            </a:r>
            <a:r>
              <a:rPr lang="en-US" sz="2400" dirty="0" err="1"/>
              <a:t>evaluasi</a:t>
            </a:r>
            <a:r>
              <a:rPr lang="en-US" sz="2400" dirty="0"/>
              <a:t>). Model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cukup</a:t>
            </a:r>
            <a:r>
              <a:rPr lang="en-US" sz="2400" dirty="0"/>
              <a:t> </a:t>
            </a:r>
            <a:r>
              <a:rPr lang="en-US" sz="2400" dirty="0" err="1"/>
              <a:t>umum</a:t>
            </a:r>
            <a:r>
              <a:rPr lang="en-US" sz="2400" dirty="0"/>
              <a:t> </a:t>
            </a:r>
            <a:r>
              <a:rPr lang="en-US" sz="2400" dirty="0" err="1"/>
              <a:t>dikenal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model yang </a:t>
            </a:r>
            <a:r>
              <a:rPr lang="en-US" sz="2400" dirty="0" err="1"/>
              <a:t>fleksibel</a:t>
            </a:r>
            <a:r>
              <a:rPr lang="en-US" sz="2400" dirty="0"/>
              <a:t> yang </a:t>
            </a:r>
            <a:r>
              <a:rPr lang="en-US" sz="2400" dirty="0" err="1"/>
              <a:t>sering</a:t>
            </a:r>
            <a:r>
              <a:rPr lang="en-US" sz="2400" dirty="0"/>
              <a:t> </a:t>
            </a:r>
            <a:r>
              <a:rPr lang="en-US" sz="2400" dirty="0" err="1"/>
              <a:t>dipakai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pengembangan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. </a:t>
            </a:r>
            <a:r>
              <a:rPr lang="en-US" sz="2400" dirty="0" err="1"/>
              <a:t>Disiapkan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membantu</a:t>
            </a:r>
            <a:r>
              <a:rPr lang="en-US" sz="2400" dirty="0"/>
              <a:t> proses step by step yang </a:t>
            </a:r>
            <a:r>
              <a:rPr lang="en-US" sz="2400" dirty="0" err="1"/>
              <a:t>membantu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desainer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membuat</a:t>
            </a:r>
            <a:r>
              <a:rPr lang="en-US" sz="2400" dirty="0"/>
              <a:t> program yang </a:t>
            </a:r>
            <a:r>
              <a:rPr lang="en-US" sz="2400" dirty="0" err="1"/>
              <a:t>sesuai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framework.</a:t>
            </a:r>
          </a:p>
        </p:txBody>
      </p:sp>
    </p:spTree>
    <p:extLst>
      <p:ext uri="{BB962C8B-B14F-4D97-AF65-F5344CB8AC3E}">
        <p14:creationId xmlns:p14="http://schemas.microsoft.com/office/powerpoint/2010/main" val="1313393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ASSURE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 err="1" smtClean="0"/>
              <a:t>Dikembangkan</a:t>
            </a:r>
            <a:r>
              <a:rPr lang="en-US" sz="2400" dirty="0" smtClean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Heinich</a:t>
            </a:r>
            <a:r>
              <a:rPr lang="en-US" sz="2400" dirty="0"/>
              <a:t>, </a:t>
            </a:r>
            <a:r>
              <a:rPr lang="en-US" sz="2400" dirty="0" err="1"/>
              <a:t>Molenda</a:t>
            </a:r>
            <a:r>
              <a:rPr lang="en-US" sz="2400" dirty="0"/>
              <a:t>, Russell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Smaldino</a:t>
            </a:r>
            <a:r>
              <a:rPr lang="en-US" sz="2400" dirty="0"/>
              <a:t>, </a:t>
            </a:r>
            <a:r>
              <a:rPr lang="en-US" sz="2400" dirty="0" err="1"/>
              <a:t>berdasarkan</a:t>
            </a:r>
            <a:r>
              <a:rPr lang="en-US" sz="2400" dirty="0"/>
              <a:t> 9 even </a:t>
            </a:r>
            <a:r>
              <a:rPr lang="en-US" sz="2400" dirty="0" err="1"/>
              <a:t>Instruksional</a:t>
            </a:r>
            <a:r>
              <a:rPr lang="en-US" sz="2400" dirty="0"/>
              <a:t> Gagne. Model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mengasumsikan</a:t>
            </a:r>
            <a:r>
              <a:rPr lang="en-US" sz="2400" dirty="0"/>
              <a:t> </a:t>
            </a:r>
            <a:r>
              <a:rPr lang="en-US" sz="2400" dirty="0" err="1"/>
              <a:t>bahwa</a:t>
            </a:r>
            <a:r>
              <a:rPr lang="en-US" sz="2400" dirty="0"/>
              <a:t> </a:t>
            </a:r>
            <a:r>
              <a:rPr lang="en-US" sz="2400" dirty="0" err="1"/>
              <a:t>desain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r>
              <a:rPr lang="en-US" sz="2400" dirty="0"/>
              <a:t> </a:t>
            </a:r>
            <a:r>
              <a:rPr lang="en-US" sz="2400" dirty="0" err="1"/>
              <a:t>menggunakan</a:t>
            </a:r>
            <a:r>
              <a:rPr lang="en-US" sz="2400" dirty="0"/>
              <a:t> </a:t>
            </a:r>
            <a:r>
              <a:rPr lang="en-US" sz="2400" dirty="0" err="1"/>
              <a:t>berbagai</a:t>
            </a:r>
            <a:r>
              <a:rPr lang="en-US" sz="2400" dirty="0"/>
              <a:t> </a:t>
            </a:r>
            <a:r>
              <a:rPr lang="en-US" sz="2400" dirty="0" err="1"/>
              <a:t>tipe</a:t>
            </a:r>
            <a:r>
              <a:rPr lang="en-US" sz="2400" dirty="0"/>
              <a:t> media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khusus</a:t>
            </a:r>
            <a:r>
              <a:rPr lang="en-US" sz="2400" dirty="0"/>
              <a:t> </a:t>
            </a:r>
            <a:r>
              <a:rPr lang="en-US" sz="2400" dirty="0" err="1"/>
              <a:t>sangat</a:t>
            </a:r>
            <a:r>
              <a:rPr lang="en-US" sz="2400" dirty="0"/>
              <a:t> </a:t>
            </a:r>
            <a:r>
              <a:rPr lang="en-US" sz="2400" dirty="0" err="1"/>
              <a:t>bermanfaat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desain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r>
              <a:rPr lang="en-US" sz="2400" dirty="0"/>
              <a:t> e-learning.</a:t>
            </a:r>
          </a:p>
        </p:txBody>
      </p:sp>
    </p:spTree>
    <p:extLst>
      <p:ext uri="{BB962C8B-B14F-4D97-AF65-F5344CB8AC3E}">
        <p14:creationId xmlns:p14="http://schemas.microsoft.com/office/powerpoint/2010/main" val="3466948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ASSURE </a:t>
            </a:r>
            <a:r>
              <a:rPr lang="en-US" b="1" dirty="0" err="1"/>
              <a:t>kepanjangan</a:t>
            </a:r>
            <a:r>
              <a:rPr lang="en-US" b="1" dirty="0"/>
              <a:t> </a:t>
            </a:r>
            <a:r>
              <a:rPr lang="en-US" b="1" dirty="0" err="1"/>
              <a:t>dari</a:t>
            </a:r>
            <a:r>
              <a:rPr lang="en-US" b="1" dirty="0"/>
              <a:t>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522599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/>
              <a:t>A </a:t>
            </a:r>
            <a:r>
              <a:rPr lang="en-US" sz="2400" dirty="0"/>
              <a:t>– Analyze Learner (</a:t>
            </a:r>
            <a:r>
              <a:rPr lang="en-US" sz="2400" dirty="0" err="1"/>
              <a:t>Menganalisis</a:t>
            </a:r>
            <a:r>
              <a:rPr lang="en-US" sz="2400" dirty="0"/>
              <a:t> </a:t>
            </a:r>
            <a:r>
              <a:rPr lang="en-US" sz="2400" dirty="0" err="1"/>
              <a:t>Pembelajar</a:t>
            </a:r>
            <a:r>
              <a:rPr lang="en-US" sz="2400" dirty="0"/>
              <a:t>)</a:t>
            </a:r>
          </a:p>
          <a:p>
            <a:pPr algn="just"/>
            <a:r>
              <a:rPr lang="en-US" sz="2400" dirty="0" smtClean="0"/>
              <a:t>S </a:t>
            </a:r>
            <a:r>
              <a:rPr lang="en-US" sz="2400" dirty="0"/>
              <a:t>– State Objectives (</a:t>
            </a:r>
            <a:r>
              <a:rPr lang="en-US" sz="2400" dirty="0" err="1"/>
              <a:t>Menentukan</a:t>
            </a:r>
            <a:r>
              <a:rPr lang="en-US" sz="2400" dirty="0"/>
              <a:t> </a:t>
            </a:r>
            <a:r>
              <a:rPr lang="en-US" sz="2400" dirty="0" err="1"/>
              <a:t>Tujuan</a:t>
            </a:r>
            <a:r>
              <a:rPr lang="en-US" sz="2400" dirty="0"/>
              <a:t> </a:t>
            </a:r>
            <a:r>
              <a:rPr lang="en-US" sz="2400" dirty="0" err="1" smtClean="0"/>
              <a:t>Pembelajaran</a:t>
            </a:r>
            <a:r>
              <a:rPr lang="en-US" sz="2400" dirty="0" smtClean="0"/>
              <a:t>)</a:t>
            </a:r>
          </a:p>
          <a:p>
            <a:pPr algn="just"/>
            <a:r>
              <a:rPr lang="en-US" sz="2400" dirty="0" smtClean="0"/>
              <a:t>S </a:t>
            </a:r>
            <a:r>
              <a:rPr lang="en-US" sz="2400" dirty="0"/>
              <a:t>– Select Media and Materials (</a:t>
            </a:r>
            <a:r>
              <a:rPr lang="en-US" sz="2400" dirty="0" err="1"/>
              <a:t>Memilih</a:t>
            </a:r>
            <a:r>
              <a:rPr lang="en-US" sz="2400" dirty="0"/>
              <a:t> media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materi</a:t>
            </a:r>
            <a:r>
              <a:rPr lang="en-US" sz="2400" dirty="0"/>
              <a:t>)</a:t>
            </a:r>
          </a:p>
          <a:p>
            <a:pPr algn="just"/>
            <a:r>
              <a:rPr lang="en-US" sz="2400" dirty="0" smtClean="0"/>
              <a:t>U </a:t>
            </a:r>
            <a:r>
              <a:rPr lang="en-US" sz="2400" dirty="0"/>
              <a:t>– Utilize Media and Materials (</a:t>
            </a:r>
            <a:r>
              <a:rPr lang="en-US" sz="2400" dirty="0" err="1"/>
              <a:t>Menggunakan</a:t>
            </a:r>
            <a:r>
              <a:rPr lang="en-US" sz="2400" dirty="0"/>
              <a:t> media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materi</a:t>
            </a:r>
            <a:r>
              <a:rPr lang="en-US" sz="2400" dirty="0"/>
              <a:t>)</a:t>
            </a:r>
          </a:p>
          <a:p>
            <a:pPr algn="just"/>
            <a:r>
              <a:rPr lang="en-US" sz="2400" dirty="0" smtClean="0"/>
              <a:t>R </a:t>
            </a:r>
            <a:r>
              <a:rPr lang="en-US" sz="2400" dirty="0"/>
              <a:t>– Require Learner Participation (</a:t>
            </a:r>
            <a:r>
              <a:rPr lang="en-US" sz="2400" dirty="0" err="1"/>
              <a:t>Membutuhkan</a:t>
            </a:r>
            <a:r>
              <a:rPr lang="en-US" sz="2400" dirty="0"/>
              <a:t> </a:t>
            </a:r>
            <a:r>
              <a:rPr lang="en-US" sz="2400" dirty="0" err="1"/>
              <a:t>partisipasi</a:t>
            </a:r>
            <a:r>
              <a:rPr lang="en-US" sz="2400" dirty="0"/>
              <a:t> </a:t>
            </a:r>
            <a:r>
              <a:rPr lang="en-US" sz="2400" dirty="0" err="1" smtClean="0"/>
              <a:t>pembelajar</a:t>
            </a:r>
            <a:r>
              <a:rPr lang="en-US" sz="2400" dirty="0" smtClean="0"/>
              <a:t>)</a:t>
            </a:r>
          </a:p>
          <a:p>
            <a:pPr algn="just"/>
            <a:r>
              <a:rPr lang="en-US" sz="2400" dirty="0" smtClean="0"/>
              <a:t>E </a:t>
            </a:r>
            <a:r>
              <a:rPr lang="en-US" sz="2400" dirty="0"/>
              <a:t>– Evaluate and Revise (</a:t>
            </a:r>
            <a:r>
              <a:rPr lang="en-US" sz="2400" dirty="0" err="1"/>
              <a:t>Evaluasi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revisi</a:t>
            </a:r>
            <a:r>
              <a:rPr lang="en-US" sz="2400" dirty="0"/>
              <a:t>)</a:t>
            </a:r>
          </a:p>
          <a:p>
            <a:pPr algn="just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95011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ASSURE</a:t>
            </a:r>
            <a:endParaRPr lang="en-US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77333" y="1930399"/>
            <a:ext cx="4414800" cy="4680000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092133" y="2050349"/>
            <a:ext cx="4996441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319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098" y="3446930"/>
            <a:ext cx="8596668" cy="1320800"/>
          </a:xfrm>
        </p:spPr>
        <p:txBody>
          <a:bodyPr/>
          <a:lstStyle/>
          <a:p>
            <a:pPr algn="just"/>
            <a:r>
              <a:rPr lang="en-US" b="1" dirty="0" err="1"/>
              <a:t>Menggunakan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memperhatikan</a:t>
            </a:r>
            <a:r>
              <a:rPr lang="en-US" b="1" dirty="0"/>
              <a:t> </a:t>
            </a:r>
            <a:r>
              <a:rPr lang="en-US" b="1" dirty="0" err="1"/>
              <a:t>interaksi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77079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3600" dirty="0" err="1"/>
              <a:t>Menurut</a:t>
            </a:r>
            <a:r>
              <a:rPr lang="en-US" sz="3600" dirty="0"/>
              <a:t> </a:t>
            </a:r>
            <a:r>
              <a:rPr lang="en-US" sz="3600" dirty="0" smtClean="0"/>
              <a:t>Moore (1989), </a:t>
            </a:r>
            <a:r>
              <a:rPr lang="en-US" sz="3600" dirty="0" err="1" smtClean="0"/>
              <a:t>salah</a:t>
            </a:r>
            <a:r>
              <a:rPr lang="en-US" sz="3600" dirty="0" smtClean="0"/>
              <a:t> </a:t>
            </a:r>
            <a:r>
              <a:rPr lang="en-US" sz="3600" dirty="0" err="1"/>
              <a:t>satu</a:t>
            </a:r>
            <a:r>
              <a:rPr lang="en-US" sz="3600" dirty="0"/>
              <a:t> </a:t>
            </a:r>
            <a:r>
              <a:rPr lang="en-US" sz="3600" dirty="0" err="1"/>
              <a:t>pioner</a:t>
            </a:r>
            <a:r>
              <a:rPr lang="en-US" sz="3600" dirty="0"/>
              <a:t>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pakar</a:t>
            </a:r>
            <a:r>
              <a:rPr lang="en-US" sz="3600" dirty="0"/>
              <a:t> </a:t>
            </a:r>
            <a:r>
              <a:rPr lang="en-US" sz="3600" dirty="0" err="1"/>
              <a:t>dalam</a:t>
            </a:r>
            <a:r>
              <a:rPr lang="en-US" sz="3600" dirty="0"/>
              <a:t> </a:t>
            </a:r>
            <a:r>
              <a:rPr lang="en-US" sz="3600" dirty="0" err="1"/>
              <a:t>pembelajaran</a:t>
            </a:r>
            <a:r>
              <a:rPr lang="en-US" sz="3600" dirty="0"/>
              <a:t> </a:t>
            </a:r>
            <a:r>
              <a:rPr lang="en-US" sz="3600" dirty="0" err="1"/>
              <a:t>jarak</a:t>
            </a:r>
            <a:r>
              <a:rPr lang="en-US" sz="3600" dirty="0"/>
              <a:t> </a:t>
            </a:r>
            <a:r>
              <a:rPr lang="en-US" sz="3600" dirty="0" err="1"/>
              <a:t>jauh</a:t>
            </a:r>
            <a:r>
              <a:rPr lang="en-US" sz="3600" dirty="0"/>
              <a:t>, </a:t>
            </a:r>
            <a:r>
              <a:rPr lang="en-US" sz="3600" dirty="0" err="1"/>
              <a:t>serta</a:t>
            </a:r>
            <a:r>
              <a:rPr lang="en-US" sz="3600" dirty="0"/>
              <a:t> editor American Journal of Distance Education </a:t>
            </a:r>
            <a:r>
              <a:rPr lang="en-US" sz="3600" dirty="0" err="1"/>
              <a:t>dalam</a:t>
            </a:r>
            <a:r>
              <a:rPr lang="en-US" sz="3600" dirty="0"/>
              <a:t> </a:t>
            </a:r>
            <a:r>
              <a:rPr lang="en-US" sz="3600" dirty="0" err="1"/>
              <a:t>pembelajaran</a:t>
            </a:r>
            <a:r>
              <a:rPr lang="en-US" sz="3600" dirty="0"/>
              <a:t> </a:t>
            </a:r>
            <a:r>
              <a:rPr lang="en-US" sz="3600" dirty="0" err="1"/>
              <a:t>jarak</a:t>
            </a:r>
            <a:r>
              <a:rPr lang="en-US" sz="3600" dirty="0"/>
              <a:t> </a:t>
            </a:r>
            <a:r>
              <a:rPr lang="en-US" sz="3600" dirty="0" err="1"/>
              <a:t>jauh</a:t>
            </a:r>
            <a:r>
              <a:rPr lang="en-US" sz="3600" dirty="0"/>
              <a:t>, </a:t>
            </a:r>
            <a:r>
              <a:rPr lang="en-US" sz="3600" dirty="0" err="1"/>
              <a:t>setidaknya</a:t>
            </a:r>
            <a:r>
              <a:rPr lang="en-US" sz="3600" dirty="0"/>
              <a:t> </a:t>
            </a:r>
            <a:r>
              <a:rPr lang="en-US" sz="3600" dirty="0" err="1"/>
              <a:t>akan</a:t>
            </a:r>
            <a:r>
              <a:rPr lang="en-US" sz="3600" dirty="0"/>
              <a:t> </a:t>
            </a:r>
            <a:r>
              <a:rPr lang="en-US" sz="3600" dirty="0" err="1"/>
              <a:t>terjadi</a:t>
            </a:r>
            <a:r>
              <a:rPr lang="en-US" sz="3600" dirty="0"/>
              <a:t> 3 </a:t>
            </a:r>
            <a:r>
              <a:rPr lang="en-US" sz="3600" dirty="0" err="1"/>
              <a:t>interaksi</a:t>
            </a:r>
            <a:r>
              <a:rPr lang="en-US" sz="3600" dirty="0"/>
              <a:t> :</a:t>
            </a:r>
          </a:p>
        </p:txBody>
      </p:sp>
    </p:spTree>
    <p:extLst>
      <p:ext uri="{BB962C8B-B14F-4D97-AF65-F5344CB8AC3E}">
        <p14:creationId xmlns:p14="http://schemas.microsoft.com/office/powerpoint/2010/main" val="3035847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Pembelajar</a:t>
            </a:r>
            <a:r>
              <a:rPr lang="en-US" b="1" dirty="0"/>
              <a:t> </a:t>
            </a:r>
            <a:r>
              <a:rPr lang="en-US" b="1" dirty="0" err="1"/>
              <a:t>pada</a:t>
            </a:r>
            <a:r>
              <a:rPr lang="en-US" b="1" dirty="0"/>
              <a:t> </a:t>
            </a:r>
            <a:r>
              <a:rPr lang="en-US" b="1" dirty="0" err="1"/>
              <a:t>konten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 err="1"/>
              <a:t>Merujuk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poin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, </a:t>
            </a:r>
            <a:r>
              <a:rPr lang="en-US" sz="2400" dirty="0" err="1"/>
              <a:t>perhatian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pembelajar</a:t>
            </a:r>
            <a:r>
              <a:rPr lang="en-US" sz="2400" dirty="0"/>
              <a:t> </a:t>
            </a:r>
            <a:r>
              <a:rPr lang="en-US" sz="2400" dirty="0" err="1"/>
              <a:t>kepada</a:t>
            </a:r>
            <a:r>
              <a:rPr lang="en-US" sz="2400" dirty="0"/>
              <a:t> </a:t>
            </a:r>
            <a:r>
              <a:rPr lang="en-US" sz="2400" dirty="0" err="1"/>
              <a:t>konten</a:t>
            </a:r>
            <a:r>
              <a:rPr lang="en-US" sz="2400" dirty="0"/>
              <a:t> </a:t>
            </a:r>
            <a:r>
              <a:rPr lang="en-US" sz="2400" dirty="0" err="1"/>
              <a:t>materi</a:t>
            </a:r>
            <a:r>
              <a:rPr lang="en-US" sz="2400" dirty="0"/>
              <a:t> </a:t>
            </a:r>
            <a:r>
              <a:rPr lang="en-US" sz="2400" dirty="0" err="1"/>
              <a:t>memegang</a:t>
            </a:r>
            <a:r>
              <a:rPr lang="en-US" sz="2400" dirty="0"/>
              <a:t> </a:t>
            </a:r>
            <a:r>
              <a:rPr lang="en-US" sz="2400" dirty="0" err="1"/>
              <a:t>peranan</a:t>
            </a:r>
            <a:r>
              <a:rPr lang="en-US" sz="2400" dirty="0"/>
              <a:t> </a:t>
            </a:r>
            <a:r>
              <a:rPr lang="en-US" sz="2400" dirty="0" err="1"/>
              <a:t>penting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tingginya</a:t>
            </a:r>
            <a:r>
              <a:rPr lang="en-US" sz="2400" dirty="0"/>
              <a:t> </a:t>
            </a:r>
            <a:r>
              <a:rPr lang="en-US" sz="2400" dirty="0" err="1"/>
              <a:t>serapan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. </a:t>
            </a:r>
            <a:r>
              <a:rPr lang="en-US" sz="2400" dirty="0" err="1"/>
              <a:t>Sehingga</a:t>
            </a:r>
            <a:r>
              <a:rPr lang="en-US" sz="2400" dirty="0"/>
              <a:t> </a:t>
            </a:r>
            <a:r>
              <a:rPr lang="en-US" sz="2400" dirty="0" err="1"/>
              <a:t>penyedia</a:t>
            </a:r>
            <a:r>
              <a:rPr lang="en-US" sz="2400" dirty="0"/>
              <a:t> </a:t>
            </a:r>
            <a:r>
              <a:rPr lang="en-US" sz="2400" dirty="0" err="1"/>
              <a:t>materi</a:t>
            </a:r>
            <a:r>
              <a:rPr lang="en-US" sz="2400" dirty="0"/>
              <a:t> yang </a:t>
            </a:r>
            <a:r>
              <a:rPr lang="en-US" sz="2400" dirty="0" err="1"/>
              <a:t>baik</a:t>
            </a:r>
            <a:r>
              <a:rPr lang="en-US" sz="2400" dirty="0"/>
              <a:t> </a:t>
            </a:r>
            <a:r>
              <a:rPr lang="en-US" sz="2400" dirty="0" err="1"/>
              <a:t>seyogyanya</a:t>
            </a:r>
            <a:r>
              <a:rPr lang="en-US" sz="2400" dirty="0"/>
              <a:t> </a:t>
            </a:r>
            <a:r>
              <a:rPr lang="en-US" sz="2400" dirty="0" err="1"/>
              <a:t>memperhatikan</a:t>
            </a:r>
            <a:r>
              <a:rPr lang="en-US" sz="2400" dirty="0"/>
              <a:t> </a:t>
            </a:r>
            <a:r>
              <a:rPr lang="en-US" sz="2400" dirty="0" err="1"/>
              <a:t>faktor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faktor</a:t>
            </a:r>
            <a:r>
              <a:rPr lang="en-US" sz="2400" dirty="0"/>
              <a:t> </a:t>
            </a:r>
            <a:r>
              <a:rPr lang="en-US" sz="2400" dirty="0" err="1"/>
              <a:t>penyukses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cara</a:t>
            </a:r>
            <a:r>
              <a:rPr lang="en-US" sz="2400" dirty="0"/>
              <a:t> </a:t>
            </a:r>
            <a:r>
              <a:rPr lang="en-US" sz="2400" dirty="0" err="1"/>
              <a:t>mengkonstruk</a:t>
            </a:r>
            <a:r>
              <a:rPr lang="en-US" sz="2400" dirty="0"/>
              <a:t> </a:t>
            </a:r>
            <a:r>
              <a:rPr lang="en-US" sz="2400" dirty="0" err="1"/>
              <a:t>materi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cara</a:t>
            </a:r>
            <a:r>
              <a:rPr lang="en-US" sz="2400" dirty="0"/>
              <a:t> yang </a:t>
            </a:r>
            <a:r>
              <a:rPr lang="en-US" sz="2400" dirty="0" err="1"/>
              <a:t>kreatif</a:t>
            </a:r>
            <a:r>
              <a:rPr lang="en-US" sz="2400" dirty="0"/>
              <a:t>, </a:t>
            </a:r>
            <a:r>
              <a:rPr lang="en-US" sz="2400" dirty="0" err="1"/>
              <a:t>inovatif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interaktif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11487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Pembelajar</a:t>
            </a:r>
            <a:r>
              <a:rPr lang="en-US" b="1" dirty="0"/>
              <a:t> </a:t>
            </a:r>
            <a:r>
              <a:rPr lang="en-US" b="1" dirty="0" err="1"/>
              <a:t>pada</a:t>
            </a:r>
            <a:r>
              <a:rPr lang="en-US" b="1" dirty="0"/>
              <a:t> tutor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/>
              <a:t>Tutor yang </a:t>
            </a:r>
            <a:r>
              <a:rPr lang="en-US" sz="2400" dirty="0" err="1"/>
              <a:t>baik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</a:t>
            </a:r>
            <a:r>
              <a:rPr lang="en-US" sz="2400" dirty="0" err="1"/>
              <a:t>jarak</a:t>
            </a:r>
            <a:r>
              <a:rPr lang="en-US" sz="2400" dirty="0"/>
              <a:t> </a:t>
            </a:r>
            <a:r>
              <a:rPr lang="en-US" sz="2400" dirty="0" err="1"/>
              <a:t>jauh</a:t>
            </a:r>
            <a:r>
              <a:rPr lang="en-US" sz="2400" dirty="0"/>
              <a:t>, </a:t>
            </a:r>
            <a:r>
              <a:rPr lang="en-US" sz="2400" dirty="0" err="1"/>
              <a:t>walaupun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dituntut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selalu</a:t>
            </a:r>
            <a:r>
              <a:rPr lang="en-US" sz="2400" dirty="0"/>
              <a:t> online 24 jam, </a:t>
            </a:r>
            <a:r>
              <a:rPr lang="en-US" sz="2400" dirty="0" err="1"/>
              <a:t>namun</a:t>
            </a:r>
            <a:r>
              <a:rPr lang="en-US" sz="2400" dirty="0"/>
              <a:t> </a:t>
            </a:r>
            <a:r>
              <a:rPr lang="en-US" sz="2400" dirty="0" err="1"/>
              <a:t>kesediaan</a:t>
            </a:r>
            <a:r>
              <a:rPr lang="en-US" sz="2400" dirty="0"/>
              <a:t> </a:t>
            </a:r>
            <a:r>
              <a:rPr lang="en-US" sz="2400" dirty="0" err="1"/>
              <a:t>membantu</a:t>
            </a:r>
            <a:r>
              <a:rPr lang="en-US" sz="2400" dirty="0"/>
              <a:t> </a:t>
            </a:r>
            <a:r>
              <a:rPr lang="en-US" sz="2400" dirty="0" err="1"/>
              <a:t>pembelajar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nilai</a:t>
            </a:r>
            <a:r>
              <a:rPr lang="en-US" sz="2400" dirty="0"/>
              <a:t> plus. </a:t>
            </a:r>
            <a:r>
              <a:rPr lang="en-US" sz="2400" dirty="0" err="1"/>
              <a:t>Apalagi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karakter</a:t>
            </a:r>
            <a:r>
              <a:rPr lang="en-US" sz="2400" dirty="0"/>
              <a:t> </a:t>
            </a:r>
            <a:r>
              <a:rPr lang="en-US" sz="2400" dirty="0" err="1"/>
              <a:t>sebagian</a:t>
            </a:r>
            <a:r>
              <a:rPr lang="en-US" sz="2400" dirty="0"/>
              <a:t> </a:t>
            </a:r>
            <a:r>
              <a:rPr lang="en-US" sz="2400" dirty="0" err="1"/>
              <a:t>besar</a:t>
            </a:r>
            <a:r>
              <a:rPr lang="en-US" sz="2400" dirty="0"/>
              <a:t> </a:t>
            </a:r>
            <a:r>
              <a:rPr lang="en-US" sz="2400" dirty="0" err="1"/>
              <a:t>pengguna</a:t>
            </a:r>
            <a:r>
              <a:rPr lang="en-US" sz="2400" dirty="0"/>
              <a:t> yang </a:t>
            </a:r>
            <a:r>
              <a:rPr lang="en-US" sz="2400" dirty="0" err="1"/>
              <a:t>lebih</a:t>
            </a:r>
            <a:r>
              <a:rPr lang="en-US" sz="2400" dirty="0"/>
              <a:t> ‘touching’ </a:t>
            </a:r>
            <a:r>
              <a:rPr lang="en-US" sz="2400" dirty="0" err="1"/>
              <a:t>ketika</a:t>
            </a:r>
            <a:r>
              <a:rPr lang="en-US" sz="2400" dirty="0"/>
              <a:t> </a:t>
            </a:r>
            <a:r>
              <a:rPr lang="en-US" sz="2400" dirty="0" err="1"/>
              <a:t>berinteraksi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manusia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05006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err="1"/>
              <a:t>Pembelajar</a:t>
            </a:r>
            <a:r>
              <a:rPr lang="es-ES" b="1" dirty="0"/>
              <a:t> pada </a:t>
            </a:r>
            <a:r>
              <a:rPr lang="es-ES" b="1" dirty="0" err="1"/>
              <a:t>pembelajar</a:t>
            </a:r>
            <a:r>
              <a:rPr lang="es-ES" b="1" dirty="0"/>
              <a:t> yang </a:t>
            </a:r>
            <a:r>
              <a:rPr lang="es-ES" b="1" dirty="0" err="1"/>
              <a:t>lain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/>
              <a:t>Kita </a:t>
            </a:r>
            <a:r>
              <a:rPr lang="en-US" sz="2400" dirty="0" err="1"/>
              <a:t>sadari</a:t>
            </a:r>
            <a:r>
              <a:rPr lang="en-US" sz="2400" dirty="0"/>
              <a:t> </a:t>
            </a:r>
            <a:r>
              <a:rPr lang="en-US" sz="2400" dirty="0" err="1"/>
              <a:t>sepenuhnya</a:t>
            </a:r>
            <a:r>
              <a:rPr lang="en-US" sz="2400" dirty="0"/>
              <a:t> </a:t>
            </a:r>
            <a:r>
              <a:rPr lang="en-US" sz="2400" dirty="0" err="1"/>
              <a:t>bahwa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model </a:t>
            </a:r>
            <a:r>
              <a:rPr lang="en-US" sz="2400" dirty="0" err="1"/>
              <a:t>pembelajaran</a:t>
            </a:r>
            <a:r>
              <a:rPr lang="en-US" sz="2400" dirty="0"/>
              <a:t> </a:t>
            </a:r>
            <a:r>
              <a:rPr lang="en-US" sz="2400" dirty="0" err="1"/>
              <a:t>jarak</a:t>
            </a:r>
            <a:r>
              <a:rPr lang="en-US" sz="2400" dirty="0"/>
              <a:t> </a:t>
            </a:r>
            <a:r>
              <a:rPr lang="en-US" sz="2400" dirty="0" err="1"/>
              <a:t>jauh</a:t>
            </a:r>
            <a:r>
              <a:rPr lang="en-US" sz="2400" dirty="0"/>
              <a:t>, </a:t>
            </a:r>
            <a:r>
              <a:rPr lang="en-US" sz="2400" dirty="0" err="1"/>
              <a:t>siapa</a:t>
            </a:r>
            <a:r>
              <a:rPr lang="en-US" sz="2400" dirty="0"/>
              <a:t> </a:t>
            </a:r>
            <a:r>
              <a:rPr lang="en-US" sz="2400" dirty="0" err="1"/>
              <a:t>saja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narasumber</a:t>
            </a:r>
            <a:r>
              <a:rPr lang="en-US" sz="2400" dirty="0"/>
              <a:t>. </a:t>
            </a:r>
            <a:r>
              <a:rPr lang="en-US" sz="2400" dirty="0" err="1"/>
              <a:t>Sehingga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e-learning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hanya</a:t>
            </a:r>
            <a:r>
              <a:rPr lang="en-US" sz="2400" dirty="0"/>
              <a:t> </a:t>
            </a:r>
            <a:r>
              <a:rPr lang="en-US" sz="2400" dirty="0" err="1"/>
              <a:t>mengandalkan</a:t>
            </a:r>
            <a:r>
              <a:rPr lang="en-US" sz="2400" dirty="0"/>
              <a:t> </a:t>
            </a:r>
            <a:r>
              <a:rPr lang="en-US" sz="2400" dirty="0" err="1"/>
              <a:t>sepenuhnya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materi</a:t>
            </a:r>
            <a:r>
              <a:rPr lang="en-US" sz="2400" dirty="0"/>
              <a:t> online </a:t>
            </a:r>
            <a:r>
              <a:rPr lang="en-US" sz="2400" dirty="0" err="1"/>
              <a:t>atau</a:t>
            </a:r>
            <a:r>
              <a:rPr lang="en-US" sz="2400" dirty="0"/>
              <a:t> tutor.</a:t>
            </a:r>
          </a:p>
        </p:txBody>
      </p:sp>
    </p:spTree>
    <p:extLst>
      <p:ext uri="{BB962C8B-B14F-4D97-AF65-F5344CB8AC3E}">
        <p14:creationId xmlns:p14="http://schemas.microsoft.com/office/powerpoint/2010/main" val="314441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887" y="3621742"/>
            <a:ext cx="8596668" cy="1320800"/>
          </a:xfrm>
        </p:spPr>
        <p:txBody>
          <a:bodyPr/>
          <a:lstStyle/>
          <a:p>
            <a:r>
              <a:rPr lang="en-US" b="1" dirty="0" err="1"/>
              <a:t>Memilih</a:t>
            </a:r>
            <a:r>
              <a:rPr lang="en-US" b="1" dirty="0"/>
              <a:t> </a:t>
            </a:r>
            <a:r>
              <a:rPr lang="en-US" b="1" dirty="0" err="1"/>
              <a:t>teknologi</a:t>
            </a:r>
            <a:r>
              <a:rPr lang="en-US" b="1" dirty="0"/>
              <a:t> </a:t>
            </a:r>
            <a:r>
              <a:rPr lang="en-US" b="1" dirty="0" err="1"/>
              <a:t>pendidikan</a:t>
            </a:r>
            <a:r>
              <a:rPr lang="en-US" b="1" dirty="0"/>
              <a:t> yang </a:t>
            </a:r>
            <a:r>
              <a:rPr lang="en-US" b="1" dirty="0" err="1"/>
              <a:t>tepat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49291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Pembelajar</a:t>
            </a:r>
            <a:r>
              <a:rPr lang="en-US" b="1" dirty="0"/>
              <a:t> </a:t>
            </a:r>
            <a:r>
              <a:rPr lang="en-US" b="1" dirty="0" err="1"/>
              <a:t>pada</a:t>
            </a:r>
            <a:r>
              <a:rPr lang="en-US" b="1" dirty="0"/>
              <a:t> </a:t>
            </a:r>
            <a:r>
              <a:rPr lang="en-US" b="1" dirty="0" err="1"/>
              <a:t>konten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Video </a:t>
            </a:r>
            <a:r>
              <a:rPr lang="en-US" sz="2400" dirty="0" smtClean="0"/>
              <a:t>embed</a:t>
            </a:r>
            <a:endParaRPr lang="en-US" sz="2400" dirty="0"/>
          </a:p>
          <a:p>
            <a:r>
              <a:rPr lang="en-US" sz="2400" dirty="0" err="1" smtClean="0"/>
              <a:t>Gambar</a:t>
            </a:r>
            <a:endParaRPr lang="en-US" sz="2400" dirty="0"/>
          </a:p>
          <a:p>
            <a:r>
              <a:rPr lang="en-US" sz="2400" dirty="0" err="1" smtClean="0"/>
              <a:t>Animasi</a:t>
            </a:r>
            <a:endParaRPr lang="en-US" sz="2400" dirty="0"/>
          </a:p>
          <a:p>
            <a:r>
              <a:rPr lang="en-US" sz="2400" dirty="0" smtClean="0"/>
              <a:t>Sound</a:t>
            </a:r>
            <a:endParaRPr lang="en-US" sz="2400" dirty="0"/>
          </a:p>
          <a:p>
            <a:r>
              <a:rPr lang="en-US" sz="2400" dirty="0" smtClean="0"/>
              <a:t>Wiki</a:t>
            </a:r>
          </a:p>
          <a:p>
            <a:r>
              <a:rPr lang="en-US" sz="2400" dirty="0"/>
              <a:t>Media </a:t>
            </a:r>
            <a:r>
              <a:rPr lang="en-US" sz="2400" dirty="0" smtClean="0"/>
              <a:t>hypertext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95412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Pembelajar</a:t>
            </a:r>
            <a:r>
              <a:rPr lang="en-US" b="1" dirty="0"/>
              <a:t> </a:t>
            </a:r>
            <a:r>
              <a:rPr lang="en-US" b="1" dirty="0" err="1"/>
              <a:t>pada</a:t>
            </a:r>
            <a:r>
              <a:rPr lang="en-US" b="1" dirty="0"/>
              <a:t> tutor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/>
              <a:t>Live </a:t>
            </a:r>
            <a:r>
              <a:rPr lang="en-US" sz="2400" dirty="0" smtClean="0"/>
              <a:t>conference</a:t>
            </a:r>
            <a:endParaRPr lang="en-US" sz="2400" dirty="0"/>
          </a:p>
          <a:p>
            <a:pPr algn="just"/>
            <a:r>
              <a:rPr lang="en-US" sz="2400" dirty="0"/>
              <a:t>Personal </a:t>
            </a:r>
            <a:r>
              <a:rPr lang="en-US" sz="2400" dirty="0" smtClean="0"/>
              <a:t>Message</a:t>
            </a:r>
            <a:endParaRPr lang="en-US" sz="2400" dirty="0"/>
          </a:p>
          <a:p>
            <a:pPr algn="just"/>
            <a:r>
              <a:rPr lang="en-US" sz="2400" dirty="0" smtClean="0"/>
              <a:t>Forum</a:t>
            </a:r>
            <a:endParaRPr lang="en-US" sz="2400" dirty="0"/>
          </a:p>
          <a:p>
            <a:pPr algn="just"/>
            <a:r>
              <a:rPr lang="en-US" sz="2400" dirty="0"/>
              <a:t>Broadcasting </a:t>
            </a:r>
            <a:r>
              <a:rPr lang="en-US" sz="2400" dirty="0" smtClean="0"/>
              <a:t>Video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25764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err="1"/>
              <a:t>Pembelajar</a:t>
            </a:r>
            <a:r>
              <a:rPr lang="es-ES" b="1" dirty="0"/>
              <a:t> pada </a:t>
            </a:r>
            <a:r>
              <a:rPr lang="es-ES" b="1" dirty="0" err="1"/>
              <a:t>pembelajar</a:t>
            </a:r>
            <a:r>
              <a:rPr lang="es-ES" b="1" dirty="0"/>
              <a:t> yang </a:t>
            </a:r>
            <a:r>
              <a:rPr lang="es-ES" b="1" dirty="0" err="1"/>
              <a:t>lain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400" dirty="0" smtClean="0"/>
              <a:t>Chat</a:t>
            </a:r>
            <a:endParaRPr lang="da-DK" sz="2400" dirty="0"/>
          </a:p>
          <a:p>
            <a:r>
              <a:rPr lang="da-DK" sz="2400" dirty="0" smtClean="0"/>
              <a:t>Forum</a:t>
            </a:r>
            <a:endParaRPr lang="da-DK" sz="2400" dirty="0"/>
          </a:p>
          <a:p>
            <a:r>
              <a:rPr lang="da-DK" sz="2400" dirty="0"/>
              <a:t>Personal </a:t>
            </a:r>
            <a:r>
              <a:rPr lang="da-DK" sz="2400" dirty="0" smtClean="0"/>
              <a:t>Message</a:t>
            </a:r>
            <a:endParaRPr lang="da-DK" sz="2400" dirty="0"/>
          </a:p>
          <a:p>
            <a:r>
              <a:rPr lang="da-DK" sz="2400" dirty="0" smtClean="0"/>
              <a:t>Wiki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84703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22</TotalTime>
  <Words>800</Words>
  <Application>Microsoft Office PowerPoint</Application>
  <PresentationFormat>Widescreen</PresentationFormat>
  <Paragraphs>62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Trebuchet MS</vt:lpstr>
      <vt:lpstr>Wingdings 3</vt:lpstr>
      <vt:lpstr>Facet</vt:lpstr>
      <vt:lpstr>STRATEGI E-LEARNING (Lanjutan)</vt:lpstr>
      <vt:lpstr>Mengidentifikasi format kelas E-Learning</vt:lpstr>
      <vt:lpstr>Mengidentifikasi format kelas E-Learning</vt:lpstr>
      <vt:lpstr>PowerPoint Presentation</vt:lpstr>
      <vt:lpstr>Synchronous</vt:lpstr>
      <vt:lpstr>Asynchronous</vt:lpstr>
      <vt:lpstr>Asynchronous</vt:lpstr>
      <vt:lpstr>Hybrid/Blended Learning</vt:lpstr>
      <vt:lpstr>Sebagai ilustrasi seperti nampak pada gambar dibawah ini (pengajaran berbahasa asing).</vt:lpstr>
      <vt:lpstr>Pemilihan Model Desain Instruksional</vt:lpstr>
      <vt:lpstr>Menurut Marina Arshavskiy (2013), Model Desain Instruksional pada e-learning sendiri paling tidak terdiri dari 7 tipe.</vt:lpstr>
      <vt:lpstr>ADDIE </vt:lpstr>
      <vt:lpstr>ASSURE </vt:lpstr>
      <vt:lpstr>ASSURE kepanjangan dari:</vt:lpstr>
      <vt:lpstr>ASSURE</vt:lpstr>
      <vt:lpstr>Menggunakan dan memperhatikan interaksi</vt:lpstr>
      <vt:lpstr>Menurut Moore (1989), salah satu pioner dan pakar dalam pembelajaran jarak jauh, serta editor American Journal of Distance Education dalam pembelajaran jarak jauh, setidaknya akan terjadi 3 interaksi :</vt:lpstr>
      <vt:lpstr>Pembelajar pada konten</vt:lpstr>
      <vt:lpstr>Pembelajar pada tutor</vt:lpstr>
      <vt:lpstr>Pembelajar pada pembelajar yang lain</vt:lpstr>
      <vt:lpstr>Memilih teknologi pendidikan yang tepat</vt:lpstr>
      <vt:lpstr>Pembelajar pada konten</vt:lpstr>
      <vt:lpstr>Pembelajar pada tutor</vt:lpstr>
      <vt:lpstr>Pembelajar pada pembelajar yang lain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 E-LEARNING (Lanjutan)</dc:title>
  <dc:creator>Robi</dc:creator>
  <cp:lastModifiedBy>Robi</cp:lastModifiedBy>
  <cp:revision>5</cp:revision>
  <dcterms:created xsi:type="dcterms:W3CDTF">2021-02-25T06:33:44Z</dcterms:created>
  <dcterms:modified xsi:type="dcterms:W3CDTF">2021-02-25T06:56:22Z</dcterms:modified>
</cp:coreProperties>
</file>