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56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58" r:id="rId16"/>
    <p:sldId id="259" r:id="rId17"/>
    <p:sldId id="260" r:id="rId18"/>
    <p:sldId id="298" r:id="rId19"/>
    <p:sldId id="299" r:id="rId20"/>
    <p:sldId id="300" r:id="rId21"/>
    <p:sldId id="301" r:id="rId22"/>
    <p:sldId id="302" r:id="rId24"/>
    <p:sldId id="303" r:id="rId25"/>
    <p:sldId id="304" r:id="rId26"/>
    <p:sldId id="305" r:id="rId27"/>
    <p:sldId id="306" r:id="rId28"/>
    <p:sldId id="307" r:id="rId29"/>
    <p:sldId id="308" r:id="rId30"/>
    <p:sldId id="309" r:id="rId31"/>
    <p:sldId id="310" r:id="rId32"/>
    <p:sldId id="311" r:id="rId33"/>
    <p:sldId id="312" r:id="rId34"/>
    <p:sldId id="313" r:id="rId35"/>
    <p:sldId id="314" r:id="rId36"/>
    <p:sldId id="315" r:id="rId37"/>
    <p:sldId id="316" r:id="rId38"/>
    <p:sldId id="317" r:id="rId39"/>
    <p:sldId id="318" r:id="rId40"/>
    <p:sldId id="319" r:id="rId41"/>
    <p:sldId id="320" r:id="rId42"/>
    <p:sldId id="321" r:id="rId43"/>
    <p:sldId id="322" r:id="rId44"/>
    <p:sldId id="323" r:id="rId45"/>
    <p:sldId id="324" r:id="rId46"/>
    <p:sldId id="325" r:id="rId47"/>
    <p:sldId id="326" r:id="rId48"/>
    <p:sldId id="327" r:id="rId49"/>
    <p:sldId id="328" r:id="rId50"/>
    <p:sldId id="329" r:id="rId51"/>
    <p:sldId id="330" r:id="rId52"/>
    <p:sldId id="331" r:id="rId53"/>
    <p:sldId id="332" r:id="rId54"/>
    <p:sldId id="333" r:id="rId55"/>
    <p:sldId id="334" r:id="rId56"/>
    <p:sldId id="335" r:id="rId57"/>
    <p:sldId id="336" r:id="rId58"/>
    <p:sldId id="337" r:id="rId59"/>
    <p:sldId id="338" r:id="rId60"/>
    <p:sldId id="339" r:id="rId61"/>
    <p:sldId id="340" r:id="rId62"/>
    <p:sldId id="341" r:id="rId63"/>
    <p:sldId id="342" r:id="rId64"/>
  </p:sldIdLst>
  <p:sldSz cx="12192000" cy="6858000"/>
  <p:notesSz cx="7103745" cy="1023429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2" autoAdjust="0"/>
    <p:restoredTop sz="94660"/>
  </p:normalViewPr>
  <p:slideViewPr>
    <p:cSldViewPr snapToGrid="0">
      <p:cViewPr varScale="1">
        <p:scale>
          <a:sx n="53" d="100"/>
          <a:sy n="53" d="100"/>
        </p:scale>
        <p:origin x="1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1" d="100"/>
          <a:sy n="41" d="100"/>
        </p:scale>
        <p:origin x="1794" y="5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7" Type="http://schemas.openxmlformats.org/officeDocument/2006/relationships/tableStyles" Target="tableStyles.xml"/><Relationship Id="rId66" Type="http://schemas.openxmlformats.org/officeDocument/2006/relationships/viewProps" Target="viewProps.xml"/><Relationship Id="rId65" Type="http://schemas.openxmlformats.org/officeDocument/2006/relationships/presProps" Target="presProps.xml"/><Relationship Id="rId64" Type="http://schemas.openxmlformats.org/officeDocument/2006/relationships/slide" Target="slides/slide61.xml"/><Relationship Id="rId63" Type="http://schemas.openxmlformats.org/officeDocument/2006/relationships/slide" Target="slides/slide60.xml"/><Relationship Id="rId62" Type="http://schemas.openxmlformats.org/officeDocument/2006/relationships/slide" Target="slides/slide59.xml"/><Relationship Id="rId61" Type="http://schemas.openxmlformats.org/officeDocument/2006/relationships/slide" Target="slides/slide58.xml"/><Relationship Id="rId60" Type="http://schemas.openxmlformats.org/officeDocument/2006/relationships/slide" Target="slides/slide57.xml"/><Relationship Id="rId6" Type="http://schemas.openxmlformats.org/officeDocument/2006/relationships/slide" Target="slides/slide4.xml"/><Relationship Id="rId59" Type="http://schemas.openxmlformats.org/officeDocument/2006/relationships/slide" Target="slides/slide56.xml"/><Relationship Id="rId58" Type="http://schemas.openxmlformats.org/officeDocument/2006/relationships/slide" Target="slides/slide55.xml"/><Relationship Id="rId57" Type="http://schemas.openxmlformats.org/officeDocument/2006/relationships/slide" Target="slides/slide54.xml"/><Relationship Id="rId56" Type="http://schemas.openxmlformats.org/officeDocument/2006/relationships/slide" Target="slides/slide53.xml"/><Relationship Id="rId55" Type="http://schemas.openxmlformats.org/officeDocument/2006/relationships/slide" Target="slides/slide52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3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notesMaster" Target="notesMasters/notesMaster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7.jpe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88595" cy="5747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67998" y="0"/>
            <a:ext cx="3188595" cy="5747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D42F7-718C-4B98-AAEC-167E6DDD60A7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2770" y="1431824"/>
            <a:ext cx="6872756" cy="3865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5830" y="5512523"/>
            <a:ext cx="5886637" cy="451024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0879875"/>
            <a:ext cx="3188595" cy="5747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67998" y="10879875"/>
            <a:ext cx="3188595" cy="5747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B2AA4F-B828-4D7C-AFD3-893933DAFCB4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0722" name="Notes Placeholder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30723" name="Slide Number Placeholder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p>
            <a:pPr lvl="0" indent="0" algn="r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01625"/>
            <a:ext cx="10363200" cy="1462088"/>
          </a:xfrm>
        </p:spPr>
        <p:txBody>
          <a:bodyPr/>
          <a:lstStyle/>
          <a:p>
            <a:pPr fontAlgn="base"/>
            <a:r>
              <a:rPr lang="en-US" strike="noStrike" noProof="1" smtClean="0"/>
              <a:t>Click to edit Master title style</a:t>
            </a:r>
            <a:endParaRPr lang="en-US" strike="noStrike" noProof="1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914400" y="1981200"/>
            <a:ext cx="10363200" cy="4114800"/>
          </a:xfrm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marL="365125" marR="0" lvl="0" indent="-255905" algn="l" defTabSz="914400" rtl="0" eaLnBrk="0" fontAlgn="base" latinLnBrk="0" hangingPunct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 panose="05040102010807070707" pitchFamily="18" charset="2"/>
              <a:buChar char=""/>
              <a:defRPr/>
            </a:pPr>
            <a:endParaRPr kumimoji="0" lang="en-US" sz="27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248400"/>
            <a:ext cx="2540000" cy="457200"/>
          </a:xfrm>
          <a:prstGeom prst="rect">
            <a:avLst/>
          </a:prstGeom>
        </p:spPr>
        <p:txBody>
          <a:bodyPr vert="horz" anchor="b"/>
          <a:p>
            <a:pPr algn="r" eaLnBrk="1" fontAlgn="base" hangingPunct="1"/>
            <a:fld id="{9A0DB2DC-4C9A-4742-B13C-FB6460FD3503}" type="slidenum">
              <a:rPr lang="en-US" strike="noStrike" noProof="1" dirty="0">
                <a:latin typeface="Arial Black" panose="020B0A04020102020204" pitchFamily="34" charset="0"/>
                <a:ea typeface="+mn-ea"/>
                <a:cs typeface="+mn-cs"/>
              </a:rPr>
            </a:fld>
            <a:endParaRPr lang="en-US" strike="noStrike" noProof="1" dirty="0"/>
          </a:p>
        </p:txBody>
      </p:sp>
    </p:spTree>
  </p:cSld>
  <p:clrMapOvr>
    <a:masterClrMapping/>
  </p:clrMapOvr>
  <p:transition>
    <p:cover dir="d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2.wmf"/><Relationship Id="rId2" Type="http://schemas.openxmlformats.org/officeDocument/2006/relationships/image" Target="../media/image11.png"/><Relationship Id="rId1" Type="http://schemas.openxmlformats.org/officeDocument/2006/relationships/image" Target="../media/image10.w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wmf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5.png"/><Relationship Id="rId1" Type="http://schemas.openxmlformats.org/officeDocument/2006/relationships/oleObject" Target="../embeddings/oleObject1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png"/></Relationships>
</file>

<file path=ppt/slides/_rels/slide4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4.wmf"/><Relationship Id="rId1" Type="http://schemas.openxmlformats.org/officeDocument/2006/relationships/oleObject" Target="../embeddings/oleObject2.bin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5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jpeg"/></Relationships>
</file>

<file path=ppt/slides/_rels/slide45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3.png"/><Relationship Id="rId3" Type="http://schemas.openxmlformats.org/officeDocument/2006/relationships/image" Target="../media/image28.png"/><Relationship Id="rId2" Type="http://schemas.openxmlformats.org/officeDocument/2006/relationships/image" Target="../media/image27.wmf"/><Relationship Id="rId1" Type="http://schemas.openxmlformats.org/officeDocument/2006/relationships/oleObject" Target="../embeddings/oleObject3.bin"/></Relationships>
</file>

<file path=ppt/slides/_rels/slide4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4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0.wmf"/><Relationship Id="rId2" Type="http://schemas.openxmlformats.org/officeDocument/2006/relationships/oleObject" Target="../embeddings/oleObject4.bin"/><Relationship Id="rId1" Type="http://schemas.openxmlformats.org/officeDocument/2006/relationships/image" Target="../media/image29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5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30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32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31.wmf"/><Relationship Id="rId1" Type="http://schemas.openxmlformats.org/officeDocument/2006/relationships/oleObject" Target="../embeddings/oleObject5.bin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3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4.png"/></Relationships>
</file>

<file path=ppt/slides/_rels/slide51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6.v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37.jpeg"/><Relationship Id="rId3" Type="http://schemas.openxmlformats.org/officeDocument/2006/relationships/image" Target="../media/image36.wmf"/><Relationship Id="rId2" Type="http://schemas.openxmlformats.org/officeDocument/2006/relationships/oleObject" Target="../embeddings/oleObject8.bin"/><Relationship Id="rId1" Type="http://schemas.openxmlformats.org/officeDocument/2006/relationships/image" Target="../media/image35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8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0.png"/><Relationship Id="rId1" Type="http://schemas.openxmlformats.org/officeDocument/2006/relationships/image" Target="../media/image39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42.png"/><Relationship Id="rId1" Type="http://schemas.openxmlformats.org/officeDocument/2006/relationships/image" Target="../media/image41.png"/></Relationships>
</file>

<file path=ppt/slides/_rels/slide5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hyperlink" Target="http://www.kings.edu/~chemlab/vrml/naclun.wrl" TargetMode="External"/><Relationship Id="rId4" Type="http://schemas.openxmlformats.org/officeDocument/2006/relationships/image" Target="../media/image44.png"/><Relationship Id="rId3" Type="http://schemas.openxmlformats.org/officeDocument/2006/relationships/hyperlink" Target="http://hyperphysics.phy-astr.gsu.edu/hbase/chemical/bondd.html" TargetMode="External"/><Relationship Id="rId2" Type="http://schemas.openxmlformats.org/officeDocument/2006/relationships/image" Target="../media/image43.png"/><Relationship Id="rId1" Type="http://schemas.openxmlformats.org/officeDocument/2006/relationships/hyperlink" Target="http://hyperphysics.phy-astr.gsu.edu/hbase/chemical/bond.html" TargetMode="Externa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49.png"/><Relationship Id="rId6" Type="http://schemas.openxmlformats.org/officeDocument/2006/relationships/image" Target="../media/image48.png"/><Relationship Id="rId5" Type="http://schemas.openxmlformats.org/officeDocument/2006/relationships/hyperlink" Target="http://www.kings.edu/~chemlab/vrml/naclun.wrl" TargetMode="External"/><Relationship Id="rId4" Type="http://schemas.openxmlformats.org/officeDocument/2006/relationships/image" Target="../media/image47.png"/><Relationship Id="rId3" Type="http://schemas.openxmlformats.org/officeDocument/2006/relationships/hyperlink" Target="http://www.kings.edu/~chemlab/vrml/hcpun.wrl" TargetMode="External"/><Relationship Id="rId2" Type="http://schemas.openxmlformats.org/officeDocument/2006/relationships/image" Target="../media/image46.png"/><Relationship Id="rId1" Type="http://schemas.openxmlformats.org/officeDocument/2006/relationships/hyperlink" Target="http://www.kings.edu/~chemlab/vrml/cesun.wrl" TargetMode="External"/></Relationships>
</file>

<file path=ppt/slides/_rels/slide5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51.png"/><Relationship Id="rId3" Type="http://schemas.openxmlformats.org/officeDocument/2006/relationships/hyperlink" Target="http://www.kings.edu/~chemlab/vrml/naclun.wrl" TargetMode="External"/><Relationship Id="rId2" Type="http://schemas.openxmlformats.org/officeDocument/2006/relationships/image" Target="../media/image50.png"/><Relationship Id="rId1" Type="http://schemas.openxmlformats.org/officeDocument/2006/relationships/hyperlink" Target="http://www.kings.edu/~chemlab/vrml/hcpun.wrl" TargetMode="Externa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2.pn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3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en-US" sz="7200" b="1"/>
              <a:t>MATERIAL TEKNIK II</a:t>
            </a:r>
            <a:endParaRPr lang="en-US" sz="7200" b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p>
            <a:r>
              <a:rPr lang="en-US" sz="6600" b="1"/>
              <a:t>KRISTAL</a:t>
            </a:r>
            <a:endParaRPr lang="en-US" sz="6600" b="1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Title 2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KLASIFIKASI MATERI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953000" y="1600200"/>
            <a:ext cx="2362200" cy="11430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09800" y="4038600"/>
            <a:ext cx="2362200" cy="11430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953000" y="4038600"/>
            <a:ext cx="2362200" cy="11430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96200" y="4038600"/>
            <a:ext cx="2362200" cy="11430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2971800" y="3429000"/>
            <a:ext cx="61722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5400000">
            <a:off x="2667794" y="3733006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5400000">
            <a:off x="5715794" y="3733006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5400000">
            <a:off x="8839994" y="3733006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rot="5400000">
            <a:off x="5715794" y="3047206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8" name="TextBox 16"/>
          <p:cNvSpPr txBox="1"/>
          <p:nvPr/>
        </p:nvSpPr>
        <p:spPr>
          <a:xfrm>
            <a:off x="5181600" y="1905000"/>
            <a:ext cx="1828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800" dirty="0">
                <a:latin typeface="Arial Black" panose="020B0A04020102020204" pitchFamily="34" charset="0"/>
              </a:rPr>
              <a:t>MATERI</a:t>
            </a:r>
            <a:endParaRPr sz="2800" dirty="0">
              <a:latin typeface="Arial Black" panose="020B0A04020102020204" pitchFamily="34" charset="0"/>
            </a:endParaRPr>
          </a:p>
        </p:txBody>
      </p:sp>
      <p:sp>
        <p:nvSpPr>
          <p:cNvPr id="19469" name="TextBox 17"/>
          <p:cNvSpPr txBox="1"/>
          <p:nvPr/>
        </p:nvSpPr>
        <p:spPr>
          <a:xfrm>
            <a:off x="2362200" y="4343400"/>
            <a:ext cx="2057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800" dirty="0">
                <a:latin typeface="Arial Black" panose="020B0A04020102020204" pitchFamily="34" charset="0"/>
              </a:rPr>
              <a:t>ZAT GAS</a:t>
            </a:r>
            <a:endParaRPr sz="2800" dirty="0">
              <a:latin typeface="Arial Black" panose="020B0A04020102020204" pitchFamily="34" charset="0"/>
            </a:endParaRPr>
          </a:p>
        </p:txBody>
      </p:sp>
      <p:sp>
        <p:nvSpPr>
          <p:cNvPr id="19470" name="TextBox 18"/>
          <p:cNvSpPr txBox="1"/>
          <p:nvPr/>
        </p:nvSpPr>
        <p:spPr>
          <a:xfrm>
            <a:off x="5029200" y="4343400"/>
            <a:ext cx="2057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800" dirty="0">
                <a:latin typeface="Arial Black" panose="020B0A04020102020204" pitchFamily="34" charset="0"/>
              </a:rPr>
              <a:t>ZAT CAIR</a:t>
            </a:r>
            <a:endParaRPr sz="2800" dirty="0">
              <a:latin typeface="Arial Black" panose="020B0A04020102020204" pitchFamily="34" charset="0"/>
            </a:endParaRPr>
          </a:p>
        </p:txBody>
      </p:sp>
      <p:sp>
        <p:nvSpPr>
          <p:cNvPr id="19471" name="TextBox 19"/>
          <p:cNvSpPr txBox="1"/>
          <p:nvPr/>
        </p:nvSpPr>
        <p:spPr>
          <a:xfrm>
            <a:off x="7772400" y="4343400"/>
            <a:ext cx="2362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2800" dirty="0">
                <a:latin typeface="Arial Black" panose="020B0A04020102020204" pitchFamily="34" charset="0"/>
              </a:rPr>
              <a:t>ZAT PADAT</a:t>
            </a:r>
            <a:endParaRPr sz="2800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>
    <p:cover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p>
            <a:pPr eaLnBrk="1" hangingPunct="1">
              <a:buNone/>
            </a:pPr>
            <a:r>
              <a:rPr sz="2800" dirty="0"/>
              <a:t>Zat Padat dibagi menjadi dua jenis:</a:t>
            </a:r>
            <a:endParaRPr sz="2800" dirty="0"/>
          </a:p>
          <a:p>
            <a:pPr eaLnBrk="1" hangingPunct="1">
              <a:buNone/>
            </a:pPr>
            <a:endParaRPr sz="2800" dirty="0"/>
          </a:p>
          <a:p>
            <a:pPr eaLnBrk="1" hangingPunct="1">
              <a:buFont typeface="Wingdings" panose="05000000000000000000" pitchFamily="2" charset="2"/>
              <a:buChar char="v"/>
            </a:pPr>
            <a:r>
              <a:rPr sz="2800" dirty="0"/>
              <a:t> Bentuk kristal (Crystalline)</a:t>
            </a:r>
            <a:endParaRPr sz="2800" dirty="0"/>
          </a:p>
          <a:p>
            <a:pPr eaLnBrk="1" hangingPunct="1">
              <a:buFont typeface="Wingdings" panose="05000000000000000000" pitchFamily="2" charset="2"/>
              <a:buNone/>
            </a:pPr>
            <a:endParaRPr sz="2800" dirty="0"/>
          </a:p>
          <a:p>
            <a:pPr eaLnBrk="1" hangingPunct="1">
              <a:buFont typeface="Wingdings" panose="05000000000000000000" pitchFamily="2" charset="2"/>
              <a:buChar char="v"/>
            </a:pPr>
            <a:r>
              <a:rPr sz="2800" dirty="0"/>
              <a:t> Bentuk amorfus (Amorphous=Non-Crystalline)</a:t>
            </a:r>
            <a:endParaRPr sz="2800" dirty="0"/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ZAT PADAT</a:t>
            </a:r>
            <a:endParaRPr kumimoji="0" lang="en-US" sz="41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cover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Rectangle 3"/>
          <p:cNvSpPr>
            <a:spLocks noGrp="1"/>
          </p:cNvSpPr>
          <p:nvPr>
            <p:ph idx="1"/>
          </p:nvPr>
        </p:nvSpPr>
        <p:spPr>
          <a:xfrm>
            <a:off x="2209800" y="1600200"/>
            <a:ext cx="7772400" cy="4724400"/>
          </a:xfrm>
        </p:spPr>
        <p:txBody>
          <a:bodyPr vert="horz" wrap="square" lIns="91440" tIns="45720" rIns="91440" bIns="45720" anchor="t"/>
          <a:p>
            <a:pPr eaLnBrk="1" hangingPunct="1">
              <a:lnSpc>
                <a:spcPct val="130000"/>
              </a:lnSpc>
              <a:buNone/>
            </a:pPr>
            <a:r>
              <a:rPr sz="2600" dirty="0"/>
              <a:t>Kristal adalah materi padat yang mempunyai susunan atom, molekul, atau ion secara teratur pada seluruh ruang tiga dimensi . </a:t>
            </a:r>
            <a:endParaRPr sz="2600" dirty="0"/>
          </a:p>
          <a:p>
            <a:pPr eaLnBrk="1" hangingPunct="1">
              <a:lnSpc>
                <a:spcPct val="130000"/>
              </a:lnSpc>
              <a:buNone/>
            </a:pPr>
            <a:r>
              <a:rPr sz="2600" dirty="0"/>
              <a:t>   </a:t>
            </a:r>
            <a:endParaRPr sz="2600" dirty="0"/>
          </a:p>
          <a:p>
            <a:pPr eaLnBrk="1" hangingPunct="1">
              <a:lnSpc>
                <a:spcPct val="130000"/>
              </a:lnSpc>
              <a:buNone/>
            </a:pPr>
            <a:r>
              <a:rPr sz="2600" dirty="0"/>
              <a:t>Jadi kristal dikarakterisasi oleh keteraturan atom atau molekul. </a:t>
            </a:r>
            <a:endParaRPr sz="2600"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057400" y="152400"/>
            <a:ext cx="7772400" cy="1462088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Apa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itu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zadat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bentuk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kristal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?</a:t>
            </a:r>
            <a:endParaRPr kumimoji="0" lang="en-US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cover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p>
            <a:pPr eaLnBrk="1" hangingPunct="1"/>
            <a:r>
              <a:rPr sz="2800" dirty="0"/>
              <a:t>Kristal Non Metal (Non-Metallic crystals):</a:t>
            </a:r>
            <a:endParaRPr sz="2800" dirty="0"/>
          </a:p>
          <a:p>
            <a:pPr eaLnBrk="1" hangingPunct="1">
              <a:buNone/>
            </a:pPr>
            <a:r>
              <a:rPr sz="2800" dirty="0"/>
              <a:t>   Es, Karbon, Diamond, Nacl, KCl, Gula dll.…</a:t>
            </a:r>
            <a:endParaRPr sz="2800" dirty="0"/>
          </a:p>
          <a:p>
            <a:pPr eaLnBrk="1" hangingPunct="1">
              <a:buNone/>
            </a:pPr>
            <a:endParaRPr sz="2800" dirty="0"/>
          </a:p>
          <a:p>
            <a:pPr eaLnBrk="1" hangingPunct="1"/>
            <a:r>
              <a:rPr sz="2800" dirty="0"/>
              <a:t>Kristal Metal (Metallic Crystals):</a:t>
            </a:r>
            <a:endParaRPr sz="2800" dirty="0"/>
          </a:p>
          <a:p>
            <a:pPr eaLnBrk="1" hangingPunct="1">
              <a:buNone/>
            </a:pPr>
            <a:r>
              <a:rPr sz="2800" dirty="0"/>
              <a:t>   Tembaga, Perak, Aluminium, Tungsten, Magnesium  dll.…</a:t>
            </a:r>
            <a:endParaRPr sz="2800" dirty="0"/>
          </a:p>
          <a:p>
            <a:pPr eaLnBrk="1" hangingPunct="1">
              <a:buNone/>
            </a:pPr>
            <a:endParaRPr sz="2800" dirty="0"/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Contoh</a:t>
            </a:r>
            <a:r>
              <a:rPr kumimoji="0" lang="en-US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Kristal</a:t>
            </a:r>
            <a:endParaRPr kumimoji="0" lang="en-US" sz="41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cover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4" name="Picture 16"/>
          <p:cNvPicPr>
            <a:picLocks noGrp="1" noChangeAspect="1"/>
          </p:cNvPicPr>
          <p:nvPr>
            <p:ph idx="1"/>
          </p:nvPr>
        </p:nvPicPr>
        <p:blipFill>
          <a:blip r:embed="rId1"/>
          <a:srcRect r="27267" b="4111"/>
          <a:stretch>
            <a:fillRect/>
          </a:stretch>
        </p:blipFill>
        <p:spPr>
          <a:xfrm>
            <a:off x="1828800" y="2971800"/>
            <a:ext cx="3733800" cy="2209800"/>
          </a:xfrm>
        </p:spPr>
      </p:pic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4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Zat</a:t>
            </a:r>
            <a:r>
              <a:rPr kumimoji="0" lang="en-GB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 </a:t>
            </a:r>
            <a:r>
              <a:rPr kumimoji="0" lang="en-GB" sz="4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Padat</a:t>
            </a:r>
            <a:r>
              <a:rPr kumimoji="0" lang="en-GB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 </a:t>
            </a:r>
            <a:r>
              <a:rPr kumimoji="0" lang="en-GB" sz="4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bentuk</a:t>
            </a:r>
            <a:r>
              <a:rPr kumimoji="0" lang="en-GB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 Kristal</a:t>
            </a:r>
            <a:endParaRPr kumimoji="0" lang="en-GB" sz="41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Verdana" panose="020B0604030504040204" pitchFamily="34" charset="0"/>
              <a:ea typeface="+mj-ea"/>
              <a:cs typeface="+mj-cs"/>
            </a:endParaRPr>
          </a:p>
        </p:txBody>
      </p:sp>
      <p:sp>
        <p:nvSpPr>
          <p:cNvPr id="23556" name="AutoShape 18"/>
          <p:cNvSpPr/>
          <p:nvPr/>
        </p:nvSpPr>
        <p:spPr>
          <a:xfrm>
            <a:off x="6096000" y="3886200"/>
            <a:ext cx="431800" cy="476250"/>
          </a:xfrm>
          <a:prstGeom prst="leftRightArrow">
            <a:avLst>
              <a:gd name="adj1" fmla="val 50000"/>
              <a:gd name="adj2" fmla="val 20000"/>
            </a:avLst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pPr marL="447675" indent="-447675" algn="ctr" eaLnBrk="1" hangingPunct="1">
              <a:lnSpc>
                <a:spcPct val="8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None/>
            </a:pPr>
            <a:endParaRPr lang="tr-TR" altLang="x-none" dirty="0">
              <a:latin typeface="Arial" panose="020B0604020202020204" pitchFamily="34" charset="0"/>
            </a:endParaRPr>
          </a:p>
        </p:txBody>
      </p:sp>
      <p:pic>
        <p:nvPicPr>
          <p:cNvPr id="23557" name="Picture 10" descr="FG03_05"/>
          <p:cNvPicPr>
            <a:picLocks noChangeAspect="1"/>
          </p:cNvPicPr>
          <p:nvPr/>
        </p:nvPicPr>
        <p:blipFill>
          <a:blip r:embed="rId2">
            <a:lum contrast="18000"/>
          </a:blip>
          <a:srcRect r="-854" b="50208"/>
          <a:stretch>
            <a:fillRect/>
          </a:stretch>
        </p:blipFill>
        <p:spPr>
          <a:xfrm>
            <a:off x="7315200" y="2743200"/>
            <a:ext cx="2819400" cy="2895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over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578" name="Picture 4" descr="Diagram showing the range of translational periodicity in materials"/>
          <p:cNvPicPr>
            <a:picLocks noGrp="1"/>
          </p:cNvPicPr>
          <p:nvPr>
            <p:ph idx="1"/>
          </p:nvPr>
        </p:nvPicPr>
        <p:blipFill>
          <a:blip r:embed="rId1"/>
          <a:srcRect r="67165" b="29172"/>
          <a:stretch>
            <a:fillRect/>
          </a:stretch>
        </p:blipFill>
        <p:spPr>
          <a:xfrm>
            <a:off x="2133600" y="2514600"/>
            <a:ext cx="3048000" cy="2667000"/>
          </a:xfrm>
        </p:spPr>
      </p:pic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Kristal </a:t>
            </a:r>
            <a:r>
              <a:rPr kumimoji="0" lang="en-GB" sz="4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tunggal</a:t>
            </a:r>
            <a:endParaRPr kumimoji="0" lang="en-GB" sz="4100" b="1" i="0" u="none" strike="noStrike" kern="1200" cap="none" spc="0" normalizeH="0" baseline="0" noProof="0" dirty="0" err="1" smtClean="0">
              <a:ln>
                <a:noFill/>
              </a:ln>
              <a:solidFill>
                <a:schemeClr val="bg1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4580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4600" y="2514600"/>
            <a:ext cx="2819400" cy="2590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1" name="Rectangle 7"/>
          <p:cNvSpPr/>
          <p:nvPr/>
        </p:nvSpPr>
        <p:spPr>
          <a:xfrm>
            <a:off x="2133600" y="1295400"/>
            <a:ext cx="72390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sz="2000" b="1" dirty="0">
                <a:latin typeface="Arial Black" panose="020B0A04020102020204" pitchFamily="34" charset="0"/>
              </a:rPr>
              <a:t>Keteraturan atom didapat dalam seluruh tubuh zat padat</a:t>
            </a:r>
            <a:endParaRPr sz="2000" b="1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>
    <p:cover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752600" y="3276600"/>
            <a:ext cx="8229600" cy="1262063"/>
          </a:xfrm>
        </p:spPr>
        <p:txBody>
          <a:bodyPr vert="horz" wrap="square" lIns="91440" tIns="45720" rIns="91440" bIns="45720" numCol="1" anchor="t" anchorCtr="0" compatLnSpc="1">
            <a:normAutofit fontScale="75000" lnSpcReduction="20000"/>
          </a:bodyPr>
          <a:lstStyle/>
          <a:p>
            <a:pPr marL="365760" marR="0" lvl="0" indent="-255905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 panose="05040102010807070707"/>
              <a:buChar char=""/>
              <a:defRPr/>
            </a:pPr>
            <a:endParaRPr kumimoji="0" lang="en-US" sz="2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5905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 panose="05040102010807070707"/>
              <a:buNone/>
              <a:defRPr/>
            </a:pPr>
            <a:r>
              <a:rPr kumimoji="0" lang="en-US" sz="43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Polikristal</a:t>
            </a:r>
            <a:r>
              <a:rPr kumimoji="0" lang="en-US" sz="4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: </a:t>
            </a:r>
            <a:endParaRPr kumimoji="0" lang="en-US" sz="43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65760" marR="0" lvl="0" indent="-255905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 panose="05040102010807070707"/>
              <a:buNone/>
              <a:defRPr/>
            </a:pPr>
            <a:r>
              <a:rPr kumimoji="0" 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Kumpulan </a:t>
            </a:r>
            <a:r>
              <a:rPr kumimoji="0" lang="en-US" sz="27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kristalit</a:t>
            </a:r>
            <a:r>
              <a:rPr kumimoji="0" 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yang </a:t>
            </a:r>
            <a:r>
              <a:rPr kumimoji="0" lang="en-US" sz="27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membentuk</a:t>
            </a:r>
            <a:r>
              <a:rPr kumimoji="0" 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7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benda</a:t>
            </a:r>
            <a:r>
              <a:rPr kumimoji="0" 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7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padat</a:t>
            </a:r>
            <a:r>
              <a:rPr kumimoji="0" 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5603" name="TextBox 10"/>
          <p:cNvSpPr txBox="1"/>
          <p:nvPr/>
        </p:nvSpPr>
        <p:spPr>
          <a:xfrm>
            <a:off x="2057400" y="609600"/>
            <a:ext cx="6172200" cy="1476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sz="4000" dirty="0">
                <a:latin typeface="Arial" panose="020B0604020202020204" pitchFamily="34" charset="0"/>
                <a:cs typeface="Arial" panose="020B0604020202020204" pitchFamily="34" charset="0"/>
              </a:rPr>
              <a:t>Kristalit : </a:t>
            </a:r>
            <a:endParaRPr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sz="3200" dirty="0">
                <a:latin typeface="Arial" panose="020B0604020202020204" pitchFamily="34" charset="0"/>
                <a:cs typeface="Arial" panose="020B0604020202020204" pitchFamily="34" charset="0"/>
              </a:rPr>
              <a:t>Kristal tunggal ukuran kecil</a:t>
            </a:r>
            <a:endParaRPr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25604" name="Picture 11" descr="F0317"/>
          <p:cNvPicPr>
            <a:picLocks noChangeAspect="1"/>
          </p:cNvPicPr>
          <p:nvPr/>
        </p:nvPicPr>
        <p:blipFill>
          <a:blip r:embed="rId1"/>
          <a:srcRect r="54228" b="67494"/>
          <a:stretch>
            <a:fillRect/>
          </a:stretch>
        </p:blipFill>
        <p:spPr>
          <a:xfrm>
            <a:off x="4038600" y="1905000"/>
            <a:ext cx="2720975" cy="1247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5" name="Picture 12" descr="F0317"/>
          <p:cNvPicPr>
            <a:picLocks noChangeAspect="1"/>
          </p:cNvPicPr>
          <p:nvPr/>
        </p:nvPicPr>
        <p:blipFill>
          <a:blip r:embed="rId1"/>
          <a:srcRect l="888" t="39572" r="54352" b="29144"/>
          <a:stretch>
            <a:fillRect/>
          </a:stretch>
        </p:blipFill>
        <p:spPr>
          <a:xfrm>
            <a:off x="4724400" y="4800600"/>
            <a:ext cx="2705100" cy="1266825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15" name="Straight Arrow Connector 14"/>
          <p:cNvCxnSpPr/>
          <p:nvPr/>
        </p:nvCxnSpPr>
        <p:spPr>
          <a:xfrm>
            <a:off x="7162800" y="5257800"/>
            <a:ext cx="838200" cy="76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7" name="TextBox 16"/>
          <p:cNvSpPr txBox="1"/>
          <p:nvPr/>
        </p:nvSpPr>
        <p:spPr>
          <a:xfrm>
            <a:off x="7924800" y="5181600"/>
            <a:ext cx="20574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dirty="0">
                <a:latin typeface="Arial Black" panose="020B0A04020102020204" pitchFamily="34" charset="0"/>
              </a:rPr>
              <a:t>Kristal tunggal</a:t>
            </a:r>
            <a:endParaRPr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>
    <p:cover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Skema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tahapan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solidifikasi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kristal</a:t>
            </a:r>
            <a:endParaRPr kumimoji="0" lang="en-US" sz="4000" b="1" i="0" u="none" strike="noStrike" kern="1200" cap="none" spc="0" normalizeH="0" baseline="0" noProof="0" dirty="0" err="1" smtClean="0">
              <a:ln>
                <a:noFill/>
              </a:ln>
              <a:solidFill>
                <a:schemeClr val="bg1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6627" name="Rectangle 3"/>
          <p:cNvSpPr>
            <a:spLocks noGrp="1"/>
          </p:cNvSpPr>
          <p:nvPr>
            <p:ph idx="1"/>
          </p:nvPr>
        </p:nvSpPr>
        <p:spPr>
          <a:xfrm>
            <a:off x="2501900" y="1320800"/>
            <a:ext cx="8229600" cy="715963"/>
          </a:xfrm>
        </p:spPr>
        <p:txBody>
          <a:bodyPr vert="horz" wrap="square" lIns="91440" tIns="45720" rIns="91440" bIns="45720" anchor="t"/>
          <a:p>
            <a:pPr eaLnBrk="1" hangingPunct="1">
              <a:lnSpc>
                <a:spcPct val="80000"/>
              </a:lnSpc>
            </a:pPr>
            <a:r>
              <a:rPr sz="2000" dirty="0"/>
              <a:t>“Nuclei” form during solidification, each of which grows into crystals</a:t>
            </a:r>
            <a:endParaRPr sz="2000" dirty="0"/>
          </a:p>
        </p:txBody>
      </p:sp>
      <p:pic>
        <p:nvPicPr>
          <p:cNvPr id="26628" name="Picture 4" descr="F03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38400" y="1752600"/>
            <a:ext cx="7543800" cy="4876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over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Rectangle 3"/>
          <p:cNvSpPr>
            <a:spLocks noGrp="1"/>
          </p:cNvSpPr>
          <p:nvPr>
            <p:ph idx="1"/>
          </p:nvPr>
        </p:nvSpPr>
        <p:spPr>
          <a:xfrm>
            <a:off x="1981200" y="1524000"/>
            <a:ext cx="8534400" cy="5105400"/>
          </a:xfrm>
        </p:spPr>
        <p:txBody>
          <a:bodyPr vert="horz" wrap="square" lIns="91440" tIns="45720" rIns="91440" bIns="45720" anchor="t"/>
          <a:p>
            <a:pPr eaLnBrk="1" hangingPunct="1">
              <a:lnSpc>
                <a:spcPct val="140000"/>
              </a:lnSpc>
            </a:pPr>
            <a:r>
              <a:rPr lang="en-GB" altLang="x-none" sz="2600" dirty="0"/>
              <a:t>Amorfus adalah  zat padat  yang atom, molekul, atau ion penyusunnya tidak teratur sehingga tidak terbentuk pola tetap atau struktur kisi (</a:t>
            </a:r>
            <a:r>
              <a:rPr lang="en-GB" altLang="x-none" sz="2600" i="1" dirty="0"/>
              <a:t>lattice structure</a:t>
            </a:r>
            <a:r>
              <a:rPr lang="en-GB" altLang="x-none" sz="2600" dirty="0"/>
              <a:t>).</a:t>
            </a:r>
            <a:endParaRPr lang="en-GB" altLang="x-none" sz="2600" b="1" dirty="0"/>
          </a:p>
          <a:p>
            <a:pPr eaLnBrk="1" hangingPunct="1">
              <a:lnSpc>
                <a:spcPct val="140000"/>
              </a:lnSpc>
              <a:buNone/>
            </a:pPr>
            <a:endParaRPr lang="tr-TR" altLang="x-none" sz="2600" b="1" dirty="0"/>
          </a:p>
          <a:p>
            <a:pPr eaLnBrk="1" hangingPunct="1">
              <a:lnSpc>
                <a:spcPct val="140000"/>
              </a:lnSpc>
            </a:pPr>
            <a:r>
              <a:rPr lang="en-GB" altLang="x-none" sz="2600" dirty="0"/>
              <a:t>Materi Amorfus</a:t>
            </a:r>
            <a:r>
              <a:rPr lang="tr-TR" altLang="x-none" sz="2600" dirty="0"/>
              <a:t> </a:t>
            </a:r>
            <a:r>
              <a:rPr sz="2600" dirty="0"/>
              <a:t>mempunyai keteraturan hanya beberapa atom atau molekul.</a:t>
            </a:r>
            <a:endParaRPr lang="tr-TR" altLang="x-none" sz="2600" dirty="0"/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0" y="228600"/>
            <a:ext cx="8153400" cy="1233488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4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Zat</a:t>
            </a:r>
            <a:r>
              <a:rPr kumimoji="0" lang="en-GB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 </a:t>
            </a:r>
            <a:r>
              <a:rPr kumimoji="0" lang="en-GB" sz="4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Padat</a:t>
            </a:r>
            <a:r>
              <a:rPr kumimoji="0" lang="en-GB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 </a:t>
            </a:r>
            <a:r>
              <a:rPr kumimoji="0" lang="en-GB" sz="4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bentuk</a:t>
            </a:r>
            <a:r>
              <a:rPr kumimoji="0" lang="en-GB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 </a:t>
            </a:r>
            <a:r>
              <a:rPr kumimoji="0" lang="en-GB" sz="4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Amorfus</a:t>
            </a:r>
            <a:endParaRPr kumimoji="0" lang="en-GB" sz="4100" b="1" i="0" u="none" strike="noStrike" kern="1200" cap="none" spc="0" normalizeH="0" baseline="0" noProof="0" dirty="0" err="1" smtClean="0">
              <a:ln>
                <a:noFill/>
              </a:ln>
              <a:solidFill>
                <a:schemeClr val="bg1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Verdana" panose="020B0604030504040204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cover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ctangle 3"/>
          <p:cNvSpPr>
            <a:spLocks noGrp="1"/>
          </p:cNvSpPr>
          <p:nvPr>
            <p:ph idx="1"/>
          </p:nvPr>
        </p:nvSpPr>
        <p:spPr>
          <a:xfrm>
            <a:off x="2209800" y="609600"/>
            <a:ext cx="7772400" cy="5943600"/>
          </a:xfrm>
        </p:spPr>
        <p:txBody>
          <a:bodyPr vert="horz" wrap="square" lIns="91440" tIns="45720" rIns="91440" bIns="45720" anchor="t"/>
          <a:p>
            <a:pPr algn="just" eaLnBrk="1" hangingPunct="1">
              <a:lnSpc>
                <a:spcPct val="120000"/>
              </a:lnSpc>
            </a:pPr>
            <a:r>
              <a:rPr sz="3600" dirty="0"/>
              <a:t>Contoh Amorfus:</a:t>
            </a:r>
            <a:endParaRPr sz="3600" dirty="0"/>
          </a:p>
          <a:p>
            <a:pPr algn="just" eaLnBrk="1" hangingPunct="1">
              <a:lnSpc>
                <a:spcPct val="120000"/>
              </a:lnSpc>
              <a:buNone/>
            </a:pPr>
            <a:endParaRPr lang="tr-TR" altLang="x-none" sz="2800" dirty="0"/>
          </a:p>
          <a:p>
            <a:pPr algn="just" eaLnBrk="1" hangingPunct="1">
              <a:lnSpc>
                <a:spcPct val="120000"/>
              </a:lnSpc>
            </a:pPr>
            <a:r>
              <a:rPr sz="2800" dirty="0"/>
              <a:t>Silikon amorfus, </a:t>
            </a:r>
            <a:r>
              <a:rPr lang="tr-TR" altLang="x-none" sz="2800" dirty="0"/>
              <a:t>plasti</a:t>
            </a:r>
            <a:r>
              <a:rPr sz="2800" dirty="0"/>
              <a:t>k</a:t>
            </a:r>
            <a:r>
              <a:rPr lang="tr-TR" altLang="x-none" sz="2800" dirty="0"/>
              <a:t>, </a:t>
            </a:r>
            <a:r>
              <a:rPr sz="2800" dirty="0"/>
              <a:t>dan</a:t>
            </a:r>
            <a:r>
              <a:rPr lang="tr-TR" altLang="x-none" sz="2800" dirty="0"/>
              <a:t> </a:t>
            </a:r>
            <a:r>
              <a:rPr sz="2800" dirty="0"/>
              <a:t>flexi</a:t>
            </a:r>
            <a:r>
              <a:rPr lang="tr-TR" altLang="x-none" sz="2800" dirty="0"/>
              <a:t>glas.</a:t>
            </a:r>
            <a:endParaRPr sz="2800" dirty="0"/>
          </a:p>
          <a:p>
            <a:pPr algn="just" eaLnBrk="1" hangingPunct="1">
              <a:lnSpc>
                <a:spcPct val="120000"/>
              </a:lnSpc>
              <a:buNone/>
            </a:pPr>
            <a:endParaRPr lang="tr-TR" altLang="x-none" sz="2800" dirty="0"/>
          </a:p>
          <a:p>
            <a:pPr algn="just" eaLnBrk="1" hangingPunct="1">
              <a:lnSpc>
                <a:spcPct val="120000"/>
              </a:lnSpc>
            </a:pPr>
            <a:r>
              <a:rPr sz="2800" dirty="0"/>
              <a:t>Silikon amorfus dapat digunakan untuk sel surya dan transistor lapisan tipis. </a:t>
            </a:r>
            <a:endParaRPr sz="2800" dirty="0"/>
          </a:p>
        </p:txBody>
      </p:sp>
    </p:spTree>
  </p:cSld>
  <p:clrMapOvr>
    <a:masterClrMapping/>
  </p:clrMapOvr>
  <p:transition>
    <p:cover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9698" name="Picture 10"/>
          <p:cNvPicPr>
            <a:picLocks noGrp="1" noChangeAspect="1"/>
          </p:cNvPicPr>
          <p:nvPr>
            <p:ph idx="1"/>
          </p:nvPr>
        </p:nvPicPr>
        <p:blipFill>
          <a:blip r:embed="rId1"/>
          <a:srcRect l="5659" r="6903" b="8865"/>
          <a:stretch>
            <a:fillRect/>
          </a:stretch>
        </p:blipFill>
        <p:spPr>
          <a:xfrm>
            <a:off x="2209800" y="2743200"/>
            <a:ext cx="2895600" cy="2514600"/>
          </a:xfrm>
        </p:spPr>
      </p:pic>
      <p:pic>
        <p:nvPicPr>
          <p:cNvPr id="29699" name="Picture 20" descr="kr1amor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7000" y="2590800"/>
            <a:ext cx="3048000" cy="2514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0" name="AutoShape 13"/>
          <p:cNvSpPr/>
          <p:nvPr/>
        </p:nvSpPr>
        <p:spPr>
          <a:xfrm>
            <a:off x="5638800" y="3352800"/>
            <a:ext cx="431800" cy="476250"/>
          </a:xfrm>
          <a:prstGeom prst="leftRightArrow">
            <a:avLst>
              <a:gd name="adj1" fmla="val 50000"/>
              <a:gd name="adj2" fmla="val 20000"/>
            </a:avLst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pPr marL="447675" indent="-447675" algn="ctr" eaLnBrk="1" hangingPunct="1">
              <a:lnSpc>
                <a:spcPct val="8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None/>
            </a:pPr>
            <a:endParaRPr lang="tr-TR" altLang="x-none" dirty="0">
              <a:latin typeface="Arial" panose="020B0604020202020204" pitchFamily="34" charset="0"/>
            </a:endParaRPr>
          </a:p>
        </p:txBody>
      </p:sp>
      <p:sp>
        <p:nvSpPr>
          <p:cNvPr id="29701" name="Rectangle 7"/>
          <p:cNvSpPr/>
          <p:nvPr/>
        </p:nvSpPr>
        <p:spPr>
          <a:xfrm>
            <a:off x="1981200" y="838200"/>
            <a:ext cx="60198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GB" altLang="x-none" sz="3200" u="sng" dirty="0">
                <a:latin typeface="Arial Black" panose="020B0A04020102020204" pitchFamily="34" charset="0"/>
              </a:rPr>
              <a:t>Contoh:</a:t>
            </a:r>
            <a:r>
              <a:rPr lang="en-GB" altLang="x-none" sz="2400" u="sng" dirty="0">
                <a:latin typeface="Arial Black" panose="020B0A04020102020204" pitchFamily="34" charset="0"/>
              </a:rPr>
              <a:t> </a:t>
            </a:r>
            <a:endParaRPr lang="en-GB" altLang="x-none" sz="2400" u="sng" dirty="0">
              <a:latin typeface="Arial Black" panose="020B0A04020102020204" pitchFamily="34" charset="0"/>
            </a:endParaRPr>
          </a:p>
          <a:p>
            <a:r>
              <a:rPr lang="en-GB" altLang="x-none" sz="2400" dirty="0">
                <a:latin typeface="Arial Black" panose="020B0A04020102020204" pitchFamily="34" charset="0"/>
              </a:rPr>
              <a:t>Amorfus (Non-crystalline)</a:t>
            </a:r>
            <a:endParaRPr sz="2400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>
    <p:cover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Rectangle 3"/>
          <p:cNvSpPr>
            <a:spLocks noGrp="1"/>
          </p:cNvSpPr>
          <p:nvPr>
            <p:ph idx="1"/>
          </p:nvPr>
        </p:nvSpPr>
        <p:spPr>
          <a:xfrm>
            <a:off x="2209800" y="1371600"/>
            <a:ext cx="7772400" cy="5486400"/>
          </a:xfrm>
        </p:spPr>
        <p:txBody>
          <a:bodyPr vert="horz" wrap="square" lIns="91440" tIns="45720" rIns="91440" bIns="45720" anchor="t"/>
          <a:p>
            <a:pPr eaLnBrk="1" hangingPunct="1">
              <a:lnSpc>
                <a:spcPct val="80000"/>
              </a:lnSpc>
              <a:buChar char="o"/>
            </a:pPr>
            <a:endParaRPr sz="1800" dirty="0"/>
          </a:p>
          <a:p>
            <a:pPr eaLnBrk="1" hangingPunct="1">
              <a:lnSpc>
                <a:spcPct val="80000"/>
              </a:lnSpc>
              <a:buChar char="o"/>
            </a:pPr>
            <a:r>
              <a:rPr sz="2400" dirty="0"/>
              <a:t>Kristal mempunyai titik leleh tinggi</a:t>
            </a:r>
            <a:endParaRPr sz="2400" dirty="0"/>
          </a:p>
          <a:p>
            <a:pPr eaLnBrk="1" hangingPunct="1">
              <a:lnSpc>
                <a:spcPct val="80000"/>
              </a:lnSpc>
              <a:buChar char="o"/>
            </a:pPr>
            <a:endParaRPr sz="2400" dirty="0"/>
          </a:p>
          <a:p>
            <a:pPr eaLnBrk="1" hangingPunct="1">
              <a:lnSpc>
                <a:spcPct val="80000"/>
              </a:lnSpc>
              <a:buChar char="o"/>
            </a:pPr>
            <a:r>
              <a:rPr sz="2400" dirty="0"/>
              <a:t>Kristal mempunyai keteraturan posisi atom yang panjang. </a:t>
            </a:r>
            <a:endParaRPr sz="2400" dirty="0"/>
          </a:p>
          <a:p>
            <a:pPr eaLnBrk="1" hangingPunct="1">
              <a:lnSpc>
                <a:spcPct val="80000"/>
              </a:lnSpc>
              <a:buNone/>
            </a:pPr>
            <a:endParaRPr sz="2400" dirty="0"/>
          </a:p>
          <a:p>
            <a:pPr eaLnBrk="1" hangingPunct="1">
              <a:lnSpc>
                <a:spcPct val="80000"/>
              </a:lnSpc>
              <a:buChar char="o"/>
            </a:pPr>
            <a:r>
              <a:rPr sz="2400" dirty="0"/>
              <a:t>Kristal merupakan anisotropic</a:t>
            </a:r>
            <a:endParaRPr sz="2400" dirty="0"/>
          </a:p>
          <a:p>
            <a:pPr eaLnBrk="1" hangingPunct="1">
              <a:lnSpc>
                <a:spcPct val="80000"/>
              </a:lnSpc>
              <a:buNone/>
            </a:pPr>
            <a:r>
              <a:rPr sz="2400" dirty="0"/>
              <a:t>    (Sifat kristal berubah tergantung arah orientasi kristal)</a:t>
            </a:r>
            <a:endParaRPr sz="2400" dirty="0"/>
          </a:p>
          <a:p>
            <a:pPr eaLnBrk="1" hangingPunct="1">
              <a:lnSpc>
                <a:spcPct val="80000"/>
              </a:lnSpc>
              <a:buNone/>
            </a:pPr>
            <a:r>
              <a:rPr sz="2400" dirty="0"/>
              <a:t> </a:t>
            </a:r>
            <a:endParaRPr sz="2400" dirty="0"/>
          </a:p>
          <a:p>
            <a:pPr eaLnBrk="1" hangingPunct="1">
              <a:lnSpc>
                <a:spcPct val="80000"/>
              </a:lnSpc>
              <a:buChar char="o"/>
            </a:pPr>
            <a:r>
              <a:rPr sz="2400" dirty="0"/>
              <a:t>Beberapa kristal memberikan piezoelectric effect  &amp; Ferroelectric effect dll.</a:t>
            </a:r>
            <a:endParaRPr sz="2400" dirty="0"/>
          </a:p>
          <a:p>
            <a:pPr eaLnBrk="1" hangingPunct="1">
              <a:lnSpc>
                <a:spcPct val="80000"/>
              </a:lnSpc>
              <a:buNone/>
            </a:pPr>
            <a:r>
              <a:rPr sz="2000" dirty="0"/>
              <a:t>   </a:t>
            </a:r>
            <a:endParaRPr sz="2000" dirty="0"/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228600"/>
            <a:ext cx="8001000" cy="838200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Apa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sifat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kristal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?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cover dir="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4" name="Title 3073"/>
          <p:cNvSpPr>
            <a:spLocks noGrp="1"/>
          </p:cNvSpPr>
          <p:nvPr>
            <p:ph type="title"/>
          </p:nvPr>
        </p:nvSpPr>
        <p:spPr>
          <a:xfrm>
            <a:off x="1992313" y="0"/>
            <a:ext cx="8229600" cy="1143000"/>
          </a:xfrm>
        </p:spPr>
        <p:txBody>
          <a:bodyPr anchor="ctr"/>
          <a:p>
            <a:r>
              <a:rPr sz="5400" b="1" err="1">
                <a:solidFill>
                  <a:schemeClr val="bg1"/>
                </a:solidFill>
              </a:rPr>
              <a:t>Kristal</a:t>
            </a:r>
            <a:endParaRPr b="1" err="1">
              <a:solidFill>
                <a:schemeClr val="bg1"/>
              </a:solidFill>
            </a:endParaRPr>
          </a:p>
        </p:txBody>
      </p:sp>
      <p:sp>
        <p:nvSpPr>
          <p:cNvPr id="3075" name="Text Placeholder 3074"/>
          <p:cNvSpPr>
            <a:spLocks noGrp="1"/>
          </p:cNvSpPr>
          <p:nvPr>
            <p:ph type="body" idx="1"/>
          </p:nvPr>
        </p:nvSpPr>
        <p:spPr>
          <a:xfrm>
            <a:off x="842328" y="2252345"/>
            <a:ext cx="3898900" cy="4565650"/>
          </a:xfrm>
        </p:spPr>
        <p:txBody>
          <a:bodyPr/>
          <a:p>
            <a:pPr>
              <a:lnSpc>
                <a:spcPct val="80000"/>
              </a:lnSpc>
            </a:pPr>
            <a:r>
              <a:rPr sz="2400" err="1">
                <a:solidFill>
                  <a:schemeClr val="bg1"/>
                </a:solidFill>
              </a:rPr>
              <a:t>Material kristal: material yang atom-atomnya tersusun membentuk array 3d dan berulang secara periodik</a:t>
            </a:r>
            <a:r>
              <a:rPr sz="2400">
                <a:solidFill>
                  <a:schemeClr val="bg1"/>
                </a:solidFill>
              </a:rPr>
              <a:t>. </a:t>
            </a:r>
            <a:endParaRPr sz="240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</a:pPr>
            <a:r>
              <a:rPr sz="2400" err="1">
                <a:solidFill>
                  <a:schemeClr val="bg1"/>
                </a:solidFill>
              </a:rPr>
              <a:t>- Semua metal, kebanyakan keramik, beberapa polimer</a:t>
            </a:r>
            <a:endParaRPr sz="240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</a:pPr>
            <a:endParaRPr sz="240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</a:pPr>
            <a:r>
              <a:rPr sz="2400" err="1">
                <a:solidFill>
                  <a:schemeClr val="bg1"/>
                </a:solidFill>
              </a:rPr>
              <a:t>Material non kristal: material yang atom-atomnya tidak tersusun secara periodik. Dinamakan juga</a:t>
            </a:r>
            <a:r>
              <a:rPr sz="2400">
                <a:solidFill>
                  <a:schemeClr val="bg1"/>
                </a:solidFill>
              </a:rPr>
              <a:t> material </a:t>
            </a:r>
            <a:r>
              <a:rPr sz="2400" i="1">
                <a:solidFill>
                  <a:schemeClr val="bg1"/>
                </a:solidFill>
              </a:rPr>
              <a:t>Amorphous</a:t>
            </a:r>
            <a:endParaRPr sz="2400" i="1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</a:pPr>
            <a:endParaRPr sz="240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</a:pPr>
            <a:endParaRPr sz="240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</a:pPr>
            <a:endParaRPr sz="240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</a:pPr>
            <a:endParaRPr sz="240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</a:pPr>
            <a:endParaRPr sz="2400">
              <a:solidFill>
                <a:schemeClr val="bg1"/>
              </a:solidFill>
            </a:endParaRPr>
          </a:p>
        </p:txBody>
      </p:sp>
      <p:pic>
        <p:nvPicPr>
          <p:cNvPr id="3076" name="Picture 307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43700" y="2133600"/>
            <a:ext cx="2232025" cy="18875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7" name="Picture 307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8163" y="4652963"/>
            <a:ext cx="2160587" cy="1798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8" name="Text Box 3077"/>
          <p:cNvSpPr txBox="1"/>
          <p:nvPr/>
        </p:nvSpPr>
        <p:spPr>
          <a:xfrm>
            <a:off x="2208213" y="1268413"/>
            <a:ext cx="72009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>
              <a:solidFill>
                <a:schemeClr val="bg1"/>
              </a:solidFill>
            </a:endParaRPr>
          </a:p>
        </p:txBody>
      </p:sp>
      <p:sp>
        <p:nvSpPr>
          <p:cNvPr id="3079" name="Text Box 3078"/>
          <p:cNvSpPr txBox="1"/>
          <p:nvPr/>
        </p:nvSpPr>
        <p:spPr>
          <a:xfrm>
            <a:off x="2279650" y="1125538"/>
            <a:ext cx="8064500" cy="1245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har char="•"/>
            </a:pPr>
            <a:r>
              <a:rPr>
                <a:solidFill>
                  <a:schemeClr val="bg1"/>
                </a:solidFill>
              </a:rPr>
              <a:t> </a:t>
            </a:r>
            <a:r>
              <a:rPr sz="2400" err="1">
                <a:solidFill>
                  <a:schemeClr val="bg1"/>
                </a:solidFill>
              </a:rPr>
              <a:t>Sifat beberapa material padat </a:t>
            </a:r>
            <a:r>
              <a:rPr lang="en-US" sz="2400" err="1">
                <a:solidFill>
                  <a:schemeClr val="bg1"/>
                </a:solidFill>
              </a:rPr>
              <a:t>berhubungan </a:t>
            </a:r>
            <a:r>
              <a:rPr sz="2400" err="1">
                <a:solidFill>
                  <a:schemeClr val="bg1"/>
                </a:solidFill>
              </a:rPr>
              <a:t>langsung dengan struktur kristalnya</a:t>
            </a:r>
            <a:r>
              <a:rPr sz="2400">
                <a:solidFill>
                  <a:schemeClr val="bg1"/>
                </a:solidFill>
              </a:rPr>
              <a:t>.</a:t>
            </a:r>
            <a:endParaRPr sz="2400">
              <a:solidFill>
                <a:schemeClr val="bg1"/>
              </a:solidFill>
            </a:endParaRPr>
          </a:p>
          <a:p>
            <a:pPr>
              <a:spcBef>
                <a:spcPct val="50000"/>
              </a:spcBef>
            </a:pPr>
            <a:endParaRPr sz="240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Title 8193"/>
          <p:cNvSpPr>
            <a:spLocks noGrp="1"/>
          </p:cNvSpPr>
          <p:nvPr>
            <p:ph type="title"/>
          </p:nvPr>
        </p:nvSpPr>
        <p:spPr>
          <a:xfrm>
            <a:off x="1919288" y="0"/>
            <a:ext cx="8229600" cy="1143000"/>
          </a:xfrm>
        </p:spPr>
        <p:txBody>
          <a:bodyPr anchor="ctr"/>
          <a:p>
            <a:r>
              <a:rPr sz="4800" b="1" err="1">
                <a:solidFill>
                  <a:schemeClr val="bg1"/>
                </a:solidFill>
              </a:rPr>
              <a:t>Sel Satuan</a:t>
            </a:r>
            <a:r>
              <a:rPr sz="4800" b="1">
                <a:solidFill>
                  <a:schemeClr val="bg1"/>
                </a:solidFill>
              </a:rPr>
              <a:t> (</a:t>
            </a:r>
            <a:r>
              <a:rPr sz="4800" b="1" i="1">
                <a:solidFill>
                  <a:schemeClr val="bg1"/>
                </a:solidFill>
              </a:rPr>
              <a:t>Unit Cell</a:t>
            </a:r>
            <a:r>
              <a:rPr sz="4800" b="1">
                <a:solidFill>
                  <a:schemeClr val="bg1"/>
                </a:solidFill>
              </a:rPr>
              <a:t>)</a:t>
            </a:r>
            <a:endParaRPr sz="4800" b="1">
              <a:solidFill>
                <a:schemeClr val="bg1"/>
              </a:solidFill>
            </a:endParaRPr>
          </a:p>
        </p:txBody>
      </p:sp>
      <p:sp>
        <p:nvSpPr>
          <p:cNvPr id="8195" name="Text Placeholder 8194"/>
          <p:cNvSpPr>
            <a:spLocks noGrp="1"/>
          </p:cNvSpPr>
          <p:nvPr>
            <p:ph type="body" idx="1"/>
          </p:nvPr>
        </p:nvSpPr>
        <p:spPr>
          <a:xfrm>
            <a:off x="851535" y="1493520"/>
            <a:ext cx="3467100" cy="4205288"/>
          </a:xfrm>
        </p:spPr>
        <p:txBody>
          <a:bodyPr>
            <a:noAutofit/>
          </a:bodyPr>
          <a:p>
            <a:pPr>
              <a:lnSpc>
                <a:spcPct val="90000"/>
              </a:lnSpc>
            </a:pPr>
            <a:r>
              <a:rPr err="1">
                <a:solidFill>
                  <a:schemeClr val="bg1"/>
                </a:solidFill>
              </a:rPr>
              <a:t>Pada kristal, atom dimodelkan berbentuk bola padat dan setiap bola akan menyinggung bola terdekat</a:t>
            </a:r>
            <a:endParaRPr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endParaRPr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err="1">
                <a:solidFill>
                  <a:schemeClr val="bg1"/>
                </a:solidFill>
              </a:rPr>
              <a:t>Sel satuan: kesatuan kecil atom yang berulang</a:t>
            </a:r>
            <a:endParaRPr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endParaRPr>
              <a:solidFill>
                <a:schemeClr val="bg1"/>
              </a:solidFill>
            </a:endParaRPr>
          </a:p>
        </p:txBody>
      </p:sp>
      <p:pic>
        <p:nvPicPr>
          <p:cNvPr id="8196" name="Picture 819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72263" y="1196975"/>
            <a:ext cx="3168650" cy="296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7" name="Picture 819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4200" y="4221163"/>
            <a:ext cx="2303463" cy="21637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8" name="Picture 819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3563" y="4292600"/>
            <a:ext cx="2159000" cy="1968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Title 9217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err="1">
                <a:solidFill>
                  <a:schemeClr val="bg1"/>
                </a:solidFill>
              </a:rPr>
              <a:t>Sistem Kristal</a:t>
            </a:r>
            <a:endParaRPr err="1">
              <a:solidFill>
                <a:schemeClr val="bg1"/>
              </a:solidFill>
            </a:endParaRPr>
          </a:p>
        </p:txBody>
      </p:sp>
      <p:sp>
        <p:nvSpPr>
          <p:cNvPr id="9219" name="Content Placeholder 9218"/>
          <p:cNvSpPr>
            <a:spLocks noGrp="1"/>
          </p:cNvSpPr>
          <p:nvPr>
            <p:ph sz="half" idx="1"/>
          </p:nvPr>
        </p:nvSpPr>
        <p:spPr/>
        <p:txBody>
          <a:bodyPr/>
          <a:p>
            <a:r>
              <a:rPr err="1"/>
              <a:t>Dilihat dari geometri sel satuan, kristal mempunyai 7 kombinasi geometri yang berbeda</a:t>
            </a:r>
            <a:r>
              <a:rPr lang="en-US" err="1"/>
              <a:t>.</a:t>
            </a:r>
            <a:endParaRPr lang="en-US" err="1"/>
          </a:p>
          <a:p/>
          <a:p/>
          <a:p/>
        </p:txBody>
      </p:sp>
      <p:pic>
        <p:nvPicPr>
          <p:cNvPr id="5" name="Content Placeholder 4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6285865" y="1252220"/>
            <a:ext cx="4690745" cy="524827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Rectangle 3"/>
          <p:cNvSpPr>
            <a:spLocks noGrp="1"/>
          </p:cNvSpPr>
          <p:nvPr>
            <p:ph idx="1"/>
          </p:nvPr>
        </p:nvSpPr>
        <p:spPr>
          <a:xfrm>
            <a:off x="2362200" y="1143000"/>
            <a:ext cx="6477000" cy="762000"/>
          </a:xfrm>
        </p:spPr>
        <p:txBody>
          <a:bodyPr vert="horz" wrap="square" lIns="91440" tIns="45720" rIns="91440" bIns="45720" anchor="t"/>
          <a:p>
            <a:pPr indent="-255270" eaLnBrk="1" hangingPunct="1">
              <a:lnSpc>
                <a:spcPct val="120000"/>
              </a:lnSpc>
            </a:pPr>
            <a:r>
              <a:rPr lang="en-GB" altLang="x-none" sz="2000" dirty="0"/>
              <a:t>Susunan periodik titik-titik di dalam kristal</a:t>
            </a:r>
            <a:endParaRPr lang="en-US" sz="2000" dirty="0"/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1600200"/>
            <a:ext cx="8229600" cy="838200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Apa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itu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kisi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kristal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( crystal lattice)?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26627" name="Group 5"/>
          <p:cNvGrpSpPr/>
          <p:nvPr/>
        </p:nvGrpSpPr>
        <p:grpSpPr>
          <a:xfrm>
            <a:off x="4191000" y="3276600"/>
            <a:ext cx="5995988" cy="3151188"/>
            <a:chOff x="2653" y="1253"/>
            <a:chExt cx="2721" cy="2177"/>
          </a:xfrm>
        </p:grpSpPr>
        <p:sp>
          <p:nvSpPr>
            <p:cNvPr id="26628" name="Line 6"/>
            <p:cNvSpPr/>
            <p:nvPr/>
          </p:nvSpPr>
          <p:spPr>
            <a:xfrm>
              <a:off x="2835" y="1616"/>
              <a:ext cx="1088" cy="1769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  <p:sp>
          <p:nvSpPr>
            <p:cNvPr id="26629" name="Line 7"/>
            <p:cNvSpPr/>
            <p:nvPr/>
          </p:nvSpPr>
          <p:spPr>
            <a:xfrm>
              <a:off x="4241" y="1661"/>
              <a:ext cx="726" cy="1179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  <p:sp>
          <p:nvSpPr>
            <p:cNvPr id="26630" name="Line 8"/>
            <p:cNvSpPr/>
            <p:nvPr/>
          </p:nvSpPr>
          <p:spPr>
            <a:xfrm>
              <a:off x="2789" y="1752"/>
              <a:ext cx="2178" cy="0"/>
            </a:xfrm>
            <a:prstGeom prst="line">
              <a:avLst/>
            </a:prstGeom>
            <a:ln w="38100" cap="rnd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  <p:sp>
          <p:nvSpPr>
            <p:cNvPr id="26631" name="Line 9"/>
            <p:cNvSpPr/>
            <p:nvPr/>
          </p:nvSpPr>
          <p:spPr>
            <a:xfrm>
              <a:off x="3061" y="2205"/>
              <a:ext cx="1588" cy="0"/>
            </a:xfrm>
            <a:prstGeom prst="line">
              <a:avLst/>
            </a:prstGeom>
            <a:ln w="38100" cap="rnd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  <p:sp>
          <p:nvSpPr>
            <p:cNvPr id="26632" name="Line 10"/>
            <p:cNvSpPr/>
            <p:nvPr/>
          </p:nvSpPr>
          <p:spPr>
            <a:xfrm>
              <a:off x="2880" y="2750"/>
              <a:ext cx="2132" cy="0"/>
            </a:xfrm>
            <a:prstGeom prst="line">
              <a:avLst/>
            </a:prstGeom>
            <a:ln w="38100" cap="rnd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  <p:sp>
          <p:nvSpPr>
            <p:cNvPr id="26633" name="Line 11"/>
            <p:cNvSpPr/>
            <p:nvPr/>
          </p:nvSpPr>
          <p:spPr>
            <a:xfrm>
              <a:off x="3243" y="3339"/>
              <a:ext cx="1497" cy="0"/>
            </a:xfrm>
            <a:prstGeom prst="line">
              <a:avLst/>
            </a:prstGeom>
            <a:ln w="38100" cap="rnd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  <p:sp>
          <p:nvSpPr>
            <p:cNvPr id="26634" name="Line 12"/>
            <p:cNvSpPr/>
            <p:nvPr/>
          </p:nvSpPr>
          <p:spPr>
            <a:xfrm>
              <a:off x="2880" y="2659"/>
              <a:ext cx="498" cy="771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  <p:sp>
          <p:nvSpPr>
            <p:cNvPr id="26635" name="Line 13"/>
            <p:cNvSpPr/>
            <p:nvPr/>
          </p:nvSpPr>
          <p:spPr>
            <a:xfrm>
              <a:off x="3515" y="1661"/>
              <a:ext cx="1088" cy="172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  <p:sp>
          <p:nvSpPr>
            <p:cNvPr id="26636" name="Line 14"/>
            <p:cNvSpPr/>
            <p:nvPr/>
          </p:nvSpPr>
          <p:spPr>
            <a:xfrm>
              <a:off x="4830" y="1661"/>
              <a:ext cx="182" cy="27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  <p:sp>
          <p:nvSpPr>
            <p:cNvPr id="26637" name="Oval 15"/>
            <p:cNvSpPr/>
            <p:nvPr/>
          </p:nvSpPr>
          <p:spPr>
            <a:xfrm>
              <a:off x="2880" y="1706"/>
              <a:ext cx="57" cy="57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6638" name="Oval 16"/>
            <p:cNvSpPr/>
            <p:nvPr/>
          </p:nvSpPr>
          <p:spPr>
            <a:xfrm>
              <a:off x="3515" y="1706"/>
              <a:ext cx="57" cy="57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6639" name="Oval 17"/>
            <p:cNvSpPr/>
            <p:nvPr/>
          </p:nvSpPr>
          <p:spPr>
            <a:xfrm>
              <a:off x="4241" y="1706"/>
              <a:ext cx="57" cy="57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6640" name="Oval 18"/>
            <p:cNvSpPr/>
            <p:nvPr/>
          </p:nvSpPr>
          <p:spPr>
            <a:xfrm>
              <a:off x="4830" y="1706"/>
              <a:ext cx="57" cy="57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6641" name="Oval 19"/>
            <p:cNvSpPr/>
            <p:nvPr/>
          </p:nvSpPr>
          <p:spPr>
            <a:xfrm>
              <a:off x="3152" y="2160"/>
              <a:ext cx="57" cy="57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6642" name="Oval 20"/>
            <p:cNvSpPr/>
            <p:nvPr/>
          </p:nvSpPr>
          <p:spPr>
            <a:xfrm>
              <a:off x="3833" y="2160"/>
              <a:ext cx="57" cy="57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6643" name="Oval 21"/>
            <p:cNvSpPr/>
            <p:nvPr/>
          </p:nvSpPr>
          <p:spPr>
            <a:xfrm>
              <a:off x="4547" y="2160"/>
              <a:ext cx="57" cy="57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6644" name="Oval 22"/>
            <p:cNvSpPr/>
            <p:nvPr/>
          </p:nvSpPr>
          <p:spPr>
            <a:xfrm>
              <a:off x="2880" y="2704"/>
              <a:ext cx="57" cy="57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6645" name="Oval 23"/>
            <p:cNvSpPr/>
            <p:nvPr/>
          </p:nvSpPr>
          <p:spPr>
            <a:xfrm>
              <a:off x="4150" y="2704"/>
              <a:ext cx="57" cy="57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6646" name="Oval 24"/>
            <p:cNvSpPr/>
            <p:nvPr/>
          </p:nvSpPr>
          <p:spPr>
            <a:xfrm>
              <a:off x="3515" y="2704"/>
              <a:ext cx="57" cy="57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6647" name="Oval 25"/>
            <p:cNvSpPr/>
            <p:nvPr/>
          </p:nvSpPr>
          <p:spPr>
            <a:xfrm>
              <a:off x="4864" y="2704"/>
              <a:ext cx="57" cy="57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6648" name="Oval 26"/>
            <p:cNvSpPr/>
            <p:nvPr/>
          </p:nvSpPr>
          <p:spPr>
            <a:xfrm>
              <a:off x="3277" y="3328"/>
              <a:ext cx="57" cy="57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6649" name="Oval 27"/>
            <p:cNvSpPr/>
            <p:nvPr/>
          </p:nvSpPr>
          <p:spPr>
            <a:xfrm>
              <a:off x="4547" y="3294"/>
              <a:ext cx="57" cy="57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6650" name="Oval 28"/>
            <p:cNvSpPr/>
            <p:nvPr/>
          </p:nvSpPr>
          <p:spPr>
            <a:xfrm>
              <a:off x="3866" y="3328"/>
              <a:ext cx="57" cy="57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26651" name="Line 29"/>
            <p:cNvSpPr/>
            <p:nvPr/>
          </p:nvSpPr>
          <p:spPr>
            <a:xfrm flipH="1" flipV="1">
              <a:off x="2880" y="1706"/>
              <a:ext cx="317" cy="499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26652" name="Line 30"/>
            <p:cNvSpPr/>
            <p:nvPr/>
          </p:nvSpPr>
          <p:spPr>
            <a:xfrm flipV="1">
              <a:off x="3198" y="2205"/>
              <a:ext cx="635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26653" name="Freeform 31"/>
            <p:cNvSpPr/>
            <p:nvPr/>
          </p:nvSpPr>
          <p:spPr>
            <a:xfrm>
              <a:off x="3152" y="2069"/>
              <a:ext cx="318" cy="1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2" y="1"/>
                </a:cxn>
                <a:cxn ang="0">
                  <a:pos x="65" y="1"/>
                </a:cxn>
              </a:cxnLst>
              <a:pathLst>
                <a:path w="363" h="211">
                  <a:moveTo>
                    <a:pt x="0" y="30"/>
                  </a:moveTo>
                  <a:cubicBezTo>
                    <a:pt x="60" y="15"/>
                    <a:pt x="121" y="0"/>
                    <a:pt x="181" y="30"/>
                  </a:cubicBezTo>
                  <a:cubicBezTo>
                    <a:pt x="241" y="60"/>
                    <a:pt x="333" y="181"/>
                    <a:pt x="363" y="211"/>
                  </a:cubicBez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  <p:sp>
          <p:nvSpPr>
            <p:cNvPr id="26654" name="Text Box 32"/>
            <p:cNvSpPr txBox="1"/>
            <p:nvPr/>
          </p:nvSpPr>
          <p:spPr>
            <a:xfrm>
              <a:off x="3243" y="1842"/>
              <a:ext cx="680" cy="25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l-GR" altLang="x-none" dirty="0">
                  <a:latin typeface="Arial" panose="020B0604020202020204" pitchFamily="34" charset="0"/>
                </a:rPr>
                <a:t>α</a:t>
              </a:r>
              <a:endParaRPr lang="el-GR" altLang="x-none" dirty="0">
                <a:latin typeface="Arial" panose="020B0604020202020204" pitchFamily="34" charset="0"/>
                <a:ea typeface="Arial" panose="020B0604020202020204" pitchFamily="34" charset="0"/>
              </a:endParaRPr>
            </a:p>
          </p:txBody>
        </p:sp>
        <p:sp>
          <p:nvSpPr>
            <p:cNvPr id="26655" name="Text Box 33"/>
            <p:cNvSpPr txBox="1"/>
            <p:nvPr/>
          </p:nvSpPr>
          <p:spPr>
            <a:xfrm>
              <a:off x="3379" y="2251"/>
              <a:ext cx="680" cy="25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tr-TR" altLang="x-none" dirty="0">
                  <a:latin typeface="Arial" panose="020B0604020202020204" pitchFamily="34" charset="0"/>
                </a:rPr>
                <a:t>a</a:t>
              </a:r>
              <a:endParaRPr lang="tr-TR" altLang="x-none" dirty="0">
                <a:latin typeface="Arial" panose="020B0604020202020204" pitchFamily="34" charset="0"/>
              </a:endParaRPr>
            </a:p>
          </p:txBody>
        </p:sp>
        <p:sp>
          <p:nvSpPr>
            <p:cNvPr id="26656" name="Text Box 34"/>
            <p:cNvSpPr txBox="1"/>
            <p:nvPr/>
          </p:nvSpPr>
          <p:spPr>
            <a:xfrm>
              <a:off x="2880" y="1888"/>
              <a:ext cx="680" cy="25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tr-TR" altLang="x-none" dirty="0">
                  <a:latin typeface="Arial" panose="020B0604020202020204" pitchFamily="34" charset="0"/>
                </a:rPr>
                <a:t>b</a:t>
              </a:r>
              <a:endParaRPr lang="tr-TR" altLang="x-none" dirty="0">
                <a:latin typeface="Arial" panose="020B0604020202020204" pitchFamily="34" charset="0"/>
              </a:endParaRPr>
            </a:p>
          </p:txBody>
        </p:sp>
        <p:sp>
          <p:nvSpPr>
            <p:cNvPr id="26657" name="Text Box 35"/>
            <p:cNvSpPr txBox="1"/>
            <p:nvPr/>
          </p:nvSpPr>
          <p:spPr>
            <a:xfrm>
              <a:off x="3289" y="1706"/>
              <a:ext cx="680" cy="25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tr-TR" altLang="x-none" dirty="0">
                  <a:latin typeface="Arial" panose="020B0604020202020204" pitchFamily="34" charset="0"/>
                </a:rPr>
                <a:t>C</a:t>
              </a:r>
              <a:endParaRPr lang="tr-TR" altLang="x-none" dirty="0">
                <a:latin typeface="Arial" panose="020B0604020202020204" pitchFamily="34" charset="0"/>
              </a:endParaRPr>
            </a:p>
          </p:txBody>
        </p:sp>
        <p:sp>
          <p:nvSpPr>
            <p:cNvPr id="26658" name="Text Box 36"/>
            <p:cNvSpPr txBox="1"/>
            <p:nvPr/>
          </p:nvSpPr>
          <p:spPr>
            <a:xfrm>
              <a:off x="2744" y="1706"/>
              <a:ext cx="1133" cy="25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tr-TR" altLang="x-none" dirty="0">
                  <a:latin typeface="Arial" panose="020B0604020202020204" pitchFamily="34" charset="0"/>
                </a:rPr>
                <a:t>B</a:t>
              </a:r>
              <a:endParaRPr lang="tr-TR" altLang="x-none" dirty="0">
                <a:latin typeface="Arial" panose="020B0604020202020204" pitchFamily="34" charset="0"/>
              </a:endParaRPr>
            </a:p>
          </p:txBody>
        </p:sp>
        <p:sp>
          <p:nvSpPr>
            <p:cNvPr id="26659" name="Text Box 37"/>
            <p:cNvSpPr txBox="1"/>
            <p:nvPr/>
          </p:nvSpPr>
          <p:spPr>
            <a:xfrm>
              <a:off x="4694" y="1752"/>
              <a:ext cx="680" cy="25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tr-TR" altLang="x-none" dirty="0">
                  <a:latin typeface="Arial" panose="020B0604020202020204" pitchFamily="34" charset="0"/>
                </a:rPr>
                <a:t>E</a:t>
              </a:r>
              <a:endParaRPr lang="tr-TR" altLang="x-none" dirty="0">
                <a:latin typeface="Arial" panose="020B0604020202020204" pitchFamily="34" charset="0"/>
              </a:endParaRPr>
            </a:p>
          </p:txBody>
        </p:sp>
        <p:sp>
          <p:nvSpPr>
            <p:cNvPr id="26660" name="Text Box 38"/>
            <p:cNvSpPr txBox="1"/>
            <p:nvPr/>
          </p:nvSpPr>
          <p:spPr>
            <a:xfrm>
              <a:off x="4105" y="1752"/>
              <a:ext cx="680" cy="25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tr-TR" altLang="x-none" dirty="0">
                  <a:latin typeface="Arial" panose="020B0604020202020204" pitchFamily="34" charset="0"/>
                </a:rPr>
                <a:t>D</a:t>
              </a:r>
              <a:endParaRPr lang="tr-TR" altLang="x-none" dirty="0">
                <a:latin typeface="Arial" panose="020B0604020202020204" pitchFamily="34" charset="0"/>
              </a:endParaRPr>
            </a:p>
          </p:txBody>
        </p:sp>
        <p:sp>
          <p:nvSpPr>
            <p:cNvPr id="26661" name="Text Box 39"/>
            <p:cNvSpPr txBox="1"/>
            <p:nvPr/>
          </p:nvSpPr>
          <p:spPr>
            <a:xfrm>
              <a:off x="3061" y="2205"/>
              <a:ext cx="680" cy="25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tr-TR" altLang="x-none" dirty="0">
                  <a:latin typeface="Arial" panose="020B0604020202020204" pitchFamily="34" charset="0"/>
                </a:rPr>
                <a:t>O</a:t>
              </a:r>
              <a:endParaRPr lang="tr-TR" altLang="x-none" dirty="0">
                <a:latin typeface="Arial" panose="020B0604020202020204" pitchFamily="34" charset="0"/>
              </a:endParaRPr>
            </a:p>
          </p:txBody>
        </p:sp>
        <p:sp>
          <p:nvSpPr>
            <p:cNvPr id="26662" name="Text Box 40"/>
            <p:cNvSpPr txBox="1"/>
            <p:nvPr/>
          </p:nvSpPr>
          <p:spPr>
            <a:xfrm>
              <a:off x="3696" y="2251"/>
              <a:ext cx="680" cy="25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tr-TR" altLang="x-none" dirty="0">
                  <a:latin typeface="Arial" panose="020B0604020202020204" pitchFamily="34" charset="0"/>
                </a:rPr>
                <a:t>A</a:t>
              </a:r>
              <a:endParaRPr lang="tr-TR" altLang="x-none" dirty="0">
                <a:latin typeface="Arial" panose="020B0604020202020204" pitchFamily="34" charset="0"/>
              </a:endParaRPr>
            </a:p>
          </p:txBody>
        </p:sp>
        <p:sp>
          <p:nvSpPr>
            <p:cNvPr id="26663" name="Line 41"/>
            <p:cNvSpPr/>
            <p:nvPr/>
          </p:nvSpPr>
          <p:spPr>
            <a:xfrm flipH="1" flipV="1">
              <a:off x="2744" y="1480"/>
              <a:ext cx="136" cy="227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26664" name="Text Box 42"/>
            <p:cNvSpPr txBox="1"/>
            <p:nvPr/>
          </p:nvSpPr>
          <p:spPr>
            <a:xfrm>
              <a:off x="2653" y="1253"/>
              <a:ext cx="680" cy="25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tr-TR" altLang="x-none" dirty="0">
                  <a:latin typeface="Arial" panose="020B0604020202020204" pitchFamily="34" charset="0"/>
                </a:rPr>
                <a:t>y</a:t>
              </a:r>
              <a:endParaRPr lang="tr-TR" altLang="x-none" dirty="0">
                <a:latin typeface="Arial" panose="020B0604020202020204" pitchFamily="34" charset="0"/>
              </a:endParaRPr>
            </a:p>
          </p:txBody>
        </p:sp>
        <p:sp>
          <p:nvSpPr>
            <p:cNvPr id="26665" name="Line 43"/>
            <p:cNvSpPr/>
            <p:nvPr/>
          </p:nvSpPr>
          <p:spPr>
            <a:xfrm flipV="1">
              <a:off x="3833" y="2205"/>
              <a:ext cx="272" cy="1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26666" name="Text Box 44"/>
            <p:cNvSpPr txBox="1"/>
            <p:nvPr/>
          </p:nvSpPr>
          <p:spPr>
            <a:xfrm>
              <a:off x="4059" y="2205"/>
              <a:ext cx="680" cy="25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tr-TR" altLang="x-none" dirty="0">
                  <a:latin typeface="Arial" panose="020B0604020202020204" pitchFamily="34" charset="0"/>
                </a:rPr>
                <a:t>x</a:t>
              </a:r>
              <a:endParaRPr lang="tr-TR" altLang="x-none" dirty="0">
                <a:latin typeface="Arial" panose="020B0604020202020204" pitchFamily="34" charset="0"/>
              </a:endParaRPr>
            </a:p>
          </p:txBody>
        </p:sp>
      </p:grpSp>
      <p:sp>
        <p:nvSpPr>
          <p:cNvPr id="46" name="Rectangle 2"/>
          <p:cNvSpPr txBox="1">
            <a:spLocks noChangeArrowheads="1"/>
          </p:cNvSpPr>
          <p:nvPr/>
        </p:nvSpPr>
        <p:spPr>
          <a:xfrm>
            <a:off x="2133600" y="427038"/>
            <a:ext cx="8229600" cy="792163"/>
          </a:xfrm>
          <a:prstGeom prst="rect">
            <a:avLst/>
          </a:prstGeom>
        </p:spPr>
        <p:txBody>
          <a:bodyPr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R="0" defTabSz="914400" fontAlgn="auto"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600" b="1" kern="1200" cap="none" spc="0" normalizeH="0" baseline="0" noProof="0" dirty="0" err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  <a:sym typeface="+mn-ea"/>
              </a:rPr>
              <a:t>Apa</a:t>
            </a:r>
            <a:r>
              <a:rPr kumimoji="0" lang="en-US" sz="3600" b="1" kern="1200" cap="none" spc="0" normalizeH="0" baseline="0" noProof="0" dirty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  <a:sym typeface="+mn-ea"/>
              </a:rPr>
              <a:t> </a:t>
            </a:r>
            <a:r>
              <a:rPr kumimoji="0" lang="en-US" sz="3600" b="1" kern="1200" cap="none" spc="0" normalizeH="0" baseline="0" noProof="0" dirty="0" err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  <a:sym typeface="+mn-ea"/>
              </a:rPr>
              <a:t>itu</a:t>
            </a:r>
            <a:r>
              <a:rPr kumimoji="0" lang="en-US" sz="3600" b="1" kern="1200" cap="none" spc="0" normalizeH="0" baseline="0" noProof="0" dirty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  <a:sym typeface="+mn-ea"/>
              </a:rPr>
              <a:t> </a:t>
            </a:r>
            <a:r>
              <a:rPr kumimoji="0" lang="en-US" sz="3600" b="1" kern="1200" cap="none" spc="0" normalizeH="0" baseline="0" noProof="0" dirty="0" err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  <a:sym typeface="+mn-ea"/>
              </a:rPr>
              <a:t>kisi</a:t>
            </a:r>
            <a:r>
              <a:rPr kumimoji="0" lang="en-US" sz="3600" b="1" kern="1200" cap="none" spc="0" normalizeH="0" baseline="0" noProof="0" dirty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  <a:sym typeface="+mn-ea"/>
              </a:rPr>
              <a:t> ( lattice)?</a:t>
            </a:r>
            <a:endParaRPr kumimoji="0" lang="en-US" sz="3600" b="1" kern="1200" cap="none" spc="0" normalizeH="0" baseline="0" noProof="0" dirty="0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  <a:sym typeface="+mn-ea"/>
            </a:endParaRPr>
          </a:p>
        </p:txBody>
      </p:sp>
      <p:sp>
        <p:nvSpPr>
          <p:cNvPr id="26668" name="Rectangle 3"/>
          <p:cNvSpPr txBox="1"/>
          <p:nvPr/>
        </p:nvSpPr>
        <p:spPr>
          <a:xfrm>
            <a:off x="2057400" y="2286000"/>
            <a:ext cx="7696200" cy="7620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65125" indent="-255270" defTabSz="914400">
              <a:spcBef>
                <a:spcPts val="365"/>
              </a:spcBef>
              <a:buClr>
                <a:schemeClr val="accent1"/>
              </a:buClr>
              <a:buSzPct val="68000"/>
              <a:buFont typeface="Wingdings 3" panose="05040102010807070707"/>
              <a:buChar char=""/>
            </a:pPr>
            <a:r>
              <a:rPr lang="en-GB" altLang="en-US" sz="2000" dirty="0" err="1">
                <a:latin typeface="Lucida Sans Unicode" panose="020B0602030504020204" pitchFamily="34" charset="0"/>
              </a:rPr>
              <a:t>Bentuk</a:t>
            </a:r>
            <a:r>
              <a:rPr lang="en-GB" altLang="en-US" sz="2000" dirty="0">
                <a:latin typeface="Lucida Sans Unicode" panose="020B0602030504020204" pitchFamily="34" charset="0"/>
              </a:rPr>
              <a:t> </a:t>
            </a:r>
            <a:r>
              <a:rPr lang="en-GB" altLang="en-US" sz="2000" dirty="0" err="1">
                <a:latin typeface="Lucida Sans Unicode" panose="020B0602030504020204" pitchFamily="34" charset="0"/>
              </a:rPr>
              <a:t>geometri</a:t>
            </a:r>
            <a:r>
              <a:rPr lang="en-GB" altLang="en-US" sz="2000" dirty="0">
                <a:latin typeface="Lucida Sans Unicode" panose="020B0602030504020204" pitchFamily="34" charset="0"/>
              </a:rPr>
              <a:t> </a:t>
            </a:r>
            <a:r>
              <a:rPr lang="en-GB" altLang="en-US" sz="2000" dirty="0" err="1">
                <a:latin typeface="Lucida Sans Unicode" panose="020B0602030504020204" pitchFamily="34" charset="0"/>
              </a:rPr>
              <a:t>matematis</a:t>
            </a:r>
            <a:r>
              <a:rPr lang="en-GB" altLang="en-US" sz="2000" dirty="0">
                <a:latin typeface="Lucida Sans Unicode" panose="020B0602030504020204" pitchFamily="34" charset="0"/>
              </a:rPr>
              <a:t> </a:t>
            </a:r>
            <a:r>
              <a:rPr lang="en-GB" altLang="en-US" sz="2000" dirty="0" err="1">
                <a:latin typeface="Lucida Sans Unicode" panose="020B0602030504020204" pitchFamily="34" charset="0"/>
              </a:rPr>
              <a:t>suatu</a:t>
            </a:r>
            <a:r>
              <a:rPr lang="en-GB" altLang="en-US" sz="2000" dirty="0">
                <a:latin typeface="Lucida Sans Unicode" panose="020B0602030504020204" pitchFamily="34" charset="0"/>
              </a:rPr>
              <a:t> </a:t>
            </a:r>
            <a:r>
              <a:rPr lang="en-GB" altLang="en-US" sz="2000" dirty="0" err="1">
                <a:latin typeface="Lucida Sans Unicode" panose="020B0602030504020204" pitchFamily="34" charset="0"/>
              </a:rPr>
              <a:t>kristal</a:t>
            </a:r>
            <a:r>
              <a:rPr lang="en-GB" altLang="en-US" sz="2000" dirty="0">
                <a:latin typeface="Lucida Sans Unicode" panose="020B0602030504020204" pitchFamily="34" charset="0"/>
              </a:rPr>
              <a:t> </a:t>
            </a:r>
            <a:r>
              <a:rPr lang="en-GB" altLang="en-US" sz="2000" dirty="0" err="1">
                <a:latin typeface="Lucida Sans Unicode" panose="020B0602030504020204" pitchFamily="34" charset="0"/>
              </a:rPr>
              <a:t>dengan</a:t>
            </a:r>
            <a:r>
              <a:rPr lang="en-GB" altLang="en-US" sz="2000" dirty="0">
                <a:latin typeface="Lucida Sans Unicode" panose="020B0602030504020204" pitchFamily="34" charset="0"/>
              </a:rPr>
              <a:t> </a:t>
            </a:r>
            <a:r>
              <a:rPr lang="en-GB" altLang="en-US" sz="2000" dirty="0" err="1">
                <a:latin typeface="Lucida Sans Unicode" panose="020B0602030504020204" pitchFamily="34" charset="0"/>
              </a:rPr>
              <a:t>mengganti</a:t>
            </a:r>
            <a:r>
              <a:rPr lang="en-GB" altLang="en-US" sz="2000" dirty="0">
                <a:latin typeface="Lucida Sans Unicode" panose="020B0602030504020204" pitchFamily="34" charset="0"/>
              </a:rPr>
              <a:t> </a:t>
            </a:r>
            <a:r>
              <a:rPr lang="en-GB" altLang="en-US" sz="2000" dirty="0" err="1">
                <a:latin typeface="Lucida Sans Unicode" panose="020B0602030504020204" pitchFamily="34" charset="0"/>
              </a:rPr>
              <a:t>posisi</a:t>
            </a:r>
            <a:r>
              <a:rPr lang="en-GB" altLang="en-US" sz="2000" dirty="0">
                <a:latin typeface="Lucida Sans Unicode" panose="020B0602030504020204" pitchFamily="34" charset="0"/>
              </a:rPr>
              <a:t> atom </a:t>
            </a:r>
            <a:r>
              <a:rPr lang="en-GB" altLang="en-US" sz="2000" dirty="0" err="1">
                <a:latin typeface="Lucida Sans Unicode" panose="020B0602030504020204" pitchFamily="34" charset="0"/>
              </a:rPr>
              <a:t>dengan</a:t>
            </a:r>
            <a:r>
              <a:rPr lang="en-GB" altLang="en-US" sz="2000" dirty="0">
                <a:latin typeface="Lucida Sans Unicode" panose="020B0602030504020204" pitchFamily="34" charset="0"/>
              </a:rPr>
              <a:t> </a:t>
            </a:r>
            <a:r>
              <a:rPr lang="en-GB" altLang="en-US" sz="2000" dirty="0" err="1">
                <a:latin typeface="Lucida Sans Unicode" panose="020B0602030504020204" pitchFamily="34" charset="0"/>
              </a:rPr>
              <a:t>titik</a:t>
            </a:r>
            <a:endParaRPr lang="en-US" altLang="zh-CN" sz="2000" dirty="0">
              <a:latin typeface="Lucida Sans Unicode" panose="020B0602030504020204" pitchFamily="34" charset="0"/>
            </a:endParaRPr>
          </a:p>
        </p:txBody>
      </p:sp>
      <p:sp>
        <p:nvSpPr>
          <p:cNvPr id="48" name="Rectangle 3"/>
          <p:cNvSpPr txBox="1">
            <a:spLocks noChangeArrowheads="1"/>
          </p:cNvSpPr>
          <p:nvPr/>
        </p:nvSpPr>
        <p:spPr>
          <a:xfrm>
            <a:off x="1752600" y="4495800"/>
            <a:ext cx="2590800" cy="5334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indent="-255905" defTabSz="914400" fontAlgn="auto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defRPr/>
            </a:pPr>
            <a:r>
              <a:rPr kumimoji="0" lang="en-GB" sz="2000" kern="1200" cap="none" spc="0" normalizeH="0" baseline="0" noProof="0" dirty="0">
                <a:latin typeface="+mn-lt"/>
                <a:ea typeface="+mn-ea"/>
                <a:cs typeface="+mn-cs"/>
                <a:sym typeface="+mn-ea"/>
              </a:rPr>
              <a:t> </a:t>
            </a:r>
            <a:r>
              <a:rPr kumimoji="0" lang="en-GB" sz="2000" kern="1200" cap="none" spc="0" normalizeH="0" baseline="0" noProof="0" dirty="0" err="1">
                <a:latin typeface="+mn-lt"/>
                <a:ea typeface="+mn-ea"/>
                <a:cs typeface="+mn-cs"/>
                <a:sym typeface="+mn-ea"/>
              </a:rPr>
              <a:t>kisi</a:t>
            </a:r>
            <a:r>
              <a:rPr kumimoji="0" lang="en-GB" sz="2000" kern="1200" cap="none" spc="0" normalizeH="0" baseline="0" noProof="0" dirty="0">
                <a:latin typeface="+mn-lt"/>
                <a:ea typeface="+mn-ea"/>
                <a:cs typeface="+mn-cs"/>
                <a:sym typeface="+mn-ea"/>
              </a:rPr>
              <a:t> </a:t>
            </a:r>
            <a:r>
              <a:rPr kumimoji="0" lang="en-GB" sz="2000" kern="1200" cap="none" spc="0" normalizeH="0" baseline="0" noProof="0" dirty="0" err="1">
                <a:latin typeface="+mn-lt"/>
                <a:ea typeface="+mn-ea"/>
                <a:cs typeface="+mn-cs"/>
                <a:sym typeface="+mn-ea"/>
              </a:rPr>
              <a:t>kristal</a:t>
            </a:r>
            <a:r>
              <a:rPr kumimoji="0" lang="en-GB" sz="2000" kern="1200" cap="none" spc="0" normalizeH="0" baseline="0" noProof="0" dirty="0">
                <a:latin typeface="+mn-lt"/>
                <a:ea typeface="+mn-ea"/>
                <a:cs typeface="+mn-cs"/>
                <a:sym typeface="+mn-ea"/>
              </a:rPr>
              <a:t> 2 </a:t>
            </a:r>
            <a:r>
              <a:rPr kumimoji="0" lang="en-GB" sz="2000" kern="1200" cap="none" spc="0" normalizeH="0" baseline="0" noProof="0" dirty="0" err="1">
                <a:latin typeface="+mn-lt"/>
                <a:ea typeface="+mn-ea"/>
                <a:cs typeface="+mn-cs"/>
                <a:sym typeface="+mn-ea"/>
              </a:rPr>
              <a:t>dimensi</a:t>
            </a:r>
            <a:endParaRPr kumimoji="0" lang="en-US" sz="2000" kern="1200" cap="none" spc="0" normalizeH="0" baseline="0" noProof="0" dirty="0">
              <a:latin typeface="+mn-lt"/>
              <a:ea typeface="+mn-ea"/>
              <a:cs typeface="+mn-cs"/>
              <a:sym typeface="+mn-ea"/>
            </a:endParaRPr>
          </a:p>
        </p:txBody>
      </p:sp>
    </p:spTree>
  </p:cSld>
  <p:clrMapOvr>
    <a:masterClrMapping/>
  </p:clrMapOvr>
  <p:transition>
    <p:cover dir="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Picture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73463" y="1295400"/>
            <a:ext cx="4808537" cy="5111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286000" y="762000"/>
            <a:ext cx="2590800" cy="5334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indent="-255905" defTabSz="914400" fontAlgn="auto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defRPr/>
            </a:pPr>
            <a:r>
              <a:rPr kumimoji="0" lang="en-GB" sz="2000" kern="1200" cap="none" spc="0" normalizeH="0" baseline="0" noProof="0" dirty="0">
                <a:latin typeface="+mn-lt"/>
                <a:ea typeface="+mn-ea"/>
                <a:cs typeface="+mn-cs"/>
                <a:sym typeface="+mn-ea"/>
              </a:rPr>
              <a:t> </a:t>
            </a:r>
            <a:r>
              <a:rPr kumimoji="0" lang="en-GB" sz="2000" kern="1200" cap="none" spc="0" normalizeH="0" baseline="0" noProof="0" dirty="0" err="1">
                <a:latin typeface="+mn-lt"/>
                <a:ea typeface="+mn-ea"/>
                <a:cs typeface="+mn-cs"/>
                <a:sym typeface="+mn-ea"/>
              </a:rPr>
              <a:t>kisi</a:t>
            </a:r>
            <a:r>
              <a:rPr kumimoji="0" lang="en-GB" sz="2000" kern="1200" cap="none" spc="0" normalizeH="0" baseline="0" noProof="0" dirty="0">
                <a:latin typeface="+mn-lt"/>
                <a:ea typeface="+mn-ea"/>
                <a:cs typeface="+mn-cs"/>
                <a:sym typeface="+mn-ea"/>
              </a:rPr>
              <a:t> </a:t>
            </a:r>
            <a:r>
              <a:rPr kumimoji="0" lang="en-GB" sz="2000" kern="1200" cap="none" spc="0" normalizeH="0" baseline="0" noProof="0" dirty="0" err="1">
                <a:latin typeface="+mn-lt"/>
                <a:ea typeface="+mn-ea"/>
                <a:cs typeface="+mn-cs"/>
                <a:sym typeface="+mn-ea"/>
              </a:rPr>
              <a:t>kristal</a:t>
            </a:r>
            <a:r>
              <a:rPr kumimoji="0" lang="en-GB" sz="2000" kern="1200" cap="none" spc="0" normalizeH="0" baseline="0" noProof="0" dirty="0">
                <a:latin typeface="+mn-lt"/>
                <a:ea typeface="+mn-ea"/>
                <a:cs typeface="+mn-cs"/>
                <a:sym typeface="+mn-ea"/>
              </a:rPr>
              <a:t> 3 </a:t>
            </a:r>
            <a:r>
              <a:rPr kumimoji="0" lang="en-GB" sz="2000" kern="1200" cap="none" spc="0" normalizeH="0" baseline="0" noProof="0" dirty="0" err="1">
                <a:latin typeface="+mn-lt"/>
                <a:ea typeface="+mn-ea"/>
                <a:cs typeface="+mn-cs"/>
                <a:sym typeface="+mn-ea"/>
              </a:rPr>
              <a:t>dimensi</a:t>
            </a:r>
            <a:endParaRPr kumimoji="0" lang="en-US" sz="2000" kern="1200" cap="none" spc="0" normalizeH="0" baseline="0" noProof="0" dirty="0">
              <a:latin typeface="+mn-lt"/>
              <a:ea typeface="+mn-ea"/>
              <a:cs typeface="+mn-cs"/>
              <a:sym typeface="+mn-ea"/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8673" name="Object 6" descr="kr2siec_b"/>
          <p:cNvGraphicFramePr>
            <a:graphicFrameLocks noGrp="1"/>
          </p:cNvGraphicFramePr>
          <p:nvPr>
            <p:ph idx="1"/>
          </p:nvPr>
        </p:nvGraphicFramePr>
        <p:xfrm>
          <a:off x="1905000" y="2057400"/>
          <a:ext cx="2981325" cy="340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2981325" imgH="3409950" progId="Paint.Picture">
                  <p:embed/>
                </p:oleObj>
              </mc:Choice>
              <mc:Fallback>
                <p:oleObj name="" r:id="rId1" imgW="2981325" imgH="3409950" progId="Paint.Picture">
                  <p:embed/>
                  <p:pic>
                    <p:nvPicPr>
                      <p:cNvPr id="0" name="Picture 3075"/>
                      <p:cNvPicPr/>
                      <p:nvPr/>
                    </p:nvPicPr>
                    <p:blipFill>
                      <a:blip r:embed="rId2">
                        <a:lum contrast="24000"/>
                      </a:blip>
                      <a:stretch>
                        <a:fillRect/>
                      </a:stretch>
                    </p:blipFill>
                    <p:spPr>
                      <a:xfrm>
                        <a:off x="1905000" y="2057400"/>
                        <a:ext cx="2981325" cy="340995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4637"/>
            <a:ext cx="8229600" cy="1143000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Vektor</a:t>
            </a:r>
            <a:r>
              <a:rPr kumimoji="0" lang="en-GB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 </a:t>
            </a:r>
            <a:r>
              <a:rPr kumimoji="0" lang="en-GB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kisi</a:t>
            </a:r>
            <a:r>
              <a:rPr kumimoji="0" lang="en-GB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 </a:t>
            </a:r>
            <a:r>
              <a:rPr kumimoji="0" lang="en-GB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translasi</a:t>
            </a:r>
            <a:r>
              <a:rPr kumimoji="0" lang="en-GB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–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2</a:t>
            </a:r>
            <a:r>
              <a:rPr kumimoji="0" lang="tr-TR" sz="32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D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Verdana" panose="020B0604030504040204" pitchFamily="34" charset="0"/>
              <a:ea typeface="+mj-ea"/>
              <a:cs typeface="+mj-cs"/>
            </a:endParaRPr>
          </a:p>
        </p:txBody>
      </p:sp>
      <p:sp>
        <p:nvSpPr>
          <p:cNvPr id="28675" name="Rectangle 6"/>
          <p:cNvSpPr/>
          <p:nvPr/>
        </p:nvSpPr>
        <p:spPr>
          <a:xfrm>
            <a:off x="5486400" y="1676400"/>
            <a:ext cx="4572000" cy="452310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120000"/>
              </a:lnSpc>
            </a:pPr>
            <a:r>
              <a:rPr lang="en-GB" altLang="x-none" sz="2000" dirty="0">
                <a:latin typeface="Arial Black" panose="020B0A04020102020204" pitchFamily="34" charset="0"/>
              </a:rPr>
              <a:t>Vektor kisi translasi ;</a:t>
            </a:r>
            <a:endParaRPr lang="en-GB" altLang="x-none" sz="2000" dirty="0">
              <a:latin typeface="Arial Black" panose="020B0A04020102020204" pitchFamily="34" charset="0"/>
            </a:endParaRPr>
          </a:p>
          <a:p>
            <a:pPr eaLnBrk="0" hangingPunct="0">
              <a:lnSpc>
                <a:spcPct val="120000"/>
              </a:lnSpc>
            </a:pPr>
            <a:r>
              <a:rPr lang="en-GB" altLang="x-none" sz="2000" dirty="0">
                <a:latin typeface="Arial Black" panose="020B0A04020102020204" pitchFamily="34" charset="0"/>
              </a:rPr>
              <a:t>         R = l a + m b</a:t>
            </a:r>
            <a:endParaRPr lang="en-GB" altLang="x-none" sz="2000" dirty="0">
              <a:latin typeface="Arial Black" panose="020B0A04020102020204" pitchFamily="34" charset="0"/>
            </a:endParaRPr>
          </a:p>
          <a:p>
            <a:pPr eaLnBrk="0" hangingPunct="0">
              <a:lnSpc>
                <a:spcPct val="120000"/>
              </a:lnSpc>
            </a:pPr>
            <a:r>
              <a:rPr lang="en-GB" altLang="x-none" sz="2000" dirty="0">
                <a:latin typeface="Arial Black" panose="020B0A04020102020204" pitchFamily="34" charset="0"/>
              </a:rPr>
              <a:t>a dan b adalah vektor basis kisi, sedangkan l dan m adalah bilangan bulat yang besarnya tergantung kisi. </a:t>
            </a:r>
            <a:endParaRPr lang="en-GB" altLang="x-none" sz="2000" dirty="0">
              <a:latin typeface="Arial Black" panose="020B0A04020102020204" pitchFamily="34" charset="0"/>
            </a:endParaRPr>
          </a:p>
          <a:p>
            <a:pPr eaLnBrk="0" hangingPunct="0">
              <a:lnSpc>
                <a:spcPct val="120000"/>
              </a:lnSpc>
            </a:pPr>
            <a:r>
              <a:rPr lang="en-GB" altLang="x-none" sz="2000" dirty="0">
                <a:latin typeface="Arial Black" panose="020B0A04020102020204" pitchFamily="34" charset="0"/>
              </a:rPr>
              <a:t>Vektor R di titik A dan C simetri translasi karena ekuivalen.</a:t>
            </a:r>
            <a:endParaRPr lang="en-GB" altLang="x-none" sz="2000" dirty="0">
              <a:latin typeface="Arial Black" panose="020B0A04020102020204" pitchFamily="34" charset="0"/>
            </a:endParaRPr>
          </a:p>
          <a:p>
            <a:pPr eaLnBrk="0" hangingPunct="0">
              <a:lnSpc>
                <a:spcPct val="120000"/>
              </a:lnSpc>
            </a:pPr>
            <a:r>
              <a:rPr lang="en-GB" altLang="x-none" sz="2000" u="sng" dirty="0">
                <a:latin typeface="Arial" panose="020B0604020202020204" pitchFamily="34" charset="0"/>
              </a:rPr>
              <a:t>Pemilihan vektor basis tidak khusus bisa saja vektor  translasi menjadi vektor basis</a:t>
            </a:r>
            <a:endParaRPr lang="en-GB" altLang="x-none" sz="2000" u="sng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cover dir="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7" name="Rectangle 3"/>
          <p:cNvSpPr>
            <a:spLocks noGrp="1"/>
          </p:cNvSpPr>
          <p:nvPr>
            <p:ph idx="1"/>
          </p:nvPr>
        </p:nvSpPr>
        <p:spPr>
          <a:xfrm>
            <a:off x="1981200" y="1405573"/>
            <a:ext cx="8229600" cy="4525962"/>
          </a:xfrm>
        </p:spPr>
        <p:txBody>
          <a:bodyPr vert="horz" wrap="square" lIns="91440" tIns="45720" rIns="91440" bIns="45720" anchor="t"/>
          <a:p>
            <a:pPr indent="-255270" eaLnBrk="1" hangingPunct="1"/>
            <a:r>
              <a:rPr lang="en-US" sz="2400" dirty="0"/>
              <a:t>Untuk 3 dimensi</a:t>
            </a:r>
            <a:endParaRPr lang="en-US" sz="2400" dirty="0"/>
          </a:p>
          <a:p>
            <a:pPr indent="-255270" eaLnBrk="1" hangingPunct="1">
              <a:buNone/>
            </a:pPr>
            <a:r>
              <a:rPr lang="en-US" sz="2400" dirty="0"/>
              <a:t>         R = </a:t>
            </a:r>
            <a:r>
              <a:rPr lang="en-GB" altLang="x-none" sz="2400" dirty="0"/>
              <a:t>la + mb +nc</a:t>
            </a:r>
            <a:endParaRPr lang="en-GB" altLang="x-none" sz="2400" dirty="0"/>
          </a:p>
          <a:p>
            <a:pPr indent="-255270" eaLnBrk="1" hangingPunct="1">
              <a:buNone/>
            </a:pPr>
            <a:r>
              <a:rPr lang="en-GB" altLang="x-none" sz="2400" dirty="0"/>
              <a:t>   Disini a, b and c vektor basis arah sb.X, sb.Y, dan sb.Z.  l,m,n adalah bilangan bulat.</a:t>
            </a:r>
            <a:endParaRPr lang="en-GB" altLang="x-none" sz="2400" dirty="0"/>
          </a:p>
          <a:p>
            <a:pPr indent="-255270" eaLnBrk="1" hangingPunct="1">
              <a:buNone/>
            </a:pPr>
            <a:endParaRPr lang="en-GB" altLang="x-none" sz="2400" dirty="0"/>
          </a:p>
          <a:p>
            <a:pPr indent="-255270" eaLnBrk="1" hangingPunct="1">
              <a:buNone/>
            </a:pPr>
            <a:endParaRPr lang="en-GB" altLang="x-none" sz="2400" dirty="0"/>
          </a:p>
          <a:p>
            <a:pPr indent="-255270" eaLnBrk="1" hangingPunct="1">
              <a:buNone/>
            </a:pPr>
            <a:endParaRPr lang="en-US" sz="2400" dirty="0"/>
          </a:p>
          <a:p>
            <a:pPr indent="-255270" eaLnBrk="1" hangingPunct="1">
              <a:lnSpc>
                <a:spcPct val="80000"/>
              </a:lnSpc>
              <a:buNone/>
            </a:pPr>
            <a:r>
              <a:rPr lang="en-US" sz="1800" dirty="0"/>
              <a:t>      </a:t>
            </a:r>
            <a:endParaRPr lang="en-US" sz="1800" dirty="0"/>
          </a:p>
        </p:txBody>
      </p:sp>
      <p:cxnSp>
        <p:nvCxnSpPr>
          <p:cNvPr id="6" name="Straight Connector 5"/>
          <p:cNvCxnSpPr/>
          <p:nvPr/>
        </p:nvCxnSpPr>
        <p:spPr>
          <a:xfrm rot="5400000">
            <a:off x="5141913" y="4457700"/>
            <a:ext cx="114458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715000" y="5029200"/>
            <a:ext cx="16002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rot="10800000" flipV="1">
            <a:off x="5029200" y="5029200"/>
            <a:ext cx="685800" cy="53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5400000" flipH="1" flipV="1">
            <a:off x="5676900" y="4305300"/>
            <a:ext cx="762000" cy="685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5400000">
            <a:off x="5829300" y="4838700"/>
            <a:ext cx="1143000" cy="3175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10800000">
            <a:off x="5257800" y="5410200"/>
            <a:ext cx="1143000" cy="158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rot="5400000" flipH="1" flipV="1">
            <a:off x="6362700" y="5067300"/>
            <a:ext cx="381000" cy="30480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5" name="TextBox 22"/>
          <p:cNvSpPr txBox="1"/>
          <p:nvPr/>
        </p:nvSpPr>
        <p:spPr>
          <a:xfrm>
            <a:off x="4343400" y="5638800"/>
            <a:ext cx="8382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en-US" dirty="0">
                <a:latin typeface="Arial Black" panose="020B0A04020102020204" pitchFamily="34" charset="0"/>
              </a:rPr>
              <a:t>Sb.X</a:t>
            </a:r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29706" name="TextBox 23"/>
          <p:cNvSpPr txBox="1"/>
          <p:nvPr/>
        </p:nvSpPr>
        <p:spPr>
          <a:xfrm>
            <a:off x="5257800" y="3429000"/>
            <a:ext cx="8382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en-US" dirty="0">
                <a:latin typeface="Arial Black" panose="020B0A04020102020204" pitchFamily="34" charset="0"/>
              </a:rPr>
              <a:t>Sb.Z</a:t>
            </a:r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29707" name="TextBox 24"/>
          <p:cNvSpPr txBox="1"/>
          <p:nvPr/>
        </p:nvSpPr>
        <p:spPr>
          <a:xfrm>
            <a:off x="7391400" y="4876800"/>
            <a:ext cx="8382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en-US" dirty="0">
                <a:latin typeface="Arial Black" panose="020B0A04020102020204" pitchFamily="34" charset="0"/>
              </a:rPr>
              <a:t>Sb.Y</a:t>
            </a:r>
            <a:endParaRPr lang="en-US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>
    <p:cover dir="d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5" name="Rectangle 3"/>
          <p:cNvSpPr>
            <a:spLocks noGrp="1"/>
          </p:cNvSpPr>
          <p:nvPr>
            <p:ph idx="1"/>
          </p:nvPr>
        </p:nvSpPr>
        <p:spPr>
          <a:xfrm>
            <a:off x="2057400" y="2438400"/>
            <a:ext cx="8229600" cy="2133600"/>
          </a:xfrm>
        </p:spPr>
        <p:txBody>
          <a:bodyPr vert="horz" wrap="square" lIns="91440" tIns="45720" rIns="91440" bIns="45720" anchor="t"/>
          <a:p>
            <a:pPr indent="-255270" eaLnBrk="1" hangingPunct="1">
              <a:lnSpc>
                <a:spcPct val="130000"/>
              </a:lnSpc>
            </a:pPr>
            <a:r>
              <a:rPr lang="en-US" sz="2800" dirty="0"/>
              <a:t>Basis : sekumpulan atom atau molekul indentik dalam komposisi atau sekumpulan atom yang menggambarkan struktur kristal.</a:t>
            </a:r>
            <a:endParaRPr lang="en-US" sz="2800" dirty="0"/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438400" y="838200"/>
            <a:ext cx="1828800" cy="1143000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1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Basis</a:t>
            </a:r>
            <a:endParaRPr kumimoji="0" lang="en-US" sz="41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cover dir="d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707" name="Rectangle 11"/>
          <p:cNvSpPr>
            <a:spLocks noGrp="1" noChangeArrowheads="1"/>
          </p:cNvSpPr>
          <p:nvPr>
            <p:ph idx="1"/>
          </p:nvPr>
        </p:nvSpPr>
        <p:spPr>
          <a:xfrm>
            <a:off x="2057400" y="1676400"/>
            <a:ext cx="7772400" cy="838200"/>
          </a:xfrm>
        </p:spPr>
        <p:txBody>
          <a:bodyPr vert="horz" wrap="square" lIns="91440" tIns="45720" rIns="91440" bIns="45720" numCol="1" anchor="t" anchorCtr="0" compatLnSpc="1">
            <a:normAutofit fontScale="85000"/>
          </a:bodyPr>
          <a:lstStyle/>
          <a:p>
            <a:pPr marL="365760" marR="0" lvl="0" indent="-255905" algn="just" defTabSz="914400" rtl="0" eaLnBrk="1" fontAlgn="auto" latinLnBrk="0" hangingPunct="1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 panose="05040102010807070707"/>
              <a:buChar char=""/>
              <a:defRPr/>
            </a:pPr>
            <a:r>
              <a:rPr kumimoji="0" lang="en-GB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Struktur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kristal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dapat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diperoleh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dengan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menempelkan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atom </a:t>
            </a:r>
            <a:r>
              <a:rPr kumimoji="0" lang="en-GB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atau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sekolompok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atom  (basis) </a:t>
            </a:r>
            <a:r>
              <a:rPr kumimoji="0" lang="en-GB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ke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titik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kisi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en-GB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5905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304800"/>
            <a:ext cx="7772400" cy="990600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Struktur</a:t>
            </a:r>
            <a:r>
              <a:rPr kumimoji="0" lang="en-GB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 </a:t>
            </a:r>
            <a:r>
              <a:rPr kumimoji="0" lang="en-GB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kristal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2771" name="Rectangle 5"/>
          <p:cNvSpPr/>
          <p:nvPr/>
        </p:nvSpPr>
        <p:spPr>
          <a:xfrm>
            <a:off x="3352800" y="6019800"/>
            <a:ext cx="5407660" cy="3124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8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None/>
            </a:pPr>
            <a:r>
              <a:rPr lang="en-US" b="1" dirty="0">
                <a:solidFill>
                  <a:schemeClr val="tx2"/>
                </a:solidFill>
                <a:latin typeface="Arial Black" panose="020B0A04020102020204" pitchFamily="34" charset="0"/>
              </a:rPr>
              <a:t>Crystal lattice + basis = Crystal structure</a:t>
            </a:r>
            <a:endParaRPr lang="en-US" b="1" dirty="0">
              <a:solidFill>
                <a:schemeClr val="tx2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32772" name="Group 75"/>
          <p:cNvGrpSpPr/>
          <p:nvPr/>
        </p:nvGrpSpPr>
        <p:grpSpPr>
          <a:xfrm>
            <a:off x="2895600" y="3048000"/>
            <a:ext cx="6324600" cy="2667000"/>
            <a:chOff x="1202" y="2251"/>
            <a:chExt cx="3583" cy="1593"/>
          </a:xfrm>
        </p:grpSpPr>
        <p:pic>
          <p:nvPicPr>
            <p:cNvPr id="32773" name="Picture 6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202" y="2251"/>
              <a:ext cx="3583" cy="1593"/>
            </a:xfrm>
            <a:prstGeom prst="rect">
              <a:avLst/>
            </a:prstGeom>
            <a:noFill/>
            <a:ln w="12700">
              <a:noFill/>
            </a:ln>
          </p:spPr>
        </p:pic>
        <p:sp>
          <p:nvSpPr>
            <p:cNvPr id="32774" name="AutoShape 63"/>
            <p:cNvSpPr/>
            <p:nvPr/>
          </p:nvSpPr>
          <p:spPr>
            <a:xfrm>
              <a:off x="1457" y="2549"/>
              <a:ext cx="62" cy="65"/>
            </a:xfrm>
            <a:prstGeom prst="flowChartConnector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2775" name="AutoShape 64"/>
            <p:cNvSpPr/>
            <p:nvPr/>
          </p:nvSpPr>
          <p:spPr>
            <a:xfrm>
              <a:off x="1474" y="3048"/>
              <a:ext cx="62" cy="65"/>
            </a:xfrm>
            <a:prstGeom prst="flowChartConnector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2776" name="AutoShape 65"/>
            <p:cNvSpPr/>
            <p:nvPr/>
          </p:nvSpPr>
          <p:spPr>
            <a:xfrm>
              <a:off x="1474" y="3547"/>
              <a:ext cx="62" cy="65"/>
            </a:xfrm>
            <a:prstGeom prst="flowChartConnector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2777" name="AutoShape 68"/>
            <p:cNvSpPr/>
            <p:nvPr/>
          </p:nvSpPr>
          <p:spPr>
            <a:xfrm>
              <a:off x="1894" y="2523"/>
              <a:ext cx="62" cy="65"/>
            </a:xfrm>
            <a:prstGeom prst="flowChartConnector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2778" name="AutoShape 69"/>
            <p:cNvSpPr/>
            <p:nvPr/>
          </p:nvSpPr>
          <p:spPr>
            <a:xfrm>
              <a:off x="1911" y="3041"/>
              <a:ext cx="62" cy="65"/>
            </a:xfrm>
            <a:prstGeom prst="flowChartConnector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2779" name="AutoShape 70"/>
            <p:cNvSpPr/>
            <p:nvPr/>
          </p:nvSpPr>
          <p:spPr>
            <a:xfrm>
              <a:off x="1911" y="3566"/>
              <a:ext cx="62" cy="65"/>
            </a:xfrm>
            <a:prstGeom prst="flowChartConnector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2780" name="AutoShape 71"/>
            <p:cNvSpPr/>
            <p:nvPr/>
          </p:nvSpPr>
          <p:spPr>
            <a:xfrm>
              <a:off x="2347" y="2523"/>
              <a:ext cx="62" cy="65"/>
            </a:xfrm>
            <a:prstGeom prst="flowChartConnector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2781" name="AutoShape 72"/>
            <p:cNvSpPr/>
            <p:nvPr/>
          </p:nvSpPr>
          <p:spPr>
            <a:xfrm>
              <a:off x="2364" y="3041"/>
              <a:ext cx="62" cy="65"/>
            </a:xfrm>
            <a:prstGeom prst="flowChartConnector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2782" name="AutoShape 73"/>
            <p:cNvSpPr/>
            <p:nvPr/>
          </p:nvSpPr>
          <p:spPr>
            <a:xfrm>
              <a:off x="2364" y="3566"/>
              <a:ext cx="62" cy="65"/>
            </a:xfrm>
            <a:prstGeom prst="flowChartConnector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>
    <p:cover dir="d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3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p>
            <a:pPr indent="-255270" algn="just" eaLnBrk="1" hangingPunct="1">
              <a:lnSpc>
                <a:spcPct val="130000"/>
              </a:lnSpc>
            </a:pPr>
            <a:r>
              <a:rPr lang="en-GB" altLang="x-none" sz="2800" dirty="0"/>
              <a:t>Komponen terkecil dari kristal yang apabila dirangkai secara translasi membentuk kristal secara keseluruhan. </a:t>
            </a:r>
            <a:endParaRPr lang="en-GB" altLang="x-none" sz="2800" dirty="0"/>
          </a:p>
          <a:p>
            <a:pPr indent="-255270" algn="just" eaLnBrk="1" hangingPunct="1">
              <a:lnSpc>
                <a:spcPct val="130000"/>
              </a:lnSpc>
            </a:pPr>
            <a:r>
              <a:rPr lang="en-GB" altLang="x-none" sz="2800" dirty="0"/>
              <a:t>Pemilihan sel satuan tidak khas.</a:t>
            </a:r>
            <a:endParaRPr lang="en-GB" altLang="x-none" sz="2800" dirty="0"/>
          </a:p>
          <a:p>
            <a:pPr indent="-255270" algn="just" eaLnBrk="1" hangingPunct="1">
              <a:lnSpc>
                <a:spcPct val="130000"/>
              </a:lnSpc>
            </a:pPr>
            <a:r>
              <a:rPr lang="en-GB" altLang="x-none" sz="2800" dirty="0"/>
              <a:t>Mempunyai luasan (2D) atau volume (3D) terkecil</a:t>
            </a:r>
            <a:endParaRPr lang="en-GB" altLang="x-none" sz="2800" dirty="0"/>
          </a:p>
          <a:p>
            <a:pPr indent="-255270" eaLnBrk="1" hangingPunct="1">
              <a:lnSpc>
                <a:spcPct val="130000"/>
              </a:lnSpc>
              <a:buNone/>
            </a:pPr>
            <a:endParaRPr lang="en-US" sz="2800" dirty="0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4637"/>
            <a:ext cx="8229600" cy="1143000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Sel</a:t>
            </a:r>
            <a:r>
              <a:rPr kumimoji="0" lang="en-US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Satuan</a:t>
            </a:r>
            <a:r>
              <a:rPr kumimoji="0" lang="en-US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(Unit Cell)</a:t>
            </a:r>
            <a:endParaRPr kumimoji="0" lang="en-US" sz="41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cover dir="d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4817" name="Group 3"/>
          <p:cNvGrpSpPr/>
          <p:nvPr/>
        </p:nvGrpSpPr>
        <p:grpSpPr>
          <a:xfrm>
            <a:off x="3505200" y="1447800"/>
            <a:ext cx="4876800" cy="3124200"/>
            <a:chOff x="1474" y="1888"/>
            <a:chExt cx="2812" cy="1361"/>
          </a:xfrm>
        </p:grpSpPr>
        <p:sp>
          <p:nvSpPr>
            <p:cNvPr id="34818" name="Rectangle 4"/>
            <p:cNvSpPr/>
            <p:nvPr/>
          </p:nvSpPr>
          <p:spPr>
            <a:xfrm>
              <a:off x="1519" y="1933"/>
              <a:ext cx="2722" cy="1270"/>
            </a:xfrm>
            <a:prstGeom prst="rect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19" name="Rectangle 5"/>
            <p:cNvSpPr/>
            <p:nvPr/>
          </p:nvSpPr>
          <p:spPr>
            <a:xfrm>
              <a:off x="1973" y="1933"/>
              <a:ext cx="1814" cy="1270"/>
            </a:xfrm>
            <a:prstGeom prst="rect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20" name="Rectangle 6"/>
            <p:cNvSpPr/>
            <p:nvPr/>
          </p:nvSpPr>
          <p:spPr>
            <a:xfrm>
              <a:off x="2426" y="1933"/>
              <a:ext cx="908" cy="1270"/>
            </a:xfrm>
            <a:prstGeom prst="rect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21" name="Line 7"/>
            <p:cNvSpPr/>
            <p:nvPr/>
          </p:nvSpPr>
          <p:spPr>
            <a:xfrm>
              <a:off x="2880" y="1933"/>
              <a:ext cx="0" cy="127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4822" name="Line 8"/>
            <p:cNvSpPr/>
            <p:nvPr/>
          </p:nvSpPr>
          <p:spPr>
            <a:xfrm>
              <a:off x="1519" y="2251"/>
              <a:ext cx="267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4823" name="Line 9"/>
            <p:cNvSpPr/>
            <p:nvPr/>
          </p:nvSpPr>
          <p:spPr>
            <a:xfrm>
              <a:off x="1519" y="2568"/>
              <a:ext cx="267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4824" name="Line 10"/>
            <p:cNvSpPr/>
            <p:nvPr/>
          </p:nvSpPr>
          <p:spPr>
            <a:xfrm>
              <a:off x="1519" y="2886"/>
              <a:ext cx="267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4825" name="AutoShape 11"/>
            <p:cNvSpPr/>
            <p:nvPr/>
          </p:nvSpPr>
          <p:spPr>
            <a:xfrm flipV="1">
              <a:off x="1474" y="2840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26" name="AutoShape 12"/>
            <p:cNvSpPr/>
            <p:nvPr/>
          </p:nvSpPr>
          <p:spPr>
            <a:xfrm flipV="1">
              <a:off x="1474" y="3158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27" name="AutoShape 13"/>
            <p:cNvSpPr/>
            <p:nvPr/>
          </p:nvSpPr>
          <p:spPr>
            <a:xfrm flipV="1">
              <a:off x="1474" y="2523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28" name="AutoShape 14"/>
            <p:cNvSpPr/>
            <p:nvPr/>
          </p:nvSpPr>
          <p:spPr>
            <a:xfrm flipV="1">
              <a:off x="1474" y="2205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29" name="AutoShape 15"/>
            <p:cNvSpPr/>
            <p:nvPr/>
          </p:nvSpPr>
          <p:spPr>
            <a:xfrm flipV="1">
              <a:off x="1474" y="1888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30" name="AutoShape 16"/>
            <p:cNvSpPr/>
            <p:nvPr/>
          </p:nvSpPr>
          <p:spPr>
            <a:xfrm flipV="1">
              <a:off x="1927" y="2840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31" name="AutoShape 17"/>
            <p:cNvSpPr/>
            <p:nvPr/>
          </p:nvSpPr>
          <p:spPr>
            <a:xfrm flipV="1">
              <a:off x="1927" y="3158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32" name="AutoShape 18"/>
            <p:cNvSpPr/>
            <p:nvPr/>
          </p:nvSpPr>
          <p:spPr>
            <a:xfrm flipV="1">
              <a:off x="1927" y="2523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33" name="AutoShape 19"/>
            <p:cNvSpPr/>
            <p:nvPr/>
          </p:nvSpPr>
          <p:spPr>
            <a:xfrm flipV="1">
              <a:off x="1927" y="2205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34" name="AutoShape 20"/>
            <p:cNvSpPr/>
            <p:nvPr/>
          </p:nvSpPr>
          <p:spPr>
            <a:xfrm flipV="1">
              <a:off x="1927" y="1888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35" name="AutoShape 21"/>
            <p:cNvSpPr/>
            <p:nvPr/>
          </p:nvSpPr>
          <p:spPr>
            <a:xfrm flipV="1">
              <a:off x="2381" y="2840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36" name="AutoShape 22"/>
            <p:cNvSpPr/>
            <p:nvPr/>
          </p:nvSpPr>
          <p:spPr>
            <a:xfrm flipV="1">
              <a:off x="2381" y="3158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37" name="AutoShape 23"/>
            <p:cNvSpPr/>
            <p:nvPr/>
          </p:nvSpPr>
          <p:spPr>
            <a:xfrm flipV="1">
              <a:off x="2381" y="2523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38" name="AutoShape 24"/>
            <p:cNvSpPr/>
            <p:nvPr/>
          </p:nvSpPr>
          <p:spPr>
            <a:xfrm flipV="1">
              <a:off x="2381" y="2205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39" name="AutoShape 25"/>
            <p:cNvSpPr/>
            <p:nvPr/>
          </p:nvSpPr>
          <p:spPr>
            <a:xfrm flipV="1">
              <a:off x="2381" y="1888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40" name="AutoShape 26"/>
            <p:cNvSpPr/>
            <p:nvPr/>
          </p:nvSpPr>
          <p:spPr>
            <a:xfrm flipV="1">
              <a:off x="2834" y="2840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41" name="AutoShape 27"/>
            <p:cNvSpPr/>
            <p:nvPr/>
          </p:nvSpPr>
          <p:spPr>
            <a:xfrm flipV="1">
              <a:off x="2834" y="3158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42" name="AutoShape 28"/>
            <p:cNvSpPr/>
            <p:nvPr/>
          </p:nvSpPr>
          <p:spPr>
            <a:xfrm flipV="1">
              <a:off x="2834" y="2523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43" name="AutoShape 29"/>
            <p:cNvSpPr/>
            <p:nvPr/>
          </p:nvSpPr>
          <p:spPr>
            <a:xfrm flipV="1">
              <a:off x="2834" y="2205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44" name="AutoShape 30"/>
            <p:cNvSpPr/>
            <p:nvPr/>
          </p:nvSpPr>
          <p:spPr>
            <a:xfrm flipV="1">
              <a:off x="2834" y="1888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45" name="AutoShape 31"/>
            <p:cNvSpPr/>
            <p:nvPr/>
          </p:nvSpPr>
          <p:spPr>
            <a:xfrm flipV="1">
              <a:off x="3288" y="2840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46" name="AutoShape 32"/>
            <p:cNvSpPr/>
            <p:nvPr/>
          </p:nvSpPr>
          <p:spPr>
            <a:xfrm flipV="1">
              <a:off x="3288" y="3158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47" name="AutoShape 33"/>
            <p:cNvSpPr/>
            <p:nvPr/>
          </p:nvSpPr>
          <p:spPr>
            <a:xfrm flipV="1">
              <a:off x="3288" y="2523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48" name="AutoShape 34"/>
            <p:cNvSpPr/>
            <p:nvPr/>
          </p:nvSpPr>
          <p:spPr>
            <a:xfrm flipV="1">
              <a:off x="3288" y="2205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49" name="AutoShape 35"/>
            <p:cNvSpPr/>
            <p:nvPr/>
          </p:nvSpPr>
          <p:spPr>
            <a:xfrm flipV="1">
              <a:off x="3288" y="1888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50" name="AutoShape 36"/>
            <p:cNvSpPr/>
            <p:nvPr/>
          </p:nvSpPr>
          <p:spPr>
            <a:xfrm flipV="1">
              <a:off x="3742" y="2840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51" name="AutoShape 37"/>
            <p:cNvSpPr/>
            <p:nvPr/>
          </p:nvSpPr>
          <p:spPr>
            <a:xfrm flipV="1">
              <a:off x="3742" y="3158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52" name="AutoShape 38"/>
            <p:cNvSpPr/>
            <p:nvPr/>
          </p:nvSpPr>
          <p:spPr>
            <a:xfrm flipV="1">
              <a:off x="3742" y="2523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53" name="AutoShape 39"/>
            <p:cNvSpPr/>
            <p:nvPr/>
          </p:nvSpPr>
          <p:spPr>
            <a:xfrm flipV="1">
              <a:off x="3742" y="2205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54" name="AutoShape 40"/>
            <p:cNvSpPr/>
            <p:nvPr/>
          </p:nvSpPr>
          <p:spPr>
            <a:xfrm flipV="1">
              <a:off x="3742" y="1888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55" name="AutoShape 41"/>
            <p:cNvSpPr/>
            <p:nvPr/>
          </p:nvSpPr>
          <p:spPr>
            <a:xfrm flipV="1">
              <a:off x="4195" y="2840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56" name="AutoShape 42"/>
            <p:cNvSpPr/>
            <p:nvPr/>
          </p:nvSpPr>
          <p:spPr>
            <a:xfrm flipV="1">
              <a:off x="4195" y="3158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57" name="AutoShape 43"/>
            <p:cNvSpPr/>
            <p:nvPr/>
          </p:nvSpPr>
          <p:spPr>
            <a:xfrm flipV="1">
              <a:off x="4195" y="2523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58" name="AutoShape 44"/>
            <p:cNvSpPr/>
            <p:nvPr/>
          </p:nvSpPr>
          <p:spPr>
            <a:xfrm flipV="1">
              <a:off x="4195" y="2205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4859" name="AutoShape 45"/>
            <p:cNvSpPr/>
            <p:nvPr/>
          </p:nvSpPr>
          <p:spPr>
            <a:xfrm flipV="1">
              <a:off x="4195" y="1888"/>
              <a:ext cx="91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rot="10800000" wrap="none" anchor="ctr"/>
            <a:p>
              <a:endParaRPr lang="tr-TR" altLang="x-none" b="1" dirty="0">
                <a:solidFill>
                  <a:schemeClr val="bg1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" name="Group 133"/>
          <p:cNvGrpSpPr/>
          <p:nvPr/>
        </p:nvGrpSpPr>
        <p:grpSpPr>
          <a:xfrm flipH="1">
            <a:off x="6019800" y="2286000"/>
            <a:ext cx="1533525" cy="733425"/>
            <a:chOff x="476" y="2432"/>
            <a:chExt cx="862" cy="318"/>
          </a:xfrm>
        </p:grpSpPr>
        <p:sp>
          <p:nvSpPr>
            <p:cNvPr id="34861" name="AutoShape 132"/>
            <p:cNvSpPr/>
            <p:nvPr/>
          </p:nvSpPr>
          <p:spPr>
            <a:xfrm>
              <a:off x="476" y="2432"/>
              <a:ext cx="862" cy="318"/>
            </a:xfrm>
            <a:prstGeom prst="parallelogram">
              <a:avLst>
                <a:gd name="adj" fmla="val 132070"/>
              </a:avLst>
            </a:prstGeom>
            <a:gradFill rotWithShape="1">
              <a:gsLst>
                <a:gs pos="0">
                  <a:srgbClr val="FFCCCC"/>
                </a:gs>
                <a:gs pos="100000">
                  <a:srgbClr val="FFFFFF"/>
                </a:gs>
              </a:gsLst>
              <a:lin ang="5400000" scaled="1"/>
              <a:tileRect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tr-TR" altLang="x-none" dirty="0">
                  <a:latin typeface="Arial" panose="020B0604020202020204" pitchFamily="34" charset="0"/>
                </a:rPr>
                <a:t>S</a:t>
              </a:r>
              <a:r>
                <a:rPr lang="en-US" dirty="0">
                  <a:latin typeface="Arial" panose="020B0604020202020204" pitchFamily="34" charset="0"/>
                </a:rPr>
                <a:t>’</a:t>
              </a:r>
              <a:endParaRPr lang="tr-TR" altLang="x-none" dirty="0">
                <a:latin typeface="Arial" panose="020B0604020202020204" pitchFamily="34" charset="0"/>
              </a:endParaRPr>
            </a:p>
          </p:txBody>
        </p:sp>
        <p:grpSp>
          <p:nvGrpSpPr>
            <p:cNvPr id="34862" name="Group 129"/>
            <p:cNvGrpSpPr/>
            <p:nvPr/>
          </p:nvGrpSpPr>
          <p:grpSpPr>
            <a:xfrm>
              <a:off x="476" y="2432"/>
              <a:ext cx="454" cy="317"/>
              <a:chOff x="1927" y="3430"/>
              <a:chExt cx="454" cy="317"/>
            </a:xfrm>
          </p:grpSpPr>
          <p:sp>
            <p:nvSpPr>
              <p:cNvPr id="34863" name="Line 130"/>
              <p:cNvSpPr/>
              <p:nvPr/>
            </p:nvSpPr>
            <p:spPr>
              <a:xfrm>
                <a:off x="1927" y="3747"/>
                <a:ext cx="454" cy="0"/>
              </a:xfrm>
              <a:prstGeom prst="line">
                <a:avLst/>
              </a:prstGeom>
              <a:ln w="57150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  <p:sp>
            <p:nvSpPr>
              <p:cNvPr id="34864" name="Line 131"/>
              <p:cNvSpPr/>
              <p:nvPr/>
            </p:nvSpPr>
            <p:spPr>
              <a:xfrm flipV="1">
                <a:off x="1927" y="3430"/>
                <a:ext cx="454" cy="317"/>
              </a:xfrm>
              <a:prstGeom prst="line">
                <a:avLst/>
              </a:prstGeom>
              <a:ln w="57150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</p:grpSp>
      </p:grpSp>
      <p:grpSp>
        <p:nvGrpSpPr>
          <p:cNvPr id="5" name="Group 228"/>
          <p:cNvGrpSpPr/>
          <p:nvPr/>
        </p:nvGrpSpPr>
        <p:grpSpPr>
          <a:xfrm>
            <a:off x="5105400" y="3733800"/>
            <a:ext cx="1573213" cy="730250"/>
            <a:chOff x="2880" y="3285"/>
            <a:chExt cx="907" cy="318"/>
          </a:xfrm>
        </p:grpSpPr>
        <p:sp>
          <p:nvSpPr>
            <p:cNvPr id="34866" name="AutoShape 135"/>
            <p:cNvSpPr/>
            <p:nvPr/>
          </p:nvSpPr>
          <p:spPr>
            <a:xfrm>
              <a:off x="2925" y="3285"/>
              <a:ext cx="862" cy="318"/>
            </a:xfrm>
            <a:prstGeom prst="parallelogram">
              <a:avLst>
                <a:gd name="adj" fmla="val 132070"/>
              </a:avLst>
            </a:prstGeom>
            <a:gradFill rotWithShape="1">
              <a:gsLst>
                <a:gs pos="0">
                  <a:srgbClr val="FFCCCC"/>
                </a:gs>
                <a:gs pos="100000">
                  <a:srgbClr val="FFFFFF"/>
                </a:gs>
              </a:gsLst>
              <a:lin ang="5400000" scaled="1"/>
              <a:tileRect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tr-TR" altLang="x-none" dirty="0">
                  <a:latin typeface="Arial" panose="020B0604020202020204" pitchFamily="34" charset="0"/>
                </a:rPr>
                <a:t>S</a:t>
              </a:r>
              <a:r>
                <a:rPr lang="en-US" dirty="0">
                  <a:latin typeface="Arial" panose="020B0604020202020204" pitchFamily="34" charset="0"/>
                </a:rPr>
                <a:t>’</a:t>
              </a:r>
              <a:endParaRPr lang="tr-TR" altLang="x-none" dirty="0">
                <a:latin typeface="Arial" panose="020B0604020202020204" pitchFamily="34" charset="0"/>
              </a:endParaRPr>
            </a:p>
          </p:txBody>
        </p:sp>
        <p:grpSp>
          <p:nvGrpSpPr>
            <p:cNvPr id="34867" name="Group 136"/>
            <p:cNvGrpSpPr/>
            <p:nvPr/>
          </p:nvGrpSpPr>
          <p:grpSpPr>
            <a:xfrm>
              <a:off x="2880" y="3286"/>
              <a:ext cx="454" cy="317"/>
              <a:chOff x="1927" y="3430"/>
              <a:chExt cx="454" cy="317"/>
            </a:xfrm>
          </p:grpSpPr>
          <p:sp>
            <p:nvSpPr>
              <p:cNvPr id="34868" name="Line 137"/>
              <p:cNvSpPr/>
              <p:nvPr/>
            </p:nvSpPr>
            <p:spPr>
              <a:xfrm>
                <a:off x="1927" y="3747"/>
                <a:ext cx="454" cy="0"/>
              </a:xfrm>
              <a:prstGeom prst="line">
                <a:avLst/>
              </a:prstGeom>
              <a:ln w="57150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  <p:sp>
            <p:nvSpPr>
              <p:cNvPr id="34869" name="Line 138"/>
              <p:cNvSpPr/>
              <p:nvPr/>
            </p:nvSpPr>
            <p:spPr>
              <a:xfrm flipV="1">
                <a:off x="1927" y="3430"/>
                <a:ext cx="454" cy="317"/>
              </a:xfrm>
              <a:prstGeom prst="line">
                <a:avLst/>
              </a:prstGeom>
              <a:ln w="57150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</p:grpSp>
      </p:grpSp>
      <p:sp>
        <p:nvSpPr>
          <p:cNvPr id="34870" name="Text Box 209"/>
          <p:cNvSpPr txBox="1"/>
          <p:nvPr/>
        </p:nvSpPr>
        <p:spPr>
          <a:xfrm>
            <a:off x="3886200" y="4572000"/>
            <a:ext cx="2971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tr-TR" altLang="x-none" b="1" dirty="0">
                <a:latin typeface="Times New Roman" panose="02020603050405020304" pitchFamily="18" charset="0"/>
              </a:rPr>
              <a:t>a</a:t>
            </a:r>
            <a:endParaRPr lang="tr-TR" altLang="x-none" b="1" dirty="0">
              <a:latin typeface="Times New Roman" panose="02020603050405020304" pitchFamily="18" charset="0"/>
            </a:endParaRPr>
          </a:p>
        </p:txBody>
      </p:sp>
      <p:grpSp>
        <p:nvGrpSpPr>
          <p:cNvPr id="7" name="Group 227"/>
          <p:cNvGrpSpPr/>
          <p:nvPr/>
        </p:nvGrpSpPr>
        <p:grpSpPr>
          <a:xfrm>
            <a:off x="3581400" y="3733800"/>
            <a:ext cx="787400" cy="738188"/>
            <a:chOff x="2018" y="3281"/>
            <a:chExt cx="454" cy="322"/>
          </a:xfrm>
        </p:grpSpPr>
        <p:sp>
          <p:nvSpPr>
            <p:cNvPr id="34872" name="Rectangle 207"/>
            <p:cNvSpPr/>
            <p:nvPr/>
          </p:nvSpPr>
          <p:spPr>
            <a:xfrm>
              <a:off x="2019" y="3285"/>
              <a:ext cx="453" cy="318"/>
            </a:xfrm>
            <a:prstGeom prst="rect">
              <a:avLst/>
            </a:prstGeom>
            <a:gradFill rotWithShape="1">
              <a:gsLst>
                <a:gs pos="0">
                  <a:srgbClr val="FFCCCC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tr-TR" altLang="x-none" dirty="0">
                  <a:latin typeface="Times New Roman" panose="02020603050405020304" pitchFamily="18" charset="0"/>
                </a:rPr>
                <a:t>S</a:t>
              </a:r>
              <a:endParaRPr lang="tr-TR" altLang="x-none" dirty="0">
                <a:latin typeface="Times New Roman" panose="02020603050405020304" pitchFamily="18" charset="0"/>
              </a:endParaRPr>
            </a:p>
          </p:txBody>
        </p:sp>
        <p:sp>
          <p:nvSpPr>
            <p:cNvPr id="34873" name="Line 210"/>
            <p:cNvSpPr/>
            <p:nvPr/>
          </p:nvSpPr>
          <p:spPr>
            <a:xfrm>
              <a:off x="2018" y="3598"/>
              <a:ext cx="454" cy="0"/>
            </a:xfrm>
            <a:prstGeom prst="line">
              <a:avLst/>
            </a:prstGeom>
            <a:ln w="571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4874" name="Line 211"/>
            <p:cNvSpPr/>
            <p:nvPr/>
          </p:nvSpPr>
          <p:spPr>
            <a:xfrm flipV="1">
              <a:off x="2018" y="3281"/>
              <a:ext cx="0" cy="317"/>
            </a:xfrm>
            <a:prstGeom prst="line">
              <a:avLst/>
            </a:prstGeom>
            <a:ln w="571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sp>
        <p:nvSpPr>
          <p:cNvPr id="34875" name="Line 217"/>
          <p:cNvSpPr/>
          <p:nvPr/>
        </p:nvSpPr>
        <p:spPr>
          <a:xfrm>
            <a:off x="6019800" y="3733800"/>
            <a:ext cx="630238" cy="1588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8" name="Group 229"/>
          <p:cNvGrpSpPr/>
          <p:nvPr/>
        </p:nvGrpSpPr>
        <p:grpSpPr>
          <a:xfrm>
            <a:off x="4419600" y="2286000"/>
            <a:ext cx="787400" cy="738188"/>
            <a:chOff x="2018" y="3281"/>
            <a:chExt cx="454" cy="322"/>
          </a:xfrm>
        </p:grpSpPr>
        <p:sp>
          <p:nvSpPr>
            <p:cNvPr id="34877" name="Rectangle 230"/>
            <p:cNvSpPr/>
            <p:nvPr/>
          </p:nvSpPr>
          <p:spPr>
            <a:xfrm>
              <a:off x="2019" y="3285"/>
              <a:ext cx="453" cy="318"/>
            </a:xfrm>
            <a:prstGeom prst="rect">
              <a:avLst/>
            </a:prstGeom>
            <a:gradFill rotWithShape="1">
              <a:gsLst>
                <a:gs pos="0">
                  <a:srgbClr val="FFCCCC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tr-TR" altLang="x-none" dirty="0">
                  <a:latin typeface="Times New Roman" panose="02020603050405020304" pitchFamily="18" charset="0"/>
                </a:rPr>
                <a:t>S</a:t>
              </a:r>
              <a:endParaRPr lang="tr-TR" altLang="x-none" dirty="0">
                <a:latin typeface="Times New Roman" panose="02020603050405020304" pitchFamily="18" charset="0"/>
              </a:endParaRPr>
            </a:p>
          </p:txBody>
        </p:sp>
        <p:sp>
          <p:nvSpPr>
            <p:cNvPr id="34878" name="Line 231"/>
            <p:cNvSpPr/>
            <p:nvPr/>
          </p:nvSpPr>
          <p:spPr>
            <a:xfrm>
              <a:off x="2018" y="3598"/>
              <a:ext cx="454" cy="0"/>
            </a:xfrm>
            <a:prstGeom prst="line">
              <a:avLst/>
            </a:prstGeom>
            <a:ln w="571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4879" name="Line 232"/>
            <p:cNvSpPr/>
            <p:nvPr/>
          </p:nvSpPr>
          <p:spPr>
            <a:xfrm flipV="1">
              <a:off x="2018" y="3281"/>
              <a:ext cx="0" cy="317"/>
            </a:xfrm>
            <a:prstGeom prst="line">
              <a:avLst/>
            </a:prstGeom>
            <a:ln w="571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sp>
        <p:nvSpPr>
          <p:cNvPr id="34880" name="WordArt 2"/>
          <p:cNvSpPr>
            <a:spLocks noTextEdit="1"/>
          </p:cNvSpPr>
          <p:nvPr/>
        </p:nvSpPr>
        <p:spPr>
          <a:xfrm>
            <a:off x="4953000" y="5715000"/>
            <a:ext cx="1371600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20000"/>
          </a:bodyPr>
          <a:p>
            <a:pPr algn="ctr" eaLnBrk="0" hangingPunct="0"/>
            <a:r>
              <a:rPr lang="en-US" sz="2800" b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Arial Black" panose="020B0A04020102020204" pitchFamily="34" charset="0"/>
                <a:ea typeface="Arial Black" panose="020B0A04020102020204" pitchFamily="34" charset="0"/>
              </a:rPr>
              <a:t>2D-Crystal</a:t>
            </a:r>
            <a:endParaRPr lang="en-US" sz="2800" b="1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FFFF"/>
              </a:solidFill>
              <a:latin typeface="Arial Black" panose="020B0A04020102020204" pitchFamily="34" charset="0"/>
              <a:ea typeface="Arial Black" panose="020B0A04020102020204" pitchFamily="34" charset="0"/>
            </a:endParaRPr>
          </a:p>
        </p:txBody>
      </p:sp>
      <p:sp>
        <p:nvSpPr>
          <p:cNvPr id="34881" name="Text Box 209"/>
          <p:cNvSpPr txBox="1"/>
          <p:nvPr/>
        </p:nvSpPr>
        <p:spPr>
          <a:xfrm>
            <a:off x="3124200" y="3962400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b="1" dirty="0">
                <a:latin typeface="Times New Roman" panose="02020603050405020304" pitchFamily="18" charset="0"/>
              </a:rPr>
              <a:t>b</a:t>
            </a:r>
            <a:endParaRPr lang="tr-TR" altLang="x-none" b="1" dirty="0">
              <a:latin typeface="Times New Roman" panose="02020603050405020304" pitchFamily="18" charset="0"/>
            </a:endParaRPr>
          </a:p>
        </p:txBody>
      </p:sp>
      <p:sp>
        <p:nvSpPr>
          <p:cNvPr id="36875" name="TextBox 68"/>
          <p:cNvSpPr txBox="1"/>
          <p:nvPr/>
        </p:nvSpPr>
        <p:spPr>
          <a:xfrm>
            <a:off x="2667000" y="838200"/>
            <a:ext cx="64770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en-US" sz="2400" dirty="0">
                <a:latin typeface="Arial Black" panose="020B0A04020102020204" pitchFamily="34" charset="0"/>
              </a:rPr>
              <a:t>Luasan S=S’ = axb =ax(a+b)=axa+axb</a:t>
            </a:r>
            <a:endParaRPr lang="en-US" sz="2400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4637"/>
            <a:ext cx="8229600" cy="1143000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Contoh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: 2D </a:t>
            </a: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Unit Cell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(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NaCl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)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Verdana" panose="020B0604030504040204" pitchFamily="34" charset="0"/>
              <a:ea typeface="+mj-ea"/>
              <a:cs typeface="+mj-cs"/>
            </a:endParaRPr>
          </a:p>
        </p:txBody>
      </p:sp>
      <p:grpSp>
        <p:nvGrpSpPr>
          <p:cNvPr id="35842" name="Group 3"/>
          <p:cNvGrpSpPr/>
          <p:nvPr/>
        </p:nvGrpSpPr>
        <p:grpSpPr>
          <a:xfrm>
            <a:off x="3111500" y="2057400"/>
            <a:ext cx="5576888" cy="3429000"/>
            <a:chOff x="1181" y="1449"/>
            <a:chExt cx="3513" cy="1959"/>
          </a:xfrm>
        </p:grpSpPr>
        <p:sp>
          <p:nvSpPr>
            <p:cNvPr id="35843" name="Oval 4"/>
            <p:cNvSpPr/>
            <p:nvPr/>
          </p:nvSpPr>
          <p:spPr>
            <a:xfrm>
              <a:off x="1181" y="1449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44" name="Oval 5"/>
            <p:cNvSpPr/>
            <p:nvPr/>
          </p:nvSpPr>
          <p:spPr>
            <a:xfrm>
              <a:off x="1699" y="1449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45" name="Oval 6"/>
            <p:cNvSpPr/>
            <p:nvPr/>
          </p:nvSpPr>
          <p:spPr>
            <a:xfrm>
              <a:off x="2218" y="1449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46" name="Oval 7"/>
            <p:cNvSpPr/>
            <p:nvPr/>
          </p:nvSpPr>
          <p:spPr>
            <a:xfrm>
              <a:off x="2736" y="1449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47" name="Oval 8"/>
            <p:cNvSpPr/>
            <p:nvPr/>
          </p:nvSpPr>
          <p:spPr>
            <a:xfrm>
              <a:off x="3254" y="1449"/>
              <a:ext cx="404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48" name="Oval 9"/>
            <p:cNvSpPr/>
            <p:nvPr/>
          </p:nvSpPr>
          <p:spPr>
            <a:xfrm>
              <a:off x="3773" y="1449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49" name="Oval 10"/>
            <p:cNvSpPr/>
            <p:nvPr/>
          </p:nvSpPr>
          <p:spPr>
            <a:xfrm>
              <a:off x="4291" y="1449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50" name="Oval 11"/>
            <p:cNvSpPr/>
            <p:nvPr/>
          </p:nvSpPr>
          <p:spPr>
            <a:xfrm>
              <a:off x="1181" y="1968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51" name="Oval 12"/>
            <p:cNvSpPr/>
            <p:nvPr/>
          </p:nvSpPr>
          <p:spPr>
            <a:xfrm>
              <a:off x="1699" y="1968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52" name="Oval 13"/>
            <p:cNvSpPr/>
            <p:nvPr/>
          </p:nvSpPr>
          <p:spPr>
            <a:xfrm>
              <a:off x="2218" y="1968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53" name="Oval 14"/>
            <p:cNvSpPr/>
            <p:nvPr/>
          </p:nvSpPr>
          <p:spPr>
            <a:xfrm>
              <a:off x="2736" y="1968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54" name="Oval 15"/>
            <p:cNvSpPr/>
            <p:nvPr/>
          </p:nvSpPr>
          <p:spPr>
            <a:xfrm>
              <a:off x="3254" y="1968"/>
              <a:ext cx="404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55" name="Oval 16"/>
            <p:cNvSpPr/>
            <p:nvPr/>
          </p:nvSpPr>
          <p:spPr>
            <a:xfrm>
              <a:off x="3773" y="1968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56" name="Oval 17"/>
            <p:cNvSpPr/>
            <p:nvPr/>
          </p:nvSpPr>
          <p:spPr>
            <a:xfrm>
              <a:off x="4291" y="1968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57" name="Oval 18"/>
            <p:cNvSpPr/>
            <p:nvPr/>
          </p:nvSpPr>
          <p:spPr>
            <a:xfrm>
              <a:off x="1181" y="2486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58" name="Oval 19"/>
            <p:cNvSpPr/>
            <p:nvPr/>
          </p:nvSpPr>
          <p:spPr>
            <a:xfrm>
              <a:off x="1699" y="2486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59" name="Oval 20"/>
            <p:cNvSpPr/>
            <p:nvPr/>
          </p:nvSpPr>
          <p:spPr>
            <a:xfrm>
              <a:off x="2218" y="2486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60" name="Oval 21"/>
            <p:cNvSpPr/>
            <p:nvPr/>
          </p:nvSpPr>
          <p:spPr>
            <a:xfrm>
              <a:off x="2736" y="2486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61" name="Oval 22"/>
            <p:cNvSpPr/>
            <p:nvPr/>
          </p:nvSpPr>
          <p:spPr>
            <a:xfrm>
              <a:off x="3254" y="2486"/>
              <a:ext cx="404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62" name="Oval 23"/>
            <p:cNvSpPr/>
            <p:nvPr/>
          </p:nvSpPr>
          <p:spPr>
            <a:xfrm>
              <a:off x="3773" y="2486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63" name="Oval 24"/>
            <p:cNvSpPr/>
            <p:nvPr/>
          </p:nvSpPr>
          <p:spPr>
            <a:xfrm>
              <a:off x="4291" y="2486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64" name="Oval 25"/>
            <p:cNvSpPr/>
            <p:nvPr/>
          </p:nvSpPr>
          <p:spPr>
            <a:xfrm>
              <a:off x="1181" y="3004"/>
              <a:ext cx="403" cy="404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65" name="Oval 26"/>
            <p:cNvSpPr/>
            <p:nvPr/>
          </p:nvSpPr>
          <p:spPr>
            <a:xfrm>
              <a:off x="1699" y="3004"/>
              <a:ext cx="403" cy="404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66" name="Oval 27"/>
            <p:cNvSpPr/>
            <p:nvPr/>
          </p:nvSpPr>
          <p:spPr>
            <a:xfrm>
              <a:off x="2218" y="3004"/>
              <a:ext cx="403" cy="404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67" name="Oval 28"/>
            <p:cNvSpPr/>
            <p:nvPr/>
          </p:nvSpPr>
          <p:spPr>
            <a:xfrm>
              <a:off x="2736" y="3004"/>
              <a:ext cx="403" cy="404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68" name="Oval 29"/>
            <p:cNvSpPr/>
            <p:nvPr/>
          </p:nvSpPr>
          <p:spPr>
            <a:xfrm>
              <a:off x="3254" y="3004"/>
              <a:ext cx="404" cy="404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69" name="Oval 30"/>
            <p:cNvSpPr/>
            <p:nvPr/>
          </p:nvSpPr>
          <p:spPr>
            <a:xfrm>
              <a:off x="3773" y="3004"/>
              <a:ext cx="403" cy="404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70" name="Oval 31"/>
            <p:cNvSpPr/>
            <p:nvPr/>
          </p:nvSpPr>
          <p:spPr>
            <a:xfrm>
              <a:off x="4291" y="3004"/>
              <a:ext cx="403" cy="404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35871" name="TextBox 33"/>
          <p:cNvSpPr txBox="1"/>
          <p:nvPr/>
        </p:nvSpPr>
        <p:spPr>
          <a:xfrm>
            <a:off x="9448800" y="2209800"/>
            <a:ext cx="5334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en-US" dirty="0">
                <a:latin typeface="Arial Black" panose="020B0A04020102020204" pitchFamily="34" charset="0"/>
              </a:rPr>
              <a:t>Na</a:t>
            </a:r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35872" name="TextBox 34"/>
          <p:cNvSpPr txBox="1"/>
          <p:nvPr/>
        </p:nvSpPr>
        <p:spPr>
          <a:xfrm>
            <a:off x="9525000" y="3124200"/>
            <a:ext cx="5334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en-US" dirty="0">
                <a:latin typeface="Arial Black" panose="020B0A04020102020204" pitchFamily="34" charset="0"/>
              </a:rPr>
              <a:t>Cl</a:t>
            </a:r>
            <a:endParaRPr lang="en-US" dirty="0">
              <a:latin typeface="Arial Black" panose="020B0A04020102020204" pitchFamily="34" charset="0"/>
            </a:endParaRPr>
          </a:p>
        </p:txBody>
      </p:sp>
      <p:cxnSp>
        <p:nvCxnSpPr>
          <p:cNvPr id="37" name="Straight Arrow Connector 36"/>
          <p:cNvCxnSpPr>
            <a:stCxn id="35871" idx="1"/>
            <a:endCxn id="35849" idx="6"/>
          </p:cNvCxnSpPr>
          <p:nvPr/>
        </p:nvCxnSpPr>
        <p:spPr>
          <a:xfrm flipH="1">
            <a:off x="10212706" y="2393950"/>
            <a:ext cx="760095" cy="165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>
            <a:stCxn id="35871" idx="1"/>
            <a:endCxn id="35849" idx="6"/>
          </p:cNvCxnSpPr>
          <p:nvPr/>
        </p:nvCxnSpPr>
        <p:spPr>
          <a:xfrm flipH="1">
            <a:off x="10212388" y="2393950"/>
            <a:ext cx="760095" cy="165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over dir="d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4637"/>
            <a:ext cx="8229600" cy="1143000"/>
          </a:xfrm>
          <a:noFill/>
          <a:ln>
            <a:solidFill>
              <a:schemeClr val="tx1"/>
            </a:solidFill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Contoh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unit </a:t>
            </a: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cel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dari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 </a:t>
            </a: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Cl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36866" name="Group 3"/>
          <p:cNvGrpSpPr/>
          <p:nvPr/>
        </p:nvGrpSpPr>
        <p:grpSpPr>
          <a:xfrm>
            <a:off x="3124200" y="2057400"/>
            <a:ext cx="5848350" cy="3587750"/>
            <a:chOff x="1010" y="1449"/>
            <a:chExt cx="3684" cy="2260"/>
          </a:xfrm>
        </p:grpSpPr>
        <p:sp>
          <p:nvSpPr>
            <p:cNvPr id="36867" name="Oval 4"/>
            <p:cNvSpPr/>
            <p:nvPr/>
          </p:nvSpPr>
          <p:spPr>
            <a:xfrm>
              <a:off x="1181" y="1449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68" name="Oval 5"/>
            <p:cNvSpPr/>
            <p:nvPr/>
          </p:nvSpPr>
          <p:spPr>
            <a:xfrm>
              <a:off x="1699" y="1449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69" name="Oval 6"/>
            <p:cNvSpPr/>
            <p:nvPr/>
          </p:nvSpPr>
          <p:spPr>
            <a:xfrm>
              <a:off x="2218" y="1449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70" name="Oval 7"/>
            <p:cNvSpPr/>
            <p:nvPr/>
          </p:nvSpPr>
          <p:spPr>
            <a:xfrm>
              <a:off x="2736" y="1449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71" name="Oval 8"/>
            <p:cNvSpPr/>
            <p:nvPr/>
          </p:nvSpPr>
          <p:spPr>
            <a:xfrm>
              <a:off x="3254" y="1449"/>
              <a:ext cx="404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72" name="Oval 9"/>
            <p:cNvSpPr/>
            <p:nvPr/>
          </p:nvSpPr>
          <p:spPr>
            <a:xfrm>
              <a:off x="3773" y="1449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73" name="Oval 10"/>
            <p:cNvSpPr/>
            <p:nvPr/>
          </p:nvSpPr>
          <p:spPr>
            <a:xfrm>
              <a:off x="4291" y="1449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74" name="Oval 11"/>
            <p:cNvSpPr/>
            <p:nvPr/>
          </p:nvSpPr>
          <p:spPr>
            <a:xfrm>
              <a:off x="1181" y="1968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75" name="Oval 12"/>
            <p:cNvSpPr/>
            <p:nvPr/>
          </p:nvSpPr>
          <p:spPr>
            <a:xfrm>
              <a:off x="1699" y="1968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76" name="Oval 13"/>
            <p:cNvSpPr/>
            <p:nvPr/>
          </p:nvSpPr>
          <p:spPr>
            <a:xfrm>
              <a:off x="2218" y="1968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77" name="Oval 14"/>
            <p:cNvSpPr/>
            <p:nvPr/>
          </p:nvSpPr>
          <p:spPr>
            <a:xfrm>
              <a:off x="2736" y="1968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78" name="Oval 15"/>
            <p:cNvSpPr/>
            <p:nvPr/>
          </p:nvSpPr>
          <p:spPr>
            <a:xfrm>
              <a:off x="3254" y="1968"/>
              <a:ext cx="404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79" name="Oval 16"/>
            <p:cNvSpPr/>
            <p:nvPr/>
          </p:nvSpPr>
          <p:spPr>
            <a:xfrm>
              <a:off x="3773" y="1968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80" name="Oval 17"/>
            <p:cNvSpPr/>
            <p:nvPr/>
          </p:nvSpPr>
          <p:spPr>
            <a:xfrm>
              <a:off x="4291" y="1968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81" name="Oval 18"/>
            <p:cNvSpPr/>
            <p:nvPr/>
          </p:nvSpPr>
          <p:spPr>
            <a:xfrm>
              <a:off x="1181" y="2486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82" name="Oval 19"/>
            <p:cNvSpPr/>
            <p:nvPr/>
          </p:nvSpPr>
          <p:spPr>
            <a:xfrm>
              <a:off x="1699" y="2486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83" name="Oval 20"/>
            <p:cNvSpPr/>
            <p:nvPr/>
          </p:nvSpPr>
          <p:spPr>
            <a:xfrm>
              <a:off x="2218" y="2486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84" name="Oval 21"/>
            <p:cNvSpPr/>
            <p:nvPr/>
          </p:nvSpPr>
          <p:spPr>
            <a:xfrm>
              <a:off x="2736" y="2486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85" name="Oval 22"/>
            <p:cNvSpPr/>
            <p:nvPr/>
          </p:nvSpPr>
          <p:spPr>
            <a:xfrm>
              <a:off x="3254" y="2486"/>
              <a:ext cx="404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86" name="Oval 23"/>
            <p:cNvSpPr/>
            <p:nvPr/>
          </p:nvSpPr>
          <p:spPr>
            <a:xfrm>
              <a:off x="3773" y="2486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87" name="Oval 24"/>
            <p:cNvSpPr/>
            <p:nvPr/>
          </p:nvSpPr>
          <p:spPr>
            <a:xfrm>
              <a:off x="4291" y="2486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88" name="Oval 25"/>
            <p:cNvSpPr/>
            <p:nvPr/>
          </p:nvSpPr>
          <p:spPr>
            <a:xfrm>
              <a:off x="1181" y="3004"/>
              <a:ext cx="403" cy="404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89" name="Oval 26"/>
            <p:cNvSpPr/>
            <p:nvPr/>
          </p:nvSpPr>
          <p:spPr>
            <a:xfrm>
              <a:off x="1699" y="3004"/>
              <a:ext cx="403" cy="404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90" name="Oval 27"/>
            <p:cNvSpPr/>
            <p:nvPr/>
          </p:nvSpPr>
          <p:spPr>
            <a:xfrm>
              <a:off x="2218" y="3004"/>
              <a:ext cx="403" cy="404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91" name="Oval 28"/>
            <p:cNvSpPr/>
            <p:nvPr/>
          </p:nvSpPr>
          <p:spPr>
            <a:xfrm>
              <a:off x="2736" y="3004"/>
              <a:ext cx="403" cy="404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92" name="Oval 29"/>
            <p:cNvSpPr/>
            <p:nvPr/>
          </p:nvSpPr>
          <p:spPr>
            <a:xfrm>
              <a:off x="3254" y="3004"/>
              <a:ext cx="404" cy="404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93" name="Oval 30"/>
            <p:cNvSpPr/>
            <p:nvPr/>
          </p:nvSpPr>
          <p:spPr>
            <a:xfrm>
              <a:off x="3773" y="3004"/>
              <a:ext cx="403" cy="404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94" name="Oval 31"/>
            <p:cNvSpPr/>
            <p:nvPr/>
          </p:nvSpPr>
          <p:spPr>
            <a:xfrm>
              <a:off x="4291" y="3004"/>
              <a:ext cx="403" cy="404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6895" name="Line 32"/>
            <p:cNvSpPr/>
            <p:nvPr/>
          </p:nvSpPr>
          <p:spPr>
            <a:xfrm>
              <a:off x="1392" y="1680"/>
              <a:ext cx="0" cy="196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6896" name="Line 33"/>
            <p:cNvSpPr/>
            <p:nvPr/>
          </p:nvSpPr>
          <p:spPr>
            <a:xfrm>
              <a:off x="2400" y="1680"/>
              <a:ext cx="0" cy="2029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6897" name="Line 34"/>
            <p:cNvSpPr/>
            <p:nvPr/>
          </p:nvSpPr>
          <p:spPr>
            <a:xfrm>
              <a:off x="1010" y="2160"/>
              <a:ext cx="187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6898" name="Line 35"/>
            <p:cNvSpPr/>
            <p:nvPr/>
          </p:nvSpPr>
          <p:spPr>
            <a:xfrm>
              <a:off x="1063" y="3216"/>
              <a:ext cx="1817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6899" name="Rectangle 36"/>
            <p:cNvSpPr/>
            <p:nvPr/>
          </p:nvSpPr>
          <p:spPr>
            <a:xfrm>
              <a:off x="1389" y="2167"/>
              <a:ext cx="1011" cy="1044"/>
            </a:xfrm>
            <a:prstGeom prst="rect">
              <a:avLst/>
            </a:prstGeom>
            <a:noFill/>
            <a:ln w="571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>
    <p:cover dir="d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4637"/>
            <a:ext cx="8229600" cy="1143000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Contoh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: unit cell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dari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Na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37890" name="Group 3"/>
          <p:cNvGrpSpPr/>
          <p:nvPr/>
        </p:nvGrpSpPr>
        <p:grpSpPr>
          <a:xfrm>
            <a:off x="3287713" y="2060575"/>
            <a:ext cx="5588000" cy="3967163"/>
            <a:chOff x="1181" y="1449"/>
            <a:chExt cx="3520" cy="2499"/>
          </a:xfrm>
        </p:grpSpPr>
        <p:sp>
          <p:nvSpPr>
            <p:cNvPr id="37891" name="Oval 4"/>
            <p:cNvSpPr/>
            <p:nvPr/>
          </p:nvSpPr>
          <p:spPr>
            <a:xfrm>
              <a:off x="1181" y="1449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892" name="Oval 5"/>
            <p:cNvSpPr/>
            <p:nvPr/>
          </p:nvSpPr>
          <p:spPr>
            <a:xfrm>
              <a:off x="1699" y="1449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893" name="Oval 6"/>
            <p:cNvSpPr/>
            <p:nvPr/>
          </p:nvSpPr>
          <p:spPr>
            <a:xfrm>
              <a:off x="2218" y="1449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894" name="Oval 7"/>
            <p:cNvSpPr/>
            <p:nvPr/>
          </p:nvSpPr>
          <p:spPr>
            <a:xfrm>
              <a:off x="2736" y="1449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895" name="Oval 8"/>
            <p:cNvSpPr/>
            <p:nvPr/>
          </p:nvSpPr>
          <p:spPr>
            <a:xfrm>
              <a:off x="3254" y="1449"/>
              <a:ext cx="404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896" name="Oval 9"/>
            <p:cNvSpPr/>
            <p:nvPr/>
          </p:nvSpPr>
          <p:spPr>
            <a:xfrm>
              <a:off x="3773" y="1449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897" name="Oval 10"/>
            <p:cNvSpPr/>
            <p:nvPr/>
          </p:nvSpPr>
          <p:spPr>
            <a:xfrm>
              <a:off x="4291" y="1449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898" name="Oval 11"/>
            <p:cNvSpPr/>
            <p:nvPr/>
          </p:nvSpPr>
          <p:spPr>
            <a:xfrm>
              <a:off x="1181" y="1968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899" name="Oval 12"/>
            <p:cNvSpPr/>
            <p:nvPr/>
          </p:nvSpPr>
          <p:spPr>
            <a:xfrm>
              <a:off x="1699" y="1968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00" name="Oval 13"/>
            <p:cNvSpPr/>
            <p:nvPr/>
          </p:nvSpPr>
          <p:spPr>
            <a:xfrm>
              <a:off x="2218" y="1968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01" name="Oval 14"/>
            <p:cNvSpPr/>
            <p:nvPr/>
          </p:nvSpPr>
          <p:spPr>
            <a:xfrm>
              <a:off x="2736" y="1968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02" name="Oval 15"/>
            <p:cNvSpPr/>
            <p:nvPr/>
          </p:nvSpPr>
          <p:spPr>
            <a:xfrm>
              <a:off x="3254" y="1968"/>
              <a:ext cx="404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03" name="Oval 16"/>
            <p:cNvSpPr/>
            <p:nvPr/>
          </p:nvSpPr>
          <p:spPr>
            <a:xfrm>
              <a:off x="3773" y="1968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04" name="Oval 17"/>
            <p:cNvSpPr/>
            <p:nvPr/>
          </p:nvSpPr>
          <p:spPr>
            <a:xfrm>
              <a:off x="4291" y="1968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05" name="Oval 18"/>
            <p:cNvSpPr/>
            <p:nvPr/>
          </p:nvSpPr>
          <p:spPr>
            <a:xfrm>
              <a:off x="1181" y="2486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06" name="Oval 19"/>
            <p:cNvSpPr/>
            <p:nvPr/>
          </p:nvSpPr>
          <p:spPr>
            <a:xfrm>
              <a:off x="1699" y="2486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07" name="Oval 20"/>
            <p:cNvSpPr/>
            <p:nvPr/>
          </p:nvSpPr>
          <p:spPr>
            <a:xfrm>
              <a:off x="2218" y="2486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08" name="Oval 21"/>
            <p:cNvSpPr/>
            <p:nvPr/>
          </p:nvSpPr>
          <p:spPr>
            <a:xfrm>
              <a:off x="2736" y="2486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09" name="Oval 22"/>
            <p:cNvSpPr/>
            <p:nvPr/>
          </p:nvSpPr>
          <p:spPr>
            <a:xfrm>
              <a:off x="3254" y="2486"/>
              <a:ext cx="404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10" name="Oval 23"/>
            <p:cNvSpPr/>
            <p:nvPr/>
          </p:nvSpPr>
          <p:spPr>
            <a:xfrm>
              <a:off x="3773" y="2486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11" name="Oval 24"/>
            <p:cNvSpPr/>
            <p:nvPr/>
          </p:nvSpPr>
          <p:spPr>
            <a:xfrm>
              <a:off x="4291" y="2486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12" name="Oval 25"/>
            <p:cNvSpPr/>
            <p:nvPr/>
          </p:nvSpPr>
          <p:spPr>
            <a:xfrm>
              <a:off x="1181" y="3004"/>
              <a:ext cx="403" cy="404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13" name="Oval 26"/>
            <p:cNvSpPr/>
            <p:nvPr/>
          </p:nvSpPr>
          <p:spPr>
            <a:xfrm>
              <a:off x="1699" y="3004"/>
              <a:ext cx="403" cy="404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14" name="Oval 27"/>
            <p:cNvSpPr/>
            <p:nvPr/>
          </p:nvSpPr>
          <p:spPr>
            <a:xfrm>
              <a:off x="2218" y="3004"/>
              <a:ext cx="403" cy="404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15" name="Oval 28"/>
            <p:cNvSpPr/>
            <p:nvPr/>
          </p:nvSpPr>
          <p:spPr>
            <a:xfrm>
              <a:off x="2736" y="3004"/>
              <a:ext cx="403" cy="404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16" name="Oval 29"/>
            <p:cNvSpPr/>
            <p:nvPr/>
          </p:nvSpPr>
          <p:spPr>
            <a:xfrm>
              <a:off x="3254" y="3004"/>
              <a:ext cx="404" cy="404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17" name="Oval 30"/>
            <p:cNvSpPr/>
            <p:nvPr/>
          </p:nvSpPr>
          <p:spPr>
            <a:xfrm>
              <a:off x="3773" y="3004"/>
              <a:ext cx="403" cy="404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18" name="Oval 31"/>
            <p:cNvSpPr/>
            <p:nvPr/>
          </p:nvSpPr>
          <p:spPr>
            <a:xfrm>
              <a:off x="4291" y="3004"/>
              <a:ext cx="403" cy="404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19" name="Oval 32"/>
            <p:cNvSpPr/>
            <p:nvPr/>
          </p:nvSpPr>
          <p:spPr>
            <a:xfrm>
              <a:off x="1188" y="3545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20" name="Oval 33"/>
            <p:cNvSpPr/>
            <p:nvPr/>
          </p:nvSpPr>
          <p:spPr>
            <a:xfrm>
              <a:off x="1706" y="3545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21" name="Oval 34"/>
            <p:cNvSpPr/>
            <p:nvPr/>
          </p:nvSpPr>
          <p:spPr>
            <a:xfrm>
              <a:off x="2225" y="3545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22" name="Oval 35"/>
            <p:cNvSpPr/>
            <p:nvPr/>
          </p:nvSpPr>
          <p:spPr>
            <a:xfrm>
              <a:off x="2743" y="3545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23" name="Oval 36"/>
            <p:cNvSpPr/>
            <p:nvPr/>
          </p:nvSpPr>
          <p:spPr>
            <a:xfrm>
              <a:off x="3261" y="3545"/>
              <a:ext cx="404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24" name="Oval 37"/>
            <p:cNvSpPr/>
            <p:nvPr/>
          </p:nvSpPr>
          <p:spPr>
            <a:xfrm>
              <a:off x="3780" y="3545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25" name="Oval 38"/>
            <p:cNvSpPr/>
            <p:nvPr/>
          </p:nvSpPr>
          <p:spPr>
            <a:xfrm>
              <a:off x="4298" y="3545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26" name="Rectangle 39"/>
            <p:cNvSpPr/>
            <p:nvPr/>
          </p:nvSpPr>
          <p:spPr>
            <a:xfrm>
              <a:off x="1378" y="2699"/>
              <a:ext cx="1056" cy="1044"/>
            </a:xfrm>
            <a:prstGeom prst="rect">
              <a:avLst/>
            </a:prstGeom>
            <a:noFill/>
            <a:ln w="571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27" name="Rectangle 40"/>
            <p:cNvSpPr/>
            <p:nvPr/>
          </p:nvSpPr>
          <p:spPr>
            <a:xfrm>
              <a:off x="1375" y="1663"/>
              <a:ext cx="1056" cy="1044"/>
            </a:xfrm>
            <a:prstGeom prst="rect">
              <a:avLst/>
            </a:prstGeom>
            <a:noFill/>
            <a:ln w="571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28" name="Rectangle 41"/>
            <p:cNvSpPr/>
            <p:nvPr/>
          </p:nvSpPr>
          <p:spPr>
            <a:xfrm>
              <a:off x="2430" y="1663"/>
              <a:ext cx="1056" cy="1044"/>
            </a:xfrm>
            <a:prstGeom prst="rect">
              <a:avLst/>
            </a:prstGeom>
            <a:noFill/>
            <a:ln w="571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29" name="Rectangle 42"/>
            <p:cNvSpPr/>
            <p:nvPr/>
          </p:nvSpPr>
          <p:spPr>
            <a:xfrm>
              <a:off x="2430" y="2696"/>
              <a:ext cx="1056" cy="1044"/>
            </a:xfrm>
            <a:prstGeom prst="rect">
              <a:avLst/>
            </a:prstGeom>
            <a:noFill/>
            <a:ln w="571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30" name="Rectangle 43"/>
            <p:cNvSpPr/>
            <p:nvPr/>
          </p:nvSpPr>
          <p:spPr>
            <a:xfrm>
              <a:off x="3486" y="1663"/>
              <a:ext cx="1056" cy="1044"/>
            </a:xfrm>
            <a:prstGeom prst="rect">
              <a:avLst/>
            </a:prstGeom>
            <a:noFill/>
            <a:ln w="571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7931" name="Rectangle 44"/>
            <p:cNvSpPr/>
            <p:nvPr/>
          </p:nvSpPr>
          <p:spPr>
            <a:xfrm>
              <a:off x="3485" y="2696"/>
              <a:ext cx="1056" cy="1044"/>
            </a:xfrm>
            <a:prstGeom prst="rect">
              <a:avLst/>
            </a:prstGeom>
            <a:noFill/>
            <a:ln w="571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>
    <p:cover dir="d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04800"/>
            <a:ext cx="8458200" cy="1447800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Dalam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2D </a:t>
            </a: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merupakan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unit cell </a:t>
            </a: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tapi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3D </a:t>
            </a: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bukan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unit cell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38914" name="Group 3"/>
          <p:cNvGrpSpPr/>
          <p:nvPr/>
        </p:nvGrpSpPr>
        <p:grpSpPr>
          <a:xfrm>
            <a:off x="3048000" y="2528888"/>
            <a:ext cx="5576888" cy="3109912"/>
            <a:chOff x="1181" y="1449"/>
            <a:chExt cx="3513" cy="1959"/>
          </a:xfrm>
        </p:grpSpPr>
        <p:sp>
          <p:nvSpPr>
            <p:cNvPr id="38915" name="Oval 4"/>
            <p:cNvSpPr/>
            <p:nvPr/>
          </p:nvSpPr>
          <p:spPr>
            <a:xfrm>
              <a:off x="1181" y="1449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16" name="Oval 5"/>
            <p:cNvSpPr/>
            <p:nvPr/>
          </p:nvSpPr>
          <p:spPr>
            <a:xfrm>
              <a:off x="1699" y="1449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17" name="Oval 6"/>
            <p:cNvSpPr/>
            <p:nvPr/>
          </p:nvSpPr>
          <p:spPr>
            <a:xfrm>
              <a:off x="2218" y="1449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18" name="Oval 7"/>
            <p:cNvSpPr/>
            <p:nvPr/>
          </p:nvSpPr>
          <p:spPr>
            <a:xfrm>
              <a:off x="2736" y="1449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19" name="Oval 8"/>
            <p:cNvSpPr/>
            <p:nvPr/>
          </p:nvSpPr>
          <p:spPr>
            <a:xfrm>
              <a:off x="3254" y="1449"/>
              <a:ext cx="404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20" name="Oval 9"/>
            <p:cNvSpPr/>
            <p:nvPr/>
          </p:nvSpPr>
          <p:spPr>
            <a:xfrm>
              <a:off x="3773" y="1449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21" name="Oval 10"/>
            <p:cNvSpPr/>
            <p:nvPr/>
          </p:nvSpPr>
          <p:spPr>
            <a:xfrm>
              <a:off x="4291" y="1449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22" name="Oval 11"/>
            <p:cNvSpPr/>
            <p:nvPr/>
          </p:nvSpPr>
          <p:spPr>
            <a:xfrm>
              <a:off x="1181" y="1968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23" name="Oval 12"/>
            <p:cNvSpPr/>
            <p:nvPr/>
          </p:nvSpPr>
          <p:spPr>
            <a:xfrm>
              <a:off x="1699" y="1968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24" name="Oval 13"/>
            <p:cNvSpPr/>
            <p:nvPr/>
          </p:nvSpPr>
          <p:spPr>
            <a:xfrm>
              <a:off x="2218" y="1968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25" name="Oval 14"/>
            <p:cNvSpPr/>
            <p:nvPr/>
          </p:nvSpPr>
          <p:spPr>
            <a:xfrm>
              <a:off x="2736" y="1968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26" name="Oval 15"/>
            <p:cNvSpPr/>
            <p:nvPr/>
          </p:nvSpPr>
          <p:spPr>
            <a:xfrm>
              <a:off x="3254" y="1968"/>
              <a:ext cx="404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27" name="Oval 16"/>
            <p:cNvSpPr/>
            <p:nvPr/>
          </p:nvSpPr>
          <p:spPr>
            <a:xfrm>
              <a:off x="3773" y="1968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28" name="Oval 17"/>
            <p:cNvSpPr/>
            <p:nvPr/>
          </p:nvSpPr>
          <p:spPr>
            <a:xfrm>
              <a:off x="4291" y="1968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29" name="Oval 18"/>
            <p:cNvSpPr/>
            <p:nvPr/>
          </p:nvSpPr>
          <p:spPr>
            <a:xfrm>
              <a:off x="1181" y="2486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30" name="Oval 19"/>
            <p:cNvSpPr/>
            <p:nvPr/>
          </p:nvSpPr>
          <p:spPr>
            <a:xfrm>
              <a:off x="1699" y="2486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31" name="Oval 20"/>
            <p:cNvSpPr/>
            <p:nvPr/>
          </p:nvSpPr>
          <p:spPr>
            <a:xfrm>
              <a:off x="2218" y="2486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32" name="Oval 21"/>
            <p:cNvSpPr/>
            <p:nvPr/>
          </p:nvSpPr>
          <p:spPr>
            <a:xfrm>
              <a:off x="2736" y="2486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33" name="Oval 22"/>
            <p:cNvSpPr/>
            <p:nvPr/>
          </p:nvSpPr>
          <p:spPr>
            <a:xfrm>
              <a:off x="3254" y="2486"/>
              <a:ext cx="404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34" name="Oval 23"/>
            <p:cNvSpPr/>
            <p:nvPr/>
          </p:nvSpPr>
          <p:spPr>
            <a:xfrm>
              <a:off x="3773" y="2486"/>
              <a:ext cx="403" cy="403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35" name="Oval 24"/>
            <p:cNvSpPr/>
            <p:nvPr/>
          </p:nvSpPr>
          <p:spPr>
            <a:xfrm>
              <a:off x="4291" y="2486"/>
              <a:ext cx="403" cy="403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36" name="Oval 25"/>
            <p:cNvSpPr/>
            <p:nvPr/>
          </p:nvSpPr>
          <p:spPr>
            <a:xfrm>
              <a:off x="1181" y="3004"/>
              <a:ext cx="403" cy="404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37" name="Oval 26"/>
            <p:cNvSpPr/>
            <p:nvPr/>
          </p:nvSpPr>
          <p:spPr>
            <a:xfrm>
              <a:off x="1699" y="3004"/>
              <a:ext cx="403" cy="404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38" name="Oval 27"/>
            <p:cNvSpPr/>
            <p:nvPr/>
          </p:nvSpPr>
          <p:spPr>
            <a:xfrm>
              <a:off x="2218" y="3004"/>
              <a:ext cx="403" cy="404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39" name="Oval 28"/>
            <p:cNvSpPr/>
            <p:nvPr/>
          </p:nvSpPr>
          <p:spPr>
            <a:xfrm>
              <a:off x="2736" y="3004"/>
              <a:ext cx="403" cy="404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40" name="Oval 29"/>
            <p:cNvSpPr/>
            <p:nvPr/>
          </p:nvSpPr>
          <p:spPr>
            <a:xfrm>
              <a:off x="3254" y="3004"/>
              <a:ext cx="404" cy="404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41" name="Oval 30"/>
            <p:cNvSpPr/>
            <p:nvPr/>
          </p:nvSpPr>
          <p:spPr>
            <a:xfrm>
              <a:off x="3773" y="3004"/>
              <a:ext cx="403" cy="404"/>
            </a:xfrm>
            <a:prstGeom prst="ellipse">
              <a:avLst/>
            </a:prstGeom>
            <a:solidFill>
              <a:srgbClr val="FF6600"/>
            </a:solidFill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42" name="Oval 31"/>
            <p:cNvSpPr/>
            <p:nvPr/>
          </p:nvSpPr>
          <p:spPr>
            <a:xfrm>
              <a:off x="4291" y="3004"/>
              <a:ext cx="403" cy="404"/>
            </a:xfrm>
            <a:prstGeom prst="ellipse">
              <a:avLst/>
            </a:prstGeom>
            <a:solidFill>
              <a:srgbClr val="0000FF"/>
            </a:solidFill>
            <a:ln w="1905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43" name="Rectangle 32"/>
            <p:cNvSpPr/>
            <p:nvPr/>
          </p:nvSpPr>
          <p:spPr>
            <a:xfrm rot="2725226">
              <a:off x="1527" y="2323"/>
              <a:ext cx="764" cy="749"/>
            </a:xfrm>
            <a:prstGeom prst="rect">
              <a:avLst/>
            </a:prstGeom>
            <a:noFill/>
            <a:ln w="571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vert="eaVert"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44" name="Rectangle 33"/>
            <p:cNvSpPr/>
            <p:nvPr/>
          </p:nvSpPr>
          <p:spPr>
            <a:xfrm rot="2725226">
              <a:off x="2057" y="1797"/>
              <a:ext cx="764" cy="749"/>
            </a:xfrm>
            <a:prstGeom prst="rect">
              <a:avLst/>
            </a:prstGeom>
            <a:noFill/>
            <a:ln w="571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vert="eaVert"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45" name="Rectangle 34"/>
            <p:cNvSpPr/>
            <p:nvPr/>
          </p:nvSpPr>
          <p:spPr>
            <a:xfrm rot="2725226">
              <a:off x="2597" y="2349"/>
              <a:ext cx="764" cy="749"/>
            </a:xfrm>
            <a:prstGeom prst="rect">
              <a:avLst/>
            </a:prstGeom>
            <a:noFill/>
            <a:ln w="571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vert="eaVert"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46" name="Rectangle 35"/>
            <p:cNvSpPr/>
            <p:nvPr/>
          </p:nvSpPr>
          <p:spPr>
            <a:xfrm rot="2725226">
              <a:off x="3131" y="1815"/>
              <a:ext cx="764" cy="749"/>
            </a:xfrm>
            <a:prstGeom prst="rect">
              <a:avLst/>
            </a:prstGeom>
            <a:noFill/>
            <a:ln w="571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 vert="eaVert"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>
    <p:cover dir="d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9937" name="Picture 7" descr="unit cell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5970588" y="1447800"/>
            <a:ext cx="3876675" cy="3505200"/>
          </a:xfrm>
        </p:spPr>
      </p:pic>
      <p:sp>
        <p:nvSpPr>
          <p:cNvPr id="39938" name="Rectangle 5"/>
          <p:cNvSpPr/>
          <p:nvPr/>
        </p:nvSpPr>
        <p:spPr>
          <a:xfrm>
            <a:off x="2209800" y="1219200"/>
            <a:ext cx="3505200" cy="392811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lnSpc>
                <a:spcPct val="130000"/>
              </a:lnSpc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n"/>
            </a:pPr>
            <a:r>
              <a:rPr lang="en-GB" altLang="x-none" sz="2400" dirty="0">
                <a:solidFill>
                  <a:schemeClr val="tx2"/>
                </a:solidFill>
                <a:latin typeface="Arial Black" panose="020B0A04020102020204" pitchFamily="34" charset="0"/>
              </a:rPr>
              <a:t>Sel satuan ditentukan secara khas oleh 6 konstanta kisi: a, b, c, α, β and  γ. Enam parameters ini disebut </a:t>
            </a:r>
            <a:r>
              <a:rPr lang="en-GB" altLang="x-none" sz="2400" i="1" dirty="0">
                <a:solidFill>
                  <a:schemeClr val="tx2"/>
                </a:solidFill>
                <a:latin typeface="Arial Black" panose="020B0A04020102020204" pitchFamily="34" charset="0"/>
              </a:rPr>
              <a:t>lattice parameters</a:t>
            </a:r>
            <a:r>
              <a:rPr lang="en-GB" altLang="x-none" sz="2400" dirty="0">
                <a:solidFill>
                  <a:schemeClr val="tx2"/>
                </a:solidFill>
                <a:latin typeface="Arial Black" panose="020B0A04020102020204" pitchFamily="34" charset="0"/>
              </a:rPr>
              <a:t>.</a:t>
            </a:r>
            <a:endParaRPr lang="en-GB" altLang="x-none" sz="2400" dirty="0">
              <a:solidFill>
                <a:schemeClr val="tx2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>
    <p:cover dir="d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1" name="Rectangle 3"/>
          <p:cNvSpPr>
            <a:spLocks noGrp="1"/>
          </p:cNvSpPr>
          <p:nvPr>
            <p:ph idx="1"/>
          </p:nvPr>
        </p:nvSpPr>
        <p:spPr>
          <a:xfrm>
            <a:off x="2209800" y="1143000"/>
            <a:ext cx="7772400" cy="762000"/>
          </a:xfrm>
        </p:spPr>
        <p:txBody>
          <a:bodyPr vert="horz" wrap="square" lIns="91440" tIns="45720" rIns="91440" bIns="45720" anchor="t"/>
          <a:p>
            <a:pPr indent="-255270" eaLnBrk="1" hangingPunct="1">
              <a:lnSpc>
                <a:spcPct val="140000"/>
              </a:lnSpc>
            </a:pPr>
            <a:r>
              <a:rPr lang="en-US" sz="2400" dirty="0"/>
              <a:t>Sel satuan yang hanya mempunyai satu titik kisi. </a:t>
            </a:r>
            <a:endParaRPr lang="en-US" sz="2400" dirty="0"/>
          </a:p>
          <a:p>
            <a:pPr indent="-255270" eaLnBrk="1" hangingPunct="1">
              <a:lnSpc>
                <a:spcPct val="140000"/>
              </a:lnSpc>
              <a:buNone/>
            </a:pPr>
            <a:endParaRPr lang="en-US" sz="2400" dirty="0"/>
          </a:p>
        </p:txBody>
      </p:sp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301625"/>
            <a:ext cx="7772400" cy="917575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Sel</a:t>
            </a:r>
            <a:r>
              <a:rPr kumimoji="0" lang="en-US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satuan</a:t>
            </a:r>
            <a:r>
              <a:rPr kumimoji="0" lang="en-US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primitif</a:t>
            </a:r>
            <a:r>
              <a:rPr kumimoji="0" lang="en-US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(Primitive cell)</a:t>
            </a:r>
            <a:endParaRPr kumimoji="0" lang="en-US" sz="41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0963" name="Rectangle 5"/>
          <p:cNvSpPr/>
          <p:nvPr/>
        </p:nvSpPr>
        <p:spPr>
          <a:xfrm>
            <a:off x="2590800" y="4876800"/>
            <a:ext cx="7467600" cy="86550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140000"/>
              </a:lnSpc>
            </a:pPr>
            <a:r>
              <a:rPr lang="en-US" dirty="0">
                <a:latin typeface="Arial Black" panose="020B0A04020102020204" pitchFamily="34" charset="0"/>
              </a:rPr>
              <a:t>Kebanyakan sel satuan dari kisi kristal terdiri dari 2 atau lebih titik kisi, jadi tidak harus setiap sel satuan primitif. </a:t>
            </a:r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2286000" y="2514600"/>
            <a:ext cx="7772400" cy="917575"/>
          </a:xfrm>
          <a:prstGeom prst="rect">
            <a:avLst/>
          </a:prstGeom>
        </p:spPr>
        <p:txBody>
          <a:bodyPr anchor="ctr">
            <a:normAutofit fontScale="775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R="0" defTabSz="914400" fontAlgn="auto"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100" b="1" kern="1200" cap="none" spc="0" normalizeH="0" baseline="0" noProof="0" dirty="0" err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  <a:sym typeface="+mn-ea"/>
              </a:rPr>
              <a:t>Sel</a:t>
            </a:r>
            <a:r>
              <a:rPr kumimoji="0" lang="en-US" sz="4100" b="1" kern="1200" cap="none" spc="0" normalizeH="0" baseline="0" noProof="0" dirty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  <a:sym typeface="+mn-ea"/>
              </a:rPr>
              <a:t> </a:t>
            </a:r>
            <a:r>
              <a:rPr kumimoji="0" lang="en-US" sz="4100" b="1" kern="1200" cap="none" spc="0" normalizeH="0" baseline="0" noProof="0" dirty="0" err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  <a:sym typeface="+mn-ea"/>
              </a:rPr>
              <a:t>satuan</a:t>
            </a:r>
            <a:r>
              <a:rPr kumimoji="0" lang="en-US" sz="4100" b="1" kern="1200" cap="none" spc="0" normalizeH="0" baseline="0" noProof="0" dirty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  <a:sym typeface="+mn-ea"/>
              </a:rPr>
              <a:t> non </a:t>
            </a:r>
            <a:r>
              <a:rPr kumimoji="0" lang="en-US" sz="4100" b="1" kern="1200" cap="none" spc="0" normalizeH="0" baseline="0" noProof="0" dirty="0" err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  <a:sym typeface="+mn-ea"/>
              </a:rPr>
              <a:t>primitif</a:t>
            </a:r>
            <a:r>
              <a:rPr kumimoji="0" lang="en-US" sz="4100" b="1" kern="1200" cap="none" spc="0" normalizeH="0" baseline="0" noProof="0" dirty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  <a:sym typeface="+mn-ea"/>
              </a:rPr>
              <a:t> (non Primitive cell)</a:t>
            </a:r>
            <a:endParaRPr kumimoji="0" lang="en-US" sz="4100" b="1" kern="1200" cap="none" spc="0" normalizeH="0" baseline="0" noProof="0" dirty="0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  <a:sym typeface="+mn-ea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438400" y="3505200"/>
            <a:ext cx="7772400" cy="762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indent="-255905" defTabSz="914400" fontAlgn="auto">
              <a:lnSpc>
                <a:spcPct val="14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 panose="05040102010807070707"/>
              <a:buChar char=""/>
              <a:defRPr/>
            </a:pPr>
            <a:r>
              <a:rPr kumimoji="0" lang="en-US" sz="2400" kern="1200" cap="none" spc="0" normalizeH="0" baseline="0" noProof="0" dirty="0" err="1">
                <a:latin typeface="+mn-lt"/>
                <a:ea typeface="+mn-ea"/>
                <a:cs typeface="+mn-cs"/>
                <a:sym typeface="+mn-ea"/>
              </a:rPr>
              <a:t>Sel</a:t>
            </a:r>
            <a:r>
              <a:rPr kumimoji="0" lang="en-US" sz="2400" kern="1200" cap="none" spc="0" normalizeH="0" baseline="0" noProof="0" dirty="0">
                <a:latin typeface="+mn-lt"/>
                <a:ea typeface="+mn-ea"/>
                <a:cs typeface="+mn-cs"/>
                <a:sym typeface="+mn-ea"/>
              </a:rPr>
              <a:t> </a:t>
            </a:r>
            <a:r>
              <a:rPr kumimoji="0" lang="en-US" sz="2400" kern="1200" cap="none" spc="0" normalizeH="0" baseline="0" noProof="0" dirty="0" err="1">
                <a:latin typeface="+mn-lt"/>
                <a:ea typeface="+mn-ea"/>
                <a:cs typeface="+mn-cs"/>
                <a:sym typeface="+mn-ea"/>
              </a:rPr>
              <a:t>satuan</a:t>
            </a:r>
            <a:r>
              <a:rPr kumimoji="0" lang="en-US" sz="2400" kern="1200" cap="none" spc="0" normalizeH="0" baseline="0" noProof="0" dirty="0">
                <a:latin typeface="+mn-lt"/>
                <a:ea typeface="+mn-ea"/>
                <a:cs typeface="+mn-cs"/>
                <a:sym typeface="+mn-ea"/>
              </a:rPr>
              <a:t> yang </a:t>
            </a:r>
            <a:r>
              <a:rPr kumimoji="0" lang="en-US" sz="2400" kern="1200" cap="none" spc="0" normalizeH="0" baseline="0" noProof="0" dirty="0" err="1">
                <a:latin typeface="+mn-lt"/>
                <a:ea typeface="+mn-ea"/>
                <a:cs typeface="+mn-cs"/>
                <a:sym typeface="+mn-ea"/>
              </a:rPr>
              <a:t>mempunyai</a:t>
            </a:r>
            <a:r>
              <a:rPr kumimoji="0" lang="en-US" sz="2400" kern="1200" cap="none" spc="0" normalizeH="0" baseline="0" noProof="0" dirty="0">
                <a:latin typeface="+mn-lt"/>
                <a:ea typeface="+mn-ea"/>
                <a:cs typeface="+mn-cs"/>
                <a:sym typeface="+mn-ea"/>
              </a:rPr>
              <a:t> </a:t>
            </a:r>
            <a:r>
              <a:rPr kumimoji="0" lang="en-US" sz="2400" kern="1200" cap="none" spc="0" normalizeH="0" baseline="0" noProof="0" dirty="0" err="1">
                <a:latin typeface="+mn-lt"/>
                <a:ea typeface="+mn-ea"/>
                <a:cs typeface="+mn-cs"/>
                <a:sym typeface="+mn-ea"/>
              </a:rPr>
              <a:t>lebih</a:t>
            </a:r>
            <a:r>
              <a:rPr kumimoji="0" lang="en-US" sz="2400" kern="1200" cap="none" spc="0" normalizeH="0" baseline="0" noProof="0" dirty="0">
                <a:latin typeface="+mn-lt"/>
                <a:ea typeface="+mn-ea"/>
                <a:cs typeface="+mn-cs"/>
                <a:sym typeface="+mn-ea"/>
              </a:rPr>
              <a:t> </a:t>
            </a:r>
            <a:r>
              <a:rPr kumimoji="0" lang="en-US" sz="2400" kern="1200" cap="none" spc="0" normalizeH="0" baseline="0" noProof="0" dirty="0" err="1">
                <a:latin typeface="+mn-lt"/>
                <a:ea typeface="+mn-ea"/>
                <a:cs typeface="+mn-cs"/>
                <a:sym typeface="+mn-ea"/>
              </a:rPr>
              <a:t>satu</a:t>
            </a:r>
            <a:r>
              <a:rPr kumimoji="0" lang="en-US" sz="2400" kern="1200" cap="none" spc="0" normalizeH="0" baseline="0" noProof="0" dirty="0">
                <a:latin typeface="+mn-lt"/>
                <a:ea typeface="+mn-ea"/>
                <a:cs typeface="+mn-cs"/>
                <a:sym typeface="+mn-ea"/>
              </a:rPr>
              <a:t> </a:t>
            </a:r>
            <a:r>
              <a:rPr kumimoji="0" lang="en-US" sz="2400" kern="1200" cap="none" spc="0" normalizeH="0" baseline="0" noProof="0" dirty="0" err="1">
                <a:latin typeface="+mn-lt"/>
                <a:ea typeface="+mn-ea"/>
                <a:cs typeface="+mn-cs"/>
                <a:sym typeface="+mn-ea"/>
              </a:rPr>
              <a:t>titik</a:t>
            </a:r>
            <a:r>
              <a:rPr kumimoji="0" lang="en-US" sz="2400" kern="1200" cap="none" spc="0" normalizeH="0" baseline="0" noProof="0" dirty="0">
                <a:latin typeface="+mn-lt"/>
                <a:ea typeface="+mn-ea"/>
                <a:cs typeface="+mn-cs"/>
                <a:sym typeface="+mn-ea"/>
              </a:rPr>
              <a:t> </a:t>
            </a:r>
            <a:r>
              <a:rPr kumimoji="0" lang="en-US" sz="2400" kern="1200" cap="none" spc="0" normalizeH="0" baseline="0" noProof="0" dirty="0" err="1">
                <a:latin typeface="+mn-lt"/>
                <a:ea typeface="+mn-ea"/>
                <a:cs typeface="+mn-cs"/>
                <a:sym typeface="+mn-ea"/>
              </a:rPr>
              <a:t>kisi</a:t>
            </a:r>
            <a:r>
              <a:rPr kumimoji="0" lang="en-US" sz="2400" kern="1200" cap="none" spc="0" normalizeH="0" baseline="0" noProof="0" dirty="0">
                <a:latin typeface="+mn-lt"/>
                <a:ea typeface="+mn-ea"/>
                <a:cs typeface="+mn-cs"/>
                <a:sym typeface="+mn-ea"/>
              </a:rPr>
              <a:t>. </a:t>
            </a:r>
            <a:endParaRPr kumimoji="0" lang="en-US" sz="2400" kern="1200" cap="none" spc="0" normalizeH="0" baseline="0" noProof="0" dirty="0">
              <a:latin typeface="+mn-lt"/>
              <a:ea typeface="+mn-ea"/>
              <a:cs typeface="+mn-cs"/>
              <a:sym typeface="+mn-ea"/>
            </a:endParaRPr>
          </a:p>
          <a:p>
            <a:pPr marL="365760" marR="0" indent="-255905" defTabSz="914400" fontAlgn="auto">
              <a:lnSpc>
                <a:spcPct val="14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defRPr/>
            </a:pPr>
            <a:endParaRPr kumimoji="0" lang="en-US" sz="2400" kern="1200" cap="none" spc="0" normalizeH="0" baseline="0" noProof="0" dirty="0">
              <a:latin typeface="+mn-lt"/>
              <a:ea typeface="+mn-ea"/>
              <a:cs typeface="+mn-cs"/>
              <a:sym typeface="+mn-ea"/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1985" name="Picture 3" descr="Fish"/>
          <p:cNvPicPr>
            <a:picLocks noGrp="1" noChangeAspect="1"/>
          </p:cNvPicPr>
          <p:nvPr>
            <p:ph idx="1"/>
          </p:nvPr>
        </p:nvPicPr>
        <p:blipFill>
          <a:blip r:embed="rId1">
            <a:clrChange>
              <a:clrFrom>
                <a:srgbClr val="00CCFF"/>
              </a:clrFrom>
              <a:clrTo>
                <a:srgbClr val="00CCFF">
                  <a:alpha val="0"/>
                </a:srgbClr>
              </a:clrTo>
            </a:clrChange>
            <a:lum bright="64001" contrast="-39999"/>
          </a:blip>
          <a:srcRect l="8246" t="3946" r="37186" b="67444"/>
          <a:stretch>
            <a:fillRect/>
          </a:stretch>
        </p:blipFill>
        <p:spPr>
          <a:xfrm>
            <a:off x="3733800" y="1295400"/>
            <a:ext cx="4968875" cy="4111625"/>
          </a:xfrm>
        </p:spPr>
      </p:pic>
    </p:spTree>
  </p:cSld>
  <p:clrMapOvr>
    <a:masterClrMapping/>
  </p:clrMapOvr>
  <p:transition>
    <p:cover dir="d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2209800" y="1371600"/>
            <a:ext cx="8077200" cy="4724400"/>
          </a:xfrm>
        </p:spPr>
        <p:txBody>
          <a:bodyPr vert="horz" wrap="square" lIns="91440" tIns="45720" rIns="91440" bIns="45720" numCol="1" anchor="t" anchorCtr="0" compatLnSpc="1">
            <a:normAutofit lnSpcReduction="10000"/>
          </a:bodyPr>
          <a:lstStyle/>
          <a:p>
            <a:pPr marL="365760" marR="0" lvl="0" indent="-255905" algn="l" defTabSz="914400" rtl="0" eaLnBrk="1" fontAlgn="auto" latinLnBrk="0" hangingPunct="1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 panose="05040102010807070707"/>
              <a:buChar char=""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Kita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tahu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bahwa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kisi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ruang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tiga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dimensi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dibentuk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dari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pengulangan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tiga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vektor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translasi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non-coplanar 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b, c. 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Berdasarkan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parameter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kisi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kita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mempunyai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7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sistem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kristal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populer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5905" algn="l" defTabSz="914400" rtl="0" eaLnBrk="1" fontAlgn="auto" latinLnBrk="0" hangingPunct="1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 panose="05040102010807070707"/>
              <a:buChar char=""/>
              <a:defRPr/>
            </a:pP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Bravais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memperlihatkan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bahwa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titik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identik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pada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7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sistem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kristal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dapat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atur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secara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spasi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membentuk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14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jenis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pola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regular yang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dikenal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dengan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Kisi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Bravais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4637"/>
            <a:ext cx="8229600" cy="1143000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Sistem</a:t>
            </a:r>
            <a:r>
              <a:rPr kumimoji="0" lang="en-US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Kristal</a:t>
            </a:r>
            <a:endParaRPr kumimoji="0" lang="en-US" sz="41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cover dir="d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380999"/>
            <a:ext cx="7772400" cy="304800"/>
          </a:xfrm>
          <a:noFill/>
          <a:ln>
            <a:noFill/>
          </a:ln>
          <a:effectLst/>
          <a:sp3d prstMaterial="plastic"/>
        </p:spPr>
        <p:txBody>
          <a:bodyPr vert="horz" anchor="ctr">
            <a:normAutofit fontScale="9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Sistem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kristal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34890" name="Group 74"/>
          <p:cNvGraphicFramePr>
            <a:graphicFrameLocks noGrp="1"/>
          </p:cNvGraphicFramePr>
          <p:nvPr>
            <p:ph type="tbl" idx="1"/>
          </p:nvPr>
        </p:nvGraphicFramePr>
        <p:xfrm>
          <a:off x="2057400" y="1066800"/>
          <a:ext cx="7924800" cy="5505450"/>
        </p:xfrm>
        <a:graphic>
          <a:graphicData uri="http://schemas.openxmlformats.org/drawingml/2006/table">
            <a:tbl>
              <a:tblPr/>
              <a:tblGrid>
                <a:gridCol w="2895600"/>
                <a:gridCol w="2133600"/>
                <a:gridCol w="2895600"/>
              </a:tblGrid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Crystal system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Unit vector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Angles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1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Cubic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a= b=c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l-G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α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=</a:t>
                      </a:r>
                      <a:r>
                        <a:rPr kumimoji="0" lang="el-G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β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=</a:t>
                      </a:r>
                      <a:r>
                        <a:rPr kumimoji="0" lang="el-G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γ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=90</a:t>
                      </a:r>
                      <a:endParaRPr kumimoji="0" lang="el-G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1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Tetragonal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a = b≠ c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l-G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α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=</a:t>
                      </a:r>
                      <a:r>
                        <a:rPr kumimoji="0" lang="el-G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β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=</a:t>
                      </a:r>
                      <a:r>
                        <a:rPr kumimoji="0" lang="el-G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γ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=90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1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Orthorhombic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a ≠ b ≠ c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l-G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α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=</a:t>
                      </a:r>
                      <a:r>
                        <a:rPr kumimoji="0" lang="el-G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β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=</a:t>
                      </a:r>
                      <a:r>
                        <a:rPr kumimoji="0" lang="el-G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γ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=90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1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Monoclinic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a ≠ b ≠ c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l-G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α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=</a:t>
                      </a:r>
                      <a:r>
                        <a:rPr kumimoji="0" lang="el-G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β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=90 ≠</a:t>
                      </a:r>
                      <a:r>
                        <a:rPr kumimoji="0" lang="el-G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γ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1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Triclinic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a ≠ b ≠ c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l-G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α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≠ </a:t>
                      </a:r>
                      <a:r>
                        <a:rPr kumimoji="0" lang="el-G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β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</a:t>
                      </a:r>
                      <a:r>
                        <a:rPr kumimoji="0" lang="el-G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≠γ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≠90 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1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Trigonal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a= b=c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l-G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α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=</a:t>
                      </a:r>
                      <a:r>
                        <a:rPr kumimoji="0" lang="el-G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β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=</a:t>
                      </a:r>
                      <a:r>
                        <a:rPr kumimoji="0" lang="el-G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γ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≠90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9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Hexagonal 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a= b ≠ c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l-G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α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 =</a:t>
                      </a:r>
                      <a:r>
                        <a:rPr kumimoji="0" lang="el-G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β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=90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l-G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γ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=120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cover dir="d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0"/>
            <a:ext cx="7772400" cy="1219200"/>
          </a:xfrm>
          <a:noFill/>
          <a:ln>
            <a:noFill/>
          </a:ln>
          <a:effectLst/>
          <a:sp3d prstMaterial="plastic"/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1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14 Bravais lattices</a:t>
            </a:r>
            <a:endParaRPr kumimoji="0" lang="en-US" sz="41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39023" name="Group 111"/>
          <p:cNvGraphicFramePr>
            <a:graphicFrameLocks noGrp="1"/>
          </p:cNvGraphicFramePr>
          <p:nvPr>
            <p:ph type="tbl" idx="1"/>
          </p:nvPr>
        </p:nvGraphicFramePr>
        <p:xfrm>
          <a:off x="1752600" y="1066800"/>
          <a:ext cx="8229600" cy="5486400"/>
        </p:xfrm>
        <a:graphic>
          <a:graphicData uri="http://schemas.openxmlformats.org/drawingml/2006/table">
            <a:tbl>
              <a:tblPr/>
              <a:tblGrid>
                <a:gridCol w="1290955"/>
                <a:gridCol w="2823845"/>
                <a:gridCol w="2341880"/>
                <a:gridCol w="1772920"/>
              </a:tblGrid>
              <a:tr h="757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S.No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Crystal Type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Bravais lattices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Symbol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Cubic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Simple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P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2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Body centred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I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3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Face centred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F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4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Tetragonal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Simple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P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5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Body centred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I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6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Orthorhombic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Simple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P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7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Base centred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C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cover dir="d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1019" name="Group 59"/>
          <p:cNvGraphicFramePr>
            <a:graphicFrameLocks noGrp="1"/>
          </p:cNvGraphicFramePr>
          <p:nvPr>
            <p:ph idx="1"/>
          </p:nvPr>
        </p:nvGraphicFramePr>
        <p:xfrm>
          <a:off x="2209800" y="822325"/>
          <a:ext cx="7772400" cy="5731510"/>
        </p:xfrm>
        <a:graphic>
          <a:graphicData uri="http://schemas.openxmlformats.org/drawingml/2006/table">
            <a:tbl>
              <a:tblPr/>
              <a:tblGrid>
                <a:gridCol w="1447800"/>
                <a:gridCol w="2438400"/>
                <a:gridCol w="1943100"/>
                <a:gridCol w="1943100"/>
              </a:tblGrid>
              <a:tr h="944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8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Body centred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I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9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Face centred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F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10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Monoclinic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Simple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P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11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Base centred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C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12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Triclinic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Simple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P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51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13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Trigonal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Simple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P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14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Hexgonal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Simple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P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cover dir="d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7105" name="Picture 4"/>
          <p:cNvPicPr>
            <a:picLocks noChangeAspect="1"/>
          </p:cNvPicPr>
          <p:nvPr/>
        </p:nvPicPr>
        <p:blipFill>
          <a:blip r:embed="rId1">
            <a:lum bright="1999" contrast="1998"/>
          </a:blip>
          <a:stretch>
            <a:fillRect/>
          </a:stretch>
        </p:blipFill>
        <p:spPr>
          <a:xfrm>
            <a:off x="2819400" y="609600"/>
            <a:ext cx="6172200" cy="5867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over dir="d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2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171113" y="6408738"/>
            <a:ext cx="366712" cy="365125"/>
          </a:xfrm>
          <a:noFill/>
          <a:ln>
            <a:noFill/>
          </a:ln>
        </p:spPr>
        <p:txBody>
          <a:bodyPr anchor="b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 Black" panose="020B0A04020102020204" pitchFamily="34" charset="0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lvl5pPr>
          </a:lstStyle>
          <a:p>
            <a:pPr lvl="0" indent="0" algn="r" eaLnBrk="1" hangingPunct="1"/>
            <a:fld id="{9A0DB2DC-4C9A-4742-B13C-FB6460FD3503}" type="slidenum">
              <a:rPr lang="en-US" altLang="zh-CN" sz="1000" dirty="0"/>
            </a:fld>
            <a:endParaRPr lang="en-US" altLang="zh-CN" sz="1000" dirty="0"/>
          </a:p>
        </p:txBody>
      </p:sp>
      <p:sp>
        <p:nvSpPr>
          <p:cNvPr id="22835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0" y="0"/>
            <a:ext cx="7772400" cy="1143000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+mj-cs"/>
              </a:rPr>
              <a:t>Three Cubic Lattices</a:t>
            </a: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j-ea"/>
              <a:cs typeface="+mj-cs"/>
            </a:endParaRPr>
          </a:p>
        </p:txBody>
      </p:sp>
      <p:sp>
        <p:nvSpPr>
          <p:cNvPr id="48131" name="AutoShape 3"/>
          <p:cNvSpPr/>
          <p:nvPr/>
        </p:nvSpPr>
        <p:spPr>
          <a:xfrm>
            <a:off x="5943600" y="2286000"/>
            <a:ext cx="1214438" cy="1214438"/>
          </a:xfrm>
          <a:prstGeom prst="cube">
            <a:avLst>
              <a:gd name="adj" fmla="val 25000"/>
            </a:avLst>
          </a:prstGeom>
          <a:noFill/>
          <a:ln w="9525" cap="flat" cmpd="sng">
            <a:solidFill>
              <a:schemeClr val="tx1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48132" name="Oval 4"/>
          <p:cNvSpPr/>
          <p:nvPr/>
        </p:nvSpPr>
        <p:spPr>
          <a:xfrm>
            <a:off x="5867400" y="2514600"/>
            <a:ext cx="152400" cy="152400"/>
          </a:xfrm>
          <a:prstGeom prst="ellipse">
            <a:avLst/>
          </a:pr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48133" name="Oval 5"/>
          <p:cNvSpPr/>
          <p:nvPr/>
        </p:nvSpPr>
        <p:spPr>
          <a:xfrm>
            <a:off x="6781800" y="2514600"/>
            <a:ext cx="152400" cy="152400"/>
          </a:xfrm>
          <a:prstGeom prst="ellipse">
            <a:avLst/>
          </a:pr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48134" name="Oval 6"/>
          <p:cNvSpPr/>
          <p:nvPr/>
        </p:nvSpPr>
        <p:spPr>
          <a:xfrm>
            <a:off x="6781800" y="3429000"/>
            <a:ext cx="152400" cy="152400"/>
          </a:xfrm>
          <a:prstGeom prst="ellipse">
            <a:avLst/>
          </a:pr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48135" name="Oval 7"/>
          <p:cNvSpPr/>
          <p:nvPr/>
        </p:nvSpPr>
        <p:spPr>
          <a:xfrm>
            <a:off x="7086600" y="3124200"/>
            <a:ext cx="152400" cy="152400"/>
          </a:xfrm>
          <a:prstGeom prst="ellipse">
            <a:avLst/>
          </a:pr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48136" name="Oval 8"/>
          <p:cNvSpPr/>
          <p:nvPr/>
        </p:nvSpPr>
        <p:spPr>
          <a:xfrm>
            <a:off x="6172200" y="2209800"/>
            <a:ext cx="152400" cy="152400"/>
          </a:xfrm>
          <a:prstGeom prst="ellipse">
            <a:avLst/>
          </a:pr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48137" name="Oval 9"/>
          <p:cNvSpPr/>
          <p:nvPr/>
        </p:nvSpPr>
        <p:spPr>
          <a:xfrm>
            <a:off x="6781800" y="2514600"/>
            <a:ext cx="152400" cy="152400"/>
          </a:xfrm>
          <a:prstGeom prst="ellipse">
            <a:avLst/>
          </a:pr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48138" name="Oval 10"/>
          <p:cNvSpPr/>
          <p:nvPr/>
        </p:nvSpPr>
        <p:spPr>
          <a:xfrm>
            <a:off x="6781800" y="3429000"/>
            <a:ext cx="152400" cy="152400"/>
          </a:xfrm>
          <a:prstGeom prst="ellipse">
            <a:avLst/>
          </a:pr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48139" name="Oval 11"/>
          <p:cNvSpPr/>
          <p:nvPr/>
        </p:nvSpPr>
        <p:spPr>
          <a:xfrm>
            <a:off x="5867400" y="3429000"/>
            <a:ext cx="152400" cy="152400"/>
          </a:xfrm>
          <a:prstGeom prst="ellipse">
            <a:avLst/>
          </a:pr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48140" name="Oval 12"/>
          <p:cNvSpPr/>
          <p:nvPr/>
        </p:nvSpPr>
        <p:spPr>
          <a:xfrm>
            <a:off x="6781800" y="3429000"/>
            <a:ext cx="152400" cy="152400"/>
          </a:xfrm>
          <a:prstGeom prst="ellipse">
            <a:avLst/>
          </a:pr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48141" name="Oval 13"/>
          <p:cNvSpPr/>
          <p:nvPr/>
        </p:nvSpPr>
        <p:spPr>
          <a:xfrm>
            <a:off x="7086600" y="3124200"/>
            <a:ext cx="152400" cy="152400"/>
          </a:xfrm>
          <a:prstGeom prst="ellipse">
            <a:avLst/>
          </a:pr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48142" name="Oval 14"/>
          <p:cNvSpPr/>
          <p:nvPr/>
        </p:nvSpPr>
        <p:spPr>
          <a:xfrm>
            <a:off x="6172200" y="3124200"/>
            <a:ext cx="152400" cy="152400"/>
          </a:xfrm>
          <a:prstGeom prst="ellipse">
            <a:avLst/>
          </a:pr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48143" name="Oval 15"/>
          <p:cNvSpPr/>
          <p:nvPr/>
        </p:nvSpPr>
        <p:spPr>
          <a:xfrm>
            <a:off x="6781800" y="3429000"/>
            <a:ext cx="152400" cy="152400"/>
          </a:xfrm>
          <a:prstGeom prst="ellipse">
            <a:avLst/>
          </a:pr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48144" name="Oval 16"/>
          <p:cNvSpPr/>
          <p:nvPr/>
        </p:nvSpPr>
        <p:spPr>
          <a:xfrm>
            <a:off x="7086600" y="3124200"/>
            <a:ext cx="152400" cy="152400"/>
          </a:xfrm>
          <a:prstGeom prst="ellipse">
            <a:avLst/>
          </a:pr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48145" name="Oval 17"/>
          <p:cNvSpPr/>
          <p:nvPr/>
        </p:nvSpPr>
        <p:spPr>
          <a:xfrm>
            <a:off x="7086600" y="2209800"/>
            <a:ext cx="152400" cy="152400"/>
          </a:xfrm>
          <a:prstGeom prst="ellipse">
            <a:avLst/>
          </a:pr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48146" name="Oval 18"/>
          <p:cNvSpPr/>
          <p:nvPr/>
        </p:nvSpPr>
        <p:spPr>
          <a:xfrm>
            <a:off x="7086600" y="3124200"/>
            <a:ext cx="152400" cy="152400"/>
          </a:xfrm>
          <a:prstGeom prst="ellipse">
            <a:avLst/>
          </a:pr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48147" name="Oval 19"/>
          <p:cNvSpPr/>
          <p:nvPr/>
        </p:nvSpPr>
        <p:spPr>
          <a:xfrm>
            <a:off x="7086600" y="3124200"/>
            <a:ext cx="152400" cy="152400"/>
          </a:xfrm>
          <a:prstGeom prst="ellipse">
            <a:avLst/>
          </a:pr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48148" name="Line 20"/>
          <p:cNvSpPr/>
          <p:nvPr/>
        </p:nvSpPr>
        <p:spPr>
          <a:xfrm>
            <a:off x="6248400" y="2286000"/>
            <a:ext cx="0" cy="91440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48149" name="Line 21"/>
          <p:cNvSpPr/>
          <p:nvPr/>
        </p:nvSpPr>
        <p:spPr>
          <a:xfrm flipV="1">
            <a:off x="5943600" y="3200400"/>
            <a:ext cx="304800" cy="30480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48150" name="Line 22"/>
          <p:cNvSpPr/>
          <p:nvPr/>
        </p:nvSpPr>
        <p:spPr>
          <a:xfrm>
            <a:off x="6248400" y="3200400"/>
            <a:ext cx="9144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48151" name="Line 23"/>
          <p:cNvSpPr/>
          <p:nvPr/>
        </p:nvSpPr>
        <p:spPr>
          <a:xfrm flipV="1">
            <a:off x="5943600" y="3200400"/>
            <a:ext cx="304800" cy="304800"/>
          </a:xfrm>
          <a:prstGeom prst="line">
            <a:avLst/>
          </a:prstGeom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triangle" w="lg" len="lg"/>
          </a:ln>
        </p:spPr>
      </p:sp>
      <p:sp>
        <p:nvSpPr>
          <p:cNvPr id="48152" name="Line 24"/>
          <p:cNvSpPr/>
          <p:nvPr/>
        </p:nvSpPr>
        <p:spPr>
          <a:xfrm>
            <a:off x="5943600" y="3505200"/>
            <a:ext cx="914400" cy="0"/>
          </a:xfrm>
          <a:prstGeom prst="line">
            <a:avLst/>
          </a:prstGeom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triangle" w="lg" len="lg"/>
          </a:ln>
        </p:spPr>
      </p:sp>
      <p:sp>
        <p:nvSpPr>
          <p:cNvPr id="48153" name="Line 25"/>
          <p:cNvSpPr/>
          <p:nvPr/>
        </p:nvSpPr>
        <p:spPr>
          <a:xfrm flipH="1" flipV="1">
            <a:off x="5943600" y="2590800"/>
            <a:ext cx="0" cy="914400"/>
          </a:xfrm>
          <a:prstGeom prst="line">
            <a:avLst/>
          </a:prstGeom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triangle" w="lg" len="lg"/>
          </a:ln>
        </p:spPr>
      </p:sp>
      <p:sp>
        <p:nvSpPr>
          <p:cNvPr id="48154" name="Text Box 26"/>
          <p:cNvSpPr txBox="1"/>
          <p:nvPr/>
        </p:nvSpPr>
        <p:spPr>
          <a:xfrm>
            <a:off x="6858000" y="3276600"/>
            <a:ext cx="4508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en-US" sz="2400" dirty="0">
                <a:solidFill>
                  <a:srgbClr val="FF0000"/>
                </a:solidFill>
                <a:latin typeface="Tahoma" panose="020B0604030504040204" pitchFamily="34" charset="0"/>
              </a:rPr>
              <a:t>a</a:t>
            </a:r>
            <a:r>
              <a:rPr lang="en-US" sz="2400" baseline="-25000" dirty="0">
                <a:solidFill>
                  <a:srgbClr val="FF0000"/>
                </a:solidFill>
                <a:latin typeface="Tahoma" panose="020B0604030504040204" pitchFamily="34" charset="0"/>
              </a:rPr>
              <a:t>1</a:t>
            </a:r>
            <a:endParaRPr lang="en-US" sz="2400" baseline="-25000" dirty="0">
              <a:solidFill>
                <a:srgbClr val="FF0000"/>
              </a:solidFill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8155" name="Text Box 27"/>
          <p:cNvSpPr txBox="1"/>
          <p:nvPr/>
        </p:nvSpPr>
        <p:spPr>
          <a:xfrm>
            <a:off x="5715000" y="2057400"/>
            <a:ext cx="4508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en-US" sz="2400" dirty="0">
                <a:solidFill>
                  <a:srgbClr val="FF0000"/>
                </a:solidFill>
                <a:latin typeface="Tahoma" panose="020B0604030504040204" pitchFamily="34" charset="0"/>
              </a:rPr>
              <a:t>a</a:t>
            </a:r>
            <a:r>
              <a:rPr lang="en-US" sz="2400" baseline="-25000" dirty="0">
                <a:solidFill>
                  <a:srgbClr val="FF0000"/>
                </a:solidFill>
                <a:latin typeface="Tahoma" panose="020B0604030504040204" pitchFamily="34" charset="0"/>
              </a:rPr>
              <a:t>3</a:t>
            </a:r>
            <a:endParaRPr lang="en-US" sz="2400" baseline="-25000" dirty="0">
              <a:solidFill>
                <a:srgbClr val="FF0000"/>
              </a:solidFill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8156" name="Text Box 28"/>
          <p:cNvSpPr txBox="1"/>
          <p:nvPr/>
        </p:nvSpPr>
        <p:spPr>
          <a:xfrm>
            <a:off x="6172200" y="2743200"/>
            <a:ext cx="4508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en-US" sz="2400" dirty="0">
                <a:solidFill>
                  <a:srgbClr val="FF0000"/>
                </a:solidFill>
                <a:latin typeface="Tahoma" panose="020B0604030504040204" pitchFamily="34" charset="0"/>
              </a:rPr>
              <a:t>a</a:t>
            </a:r>
            <a:r>
              <a:rPr lang="en-US" sz="2400" baseline="-25000" dirty="0">
                <a:solidFill>
                  <a:srgbClr val="FF0000"/>
                </a:solidFill>
                <a:latin typeface="Tahoma" panose="020B0604030504040204" pitchFamily="34" charset="0"/>
              </a:rPr>
              <a:t>2</a:t>
            </a:r>
            <a:endParaRPr lang="en-US" sz="2400" baseline="-25000" dirty="0">
              <a:solidFill>
                <a:srgbClr val="FF0000"/>
              </a:solidFill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8157" name="Text Box 29"/>
          <p:cNvSpPr txBox="1"/>
          <p:nvPr/>
        </p:nvSpPr>
        <p:spPr>
          <a:xfrm>
            <a:off x="2362200" y="1676400"/>
            <a:ext cx="176911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en-US" sz="2400" dirty="0">
                <a:solidFill>
                  <a:srgbClr val="FF0000"/>
                </a:solidFill>
                <a:latin typeface="Tahoma" panose="020B0604030504040204" pitchFamily="34" charset="0"/>
              </a:rPr>
              <a:t>a</a:t>
            </a:r>
            <a:r>
              <a:rPr lang="en-US" sz="2400" baseline="-25000" dirty="0">
                <a:solidFill>
                  <a:srgbClr val="FF0000"/>
                </a:solidFill>
                <a:latin typeface="Tahoma" panose="020B0604030504040204" pitchFamily="34" charset="0"/>
              </a:rPr>
              <a:t>1</a:t>
            </a:r>
            <a:r>
              <a:rPr lang="en-US" sz="2400" dirty="0">
                <a:solidFill>
                  <a:srgbClr val="FF0000"/>
                </a:solidFill>
                <a:latin typeface="Tahoma" panose="020B0604030504040204" pitchFamily="34" charset="0"/>
              </a:rPr>
              <a:t>=</a:t>
            </a:r>
            <a:r>
              <a:rPr lang="en-US" sz="2400" baseline="-25000" dirty="0">
                <a:solidFill>
                  <a:srgbClr val="FF0000"/>
                </a:solidFill>
                <a:latin typeface="Tahoma" panose="020B0604030504040204" pitchFamily="34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Tahoma" panose="020B0604030504040204" pitchFamily="34" charset="0"/>
              </a:rPr>
              <a:t>a</a:t>
            </a:r>
            <a:r>
              <a:rPr lang="en-US" sz="2400" baseline="-25000" dirty="0">
                <a:solidFill>
                  <a:srgbClr val="FF0000"/>
                </a:solidFill>
                <a:latin typeface="Tahoma" panose="020B0604030504040204" pitchFamily="34" charset="0"/>
              </a:rPr>
              <a:t>2</a:t>
            </a:r>
            <a:r>
              <a:rPr lang="en-US" sz="2400" dirty="0">
                <a:solidFill>
                  <a:srgbClr val="FF0000"/>
                </a:solidFill>
                <a:latin typeface="Tahoma" panose="020B0604030504040204" pitchFamily="34" charset="0"/>
              </a:rPr>
              <a:t> =a</a:t>
            </a:r>
            <a:r>
              <a:rPr lang="en-US" sz="2400" baseline="-25000" dirty="0">
                <a:solidFill>
                  <a:srgbClr val="FF0000"/>
                </a:solidFill>
                <a:latin typeface="Tahoma" panose="020B0604030504040204" pitchFamily="34" charset="0"/>
              </a:rPr>
              <a:t>3</a:t>
            </a:r>
            <a:endParaRPr lang="en-US" sz="2400" baseline="-25000" dirty="0">
              <a:solidFill>
                <a:srgbClr val="FF0000"/>
              </a:solidFill>
              <a:latin typeface="Tahoma" panose="020B0604030504040204" pitchFamily="34" charset="0"/>
            </a:endParaRPr>
          </a:p>
          <a:p>
            <a:pPr eaLnBrk="0" hangingPunct="0"/>
            <a:r>
              <a:rPr lang="en-US" sz="2400" dirty="0">
                <a:solidFill>
                  <a:srgbClr val="FF0000"/>
                </a:solidFill>
                <a:latin typeface="Tahoma" panose="020B0604030504040204" pitchFamily="34" charset="0"/>
              </a:rPr>
              <a:t>a</a:t>
            </a:r>
            <a:r>
              <a:rPr lang="en-US" sz="2400" baseline="-25000" dirty="0">
                <a:solidFill>
                  <a:srgbClr val="FF0000"/>
                </a:solidFill>
                <a:latin typeface="Tahoma" panose="020B0604030504040204" pitchFamily="34" charset="0"/>
              </a:rPr>
              <a:t>1</a:t>
            </a:r>
            <a:r>
              <a:rPr lang="en-US" sz="2400" dirty="0">
                <a:solidFill>
                  <a:srgbClr val="FF0000"/>
                </a:solidFill>
                <a:latin typeface="Tahoma" panose="020B0604030504040204" pitchFamily="34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Tahoma" panose="020B0604030504040204" pitchFamily="34" charset="0"/>
                <a:sym typeface="Symbol" panose="05050102010706020507" pitchFamily="18" charset="2"/>
              </a:rPr>
              <a:t></a:t>
            </a:r>
            <a:r>
              <a:rPr lang="en-US" sz="2400" dirty="0">
                <a:solidFill>
                  <a:srgbClr val="FF0000"/>
                </a:solidFill>
                <a:latin typeface="Tahoma" panose="020B0604030504040204" pitchFamily="34" charset="0"/>
              </a:rPr>
              <a:t> a</a:t>
            </a:r>
            <a:r>
              <a:rPr lang="en-US" sz="2400" baseline="-25000" dirty="0">
                <a:solidFill>
                  <a:srgbClr val="FF0000"/>
                </a:solidFill>
                <a:latin typeface="Tahoma" panose="020B0604030504040204" pitchFamily="34" charset="0"/>
              </a:rPr>
              <a:t>2</a:t>
            </a:r>
            <a:r>
              <a:rPr lang="en-US" sz="2400" dirty="0">
                <a:solidFill>
                  <a:srgbClr val="FF0000"/>
                </a:solidFill>
                <a:latin typeface="Tahoma" panose="020B0604030504040204" pitchFamily="34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Tahoma" panose="020B0604030504040204" pitchFamily="34" charset="0"/>
                <a:sym typeface="Symbol" panose="05050102010706020507" pitchFamily="18" charset="2"/>
              </a:rPr>
              <a:t></a:t>
            </a:r>
            <a:r>
              <a:rPr lang="en-US" sz="2400" dirty="0">
                <a:solidFill>
                  <a:srgbClr val="FF0000"/>
                </a:solidFill>
                <a:latin typeface="Tahoma" panose="020B0604030504040204" pitchFamily="34" charset="0"/>
              </a:rPr>
              <a:t> a</a:t>
            </a:r>
            <a:r>
              <a:rPr lang="en-US" sz="2400" baseline="-25000" dirty="0">
                <a:solidFill>
                  <a:srgbClr val="FF0000"/>
                </a:solidFill>
                <a:latin typeface="Tahoma" panose="020B0604030504040204" pitchFamily="34" charset="0"/>
              </a:rPr>
              <a:t>3</a:t>
            </a:r>
            <a:endParaRPr lang="en-US" sz="2400" baseline="-25000" dirty="0">
              <a:solidFill>
                <a:srgbClr val="FF0000"/>
              </a:solidFill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8158" name="Line 30"/>
          <p:cNvSpPr/>
          <p:nvPr/>
        </p:nvSpPr>
        <p:spPr>
          <a:xfrm>
            <a:off x="5943600" y="3276600"/>
            <a:ext cx="1524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8159" name="Line 31"/>
          <p:cNvSpPr/>
          <p:nvPr/>
        </p:nvSpPr>
        <p:spPr>
          <a:xfrm>
            <a:off x="6096000" y="3276600"/>
            <a:ext cx="0" cy="2286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8160" name="Line 32"/>
          <p:cNvSpPr/>
          <p:nvPr/>
        </p:nvSpPr>
        <p:spPr>
          <a:xfrm flipV="1">
            <a:off x="5943600" y="3200400"/>
            <a:ext cx="76200" cy="76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8161" name="Line 33"/>
          <p:cNvSpPr/>
          <p:nvPr/>
        </p:nvSpPr>
        <p:spPr>
          <a:xfrm>
            <a:off x="6019800" y="3200400"/>
            <a:ext cx="0" cy="22860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48162" name="Text Box 34"/>
          <p:cNvSpPr txBox="1"/>
          <p:nvPr/>
        </p:nvSpPr>
        <p:spPr>
          <a:xfrm>
            <a:off x="4953000" y="1295400"/>
            <a:ext cx="303403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en-US" sz="2400" dirty="0">
                <a:solidFill>
                  <a:srgbClr val="FF0000"/>
                </a:solidFill>
                <a:latin typeface="Tahoma" panose="020B0604030504040204" pitchFamily="34" charset="0"/>
              </a:rPr>
              <a:t> 1. Simple Cubic (SC)</a:t>
            </a:r>
            <a:endParaRPr lang="en-US" sz="2400" dirty="0">
              <a:solidFill>
                <a:srgbClr val="FF0000"/>
              </a:solidFill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  <p:grpSp>
        <p:nvGrpSpPr>
          <p:cNvPr id="2" name="Group 35"/>
          <p:cNvGrpSpPr/>
          <p:nvPr/>
        </p:nvGrpSpPr>
        <p:grpSpPr>
          <a:xfrm>
            <a:off x="1828800" y="3352800"/>
            <a:ext cx="4222750" cy="2898775"/>
            <a:chOff x="192" y="2112"/>
            <a:chExt cx="2660" cy="1826"/>
          </a:xfrm>
        </p:grpSpPr>
        <p:sp>
          <p:nvSpPr>
            <p:cNvPr id="48164" name="AutoShape 36"/>
            <p:cNvSpPr/>
            <p:nvPr/>
          </p:nvSpPr>
          <p:spPr>
            <a:xfrm>
              <a:off x="1392" y="2736"/>
              <a:ext cx="765" cy="765"/>
            </a:xfrm>
            <a:prstGeom prst="cube">
              <a:avLst>
                <a:gd name="adj" fmla="val 25000"/>
              </a:avLst>
            </a:prstGeom>
            <a:noFill/>
            <a:ln w="9525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165" name="Oval 37"/>
            <p:cNvSpPr/>
            <p:nvPr/>
          </p:nvSpPr>
          <p:spPr>
            <a:xfrm>
              <a:off x="1344" y="2880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166" name="Oval 38"/>
            <p:cNvSpPr/>
            <p:nvPr/>
          </p:nvSpPr>
          <p:spPr>
            <a:xfrm>
              <a:off x="1920" y="2880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167" name="Oval 39"/>
            <p:cNvSpPr/>
            <p:nvPr/>
          </p:nvSpPr>
          <p:spPr>
            <a:xfrm>
              <a:off x="1920" y="3456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168" name="Oval 40"/>
            <p:cNvSpPr/>
            <p:nvPr/>
          </p:nvSpPr>
          <p:spPr>
            <a:xfrm>
              <a:off x="2112" y="3264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169" name="Oval 41"/>
            <p:cNvSpPr/>
            <p:nvPr/>
          </p:nvSpPr>
          <p:spPr>
            <a:xfrm>
              <a:off x="1536" y="2688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170" name="Oval 42"/>
            <p:cNvSpPr/>
            <p:nvPr/>
          </p:nvSpPr>
          <p:spPr>
            <a:xfrm>
              <a:off x="1920" y="2880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171" name="Oval 43"/>
            <p:cNvSpPr/>
            <p:nvPr/>
          </p:nvSpPr>
          <p:spPr>
            <a:xfrm>
              <a:off x="1920" y="3456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172" name="Oval 44"/>
            <p:cNvSpPr/>
            <p:nvPr/>
          </p:nvSpPr>
          <p:spPr>
            <a:xfrm>
              <a:off x="1920" y="3456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173" name="Oval 45"/>
            <p:cNvSpPr/>
            <p:nvPr/>
          </p:nvSpPr>
          <p:spPr>
            <a:xfrm>
              <a:off x="2112" y="3264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174" name="Oval 46"/>
            <p:cNvSpPr/>
            <p:nvPr/>
          </p:nvSpPr>
          <p:spPr>
            <a:xfrm>
              <a:off x="1536" y="3264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175" name="Oval 47"/>
            <p:cNvSpPr/>
            <p:nvPr/>
          </p:nvSpPr>
          <p:spPr>
            <a:xfrm>
              <a:off x="1920" y="3456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176" name="Oval 48"/>
            <p:cNvSpPr/>
            <p:nvPr/>
          </p:nvSpPr>
          <p:spPr>
            <a:xfrm>
              <a:off x="2112" y="3264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177" name="Oval 49"/>
            <p:cNvSpPr/>
            <p:nvPr/>
          </p:nvSpPr>
          <p:spPr>
            <a:xfrm>
              <a:off x="2112" y="2688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178" name="Oval 50"/>
            <p:cNvSpPr/>
            <p:nvPr/>
          </p:nvSpPr>
          <p:spPr>
            <a:xfrm>
              <a:off x="2112" y="3264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179" name="Oval 51"/>
            <p:cNvSpPr/>
            <p:nvPr/>
          </p:nvSpPr>
          <p:spPr>
            <a:xfrm>
              <a:off x="2112" y="3264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180" name="Line 52"/>
            <p:cNvSpPr/>
            <p:nvPr/>
          </p:nvSpPr>
          <p:spPr>
            <a:xfrm>
              <a:off x="1584" y="2736"/>
              <a:ext cx="0" cy="57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</p:spPr>
        </p:sp>
        <p:sp>
          <p:nvSpPr>
            <p:cNvPr id="48181" name="Line 53"/>
            <p:cNvSpPr/>
            <p:nvPr/>
          </p:nvSpPr>
          <p:spPr>
            <a:xfrm>
              <a:off x="1584" y="3312"/>
              <a:ext cx="57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</p:spPr>
        </p:sp>
        <p:sp>
          <p:nvSpPr>
            <p:cNvPr id="48182" name="Oval 54"/>
            <p:cNvSpPr/>
            <p:nvPr/>
          </p:nvSpPr>
          <p:spPr>
            <a:xfrm>
              <a:off x="1728" y="3072"/>
              <a:ext cx="96" cy="96"/>
            </a:xfrm>
            <a:prstGeom prst="ellipse">
              <a:avLst/>
            </a:prstGeom>
            <a:solidFill>
              <a:srgbClr val="33CC33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183" name="Line 55"/>
            <p:cNvSpPr/>
            <p:nvPr/>
          </p:nvSpPr>
          <p:spPr>
            <a:xfrm>
              <a:off x="1584" y="2736"/>
              <a:ext cx="384" cy="76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  <p:sp>
          <p:nvSpPr>
            <p:cNvPr id="48184" name="Line 56"/>
            <p:cNvSpPr/>
            <p:nvPr/>
          </p:nvSpPr>
          <p:spPr>
            <a:xfrm flipV="1">
              <a:off x="1392" y="2736"/>
              <a:ext cx="768" cy="76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  <p:sp>
          <p:nvSpPr>
            <p:cNvPr id="48185" name="Line 57"/>
            <p:cNvSpPr/>
            <p:nvPr/>
          </p:nvSpPr>
          <p:spPr>
            <a:xfrm>
              <a:off x="1392" y="2928"/>
              <a:ext cx="768" cy="38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  <p:sp>
          <p:nvSpPr>
            <p:cNvPr id="48186" name="Line 58"/>
            <p:cNvSpPr/>
            <p:nvPr/>
          </p:nvSpPr>
          <p:spPr>
            <a:xfrm flipH="1">
              <a:off x="2208" y="2304"/>
              <a:ext cx="432" cy="28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48187" name="Text Box 59"/>
            <p:cNvSpPr txBox="1"/>
            <p:nvPr/>
          </p:nvSpPr>
          <p:spPr>
            <a:xfrm>
              <a:off x="384" y="2112"/>
              <a:ext cx="2160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/>
              <a:r>
                <a:rPr lang="en-US" sz="2400" dirty="0">
                  <a:latin typeface="Tahoma" panose="020B0604030504040204" pitchFamily="34" charset="0"/>
                </a:rPr>
                <a:t>Add one atom at the center of the cubic</a:t>
              </a:r>
              <a:endParaRPr lang="en-US" sz="2400" dirty="0">
                <a:latin typeface="Tahoma" panose="020B0604030504040204" pitchFamily="34" charset="0"/>
                <a:ea typeface="Times New Roman" panose="02020603050405020304" pitchFamily="18" charset="0"/>
              </a:endParaRPr>
            </a:p>
          </p:txBody>
        </p:sp>
        <p:sp>
          <p:nvSpPr>
            <p:cNvPr id="48188" name="Text Box 60"/>
            <p:cNvSpPr txBox="1"/>
            <p:nvPr/>
          </p:nvSpPr>
          <p:spPr>
            <a:xfrm>
              <a:off x="192" y="3648"/>
              <a:ext cx="2660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/>
              <a:r>
                <a:rPr lang="en-US" sz="2400" dirty="0">
                  <a:solidFill>
                    <a:srgbClr val="FF0000"/>
                  </a:solidFill>
                  <a:latin typeface="Tahoma" panose="020B0604030504040204" pitchFamily="34" charset="0"/>
                </a:rPr>
                <a:t>2. Body-Centered Cubic (BCC)</a:t>
              </a:r>
              <a:endParaRPr lang="en-US" sz="2400" dirty="0">
                <a:solidFill>
                  <a:srgbClr val="FF0000"/>
                </a:solidFill>
                <a:latin typeface="Tahoma" panose="020B0604030504040204" pitchFamily="34" charset="0"/>
                <a:ea typeface="Times New Roman" panose="02020603050405020304" pitchFamily="18" charset="0"/>
              </a:endParaRPr>
            </a:p>
          </p:txBody>
        </p:sp>
        <p:sp>
          <p:nvSpPr>
            <p:cNvPr id="48189" name="Oval 61"/>
            <p:cNvSpPr/>
            <p:nvPr/>
          </p:nvSpPr>
          <p:spPr>
            <a:xfrm>
              <a:off x="1344" y="3456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</p:grpSp>
      <p:grpSp>
        <p:nvGrpSpPr>
          <p:cNvPr id="3" name="Group 62"/>
          <p:cNvGrpSpPr/>
          <p:nvPr/>
        </p:nvGrpSpPr>
        <p:grpSpPr>
          <a:xfrm>
            <a:off x="6477000" y="3124200"/>
            <a:ext cx="4146550" cy="3127375"/>
            <a:chOff x="3120" y="1968"/>
            <a:chExt cx="2612" cy="1970"/>
          </a:xfrm>
        </p:grpSpPr>
        <p:sp>
          <p:nvSpPr>
            <p:cNvPr id="48191" name="AutoShape 63"/>
            <p:cNvSpPr/>
            <p:nvPr/>
          </p:nvSpPr>
          <p:spPr>
            <a:xfrm>
              <a:off x="3888" y="2784"/>
              <a:ext cx="765" cy="765"/>
            </a:xfrm>
            <a:prstGeom prst="cube">
              <a:avLst>
                <a:gd name="adj" fmla="val 25000"/>
              </a:avLst>
            </a:prstGeom>
            <a:noFill/>
            <a:ln w="9525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192" name="Oval 64"/>
            <p:cNvSpPr/>
            <p:nvPr/>
          </p:nvSpPr>
          <p:spPr>
            <a:xfrm>
              <a:off x="3840" y="2928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193" name="Oval 65"/>
            <p:cNvSpPr/>
            <p:nvPr/>
          </p:nvSpPr>
          <p:spPr>
            <a:xfrm>
              <a:off x="4416" y="2928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194" name="Oval 66"/>
            <p:cNvSpPr/>
            <p:nvPr/>
          </p:nvSpPr>
          <p:spPr>
            <a:xfrm>
              <a:off x="4416" y="3504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195" name="Oval 67"/>
            <p:cNvSpPr/>
            <p:nvPr/>
          </p:nvSpPr>
          <p:spPr>
            <a:xfrm>
              <a:off x="4608" y="3312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196" name="Oval 68"/>
            <p:cNvSpPr/>
            <p:nvPr/>
          </p:nvSpPr>
          <p:spPr>
            <a:xfrm>
              <a:off x="4032" y="2736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197" name="Oval 69"/>
            <p:cNvSpPr/>
            <p:nvPr/>
          </p:nvSpPr>
          <p:spPr>
            <a:xfrm>
              <a:off x="4416" y="2928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198" name="Oval 70"/>
            <p:cNvSpPr/>
            <p:nvPr/>
          </p:nvSpPr>
          <p:spPr>
            <a:xfrm>
              <a:off x="4416" y="3504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199" name="Oval 71"/>
            <p:cNvSpPr/>
            <p:nvPr/>
          </p:nvSpPr>
          <p:spPr>
            <a:xfrm>
              <a:off x="4416" y="3504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200" name="Oval 72"/>
            <p:cNvSpPr/>
            <p:nvPr/>
          </p:nvSpPr>
          <p:spPr>
            <a:xfrm>
              <a:off x="4608" y="3312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201" name="Oval 73"/>
            <p:cNvSpPr/>
            <p:nvPr/>
          </p:nvSpPr>
          <p:spPr>
            <a:xfrm>
              <a:off x="4032" y="3312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202" name="Oval 74"/>
            <p:cNvSpPr/>
            <p:nvPr/>
          </p:nvSpPr>
          <p:spPr>
            <a:xfrm>
              <a:off x="4416" y="3504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203" name="Oval 75"/>
            <p:cNvSpPr/>
            <p:nvPr/>
          </p:nvSpPr>
          <p:spPr>
            <a:xfrm>
              <a:off x="4608" y="3312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204" name="Oval 76"/>
            <p:cNvSpPr/>
            <p:nvPr/>
          </p:nvSpPr>
          <p:spPr>
            <a:xfrm>
              <a:off x="4608" y="2736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205" name="Oval 77"/>
            <p:cNvSpPr/>
            <p:nvPr/>
          </p:nvSpPr>
          <p:spPr>
            <a:xfrm>
              <a:off x="4608" y="3312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206" name="Oval 78"/>
            <p:cNvSpPr/>
            <p:nvPr/>
          </p:nvSpPr>
          <p:spPr>
            <a:xfrm>
              <a:off x="4608" y="3312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207" name="Line 79"/>
            <p:cNvSpPr/>
            <p:nvPr/>
          </p:nvSpPr>
          <p:spPr>
            <a:xfrm>
              <a:off x="4080" y="2784"/>
              <a:ext cx="0" cy="57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</p:spPr>
        </p:sp>
        <p:sp>
          <p:nvSpPr>
            <p:cNvPr id="48208" name="Line 80"/>
            <p:cNvSpPr/>
            <p:nvPr/>
          </p:nvSpPr>
          <p:spPr>
            <a:xfrm>
              <a:off x="4080" y="3360"/>
              <a:ext cx="57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</p:spPr>
        </p:sp>
        <p:sp>
          <p:nvSpPr>
            <p:cNvPr id="48209" name="Oval 81"/>
            <p:cNvSpPr/>
            <p:nvPr/>
          </p:nvSpPr>
          <p:spPr>
            <a:xfrm>
              <a:off x="4128" y="3216"/>
              <a:ext cx="96" cy="96"/>
            </a:xfrm>
            <a:prstGeom prst="ellipse">
              <a:avLst/>
            </a:prstGeom>
            <a:solidFill>
              <a:srgbClr val="33CC33"/>
            </a:solidFill>
            <a:ln w="9525" cap="flat" cmpd="sng">
              <a:solidFill>
                <a:srgbClr val="1C1C1C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210" name="Line 82"/>
            <p:cNvSpPr/>
            <p:nvPr/>
          </p:nvSpPr>
          <p:spPr>
            <a:xfrm>
              <a:off x="3888" y="2976"/>
              <a:ext cx="576" cy="57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  <p:sp>
          <p:nvSpPr>
            <p:cNvPr id="48211" name="Line 83"/>
            <p:cNvSpPr/>
            <p:nvPr/>
          </p:nvSpPr>
          <p:spPr>
            <a:xfrm flipV="1">
              <a:off x="3888" y="2976"/>
              <a:ext cx="576" cy="57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  <p:sp>
          <p:nvSpPr>
            <p:cNvPr id="48212" name="Line 84"/>
            <p:cNvSpPr/>
            <p:nvPr/>
          </p:nvSpPr>
          <p:spPr>
            <a:xfrm>
              <a:off x="4080" y="2784"/>
              <a:ext cx="576" cy="57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  <p:sp>
          <p:nvSpPr>
            <p:cNvPr id="48213" name="Oval 85"/>
            <p:cNvSpPr/>
            <p:nvPr/>
          </p:nvSpPr>
          <p:spPr>
            <a:xfrm>
              <a:off x="4320" y="3024"/>
              <a:ext cx="96" cy="96"/>
            </a:xfrm>
            <a:prstGeom prst="ellipse">
              <a:avLst/>
            </a:prstGeom>
            <a:solidFill>
              <a:srgbClr val="33CC33"/>
            </a:solidFill>
            <a:ln w="9525" cap="flat" cmpd="sng">
              <a:solidFill>
                <a:srgbClr val="1C1C1C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214" name="Line 86"/>
            <p:cNvSpPr/>
            <p:nvPr/>
          </p:nvSpPr>
          <p:spPr>
            <a:xfrm>
              <a:off x="4080" y="2784"/>
              <a:ext cx="38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  <p:sp>
          <p:nvSpPr>
            <p:cNvPr id="48215" name="Line 87"/>
            <p:cNvSpPr/>
            <p:nvPr/>
          </p:nvSpPr>
          <p:spPr>
            <a:xfrm>
              <a:off x="4080" y="3360"/>
              <a:ext cx="384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  <p:sp>
          <p:nvSpPr>
            <p:cNvPr id="48216" name="Line 88"/>
            <p:cNvSpPr/>
            <p:nvPr/>
          </p:nvSpPr>
          <p:spPr>
            <a:xfrm flipV="1">
              <a:off x="3936" y="2784"/>
              <a:ext cx="672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  <p:sp>
          <p:nvSpPr>
            <p:cNvPr id="48217" name="Line 89"/>
            <p:cNvSpPr/>
            <p:nvPr/>
          </p:nvSpPr>
          <p:spPr>
            <a:xfrm flipV="1">
              <a:off x="3888" y="3360"/>
              <a:ext cx="768" cy="19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  <p:sp>
          <p:nvSpPr>
            <p:cNvPr id="48218" name="Line 90"/>
            <p:cNvSpPr/>
            <p:nvPr/>
          </p:nvSpPr>
          <p:spPr>
            <a:xfrm>
              <a:off x="4464" y="2976"/>
              <a:ext cx="192" cy="38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  <p:sp>
          <p:nvSpPr>
            <p:cNvPr id="48219" name="Line 91"/>
            <p:cNvSpPr/>
            <p:nvPr/>
          </p:nvSpPr>
          <p:spPr>
            <a:xfrm flipV="1">
              <a:off x="4464" y="2784"/>
              <a:ext cx="192" cy="76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  <p:sp>
          <p:nvSpPr>
            <p:cNvPr id="48220" name="Line 92"/>
            <p:cNvSpPr/>
            <p:nvPr/>
          </p:nvSpPr>
          <p:spPr>
            <a:xfrm flipH="1">
              <a:off x="3888" y="2784"/>
              <a:ext cx="192" cy="76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  <p:sp>
          <p:nvSpPr>
            <p:cNvPr id="48221" name="Line 93"/>
            <p:cNvSpPr/>
            <p:nvPr/>
          </p:nvSpPr>
          <p:spPr>
            <a:xfrm>
              <a:off x="3888" y="2976"/>
              <a:ext cx="192" cy="384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  <p:sp>
          <p:nvSpPr>
            <p:cNvPr id="48222" name="Oval 94"/>
            <p:cNvSpPr/>
            <p:nvPr/>
          </p:nvSpPr>
          <p:spPr>
            <a:xfrm>
              <a:off x="4512" y="3120"/>
              <a:ext cx="96" cy="96"/>
            </a:xfrm>
            <a:prstGeom prst="ellipse">
              <a:avLst/>
            </a:prstGeom>
            <a:solidFill>
              <a:srgbClr val="33CC33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223" name="Oval 95"/>
            <p:cNvSpPr/>
            <p:nvPr/>
          </p:nvSpPr>
          <p:spPr>
            <a:xfrm>
              <a:off x="4224" y="2832"/>
              <a:ext cx="96" cy="96"/>
            </a:xfrm>
            <a:prstGeom prst="ellipse">
              <a:avLst/>
            </a:prstGeom>
            <a:solidFill>
              <a:srgbClr val="33CC33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224" name="Oval 96"/>
            <p:cNvSpPr/>
            <p:nvPr/>
          </p:nvSpPr>
          <p:spPr>
            <a:xfrm>
              <a:off x="3936" y="3120"/>
              <a:ext cx="96" cy="96"/>
            </a:xfrm>
            <a:prstGeom prst="ellipse">
              <a:avLst/>
            </a:prstGeom>
            <a:solidFill>
              <a:srgbClr val="33CC33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225" name="Oval 97"/>
            <p:cNvSpPr/>
            <p:nvPr/>
          </p:nvSpPr>
          <p:spPr>
            <a:xfrm>
              <a:off x="4224" y="3408"/>
              <a:ext cx="96" cy="96"/>
            </a:xfrm>
            <a:prstGeom prst="ellipse">
              <a:avLst/>
            </a:prstGeom>
            <a:solidFill>
              <a:srgbClr val="33CC33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  <p:sp>
          <p:nvSpPr>
            <p:cNvPr id="48226" name="Line 98"/>
            <p:cNvSpPr/>
            <p:nvPr/>
          </p:nvSpPr>
          <p:spPr>
            <a:xfrm>
              <a:off x="3504" y="2352"/>
              <a:ext cx="288" cy="28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48227" name="Text Box 99"/>
            <p:cNvSpPr txBox="1"/>
            <p:nvPr/>
          </p:nvSpPr>
          <p:spPr>
            <a:xfrm>
              <a:off x="3744" y="1968"/>
              <a:ext cx="1488" cy="75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/>
              <a:r>
                <a:rPr lang="en-US" sz="2400" dirty="0">
                  <a:latin typeface="Tahoma" panose="020B0604030504040204" pitchFamily="34" charset="0"/>
                </a:rPr>
                <a:t>Add one atom at the center of each face</a:t>
              </a:r>
              <a:endParaRPr lang="en-US" sz="2400" dirty="0">
                <a:latin typeface="Tahoma" panose="020B0604030504040204" pitchFamily="34" charset="0"/>
                <a:ea typeface="Times New Roman" panose="02020603050405020304" pitchFamily="18" charset="0"/>
              </a:endParaRPr>
            </a:p>
          </p:txBody>
        </p:sp>
        <p:sp>
          <p:nvSpPr>
            <p:cNvPr id="48228" name="Text Box 100"/>
            <p:cNvSpPr txBox="1"/>
            <p:nvPr/>
          </p:nvSpPr>
          <p:spPr>
            <a:xfrm>
              <a:off x="3120" y="3648"/>
              <a:ext cx="2612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/>
              <a:r>
                <a:rPr lang="en-US" sz="2400" dirty="0">
                  <a:solidFill>
                    <a:srgbClr val="FF0000"/>
                  </a:solidFill>
                  <a:latin typeface="Tahoma" panose="020B0604030504040204" pitchFamily="34" charset="0"/>
                </a:rPr>
                <a:t>3. Face-Centered Cubic (FCC)</a:t>
              </a:r>
              <a:endParaRPr lang="en-US" sz="2400" dirty="0">
                <a:solidFill>
                  <a:srgbClr val="FF0000"/>
                </a:solidFill>
                <a:latin typeface="Tahoma" panose="020B0604030504040204" pitchFamily="34" charset="0"/>
                <a:ea typeface="Times New Roman" panose="02020603050405020304" pitchFamily="18" charset="0"/>
              </a:endParaRPr>
            </a:p>
          </p:txBody>
        </p:sp>
        <p:sp>
          <p:nvSpPr>
            <p:cNvPr id="48229" name="Oval 101"/>
            <p:cNvSpPr/>
            <p:nvPr/>
          </p:nvSpPr>
          <p:spPr>
            <a:xfrm>
              <a:off x="3840" y="3504"/>
              <a:ext cx="96" cy="96"/>
            </a:xfrm>
            <a:prstGeom prst="ellipse">
              <a:avLst/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eaLnBrk="0" hangingPunct="0"/>
              <a:endParaRPr lang="en-US" dirty="0">
                <a:latin typeface="Arial Black" panose="020B0A04020102020204" pitchFamily="34" charset="0"/>
              </a:endParaRPr>
            </a:p>
          </p:txBody>
        </p:sp>
      </p:grpSp>
      <p:sp>
        <p:nvSpPr>
          <p:cNvPr id="228454" name="Text Box 102"/>
          <p:cNvSpPr txBox="1"/>
          <p:nvPr/>
        </p:nvSpPr>
        <p:spPr>
          <a:xfrm>
            <a:off x="4495800" y="1752600"/>
            <a:ext cx="46482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en-US" sz="2400" dirty="0">
                <a:latin typeface="Tahoma" panose="020B0604030504040204" pitchFamily="34" charset="0"/>
              </a:rPr>
              <a:t>Conventional Cell= Primitive Cell</a:t>
            </a:r>
            <a:endParaRPr lang="en-US" sz="2400" dirty="0"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28455" name="Text Box 103"/>
          <p:cNvSpPr txBox="1"/>
          <p:nvPr/>
        </p:nvSpPr>
        <p:spPr>
          <a:xfrm>
            <a:off x="4038600" y="6248400"/>
            <a:ext cx="46482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en-US" sz="2400" dirty="0">
                <a:latin typeface="Tahoma" panose="020B0604030504040204" pitchFamily="34" charset="0"/>
              </a:rPr>
              <a:t>Conventional Cell </a:t>
            </a:r>
            <a:r>
              <a:rPr lang="en-US" sz="2400" dirty="0">
                <a:latin typeface="Tahoma" panose="020B0604030504040204" pitchFamily="34" charset="0"/>
                <a:sym typeface="Symbol" panose="05050102010706020507" pitchFamily="18" charset="2"/>
              </a:rPr>
              <a:t></a:t>
            </a:r>
            <a:r>
              <a:rPr lang="en-US" sz="2400" dirty="0">
                <a:latin typeface="Tahoma" panose="020B0604030504040204" pitchFamily="34" charset="0"/>
              </a:rPr>
              <a:t> Primitive Cell</a:t>
            </a:r>
            <a:endParaRPr lang="en-US" sz="2400" dirty="0"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8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8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8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8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454" grpId="0"/>
      <p:bldP spid="22845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3" name="Rectangle 3"/>
          <p:cNvSpPr>
            <a:spLocks noGrp="1"/>
          </p:cNvSpPr>
          <p:nvPr>
            <p:ph idx="1"/>
          </p:nvPr>
        </p:nvSpPr>
        <p:spPr>
          <a:xfrm>
            <a:off x="2209800" y="1981200"/>
            <a:ext cx="7924800" cy="2971800"/>
          </a:xfrm>
        </p:spPr>
        <p:txBody>
          <a:bodyPr vert="horz" wrap="square" lIns="91440" tIns="45720" rIns="91440" bIns="45720" anchor="t"/>
          <a:p>
            <a:pPr indent="-255270" algn="just" eaLnBrk="1" hangingPunct="1">
              <a:lnSpc>
                <a:spcPct val="140000"/>
              </a:lnSpc>
            </a:pPr>
            <a:r>
              <a:rPr lang="en-GB" altLang="x-none" sz="2400" dirty="0"/>
              <a:t>Coordination Number (CN) : </a:t>
            </a:r>
            <a:r>
              <a:rPr lang="en-US" sz="2400" dirty="0"/>
              <a:t>Jumlah tetangga terdekat dari kisi Bravais</a:t>
            </a:r>
            <a:endParaRPr lang="en-GB" altLang="x-none" sz="2400" dirty="0"/>
          </a:p>
          <a:p>
            <a:pPr indent="-255270" algn="just" eaLnBrk="1" hangingPunct="1">
              <a:lnSpc>
                <a:spcPct val="140000"/>
              </a:lnSpc>
            </a:pPr>
            <a:r>
              <a:rPr lang="en-GB" altLang="x-none" sz="2400" dirty="0"/>
              <a:t>Karena kisi Bravasis periodik maka semua titik-titik mempunyai jumlah bilangan koordinasi yang sama. </a:t>
            </a:r>
            <a:endParaRPr lang="tr-TR" altLang="x-none" sz="2400" dirty="0"/>
          </a:p>
          <a:p>
            <a:pPr indent="-255270" eaLnBrk="1" hangingPunct="1">
              <a:lnSpc>
                <a:spcPct val="140000"/>
              </a:lnSpc>
              <a:buNone/>
            </a:pPr>
            <a:endParaRPr lang="en-US" sz="2400" dirty="0"/>
          </a:p>
        </p:txBody>
      </p:sp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533400"/>
            <a:ext cx="7772400" cy="841375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 fontScale="9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      </a:t>
            </a:r>
            <a:br>
              <a:rPr kumimoji="0" lang="en-GB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</a:br>
            <a:r>
              <a:rPr kumimoji="0" lang="en-GB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Bilangan</a:t>
            </a:r>
            <a:r>
              <a:rPr kumimoji="0" lang="en-GB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 </a:t>
            </a:r>
            <a:r>
              <a:rPr kumimoji="0" lang="en-GB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Koordinasi</a:t>
            </a:r>
            <a:r>
              <a:rPr kumimoji="0" lang="en-GB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(coordination Number=CN )</a:t>
            </a:r>
            <a:b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</a:b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Verdana" panose="020B0604030504040204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cover dir="d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7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p>
            <a:pPr indent="-255270" algn="just" eaLnBrk="1" hangingPunct="1">
              <a:lnSpc>
                <a:spcPct val="120000"/>
              </a:lnSpc>
            </a:pPr>
            <a:r>
              <a:rPr lang="en-GB" altLang="x-none" sz="3000" dirty="0">
                <a:solidFill>
                  <a:schemeClr val="tx2"/>
                </a:solidFill>
              </a:rPr>
              <a:t>APF didefinisikan sebagai volume atom yang mengisi sel satuan dibagi oleh volume sel satuan. </a:t>
            </a:r>
            <a:endParaRPr lang="tr-TR" altLang="x-none" sz="3000" dirty="0"/>
          </a:p>
          <a:p>
            <a:pPr indent="-255270" eaLnBrk="1" hangingPunct="1">
              <a:buNone/>
            </a:pPr>
            <a:endParaRPr lang="en-US" dirty="0"/>
          </a:p>
        </p:txBody>
      </p:sp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4636"/>
            <a:ext cx="8229600" cy="1143000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 fontScale="9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Faktor</a:t>
            </a:r>
            <a:r>
              <a:rPr kumimoji="0" lang="en-GB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 </a:t>
            </a:r>
            <a:r>
              <a:rPr kumimoji="0" lang="en-GB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Kemasan</a:t>
            </a:r>
            <a:r>
              <a:rPr kumimoji="0" lang="en-GB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 Atom (Atomic </a:t>
            </a: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Packing </a:t>
            </a:r>
            <a:r>
              <a:rPr kumimoji="0" lang="en-GB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Factor=APF)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Verdana" panose="020B0604030504040204" pitchFamily="34" charset="0"/>
              <a:ea typeface="+mj-ea"/>
              <a:cs typeface="+mj-cs"/>
            </a:endParaRPr>
          </a:p>
        </p:txBody>
      </p:sp>
      <p:pic>
        <p:nvPicPr>
          <p:cNvPr id="50179" name="Picture 8" descr="APFsolutionFCC"/>
          <p:cNvPicPr>
            <a:picLocks noChangeAspect="1"/>
          </p:cNvPicPr>
          <p:nvPr/>
        </p:nvPicPr>
        <p:blipFill>
          <a:blip r:embed="rId1"/>
          <a:srcRect t="26888" r="51497" b="26888"/>
          <a:stretch>
            <a:fillRect/>
          </a:stretch>
        </p:blipFill>
        <p:spPr>
          <a:xfrm>
            <a:off x="2514600" y="3962400"/>
            <a:ext cx="7127875" cy="17716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over dir="d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1201" name="Group 10"/>
          <p:cNvGrpSpPr/>
          <p:nvPr/>
        </p:nvGrpSpPr>
        <p:grpSpPr>
          <a:xfrm>
            <a:off x="2667000" y="2133600"/>
            <a:ext cx="3352800" cy="2895600"/>
            <a:chOff x="567" y="2512"/>
            <a:chExt cx="1406" cy="1190"/>
          </a:xfrm>
        </p:grpSpPr>
        <p:pic>
          <p:nvPicPr>
            <p:cNvPr id="51202" name="Picture 11" descr="Unit cells for simple cubic, FCC and BCC structures"/>
            <p:cNvPicPr>
              <a:picLocks noChangeAspect="1"/>
            </p:cNvPicPr>
            <p:nvPr/>
          </p:nvPicPr>
          <p:blipFill>
            <a:blip r:embed="rId1">
              <a:lum bright="23999" contrast="24000"/>
            </a:blip>
            <a:srcRect l="45334" r="5499" b="58379"/>
            <a:stretch>
              <a:fillRect/>
            </a:stretch>
          </p:blipFill>
          <p:spPr>
            <a:xfrm>
              <a:off x="567" y="2512"/>
              <a:ext cx="1406" cy="1190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</p:pic>
        <p:sp>
          <p:nvSpPr>
            <p:cNvPr id="51203" name="Line 12"/>
            <p:cNvSpPr/>
            <p:nvPr/>
          </p:nvSpPr>
          <p:spPr>
            <a:xfrm>
              <a:off x="793" y="3521"/>
              <a:ext cx="545" cy="0"/>
            </a:xfrm>
            <a:prstGeom prst="line">
              <a:avLst/>
            </a:prstGeom>
            <a:ln w="57150" cap="flat" cmpd="sng">
              <a:solidFill>
                <a:srgbClr val="FF3399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51204" name="Line 13"/>
            <p:cNvSpPr/>
            <p:nvPr/>
          </p:nvSpPr>
          <p:spPr>
            <a:xfrm flipV="1">
              <a:off x="814" y="3305"/>
              <a:ext cx="363" cy="182"/>
            </a:xfrm>
            <a:prstGeom prst="line">
              <a:avLst/>
            </a:prstGeom>
            <a:ln w="57150" cap="flat" cmpd="sng">
              <a:solidFill>
                <a:srgbClr val="FF3399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51205" name="Line 14"/>
            <p:cNvSpPr/>
            <p:nvPr/>
          </p:nvSpPr>
          <p:spPr>
            <a:xfrm flipV="1">
              <a:off x="793" y="2840"/>
              <a:ext cx="0" cy="635"/>
            </a:xfrm>
            <a:prstGeom prst="line">
              <a:avLst/>
            </a:prstGeom>
            <a:ln w="57150" cap="flat" cmpd="sng">
              <a:solidFill>
                <a:srgbClr val="FF3399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51206" name="Text Box 15"/>
            <p:cNvSpPr txBox="1"/>
            <p:nvPr/>
          </p:nvSpPr>
          <p:spPr>
            <a:xfrm>
              <a:off x="962" y="3533"/>
              <a:ext cx="130" cy="151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tr-TR" altLang="x-none" dirty="0">
                  <a:latin typeface="Arial" panose="020B0604020202020204" pitchFamily="34" charset="0"/>
                </a:rPr>
                <a:t>a</a:t>
              </a:r>
              <a:endParaRPr lang="en-US" dirty="0">
                <a:latin typeface="Arial" panose="020B0604020202020204" pitchFamily="34" charset="0"/>
              </a:endParaRPr>
            </a:p>
          </p:txBody>
        </p:sp>
        <p:sp>
          <p:nvSpPr>
            <p:cNvPr id="51207" name="Text Box 16"/>
            <p:cNvSpPr txBox="1"/>
            <p:nvPr/>
          </p:nvSpPr>
          <p:spPr>
            <a:xfrm>
              <a:off x="599" y="3125"/>
              <a:ext cx="130" cy="151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tr-TR" altLang="x-none" dirty="0">
                  <a:latin typeface="Arial" panose="020B0604020202020204" pitchFamily="34" charset="0"/>
                </a:rPr>
                <a:t>b</a:t>
              </a:r>
              <a:endParaRPr lang="en-US" dirty="0">
                <a:latin typeface="Arial" panose="020B0604020202020204" pitchFamily="34" charset="0"/>
              </a:endParaRPr>
            </a:p>
          </p:txBody>
        </p:sp>
        <p:sp>
          <p:nvSpPr>
            <p:cNvPr id="51208" name="Text Box 17"/>
            <p:cNvSpPr txBox="1"/>
            <p:nvPr/>
          </p:nvSpPr>
          <p:spPr>
            <a:xfrm>
              <a:off x="793" y="3199"/>
              <a:ext cx="125" cy="151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tr-TR" altLang="x-none" dirty="0">
                  <a:latin typeface="Arial" panose="020B0604020202020204" pitchFamily="34" charset="0"/>
                </a:rPr>
                <a:t>c</a:t>
              </a:r>
              <a:endParaRPr 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12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457200"/>
            <a:ext cx="8458200" cy="1066800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 fontScale="9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b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Kubus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sederhana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(</a:t>
            </a:r>
            <a:r>
              <a:rPr kumimoji="0" lang="tr-T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Simple </a:t>
            </a:r>
            <a:r>
              <a:rPr kumimoji="0" lang="tr-TR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Cubic 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=</a:t>
            </a:r>
            <a:r>
              <a:rPr kumimoji="0" lang="tr-T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SC)</a:t>
            </a:r>
            <a:b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1210" name="Picture 10"/>
          <p:cNvPicPr>
            <a:picLocks noChangeAspect="1"/>
          </p:cNvPicPr>
          <p:nvPr/>
        </p:nvPicPr>
        <p:blipFill>
          <a:blip r:embed="rId2"/>
          <a:srcRect l="31731" t="36154" r="50000" b="33846"/>
          <a:stretch>
            <a:fillRect/>
          </a:stretch>
        </p:blipFill>
        <p:spPr>
          <a:xfrm>
            <a:off x="7086600" y="2514600"/>
            <a:ext cx="2457450" cy="2286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Right Arrow 12"/>
          <p:cNvSpPr/>
          <p:nvPr/>
        </p:nvSpPr>
        <p:spPr>
          <a:xfrm>
            <a:off x="6172200" y="3581400"/>
            <a:ext cx="838200" cy="533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212" name="TextBox 13"/>
          <p:cNvSpPr txBox="1"/>
          <p:nvPr/>
        </p:nvSpPr>
        <p:spPr>
          <a:xfrm>
            <a:off x="7086600" y="4953000"/>
            <a:ext cx="28194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en-US" dirty="0">
                <a:latin typeface="Arial Black" panose="020B0A04020102020204" pitchFamily="34" charset="0"/>
              </a:rPr>
              <a:t>Kemasan optimum</a:t>
            </a:r>
            <a:endParaRPr lang="en-US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>
    <p:cover dir="d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5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p>
            <a:pPr indent="-255270" eaLnBrk="1" hangingPunct="1">
              <a:buNone/>
            </a:pPr>
            <a:endParaRPr lang="en-US" dirty="0"/>
          </a:p>
        </p:txBody>
      </p:sp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4637"/>
            <a:ext cx="8229600" cy="1143000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40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Atomic Packing Factor of SC</a:t>
            </a: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Verdana" panose="020B0604030504040204" pitchFamily="34" charset="0"/>
              <a:ea typeface="+mj-ea"/>
              <a:cs typeface="+mj-cs"/>
            </a:endParaRPr>
          </a:p>
        </p:txBody>
      </p:sp>
      <p:grpSp>
        <p:nvGrpSpPr>
          <p:cNvPr id="52227" name="Group 3"/>
          <p:cNvGrpSpPr/>
          <p:nvPr/>
        </p:nvGrpSpPr>
        <p:grpSpPr>
          <a:xfrm>
            <a:off x="2133600" y="1828800"/>
            <a:ext cx="7924800" cy="4191000"/>
            <a:chOff x="385" y="1297"/>
            <a:chExt cx="4992" cy="2179"/>
          </a:xfrm>
        </p:grpSpPr>
        <p:pic>
          <p:nvPicPr>
            <p:cNvPr id="52228" name="Picture 4" descr="chap3_slide6"/>
            <p:cNvPicPr>
              <a:picLocks noChangeAspect="1"/>
            </p:cNvPicPr>
            <p:nvPr/>
          </p:nvPicPr>
          <p:blipFill>
            <a:blip r:embed="rId1"/>
            <a:srcRect t="40552" r="859" b="3862"/>
            <a:stretch>
              <a:fillRect/>
            </a:stretch>
          </p:blipFill>
          <p:spPr>
            <a:xfrm>
              <a:off x="385" y="1297"/>
              <a:ext cx="4992" cy="2179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</p:pic>
        <p:sp>
          <p:nvSpPr>
            <p:cNvPr id="52229" name="Rectangle 5"/>
            <p:cNvSpPr/>
            <p:nvPr/>
          </p:nvSpPr>
          <p:spPr>
            <a:xfrm>
              <a:off x="521" y="2432"/>
              <a:ext cx="1452" cy="363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 anchor="ctr"/>
            <a:p>
              <a:endParaRPr lang="tr-TR" altLang="x-none" b="1" dirty="0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>
    <p:cover dir="d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49" name="Content Placeholder 1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>
            <a:normAutofit lnSpcReduction="10000"/>
          </a:bodyPr>
          <a:p>
            <a:pPr indent="-255270" eaLnBrk="1" hangingPunct="1"/>
            <a:r>
              <a:rPr lang="en-US" dirty="0"/>
              <a:t>Volume sel satuan=</a:t>
            </a:r>
            <a:r>
              <a:rPr lang="en-US" b="1" dirty="0"/>
              <a:t>a.</a:t>
            </a:r>
            <a:r>
              <a:rPr lang="en-US" dirty="0"/>
              <a:t>(</a:t>
            </a:r>
            <a:r>
              <a:rPr lang="en-US" b="1" dirty="0"/>
              <a:t>b</a:t>
            </a:r>
            <a:r>
              <a:rPr lang="en-US" dirty="0"/>
              <a:t>x</a:t>
            </a:r>
            <a:r>
              <a:rPr lang="en-US" b="1" dirty="0"/>
              <a:t>c</a:t>
            </a:r>
            <a:r>
              <a:rPr lang="en-US" dirty="0"/>
              <a:t>)=a</a:t>
            </a:r>
            <a:r>
              <a:rPr lang="en-US" baseline="30000" dirty="0"/>
              <a:t>3</a:t>
            </a:r>
            <a:r>
              <a:rPr lang="en-US" dirty="0"/>
              <a:t> </a:t>
            </a:r>
            <a:endParaRPr lang="en-US" dirty="0"/>
          </a:p>
          <a:p>
            <a:pPr indent="-255270" eaLnBrk="1" hangingPunct="1"/>
            <a:r>
              <a:rPr lang="en-US" dirty="0"/>
              <a:t>Volume sel primitif= </a:t>
            </a:r>
            <a:r>
              <a:rPr lang="en-US" b="1" dirty="0"/>
              <a:t>a</a:t>
            </a:r>
            <a:r>
              <a:rPr lang="en-US" dirty="0"/>
              <a:t>.(</a:t>
            </a:r>
            <a:r>
              <a:rPr lang="en-US" b="1" dirty="0"/>
              <a:t>b</a:t>
            </a:r>
            <a:r>
              <a:rPr lang="en-US" dirty="0"/>
              <a:t>x</a:t>
            </a:r>
            <a:r>
              <a:rPr lang="en-US" b="1" dirty="0"/>
              <a:t>c</a:t>
            </a:r>
            <a:r>
              <a:rPr lang="en-US" dirty="0"/>
              <a:t>)=a</a:t>
            </a:r>
            <a:r>
              <a:rPr lang="en-US" baseline="30000" dirty="0"/>
              <a:t>3</a:t>
            </a:r>
            <a:endParaRPr lang="en-US" dirty="0"/>
          </a:p>
          <a:p>
            <a:pPr indent="-255270" eaLnBrk="1" hangingPunct="1"/>
            <a:r>
              <a:rPr lang="en-US" dirty="0"/>
              <a:t>Bilangan koordinasi=6</a:t>
            </a:r>
            <a:endParaRPr lang="en-US" dirty="0"/>
          </a:p>
          <a:p>
            <a:pPr indent="-255270" eaLnBrk="1" hangingPunct="1"/>
            <a:r>
              <a:rPr lang="en-US" dirty="0"/>
              <a:t>Jumlah atom tiap sel satuan=(1/8)x8=1</a:t>
            </a:r>
            <a:endParaRPr lang="en-US" dirty="0"/>
          </a:p>
          <a:p>
            <a:pPr indent="-255270" eaLnBrk="1" hangingPunct="1"/>
            <a:r>
              <a:rPr lang="en-US" dirty="0"/>
              <a:t>Jarak tetangga terdekat=a</a:t>
            </a:r>
            <a:endParaRPr lang="en-US" dirty="0"/>
          </a:p>
          <a:p>
            <a:pPr indent="-255270" eaLnBrk="1" hangingPunct="1"/>
            <a:r>
              <a:rPr lang="en-US" dirty="0"/>
              <a:t>Jejari bola atom=(1/2)a </a:t>
            </a:r>
            <a:endParaRPr lang="en-US" dirty="0"/>
          </a:p>
          <a:p>
            <a:pPr indent="-255270" eaLnBrk="1" hangingPunct="1"/>
            <a:r>
              <a:rPr lang="en-US" dirty="0"/>
              <a:t>APF=(2/6)π</a:t>
            </a:r>
            <a:endParaRPr lang="en-US" dirty="0"/>
          </a:p>
          <a:p>
            <a:pPr indent="-255270" eaLnBrk="1" hangingPunct="1"/>
            <a:r>
              <a:rPr lang="en-US" dirty="0"/>
              <a:t>Rapat atom=1/ a</a:t>
            </a:r>
            <a:r>
              <a:rPr lang="en-US" baseline="30000" dirty="0"/>
              <a:t>3</a:t>
            </a:r>
            <a:r>
              <a:rPr lang="en-US" dirty="0"/>
              <a:t> </a:t>
            </a:r>
            <a:endParaRPr lang="en-US" dirty="0"/>
          </a:p>
          <a:p>
            <a:pPr indent="-255270" eaLnBrk="1" hangingPunct="1"/>
            <a:r>
              <a:rPr lang="en-US" dirty="0"/>
              <a:t> </a:t>
            </a:r>
            <a:endParaRPr lang="en-US" dirty="0"/>
          </a:p>
          <a:p>
            <a:pPr indent="-255270" eaLnBrk="1" hangingPunct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81200" y="274637"/>
            <a:ext cx="8229600" cy="1143000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Karakteristik</a:t>
            </a:r>
            <a:r>
              <a:rPr kumimoji="0" lang="en-US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Kubus</a:t>
            </a:r>
            <a:r>
              <a:rPr kumimoji="0" lang="en-US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sederhana</a:t>
            </a:r>
            <a:endParaRPr kumimoji="0" lang="en-US" sz="41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3251" name="Object 2"/>
          <p:cNvGraphicFramePr/>
          <p:nvPr/>
        </p:nvGraphicFramePr>
        <p:xfrm>
          <a:off x="6026150" y="3365500"/>
          <a:ext cx="139700" cy="12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39700" imgH="127000" progId="Equation.3">
                  <p:embed/>
                </p:oleObj>
              </mc:Choice>
              <mc:Fallback>
                <p:oleObj name="" r:id="rId1" imgW="139700" imgH="127000" progId="Equation.3">
                  <p:embed/>
                  <p:pic>
                    <p:nvPicPr>
                      <p:cNvPr id="0" name="Picture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026150" y="3365500"/>
                        <a:ext cx="139700" cy="127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over dir="d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4273" name="Picture 3"/>
          <p:cNvPicPr>
            <a:picLocks noChangeAspect="1"/>
          </p:cNvPicPr>
          <p:nvPr/>
        </p:nvPicPr>
        <p:blipFill>
          <a:blip r:embed="rId1"/>
          <a:srcRect l="27403" t="13846" r="10896" b="10255"/>
          <a:stretch>
            <a:fillRect/>
          </a:stretch>
        </p:blipFill>
        <p:spPr>
          <a:xfrm>
            <a:off x="2133600" y="381000"/>
            <a:ext cx="8077200" cy="6248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over dir="d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7" name="Rectangle 3"/>
          <p:cNvSpPr>
            <a:spLocks noGrp="1"/>
          </p:cNvSpPr>
          <p:nvPr>
            <p:ph idx="1"/>
          </p:nvPr>
        </p:nvSpPr>
        <p:spPr>
          <a:xfrm>
            <a:off x="1828800" y="2286000"/>
            <a:ext cx="4495800" cy="4191000"/>
          </a:xfrm>
        </p:spPr>
        <p:txBody>
          <a:bodyPr vert="horz" wrap="square" lIns="91440" tIns="45720" rIns="91440" bIns="45720" anchor="t"/>
          <a:p>
            <a:pPr indent="-255270" eaLnBrk="1" hangingPunct="1">
              <a:lnSpc>
                <a:spcPct val="80000"/>
              </a:lnSpc>
            </a:pPr>
            <a:endParaRPr lang="en-US" sz="700" dirty="0"/>
          </a:p>
          <a:p>
            <a:pPr indent="-255270" eaLnBrk="1" hangingPunct="1">
              <a:lnSpc>
                <a:spcPct val="120000"/>
              </a:lnSpc>
            </a:pPr>
            <a:r>
              <a:rPr lang="en-US" sz="1700" dirty="0"/>
              <a:t>BCC mempunyai dua titik kisi sehingga BCC merupakan sel  </a:t>
            </a:r>
            <a:r>
              <a:rPr lang="tr-TR" altLang="x-none" sz="1700" dirty="0"/>
              <a:t>a </a:t>
            </a:r>
            <a:r>
              <a:rPr lang="en-US" sz="1700" dirty="0"/>
              <a:t>non-primitive.</a:t>
            </a:r>
            <a:endParaRPr lang="en-US" sz="1700" dirty="0"/>
          </a:p>
          <a:p>
            <a:pPr indent="-255270" eaLnBrk="1" hangingPunct="1">
              <a:lnSpc>
                <a:spcPct val="120000"/>
              </a:lnSpc>
              <a:buNone/>
            </a:pPr>
            <a:endParaRPr lang="en-US" sz="1700" dirty="0"/>
          </a:p>
          <a:p>
            <a:pPr indent="-255270" eaLnBrk="1" hangingPunct="1">
              <a:lnSpc>
                <a:spcPct val="120000"/>
              </a:lnSpc>
            </a:pPr>
            <a:r>
              <a:rPr lang="en-US" sz="1700" dirty="0"/>
              <a:t>BCC mempunyai 8 bilangan koordinasi. Tiap atom pada arah diagonal bidang saling bersentuhan.</a:t>
            </a:r>
            <a:endParaRPr lang="en-US" sz="1700" dirty="0"/>
          </a:p>
          <a:p>
            <a:pPr indent="-255270" eaLnBrk="1" hangingPunct="1">
              <a:lnSpc>
                <a:spcPct val="120000"/>
              </a:lnSpc>
              <a:buNone/>
            </a:pPr>
            <a:endParaRPr lang="en-US" sz="1700" dirty="0"/>
          </a:p>
          <a:p>
            <a:pPr indent="-255270" eaLnBrk="1" hangingPunct="1">
              <a:lnSpc>
                <a:spcPct val="120000"/>
              </a:lnSpc>
            </a:pPr>
            <a:r>
              <a:rPr lang="en-US" sz="1700" dirty="0"/>
              <a:t>Metal </a:t>
            </a:r>
            <a:r>
              <a:rPr lang="tr-TR" altLang="x-none" sz="1700" dirty="0"/>
              <a:t> (Fe,</a:t>
            </a:r>
            <a:r>
              <a:rPr lang="en-US" sz="1700" dirty="0"/>
              <a:t> </a:t>
            </a:r>
            <a:r>
              <a:rPr lang="tr-TR" altLang="x-none" sz="1700" dirty="0"/>
              <a:t>Li,</a:t>
            </a:r>
            <a:r>
              <a:rPr lang="en-US" sz="1700" dirty="0"/>
              <a:t> </a:t>
            </a:r>
            <a:r>
              <a:rPr lang="tr-TR" altLang="x-none" sz="1700" dirty="0"/>
              <a:t>Na..</a:t>
            </a:r>
            <a:r>
              <a:rPr lang="en-US" sz="1700" dirty="0"/>
              <a:t> </a:t>
            </a:r>
            <a:r>
              <a:rPr lang="tr-TR" altLang="x-none" sz="1700" dirty="0"/>
              <a:t>etc)</a:t>
            </a:r>
            <a:r>
              <a:rPr lang="en-US" sz="1700" dirty="0"/>
              <a:t>, termasuk alkali mempunyai struktur BCC</a:t>
            </a:r>
            <a:endParaRPr lang="en-US" sz="1700" dirty="0"/>
          </a:p>
          <a:p>
            <a:pPr indent="-255270" eaLnBrk="1" hangingPunct="1">
              <a:lnSpc>
                <a:spcPct val="120000"/>
              </a:lnSpc>
              <a:buNone/>
            </a:pPr>
            <a:endParaRPr lang="en-US" sz="1700" dirty="0"/>
          </a:p>
        </p:txBody>
      </p:sp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1904999" y="301625"/>
            <a:ext cx="8077200" cy="1462088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4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Kubus</a:t>
            </a:r>
            <a:r>
              <a:rPr kumimoji="0" lang="en-GB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 </a:t>
            </a:r>
            <a:r>
              <a:rPr kumimoji="0" lang="en-GB" sz="4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Pusat</a:t>
            </a:r>
            <a:r>
              <a:rPr kumimoji="0" lang="en-GB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 </a:t>
            </a:r>
            <a:r>
              <a:rPr kumimoji="0" lang="en-GB" sz="4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Badan</a:t>
            </a:r>
            <a:r>
              <a:rPr kumimoji="0" lang="en-GB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 )Body </a:t>
            </a:r>
            <a:r>
              <a:rPr kumimoji="0" lang="en-GB" sz="4100" b="1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Centered</a:t>
            </a:r>
            <a:r>
              <a:rPr kumimoji="0" lang="en-GB" sz="41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 </a:t>
            </a:r>
            <a:r>
              <a:rPr kumimoji="0" lang="en-GB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Cubic=BCC</a:t>
            </a:r>
            <a:r>
              <a:rPr kumimoji="0" lang="en-GB" sz="41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)</a:t>
            </a:r>
            <a:endParaRPr kumimoji="0" lang="en-US" sz="41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Verdana" panose="020B0604030504040204" pitchFamily="34" charset="0"/>
              <a:ea typeface="+mj-ea"/>
              <a:cs typeface="+mj-cs"/>
            </a:endParaRPr>
          </a:p>
        </p:txBody>
      </p:sp>
      <p:pic>
        <p:nvPicPr>
          <p:cNvPr id="55299" name="Picture 6" descr="smi02334_0303"/>
          <p:cNvPicPr>
            <a:picLocks noChangeAspect="1"/>
          </p:cNvPicPr>
          <p:nvPr/>
        </p:nvPicPr>
        <p:blipFill>
          <a:blip r:embed="rId1"/>
          <a:srcRect l="166" t="15616" r="70166" b="4732"/>
          <a:stretch>
            <a:fillRect/>
          </a:stretch>
        </p:blipFill>
        <p:spPr>
          <a:xfrm>
            <a:off x="6781800" y="2514600"/>
            <a:ext cx="3421063" cy="3132138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</p:pic>
    </p:spTree>
  </p:cSld>
  <p:clrMapOvr>
    <a:masterClrMapping/>
  </p:clrMapOvr>
  <p:transition>
    <p:cover dir="d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6321" name="Object 3"/>
          <p:cNvGraphicFramePr>
            <a:graphicFrameLocks noGrp="1"/>
          </p:cNvGraphicFramePr>
          <p:nvPr>
            <p:ph idx="1"/>
          </p:nvPr>
        </p:nvGraphicFramePr>
        <p:xfrm>
          <a:off x="6173788" y="2351088"/>
          <a:ext cx="3730625" cy="588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2654300" imgH="419100" progId="Equation.3">
                  <p:embed/>
                </p:oleObj>
              </mc:Choice>
              <mc:Fallback>
                <p:oleObj name="" r:id="rId1" imgW="2654300" imgH="419100" progId="Equation.3">
                  <p:embed/>
                  <p:pic>
                    <p:nvPicPr>
                      <p:cNvPr id="0" name="Picture 3077"/>
                      <p:cNvPicPr/>
                      <p:nvPr/>
                    </p:nvPicPr>
                    <p:blipFill>
                      <a:blip r:embed="rId2">
                        <a:lum bright="35999" contrast="38000"/>
                      </a:blip>
                      <a:srcRect l="36862"/>
                      <a:stretch>
                        <a:fillRect/>
                      </a:stretch>
                    </p:blipFill>
                    <p:spPr>
                      <a:xfrm>
                        <a:off x="6173788" y="2351088"/>
                        <a:ext cx="3730625" cy="588962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4637"/>
            <a:ext cx="8229600" cy="1143000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r-TR" sz="36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Atomic Packing Factor of BCC</a:t>
            </a:r>
            <a:endParaRPr kumimoji="0" lang="en-US" sz="36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076" name="Picture 2"/>
          <p:cNvPicPr>
            <a:picLocks noGrp="1" noChangeAspect="1"/>
          </p:cNvPicPr>
          <p:nvPr>
            <p:ph type="body"/>
          </p:nvPr>
        </p:nvPicPr>
        <p:blipFill>
          <a:blip r:embed="rId3">
            <a:lum bright="-6000" contrast="12000"/>
          </a:blip>
          <a:srcRect l="10815" t="3105"/>
          <a:stretch>
            <a:fillRect/>
          </a:stretch>
        </p:blipFill>
        <p:spPr>
          <a:xfrm>
            <a:off x="1524000" y="2590800"/>
            <a:ext cx="3505200" cy="3048000"/>
          </a:xfrm>
        </p:spPr>
      </p:pic>
      <p:grpSp>
        <p:nvGrpSpPr>
          <p:cNvPr id="56324" name="Group 4"/>
          <p:cNvGrpSpPr/>
          <p:nvPr/>
        </p:nvGrpSpPr>
        <p:grpSpPr>
          <a:xfrm>
            <a:off x="5562600" y="3276600"/>
            <a:ext cx="4953000" cy="2305050"/>
            <a:chOff x="2426" y="1298"/>
            <a:chExt cx="3130" cy="1452"/>
          </a:xfrm>
        </p:grpSpPr>
        <p:pic>
          <p:nvPicPr>
            <p:cNvPr id="56325" name="Picture 5" descr="chap3_slide6"/>
            <p:cNvPicPr>
              <a:picLocks noChangeAspect="1"/>
            </p:cNvPicPr>
            <p:nvPr/>
          </p:nvPicPr>
          <p:blipFill>
            <a:blip r:embed="rId4"/>
            <a:srcRect l="36942" t="59081" r="894" b="3877"/>
            <a:stretch>
              <a:fillRect/>
            </a:stretch>
          </p:blipFill>
          <p:spPr>
            <a:xfrm>
              <a:off x="2426" y="1298"/>
              <a:ext cx="3130" cy="145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6326" name="Text Box 6"/>
            <p:cNvSpPr txBox="1"/>
            <p:nvPr/>
          </p:nvSpPr>
          <p:spPr>
            <a:xfrm>
              <a:off x="3333" y="1693"/>
              <a:ext cx="196" cy="232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tr-TR" altLang="x-none" b="1" dirty="0">
                  <a:latin typeface="Arial" panose="020B0604020202020204" pitchFamily="34" charset="0"/>
                </a:rPr>
                <a:t>2</a:t>
              </a:r>
              <a:endParaRPr lang="en-US" b="1" dirty="0">
                <a:latin typeface="Arial" panose="020B0604020202020204" pitchFamily="34" charset="0"/>
              </a:endParaRPr>
            </a:p>
          </p:txBody>
        </p:sp>
        <p:sp>
          <p:nvSpPr>
            <p:cNvPr id="56327" name="Text Box 7"/>
            <p:cNvSpPr txBox="1"/>
            <p:nvPr/>
          </p:nvSpPr>
          <p:spPr>
            <a:xfrm>
              <a:off x="3822" y="1730"/>
              <a:ext cx="538" cy="174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r>
                <a:rPr lang="tr-TR" altLang="x-none" b="1" dirty="0">
                  <a:latin typeface="Arial" panose="020B0604020202020204" pitchFamily="34" charset="0"/>
                </a:rPr>
                <a:t>(0,433a)</a:t>
              </a:r>
              <a:endParaRPr lang="en-US" b="1" dirty="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345" name="Picture 3"/>
          <p:cNvPicPr>
            <a:picLocks noChangeAspect="1"/>
          </p:cNvPicPr>
          <p:nvPr/>
        </p:nvPicPr>
        <p:blipFill>
          <a:blip r:embed="rId1"/>
          <a:srcRect l="14745" t="54024" r="19391" b="9230"/>
          <a:stretch>
            <a:fillRect/>
          </a:stretch>
        </p:blipFill>
        <p:spPr>
          <a:xfrm>
            <a:off x="2667000" y="2286000"/>
            <a:ext cx="7088188" cy="34290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7346" name="Object 1026"/>
          <p:cNvGraphicFramePr/>
          <p:nvPr/>
        </p:nvGraphicFramePr>
        <p:xfrm>
          <a:off x="6705600" y="685800"/>
          <a:ext cx="2590800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2" imgW="2590800" imgH="1524000" progId="Equation.3">
                  <p:embed/>
                </p:oleObj>
              </mc:Choice>
              <mc:Fallback>
                <p:oleObj name="" r:id="rId2" imgW="2590800" imgH="1524000" progId="Equation.3">
                  <p:embed/>
                  <p:pic>
                    <p:nvPicPr>
                      <p:cNvPr id="0" name="Picture 3078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705600" y="685800"/>
                        <a:ext cx="2590800" cy="152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347" name="TextBox 3"/>
          <p:cNvSpPr txBox="1"/>
          <p:nvPr/>
        </p:nvSpPr>
        <p:spPr>
          <a:xfrm>
            <a:off x="2057400" y="762000"/>
            <a:ext cx="4038600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en-US" dirty="0">
                <a:latin typeface="Arial Black" panose="020B0A04020102020204" pitchFamily="34" charset="0"/>
              </a:rPr>
              <a:t>Vektor translasi primitif BCC</a:t>
            </a:r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57348" name="TextBox 4"/>
          <p:cNvSpPr txBox="1"/>
          <p:nvPr/>
        </p:nvSpPr>
        <p:spPr>
          <a:xfrm>
            <a:off x="6096000" y="838200"/>
            <a:ext cx="381000" cy="3987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en-US" sz="2000" dirty="0">
                <a:latin typeface="Arial" panose="020B0604020202020204" pitchFamily="34" charset="0"/>
              </a:rPr>
              <a:t>I)</a:t>
            </a:r>
            <a:endParaRPr lang="en-US" sz="2000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 rot="5400000" flipH="1" flipV="1">
            <a:off x="4419600" y="4648200"/>
            <a:ext cx="533400" cy="5334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rot="10800000">
            <a:off x="3886200" y="4724400"/>
            <a:ext cx="533400" cy="457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rot="16200000" flipH="1">
            <a:off x="3467894" y="4306094"/>
            <a:ext cx="762000" cy="7461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rot="16200000" flipH="1">
            <a:off x="4533900" y="4229100"/>
            <a:ext cx="762000" cy="76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rot="5400000" flipH="1" flipV="1">
            <a:off x="3960813" y="4343400"/>
            <a:ext cx="106838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rot="10800000" flipV="1">
            <a:off x="4495800" y="3581400"/>
            <a:ext cx="457200" cy="2286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10800000">
            <a:off x="3886200" y="3657600"/>
            <a:ext cx="609600" cy="152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endCxn id="40" idx="5"/>
          </p:cNvCxnSpPr>
          <p:nvPr/>
        </p:nvCxnSpPr>
        <p:spPr>
          <a:xfrm rot="10800000">
            <a:off x="4408488" y="4179888"/>
            <a:ext cx="544513" cy="46831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endCxn id="40" idx="5"/>
          </p:cNvCxnSpPr>
          <p:nvPr/>
        </p:nvCxnSpPr>
        <p:spPr>
          <a:xfrm rot="5400000">
            <a:off x="3886200" y="4114800"/>
            <a:ext cx="533400" cy="5334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40" idx="0"/>
            <a:endCxn id="40" idx="5"/>
          </p:cNvCxnSpPr>
          <p:nvPr/>
        </p:nvCxnSpPr>
        <p:spPr>
          <a:xfrm rot="16200000" flipV="1">
            <a:off x="4019550" y="3752850"/>
            <a:ext cx="685800" cy="381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40" idx="0"/>
            <a:endCxn id="40" idx="5"/>
          </p:cNvCxnSpPr>
          <p:nvPr/>
        </p:nvCxnSpPr>
        <p:spPr>
          <a:xfrm rot="5400000" flipH="1" flipV="1">
            <a:off x="3810000" y="3429000"/>
            <a:ext cx="533400" cy="5334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40" idx="0"/>
            <a:endCxn id="40" idx="5"/>
          </p:cNvCxnSpPr>
          <p:nvPr/>
        </p:nvCxnSpPr>
        <p:spPr>
          <a:xfrm rot="16200000" flipV="1">
            <a:off x="4343400" y="3429000"/>
            <a:ext cx="457200" cy="457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Oval 39"/>
          <p:cNvSpPr/>
          <p:nvPr/>
        </p:nvSpPr>
        <p:spPr>
          <a:xfrm>
            <a:off x="4343400" y="4114800"/>
            <a:ext cx="76200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36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903913" y="6408738"/>
            <a:ext cx="2351087" cy="365125"/>
          </a:xfrm>
          <a:noFill/>
          <a:ln>
            <a:noFill/>
          </a:ln>
        </p:spPr>
        <p:txBody>
          <a:bodyPr anchor="b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 Black" panose="020B0A04020102020204" pitchFamily="34" charset="0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lvl5pPr>
          </a:lstStyle>
          <a:p>
            <a:pPr lvl="0" indent="0" algn="r" eaLnBrk="1" hangingPunct="1"/>
            <a:r>
              <a:rPr lang="en-US" sz="1000" dirty="0"/>
              <a:t>EEE539  Solid State Electronics</a:t>
            </a:r>
            <a:endParaRPr lang="en-US" sz="1000" dirty="0"/>
          </a:p>
        </p:txBody>
      </p:sp>
      <p:sp>
        <p:nvSpPr>
          <p:cNvPr id="58370" name="Rectangle 2"/>
          <p:cNvSpPr/>
          <p:nvPr/>
        </p:nvSpPr>
        <p:spPr>
          <a:xfrm>
            <a:off x="2209800" y="306388"/>
            <a:ext cx="7891463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913130" lvl="1" indent="-341630" defTabSz="576580" eaLnBrk="0" hangingPunct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</a:rPr>
              <a:t>Vektor translasi primitif kisi kubus:</a:t>
            </a:r>
            <a:endParaRPr lang="en-US" dirty="0">
              <a:latin typeface="Arial" panose="020B0604020202020204" pitchFamily="34" charset="0"/>
            </a:endParaRPr>
          </a:p>
          <a:p>
            <a:pPr marL="913130" lvl="1" indent="-341630" defTabSz="576580" eaLnBrk="0" hangingPunct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Font typeface="Wingdings" panose="05000000000000000000" pitchFamily="2" charset="2"/>
              <a:buNone/>
            </a:pPr>
            <a:r>
              <a:rPr lang="en-US" dirty="0">
                <a:latin typeface="Arial" panose="020B0604020202020204" pitchFamily="34" charset="0"/>
              </a:rPr>
              <a:t>	</a:t>
            </a:r>
            <a:r>
              <a:rPr lang="en-US" u="sng" dirty="0">
                <a:latin typeface="Arial" panose="020B0604020202020204" pitchFamily="34" charset="0"/>
              </a:rPr>
              <a:t>simple cubic</a:t>
            </a:r>
            <a:endParaRPr lang="en-US" u="sng" dirty="0">
              <a:latin typeface="Arial" panose="020B0604020202020204" pitchFamily="34" charset="0"/>
            </a:endParaRPr>
          </a:p>
          <a:p>
            <a:pPr marL="913130" lvl="1" indent="-341630" defTabSz="576580" eaLnBrk="0" hangingPunct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Font typeface="Wingdings" panose="05000000000000000000" pitchFamily="2" charset="2"/>
              <a:buNone/>
            </a:pPr>
            <a:r>
              <a:rPr lang="en-US" dirty="0">
                <a:latin typeface="Arial" panose="020B0604020202020204" pitchFamily="34" charset="0"/>
              </a:rPr>
              <a:t>	</a:t>
            </a:r>
            <a:endParaRPr lang="en-US" dirty="0">
              <a:latin typeface="Arial" panose="020B0604020202020204" pitchFamily="34" charset="0"/>
            </a:endParaRPr>
          </a:p>
          <a:p>
            <a:pPr marL="913130" lvl="1" indent="-341630" defTabSz="576580" eaLnBrk="0" hangingPunct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Font typeface="Wingdings" panose="05000000000000000000" pitchFamily="2" charset="2"/>
              <a:buNone/>
            </a:pPr>
            <a:endParaRPr lang="en-US" dirty="0">
              <a:latin typeface="Arial" panose="020B0604020202020204" pitchFamily="34" charset="0"/>
            </a:endParaRPr>
          </a:p>
          <a:p>
            <a:pPr marL="913130" lvl="1" indent="-341630" defTabSz="576580" eaLnBrk="0" hangingPunct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Font typeface="Wingdings" panose="05000000000000000000" pitchFamily="2" charset="2"/>
              <a:buNone/>
            </a:pPr>
            <a:r>
              <a:rPr lang="en-US" dirty="0">
                <a:latin typeface="Arial" panose="020B0604020202020204" pitchFamily="34" charset="0"/>
              </a:rPr>
              <a:t>	</a:t>
            </a:r>
            <a:r>
              <a:rPr lang="en-US" u="sng" dirty="0">
                <a:latin typeface="Arial" panose="020B0604020202020204" pitchFamily="34" charset="0"/>
              </a:rPr>
              <a:t>face-centered cubic</a:t>
            </a:r>
            <a:endParaRPr lang="en-US" u="sng" dirty="0">
              <a:latin typeface="Arial" panose="020B0604020202020204" pitchFamily="34" charset="0"/>
            </a:endParaRPr>
          </a:p>
          <a:p>
            <a:pPr marL="913130" lvl="1" indent="-341630" defTabSz="576580" eaLnBrk="0" hangingPunct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Font typeface="Wingdings" panose="05000000000000000000" pitchFamily="2" charset="2"/>
              <a:buNone/>
            </a:pPr>
            <a:endParaRPr lang="en-US" u="sng" dirty="0">
              <a:latin typeface="Arial" panose="020B0604020202020204" pitchFamily="34" charset="0"/>
            </a:endParaRPr>
          </a:p>
          <a:p>
            <a:pPr marL="913130" lvl="1" indent="-341630" defTabSz="576580" eaLnBrk="0" hangingPunct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Font typeface="Wingdings" panose="05000000000000000000" pitchFamily="2" charset="2"/>
              <a:buNone/>
            </a:pPr>
            <a:endParaRPr lang="en-US" u="sng" dirty="0">
              <a:latin typeface="Arial" panose="020B0604020202020204" pitchFamily="34" charset="0"/>
            </a:endParaRPr>
          </a:p>
          <a:p>
            <a:pPr marL="913130" lvl="1" indent="-341630" defTabSz="576580" eaLnBrk="0" hangingPunct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Font typeface="Wingdings" panose="05000000000000000000" pitchFamily="2" charset="2"/>
              <a:buNone/>
            </a:pPr>
            <a:endParaRPr lang="en-US" u="sng" dirty="0">
              <a:latin typeface="Arial" panose="020B0604020202020204" pitchFamily="34" charset="0"/>
            </a:endParaRPr>
          </a:p>
          <a:p>
            <a:pPr marL="913130" lvl="1" indent="-341630" defTabSz="576580" eaLnBrk="0" hangingPunct="0">
              <a:lnSpc>
                <a:spcPct val="90000"/>
              </a:lnSpc>
              <a:spcBef>
                <a:spcPct val="20000"/>
              </a:spcBef>
              <a:spcAft>
                <a:spcPct val="20000"/>
              </a:spcAft>
              <a:buFont typeface="Wingdings" panose="05000000000000000000" pitchFamily="2" charset="2"/>
              <a:buNone/>
            </a:pPr>
            <a:r>
              <a:rPr lang="en-US" dirty="0">
                <a:latin typeface="Arial" panose="020B0604020202020204" pitchFamily="34" charset="0"/>
              </a:rPr>
              <a:t>	</a:t>
            </a:r>
            <a:r>
              <a:rPr lang="en-US" u="sng" dirty="0">
                <a:latin typeface="Arial" panose="020B0604020202020204" pitchFamily="34" charset="0"/>
              </a:rPr>
              <a:t>body-centered cubic</a:t>
            </a:r>
            <a:endParaRPr lang="en-US" dirty="0">
              <a:latin typeface="Arial" panose="020B0604020202020204" pitchFamily="34" charset="0"/>
            </a:endParaRPr>
          </a:p>
        </p:txBody>
      </p:sp>
      <p:graphicFrame>
        <p:nvGraphicFramePr>
          <p:cNvPr id="58371" name="Object 1024"/>
          <p:cNvGraphicFramePr/>
          <p:nvPr/>
        </p:nvGraphicFramePr>
        <p:xfrm>
          <a:off x="5486400" y="609600"/>
          <a:ext cx="1130300" cy="132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1129665" imgH="1320165" progId="Equation.3">
                  <p:embed/>
                </p:oleObj>
              </mc:Choice>
              <mc:Fallback>
                <p:oleObj name="" r:id="rId1" imgW="1129665" imgH="1320165" progId="Equation.3">
                  <p:embed/>
                  <p:pic>
                    <p:nvPicPr>
                      <p:cNvPr id="0" name="Picture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486400" y="609600"/>
                        <a:ext cx="1130300" cy="1320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372" name="Object 1025"/>
          <p:cNvGraphicFramePr/>
          <p:nvPr/>
        </p:nvGraphicFramePr>
        <p:xfrm>
          <a:off x="6781800" y="1676400"/>
          <a:ext cx="1943100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3" imgW="1943100" imgH="1524000" progId="Equation.3">
                  <p:embed/>
                </p:oleObj>
              </mc:Choice>
              <mc:Fallback>
                <p:oleObj name="" r:id="rId3" imgW="1943100" imgH="1524000" progId="Equation.3">
                  <p:embed/>
                  <p:pic>
                    <p:nvPicPr>
                      <p:cNvPr id="0" name="Picture 308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781800" y="1676400"/>
                        <a:ext cx="1943100" cy="152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373" name="Object 1026"/>
          <p:cNvGraphicFramePr/>
          <p:nvPr/>
        </p:nvGraphicFramePr>
        <p:xfrm>
          <a:off x="5562600" y="3276600"/>
          <a:ext cx="2590800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5" imgW="2590800" imgH="1524000" progId="Equation.3">
                  <p:embed/>
                </p:oleObj>
              </mc:Choice>
              <mc:Fallback>
                <p:oleObj name="" r:id="rId5" imgW="2590800" imgH="1524000" progId="Equation.3">
                  <p:embed/>
                  <p:pic>
                    <p:nvPicPr>
                      <p:cNvPr id="0" name="Picture 308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562600" y="3276600"/>
                        <a:ext cx="2590800" cy="152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over dir="d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3" name="Rectangle 3"/>
          <p:cNvSpPr>
            <a:spLocks noGrp="1"/>
          </p:cNvSpPr>
          <p:nvPr>
            <p:ph idx="1"/>
          </p:nvPr>
        </p:nvSpPr>
        <p:spPr>
          <a:xfrm>
            <a:off x="2209800" y="1600200"/>
            <a:ext cx="8153400" cy="4495800"/>
          </a:xfrm>
        </p:spPr>
        <p:txBody>
          <a:bodyPr vert="horz" wrap="square" lIns="91440" tIns="45720" rIns="91440" bIns="45720" anchor="t"/>
          <a:p>
            <a:pPr indent="-255270" algn="just" eaLnBrk="1" hangingPunct="1">
              <a:lnSpc>
                <a:spcPct val="150000"/>
              </a:lnSpc>
            </a:pPr>
            <a:r>
              <a:rPr lang="en-GB" altLang="x-none" sz="2600" dirty="0"/>
              <a:t>Ada atom pojok dan atom pusat muka. </a:t>
            </a:r>
            <a:endParaRPr lang="en-GB" altLang="x-none" sz="2600" dirty="0"/>
          </a:p>
          <a:p>
            <a:pPr indent="-255270" algn="just" eaLnBrk="1" hangingPunct="1">
              <a:lnSpc>
                <a:spcPct val="150000"/>
              </a:lnSpc>
            </a:pPr>
            <a:r>
              <a:rPr lang="en-GB" altLang="x-none" sz="2600" dirty="0"/>
              <a:t>Bilangan koordinasi sejumlah 12</a:t>
            </a:r>
            <a:endParaRPr lang="tr-TR" altLang="x-none" sz="2600" dirty="0"/>
          </a:p>
          <a:p>
            <a:pPr indent="-255270" algn="just" eaLnBrk="1" hangingPunct="1">
              <a:lnSpc>
                <a:spcPct val="150000"/>
              </a:lnSpc>
            </a:pPr>
            <a:r>
              <a:rPr lang="en-GB" altLang="x-none" sz="2600" dirty="0"/>
              <a:t>Face centered cubic mempunyai 4 atom jadi merupakan sel non primitive.</a:t>
            </a:r>
            <a:endParaRPr lang="en-GB" altLang="x-none" sz="2600" dirty="0"/>
          </a:p>
          <a:p>
            <a:pPr indent="-255270" algn="just" eaLnBrk="1" hangingPunct="1">
              <a:lnSpc>
                <a:spcPct val="150000"/>
              </a:lnSpc>
            </a:pPr>
            <a:r>
              <a:rPr lang="en-GB" altLang="x-none" sz="2600" dirty="0"/>
              <a:t>Kristal metals (Cu, Ni, Pb ..etc) berstruktur FCC. </a:t>
            </a:r>
            <a:endParaRPr lang="en-GB" altLang="x-none" sz="2600" dirty="0"/>
          </a:p>
          <a:p>
            <a:pPr indent="-255270" eaLnBrk="1" hangingPunct="1">
              <a:lnSpc>
                <a:spcPct val="90000"/>
              </a:lnSpc>
              <a:buNone/>
            </a:pPr>
            <a:endParaRPr lang="en-US" sz="2400" dirty="0"/>
          </a:p>
        </p:txBody>
      </p:sp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301625"/>
            <a:ext cx="7772400" cy="1146175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 fontScale="9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41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Face </a:t>
            </a:r>
            <a:r>
              <a:rPr kumimoji="0" lang="en-GB" sz="4100" b="1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Centered</a:t>
            </a:r>
            <a:r>
              <a:rPr kumimoji="0" lang="en-GB" sz="41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 Cubic (FCC)</a:t>
            </a:r>
            <a:endParaRPr kumimoji="0" lang="en-US" sz="41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Verdana" panose="020B0604030504040204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cover dir="d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0417" name="Picture 3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981200" y="914400"/>
            <a:ext cx="8001000" cy="4648200"/>
          </a:xfrm>
        </p:spPr>
      </p:pic>
    </p:spTree>
  </p:cSld>
  <p:clrMapOvr>
    <a:masterClrMapping/>
  </p:clrMapOvr>
  <p:transition>
    <p:cover dir="d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41" name="Picture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90800" y="1066800"/>
            <a:ext cx="7096125" cy="4152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42" name="Rectangle 7"/>
          <p:cNvSpPr/>
          <p:nvPr/>
        </p:nvSpPr>
        <p:spPr>
          <a:xfrm>
            <a:off x="3886200" y="5791200"/>
            <a:ext cx="48006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en-GB" altLang="x-none" sz="2400" dirty="0">
                <a:solidFill>
                  <a:schemeClr val="tx2"/>
                </a:solidFill>
                <a:latin typeface="Arial Black" panose="020B0A04020102020204" pitchFamily="34" charset="0"/>
              </a:rPr>
              <a:t>Face Centered Cubic (FCC)</a:t>
            </a:r>
            <a:endParaRPr lang="en-US" sz="2400" dirty="0">
              <a:solidFill>
                <a:schemeClr val="tx2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>
    <p:cover dir="d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2465" name="Picture 2"/>
          <p:cNvPicPr>
            <a:picLocks noGrp="1" noChangeAspect="1"/>
          </p:cNvPicPr>
          <p:nvPr>
            <p:ph idx="1"/>
          </p:nvPr>
        </p:nvPicPr>
        <p:blipFill>
          <a:blip r:embed="rId1">
            <a:lum bright="-6000" contrast="12000"/>
          </a:blip>
          <a:srcRect l="7996" t="9494" r="10670" b="108"/>
          <a:stretch>
            <a:fillRect/>
          </a:stretch>
        </p:blipFill>
        <p:spPr>
          <a:xfrm>
            <a:off x="1828800" y="3048000"/>
            <a:ext cx="3533775" cy="2867025"/>
          </a:xfrm>
        </p:spPr>
      </p:pic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0" y="457200"/>
            <a:ext cx="7772400" cy="914400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r-TR" sz="36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Atomic Packing Factor of FCC</a:t>
            </a:r>
            <a:endParaRPr kumimoji="0" lang="en-US" sz="36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62467" name="Group 7"/>
          <p:cNvGrpSpPr/>
          <p:nvPr/>
        </p:nvGrpSpPr>
        <p:grpSpPr>
          <a:xfrm>
            <a:off x="5638800" y="2514600"/>
            <a:ext cx="4413250" cy="1066800"/>
            <a:chOff x="2788" y="1823"/>
            <a:chExt cx="2420" cy="604"/>
          </a:xfrm>
        </p:grpSpPr>
        <p:graphicFrame>
          <p:nvGraphicFramePr>
            <p:cNvPr id="62468" name="Object 8" descr="Newsprint"/>
            <p:cNvGraphicFramePr/>
            <p:nvPr/>
          </p:nvGraphicFramePr>
          <p:xfrm>
            <a:off x="2788" y="1823"/>
            <a:ext cx="2420" cy="6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3" name="" r:id="rId2" imgW="2654300" imgH="419100" progId="Equation.3">
                    <p:embed/>
                  </p:oleObj>
                </mc:Choice>
                <mc:Fallback>
                  <p:oleObj name="" r:id="rId2" imgW="2654300" imgH="419100" progId="Equation.3">
                    <p:embed/>
                    <p:pic>
                      <p:nvPicPr>
                        <p:cNvPr id="0" name="Picture 3082"/>
                        <p:cNvPicPr/>
                        <p:nvPr/>
                      </p:nvPicPr>
                      <p:blipFill>
                        <a:blip r:embed="rId3"/>
                        <a:srcRect l="36861"/>
                        <a:stretch>
                          <a:fillRect/>
                        </a:stretch>
                      </p:blipFill>
                      <p:spPr>
                        <a:xfrm>
                          <a:off x="2788" y="1823"/>
                          <a:ext cx="2420" cy="604"/>
                        </a:xfrm>
                        <a:prstGeom prst="rect">
                          <a:avLst/>
                        </a:prstGeom>
                        <a:blipFill rotWithShape="0">
                          <a:blip r:embed="rId4"/>
                        </a:blipFill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2469" name="Text Box 9"/>
            <p:cNvSpPr txBox="1"/>
            <p:nvPr/>
          </p:nvSpPr>
          <p:spPr>
            <a:xfrm>
              <a:off x="3248" y="2039"/>
              <a:ext cx="376" cy="174"/>
            </a:xfrm>
            <a:prstGeom prst="rect">
              <a:avLst/>
            </a:prstGeom>
            <a:solidFill>
              <a:schemeClr val="tx2"/>
            </a:solidFill>
            <a:ln w="9525" cap="flat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0" tIns="0" rIns="0" bIns="0" anchor="t">
              <a:spAutoFit/>
            </a:bodyPr>
            <a:p>
              <a:r>
                <a:rPr lang="tr-TR" altLang="x-none" sz="2000" dirty="0">
                  <a:solidFill>
                    <a:schemeClr val="bg1"/>
                  </a:solidFill>
                  <a:latin typeface="Arial" panose="020B0604020202020204" pitchFamily="34" charset="0"/>
                </a:rPr>
                <a:t>FCC</a:t>
              </a:r>
              <a:endParaRPr lang="en-US" sz="2000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2470" name="Text Box 10"/>
            <p:cNvSpPr txBox="1"/>
            <p:nvPr/>
          </p:nvSpPr>
          <p:spPr>
            <a:xfrm>
              <a:off x="4710" y="1996"/>
              <a:ext cx="460" cy="261"/>
            </a:xfrm>
            <a:prstGeom prst="rect">
              <a:avLst/>
            </a:prstGeom>
            <a:solidFill>
              <a:schemeClr val="bg2"/>
            </a:solidFill>
            <a:ln w="9525">
              <a:noFill/>
            </a:ln>
          </p:spPr>
          <p:txBody>
            <a:bodyPr anchor="t">
              <a:spAutoFit/>
            </a:bodyPr>
            <a:p>
              <a:r>
                <a:rPr lang="tr-TR" altLang="x-none" sz="2400" b="1" dirty="0">
                  <a:latin typeface="Arial" panose="020B0604020202020204" pitchFamily="34" charset="0"/>
                </a:rPr>
                <a:t>0</a:t>
              </a:r>
              <a:r>
                <a:rPr lang="en-US" sz="2400" b="1" dirty="0">
                  <a:latin typeface="Arial" panose="020B0604020202020204" pitchFamily="34" charset="0"/>
                </a:rPr>
                <a:t>.</a:t>
              </a:r>
              <a:r>
                <a:rPr lang="tr-TR" altLang="x-none" sz="2400" b="1" dirty="0">
                  <a:latin typeface="Arial" panose="020B0604020202020204" pitchFamily="34" charset="0"/>
                </a:rPr>
                <a:t>74</a:t>
              </a:r>
              <a:endParaRPr lang="en-US" sz="2400" b="1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62471" name="Group 4"/>
          <p:cNvGrpSpPr/>
          <p:nvPr/>
        </p:nvGrpSpPr>
        <p:grpSpPr>
          <a:xfrm>
            <a:off x="5486400" y="4191000"/>
            <a:ext cx="4953000" cy="2305050"/>
            <a:chOff x="2426" y="1298"/>
            <a:chExt cx="3130" cy="1452"/>
          </a:xfrm>
        </p:grpSpPr>
        <p:pic>
          <p:nvPicPr>
            <p:cNvPr id="62472" name="Picture 5" descr="chap3_slide6"/>
            <p:cNvPicPr>
              <a:picLocks noChangeAspect="1"/>
            </p:cNvPicPr>
            <p:nvPr/>
          </p:nvPicPr>
          <p:blipFill>
            <a:blip r:embed="rId5"/>
            <a:srcRect l="36942" t="59081" r="894" b="3877"/>
            <a:stretch>
              <a:fillRect/>
            </a:stretch>
          </p:blipFill>
          <p:spPr>
            <a:xfrm>
              <a:off x="2426" y="1298"/>
              <a:ext cx="3130" cy="145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2473" name="Text Box 6"/>
            <p:cNvSpPr txBox="1"/>
            <p:nvPr/>
          </p:nvSpPr>
          <p:spPr>
            <a:xfrm>
              <a:off x="3333" y="1693"/>
              <a:ext cx="196" cy="232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b="1" dirty="0">
                  <a:latin typeface="Arial" panose="020B0604020202020204" pitchFamily="34" charset="0"/>
                </a:rPr>
                <a:t>4</a:t>
              </a:r>
              <a:endParaRPr lang="en-US" b="1" dirty="0">
                <a:latin typeface="Arial" panose="020B0604020202020204" pitchFamily="34" charset="0"/>
              </a:endParaRPr>
            </a:p>
          </p:txBody>
        </p:sp>
        <p:sp>
          <p:nvSpPr>
            <p:cNvPr id="62474" name="Text Box 7"/>
            <p:cNvSpPr txBox="1"/>
            <p:nvPr/>
          </p:nvSpPr>
          <p:spPr>
            <a:xfrm>
              <a:off x="3822" y="1730"/>
              <a:ext cx="503" cy="174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r>
                <a:rPr lang="tr-TR" altLang="x-none" b="1" dirty="0">
                  <a:latin typeface="Arial" panose="020B0604020202020204" pitchFamily="34" charset="0"/>
                </a:rPr>
                <a:t>(</a:t>
              </a:r>
              <a:r>
                <a:rPr lang="tr-TR" altLang="x-none" sz="1400" b="1" dirty="0">
                  <a:latin typeface="Arial" panose="020B0604020202020204" pitchFamily="34" charset="0"/>
                </a:rPr>
                <a:t>0,3</a:t>
              </a:r>
              <a:r>
                <a:rPr lang="en-US" sz="1400" b="1" dirty="0">
                  <a:latin typeface="Arial" panose="020B0604020202020204" pitchFamily="34" charset="0"/>
                </a:rPr>
                <a:t>5</a:t>
              </a:r>
              <a:r>
                <a:rPr lang="tr-TR" altLang="x-none" sz="1400" b="1" dirty="0">
                  <a:latin typeface="Arial" panose="020B0604020202020204" pitchFamily="34" charset="0"/>
                </a:rPr>
                <a:t>3</a:t>
              </a:r>
              <a:r>
                <a:rPr lang="en-US" sz="1400" b="1" dirty="0">
                  <a:latin typeface="Arial" panose="020B0604020202020204" pitchFamily="34" charset="0"/>
                </a:rPr>
                <a:t>5</a:t>
              </a:r>
              <a:r>
                <a:rPr lang="tr-TR" altLang="x-none" sz="1400" b="1" dirty="0">
                  <a:latin typeface="Arial" panose="020B0604020202020204" pitchFamily="34" charset="0"/>
                </a:rPr>
                <a:t>a</a:t>
              </a:r>
              <a:r>
                <a:rPr lang="tr-TR" altLang="x-none" b="1" dirty="0">
                  <a:latin typeface="Arial" panose="020B0604020202020204" pitchFamily="34" charset="0"/>
                </a:rPr>
                <a:t>)</a:t>
              </a:r>
              <a:endParaRPr lang="en-US" b="1" dirty="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>
    <p:cover dir="d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3489" name="Picture 3"/>
          <p:cNvPicPr>
            <a:picLocks noChangeAspect="1"/>
          </p:cNvPicPr>
          <p:nvPr/>
        </p:nvPicPr>
        <p:blipFill>
          <a:blip r:embed="rId1"/>
          <a:srcRect l="17148" t="13589" r="22755" b="10001"/>
          <a:stretch>
            <a:fillRect/>
          </a:stretch>
        </p:blipFill>
        <p:spPr>
          <a:xfrm>
            <a:off x="2855913" y="990600"/>
            <a:ext cx="6516687" cy="4724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over dir="d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4513" name="Content Placeholder 2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p>
            <a:pPr indent="-255270" eaLnBrk="1" hangingPunct="1"/>
            <a:r>
              <a:rPr lang="en-US" sz="4000" dirty="0"/>
              <a:t>Sel primitif FCC merupakan jenis Kisi Bravais apa?</a:t>
            </a:r>
            <a:endParaRPr lang="en-US" sz="4000" dirty="0"/>
          </a:p>
        </p:txBody>
      </p:sp>
    </p:spTree>
  </p:cSld>
  <p:clrMapOvr>
    <a:masterClrMapping/>
  </p:clrMapOvr>
  <p:transition>
    <p:cover dir="d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5537" name="Rectangle 3"/>
          <p:cNvSpPr>
            <a:spLocks noGrp="1"/>
          </p:cNvSpPr>
          <p:nvPr>
            <p:ph idx="1"/>
          </p:nvPr>
        </p:nvSpPr>
        <p:spPr>
          <a:xfrm>
            <a:off x="2209800" y="1752600"/>
            <a:ext cx="8001000" cy="1295400"/>
          </a:xfrm>
        </p:spPr>
        <p:txBody>
          <a:bodyPr vert="horz" wrap="square" lIns="91440" tIns="45720" rIns="91440" bIns="45720" anchor="t"/>
          <a:p>
            <a:pPr indent="-255270" algn="just" eaLnBrk="1" hangingPunct="1">
              <a:lnSpc>
                <a:spcPct val="110000"/>
              </a:lnSpc>
              <a:buFont typeface="Wingdings" panose="05000000000000000000" pitchFamily="2" charset="2"/>
              <a:buChar char="n"/>
            </a:pPr>
            <a:r>
              <a:rPr lang="tr-TR" altLang="x-none" sz="2000" dirty="0"/>
              <a:t>A crystal system in which three equal coplanar axes intersect at an angle of 60, and a perpendicular to the others, is of a different length.</a:t>
            </a:r>
            <a:endParaRPr lang="tr-TR" altLang="x-none" sz="2000" dirty="0"/>
          </a:p>
          <a:p>
            <a:pPr indent="-255270" eaLnBrk="1" hangingPunct="1">
              <a:lnSpc>
                <a:spcPct val="80000"/>
              </a:lnSpc>
            </a:pPr>
            <a:endParaRPr lang="en-US" sz="2000" dirty="0"/>
          </a:p>
        </p:txBody>
      </p:sp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533400"/>
            <a:ext cx="7772400" cy="914400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40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HEXAGONAL SYSTEM</a:t>
            </a: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Verdana" panose="020B0604030504040204" pitchFamily="34" charset="0"/>
              <a:ea typeface="+mj-ea"/>
              <a:cs typeface="+mj-cs"/>
            </a:endParaRPr>
          </a:p>
        </p:txBody>
      </p:sp>
      <p:pic>
        <p:nvPicPr>
          <p:cNvPr id="65539" name="Picture 9" descr="hexlattic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35188" y="3352800"/>
            <a:ext cx="1914525" cy="2514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5540" name="Picture 6"/>
          <p:cNvPicPr>
            <a:picLocks noChangeAspect="1"/>
          </p:cNvPicPr>
          <p:nvPr/>
        </p:nvPicPr>
        <p:blipFill>
          <a:blip r:embed="rId2">
            <a:lum contrast="12000"/>
          </a:blip>
          <a:srcRect r="7187" b="-2396"/>
          <a:stretch>
            <a:fillRect/>
          </a:stretch>
        </p:blipFill>
        <p:spPr>
          <a:xfrm>
            <a:off x="4295775" y="3367088"/>
            <a:ext cx="6048375" cy="25098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over dir="d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6561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10171113" y="6408738"/>
            <a:ext cx="366712" cy="365125"/>
          </a:xfrm>
          <a:noFill/>
          <a:ln>
            <a:noFill/>
          </a:ln>
        </p:spPr>
        <p:txBody>
          <a:bodyPr anchor="b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 Black" panose="020B0A04020102020204" pitchFamily="34" charset="0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lvl5pPr>
          </a:lstStyle>
          <a:p>
            <a:pPr lvl="0" indent="0" algn="r" eaLnBrk="1" hangingPunct="1"/>
            <a:fld id="{9A0DB2DC-4C9A-4742-B13C-FB6460FD3503}" type="slidenum">
              <a:rPr lang="en-US" altLang="zh-CN" sz="1000" dirty="0">
                <a:latin typeface="Arial Black" panose="020B0A04020102020204" pitchFamily="34" charset="0"/>
              </a:rPr>
            </a:fld>
            <a:endParaRPr lang="en-US" altLang="zh-CN" sz="1000" dirty="0">
              <a:latin typeface="Arial Black" panose="020B0A04020102020204" pitchFamily="34" charset="0"/>
            </a:endParaRPr>
          </a:p>
        </p:txBody>
      </p:sp>
      <p:sp>
        <p:nvSpPr>
          <p:cNvPr id="233474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4637"/>
            <a:ext cx="8229600" cy="1143000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+mj-cs"/>
              </a:rPr>
              <a:t>Hexagonal Close Packing (hcp)</a:t>
            </a: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j-ea"/>
              <a:cs typeface="+mj-cs"/>
            </a:endParaRPr>
          </a:p>
        </p:txBody>
      </p:sp>
      <p:pic>
        <p:nvPicPr>
          <p:cNvPr id="66563" name="Picture 3"/>
          <p:cNvPicPr>
            <a:picLocks noGrp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2657475" y="2925763"/>
            <a:ext cx="3344863" cy="2409825"/>
          </a:xfrm>
        </p:spPr>
      </p:pic>
      <p:pic>
        <p:nvPicPr>
          <p:cNvPr id="66564" name="Picture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216775" y="3465513"/>
            <a:ext cx="1990725" cy="912812"/>
          </a:xfrm>
        </p:spPr>
      </p:pic>
    </p:spTree>
  </p:cSld>
  <p:clrMapOvr>
    <a:masterClrMapping/>
  </p:clrMapOvr>
  <p:transition>
    <p:cover dir="d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5" name="Rectangle 3"/>
          <p:cNvSpPr>
            <a:spLocks noGrp="1"/>
          </p:cNvSpPr>
          <p:nvPr>
            <p:ph idx="1"/>
          </p:nvPr>
        </p:nvSpPr>
        <p:spPr>
          <a:xfrm>
            <a:off x="1828800" y="1295400"/>
            <a:ext cx="8077200" cy="1828800"/>
          </a:xfrm>
        </p:spPr>
        <p:txBody>
          <a:bodyPr vert="horz" wrap="square" lIns="91440" tIns="45720" rIns="91440" bIns="45720" anchor="t"/>
          <a:p>
            <a:pPr indent="-255270" algn="just" eaLnBrk="1" hangingPunct="1">
              <a:lnSpc>
                <a:spcPct val="80000"/>
              </a:lnSpc>
              <a:buNone/>
            </a:pPr>
            <a:r>
              <a:rPr lang="en-GB" altLang="x-none" sz="900" dirty="0"/>
              <a:t>        </a:t>
            </a:r>
            <a:endParaRPr lang="en-GB" altLang="x-none" sz="900" dirty="0"/>
          </a:p>
          <a:p>
            <a:pPr indent="-255270" algn="just" eaLnBrk="1" hangingPunct="1">
              <a:buNone/>
            </a:pPr>
            <a:r>
              <a:rPr lang="en-GB" altLang="x-none" sz="900" dirty="0"/>
              <a:t>        </a:t>
            </a:r>
            <a:r>
              <a:rPr lang="en-GB" altLang="x-none" sz="2000" dirty="0"/>
              <a:t>Triclinic minerals are the least symmetrical. Their three axes are all different lengths and none of them are perpendicular to each other. These minerals are the most difficult to recognize</a:t>
            </a:r>
            <a:r>
              <a:rPr lang="tr-TR" altLang="x-none" sz="2000" dirty="0"/>
              <a:t>.</a:t>
            </a:r>
            <a:endParaRPr lang="en-GB" altLang="x-none" sz="2000" dirty="0"/>
          </a:p>
          <a:p>
            <a:pPr indent="-255270" eaLnBrk="1" hangingPunct="1"/>
            <a:endParaRPr lang="en-US" sz="2000" dirty="0"/>
          </a:p>
        </p:txBody>
      </p:sp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304800"/>
            <a:ext cx="8839200" cy="993775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 fontScale="9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AF273E"/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 </a:t>
            </a:r>
            <a:r>
              <a:rPr kumimoji="0" lang="en-GB" sz="28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AF273E"/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TRICLINIC &amp;  MONOCLINIC CRYSTAL SYSTEM</a:t>
            </a: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AF273E"/>
                </a:outerShdw>
              </a:effectLst>
              <a:uLnTx/>
              <a:uFillTx/>
              <a:latin typeface="Verdana" panose="020B0604030504040204" pitchFamily="34" charset="0"/>
              <a:ea typeface="+mj-ea"/>
              <a:cs typeface="+mj-cs"/>
            </a:endParaRPr>
          </a:p>
        </p:txBody>
      </p:sp>
      <p:pic>
        <p:nvPicPr>
          <p:cNvPr id="67587" name="Picture 4" descr="Triclinic (P)">
            <a:hlinkClick r:id="rId1"/>
          </p:cNvPr>
          <p:cNvPicPr>
            <a:picLocks noChangeAspect="1"/>
          </p:cNvPicPr>
          <p:nvPr/>
        </p:nvPicPr>
        <p:blipFill>
          <a:blip r:embed="rId2">
            <a:lum contrast="6000"/>
          </a:blip>
          <a:stretch>
            <a:fillRect/>
          </a:stretch>
        </p:blipFill>
        <p:spPr>
          <a:xfrm>
            <a:off x="2362200" y="3124200"/>
            <a:ext cx="2133600" cy="21034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7588" name="Picture 5" descr="Monoclinic (P)">
            <a:hlinkClick r:id="rId3"/>
          </p:cNvPr>
          <p:cNvPicPr>
            <a:picLocks noChangeAspect="1"/>
          </p:cNvPicPr>
          <p:nvPr/>
        </p:nvPicPr>
        <p:blipFill>
          <a:blip r:embed="rId4">
            <a:lum contrast="6000"/>
          </a:blip>
          <a:stretch>
            <a:fillRect/>
          </a:stretch>
        </p:blipFill>
        <p:spPr>
          <a:xfrm>
            <a:off x="4876800" y="3124200"/>
            <a:ext cx="2057400" cy="20462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7589" name="Picture 6" descr="Monoclinic (C)">
            <a:hlinkClick r:id="rId5"/>
          </p:cNvPr>
          <p:cNvPicPr>
            <a:picLocks noChangeAspect="1"/>
          </p:cNvPicPr>
          <p:nvPr/>
        </p:nvPicPr>
        <p:blipFill>
          <a:blip r:embed="rId6">
            <a:lum contrast="6000"/>
          </a:blip>
          <a:stretch>
            <a:fillRect/>
          </a:stretch>
        </p:blipFill>
        <p:spPr>
          <a:xfrm>
            <a:off x="7543800" y="3124200"/>
            <a:ext cx="2209800" cy="2092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7590" name="Rectangle 8"/>
          <p:cNvSpPr/>
          <p:nvPr/>
        </p:nvSpPr>
        <p:spPr>
          <a:xfrm>
            <a:off x="4518025" y="5410200"/>
            <a:ext cx="3025775" cy="9144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algn="ctr"/>
            <a:r>
              <a:rPr lang="en-US" b="1" u="sng" dirty="0">
                <a:latin typeface="Times New Roman" panose="02020603050405020304" pitchFamily="18" charset="0"/>
              </a:rPr>
              <a:t>Monoclinic (</a:t>
            </a:r>
            <a:r>
              <a:rPr lang="tr-TR" altLang="x-none" b="1" u="sng" dirty="0">
                <a:latin typeface="Times New Roman" panose="02020603050405020304" pitchFamily="18" charset="0"/>
              </a:rPr>
              <a:t>Simple</a:t>
            </a:r>
            <a:r>
              <a:rPr lang="en-US" b="1" u="sng" dirty="0">
                <a:latin typeface="Times New Roman" panose="02020603050405020304" pitchFamily="18" charset="0"/>
              </a:rPr>
              <a:t>)</a:t>
            </a:r>
            <a:r>
              <a:rPr lang="en-US" b="1" dirty="0">
                <a:latin typeface="Times New Roman" panose="02020603050405020304" pitchFamily="18" charset="0"/>
              </a:rPr>
              <a:t> </a:t>
            </a:r>
            <a:br>
              <a:rPr lang="en-US" b="1" dirty="0">
                <a:latin typeface="Times New Roman" panose="02020603050405020304" pitchFamily="18" charset="0"/>
              </a:rPr>
            </a:br>
            <a:r>
              <a:rPr lang="en-US" b="1" dirty="0">
                <a:latin typeface="Symbol" panose="05050102010706020507" pitchFamily="18" charset="2"/>
              </a:rPr>
              <a:t>a</a:t>
            </a:r>
            <a:r>
              <a:rPr lang="en-US" b="1" dirty="0">
                <a:latin typeface="Times New Roman" panose="02020603050405020304" pitchFamily="18" charset="0"/>
              </a:rPr>
              <a:t> = </a:t>
            </a:r>
            <a:r>
              <a:rPr lang="en-US" b="1" dirty="0">
                <a:latin typeface="Symbol" panose="05050102010706020507" pitchFamily="18" charset="2"/>
              </a:rPr>
              <a:t>g</a:t>
            </a:r>
            <a:r>
              <a:rPr lang="en-US" b="1" dirty="0">
                <a:latin typeface="Times New Roman" panose="02020603050405020304" pitchFamily="18" charset="0"/>
              </a:rPr>
              <a:t> = 90</a:t>
            </a:r>
            <a:r>
              <a:rPr lang="en-US" b="1" baseline="30000" dirty="0">
                <a:latin typeface="Times New Roman" panose="02020603050405020304" pitchFamily="18" charset="0"/>
              </a:rPr>
              <a:t>o</a:t>
            </a:r>
            <a:r>
              <a:rPr lang="en-US" b="1" dirty="0">
                <a:latin typeface="Times New Roman" panose="02020603050405020304" pitchFamily="18" charset="0"/>
              </a:rPr>
              <a:t>, ß </a:t>
            </a:r>
            <a:r>
              <a:rPr lang="en-US" b="1" dirty="0">
                <a:latin typeface="Symbol" panose="05050102010706020507" pitchFamily="18" charset="2"/>
              </a:rPr>
              <a:t>¹ </a:t>
            </a:r>
            <a:r>
              <a:rPr lang="en-US" b="1" dirty="0">
                <a:latin typeface="Times New Roman" panose="02020603050405020304" pitchFamily="18" charset="0"/>
              </a:rPr>
              <a:t>90</a:t>
            </a:r>
            <a:r>
              <a:rPr lang="en-US" b="1" baseline="30000" dirty="0">
                <a:latin typeface="Times New Roman" panose="02020603050405020304" pitchFamily="18" charset="0"/>
              </a:rPr>
              <a:t>o </a:t>
            </a:r>
            <a:endParaRPr lang="tr-TR" altLang="x-none" b="1" baseline="30000" dirty="0">
              <a:latin typeface="Times New Roman" panose="02020603050405020304" pitchFamily="18" charset="0"/>
            </a:endParaRPr>
          </a:p>
          <a:p>
            <a:pPr algn="ctr"/>
            <a:r>
              <a:rPr lang="en-US" b="1" dirty="0">
                <a:latin typeface="Times New Roman" panose="02020603050405020304" pitchFamily="18" charset="0"/>
              </a:rPr>
              <a:t>a </a:t>
            </a:r>
            <a:r>
              <a:rPr lang="en-US" b="1" dirty="0">
                <a:latin typeface="Symbol" panose="05050102010706020507" pitchFamily="18" charset="2"/>
              </a:rPr>
              <a:t>¹ </a:t>
            </a:r>
            <a:r>
              <a:rPr lang="en-US" b="1" dirty="0">
                <a:latin typeface="Times New Roman" panose="02020603050405020304" pitchFamily="18" charset="0"/>
              </a:rPr>
              <a:t>b </a:t>
            </a:r>
            <a:r>
              <a:rPr lang="en-US" b="1" dirty="0">
                <a:latin typeface="Symbol" panose="05050102010706020507" pitchFamily="18" charset="2"/>
              </a:rPr>
              <a:t>¹</a:t>
            </a:r>
            <a:r>
              <a:rPr lang="en-US" b="1" dirty="0">
                <a:latin typeface="Times New Roman" panose="02020603050405020304" pitchFamily="18" charset="0"/>
              </a:rPr>
              <a:t>c</a:t>
            </a:r>
            <a:endParaRPr lang="en-US" b="1" dirty="0">
              <a:latin typeface="Times New Roman" panose="02020603050405020304" pitchFamily="18" charset="0"/>
            </a:endParaRPr>
          </a:p>
        </p:txBody>
      </p:sp>
      <p:sp>
        <p:nvSpPr>
          <p:cNvPr id="67591" name="Rectangle 7"/>
          <p:cNvSpPr/>
          <p:nvPr/>
        </p:nvSpPr>
        <p:spPr>
          <a:xfrm>
            <a:off x="2209800" y="5410200"/>
            <a:ext cx="2286000" cy="1066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/>
            <a:r>
              <a:rPr lang="en-US" sz="1600" b="1" u="sng" dirty="0">
                <a:latin typeface="Times New Roman" panose="02020603050405020304" pitchFamily="18" charset="0"/>
              </a:rPr>
              <a:t>Triclinic (</a:t>
            </a:r>
            <a:r>
              <a:rPr lang="tr-TR" altLang="x-none" sz="1600" b="1" u="sng" dirty="0">
                <a:latin typeface="Times New Roman" panose="02020603050405020304" pitchFamily="18" charset="0"/>
              </a:rPr>
              <a:t>Simple</a:t>
            </a:r>
            <a:r>
              <a:rPr lang="en-US" sz="1600" b="1" u="sng" dirty="0">
                <a:latin typeface="Times New Roman" panose="02020603050405020304" pitchFamily="18" charset="0"/>
              </a:rPr>
              <a:t>) </a:t>
            </a:r>
            <a:br>
              <a:rPr lang="en-US" sz="1600" b="1" u="sng" dirty="0">
                <a:latin typeface="Times New Roman" panose="02020603050405020304" pitchFamily="18" charset="0"/>
              </a:rPr>
            </a:br>
            <a:r>
              <a:rPr lang="en-US" sz="1600" b="1" dirty="0">
                <a:latin typeface="Times New Roman" panose="02020603050405020304" pitchFamily="18" charset="0"/>
              </a:rPr>
              <a:t> </a:t>
            </a:r>
            <a:r>
              <a:rPr lang="en-US" sz="1600" b="1" dirty="0">
                <a:latin typeface="Symbol" panose="05050102010706020507" pitchFamily="18" charset="2"/>
              </a:rPr>
              <a:t>a ¹ </a:t>
            </a:r>
            <a:r>
              <a:rPr lang="en-US" sz="1600" b="1" dirty="0">
                <a:latin typeface="Times New Roman" panose="02020603050405020304" pitchFamily="18" charset="0"/>
              </a:rPr>
              <a:t>ß </a:t>
            </a:r>
            <a:r>
              <a:rPr lang="en-US" sz="1600" b="1" dirty="0">
                <a:latin typeface="Symbol" panose="05050102010706020507" pitchFamily="18" charset="2"/>
              </a:rPr>
              <a:t>¹ g ¹</a:t>
            </a:r>
            <a:r>
              <a:rPr lang="en-US" sz="1600" b="1" dirty="0">
                <a:latin typeface="Times New Roman" panose="02020603050405020304" pitchFamily="18" charset="0"/>
              </a:rPr>
              <a:t> 90</a:t>
            </a:r>
            <a:endParaRPr lang="tr-TR" altLang="x-none" sz="1600" b="1" dirty="0">
              <a:latin typeface="Times New Roman" panose="02020603050405020304" pitchFamily="18" charset="0"/>
            </a:endParaRPr>
          </a:p>
          <a:p>
            <a:pPr algn="ctr"/>
            <a:r>
              <a:rPr lang="en-US" sz="1600" b="1" baseline="30000" dirty="0">
                <a:latin typeface="Times New Roman" panose="02020603050405020304" pitchFamily="18" charset="0"/>
              </a:rPr>
              <a:t>o</a:t>
            </a:r>
            <a:r>
              <a:rPr lang="en-US" sz="1600" b="1" dirty="0">
                <a:latin typeface="Times New Roman" panose="02020603050405020304" pitchFamily="18" charset="0"/>
              </a:rPr>
              <a:t>a </a:t>
            </a:r>
            <a:r>
              <a:rPr lang="en-US" sz="1600" b="1" dirty="0">
                <a:latin typeface="Symbol" panose="05050102010706020507" pitchFamily="18" charset="2"/>
              </a:rPr>
              <a:t>¹ </a:t>
            </a:r>
            <a:r>
              <a:rPr lang="en-US" sz="1600" b="1" dirty="0">
                <a:latin typeface="Times New Roman" panose="02020603050405020304" pitchFamily="18" charset="0"/>
              </a:rPr>
              <a:t>b </a:t>
            </a:r>
            <a:r>
              <a:rPr lang="en-US" sz="1600" b="1" dirty="0">
                <a:latin typeface="Symbol" panose="05050102010706020507" pitchFamily="18" charset="2"/>
              </a:rPr>
              <a:t>¹ </a:t>
            </a:r>
            <a:r>
              <a:rPr lang="en-US" sz="1600" b="1" dirty="0">
                <a:latin typeface="Times New Roman" panose="02020603050405020304" pitchFamily="18" charset="0"/>
              </a:rPr>
              <a:t>c</a:t>
            </a:r>
            <a:endParaRPr lang="tr-TR" altLang="x-none" sz="1600" b="1" dirty="0">
              <a:latin typeface="Times New Roman" panose="02020603050405020304" pitchFamily="18" charset="0"/>
            </a:endParaRPr>
          </a:p>
          <a:p>
            <a:pPr algn="ctr"/>
            <a:endParaRPr lang="en-US" sz="1600" b="1" dirty="0">
              <a:latin typeface="Times New Roman" panose="02020603050405020304" pitchFamily="18" charset="0"/>
            </a:endParaRPr>
          </a:p>
        </p:txBody>
      </p:sp>
      <p:sp>
        <p:nvSpPr>
          <p:cNvPr id="67592" name="Rectangle 9"/>
          <p:cNvSpPr/>
          <p:nvPr/>
        </p:nvSpPr>
        <p:spPr>
          <a:xfrm>
            <a:off x="7410450" y="5438775"/>
            <a:ext cx="2971800" cy="8858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algn="ctr"/>
            <a:r>
              <a:rPr lang="en-US" sz="1600" b="1" u="sng" dirty="0">
                <a:latin typeface="Times New Roman" panose="02020603050405020304" pitchFamily="18" charset="0"/>
              </a:rPr>
              <a:t>Monoclinic (Base</a:t>
            </a:r>
            <a:r>
              <a:rPr lang="tr-TR" altLang="x-none" sz="1600" b="1" u="sng" dirty="0">
                <a:latin typeface="Times New Roman" panose="02020603050405020304" pitchFamily="18" charset="0"/>
              </a:rPr>
              <a:t> </a:t>
            </a:r>
            <a:r>
              <a:rPr lang="en-US" sz="1600" b="1" u="sng" dirty="0">
                <a:latin typeface="Times New Roman" panose="02020603050405020304" pitchFamily="18" charset="0"/>
              </a:rPr>
              <a:t>C</a:t>
            </a:r>
            <a:r>
              <a:rPr lang="tr-TR" altLang="x-none" sz="1600" b="1" u="sng" dirty="0">
                <a:latin typeface="Times New Roman" panose="02020603050405020304" pitchFamily="18" charset="0"/>
              </a:rPr>
              <a:t>entered</a:t>
            </a:r>
            <a:r>
              <a:rPr lang="en-US" sz="1600" b="1" u="sng" dirty="0">
                <a:latin typeface="Times New Roman" panose="02020603050405020304" pitchFamily="18" charset="0"/>
              </a:rPr>
              <a:t>) </a:t>
            </a:r>
            <a:br>
              <a:rPr lang="en-US" sz="1600" b="1" u="sng" dirty="0">
                <a:latin typeface="Times New Roman" panose="02020603050405020304" pitchFamily="18" charset="0"/>
              </a:rPr>
            </a:br>
            <a:r>
              <a:rPr lang="en-US" sz="1600" b="1" dirty="0">
                <a:latin typeface="Symbol" panose="05050102010706020507" pitchFamily="18" charset="2"/>
              </a:rPr>
              <a:t>a</a:t>
            </a:r>
            <a:r>
              <a:rPr lang="en-US" sz="1600" b="1" dirty="0">
                <a:latin typeface="Times New Roman" panose="02020603050405020304" pitchFamily="18" charset="0"/>
              </a:rPr>
              <a:t> = </a:t>
            </a:r>
            <a:r>
              <a:rPr lang="en-US" sz="1600" b="1" dirty="0">
                <a:latin typeface="Symbol" panose="05050102010706020507" pitchFamily="18" charset="2"/>
              </a:rPr>
              <a:t>g</a:t>
            </a:r>
            <a:r>
              <a:rPr lang="en-US" sz="1600" b="1" dirty="0">
                <a:latin typeface="Times New Roman" panose="02020603050405020304" pitchFamily="18" charset="0"/>
              </a:rPr>
              <a:t> = 90</a:t>
            </a:r>
            <a:r>
              <a:rPr lang="en-US" sz="1600" b="1" baseline="30000" dirty="0">
                <a:latin typeface="Times New Roman" panose="02020603050405020304" pitchFamily="18" charset="0"/>
              </a:rPr>
              <a:t>o</a:t>
            </a:r>
            <a:r>
              <a:rPr lang="en-US" sz="1600" b="1" dirty="0">
                <a:latin typeface="Times New Roman" panose="02020603050405020304" pitchFamily="18" charset="0"/>
              </a:rPr>
              <a:t>, ß </a:t>
            </a:r>
            <a:r>
              <a:rPr lang="en-US" sz="1600" b="1" dirty="0">
                <a:latin typeface="Symbol" panose="05050102010706020507" pitchFamily="18" charset="2"/>
              </a:rPr>
              <a:t>¹ </a:t>
            </a:r>
            <a:r>
              <a:rPr lang="en-US" sz="1600" b="1" dirty="0">
                <a:latin typeface="Times New Roman" panose="02020603050405020304" pitchFamily="18" charset="0"/>
              </a:rPr>
              <a:t>90</a:t>
            </a:r>
            <a:r>
              <a:rPr lang="en-US" sz="1600" b="1" baseline="30000" dirty="0">
                <a:latin typeface="Times New Roman" panose="02020603050405020304" pitchFamily="18" charset="0"/>
              </a:rPr>
              <a:t>o </a:t>
            </a:r>
            <a:endParaRPr lang="tr-TR" altLang="x-none" sz="1600" b="1" baseline="30000" dirty="0">
              <a:latin typeface="Times New Roman" panose="02020603050405020304" pitchFamily="18" charset="0"/>
            </a:endParaRPr>
          </a:p>
          <a:p>
            <a:pPr algn="ctr"/>
            <a:r>
              <a:rPr lang="en-US" sz="1600" b="1" dirty="0">
                <a:latin typeface="Times New Roman" panose="02020603050405020304" pitchFamily="18" charset="0"/>
              </a:rPr>
              <a:t>a </a:t>
            </a:r>
            <a:r>
              <a:rPr lang="en-US" sz="1600" b="1" dirty="0">
                <a:latin typeface="Symbol" panose="05050102010706020507" pitchFamily="18" charset="2"/>
              </a:rPr>
              <a:t>¹ </a:t>
            </a:r>
            <a:r>
              <a:rPr lang="en-US" sz="1600" b="1" dirty="0">
                <a:latin typeface="Times New Roman" panose="02020603050405020304" pitchFamily="18" charset="0"/>
              </a:rPr>
              <a:t>b </a:t>
            </a:r>
            <a:r>
              <a:rPr lang="en-US" sz="1600" b="1" dirty="0">
                <a:latin typeface="Symbol" panose="05050102010706020507" pitchFamily="18" charset="2"/>
              </a:rPr>
              <a:t>¹ </a:t>
            </a:r>
            <a:r>
              <a:rPr lang="en-US" sz="1600" b="1" dirty="0">
                <a:latin typeface="Times New Roman" panose="02020603050405020304" pitchFamily="18" charset="0"/>
              </a:rPr>
              <a:t>c,</a:t>
            </a:r>
            <a:endParaRPr lang="en-US" sz="16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over dir="d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8609" name="Picture 3" descr="Orthorhombic (P)">
            <a:hlinkClick r:id="rId1"/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28800" y="2514600"/>
            <a:ext cx="1600200" cy="2266950"/>
          </a:xfrm>
        </p:spPr>
      </p:pic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799" y="301625"/>
            <a:ext cx="7467600" cy="1069975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40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ORTHORHOMBIC SYSTEM</a:t>
            </a: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Verdana" panose="020B0604030504040204" pitchFamily="34" charset="0"/>
              <a:ea typeface="+mj-ea"/>
              <a:cs typeface="+mj-cs"/>
            </a:endParaRPr>
          </a:p>
        </p:txBody>
      </p:sp>
      <p:pic>
        <p:nvPicPr>
          <p:cNvPr id="68611" name="Picture 4" descr="Orthorhombic (C)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6200" y="2492375"/>
            <a:ext cx="1703388" cy="23542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12" name="Picture 7" descr="Orthorhombic (I)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19800" y="2438400"/>
            <a:ext cx="1903413" cy="2365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13" name="Picture 9" descr="Orthorhombic (F)">
            <a:hlinkClick r:id="rId1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82000" y="2420938"/>
            <a:ext cx="2081213" cy="24463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8614" name="Rectangle 5"/>
          <p:cNvSpPr/>
          <p:nvPr/>
        </p:nvSpPr>
        <p:spPr>
          <a:xfrm>
            <a:off x="1571625" y="5121275"/>
            <a:ext cx="2390775" cy="8223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algn="ctr"/>
            <a:r>
              <a:rPr lang="en-US" sz="1600" b="1" u="sng" dirty="0">
                <a:latin typeface="Times New Roman" panose="02020603050405020304" pitchFamily="18" charset="0"/>
              </a:rPr>
              <a:t>Orthorhombic (</a:t>
            </a:r>
            <a:r>
              <a:rPr lang="tr-TR" altLang="x-none" sz="1600" b="1" u="sng" dirty="0">
                <a:latin typeface="Times New Roman" panose="02020603050405020304" pitchFamily="18" charset="0"/>
              </a:rPr>
              <a:t>Simple</a:t>
            </a:r>
            <a:r>
              <a:rPr lang="en-US" sz="1600" b="1" u="sng" dirty="0">
                <a:latin typeface="Times New Roman" panose="02020603050405020304" pitchFamily="18" charset="0"/>
              </a:rPr>
              <a:t>) </a:t>
            </a:r>
            <a:br>
              <a:rPr lang="en-US" sz="1600" b="1" u="sng" dirty="0">
                <a:latin typeface="Times New Roman" panose="02020603050405020304" pitchFamily="18" charset="0"/>
              </a:rPr>
            </a:br>
            <a:r>
              <a:rPr lang="en-US" sz="1600" b="1" dirty="0">
                <a:latin typeface="Times New Roman" panose="02020603050405020304" pitchFamily="18" charset="0"/>
              </a:rPr>
              <a:t> </a:t>
            </a:r>
            <a:r>
              <a:rPr lang="en-US" sz="1600" b="1" dirty="0">
                <a:latin typeface="Symbol" panose="05050102010706020507" pitchFamily="18" charset="2"/>
              </a:rPr>
              <a:t>a</a:t>
            </a:r>
            <a:r>
              <a:rPr lang="en-US" sz="1600" b="1" dirty="0">
                <a:latin typeface="Times New Roman" panose="02020603050405020304" pitchFamily="18" charset="0"/>
              </a:rPr>
              <a:t> = ß = </a:t>
            </a:r>
            <a:r>
              <a:rPr lang="en-US" sz="1600" b="1" dirty="0">
                <a:latin typeface="Symbol" panose="05050102010706020507" pitchFamily="18" charset="2"/>
              </a:rPr>
              <a:t>g</a:t>
            </a:r>
            <a:r>
              <a:rPr lang="en-US" sz="1600" b="1" dirty="0">
                <a:latin typeface="Times New Roman" panose="02020603050405020304" pitchFamily="18" charset="0"/>
              </a:rPr>
              <a:t> = 90</a:t>
            </a:r>
            <a:r>
              <a:rPr lang="en-US" sz="1600" b="1" baseline="30000" dirty="0">
                <a:latin typeface="Times New Roman" panose="02020603050405020304" pitchFamily="18" charset="0"/>
              </a:rPr>
              <a:t>o</a:t>
            </a:r>
            <a:endParaRPr lang="tr-TR" altLang="x-none" sz="1600" b="1" baseline="30000" dirty="0">
              <a:latin typeface="Times New Roman" panose="02020603050405020304" pitchFamily="18" charset="0"/>
            </a:endParaRPr>
          </a:p>
          <a:p>
            <a:pPr algn="ctr"/>
            <a:r>
              <a:rPr lang="en-US" sz="1600" b="1" baseline="30000" dirty="0">
                <a:latin typeface="Times New Roman" panose="02020603050405020304" pitchFamily="18" charset="0"/>
              </a:rPr>
              <a:t> </a:t>
            </a:r>
            <a:r>
              <a:rPr lang="en-US" sz="1600" b="1" dirty="0">
                <a:latin typeface="Times New Roman" panose="02020603050405020304" pitchFamily="18" charset="0"/>
              </a:rPr>
              <a:t>a </a:t>
            </a:r>
            <a:r>
              <a:rPr lang="en-US" sz="1600" b="1" dirty="0">
                <a:latin typeface="Symbol" panose="05050102010706020507" pitchFamily="18" charset="2"/>
              </a:rPr>
              <a:t>¹ </a:t>
            </a:r>
            <a:r>
              <a:rPr lang="en-US" sz="1600" b="1" dirty="0">
                <a:latin typeface="Times New Roman" panose="02020603050405020304" pitchFamily="18" charset="0"/>
              </a:rPr>
              <a:t>b </a:t>
            </a:r>
            <a:r>
              <a:rPr lang="en-US" sz="1600" b="1" dirty="0">
                <a:latin typeface="Symbol" panose="05050102010706020507" pitchFamily="18" charset="2"/>
              </a:rPr>
              <a:t>¹ </a:t>
            </a:r>
            <a:r>
              <a:rPr lang="en-US" sz="1600" b="1" dirty="0">
                <a:latin typeface="Times New Roman" panose="02020603050405020304" pitchFamily="18" charset="0"/>
              </a:rPr>
              <a:t>c</a:t>
            </a:r>
            <a:endParaRPr lang="en-US" sz="1600" b="1" dirty="0">
              <a:latin typeface="Times New Roman" panose="02020603050405020304" pitchFamily="18" charset="0"/>
            </a:endParaRPr>
          </a:p>
        </p:txBody>
      </p:sp>
      <p:sp>
        <p:nvSpPr>
          <p:cNvPr id="68615" name="Rectangle 6"/>
          <p:cNvSpPr/>
          <p:nvPr/>
        </p:nvSpPr>
        <p:spPr>
          <a:xfrm>
            <a:off x="3810000" y="5181600"/>
            <a:ext cx="2106613" cy="8223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algn="ctr"/>
            <a:r>
              <a:rPr lang="en-US" sz="1600" b="1" u="sng" dirty="0">
                <a:latin typeface="Times New Roman" panose="02020603050405020304" pitchFamily="18" charset="0"/>
              </a:rPr>
              <a:t>Orthorhombic (B</a:t>
            </a:r>
            <a:r>
              <a:rPr lang="tr-TR" altLang="x-none" sz="1600" b="1" u="sng" dirty="0">
                <a:latin typeface="Times New Roman" panose="02020603050405020304" pitchFamily="18" charset="0"/>
              </a:rPr>
              <a:t>ase-centred)</a:t>
            </a:r>
            <a:br>
              <a:rPr lang="en-US" sz="1600" b="1" dirty="0">
                <a:latin typeface="Times New Roman" panose="02020603050405020304" pitchFamily="18" charset="0"/>
              </a:rPr>
            </a:br>
            <a:r>
              <a:rPr lang="en-US" sz="1600" b="1" dirty="0">
                <a:latin typeface="Symbol" panose="05050102010706020507" pitchFamily="18" charset="2"/>
              </a:rPr>
              <a:t>a</a:t>
            </a:r>
            <a:r>
              <a:rPr lang="en-US" sz="1600" b="1" dirty="0">
                <a:latin typeface="Times New Roman" panose="02020603050405020304" pitchFamily="18" charset="0"/>
              </a:rPr>
              <a:t> = ß = </a:t>
            </a:r>
            <a:r>
              <a:rPr lang="en-US" sz="1600" b="1" dirty="0">
                <a:latin typeface="Symbol" panose="05050102010706020507" pitchFamily="18" charset="2"/>
              </a:rPr>
              <a:t>g</a:t>
            </a:r>
            <a:r>
              <a:rPr lang="en-US" sz="1600" b="1" dirty="0">
                <a:latin typeface="Times New Roman" panose="02020603050405020304" pitchFamily="18" charset="0"/>
              </a:rPr>
              <a:t> = 90</a:t>
            </a:r>
            <a:r>
              <a:rPr lang="en-US" sz="1600" b="1" baseline="30000" dirty="0">
                <a:latin typeface="Times New Roman" panose="02020603050405020304" pitchFamily="18" charset="0"/>
              </a:rPr>
              <a:t>o</a:t>
            </a:r>
            <a:r>
              <a:rPr lang="tr-TR" altLang="x-none" sz="1600" b="1" baseline="30000" dirty="0">
                <a:latin typeface="Times New Roman" panose="02020603050405020304" pitchFamily="18" charset="0"/>
              </a:rPr>
              <a:t> </a:t>
            </a:r>
            <a:endParaRPr lang="tr-TR" altLang="x-none" sz="1600" b="1" baseline="30000" dirty="0">
              <a:latin typeface="Times New Roman" panose="02020603050405020304" pitchFamily="18" charset="0"/>
            </a:endParaRPr>
          </a:p>
          <a:p>
            <a:pPr algn="ctr"/>
            <a:r>
              <a:rPr lang="en-US" sz="1600" b="1" baseline="30000" dirty="0">
                <a:latin typeface="Times New Roman" panose="02020603050405020304" pitchFamily="18" charset="0"/>
              </a:rPr>
              <a:t> </a:t>
            </a:r>
            <a:r>
              <a:rPr lang="en-US" sz="1600" b="1" dirty="0">
                <a:latin typeface="Times New Roman" panose="02020603050405020304" pitchFamily="18" charset="0"/>
              </a:rPr>
              <a:t>a </a:t>
            </a:r>
            <a:r>
              <a:rPr lang="en-US" sz="1600" b="1" dirty="0">
                <a:latin typeface="Symbol" panose="05050102010706020507" pitchFamily="18" charset="2"/>
              </a:rPr>
              <a:t>¹ </a:t>
            </a:r>
            <a:r>
              <a:rPr lang="en-US" sz="1600" b="1" dirty="0">
                <a:latin typeface="Times New Roman" panose="02020603050405020304" pitchFamily="18" charset="0"/>
              </a:rPr>
              <a:t>b </a:t>
            </a:r>
            <a:r>
              <a:rPr lang="en-US" sz="1600" b="1" dirty="0">
                <a:latin typeface="Symbol" panose="05050102010706020507" pitchFamily="18" charset="2"/>
              </a:rPr>
              <a:t>¹ </a:t>
            </a:r>
            <a:r>
              <a:rPr lang="en-US" sz="1600" b="1" dirty="0">
                <a:latin typeface="Times New Roman" panose="02020603050405020304" pitchFamily="18" charset="0"/>
              </a:rPr>
              <a:t>c</a:t>
            </a:r>
            <a:endParaRPr lang="en-US" sz="1600" b="1" dirty="0">
              <a:latin typeface="Times New Roman" panose="02020603050405020304" pitchFamily="18" charset="0"/>
            </a:endParaRPr>
          </a:p>
        </p:txBody>
      </p:sp>
      <p:sp>
        <p:nvSpPr>
          <p:cNvPr id="68616" name="Rectangle 8"/>
          <p:cNvSpPr/>
          <p:nvPr/>
        </p:nvSpPr>
        <p:spPr>
          <a:xfrm>
            <a:off x="5791200" y="5197475"/>
            <a:ext cx="2116138" cy="8223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algn="ctr"/>
            <a:r>
              <a:rPr lang="en-US" sz="1600" b="1" u="sng" dirty="0">
                <a:latin typeface="Times New Roman" panose="02020603050405020304" pitchFamily="18" charset="0"/>
              </a:rPr>
              <a:t>Orthorhombic (BC)</a:t>
            </a:r>
            <a:r>
              <a:rPr lang="en-US" sz="1600" b="1" dirty="0">
                <a:latin typeface="Times New Roman" panose="02020603050405020304" pitchFamily="18" charset="0"/>
              </a:rPr>
              <a:t> </a:t>
            </a:r>
            <a:br>
              <a:rPr lang="en-US" sz="1600" b="1" dirty="0">
                <a:latin typeface="Times New Roman" panose="02020603050405020304" pitchFamily="18" charset="0"/>
              </a:rPr>
            </a:br>
            <a:r>
              <a:rPr lang="en-US" sz="1600" b="1" dirty="0">
                <a:latin typeface="Symbol" panose="05050102010706020507" pitchFamily="18" charset="2"/>
              </a:rPr>
              <a:t>a</a:t>
            </a:r>
            <a:r>
              <a:rPr lang="en-US" sz="1600" b="1" dirty="0">
                <a:latin typeface="Times New Roman" panose="02020603050405020304" pitchFamily="18" charset="0"/>
              </a:rPr>
              <a:t> = ß = </a:t>
            </a:r>
            <a:r>
              <a:rPr lang="en-US" sz="1600" b="1" dirty="0">
                <a:latin typeface="Symbol" panose="05050102010706020507" pitchFamily="18" charset="2"/>
              </a:rPr>
              <a:t>g</a:t>
            </a:r>
            <a:r>
              <a:rPr lang="en-US" sz="1600" b="1" dirty="0">
                <a:latin typeface="Times New Roman" panose="02020603050405020304" pitchFamily="18" charset="0"/>
              </a:rPr>
              <a:t> = 90</a:t>
            </a:r>
            <a:r>
              <a:rPr lang="en-US" sz="1600" b="1" baseline="30000" dirty="0">
                <a:latin typeface="Times New Roman" panose="02020603050405020304" pitchFamily="18" charset="0"/>
              </a:rPr>
              <a:t>o </a:t>
            </a:r>
            <a:endParaRPr lang="tr-TR" altLang="x-none" sz="1600" b="1" baseline="30000" dirty="0">
              <a:latin typeface="Times New Roman" panose="02020603050405020304" pitchFamily="18" charset="0"/>
            </a:endParaRPr>
          </a:p>
          <a:p>
            <a:pPr algn="ctr"/>
            <a:r>
              <a:rPr lang="en-US" sz="1600" b="1" dirty="0">
                <a:latin typeface="Times New Roman" panose="02020603050405020304" pitchFamily="18" charset="0"/>
              </a:rPr>
              <a:t>a </a:t>
            </a:r>
            <a:r>
              <a:rPr lang="en-US" sz="1600" b="1" dirty="0">
                <a:latin typeface="Symbol" panose="05050102010706020507" pitchFamily="18" charset="2"/>
              </a:rPr>
              <a:t>¹ </a:t>
            </a:r>
            <a:r>
              <a:rPr lang="en-US" sz="1600" b="1" dirty="0">
                <a:latin typeface="Times New Roman" panose="02020603050405020304" pitchFamily="18" charset="0"/>
              </a:rPr>
              <a:t>b </a:t>
            </a:r>
            <a:r>
              <a:rPr lang="en-US" sz="1600" b="1" dirty="0">
                <a:latin typeface="Symbol" panose="05050102010706020507" pitchFamily="18" charset="2"/>
              </a:rPr>
              <a:t>¹ </a:t>
            </a:r>
            <a:r>
              <a:rPr lang="en-US" sz="1600" b="1" dirty="0">
                <a:latin typeface="Times New Roman" panose="02020603050405020304" pitchFamily="18" charset="0"/>
              </a:rPr>
              <a:t>c</a:t>
            </a:r>
            <a:endParaRPr lang="en-US" sz="1600" b="1" dirty="0">
              <a:latin typeface="Times New Roman" panose="02020603050405020304" pitchFamily="18" charset="0"/>
            </a:endParaRPr>
          </a:p>
        </p:txBody>
      </p:sp>
      <p:sp>
        <p:nvSpPr>
          <p:cNvPr id="68617" name="Rectangle 10"/>
          <p:cNvSpPr/>
          <p:nvPr/>
        </p:nvSpPr>
        <p:spPr>
          <a:xfrm>
            <a:off x="8077200" y="5194300"/>
            <a:ext cx="226695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en-US" sz="1600" b="1" u="sng" dirty="0">
                <a:latin typeface="Times New Roman" panose="02020603050405020304" pitchFamily="18" charset="0"/>
              </a:rPr>
              <a:t>Orthorhombic (FC) </a:t>
            </a:r>
            <a:br>
              <a:rPr lang="en-US" sz="1600" b="1" u="sng" dirty="0">
                <a:latin typeface="Times New Roman" panose="02020603050405020304" pitchFamily="18" charset="0"/>
              </a:rPr>
            </a:br>
            <a:r>
              <a:rPr lang="en-US" sz="1600" b="1" dirty="0">
                <a:latin typeface="Symbol" panose="05050102010706020507" pitchFamily="18" charset="2"/>
              </a:rPr>
              <a:t>a</a:t>
            </a:r>
            <a:r>
              <a:rPr lang="en-US" sz="1600" b="1" dirty="0">
                <a:latin typeface="Times New Roman" panose="02020603050405020304" pitchFamily="18" charset="0"/>
              </a:rPr>
              <a:t> = ß = </a:t>
            </a:r>
            <a:r>
              <a:rPr lang="en-US" sz="1600" b="1" dirty="0">
                <a:latin typeface="Symbol" panose="05050102010706020507" pitchFamily="18" charset="2"/>
              </a:rPr>
              <a:t>g</a:t>
            </a:r>
            <a:r>
              <a:rPr lang="en-US" sz="1600" b="1" dirty="0">
                <a:latin typeface="Times New Roman" panose="02020603050405020304" pitchFamily="18" charset="0"/>
              </a:rPr>
              <a:t> = 90</a:t>
            </a:r>
            <a:r>
              <a:rPr lang="en-US" sz="1600" b="1" baseline="30000" dirty="0">
                <a:latin typeface="Times New Roman" panose="02020603050405020304" pitchFamily="18" charset="0"/>
              </a:rPr>
              <a:t>o </a:t>
            </a:r>
            <a:endParaRPr lang="tr-TR" altLang="x-none" sz="1600" b="1" baseline="30000" dirty="0">
              <a:latin typeface="Times New Roman" panose="02020603050405020304" pitchFamily="18" charset="0"/>
            </a:endParaRPr>
          </a:p>
          <a:p>
            <a:pPr algn="ctr"/>
            <a:r>
              <a:rPr lang="en-US" sz="1600" b="1" dirty="0">
                <a:latin typeface="Times New Roman" panose="02020603050405020304" pitchFamily="18" charset="0"/>
              </a:rPr>
              <a:t>a </a:t>
            </a:r>
            <a:r>
              <a:rPr lang="en-US" sz="1600" b="1" dirty="0">
                <a:latin typeface="Symbol" panose="05050102010706020507" pitchFamily="18" charset="2"/>
              </a:rPr>
              <a:t>¹ </a:t>
            </a:r>
            <a:r>
              <a:rPr lang="en-US" sz="1600" b="1" dirty="0">
                <a:latin typeface="Times New Roman" panose="02020603050405020304" pitchFamily="18" charset="0"/>
              </a:rPr>
              <a:t>b </a:t>
            </a:r>
            <a:r>
              <a:rPr lang="en-US" sz="1600" b="1" dirty="0">
                <a:latin typeface="Symbol" panose="05050102010706020507" pitchFamily="18" charset="2"/>
              </a:rPr>
              <a:t>¹ </a:t>
            </a:r>
            <a:r>
              <a:rPr lang="en-US" sz="1600" b="1" dirty="0">
                <a:latin typeface="Times New Roman" panose="02020603050405020304" pitchFamily="18" charset="0"/>
              </a:rPr>
              <a:t>c</a:t>
            </a:r>
            <a:endParaRPr lang="en-US" sz="16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over dir="d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9633" name="Picture 5" descr="Tetragonal (P)">
            <a:hlinkClick r:id="rId1"/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00300" y="2209800"/>
            <a:ext cx="1866900" cy="2638425"/>
          </a:xfrm>
        </p:spPr>
      </p:pic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301625"/>
            <a:ext cx="6781800" cy="1222375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40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TETRAGONAL SYSTEM</a:t>
            </a: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Verdana" panose="020B0604030504040204" pitchFamily="34" charset="0"/>
              <a:ea typeface="+mj-ea"/>
              <a:cs typeface="+mj-cs"/>
            </a:endParaRPr>
          </a:p>
        </p:txBody>
      </p:sp>
      <p:sp>
        <p:nvSpPr>
          <p:cNvPr id="69635" name="Rectangle 3"/>
          <p:cNvSpPr/>
          <p:nvPr/>
        </p:nvSpPr>
        <p:spPr>
          <a:xfrm>
            <a:off x="1500188" y="5013325"/>
            <a:ext cx="3529012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u="sng" dirty="0">
                <a:latin typeface="Times New Roman" panose="02020603050405020304" pitchFamily="18" charset="0"/>
              </a:rPr>
              <a:t>Tetragonal (P) </a:t>
            </a:r>
            <a:br>
              <a:rPr lang="en-US" sz="2400" u="sng" dirty="0">
                <a:latin typeface="Times New Roman" panose="02020603050405020304" pitchFamily="18" charset="0"/>
              </a:rPr>
            </a:br>
            <a:r>
              <a:rPr lang="en-US" sz="2400" dirty="0">
                <a:latin typeface="Symbol" panose="05050102010706020507" pitchFamily="18" charset="2"/>
              </a:rPr>
              <a:t>a</a:t>
            </a:r>
            <a:r>
              <a:rPr lang="en-US" sz="2400" dirty="0">
                <a:latin typeface="Times New Roman" panose="02020603050405020304" pitchFamily="18" charset="0"/>
              </a:rPr>
              <a:t> = ß = </a:t>
            </a:r>
            <a:r>
              <a:rPr lang="en-US" sz="2400" dirty="0">
                <a:latin typeface="Symbol" panose="05050102010706020507" pitchFamily="18" charset="2"/>
              </a:rPr>
              <a:t>g</a:t>
            </a:r>
            <a:r>
              <a:rPr lang="en-US" sz="2400" dirty="0">
                <a:latin typeface="Times New Roman" panose="02020603050405020304" pitchFamily="18" charset="0"/>
              </a:rPr>
              <a:t> = 90</a:t>
            </a:r>
            <a:r>
              <a:rPr lang="en-US" sz="2400" baseline="30000" dirty="0">
                <a:latin typeface="Times New Roman" panose="02020603050405020304" pitchFamily="18" charset="0"/>
              </a:rPr>
              <a:t>o</a:t>
            </a:r>
            <a:endParaRPr lang="tr-TR" altLang="x-none" sz="2400" baseline="30000" dirty="0">
              <a:latin typeface="Times New Roman" panose="02020603050405020304" pitchFamily="18" charset="0"/>
            </a:endParaRPr>
          </a:p>
          <a:p>
            <a:pPr algn="ctr"/>
            <a:r>
              <a:rPr lang="en-US" sz="2400" baseline="30000" dirty="0">
                <a:latin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</a:rPr>
              <a:t>a = b </a:t>
            </a:r>
            <a:r>
              <a:rPr lang="en-US" sz="2400" dirty="0">
                <a:latin typeface="Symbol" panose="05050102010706020507" pitchFamily="18" charset="2"/>
              </a:rPr>
              <a:t>¹ </a:t>
            </a:r>
            <a:r>
              <a:rPr lang="en-US" sz="2400" dirty="0">
                <a:latin typeface="Times New Roman" panose="02020603050405020304" pitchFamily="18" charset="0"/>
              </a:rPr>
              <a:t>c</a:t>
            </a:r>
            <a:endParaRPr lang="en-US" sz="2400" dirty="0">
              <a:latin typeface="Times New Roman" panose="02020603050405020304" pitchFamily="18" charset="0"/>
            </a:endParaRPr>
          </a:p>
        </p:txBody>
      </p:sp>
      <p:pic>
        <p:nvPicPr>
          <p:cNvPr id="69636" name="Picture 6" descr="Tetragonal (I)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2228850"/>
            <a:ext cx="2590800" cy="28559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9637" name="Rectangle 4"/>
          <p:cNvSpPr/>
          <p:nvPr/>
        </p:nvSpPr>
        <p:spPr>
          <a:xfrm>
            <a:off x="5715000" y="5060950"/>
            <a:ext cx="3313113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en-US" sz="2400" dirty="0">
                <a:latin typeface="Times New Roman" panose="02020603050405020304" pitchFamily="18" charset="0"/>
              </a:rPr>
              <a:t> </a:t>
            </a:r>
            <a:r>
              <a:rPr lang="en-US" sz="2400" u="sng" dirty="0">
                <a:latin typeface="Times New Roman" panose="02020603050405020304" pitchFamily="18" charset="0"/>
              </a:rPr>
              <a:t>Tetragonal (BC) </a:t>
            </a:r>
            <a:br>
              <a:rPr lang="en-US" sz="2400" u="sng" dirty="0">
                <a:latin typeface="Times New Roman" panose="02020603050405020304" pitchFamily="18" charset="0"/>
              </a:rPr>
            </a:br>
            <a:r>
              <a:rPr lang="en-US" sz="2400" dirty="0">
                <a:latin typeface="Symbol" panose="05050102010706020507" pitchFamily="18" charset="2"/>
              </a:rPr>
              <a:t>a</a:t>
            </a:r>
            <a:r>
              <a:rPr lang="en-US" sz="2400" dirty="0">
                <a:latin typeface="Times New Roman" panose="02020603050405020304" pitchFamily="18" charset="0"/>
              </a:rPr>
              <a:t> = ß = </a:t>
            </a:r>
            <a:r>
              <a:rPr lang="en-US" sz="2400" dirty="0">
                <a:latin typeface="Symbol" panose="05050102010706020507" pitchFamily="18" charset="2"/>
              </a:rPr>
              <a:t>g</a:t>
            </a:r>
            <a:r>
              <a:rPr lang="en-US" sz="2400" dirty="0">
                <a:latin typeface="Times New Roman" panose="02020603050405020304" pitchFamily="18" charset="0"/>
              </a:rPr>
              <a:t> = 90</a:t>
            </a:r>
            <a:r>
              <a:rPr lang="en-US" sz="2400" baseline="30000" dirty="0">
                <a:latin typeface="Times New Roman" panose="02020603050405020304" pitchFamily="18" charset="0"/>
              </a:rPr>
              <a:t>o </a:t>
            </a:r>
            <a:endParaRPr lang="tr-TR" altLang="x-none" sz="2400" baseline="30000" dirty="0">
              <a:latin typeface="Times New Roman" panose="02020603050405020304" pitchFamily="18" charset="0"/>
            </a:endParaRPr>
          </a:p>
          <a:p>
            <a:pPr algn="ctr"/>
            <a:r>
              <a:rPr lang="en-US" sz="2400" dirty="0">
                <a:latin typeface="Times New Roman" panose="02020603050405020304" pitchFamily="18" charset="0"/>
              </a:rPr>
              <a:t>a = b </a:t>
            </a:r>
            <a:r>
              <a:rPr lang="en-US" sz="2400" dirty="0">
                <a:latin typeface="Symbol" panose="05050102010706020507" pitchFamily="18" charset="2"/>
              </a:rPr>
              <a:t>¹ </a:t>
            </a:r>
            <a:r>
              <a:rPr lang="en-US" sz="2400" dirty="0">
                <a:latin typeface="Times New Roman" panose="02020603050405020304" pitchFamily="18" charset="0"/>
              </a:rPr>
              <a:t>c </a:t>
            </a:r>
            <a:endParaRPr lang="en-US" sz="24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over dir="d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0657" name="Picture 4" descr="Rhombohedral (R)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581400" y="2286000"/>
            <a:ext cx="3810000" cy="3276600"/>
          </a:xfrm>
        </p:spPr>
      </p:pic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457200"/>
            <a:ext cx="8229600" cy="990600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Rhombohedral (R) </a:t>
            </a:r>
            <a:r>
              <a:rPr kumimoji="0" lang="tr-TR" sz="36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o</a:t>
            </a: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+mj-ea"/>
                <a:cs typeface="+mj-cs"/>
              </a:rPr>
              <a:t>r Trigonal</a:t>
            </a:r>
            <a:endParaRPr kumimoji="0" lang="en-US" sz="36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Verdana" panose="020B0604030504040204" pitchFamily="34" charset="0"/>
              <a:ea typeface="+mj-ea"/>
              <a:cs typeface="+mj-cs"/>
            </a:endParaRPr>
          </a:p>
        </p:txBody>
      </p:sp>
      <p:sp>
        <p:nvSpPr>
          <p:cNvPr id="70659" name="Rectangle 3"/>
          <p:cNvSpPr/>
          <p:nvPr/>
        </p:nvSpPr>
        <p:spPr>
          <a:xfrm>
            <a:off x="3048000" y="5654675"/>
            <a:ext cx="4846638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en-US" sz="2400" dirty="0">
                <a:latin typeface="Times New Roman" panose="02020603050405020304" pitchFamily="18" charset="0"/>
              </a:rPr>
              <a:t> Rhombohedral (R) </a:t>
            </a:r>
            <a:r>
              <a:rPr lang="tr-TR" altLang="x-none" sz="2400" dirty="0">
                <a:latin typeface="Times New Roman" panose="02020603050405020304" pitchFamily="18" charset="0"/>
              </a:rPr>
              <a:t>o</a:t>
            </a:r>
            <a:r>
              <a:rPr lang="en-US" sz="2400" dirty="0">
                <a:latin typeface="Times New Roman" panose="02020603050405020304" pitchFamily="18" charset="0"/>
              </a:rPr>
              <a:t>r Trigonal</a:t>
            </a:r>
            <a:r>
              <a:rPr lang="tr-TR" altLang="x-none" sz="2400" dirty="0">
                <a:latin typeface="Times New Roman" panose="02020603050405020304" pitchFamily="18" charset="0"/>
              </a:rPr>
              <a:t> (S)</a:t>
            </a:r>
            <a:r>
              <a:rPr lang="en-US" sz="2400" dirty="0">
                <a:latin typeface="Times New Roman" panose="02020603050405020304" pitchFamily="18" charset="0"/>
              </a:rPr>
              <a:t> </a:t>
            </a:r>
            <a:br>
              <a:rPr lang="en-US" sz="2400" dirty="0">
                <a:latin typeface="Times New Roman" panose="02020603050405020304" pitchFamily="18" charset="0"/>
              </a:rPr>
            </a:br>
            <a:r>
              <a:rPr lang="en-US" sz="2400" dirty="0">
                <a:latin typeface="Times New Roman" panose="02020603050405020304" pitchFamily="18" charset="0"/>
              </a:rPr>
              <a:t>a = b = c, </a:t>
            </a:r>
            <a:r>
              <a:rPr lang="en-US" sz="2400" dirty="0">
                <a:latin typeface="Symbol" panose="05050102010706020507" pitchFamily="18" charset="2"/>
              </a:rPr>
              <a:t>a</a:t>
            </a:r>
            <a:r>
              <a:rPr lang="en-US" sz="2400" dirty="0">
                <a:latin typeface="Times New Roman" panose="02020603050405020304" pitchFamily="18" charset="0"/>
              </a:rPr>
              <a:t> = ß = </a:t>
            </a:r>
            <a:r>
              <a:rPr lang="en-US" sz="2400" dirty="0">
                <a:latin typeface="Symbol" panose="05050102010706020507" pitchFamily="18" charset="2"/>
              </a:rPr>
              <a:t>g ¹ </a:t>
            </a:r>
            <a:r>
              <a:rPr lang="en-US" sz="2400" dirty="0">
                <a:latin typeface="Times New Roman" panose="02020603050405020304" pitchFamily="18" charset="0"/>
              </a:rPr>
              <a:t>90</a:t>
            </a:r>
            <a:r>
              <a:rPr lang="en-US" sz="2400" baseline="30000" dirty="0">
                <a:latin typeface="Times New Roman" panose="02020603050405020304" pitchFamily="18" charset="0"/>
              </a:rPr>
              <a:t>o</a:t>
            </a:r>
            <a:endParaRPr lang="en-US" sz="24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over dir="d"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8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171113" y="6408738"/>
            <a:ext cx="366712" cy="365125"/>
          </a:xfrm>
          <a:noFill/>
          <a:ln>
            <a:noFill/>
          </a:ln>
        </p:spPr>
        <p:txBody>
          <a:bodyPr anchor="b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 Black" panose="020B0A04020102020204" pitchFamily="34" charset="0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lvl5pPr>
          </a:lstStyle>
          <a:p>
            <a:pPr lvl="0" indent="0" algn="r" eaLnBrk="1" hangingPunct="1"/>
            <a:fld id="{9A0DB2DC-4C9A-4742-B13C-FB6460FD3503}" type="slidenum">
              <a:rPr lang="en-US" altLang="zh-CN" sz="1000" dirty="0"/>
            </a:fld>
            <a:endParaRPr lang="en-US" altLang="zh-CN" sz="1000" dirty="0"/>
          </a:p>
        </p:txBody>
      </p:sp>
      <p:sp>
        <p:nvSpPr>
          <p:cNvPr id="232450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152400"/>
            <a:ext cx="7848600" cy="1143000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+mj-cs"/>
              </a:rPr>
              <a:t>Diamond Structure</a:t>
            </a: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j-ea"/>
              <a:cs typeface="+mj-cs"/>
            </a:endParaRPr>
          </a:p>
        </p:txBody>
      </p:sp>
      <p:pic>
        <p:nvPicPr>
          <p:cNvPr id="71683" name="Picture 3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600575" y="2116138"/>
            <a:ext cx="3970338" cy="3228975"/>
          </a:xfrm>
        </p:spPr>
      </p:pic>
      <p:sp>
        <p:nvSpPr>
          <p:cNvPr id="71684" name="Text Box 4"/>
          <p:cNvSpPr txBox="1"/>
          <p:nvPr/>
        </p:nvSpPr>
        <p:spPr>
          <a:xfrm>
            <a:off x="2193925" y="1558925"/>
            <a:ext cx="217043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en-US" sz="2400" dirty="0">
                <a:latin typeface="Tahoma" panose="020B0604030504040204" pitchFamily="34" charset="0"/>
              </a:rPr>
              <a:t>C, Si, Ge, </a:t>
            </a:r>
            <a:r>
              <a:rPr lang="en-US" sz="2400" dirty="0">
                <a:latin typeface="Symbol" panose="05050102010706020507" pitchFamily="18" charset="2"/>
              </a:rPr>
              <a:t>a</a:t>
            </a:r>
            <a:r>
              <a:rPr lang="en-US" sz="2400" dirty="0">
                <a:latin typeface="Tahoma" panose="020B0604030504040204" pitchFamily="34" charset="0"/>
              </a:rPr>
              <a:t>-Sn</a:t>
            </a:r>
            <a:endParaRPr lang="en-US" sz="2400" dirty="0"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  <p:sp>
        <p:nvSpPr>
          <p:cNvPr id="71685" name="Text Box 5"/>
          <p:cNvSpPr txBox="1"/>
          <p:nvPr/>
        </p:nvSpPr>
        <p:spPr>
          <a:xfrm>
            <a:off x="3124200" y="5257800"/>
            <a:ext cx="5855970" cy="1568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>
              <a:buChar char="•"/>
            </a:pPr>
            <a:r>
              <a:rPr lang="en-US" sz="2400" dirty="0">
                <a:latin typeface="Tahoma" panose="020B0604030504040204" pitchFamily="34" charset="0"/>
              </a:rPr>
              <a:t> Add 4 atoms to a FCC</a:t>
            </a:r>
            <a:endParaRPr lang="en-US" sz="2400" dirty="0">
              <a:latin typeface="Tahoma" panose="020B0604030504040204" pitchFamily="34" charset="0"/>
            </a:endParaRPr>
          </a:p>
          <a:p>
            <a:pPr eaLnBrk="0" hangingPunct="0">
              <a:buChar char="•"/>
            </a:pPr>
            <a:r>
              <a:rPr lang="en-US" sz="2400" dirty="0">
                <a:latin typeface="Tahoma" panose="020B0604030504040204" pitchFamily="34" charset="0"/>
              </a:rPr>
              <a:t> Tetrahedral bond arrangement</a:t>
            </a:r>
            <a:endParaRPr lang="en-US" sz="2400" dirty="0">
              <a:latin typeface="Tahoma" panose="020B0604030504040204" pitchFamily="34" charset="0"/>
            </a:endParaRPr>
          </a:p>
          <a:p>
            <a:pPr eaLnBrk="0" hangingPunct="0">
              <a:buChar char="•"/>
            </a:pPr>
            <a:r>
              <a:rPr lang="en-US" sz="2400" dirty="0">
                <a:latin typeface="Tahoma" panose="020B0604030504040204" pitchFamily="34" charset="0"/>
              </a:rPr>
              <a:t> Each atom has 4 nearest neighbors and </a:t>
            </a:r>
            <a:endParaRPr lang="en-US" sz="2400" dirty="0">
              <a:latin typeface="Tahoma" panose="020B0604030504040204" pitchFamily="34" charset="0"/>
            </a:endParaRPr>
          </a:p>
          <a:p>
            <a:pPr eaLnBrk="0" hangingPunct="0"/>
            <a:r>
              <a:rPr lang="en-US" sz="2400" dirty="0">
                <a:latin typeface="Tahoma" panose="020B0604030504040204" pitchFamily="34" charset="0"/>
              </a:rPr>
              <a:t>  12 next nearest neighbors</a:t>
            </a:r>
            <a:endParaRPr lang="en-US" sz="2400" dirty="0">
              <a:latin typeface="Tahoma" panose="020B0604030504040204" pitchFamily="34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over dir="d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270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171113" y="6408738"/>
            <a:ext cx="366712" cy="365125"/>
          </a:xfrm>
          <a:noFill/>
          <a:ln>
            <a:noFill/>
          </a:ln>
        </p:spPr>
        <p:txBody>
          <a:bodyPr anchor="b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 Black" panose="020B0A04020102020204" pitchFamily="34" charset="0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lvl5pPr>
          </a:lstStyle>
          <a:p>
            <a:pPr lvl="0" indent="0" algn="r" eaLnBrk="1" hangingPunct="1"/>
            <a:fld id="{9A0DB2DC-4C9A-4742-B13C-FB6460FD3503}" type="slidenum">
              <a:rPr lang="en-US" altLang="zh-CN" sz="1000" dirty="0"/>
            </a:fld>
            <a:endParaRPr lang="en-US" altLang="zh-CN" sz="1000" dirty="0"/>
          </a:p>
        </p:txBody>
      </p:sp>
      <p:pic>
        <p:nvPicPr>
          <p:cNvPr id="72706" name="Picture 2" descr="K02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52600" y="28575"/>
            <a:ext cx="8686800" cy="6800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2707" name="Text Box 3"/>
          <p:cNvSpPr txBox="1"/>
          <p:nvPr/>
        </p:nvSpPr>
        <p:spPr>
          <a:xfrm>
            <a:off x="7756525" y="41275"/>
            <a:ext cx="179070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en-US" sz="2400" dirty="0">
                <a:latin typeface="Times New Roman" panose="02020603050405020304" pitchFamily="18" charset="0"/>
              </a:rPr>
              <a:t>Kittel, pg. 23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2708" name="Rectangle 4"/>
          <p:cNvSpPr/>
          <p:nvPr/>
        </p:nvSpPr>
        <p:spPr>
          <a:xfrm>
            <a:off x="9906000" y="457200"/>
            <a:ext cx="304800" cy="15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09" name="Rectangle 5"/>
          <p:cNvSpPr/>
          <p:nvPr/>
        </p:nvSpPr>
        <p:spPr>
          <a:xfrm>
            <a:off x="2895600" y="2819400"/>
            <a:ext cx="304800" cy="15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10" name="Rectangle 6"/>
          <p:cNvSpPr/>
          <p:nvPr/>
        </p:nvSpPr>
        <p:spPr>
          <a:xfrm>
            <a:off x="7086600" y="3657600"/>
            <a:ext cx="304800" cy="15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11" name="Rectangle 7"/>
          <p:cNvSpPr/>
          <p:nvPr/>
        </p:nvSpPr>
        <p:spPr>
          <a:xfrm>
            <a:off x="7086600" y="2819400"/>
            <a:ext cx="304800" cy="15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12" name="Rectangle 8"/>
          <p:cNvSpPr/>
          <p:nvPr/>
        </p:nvSpPr>
        <p:spPr>
          <a:xfrm>
            <a:off x="3352800" y="2819400"/>
            <a:ext cx="228600" cy="15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13" name="Rectangle 9"/>
          <p:cNvSpPr/>
          <p:nvPr/>
        </p:nvSpPr>
        <p:spPr>
          <a:xfrm>
            <a:off x="3286125" y="4391025"/>
            <a:ext cx="304800" cy="15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14" name="Rectangle 10"/>
          <p:cNvSpPr/>
          <p:nvPr/>
        </p:nvSpPr>
        <p:spPr>
          <a:xfrm>
            <a:off x="4724400" y="4419600"/>
            <a:ext cx="304800" cy="15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15" name="Rectangle 11"/>
          <p:cNvSpPr/>
          <p:nvPr/>
        </p:nvSpPr>
        <p:spPr>
          <a:xfrm>
            <a:off x="5181600" y="4419600"/>
            <a:ext cx="304800" cy="15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16" name="Rectangle 12"/>
          <p:cNvSpPr/>
          <p:nvPr/>
        </p:nvSpPr>
        <p:spPr>
          <a:xfrm>
            <a:off x="7543800" y="4419600"/>
            <a:ext cx="304800" cy="15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17" name="Rectangle 13"/>
          <p:cNvSpPr/>
          <p:nvPr/>
        </p:nvSpPr>
        <p:spPr>
          <a:xfrm>
            <a:off x="5638800" y="2819400"/>
            <a:ext cx="304800" cy="15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18" name="Rectangle 14"/>
          <p:cNvSpPr/>
          <p:nvPr/>
        </p:nvSpPr>
        <p:spPr>
          <a:xfrm>
            <a:off x="2362200" y="1219200"/>
            <a:ext cx="304800" cy="15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19" name="Rectangle 15"/>
          <p:cNvSpPr/>
          <p:nvPr/>
        </p:nvSpPr>
        <p:spPr>
          <a:xfrm>
            <a:off x="1914525" y="409575"/>
            <a:ext cx="304800" cy="15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20" name="Rectangle 16"/>
          <p:cNvSpPr/>
          <p:nvPr/>
        </p:nvSpPr>
        <p:spPr>
          <a:xfrm>
            <a:off x="2376488" y="2012950"/>
            <a:ext cx="304800" cy="15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21" name="Rectangle 17"/>
          <p:cNvSpPr/>
          <p:nvPr/>
        </p:nvSpPr>
        <p:spPr>
          <a:xfrm>
            <a:off x="5211763" y="3629025"/>
            <a:ext cx="304800" cy="15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22" name="Rectangle 18"/>
          <p:cNvSpPr/>
          <p:nvPr/>
        </p:nvSpPr>
        <p:spPr>
          <a:xfrm>
            <a:off x="9925050" y="1257300"/>
            <a:ext cx="304800" cy="152400"/>
          </a:xfrm>
          <a:prstGeom prst="rect">
            <a:avLst/>
          </a:prstGeom>
          <a:noFill/>
          <a:ln w="1905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23" name="Rectangle 19"/>
          <p:cNvSpPr/>
          <p:nvPr/>
        </p:nvSpPr>
        <p:spPr>
          <a:xfrm>
            <a:off x="9906000" y="2057400"/>
            <a:ext cx="304800" cy="152400"/>
          </a:xfrm>
          <a:prstGeom prst="rect">
            <a:avLst/>
          </a:prstGeom>
          <a:noFill/>
          <a:ln w="1905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24" name="Rectangle 20"/>
          <p:cNvSpPr/>
          <p:nvPr/>
        </p:nvSpPr>
        <p:spPr>
          <a:xfrm>
            <a:off x="9906000" y="2819400"/>
            <a:ext cx="304800" cy="152400"/>
          </a:xfrm>
          <a:prstGeom prst="rect">
            <a:avLst/>
          </a:prstGeom>
          <a:noFill/>
          <a:ln w="1905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25" name="Rectangle 21"/>
          <p:cNvSpPr/>
          <p:nvPr/>
        </p:nvSpPr>
        <p:spPr>
          <a:xfrm>
            <a:off x="10896600" y="1295400"/>
            <a:ext cx="304800" cy="152400"/>
          </a:xfrm>
          <a:prstGeom prst="rect">
            <a:avLst/>
          </a:prstGeom>
          <a:noFill/>
          <a:ln w="1905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26" name="Rectangle 22"/>
          <p:cNvSpPr/>
          <p:nvPr/>
        </p:nvSpPr>
        <p:spPr>
          <a:xfrm>
            <a:off x="10896600" y="1524000"/>
            <a:ext cx="304800" cy="152400"/>
          </a:xfrm>
          <a:prstGeom prst="rect">
            <a:avLst/>
          </a:prstGeom>
          <a:noFill/>
          <a:ln w="1905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27" name="Rectangle 23"/>
          <p:cNvSpPr/>
          <p:nvPr/>
        </p:nvSpPr>
        <p:spPr>
          <a:xfrm>
            <a:off x="10668000" y="1676400"/>
            <a:ext cx="304800" cy="152400"/>
          </a:xfrm>
          <a:prstGeom prst="rect">
            <a:avLst/>
          </a:prstGeom>
          <a:noFill/>
          <a:ln w="1905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28" name="Rectangle 24"/>
          <p:cNvSpPr/>
          <p:nvPr/>
        </p:nvSpPr>
        <p:spPr>
          <a:xfrm>
            <a:off x="5715000" y="4419600"/>
            <a:ext cx="304800" cy="152400"/>
          </a:xfrm>
          <a:prstGeom prst="rect">
            <a:avLst/>
          </a:prstGeom>
          <a:noFill/>
          <a:ln w="1905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29" name="Rectangle 25"/>
          <p:cNvSpPr/>
          <p:nvPr/>
        </p:nvSpPr>
        <p:spPr>
          <a:xfrm>
            <a:off x="5662613" y="3622675"/>
            <a:ext cx="304800" cy="152400"/>
          </a:xfrm>
          <a:prstGeom prst="rect">
            <a:avLst/>
          </a:prstGeom>
          <a:noFill/>
          <a:ln w="1905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30" name="Rectangle 26"/>
          <p:cNvSpPr/>
          <p:nvPr/>
        </p:nvSpPr>
        <p:spPr>
          <a:xfrm>
            <a:off x="9906000" y="3657600"/>
            <a:ext cx="304800" cy="152400"/>
          </a:xfrm>
          <a:prstGeom prst="rect">
            <a:avLst/>
          </a:prstGeom>
          <a:noFill/>
          <a:ln w="1905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31" name="Rectangle 27"/>
          <p:cNvSpPr/>
          <p:nvPr/>
        </p:nvSpPr>
        <p:spPr>
          <a:xfrm>
            <a:off x="4724400" y="3608388"/>
            <a:ext cx="304800" cy="15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32" name="Rectangle 28"/>
          <p:cNvSpPr/>
          <p:nvPr/>
        </p:nvSpPr>
        <p:spPr>
          <a:xfrm>
            <a:off x="2819400" y="3581400"/>
            <a:ext cx="304800" cy="15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33" name="Rectangle 29"/>
          <p:cNvSpPr/>
          <p:nvPr/>
        </p:nvSpPr>
        <p:spPr>
          <a:xfrm>
            <a:off x="3276600" y="3581400"/>
            <a:ext cx="304800" cy="15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eaLnBrk="0" hangingPunct="0"/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72734" name="Text Box 30"/>
          <p:cNvSpPr txBox="1"/>
          <p:nvPr/>
        </p:nvSpPr>
        <p:spPr>
          <a:xfrm>
            <a:off x="2895600" y="1295400"/>
            <a:ext cx="454914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r>
              <a:rPr lang="en-US" sz="2400" dirty="0">
                <a:solidFill>
                  <a:srgbClr val="FF0066"/>
                </a:solidFill>
                <a:latin typeface="Times New Roman" panose="02020603050405020304" pitchFamily="18" charset="0"/>
              </a:rPr>
              <a:t>Notice:  hcp vs. fcc in same column</a:t>
            </a:r>
            <a:endParaRPr lang="en-US" sz="2400" dirty="0">
              <a:solidFill>
                <a:srgbClr val="FF0066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2735" name="Text Box 31"/>
          <p:cNvSpPr txBox="1"/>
          <p:nvPr/>
        </p:nvSpPr>
        <p:spPr>
          <a:xfrm>
            <a:off x="2438400" y="0"/>
            <a:ext cx="5257800" cy="119888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en-US" sz="2400" dirty="0">
                <a:solidFill>
                  <a:srgbClr val="FF3300"/>
                </a:solidFill>
                <a:latin typeface="Arial Black" panose="020B0A04020102020204" pitchFamily="34" charset="0"/>
              </a:rPr>
              <a:t>Crystal Structures of Elements</a:t>
            </a:r>
            <a:endParaRPr lang="en-US" sz="2400" dirty="0">
              <a:solidFill>
                <a:srgbClr val="FF3300"/>
              </a:solidFill>
              <a:latin typeface="Arial Black" panose="020B0A04020102020204" pitchFamily="34" charset="0"/>
            </a:endParaRPr>
          </a:p>
          <a:p>
            <a:pPr eaLnBrk="0" hangingPunct="0"/>
            <a:endParaRPr lang="en-US" sz="2400" dirty="0">
              <a:solidFill>
                <a:srgbClr val="FF330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over dir="d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7870</Words>
  <Application>WPS Presentation</Application>
  <PresentationFormat>Widescreen</PresentationFormat>
  <Paragraphs>579</Paragraphs>
  <Slides>61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8</vt:i4>
      </vt:variant>
      <vt:variant>
        <vt:lpstr>幻灯片标题</vt:lpstr>
      </vt:variant>
      <vt:variant>
        <vt:i4>61</vt:i4>
      </vt:variant>
    </vt:vector>
  </HeadingPairs>
  <TitlesOfParts>
    <vt:vector size="85" baseType="lpstr">
      <vt:lpstr>Arial</vt:lpstr>
      <vt:lpstr>SimSun</vt:lpstr>
      <vt:lpstr>Wingdings</vt:lpstr>
      <vt:lpstr>Wingdings 3</vt:lpstr>
      <vt:lpstr>Arial Black</vt:lpstr>
      <vt:lpstr>Verdana</vt:lpstr>
      <vt:lpstr>Wingdings 3</vt:lpstr>
      <vt:lpstr>Calibri Light</vt:lpstr>
      <vt:lpstr>Calibri</vt:lpstr>
      <vt:lpstr>Microsoft YaHei</vt:lpstr>
      <vt:lpstr>Arial Unicode MS</vt:lpstr>
      <vt:lpstr>Times New Roman</vt:lpstr>
      <vt:lpstr>Lucida Sans Unicode</vt:lpstr>
      <vt:lpstr>Tahoma</vt:lpstr>
      <vt:lpstr>Symbol</vt:lpstr>
      <vt:lpstr>Office Theme</vt:lpstr>
      <vt:lpstr>Paint.Picture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MATERIAL TEKNIK II</vt:lpstr>
      <vt:lpstr>KLASIFIKASI MATERI</vt:lpstr>
      <vt:lpstr>ZAT PADAT</vt:lpstr>
      <vt:lpstr>Apa itu zadat bentuk kristal?</vt:lpstr>
      <vt:lpstr>Contoh Kristal</vt:lpstr>
      <vt:lpstr>Zat Padat bentuk Kristal</vt:lpstr>
      <vt:lpstr>Kristal tunggal</vt:lpstr>
      <vt:lpstr>PowerPoint 演示文稿</vt:lpstr>
      <vt:lpstr>Skema tahapan solidifikasi kristal</vt:lpstr>
      <vt:lpstr>Zat Padat bentuk Amorfus</vt:lpstr>
      <vt:lpstr>PowerPoint 演示文稿</vt:lpstr>
      <vt:lpstr>PowerPoint 演示文稿</vt:lpstr>
      <vt:lpstr>Apa sifat kristal?</vt:lpstr>
      <vt:lpstr>Kristal</vt:lpstr>
      <vt:lpstr>Sel Satuan (Unit Cell)</vt:lpstr>
      <vt:lpstr>Sistem Kristal</vt:lpstr>
      <vt:lpstr>Apa itu kisi kristal ( crystal lattice)?</vt:lpstr>
      <vt:lpstr>PowerPoint 演示文稿</vt:lpstr>
      <vt:lpstr>Vektor kisi translasi– 2D</vt:lpstr>
      <vt:lpstr>PowerPoint 演示文稿</vt:lpstr>
      <vt:lpstr> Basis</vt:lpstr>
      <vt:lpstr>Struktur kristal</vt:lpstr>
      <vt:lpstr>Sel Satuan (Unit Cell)</vt:lpstr>
      <vt:lpstr>PowerPoint 演示文稿</vt:lpstr>
      <vt:lpstr>Contoh: 2D Unit Cell (NaCl)</vt:lpstr>
      <vt:lpstr>Contoh unit cel dari  Cl</vt:lpstr>
      <vt:lpstr>Contoh: unit cell dari Na</vt:lpstr>
      <vt:lpstr>Dalam 2D merupakan unit cell tapi 3D bukan unit cell</vt:lpstr>
      <vt:lpstr>PowerPoint 演示文稿</vt:lpstr>
      <vt:lpstr>Sel satuan primitif (Primitive cell)</vt:lpstr>
      <vt:lpstr>PowerPoint 演示文稿</vt:lpstr>
      <vt:lpstr>Sistem Kristal</vt:lpstr>
      <vt:lpstr>Sistem kristal</vt:lpstr>
      <vt:lpstr>14 Bravais lattices</vt:lpstr>
      <vt:lpstr>PowerPoint 演示文稿</vt:lpstr>
      <vt:lpstr>PowerPoint 演示文稿</vt:lpstr>
      <vt:lpstr>Three Cubic Lattices</vt:lpstr>
      <vt:lpstr>       Bilangan Koordinasi(coordination Number=CN ) </vt:lpstr>
      <vt:lpstr>Faktor Kemasan Atom (Atomic Packing Factor=APF)</vt:lpstr>
      <vt:lpstr> Kubus sederhana (Simple Cubic =SC) </vt:lpstr>
      <vt:lpstr>Atomic Packing Factor of SC</vt:lpstr>
      <vt:lpstr>Karakteristik Kubus sederhana</vt:lpstr>
      <vt:lpstr>PowerPoint 演示文稿</vt:lpstr>
      <vt:lpstr>Kubus Pusat Badan )Body Centered Cubic=BCC)</vt:lpstr>
      <vt:lpstr>Atomic Packing Factor of BCC</vt:lpstr>
      <vt:lpstr>PowerPoint 演示文稿</vt:lpstr>
      <vt:lpstr>PowerPoint 演示文稿</vt:lpstr>
      <vt:lpstr>Face Centered Cubic (FCC)</vt:lpstr>
      <vt:lpstr>PowerPoint 演示文稿</vt:lpstr>
      <vt:lpstr>PowerPoint 演示文稿</vt:lpstr>
      <vt:lpstr>Atomic Packing Factor of FCC</vt:lpstr>
      <vt:lpstr>PowerPoint 演示文稿</vt:lpstr>
      <vt:lpstr>PowerPoint 演示文稿</vt:lpstr>
      <vt:lpstr>HEXAGONAL SYSTEM</vt:lpstr>
      <vt:lpstr>Hexagonal Close Packing (hcp)</vt:lpstr>
      <vt:lpstr> TRICLINIC &amp;  MONOCLINIC CRYSTAL SYSTEM</vt:lpstr>
      <vt:lpstr>ORTHORHOMBIC SYSTEM</vt:lpstr>
      <vt:lpstr>TETRAGONAL SYSTEM</vt:lpstr>
      <vt:lpstr>Rhombohedral (R) or Trigonal</vt:lpstr>
      <vt:lpstr>Diamond Structure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MATERIAL TEKNIK II</dc:title>
  <dc:creator>dun</dc:creator>
  <cp:lastModifiedBy>dun</cp:lastModifiedBy>
  <cp:revision>12</cp:revision>
  <dcterms:created xsi:type="dcterms:W3CDTF">2018-09-05T13:14:00Z</dcterms:created>
  <dcterms:modified xsi:type="dcterms:W3CDTF">2018-10-22T22:28:54Z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1033-10.2.0.7516</vt:lpwstr>
  </property>
</Properties>
</file>