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F540EF7-BB80-4166-AA65-1D484EF22A6D}" type="datetimeFigureOut">
              <a:rPr lang="en-US" smtClean="0"/>
              <a:t>9/8/2017</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9E685829-F140-48B4-855A-8613EC02C85A}"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6568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540EF7-BB80-4166-AA65-1D484EF22A6D}" type="datetimeFigureOut">
              <a:rPr lang="en-US" smtClean="0"/>
              <a:t>9/8/2017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2948796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540EF7-BB80-4166-AA65-1D484EF22A6D}" type="datetimeFigureOut">
              <a:rPr lang="en-US" smtClean="0"/>
              <a:t>9/8/2017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85829-F140-48B4-855A-8613EC02C85A}"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4308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540EF7-BB80-4166-AA65-1D484EF22A6D}" type="datetimeFigureOut">
              <a:rPr lang="en-US" smtClean="0"/>
              <a:t>9/8/2017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2895659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F540EF7-BB80-4166-AA65-1D484EF22A6D}" type="datetimeFigureOut">
              <a:rPr lang="en-US" smtClean="0"/>
              <a:t>9/8/2017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1210966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F540EF7-BB80-4166-AA65-1D484EF22A6D}" type="datetimeFigureOut">
              <a:rPr lang="en-US" smtClean="0"/>
              <a:t>9/8/2017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3898181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540EF7-BB80-4166-AA65-1D484EF22A6D}" type="datetimeFigureOut">
              <a:rPr lang="en-US" smtClean="0"/>
              <a:t>9/8/2017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4268257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540EF7-BB80-4166-AA65-1D484EF22A6D}" type="datetimeFigureOut">
              <a:rPr lang="en-US" smtClean="0"/>
              <a:t>9/8/2017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2936839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540EF7-BB80-4166-AA65-1D484EF22A6D}" type="datetimeFigureOut">
              <a:rPr lang="en-US" smtClean="0"/>
              <a:t>9/8/2017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2252786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540EF7-BB80-4166-AA65-1D484EF22A6D}" type="datetimeFigureOut">
              <a:rPr lang="en-US" smtClean="0"/>
              <a:t>9/8/2017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1314966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540EF7-BB80-4166-AA65-1D484EF22A6D}" type="datetimeFigureOut">
              <a:rPr lang="en-US" smtClean="0"/>
              <a:t>9/8/2017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685829-F140-48B4-855A-8613EC02C85A}" type="slidenum">
              <a:rPr lang="en-US" smtClean="0"/>
              <a:t>‹#›</a:t>
            </a:fld>
            <a:endParaRPr lang="en-US"/>
          </a:p>
        </p:txBody>
      </p:sp>
    </p:spTree>
    <p:extLst>
      <p:ext uri="{BB962C8B-B14F-4D97-AF65-F5344CB8AC3E}">
        <p14:creationId xmlns:p14="http://schemas.microsoft.com/office/powerpoint/2010/main" val="1110145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F540EF7-BB80-4166-AA65-1D484EF22A6D}" type="datetimeFigureOut">
              <a:rPr lang="en-US" smtClean="0"/>
              <a:t>9/8/2017</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9E685829-F140-48B4-855A-8613EC02C85A}" type="slidenum">
              <a:rPr lang="en-US" smtClean="0"/>
              <a:t>‹#›</a:t>
            </a:fld>
            <a:endParaRPr lang="en-US"/>
          </a:p>
        </p:txBody>
      </p:sp>
    </p:spTree>
    <p:extLst>
      <p:ext uri="{BB962C8B-B14F-4D97-AF65-F5344CB8AC3E}">
        <p14:creationId xmlns:p14="http://schemas.microsoft.com/office/powerpoint/2010/main" val="11543628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9980" y="943554"/>
            <a:ext cx="9966960" cy="2926080"/>
          </a:xfrm>
        </p:spPr>
        <p:txBody>
          <a:bodyPr/>
          <a:lstStyle/>
          <a:p>
            <a:r>
              <a:rPr lang="en-US" dirty="0" err="1"/>
              <a:t>kategori</a:t>
            </a:r>
            <a:r>
              <a:rPr lang="en-US" dirty="0"/>
              <a:t> </a:t>
            </a:r>
            <a:r>
              <a:rPr lang="en-US" dirty="0" err="1"/>
              <a:t>perangkat</a:t>
            </a:r>
            <a:r>
              <a:rPr lang="en-US" dirty="0"/>
              <a:t> </a:t>
            </a:r>
            <a:r>
              <a:rPr lang="en-US" dirty="0" err="1"/>
              <a:t>belajar</a:t>
            </a:r>
            <a:r>
              <a:rPr lang="en-US" dirty="0"/>
              <a:t> </a:t>
            </a:r>
            <a:r>
              <a:rPr lang="en-US" dirty="0" err="1"/>
              <a:t>sebagai</a:t>
            </a:r>
            <a:r>
              <a:rPr lang="en-US" dirty="0"/>
              <a:t> </a:t>
            </a:r>
            <a:r>
              <a:rPr lang="en-US" dirty="0" err="1"/>
              <a:t>bahan</a:t>
            </a:r>
            <a:r>
              <a:rPr lang="en-US" dirty="0"/>
              <a:t> ajar</a:t>
            </a:r>
            <a:r>
              <a:rPr lang="en-US" dirty="0" smtClean="0"/>
              <a:t> </a:t>
            </a:r>
            <a:endParaRPr lang="en-US" dirty="0"/>
          </a:p>
        </p:txBody>
      </p:sp>
      <p:sp>
        <p:nvSpPr>
          <p:cNvPr id="3" name="Subtitle 2"/>
          <p:cNvSpPr>
            <a:spLocks noGrp="1"/>
          </p:cNvSpPr>
          <p:nvPr>
            <p:ph type="subTitle" idx="1"/>
          </p:nvPr>
        </p:nvSpPr>
        <p:spPr/>
        <p:txBody>
          <a:bodyPr/>
          <a:lstStyle/>
          <a:p>
            <a:r>
              <a:rPr lang="en-US" dirty="0" smtClean="0"/>
              <a:t>Dr. Nazla Maharani Umaya, S.S., </a:t>
            </a:r>
            <a:r>
              <a:rPr lang="en-US" dirty="0" err="1" smtClean="0"/>
              <a:t>M.Hum</a:t>
            </a:r>
            <a:r>
              <a:rPr lang="en-US" dirty="0" smtClean="0"/>
              <a:t>.</a:t>
            </a:r>
          </a:p>
          <a:p>
            <a:r>
              <a:rPr lang="en-US" dirty="0" smtClean="0"/>
              <a:t>077901190</a:t>
            </a:r>
            <a:endParaRPr lang="en-US" dirty="0"/>
          </a:p>
        </p:txBody>
      </p:sp>
      <p:sp>
        <p:nvSpPr>
          <p:cNvPr id="4" name="Title 1"/>
          <p:cNvSpPr txBox="1">
            <a:spLocks/>
          </p:cNvSpPr>
          <p:nvPr/>
        </p:nvSpPr>
        <p:spPr>
          <a:xfrm>
            <a:off x="1208592" y="5683965"/>
            <a:ext cx="9966960" cy="1034776"/>
          </a:xfrm>
          <a:prstGeom prst="rect">
            <a:avLst/>
          </a:prstGeom>
        </p:spPr>
        <p:txBody>
          <a:bodyPr vert="horz" lIns="91440" tIns="45720" rIns="91440" bIns="45720" rtlCol="0" anchor="b">
            <a:normAutofit/>
          </a:bodyPr>
          <a:lstStyle>
            <a:lvl1pPr algn="ctr" defTabSz="914400" rtl="0" eaLnBrk="1" latinLnBrk="0" hangingPunct="1">
              <a:lnSpc>
                <a:spcPct val="85000"/>
              </a:lnSpc>
              <a:spcBef>
                <a:spcPct val="0"/>
              </a:spcBef>
              <a:buNone/>
              <a:defRPr sz="7200" b="1" kern="1200" cap="all" baseline="0">
                <a:solidFill>
                  <a:srgbClr val="FFFFFF"/>
                </a:solidFill>
                <a:latin typeface="+mj-lt"/>
                <a:ea typeface="+mj-ea"/>
                <a:cs typeface="+mj-cs"/>
              </a:defRPr>
            </a:lvl1pPr>
          </a:lstStyle>
          <a:p>
            <a:r>
              <a:rPr lang="en-US" dirty="0" smtClean="0"/>
              <a:t>TM 2</a:t>
            </a:r>
            <a:endParaRPr lang="en-US" dirty="0"/>
          </a:p>
        </p:txBody>
      </p:sp>
    </p:spTree>
    <p:extLst>
      <p:ext uri="{BB962C8B-B14F-4D97-AF65-F5344CB8AC3E}">
        <p14:creationId xmlns:p14="http://schemas.microsoft.com/office/powerpoint/2010/main" val="2789856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Handout</a:t>
            </a:r>
            <a:endParaRPr lang="en-US" b="1" dirty="0"/>
          </a:p>
        </p:txBody>
      </p:sp>
      <p:sp>
        <p:nvSpPr>
          <p:cNvPr id="3" name="Content Placeholder 2"/>
          <p:cNvSpPr>
            <a:spLocks noGrp="1"/>
          </p:cNvSpPr>
          <p:nvPr>
            <p:ph idx="1"/>
          </p:nvPr>
        </p:nvSpPr>
        <p:spPr/>
        <p:txBody>
          <a:bodyPr>
            <a:normAutofit/>
          </a:bodyPr>
          <a:lstStyle/>
          <a:p>
            <a:pPr marL="45720" indent="0" algn="just">
              <a:buNone/>
            </a:pPr>
            <a:r>
              <a:rPr lang="en-US" sz="4000" dirty="0"/>
              <a:t>Handout </a:t>
            </a:r>
            <a:r>
              <a:rPr lang="en-US" sz="4000" dirty="0" err="1"/>
              <a:t>adalah</a:t>
            </a:r>
            <a:r>
              <a:rPr lang="en-US" sz="4000" dirty="0"/>
              <a:t> </a:t>
            </a:r>
            <a:r>
              <a:rPr lang="en-US" sz="4000" dirty="0" err="1"/>
              <a:t>bahan</a:t>
            </a:r>
            <a:r>
              <a:rPr lang="en-US" sz="4000" dirty="0"/>
              <a:t> </a:t>
            </a:r>
            <a:r>
              <a:rPr lang="en-US" sz="4000" dirty="0" err="1"/>
              <a:t>tertulis</a:t>
            </a:r>
            <a:r>
              <a:rPr lang="en-US" sz="4000" dirty="0"/>
              <a:t> yang </a:t>
            </a:r>
            <a:r>
              <a:rPr lang="en-US" sz="4000" dirty="0" err="1"/>
              <a:t>disiapkan</a:t>
            </a:r>
            <a:r>
              <a:rPr lang="en-US" sz="4000" dirty="0"/>
              <a:t> </a:t>
            </a:r>
            <a:r>
              <a:rPr lang="en-US" sz="4000" dirty="0" err="1"/>
              <a:t>oleh</a:t>
            </a:r>
            <a:r>
              <a:rPr lang="en-US" sz="4000" dirty="0"/>
              <a:t> </a:t>
            </a:r>
            <a:r>
              <a:rPr lang="en-US" sz="4000" dirty="0" err="1"/>
              <a:t>seorang</a:t>
            </a:r>
            <a:r>
              <a:rPr lang="en-US" sz="4000" dirty="0"/>
              <a:t> guru </a:t>
            </a:r>
            <a:r>
              <a:rPr lang="en-US" sz="4000" dirty="0" err="1"/>
              <a:t>untuk</a:t>
            </a:r>
            <a:r>
              <a:rPr lang="en-US" sz="4000" dirty="0"/>
              <a:t> </a:t>
            </a:r>
            <a:r>
              <a:rPr lang="en-US" sz="4000" dirty="0" err="1"/>
              <a:t>memperkaya</a:t>
            </a:r>
            <a:r>
              <a:rPr lang="en-US" sz="4000" dirty="0"/>
              <a:t> </a:t>
            </a:r>
            <a:r>
              <a:rPr lang="en-US" sz="4000" dirty="0" err="1"/>
              <a:t>pengetahuan</a:t>
            </a:r>
            <a:r>
              <a:rPr lang="en-US" sz="4000" dirty="0"/>
              <a:t> </a:t>
            </a:r>
            <a:r>
              <a:rPr lang="en-US" sz="4000" dirty="0" err="1"/>
              <a:t>peserta</a:t>
            </a:r>
            <a:r>
              <a:rPr lang="en-US" sz="4000" dirty="0"/>
              <a:t> </a:t>
            </a:r>
            <a:r>
              <a:rPr lang="en-US" sz="4000" dirty="0" err="1"/>
              <a:t>didik</a:t>
            </a:r>
            <a:r>
              <a:rPr lang="en-US" sz="4000" dirty="0"/>
              <a:t>. </a:t>
            </a:r>
            <a:r>
              <a:rPr lang="en-US" sz="4000" dirty="0" err="1"/>
              <a:t>Berasal</a:t>
            </a:r>
            <a:r>
              <a:rPr lang="en-US" sz="4000" dirty="0"/>
              <a:t> </a:t>
            </a:r>
            <a:r>
              <a:rPr lang="en-US" sz="4000" dirty="0" err="1"/>
              <a:t>dari</a:t>
            </a:r>
            <a:r>
              <a:rPr lang="en-US" sz="4000" dirty="0"/>
              <a:t> </a:t>
            </a:r>
            <a:r>
              <a:rPr lang="en-US" sz="4000" dirty="0" err="1"/>
              <a:t>beberapa</a:t>
            </a:r>
            <a:r>
              <a:rPr lang="en-US" sz="4000" dirty="0"/>
              <a:t> </a:t>
            </a:r>
            <a:r>
              <a:rPr lang="en-US" sz="4000" dirty="0" err="1"/>
              <a:t>literatur</a:t>
            </a:r>
            <a:r>
              <a:rPr lang="en-US" sz="4000" dirty="0"/>
              <a:t> yang </a:t>
            </a:r>
            <a:r>
              <a:rPr lang="en-US" sz="4000" dirty="0" err="1"/>
              <a:t>memiliki</a:t>
            </a:r>
            <a:r>
              <a:rPr lang="en-US" sz="4000" dirty="0"/>
              <a:t> </a:t>
            </a:r>
            <a:r>
              <a:rPr lang="en-US" sz="4000" dirty="0" err="1"/>
              <a:t>relevansi</a:t>
            </a:r>
            <a:r>
              <a:rPr lang="en-US" sz="4000" dirty="0"/>
              <a:t> </a:t>
            </a:r>
            <a:r>
              <a:rPr lang="en-US" sz="4000" dirty="0" err="1"/>
              <a:t>dengan</a:t>
            </a:r>
            <a:r>
              <a:rPr lang="en-US" sz="4000" dirty="0"/>
              <a:t> </a:t>
            </a:r>
            <a:r>
              <a:rPr lang="en-US" sz="4000" dirty="0" err="1"/>
              <a:t>materi</a:t>
            </a:r>
            <a:r>
              <a:rPr lang="en-US" sz="4000" dirty="0"/>
              <a:t> yang </a:t>
            </a:r>
            <a:r>
              <a:rPr lang="en-US" sz="4000" dirty="0" err="1"/>
              <a:t>diajarkan</a:t>
            </a:r>
            <a:r>
              <a:rPr lang="en-US" sz="4000" dirty="0"/>
              <a:t>/ KD </a:t>
            </a:r>
            <a:r>
              <a:rPr lang="en-US" sz="4000" dirty="0" err="1"/>
              <a:t>dan</a:t>
            </a:r>
            <a:r>
              <a:rPr lang="en-US" sz="4000" dirty="0"/>
              <a:t> </a:t>
            </a:r>
            <a:r>
              <a:rPr lang="en-US" sz="4000" dirty="0" err="1"/>
              <a:t>materi</a:t>
            </a:r>
            <a:r>
              <a:rPr lang="en-US" sz="4000" dirty="0"/>
              <a:t> </a:t>
            </a:r>
            <a:r>
              <a:rPr lang="en-US" sz="4000" dirty="0" err="1"/>
              <a:t>pokok</a:t>
            </a:r>
            <a:r>
              <a:rPr lang="en-US" sz="4000" dirty="0"/>
              <a:t> yang </a:t>
            </a:r>
            <a:r>
              <a:rPr lang="en-US" sz="4000" dirty="0" err="1"/>
              <a:t>harus</a:t>
            </a:r>
            <a:r>
              <a:rPr lang="en-US" sz="4000" dirty="0"/>
              <a:t> </a:t>
            </a:r>
            <a:r>
              <a:rPr lang="en-US" sz="4000" dirty="0" err="1"/>
              <a:t>dikuasai</a:t>
            </a:r>
            <a:r>
              <a:rPr lang="en-US" sz="4000" dirty="0"/>
              <a:t> </a:t>
            </a:r>
            <a:r>
              <a:rPr lang="en-US" sz="4000" dirty="0" err="1"/>
              <a:t>oleh</a:t>
            </a:r>
            <a:r>
              <a:rPr lang="en-US" sz="4000" dirty="0"/>
              <a:t> </a:t>
            </a:r>
            <a:r>
              <a:rPr lang="en-US" sz="4000" dirty="0" err="1"/>
              <a:t>peserta</a:t>
            </a:r>
            <a:r>
              <a:rPr lang="en-US" sz="4000" dirty="0"/>
              <a:t> </a:t>
            </a:r>
            <a:r>
              <a:rPr lang="en-US" sz="4000" dirty="0" err="1"/>
              <a:t>didik</a:t>
            </a:r>
            <a:r>
              <a:rPr lang="en-US" sz="4000" dirty="0"/>
              <a:t>.</a:t>
            </a:r>
            <a:endParaRPr lang="en-US" sz="4000" dirty="0"/>
          </a:p>
        </p:txBody>
      </p:sp>
    </p:spTree>
    <p:extLst>
      <p:ext uri="{BB962C8B-B14F-4D97-AF65-F5344CB8AC3E}">
        <p14:creationId xmlns:p14="http://schemas.microsoft.com/office/powerpoint/2010/main" val="1857482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Buku</a:t>
            </a:r>
            <a:endParaRPr lang="en-US" b="1" dirty="0"/>
          </a:p>
        </p:txBody>
      </p:sp>
      <p:sp>
        <p:nvSpPr>
          <p:cNvPr id="3" name="Content Placeholder 2"/>
          <p:cNvSpPr>
            <a:spLocks noGrp="1"/>
          </p:cNvSpPr>
          <p:nvPr>
            <p:ph idx="1"/>
          </p:nvPr>
        </p:nvSpPr>
        <p:spPr/>
        <p:txBody>
          <a:bodyPr>
            <a:normAutofit/>
          </a:bodyPr>
          <a:lstStyle/>
          <a:p>
            <a:pPr marL="45720" indent="0" algn="just">
              <a:buNone/>
            </a:pPr>
            <a:r>
              <a:rPr lang="en-US" sz="4000" dirty="0" err="1"/>
              <a:t>Buku</a:t>
            </a:r>
            <a:r>
              <a:rPr lang="en-US" sz="4000" dirty="0"/>
              <a:t> </a:t>
            </a:r>
            <a:r>
              <a:rPr lang="en-US" sz="4000" dirty="0" err="1"/>
              <a:t>adalah</a:t>
            </a:r>
            <a:r>
              <a:rPr lang="en-US" sz="4000" dirty="0"/>
              <a:t> </a:t>
            </a:r>
            <a:r>
              <a:rPr lang="en-US" sz="4000" dirty="0" err="1"/>
              <a:t>bahan</a:t>
            </a:r>
            <a:r>
              <a:rPr lang="en-US" sz="4000" dirty="0"/>
              <a:t> </a:t>
            </a:r>
            <a:r>
              <a:rPr lang="en-US" sz="4000" dirty="0" err="1"/>
              <a:t>tertulis</a:t>
            </a:r>
            <a:r>
              <a:rPr lang="en-US" sz="4000" dirty="0"/>
              <a:t> yang </a:t>
            </a:r>
            <a:r>
              <a:rPr lang="en-US" sz="4000" dirty="0" err="1"/>
              <a:t>menyajikan</a:t>
            </a:r>
            <a:r>
              <a:rPr lang="en-US" sz="4000" dirty="0"/>
              <a:t> </a:t>
            </a:r>
            <a:r>
              <a:rPr lang="en-US" sz="4000" dirty="0" err="1"/>
              <a:t>ilmu</a:t>
            </a:r>
            <a:r>
              <a:rPr lang="en-US" sz="4000" dirty="0"/>
              <a:t> </a:t>
            </a:r>
            <a:r>
              <a:rPr lang="en-US" sz="4000" dirty="0" err="1"/>
              <a:t>pengetahuan</a:t>
            </a:r>
            <a:r>
              <a:rPr lang="en-US" sz="4000" dirty="0"/>
              <a:t> </a:t>
            </a:r>
            <a:r>
              <a:rPr lang="en-US" sz="4000" dirty="0" err="1"/>
              <a:t>buah</a:t>
            </a:r>
            <a:r>
              <a:rPr lang="en-US" sz="4000" dirty="0"/>
              <a:t> </a:t>
            </a:r>
            <a:r>
              <a:rPr lang="en-US" sz="4000" dirty="0" err="1"/>
              <a:t>pikiran</a:t>
            </a:r>
            <a:r>
              <a:rPr lang="en-US" sz="4000" dirty="0"/>
              <a:t> </a:t>
            </a:r>
            <a:r>
              <a:rPr lang="en-US" sz="4000" dirty="0" err="1"/>
              <a:t>dari</a:t>
            </a:r>
            <a:r>
              <a:rPr lang="en-US" sz="4000" dirty="0"/>
              <a:t> </a:t>
            </a:r>
            <a:r>
              <a:rPr lang="en-US" sz="4000" dirty="0" err="1"/>
              <a:t>pengarangnya</a:t>
            </a:r>
            <a:r>
              <a:rPr lang="en-US" sz="4000" dirty="0"/>
              <a:t> yang </a:t>
            </a:r>
            <a:r>
              <a:rPr lang="en-US" sz="4000" dirty="0" err="1"/>
              <a:t>diperoleh</a:t>
            </a:r>
            <a:r>
              <a:rPr lang="en-US" sz="4000" dirty="0"/>
              <a:t> </a:t>
            </a:r>
            <a:r>
              <a:rPr lang="en-US" sz="4000" dirty="0" err="1"/>
              <a:t>dari</a:t>
            </a:r>
            <a:r>
              <a:rPr lang="en-US" sz="4000" dirty="0"/>
              <a:t> </a:t>
            </a:r>
            <a:r>
              <a:rPr lang="en-US" sz="4000" dirty="0" err="1"/>
              <a:t>hasil</a:t>
            </a:r>
            <a:r>
              <a:rPr lang="en-US" sz="4000" dirty="0"/>
              <a:t> </a:t>
            </a:r>
            <a:r>
              <a:rPr lang="en-US" sz="4000" dirty="0" err="1"/>
              <a:t>penelitian</a:t>
            </a:r>
            <a:r>
              <a:rPr lang="en-US" sz="4000" dirty="0"/>
              <a:t>, </a:t>
            </a:r>
            <a:r>
              <a:rPr lang="en-US" sz="4000" dirty="0" err="1"/>
              <a:t>hasil</a:t>
            </a:r>
            <a:r>
              <a:rPr lang="en-US" sz="4000" dirty="0"/>
              <a:t> </a:t>
            </a:r>
            <a:r>
              <a:rPr lang="en-US" sz="4000" dirty="0" err="1"/>
              <a:t>pengamatan</a:t>
            </a:r>
            <a:r>
              <a:rPr lang="en-US" sz="4000" dirty="0"/>
              <a:t>, </a:t>
            </a:r>
            <a:r>
              <a:rPr lang="en-US" sz="4000" dirty="0" err="1"/>
              <a:t>aktualisasi</a:t>
            </a:r>
            <a:r>
              <a:rPr lang="en-US" sz="4000" dirty="0"/>
              <a:t> </a:t>
            </a:r>
            <a:r>
              <a:rPr lang="en-US" sz="4000" dirty="0" err="1"/>
              <a:t>pengalaman</a:t>
            </a:r>
            <a:r>
              <a:rPr lang="en-US" sz="4000" dirty="0"/>
              <a:t>, </a:t>
            </a:r>
            <a:r>
              <a:rPr lang="en-US" sz="4000" dirty="0" err="1"/>
              <a:t>otobiografi</a:t>
            </a:r>
            <a:r>
              <a:rPr lang="en-US" sz="4000" dirty="0"/>
              <a:t>, </a:t>
            </a:r>
            <a:r>
              <a:rPr lang="en-US" sz="4000" dirty="0" err="1"/>
              <a:t>atau</a:t>
            </a:r>
            <a:r>
              <a:rPr lang="en-US" sz="4000" dirty="0"/>
              <a:t> </a:t>
            </a:r>
            <a:r>
              <a:rPr lang="en-US" sz="4000" dirty="0" err="1"/>
              <a:t>hasil</a:t>
            </a:r>
            <a:r>
              <a:rPr lang="en-US" sz="4000" dirty="0"/>
              <a:t> </a:t>
            </a:r>
            <a:r>
              <a:rPr lang="en-US" sz="4000" dirty="0" err="1"/>
              <a:t>imajinasi</a:t>
            </a:r>
            <a:r>
              <a:rPr lang="en-US" sz="4000" dirty="0"/>
              <a:t> </a:t>
            </a:r>
            <a:r>
              <a:rPr lang="en-US" sz="4000" dirty="0" err="1"/>
              <a:t>seseorang</a:t>
            </a:r>
            <a:r>
              <a:rPr lang="en-US" sz="4000" dirty="0"/>
              <a:t> yang </a:t>
            </a:r>
            <a:r>
              <a:rPr lang="en-US" sz="4000" dirty="0" err="1"/>
              <a:t>disebut</a:t>
            </a:r>
            <a:r>
              <a:rPr lang="en-US" sz="4000" dirty="0"/>
              <a:t> </a:t>
            </a:r>
            <a:r>
              <a:rPr lang="en-US" sz="4000" dirty="0" err="1"/>
              <a:t>sebagai</a:t>
            </a:r>
            <a:r>
              <a:rPr lang="en-US" sz="4000" dirty="0"/>
              <a:t> </a:t>
            </a:r>
            <a:r>
              <a:rPr lang="en-US" sz="4000" dirty="0" err="1"/>
              <a:t>fiksi</a:t>
            </a:r>
            <a:r>
              <a:rPr lang="en-US" sz="4000" dirty="0"/>
              <a:t>.</a:t>
            </a:r>
            <a:endParaRPr lang="en-US" sz="4000" dirty="0"/>
          </a:p>
        </p:txBody>
      </p:sp>
    </p:spTree>
    <p:extLst>
      <p:ext uri="{BB962C8B-B14F-4D97-AF65-F5344CB8AC3E}">
        <p14:creationId xmlns:p14="http://schemas.microsoft.com/office/powerpoint/2010/main" val="1986411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Modul</a:t>
            </a:r>
            <a:endParaRPr lang="en-US" b="1" dirty="0"/>
          </a:p>
        </p:txBody>
      </p:sp>
      <p:sp>
        <p:nvSpPr>
          <p:cNvPr id="3" name="Content Placeholder 2"/>
          <p:cNvSpPr>
            <a:spLocks noGrp="1"/>
          </p:cNvSpPr>
          <p:nvPr>
            <p:ph idx="1"/>
          </p:nvPr>
        </p:nvSpPr>
        <p:spPr/>
        <p:txBody>
          <a:bodyPr>
            <a:normAutofit lnSpcReduction="10000"/>
          </a:bodyPr>
          <a:lstStyle/>
          <a:p>
            <a:pPr marL="45720" indent="0">
              <a:buNone/>
            </a:pPr>
            <a:r>
              <a:rPr lang="en-US" dirty="0" err="1"/>
              <a:t>Modul</a:t>
            </a:r>
            <a:r>
              <a:rPr lang="en-US" dirty="0"/>
              <a:t> </a:t>
            </a:r>
            <a:r>
              <a:rPr lang="en-US" dirty="0" err="1"/>
              <a:t>adalah</a:t>
            </a:r>
            <a:r>
              <a:rPr lang="en-US" dirty="0"/>
              <a:t> </a:t>
            </a:r>
            <a:r>
              <a:rPr lang="en-US" dirty="0" err="1"/>
              <a:t>sebuah</a:t>
            </a:r>
            <a:r>
              <a:rPr lang="en-US" dirty="0"/>
              <a:t> </a:t>
            </a:r>
            <a:r>
              <a:rPr lang="en-US" dirty="0" err="1"/>
              <a:t>buku</a:t>
            </a:r>
            <a:r>
              <a:rPr lang="en-US" dirty="0"/>
              <a:t> yang </a:t>
            </a:r>
            <a:r>
              <a:rPr lang="en-US" dirty="0" err="1"/>
              <a:t>ditulis</a:t>
            </a:r>
            <a:r>
              <a:rPr lang="en-US" dirty="0"/>
              <a:t> </a:t>
            </a:r>
            <a:r>
              <a:rPr lang="en-US" dirty="0" err="1"/>
              <a:t>dengan</a:t>
            </a:r>
            <a:r>
              <a:rPr lang="en-US" dirty="0"/>
              <a:t> </a:t>
            </a:r>
            <a:r>
              <a:rPr lang="en-US" dirty="0" err="1"/>
              <a:t>tujuan</a:t>
            </a:r>
            <a:r>
              <a:rPr lang="en-US" dirty="0"/>
              <a:t> agar </a:t>
            </a:r>
            <a:r>
              <a:rPr lang="en-US" dirty="0" err="1"/>
              <a:t>peserta</a:t>
            </a:r>
            <a:r>
              <a:rPr lang="en-US" dirty="0"/>
              <a:t> </a:t>
            </a:r>
            <a:r>
              <a:rPr lang="en-US" dirty="0" err="1"/>
              <a:t>didik</a:t>
            </a:r>
            <a:r>
              <a:rPr lang="en-US" dirty="0"/>
              <a:t> </a:t>
            </a:r>
            <a:r>
              <a:rPr lang="en-US" dirty="0" err="1"/>
              <a:t>dapat</a:t>
            </a:r>
            <a:r>
              <a:rPr lang="en-US" dirty="0"/>
              <a:t> </a:t>
            </a:r>
            <a:r>
              <a:rPr lang="en-US" dirty="0" err="1"/>
              <a:t>belajar</a:t>
            </a:r>
            <a:r>
              <a:rPr lang="en-US" dirty="0"/>
              <a:t> </a:t>
            </a:r>
            <a:r>
              <a:rPr lang="en-US" dirty="0" err="1"/>
              <a:t>secara</a:t>
            </a:r>
            <a:r>
              <a:rPr lang="en-US" dirty="0"/>
              <a:t> </a:t>
            </a:r>
            <a:r>
              <a:rPr lang="en-US" dirty="0" err="1"/>
              <a:t>mandiri</a:t>
            </a:r>
            <a:r>
              <a:rPr lang="en-US" dirty="0"/>
              <a:t> </a:t>
            </a:r>
            <a:r>
              <a:rPr lang="en-US" dirty="0" err="1"/>
              <a:t>tanpa</a:t>
            </a:r>
            <a:r>
              <a:rPr lang="en-US" dirty="0"/>
              <a:t> </a:t>
            </a:r>
            <a:r>
              <a:rPr lang="en-US" dirty="0" err="1"/>
              <a:t>atau</a:t>
            </a:r>
            <a:r>
              <a:rPr lang="en-US" dirty="0"/>
              <a:t> </a:t>
            </a:r>
            <a:r>
              <a:rPr lang="en-US" dirty="0" err="1"/>
              <a:t>dengan</a:t>
            </a:r>
            <a:r>
              <a:rPr lang="en-US" dirty="0"/>
              <a:t> </a:t>
            </a:r>
            <a:r>
              <a:rPr lang="en-US" dirty="0" err="1"/>
              <a:t>bimbingan</a:t>
            </a:r>
            <a:r>
              <a:rPr lang="en-US" dirty="0"/>
              <a:t> guru, </a:t>
            </a:r>
            <a:r>
              <a:rPr lang="en-US" dirty="0" err="1"/>
              <a:t>sehingga</a:t>
            </a:r>
            <a:r>
              <a:rPr lang="en-US" dirty="0"/>
              <a:t> </a:t>
            </a:r>
            <a:r>
              <a:rPr lang="en-US" dirty="0" err="1"/>
              <a:t>modul</a:t>
            </a:r>
            <a:r>
              <a:rPr lang="en-US" dirty="0"/>
              <a:t> </a:t>
            </a:r>
            <a:r>
              <a:rPr lang="en-US" dirty="0" err="1"/>
              <a:t>berisi</a:t>
            </a:r>
            <a:r>
              <a:rPr lang="en-US" dirty="0"/>
              <a:t> (minimal):</a:t>
            </a:r>
          </a:p>
          <a:p>
            <a:pPr marL="0" lvl="0" indent="0">
              <a:lnSpc>
                <a:spcPct val="110000"/>
              </a:lnSpc>
              <a:spcBef>
                <a:spcPts val="0"/>
              </a:spcBef>
              <a:buNone/>
            </a:pPr>
            <a:endParaRPr lang="en-US" dirty="0" smtClean="0"/>
          </a:p>
          <a:p>
            <a:pPr marL="0" lvl="0" indent="0">
              <a:lnSpc>
                <a:spcPct val="110000"/>
              </a:lnSpc>
              <a:spcBef>
                <a:spcPts val="0"/>
              </a:spcBef>
              <a:buNone/>
            </a:pPr>
            <a:r>
              <a:rPr lang="en-US" dirty="0" err="1" smtClean="0"/>
              <a:t>Petunjuk</a:t>
            </a:r>
            <a:r>
              <a:rPr lang="en-US" dirty="0" smtClean="0"/>
              <a:t> </a:t>
            </a:r>
            <a:r>
              <a:rPr lang="en-US" dirty="0" err="1"/>
              <a:t>belajar</a:t>
            </a:r>
            <a:r>
              <a:rPr lang="en-US" dirty="0"/>
              <a:t> (</a:t>
            </a:r>
            <a:r>
              <a:rPr lang="en-US" dirty="0" err="1"/>
              <a:t>Petunjuk</a:t>
            </a:r>
            <a:r>
              <a:rPr lang="en-US" dirty="0"/>
              <a:t> </a:t>
            </a:r>
            <a:r>
              <a:rPr lang="en-US" dirty="0" err="1"/>
              <a:t>siswa</a:t>
            </a:r>
            <a:r>
              <a:rPr lang="en-US" dirty="0"/>
              <a:t>/guru) </a:t>
            </a:r>
          </a:p>
          <a:p>
            <a:pPr marL="0" lvl="0" indent="0">
              <a:lnSpc>
                <a:spcPct val="110000"/>
              </a:lnSpc>
              <a:spcBef>
                <a:spcPts val="0"/>
              </a:spcBef>
              <a:buNone/>
            </a:pPr>
            <a:r>
              <a:rPr lang="en-US" dirty="0" err="1"/>
              <a:t>Kompetensi</a:t>
            </a:r>
            <a:r>
              <a:rPr lang="en-US" dirty="0"/>
              <a:t> yang </a:t>
            </a:r>
            <a:r>
              <a:rPr lang="en-US" dirty="0" err="1"/>
              <a:t>akan</a:t>
            </a:r>
            <a:r>
              <a:rPr lang="en-US" dirty="0"/>
              <a:t> </a:t>
            </a:r>
            <a:r>
              <a:rPr lang="en-US" dirty="0" err="1"/>
              <a:t>dicapai</a:t>
            </a:r>
            <a:endParaRPr lang="en-US" dirty="0"/>
          </a:p>
          <a:p>
            <a:pPr marL="0" lvl="0" indent="0">
              <a:lnSpc>
                <a:spcPct val="110000"/>
              </a:lnSpc>
              <a:spcBef>
                <a:spcPts val="0"/>
              </a:spcBef>
              <a:buNone/>
            </a:pPr>
            <a:r>
              <a:rPr lang="en-US" dirty="0"/>
              <a:t>Content </a:t>
            </a:r>
            <a:r>
              <a:rPr lang="en-US" dirty="0" err="1"/>
              <a:t>atau</a:t>
            </a:r>
            <a:r>
              <a:rPr lang="en-US" dirty="0"/>
              <a:t> </a:t>
            </a:r>
            <a:r>
              <a:rPr lang="en-US" dirty="0" err="1"/>
              <a:t>isi</a:t>
            </a:r>
            <a:r>
              <a:rPr lang="en-US" dirty="0"/>
              <a:t> </a:t>
            </a:r>
            <a:r>
              <a:rPr lang="en-US" dirty="0" err="1"/>
              <a:t>materi</a:t>
            </a:r>
            <a:endParaRPr lang="en-US" dirty="0"/>
          </a:p>
          <a:p>
            <a:pPr marL="0" lvl="0" indent="0">
              <a:lnSpc>
                <a:spcPct val="110000"/>
              </a:lnSpc>
              <a:spcBef>
                <a:spcPts val="0"/>
              </a:spcBef>
              <a:buNone/>
            </a:pPr>
            <a:r>
              <a:rPr lang="en-US" dirty="0" err="1"/>
              <a:t>Informasi</a:t>
            </a:r>
            <a:r>
              <a:rPr lang="en-US" dirty="0"/>
              <a:t> </a:t>
            </a:r>
            <a:r>
              <a:rPr lang="en-US" dirty="0" err="1"/>
              <a:t>pendukung</a:t>
            </a:r>
            <a:endParaRPr lang="en-US" dirty="0"/>
          </a:p>
          <a:p>
            <a:pPr marL="0" lvl="0" indent="0">
              <a:lnSpc>
                <a:spcPct val="110000"/>
              </a:lnSpc>
              <a:spcBef>
                <a:spcPts val="0"/>
              </a:spcBef>
              <a:buNone/>
            </a:pPr>
            <a:r>
              <a:rPr lang="en-US" dirty="0" err="1"/>
              <a:t>Latihan-latihan</a:t>
            </a:r>
            <a:endParaRPr lang="en-US" dirty="0"/>
          </a:p>
          <a:p>
            <a:pPr marL="0" lvl="0" indent="0">
              <a:lnSpc>
                <a:spcPct val="110000"/>
              </a:lnSpc>
              <a:spcBef>
                <a:spcPts val="0"/>
              </a:spcBef>
              <a:buNone/>
            </a:pPr>
            <a:r>
              <a:rPr lang="en-US" dirty="0" err="1"/>
              <a:t>Petunjuk</a:t>
            </a:r>
            <a:r>
              <a:rPr lang="en-US" dirty="0"/>
              <a:t> </a:t>
            </a:r>
            <a:r>
              <a:rPr lang="en-US" dirty="0" err="1"/>
              <a:t>kerja</a:t>
            </a:r>
            <a:r>
              <a:rPr lang="en-US" dirty="0"/>
              <a:t>, </a:t>
            </a:r>
            <a:r>
              <a:rPr lang="en-US" dirty="0" err="1"/>
              <a:t>dapat</a:t>
            </a:r>
            <a:r>
              <a:rPr lang="en-US" dirty="0"/>
              <a:t> </a:t>
            </a:r>
            <a:r>
              <a:rPr lang="en-US" dirty="0" err="1"/>
              <a:t>berupa</a:t>
            </a:r>
            <a:r>
              <a:rPr lang="en-US" dirty="0"/>
              <a:t> </a:t>
            </a:r>
            <a:r>
              <a:rPr lang="en-US" dirty="0" err="1"/>
              <a:t>Lembar</a:t>
            </a:r>
            <a:r>
              <a:rPr lang="en-US" dirty="0"/>
              <a:t> </a:t>
            </a:r>
            <a:r>
              <a:rPr lang="en-US" dirty="0" err="1"/>
              <a:t>Kerja</a:t>
            </a:r>
            <a:r>
              <a:rPr lang="en-US" dirty="0"/>
              <a:t> (LK)</a:t>
            </a:r>
          </a:p>
          <a:p>
            <a:pPr marL="0" lvl="0" indent="0">
              <a:lnSpc>
                <a:spcPct val="110000"/>
              </a:lnSpc>
              <a:spcBef>
                <a:spcPts val="0"/>
              </a:spcBef>
              <a:buNone/>
            </a:pPr>
            <a:r>
              <a:rPr lang="en-US" dirty="0" err="1"/>
              <a:t>Evaluasi</a:t>
            </a:r>
            <a:endParaRPr lang="en-US" dirty="0"/>
          </a:p>
          <a:p>
            <a:pPr marL="0" indent="0">
              <a:lnSpc>
                <a:spcPct val="110000"/>
              </a:lnSpc>
              <a:spcBef>
                <a:spcPts val="0"/>
              </a:spcBef>
              <a:buNone/>
            </a:pPr>
            <a:r>
              <a:rPr lang="en-US" dirty="0" err="1"/>
              <a:t>Balikan</a:t>
            </a:r>
            <a:r>
              <a:rPr lang="en-US" dirty="0"/>
              <a:t> </a:t>
            </a:r>
            <a:r>
              <a:rPr lang="en-US" dirty="0" err="1"/>
              <a:t>terhadap</a:t>
            </a:r>
            <a:r>
              <a:rPr lang="de-DE" dirty="0"/>
              <a:t> hasil evaluasi</a:t>
            </a:r>
            <a:endParaRPr lang="en-US" dirty="0"/>
          </a:p>
        </p:txBody>
      </p:sp>
    </p:spTree>
    <p:extLst>
      <p:ext uri="{BB962C8B-B14F-4D97-AF65-F5344CB8AC3E}">
        <p14:creationId xmlns:p14="http://schemas.microsoft.com/office/powerpoint/2010/main" val="3754664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LKS</a:t>
            </a:r>
            <a:endParaRPr lang="en-US" b="1" dirty="0"/>
          </a:p>
        </p:txBody>
      </p:sp>
      <p:sp>
        <p:nvSpPr>
          <p:cNvPr id="3" name="Content Placeholder 2"/>
          <p:cNvSpPr>
            <a:spLocks noGrp="1"/>
          </p:cNvSpPr>
          <p:nvPr>
            <p:ph idx="1"/>
          </p:nvPr>
        </p:nvSpPr>
        <p:spPr/>
        <p:txBody>
          <a:bodyPr>
            <a:normAutofit/>
          </a:bodyPr>
          <a:lstStyle/>
          <a:p>
            <a:pPr marL="45720" indent="0" algn="just">
              <a:buNone/>
            </a:pPr>
            <a:r>
              <a:rPr lang="de-DE" sz="4800" dirty="0"/>
              <a:t>Lembar kegiatan siswa (</a:t>
            </a:r>
            <a:r>
              <a:rPr lang="de-DE" sz="4800" i="1" dirty="0"/>
              <a:t>student worksheet</a:t>
            </a:r>
            <a:r>
              <a:rPr lang="de-DE" sz="4800" dirty="0"/>
              <a:t>) adalah lembaran-lembaran berisi tugas yang harus dikerjakan oleh peserta didik</a:t>
            </a:r>
            <a:endParaRPr lang="en-US" sz="4800" dirty="0"/>
          </a:p>
        </p:txBody>
      </p:sp>
    </p:spTree>
    <p:extLst>
      <p:ext uri="{BB962C8B-B14F-4D97-AF65-F5344CB8AC3E}">
        <p14:creationId xmlns:p14="http://schemas.microsoft.com/office/powerpoint/2010/main" val="2246173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Brosur</a:t>
            </a:r>
            <a:endParaRPr lang="en-US" b="1" dirty="0"/>
          </a:p>
        </p:txBody>
      </p:sp>
      <p:sp>
        <p:nvSpPr>
          <p:cNvPr id="3" name="Content Placeholder 2"/>
          <p:cNvSpPr>
            <a:spLocks noGrp="1"/>
          </p:cNvSpPr>
          <p:nvPr>
            <p:ph idx="1"/>
          </p:nvPr>
        </p:nvSpPr>
        <p:spPr/>
        <p:txBody>
          <a:bodyPr>
            <a:noAutofit/>
          </a:bodyPr>
          <a:lstStyle/>
          <a:p>
            <a:pPr marL="45720" indent="0" algn="just">
              <a:buNone/>
            </a:pPr>
            <a:r>
              <a:rPr lang="de-DE" sz="3600" dirty="0"/>
              <a:t>Brosur adalah bahan informasi tertulis mengenai suatu masalah yang disusun secara bersistem atau cetakan yang hanya terdiri atas beberapa halaman dan dilipat tanpa dijilid atau selebaran cetakan yang berisi keterangan singkat tetapi lengkap tentang perusahaan atau organisasi (Kamus besar Bahasa Indonesia, Edisi Kedua, Balai Pustaka, 1996).</a:t>
            </a:r>
            <a:endParaRPr lang="en-US" sz="3600" dirty="0"/>
          </a:p>
        </p:txBody>
      </p:sp>
    </p:spTree>
    <p:extLst>
      <p:ext uri="{BB962C8B-B14F-4D97-AF65-F5344CB8AC3E}">
        <p14:creationId xmlns:p14="http://schemas.microsoft.com/office/powerpoint/2010/main" val="1301692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Leaflet</a:t>
            </a:r>
            <a:endParaRPr lang="en-US" b="1" dirty="0"/>
          </a:p>
        </p:txBody>
      </p:sp>
      <p:sp>
        <p:nvSpPr>
          <p:cNvPr id="3" name="Content Placeholder 2"/>
          <p:cNvSpPr>
            <a:spLocks noGrp="1"/>
          </p:cNvSpPr>
          <p:nvPr>
            <p:ph idx="1"/>
          </p:nvPr>
        </p:nvSpPr>
        <p:spPr/>
        <p:txBody>
          <a:bodyPr>
            <a:normAutofit/>
          </a:bodyPr>
          <a:lstStyle/>
          <a:p>
            <a:pPr marL="45720" indent="0" algn="just">
              <a:buNone/>
            </a:pPr>
            <a:r>
              <a:rPr lang="de-DE" sz="4400" dirty="0"/>
              <a:t>Leaflet adalah bahan cetak tertulis berupa lembaran yang dilipat tapi tidak dimatikan/dijahit, memuat materi yang dapat menggiring peserta didik untuk menguasai satu atau lebih KD.</a:t>
            </a:r>
            <a:endParaRPr lang="en-US" sz="4400" dirty="0"/>
          </a:p>
        </p:txBody>
      </p:sp>
    </p:spTree>
    <p:extLst>
      <p:ext uri="{BB962C8B-B14F-4D97-AF65-F5344CB8AC3E}">
        <p14:creationId xmlns:p14="http://schemas.microsoft.com/office/powerpoint/2010/main" val="3552332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Wallchart</a:t>
            </a:r>
            <a:endParaRPr lang="en-US" b="1" dirty="0"/>
          </a:p>
        </p:txBody>
      </p:sp>
      <p:sp>
        <p:nvSpPr>
          <p:cNvPr id="3" name="Content Placeholder 2"/>
          <p:cNvSpPr>
            <a:spLocks noGrp="1"/>
          </p:cNvSpPr>
          <p:nvPr>
            <p:ph idx="1"/>
          </p:nvPr>
        </p:nvSpPr>
        <p:spPr/>
        <p:txBody>
          <a:bodyPr>
            <a:normAutofit/>
          </a:bodyPr>
          <a:lstStyle/>
          <a:p>
            <a:pPr marL="45720" indent="0" algn="just">
              <a:buNone/>
            </a:pPr>
            <a:r>
              <a:rPr lang="de-DE" sz="4000" i="1" dirty="0"/>
              <a:t>Wallchart</a:t>
            </a:r>
            <a:r>
              <a:rPr lang="de-DE" sz="4000" dirty="0"/>
              <a:t> adalah bahan cetak, biasanya berupa bagan siklus/proses atau  grafik yang bermakna menunjukkan posisi tertentu, memiliki kejelasan tentang KD dan materi pokok yang harus dikuasai oleh peserta didik, diajarkan untuk berapa lama, dan bagaimana cara menggunakannya.</a:t>
            </a:r>
            <a:endParaRPr lang="en-US" sz="4000" dirty="0"/>
          </a:p>
        </p:txBody>
      </p:sp>
    </p:spTree>
    <p:extLst>
      <p:ext uri="{BB962C8B-B14F-4D97-AF65-F5344CB8AC3E}">
        <p14:creationId xmlns:p14="http://schemas.microsoft.com/office/powerpoint/2010/main" val="2008515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Foto</a:t>
            </a:r>
            <a:r>
              <a:rPr lang="en-US" b="1" dirty="0" smtClean="0"/>
              <a:t>/ </a:t>
            </a:r>
            <a:r>
              <a:rPr lang="en-US" b="1" dirty="0" err="1" smtClean="0"/>
              <a:t>Gambar</a:t>
            </a:r>
            <a:endParaRPr lang="en-US" b="1" dirty="0"/>
          </a:p>
        </p:txBody>
      </p:sp>
      <p:sp>
        <p:nvSpPr>
          <p:cNvPr id="3" name="Content Placeholder 2"/>
          <p:cNvSpPr>
            <a:spLocks noGrp="1"/>
          </p:cNvSpPr>
          <p:nvPr>
            <p:ph idx="1"/>
          </p:nvPr>
        </p:nvSpPr>
        <p:spPr/>
        <p:txBody>
          <a:bodyPr>
            <a:noAutofit/>
          </a:bodyPr>
          <a:lstStyle/>
          <a:p>
            <a:pPr marL="45720" indent="0" algn="just">
              <a:buNone/>
            </a:pPr>
            <a:r>
              <a:rPr lang="de-DE" sz="3600" dirty="0"/>
              <a:t>Foto/gambar memiliki makna yang lebih baik dibandingkan dengan tulisan. Foto/gambar sebagai bahan ajar tentu saja diperlukan satu rancangan yang baik agar setelah selesai melihat sebuah atau serangkaian foto/gambar siswa dapat melakukan sesuatu yang pada akhirnya menguasai satu atau lebih KD.</a:t>
            </a:r>
            <a:endParaRPr lang="en-US" sz="3600" dirty="0"/>
          </a:p>
        </p:txBody>
      </p:sp>
    </p:spTree>
    <p:extLst>
      <p:ext uri="{BB962C8B-B14F-4D97-AF65-F5344CB8AC3E}">
        <p14:creationId xmlns:p14="http://schemas.microsoft.com/office/powerpoint/2010/main" val="3045557104"/>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TM03457444[[fn=Basis]]</Template>
  <TotalTime>7</TotalTime>
  <Words>339</Words>
  <Application>Microsoft Office PowerPoint</Application>
  <PresentationFormat>Widescreen</PresentationFormat>
  <Paragraphs>29</Paragraphs>
  <Slides>9</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9</vt:i4>
      </vt:variant>
    </vt:vector>
  </HeadingPairs>
  <TitlesOfParts>
    <vt:vector size="11" baseType="lpstr">
      <vt:lpstr>Corbel</vt:lpstr>
      <vt:lpstr>Basis</vt:lpstr>
      <vt:lpstr>kategori perangkat belajar sebagai bahan ajar </vt:lpstr>
      <vt:lpstr>Handout</vt:lpstr>
      <vt:lpstr>Buku</vt:lpstr>
      <vt:lpstr>Modul</vt:lpstr>
      <vt:lpstr>LKS</vt:lpstr>
      <vt:lpstr>Brosur</vt:lpstr>
      <vt:lpstr>Leaflet</vt:lpstr>
      <vt:lpstr>Wallchart</vt:lpstr>
      <vt:lpstr>Foto/ Gambar</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kategori perangkat belajar sebagai bahan ajar </dc:title>
  <dc:creator>nazla maharani umaya</dc:creator>
  <cp:lastModifiedBy>nazla maharani umaya</cp:lastModifiedBy>
  <cp:revision>1</cp:revision>
  <dcterms:created xsi:type="dcterms:W3CDTF">2017-09-08T12:43:25Z</dcterms:created>
  <dcterms:modified xsi:type="dcterms:W3CDTF">2017-09-08T12:50:38Z</dcterms:modified>
</cp:coreProperties>
</file>