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8" r:id="rId1"/>
  </p:sldMasterIdLst>
  <p:notesMasterIdLst>
    <p:notesMasterId r:id="rId10"/>
  </p:notesMasterIdLst>
  <p:sldIdLst>
    <p:sldId id="281" r:id="rId2"/>
    <p:sldId id="282" r:id="rId3"/>
    <p:sldId id="283" r:id="rId4"/>
    <p:sldId id="284" r:id="rId5"/>
    <p:sldId id="256" r:id="rId6"/>
    <p:sldId id="257" r:id="rId7"/>
    <p:sldId id="285" r:id="rId8"/>
    <p:sldId id="275" r:id="rId9"/>
  </p:sldIdLst>
  <p:sldSz cx="9144000" cy="6858000" type="screen4x3"/>
  <p:notesSz cx="6858000" cy="9144000"/>
  <p:defaultText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5915" autoAdjust="0"/>
  </p:normalViewPr>
  <p:slideViewPr>
    <p:cSldViewPr>
      <p:cViewPr varScale="1">
        <p:scale>
          <a:sx n="67" d="100"/>
          <a:sy n="67" d="100"/>
        </p:scale>
        <p:origin x="-1392"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id-ID"/>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A7C56C0-5D66-4922-8BD3-9CC1966CD2FF}" type="datetimeFigureOut">
              <a:rPr lang="id-ID" smtClean="0"/>
              <a:t>10/09/2017</a:t>
            </a:fld>
            <a:endParaRPr lang="id-ID"/>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id-ID"/>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id-ID"/>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AA8083A-E050-47F1-B967-06F5F2DA67FE}" type="slidenum">
              <a:rPr lang="id-ID" smtClean="0"/>
              <a:t>‹#›</a:t>
            </a:fld>
            <a:endParaRPr lang="id-ID"/>
          </a:p>
        </p:txBody>
      </p:sp>
    </p:spTree>
    <p:extLst>
      <p:ext uri="{BB962C8B-B14F-4D97-AF65-F5344CB8AC3E}">
        <p14:creationId xmlns:p14="http://schemas.microsoft.com/office/powerpoint/2010/main" val="5498877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lphaUcPeriod"/>
            </a:pPr>
            <a:r>
              <a:rPr lang="id-ID" baseline="0" dirty="0" smtClean="0"/>
              <a:t>Kuliah Teori Oleh Dosen </a:t>
            </a:r>
            <a:r>
              <a:rPr lang="id-ID" baseline="0" dirty="0" smtClean="0">
                <a:sym typeface="Wingdings" pitchFamily="2" charset="2"/>
              </a:rPr>
              <a:t> Tugas Reguler (Minggu ke-15)</a:t>
            </a:r>
          </a:p>
          <a:p>
            <a:pPr marL="0" indent="0">
              <a:buNone/>
            </a:pPr>
            <a:endParaRPr lang="id-ID" baseline="0" dirty="0" smtClean="0">
              <a:sym typeface="Wingdings" pitchFamily="2" charset="2"/>
            </a:endParaRPr>
          </a:p>
          <a:p>
            <a:pPr marL="0" indent="0">
              <a:buNone/>
            </a:pPr>
            <a:r>
              <a:rPr lang="id-ID" baseline="0" dirty="0" smtClean="0">
                <a:sym typeface="Wingdings" pitchFamily="2" charset="2"/>
              </a:rPr>
              <a:t>C</a:t>
            </a:r>
          </a:p>
          <a:p>
            <a:pPr marL="0" indent="0">
              <a:buNone/>
            </a:pPr>
            <a:endParaRPr lang="id-ID" baseline="0" dirty="0" smtClean="0">
              <a:sym typeface="Wingdings" pitchFamily="2" charset="2"/>
            </a:endParaRPr>
          </a:p>
          <a:p>
            <a:pPr marL="0" indent="0">
              <a:buNone/>
            </a:pPr>
            <a:endParaRPr lang="id-ID" baseline="0" dirty="0" smtClean="0">
              <a:sym typeface="Wingdings" pitchFamily="2" charset="2"/>
            </a:endParaRPr>
          </a:p>
        </p:txBody>
      </p:sp>
      <p:sp>
        <p:nvSpPr>
          <p:cNvPr id="4" name="Slide Number Placeholder 3"/>
          <p:cNvSpPr>
            <a:spLocks noGrp="1"/>
          </p:cNvSpPr>
          <p:nvPr>
            <p:ph type="sldNum" sz="quarter" idx="10"/>
          </p:nvPr>
        </p:nvSpPr>
        <p:spPr/>
        <p:txBody>
          <a:bodyPr/>
          <a:lstStyle/>
          <a:p>
            <a:fld id="{5AA8083A-E050-47F1-B967-06F5F2DA67FE}" type="slidenum">
              <a:rPr lang="id-ID" smtClean="0">
                <a:solidFill>
                  <a:prstClr val="black"/>
                </a:solidFill>
              </a:rPr>
              <a:pPr/>
              <a:t>2</a:t>
            </a:fld>
            <a:endParaRPr lang="id-ID">
              <a:solidFill>
                <a:prstClr val="black"/>
              </a:solidFill>
            </a:endParaRPr>
          </a:p>
        </p:txBody>
      </p:sp>
    </p:spTree>
    <p:extLst>
      <p:ext uri="{BB962C8B-B14F-4D97-AF65-F5344CB8AC3E}">
        <p14:creationId xmlns:p14="http://schemas.microsoft.com/office/powerpoint/2010/main" val="20744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3" name="Rectangle 22"/>
          <p:cNvSpPr/>
          <p:nvPr/>
        </p:nvSpPr>
        <p:spPr>
          <a:xfrm flipV="1">
            <a:off x="5410182" y="3810000"/>
            <a:ext cx="3733819"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4" name="Rectangle 23"/>
          <p:cNvSpPr/>
          <p:nvPr/>
        </p:nvSpPr>
        <p:spPr>
          <a:xfrm flipV="1">
            <a:off x="5410200" y="3897010"/>
            <a:ext cx="3733801" cy="192024"/>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5" name="Rectangle 24"/>
          <p:cNvSpPr/>
          <p:nvPr/>
        </p:nvSpPr>
        <p:spPr>
          <a:xfrm flipV="1">
            <a:off x="5410200" y="4115167"/>
            <a:ext cx="3733801"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6" name="Rectangle 25"/>
          <p:cNvSpPr/>
          <p:nvPr/>
        </p:nvSpPr>
        <p:spPr>
          <a:xfrm flipV="1">
            <a:off x="5410200" y="4164403"/>
            <a:ext cx="1965960" cy="18288"/>
          </a:xfrm>
          <a:prstGeom prst="rect">
            <a:avLst/>
          </a:prstGeom>
          <a:solidFill>
            <a:schemeClr val="accent2">
              <a:alpha val="6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Rectangle 26"/>
          <p:cNvSpPr/>
          <p:nvPr/>
        </p:nvSpPr>
        <p:spPr>
          <a:xfrm flipV="1">
            <a:off x="5410200" y="4199572"/>
            <a:ext cx="1965960"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0" name="Rounded Rectangle 29"/>
          <p:cNvSpPr/>
          <p:nvPr/>
        </p:nvSpPr>
        <p:spPr bwMode="white">
          <a:xfrm>
            <a:off x="5410200" y="3962400"/>
            <a:ext cx="306324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1" name="Rounded Rectangle 30"/>
          <p:cNvSpPr/>
          <p:nvPr/>
        </p:nvSpPr>
        <p:spPr bwMode="white">
          <a:xfrm>
            <a:off x="7376507" y="4060983"/>
            <a:ext cx="16002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Rectangle 6"/>
          <p:cNvSpPr/>
          <p:nvPr/>
        </p:nvSpPr>
        <p:spPr>
          <a:xfrm>
            <a:off x="1" y="3649662"/>
            <a:ext cx="9144000" cy="244170"/>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0" y="3675527"/>
            <a:ext cx="9144001" cy="14067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flipV="1">
            <a:off x="6414051" y="3643090"/>
            <a:ext cx="2729950" cy="248432"/>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Rectangle 18"/>
          <p:cNvSpPr/>
          <p:nvPr/>
        </p:nvSpPr>
        <p:spPr>
          <a:xfrm>
            <a:off x="0" y="0"/>
            <a:ext cx="9144000" cy="3701700"/>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2401887"/>
            <a:ext cx="8458200" cy="1470025"/>
          </a:xfrm>
        </p:spPr>
        <p:txBody>
          <a:bodyPr anchor="b"/>
          <a:lstStyle>
            <a:lvl1pPr>
              <a:defRPr sz="4400">
                <a:solidFill>
                  <a:schemeClr val="bg1"/>
                </a:solidFill>
              </a:defRPr>
            </a:lvl1pPr>
          </a:lstStyle>
          <a:p>
            <a:r>
              <a:rPr kumimoji="0" lang="en-US" smtClean="0"/>
              <a:t>Click to edit Master title style</a:t>
            </a:r>
            <a:endParaRPr kumimoji="0" lang="en-US"/>
          </a:p>
        </p:txBody>
      </p:sp>
      <p:sp>
        <p:nvSpPr>
          <p:cNvPr id="9" name="Subtitle 8"/>
          <p:cNvSpPr>
            <a:spLocks noGrp="1"/>
          </p:cNvSpPr>
          <p:nvPr>
            <p:ph type="subTitle" idx="1"/>
          </p:nvPr>
        </p:nvSpPr>
        <p:spPr>
          <a:xfrm>
            <a:off x="457200" y="3899938"/>
            <a:ext cx="4953000" cy="1752600"/>
          </a:xfrm>
        </p:spPr>
        <p:txBody>
          <a:bodyPr/>
          <a:lstStyle>
            <a:lvl1pPr marL="64008" indent="0" algn="l">
              <a:buNone/>
              <a:defRPr sz="24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a:xfrm>
            <a:off x="6705600" y="4206240"/>
            <a:ext cx="960120" cy="457200"/>
          </a:xfrm>
        </p:spPr>
        <p:txBody>
          <a:bodyPr/>
          <a:lstStyle/>
          <a:p>
            <a:fld id="{7B050234-0CCB-458C-ABF0-627739E5A7AE}" type="datetimeFigureOut">
              <a:rPr lang="id-ID" smtClean="0"/>
              <a:t>10/09/2017</a:t>
            </a:fld>
            <a:endParaRPr lang="id-ID"/>
          </a:p>
        </p:txBody>
      </p:sp>
      <p:sp>
        <p:nvSpPr>
          <p:cNvPr id="17" name="Footer Placeholder 16"/>
          <p:cNvSpPr>
            <a:spLocks noGrp="1"/>
          </p:cNvSpPr>
          <p:nvPr>
            <p:ph type="ftr" sz="quarter" idx="11"/>
          </p:nvPr>
        </p:nvSpPr>
        <p:spPr>
          <a:xfrm>
            <a:off x="5410200" y="4205288"/>
            <a:ext cx="1295400" cy="457200"/>
          </a:xfrm>
        </p:spPr>
        <p:txBody>
          <a:bodyPr/>
          <a:lstStyle/>
          <a:p>
            <a:endParaRPr lang="id-ID"/>
          </a:p>
        </p:txBody>
      </p:sp>
      <p:sp>
        <p:nvSpPr>
          <p:cNvPr id="29" name="Slide Number Placeholder 28"/>
          <p:cNvSpPr>
            <a:spLocks noGrp="1"/>
          </p:cNvSpPr>
          <p:nvPr>
            <p:ph type="sldNum" sz="quarter" idx="12"/>
          </p:nvPr>
        </p:nvSpPr>
        <p:spPr>
          <a:xfrm>
            <a:off x="8320088" y="1136"/>
            <a:ext cx="747712" cy="365760"/>
          </a:xfrm>
        </p:spPr>
        <p:txBody>
          <a:bodyPr/>
          <a:lstStyle>
            <a:lvl1pPr algn="r">
              <a:defRPr sz="1800">
                <a:solidFill>
                  <a:schemeClr val="bg1"/>
                </a:solidFill>
              </a:defRPr>
            </a:lvl1pPr>
          </a:lstStyle>
          <a:p>
            <a:fld id="{54BC1B2B-B536-4CB4-B667-EA5641267ED1}" type="slidenum">
              <a:rPr lang="id-ID" smtClean="0"/>
              <a:t>‹#›</a:t>
            </a:fld>
            <a:endParaRPr lang="id-ID"/>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7B050234-0CCB-458C-ABF0-627739E5A7AE}" type="datetimeFigureOut">
              <a:rPr lang="id-ID" smtClean="0"/>
              <a:t>10/09/2017</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54BC1B2B-B536-4CB4-B667-EA5641267ED1}" type="slidenum">
              <a:rPr lang="id-ID" smtClean="0"/>
              <a:t>‹#›</a:t>
            </a:fld>
            <a:endParaRPr lang="id-ID"/>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1981200"/>
            <a:ext cx="7772400" cy="1362075"/>
          </a:xfrm>
        </p:spPr>
        <p:txBody>
          <a:bodyPr anchor="b">
            <a:noAutofit/>
          </a:bodyPr>
          <a:lstStyle>
            <a:lvl1pPr algn="l">
              <a:buNone/>
              <a:defRPr sz="4300" b="1" cap="none" baseline="0">
                <a:ln w="12700">
                  <a:solidFill>
                    <a:schemeClr val="accent2">
                      <a:shade val="90000"/>
                      <a:satMod val="150000"/>
                    </a:schemeClr>
                  </a:solidFill>
                </a:ln>
                <a:solidFill>
                  <a:srgbClr val="FFFFFF"/>
                </a:solidFill>
                <a:effectLst>
                  <a:outerShdw blurRad="38100" dist="38100" dir="5400000" algn="tl" rotWithShape="0">
                    <a:srgbClr val="000000">
                      <a:alpha val="25000"/>
                    </a:srgbClr>
                  </a:outerShdw>
                </a:effectLst>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722313" y="3367088"/>
            <a:ext cx="7772400" cy="1509712"/>
          </a:xfrm>
        </p:spPr>
        <p:txBody>
          <a:bodyPr anchor="t"/>
          <a:lstStyle>
            <a:lvl1pPr marL="45720" indent="0">
              <a:buNone/>
              <a:defRPr sz="2100" b="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7B050234-0CCB-458C-ABF0-627739E5A7AE}" type="datetimeFigureOut">
              <a:rPr lang="id-ID" smtClean="0"/>
              <a:t>10/09/2017</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54BC1B2B-B536-4CB4-B667-EA5641267ED1}" type="slidenum">
              <a:rPr lang="id-ID" smtClean="0"/>
              <a:t>‹#›</a:t>
            </a:fld>
            <a:endParaRPr lang="id-ID"/>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2249424"/>
            <a:ext cx="4038600" cy="4525963"/>
          </a:xfrm>
        </p:spPr>
        <p:txBody>
          <a:bodyPr/>
          <a:lstStyle>
            <a:lvl1pPr>
              <a:defRPr sz="2000"/>
            </a:lvl1pPr>
            <a:lvl2pPr>
              <a:defRPr sz="1900"/>
            </a:lvl2pPr>
            <a:lvl3pPr>
              <a:defRPr sz="18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2249424"/>
            <a:ext cx="4038600" cy="4525963"/>
          </a:xfrm>
        </p:spPr>
        <p:txBody>
          <a:bodyPr/>
          <a:lstStyle>
            <a:lvl1pPr>
              <a:defRPr sz="2000"/>
            </a:lvl1pPr>
            <a:lvl2pPr>
              <a:defRPr sz="1900"/>
            </a:lvl2pPr>
            <a:lvl3pPr>
              <a:defRPr sz="18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7B050234-0CCB-458C-ABF0-627739E5A7AE}" type="datetimeFigureOut">
              <a:rPr lang="id-ID" smtClean="0"/>
              <a:t>10/09/2017</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54BC1B2B-B536-4CB4-B667-EA5641267ED1}" type="slidenum">
              <a:rPr lang="id-ID" smtClean="0"/>
              <a:t>‹#›</a:t>
            </a:fld>
            <a:endParaRPr lang="id-ID"/>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81000" y="1143000"/>
            <a:ext cx="8382000" cy="1069848"/>
          </a:xfrm>
        </p:spPr>
        <p:txBody>
          <a:bodyPr anchor="ctr"/>
          <a:lstStyle>
            <a:lvl1pPr>
              <a:defRPr sz="4000" b="0" i="0" cap="none"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381000" y="2244970"/>
            <a:ext cx="4041648"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721225" y="2244970"/>
            <a:ext cx="4041775"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381000" y="2708519"/>
            <a:ext cx="4041648" cy="3886200"/>
          </a:xfrm>
        </p:spPr>
        <p:txBody>
          <a:bodyPr/>
          <a:lstStyle>
            <a:lvl1pPr>
              <a:defRPr sz="20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718304" y="2708519"/>
            <a:ext cx="4041775" cy="3886200"/>
          </a:xfrm>
        </p:spPr>
        <p:txBody>
          <a:bodyPr/>
          <a:lstStyle>
            <a:lvl1pPr>
              <a:defRPr sz="20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6" name="Date Placeholder 25"/>
          <p:cNvSpPr>
            <a:spLocks noGrp="1"/>
          </p:cNvSpPr>
          <p:nvPr>
            <p:ph type="dt" sz="half" idx="10"/>
          </p:nvPr>
        </p:nvSpPr>
        <p:spPr/>
        <p:txBody>
          <a:bodyPr rtlCol="0"/>
          <a:lstStyle/>
          <a:p>
            <a:fld id="{7B050234-0CCB-458C-ABF0-627739E5A7AE}" type="datetimeFigureOut">
              <a:rPr lang="id-ID" smtClean="0"/>
              <a:t>10/09/2017</a:t>
            </a:fld>
            <a:endParaRPr lang="id-ID"/>
          </a:p>
        </p:txBody>
      </p:sp>
      <p:sp>
        <p:nvSpPr>
          <p:cNvPr id="27" name="Slide Number Placeholder 26"/>
          <p:cNvSpPr>
            <a:spLocks noGrp="1"/>
          </p:cNvSpPr>
          <p:nvPr>
            <p:ph type="sldNum" sz="quarter" idx="11"/>
          </p:nvPr>
        </p:nvSpPr>
        <p:spPr/>
        <p:txBody>
          <a:bodyPr rtlCol="0"/>
          <a:lstStyle/>
          <a:p>
            <a:fld id="{54BC1B2B-B536-4CB4-B667-EA5641267ED1}" type="slidenum">
              <a:rPr lang="id-ID" smtClean="0"/>
              <a:t>‹#›</a:t>
            </a:fld>
            <a:endParaRPr lang="id-ID"/>
          </a:p>
        </p:txBody>
      </p:sp>
      <p:sp>
        <p:nvSpPr>
          <p:cNvPr id="28" name="Footer Placeholder 27"/>
          <p:cNvSpPr>
            <a:spLocks noGrp="1"/>
          </p:cNvSpPr>
          <p:nvPr>
            <p:ph type="ftr" sz="quarter" idx="12"/>
          </p:nvPr>
        </p:nvSpPr>
        <p:spPr/>
        <p:txBody>
          <a:bodyPr rtlCol="0"/>
          <a:lstStyle/>
          <a:p>
            <a:endParaRPr lang="id-ID"/>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1143000"/>
            <a:ext cx="8229600" cy="1069848"/>
          </a:xfrm>
        </p:spPr>
        <p:txBody>
          <a:bodyPr anchor="ctr"/>
          <a:lstStyle>
            <a:lvl1pPr>
              <a:defRPr sz="4000">
                <a:solidFill>
                  <a:schemeClr val="tx2"/>
                </a:solidFill>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a:xfrm>
            <a:off x="6583680" y="612648"/>
            <a:ext cx="957264" cy="457200"/>
          </a:xfrm>
        </p:spPr>
        <p:txBody>
          <a:bodyPr/>
          <a:lstStyle/>
          <a:p>
            <a:fld id="{7B050234-0CCB-458C-ABF0-627739E5A7AE}" type="datetimeFigureOut">
              <a:rPr lang="id-ID" smtClean="0"/>
              <a:t>10/09/2017</a:t>
            </a:fld>
            <a:endParaRPr lang="id-ID"/>
          </a:p>
        </p:txBody>
      </p:sp>
      <p:sp>
        <p:nvSpPr>
          <p:cNvPr id="4" name="Footer Placeholder 3"/>
          <p:cNvSpPr>
            <a:spLocks noGrp="1"/>
          </p:cNvSpPr>
          <p:nvPr>
            <p:ph type="ftr" sz="quarter" idx="11"/>
          </p:nvPr>
        </p:nvSpPr>
        <p:spPr>
          <a:xfrm>
            <a:off x="5257800" y="612648"/>
            <a:ext cx="1325880" cy="457200"/>
          </a:xfrm>
        </p:spPr>
        <p:txBody>
          <a:bodyPr/>
          <a:lstStyle/>
          <a:p>
            <a:endParaRPr lang="id-ID"/>
          </a:p>
        </p:txBody>
      </p:sp>
      <p:sp>
        <p:nvSpPr>
          <p:cNvPr id="5" name="Slide Number Placeholder 4"/>
          <p:cNvSpPr>
            <a:spLocks noGrp="1"/>
          </p:cNvSpPr>
          <p:nvPr>
            <p:ph type="sldNum" sz="quarter" idx="12"/>
          </p:nvPr>
        </p:nvSpPr>
        <p:spPr>
          <a:xfrm>
            <a:off x="8174736" y="2272"/>
            <a:ext cx="762000" cy="365760"/>
          </a:xfrm>
        </p:spPr>
        <p:txBody>
          <a:bodyPr/>
          <a:lstStyle/>
          <a:p>
            <a:fld id="{54BC1B2B-B536-4CB4-B667-EA5641267ED1}" type="slidenum">
              <a:rPr lang="id-ID" smtClean="0"/>
              <a:t>‹#›</a:t>
            </a:fld>
            <a:endParaRPr lang="id-ID"/>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B050234-0CCB-458C-ABF0-627739E5A7AE}" type="datetimeFigureOut">
              <a:rPr lang="id-ID" smtClean="0"/>
              <a:t>10/09/2017</a:t>
            </a:fld>
            <a:endParaRPr lang="id-ID"/>
          </a:p>
        </p:txBody>
      </p:sp>
      <p:sp>
        <p:nvSpPr>
          <p:cNvPr id="3" name="Footer Placeholder 2"/>
          <p:cNvSpPr>
            <a:spLocks noGrp="1"/>
          </p:cNvSpPr>
          <p:nvPr>
            <p:ph type="ftr" sz="quarter" idx="11"/>
          </p:nvPr>
        </p:nvSpPr>
        <p:spPr/>
        <p:txBody>
          <a:bodyPr/>
          <a:lstStyle/>
          <a:p>
            <a:endParaRPr lang="id-ID"/>
          </a:p>
        </p:txBody>
      </p:sp>
      <p:sp>
        <p:nvSpPr>
          <p:cNvPr id="4" name="Slide Number Placeholder 3"/>
          <p:cNvSpPr>
            <a:spLocks noGrp="1"/>
          </p:cNvSpPr>
          <p:nvPr>
            <p:ph type="sldNum" sz="quarter" idx="12"/>
          </p:nvPr>
        </p:nvSpPr>
        <p:spPr/>
        <p:txBody>
          <a:bodyPr/>
          <a:lstStyle/>
          <a:p>
            <a:fld id="{54BC1B2B-B536-4CB4-B667-EA5641267ED1}" type="slidenum">
              <a:rPr lang="id-ID" smtClean="0"/>
              <a:t>‹#›</a:t>
            </a:fld>
            <a:endParaRPr lang="id-ID"/>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353496" y="1101970"/>
            <a:ext cx="3383280" cy="877824"/>
          </a:xfrm>
        </p:spPr>
        <p:txBody>
          <a:bodyPr anchor="b"/>
          <a:lstStyle>
            <a:lvl1pPr algn="l">
              <a:buNone/>
              <a:defRPr sz="1800" b="1"/>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5353496" y="2010727"/>
            <a:ext cx="3383280" cy="4617720"/>
          </a:xfrm>
        </p:spPr>
        <p:txBody>
          <a:bodyPr/>
          <a:lstStyle>
            <a:lvl1pPr marL="9144"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152400" y="776287"/>
            <a:ext cx="5102352" cy="5852160"/>
          </a:xfrm>
        </p:spPr>
        <p:txBody>
          <a:bodyPr/>
          <a:lstStyle>
            <a:lvl1pPr>
              <a:defRPr sz="3200"/>
            </a:lvl1pPr>
            <a:lvl2pPr>
              <a:defRPr sz="2800"/>
            </a:lvl2pPr>
            <a:lvl3pPr>
              <a:defRPr sz="24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7B050234-0CCB-458C-ABF0-627739E5A7AE}" type="datetimeFigureOut">
              <a:rPr lang="id-ID" smtClean="0"/>
              <a:t>10/09/2017</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54BC1B2B-B536-4CB4-B667-EA5641267ED1}" type="slidenum">
              <a:rPr lang="id-ID" smtClean="0"/>
              <a:t>‹#›</a:t>
            </a:fld>
            <a:endParaRPr lang="id-ID"/>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440434" y="1109160"/>
            <a:ext cx="586803" cy="4681637"/>
          </a:xfrm>
        </p:spPr>
        <p:txBody>
          <a:bodyPr vert="vert270" lIns="45720" tIns="0" rIns="45720" anchor="t"/>
          <a:lstStyle>
            <a:lvl1pPr algn="ctr">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403671" y="1143000"/>
            <a:ext cx="4572000" cy="4572000"/>
          </a:xfrm>
          <a:solidFill>
            <a:srgbClr val="EAEAEA"/>
          </a:solidFill>
          <a:ln w="50800">
            <a:solidFill>
              <a:srgbClr val="FFFFFF"/>
            </a:solidFill>
            <a:miter lim="800000"/>
          </a:ln>
          <a:effectLst>
            <a:outerShdw blurRad="57150" dist="31750" dir="4800000" algn="tl" rotWithShape="0">
              <a:srgbClr val="000000">
                <a:alpha val="25000"/>
              </a:srgbClr>
            </a:outerShdw>
          </a:effectLst>
          <a:scene3d>
            <a:camera prst="orthographicFront"/>
            <a:lightRig rig="twoPt" dir="t">
              <a:rot lat="0" lon="0" rev="7200000"/>
            </a:lightRig>
          </a:scene3d>
          <a:sp3d contourW="2540">
            <a:bevelT w="25400" h="19050"/>
            <a:contourClr>
              <a:srgbClr val="AEAEAE"/>
            </a:contourClr>
          </a:sp3d>
        </p:spPr>
        <p:txBody>
          <a:bodyPr/>
          <a:lstStyle>
            <a:lvl1pPr marL="0" indent="0">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6088443" y="3274308"/>
            <a:ext cx="2590800" cy="2516489"/>
          </a:xfrm>
        </p:spPr>
        <p:txBody>
          <a:bodyPr lIns="0" tIns="0" rIns="45720" anchor="t"/>
          <a:lstStyle>
            <a:lvl1pPr marL="0" indent="0">
              <a:lnSpc>
                <a:spcPct val="100000"/>
              </a:lnSpc>
              <a:spcBef>
                <a:spcPts val="0"/>
              </a:spcBef>
              <a:buFontTx/>
              <a:buNone/>
              <a:defRPr sz="13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7B050234-0CCB-458C-ABF0-627739E5A7AE}" type="datetimeFigureOut">
              <a:rPr lang="id-ID" smtClean="0"/>
              <a:t>10/09/2017</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54BC1B2B-B536-4CB4-B667-EA5641267ED1}" type="slidenum">
              <a:rPr lang="id-ID" smtClean="0"/>
              <a:t>‹#›</a:t>
            </a:fld>
            <a:endParaRPr lang="id-ID"/>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7B050234-0CCB-458C-ABF0-627739E5A7AE}" type="datetimeFigureOut">
              <a:rPr lang="id-ID" smtClean="0"/>
              <a:t>10/09/2017</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54BC1B2B-B536-4CB4-B667-EA5641267ED1}" type="slidenum">
              <a:rPr lang="id-ID" smtClean="0"/>
              <a:t>‹#›</a:t>
            </a:fld>
            <a:endParaRPr lang="id-ID"/>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81800" y="1143000"/>
            <a:ext cx="1905000" cy="5486400"/>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143000"/>
            <a:ext cx="6248400" cy="5486400"/>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7B050234-0CCB-458C-ABF0-627739E5A7AE}" type="datetimeFigureOut">
              <a:rPr lang="id-ID" smtClean="0"/>
              <a:t>10/09/2017</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54BC1B2B-B536-4CB4-B667-EA5641267ED1}" type="slidenum">
              <a:rPr lang="id-ID" smtClean="0"/>
              <a:t>‹#›</a:t>
            </a:fld>
            <a:endParaRPr lang="id-ID"/>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8" name="Rectangle 27"/>
          <p:cNvSpPr/>
          <p:nvPr/>
        </p:nvSpPr>
        <p:spPr>
          <a:xfrm>
            <a:off x="1" y="366818"/>
            <a:ext cx="9144000" cy="84407"/>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Rectangle 28"/>
          <p:cNvSpPr/>
          <p:nvPr/>
        </p:nvSpPr>
        <p:spPr>
          <a:xfrm>
            <a:off x="0" y="-1"/>
            <a:ext cx="9144000" cy="310663"/>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0" name="Rectangle 29"/>
          <p:cNvSpPr/>
          <p:nvPr/>
        </p:nvSpPr>
        <p:spPr>
          <a:xfrm>
            <a:off x="0" y="308276"/>
            <a:ext cx="9144001" cy="91441"/>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1" name="Rectangle 30"/>
          <p:cNvSpPr/>
          <p:nvPr/>
        </p:nvSpPr>
        <p:spPr>
          <a:xfrm flipV="1">
            <a:off x="5410182" y="360246"/>
            <a:ext cx="3733819"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2" name="Rectangle 31"/>
          <p:cNvSpPr/>
          <p:nvPr/>
        </p:nvSpPr>
        <p:spPr>
          <a:xfrm flipV="1">
            <a:off x="5410200" y="440112"/>
            <a:ext cx="3733801" cy="180035"/>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3" name="Rounded Rectangle 32"/>
          <p:cNvSpPr/>
          <p:nvPr/>
        </p:nvSpPr>
        <p:spPr bwMode="white">
          <a:xfrm>
            <a:off x="5407339" y="497504"/>
            <a:ext cx="306324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4" name="Rounded Rectangle 33"/>
          <p:cNvSpPr/>
          <p:nvPr/>
        </p:nvSpPr>
        <p:spPr bwMode="white">
          <a:xfrm>
            <a:off x="7373646" y="588943"/>
            <a:ext cx="16002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5" name="Rectangle 34"/>
          <p:cNvSpPr/>
          <p:nvPr/>
        </p:nvSpPr>
        <p:spPr bwMode="invGray">
          <a:xfrm>
            <a:off x="9084966" y="-2001"/>
            <a:ext cx="57626"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6" name="Rectangle 35"/>
          <p:cNvSpPr/>
          <p:nvPr/>
        </p:nvSpPr>
        <p:spPr bwMode="invGray">
          <a:xfrm>
            <a:off x="9044481" y="-2001"/>
            <a:ext cx="27432"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7" name="Rectangle 36"/>
          <p:cNvSpPr/>
          <p:nvPr/>
        </p:nvSpPr>
        <p:spPr bwMode="invGray">
          <a:xfrm>
            <a:off x="9025428" y="-2001"/>
            <a:ext cx="9144" cy="621792"/>
          </a:xfrm>
          <a:prstGeom prst="rect">
            <a:avLst/>
          </a:prstGeom>
          <a:solidFill>
            <a:srgbClr val="FFFFFF">
              <a:alpha val="6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8" name="Rectangle 37"/>
          <p:cNvSpPr/>
          <p:nvPr/>
        </p:nvSpPr>
        <p:spPr bwMode="invGray">
          <a:xfrm>
            <a:off x="8975423" y="-2001"/>
            <a:ext cx="27432" cy="621792"/>
          </a:xfrm>
          <a:prstGeom prst="rect">
            <a:avLst/>
          </a:prstGeom>
          <a:solidFill>
            <a:srgbClr val="FFFFFF">
              <a:alpha val="4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9" name="Rectangle 38"/>
          <p:cNvSpPr/>
          <p:nvPr/>
        </p:nvSpPr>
        <p:spPr bwMode="invGray">
          <a:xfrm>
            <a:off x="8915677" y="380"/>
            <a:ext cx="54864" cy="585216"/>
          </a:xfrm>
          <a:prstGeom prst="rect">
            <a:avLst/>
          </a:prstGeom>
          <a:solidFill>
            <a:srgbClr val="FFFFFF">
              <a:alpha val="2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40" name="Rectangle 39"/>
          <p:cNvSpPr/>
          <p:nvPr/>
        </p:nvSpPr>
        <p:spPr bwMode="invGray">
          <a:xfrm>
            <a:off x="8873475" y="380"/>
            <a:ext cx="9144" cy="585216"/>
          </a:xfrm>
          <a:prstGeom prst="rect">
            <a:avLst/>
          </a:prstGeom>
          <a:solidFill>
            <a:srgbClr val="FFFFFF">
              <a:alpha val="30196"/>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Title Placeholder 21"/>
          <p:cNvSpPr>
            <a:spLocks noGrp="1"/>
          </p:cNvSpPr>
          <p:nvPr>
            <p:ph type="title"/>
          </p:nvPr>
        </p:nvSpPr>
        <p:spPr>
          <a:xfrm>
            <a:off x="457200" y="1143000"/>
            <a:ext cx="8229600" cy="1066800"/>
          </a:xfrm>
          <a:prstGeom prst="rect">
            <a:avLst/>
          </a:prstGeom>
        </p:spPr>
        <p:txBody>
          <a:bodyPr vert="horz" anchor="ctr">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2249424"/>
            <a:ext cx="8229600" cy="432511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586536" y="612648"/>
            <a:ext cx="957264" cy="457200"/>
          </a:xfrm>
          <a:prstGeom prst="rect">
            <a:avLst/>
          </a:prstGeom>
        </p:spPr>
        <p:txBody>
          <a:bodyPr vert="horz"/>
          <a:lstStyle>
            <a:lvl1pPr algn="l" eaLnBrk="1" latinLnBrk="0" hangingPunct="1">
              <a:defRPr kumimoji="0" sz="800">
                <a:solidFill>
                  <a:schemeClr val="accent2"/>
                </a:solidFill>
              </a:defRPr>
            </a:lvl1pPr>
          </a:lstStyle>
          <a:p>
            <a:fld id="{7B050234-0CCB-458C-ABF0-627739E5A7AE}" type="datetimeFigureOut">
              <a:rPr lang="id-ID" smtClean="0"/>
              <a:t>10/09/2017</a:t>
            </a:fld>
            <a:endParaRPr lang="id-ID"/>
          </a:p>
        </p:txBody>
      </p:sp>
      <p:sp>
        <p:nvSpPr>
          <p:cNvPr id="3" name="Footer Placeholder 2"/>
          <p:cNvSpPr>
            <a:spLocks noGrp="1"/>
          </p:cNvSpPr>
          <p:nvPr>
            <p:ph type="ftr" sz="quarter" idx="3"/>
          </p:nvPr>
        </p:nvSpPr>
        <p:spPr>
          <a:xfrm>
            <a:off x="5257800" y="612648"/>
            <a:ext cx="1325880" cy="457200"/>
          </a:xfrm>
          <a:prstGeom prst="rect">
            <a:avLst/>
          </a:prstGeom>
        </p:spPr>
        <p:txBody>
          <a:bodyPr vert="horz"/>
          <a:lstStyle>
            <a:lvl1pPr algn="r" eaLnBrk="1" latinLnBrk="0" hangingPunct="1">
              <a:defRPr kumimoji="0" sz="800">
                <a:solidFill>
                  <a:schemeClr val="accent2"/>
                </a:solidFill>
              </a:defRPr>
            </a:lvl1pPr>
          </a:lstStyle>
          <a:p>
            <a:endParaRPr lang="id-ID"/>
          </a:p>
        </p:txBody>
      </p:sp>
      <p:sp>
        <p:nvSpPr>
          <p:cNvPr id="23" name="Slide Number Placeholder 22"/>
          <p:cNvSpPr>
            <a:spLocks noGrp="1"/>
          </p:cNvSpPr>
          <p:nvPr>
            <p:ph type="sldNum" sz="quarter" idx="4"/>
          </p:nvPr>
        </p:nvSpPr>
        <p:spPr>
          <a:xfrm>
            <a:off x="8174736" y="2272"/>
            <a:ext cx="762000" cy="365760"/>
          </a:xfrm>
          <a:prstGeom prst="rect">
            <a:avLst/>
          </a:prstGeom>
        </p:spPr>
        <p:txBody>
          <a:bodyPr vert="horz" anchor="b"/>
          <a:lstStyle>
            <a:lvl1pPr algn="r" eaLnBrk="1" latinLnBrk="0" hangingPunct="1">
              <a:defRPr kumimoji="0" sz="1800">
                <a:solidFill>
                  <a:srgbClr val="FFFFFF"/>
                </a:solidFill>
              </a:defRPr>
            </a:lvl1pPr>
          </a:lstStyle>
          <a:p>
            <a:fld id="{54BC1B2B-B536-4CB4-B667-EA5641267ED1}" type="slidenum">
              <a:rPr lang="id-ID" smtClean="0"/>
              <a:t>‹#›</a:t>
            </a:fld>
            <a:endParaRPr lang="id-ID"/>
          </a:p>
        </p:txBody>
      </p:sp>
    </p:spTree>
  </p:cSld>
  <p:clrMap bg1="lt1" tx1="dk1" bg2="lt2" tx2="dk2" accent1="accent1" accent2="accent2" accent3="accent3" accent4="accent4" accent5="accent5" accent6="accent6" hlink="hlink" folHlink="folHlink"/>
  <p:sldLayoutIdLst>
    <p:sldLayoutId id="2147483769" r:id="rId1"/>
    <p:sldLayoutId id="2147483770" r:id="rId2"/>
    <p:sldLayoutId id="2147483771" r:id="rId3"/>
    <p:sldLayoutId id="2147483772" r:id="rId4"/>
    <p:sldLayoutId id="2147483773" r:id="rId5"/>
    <p:sldLayoutId id="2147483774" r:id="rId6"/>
    <p:sldLayoutId id="2147483775" r:id="rId7"/>
    <p:sldLayoutId id="2147483776" r:id="rId8"/>
    <p:sldLayoutId id="2147483777" r:id="rId9"/>
    <p:sldLayoutId id="2147483778" r:id="rId10"/>
    <p:sldLayoutId id="2147483779" r:id="rId11"/>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365760" indent="-256032" algn="l" rtl="0" eaLnBrk="1" latinLnBrk="0" hangingPunct="1">
        <a:spcBef>
          <a:spcPts val="300"/>
        </a:spcBef>
        <a:buClr>
          <a:schemeClr val="accent3"/>
        </a:buClr>
        <a:buFont typeface="Georgia"/>
        <a:buChar char="•"/>
        <a:defRPr kumimoji="0" sz="2800" kern="1200">
          <a:solidFill>
            <a:schemeClr val="tx1"/>
          </a:solidFill>
          <a:latin typeface="+mn-lt"/>
          <a:ea typeface="+mn-ea"/>
          <a:cs typeface="+mn-cs"/>
        </a:defRPr>
      </a:lvl1pPr>
      <a:lvl2pPr marL="658368" indent="-246888" algn="l" rtl="0" eaLnBrk="1" latinLnBrk="0" hangingPunct="1">
        <a:spcBef>
          <a:spcPts val="300"/>
        </a:spcBef>
        <a:buClr>
          <a:schemeClr val="accent2"/>
        </a:buClr>
        <a:buFont typeface="Georgia"/>
        <a:buChar char="▫"/>
        <a:defRPr kumimoji="0" sz="2600" kern="1200">
          <a:solidFill>
            <a:schemeClr val="accent2"/>
          </a:solidFill>
          <a:latin typeface="+mn-lt"/>
          <a:ea typeface="+mn-ea"/>
          <a:cs typeface="+mn-cs"/>
        </a:defRPr>
      </a:lvl2pPr>
      <a:lvl3pPr marL="923544" indent="-219456" algn="l" rtl="0" eaLnBrk="1" latinLnBrk="0" hangingPunct="1">
        <a:spcBef>
          <a:spcPts val="300"/>
        </a:spcBef>
        <a:buClr>
          <a:schemeClr val="accent1"/>
        </a:buClr>
        <a:buFont typeface="Wingdings 2"/>
        <a:buChar char=""/>
        <a:defRPr kumimoji="0" sz="2400" kern="1200">
          <a:solidFill>
            <a:schemeClr val="accent1"/>
          </a:solidFill>
          <a:latin typeface="+mn-lt"/>
          <a:ea typeface="+mn-ea"/>
          <a:cs typeface="+mn-cs"/>
        </a:defRPr>
      </a:lvl3pPr>
      <a:lvl4pPr marL="1179576" indent="-201168" algn="l" rtl="0" eaLnBrk="1" latinLnBrk="0" hangingPunct="1">
        <a:spcBef>
          <a:spcPts val="300"/>
        </a:spcBef>
        <a:buClr>
          <a:schemeClr val="accent1"/>
        </a:buClr>
        <a:buFont typeface="Wingdings 2"/>
        <a:buChar char=""/>
        <a:defRPr kumimoji="0" sz="2200" kern="1200">
          <a:solidFill>
            <a:schemeClr val="accent1"/>
          </a:solidFill>
          <a:latin typeface="+mn-lt"/>
          <a:ea typeface="+mn-ea"/>
          <a:cs typeface="+mn-cs"/>
        </a:defRPr>
      </a:lvl4pPr>
      <a:lvl5pPr marL="1389888" indent="-182880" algn="l" rtl="0" eaLnBrk="1" latinLnBrk="0" hangingPunct="1">
        <a:spcBef>
          <a:spcPts val="300"/>
        </a:spcBef>
        <a:buClr>
          <a:schemeClr val="accent3"/>
        </a:buClr>
        <a:buFont typeface="Georgia"/>
        <a:buChar char="▫"/>
        <a:defRPr kumimoji="0" sz="2000" kern="1200">
          <a:solidFill>
            <a:schemeClr val="accent3"/>
          </a:solidFill>
          <a:latin typeface="+mn-lt"/>
          <a:ea typeface="+mn-ea"/>
          <a:cs typeface="+mn-cs"/>
        </a:defRPr>
      </a:lvl5pPr>
      <a:lvl6pPr marL="1609344" indent="-182880" algn="l" rtl="0" eaLnBrk="1" latinLnBrk="0" hangingPunct="1">
        <a:spcBef>
          <a:spcPts val="300"/>
        </a:spcBef>
        <a:buClr>
          <a:schemeClr val="accent3"/>
        </a:buClr>
        <a:buFont typeface="Georgia"/>
        <a:buChar char="▫"/>
        <a:defRPr kumimoji="0" sz="1800" kern="1200">
          <a:solidFill>
            <a:schemeClr val="accent3"/>
          </a:solidFill>
          <a:latin typeface="+mn-lt"/>
          <a:ea typeface="+mn-ea"/>
          <a:cs typeface="+mn-cs"/>
        </a:defRPr>
      </a:lvl6pPr>
      <a:lvl7pPr marL="1828800" indent="-182880" algn="l" rtl="0" eaLnBrk="1" latinLnBrk="0" hangingPunct="1">
        <a:spcBef>
          <a:spcPts val="300"/>
        </a:spcBef>
        <a:buClr>
          <a:schemeClr val="accent3"/>
        </a:buClr>
        <a:buFont typeface="Georgia"/>
        <a:buChar char="▫"/>
        <a:defRPr kumimoji="0" sz="1600" kern="1200">
          <a:solidFill>
            <a:schemeClr val="accent3"/>
          </a:solidFill>
          <a:latin typeface="+mn-lt"/>
          <a:ea typeface="+mn-ea"/>
          <a:cs typeface="+mn-cs"/>
        </a:defRPr>
      </a:lvl7pPr>
      <a:lvl8pPr marL="2029968" indent="-182880" algn="l" rtl="0" eaLnBrk="1" latinLnBrk="0" hangingPunct="1">
        <a:spcBef>
          <a:spcPts val="300"/>
        </a:spcBef>
        <a:buClr>
          <a:schemeClr val="accent3"/>
        </a:buClr>
        <a:buFont typeface="Georgia"/>
        <a:buChar char="◦"/>
        <a:defRPr kumimoji="0" sz="1500" kern="1200">
          <a:solidFill>
            <a:schemeClr val="accent3"/>
          </a:solidFill>
          <a:latin typeface="+mn-lt"/>
          <a:ea typeface="+mn-ea"/>
          <a:cs typeface="+mn-cs"/>
        </a:defRPr>
      </a:lvl8pPr>
      <a:lvl9pPr marL="2240280" indent="-182880" algn="l" rtl="0" eaLnBrk="1" latinLnBrk="0" hangingPunct="1">
        <a:spcBef>
          <a:spcPts val="300"/>
        </a:spcBef>
        <a:buClr>
          <a:schemeClr val="accent3"/>
        </a:buClr>
        <a:buFont typeface="Georgia"/>
        <a:buChar char="◦"/>
        <a:defRPr kumimoji="0" sz="1400" kern="1200" baseline="0">
          <a:solidFill>
            <a:schemeClr val="accent3"/>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23528" y="1772816"/>
            <a:ext cx="8458200" cy="1470025"/>
          </a:xfrm>
        </p:spPr>
        <p:txBody>
          <a:bodyPr>
            <a:normAutofit fontScale="90000"/>
          </a:bodyPr>
          <a:lstStyle/>
          <a:p>
            <a:pPr algn="ctr"/>
            <a:r>
              <a:rPr lang="id-ID" dirty="0" smtClean="0">
                <a:latin typeface="Arial Black" pitchFamily="34" charset="0"/>
              </a:rPr>
              <a:t>PERANCANGAN PABRIK &amp; PERANCANGAN PABRIK LANJUT</a:t>
            </a:r>
            <a:endParaRPr lang="id-ID" dirty="0">
              <a:latin typeface="Arial Black" pitchFamily="34" charset="0"/>
            </a:endParaRPr>
          </a:p>
        </p:txBody>
      </p:sp>
    </p:spTree>
    <p:extLst>
      <p:ext uri="{BB962C8B-B14F-4D97-AF65-F5344CB8AC3E}">
        <p14:creationId xmlns:p14="http://schemas.microsoft.com/office/powerpoint/2010/main" val="342401805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54282" y="733944"/>
            <a:ext cx="7467600" cy="1143000"/>
          </a:xfrm>
        </p:spPr>
        <p:txBody>
          <a:bodyPr>
            <a:normAutofit fontScale="90000"/>
          </a:bodyPr>
          <a:lstStyle/>
          <a:p>
            <a:pPr algn="ctr"/>
            <a:r>
              <a:rPr lang="id-ID" dirty="0" smtClean="0">
                <a:solidFill>
                  <a:sysClr val="windowText" lastClr="000000"/>
                </a:solidFill>
              </a:rPr>
              <a:t>MAPPING PERKULIAHAN</a:t>
            </a:r>
            <a:br>
              <a:rPr lang="id-ID" dirty="0" smtClean="0">
                <a:solidFill>
                  <a:sysClr val="windowText" lastClr="000000"/>
                </a:solidFill>
              </a:rPr>
            </a:br>
            <a:endParaRPr lang="id-ID" dirty="0">
              <a:solidFill>
                <a:sysClr val="windowText" lastClr="000000"/>
              </a:solidFill>
            </a:endParaRPr>
          </a:p>
        </p:txBody>
      </p:sp>
      <p:sp>
        <p:nvSpPr>
          <p:cNvPr id="4" name="TextBox 3"/>
          <p:cNvSpPr txBox="1"/>
          <p:nvPr/>
        </p:nvSpPr>
        <p:spPr>
          <a:xfrm>
            <a:off x="290543" y="1575835"/>
            <a:ext cx="4032448" cy="646331"/>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id-ID" dirty="0" smtClean="0">
                <a:solidFill>
                  <a:prstClr val="black"/>
                </a:solidFill>
              </a:rPr>
              <a:t>PERANCANGAN PABRIK </a:t>
            </a:r>
          </a:p>
          <a:p>
            <a:pPr algn="ctr"/>
            <a:r>
              <a:rPr lang="id-ID" dirty="0" smtClean="0">
                <a:solidFill>
                  <a:prstClr val="black"/>
                </a:solidFill>
              </a:rPr>
              <a:t>(3 SKS, Semester V)</a:t>
            </a:r>
            <a:endParaRPr lang="id-ID" dirty="0">
              <a:solidFill>
                <a:prstClr val="black"/>
              </a:solidFill>
            </a:endParaRPr>
          </a:p>
        </p:txBody>
      </p:sp>
      <p:sp>
        <p:nvSpPr>
          <p:cNvPr id="5" name="TextBox 4"/>
          <p:cNvSpPr txBox="1"/>
          <p:nvPr/>
        </p:nvSpPr>
        <p:spPr>
          <a:xfrm>
            <a:off x="4716016" y="1575835"/>
            <a:ext cx="4179349" cy="646331"/>
          </a:xfrm>
          <a:prstGeom prst="rect">
            <a:avLst/>
          </a:prstGeom>
        </p:spPr>
        <p:style>
          <a:lnRef idx="2">
            <a:schemeClr val="dk1"/>
          </a:lnRef>
          <a:fillRef idx="1">
            <a:schemeClr val="lt1"/>
          </a:fillRef>
          <a:effectRef idx="0">
            <a:schemeClr val="dk1"/>
          </a:effectRef>
          <a:fontRef idx="minor">
            <a:schemeClr val="dk1"/>
          </a:fontRef>
        </p:style>
        <p:txBody>
          <a:bodyPr wrap="none" rtlCol="0">
            <a:spAutoFit/>
          </a:bodyPr>
          <a:lstStyle/>
          <a:p>
            <a:pPr algn="ctr"/>
            <a:r>
              <a:rPr lang="id-ID" dirty="0" smtClean="0">
                <a:solidFill>
                  <a:prstClr val="black"/>
                </a:solidFill>
              </a:rPr>
              <a:t>PERANCANGAN PABRIK LANJUT </a:t>
            </a:r>
          </a:p>
          <a:p>
            <a:pPr algn="ctr"/>
            <a:r>
              <a:rPr lang="id-ID" dirty="0" smtClean="0">
                <a:solidFill>
                  <a:prstClr val="black"/>
                </a:solidFill>
              </a:rPr>
              <a:t>(3 SKS, Semester VI)</a:t>
            </a:r>
            <a:endParaRPr lang="id-ID" dirty="0">
              <a:solidFill>
                <a:prstClr val="black"/>
              </a:solidFill>
            </a:endParaRPr>
          </a:p>
        </p:txBody>
      </p:sp>
      <p:cxnSp>
        <p:nvCxnSpPr>
          <p:cNvPr id="7" name="Straight Connector 6"/>
          <p:cNvCxnSpPr/>
          <p:nvPr/>
        </p:nvCxnSpPr>
        <p:spPr>
          <a:xfrm>
            <a:off x="4572000" y="2420888"/>
            <a:ext cx="0" cy="3881081"/>
          </a:xfrm>
          <a:prstGeom prst="line">
            <a:avLst/>
          </a:prstGeom>
          <a:ln w="25400"/>
        </p:spPr>
        <p:style>
          <a:lnRef idx="1">
            <a:schemeClr val="dk1"/>
          </a:lnRef>
          <a:fillRef idx="0">
            <a:schemeClr val="dk1"/>
          </a:fillRef>
          <a:effectRef idx="0">
            <a:schemeClr val="dk1"/>
          </a:effectRef>
          <a:fontRef idx="minor">
            <a:schemeClr val="tx1"/>
          </a:fontRef>
        </p:style>
      </p:cxnSp>
      <p:cxnSp>
        <p:nvCxnSpPr>
          <p:cNvPr id="8" name="Straight Connector 7"/>
          <p:cNvCxnSpPr/>
          <p:nvPr/>
        </p:nvCxnSpPr>
        <p:spPr>
          <a:xfrm>
            <a:off x="2306767" y="2420887"/>
            <a:ext cx="0" cy="3881081"/>
          </a:xfrm>
          <a:prstGeom prst="line">
            <a:avLst/>
          </a:prstGeom>
          <a:ln w="25400">
            <a:prstDash val="dash"/>
          </a:ln>
        </p:spPr>
        <p:style>
          <a:lnRef idx="1">
            <a:schemeClr val="dk1"/>
          </a:lnRef>
          <a:fillRef idx="0">
            <a:schemeClr val="dk1"/>
          </a:fillRef>
          <a:effectRef idx="0">
            <a:schemeClr val="dk1"/>
          </a:effectRef>
          <a:fontRef idx="minor">
            <a:schemeClr val="tx1"/>
          </a:fontRef>
        </p:style>
      </p:cxnSp>
      <p:cxnSp>
        <p:nvCxnSpPr>
          <p:cNvPr id="9" name="Straight Connector 8"/>
          <p:cNvCxnSpPr/>
          <p:nvPr/>
        </p:nvCxnSpPr>
        <p:spPr>
          <a:xfrm>
            <a:off x="6805690" y="2420888"/>
            <a:ext cx="0" cy="3881081"/>
          </a:xfrm>
          <a:prstGeom prst="line">
            <a:avLst/>
          </a:prstGeom>
          <a:ln w="25400">
            <a:prstDash val="dash"/>
          </a:ln>
        </p:spPr>
        <p:style>
          <a:lnRef idx="1">
            <a:schemeClr val="dk1"/>
          </a:lnRef>
          <a:fillRef idx="0">
            <a:schemeClr val="dk1"/>
          </a:fillRef>
          <a:effectRef idx="0">
            <a:schemeClr val="dk1"/>
          </a:effectRef>
          <a:fontRef idx="minor">
            <a:schemeClr val="tx1"/>
          </a:fontRef>
        </p:style>
      </p:cxnSp>
      <p:sp>
        <p:nvSpPr>
          <p:cNvPr id="10" name="TextBox 9"/>
          <p:cNvSpPr txBox="1"/>
          <p:nvPr/>
        </p:nvSpPr>
        <p:spPr>
          <a:xfrm>
            <a:off x="1259632" y="6301969"/>
            <a:ext cx="2016224" cy="369332"/>
          </a:xfrm>
          <a:prstGeom prst="rect">
            <a:avLst/>
          </a:prstGeom>
          <a:ln>
            <a:noFill/>
          </a:ln>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id-ID" dirty="0" smtClean="0">
                <a:solidFill>
                  <a:prstClr val="black"/>
                </a:solidFill>
              </a:rPr>
              <a:t>UTS</a:t>
            </a:r>
            <a:endParaRPr lang="id-ID" dirty="0">
              <a:solidFill>
                <a:prstClr val="black"/>
              </a:solidFill>
            </a:endParaRPr>
          </a:p>
        </p:txBody>
      </p:sp>
      <p:sp>
        <p:nvSpPr>
          <p:cNvPr id="11" name="TextBox 10"/>
          <p:cNvSpPr txBox="1"/>
          <p:nvPr/>
        </p:nvSpPr>
        <p:spPr>
          <a:xfrm>
            <a:off x="5797578" y="6310783"/>
            <a:ext cx="2016224" cy="369332"/>
          </a:xfrm>
          <a:prstGeom prst="rect">
            <a:avLst/>
          </a:prstGeom>
          <a:ln>
            <a:noFill/>
          </a:ln>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id-ID" dirty="0" smtClean="0">
                <a:solidFill>
                  <a:prstClr val="black"/>
                </a:solidFill>
              </a:rPr>
              <a:t>UTS</a:t>
            </a:r>
            <a:endParaRPr lang="id-ID" dirty="0">
              <a:solidFill>
                <a:prstClr val="black"/>
              </a:solidFill>
            </a:endParaRPr>
          </a:p>
        </p:txBody>
      </p:sp>
      <p:sp>
        <p:nvSpPr>
          <p:cNvPr id="12" name="Oval 11"/>
          <p:cNvSpPr/>
          <p:nvPr/>
        </p:nvSpPr>
        <p:spPr>
          <a:xfrm>
            <a:off x="827584" y="3573016"/>
            <a:ext cx="720080" cy="788411"/>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id-ID" dirty="0" smtClean="0">
                <a:solidFill>
                  <a:prstClr val="white"/>
                </a:solidFill>
              </a:rPr>
              <a:t>A</a:t>
            </a:r>
            <a:endParaRPr lang="id-ID" dirty="0">
              <a:solidFill>
                <a:prstClr val="white"/>
              </a:solidFill>
            </a:endParaRPr>
          </a:p>
        </p:txBody>
      </p:sp>
      <p:sp>
        <p:nvSpPr>
          <p:cNvPr id="13" name="Oval 12"/>
          <p:cNvSpPr/>
          <p:nvPr/>
        </p:nvSpPr>
        <p:spPr>
          <a:xfrm>
            <a:off x="3059832" y="3573016"/>
            <a:ext cx="720080" cy="788411"/>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id-ID" dirty="0" smtClean="0">
                <a:solidFill>
                  <a:prstClr val="white"/>
                </a:solidFill>
              </a:rPr>
              <a:t>B</a:t>
            </a:r>
            <a:endParaRPr lang="id-ID" dirty="0">
              <a:solidFill>
                <a:prstClr val="white"/>
              </a:solidFill>
            </a:endParaRPr>
          </a:p>
        </p:txBody>
      </p:sp>
      <p:sp>
        <p:nvSpPr>
          <p:cNvPr id="14" name="Oval 13"/>
          <p:cNvSpPr/>
          <p:nvPr/>
        </p:nvSpPr>
        <p:spPr>
          <a:xfrm>
            <a:off x="5437538" y="3573017"/>
            <a:ext cx="720080" cy="788411"/>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id-ID" dirty="0" smtClean="0">
                <a:solidFill>
                  <a:prstClr val="white"/>
                </a:solidFill>
              </a:rPr>
              <a:t>C</a:t>
            </a:r>
            <a:endParaRPr lang="id-ID" dirty="0">
              <a:solidFill>
                <a:prstClr val="white"/>
              </a:solidFill>
            </a:endParaRPr>
          </a:p>
        </p:txBody>
      </p:sp>
      <p:sp>
        <p:nvSpPr>
          <p:cNvPr id="15" name="Oval 14"/>
          <p:cNvSpPr/>
          <p:nvPr/>
        </p:nvSpPr>
        <p:spPr>
          <a:xfrm>
            <a:off x="7453762" y="3573015"/>
            <a:ext cx="720080" cy="788411"/>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id-ID" dirty="0" smtClean="0">
                <a:solidFill>
                  <a:prstClr val="white"/>
                </a:solidFill>
              </a:rPr>
              <a:t>D</a:t>
            </a:r>
            <a:endParaRPr lang="id-ID" dirty="0">
              <a:solidFill>
                <a:prstClr val="white"/>
              </a:solidFill>
            </a:endParaRPr>
          </a:p>
        </p:txBody>
      </p:sp>
    </p:spTree>
    <p:extLst>
      <p:ext uri="{BB962C8B-B14F-4D97-AF65-F5344CB8AC3E}">
        <p14:creationId xmlns:p14="http://schemas.microsoft.com/office/powerpoint/2010/main" val="362272772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67544" y="2636912"/>
            <a:ext cx="8136904" cy="2088232"/>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id-ID"/>
          </a:p>
        </p:txBody>
      </p:sp>
      <p:sp>
        <p:nvSpPr>
          <p:cNvPr id="3" name="Content Placeholder 2"/>
          <p:cNvSpPr>
            <a:spLocks noGrp="1"/>
          </p:cNvSpPr>
          <p:nvPr>
            <p:ph idx="1"/>
          </p:nvPr>
        </p:nvSpPr>
        <p:spPr>
          <a:xfrm>
            <a:off x="251520" y="764704"/>
            <a:ext cx="8784976" cy="5593808"/>
          </a:xfrm>
        </p:spPr>
        <p:txBody>
          <a:bodyPr>
            <a:normAutofit/>
          </a:bodyPr>
          <a:lstStyle/>
          <a:p>
            <a:pPr marL="109728" indent="0">
              <a:buNone/>
            </a:pPr>
            <a:r>
              <a:rPr lang="id-ID" sz="2400" i="1" dirty="0" smtClean="0"/>
              <a:t>Keterangan:</a:t>
            </a:r>
          </a:p>
          <a:p>
            <a:pPr marL="109728" indent="0">
              <a:buNone/>
            </a:pPr>
            <a:endParaRPr lang="id-ID" sz="2400" i="1" dirty="0" smtClean="0"/>
          </a:p>
          <a:p>
            <a:pPr marL="624078" indent="-514350">
              <a:buFont typeface="+mj-lt"/>
              <a:buAutoNum type="alphaUcPeriod"/>
            </a:pPr>
            <a:r>
              <a:rPr lang="id-ID" sz="2400" dirty="0" smtClean="0"/>
              <a:t>Kuliah </a:t>
            </a:r>
            <a:r>
              <a:rPr lang="id-ID" sz="2400" dirty="0"/>
              <a:t>Teori Oleh </a:t>
            </a:r>
            <a:r>
              <a:rPr lang="id-ID" sz="2400" dirty="0" smtClean="0"/>
              <a:t>Dosen + Tugas </a:t>
            </a:r>
            <a:r>
              <a:rPr lang="id-ID" sz="2400" dirty="0" smtClean="0"/>
              <a:t>Reguler</a:t>
            </a:r>
            <a:endParaRPr lang="id-ID" sz="2400" dirty="0" smtClean="0"/>
          </a:p>
          <a:p>
            <a:pPr marL="624078" indent="-514350">
              <a:buFont typeface="+mj-lt"/>
              <a:buAutoNum type="alphaUcPeriod"/>
            </a:pPr>
            <a:r>
              <a:rPr lang="id-ID" sz="2400" dirty="0" smtClean="0"/>
              <a:t>Kuliah Teori Oleh Dosen + Tugas </a:t>
            </a:r>
            <a:r>
              <a:rPr lang="id-ID" sz="2400" dirty="0" smtClean="0"/>
              <a:t>Reguler</a:t>
            </a:r>
            <a:endParaRPr lang="id-ID" sz="2400" dirty="0" smtClean="0"/>
          </a:p>
          <a:p>
            <a:pPr marL="109728" indent="0">
              <a:buNone/>
            </a:pPr>
            <a:endParaRPr lang="id-ID" sz="2400" dirty="0" smtClean="0"/>
          </a:p>
          <a:p>
            <a:pPr marL="109728" indent="0">
              <a:buNone/>
            </a:pPr>
            <a:r>
              <a:rPr lang="id-ID" sz="1800" b="1" dirty="0" smtClean="0">
                <a:latin typeface="Batang" pitchFamily="18" charset="-127"/>
                <a:ea typeface="Batang" pitchFamily="18" charset="-127"/>
              </a:rPr>
              <a:t>  TUGAS BESAR</a:t>
            </a:r>
          </a:p>
          <a:p>
            <a:pPr marL="806958" lvl="1" indent="-514350">
              <a:buFont typeface="+mj-lt"/>
              <a:buAutoNum type="arabicPeriod"/>
            </a:pPr>
            <a:r>
              <a:rPr lang="id-ID" sz="1800" dirty="0" smtClean="0">
                <a:solidFill>
                  <a:schemeClr val="tx1"/>
                </a:solidFill>
                <a:latin typeface="Batang" pitchFamily="18" charset="-127"/>
                <a:ea typeface="Batang" pitchFamily="18" charset="-127"/>
                <a:sym typeface="Wingdings" pitchFamily="2" charset="2"/>
              </a:rPr>
              <a:t>Tugas </a:t>
            </a:r>
            <a:r>
              <a:rPr lang="id-ID" sz="1800" dirty="0">
                <a:solidFill>
                  <a:schemeClr val="tx1"/>
                </a:solidFill>
                <a:latin typeface="Batang" pitchFamily="18" charset="-127"/>
                <a:ea typeface="Batang" pitchFamily="18" charset="-127"/>
                <a:sym typeface="Wingdings" pitchFamily="2" charset="2"/>
              </a:rPr>
              <a:t>Perancangan Pabrik  </a:t>
            </a:r>
            <a:r>
              <a:rPr lang="id-ID" sz="1800" dirty="0" smtClean="0">
                <a:solidFill>
                  <a:schemeClr val="tx1"/>
                </a:solidFill>
                <a:latin typeface="Batang" pitchFamily="18" charset="-127"/>
                <a:ea typeface="Batang" pitchFamily="18" charset="-127"/>
                <a:sym typeface="Wingdings" pitchFamily="2" charset="2"/>
              </a:rPr>
              <a:t>by </a:t>
            </a:r>
            <a:r>
              <a:rPr lang="id-ID" sz="1800" dirty="0">
                <a:solidFill>
                  <a:schemeClr val="tx1"/>
                </a:solidFill>
                <a:latin typeface="Batang" pitchFamily="18" charset="-127"/>
                <a:ea typeface="Batang" pitchFamily="18" charset="-127"/>
                <a:sym typeface="Wingdings" pitchFamily="2" charset="2"/>
              </a:rPr>
              <a:t>Literatur </a:t>
            </a:r>
            <a:r>
              <a:rPr lang="id-ID" sz="1800" dirty="0" smtClean="0">
                <a:solidFill>
                  <a:schemeClr val="tx1"/>
                </a:solidFill>
                <a:latin typeface="Batang" pitchFamily="18" charset="-127"/>
                <a:ea typeface="Batang" pitchFamily="18" charset="-127"/>
                <a:sym typeface="Wingdings" pitchFamily="2" charset="2"/>
              </a:rPr>
              <a:t> Individu </a:t>
            </a:r>
            <a:r>
              <a:rPr lang="id-ID" sz="1800" dirty="0" smtClean="0">
                <a:solidFill>
                  <a:schemeClr val="tx1"/>
                </a:solidFill>
                <a:latin typeface="Batang" pitchFamily="18" charset="-127"/>
                <a:ea typeface="Batang" pitchFamily="18" charset="-127"/>
                <a:sym typeface="Wingdings" pitchFamily="2" charset="2"/>
              </a:rPr>
              <a:t>(18 Tema) dikumpulkan </a:t>
            </a:r>
            <a:r>
              <a:rPr lang="id-ID" sz="1800" dirty="0">
                <a:solidFill>
                  <a:schemeClr val="tx1"/>
                </a:solidFill>
                <a:latin typeface="Batang" pitchFamily="18" charset="-127"/>
                <a:ea typeface="Batang" pitchFamily="18" charset="-127"/>
                <a:sym typeface="Wingdings" pitchFamily="2" charset="2"/>
              </a:rPr>
              <a:t>saat UAS Semester 5</a:t>
            </a:r>
          </a:p>
          <a:p>
            <a:pPr marL="806958" lvl="1" indent="-514350">
              <a:buFont typeface="+mj-lt"/>
              <a:buAutoNum type="arabicPeriod"/>
            </a:pPr>
            <a:r>
              <a:rPr lang="id-ID" sz="1800" dirty="0" smtClean="0">
                <a:solidFill>
                  <a:schemeClr val="tx1"/>
                </a:solidFill>
                <a:latin typeface="Batang" pitchFamily="18" charset="-127"/>
                <a:ea typeface="Batang" pitchFamily="18" charset="-127"/>
                <a:sym typeface="Wingdings" pitchFamily="2" charset="2"/>
              </a:rPr>
              <a:t>Tugas </a:t>
            </a:r>
            <a:r>
              <a:rPr lang="id-ID" sz="1800" dirty="0">
                <a:solidFill>
                  <a:schemeClr val="tx1"/>
                </a:solidFill>
                <a:latin typeface="Batang" pitchFamily="18" charset="-127"/>
                <a:ea typeface="Batang" pitchFamily="18" charset="-127"/>
                <a:sym typeface="Wingdings" pitchFamily="2" charset="2"/>
              </a:rPr>
              <a:t>Perancangan Pabrik by Study </a:t>
            </a:r>
            <a:r>
              <a:rPr lang="id-ID" sz="1800" dirty="0" smtClean="0">
                <a:solidFill>
                  <a:schemeClr val="tx1"/>
                </a:solidFill>
                <a:latin typeface="Batang" pitchFamily="18" charset="-127"/>
                <a:ea typeface="Batang" pitchFamily="18" charset="-127"/>
                <a:sym typeface="Wingdings" pitchFamily="2" charset="2"/>
              </a:rPr>
              <a:t>Lapangan </a:t>
            </a:r>
            <a:r>
              <a:rPr lang="id-ID" sz="1800" dirty="0" smtClean="0">
                <a:solidFill>
                  <a:schemeClr val="tx1"/>
                </a:solidFill>
                <a:latin typeface="Batang" pitchFamily="18" charset="-127"/>
                <a:ea typeface="Batang" pitchFamily="18" charset="-127"/>
                <a:sym typeface="Wingdings" pitchFamily="2" charset="2"/>
              </a:rPr>
              <a:t>(Industri Besar dan UMKM)  6 Kelompok (6 Industri Besar + 6 UMKM) </a:t>
            </a:r>
            <a:r>
              <a:rPr lang="id-ID" sz="1800" dirty="0">
                <a:solidFill>
                  <a:schemeClr val="tx1"/>
                </a:solidFill>
                <a:latin typeface="Batang" pitchFamily="18" charset="-127"/>
                <a:ea typeface="Batang" pitchFamily="18" charset="-127"/>
                <a:sym typeface="Wingdings" pitchFamily="2" charset="2"/>
              </a:rPr>
              <a:t>dikumpulkan saat </a:t>
            </a:r>
            <a:r>
              <a:rPr lang="id-ID" sz="1800" dirty="0">
                <a:solidFill>
                  <a:schemeClr val="tx1"/>
                </a:solidFill>
                <a:latin typeface="Batang" pitchFamily="18" charset="-127"/>
                <a:ea typeface="Batang" pitchFamily="18" charset="-127"/>
                <a:sym typeface="Wingdings" pitchFamily="2" charset="2"/>
              </a:rPr>
              <a:t>S</a:t>
            </a:r>
            <a:r>
              <a:rPr lang="id-ID" sz="1800" dirty="0" smtClean="0">
                <a:solidFill>
                  <a:schemeClr val="tx1"/>
                </a:solidFill>
                <a:latin typeface="Batang" pitchFamily="18" charset="-127"/>
                <a:ea typeface="Batang" pitchFamily="18" charset="-127"/>
                <a:sym typeface="Wingdings" pitchFamily="2" charset="2"/>
              </a:rPr>
              <a:t>emester </a:t>
            </a:r>
            <a:r>
              <a:rPr lang="id-ID" sz="1800" dirty="0" smtClean="0">
                <a:solidFill>
                  <a:schemeClr val="tx1"/>
                </a:solidFill>
                <a:latin typeface="Batang" pitchFamily="18" charset="-127"/>
                <a:ea typeface="Batang" pitchFamily="18" charset="-127"/>
                <a:sym typeface="Wingdings" pitchFamily="2" charset="2"/>
              </a:rPr>
              <a:t>6</a:t>
            </a:r>
          </a:p>
          <a:p>
            <a:pPr marL="292608" lvl="1" indent="0">
              <a:buNone/>
            </a:pPr>
            <a:endParaRPr lang="id-ID" sz="2400" dirty="0" smtClean="0">
              <a:sym typeface="Wingdings" pitchFamily="2" charset="2"/>
            </a:endParaRPr>
          </a:p>
          <a:p>
            <a:pPr marL="628650" indent="-542925">
              <a:buFont typeface="+mj-lt"/>
              <a:buAutoNum type="alphaUcPeriod" startAt="3"/>
            </a:pPr>
            <a:r>
              <a:rPr lang="id-ID" sz="2400" dirty="0">
                <a:sym typeface="Wingdings" pitchFamily="2" charset="2"/>
              </a:rPr>
              <a:t>Presentasi Perancangan Pabrik </a:t>
            </a:r>
            <a:r>
              <a:rPr lang="id-ID" sz="2400" dirty="0" smtClean="0">
                <a:sym typeface="Wingdings" pitchFamily="2" charset="2"/>
              </a:rPr>
              <a:t>Individu (s.d UTS)</a:t>
            </a:r>
          </a:p>
          <a:p>
            <a:pPr marL="628650" indent="-542925">
              <a:buFont typeface="+mj-lt"/>
              <a:buAutoNum type="alphaUcPeriod" startAt="3"/>
            </a:pPr>
            <a:r>
              <a:rPr lang="id-ID" sz="2400" dirty="0" smtClean="0">
                <a:sym typeface="Wingdings" pitchFamily="2" charset="2"/>
              </a:rPr>
              <a:t>Presentasi </a:t>
            </a:r>
            <a:r>
              <a:rPr lang="id-ID" sz="2400" dirty="0">
                <a:sym typeface="Wingdings" pitchFamily="2" charset="2"/>
              </a:rPr>
              <a:t>Perancangan Pabrik </a:t>
            </a:r>
            <a:r>
              <a:rPr lang="id-ID" sz="2400" dirty="0" smtClean="0">
                <a:sym typeface="Wingdings" pitchFamily="2" charset="2"/>
              </a:rPr>
              <a:t>Kelompok (s.d UAS)</a:t>
            </a:r>
            <a:endParaRPr lang="id-ID" dirty="0">
              <a:sym typeface="Wingdings" pitchFamily="2" charset="2"/>
            </a:endParaRPr>
          </a:p>
          <a:p>
            <a:pPr marL="109728" indent="0">
              <a:buNone/>
            </a:pPr>
            <a:endParaRPr lang="id-ID" dirty="0"/>
          </a:p>
        </p:txBody>
      </p:sp>
    </p:spTree>
    <p:extLst>
      <p:ext uri="{BB962C8B-B14F-4D97-AF65-F5344CB8AC3E}">
        <p14:creationId xmlns:p14="http://schemas.microsoft.com/office/powerpoint/2010/main" val="2066119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548680"/>
            <a:ext cx="8229600" cy="1066800"/>
          </a:xfrm>
        </p:spPr>
        <p:txBody>
          <a:bodyPr/>
          <a:lstStyle/>
          <a:p>
            <a:pPr algn="ctr"/>
            <a:r>
              <a:rPr lang="id-ID" dirty="0" smtClean="0"/>
              <a:t>PENILAIAN</a:t>
            </a:r>
            <a:endParaRPr lang="id-ID" dirty="0"/>
          </a:p>
        </p:txBody>
      </p:sp>
      <p:sp>
        <p:nvSpPr>
          <p:cNvPr id="3" name="Content Placeholder 2"/>
          <p:cNvSpPr>
            <a:spLocks noGrp="1"/>
          </p:cNvSpPr>
          <p:nvPr>
            <p:ph idx="1"/>
          </p:nvPr>
        </p:nvSpPr>
        <p:spPr>
          <a:xfrm>
            <a:off x="457200" y="1556792"/>
            <a:ext cx="8229600" cy="5017744"/>
          </a:xfrm>
        </p:spPr>
        <p:txBody>
          <a:bodyPr>
            <a:normAutofit fontScale="85000" lnSpcReduction="20000"/>
          </a:bodyPr>
          <a:lstStyle/>
          <a:p>
            <a:pPr marL="0" indent="0">
              <a:buNone/>
            </a:pPr>
            <a:r>
              <a:rPr lang="id-ID" b="1" dirty="0" smtClean="0">
                <a:sym typeface="Wingdings" pitchFamily="2" charset="2"/>
              </a:rPr>
              <a:t>Semester </a:t>
            </a:r>
            <a:r>
              <a:rPr lang="id-ID" b="1" dirty="0">
                <a:sym typeface="Wingdings" pitchFamily="2" charset="2"/>
              </a:rPr>
              <a:t>5</a:t>
            </a:r>
          </a:p>
          <a:p>
            <a:pPr marL="0" indent="0">
              <a:buNone/>
            </a:pPr>
            <a:r>
              <a:rPr lang="id-ID" dirty="0" smtClean="0">
                <a:sym typeface="Wingdings" pitchFamily="2" charset="2"/>
              </a:rPr>
              <a:t>- Keaktifan </a:t>
            </a:r>
            <a:r>
              <a:rPr lang="id-ID" dirty="0">
                <a:sym typeface="Wingdings" pitchFamily="2" charset="2"/>
              </a:rPr>
              <a:t>dan Quis = 10 %</a:t>
            </a:r>
          </a:p>
          <a:p>
            <a:pPr marL="0" indent="0">
              <a:buNone/>
            </a:pPr>
            <a:r>
              <a:rPr lang="id-ID" dirty="0" smtClean="0">
                <a:sym typeface="Wingdings" pitchFamily="2" charset="2"/>
              </a:rPr>
              <a:t>- Tugas </a:t>
            </a:r>
            <a:r>
              <a:rPr lang="id-ID" dirty="0">
                <a:sym typeface="Wingdings" pitchFamily="2" charset="2"/>
              </a:rPr>
              <a:t>Reguler 2 Dosen = 10 + 10 = 20%</a:t>
            </a:r>
          </a:p>
          <a:p>
            <a:pPr marL="0" indent="0">
              <a:buNone/>
            </a:pPr>
            <a:r>
              <a:rPr lang="id-ID" dirty="0" smtClean="0">
                <a:sym typeface="Wingdings" pitchFamily="2" charset="2"/>
              </a:rPr>
              <a:t>- UTS </a:t>
            </a:r>
            <a:r>
              <a:rPr lang="id-ID" dirty="0">
                <a:sym typeface="Wingdings" pitchFamily="2" charset="2"/>
              </a:rPr>
              <a:t>= 20%</a:t>
            </a:r>
          </a:p>
          <a:p>
            <a:pPr marL="0" indent="0">
              <a:buNone/>
            </a:pPr>
            <a:r>
              <a:rPr lang="id-ID" dirty="0" smtClean="0">
                <a:sym typeface="Wingdings" pitchFamily="2" charset="2"/>
              </a:rPr>
              <a:t>- UAS </a:t>
            </a:r>
            <a:r>
              <a:rPr lang="id-ID" dirty="0">
                <a:sym typeface="Wingdings" pitchFamily="2" charset="2"/>
              </a:rPr>
              <a:t>= 20%</a:t>
            </a:r>
          </a:p>
          <a:p>
            <a:pPr marL="0" indent="0">
              <a:buNone/>
            </a:pPr>
            <a:r>
              <a:rPr lang="id-ID" dirty="0" smtClean="0">
                <a:sym typeface="Wingdings" pitchFamily="2" charset="2"/>
              </a:rPr>
              <a:t>- Makalah Perancangan Pabrik Individu </a:t>
            </a:r>
            <a:r>
              <a:rPr lang="id-ID" dirty="0">
                <a:sym typeface="Wingdings" pitchFamily="2" charset="2"/>
              </a:rPr>
              <a:t>= 30</a:t>
            </a:r>
            <a:r>
              <a:rPr lang="id-ID" dirty="0" smtClean="0">
                <a:sym typeface="Wingdings" pitchFamily="2" charset="2"/>
              </a:rPr>
              <a:t>%</a:t>
            </a:r>
          </a:p>
          <a:p>
            <a:pPr marL="0" indent="0">
              <a:buNone/>
            </a:pPr>
            <a:endParaRPr lang="id-ID" dirty="0">
              <a:sym typeface="Wingdings" pitchFamily="2" charset="2"/>
            </a:endParaRPr>
          </a:p>
          <a:p>
            <a:pPr marL="0" indent="0">
              <a:buNone/>
            </a:pPr>
            <a:r>
              <a:rPr lang="id-ID" b="1" dirty="0">
                <a:sym typeface="Wingdings" pitchFamily="2" charset="2"/>
              </a:rPr>
              <a:t>Semester 6</a:t>
            </a:r>
          </a:p>
          <a:p>
            <a:pPr marL="0" indent="0">
              <a:buNone/>
            </a:pPr>
            <a:r>
              <a:rPr lang="id-ID" dirty="0" smtClean="0">
                <a:sym typeface="Wingdings" pitchFamily="2" charset="2"/>
              </a:rPr>
              <a:t>- Keaktifan </a:t>
            </a:r>
            <a:r>
              <a:rPr lang="id-ID" dirty="0">
                <a:sym typeface="Wingdings" pitchFamily="2" charset="2"/>
              </a:rPr>
              <a:t>dan Quis = 10 %</a:t>
            </a:r>
          </a:p>
          <a:p>
            <a:pPr marL="0" indent="0">
              <a:buNone/>
            </a:pPr>
            <a:r>
              <a:rPr lang="id-ID" dirty="0" smtClean="0">
                <a:sym typeface="Wingdings" pitchFamily="2" charset="2"/>
              </a:rPr>
              <a:t>- Presentasi </a:t>
            </a:r>
            <a:r>
              <a:rPr lang="id-ID" dirty="0">
                <a:sym typeface="Wingdings" pitchFamily="2" charset="2"/>
              </a:rPr>
              <a:t>Perancangan Pabrik Individu = 20%</a:t>
            </a:r>
          </a:p>
          <a:p>
            <a:pPr marL="0" indent="0">
              <a:buNone/>
            </a:pPr>
            <a:r>
              <a:rPr lang="id-ID" dirty="0" smtClean="0">
                <a:sym typeface="Wingdings" pitchFamily="2" charset="2"/>
              </a:rPr>
              <a:t>- UTS </a:t>
            </a:r>
            <a:r>
              <a:rPr lang="id-ID" dirty="0">
                <a:sym typeface="Wingdings" pitchFamily="2" charset="2"/>
              </a:rPr>
              <a:t>= 15%</a:t>
            </a:r>
          </a:p>
          <a:p>
            <a:pPr marL="0" indent="0">
              <a:buNone/>
            </a:pPr>
            <a:r>
              <a:rPr lang="id-ID" dirty="0" smtClean="0">
                <a:sym typeface="Wingdings" pitchFamily="2" charset="2"/>
              </a:rPr>
              <a:t>- UAS </a:t>
            </a:r>
            <a:r>
              <a:rPr lang="id-ID" dirty="0">
                <a:sym typeface="Wingdings" pitchFamily="2" charset="2"/>
              </a:rPr>
              <a:t>= 15%</a:t>
            </a:r>
          </a:p>
          <a:p>
            <a:pPr marL="0" indent="0">
              <a:buNone/>
            </a:pPr>
            <a:r>
              <a:rPr lang="id-ID" dirty="0" smtClean="0">
                <a:sym typeface="Wingdings" pitchFamily="2" charset="2"/>
              </a:rPr>
              <a:t>- Makalah </a:t>
            </a:r>
            <a:r>
              <a:rPr lang="id-ID" dirty="0">
                <a:sym typeface="Wingdings" pitchFamily="2" charset="2"/>
              </a:rPr>
              <a:t>Perancangan Pabrik Kelompok = 20%</a:t>
            </a:r>
            <a:endParaRPr lang="id-ID" dirty="0"/>
          </a:p>
          <a:p>
            <a:pPr marL="0" indent="0">
              <a:buNone/>
            </a:pPr>
            <a:r>
              <a:rPr lang="id-ID" dirty="0" smtClean="0"/>
              <a:t>- Presentasi </a:t>
            </a:r>
            <a:r>
              <a:rPr lang="id-ID" dirty="0"/>
              <a:t>Perancangan Pabrik Kelompok = 20%</a:t>
            </a:r>
          </a:p>
          <a:p>
            <a:pPr marL="0" indent="0">
              <a:buNone/>
            </a:pPr>
            <a:endParaRPr lang="id-ID" dirty="0">
              <a:sym typeface="Wingdings" pitchFamily="2" charset="2"/>
            </a:endParaRPr>
          </a:p>
          <a:p>
            <a:pPr marL="109728" indent="0">
              <a:buNone/>
            </a:pPr>
            <a:endParaRPr lang="id-ID" dirty="0"/>
          </a:p>
        </p:txBody>
      </p:sp>
    </p:spTree>
    <p:extLst>
      <p:ext uri="{BB962C8B-B14F-4D97-AF65-F5344CB8AC3E}">
        <p14:creationId xmlns:p14="http://schemas.microsoft.com/office/powerpoint/2010/main" val="22668033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95536" y="1052736"/>
            <a:ext cx="8424936" cy="2038784"/>
          </a:xfrm>
        </p:spPr>
        <p:txBody>
          <a:bodyPr>
            <a:normAutofit/>
          </a:bodyPr>
          <a:lstStyle/>
          <a:p>
            <a:pPr algn="ctr"/>
            <a:r>
              <a:rPr lang="id-ID" sz="5400" dirty="0" smtClean="0"/>
              <a:t>PERANCANGAN PABRIK</a:t>
            </a:r>
            <a:endParaRPr lang="id-ID" sz="1800" dirty="0"/>
          </a:p>
        </p:txBody>
      </p:sp>
      <p:sp>
        <p:nvSpPr>
          <p:cNvPr id="3" name="Subtitle 2"/>
          <p:cNvSpPr>
            <a:spLocks noGrp="1"/>
          </p:cNvSpPr>
          <p:nvPr>
            <p:ph type="subTitle" idx="1"/>
          </p:nvPr>
        </p:nvSpPr>
        <p:spPr>
          <a:xfrm>
            <a:off x="457200" y="4437112"/>
            <a:ext cx="8305800" cy="1944216"/>
          </a:xfrm>
        </p:spPr>
        <p:txBody>
          <a:bodyPr>
            <a:normAutofit fontScale="92500" lnSpcReduction="10000"/>
          </a:bodyPr>
          <a:lstStyle/>
          <a:p>
            <a:pPr algn="ctr"/>
            <a:r>
              <a:rPr lang="id-ID" dirty="0" smtClean="0">
                <a:solidFill>
                  <a:schemeClr val="tx1"/>
                </a:solidFill>
              </a:rPr>
              <a:t>M. Khoiron Ferdiansyah, STP., M.Sc</a:t>
            </a:r>
          </a:p>
          <a:p>
            <a:pPr algn="ctr"/>
            <a:r>
              <a:rPr lang="id-ID" dirty="0" smtClean="0">
                <a:solidFill>
                  <a:schemeClr val="tx1"/>
                </a:solidFill>
              </a:rPr>
              <a:t>Iffah Muflihati</a:t>
            </a:r>
            <a:r>
              <a:rPr lang="id-ID" dirty="0">
                <a:solidFill>
                  <a:schemeClr val="tx1"/>
                </a:solidFill>
              </a:rPr>
              <a:t>,</a:t>
            </a:r>
            <a:r>
              <a:rPr lang="id-ID" dirty="0" smtClean="0">
                <a:solidFill>
                  <a:schemeClr val="tx1"/>
                </a:solidFill>
              </a:rPr>
              <a:t> STP., M.Sc</a:t>
            </a:r>
          </a:p>
          <a:p>
            <a:endParaRPr lang="id-ID" dirty="0" smtClean="0"/>
          </a:p>
          <a:p>
            <a:endParaRPr lang="id-ID" dirty="0"/>
          </a:p>
          <a:p>
            <a:pPr algn="ctr"/>
            <a:r>
              <a:rPr lang="id-ID" sz="1700" dirty="0" smtClean="0"/>
              <a:t>PRODI TEKNOLOGI PANGAN</a:t>
            </a:r>
          </a:p>
          <a:p>
            <a:pPr algn="ctr"/>
            <a:r>
              <a:rPr lang="id-ID" sz="1700" dirty="0" smtClean="0"/>
              <a:t>UNIIVERSITAS PGRI SEMARANG</a:t>
            </a:r>
            <a:endParaRPr lang="id-ID" sz="1700" dirty="0"/>
          </a:p>
        </p:txBody>
      </p:sp>
    </p:spTree>
    <p:extLst>
      <p:ext uri="{BB962C8B-B14F-4D97-AF65-F5344CB8AC3E}">
        <p14:creationId xmlns:p14="http://schemas.microsoft.com/office/powerpoint/2010/main" val="101443815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692696"/>
            <a:ext cx="7315200" cy="794057"/>
          </a:xfrm>
        </p:spPr>
        <p:txBody>
          <a:bodyPr/>
          <a:lstStyle/>
          <a:p>
            <a:r>
              <a:rPr lang="id-ID" dirty="0" smtClean="0"/>
              <a:t>KONTRAK PERKULIAHAN</a:t>
            </a:r>
            <a:endParaRPr lang="id-ID" dirty="0"/>
          </a:p>
        </p:txBody>
      </p:sp>
      <p:sp>
        <p:nvSpPr>
          <p:cNvPr id="3" name="Content Placeholder 2"/>
          <p:cNvSpPr>
            <a:spLocks noGrp="1"/>
          </p:cNvSpPr>
          <p:nvPr>
            <p:ph idx="1"/>
          </p:nvPr>
        </p:nvSpPr>
        <p:spPr>
          <a:xfrm>
            <a:off x="539552" y="1412776"/>
            <a:ext cx="8064896" cy="5040560"/>
          </a:xfrm>
        </p:spPr>
        <p:txBody>
          <a:bodyPr>
            <a:noAutofit/>
          </a:bodyPr>
          <a:lstStyle/>
          <a:p>
            <a:pPr>
              <a:lnSpc>
                <a:spcPct val="150000"/>
              </a:lnSpc>
              <a:spcBef>
                <a:spcPts val="0"/>
              </a:spcBef>
              <a:spcAft>
                <a:spcPts val="0"/>
              </a:spcAft>
            </a:pPr>
            <a:r>
              <a:rPr lang="id-ID" sz="2000" dirty="0" smtClean="0">
                <a:latin typeface="Bell MT" pitchFamily="18" charset="0"/>
                <a:ea typeface="Batang" pitchFamily="18" charset="-127"/>
              </a:rPr>
              <a:t>Program Studi : Teknologi Pangan</a:t>
            </a:r>
          </a:p>
          <a:p>
            <a:pPr>
              <a:lnSpc>
                <a:spcPct val="150000"/>
              </a:lnSpc>
              <a:spcBef>
                <a:spcPts val="0"/>
              </a:spcBef>
              <a:spcAft>
                <a:spcPts val="0"/>
              </a:spcAft>
            </a:pPr>
            <a:r>
              <a:rPr lang="id-ID" sz="2000" dirty="0" smtClean="0">
                <a:latin typeface="Bell MT" pitchFamily="18" charset="0"/>
                <a:ea typeface="Batang" pitchFamily="18" charset="-127"/>
              </a:rPr>
              <a:t>Mata Kuliah : Perancangan Pabrik</a:t>
            </a:r>
          </a:p>
          <a:p>
            <a:pPr>
              <a:lnSpc>
                <a:spcPct val="150000"/>
              </a:lnSpc>
              <a:spcBef>
                <a:spcPts val="0"/>
              </a:spcBef>
              <a:spcAft>
                <a:spcPts val="0"/>
              </a:spcAft>
            </a:pPr>
            <a:r>
              <a:rPr lang="id-ID" sz="2000" dirty="0" smtClean="0">
                <a:latin typeface="Bell MT" pitchFamily="18" charset="0"/>
                <a:ea typeface="Batang" pitchFamily="18" charset="-127"/>
              </a:rPr>
              <a:t>Dosen Pengampu : M. Khoiron Ferdiansyah, STP., M.Sc.</a:t>
            </a:r>
          </a:p>
          <a:p>
            <a:pPr marL="0" indent="0">
              <a:lnSpc>
                <a:spcPct val="150000"/>
              </a:lnSpc>
              <a:spcBef>
                <a:spcPts val="0"/>
              </a:spcBef>
              <a:spcAft>
                <a:spcPts val="0"/>
              </a:spcAft>
              <a:buNone/>
            </a:pPr>
            <a:r>
              <a:rPr lang="id-ID" sz="2000" dirty="0">
                <a:latin typeface="Bell MT" pitchFamily="18" charset="0"/>
                <a:ea typeface="Batang" pitchFamily="18" charset="-127"/>
              </a:rPr>
              <a:t>	</a:t>
            </a:r>
            <a:r>
              <a:rPr lang="id-ID" sz="2000" dirty="0" smtClean="0">
                <a:latin typeface="Bell MT" pitchFamily="18" charset="0"/>
                <a:ea typeface="Batang" pitchFamily="18" charset="-127"/>
              </a:rPr>
              <a:t>	        Iffah Muflihati, STP., M.Sc.</a:t>
            </a:r>
          </a:p>
          <a:p>
            <a:pPr>
              <a:lnSpc>
                <a:spcPct val="150000"/>
              </a:lnSpc>
              <a:spcBef>
                <a:spcPts val="0"/>
              </a:spcBef>
              <a:spcAft>
                <a:spcPts val="0"/>
              </a:spcAft>
            </a:pPr>
            <a:r>
              <a:rPr lang="id-ID" sz="2000" dirty="0" smtClean="0">
                <a:latin typeface="Bell MT" pitchFamily="18" charset="0"/>
                <a:ea typeface="Batang" pitchFamily="18" charset="-127"/>
              </a:rPr>
              <a:t>Jumlah SKS : </a:t>
            </a:r>
            <a:r>
              <a:rPr lang="id-ID" sz="2000" dirty="0">
                <a:latin typeface="Bell MT" pitchFamily="18" charset="0"/>
                <a:ea typeface="Batang" pitchFamily="18" charset="-127"/>
              </a:rPr>
              <a:t>3</a:t>
            </a:r>
            <a:endParaRPr lang="id-ID" sz="2000" dirty="0" smtClean="0">
              <a:latin typeface="Bell MT" pitchFamily="18" charset="0"/>
              <a:ea typeface="Batang" pitchFamily="18" charset="-127"/>
            </a:endParaRPr>
          </a:p>
          <a:p>
            <a:pPr>
              <a:lnSpc>
                <a:spcPct val="150000"/>
              </a:lnSpc>
              <a:spcBef>
                <a:spcPts val="0"/>
              </a:spcBef>
              <a:spcAft>
                <a:spcPts val="0"/>
              </a:spcAft>
            </a:pPr>
            <a:r>
              <a:rPr lang="id-ID" sz="2000" dirty="0" smtClean="0">
                <a:latin typeface="Bell MT" pitchFamily="18" charset="0"/>
                <a:ea typeface="Batang" pitchFamily="18" charset="-127"/>
              </a:rPr>
              <a:t>Semester : </a:t>
            </a:r>
            <a:r>
              <a:rPr lang="id-ID" sz="2000" dirty="0">
                <a:latin typeface="Bell MT" pitchFamily="18" charset="0"/>
                <a:ea typeface="Batang" pitchFamily="18" charset="-127"/>
              </a:rPr>
              <a:t>V</a:t>
            </a:r>
            <a:r>
              <a:rPr lang="id-ID" sz="2000" dirty="0" smtClean="0">
                <a:latin typeface="Bell MT" pitchFamily="18" charset="0"/>
                <a:ea typeface="Batang" pitchFamily="18" charset="-127"/>
              </a:rPr>
              <a:t> (lima)</a:t>
            </a:r>
          </a:p>
          <a:p>
            <a:pPr>
              <a:lnSpc>
                <a:spcPct val="150000"/>
              </a:lnSpc>
              <a:spcBef>
                <a:spcPts val="0"/>
              </a:spcBef>
              <a:spcAft>
                <a:spcPts val="0"/>
              </a:spcAft>
            </a:pPr>
            <a:r>
              <a:rPr lang="id-ID" sz="2000" dirty="0" smtClean="0">
                <a:latin typeface="Bell MT" pitchFamily="18" charset="0"/>
                <a:ea typeface="Batang" pitchFamily="18" charset="-127"/>
              </a:rPr>
              <a:t>Deskripsi Mata Kuliah :</a:t>
            </a:r>
          </a:p>
          <a:p>
            <a:pPr marL="357188" indent="0">
              <a:spcBef>
                <a:spcPts val="0"/>
              </a:spcBef>
              <a:spcAft>
                <a:spcPts val="0"/>
              </a:spcAft>
              <a:buNone/>
            </a:pPr>
            <a:r>
              <a:rPr lang="id-ID" sz="2000" dirty="0" smtClean="0">
                <a:latin typeface="Bell MT" pitchFamily="18" charset="0"/>
              </a:rPr>
              <a:t>Tujuan </a:t>
            </a:r>
            <a:r>
              <a:rPr lang="id-ID" sz="2000" dirty="0">
                <a:latin typeface="Bell MT" pitchFamily="18" charset="0"/>
              </a:rPr>
              <a:t>dan cakupan perancangan pabrik, faktor-faktor perancangan, pemahaman bahan mentah dan produk dalam kaitannya penjabaran operasi dasar untuk perancangan proses. Pengertian kapasitas, pemilihan peralatan proses, penataan peralatan, persyaratan bangunan yang dapat memenuhi tuntutan proses serta pemilihan lokasi pabrik dan analisis kelayakan </a:t>
            </a:r>
            <a:r>
              <a:rPr lang="id-ID" sz="2000" dirty="0" smtClean="0">
                <a:latin typeface="Bell MT" pitchFamily="18" charset="0"/>
              </a:rPr>
              <a:t>ekonomi</a:t>
            </a:r>
            <a:r>
              <a:rPr lang="id-ID" sz="2000" dirty="0">
                <a:latin typeface="Bell MT" pitchFamily="18" charset="0"/>
              </a:rPr>
              <a:t>.</a:t>
            </a:r>
          </a:p>
          <a:p>
            <a:pPr>
              <a:spcBef>
                <a:spcPts val="0"/>
              </a:spcBef>
              <a:spcAft>
                <a:spcPts val="0"/>
              </a:spcAft>
            </a:pPr>
            <a:endParaRPr lang="id-ID" sz="2000" dirty="0">
              <a:latin typeface="Bell MT" pitchFamily="18" charset="0"/>
              <a:ea typeface="Batang" pitchFamily="18" charset="-127"/>
            </a:endParaRPr>
          </a:p>
          <a:p>
            <a:endParaRPr lang="id-ID" sz="2000" dirty="0" smtClean="0"/>
          </a:p>
        </p:txBody>
      </p:sp>
    </p:spTree>
    <p:extLst>
      <p:ext uri="{BB962C8B-B14F-4D97-AF65-F5344CB8AC3E}">
        <p14:creationId xmlns:p14="http://schemas.microsoft.com/office/powerpoint/2010/main" val="168910469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3568" y="620688"/>
            <a:ext cx="5791200" cy="900018"/>
          </a:xfrm>
        </p:spPr>
        <p:txBody>
          <a:bodyPr/>
          <a:lstStyle/>
          <a:p>
            <a:r>
              <a:rPr lang="id-ID" dirty="0" smtClean="0"/>
              <a:t>JADWAL PERTEMUAN</a:t>
            </a:r>
            <a:endParaRPr lang="id-ID" dirty="0"/>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3128545289"/>
              </p:ext>
            </p:extLst>
          </p:nvPr>
        </p:nvGraphicFramePr>
        <p:xfrm>
          <a:off x="683569" y="1700808"/>
          <a:ext cx="7560838" cy="4022432"/>
        </p:xfrm>
        <a:graphic>
          <a:graphicData uri="http://schemas.openxmlformats.org/drawingml/2006/table">
            <a:tbl>
              <a:tblPr firstRow="1" bandRow="1">
                <a:tableStyleId>{5C22544A-7EE6-4342-B048-85BDC9FD1C3A}</a:tableStyleId>
              </a:tblPr>
              <a:tblGrid>
                <a:gridCol w="2016223"/>
                <a:gridCol w="3672408"/>
                <a:gridCol w="1872207"/>
              </a:tblGrid>
              <a:tr h="370840">
                <a:tc>
                  <a:txBody>
                    <a:bodyPr/>
                    <a:lstStyle/>
                    <a:p>
                      <a:pPr algn="ctr"/>
                      <a:r>
                        <a:rPr lang="id-ID" dirty="0" smtClean="0"/>
                        <a:t>MINGGU KE-</a:t>
                      </a:r>
                      <a:endParaRPr lang="id-ID" dirty="0"/>
                    </a:p>
                  </a:txBody>
                  <a:tcPr/>
                </a:tc>
                <a:tc>
                  <a:txBody>
                    <a:bodyPr/>
                    <a:lstStyle/>
                    <a:p>
                      <a:pPr algn="ctr"/>
                      <a:r>
                        <a:rPr lang="id-ID" dirty="0" smtClean="0"/>
                        <a:t>MATERI</a:t>
                      </a:r>
                      <a:endParaRPr lang="id-ID" dirty="0"/>
                    </a:p>
                  </a:txBody>
                  <a:tcPr/>
                </a:tc>
                <a:tc>
                  <a:txBody>
                    <a:bodyPr/>
                    <a:lstStyle/>
                    <a:p>
                      <a:pPr algn="ctr"/>
                      <a:r>
                        <a:rPr lang="id-ID" dirty="0" smtClean="0"/>
                        <a:t>DOSEN</a:t>
                      </a:r>
                      <a:endParaRPr lang="id-ID" dirty="0"/>
                    </a:p>
                  </a:txBody>
                  <a:tcPr/>
                </a:tc>
              </a:tr>
              <a:tr h="370840">
                <a:tc>
                  <a:txBody>
                    <a:bodyPr/>
                    <a:lstStyle/>
                    <a:p>
                      <a:pPr algn="ctr"/>
                      <a:r>
                        <a:rPr lang="id-ID" dirty="0" smtClean="0"/>
                        <a:t>1</a:t>
                      </a:r>
                      <a:endParaRPr lang="id-ID" dirty="0"/>
                    </a:p>
                  </a:txBody>
                  <a:tcPr/>
                </a:tc>
                <a:tc>
                  <a:txBody>
                    <a:bodyPr/>
                    <a:lstStyle/>
                    <a:p>
                      <a:r>
                        <a:rPr lang="id-ID" baseline="0" dirty="0" smtClean="0"/>
                        <a:t>Pendahuluan</a:t>
                      </a:r>
                      <a:endParaRPr lang="id-ID" dirty="0"/>
                    </a:p>
                  </a:txBody>
                  <a:tcPr/>
                </a:tc>
                <a:tc>
                  <a:txBody>
                    <a:bodyPr/>
                    <a:lstStyle/>
                    <a:p>
                      <a:pPr algn="ctr"/>
                      <a:r>
                        <a:rPr lang="id-ID" dirty="0" smtClean="0"/>
                        <a:t>K – I</a:t>
                      </a:r>
                      <a:endParaRPr lang="id-ID" dirty="0"/>
                    </a:p>
                  </a:txBody>
                  <a:tcPr/>
                </a:tc>
              </a:tr>
              <a:tr h="370840">
                <a:tc>
                  <a:txBody>
                    <a:bodyPr/>
                    <a:lstStyle/>
                    <a:p>
                      <a:pPr algn="ctr"/>
                      <a:r>
                        <a:rPr lang="id-ID" dirty="0" smtClean="0"/>
                        <a:t>2</a:t>
                      </a:r>
                      <a:endParaRPr lang="id-ID" dirty="0"/>
                    </a:p>
                  </a:txBody>
                  <a:tcPr/>
                </a:tc>
                <a:tc>
                  <a:txBody>
                    <a:bodyPr/>
                    <a:lstStyle/>
                    <a:p>
                      <a:r>
                        <a:rPr lang="id-ID" dirty="0" smtClean="0"/>
                        <a:t>Perancangan Produk dan Peluang Pasar</a:t>
                      </a:r>
                      <a:endParaRPr lang="id-ID" dirty="0"/>
                    </a:p>
                  </a:txBody>
                  <a:tcPr/>
                </a:tc>
                <a:tc>
                  <a:txBody>
                    <a:bodyPr/>
                    <a:lstStyle/>
                    <a:p>
                      <a:pPr algn="ctr"/>
                      <a:r>
                        <a:rPr lang="id-ID" dirty="0" smtClean="0"/>
                        <a:t>K</a:t>
                      </a:r>
                      <a:endParaRPr lang="id-ID" dirty="0"/>
                    </a:p>
                  </a:txBody>
                  <a:tcPr/>
                </a:tc>
              </a:tr>
              <a:tr h="370840">
                <a:tc>
                  <a:txBody>
                    <a:bodyPr/>
                    <a:lstStyle/>
                    <a:p>
                      <a:pPr algn="ctr"/>
                      <a:r>
                        <a:rPr lang="id-ID" dirty="0" smtClean="0"/>
                        <a:t>3</a:t>
                      </a:r>
                      <a:endParaRPr lang="id-ID" dirty="0"/>
                    </a:p>
                  </a:txBody>
                  <a:tcPr/>
                </a:tc>
                <a:tc>
                  <a:txBody>
                    <a:bodyPr/>
                    <a:lstStyle/>
                    <a:p>
                      <a:r>
                        <a:rPr lang="id-ID" dirty="0" smtClean="0"/>
                        <a:t>Perancangan Proses</a:t>
                      </a:r>
                      <a:endParaRPr lang="id-ID" dirty="0"/>
                    </a:p>
                  </a:txBody>
                  <a:tcPr/>
                </a:tc>
                <a:tc>
                  <a:txBody>
                    <a:bodyPr/>
                    <a:lstStyle/>
                    <a:p>
                      <a:pPr algn="ctr"/>
                      <a:r>
                        <a:rPr lang="id-ID" dirty="0" smtClean="0"/>
                        <a:t>K</a:t>
                      </a:r>
                      <a:endParaRPr lang="id-ID" dirty="0"/>
                    </a:p>
                  </a:txBody>
                  <a:tcPr/>
                </a:tc>
              </a:tr>
              <a:tr h="370840">
                <a:tc>
                  <a:txBody>
                    <a:bodyPr/>
                    <a:lstStyle/>
                    <a:p>
                      <a:pPr algn="ctr"/>
                      <a:r>
                        <a:rPr lang="id-ID" dirty="0" smtClean="0"/>
                        <a:t>4</a:t>
                      </a:r>
                      <a:endParaRPr lang="id-ID"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id-ID" dirty="0" smtClean="0"/>
                        <a:t>Kapasitas</a:t>
                      </a:r>
                      <a:endParaRPr lang="id-ID" dirty="0"/>
                    </a:p>
                  </a:txBody>
                  <a:tcPr/>
                </a:tc>
                <a:tc>
                  <a:txBody>
                    <a:bodyPr/>
                    <a:lstStyle/>
                    <a:p>
                      <a:pPr algn="ctr"/>
                      <a:r>
                        <a:rPr lang="id-ID" dirty="0" smtClean="0"/>
                        <a:t>K</a:t>
                      </a:r>
                      <a:endParaRPr lang="id-ID" dirty="0"/>
                    </a:p>
                  </a:txBody>
                  <a:tcPr/>
                </a:tc>
              </a:tr>
              <a:tr h="415632">
                <a:tc>
                  <a:txBody>
                    <a:bodyPr/>
                    <a:lstStyle/>
                    <a:p>
                      <a:pPr algn="ctr"/>
                      <a:r>
                        <a:rPr lang="id-ID" dirty="0" smtClean="0"/>
                        <a:t>5</a:t>
                      </a:r>
                      <a:endParaRPr lang="id-ID" dirty="0"/>
                    </a:p>
                  </a:txBody>
                  <a:tcPr/>
                </a:tc>
                <a:tc>
                  <a:txBody>
                    <a:bodyPr/>
                    <a:lstStyle/>
                    <a:p>
                      <a:r>
                        <a:rPr lang="id-ID" dirty="0" smtClean="0"/>
                        <a:t>Kapasitas</a:t>
                      </a:r>
                      <a:r>
                        <a:rPr lang="id-ID" baseline="0" dirty="0" smtClean="0"/>
                        <a:t> (lanjutan)</a:t>
                      </a:r>
                      <a:endParaRPr lang="id-ID" dirty="0"/>
                    </a:p>
                  </a:txBody>
                  <a:tcPr/>
                </a:tc>
                <a:tc>
                  <a:txBody>
                    <a:bodyPr/>
                    <a:lstStyle/>
                    <a:p>
                      <a:pPr algn="ctr"/>
                      <a:r>
                        <a:rPr lang="id-ID" dirty="0" smtClean="0"/>
                        <a:t>K</a:t>
                      </a:r>
                      <a:endParaRPr lang="id-ID" dirty="0"/>
                    </a:p>
                  </a:txBody>
                  <a:tcPr/>
                </a:tc>
              </a:tr>
              <a:tr h="370840">
                <a:tc>
                  <a:txBody>
                    <a:bodyPr/>
                    <a:lstStyle/>
                    <a:p>
                      <a:pPr algn="ctr"/>
                      <a:r>
                        <a:rPr lang="id-ID" dirty="0" smtClean="0"/>
                        <a:t>6</a:t>
                      </a:r>
                      <a:endParaRPr lang="id-ID" dirty="0"/>
                    </a:p>
                  </a:txBody>
                  <a:tcPr/>
                </a:tc>
                <a:tc>
                  <a:txBody>
                    <a:bodyPr/>
                    <a:lstStyle/>
                    <a:p>
                      <a:r>
                        <a:rPr lang="id-ID" dirty="0" smtClean="0"/>
                        <a:t>Bahan Mentah</a:t>
                      </a:r>
                      <a:endParaRPr lang="id-ID" dirty="0"/>
                    </a:p>
                  </a:txBody>
                  <a:tcPr/>
                </a:tc>
                <a:tc>
                  <a:txBody>
                    <a:bodyPr/>
                    <a:lstStyle/>
                    <a:p>
                      <a:pPr algn="ctr"/>
                      <a:r>
                        <a:rPr lang="id-ID" dirty="0" smtClean="0"/>
                        <a:t>K</a:t>
                      </a:r>
                      <a:endParaRPr lang="id-ID" dirty="0"/>
                    </a:p>
                  </a:txBody>
                  <a:tcPr/>
                </a:tc>
              </a:tr>
              <a:tr h="370840">
                <a:tc>
                  <a:txBody>
                    <a:bodyPr/>
                    <a:lstStyle/>
                    <a:p>
                      <a:pPr algn="ctr"/>
                      <a:r>
                        <a:rPr lang="id-ID" dirty="0" smtClean="0"/>
                        <a:t>7</a:t>
                      </a:r>
                      <a:endParaRPr lang="id-ID" dirty="0"/>
                    </a:p>
                  </a:txBody>
                  <a:tcPr/>
                </a:tc>
                <a:tc>
                  <a:txBody>
                    <a:bodyPr/>
                    <a:lstStyle/>
                    <a:p>
                      <a:r>
                        <a:rPr lang="id-ID" dirty="0" smtClean="0"/>
                        <a:t>Peralatan</a:t>
                      </a:r>
                      <a:endParaRPr lang="id-ID" dirty="0"/>
                    </a:p>
                  </a:txBody>
                  <a:tcPr/>
                </a:tc>
                <a:tc>
                  <a:txBody>
                    <a:bodyPr/>
                    <a:lstStyle/>
                    <a:p>
                      <a:pPr algn="ctr"/>
                      <a:r>
                        <a:rPr lang="id-ID" dirty="0" smtClean="0"/>
                        <a:t>K</a:t>
                      </a:r>
                      <a:endParaRPr lang="id-ID" dirty="0"/>
                    </a:p>
                  </a:txBody>
                  <a:tcPr/>
                </a:tc>
              </a:tr>
              <a:tr h="370840">
                <a:tc>
                  <a:txBody>
                    <a:bodyPr/>
                    <a:lstStyle/>
                    <a:p>
                      <a:pPr algn="ctr"/>
                      <a:r>
                        <a:rPr lang="id-ID" dirty="0" smtClean="0"/>
                        <a:t>8</a:t>
                      </a:r>
                      <a:endParaRPr lang="id-ID" dirty="0"/>
                    </a:p>
                  </a:txBody>
                  <a:tcPr/>
                </a:tc>
                <a:tc>
                  <a:txBody>
                    <a:bodyPr/>
                    <a:lstStyle/>
                    <a:p>
                      <a:r>
                        <a:rPr lang="id-ID" dirty="0" smtClean="0"/>
                        <a:t>Review</a:t>
                      </a:r>
                      <a:endParaRPr lang="id-ID" dirty="0"/>
                    </a:p>
                  </a:txBody>
                  <a:tcPr/>
                </a:tc>
                <a:tc>
                  <a:txBody>
                    <a:bodyPr/>
                    <a:lstStyle/>
                    <a:p>
                      <a:pPr algn="ctr"/>
                      <a:r>
                        <a:rPr lang="id-ID" dirty="0" smtClean="0"/>
                        <a:t>K</a:t>
                      </a:r>
                      <a:endParaRPr lang="id-ID" dirty="0"/>
                    </a:p>
                  </a:txBody>
                  <a:tcPr/>
                </a:tc>
              </a:tr>
              <a:tr h="370840">
                <a:tc>
                  <a:txBody>
                    <a:bodyPr/>
                    <a:lstStyle/>
                    <a:p>
                      <a:pPr algn="ctr"/>
                      <a:r>
                        <a:rPr lang="id-ID" dirty="0" smtClean="0"/>
                        <a:t>9</a:t>
                      </a:r>
                      <a:endParaRPr lang="id-ID" dirty="0"/>
                    </a:p>
                  </a:txBody>
                  <a:tcPr/>
                </a:tc>
                <a:tc>
                  <a:txBody>
                    <a:bodyPr/>
                    <a:lstStyle/>
                    <a:p>
                      <a:r>
                        <a:rPr lang="id-ID" dirty="0" smtClean="0"/>
                        <a:t>UTS</a:t>
                      </a:r>
                      <a:endParaRPr lang="id-ID" dirty="0"/>
                    </a:p>
                  </a:txBody>
                  <a:tcPr/>
                </a:tc>
                <a:tc>
                  <a:txBody>
                    <a:bodyPr/>
                    <a:lstStyle/>
                    <a:p>
                      <a:pPr algn="ctr"/>
                      <a:r>
                        <a:rPr lang="id-ID" dirty="0" smtClean="0"/>
                        <a:t>K</a:t>
                      </a:r>
                      <a:endParaRPr lang="id-ID" dirty="0"/>
                    </a:p>
                  </a:txBody>
                  <a:tcPr/>
                </a:tc>
              </a:tr>
            </a:tbl>
          </a:graphicData>
        </a:graphic>
      </p:graphicFrame>
    </p:spTree>
    <p:extLst>
      <p:ext uri="{BB962C8B-B14F-4D97-AF65-F5344CB8AC3E}">
        <p14:creationId xmlns:p14="http://schemas.microsoft.com/office/powerpoint/2010/main" val="92898012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extLst>
              <p:ext uri="{D42A27DB-BD31-4B8C-83A1-F6EECF244321}">
                <p14:modId xmlns:p14="http://schemas.microsoft.com/office/powerpoint/2010/main" val="3505276068"/>
              </p:ext>
            </p:extLst>
          </p:nvPr>
        </p:nvGraphicFramePr>
        <p:xfrm>
          <a:off x="611560" y="1124744"/>
          <a:ext cx="7776864" cy="2966720"/>
        </p:xfrm>
        <a:graphic>
          <a:graphicData uri="http://schemas.openxmlformats.org/drawingml/2006/table">
            <a:tbl>
              <a:tblPr firstRow="1" bandRow="1">
                <a:tableStyleId>{5C22544A-7EE6-4342-B048-85BDC9FD1C3A}</a:tableStyleId>
              </a:tblPr>
              <a:tblGrid>
                <a:gridCol w="1944216"/>
                <a:gridCol w="4248472"/>
                <a:gridCol w="1584176"/>
              </a:tblGrid>
              <a:tr h="370840">
                <a:tc>
                  <a:txBody>
                    <a:bodyPr/>
                    <a:lstStyle/>
                    <a:p>
                      <a:pPr algn="ctr"/>
                      <a:r>
                        <a:rPr lang="id-ID" dirty="0" smtClean="0"/>
                        <a:t>MINGGU KE-</a:t>
                      </a:r>
                      <a:endParaRPr lang="id-ID" dirty="0"/>
                    </a:p>
                  </a:txBody>
                  <a:tcPr/>
                </a:tc>
                <a:tc>
                  <a:txBody>
                    <a:bodyPr/>
                    <a:lstStyle/>
                    <a:p>
                      <a:pPr algn="ctr"/>
                      <a:r>
                        <a:rPr lang="id-ID" dirty="0" smtClean="0"/>
                        <a:t>MATERI</a:t>
                      </a:r>
                      <a:endParaRPr lang="id-ID" dirty="0"/>
                    </a:p>
                  </a:txBody>
                  <a:tcPr/>
                </a:tc>
                <a:tc>
                  <a:txBody>
                    <a:bodyPr/>
                    <a:lstStyle/>
                    <a:p>
                      <a:pPr algn="ctr"/>
                      <a:r>
                        <a:rPr lang="id-ID" dirty="0" smtClean="0"/>
                        <a:t>DOSEN</a:t>
                      </a:r>
                      <a:endParaRPr lang="id-ID" dirty="0"/>
                    </a:p>
                  </a:txBody>
                  <a:tcPr/>
                </a:tc>
              </a:tr>
              <a:tr h="370840">
                <a:tc>
                  <a:txBody>
                    <a:bodyPr/>
                    <a:lstStyle/>
                    <a:p>
                      <a:pPr algn="ctr"/>
                      <a:r>
                        <a:rPr lang="id-ID" dirty="0" smtClean="0"/>
                        <a:t>10</a:t>
                      </a:r>
                      <a:endParaRPr lang="id-ID" dirty="0"/>
                    </a:p>
                  </a:txBody>
                  <a:tcPr/>
                </a:tc>
                <a:tc>
                  <a:txBody>
                    <a:bodyPr/>
                    <a:lstStyle/>
                    <a:p>
                      <a:r>
                        <a:rPr lang="id-ID" dirty="0" smtClean="0">
                          <a:solidFill>
                            <a:schemeClr val="tx1"/>
                          </a:solidFill>
                        </a:rPr>
                        <a:t>Bangunan</a:t>
                      </a:r>
                      <a:endParaRPr lang="id-ID" dirty="0">
                        <a:solidFill>
                          <a:schemeClr val="tx1"/>
                        </a:solidFill>
                      </a:endParaRPr>
                    </a:p>
                  </a:txBody>
                  <a:tcPr/>
                </a:tc>
                <a:tc>
                  <a:txBody>
                    <a:bodyPr/>
                    <a:lstStyle/>
                    <a:p>
                      <a:pPr algn="ctr"/>
                      <a:r>
                        <a:rPr lang="id-ID" dirty="0" smtClean="0">
                          <a:solidFill>
                            <a:schemeClr val="tx1"/>
                          </a:solidFill>
                        </a:rPr>
                        <a:t>I</a:t>
                      </a:r>
                      <a:endParaRPr lang="id-ID" dirty="0">
                        <a:solidFill>
                          <a:schemeClr val="tx1"/>
                        </a:solidFill>
                      </a:endParaRPr>
                    </a:p>
                  </a:txBody>
                  <a:tcPr/>
                </a:tc>
              </a:tr>
              <a:tr h="370840">
                <a:tc>
                  <a:txBody>
                    <a:bodyPr/>
                    <a:lstStyle/>
                    <a:p>
                      <a:pPr algn="ctr"/>
                      <a:r>
                        <a:rPr lang="id-ID" dirty="0" smtClean="0"/>
                        <a:t>11</a:t>
                      </a:r>
                      <a:endParaRPr lang="id-ID"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id-ID" dirty="0" smtClean="0">
                          <a:solidFill>
                            <a:schemeClr val="tx1"/>
                          </a:solidFill>
                        </a:rPr>
                        <a:t>Lokasi</a:t>
                      </a:r>
                      <a:endParaRPr lang="id-ID" dirty="0">
                        <a:solidFill>
                          <a:schemeClr val="tx1"/>
                        </a:solidFill>
                      </a:endParaRPr>
                    </a:p>
                  </a:txBody>
                  <a:tcPr/>
                </a:tc>
                <a:tc>
                  <a:txBody>
                    <a:bodyPr/>
                    <a:lstStyle/>
                    <a:p>
                      <a:pPr algn="ctr"/>
                      <a:r>
                        <a:rPr lang="id-ID" dirty="0" smtClean="0">
                          <a:solidFill>
                            <a:schemeClr val="tx1"/>
                          </a:solidFill>
                        </a:rPr>
                        <a:t>I</a:t>
                      </a:r>
                      <a:endParaRPr lang="id-ID" dirty="0">
                        <a:solidFill>
                          <a:schemeClr val="tx1"/>
                        </a:solidFill>
                      </a:endParaRPr>
                    </a:p>
                  </a:txBody>
                  <a:tcPr/>
                </a:tc>
              </a:tr>
              <a:tr h="370840">
                <a:tc>
                  <a:txBody>
                    <a:bodyPr/>
                    <a:lstStyle/>
                    <a:p>
                      <a:pPr algn="ctr"/>
                      <a:r>
                        <a:rPr lang="id-ID" dirty="0" smtClean="0"/>
                        <a:t>12</a:t>
                      </a:r>
                      <a:endParaRPr lang="id-ID" dirty="0"/>
                    </a:p>
                  </a:txBody>
                  <a:tcPr/>
                </a:tc>
                <a:tc>
                  <a:txBody>
                    <a:bodyPr/>
                    <a:lstStyle/>
                    <a:p>
                      <a:r>
                        <a:rPr lang="id-ID" dirty="0" smtClean="0"/>
                        <a:t>Tata Letak</a:t>
                      </a:r>
                      <a:endParaRPr lang="id-ID" dirty="0"/>
                    </a:p>
                  </a:txBody>
                  <a:tcPr/>
                </a:tc>
                <a:tc>
                  <a:txBody>
                    <a:bodyPr/>
                    <a:lstStyle/>
                    <a:p>
                      <a:pPr algn="ctr"/>
                      <a:r>
                        <a:rPr lang="id-ID" dirty="0" smtClean="0">
                          <a:solidFill>
                            <a:schemeClr val="tx1"/>
                          </a:solidFill>
                        </a:rPr>
                        <a:t>I</a:t>
                      </a:r>
                      <a:endParaRPr lang="id-ID" dirty="0">
                        <a:solidFill>
                          <a:schemeClr val="tx1"/>
                        </a:solidFill>
                      </a:endParaRPr>
                    </a:p>
                  </a:txBody>
                  <a:tcPr/>
                </a:tc>
              </a:tr>
              <a:tr h="370840">
                <a:tc>
                  <a:txBody>
                    <a:bodyPr/>
                    <a:lstStyle/>
                    <a:p>
                      <a:pPr algn="ctr"/>
                      <a:r>
                        <a:rPr lang="id-ID" dirty="0" smtClean="0"/>
                        <a:t>13</a:t>
                      </a:r>
                      <a:endParaRPr lang="id-ID" dirty="0"/>
                    </a:p>
                  </a:txBody>
                  <a:tcPr/>
                </a:tc>
                <a:tc>
                  <a:txBody>
                    <a:bodyPr/>
                    <a:lstStyle/>
                    <a:p>
                      <a:r>
                        <a:rPr lang="id-ID" dirty="0" smtClean="0">
                          <a:solidFill>
                            <a:schemeClr val="tx1"/>
                          </a:solidFill>
                        </a:rPr>
                        <a:t>Modal</a:t>
                      </a:r>
                      <a:endParaRPr lang="id-ID" dirty="0">
                        <a:solidFill>
                          <a:schemeClr val="tx1"/>
                        </a:solidFill>
                      </a:endParaRPr>
                    </a:p>
                  </a:txBody>
                  <a:tcPr/>
                </a:tc>
                <a:tc>
                  <a:txBody>
                    <a:bodyPr/>
                    <a:lstStyle/>
                    <a:p>
                      <a:pPr algn="ctr"/>
                      <a:r>
                        <a:rPr lang="id-ID" dirty="0" smtClean="0">
                          <a:solidFill>
                            <a:schemeClr val="tx1"/>
                          </a:solidFill>
                        </a:rPr>
                        <a:t>I</a:t>
                      </a:r>
                      <a:endParaRPr lang="id-ID" dirty="0">
                        <a:solidFill>
                          <a:schemeClr val="tx1"/>
                        </a:solidFill>
                      </a:endParaRPr>
                    </a:p>
                  </a:txBody>
                  <a:tcPr/>
                </a:tc>
              </a:tr>
              <a:tr h="370840">
                <a:tc>
                  <a:txBody>
                    <a:bodyPr/>
                    <a:lstStyle/>
                    <a:p>
                      <a:pPr algn="ctr"/>
                      <a:r>
                        <a:rPr lang="id-ID" dirty="0" smtClean="0"/>
                        <a:t>14</a:t>
                      </a:r>
                      <a:endParaRPr lang="id-ID" dirty="0"/>
                    </a:p>
                  </a:txBody>
                  <a:tcPr/>
                </a:tc>
                <a:tc>
                  <a:txBody>
                    <a:bodyPr/>
                    <a:lstStyle/>
                    <a:p>
                      <a:r>
                        <a:rPr lang="id-ID" dirty="0" smtClean="0">
                          <a:solidFill>
                            <a:schemeClr val="tx1"/>
                          </a:solidFill>
                        </a:rPr>
                        <a:t>Biaya Produksi</a:t>
                      </a:r>
                      <a:endParaRPr lang="id-ID" dirty="0">
                        <a:solidFill>
                          <a:schemeClr val="tx1"/>
                        </a:solidFill>
                      </a:endParaRPr>
                    </a:p>
                  </a:txBody>
                  <a:tcPr/>
                </a:tc>
                <a:tc>
                  <a:txBody>
                    <a:bodyPr/>
                    <a:lstStyle/>
                    <a:p>
                      <a:pPr algn="ctr"/>
                      <a:r>
                        <a:rPr lang="id-ID" dirty="0" smtClean="0">
                          <a:solidFill>
                            <a:schemeClr val="tx1"/>
                          </a:solidFill>
                        </a:rPr>
                        <a:t>I</a:t>
                      </a:r>
                      <a:endParaRPr lang="id-ID" dirty="0">
                        <a:solidFill>
                          <a:schemeClr val="tx1"/>
                        </a:solidFill>
                      </a:endParaRPr>
                    </a:p>
                  </a:txBody>
                  <a:tcPr/>
                </a:tc>
              </a:tr>
              <a:tr h="370840">
                <a:tc>
                  <a:txBody>
                    <a:bodyPr/>
                    <a:lstStyle/>
                    <a:p>
                      <a:pPr algn="ctr"/>
                      <a:r>
                        <a:rPr lang="id-ID" dirty="0" smtClean="0"/>
                        <a:t>15</a:t>
                      </a:r>
                      <a:endParaRPr lang="id-ID"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id-ID" dirty="0" smtClean="0">
                          <a:solidFill>
                            <a:schemeClr val="tx1"/>
                          </a:solidFill>
                        </a:rPr>
                        <a:t>Analisis Ekonomi</a:t>
                      </a:r>
                      <a:endParaRPr lang="id-ID" dirty="0">
                        <a:solidFill>
                          <a:schemeClr val="tx1"/>
                        </a:solidFill>
                      </a:endParaRPr>
                    </a:p>
                  </a:txBody>
                  <a:tcPr/>
                </a:tc>
                <a:tc>
                  <a:txBody>
                    <a:bodyPr/>
                    <a:lstStyle/>
                    <a:p>
                      <a:pPr algn="ctr"/>
                      <a:r>
                        <a:rPr lang="id-ID" dirty="0" smtClean="0">
                          <a:solidFill>
                            <a:schemeClr val="tx1"/>
                          </a:solidFill>
                        </a:rPr>
                        <a:t>I</a:t>
                      </a:r>
                      <a:endParaRPr lang="id-ID" dirty="0">
                        <a:solidFill>
                          <a:schemeClr val="tx1"/>
                        </a:solidFill>
                      </a:endParaRPr>
                    </a:p>
                  </a:txBody>
                  <a:tcPr/>
                </a:tc>
              </a:tr>
              <a:tr h="370840">
                <a:tc>
                  <a:txBody>
                    <a:bodyPr/>
                    <a:lstStyle/>
                    <a:p>
                      <a:pPr algn="ctr"/>
                      <a:r>
                        <a:rPr lang="id-ID" dirty="0" smtClean="0"/>
                        <a:t>16</a:t>
                      </a:r>
                      <a:endParaRPr lang="id-ID"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id-ID" strike="noStrike" dirty="0" smtClean="0"/>
                        <a:t>UAS</a:t>
                      </a:r>
                      <a:endParaRPr lang="id-ID" strike="noStrike" dirty="0"/>
                    </a:p>
                  </a:txBody>
                  <a:tcPr/>
                </a:tc>
                <a:tc>
                  <a:txBody>
                    <a:bodyPr/>
                    <a:lstStyle/>
                    <a:p>
                      <a:pPr algn="ctr"/>
                      <a:r>
                        <a:rPr lang="id-ID" strike="noStrike" dirty="0" smtClean="0"/>
                        <a:t>I</a:t>
                      </a:r>
                      <a:endParaRPr lang="id-ID" strike="noStrike" dirty="0"/>
                    </a:p>
                  </a:txBody>
                  <a:tcPr/>
                </a:tc>
              </a:tr>
            </a:tbl>
          </a:graphicData>
        </a:graphic>
      </p:graphicFrame>
    </p:spTree>
    <p:extLst>
      <p:ext uri="{BB962C8B-B14F-4D97-AF65-F5344CB8AC3E}">
        <p14:creationId xmlns:p14="http://schemas.microsoft.com/office/powerpoint/2010/main" val="2322915545"/>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Urban">
  <a:themeElements>
    <a:clrScheme name="Urban">
      <a:dk1>
        <a:sysClr val="windowText" lastClr="000000"/>
      </a:dk1>
      <a:lt1>
        <a:sysClr val="window" lastClr="FFFFFF"/>
      </a:lt1>
      <a:dk2>
        <a:srgbClr val="424456"/>
      </a:dk2>
      <a:lt2>
        <a:srgbClr val="DEDEDE"/>
      </a:lt2>
      <a:accent1>
        <a:srgbClr val="53548A"/>
      </a:accent1>
      <a:accent2>
        <a:srgbClr val="438086"/>
      </a:accent2>
      <a:accent3>
        <a:srgbClr val="A04DA3"/>
      </a:accent3>
      <a:accent4>
        <a:srgbClr val="C4652D"/>
      </a:accent4>
      <a:accent5>
        <a:srgbClr val="8B5D3D"/>
      </a:accent5>
      <a:accent6>
        <a:srgbClr val="5C92B5"/>
      </a:accent6>
      <a:hlink>
        <a:srgbClr val="67AFBD"/>
      </a:hlink>
      <a:folHlink>
        <a:srgbClr val="C2A874"/>
      </a:folHlink>
    </a:clrScheme>
    <a:fontScheme name="Urban">
      <a:majorFont>
        <a:latin typeface="Trebuchet MS"/>
        <a:ea typeface=""/>
        <a:cs typeface=""/>
        <a:font script="Jpan" typeface="HGｺﾞｼｯｸM"/>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eorgia"/>
        <a:ea typeface=""/>
        <a:cs typeface=""/>
        <a:font script="Jpan" typeface="HG明朝B"/>
        <a:font script="Hang" typeface="맑은 고딕"/>
        <a:font script="Hans" typeface="宋体"/>
        <a:font script="Hant" typeface="新細明體"/>
        <a:font script="Arab" typeface="Arial"/>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Urban">
      <a:fillStyleLst>
        <a:solidFill>
          <a:schemeClr val="phClr"/>
        </a:solidFill>
        <a:gradFill rotWithShape="1">
          <a:gsLst>
            <a:gs pos="0">
              <a:schemeClr val="phClr">
                <a:tint val="1000"/>
                <a:satMod val="255000"/>
              </a:schemeClr>
            </a:gs>
            <a:gs pos="55000">
              <a:schemeClr val="phClr">
                <a:tint val="12000"/>
                <a:satMod val="255000"/>
              </a:schemeClr>
            </a:gs>
            <a:gs pos="100000">
              <a:schemeClr val="phClr">
                <a:tint val="45000"/>
                <a:satMod val="250000"/>
              </a:schemeClr>
            </a:gs>
          </a:gsLst>
          <a:path path="circle">
            <a:fillToRect l="-40000" t="-90000" r="140000" b="190000"/>
          </a:path>
        </a:gradFill>
        <a:gradFill rotWithShape="1">
          <a:gsLst>
            <a:gs pos="0">
              <a:schemeClr val="phClr">
                <a:tint val="43000"/>
                <a:satMod val="165000"/>
              </a:schemeClr>
            </a:gs>
            <a:gs pos="55000">
              <a:schemeClr val="phClr">
                <a:tint val="83000"/>
                <a:satMod val="155000"/>
              </a:schemeClr>
            </a:gs>
            <a:gs pos="100000">
              <a:schemeClr val="phClr">
                <a:shade val="85000"/>
              </a:schemeClr>
            </a:gs>
          </a:gsLst>
          <a:path path="circle">
            <a:fillToRect l="-40000" t="-90000" r="140000" b="190000"/>
          </a:path>
        </a:gradFill>
      </a:fillStyleLst>
      <a:lnStyleLst>
        <a:ln w="9525" cap="flat" cmpd="sng" algn="ctr">
          <a:solidFill>
            <a:schemeClr val="phClr"/>
          </a:solidFill>
          <a:prstDash val="solid"/>
        </a:ln>
        <a:ln w="19050" cap="flat" cmpd="sng" algn="ctr">
          <a:solidFill>
            <a:schemeClr val="phClr"/>
          </a:solidFill>
          <a:prstDash val="solid"/>
        </a:ln>
        <a:ln w="31750" cap="flat" cmpd="sng" algn="ctr">
          <a:solidFill>
            <a:schemeClr val="phClr"/>
          </a:solidFill>
          <a:prstDash val="solid"/>
        </a:ln>
      </a:lnStyleLst>
      <a:effectStyleLst>
        <a:effectStyle>
          <a:effectLst>
            <a:outerShdw blurRad="51500" dist="25400" dir="5400000" rotWithShape="0">
              <a:srgbClr val="000000">
                <a:alpha val="40000"/>
              </a:srgbClr>
            </a:outerShdw>
          </a:effectLst>
        </a:effectStyle>
        <a:effectStyle>
          <a:effectLst>
            <a:outerShdw blurRad="50800" dist="25400" dir="5400000" rotWithShape="0">
              <a:srgbClr val="000000">
                <a:alpha val="4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flat" dir="t">
              <a:rot lat="0" lon="0" rev="20040000"/>
            </a:lightRig>
          </a:scene3d>
          <a:sp3d contourW="12700" prstMaterial="dkEdge">
            <a:bevelT w="25400" h="38100" prst="convex"/>
            <a:contourClr>
              <a:schemeClr val="phClr">
                <a:satMod val="115000"/>
              </a:schemeClr>
            </a:contourClr>
          </a:sp3d>
        </a:effectStyle>
      </a:effectStyleLst>
      <a:bgFillStyleLst>
        <a:solidFill>
          <a:schemeClr val="phClr"/>
        </a:solidFill>
        <a:gradFill rotWithShape="1">
          <a:gsLst>
            <a:gs pos="100000">
              <a:schemeClr val="phClr">
                <a:tint val="80000"/>
                <a:satMod val="250000"/>
              </a:schemeClr>
            </a:gs>
            <a:gs pos="60000">
              <a:schemeClr val="phClr">
                <a:shade val="38000"/>
                <a:satMod val="175000"/>
              </a:schemeClr>
            </a:gs>
            <a:gs pos="0">
              <a:schemeClr val="phClr">
                <a:shade val="30000"/>
                <a:satMod val="175000"/>
              </a:schemeClr>
            </a:gs>
          </a:gsLst>
          <a:lin ang="5400000" scaled="0"/>
        </a:gradFill>
        <a:blipFill>
          <a:blip xmlns:r="http://schemas.openxmlformats.org/officeDocument/2006/relationships" r:embed="rId1">
            <a:duotone>
              <a:schemeClr val="phClr">
                <a:shade val="48000"/>
              </a:schemeClr>
              <a:schemeClr val="phClr">
                <a:tint val="96000"/>
                <a:satMod val="150000"/>
              </a:schemeClr>
            </a:duotone>
          </a:blip>
          <a:tile tx="0" ty="0" sx="80000" sy="8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Urban</Template>
  <TotalTime>847</TotalTime>
  <Words>325</Words>
  <Application>Microsoft Office PowerPoint</Application>
  <PresentationFormat>On-screen Show (4:3)</PresentationFormat>
  <Paragraphs>113</Paragraphs>
  <Slides>8</Slides>
  <Notes>1</Notes>
  <HiddenSlides>0</HiddenSlides>
  <MMClips>0</MMClip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Urban</vt:lpstr>
      <vt:lpstr>PERANCANGAN PABRIK &amp; PERANCANGAN PABRIK LANJUT</vt:lpstr>
      <vt:lpstr>MAPPING PERKULIAHAN </vt:lpstr>
      <vt:lpstr>PowerPoint Presentation</vt:lpstr>
      <vt:lpstr>PENILAIAN</vt:lpstr>
      <vt:lpstr>PERANCANGAN PABRIK</vt:lpstr>
      <vt:lpstr>KONTRAK PERKULIAHAN</vt:lpstr>
      <vt:lpstr>JADWAL PERTEMUAN</vt:lpstr>
      <vt:lpstr>PowerPoint Presentation</vt:lpstr>
    </vt:vector>
  </TitlesOfParts>
  <Company>home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PENGANTAR TEKNOLOGI PANGAN (minggu ke-1)</dc:title>
  <dc:creator>Khoiron PC</dc:creator>
  <cp:lastModifiedBy>ASUS</cp:lastModifiedBy>
  <cp:revision>37</cp:revision>
  <dcterms:created xsi:type="dcterms:W3CDTF">2014-09-04T03:04:36Z</dcterms:created>
  <dcterms:modified xsi:type="dcterms:W3CDTF">2017-09-10T10:05:12Z</dcterms:modified>
</cp:coreProperties>
</file>