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97"/>
  </p:notes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20" r:id="rId61"/>
    <p:sldId id="321" r:id="rId62"/>
    <p:sldId id="322" r:id="rId63"/>
    <p:sldId id="323" r:id="rId64"/>
    <p:sldId id="324" r:id="rId65"/>
    <p:sldId id="325" r:id="rId66"/>
    <p:sldId id="326" r:id="rId67"/>
    <p:sldId id="327" r:id="rId68"/>
    <p:sldId id="328" r:id="rId69"/>
    <p:sldId id="329" r:id="rId70"/>
    <p:sldId id="330" r:id="rId71"/>
    <p:sldId id="331" r:id="rId72"/>
    <p:sldId id="332" r:id="rId73"/>
    <p:sldId id="333" r:id="rId74"/>
    <p:sldId id="334" r:id="rId75"/>
    <p:sldId id="335" r:id="rId76"/>
    <p:sldId id="336" r:id="rId77"/>
    <p:sldId id="337" r:id="rId78"/>
    <p:sldId id="338" r:id="rId79"/>
    <p:sldId id="339" r:id="rId80"/>
    <p:sldId id="340" r:id="rId81"/>
    <p:sldId id="341" r:id="rId82"/>
    <p:sldId id="342" r:id="rId83"/>
    <p:sldId id="343" r:id="rId84"/>
    <p:sldId id="344" r:id="rId85"/>
    <p:sldId id="345" r:id="rId86"/>
    <p:sldId id="346" r:id="rId87"/>
    <p:sldId id="347" r:id="rId88"/>
    <p:sldId id="348" r:id="rId89"/>
    <p:sldId id="349" r:id="rId90"/>
    <p:sldId id="350" r:id="rId91"/>
    <p:sldId id="351" r:id="rId92"/>
    <p:sldId id="352" r:id="rId93"/>
    <p:sldId id="353" r:id="rId94"/>
    <p:sldId id="354" r:id="rId95"/>
    <p:sldId id="257" r:id="rId96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6767"/>
    <a:srgbClr val="2E3640"/>
    <a:srgbClr val="E33830"/>
    <a:srgbClr val="EF792F"/>
    <a:srgbClr val="EFB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79" autoAdjust="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emf"/><Relationship Id="rId4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DEEE8-DD20-484A-8131-6FC2E9CD1531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085850"/>
            <a:ext cx="3908425" cy="2932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39763" y="4179888"/>
            <a:ext cx="5121275" cy="34210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7E786-C951-4016-AA92-DF8726FDF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136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175A738-F610-4159-9AE0-60E72840DEAE}" type="slidenum">
              <a:rPr lang="de-DE" sz="1200"/>
              <a:pPr/>
              <a:t>60</a:t>
            </a:fld>
            <a:endParaRPr lang="de-DE" sz="120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33344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5D02FB3-42DF-4C82-A30D-9879BCEC3301}" type="slidenum">
              <a:rPr lang="de-DE" sz="1200"/>
              <a:pPr/>
              <a:t>61</a:t>
            </a:fld>
            <a:endParaRPr lang="de-DE" sz="120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77264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3D8ABF3-3D34-46BD-AF79-CFDE94E5A702}" type="slidenum">
              <a:rPr lang="de-DE" sz="1200"/>
              <a:pPr/>
              <a:t>62</a:t>
            </a:fld>
            <a:endParaRPr lang="de-DE" sz="120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29282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AD5FBE5-C69F-4AE1-AA59-D067351D8AA0}" type="slidenum">
              <a:rPr lang="de-DE" sz="1200"/>
              <a:pPr/>
              <a:t>63</a:t>
            </a:fld>
            <a:endParaRPr lang="de-DE" sz="120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433005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C03C129-942E-43BE-8A15-7A5F76AD4E0C}" type="slidenum">
              <a:rPr lang="de-DE" sz="1200"/>
              <a:pPr/>
              <a:t>68</a:t>
            </a:fld>
            <a:endParaRPr lang="de-DE" sz="12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Erster Schritt ist die „Analyse der Analysebedürfnisse“. Welche Art von Fragen stellt der Anwender. </a:t>
            </a:r>
          </a:p>
          <a:p>
            <a:pPr eaLnBrk="1" hangingPunct="1"/>
            <a:r>
              <a:rPr lang="de-DE" smtClean="0"/>
              <a:t>Klassifikation in:</a:t>
            </a:r>
          </a:p>
          <a:p>
            <a:pPr eaLnBrk="1" hangingPunct="1"/>
            <a:r>
              <a:rPr lang="de-DE" smtClean="0"/>
              <a:t>Reporting: klassisches Berichtswesen, vordefinierte Reports (Fragestellung: was ist passiert?) z.B. Umsatzaufstellung der Filialen nach Produktgruppen (jeden ersten Montag im Monat). Mehrwert durch DW gegenüber bestehenden Reporting-Lösungen: kürzere Berichtszeiträume, höhere Datenqualität, größere Flexibilität</a:t>
            </a:r>
          </a:p>
          <a:p>
            <a:pPr eaLnBrk="1" hangingPunct="1"/>
            <a:r>
              <a:rPr lang="de-DE" smtClean="0"/>
              <a:t>OLAP: interaktive Analysen im MD-Modell. Möglichkeit der interaktiven Analyse innerhalb der vorgegebenen Strukturen (Fragestellung: Warum ist etwas passiert?) Bsp.: Warum ist der Umsatz an Haushaltsgeräten unter dem Soll geblieben-&gt;Drill-down auf Einzelprodukte</a:t>
            </a:r>
          </a:p>
          <a:p>
            <a:pPr eaLnBrk="1" hangingPunct="1"/>
            <a:r>
              <a:rPr lang="de-DE" smtClean="0"/>
              <a:t>ad-hoc Abfragen: zusätzlich Abfragen außerhalb der vorgegebenen Struktur z.B. in SQL formuliert</a:t>
            </a:r>
          </a:p>
          <a:p>
            <a:pPr eaLnBrk="1" hangingPunct="1"/>
            <a:r>
              <a:rPr lang="de-DE" smtClean="0"/>
              <a:t>Data Mining: Rechner sucht selbständig nach Auffälligkeiten in den Daten. Sorgfältige Modellierung notwendig, nur für Experten</a:t>
            </a:r>
          </a:p>
          <a:p>
            <a:pPr eaLnBrk="1" hangingPunct="1"/>
            <a:r>
              <a:rPr lang="de-DE" smtClean="0"/>
              <a:t>Anzahl der Benutzer (mit ausreichendem techn. u. fachlichen Know-how) sinkt, der mögl. Nutzen steigt allerdings</a:t>
            </a:r>
          </a:p>
        </p:txBody>
      </p:sp>
    </p:spTree>
    <p:extLst>
      <p:ext uri="{BB962C8B-B14F-4D97-AF65-F5344CB8AC3E}">
        <p14:creationId xmlns:p14="http://schemas.microsoft.com/office/powerpoint/2010/main" val="27053376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2DAB5C3-F4DE-421C-B62D-C87331BCC9D3}" type="slidenum">
              <a:rPr lang="de-DE" sz="1200"/>
              <a:pPr/>
              <a:t>69</a:t>
            </a:fld>
            <a:endParaRPr lang="de-DE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65546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E25ABBA-70FA-4B07-9D1C-6AC05E190D6E}" type="slidenum">
              <a:rPr lang="de-DE" sz="1200"/>
              <a:pPr/>
              <a:t>70</a:t>
            </a:fld>
            <a:endParaRPr lang="de-DE" sz="12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39652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2D5284A-4F1F-436A-91EC-2B3F2B03AEE4}" type="slidenum">
              <a:rPr lang="de-DE" sz="1200"/>
              <a:pPr/>
              <a:t>71</a:t>
            </a:fld>
            <a:endParaRPr lang="de-DE" sz="12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28805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F566493-7476-446D-BBA1-319604068CAB}" type="slidenum">
              <a:rPr lang="de-DE" sz="1200"/>
              <a:pPr/>
              <a:t>72</a:t>
            </a:fld>
            <a:endParaRPr lang="de-DE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58491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B2DAF71-F741-4338-83C3-37CAD123E786}" type="slidenum">
              <a:rPr lang="de-DE" sz="1200"/>
              <a:pPr/>
              <a:t>73</a:t>
            </a:fld>
            <a:endParaRPr lang="de-DE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OLAP ist weitverbreitet: daher genauere Betrachtung der Architekturen:</a:t>
            </a:r>
          </a:p>
          <a:p>
            <a:pPr eaLnBrk="1" hangingPunct="1"/>
            <a:endParaRPr lang="de-DE" smtClean="0"/>
          </a:p>
          <a:p>
            <a:pPr eaLnBrk="1" hangingPunct="1"/>
            <a:r>
              <a:rPr lang="de-DE" smtClean="0"/>
              <a:t>MOLAP: Benutzer greift eine spezielle Multidimensionale Datenbank zu. Diese kann seine Anfragen sehr performant beantworten, da sie extra für diesen Zweck optimiert ist. Daten werden häufig aus der zentralen DW-DB befüllt.</a:t>
            </a:r>
          </a:p>
          <a:p>
            <a:pPr eaLnBrk="1" hangingPunct="1"/>
            <a:endParaRPr lang="de-DE" smtClean="0"/>
          </a:p>
          <a:p>
            <a:pPr eaLnBrk="1" hangingPunct="1"/>
            <a:r>
              <a:rPr lang="de-DE" smtClean="0"/>
              <a:t>ROLAP: Ausnutzung der relationalen Datenbank-Technologie. ROLAP Engine setzt multidim Operationen dynamisch in SQL um. DB Systeme nicht speziell für diese Anwendungs optimiert.</a:t>
            </a:r>
          </a:p>
          <a:p>
            <a:pPr eaLnBrk="1" hangingPunct="1"/>
            <a:endParaRPr lang="de-DE" smtClean="0"/>
          </a:p>
          <a:p>
            <a:pPr eaLnBrk="1" hangingPunct="1"/>
            <a:r>
              <a:rPr lang="de-DE" smtClean="0"/>
              <a:t>Client-OLAP: Bildung des Würfels auf der Maschine des Benutzers. Persönlicher Würfel für jeden Benutzer, aber Kapazität!</a:t>
            </a:r>
          </a:p>
          <a:p>
            <a:pPr eaLnBrk="1" hangingPunct="1"/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val="43222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BA4808C-FF42-4AC3-B6EC-473BD239150E}" type="slidenum">
              <a:rPr lang="de-DE" sz="1200"/>
              <a:pPr/>
              <a:t>74</a:t>
            </a:fld>
            <a:endParaRPr lang="de-DE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349509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07D11F6-ADC8-44F3-AE4B-8AE1E1C925E1}" type="slidenum">
              <a:rPr lang="de-DE" sz="1200"/>
              <a:pPr/>
              <a:t>75</a:t>
            </a:fld>
            <a:endParaRPr lang="de-DE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883526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97E5590-65AD-4C3E-9C75-36EF8F6489A1}" type="slidenum">
              <a:rPr lang="de-DE" sz="1200"/>
              <a:pPr/>
              <a:t>76</a:t>
            </a:fld>
            <a:endParaRPr lang="de-DE" sz="120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152003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60488D0-9C1C-458E-8E9A-6A4DF1BF720D}" type="slidenum">
              <a:rPr lang="de-DE" sz="1200"/>
              <a:pPr/>
              <a:t>77</a:t>
            </a:fld>
            <a:endParaRPr lang="de-DE" sz="120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13567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2A596F3-AEB9-433A-978A-6F31E3D7E434}" type="slidenum">
              <a:rPr lang="de-DE" sz="1200"/>
              <a:pPr/>
              <a:t>78</a:t>
            </a:fld>
            <a:endParaRPr lang="de-DE" sz="12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94440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6E9014-FEFC-4818-A9C9-1AD48BB3E82C}" type="slidenum">
              <a:rPr lang="de-DE" sz="1200"/>
              <a:pPr/>
              <a:t>79</a:t>
            </a:fld>
            <a:endParaRPr lang="de-DE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719000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E372054-AA1F-422D-B4DF-E95DD3AFEADE}" type="slidenum">
              <a:rPr lang="de-DE" sz="1200"/>
              <a:pPr/>
              <a:t>80</a:t>
            </a:fld>
            <a:endParaRPr lang="de-DE" sz="12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626875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BD74E11-C85C-423D-A302-45A677B43C0E}" type="slidenum">
              <a:rPr lang="de-DE" sz="1200"/>
              <a:pPr/>
              <a:t>81</a:t>
            </a:fld>
            <a:endParaRPr lang="de-DE" sz="120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28554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A230E2-EC5A-47D4-A0E4-FC4FBAC809E8}" type="slidenum">
              <a:rPr lang="de-DE" sz="1200"/>
              <a:pPr/>
              <a:t>82</a:t>
            </a:fld>
            <a:endParaRPr lang="de-DE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672562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00E08E9-7E5E-4FFD-8842-BA2C3C857843}" type="slidenum">
              <a:rPr lang="de-DE" sz="1200"/>
              <a:pPr/>
              <a:t>83</a:t>
            </a:fld>
            <a:endParaRPr lang="de-DE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4466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09DC344-B3C1-489F-A213-8C1832784CFB}" type="slidenum">
              <a:rPr lang="de-DE" sz="1200"/>
              <a:pPr/>
              <a:t>84</a:t>
            </a:fld>
            <a:endParaRPr lang="de-DE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75313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707BCA-23E5-40B2-A089-566CAFABEAB8}" type="slidenum">
              <a:rPr lang="de-DE" sz="1200"/>
              <a:pPr/>
              <a:t>85</a:t>
            </a:fld>
            <a:endParaRPr lang="de-DE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24878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D651EB9-2370-4AA1-B31F-DBBFAF92728B}" type="slidenum">
              <a:rPr lang="de-DE" sz="1200"/>
              <a:pPr/>
              <a:t>86</a:t>
            </a:fld>
            <a:endParaRPr lang="de-DE" sz="120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09328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E2C06D-6688-48AD-BB6C-E51027CD9B32}" type="slidenum">
              <a:rPr lang="de-DE" sz="1200"/>
              <a:pPr/>
              <a:t>87</a:t>
            </a:fld>
            <a:endParaRPr lang="de-DE" sz="120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70067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A6279F4-042B-4BA1-B0B7-5C25CF7076E1}" type="slidenum">
              <a:rPr lang="de-DE" sz="1200"/>
              <a:pPr/>
              <a:t>88</a:t>
            </a:fld>
            <a:endParaRPr lang="de-DE" sz="120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156875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8342B4A-F189-4682-8E23-65A78F8E75F1}" type="slidenum">
              <a:rPr lang="de-DE" sz="1200"/>
              <a:pPr/>
              <a:t>89</a:t>
            </a:fld>
            <a:endParaRPr lang="de-DE" sz="120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28502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5A8B22A-2988-4029-AB17-A43EC4C9A12A}" type="slidenum">
              <a:rPr lang="de-DE" sz="1200"/>
              <a:pPr/>
              <a:t>90</a:t>
            </a:fld>
            <a:endParaRPr lang="de-DE" sz="120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861047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1DB335B-1FB1-4CD5-96B0-8D589675E3C2}" type="slidenum">
              <a:rPr lang="de-DE" sz="1200"/>
              <a:pPr/>
              <a:t>91</a:t>
            </a:fld>
            <a:endParaRPr lang="de-DE" sz="120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650703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4FC2744-D0C9-48E8-AC4F-A81B1D7E4D3D}" type="slidenum">
              <a:rPr lang="de-DE" sz="1200"/>
              <a:pPr/>
              <a:t>92</a:t>
            </a:fld>
            <a:endParaRPr lang="de-DE" sz="120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42950"/>
            <a:ext cx="4956175" cy="3717925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132360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981927D-562E-49ED-BCAC-ABFBF70C1820}" type="slidenum">
              <a:rPr lang="de-DE" sz="1200"/>
              <a:pPr/>
              <a:t>93</a:t>
            </a:fld>
            <a:endParaRPr lang="de-DE" sz="120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1700" y="762000"/>
            <a:ext cx="4978400" cy="3733800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4953000" cy="4419600"/>
          </a:xfrm>
          <a:noFill/>
        </p:spPr>
        <p:txBody>
          <a:bodyPr/>
          <a:lstStyle/>
          <a:p>
            <a:pPr eaLnBrk="1" hangingPunct="1"/>
            <a:r>
              <a:rPr lang="de-DE" smtClean="0"/>
              <a:t>-description of the class of queries that can be formulated</a:t>
            </a:r>
          </a:p>
          <a:p>
            <a:pPr eaLnBrk="1" hangingPunct="1"/>
            <a:r>
              <a:rPr lang="de-DE" smtClean="0"/>
              <a:t>- important: canonical description (containment problem) </a:t>
            </a:r>
          </a:p>
          <a:p>
            <a:pPr eaLnBrk="1" hangingPunct="1"/>
            <a:r>
              <a:rPr lang="de-DE" smtClean="0"/>
              <a:t>- layout may be arbitrary (presentation and structure)</a:t>
            </a:r>
          </a:p>
        </p:txBody>
      </p:sp>
    </p:spTree>
    <p:extLst>
      <p:ext uri="{BB962C8B-B14F-4D97-AF65-F5344CB8AC3E}">
        <p14:creationId xmlns:p14="http://schemas.microsoft.com/office/powerpoint/2010/main" val="31142080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0CFBED3-8AF3-44DB-8706-EE2A908A821A}" type="slidenum">
              <a:rPr lang="de-DE" sz="1200"/>
              <a:pPr/>
              <a:t>94</a:t>
            </a:fld>
            <a:endParaRPr lang="de-DE" sz="120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1700" y="762000"/>
            <a:ext cx="4978400" cy="3733800"/>
          </a:xfrm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4953000" cy="4419600"/>
          </a:xfrm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9473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 descr="Picture1"/>
          <p:cNvSpPr>
            <a:spLocks/>
          </p:cNvSpPr>
          <p:nvPr userDrawn="1"/>
        </p:nvSpPr>
        <p:spPr bwMode="auto">
          <a:xfrm>
            <a:off x="780643" y="1573186"/>
            <a:ext cx="3023233" cy="2612149"/>
          </a:xfrm>
          <a:custGeom>
            <a:avLst/>
            <a:gdLst>
              <a:gd name="T0" fmla="*/ 509890 w 2042748"/>
              <a:gd name="T1" fmla="*/ 1765495 h 1765495"/>
              <a:gd name="T2" fmla="*/ 0 w 2042748"/>
              <a:gd name="T3" fmla="*/ 882748 h 1765495"/>
              <a:gd name="T4" fmla="*/ 509890 w 2042748"/>
              <a:gd name="T5" fmla="*/ 0 h 1765495"/>
              <a:gd name="T6" fmla="*/ 1532858 w 2042748"/>
              <a:gd name="T7" fmla="*/ 0 h 1765495"/>
              <a:gd name="T8" fmla="*/ 2042748 w 2042748"/>
              <a:gd name="T9" fmla="*/ 882748 h 1765495"/>
              <a:gd name="T10" fmla="*/ 1532858 w 2042748"/>
              <a:gd name="T11" fmla="*/ 1765495 h 1765495"/>
              <a:gd name="T12" fmla="*/ 509890 w 2042748"/>
              <a:gd name="T13" fmla="*/ 1765495 h 1765495"/>
              <a:gd name="T14" fmla="*/ 509890 w 2042748"/>
              <a:gd name="T15" fmla="*/ 1765495 h 1765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2748" h="1765495">
                <a:moveTo>
                  <a:pt x="509890" y="1765495"/>
                </a:moveTo>
                <a:lnTo>
                  <a:pt x="0" y="882748"/>
                </a:lnTo>
                <a:lnTo>
                  <a:pt x="509890" y="0"/>
                </a:lnTo>
                <a:lnTo>
                  <a:pt x="1532858" y="0"/>
                </a:lnTo>
                <a:lnTo>
                  <a:pt x="2042748" y="882748"/>
                </a:lnTo>
                <a:lnTo>
                  <a:pt x="1532858" y="1765495"/>
                </a:lnTo>
                <a:lnTo>
                  <a:pt x="509890" y="1765495"/>
                </a:lnTo>
                <a:lnTo>
                  <a:pt x="509890" y="176549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4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4600620" y="2592194"/>
            <a:ext cx="4128962" cy="12453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Title of the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600620" y="3907825"/>
            <a:ext cx="4128962" cy="43557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of the presentation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469994" y="302218"/>
            <a:ext cx="5321206" cy="6260742"/>
            <a:chOff x="469994" y="302218"/>
            <a:chExt cx="5321206" cy="626074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26219" y="807172"/>
              <a:ext cx="364981" cy="525424"/>
            </a:xfrm>
            <a:custGeom>
              <a:avLst/>
              <a:gdLst>
                <a:gd name="T0" fmla="*/ 0 w 341063"/>
                <a:gd name="T1" fmla="*/ 146625 h 490875"/>
                <a:gd name="T2" fmla="*/ 86063 w 341063"/>
                <a:gd name="T3" fmla="*/ 296437 h 490875"/>
                <a:gd name="T4" fmla="*/ 255001 w 341063"/>
                <a:gd name="T5" fmla="*/ 296437 h 490875"/>
                <a:gd name="T6" fmla="*/ 341063 w 341063"/>
                <a:gd name="T7" fmla="*/ 146625 h 490875"/>
                <a:gd name="T8" fmla="*/ 255001 w 341063"/>
                <a:gd name="T9" fmla="*/ 0 h 490875"/>
                <a:gd name="T10" fmla="*/ 86063 w 341063"/>
                <a:gd name="T11" fmla="*/ 0 h 490875"/>
                <a:gd name="T12" fmla="*/ 0 w 341063"/>
                <a:gd name="T13" fmla="*/ 146625 h 490875"/>
                <a:gd name="T14" fmla="*/ 60563 w 341063"/>
                <a:gd name="T15" fmla="*/ 146625 h 490875"/>
                <a:gd name="T16" fmla="*/ 114751 w 341063"/>
                <a:gd name="T17" fmla="*/ 51000 h 490875"/>
                <a:gd name="T18" fmla="*/ 226313 w 341063"/>
                <a:gd name="T19" fmla="*/ 51000 h 490875"/>
                <a:gd name="T20" fmla="*/ 283688 w 341063"/>
                <a:gd name="T21" fmla="*/ 146625 h 490875"/>
                <a:gd name="T22" fmla="*/ 226313 w 341063"/>
                <a:gd name="T23" fmla="*/ 245437 h 490875"/>
                <a:gd name="T24" fmla="*/ 114751 w 341063"/>
                <a:gd name="T25" fmla="*/ 245437 h 490875"/>
                <a:gd name="T26" fmla="*/ 60563 w 341063"/>
                <a:gd name="T27" fmla="*/ 146625 h 490875"/>
                <a:gd name="T28" fmla="*/ 216751 w 341063"/>
                <a:gd name="T29" fmla="*/ 446250 h 490875"/>
                <a:gd name="T30" fmla="*/ 124313 w 341063"/>
                <a:gd name="T31" fmla="*/ 446250 h 490875"/>
                <a:gd name="T32" fmla="*/ 124313 w 341063"/>
                <a:gd name="T33" fmla="*/ 490875 h 490875"/>
                <a:gd name="T34" fmla="*/ 216751 w 341063"/>
                <a:gd name="T35" fmla="*/ 490875 h 490875"/>
                <a:gd name="T36" fmla="*/ 216751 w 341063"/>
                <a:gd name="T37" fmla="*/ 446250 h 490875"/>
                <a:gd name="T38" fmla="*/ 258188 w 341063"/>
                <a:gd name="T39" fmla="*/ 318750 h 490875"/>
                <a:gd name="T40" fmla="*/ 86063 w 341063"/>
                <a:gd name="T41" fmla="*/ 318750 h 490875"/>
                <a:gd name="T42" fmla="*/ 86063 w 341063"/>
                <a:gd name="T43" fmla="*/ 363375 h 490875"/>
                <a:gd name="T44" fmla="*/ 258188 w 341063"/>
                <a:gd name="T45" fmla="*/ 363375 h 490875"/>
                <a:gd name="T46" fmla="*/ 258188 w 341063"/>
                <a:gd name="T47" fmla="*/ 318750 h 490875"/>
                <a:gd name="T48" fmla="*/ 258188 w 341063"/>
                <a:gd name="T49" fmla="*/ 382500 h 490875"/>
                <a:gd name="T50" fmla="*/ 86063 w 341063"/>
                <a:gd name="T51" fmla="*/ 382500 h 490875"/>
                <a:gd name="T52" fmla="*/ 86063 w 341063"/>
                <a:gd name="T53" fmla="*/ 427125 h 490875"/>
                <a:gd name="T54" fmla="*/ 258188 w 341063"/>
                <a:gd name="T55" fmla="*/ 427125 h 490875"/>
                <a:gd name="T56" fmla="*/ 258188 w 341063"/>
                <a:gd name="T57" fmla="*/ 382500 h 490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1063" h="490875">
                  <a:moveTo>
                    <a:pt x="0" y="146625"/>
                  </a:moveTo>
                  <a:lnTo>
                    <a:pt x="86063" y="296437"/>
                  </a:lnTo>
                  <a:lnTo>
                    <a:pt x="255001" y="296437"/>
                  </a:lnTo>
                  <a:lnTo>
                    <a:pt x="341063" y="146625"/>
                  </a:lnTo>
                  <a:lnTo>
                    <a:pt x="255001" y="0"/>
                  </a:lnTo>
                  <a:lnTo>
                    <a:pt x="86063" y="0"/>
                  </a:lnTo>
                  <a:lnTo>
                    <a:pt x="0" y="146625"/>
                  </a:lnTo>
                  <a:close/>
                  <a:moveTo>
                    <a:pt x="60563" y="146625"/>
                  </a:moveTo>
                  <a:lnTo>
                    <a:pt x="114751" y="51000"/>
                  </a:lnTo>
                  <a:lnTo>
                    <a:pt x="226313" y="51000"/>
                  </a:lnTo>
                  <a:lnTo>
                    <a:pt x="283688" y="146625"/>
                  </a:lnTo>
                  <a:lnTo>
                    <a:pt x="226313" y="245437"/>
                  </a:lnTo>
                  <a:lnTo>
                    <a:pt x="114751" y="245437"/>
                  </a:lnTo>
                  <a:lnTo>
                    <a:pt x="60563" y="146625"/>
                  </a:lnTo>
                  <a:close/>
                  <a:moveTo>
                    <a:pt x="216751" y="446250"/>
                  </a:moveTo>
                  <a:lnTo>
                    <a:pt x="124313" y="446250"/>
                  </a:lnTo>
                  <a:lnTo>
                    <a:pt x="124313" y="490875"/>
                  </a:lnTo>
                  <a:lnTo>
                    <a:pt x="216751" y="490875"/>
                  </a:lnTo>
                  <a:lnTo>
                    <a:pt x="216751" y="446250"/>
                  </a:lnTo>
                  <a:close/>
                  <a:moveTo>
                    <a:pt x="258188" y="318750"/>
                  </a:moveTo>
                  <a:lnTo>
                    <a:pt x="86063" y="318750"/>
                  </a:lnTo>
                  <a:lnTo>
                    <a:pt x="86063" y="363375"/>
                  </a:lnTo>
                  <a:lnTo>
                    <a:pt x="258188" y="363375"/>
                  </a:lnTo>
                  <a:lnTo>
                    <a:pt x="258188" y="318750"/>
                  </a:lnTo>
                  <a:close/>
                  <a:moveTo>
                    <a:pt x="258188" y="382500"/>
                  </a:moveTo>
                  <a:lnTo>
                    <a:pt x="86063" y="382500"/>
                  </a:lnTo>
                  <a:lnTo>
                    <a:pt x="86063" y="427125"/>
                  </a:lnTo>
                  <a:lnTo>
                    <a:pt x="258188" y="427125"/>
                  </a:lnTo>
                  <a:lnTo>
                    <a:pt x="258188" y="3825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2236297" y="4874095"/>
              <a:ext cx="1268903" cy="1102028"/>
            </a:xfrm>
            <a:custGeom>
              <a:avLst/>
              <a:gdLst>
                <a:gd name="T0" fmla="*/ 889314 w 1185752"/>
                <a:gd name="T1" fmla="*/ 0 h 1029564"/>
                <a:gd name="T2" fmla="*/ 296438 w 1185752"/>
                <a:gd name="T3" fmla="*/ 0 h 1029564"/>
                <a:gd name="T4" fmla="*/ 0 w 1185752"/>
                <a:gd name="T5" fmla="*/ 513188 h 1029564"/>
                <a:gd name="T6" fmla="*/ 296438 w 1185752"/>
                <a:gd name="T7" fmla="*/ 1029564 h 1029564"/>
                <a:gd name="T8" fmla="*/ 889314 w 1185752"/>
                <a:gd name="T9" fmla="*/ 1029564 h 1029564"/>
                <a:gd name="T10" fmla="*/ 1185752 w 1185752"/>
                <a:gd name="T11" fmla="*/ 513188 h 1029564"/>
                <a:gd name="T12" fmla="*/ 889314 w 1185752"/>
                <a:gd name="T13" fmla="*/ 0 h 1029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5752" h="1029564">
                  <a:moveTo>
                    <a:pt x="889314" y="0"/>
                  </a:moveTo>
                  <a:lnTo>
                    <a:pt x="296438" y="0"/>
                  </a:lnTo>
                  <a:lnTo>
                    <a:pt x="0" y="513188"/>
                  </a:lnTo>
                  <a:lnTo>
                    <a:pt x="296438" y="1029564"/>
                  </a:lnTo>
                  <a:lnTo>
                    <a:pt x="889314" y="1029564"/>
                  </a:lnTo>
                  <a:lnTo>
                    <a:pt x="1185752" y="513188"/>
                  </a:lnTo>
                  <a:lnTo>
                    <a:pt x="889314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3123775" y="848115"/>
              <a:ext cx="1541786" cy="1334033"/>
            </a:xfrm>
            <a:custGeom>
              <a:avLst/>
              <a:gdLst>
                <a:gd name="T0" fmla="*/ 360188 w 1440753"/>
                <a:gd name="T1" fmla="*/ 1246314 h 1246314"/>
                <a:gd name="T2" fmla="*/ 0 w 1440753"/>
                <a:gd name="T3" fmla="*/ 621563 h 1246314"/>
                <a:gd name="T4" fmla="*/ 360188 w 1440753"/>
                <a:gd name="T5" fmla="*/ 0 h 1246314"/>
                <a:gd name="T6" fmla="*/ 1080565 w 1440753"/>
                <a:gd name="T7" fmla="*/ 0 h 1246314"/>
                <a:gd name="T8" fmla="*/ 1440753 w 1440753"/>
                <a:gd name="T9" fmla="*/ 621563 h 1246314"/>
                <a:gd name="T10" fmla="*/ 1080565 w 1440753"/>
                <a:gd name="T11" fmla="*/ 1246314 h 1246314"/>
                <a:gd name="T12" fmla="*/ 360188 w 1440753"/>
                <a:gd name="T13" fmla="*/ 1246314 h 1246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753" h="1246314">
                  <a:moveTo>
                    <a:pt x="360188" y="1246314"/>
                  </a:moveTo>
                  <a:lnTo>
                    <a:pt x="0" y="621563"/>
                  </a:lnTo>
                  <a:lnTo>
                    <a:pt x="360188" y="0"/>
                  </a:lnTo>
                  <a:lnTo>
                    <a:pt x="1080565" y="0"/>
                  </a:lnTo>
                  <a:lnTo>
                    <a:pt x="1440753" y="621563"/>
                  </a:lnTo>
                  <a:lnTo>
                    <a:pt x="1080565" y="1246314"/>
                  </a:lnTo>
                  <a:lnTo>
                    <a:pt x="360188" y="124631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"/>
            <p:cNvSpPr>
              <a:spLocks/>
            </p:cNvSpPr>
            <p:nvPr userDrawn="1"/>
          </p:nvSpPr>
          <p:spPr bwMode="auto">
            <a:xfrm>
              <a:off x="3253393" y="5464345"/>
              <a:ext cx="1272314" cy="1098615"/>
            </a:xfrm>
            <a:custGeom>
              <a:avLst/>
              <a:gdLst>
                <a:gd name="T0" fmla="*/ 296438 w 1188940"/>
                <a:gd name="T1" fmla="*/ 1026376 h 1026376"/>
                <a:gd name="T2" fmla="*/ 0 w 1188940"/>
                <a:gd name="T3" fmla="*/ 513188 h 1026376"/>
                <a:gd name="T4" fmla="*/ 296438 w 1188940"/>
                <a:gd name="T5" fmla="*/ 0 h 1026376"/>
                <a:gd name="T6" fmla="*/ 892502 w 1188940"/>
                <a:gd name="T7" fmla="*/ 0 h 1026376"/>
                <a:gd name="T8" fmla="*/ 1188940 w 1188940"/>
                <a:gd name="T9" fmla="*/ 513188 h 1026376"/>
                <a:gd name="T10" fmla="*/ 892502 w 1188940"/>
                <a:gd name="T11" fmla="*/ 1026376 h 1026376"/>
                <a:gd name="T12" fmla="*/ 296438 w 1188940"/>
                <a:gd name="T13" fmla="*/ 1026376 h 1026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940" h="1026376">
                  <a:moveTo>
                    <a:pt x="296438" y="1026376"/>
                  </a:moveTo>
                  <a:lnTo>
                    <a:pt x="0" y="513188"/>
                  </a:lnTo>
                  <a:lnTo>
                    <a:pt x="296438" y="0"/>
                  </a:lnTo>
                  <a:lnTo>
                    <a:pt x="892502" y="0"/>
                  </a:lnTo>
                  <a:lnTo>
                    <a:pt x="1188940" y="513188"/>
                  </a:lnTo>
                  <a:lnTo>
                    <a:pt x="892502" y="1026376"/>
                  </a:lnTo>
                  <a:lnTo>
                    <a:pt x="296438" y="102637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2523433" y="851525"/>
              <a:ext cx="712906" cy="617545"/>
            </a:xfrm>
            <a:custGeom>
              <a:avLst/>
              <a:gdLst>
                <a:gd name="T0" fmla="*/ 500439 w 666189"/>
                <a:gd name="T1" fmla="*/ 0 h 576938"/>
                <a:gd name="T2" fmla="*/ 165751 w 666189"/>
                <a:gd name="T3" fmla="*/ 0 h 576938"/>
                <a:gd name="T4" fmla="*/ 0 w 666189"/>
                <a:gd name="T5" fmla="*/ 290063 h 576938"/>
                <a:gd name="T6" fmla="*/ 165751 w 666189"/>
                <a:gd name="T7" fmla="*/ 576938 h 576938"/>
                <a:gd name="T8" fmla="*/ 500439 w 666189"/>
                <a:gd name="T9" fmla="*/ 576938 h 576938"/>
                <a:gd name="T10" fmla="*/ 666189 w 666189"/>
                <a:gd name="T11" fmla="*/ 290063 h 576938"/>
                <a:gd name="T12" fmla="*/ 500439 w 666189"/>
                <a:gd name="T13" fmla="*/ 0 h 576938"/>
                <a:gd name="T14" fmla="*/ 443064 w 666189"/>
                <a:gd name="T15" fmla="*/ 478126 h 576938"/>
                <a:gd name="T16" fmla="*/ 223126 w 666189"/>
                <a:gd name="T17" fmla="*/ 478126 h 576938"/>
                <a:gd name="T18" fmla="*/ 114750 w 666189"/>
                <a:gd name="T19" fmla="*/ 290063 h 576938"/>
                <a:gd name="T20" fmla="*/ 223126 w 666189"/>
                <a:gd name="T21" fmla="*/ 98813 h 576938"/>
                <a:gd name="T22" fmla="*/ 443064 w 666189"/>
                <a:gd name="T23" fmla="*/ 98813 h 576938"/>
                <a:gd name="T24" fmla="*/ 551439 w 666189"/>
                <a:gd name="T25" fmla="*/ 290063 h 576938"/>
                <a:gd name="T26" fmla="*/ 443064 w 666189"/>
                <a:gd name="T27" fmla="*/ 478126 h 576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6189" h="576938">
                  <a:moveTo>
                    <a:pt x="500439" y="0"/>
                  </a:moveTo>
                  <a:lnTo>
                    <a:pt x="165751" y="0"/>
                  </a:lnTo>
                  <a:lnTo>
                    <a:pt x="0" y="290063"/>
                  </a:lnTo>
                  <a:lnTo>
                    <a:pt x="165751" y="576938"/>
                  </a:lnTo>
                  <a:lnTo>
                    <a:pt x="500439" y="576938"/>
                  </a:lnTo>
                  <a:lnTo>
                    <a:pt x="666189" y="290063"/>
                  </a:lnTo>
                  <a:lnTo>
                    <a:pt x="500439" y="0"/>
                  </a:lnTo>
                  <a:close/>
                  <a:moveTo>
                    <a:pt x="443064" y="478126"/>
                  </a:moveTo>
                  <a:lnTo>
                    <a:pt x="223126" y="478126"/>
                  </a:lnTo>
                  <a:lnTo>
                    <a:pt x="114750" y="290063"/>
                  </a:lnTo>
                  <a:lnTo>
                    <a:pt x="223126" y="98813"/>
                  </a:lnTo>
                  <a:lnTo>
                    <a:pt x="443064" y="98813"/>
                  </a:lnTo>
                  <a:lnTo>
                    <a:pt x="551439" y="290063"/>
                  </a:lnTo>
                  <a:lnTo>
                    <a:pt x="443064" y="47812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334691" y="302218"/>
              <a:ext cx="1111995" cy="962141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1605866" y="4601147"/>
              <a:ext cx="600341" cy="320714"/>
            </a:xfrm>
            <a:custGeom>
              <a:avLst/>
              <a:gdLst>
                <a:gd name="T0" fmla="*/ 97 w 176"/>
                <a:gd name="T1" fmla="*/ 94 h 94"/>
                <a:gd name="T2" fmla="*/ 176 w 176"/>
                <a:gd name="T3" fmla="*/ 47 h 94"/>
                <a:gd name="T4" fmla="*/ 97 w 176"/>
                <a:gd name="T5" fmla="*/ 0 h 94"/>
                <a:gd name="T6" fmla="*/ 97 w 176"/>
                <a:gd name="T7" fmla="*/ 28 h 94"/>
                <a:gd name="T8" fmla="*/ 0 w 176"/>
                <a:gd name="T9" fmla="*/ 28 h 94"/>
                <a:gd name="T10" fmla="*/ 0 w 176"/>
                <a:gd name="T11" fmla="*/ 66 h 94"/>
                <a:gd name="T12" fmla="*/ 97 w 176"/>
                <a:gd name="T13" fmla="*/ 66 h 94"/>
                <a:gd name="T14" fmla="*/ 97 w 176"/>
                <a:gd name="T15" fmla="*/ 94 h 94"/>
                <a:gd name="T16" fmla="*/ 12 w 176"/>
                <a:gd name="T17" fmla="*/ 55 h 94"/>
                <a:gd name="T18" fmla="*/ 12 w 176"/>
                <a:gd name="T19" fmla="*/ 39 h 94"/>
                <a:gd name="T20" fmla="*/ 109 w 176"/>
                <a:gd name="T21" fmla="*/ 39 h 94"/>
                <a:gd name="T22" fmla="*/ 109 w 176"/>
                <a:gd name="T23" fmla="*/ 21 h 94"/>
                <a:gd name="T24" fmla="*/ 153 w 176"/>
                <a:gd name="T25" fmla="*/ 47 h 94"/>
                <a:gd name="T26" fmla="*/ 109 w 176"/>
                <a:gd name="T27" fmla="*/ 73 h 94"/>
                <a:gd name="T28" fmla="*/ 109 w 176"/>
                <a:gd name="T29" fmla="*/ 55 h 94"/>
                <a:gd name="T30" fmla="*/ 12 w 176"/>
                <a:gd name="T31" fmla="*/ 5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" h="94">
                  <a:moveTo>
                    <a:pt x="97" y="94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21"/>
                    <a:pt x="97" y="28"/>
                  </a:cubicBezTo>
                  <a:cubicBezTo>
                    <a:pt x="86" y="28"/>
                    <a:pt x="0" y="28"/>
                    <a:pt x="0" y="28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86" y="66"/>
                    <a:pt x="97" y="66"/>
                  </a:cubicBezTo>
                  <a:cubicBezTo>
                    <a:pt x="97" y="73"/>
                    <a:pt x="97" y="94"/>
                    <a:pt x="97" y="94"/>
                  </a:cubicBezTo>
                  <a:close/>
                  <a:moveTo>
                    <a:pt x="12" y="55"/>
                  </a:moveTo>
                  <a:cubicBezTo>
                    <a:pt x="12" y="49"/>
                    <a:pt x="12" y="45"/>
                    <a:pt x="12" y="39"/>
                  </a:cubicBezTo>
                  <a:cubicBezTo>
                    <a:pt x="22" y="39"/>
                    <a:pt x="109" y="39"/>
                    <a:pt x="109" y="39"/>
                  </a:cubicBezTo>
                  <a:cubicBezTo>
                    <a:pt x="109" y="39"/>
                    <a:pt x="109" y="27"/>
                    <a:pt x="109" y="21"/>
                  </a:cubicBezTo>
                  <a:cubicBezTo>
                    <a:pt x="119" y="27"/>
                    <a:pt x="143" y="41"/>
                    <a:pt x="153" y="47"/>
                  </a:cubicBezTo>
                  <a:cubicBezTo>
                    <a:pt x="143" y="53"/>
                    <a:pt x="119" y="67"/>
                    <a:pt x="109" y="73"/>
                  </a:cubicBezTo>
                  <a:cubicBezTo>
                    <a:pt x="109" y="67"/>
                    <a:pt x="109" y="55"/>
                    <a:pt x="109" y="55"/>
                  </a:cubicBezTo>
                  <a:cubicBezTo>
                    <a:pt x="109" y="55"/>
                    <a:pt x="22" y="55"/>
                    <a:pt x="12" y="5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1189722" y="4788799"/>
              <a:ext cx="689028" cy="365068"/>
            </a:xfrm>
            <a:custGeom>
              <a:avLst/>
              <a:gdLst>
                <a:gd name="T0" fmla="*/ 91 w 202"/>
                <a:gd name="T1" fmla="*/ 75 h 107"/>
                <a:gd name="T2" fmla="*/ 202 w 202"/>
                <a:gd name="T3" fmla="*/ 75 h 107"/>
                <a:gd name="T4" fmla="*/ 202 w 202"/>
                <a:gd name="T5" fmla="*/ 31 h 107"/>
                <a:gd name="T6" fmla="*/ 91 w 202"/>
                <a:gd name="T7" fmla="*/ 31 h 107"/>
                <a:gd name="T8" fmla="*/ 91 w 202"/>
                <a:gd name="T9" fmla="*/ 0 h 107"/>
                <a:gd name="T10" fmla="*/ 0 w 202"/>
                <a:gd name="T11" fmla="*/ 53 h 107"/>
                <a:gd name="T12" fmla="*/ 91 w 202"/>
                <a:gd name="T13" fmla="*/ 107 h 107"/>
                <a:gd name="T14" fmla="*/ 91 w 202"/>
                <a:gd name="T15" fmla="*/ 75 h 107"/>
                <a:gd name="T16" fmla="*/ 78 w 202"/>
                <a:gd name="T17" fmla="*/ 62 h 107"/>
                <a:gd name="T18" fmla="*/ 78 w 202"/>
                <a:gd name="T19" fmla="*/ 83 h 107"/>
                <a:gd name="T20" fmla="*/ 27 w 202"/>
                <a:gd name="T21" fmla="*/ 53 h 107"/>
                <a:gd name="T22" fmla="*/ 78 w 202"/>
                <a:gd name="T23" fmla="*/ 23 h 107"/>
                <a:gd name="T24" fmla="*/ 78 w 202"/>
                <a:gd name="T25" fmla="*/ 45 h 107"/>
                <a:gd name="T26" fmla="*/ 188 w 202"/>
                <a:gd name="T27" fmla="*/ 45 h 107"/>
                <a:gd name="T28" fmla="*/ 188 w 202"/>
                <a:gd name="T29" fmla="*/ 62 h 107"/>
                <a:gd name="T30" fmla="*/ 78 w 202"/>
                <a:gd name="T31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107">
                  <a:moveTo>
                    <a:pt x="91" y="75"/>
                  </a:moveTo>
                  <a:cubicBezTo>
                    <a:pt x="103" y="75"/>
                    <a:pt x="202" y="75"/>
                    <a:pt x="202" y="75"/>
                  </a:cubicBezTo>
                  <a:cubicBezTo>
                    <a:pt x="202" y="31"/>
                    <a:pt x="202" y="31"/>
                    <a:pt x="202" y="31"/>
                  </a:cubicBezTo>
                  <a:cubicBezTo>
                    <a:pt x="202" y="31"/>
                    <a:pt x="103" y="31"/>
                    <a:pt x="91" y="31"/>
                  </a:cubicBezTo>
                  <a:cubicBezTo>
                    <a:pt x="91" y="24"/>
                    <a:pt x="91" y="0"/>
                    <a:pt x="91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1" y="107"/>
                    <a:pt x="91" y="83"/>
                    <a:pt x="91" y="75"/>
                  </a:cubicBezTo>
                  <a:close/>
                  <a:moveTo>
                    <a:pt x="78" y="62"/>
                  </a:moveTo>
                  <a:cubicBezTo>
                    <a:pt x="78" y="62"/>
                    <a:pt x="78" y="76"/>
                    <a:pt x="78" y="83"/>
                  </a:cubicBezTo>
                  <a:cubicBezTo>
                    <a:pt x="65" y="76"/>
                    <a:pt x="39" y="60"/>
                    <a:pt x="27" y="53"/>
                  </a:cubicBezTo>
                  <a:cubicBezTo>
                    <a:pt x="39" y="46"/>
                    <a:pt x="65" y="31"/>
                    <a:pt x="78" y="23"/>
                  </a:cubicBezTo>
                  <a:cubicBezTo>
                    <a:pt x="78" y="30"/>
                    <a:pt x="78" y="45"/>
                    <a:pt x="78" y="45"/>
                  </a:cubicBezTo>
                  <a:cubicBezTo>
                    <a:pt x="78" y="45"/>
                    <a:pt x="177" y="45"/>
                    <a:pt x="188" y="45"/>
                  </a:cubicBezTo>
                  <a:cubicBezTo>
                    <a:pt x="188" y="50"/>
                    <a:pt x="188" y="56"/>
                    <a:pt x="188" y="62"/>
                  </a:cubicBezTo>
                  <a:cubicBezTo>
                    <a:pt x="177" y="62"/>
                    <a:pt x="78" y="62"/>
                    <a:pt x="78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3345493" y="4178079"/>
              <a:ext cx="436612" cy="436716"/>
            </a:xfrm>
            <a:custGeom>
              <a:avLst/>
              <a:gdLst>
                <a:gd name="T0" fmla="*/ 0 w 128"/>
                <a:gd name="T1" fmla="*/ 64 h 128"/>
                <a:gd name="T2" fmla="*/ 128 w 128"/>
                <a:gd name="T3" fmla="*/ 64 h 128"/>
                <a:gd name="T4" fmla="*/ 8 w 128"/>
                <a:gd name="T5" fmla="*/ 68 h 128"/>
                <a:gd name="T6" fmla="*/ 30 w 128"/>
                <a:gd name="T7" fmla="*/ 87 h 128"/>
                <a:gd name="T8" fmla="*/ 8 w 128"/>
                <a:gd name="T9" fmla="*/ 68 h 128"/>
                <a:gd name="T10" fmla="*/ 68 w 128"/>
                <a:gd name="T11" fmla="*/ 9 h 128"/>
                <a:gd name="T12" fmla="*/ 68 w 128"/>
                <a:gd name="T13" fmla="*/ 32 h 128"/>
                <a:gd name="T14" fmla="*/ 92 w 128"/>
                <a:gd name="T15" fmla="*/ 60 h 128"/>
                <a:gd name="T16" fmla="*/ 68 w 128"/>
                <a:gd name="T17" fmla="*/ 40 h 128"/>
                <a:gd name="T18" fmla="*/ 60 w 128"/>
                <a:gd name="T19" fmla="*/ 9 h 128"/>
                <a:gd name="T20" fmla="*/ 41 w 128"/>
                <a:gd name="T21" fmla="*/ 32 h 128"/>
                <a:gd name="T22" fmla="*/ 60 w 128"/>
                <a:gd name="T23" fmla="*/ 40 h 128"/>
                <a:gd name="T24" fmla="*/ 36 w 128"/>
                <a:gd name="T25" fmla="*/ 60 h 128"/>
                <a:gd name="T26" fmla="*/ 60 w 128"/>
                <a:gd name="T27" fmla="*/ 40 h 128"/>
                <a:gd name="T28" fmla="*/ 8 w 128"/>
                <a:gd name="T29" fmla="*/ 60 h 128"/>
                <a:gd name="T30" fmla="*/ 31 w 128"/>
                <a:gd name="T31" fmla="*/ 40 h 128"/>
                <a:gd name="T32" fmla="*/ 36 w 128"/>
                <a:gd name="T33" fmla="*/ 68 h 128"/>
                <a:gd name="T34" fmla="*/ 60 w 128"/>
                <a:gd name="T35" fmla="*/ 87 h 128"/>
                <a:gd name="T36" fmla="*/ 36 w 128"/>
                <a:gd name="T37" fmla="*/ 68 h 128"/>
                <a:gd name="T38" fmla="*/ 60 w 128"/>
                <a:gd name="T39" fmla="*/ 119 h 128"/>
                <a:gd name="T40" fmla="*/ 60 w 128"/>
                <a:gd name="T41" fmla="*/ 95 h 128"/>
                <a:gd name="T42" fmla="*/ 68 w 128"/>
                <a:gd name="T43" fmla="*/ 95 h 128"/>
                <a:gd name="T44" fmla="*/ 68 w 128"/>
                <a:gd name="T45" fmla="*/ 119 h 128"/>
                <a:gd name="T46" fmla="*/ 68 w 128"/>
                <a:gd name="T47" fmla="*/ 68 h 128"/>
                <a:gd name="T48" fmla="*/ 89 w 128"/>
                <a:gd name="T49" fmla="*/ 87 h 128"/>
                <a:gd name="T50" fmla="*/ 99 w 128"/>
                <a:gd name="T51" fmla="*/ 68 h 128"/>
                <a:gd name="T52" fmla="*/ 115 w 128"/>
                <a:gd name="T53" fmla="*/ 87 h 128"/>
                <a:gd name="T54" fmla="*/ 99 w 128"/>
                <a:gd name="T55" fmla="*/ 68 h 128"/>
                <a:gd name="T56" fmla="*/ 97 w 128"/>
                <a:gd name="T57" fmla="*/ 40 h 128"/>
                <a:gd name="T58" fmla="*/ 120 w 128"/>
                <a:gd name="T59" fmla="*/ 60 h 128"/>
                <a:gd name="T60" fmla="*/ 110 w 128"/>
                <a:gd name="T61" fmla="*/ 32 h 128"/>
                <a:gd name="T62" fmla="*/ 85 w 128"/>
                <a:gd name="T63" fmla="*/ 12 h 128"/>
                <a:gd name="T64" fmla="*/ 43 w 128"/>
                <a:gd name="T65" fmla="*/ 12 h 128"/>
                <a:gd name="T66" fmla="*/ 18 w 128"/>
                <a:gd name="T67" fmla="*/ 32 h 128"/>
                <a:gd name="T68" fmla="*/ 17 w 128"/>
                <a:gd name="T69" fmla="*/ 95 h 128"/>
                <a:gd name="T70" fmla="*/ 43 w 128"/>
                <a:gd name="T71" fmla="*/ 116 h 128"/>
                <a:gd name="T72" fmla="*/ 85 w 128"/>
                <a:gd name="T73" fmla="*/ 116 h 128"/>
                <a:gd name="T74" fmla="*/ 110 w 128"/>
                <a:gd name="T7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8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8" y="75"/>
                    <a:pt x="29" y="81"/>
                    <a:pt x="30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1"/>
                    <a:pt x="9" y="75"/>
                    <a:pt x="8" y="68"/>
                  </a:cubicBezTo>
                  <a:close/>
                  <a:moveTo>
                    <a:pt x="68" y="32"/>
                  </a:moveTo>
                  <a:cubicBezTo>
                    <a:pt x="68" y="9"/>
                    <a:pt x="68" y="9"/>
                    <a:pt x="68" y="9"/>
                  </a:cubicBezTo>
                  <a:cubicBezTo>
                    <a:pt x="75" y="11"/>
                    <a:pt x="82" y="20"/>
                    <a:pt x="86" y="32"/>
                  </a:cubicBezTo>
                  <a:lnTo>
                    <a:pt x="68" y="32"/>
                  </a:lnTo>
                  <a:close/>
                  <a:moveTo>
                    <a:pt x="89" y="40"/>
                  </a:moveTo>
                  <a:cubicBezTo>
                    <a:pt x="90" y="46"/>
                    <a:pt x="91" y="53"/>
                    <a:pt x="92" y="60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40"/>
                    <a:pt x="68" y="40"/>
                    <a:pt x="68" y="40"/>
                  </a:cubicBezTo>
                  <a:lnTo>
                    <a:pt x="89" y="40"/>
                  </a:lnTo>
                  <a:close/>
                  <a:moveTo>
                    <a:pt x="60" y="9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0"/>
                    <a:pt x="52" y="11"/>
                    <a:pt x="60" y="9"/>
                  </a:cubicBezTo>
                  <a:close/>
                  <a:moveTo>
                    <a:pt x="60" y="40"/>
                  </a:move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3"/>
                    <a:pt x="37" y="46"/>
                    <a:pt x="39" y="40"/>
                  </a:cubicBezTo>
                  <a:lnTo>
                    <a:pt x="60" y="40"/>
                  </a:lnTo>
                  <a:close/>
                  <a:moveTo>
                    <a:pt x="2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9" y="53"/>
                    <a:pt x="10" y="46"/>
                    <a:pt x="13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6"/>
                    <a:pt x="28" y="53"/>
                    <a:pt x="28" y="60"/>
                  </a:cubicBezTo>
                  <a:close/>
                  <a:moveTo>
                    <a:pt x="36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7" y="81"/>
                    <a:pt x="36" y="75"/>
                    <a:pt x="36" y="68"/>
                  </a:cubicBezTo>
                  <a:close/>
                  <a:moveTo>
                    <a:pt x="60" y="9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52" y="117"/>
                    <a:pt x="45" y="108"/>
                    <a:pt x="41" y="95"/>
                  </a:cubicBezTo>
                  <a:lnTo>
                    <a:pt x="60" y="95"/>
                  </a:lnTo>
                  <a:close/>
                  <a:moveTo>
                    <a:pt x="68" y="119"/>
                  </a:moveTo>
                  <a:cubicBezTo>
                    <a:pt x="68" y="95"/>
                    <a:pt x="68" y="95"/>
                    <a:pt x="68" y="95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2" y="108"/>
                    <a:pt x="76" y="117"/>
                    <a:pt x="68" y="119"/>
                  </a:cubicBezTo>
                  <a:close/>
                  <a:moveTo>
                    <a:pt x="68" y="87"/>
                  </a:moveTo>
                  <a:cubicBezTo>
                    <a:pt x="68" y="68"/>
                    <a:pt x="68" y="68"/>
                    <a:pt x="68" y="68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75"/>
                    <a:pt x="90" y="81"/>
                    <a:pt x="89" y="87"/>
                  </a:cubicBezTo>
                  <a:lnTo>
                    <a:pt x="68" y="87"/>
                  </a:lnTo>
                  <a:close/>
                  <a:moveTo>
                    <a:pt x="99" y="68"/>
                  </a:moveTo>
                  <a:cubicBezTo>
                    <a:pt x="120" y="68"/>
                    <a:pt x="120" y="68"/>
                    <a:pt x="120" y="68"/>
                  </a:cubicBezTo>
                  <a:cubicBezTo>
                    <a:pt x="119" y="75"/>
                    <a:pt x="117" y="81"/>
                    <a:pt x="115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1"/>
                    <a:pt x="99" y="75"/>
                    <a:pt x="99" y="68"/>
                  </a:cubicBezTo>
                  <a:close/>
                  <a:moveTo>
                    <a:pt x="99" y="60"/>
                  </a:moveTo>
                  <a:cubicBezTo>
                    <a:pt x="99" y="53"/>
                    <a:pt x="98" y="46"/>
                    <a:pt x="97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7" y="46"/>
                    <a:pt x="119" y="53"/>
                    <a:pt x="120" y="60"/>
                  </a:cubicBezTo>
                  <a:lnTo>
                    <a:pt x="99" y="60"/>
                  </a:lnTo>
                  <a:close/>
                  <a:moveTo>
                    <a:pt x="110" y="32"/>
                  </a:moveTo>
                  <a:cubicBezTo>
                    <a:pt x="95" y="32"/>
                    <a:pt x="95" y="32"/>
                    <a:pt x="95" y="32"/>
                  </a:cubicBezTo>
                  <a:cubicBezTo>
                    <a:pt x="92" y="24"/>
                    <a:pt x="89" y="17"/>
                    <a:pt x="85" y="12"/>
                  </a:cubicBezTo>
                  <a:cubicBezTo>
                    <a:pt x="95" y="16"/>
                    <a:pt x="103" y="23"/>
                    <a:pt x="110" y="32"/>
                  </a:cubicBezTo>
                  <a:close/>
                  <a:moveTo>
                    <a:pt x="43" y="12"/>
                  </a:moveTo>
                  <a:cubicBezTo>
                    <a:pt x="39" y="17"/>
                    <a:pt x="35" y="24"/>
                    <a:pt x="33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23"/>
                    <a:pt x="33" y="16"/>
                    <a:pt x="43" y="12"/>
                  </a:cubicBezTo>
                  <a:close/>
                  <a:moveTo>
                    <a:pt x="17" y="95"/>
                  </a:moveTo>
                  <a:cubicBezTo>
                    <a:pt x="32" y="95"/>
                    <a:pt x="32" y="95"/>
                    <a:pt x="32" y="95"/>
                  </a:cubicBezTo>
                  <a:cubicBezTo>
                    <a:pt x="35" y="103"/>
                    <a:pt x="39" y="110"/>
                    <a:pt x="43" y="116"/>
                  </a:cubicBezTo>
                  <a:cubicBezTo>
                    <a:pt x="32" y="112"/>
                    <a:pt x="23" y="104"/>
                    <a:pt x="17" y="95"/>
                  </a:cubicBezTo>
                  <a:close/>
                  <a:moveTo>
                    <a:pt x="85" y="116"/>
                  </a:moveTo>
                  <a:cubicBezTo>
                    <a:pt x="89" y="110"/>
                    <a:pt x="93" y="103"/>
                    <a:pt x="95" y="95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04" y="104"/>
                    <a:pt x="95" y="112"/>
                    <a:pt x="85" y="1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69994" y="3837588"/>
              <a:ext cx="1006832" cy="871150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47926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4267200" cy="35052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>
              <a:buFontTx/>
              <a:buNone/>
              <a:defRPr sz="24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1800">
                <a:solidFill>
                  <a:schemeClr val="bg1"/>
                </a:solidFill>
              </a:defRPr>
            </a:lvl4pPr>
            <a:lvl5pPr>
              <a:buFontTx/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5334000" y="2209800"/>
            <a:ext cx="3176478" cy="35052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05126"/>
            <a:ext cx="5259765" cy="476074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1" y="2209800"/>
            <a:ext cx="7689583" cy="3505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2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51560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10553"/>
            <a:ext cx="5257800" cy="475488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table</a:t>
            </a:r>
            <a:endParaRPr lang="en-US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 userDrawn="1"/>
        </p:nvGrpSpPr>
        <p:grpSpPr>
          <a:xfrm>
            <a:off x="5911438" y="173562"/>
            <a:ext cx="3101749" cy="1752562"/>
            <a:chOff x="5715000" y="173562"/>
            <a:chExt cx="3298187" cy="1863554"/>
          </a:xfrm>
        </p:grpSpPr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6644150" y="807920"/>
              <a:ext cx="1245414" cy="1080177"/>
            </a:xfrm>
            <a:custGeom>
              <a:avLst/>
              <a:gdLst>
                <a:gd name="T0" fmla="*/ 503665 w 2021037"/>
                <a:gd name="T1" fmla="*/ 1753267 h 1753267"/>
                <a:gd name="T2" fmla="*/ 0 w 2021037"/>
                <a:gd name="T3" fmla="*/ 876633 h 1753267"/>
                <a:gd name="T4" fmla="*/ 503665 w 2021037"/>
                <a:gd name="T5" fmla="*/ 0 h 1753267"/>
                <a:gd name="T6" fmla="*/ 1517372 w 2021037"/>
                <a:gd name="T7" fmla="*/ 0 h 1753267"/>
                <a:gd name="T8" fmla="*/ 2021037 w 2021037"/>
                <a:gd name="T9" fmla="*/ 876633 h 1753267"/>
                <a:gd name="T10" fmla="*/ 1517372 w 2021037"/>
                <a:gd name="T11" fmla="*/ 1753267 h 1753267"/>
                <a:gd name="T12" fmla="*/ 503665 w 2021037"/>
                <a:gd name="T13" fmla="*/ 1753267 h 1753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1037" h="1753267">
                  <a:moveTo>
                    <a:pt x="503665" y="1753267"/>
                  </a:moveTo>
                  <a:lnTo>
                    <a:pt x="0" y="876633"/>
                  </a:lnTo>
                  <a:lnTo>
                    <a:pt x="503665" y="0"/>
                  </a:lnTo>
                  <a:lnTo>
                    <a:pt x="1517372" y="0"/>
                  </a:lnTo>
                  <a:lnTo>
                    <a:pt x="2021037" y="876633"/>
                  </a:lnTo>
                  <a:lnTo>
                    <a:pt x="1517372" y="1753267"/>
                  </a:lnTo>
                  <a:lnTo>
                    <a:pt x="503665" y="17532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5"/>
            <p:cNvSpPr>
              <a:spLocks noEditPoints="1"/>
            </p:cNvSpPr>
            <p:nvPr/>
          </p:nvSpPr>
          <p:spPr bwMode="auto">
            <a:xfrm>
              <a:off x="7416149" y="201057"/>
              <a:ext cx="310372" cy="269062"/>
            </a:xfrm>
            <a:custGeom>
              <a:avLst/>
              <a:gdLst>
                <a:gd name="T0" fmla="*/ 379343 w 503666"/>
                <a:gd name="T1" fmla="*/ 0 h 436723"/>
                <a:gd name="T2" fmla="*/ 127510 w 503666"/>
                <a:gd name="T3" fmla="*/ 0 h 436723"/>
                <a:gd name="T4" fmla="*/ 0 w 503666"/>
                <a:gd name="T5" fmla="*/ 216768 h 436723"/>
                <a:gd name="T6" fmla="*/ 127510 w 503666"/>
                <a:gd name="T7" fmla="*/ 436723 h 436723"/>
                <a:gd name="T8" fmla="*/ 379343 w 503666"/>
                <a:gd name="T9" fmla="*/ 436723 h 436723"/>
                <a:gd name="T10" fmla="*/ 503666 w 503666"/>
                <a:gd name="T11" fmla="*/ 216768 h 436723"/>
                <a:gd name="T12" fmla="*/ 379343 w 503666"/>
                <a:gd name="T13" fmla="*/ 0 h 436723"/>
                <a:gd name="T14" fmla="*/ 334714 w 503666"/>
                <a:gd name="T15" fmla="*/ 360217 h 436723"/>
                <a:gd name="T16" fmla="*/ 168951 w 503666"/>
                <a:gd name="T17" fmla="*/ 360217 h 436723"/>
                <a:gd name="T18" fmla="*/ 86069 w 503666"/>
                <a:gd name="T19" fmla="*/ 216768 h 436723"/>
                <a:gd name="T20" fmla="*/ 168951 w 503666"/>
                <a:gd name="T21" fmla="*/ 76507 h 436723"/>
                <a:gd name="T22" fmla="*/ 334714 w 503666"/>
                <a:gd name="T23" fmla="*/ 76507 h 436723"/>
                <a:gd name="T24" fmla="*/ 417596 w 503666"/>
                <a:gd name="T25" fmla="*/ 216768 h 436723"/>
                <a:gd name="T26" fmla="*/ 334714 w 503666"/>
                <a:gd name="T27" fmla="*/ 360217 h 436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3666" h="436723">
                  <a:moveTo>
                    <a:pt x="379343" y="0"/>
                  </a:moveTo>
                  <a:lnTo>
                    <a:pt x="127510" y="0"/>
                  </a:lnTo>
                  <a:lnTo>
                    <a:pt x="0" y="216768"/>
                  </a:lnTo>
                  <a:lnTo>
                    <a:pt x="127510" y="436723"/>
                  </a:lnTo>
                  <a:lnTo>
                    <a:pt x="379343" y="436723"/>
                  </a:lnTo>
                  <a:lnTo>
                    <a:pt x="503666" y="216768"/>
                  </a:lnTo>
                  <a:lnTo>
                    <a:pt x="379343" y="0"/>
                  </a:lnTo>
                  <a:close/>
                  <a:moveTo>
                    <a:pt x="334714" y="360217"/>
                  </a:moveTo>
                  <a:lnTo>
                    <a:pt x="168951" y="360217"/>
                  </a:lnTo>
                  <a:lnTo>
                    <a:pt x="86069" y="216768"/>
                  </a:lnTo>
                  <a:lnTo>
                    <a:pt x="168951" y="76507"/>
                  </a:lnTo>
                  <a:lnTo>
                    <a:pt x="334714" y="76507"/>
                  </a:lnTo>
                  <a:lnTo>
                    <a:pt x="417596" y="216768"/>
                  </a:lnTo>
                  <a:lnTo>
                    <a:pt x="334714" y="3602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36"/>
            <p:cNvSpPr>
              <a:spLocks noEditPoints="1"/>
            </p:cNvSpPr>
            <p:nvPr/>
          </p:nvSpPr>
          <p:spPr bwMode="auto">
            <a:xfrm>
              <a:off x="7623361" y="1760198"/>
              <a:ext cx="320193" cy="276918"/>
            </a:xfrm>
            <a:custGeom>
              <a:avLst/>
              <a:gdLst>
                <a:gd name="T0" fmla="*/ 392094 w 519604"/>
                <a:gd name="T1" fmla="*/ 0 h 449473"/>
                <a:gd name="T2" fmla="*/ 130698 w 519604"/>
                <a:gd name="T3" fmla="*/ 0 h 449473"/>
                <a:gd name="T4" fmla="*/ 0 w 519604"/>
                <a:gd name="T5" fmla="*/ 226330 h 449473"/>
                <a:gd name="T6" fmla="*/ 130698 w 519604"/>
                <a:gd name="T7" fmla="*/ 449473 h 449473"/>
                <a:gd name="T8" fmla="*/ 392094 w 519604"/>
                <a:gd name="T9" fmla="*/ 449473 h 449473"/>
                <a:gd name="T10" fmla="*/ 519604 w 519604"/>
                <a:gd name="T11" fmla="*/ 226330 h 449473"/>
                <a:gd name="T12" fmla="*/ 392094 w 519604"/>
                <a:gd name="T13" fmla="*/ 0 h 449473"/>
                <a:gd name="T14" fmla="*/ 347465 w 519604"/>
                <a:gd name="T15" fmla="*/ 372967 h 449473"/>
                <a:gd name="T16" fmla="*/ 175326 w 519604"/>
                <a:gd name="T17" fmla="*/ 372967 h 449473"/>
                <a:gd name="T18" fmla="*/ 92444 w 519604"/>
                <a:gd name="T19" fmla="*/ 226330 h 449473"/>
                <a:gd name="T20" fmla="*/ 175326 w 519604"/>
                <a:gd name="T21" fmla="*/ 79694 h 449473"/>
                <a:gd name="T22" fmla="*/ 347465 w 519604"/>
                <a:gd name="T23" fmla="*/ 79694 h 449473"/>
                <a:gd name="T24" fmla="*/ 430347 w 519604"/>
                <a:gd name="T25" fmla="*/ 226330 h 449473"/>
                <a:gd name="T26" fmla="*/ 347465 w 519604"/>
                <a:gd name="T27" fmla="*/ 372967 h 449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604" h="449473">
                  <a:moveTo>
                    <a:pt x="392094" y="0"/>
                  </a:moveTo>
                  <a:lnTo>
                    <a:pt x="130698" y="0"/>
                  </a:lnTo>
                  <a:lnTo>
                    <a:pt x="0" y="226330"/>
                  </a:lnTo>
                  <a:lnTo>
                    <a:pt x="130698" y="449473"/>
                  </a:lnTo>
                  <a:lnTo>
                    <a:pt x="392094" y="449473"/>
                  </a:lnTo>
                  <a:lnTo>
                    <a:pt x="519604" y="226330"/>
                  </a:lnTo>
                  <a:lnTo>
                    <a:pt x="392094" y="0"/>
                  </a:lnTo>
                  <a:close/>
                  <a:moveTo>
                    <a:pt x="347465" y="372967"/>
                  </a:moveTo>
                  <a:lnTo>
                    <a:pt x="175326" y="372967"/>
                  </a:lnTo>
                  <a:lnTo>
                    <a:pt x="92444" y="226330"/>
                  </a:lnTo>
                  <a:lnTo>
                    <a:pt x="175326" y="79694"/>
                  </a:lnTo>
                  <a:lnTo>
                    <a:pt x="347465" y="79694"/>
                  </a:lnTo>
                  <a:lnTo>
                    <a:pt x="430347" y="226330"/>
                  </a:lnTo>
                  <a:lnTo>
                    <a:pt x="347465" y="3729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8"/>
            <p:cNvSpPr>
              <a:spLocks noEditPoints="1"/>
            </p:cNvSpPr>
            <p:nvPr/>
          </p:nvSpPr>
          <p:spPr bwMode="auto">
            <a:xfrm>
              <a:off x="7919030" y="654731"/>
              <a:ext cx="253404" cy="133549"/>
            </a:xfrm>
            <a:custGeom>
              <a:avLst/>
              <a:gdLst>
                <a:gd name="T0" fmla="*/ 71 w 129"/>
                <a:gd name="T1" fmla="*/ 68 h 68"/>
                <a:gd name="T2" fmla="*/ 129 w 129"/>
                <a:gd name="T3" fmla="*/ 34 h 68"/>
                <a:gd name="T4" fmla="*/ 71 w 129"/>
                <a:gd name="T5" fmla="*/ 0 h 68"/>
                <a:gd name="T6" fmla="*/ 71 w 129"/>
                <a:gd name="T7" fmla="*/ 20 h 68"/>
                <a:gd name="T8" fmla="*/ 0 w 129"/>
                <a:gd name="T9" fmla="*/ 20 h 68"/>
                <a:gd name="T10" fmla="*/ 0 w 129"/>
                <a:gd name="T11" fmla="*/ 48 h 68"/>
                <a:gd name="T12" fmla="*/ 71 w 129"/>
                <a:gd name="T13" fmla="*/ 48 h 68"/>
                <a:gd name="T14" fmla="*/ 71 w 129"/>
                <a:gd name="T15" fmla="*/ 68 h 68"/>
                <a:gd name="T16" fmla="*/ 8 w 129"/>
                <a:gd name="T17" fmla="*/ 40 h 68"/>
                <a:gd name="T18" fmla="*/ 8 w 129"/>
                <a:gd name="T19" fmla="*/ 28 h 68"/>
                <a:gd name="T20" fmla="*/ 79 w 129"/>
                <a:gd name="T21" fmla="*/ 28 h 68"/>
                <a:gd name="T22" fmla="*/ 79 w 129"/>
                <a:gd name="T23" fmla="*/ 15 h 68"/>
                <a:gd name="T24" fmla="*/ 112 w 129"/>
                <a:gd name="T25" fmla="*/ 34 h 68"/>
                <a:gd name="T26" fmla="*/ 79 w 129"/>
                <a:gd name="T27" fmla="*/ 53 h 68"/>
                <a:gd name="T28" fmla="*/ 79 w 129"/>
                <a:gd name="T29" fmla="*/ 40 h 68"/>
                <a:gd name="T30" fmla="*/ 8 w 129"/>
                <a:gd name="T31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68">
                  <a:moveTo>
                    <a:pt x="71" y="68"/>
                  </a:moveTo>
                  <a:cubicBezTo>
                    <a:pt x="129" y="34"/>
                    <a:pt x="129" y="34"/>
                    <a:pt x="129" y="34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15"/>
                    <a:pt x="71" y="20"/>
                  </a:cubicBezTo>
                  <a:cubicBezTo>
                    <a:pt x="63" y="20"/>
                    <a:pt x="0" y="20"/>
                    <a:pt x="0" y="2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63" y="48"/>
                    <a:pt x="71" y="48"/>
                  </a:cubicBezTo>
                  <a:cubicBezTo>
                    <a:pt x="71" y="53"/>
                    <a:pt x="71" y="68"/>
                    <a:pt x="71" y="68"/>
                  </a:cubicBezTo>
                  <a:close/>
                  <a:moveTo>
                    <a:pt x="8" y="40"/>
                  </a:moveTo>
                  <a:cubicBezTo>
                    <a:pt x="8" y="36"/>
                    <a:pt x="8" y="32"/>
                    <a:pt x="8" y="28"/>
                  </a:cubicBezTo>
                  <a:cubicBezTo>
                    <a:pt x="16" y="28"/>
                    <a:pt x="79" y="28"/>
                    <a:pt x="79" y="28"/>
                  </a:cubicBezTo>
                  <a:cubicBezTo>
                    <a:pt x="79" y="28"/>
                    <a:pt x="79" y="19"/>
                    <a:pt x="79" y="15"/>
                  </a:cubicBezTo>
                  <a:cubicBezTo>
                    <a:pt x="87" y="19"/>
                    <a:pt x="104" y="29"/>
                    <a:pt x="112" y="34"/>
                  </a:cubicBezTo>
                  <a:cubicBezTo>
                    <a:pt x="104" y="39"/>
                    <a:pt x="87" y="49"/>
                    <a:pt x="79" y="53"/>
                  </a:cubicBezTo>
                  <a:cubicBezTo>
                    <a:pt x="79" y="49"/>
                    <a:pt x="79" y="40"/>
                    <a:pt x="79" y="40"/>
                  </a:cubicBezTo>
                  <a:cubicBezTo>
                    <a:pt x="79" y="40"/>
                    <a:pt x="16" y="40"/>
                    <a:pt x="8" y="4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9"/>
            <p:cNvSpPr>
              <a:spLocks noEditPoints="1"/>
            </p:cNvSpPr>
            <p:nvPr/>
          </p:nvSpPr>
          <p:spPr bwMode="auto">
            <a:xfrm>
              <a:off x="7742236" y="733290"/>
              <a:ext cx="290728" cy="153189"/>
            </a:xfrm>
            <a:custGeom>
              <a:avLst/>
              <a:gdLst>
                <a:gd name="T0" fmla="*/ 67 w 148"/>
                <a:gd name="T1" fmla="*/ 55 h 78"/>
                <a:gd name="T2" fmla="*/ 148 w 148"/>
                <a:gd name="T3" fmla="*/ 55 h 78"/>
                <a:gd name="T4" fmla="*/ 148 w 148"/>
                <a:gd name="T5" fmla="*/ 23 h 78"/>
                <a:gd name="T6" fmla="*/ 67 w 148"/>
                <a:gd name="T7" fmla="*/ 23 h 78"/>
                <a:gd name="T8" fmla="*/ 67 w 148"/>
                <a:gd name="T9" fmla="*/ 0 h 78"/>
                <a:gd name="T10" fmla="*/ 0 w 148"/>
                <a:gd name="T11" fmla="*/ 39 h 78"/>
                <a:gd name="T12" fmla="*/ 67 w 148"/>
                <a:gd name="T13" fmla="*/ 78 h 78"/>
                <a:gd name="T14" fmla="*/ 67 w 148"/>
                <a:gd name="T15" fmla="*/ 55 h 78"/>
                <a:gd name="T16" fmla="*/ 57 w 148"/>
                <a:gd name="T17" fmla="*/ 45 h 78"/>
                <a:gd name="T18" fmla="*/ 57 w 148"/>
                <a:gd name="T19" fmla="*/ 61 h 78"/>
                <a:gd name="T20" fmla="*/ 20 w 148"/>
                <a:gd name="T21" fmla="*/ 39 h 78"/>
                <a:gd name="T22" fmla="*/ 57 w 148"/>
                <a:gd name="T23" fmla="*/ 17 h 78"/>
                <a:gd name="T24" fmla="*/ 57 w 148"/>
                <a:gd name="T25" fmla="*/ 33 h 78"/>
                <a:gd name="T26" fmla="*/ 138 w 148"/>
                <a:gd name="T27" fmla="*/ 33 h 78"/>
                <a:gd name="T28" fmla="*/ 138 w 148"/>
                <a:gd name="T29" fmla="*/ 45 h 78"/>
                <a:gd name="T30" fmla="*/ 57 w 148"/>
                <a:gd name="T31" fmla="*/ 4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78">
                  <a:moveTo>
                    <a:pt x="67" y="55"/>
                  </a:moveTo>
                  <a:cubicBezTo>
                    <a:pt x="76" y="55"/>
                    <a:pt x="148" y="55"/>
                    <a:pt x="148" y="55"/>
                  </a:cubicBezTo>
                  <a:cubicBezTo>
                    <a:pt x="148" y="23"/>
                    <a:pt x="148" y="23"/>
                    <a:pt x="148" y="23"/>
                  </a:cubicBezTo>
                  <a:cubicBezTo>
                    <a:pt x="148" y="23"/>
                    <a:pt x="76" y="23"/>
                    <a:pt x="67" y="23"/>
                  </a:cubicBezTo>
                  <a:cubicBezTo>
                    <a:pt x="67" y="17"/>
                    <a:pt x="67" y="0"/>
                    <a:pt x="67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7" y="78"/>
                    <a:pt x="67" y="61"/>
                    <a:pt x="67" y="55"/>
                  </a:cubicBezTo>
                  <a:close/>
                  <a:moveTo>
                    <a:pt x="57" y="45"/>
                  </a:moveTo>
                  <a:cubicBezTo>
                    <a:pt x="57" y="45"/>
                    <a:pt x="57" y="56"/>
                    <a:pt x="57" y="61"/>
                  </a:cubicBezTo>
                  <a:cubicBezTo>
                    <a:pt x="48" y="56"/>
                    <a:pt x="29" y="44"/>
                    <a:pt x="20" y="39"/>
                  </a:cubicBezTo>
                  <a:cubicBezTo>
                    <a:pt x="29" y="34"/>
                    <a:pt x="48" y="22"/>
                    <a:pt x="57" y="17"/>
                  </a:cubicBezTo>
                  <a:cubicBezTo>
                    <a:pt x="57" y="22"/>
                    <a:pt x="57" y="33"/>
                    <a:pt x="57" y="33"/>
                  </a:cubicBezTo>
                  <a:cubicBezTo>
                    <a:pt x="57" y="33"/>
                    <a:pt x="130" y="33"/>
                    <a:pt x="138" y="33"/>
                  </a:cubicBezTo>
                  <a:cubicBezTo>
                    <a:pt x="138" y="37"/>
                    <a:pt x="138" y="41"/>
                    <a:pt x="138" y="45"/>
                  </a:cubicBezTo>
                  <a:cubicBezTo>
                    <a:pt x="130" y="45"/>
                    <a:pt x="57" y="45"/>
                    <a:pt x="57" y="4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5907509" y="285508"/>
              <a:ext cx="269120" cy="384936"/>
            </a:xfrm>
            <a:custGeom>
              <a:avLst/>
              <a:gdLst>
                <a:gd name="T0" fmla="*/ 0 w 436723"/>
                <a:gd name="T1" fmla="*/ 188078 h 624800"/>
                <a:gd name="T2" fmla="*/ 108384 w 436723"/>
                <a:gd name="T3" fmla="*/ 376155 h 624800"/>
                <a:gd name="T4" fmla="*/ 328339 w 436723"/>
                <a:gd name="T5" fmla="*/ 376155 h 624800"/>
                <a:gd name="T6" fmla="*/ 436723 w 436723"/>
                <a:gd name="T7" fmla="*/ 188078 h 624800"/>
                <a:gd name="T8" fmla="*/ 328339 w 436723"/>
                <a:gd name="T9" fmla="*/ 0 h 624800"/>
                <a:gd name="T10" fmla="*/ 108384 w 436723"/>
                <a:gd name="T11" fmla="*/ 0 h 624800"/>
                <a:gd name="T12" fmla="*/ 0 w 436723"/>
                <a:gd name="T13" fmla="*/ 188078 h 624800"/>
                <a:gd name="T14" fmla="*/ 76506 w 436723"/>
                <a:gd name="T15" fmla="*/ 188078 h 624800"/>
                <a:gd name="T16" fmla="*/ 146637 w 436723"/>
                <a:gd name="T17" fmla="*/ 63755 h 624800"/>
                <a:gd name="T18" fmla="*/ 290086 w 436723"/>
                <a:gd name="T19" fmla="*/ 63755 h 624800"/>
                <a:gd name="T20" fmla="*/ 360217 w 436723"/>
                <a:gd name="T21" fmla="*/ 188078 h 624800"/>
                <a:gd name="T22" fmla="*/ 290086 w 436723"/>
                <a:gd name="T23" fmla="*/ 312400 h 624800"/>
                <a:gd name="T24" fmla="*/ 146637 w 436723"/>
                <a:gd name="T25" fmla="*/ 312400 h 624800"/>
                <a:gd name="T26" fmla="*/ 76506 w 436723"/>
                <a:gd name="T27" fmla="*/ 188078 h 624800"/>
                <a:gd name="T28" fmla="*/ 277335 w 436723"/>
                <a:gd name="T29" fmla="*/ 567421 h 624800"/>
                <a:gd name="T30" fmla="*/ 159388 w 436723"/>
                <a:gd name="T31" fmla="*/ 567421 h 624800"/>
                <a:gd name="T32" fmla="*/ 159388 w 436723"/>
                <a:gd name="T33" fmla="*/ 624800 h 624800"/>
                <a:gd name="T34" fmla="*/ 277335 w 436723"/>
                <a:gd name="T35" fmla="*/ 624800 h 624800"/>
                <a:gd name="T36" fmla="*/ 277335 w 436723"/>
                <a:gd name="T37" fmla="*/ 567421 h 624800"/>
                <a:gd name="T38" fmla="*/ 328339 w 436723"/>
                <a:gd name="T39" fmla="*/ 404845 h 624800"/>
                <a:gd name="T40" fmla="*/ 108384 w 436723"/>
                <a:gd name="T41" fmla="*/ 404845 h 624800"/>
                <a:gd name="T42" fmla="*/ 108384 w 436723"/>
                <a:gd name="T43" fmla="*/ 462225 h 624800"/>
                <a:gd name="T44" fmla="*/ 328339 w 436723"/>
                <a:gd name="T45" fmla="*/ 462225 h 624800"/>
                <a:gd name="T46" fmla="*/ 328339 w 436723"/>
                <a:gd name="T47" fmla="*/ 404845 h 624800"/>
                <a:gd name="T48" fmla="*/ 328339 w 436723"/>
                <a:gd name="T49" fmla="*/ 487727 h 624800"/>
                <a:gd name="T50" fmla="*/ 108384 w 436723"/>
                <a:gd name="T51" fmla="*/ 487727 h 624800"/>
                <a:gd name="T52" fmla="*/ 108384 w 436723"/>
                <a:gd name="T53" fmla="*/ 545106 h 624800"/>
                <a:gd name="T54" fmla="*/ 328339 w 436723"/>
                <a:gd name="T55" fmla="*/ 545106 h 624800"/>
                <a:gd name="T56" fmla="*/ 328339 w 436723"/>
                <a:gd name="T57" fmla="*/ 487727 h 624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6723" h="624800">
                  <a:moveTo>
                    <a:pt x="0" y="188078"/>
                  </a:moveTo>
                  <a:lnTo>
                    <a:pt x="108384" y="376155"/>
                  </a:lnTo>
                  <a:lnTo>
                    <a:pt x="328339" y="376155"/>
                  </a:lnTo>
                  <a:lnTo>
                    <a:pt x="436723" y="188078"/>
                  </a:lnTo>
                  <a:lnTo>
                    <a:pt x="328339" y="0"/>
                  </a:lnTo>
                  <a:lnTo>
                    <a:pt x="108384" y="0"/>
                  </a:lnTo>
                  <a:lnTo>
                    <a:pt x="0" y="188078"/>
                  </a:lnTo>
                  <a:close/>
                  <a:moveTo>
                    <a:pt x="76506" y="188078"/>
                  </a:moveTo>
                  <a:lnTo>
                    <a:pt x="146637" y="63755"/>
                  </a:lnTo>
                  <a:lnTo>
                    <a:pt x="290086" y="63755"/>
                  </a:lnTo>
                  <a:lnTo>
                    <a:pt x="360217" y="188078"/>
                  </a:lnTo>
                  <a:lnTo>
                    <a:pt x="290086" y="312400"/>
                  </a:lnTo>
                  <a:lnTo>
                    <a:pt x="146637" y="312400"/>
                  </a:lnTo>
                  <a:lnTo>
                    <a:pt x="76506" y="188078"/>
                  </a:lnTo>
                  <a:close/>
                  <a:moveTo>
                    <a:pt x="277335" y="567421"/>
                  </a:moveTo>
                  <a:lnTo>
                    <a:pt x="159388" y="567421"/>
                  </a:lnTo>
                  <a:lnTo>
                    <a:pt x="159388" y="624800"/>
                  </a:lnTo>
                  <a:lnTo>
                    <a:pt x="277335" y="624800"/>
                  </a:lnTo>
                  <a:lnTo>
                    <a:pt x="277335" y="567421"/>
                  </a:lnTo>
                  <a:close/>
                  <a:moveTo>
                    <a:pt x="328339" y="404845"/>
                  </a:moveTo>
                  <a:lnTo>
                    <a:pt x="108384" y="404845"/>
                  </a:lnTo>
                  <a:lnTo>
                    <a:pt x="108384" y="462225"/>
                  </a:lnTo>
                  <a:lnTo>
                    <a:pt x="328339" y="462225"/>
                  </a:lnTo>
                  <a:lnTo>
                    <a:pt x="328339" y="404845"/>
                  </a:lnTo>
                  <a:close/>
                  <a:moveTo>
                    <a:pt x="328339" y="487727"/>
                  </a:moveTo>
                  <a:lnTo>
                    <a:pt x="108384" y="487727"/>
                  </a:lnTo>
                  <a:lnTo>
                    <a:pt x="108384" y="545106"/>
                  </a:lnTo>
                  <a:lnTo>
                    <a:pt x="328339" y="545106"/>
                  </a:lnTo>
                  <a:lnTo>
                    <a:pt x="328339" y="4877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4"/>
            <p:cNvSpPr>
              <a:spLocks noEditPoints="1"/>
            </p:cNvSpPr>
            <p:nvPr/>
          </p:nvSpPr>
          <p:spPr bwMode="auto">
            <a:xfrm>
              <a:off x="5911438" y="959145"/>
              <a:ext cx="267155" cy="267098"/>
            </a:xfrm>
            <a:custGeom>
              <a:avLst/>
              <a:gdLst>
                <a:gd name="T0" fmla="*/ 0 w 136"/>
                <a:gd name="T1" fmla="*/ 68 h 136"/>
                <a:gd name="T2" fmla="*/ 136 w 136"/>
                <a:gd name="T3" fmla="*/ 68 h 136"/>
                <a:gd name="T4" fmla="*/ 9 w 136"/>
                <a:gd name="T5" fmla="*/ 72 h 136"/>
                <a:gd name="T6" fmla="*/ 33 w 136"/>
                <a:gd name="T7" fmla="*/ 93 h 136"/>
                <a:gd name="T8" fmla="*/ 9 w 136"/>
                <a:gd name="T9" fmla="*/ 72 h 136"/>
                <a:gd name="T10" fmla="*/ 72 w 136"/>
                <a:gd name="T11" fmla="*/ 9 h 136"/>
                <a:gd name="T12" fmla="*/ 72 w 136"/>
                <a:gd name="T13" fmla="*/ 34 h 136"/>
                <a:gd name="T14" fmla="*/ 98 w 136"/>
                <a:gd name="T15" fmla="*/ 64 h 136"/>
                <a:gd name="T16" fmla="*/ 72 w 136"/>
                <a:gd name="T17" fmla="*/ 42 h 136"/>
                <a:gd name="T18" fmla="*/ 64 w 136"/>
                <a:gd name="T19" fmla="*/ 9 h 136"/>
                <a:gd name="T20" fmla="*/ 44 w 136"/>
                <a:gd name="T21" fmla="*/ 34 h 136"/>
                <a:gd name="T22" fmla="*/ 64 w 136"/>
                <a:gd name="T23" fmla="*/ 42 h 136"/>
                <a:gd name="T24" fmla="*/ 39 w 136"/>
                <a:gd name="T25" fmla="*/ 64 h 136"/>
                <a:gd name="T26" fmla="*/ 64 w 136"/>
                <a:gd name="T27" fmla="*/ 42 h 136"/>
                <a:gd name="T28" fmla="*/ 9 w 136"/>
                <a:gd name="T29" fmla="*/ 64 h 136"/>
                <a:gd name="T30" fmla="*/ 33 w 136"/>
                <a:gd name="T31" fmla="*/ 42 h 136"/>
                <a:gd name="T32" fmla="*/ 39 w 136"/>
                <a:gd name="T33" fmla="*/ 72 h 136"/>
                <a:gd name="T34" fmla="*/ 64 w 136"/>
                <a:gd name="T35" fmla="*/ 93 h 136"/>
                <a:gd name="T36" fmla="*/ 39 w 136"/>
                <a:gd name="T37" fmla="*/ 72 h 136"/>
                <a:gd name="T38" fmla="*/ 64 w 136"/>
                <a:gd name="T39" fmla="*/ 127 h 136"/>
                <a:gd name="T40" fmla="*/ 64 w 136"/>
                <a:gd name="T41" fmla="*/ 101 h 136"/>
                <a:gd name="T42" fmla="*/ 72 w 136"/>
                <a:gd name="T43" fmla="*/ 101 h 136"/>
                <a:gd name="T44" fmla="*/ 72 w 136"/>
                <a:gd name="T45" fmla="*/ 127 h 136"/>
                <a:gd name="T46" fmla="*/ 72 w 136"/>
                <a:gd name="T47" fmla="*/ 72 h 136"/>
                <a:gd name="T48" fmla="*/ 95 w 136"/>
                <a:gd name="T49" fmla="*/ 93 h 136"/>
                <a:gd name="T50" fmla="*/ 106 w 136"/>
                <a:gd name="T51" fmla="*/ 72 h 136"/>
                <a:gd name="T52" fmla="*/ 122 w 136"/>
                <a:gd name="T53" fmla="*/ 93 h 136"/>
                <a:gd name="T54" fmla="*/ 106 w 136"/>
                <a:gd name="T55" fmla="*/ 72 h 136"/>
                <a:gd name="T56" fmla="*/ 103 w 136"/>
                <a:gd name="T57" fmla="*/ 42 h 136"/>
                <a:gd name="T58" fmla="*/ 127 w 136"/>
                <a:gd name="T59" fmla="*/ 64 h 136"/>
                <a:gd name="T60" fmla="*/ 117 w 136"/>
                <a:gd name="T61" fmla="*/ 34 h 136"/>
                <a:gd name="T62" fmla="*/ 91 w 136"/>
                <a:gd name="T63" fmla="*/ 13 h 136"/>
                <a:gd name="T64" fmla="*/ 46 w 136"/>
                <a:gd name="T65" fmla="*/ 13 h 136"/>
                <a:gd name="T66" fmla="*/ 20 w 136"/>
                <a:gd name="T67" fmla="*/ 34 h 136"/>
                <a:gd name="T68" fmla="*/ 19 w 136"/>
                <a:gd name="T69" fmla="*/ 101 h 136"/>
                <a:gd name="T70" fmla="*/ 46 w 136"/>
                <a:gd name="T71" fmla="*/ 123 h 136"/>
                <a:gd name="T72" fmla="*/ 91 w 136"/>
                <a:gd name="T73" fmla="*/ 123 h 136"/>
                <a:gd name="T74" fmla="*/ 118 w 136"/>
                <a:gd name="T7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36">
                  <a:moveTo>
                    <a:pt x="68" y="0"/>
                  </a:moveTo>
                  <a:cubicBezTo>
                    <a:pt x="31" y="0"/>
                    <a:pt x="0" y="31"/>
                    <a:pt x="0" y="68"/>
                  </a:cubicBezTo>
                  <a:cubicBezTo>
                    <a:pt x="0" y="106"/>
                    <a:pt x="31" y="136"/>
                    <a:pt x="68" y="136"/>
                  </a:cubicBezTo>
                  <a:cubicBezTo>
                    <a:pt x="106" y="136"/>
                    <a:pt x="136" y="106"/>
                    <a:pt x="136" y="68"/>
                  </a:cubicBezTo>
                  <a:cubicBezTo>
                    <a:pt x="136" y="31"/>
                    <a:pt x="106" y="0"/>
                    <a:pt x="68" y="0"/>
                  </a:cubicBezTo>
                  <a:close/>
                  <a:moveTo>
                    <a:pt x="9" y="72"/>
                  </a:moveTo>
                  <a:cubicBezTo>
                    <a:pt x="30" y="72"/>
                    <a:pt x="30" y="72"/>
                    <a:pt x="30" y="72"/>
                  </a:cubicBezTo>
                  <a:cubicBezTo>
                    <a:pt x="31" y="80"/>
                    <a:pt x="31" y="86"/>
                    <a:pt x="33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1" y="86"/>
                    <a:pt x="10" y="80"/>
                    <a:pt x="9" y="72"/>
                  </a:cubicBezTo>
                  <a:close/>
                  <a:moveTo>
                    <a:pt x="72" y="34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0" y="12"/>
                    <a:pt x="88" y="21"/>
                    <a:pt x="92" y="34"/>
                  </a:cubicBezTo>
                  <a:lnTo>
                    <a:pt x="72" y="34"/>
                  </a:lnTo>
                  <a:close/>
                  <a:moveTo>
                    <a:pt x="95" y="42"/>
                  </a:moveTo>
                  <a:cubicBezTo>
                    <a:pt x="96" y="49"/>
                    <a:pt x="97" y="56"/>
                    <a:pt x="98" y="64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95" y="42"/>
                  </a:lnTo>
                  <a:close/>
                  <a:moveTo>
                    <a:pt x="64" y="9"/>
                  </a:moveTo>
                  <a:cubicBezTo>
                    <a:pt x="64" y="34"/>
                    <a:pt x="64" y="34"/>
                    <a:pt x="6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21"/>
                    <a:pt x="56" y="12"/>
                    <a:pt x="64" y="9"/>
                  </a:cubicBezTo>
                  <a:close/>
                  <a:moveTo>
                    <a:pt x="64" y="42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56"/>
                    <a:pt x="40" y="49"/>
                    <a:pt x="42" y="42"/>
                  </a:cubicBezTo>
                  <a:lnTo>
                    <a:pt x="64" y="42"/>
                  </a:lnTo>
                  <a:close/>
                  <a:moveTo>
                    <a:pt x="30" y="64"/>
                  </a:moveTo>
                  <a:cubicBezTo>
                    <a:pt x="9" y="64"/>
                    <a:pt x="9" y="64"/>
                    <a:pt x="9" y="64"/>
                  </a:cubicBezTo>
                  <a:cubicBezTo>
                    <a:pt x="10" y="56"/>
                    <a:pt x="12" y="49"/>
                    <a:pt x="1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9"/>
                    <a:pt x="31" y="56"/>
                    <a:pt x="30" y="64"/>
                  </a:cubicBezTo>
                  <a:close/>
                  <a:moveTo>
                    <a:pt x="39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40" y="86"/>
                    <a:pt x="39" y="80"/>
                    <a:pt x="39" y="72"/>
                  </a:cubicBezTo>
                  <a:close/>
                  <a:moveTo>
                    <a:pt x="64" y="101"/>
                  </a:moveTo>
                  <a:cubicBezTo>
                    <a:pt x="64" y="127"/>
                    <a:pt x="64" y="127"/>
                    <a:pt x="64" y="127"/>
                  </a:cubicBezTo>
                  <a:cubicBezTo>
                    <a:pt x="56" y="124"/>
                    <a:pt x="48" y="115"/>
                    <a:pt x="44" y="101"/>
                  </a:cubicBezTo>
                  <a:lnTo>
                    <a:pt x="64" y="101"/>
                  </a:lnTo>
                  <a:close/>
                  <a:moveTo>
                    <a:pt x="72" y="127"/>
                  </a:moveTo>
                  <a:cubicBezTo>
                    <a:pt x="72" y="101"/>
                    <a:pt x="72" y="101"/>
                    <a:pt x="72" y="101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88" y="115"/>
                    <a:pt x="81" y="124"/>
                    <a:pt x="72" y="127"/>
                  </a:cubicBezTo>
                  <a:close/>
                  <a:moveTo>
                    <a:pt x="72" y="93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97" y="80"/>
                    <a:pt x="96" y="86"/>
                    <a:pt x="95" y="93"/>
                  </a:cubicBezTo>
                  <a:lnTo>
                    <a:pt x="72" y="93"/>
                  </a:lnTo>
                  <a:close/>
                  <a:moveTo>
                    <a:pt x="106" y="72"/>
                  </a:moveTo>
                  <a:cubicBezTo>
                    <a:pt x="127" y="72"/>
                    <a:pt x="127" y="72"/>
                    <a:pt x="127" y="72"/>
                  </a:cubicBezTo>
                  <a:cubicBezTo>
                    <a:pt x="127" y="80"/>
                    <a:pt x="125" y="86"/>
                    <a:pt x="122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5" y="86"/>
                    <a:pt x="106" y="80"/>
                    <a:pt x="106" y="72"/>
                  </a:cubicBezTo>
                  <a:close/>
                  <a:moveTo>
                    <a:pt x="106" y="64"/>
                  </a:moveTo>
                  <a:cubicBezTo>
                    <a:pt x="106" y="56"/>
                    <a:pt x="105" y="49"/>
                    <a:pt x="103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5" y="49"/>
                    <a:pt x="127" y="56"/>
                    <a:pt x="127" y="64"/>
                  </a:cubicBezTo>
                  <a:lnTo>
                    <a:pt x="106" y="64"/>
                  </a:lnTo>
                  <a:close/>
                  <a:moveTo>
                    <a:pt x="117" y="34"/>
                  </a:moveTo>
                  <a:cubicBezTo>
                    <a:pt x="101" y="34"/>
                    <a:pt x="101" y="34"/>
                    <a:pt x="101" y="34"/>
                  </a:cubicBezTo>
                  <a:cubicBezTo>
                    <a:pt x="98" y="26"/>
                    <a:pt x="95" y="19"/>
                    <a:pt x="91" y="13"/>
                  </a:cubicBezTo>
                  <a:cubicBezTo>
                    <a:pt x="101" y="18"/>
                    <a:pt x="110" y="25"/>
                    <a:pt x="117" y="34"/>
                  </a:cubicBezTo>
                  <a:close/>
                  <a:moveTo>
                    <a:pt x="46" y="13"/>
                  </a:moveTo>
                  <a:cubicBezTo>
                    <a:pt x="42" y="19"/>
                    <a:pt x="38" y="26"/>
                    <a:pt x="35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25"/>
                    <a:pt x="35" y="18"/>
                    <a:pt x="46" y="13"/>
                  </a:cubicBezTo>
                  <a:close/>
                  <a:moveTo>
                    <a:pt x="19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8" y="110"/>
                    <a:pt x="41" y="117"/>
                    <a:pt x="46" y="123"/>
                  </a:cubicBezTo>
                  <a:cubicBezTo>
                    <a:pt x="35" y="119"/>
                    <a:pt x="25" y="111"/>
                    <a:pt x="19" y="101"/>
                  </a:cubicBezTo>
                  <a:close/>
                  <a:moveTo>
                    <a:pt x="91" y="123"/>
                  </a:moveTo>
                  <a:cubicBezTo>
                    <a:pt x="95" y="117"/>
                    <a:pt x="99" y="110"/>
                    <a:pt x="101" y="101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11" y="111"/>
                    <a:pt x="102" y="119"/>
                    <a:pt x="91" y="1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5"/>
            <p:cNvSpPr>
              <a:spLocks noEditPoints="1"/>
            </p:cNvSpPr>
            <p:nvPr/>
          </p:nvSpPr>
          <p:spPr bwMode="auto">
            <a:xfrm>
              <a:off x="8416017" y="326751"/>
              <a:ext cx="229832" cy="300486"/>
            </a:xfrm>
            <a:custGeom>
              <a:avLst/>
              <a:gdLst>
                <a:gd name="T0" fmla="*/ 280523 w 372968"/>
                <a:gd name="T1" fmla="*/ 0 h 487727"/>
                <a:gd name="T2" fmla="*/ 92445 w 372968"/>
                <a:gd name="T3" fmla="*/ 0 h 487727"/>
                <a:gd name="T4" fmla="*/ 0 w 372968"/>
                <a:gd name="T5" fmla="*/ 162575 h 487727"/>
                <a:gd name="T6" fmla="*/ 76506 w 372968"/>
                <a:gd name="T7" fmla="*/ 299649 h 487727"/>
                <a:gd name="T8" fmla="*/ 0 w 372968"/>
                <a:gd name="T9" fmla="*/ 430347 h 487727"/>
                <a:gd name="T10" fmla="*/ 31878 w 372968"/>
                <a:gd name="T11" fmla="*/ 487727 h 487727"/>
                <a:gd name="T12" fmla="*/ 127510 w 372968"/>
                <a:gd name="T13" fmla="*/ 325151 h 487727"/>
                <a:gd name="T14" fmla="*/ 280523 w 372968"/>
                <a:gd name="T15" fmla="*/ 325151 h 487727"/>
                <a:gd name="T16" fmla="*/ 372968 w 372968"/>
                <a:gd name="T17" fmla="*/ 162575 h 487727"/>
                <a:gd name="T18" fmla="*/ 280523 w 372968"/>
                <a:gd name="T19" fmla="*/ 0 h 487727"/>
                <a:gd name="T20" fmla="*/ 245457 w 372968"/>
                <a:gd name="T21" fmla="*/ 267771 h 487727"/>
                <a:gd name="T22" fmla="*/ 124323 w 372968"/>
                <a:gd name="T23" fmla="*/ 267771 h 487727"/>
                <a:gd name="T24" fmla="*/ 63755 w 372968"/>
                <a:gd name="T25" fmla="*/ 162575 h 487727"/>
                <a:gd name="T26" fmla="*/ 124323 w 372968"/>
                <a:gd name="T27" fmla="*/ 57379 h 487727"/>
                <a:gd name="T28" fmla="*/ 245457 w 372968"/>
                <a:gd name="T29" fmla="*/ 57379 h 487727"/>
                <a:gd name="T30" fmla="*/ 309212 w 372968"/>
                <a:gd name="T31" fmla="*/ 162575 h 487727"/>
                <a:gd name="T32" fmla="*/ 245457 w 372968"/>
                <a:gd name="T33" fmla="*/ 267771 h 487727"/>
                <a:gd name="T34" fmla="*/ 197641 w 372968"/>
                <a:gd name="T35" fmla="*/ 149824 h 487727"/>
                <a:gd name="T36" fmla="*/ 197641 w 372968"/>
                <a:gd name="T37" fmla="*/ 95633 h 487727"/>
                <a:gd name="T38" fmla="*/ 168951 w 372968"/>
                <a:gd name="T39" fmla="*/ 95633 h 487727"/>
                <a:gd name="T40" fmla="*/ 168951 w 372968"/>
                <a:gd name="T41" fmla="*/ 149824 h 487727"/>
                <a:gd name="T42" fmla="*/ 117947 w 372968"/>
                <a:gd name="T43" fmla="*/ 149824 h 487727"/>
                <a:gd name="T44" fmla="*/ 117947 w 372968"/>
                <a:gd name="T45" fmla="*/ 172139 h 487727"/>
                <a:gd name="T46" fmla="*/ 168951 w 372968"/>
                <a:gd name="T47" fmla="*/ 172139 h 487727"/>
                <a:gd name="T48" fmla="*/ 168951 w 372968"/>
                <a:gd name="T49" fmla="*/ 226331 h 487727"/>
                <a:gd name="T50" fmla="*/ 197641 w 372968"/>
                <a:gd name="T51" fmla="*/ 226331 h 487727"/>
                <a:gd name="T52" fmla="*/ 197641 w 372968"/>
                <a:gd name="T53" fmla="*/ 172139 h 487727"/>
                <a:gd name="T54" fmla="*/ 251833 w 372968"/>
                <a:gd name="T55" fmla="*/ 172139 h 487727"/>
                <a:gd name="T56" fmla="*/ 251833 w 372968"/>
                <a:gd name="T57" fmla="*/ 149824 h 487727"/>
                <a:gd name="T58" fmla="*/ 197641 w 372968"/>
                <a:gd name="T59" fmla="*/ 149824 h 487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2968" h="487727">
                  <a:moveTo>
                    <a:pt x="280523" y="0"/>
                  </a:moveTo>
                  <a:lnTo>
                    <a:pt x="92445" y="0"/>
                  </a:lnTo>
                  <a:lnTo>
                    <a:pt x="0" y="162575"/>
                  </a:lnTo>
                  <a:lnTo>
                    <a:pt x="76506" y="299649"/>
                  </a:lnTo>
                  <a:lnTo>
                    <a:pt x="0" y="430347"/>
                  </a:lnTo>
                  <a:lnTo>
                    <a:pt x="31878" y="487727"/>
                  </a:lnTo>
                  <a:lnTo>
                    <a:pt x="127510" y="325151"/>
                  </a:lnTo>
                  <a:lnTo>
                    <a:pt x="280523" y="325151"/>
                  </a:lnTo>
                  <a:lnTo>
                    <a:pt x="372968" y="162575"/>
                  </a:lnTo>
                  <a:lnTo>
                    <a:pt x="280523" y="0"/>
                  </a:lnTo>
                  <a:close/>
                  <a:moveTo>
                    <a:pt x="245457" y="267771"/>
                  </a:moveTo>
                  <a:lnTo>
                    <a:pt x="124323" y="267771"/>
                  </a:lnTo>
                  <a:lnTo>
                    <a:pt x="63755" y="162575"/>
                  </a:lnTo>
                  <a:lnTo>
                    <a:pt x="124323" y="57379"/>
                  </a:lnTo>
                  <a:lnTo>
                    <a:pt x="245457" y="57379"/>
                  </a:lnTo>
                  <a:lnTo>
                    <a:pt x="309212" y="162575"/>
                  </a:lnTo>
                  <a:lnTo>
                    <a:pt x="245457" y="267771"/>
                  </a:lnTo>
                  <a:close/>
                  <a:moveTo>
                    <a:pt x="197641" y="149824"/>
                  </a:moveTo>
                  <a:lnTo>
                    <a:pt x="197641" y="95633"/>
                  </a:lnTo>
                  <a:lnTo>
                    <a:pt x="168951" y="95633"/>
                  </a:lnTo>
                  <a:lnTo>
                    <a:pt x="168951" y="149824"/>
                  </a:lnTo>
                  <a:lnTo>
                    <a:pt x="117947" y="149824"/>
                  </a:lnTo>
                  <a:lnTo>
                    <a:pt x="117947" y="172139"/>
                  </a:lnTo>
                  <a:lnTo>
                    <a:pt x="168951" y="172139"/>
                  </a:lnTo>
                  <a:lnTo>
                    <a:pt x="168951" y="226331"/>
                  </a:lnTo>
                  <a:lnTo>
                    <a:pt x="197641" y="226331"/>
                  </a:lnTo>
                  <a:lnTo>
                    <a:pt x="197641" y="172139"/>
                  </a:lnTo>
                  <a:lnTo>
                    <a:pt x="251833" y="172139"/>
                  </a:lnTo>
                  <a:lnTo>
                    <a:pt x="251833" y="149824"/>
                  </a:lnTo>
                  <a:lnTo>
                    <a:pt x="197641" y="1498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6"/>
            <p:cNvSpPr>
              <a:spLocks noEditPoints="1"/>
            </p:cNvSpPr>
            <p:nvPr/>
          </p:nvSpPr>
          <p:spPr bwMode="auto">
            <a:xfrm>
              <a:off x="8180291" y="173562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5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/>
            <p:cNvSpPr>
              <a:spLocks noEditPoints="1"/>
            </p:cNvSpPr>
            <p:nvPr/>
          </p:nvSpPr>
          <p:spPr bwMode="auto">
            <a:xfrm>
              <a:off x="5715000" y="183382"/>
              <a:ext cx="656102" cy="567583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3" y="148"/>
                    <a:pt x="10" y="144"/>
                  </a:cubicBezTo>
                  <a:cubicBezTo>
                    <a:pt x="13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8"/>
            <p:cNvSpPr>
              <a:spLocks/>
            </p:cNvSpPr>
            <p:nvPr userDrawn="1"/>
          </p:nvSpPr>
          <p:spPr bwMode="auto">
            <a:xfrm>
              <a:off x="6259132" y="499579"/>
              <a:ext cx="636458" cy="551872"/>
            </a:xfrm>
            <a:custGeom>
              <a:avLst/>
              <a:gdLst>
                <a:gd name="T0" fmla="*/ 258208 w 1032833"/>
                <a:gd name="T1" fmla="*/ 895760 h 895760"/>
                <a:gd name="T2" fmla="*/ 0 w 1032833"/>
                <a:gd name="T3" fmla="*/ 446286 h 895760"/>
                <a:gd name="T4" fmla="*/ 258208 w 1032833"/>
                <a:gd name="T5" fmla="*/ 0 h 895760"/>
                <a:gd name="T6" fmla="*/ 774624 w 1032833"/>
                <a:gd name="T7" fmla="*/ 0 h 895760"/>
                <a:gd name="T8" fmla="*/ 1032833 w 1032833"/>
                <a:gd name="T9" fmla="*/ 446286 h 895760"/>
                <a:gd name="T10" fmla="*/ 774624 w 1032833"/>
                <a:gd name="T11" fmla="*/ 895760 h 895760"/>
                <a:gd name="T12" fmla="*/ 258208 w 1032833"/>
                <a:gd name="T13" fmla="*/ 895760 h 895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2833" h="895760">
                  <a:moveTo>
                    <a:pt x="258208" y="895760"/>
                  </a:moveTo>
                  <a:lnTo>
                    <a:pt x="0" y="446286"/>
                  </a:lnTo>
                  <a:lnTo>
                    <a:pt x="258208" y="0"/>
                  </a:lnTo>
                  <a:lnTo>
                    <a:pt x="774624" y="0"/>
                  </a:lnTo>
                  <a:lnTo>
                    <a:pt x="1032833" y="446286"/>
                  </a:lnTo>
                  <a:lnTo>
                    <a:pt x="774624" y="895760"/>
                  </a:lnTo>
                  <a:lnTo>
                    <a:pt x="258208" y="8957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9"/>
            <p:cNvSpPr>
              <a:spLocks noEditPoints="1"/>
            </p:cNvSpPr>
            <p:nvPr/>
          </p:nvSpPr>
          <p:spPr bwMode="auto">
            <a:xfrm>
              <a:off x="8121361" y="796137"/>
              <a:ext cx="891826" cy="771835"/>
            </a:xfrm>
            <a:custGeom>
              <a:avLst/>
              <a:gdLst>
                <a:gd name="T0" fmla="*/ 113 w 454"/>
                <a:gd name="T1" fmla="*/ 0 h 393"/>
                <a:gd name="T2" fmla="*/ 0 w 454"/>
                <a:gd name="T3" fmla="*/ 197 h 393"/>
                <a:gd name="T4" fmla="*/ 113 w 454"/>
                <a:gd name="T5" fmla="*/ 393 h 393"/>
                <a:gd name="T6" fmla="*/ 340 w 454"/>
                <a:gd name="T7" fmla="*/ 393 h 393"/>
                <a:gd name="T8" fmla="*/ 454 w 454"/>
                <a:gd name="T9" fmla="*/ 197 h 393"/>
                <a:gd name="T10" fmla="*/ 340 w 454"/>
                <a:gd name="T11" fmla="*/ 0 h 393"/>
                <a:gd name="T12" fmla="*/ 113 w 454"/>
                <a:gd name="T13" fmla="*/ 0 h 393"/>
                <a:gd name="T14" fmla="*/ 336 w 454"/>
                <a:gd name="T15" fmla="*/ 9 h 393"/>
                <a:gd name="T16" fmla="*/ 444 w 454"/>
                <a:gd name="T17" fmla="*/ 197 h 393"/>
                <a:gd name="T18" fmla="*/ 336 w 454"/>
                <a:gd name="T19" fmla="*/ 385 h 393"/>
                <a:gd name="T20" fmla="*/ 118 w 454"/>
                <a:gd name="T21" fmla="*/ 385 h 393"/>
                <a:gd name="T22" fmla="*/ 10 w 454"/>
                <a:gd name="T23" fmla="*/ 197 h 393"/>
                <a:gd name="T24" fmla="*/ 118 w 454"/>
                <a:gd name="T25" fmla="*/ 9 h 393"/>
                <a:gd name="T26" fmla="*/ 336 w 454"/>
                <a:gd name="T27" fmla="*/ 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4" h="393">
                  <a:moveTo>
                    <a:pt x="113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113" y="393"/>
                    <a:pt x="113" y="393"/>
                    <a:pt x="113" y="393"/>
                  </a:cubicBezTo>
                  <a:cubicBezTo>
                    <a:pt x="340" y="393"/>
                    <a:pt x="340" y="393"/>
                    <a:pt x="340" y="393"/>
                  </a:cubicBezTo>
                  <a:cubicBezTo>
                    <a:pt x="454" y="197"/>
                    <a:pt x="454" y="197"/>
                    <a:pt x="454" y="197"/>
                  </a:cubicBezTo>
                  <a:cubicBezTo>
                    <a:pt x="340" y="0"/>
                    <a:pt x="340" y="0"/>
                    <a:pt x="340" y="0"/>
                  </a:cubicBezTo>
                  <a:lnTo>
                    <a:pt x="113" y="0"/>
                  </a:lnTo>
                  <a:close/>
                  <a:moveTo>
                    <a:pt x="336" y="9"/>
                  </a:moveTo>
                  <a:cubicBezTo>
                    <a:pt x="338" y="13"/>
                    <a:pt x="442" y="193"/>
                    <a:pt x="444" y="197"/>
                  </a:cubicBezTo>
                  <a:cubicBezTo>
                    <a:pt x="442" y="201"/>
                    <a:pt x="338" y="381"/>
                    <a:pt x="336" y="385"/>
                  </a:cubicBezTo>
                  <a:cubicBezTo>
                    <a:pt x="331" y="385"/>
                    <a:pt x="123" y="385"/>
                    <a:pt x="118" y="385"/>
                  </a:cubicBezTo>
                  <a:cubicBezTo>
                    <a:pt x="116" y="381"/>
                    <a:pt x="12" y="201"/>
                    <a:pt x="10" y="197"/>
                  </a:cubicBezTo>
                  <a:cubicBezTo>
                    <a:pt x="12" y="193"/>
                    <a:pt x="116" y="13"/>
                    <a:pt x="118" y="9"/>
                  </a:cubicBezTo>
                  <a:cubicBezTo>
                    <a:pt x="123" y="9"/>
                    <a:pt x="331" y="9"/>
                    <a:pt x="33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/>
            <p:cNvSpPr>
              <a:spLocks noEditPoints="1"/>
            </p:cNvSpPr>
            <p:nvPr/>
          </p:nvSpPr>
          <p:spPr bwMode="auto">
            <a:xfrm>
              <a:off x="5716965" y="809884"/>
              <a:ext cx="656101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/>
            <p:cNvSpPr>
              <a:spLocks noEditPoints="1"/>
            </p:cNvSpPr>
            <p:nvPr/>
          </p:nvSpPr>
          <p:spPr bwMode="auto">
            <a:xfrm>
              <a:off x="6785585" y="181418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0 w 334"/>
                <a:gd name="T7" fmla="*/ 289 h 289"/>
                <a:gd name="T8" fmla="*/ 334 w 334"/>
                <a:gd name="T9" fmla="*/ 145 h 289"/>
                <a:gd name="T10" fmla="*/ 250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/>
            <p:cNvSpPr>
              <a:spLocks noEditPoints="1"/>
            </p:cNvSpPr>
            <p:nvPr/>
          </p:nvSpPr>
          <p:spPr bwMode="auto">
            <a:xfrm>
              <a:off x="7628302" y="477975"/>
              <a:ext cx="656101" cy="567584"/>
            </a:xfrm>
            <a:custGeom>
              <a:avLst/>
              <a:gdLst>
                <a:gd name="T0" fmla="*/ 83 w 334"/>
                <a:gd name="T1" fmla="*/ 0 h 289"/>
                <a:gd name="T2" fmla="*/ 0 w 334"/>
                <a:gd name="T3" fmla="*/ 144 h 289"/>
                <a:gd name="T4" fmla="*/ 83 w 334"/>
                <a:gd name="T5" fmla="*/ 289 h 289"/>
                <a:gd name="T6" fmla="*/ 250 w 334"/>
                <a:gd name="T7" fmla="*/ 289 h 289"/>
                <a:gd name="T8" fmla="*/ 334 w 334"/>
                <a:gd name="T9" fmla="*/ 144 h 289"/>
                <a:gd name="T10" fmla="*/ 250 w 334"/>
                <a:gd name="T11" fmla="*/ 0 h 289"/>
                <a:gd name="T12" fmla="*/ 83 w 334"/>
                <a:gd name="T13" fmla="*/ 0 h 289"/>
                <a:gd name="T14" fmla="*/ 245 w 334"/>
                <a:gd name="T15" fmla="*/ 8 h 289"/>
                <a:gd name="T16" fmla="*/ 324 w 334"/>
                <a:gd name="T17" fmla="*/ 144 h 289"/>
                <a:gd name="T18" fmla="*/ 245 w 334"/>
                <a:gd name="T19" fmla="*/ 280 h 289"/>
                <a:gd name="T20" fmla="*/ 88 w 334"/>
                <a:gd name="T21" fmla="*/ 280 h 289"/>
                <a:gd name="T22" fmla="*/ 10 w 334"/>
                <a:gd name="T23" fmla="*/ 144 h 289"/>
                <a:gd name="T24" fmla="*/ 88 w 334"/>
                <a:gd name="T25" fmla="*/ 8 h 289"/>
                <a:gd name="T26" fmla="*/ 245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3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3" y="289"/>
                    <a:pt x="83" y="289"/>
                    <a:pt x="83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3" y="0"/>
                  </a:lnTo>
                  <a:close/>
                  <a:moveTo>
                    <a:pt x="245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5" y="280"/>
                  </a:cubicBezTo>
                  <a:cubicBezTo>
                    <a:pt x="241" y="280"/>
                    <a:pt x="93" y="280"/>
                    <a:pt x="88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8" y="8"/>
                  </a:cubicBezTo>
                  <a:cubicBezTo>
                    <a:pt x="93" y="8"/>
                    <a:pt x="241" y="8"/>
                    <a:pt x="245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54"/>
            <p:cNvSpPr>
              <a:spLocks noChangeArrowheads="1"/>
            </p:cNvSpPr>
            <p:nvPr userDrawn="1"/>
          </p:nvSpPr>
          <p:spPr bwMode="auto">
            <a:xfrm>
              <a:off x="7115600" y="1159469"/>
              <a:ext cx="306443" cy="345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6946663" y="1051451"/>
              <a:ext cx="640387" cy="689350"/>
            </a:xfrm>
            <a:custGeom>
              <a:avLst/>
              <a:gdLst>
                <a:gd name="T0" fmla="*/ 777813 w 1039209"/>
                <a:gd name="T1" fmla="*/ 0 h 1118903"/>
                <a:gd name="T2" fmla="*/ 258209 w 1039209"/>
                <a:gd name="T3" fmla="*/ 0 h 1118903"/>
                <a:gd name="T4" fmla="*/ 0 w 1039209"/>
                <a:gd name="T5" fmla="*/ 449474 h 1118903"/>
                <a:gd name="T6" fmla="*/ 178515 w 1039209"/>
                <a:gd name="T7" fmla="*/ 761874 h 1118903"/>
                <a:gd name="T8" fmla="*/ 130698 w 1039209"/>
                <a:gd name="T9" fmla="*/ 1118903 h 1118903"/>
                <a:gd name="T10" fmla="*/ 436723 w 1039209"/>
                <a:gd name="T11" fmla="*/ 898948 h 1118903"/>
                <a:gd name="T12" fmla="*/ 777813 w 1039209"/>
                <a:gd name="T13" fmla="*/ 898948 h 1118903"/>
                <a:gd name="T14" fmla="*/ 1039209 w 1039209"/>
                <a:gd name="T15" fmla="*/ 449474 h 1118903"/>
                <a:gd name="T16" fmla="*/ 777813 w 1039209"/>
                <a:gd name="T17" fmla="*/ 0 h 1118903"/>
                <a:gd name="T18" fmla="*/ 723621 w 1039209"/>
                <a:gd name="T19" fmla="*/ 672617 h 1118903"/>
                <a:gd name="T20" fmla="*/ 331527 w 1039209"/>
                <a:gd name="T21" fmla="*/ 672617 h 1118903"/>
                <a:gd name="T22" fmla="*/ 331527 w 1039209"/>
                <a:gd name="T23" fmla="*/ 602486 h 1118903"/>
                <a:gd name="T24" fmla="*/ 723621 w 1039209"/>
                <a:gd name="T25" fmla="*/ 602486 h 1118903"/>
                <a:gd name="T26" fmla="*/ 723621 w 1039209"/>
                <a:gd name="T27" fmla="*/ 672617 h 1118903"/>
                <a:gd name="T28" fmla="*/ 723621 w 1039209"/>
                <a:gd name="T29" fmla="*/ 484539 h 1118903"/>
                <a:gd name="T30" fmla="*/ 331527 w 1039209"/>
                <a:gd name="T31" fmla="*/ 484539 h 1118903"/>
                <a:gd name="T32" fmla="*/ 331527 w 1039209"/>
                <a:gd name="T33" fmla="*/ 414409 h 1118903"/>
                <a:gd name="T34" fmla="*/ 723621 w 1039209"/>
                <a:gd name="T35" fmla="*/ 414409 h 1118903"/>
                <a:gd name="T36" fmla="*/ 723621 w 1039209"/>
                <a:gd name="T37" fmla="*/ 484539 h 1118903"/>
                <a:gd name="T38" fmla="*/ 723621 w 1039209"/>
                <a:gd name="T39" fmla="*/ 296462 h 1118903"/>
                <a:gd name="T40" fmla="*/ 331527 w 1039209"/>
                <a:gd name="T41" fmla="*/ 296462 h 1118903"/>
                <a:gd name="T42" fmla="*/ 331527 w 1039209"/>
                <a:gd name="T43" fmla="*/ 226331 h 1118903"/>
                <a:gd name="T44" fmla="*/ 723621 w 1039209"/>
                <a:gd name="T45" fmla="*/ 226331 h 1118903"/>
                <a:gd name="T46" fmla="*/ 723621 w 1039209"/>
                <a:gd name="T47" fmla="*/ 296462 h 1118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9209" h="1118903">
                  <a:moveTo>
                    <a:pt x="777813" y="0"/>
                  </a:moveTo>
                  <a:lnTo>
                    <a:pt x="258209" y="0"/>
                  </a:lnTo>
                  <a:lnTo>
                    <a:pt x="0" y="449474"/>
                  </a:lnTo>
                  <a:lnTo>
                    <a:pt x="178515" y="761874"/>
                  </a:lnTo>
                  <a:lnTo>
                    <a:pt x="130698" y="1118903"/>
                  </a:lnTo>
                  <a:lnTo>
                    <a:pt x="436723" y="898948"/>
                  </a:lnTo>
                  <a:lnTo>
                    <a:pt x="777813" y="898948"/>
                  </a:lnTo>
                  <a:lnTo>
                    <a:pt x="1039209" y="449474"/>
                  </a:lnTo>
                  <a:lnTo>
                    <a:pt x="777813" y="0"/>
                  </a:lnTo>
                  <a:close/>
                  <a:moveTo>
                    <a:pt x="723621" y="672617"/>
                  </a:moveTo>
                  <a:lnTo>
                    <a:pt x="331527" y="672617"/>
                  </a:lnTo>
                  <a:lnTo>
                    <a:pt x="331527" y="602486"/>
                  </a:lnTo>
                  <a:lnTo>
                    <a:pt x="723621" y="602486"/>
                  </a:lnTo>
                  <a:lnTo>
                    <a:pt x="723621" y="672617"/>
                  </a:lnTo>
                  <a:close/>
                  <a:moveTo>
                    <a:pt x="723621" y="484539"/>
                  </a:moveTo>
                  <a:lnTo>
                    <a:pt x="331527" y="484539"/>
                  </a:lnTo>
                  <a:lnTo>
                    <a:pt x="331527" y="414409"/>
                  </a:lnTo>
                  <a:lnTo>
                    <a:pt x="723621" y="414409"/>
                  </a:lnTo>
                  <a:lnTo>
                    <a:pt x="723621" y="484539"/>
                  </a:lnTo>
                  <a:close/>
                  <a:moveTo>
                    <a:pt x="723621" y="296462"/>
                  </a:moveTo>
                  <a:lnTo>
                    <a:pt x="331527" y="296462"/>
                  </a:lnTo>
                  <a:lnTo>
                    <a:pt x="331527" y="226331"/>
                  </a:lnTo>
                  <a:lnTo>
                    <a:pt x="723621" y="226331"/>
                  </a:lnTo>
                  <a:lnTo>
                    <a:pt x="723621" y="2964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24625"/>
            <a:ext cx="2133600" cy="3111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GASAL 200</a:t>
            </a:r>
            <a:r>
              <a:rPr lang="id-ID"/>
              <a:t>8</a:t>
            </a:r>
            <a:r>
              <a:rPr lang="en-US"/>
              <a:t>/200</a:t>
            </a:r>
            <a:r>
              <a:rPr lang="id-ID"/>
              <a:t>9</a:t>
            </a: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2987675" y="6524625"/>
            <a:ext cx="4032250" cy="325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PERANCANGAN BASIS DATA </a:t>
            </a:r>
            <a:r>
              <a:rPr lang="en-US"/>
              <a:t>(</a:t>
            </a:r>
            <a:r>
              <a:rPr lang="id-ID"/>
              <a:t>KP130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8990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24625"/>
            <a:ext cx="2133600" cy="3111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GASAL 200</a:t>
            </a:r>
            <a:r>
              <a:rPr lang="id-ID"/>
              <a:t>8</a:t>
            </a:r>
            <a:r>
              <a:rPr lang="en-US"/>
              <a:t>/200</a:t>
            </a:r>
            <a:r>
              <a:rPr lang="id-ID"/>
              <a:t>9</a:t>
            </a: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2987675" y="6524625"/>
            <a:ext cx="4032250" cy="325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PERANCANGAN BASIS DATA </a:t>
            </a:r>
            <a:r>
              <a:rPr lang="en-US"/>
              <a:t>(</a:t>
            </a:r>
            <a:r>
              <a:rPr lang="id-ID"/>
              <a:t>KP130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86326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828800"/>
            <a:ext cx="7696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5257800" cy="10603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17" r:id="rId3"/>
    <p:sldLayoutId id="2147483720" r:id="rId4"/>
    <p:sldLayoutId id="214748372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7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1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6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7.wm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22.bin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3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4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5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6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9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0.bin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ctrTitle"/>
          </p:nvPr>
        </p:nvSpPr>
        <p:spPr>
          <a:xfrm>
            <a:off x="4600620" y="2592194"/>
            <a:ext cx="4128962" cy="1751206"/>
          </a:xfrm>
        </p:spPr>
        <p:txBody>
          <a:bodyPr/>
          <a:lstStyle/>
          <a:p>
            <a:r>
              <a:rPr lang="en-US" dirty="0" err="1"/>
              <a:t>Pemodelan</a:t>
            </a:r>
            <a:r>
              <a:rPr lang="en-US" dirty="0"/>
              <a:t> Data Dimensional</a:t>
            </a:r>
            <a:br>
              <a:rPr lang="en-US" dirty="0"/>
            </a:br>
            <a:r>
              <a:rPr lang="en-US" dirty="0" err="1"/>
              <a:t>dengan</a:t>
            </a:r>
            <a:r>
              <a:rPr lang="en-US" dirty="0"/>
              <a:t> OLAP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881813" y="6055659"/>
            <a:ext cx="795337" cy="792162"/>
            <a:chOff x="6881813" y="6055659"/>
            <a:chExt cx="795337" cy="792162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7176242" y="6055659"/>
              <a:ext cx="500907" cy="390341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6881813" y="6250828"/>
              <a:ext cx="374727" cy="195171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7176240" y="6457479"/>
              <a:ext cx="500910" cy="390342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881814" y="6457480"/>
              <a:ext cx="374725" cy="195171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846263"/>
            <a:ext cx="7772400" cy="4391025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400" b="1" smtClean="0"/>
              <a:t>Tujuan:</a:t>
            </a:r>
            <a:r>
              <a:rPr lang="en-US" sz="2400" smtClean="0"/>
              <a:t> untuk mendapatkan keputusan yang </a:t>
            </a:r>
            <a:r>
              <a:rPr lang="en-US" sz="2400" smtClean="0">
                <a:solidFill>
                  <a:schemeClr val="folHlink"/>
                </a:solidFill>
              </a:rPr>
              <a:t>lebih tepat</a:t>
            </a:r>
            <a:r>
              <a:rPr lang="en-US" sz="2400" smtClean="0"/>
              <a:t> secara </a:t>
            </a:r>
            <a:r>
              <a:rPr lang="en-US" sz="2400" smtClean="0">
                <a:solidFill>
                  <a:schemeClr val="folHlink"/>
                </a:solidFill>
              </a:rPr>
              <a:t>lebih cepat</a:t>
            </a:r>
            <a:r>
              <a:rPr lang="en-US" sz="2400" smtClean="0"/>
              <a:t>.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b="1" smtClean="0"/>
              <a:t>Prinsip:</a:t>
            </a:r>
            <a:r>
              <a:rPr lang="en-US" sz="2400" smtClean="0"/>
              <a:t> data sebagai representasi lingkungan: </a:t>
            </a:r>
            <a:r>
              <a:rPr lang="en-US" sz="2400" smtClean="0">
                <a:solidFill>
                  <a:schemeClr val="folHlink"/>
                </a:solidFill>
              </a:rPr>
              <a:t>situasi konsumen</a:t>
            </a:r>
            <a:r>
              <a:rPr lang="en-US" sz="2400" smtClean="0"/>
              <a:t>, </a:t>
            </a:r>
            <a:r>
              <a:rPr lang="en-US" sz="2400" smtClean="0">
                <a:solidFill>
                  <a:schemeClr val="folHlink"/>
                </a:solidFill>
              </a:rPr>
              <a:t>pasar</a:t>
            </a:r>
            <a:r>
              <a:rPr lang="en-US" sz="2400" smtClean="0"/>
              <a:t> &amp; </a:t>
            </a:r>
            <a:r>
              <a:rPr lang="en-US" sz="2400" smtClean="0">
                <a:solidFill>
                  <a:schemeClr val="folHlink"/>
                </a:solidFill>
              </a:rPr>
              <a:t>persaingan</a:t>
            </a:r>
            <a:r>
              <a:rPr lang="en-US" sz="2400" smtClean="0"/>
              <a:t>, </a:t>
            </a:r>
            <a:r>
              <a:rPr lang="en-US" sz="2400" smtClean="0">
                <a:solidFill>
                  <a:schemeClr val="folHlink"/>
                </a:solidFill>
              </a:rPr>
              <a:t>kemampuan perusahaan</a:t>
            </a:r>
            <a:r>
              <a:rPr lang="en-US" sz="2400" smtClean="0"/>
              <a:t> sendiri.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Dibangun diatas </a:t>
            </a:r>
            <a:r>
              <a:rPr lang="en-US" sz="2400" i="1" smtClean="0"/>
              <a:t>data warehouse</a:t>
            </a:r>
            <a:endParaRPr lang="en-US" sz="2400" smtClean="0"/>
          </a:p>
          <a:p>
            <a:pPr lvl="1" eaLnBrk="1" hangingPunct="1">
              <a:lnSpc>
                <a:spcPct val="110000"/>
              </a:lnSpc>
            </a:pPr>
            <a:r>
              <a:rPr lang="en-US" sz="2400" smtClean="0"/>
              <a:t>Gabungan dari </a:t>
            </a:r>
            <a:r>
              <a:rPr lang="en-US" sz="2400" smtClean="0">
                <a:solidFill>
                  <a:schemeClr val="folHlink"/>
                </a:solidFill>
              </a:rPr>
              <a:t>pelaporan</a:t>
            </a:r>
            <a:r>
              <a:rPr lang="en-US" sz="2400" smtClean="0"/>
              <a:t> (</a:t>
            </a:r>
            <a:r>
              <a:rPr lang="en-US" sz="2400" i="1" smtClean="0"/>
              <a:t>reporting</a:t>
            </a:r>
            <a:r>
              <a:rPr lang="en-US" sz="2400" smtClean="0"/>
              <a:t>), </a:t>
            </a:r>
            <a:r>
              <a:rPr lang="en-US" sz="2400" smtClean="0">
                <a:solidFill>
                  <a:schemeClr val="folHlink"/>
                </a:solidFill>
              </a:rPr>
              <a:t>analisa pemodelan</a:t>
            </a:r>
            <a:r>
              <a:rPr lang="en-US" sz="2400" smtClean="0"/>
              <a:t> dan </a:t>
            </a:r>
            <a:r>
              <a:rPr lang="en-US" sz="2400" smtClean="0">
                <a:solidFill>
                  <a:schemeClr val="folHlink"/>
                </a:solidFill>
              </a:rPr>
              <a:t>eksplorasi data</a:t>
            </a:r>
            <a:r>
              <a:rPr lang="en-US" sz="2400" smtClean="0"/>
              <a:t> (</a:t>
            </a:r>
            <a:r>
              <a:rPr lang="en-US" sz="2400" i="1" smtClean="0"/>
              <a:t>query</a:t>
            </a:r>
            <a:r>
              <a:rPr lang="en-US" sz="2400" smtClean="0"/>
              <a:t>).</a:t>
            </a:r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838200" y="457200"/>
            <a:ext cx="76200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6150" name="Text Box 4"/>
          <p:cNvSpPr txBox="1">
            <a:spLocks noChangeArrowheads="1"/>
          </p:cNvSpPr>
          <p:nvPr/>
        </p:nvSpPr>
        <p:spPr bwMode="auto">
          <a:xfrm>
            <a:off x="1209675" y="682625"/>
            <a:ext cx="6772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DW-based Decision Support System</a:t>
            </a: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370443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210550" cy="4495800"/>
          </a:xfrm>
        </p:spPr>
        <p:txBody>
          <a:bodyPr/>
          <a:lstStyle/>
          <a:p>
            <a:pPr eaLnBrk="1" hangingPunct="1"/>
            <a:r>
              <a:rPr lang="en-US" sz="2400" smtClean="0"/>
              <a:t>Merepresentasikan data dengan </a:t>
            </a:r>
            <a:r>
              <a:rPr lang="en-US" sz="2400" smtClean="0">
                <a:solidFill>
                  <a:schemeClr val="folHlink"/>
                </a:solidFill>
              </a:rPr>
              <a:t>kubus multidimensional</a:t>
            </a:r>
            <a:r>
              <a:rPr lang="en-US" sz="2400" smtClean="0"/>
              <a:t>: lebih mudah dibaca</a:t>
            </a:r>
          </a:p>
          <a:p>
            <a:pPr eaLnBrk="1" hangingPunct="1">
              <a:lnSpc>
                <a:spcPct val="130000"/>
              </a:lnSpc>
            </a:pPr>
            <a:r>
              <a:rPr lang="en-US" sz="2400" smtClean="0"/>
              <a:t>Aspek: </a:t>
            </a:r>
            <a:r>
              <a:rPr lang="en-US" sz="2400" smtClean="0">
                <a:solidFill>
                  <a:schemeClr val="folHlink"/>
                </a:solidFill>
              </a:rPr>
              <a:t>ukuran</a:t>
            </a:r>
            <a:r>
              <a:rPr lang="en-US" sz="2400" smtClean="0"/>
              <a:t> (</a:t>
            </a:r>
            <a:r>
              <a:rPr lang="en-US" sz="2000" i="1" smtClean="0">
                <a:solidFill>
                  <a:schemeClr val="accent1"/>
                </a:solidFill>
              </a:rPr>
              <a:t>metric</a:t>
            </a:r>
            <a:r>
              <a:rPr lang="en-US" sz="2400" smtClean="0"/>
              <a:t>) dan </a:t>
            </a:r>
            <a:r>
              <a:rPr lang="en-US" sz="2400" smtClean="0">
                <a:solidFill>
                  <a:schemeClr val="folHlink"/>
                </a:solidFill>
              </a:rPr>
              <a:t>dimensi</a:t>
            </a:r>
            <a:r>
              <a:rPr lang="en-US" sz="2400" smtClean="0"/>
              <a:t> (</a:t>
            </a:r>
            <a:r>
              <a:rPr lang="en-US" sz="2000" i="1" smtClean="0">
                <a:solidFill>
                  <a:schemeClr val="accent1"/>
                </a:solidFill>
              </a:rPr>
              <a:t>dimension</a:t>
            </a:r>
            <a:r>
              <a:rPr lang="en-US" sz="2400" smtClean="0"/>
              <a:t>)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Ukuran</a:t>
            </a:r>
            <a:r>
              <a:rPr lang="en-US" sz="2400" smtClean="0"/>
              <a:t>: besaran data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Dimensi</a:t>
            </a:r>
            <a:r>
              <a:rPr lang="en-US" sz="2400" smtClean="0"/>
              <a:t>: konteks data (parameter bisnis)</a:t>
            </a:r>
          </a:p>
          <a:p>
            <a:pPr lvl="4" eaLnBrk="1" hangingPunct="1"/>
            <a:endParaRPr lang="en-US" sz="1600" b="1" smtClean="0"/>
          </a:p>
          <a:p>
            <a:pPr lvl="1" eaLnBrk="1" hangingPunct="1"/>
            <a:r>
              <a:rPr lang="en-US" altLang="en-GB" sz="2400" smtClean="0"/>
              <a:t>Contoh: melihat </a:t>
            </a:r>
            <a:r>
              <a:rPr lang="en-US" altLang="en-GB" sz="2400" smtClean="0">
                <a:solidFill>
                  <a:schemeClr val="folHlink"/>
                </a:solidFill>
              </a:rPr>
              <a:t>penjualan</a:t>
            </a:r>
            <a:r>
              <a:rPr lang="en-US" altLang="en-GB" sz="2400" smtClean="0"/>
              <a:t> (ukuran) menurut </a:t>
            </a:r>
            <a:r>
              <a:rPr lang="en-US" altLang="en-GB" sz="2400" smtClean="0">
                <a:solidFill>
                  <a:schemeClr val="folHlink"/>
                </a:solidFill>
              </a:rPr>
              <a:t>wilayah</a:t>
            </a:r>
            <a:r>
              <a:rPr lang="en-US" altLang="en-GB" sz="2400" smtClean="0"/>
              <a:t>, </a:t>
            </a:r>
            <a:r>
              <a:rPr lang="en-US" altLang="en-GB" sz="2400" smtClean="0">
                <a:solidFill>
                  <a:schemeClr val="folHlink"/>
                </a:solidFill>
              </a:rPr>
              <a:t>waktu</a:t>
            </a:r>
            <a:r>
              <a:rPr lang="en-US" altLang="en-GB" sz="2400" smtClean="0"/>
              <a:t>, dan </a:t>
            </a:r>
            <a:r>
              <a:rPr lang="en-US" altLang="en-GB" sz="2400" smtClean="0">
                <a:solidFill>
                  <a:schemeClr val="folHlink"/>
                </a:solidFill>
              </a:rPr>
              <a:t>produk</a:t>
            </a:r>
            <a:r>
              <a:rPr lang="en-US" altLang="en-GB" sz="2400" smtClean="0"/>
              <a:t> (dimensi-dimensi)</a:t>
            </a:r>
          </a:p>
          <a:p>
            <a:pPr lvl="4" eaLnBrk="1" hangingPunct="1"/>
            <a:endParaRPr lang="en-US" altLang="en-GB" sz="1600" smtClean="0"/>
          </a:p>
          <a:p>
            <a:pPr eaLnBrk="1" hangingPunct="1"/>
            <a:r>
              <a:rPr lang="en-US" altLang="en-GB" sz="2400" smtClean="0"/>
              <a:t>Ukuran disimpan dalam </a:t>
            </a:r>
            <a:r>
              <a:rPr lang="en-US" altLang="en-GB" sz="2400" smtClean="0">
                <a:solidFill>
                  <a:schemeClr val="folHlink"/>
                </a:solidFill>
              </a:rPr>
              <a:t>tabel fakta</a:t>
            </a:r>
            <a:r>
              <a:rPr lang="en-US" altLang="en-GB" sz="2400" smtClean="0"/>
              <a:t> (</a:t>
            </a:r>
            <a:r>
              <a:rPr lang="en-US" altLang="en-GB" sz="2000" i="1" smtClean="0">
                <a:solidFill>
                  <a:schemeClr val="accent1"/>
                </a:solidFill>
              </a:rPr>
              <a:t>fact table</a:t>
            </a:r>
            <a:r>
              <a:rPr lang="en-US" altLang="en-GB" sz="2400" smtClean="0"/>
              <a:t>), dimensi dalam </a:t>
            </a:r>
            <a:r>
              <a:rPr lang="en-US" altLang="en-GB" sz="2400" smtClean="0">
                <a:solidFill>
                  <a:schemeClr val="folHlink"/>
                </a:solidFill>
              </a:rPr>
              <a:t>tabel dimensi</a:t>
            </a:r>
            <a:r>
              <a:rPr lang="en-US" altLang="en-GB" sz="2400" smtClean="0"/>
              <a:t> (</a:t>
            </a:r>
            <a:r>
              <a:rPr lang="en-US" altLang="en-GB" sz="2000" i="1" smtClean="0">
                <a:solidFill>
                  <a:schemeClr val="accent1"/>
                </a:solidFill>
              </a:rPr>
              <a:t>dimension table</a:t>
            </a:r>
            <a:r>
              <a:rPr lang="en-US" altLang="en-GB" sz="2400" smtClean="0"/>
              <a:t>).</a:t>
            </a:r>
          </a:p>
        </p:txBody>
      </p:sp>
      <p:sp>
        <p:nvSpPr>
          <p:cNvPr id="7173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OnLine Analysis Processing (OLAP)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16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3582988" y="3271838"/>
            <a:ext cx="1485900" cy="1457325"/>
          </a:xfrm>
          <a:prstGeom prst="rect">
            <a:avLst/>
          </a:prstGeom>
          <a:gradFill rotWithShape="0">
            <a:gsLst>
              <a:gs pos="0">
                <a:srgbClr val="FAFD00"/>
              </a:gs>
              <a:gs pos="100000">
                <a:srgbClr val="191900"/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8197" name="Freeform 3"/>
          <p:cNvSpPr>
            <a:spLocks/>
          </p:cNvSpPr>
          <p:nvPr/>
        </p:nvSpPr>
        <p:spPr bwMode="auto">
          <a:xfrm>
            <a:off x="3575050" y="2803525"/>
            <a:ext cx="1962150" cy="488950"/>
          </a:xfrm>
          <a:custGeom>
            <a:avLst/>
            <a:gdLst>
              <a:gd name="T0" fmla="*/ 0 w 1236"/>
              <a:gd name="T1" fmla="*/ 487363 h 308"/>
              <a:gd name="T2" fmla="*/ 1497013 w 1236"/>
              <a:gd name="T3" fmla="*/ 487363 h 308"/>
              <a:gd name="T4" fmla="*/ 1960563 w 1236"/>
              <a:gd name="T5" fmla="*/ 0 h 308"/>
              <a:gd name="T6" fmla="*/ 466725 w 1236"/>
              <a:gd name="T7" fmla="*/ 0 h 308"/>
              <a:gd name="T8" fmla="*/ 0 w 1236"/>
              <a:gd name="T9" fmla="*/ 487363 h 3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36" h="308">
                <a:moveTo>
                  <a:pt x="0" y="307"/>
                </a:moveTo>
                <a:lnTo>
                  <a:pt x="943" y="307"/>
                </a:lnTo>
                <a:lnTo>
                  <a:pt x="1235" y="0"/>
                </a:lnTo>
                <a:lnTo>
                  <a:pt x="294" y="0"/>
                </a:lnTo>
                <a:lnTo>
                  <a:pt x="0" y="307"/>
                </a:lnTo>
              </a:path>
            </a:pathLst>
          </a:custGeom>
          <a:gradFill rotWithShape="0">
            <a:gsLst>
              <a:gs pos="0">
                <a:srgbClr val="323300"/>
              </a:gs>
              <a:gs pos="100000">
                <a:srgbClr val="FAFD00"/>
              </a:gs>
            </a:gsLst>
            <a:lin ang="2700000" scaled="1"/>
          </a:gradFill>
          <a:ln w="12700" cap="rnd" cmpd="sng">
            <a:solidFill>
              <a:schemeClr val="bg2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8" name="Freeform 4"/>
          <p:cNvSpPr>
            <a:spLocks/>
          </p:cNvSpPr>
          <p:nvPr/>
        </p:nvSpPr>
        <p:spPr bwMode="auto">
          <a:xfrm>
            <a:off x="5068888" y="2803525"/>
            <a:ext cx="471487" cy="1941513"/>
          </a:xfrm>
          <a:custGeom>
            <a:avLst/>
            <a:gdLst>
              <a:gd name="T0" fmla="*/ 0 w 297"/>
              <a:gd name="T1" fmla="*/ 484188 h 1223"/>
              <a:gd name="T2" fmla="*/ 0 w 297"/>
              <a:gd name="T3" fmla="*/ 1939925 h 1223"/>
              <a:gd name="T4" fmla="*/ 469900 w 297"/>
              <a:gd name="T5" fmla="*/ 1455738 h 1223"/>
              <a:gd name="T6" fmla="*/ 469900 w 297"/>
              <a:gd name="T7" fmla="*/ 0 h 1223"/>
              <a:gd name="T8" fmla="*/ 0 w 297"/>
              <a:gd name="T9" fmla="*/ 484188 h 12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7" h="1223">
                <a:moveTo>
                  <a:pt x="0" y="305"/>
                </a:moveTo>
                <a:lnTo>
                  <a:pt x="0" y="1222"/>
                </a:lnTo>
                <a:lnTo>
                  <a:pt x="296" y="917"/>
                </a:lnTo>
                <a:lnTo>
                  <a:pt x="296" y="0"/>
                </a:lnTo>
                <a:lnTo>
                  <a:pt x="0" y="305"/>
                </a:lnTo>
              </a:path>
            </a:pathLst>
          </a:custGeom>
          <a:gradFill rotWithShape="0">
            <a:gsLst>
              <a:gs pos="0">
                <a:srgbClr val="FAFD00"/>
              </a:gs>
              <a:gs pos="100000">
                <a:srgbClr val="4B4B00"/>
              </a:gs>
            </a:gsLst>
            <a:lin ang="0" scaled="1"/>
          </a:gradFill>
          <a:ln w="12700" cap="rnd" cmpd="sng">
            <a:solidFill>
              <a:schemeClr val="bg2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8709" name="Rectangle 5"/>
          <p:cNvSpPr>
            <a:spLocks noChangeArrowheads="1"/>
          </p:cNvSpPr>
          <p:nvPr/>
        </p:nvSpPr>
        <p:spPr bwMode="auto">
          <a:xfrm rot="18900000">
            <a:off x="3200400" y="2819400"/>
            <a:ext cx="838200" cy="30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1275" rIns="82550" bIns="41275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06400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143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207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6271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0843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5415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9987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4559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Waktu</a:t>
            </a:r>
          </a:p>
        </p:txBody>
      </p:sp>
      <p:sp>
        <p:nvSpPr>
          <p:cNvPr id="328710" name="Rectangle 6"/>
          <p:cNvSpPr>
            <a:spLocks noChangeArrowheads="1"/>
          </p:cNvSpPr>
          <p:nvPr/>
        </p:nvSpPr>
        <p:spPr bwMode="auto">
          <a:xfrm>
            <a:off x="3594100" y="3314700"/>
            <a:ext cx="261938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1275" rIns="82550" bIns="41275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06400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143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207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6271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0843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5415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9987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4559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en-US" sz="14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Wilayah</a:t>
            </a:r>
          </a:p>
        </p:txBody>
      </p:sp>
      <p:sp>
        <p:nvSpPr>
          <p:cNvPr id="328711" name="Rectangle 7"/>
          <p:cNvSpPr>
            <a:spLocks noChangeArrowheads="1"/>
          </p:cNvSpPr>
          <p:nvPr/>
        </p:nvSpPr>
        <p:spPr bwMode="auto">
          <a:xfrm>
            <a:off x="3802063" y="3252788"/>
            <a:ext cx="1158875" cy="33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1275" rIns="82550" bIns="41275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06400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143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207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627188" defTabSz="8143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0843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5415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9987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455988"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en-US" sz="18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Produk</a:t>
            </a:r>
          </a:p>
        </p:txBody>
      </p:sp>
      <p:grpSp>
        <p:nvGrpSpPr>
          <p:cNvPr id="8202" name="Group 8"/>
          <p:cNvGrpSpPr>
            <a:grpSpLocks/>
          </p:cNvGrpSpPr>
          <p:nvPr/>
        </p:nvGrpSpPr>
        <p:grpSpPr bwMode="auto">
          <a:xfrm>
            <a:off x="855663" y="1828800"/>
            <a:ext cx="2755900" cy="2065338"/>
            <a:chOff x="539" y="1248"/>
            <a:chExt cx="1736" cy="1301"/>
          </a:xfrm>
        </p:grpSpPr>
        <p:sp>
          <p:nvSpPr>
            <p:cNvPr id="8241" name="AutoShape 9"/>
            <p:cNvSpPr>
              <a:spLocks noChangeArrowheads="1"/>
            </p:cNvSpPr>
            <p:nvPr/>
          </p:nvSpPr>
          <p:spPr bwMode="auto">
            <a:xfrm rot="1380000">
              <a:off x="1640" y="2109"/>
              <a:ext cx="635" cy="171"/>
            </a:xfrm>
            <a:prstGeom prst="leftArrow">
              <a:avLst>
                <a:gd name="adj1" fmla="val 75009"/>
                <a:gd name="adj2" fmla="val 185655"/>
              </a:avLst>
            </a:prstGeom>
            <a:gradFill rotWithShape="0">
              <a:gsLst>
                <a:gs pos="0">
                  <a:srgbClr val="AFB100"/>
                </a:gs>
                <a:gs pos="100000">
                  <a:srgbClr val="FAFD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42" name="Rectangle 10"/>
            <p:cNvSpPr>
              <a:spLocks noChangeArrowheads="1"/>
            </p:cNvSpPr>
            <p:nvPr/>
          </p:nvSpPr>
          <p:spPr bwMode="auto">
            <a:xfrm>
              <a:off x="539" y="2324"/>
              <a:ext cx="1525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82550" tIns="41275" rIns="82550" bIns="41275">
              <a:spAutoFit/>
            </a:bodyPr>
            <a:lstStyle>
              <a:lvl1pPr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2000"/>
                <a:t>Finance DB </a:t>
              </a:r>
            </a:p>
          </p:txBody>
        </p:sp>
        <p:sp>
          <p:nvSpPr>
            <p:cNvPr id="8243" name="Freeform 11"/>
            <p:cNvSpPr>
              <a:spLocks/>
            </p:cNvSpPr>
            <p:nvPr/>
          </p:nvSpPr>
          <p:spPr bwMode="auto">
            <a:xfrm>
              <a:off x="723" y="1252"/>
              <a:ext cx="261" cy="1067"/>
            </a:xfrm>
            <a:custGeom>
              <a:avLst/>
              <a:gdLst>
                <a:gd name="T0" fmla="*/ 0 w 261"/>
                <a:gd name="T1" fmla="*/ 268 h 1067"/>
                <a:gd name="T2" fmla="*/ 0 w 261"/>
                <a:gd name="T3" fmla="*/ 1066 h 1067"/>
                <a:gd name="T4" fmla="*/ 260 w 261"/>
                <a:gd name="T5" fmla="*/ 796 h 1067"/>
                <a:gd name="T6" fmla="*/ 260 w 261"/>
                <a:gd name="T7" fmla="*/ 0 h 1067"/>
                <a:gd name="T8" fmla="*/ 0 w 261"/>
                <a:gd name="T9" fmla="*/ 268 h 10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1" h="1067">
                  <a:moveTo>
                    <a:pt x="0" y="268"/>
                  </a:moveTo>
                  <a:lnTo>
                    <a:pt x="0" y="1066"/>
                  </a:lnTo>
                  <a:lnTo>
                    <a:pt x="260" y="796"/>
                  </a:lnTo>
                  <a:lnTo>
                    <a:pt x="260" y="0"/>
                  </a:lnTo>
                  <a:lnTo>
                    <a:pt x="0" y="268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6465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44" name="Rectangle 12"/>
            <p:cNvSpPr>
              <a:spLocks noChangeArrowheads="1"/>
            </p:cNvSpPr>
            <p:nvPr/>
          </p:nvSpPr>
          <p:spPr bwMode="auto">
            <a:xfrm>
              <a:off x="984" y="1258"/>
              <a:ext cx="806" cy="790"/>
            </a:xfrm>
            <a:prstGeom prst="rect">
              <a:avLst/>
            </a:prstGeom>
            <a:gradFill rotWithShape="0">
              <a:gsLst>
                <a:gs pos="0">
                  <a:srgbClr val="FAFD00"/>
                </a:gs>
                <a:gs pos="100000">
                  <a:srgbClr val="9698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45" name="Freeform 13"/>
            <p:cNvSpPr>
              <a:spLocks/>
            </p:cNvSpPr>
            <p:nvPr/>
          </p:nvSpPr>
          <p:spPr bwMode="auto">
            <a:xfrm>
              <a:off x="725" y="2046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gradFill rotWithShape="0">
              <a:gsLst>
                <a:gs pos="0">
                  <a:srgbClr val="323300"/>
                </a:gs>
                <a:gs pos="100000">
                  <a:srgbClr val="FAFD00"/>
                </a:gs>
              </a:gsLst>
              <a:lin ang="2700000" scaled="1"/>
            </a:gra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18" name="Rectangle 14"/>
            <p:cNvSpPr>
              <a:spLocks noChangeArrowheads="1"/>
            </p:cNvSpPr>
            <p:nvPr/>
          </p:nvSpPr>
          <p:spPr bwMode="auto">
            <a:xfrm>
              <a:off x="852" y="1383"/>
              <a:ext cx="810" cy="794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shade val="6000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8247" name="Rectangle 15"/>
            <p:cNvSpPr>
              <a:spLocks noChangeArrowheads="1"/>
            </p:cNvSpPr>
            <p:nvPr/>
          </p:nvSpPr>
          <p:spPr bwMode="auto">
            <a:xfrm>
              <a:off x="725" y="1512"/>
              <a:ext cx="810" cy="79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48" name="Freeform 16"/>
            <p:cNvSpPr>
              <a:spLocks/>
            </p:cNvSpPr>
            <p:nvPr/>
          </p:nvSpPr>
          <p:spPr bwMode="auto">
            <a:xfrm>
              <a:off x="723" y="1248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203" name="Group 17"/>
          <p:cNvGrpSpPr>
            <a:grpSpLocks/>
          </p:cNvGrpSpPr>
          <p:nvPr/>
        </p:nvGrpSpPr>
        <p:grpSpPr bwMode="auto">
          <a:xfrm>
            <a:off x="5464175" y="4038600"/>
            <a:ext cx="2543175" cy="2063750"/>
            <a:chOff x="3442" y="2544"/>
            <a:chExt cx="1602" cy="1300"/>
          </a:xfrm>
        </p:grpSpPr>
        <p:sp>
          <p:nvSpPr>
            <p:cNvPr id="8230" name="AutoShape 18"/>
            <p:cNvSpPr>
              <a:spLocks noChangeArrowheads="1"/>
            </p:cNvSpPr>
            <p:nvPr/>
          </p:nvSpPr>
          <p:spPr bwMode="auto">
            <a:xfrm rot="-9420000">
              <a:off x="3442" y="2759"/>
              <a:ext cx="557" cy="182"/>
            </a:xfrm>
            <a:prstGeom prst="leftArrow">
              <a:avLst>
                <a:gd name="adj1" fmla="val 75009"/>
                <a:gd name="adj2" fmla="val 127575"/>
              </a:avLst>
            </a:prstGeom>
            <a:gradFill rotWithShape="0">
              <a:gsLst>
                <a:gs pos="0">
                  <a:srgbClr val="AFB100"/>
                </a:gs>
                <a:gs pos="100000">
                  <a:srgbClr val="FAFD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31" name="Freeform 19"/>
            <p:cNvSpPr>
              <a:spLocks/>
            </p:cNvSpPr>
            <p:nvPr/>
          </p:nvSpPr>
          <p:spPr bwMode="auto">
            <a:xfrm>
              <a:off x="3971" y="2545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32" name="Freeform 20"/>
            <p:cNvSpPr>
              <a:spLocks/>
            </p:cNvSpPr>
            <p:nvPr/>
          </p:nvSpPr>
          <p:spPr bwMode="auto">
            <a:xfrm>
              <a:off x="3973" y="2544"/>
              <a:ext cx="261" cy="1066"/>
            </a:xfrm>
            <a:custGeom>
              <a:avLst/>
              <a:gdLst>
                <a:gd name="T0" fmla="*/ 0 w 261"/>
                <a:gd name="T1" fmla="*/ 268 h 1066"/>
                <a:gd name="T2" fmla="*/ 0 w 261"/>
                <a:gd name="T3" fmla="*/ 1065 h 1066"/>
                <a:gd name="T4" fmla="*/ 260 w 261"/>
                <a:gd name="T5" fmla="*/ 795 h 1066"/>
                <a:gd name="T6" fmla="*/ 260 w 261"/>
                <a:gd name="T7" fmla="*/ 0 h 1066"/>
                <a:gd name="T8" fmla="*/ 0 w 261"/>
                <a:gd name="T9" fmla="*/ 268 h 1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1" h="1066">
                  <a:moveTo>
                    <a:pt x="0" y="268"/>
                  </a:moveTo>
                  <a:lnTo>
                    <a:pt x="0" y="1065"/>
                  </a:lnTo>
                  <a:lnTo>
                    <a:pt x="260" y="795"/>
                  </a:lnTo>
                  <a:lnTo>
                    <a:pt x="260" y="0"/>
                  </a:lnTo>
                  <a:lnTo>
                    <a:pt x="0" y="268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6465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33" name="Rectangle 21"/>
            <p:cNvSpPr>
              <a:spLocks noChangeArrowheads="1"/>
            </p:cNvSpPr>
            <p:nvPr/>
          </p:nvSpPr>
          <p:spPr bwMode="auto">
            <a:xfrm>
              <a:off x="4234" y="2550"/>
              <a:ext cx="806" cy="789"/>
            </a:xfrm>
            <a:prstGeom prst="rect">
              <a:avLst/>
            </a:prstGeom>
            <a:gradFill rotWithShape="0">
              <a:gsLst>
                <a:gs pos="0">
                  <a:srgbClr val="FAFD00"/>
                </a:gs>
                <a:gs pos="100000">
                  <a:srgbClr val="9698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34" name="Freeform 22"/>
            <p:cNvSpPr>
              <a:spLocks/>
            </p:cNvSpPr>
            <p:nvPr/>
          </p:nvSpPr>
          <p:spPr bwMode="auto">
            <a:xfrm>
              <a:off x="3975" y="3331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gradFill rotWithShape="0">
              <a:gsLst>
                <a:gs pos="0">
                  <a:srgbClr val="323300"/>
                </a:gs>
                <a:gs pos="100000">
                  <a:srgbClr val="FAFD00"/>
                </a:gs>
              </a:gsLst>
              <a:lin ang="2700000" scaled="1"/>
            </a:gra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8235" name="Group 23"/>
            <p:cNvGrpSpPr>
              <a:grpSpLocks/>
            </p:cNvGrpSpPr>
            <p:nvPr/>
          </p:nvGrpSpPr>
          <p:grpSpPr bwMode="auto">
            <a:xfrm>
              <a:off x="4278" y="2767"/>
              <a:ext cx="471" cy="466"/>
              <a:chOff x="4278" y="2810"/>
              <a:chExt cx="471" cy="466"/>
            </a:xfrm>
          </p:grpSpPr>
          <p:sp>
            <p:nvSpPr>
              <p:cNvPr id="328728" name="Rectangle 24"/>
              <p:cNvSpPr>
                <a:spLocks noChangeArrowheads="1"/>
              </p:cNvSpPr>
              <p:nvPr/>
            </p:nvSpPr>
            <p:spPr bwMode="auto">
              <a:xfrm>
                <a:off x="4282" y="2928"/>
                <a:ext cx="351" cy="344"/>
              </a:xfrm>
              <a:prstGeom prst="rect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9804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328729" name="Freeform 25"/>
              <p:cNvSpPr>
                <a:spLocks/>
              </p:cNvSpPr>
              <p:nvPr/>
            </p:nvSpPr>
            <p:spPr bwMode="auto">
              <a:xfrm>
                <a:off x="4278" y="2810"/>
                <a:ext cx="470" cy="118"/>
              </a:xfrm>
              <a:custGeom>
                <a:avLst/>
                <a:gdLst>
                  <a:gd name="T0" fmla="*/ 0 w 470"/>
                  <a:gd name="T1" fmla="*/ 117 h 118"/>
                  <a:gd name="T2" fmla="*/ 358 w 470"/>
                  <a:gd name="T3" fmla="*/ 117 h 118"/>
                  <a:gd name="T4" fmla="*/ 469 w 470"/>
                  <a:gd name="T5" fmla="*/ 0 h 118"/>
                  <a:gd name="T6" fmla="*/ 112 w 470"/>
                  <a:gd name="T7" fmla="*/ 0 h 118"/>
                  <a:gd name="T8" fmla="*/ 0 w 470"/>
                  <a:gd name="T9" fmla="*/ 117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0" h="118">
                    <a:moveTo>
                      <a:pt x="0" y="117"/>
                    </a:moveTo>
                    <a:lnTo>
                      <a:pt x="358" y="117"/>
                    </a:lnTo>
                    <a:lnTo>
                      <a:pt x="469" y="0"/>
                    </a:lnTo>
                    <a:lnTo>
                      <a:pt x="112" y="0"/>
                    </a:lnTo>
                    <a:lnTo>
                      <a:pt x="0" y="117"/>
                    </a:lnTo>
                  </a:path>
                </a:pathLst>
              </a:custGeom>
              <a:gradFill rotWithShape="0">
                <a:gsLst>
                  <a:gs pos="0">
                    <a:schemeClr val="hlink">
                      <a:gamma/>
                      <a:shade val="4980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328730" name="Freeform 26"/>
              <p:cNvSpPr>
                <a:spLocks/>
              </p:cNvSpPr>
              <p:nvPr/>
            </p:nvSpPr>
            <p:spPr bwMode="auto">
              <a:xfrm>
                <a:off x="4636" y="2810"/>
                <a:ext cx="113" cy="466"/>
              </a:xfrm>
              <a:custGeom>
                <a:avLst/>
                <a:gdLst>
                  <a:gd name="T0" fmla="*/ 0 w 113"/>
                  <a:gd name="T1" fmla="*/ 116 h 466"/>
                  <a:gd name="T2" fmla="*/ 0 w 113"/>
                  <a:gd name="T3" fmla="*/ 465 h 466"/>
                  <a:gd name="T4" fmla="*/ 112 w 113"/>
                  <a:gd name="T5" fmla="*/ 349 h 466"/>
                  <a:gd name="T6" fmla="*/ 112 w 113"/>
                  <a:gd name="T7" fmla="*/ 0 h 466"/>
                  <a:gd name="T8" fmla="*/ 0 w 113"/>
                  <a:gd name="T9" fmla="*/ 116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" h="466">
                    <a:moveTo>
                      <a:pt x="0" y="116"/>
                    </a:moveTo>
                    <a:lnTo>
                      <a:pt x="0" y="465"/>
                    </a:lnTo>
                    <a:lnTo>
                      <a:pt x="112" y="349"/>
                    </a:lnTo>
                    <a:lnTo>
                      <a:pt x="112" y="0"/>
                    </a:lnTo>
                    <a:lnTo>
                      <a:pt x="0" y="116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en-US"/>
              </a:p>
            </p:txBody>
          </p:sp>
        </p:grpSp>
        <p:sp>
          <p:nvSpPr>
            <p:cNvPr id="8236" name="Rectangle 27"/>
            <p:cNvSpPr>
              <a:spLocks noChangeArrowheads="1"/>
            </p:cNvSpPr>
            <p:nvPr/>
          </p:nvSpPr>
          <p:spPr bwMode="auto">
            <a:xfrm>
              <a:off x="3974" y="2803"/>
              <a:ext cx="810" cy="79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37" name="Rectangle 28"/>
            <p:cNvSpPr>
              <a:spLocks noChangeArrowheads="1"/>
            </p:cNvSpPr>
            <p:nvPr/>
          </p:nvSpPr>
          <p:spPr bwMode="auto">
            <a:xfrm>
              <a:off x="3951" y="3619"/>
              <a:ext cx="1030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82550" tIns="41275" rIns="82550" bIns="41275">
              <a:spAutoFit/>
            </a:bodyPr>
            <a:lstStyle>
              <a:lvl1pPr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2000"/>
                <a:t>Ad Hoc</a:t>
              </a:r>
            </a:p>
          </p:txBody>
        </p:sp>
      </p:grpSp>
      <p:sp>
        <p:nvSpPr>
          <p:cNvPr id="8204" name="Rectangle 29"/>
          <p:cNvSpPr>
            <a:spLocks noChangeArrowheads="1"/>
          </p:cNvSpPr>
          <p:nvPr/>
        </p:nvSpPr>
        <p:spPr bwMode="auto">
          <a:xfrm>
            <a:off x="3886200" y="1905000"/>
            <a:ext cx="1524000" cy="33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1275" rIns="82550" bIns="41275">
            <a:spAutoFit/>
          </a:bodyPr>
          <a:lstStyle>
            <a:lvl1pPr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b="1"/>
              <a:t>Penjualan </a:t>
            </a:r>
          </a:p>
        </p:txBody>
      </p:sp>
      <p:grpSp>
        <p:nvGrpSpPr>
          <p:cNvPr id="8205" name="Group 30"/>
          <p:cNvGrpSpPr>
            <a:grpSpLocks/>
          </p:cNvGrpSpPr>
          <p:nvPr/>
        </p:nvGrpSpPr>
        <p:grpSpPr bwMode="auto">
          <a:xfrm>
            <a:off x="5521325" y="1828800"/>
            <a:ext cx="3287713" cy="2070100"/>
            <a:chOff x="3478" y="1152"/>
            <a:chExt cx="2071" cy="1304"/>
          </a:xfrm>
        </p:grpSpPr>
        <p:sp>
          <p:nvSpPr>
            <p:cNvPr id="8220" name="AutoShape 31"/>
            <p:cNvSpPr>
              <a:spLocks noChangeArrowheads="1"/>
            </p:cNvSpPr>
            <p:nvPr/>
          </p:nvSpPr>
          <p:spPr bwMode="auto">
            <a:xfrm rot="-1380000">
              <a:off x="3478" y="1974"/>
              <a:ext cx="528" cy="213"/>
            </a:xfrm>
            <a:prstGeom prst="rightArrow">
              <a:avLst>
                <a:gd name="adj1" fmla="val 75009"/>
                <a:gd name="adj2" fmla="val 123955"/>
              </a:avLst>
            </a:prstGeom>
            <a:gradFill rotWithShape="0">
              <a:gsLst>
                <a:gs pos="0">
                  <a:srgbClr val="AFB100"/>
                </a:gs>
                <a:gs pos="100000">
                  <a:srgbClr val="FAFD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21" name="Rectangle 32"/>
            <p:cNvSpPr>
              <a:spLocks noChangeArrowheads="1"/>
            </p:cNvSpPr>
            <p:nvPr/>
          </p:nvSpPr>
          <p:spPr bwMode="auto">
            <a:xfrm>
              <a:off x="3840" y="2231"/>
              <a:ext cx="1709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82550" tIns="41275" rIns="82550" bIns="41275">
              <a:spAutoFit/>
            </a:bodyPr>
            <a:lstStyle>
              <a:lvl1pPr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2000"/>
                <a:t>Account DB</a:t>
              </a:r>
            </a:p>
          </p:txBody>
        </p:sp>
        <p:sp>
          <p:nvSpPr>
            <p:cNvPr id="8222" name="Freeform 33"/>
            <p:cNvSpPr>
              <a:spLocks/>
            </p:cNvSpPr>
            <p:nvPr/>
          </p:nvSpPr>
          <p:spPr bwMode="auto">
            <a:xfrm>
              <a:off x="3976" y="1157"/>
              <a:ext cx="260" cy="1066"/>
            </a:xfrm>
            <a:custGeom>
              <a:avLst/>
              <a:gdLst>
                <a:gd name="T0" fmla="*/ 0 w 260"/>
                <a:gd name="T1" fmla="*/ 268 h 1066"/>
                <a:gd name="T2" fmla="*/ 0 w 260"/>
                <a:gd name="T3" fmla="*/ 1065 h 1066"/>
                <a:gd name="T4" fmla="*/ 259 w 260"/>
                <a:gd name="T5" fmla="*/ 795 h 1066"/>
                <a:gd name="T6" fmla="*/ 259 w 260"/>
                <a:gd name="T7" fmla="*/ 0 h 1066"/>
                <a:gd name="T8" fmla="*/ 0 w 260"/>
                <a:gd name="T9" fmla="*/ 268 h 1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066">
                  <a:moveTo>
                    <a:pt x="0" y="268"/>
                  </a:moveTo>
                  <a:lnTo>
                    <a:pt x="0" y="1065"/>
                  </a:lnTo>
                  <a:lnTo>
                    <a:pt x="259" y="795"/>
                  </a:lnTo>
                  <a:lnTo>
                    <a:pt x="259" y="0"/>
                  </a:lnTo>
                  <a:lnTo>
                    <a:pt x="0" y="268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6465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3" name="Rectangle 34"/>
            <p:cNvSpPr>
              <a:spLocks noChangeArrowheads="1"/>
            </p:cNvSpPr>
            <p:nvPr/>
          </p:nvSpPr>
          <p:spPr bwMode="auto">
            <a:xfrm>
              <a:off x="4237" y="1162"/>
              <a:ext cx="805" cy="790"/>
            </a:xfrm>
            <a:prstGeom prst="rect">
              <a:avLst/>
            </a:prstGeom>
            <a:gradFill rotWithShape="0">
              <a:gsLst>
                <a:gs pos="0">
                  <a:srgbClr val="FAFD00"/>
                </a:gs>
                <a:gs pos="100000">
                  <a:srgbClr val="9698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24" name="Freeform 35"/>
            <p:cNvSpPr>
              <a:spLocks/>
            </p:cNvSpPr>
            <p:nvPr/>
          </p:nvSpPr>
          <p:spPr bwMode="auto">
            <a:xfrm>
              <a:off x="3977" y="1943"/>
              <a:ext cx="1069" cy="268"/>
            </a:xfrm>
            <a:custGeom>
              <a:avLst/>
              <a:gdLst>
                <a:gd name="T0" fmla="*/ 0 w 1069"/>
                <a:gd name="T1" fmla="*/ 267 h 268"/>
                <a:gd name="T2" fmla="*/ 815 w 1069"/>
                <a:gd name="T3" fmla="*/ 267 h 268"/>
                <a:gd name="T4" fmla="*/ 1068 w 1069"/>
                <a:gd name="T5" fmla="*/ 0 h 268"/>
                <a:gd name="T6" fmla="*/ 254 w 1069"/>
                <a:gd name="T7" fmla="*/ 0 h 268"/>
                <a:gd name="T8" fmla="*/ 0 w 1069"/>
                <a:gd name="T9" fmla="*/ 267 h 2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8">
                  <a:moveTo>
                    <a:pt x="0" y="267"/>
                  </a:moveTo>
                  <a:lnTo>
                    <a:pt x="815" y="267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7"/>
                  </a:lnTo>
                </a:path>
              </a:pathLst>
            </a:custGeom>
            <a:gradFill rotWithShape="0">
              <a:gsLst>
                <a:gs pos="0">
                  <a:srgbClr val="323300"/>
                </a:gs>
                <a:gs pos="100000">
                  <a:srgbClr val="FAFD00"/>
                </a:gs>
              </a:gsLst>
              <a:lin ang="2700000" scaled="1"/>
            </a:gra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5" name="Freeform 36"/>
            <p:cNvSpPr>
              <a:spLocks/>
            </p:cNvSpPr>
            <p:nvPr/>
          </p:nvSpPr>
          <p:spPr bwMode="auto">
            <a:xfrm>
              <a:off x="3976" y="1152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41" name="Freeform 37"/>
            <p:cNvSpPr>
              <a:spLocks/>
            </p:cNvSpPr>
            <p:nvPr/>
          </p:nvSpPr>
          <p:spPr bwMode="auto">
            <a:xfrm>
              <a:off x="3978" y="1495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gradFill rotWithShape="0">
              <a:gsLst>
                <a:gs pos="0">
                  <a:schemeClr val="hlink">
                    <a:gamma/>
                    <a:shade val="49804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12700" cap="rnd" cmpd="sng">
              <a:solidFill>
                <a:schemeClr val="bg2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8227" name="Rectangle 38"/>
            <p:cNvSpPr>
              <a:spLocks noChangeArrowheads="1"/>
            </p:cNvSpPr>
            <p:nvPr/>
          </p:nvSpPr>
          <p:spPr bwMode="auto">
            <a:xfrm>
              <a:off x="3977" y="1416"/>
              <a:ext cx="810" cy="79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328743" name="AutoShape 39"/>
            <p:cNvSpPr>
              <a:spLocks noChangeArrowheads="1"/>
            </p:cNvSpPr>
            <p:nvPr/>
          </p:nvSpPr>
          <p:spPr bwMode="auto">
            <a:xfrm rot="18859752">
              <a:off x="4712" y="1639"/>
              <a:ext cx="412" cy="55"/>
            </a:xfrm>
            <a:prstGeom prst="parallelogram">
              <a:avLst>
                <a:gd name="adj" fmla="val 94954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28744" name="Rectangle 40"/>
            <p:cNvSpPr>
              <a:spLocks noChangeArrowheads="1"/>
            </p:cNvSpPr>
            <p:nvPr/>
          </p:nvSpPr>
          <p:spPr bwMode="auto">
            <a:xfrm>
              <a:off x="3978" y="1760"/>
              <a:ext cx="810" cy="76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</p:grpSp>
      <p:grpSp>
        <p:nvGrpSpPr>
          <p:cNvPr id="8206" name="Group 41"/>
          <p:cNvGrpSpPr>
            <a:grpSpLocks/>
          </p:cNvGrpSpPr>
          <p:nvPr/>
        </p:nvGrpSpPr>
        <p:grpSpPr bwMode="auto">
          <a:xfrm>
            <a:off x="731838" y="4038600"/>
            <a:ext cx="2909887" cy="2093913"/>
            <a:chOff x="461" y="2544"/>
            <a:chExt cx="1833" cy="1319"/>
          </a:xfrm>
        </p:grpSpPr>
        <p:sp>
          <p:nvSpPr>
            <p:cNvPr id="8211" name="AutoShape 42"/>
            <p:cNvSpPr>
              <a:spLocks noChangeArrowheads="1"/>
            </p:cNvSpPr>
            <p:nvPr/>
          </p:nvSpPr>
          <p:spPr bwMode="auto">
            <a:xfrm rot="-1920000">
              <a:off x="1768" y="2846"/>
              <a:ext cx="526" cy="174"/>
            </a:xfrm>
            <a:prstGeom prst="leftArrow">
              <a:avLst>
                <a:gd name="adj1" fmla="val 75009"/>
                <a:gd name="adj2" fmla="val 151135"/>
              </a:avLst>
            </a:prstGeom>
            <a:gradFill rotWithShape="0">
              <a:gsLst>
                <a:gs pos="0">
                  <a:srgbClr val="AFB100"/>
                </a:gs>
                <a:gs pos="100000">
                  <a:srgbClr val="FAFD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12" name="Freeform 43"/>
            <p:cNvSpPr>
              <a:spLocks/>
            </p:cNvSpPr>
            <p:nvPr/>
          </p:nvSpPr>
          <p:spPr bwMode="auto">
            <a:xfrm>
              <a:off x="733" y="2549"/>
              <a:ext cx="260" cy="1066"/>
            </a:xfrm>
            <a:custGeom>
              <a:avLst/>
              <a:gdLst>
                <a:gd name="T0" fmla="*/ 0 w 260"/>
                <a:gd name="T1" fmla="*/ 268 h 1066"/>
                <a:gd name="T2" fmla="*/ 0 w 260"/>
                <a:gd name="T3" fmla="*/ 1065 h 1066"/>
                <a:gd name="T4" fmla="*/ 259 w 260"/>
                <a:gd name="T5" fmla="*/ 795 h 1066"/>
                <a:gd name="T6" fmla="*/ 259 w 260"/>
                <a:gd name="T7" fmla="*/ 0 h 1066"/>
                <a:gd name="T8" fmla="*/ 0 w 260"/>
                <a:gd name="T9" fmla="*/ 268 h 1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066">
                  <a:moveTo>
                    <a:pt x="0" y="268"/>
                  </a:moveTo>
                  <a:lnTo>
                    <a:pt x="0" y="1065"/>
                  </a:lnTo>
                  <a:lnTo>
                    <a:pt x="259" y="795"/>
                  </a:lnTo>
                  <a:lnTo>
                    <a:pt x="259" y="0"/>
                  </a:lnTo>
                  <a:lnTo>
                    <a:pt x="0" y="268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6465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3" name="Rectangle 44"/>
            <p:cNvSpPr>
              <a:spLocks noChangeArrowheads="1"/>
            </p:cNvSpPr>
            <p:nvPr/>
          </p:nvSpPr>
          <p:spPr bwMode="auto">
            <a:xfrm>
              <a:off x="993" y="2554"/>
              <a:ext cx="806" cy="790"/>
            </a:xfrm>
            <a:prstGeom prst="rect">
              <a:avLst/>
            </a:prstGeom>
            <a:gradFill rotWithShape="0">
              <a:gsLst>
                <a:gs pos="0">
                  <a:srgbClr val="FAFD00"/>
                </a:gs>
                <a:gs pos="100000">
                  <a:srgbClr val="9698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14" name="Freeform 45"/>
            <p:cNvSpPr>
              <a:spLocks/>
            </p:cNvSpPr>
            <p:nvPr/>
          </p:nvSpPr>
          <p:spPr bwMode="auto">
            <a:xfrm>
              <a:off x="734" y="3348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gradFill rotWithShape="0">
              <a:gsLst>
                <a:gs pos="0">
                  <a:srgbClr val="323300"/>
                </a:gs>
                <a:gs pos="100000">
                  <a:srgbClr val="FAFD00"/>
                </a:gs>
              </a:gsLst>
              <a:lin ang="2700000" scaled="1"/>
            </a:gra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50" name="Freeform 46"/>
            <p:cNvSpPr>
              <a:spLocks/>
            </p:cNvSpPr>
            <p:nvPr/>
          </p:nvSpPr>
          <p:spPr bwMode="auto">
            <a:xfrm>
              <a:off x="1058" y="2552"/>
              <a:ext cx="255" cy="1067"/>
            </a:xfrm>
            <a:custGeom>
              <a:avLst/>
              <a:gdLst>
                <a:gd name="T0" fmla="*/ 0 w 255"/>
                <a:gd name="T1" fmla="*/ 267 h 1067"/>
                <a:gd name="T2" fmla="*/ 0 w 255"/>
                <a:gd name="T3" fmla="*/ 1066 h 1067"/>
                <a:gd name="T4" fmla="*/ 254 w 255"/>
                <a:gd name="T5" fmla="*/ 796 h 1067"/>
                <a:gd name="T6" fmla="*/ 254 w 255"/>
                <a:gd name="T7" fmla="*/ 0 h 1067"/>
                <a:gd name="T8" fmla="*/ 0 w 255"/>
                <a:gd name="T9" fmla="*/ 267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067">
                  <a:moveTo>
                    <a:pt x="0" y="267"/>
                  </a:moveTo>
                  <a:lnTo>
                    <a:pt x="0" y="1066"/>
                  </a:lnTo>
                  <a:lnTo>
                    <a:pt x="254" y="796"/>
                  </a:lnTo>
                  <a:lnTo>
                    <a:pt x="254" y="0"/>
                  </a:lnTo>
                  <a:lnTo>
                    <a:pt x="0" y="267"/>
                  </a:lnTo>
                </a:path>
              </a:pathLst>
            </a:cu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shade val="49804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28751" name="Freeform 47"/>
            <p:cNvSpPr>
              <a:spLocks/>
            </p:cNvSpPr>
            <p:nvPr/>
          </p:nvSpPr>
          <p:spPr bwMode="auto">
            <a:xfrm>
              <a:off x="1241" y="2550"/>
              <a:ext cx="255" cy="1067"/>
            </a:xfrm>
            <a:custGeom>
              <a:avLst/>
              <a:gdLst>
                <a:gd name="T0" fmla="*/ 0 w 255"/>
                <a:gd name="T1" fmla="*/ 267 h 1067"/>
                <a:gd name="T2" fmla="*/ 0 w 255"/>
                <a:gd name="T3" fmla="*/ 1066 h 1067"/>
                <a:gd name="T4" fmla="*/ 254 w 255"/>
                <a:gd name="T5" fmla="*/ 796 h 1067"/>
                <a:gd name="T6" fmla="*/ 254 w 255"/>
                <a:gd name="T7" fmla="*/ 0 h 1067"/>
                <a:gd name="T8" fmla="*/ 0 w 255"/>
                <a:gd name="T9" fmla="*/ 267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067">
                  <a:moveTo>
                    <a:pt x="0" y="267"/>
                  </a:moveTo>
                  <a:lnTo>
                    <a:pt x="0" y="1066"/>
                  </a:lnTo>
                  <a:lnTo>
                    <a:pt x="254" y="796"/>
                  </a:lnTo>
                  <a:lnTo>
                    <a:pt x="254" y="0"/>
                  </a:lnTo>
                  <a:lnTo>
                    <a:pt x="0" y="267"/>
                  </a:lnTo>
                </a:path>
              </a:pathLst>
            </a:cu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shade val="49804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8217" name="Rectangle 48"/>
            <p:cNvSpPr>
              <a:spLocks noChangeArrowheads="1"/>
            </p:cNvSpPr>
            <p:nvPr/>
          </p:nvSpPr>
          <p:spPr bwMode="auto">
            <a:xfrm>
              <a:off x="734" y="2808"/>
              <a:ext cx="810" cy="79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218" name="Freeform 49"/>
            <p:cNvSpPr>
              <a:spLocks/>
            </p:cNvSpPr>
            <p:nvPr/>
          </p:nvSpPr>
          <p:spPr bwMode="auto">
            <a:xfrm>
              <a:off x="732" y="2544"/>
              <a:ext cx="1069" cy="267"/>
            </a:xfrm>
            <a:custGeom>
              <a:avLst/>
              <a:gdLst>
                <a:gd name="T0" fmla="*/ 0 w 1069"/>
                <a:gd name="T1" fmla="*/ 266 h 267"/>
                <a:gd name="T2" fmla="*/ 815 w 1069"/>
                <a:gd name="T3" fmla="*/ 266 h 267"/>
                <a:gd name="T4" fmla="*/ 1068 w 1069"/>
                <a:gd name="T5" fmla="*/ 0 h 267"/>
                <a:gd name="T6" fmla="*/ 254 w 1069"/>
                <a:gd name="T7" fmla="*/ 0 h 267"/>
                <a:gd name="T8" fmla="*/ 0 w 1069"/>
                <a:gd name="T9" fmla="*/ 266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267">
                  <a:moveTo>
                    <a:pt x="0" y="266"/>
                  </a:moveTo>
                  <a:lnTo>
                    <a:pt x="815" y="266"/>
                  </a:lnTo>
                  <a:lnTo>
                    <a:pt x="1068" y="0"/>
                  </a:lnTo>
                  <a:lnTo>
                    <a:pt x="254" y="0"/>
                  </a:lnTo>
                  <a:lnTo>
                    <a:pt x="0" y="26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9" name="Rectangle 50"/>
            <p:cNvSpPr>
              <a:spLocks noChangeArrowheads="1"/>
            </p:cNvSpPr>
            <p:nvPr/>
          </p:nvSpPr>
          <p:spPr bwMode="auto">
            <a:xfrm>
              <a:off x="461" y="3638"/>
              <a:ext cx="1516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82550" tIns="41275" rIns="82550" bIns="41275">
              <a:spAutoFit/>
            </a:bodyPr>
            <a:lstStyle>
              <a:lvl1pPr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1438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143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2000"/>
                <a:t>Product DB</a:t>
              </a:r>
            </a:p>
          </p:txBody>
        </p:sp>
      </p:grpSp>
      <p:sp>
        <p:nvSpPr>
          <p:cNvPr id="8207" name="Rectangle 51"/>
          <p:cNvSpPr>
            <a:spLocks noChangeArrowheads="1"/>
          </p:cNvSpPr>
          <p:nvPr/>
        </p:nvSpPr>
        <p:spPr bwMode="auto">
          <a:xfrm>
            <a:off x="693738" y="209669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Multidimensional Representation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8208" name="Text Box 52"/>
          <p:cNvSpPr txBox="1">
            <a:spLocks noChangeArrowheads="1"/>
          </p:cNvSpPr>
          <p:nvPr/>
        </p:nvSpPr>
        <p:spPr bwMode="auto">
          <a:xfrm>
            <a:off x="2971800" y="6019800"/>
            <a:ext cx="3360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000" b="1"/>
              <a:t>Data Cube Representation</a:t>
            </a:r>
            <a:endParaRPr lang="en-GB" sz="2800"/>
          </a:p>
        </p:txBody>
      </p:sp>
      <p:sp>
        <p:nvSpPr>
          <p:cNvPr id="8209" name="Line 53"/>
          <p:cNvSpPr>
            <a:spLocks noChangeShapeType="1"/>
          </p:cNvSpPr>
          <p:nvPr/>
        </p:nvSpPr>
        <p:spPr bwMode="auto">
          <a:xfrm>
            <a:off x="4648200" y="2286000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10" name="Line 54"/>
          <p:cNvSpPr>
            <a:spLocks noChangeShapeType="1"/>
          </p:cNvSpPr>
          <p:nvPr/>
        </p:nvSpPr>
        <p:spPr bwMode="auto">
          <a:xfrm flipV="1">
            <a:off x="7591425" y="4035425"/>
            <a:ext cx="406400" cy="40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9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35000" y="1358900"/>
            <a:ext cx="8001000" cy="91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GB" sz="2400" i="1" smtClean="0"/>
              <a:t>“</a:t>
            </a:r>
            <a:r>
              <a:rPr lang="en-US" altLang="en-GB" sz="2000" i="1" smtClean="0"/>
              <a:t>Penjualan per jenis produk dalam 6 bulan terakhir”</a:t>
            </a:r>
          </a:p>
          <a:p>
            <a:pPr eaLnBrk="1" hangingPunct="1">
              <a:lnSpc>
                <a:spcPct val="70000"/>
              </a:lnSpc>
              <a:buFontTx/>
              <a:buNone/>
            </a:pPr>
            <a:r>
              <a:rPr lang="en-US" altLang="en-GB" sz="2000" i="1" smtClean="0"/>
              <a:t>“Penjualan per dealer antara tahun 1990 dan 1995”</a:t>
            </a:r>
            <a:endParaRPr lang="en-US" sz="2000" i="1" smtClean="0"/>
          </a:p>
        </p:txBody>
      </p:sp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3419475" y="3376613"/>
            <a:ext cx="4191000" cy="1447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9222" name="Text Box 4"/>
          <p:cNvSpPr txBox="1">
            <a:spLocks noChangeArrowheads="1"/>
          </p:cNvSpPr>
          <p:nvPr/>
        </p:nvSpPr>
        <p:spPr bwMode="auto">
          <a:xfrm>
            <a:off x="3343275" y="3398838"/>
            <a:ext cx="42322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200"/>
              <a:t>Kode Produk  Kode Waktu  Kode Agen   Penjualan   Jumlah</a:t>
            </a:r>
            <a:endParaRPr lang="en-US" altLang="en-GB" sz="2400"/>
          </a:p>
        </p:txBody>
      </p:sp>
      <p:sp>
        <p:nvSpPr>
          <p:cNvPr id="9223" name="Line 5"/>
          <p:cNvSpPr>
            <a:spLocks noChangeShapeType="1"/>
          </p:cNvSpPr>
          <p:nvPr/>
        </p:nvSpPr>
        <p:spPr bwMode="auto">
          <a:xfrm>
            <a:off x="3419475" y="3757613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Line 6"/>
          <p:cNvSpPr>
            <a:spLocks noChangeShapeType="1"/>
          </p:cNvSpPr>
          <p:nvPr/>
        </p:nvSpPr>
        <p:spPr bwMode="auto">
          <a:xfrm>
            <a:off x="4333875" y="337661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5" name="Line 7"/>
          <p:cNvSpPr>
            <a:spLocks noChangeShapeType="1"/>
          </p:cNvSpPr>
          <p:nvPr/>
        </p:nvSpPr>
        <p:spPr bwMode="auto">
          <a:xfrm>
            <a:off x="5248275" y="337661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6" name="Line 8"/>
          <p:cNvSpPr>
            <a:spLocks noChangeShapeType="1"/>
          </p:cNvSpPr>
          <p:nvPr/>
        </p:nvSpPr>
        <p:spPr bwMode="auto">
          <a:xfrm>
            <a:off x="6162675" y="337661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7" name="Line 9"/>
          <p:cNvSpPr>
            <a:spLocks noChangeShapeType="1"/>
          </p:cNvSpPr>
          <p:nvPr/>
        </p:nvSpPr>
        <p:spPr bwMode="auto">
          <a:xfrm>
            <a:off x="6924675" y="337661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8" name="Rectangle 10"/>
          <p:cNvSpPr>
            <a:spLocks noChangeArrowheads="1"/>
          </p:cNvSpPr>
          <p:nvPr/>
        </p:nvSpPr>
        <p:spPr bwMode="auto">
          <a:xfrm>
            <a:off x="676275" y="3910013"/>
            <a:ext cx="1295400" cy="1066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9229" name="Text Box 11"/>
          <p:cNvSpPr txBox="1">
            <a:spLocks noChangeArrowheads="1"/>
          </p:cNvSpPr>
          <p:nvPr/>
        </p:nvSpPr>
        <p:spPr bwMode="auto">
          <a:xfrm>
            <a:off x="752475" y="3910013"/>
            <a:ext cx="10906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/>
              <a:t>Info Produk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30" name="Rectangle 12"/>
          <p:cNvSpPr>
            <a:spLocks noChangeArrowheads="1"/>
          </p:cNvSpPr>
          <p:nvPr/>
        </p:nvSpPr>
        <p:spPr bwMode="auto">
          <a:xfrm>
            <a:off x="2428875" y="5357813"/>
            <a:ext cx="1295400" cy="1066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9231" name="Text Box 13"/>
          <p:cNvSpPr txBox="1">
            <a:spLocks noChangeArrowheads="1"/>
          </p:cNvSpPr>
          <p:nvPr/>
        </p:nvSpPr>
        <p:spPr bwMode="auto">
          <a:xfrm>
            <a:off x="2657475" y="5357813"/>
            <a:ext cx="103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/>
              <a:t>Info Waktu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32" name="Text Box 14"/>
          <p:cNvSpPr txBox="1">
            <a:spLocks noChangeArrowheads="1"/>
          </p:cNvSpPr>
          <p:nvPr/>
        </p:nvSpPr>
        <p:spPr bwMode="auto">
          <a:xfrm>
            <a:off x="3571875" y="3910013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>
                <a:latin typeface="Times New Roman" panose="02020603050405020304" pitchFamily="18" charset="0"/>
              </a:rPr>
              <a:t>. . .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33" name="Text Box 15"/>
          <p:cNvSpPr txBox="1">
            <a:spLocks noChangeArrowheads="1"/>
          </p:cNvSpPr>
          <p:nvPr/>
        </p:nvSpPr>
        <p:spPr bwMode="auto">
          <a:xfrm>
            <a:off x="6924675" y="2384425"/>
            <a:ext cx="16176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600"/>
              <a:t>Ukuran numerik</a:t>
            </a:r>
          </a:p>
          <a:p>
            <a:r>
              <a:rPr lang="en-US" altLang="en-GB" sz="1600"/>
              <a:t>dari tabel fakta</a:t>
            </a:r>
            <a:endParaRPr lang="en-US" altLang="en-GB" sz="2400"/>
          </a:p>
        </p:txBody>
      </p:sp>
      <p:sp>
        <p:nvSpPr>
          <p:cNvPr id="9234" name="Line 16"/>
          <p:cNvSpPr>
            <a:spLocks noChangeShapeType="1"/>
          </p:cNvSpPr>
          <p:nvPr/>
        </p:nvSpPr>
        <p:spPr bwMode="auto">
          <a:xfrm flipH="1">
            <a:off x="6672263" y="2919413"/>
            <a:ext cx="252412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5" name="Line 17"/>
          <p:cNvSpPr>
            <a:spLocks noChangeShapeType="1"/>
          </p:cNvSpPr>
          <p:nvPr/>
        </p:nvSpPr>
        <p:spPr bwMode="auto">
          <a:xfrm>
            <a:off x="7031038" y="294005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6" name="Text Box 18"/>
          <p:cNvSpPr txBox="1">
            <a:spLocks noChangeArrowheads="1"/>
          </p:cNvSpPr>
          <p:nvPr/>
        </p:nvSpPr>
        <p:spPr bwMode="auto">
          <a:xfrm>
            <a:off x="3276600" y="2460625"/>
            <a:ext cx="32893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GB" sz="1600"/>
              <a:t>Kolom-kolom kunci dari tabel fakta</a:t>
            </a:r>
          </a:p>
          <a:p>
            <a:pPr algn="ctr"/>
            <a:r>
              <a:rPr lang="en-US" altLang="en-GB" sz="1600"/>
              <a:t>juga kunci dari tabel-tabel dimensi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37" name="Line 19"/>
          <p:cNvSpPr>
            <a:spLocks noChangeShapeType="1"/>
          </p:cNvSpPr>
          <p:nvPr/>
        </p:nvSpPr>
        <p:spPr bwMode="auto">
          <a:xfrm flipH="1">
            <a:off x="3876675" y="2995613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8" name="Line 20"/>
          <p:cNvSpPr>
            <a:spLocks noChangeShapeType="1"/>
          </p:cNvSpPr>
          <p:nvPr/>
        </p:nvSpPr>
        <p:spPr bwMode="auto">
          <a:xfrm>
            <a:off x="4867275" y="2995613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39" name="Line 21"/>
          <p:cNvSpPr>
            <a:spLocks noChangeShapeType="1"/>
          </p:cNvSpPr>
          <p:nvPr/>
        </p:nvSpPr>
        <p:spPr bwMode="auto">
          <a:xfrm>
            <a:off x="5172075" y="2995613"/>
            <a:ext cx="533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40" name="Group 22"/>
          <p:cNvGrpSpPr>
            <a:grpSpLocks/>
          </p:cNvGrpSpPr>
          <p:nvPr/>
        </p:nvGrpSpPr>
        <p:grpSpPr bwMode="auto">
          <a:xfrm>
            <a:off x="1127125" y="2665413"/>
            <a:ext cx="1295400" cy="1066800"/>
            <a:chOff x="576" y="1632"/>
            <a:chExt cx="816" cy="672"/>
          </a:xfrm>
        </p:grpSpPr>
        <p:sp>
          <p:nvSpPr>
            <p:cNvPr id="9253" name="Rectangle 23"/>
            <p:cNvSpPr>
              <a:spLocks noChangeArrowheads="1"/>
            </p:cNvSpPr>
            <p:nvPr/>
          </p:nvSpPr>
          <p:spPr bwMode="auto">
            <a:xfrm>
              <a:off x="576" y="1632"/>
              <a:ext cx="816" cy="67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9254" name="Text Box 24"/>
            <p:cNvSpPr txBox="1">
              <a:spLocks noChangeArrowheads="1"/>
            </p:cNvSpPr>
            <p:nvPr/>
          </p:nvSpPr>
          <p:spPr bwMode="auto">
            <a:xfrm>
              <a:off x="624" y="1632"/>
              <a:ext cx="59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/>
                <a:t>Info Agen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9255" name="Line 25"/>
            <p:cNvSpPr>
              <a:spLocks noChangeShapeType="1"/>
            </p:cNvSpPr>
            <p:nvPr/>
          </p:nvSpPr>
          <p:spPr bwMode="auto">
            <a:xfrm>
              <a:off x="576" y="1824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41" name="Line 26"/>
          <p:cNvSpPr>
            <a:spLocks noChangeShapeType="1"/>
          </p:cNvSpPr>
          <p:nvPr/>
        </p:nvSpPr>
        <p:spPr bwMode="auto">
          <a:xfrm>
            <a:off x="676275" y="4214813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42" name="Line 27"/>
          <p:cNvSpPr>
            <a:spLocks noChangeShapeType="1"/>
          </p:cNvSpPr>
          <p:nvPr/>
        </p:nvSpPr>
        <p:spPr bwMode="auto">
          <a:xfrm>
            <a:off x="2428875" y="5662613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43" name="Line 28"/>
          <p:cNvSpPr>
            <a:spLocks noChangeShapeType="1"/>
          </p:cNvSpPr>
          <p:nvPr/>
        </p:nvSpPr>
        <p:spPr bwMode="auto">
          <a:xfrm>
            <a:off x="1847850" y="3371850"/>
            <a:ext cx="3816350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44" name="Line 29"/>
          <p:cNvSpPr>
            <a:spLocks noChangeShapeType="1"/>
          </p:cNvSpPr>
          <p:nvPr/>
        </p:nvSpPr>
        <p:spPr bwMode="auto">
          <a:xfrm flipV="1">
            <a:off x="1343025" y="4452938"/>
            <a:ext cx="2520950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45" name="Line 30"/>
          <p:cNvSpPr>
            <a:spLocks noChangeShapeType="1"/>
          </p:cNvSpPr>
          <p:nvPr/>
        </p:nvSpPr>
        <p:spPr bwMode="auto">
          <a:xfrm flipV="1">
            <a:off x="3143250" y="4452938"/>
            <a:ext cx="1728788" cy="1620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46" name="Rectangle 31"/>
          <p:cNvSpPr>
            <a:spLocks noChangeArrowheads="1"/>
          </p:cNvSpPr>
          <p:nvPr/>
        </p:nvSpPr>
        <p:spPr bwMode="auto">
          <a:xfrm>
            <a:off x="685800" y="381000"/>
            <a:ext cx="7848600" cy="744538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Dimensional Data Model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9247" name="Text Box 32"/>
          <p:cNvSpPr txBox="1">
            <a:spLocks noChangeArrowheads="1"/>
          </p:cNvSpPr>
          <p:nvPr/>
        </p:nvSpPr>
        <p:spPr bwMode="auto">
          <a:xfrm>
            <a:off x="7077075" y="3910013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>
                <a:latin typeface="Times New Roman" panose="02020603050405020304" pitchFamily="18" charset="0"/>
              </a:rPr>
              <a:t>. . .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48" name="Text Box 33"/>
          <p:cNvSpPr txBox="1">
            <a:spLocks noChangeArrowheads="1"/>
          </p:cNvSpPr>
          <p:nvPr/>
        </p:nvSpPr>
        <p:spPr bwMode="auto">
          <a:xfrm>
            <a:off x="6391275" y="3910013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>
                <a:latin typeface="Times New Roman" panose="02020603050405020304" pitchFamily="18" charset="0"/>
              </a:rPr>
              <a:t>. . .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49" name="Text Box 34"/>
          <p:cNvSpPr txBox="1">
            <a:spLocks noChangeArrowheads="1"/>
          </p:cNvSpPr>
          <p:nvPr/>
        </p:nvSpPr>
        <p:spPr bwMode="auto">
          <a:xfrm>
            <a:off x="5476875" y="3910013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>
                <a:latin typeface="Times New Roman" panose="02020603050405020304" pitchFamily="18" charset="0"/>
              </a:rPr>
              <a:t>. . .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50" name="Text Box 35"/>
          <p:cNvSpPr txBox="1">
            <a:spLocks noChangeArrowheads="1"/>
          </p:cNvSpPr>
          <p:nvPr/>
        </p:nvSpPr>
        <p:spPr bwMode="auto">
          <a:xfrm>
            <a:off x="4486275" y="3910013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1400">
                <a:latin typeface="Times New Roman" panose="02020603050405020304" pitchFamily="18" charset="0"/>
              </a:rPr>
              <a:t>. . .</a:t>
            </a:r>
            <a:endParaRPr lang="en-US" altLang="en-GB" sz="2400">
              <a:latin typeface="Times New Roman" panose="02020603050405020304" pitchFamily="18" charset="0"/>
            </a:endParaRPr>
          </a:p>
        </p:txBody>
      </p:sp>
      <p:sp>
        <p:nvSpPr>
          <p:cNvPr id="9251" name="Text Box 36"/>
          <p:cNvSpPr txBox="1">
            <a:spLocks noChangeArrowheads="1"/>
          </p:cNvSpPr>
          <p:nvPr/>
        </p:nvSpPr>
        <p:spPr bwMode="auto">
          <a:xfrm>
            <a:off x="708025" y="5189538"/>
            <a:ext cx="13144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1600" b="1"/>
              <a:t>Tabel-tabel </a:t>
            </a:r>
          </a:p>
          <a:p>
            <a:pPr algn="ctr"/>
            <a:r>
              <a:rPr lang="en-GB" sz="1600" b="1"/>
              <a:t>dimensi</a:t>
            </a:r>
          </a:p>
        </p:txBody>
      </p:sp>
      <p:sp>
        <p:nvSpPr>
          <p:cNvPr id="9252" name="Text Box 37"/>
          <p:cNvSpPr txBox="1">
            <a:spLocks noChangeArrowheads="1"/>
          </p:cNvSpPr>
          <p:nvPr/>
        </p:nvSpPr>
        <p:spPr bwMode="auto">
          <a:xfrm>
            <a:off x="5308600" y="5113338"/>
            <a:ext cx="1246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600" b="1"/>
              <a:t>Tabel fakta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406841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GB" sz="2400" smtClean="0">
                <a:solidFill>
                  <a:schemeClr val="accent1"/>
                </a:solidFill>
              </a:rPr>
              <a:t>Dimensi dapat memiliki </a:t>
            </a:r>
            <a:r>
              <a:rPr lang="en-US" altLang="en-GB" sz="2400" b="1" smtClean="0">
                <a:solidFill>
                  <a:schemeClr val="accent1"/>
                </a:solidFill>
              </a:rPr>
              <a:t>atribut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GB" sz="2400" smtClean="0"/>
              <a:t>Misal, dimensi </a:t>
            </a:r>
            <a:r>
              <a:rPr lang="en-US" altLang="en-GB" sz="2400" smtClean="0">
                <a:solidFill>
                  <a:schemeClr val="folHlink"/>
                </a:solidFill>
              </a:rPr>
              <a:t>dealer</a:t>
            </a:r>
            <a:r>
              <a:rPr lang="en-US" altLang="en-GB" sz="2400" smtClean="0"/>
              <a:t> memiliki atribut </a:t>
            </a:r>
            <a:r>
              <a:rPr lang="en-US" altLang="en-GB" sz="2400" smtClean="0">
                <a:solidFill>
                  <a:schemeClr val="folHlink"/>
                </a:solidFill>
              </a:rPr>
              <a:t>alamat</a:t>
            </a:r>
            <a:r>
              <a:rPr lang="en-US" altLang="en-GB" sz="2400" smtClean="0"/>
              <a:t>, </a:t>
            </a:r>
            <a:r>
              <a:rPr lang="en-US" altLang="en-GB" sz="2400" smtClean="0">
                <a:solidFill>
                  <a:schemeClr val="folHlink"/>
                </a:solidFill>
              </a:rPr>
              <a:t>nama manajer</a:t>
            </a:r>
            <a:r>
              <a:rPr lang="en-US" altLang="en-GB" sz="2400" smtClean="0"/>
              <a:t>, dsb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GB" sz="2400" smtClean="0"/>
              <a:t>Misal, dimensi </a:t>
            </a:r>
            <a:r>
              <a:rPr lang="en-US" altLang="en-GB" sz="2400" smtClean="0">
                <a:solidFill>
                  <a:schemeClr val="folHlink"/>
                </a:solidFill>
              </a:rPr>
              <a:t>produk</a:t>
            </a:r>
            <a:r>
              <a:rPr lang="en-US" altLang="en-GB" sz="2400" smtClean="0"/>
              <a:t> memiliki </a:t>
            </a:r>
            <a:r>
              <a:rPr lang="en-US" altLang="en-GB" sz="2400" smtClean="0">
                <a:solidFill>
                  <a:schemeClr val="folHlink"/>
                </a:solidFill>
              </a:rPr>
              <a:t>harga</a:t>
            </a:r>
            <a:r>
              <a:rPr lang="en-US" altLang="en-GB" sz="2400" smtClean="0"/>
              <a:t>, </a:t>
            </a:r>
            <a:r>
              <a:rPr lang="en-US" altLang="en-GB" sz="2400" smtClean="0">
                <a:solidFill>
                  <a:schemeClr val="folHlink"/>
                </a:solidFill>
              </a:rPr>
              <a:t>merk</a:t>
            </a:r>
            <a:r>
              <a:rPr lang="en-US" altLang="en-GB" sz="2400" smtClean="0"/>
              <a:t>, </a:t>
            </a:r>
            <a:r>
              <a:rPr lang="en-US" altLang="en-GB" sz="2400" smtClean="0">
                <a:solidFill>
                  <a:schemeClr val="folHlink"/>
                </a:solidFill>
              </a:rPr>
              <a:t>warna</a:t>
            </a:r>
            <a:r>
              <a:rPr lang="en-US" altLang="en-GB" sz="240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GB" sz="2400" smtClean="0">
                <a:solidFill>
                  <a:schemeClr val="accent1"/>
                </a:solidFill>
              </a:rPr>
              <a:t>Dimensi umumnya memiliki </a:t>
            </a:r>
            <a:r>
              <a:rPr lang="en-US" altLang="en-GB" sz="2400" b="1" smtClean="0">
                <a:solidFill>
                  <a:schemeClr val="accent1"/>
                </a:solidFill>
              </a:rPr>
              <a:t>hirarki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GB" sz="2400" smtClean="0"/>
              <a:t>Misal, dimensi </a:t>
            </a:r>
            <a:r>
              <a:rPr lang="en-US" altLang="en-GB" sz="2400" smtClean="0">
                <a:solidFill>
                  <a:schemeClr val="folHlink"/>
                </a:solidFill>
              </a:rPr>
              <a:t>waktu</a:t>
            </a:r>
            <a:r>
              <a:rPr lang="en-US" altLang="en-GB" sz="2400" smtClean="0"/>
              <a:t>: </a:t>
            </a:r>
            <a:r>
              <a:rPr lang="en-US" altLang="en-GB" sz="2400" smtClean="0">
                <a:solidFill>
                  <a:schemeClr val="folHlink"/>
                </a:solidFill>
              </a:rPr>
              <a:t>hari</a:t>
            </a:r>
            <a:r>
              <a:rPr lang="en-US" altLang="en-GB" sz="2400" smtClean="0"/>
              <a:t> </a:t>
            </a:r>
            <a:r>
              <a:rPr lang="en-US" altLang="en-GB" sz="2400" smtClean="0">
                <a:sym typeface="Symbol" panose="05050102010706020507" pitchFamily="18" charset="2"/>
              </a:rPr>
              <a:t></a:t>
            </a:r>
            <a:r>
              <a:rPr lang="en-US" altLang="en-GB" sz="2400" smtClean="0"/>
              <a:t> </a:t>
            </a:r>
            <a:r>
              <a:rPr lang="en-US" altLang="en-GB" sz="2400" smtClean="0">
                <a:solidFill>
                  <a:schemeClr val="folHlink"/>
                </a:solidFill>
              </a:rPr>
              <a:t>bulan</a:t>
            </a:r>
            <a:r>
              <a:rPr lang="en-US" altLang="en-GB" sz="2400" smtClean="0"/>
              <a:t> </a:t>
            </a:r>
            <a:r>
              <a:rPr lang="en-US" altLang="en-GB" sz="2400" smtClean="0">
                <a:sym typeface="Symbol" panose="05050102010706020507" pitchFamily="18" charset="2"/>
              </a:rPr>
              <a:t></a:t>
            </a:r>
            <a:r>
              <a:rPr lang="en-US" altLang="en-GB" sz="2400" smtClean="0"/>
              <a:t> </a:t>
            </a:r>
            <a:r>
              <a:rPr lang="en-US" altLang="en-GB" sz="2400" smtClean="0">
                <a:solidFill>
                  <a:schemeClr val="folHlink"/>
                </a:solidFill>
              </a:rPr>
              <a:t>kuartal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GB" sz="2400" smtClean="0"/>
              <a:t>Misal, dimensi </a:t>
            </a:r>
            <a:r>
              <a:rPr lang="en-US" altLang="en-GB" sz="2400" smtClean="0">
                <a:solidFill>
                  <a:schemeClr val="folHlink"/>
                </a:solidFill>
              </a:rPr>
              <a:t>produk</a:t>
            </a:r>
            <a:r>
              <a:rPr lang="en-US" altLang="en-GB" sz="2400" smtClean="0"/>
              <a:t>: </a:t>
            </a:r>
            <a:r>
              <a:rPr lang="en-US" altLang="en-GB" sz="2400" smtClean="0">
                <a:solidFill>
                  <a:schemeClr val="folHlink"/>
                </a:solidFill>
              </a:rPr>
              <a:t>produk</a:t>
            </a:r>
            <a:r>
              <a:rPr lang="en-US" altLang="en-GB" sz="2400" smtClean="0"/>
              <a:t> </a:t>
            </a:r>
            <a:r>
              <a:rPr lang="en-US" altLang="en-GB" sz="2400" smtClean="0">
                <a:sym typeface="Symbol" panose="05050102010706020507" pitchFamily="18" charset="2"/>
              </a:rPr>
              <a:t> </a:t>
            </a:r>
            <a:r>
              <a:rPr lang="en-US" altLang="en-GB" sz="2400" smtClean="0">
                <a:solidFill>
                  <a:schemeClr val="folHlink"/>
                </a:solidFill>
                <a:sym typeface="Symbol" panose="05050102010706020507" pitchFamily="18" charset="2"/>
              </a:rPr>
              <a:t>jenis produk</a:t>
            </a:r>
            <a:r>
              <a:rPr lang="en-US" altLang="en-GB" sz="2400" smtClean="0">
                <a:sym typeface="Symbol" panose="05050102010706020507" pitchFamily="18" charset="2"/>
              </a:rPr>
              <a:t>  </a:t>
            </a:r>
            <a:r>
              <a:rPr lang="en-US" altLang="en-GB" sz="2400" smtClean="0">
                <a:solidFill>
                  <a:schemeClr val="folHlink"/>
                </a:solidFill>
                <a:sym typeface="Symbol" panose="05050102010706020507" pitchFamily="18" charset="2"/>
              </a:rPr>
              <a:t>merk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accent1"/>
                </a:solidFill>
              </a:rPr>
              <a:t>Skala dimensi tergantung dari kerincian (</a:t>
            </a:r>
            <a:r>
              <a:rPr lang="en-US" sz="2400" i="1" smtClean="0">
                <a:solidFill>
                  <a:schemeClr val="folHlink"/>
                </a:solidFill>
              </a:rPr>
              <a:t>granularity</a:t>
            </a:r>
            <a:r>
              <a:rPr lang="en-US" sz="2400" smtClean="0">
                <a:solidFill>
                  <a:schemeClr val="accent1"/>
                </a:solidFill>
              </a:rPr>
              <a:t>) dari tabel fakta.</a:t>
            </a:r>
          </a:p>
        </p:txBody>
      </p:sp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Dimensions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99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ChangeArrowheads="1"/>
          </p:cNvSpPr>
          <p:nvPr/>
        </p:nvSpPr>
        <p:spPr bwMode="auto">
          <a:xfrm>
            <a:off x="333375" y="1684338"/>
            <a:ext cx="8477250" cy="44545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69" name="Rectangle 3"/>
          <p:cNvSpPr>
            <a:spLocks noChangeArrowheads="1"/>
          </p:cNvSpPr>
          <p:nvPr/>
        </p:nvSpPr>
        <p:spPr bwMode="auto">
          <a:xfrm>
            <a:off x="1143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0" name="Rectangle 4"/>
          <p:cNvSpPr>
            <a:spLocks noChangeArrowheads="1"/>
          </p:cNvSpPr>
          <p:nvPr/>
        </p:nvSpPr>
        <p:spPr bwMode="auto">
          <a:xfrm>
            <a:off x="762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1" name="Rectangle 5"/>
          <p:cNvSpPr>
            <a:spLocks noChangeArrowheads="1"/>
          </p:cNvSpPr>
          <p:nvPr/>
        </p:nvSpPr>
        <p:spPr bwMode="auto">
          <a:xfrm>
            <a:off x="9144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2" name="Rectangle 6"/>
          <p:cNvSpPr>
            <a:spLocks noChangeArrowheads="1"/>
          </p:cNvSpPr>
          <p:nvPr/>
        </p:nvSpPr>
        <p:spPr bwMode="auto">
          <a:xfrm>
            <a:off x="1905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1524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4" name="Rectangle 8"/>
          <p:cNvSpPr>
            <a:spLocks noChangeArrowheads="1"/>
          </p:cNvSpPr>
          <p:nvPr/>
        </p:nvSpPr>
        <p:spPr bwMode="auto">
          <a:xfrm>
            <a:off x="16764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5" name="Rectangle 9"/>
          <p:cNvSpPr>
            <a:spLocks noChangeArrowheads="1"/>
          </p:cNvSpPr>
          <p:nvPr/>
        </p:nvSpPr>
        <p:spPr bwMode="auto">
          <a:xfrm>
            <a:off x="27432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6" name="Rectangle 10"/>
          <p:cNvSpPr>
            <a:spLocks noChangeArrowheads="1"/>
          </p:cNvSpPr>
          <p:nvPr/>
        </p:nvSpPr>
        <p:spPr bwMode="auto">
          <a:xfrm>
            <a:off x="23622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7" name="Rectangle 11"/>
          <p:cNvSpPr>
            <a:spLocks noChangeArrowheads="1"/>
          </p:cNvSpPr>
          <p:nvPr/>
        </p:nvSpPr>
        <p:spPr bwMode="auto">
          <a:xfrm>
            <a:off x="25146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8" name="Line 12"/>
          <p:cNvSpPr>
            <a:spLocks noChangeShapeType="1"/>
          </p:cNvSpPr>
          <p:nvPr/>
        </p:nvSpPr>
        <p:spPr bwMode="auto">
          <a:xfrm flipH="1">
            <a:off x="8318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9" name="Line 13"/>
          <p:cNvSpPr>
            <a:spLocks noChangeShapeType="1"/>
          </p:cNvSpPr>
          <p:nvPr/>
        </p:nvSpPr>
        <p:spPr bwMode="auto">
          <a:xfrm>
            <a:off x="10604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0" name="Line 14"/>
          <p:cNvSpPr>
            <a:spLocks noChangeShapeType="1"/>
          </p:cNvSpPr>
          <p:nvPr/>
        </p:nvSpPr>
        <p:spPr bwMode="auto">
          <a:xfrm flipH="1">
            <a:off x="15938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1" name="Line 15"/>
          <p:cNvSpPr>
            <a:spLocks noChangeShapeType="1"/>
          </p:cNvSpPr>
          <p:nvPr/>
        </p:nvSpPr>
        <p:spPr bwMode="auto">
          <a:xfrm>
            <a:off x="18224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2" name="Line 16"/>
          <p:cNvSpPr>
            <a:spLocks noChangeShapeType="1"/>
          </p:cNvSpPr>
          <p:nvPr/>
        </p:nvSpPr>
        <p:spPr bwMode="auto">
          <a:xfrm flipH="1">
            <a:off x="24320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3" name="Line 17"/>
          <p:cNvSpPr>
            <a:spLocks noChangeShapeType="1"/>
          </p:cNvSpPr>
          <p:nvPr/>
        </p:nvSpPr>
        <p:spPr bwMode="auto">
          <a:xfrm>
            <a:off x="2660650" y="3803650"/>
            <a:ext cx="228600" cy="6096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4" name="Rectangle 18"/>
          <p:cNvSpPr>
            <a:spLocks noChangeArrowheads="1"/>
          </p:cNvSpPr>
          <p:nvPr/>
        </p:nvSpPr>
        <p:spPr bwMode="auto">
          <a:xfrm>
            <a:off x="1600200" y="2286000"/>
            <a:ext cx="444500" cy="3683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85" name="Line 19"/>
          <p:cNvSpPr>
            <a:spLocks noChangeShapeType="1"/>
          </p:cNvSpPr>
          <p:nvPr/>
        </p:nvSpPr>
        <p:spPr bwMode="auto">
          <a:xfrm flipV="1">
            <a:off x="1060450" y="2660650"/>
            <a:ext cx="685800" cy="8382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6" name="Line 20"/>
          <p:cNvSpPr>
            <a:spLocks noChangeShapeType="1"/>
          </p:cNvSpPr>
          <p:nvPr/>
        </p:nvSpPr>
        <p:spPr bwMode="auto">
          <a:xfrm flipV="1">
            <a:off x="1822450" y="2660650"/>
            <a:ext cx="0" cy="8382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7" name="Line 21"/>
          <p:cNvSpPr>
            <a:spLocks noChangeShapeType="1"/>
          </p:cNvSpPr>
          <p:nvPr/>
        </p:nvSpPr>
        <p:spPr bwMode="auto">
          <a:xfrm flipH="1" flipV="1">
            <a:off x="1898650" y="2660650"/>
            <a:ext cx="762000" cy="8382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88" name="Rectangle 22"/>
          <p:cNvSpPr>
            <a:spLocks noChangeArrowheads="1"/>
          </p:cNvSpPr>
          <p:nvPr/>
        </p:nvSpPr>
        <p:spPr bwMode="auto">
          <a:xfrm>
            <a:off x="52578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89" name="Rectangle 23"/>
          <p:cNvSpPr>
            <a:spLocks noChangeArrowheads="1"/>
          </p:cNvSpPr>
          <p:nvPr/>
        </p:nvSpPr>
        <p:spPr bwMode="auto">
          <a:xfrm>
            <a:off x="48768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0" name="Rectangle 24"/>
          <p:cNvSpPr>
            <a:spLocks noChangeArrowheads="1"/>
          </p:cNvSpPr>
          <p:nvPr/>
        </p:nvSpPr>
        <p:spPr bwMode="auto">
          <a:xfrm>
            <a:off x="50292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1" name="Line 25"/>
          <p:cNvSpPr>
            <a:spLocks noChangeShapeType="1"/>
          </p:cNvSpPr>
          <p:nvPr/>
        </p:nvSpPr>
        <p:spPr bwMode="auto">
          <a:xfrm flipH="1">
            <a:off x="49466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2" name="Line 26"/>
          <p:cNvSpPr>
            <a:spLocks noChangeShapeType="1"/>
          </p:cNvSpPr>
          <p:nvPr/>
        </p:nvSpPr>
        <p:spPr bwMode="auto">
          <a:xfrm>
            <a:off x="51752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3" name="Rectangle 27"/>
          <p:cNvSpPr>
            <a:spLocks noChangeArrowheads="1"/>
          </p:cNvSpPr>
          <p:nvPr/>
        </p:nvSpPr>
        <p:spPr bwMode="auto">
          <a:xfrm>
            <a:off x="60198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4" name="Rectangle 28"/>
          <p:cNvSpPr>
            <a:spLocks noChangeArrowheads="1"/>
          </p:cNvSpPr>
          <p:nvPr/>
        </p:nvSpPr>
        <p:spPr bwMode="auto">
          <a:xfrm>
            <a:off x="56388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5" name="Rectangle 29"/>
          <p:cNvSpPr>
            <a:spLocks noChangeArrowheads="1"/>
          </p:cNvSpPr>
          <p:nvPr/>
        </p:nvSpPr>
        <p:spPr bwMode="auto">
          <a:xfrm>
            <a:off x="57912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6" name="Line 30"/>
          <p:cNvSpPr>
            <a:spLocks noChangeShapeType="1"/>
          </p:cNvSpPr>
          <p:nvPr/>
        </p:nvSpPr>
        <p:spPr bwMode="auto">
          <a:xfrm flipH="1">
            <a:off x="57086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7" name="Line 31"/>
          <p:cNvSpPr>
            <a:spLocks noChangeShapeType="1"/>
          </p:cNvSpPr>
          <p:nvPr/>
        </p:nvSpPr>
        <p:spPr bwMode="auto">
          <a:xfrm>
            <a:off x="59372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8" name="Rectangle 32"/>
          <p:cNvSpPr>
            <a:spLocks noChangeArrowheads="1"/>
          </p:cNvSpPr>
          <p:nvPr/>
        </p:nvSpPr>
        <p:spPr bwMode="auto">
          <a:xfrm>
            <a:off x="6858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99" name="Rectangle 33"/>
          <p:cNvSpPr>
            <a:spLocks noChangeArrowheads="1"/>
          </p:cNvSpPr>
          <p:nvPr/>
        </p:nvSpPr>
        <p:spPr bwMode="auto">
          <a:xfrm>
            <a:off x="6477000" y="4419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00" name="Rectangle 34"/>
          <p:cNvSpPr>
            <a:spLocks noChangeArrowheads="1"/>
          </p:cNvSpPr>
          <p:nvPr/>
        </p:nvSpPr>
        <p:spPr bwMode="auto">
          <a:xfrm>
            <a:off x="6629400" y="3505200"/>
            <a:ext cx="2921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01" name="Line 35"/>
          <p:cNvSpPr>
            <a:spLocks noChangeShapeType="1"/>
          </p:cNvSpPr>
          <p:nvPr/>
        </p:nvSpPr>
        <p:spPr bwMode="auto">
          <a:xfrm flipH="1">
            <a:off x="65468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2" name="Line 36"/>
          <p:cNvSpPr>
            <a:spLocks noChangeShapeType="1"/>
          </p:cNvSpPr>
          <p:nvPr/>
        </p:nvSpPr>
        <p:spPr bwMode="auto">
          <a:xfrm>
            <a:off x="6775450" y="3803650"/>
            <a:ext cx="2286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3" name="Rectangle 37"/>
          <p:cNvSpPr>
            <a:spLocks noChangeArrowheads="1"/>
          </p:cNvSpPr>
          <p:nvPr/>
        </p:nvSpPr>
        <p:spPr bwMode="auto">
          <a:xfrm>
            <a:off x="5715000" y="2286000"/>
            <a:ext cx="444500" cy="3683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04" name="Line 38"/>
          <p:cNvSpPr>
            <a:spLocks noChangeShapeType="1"/>
          </p:cNvSpPr>
          <p:nvPr/>
        </p:nvSpPr>
        <p:spPr bwMode="auto">
          <a:xfrm flipV="1">
            <a:off x="5175250" y="2660650"/>
            <a:ext cx="685800" cy="838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5" name="Line 39"/>
          <p:cNvSpPr>
            <a:spLocks noChangeShapeType="1"/>
          </p:cNvSpPr>
          <p:nvPr/>
        </p:nvSpPr>
        <p:spPr bwMode="auto">
          <a:xfrm flipV="1">
            <a:off x="5937250" y="2660650"/>
            <a:ext cx="0" cy="838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6" name="Line 40"/>
          <p:cNvSpPr>
            <a:spLocks noChangeShapeType="1"/>
          </p:cNvSpPr>
          <p:nvPr/>
        </p:nvSpPr>
        <p:spPr bwMode="auto">
          <a:xfrm flipH="1" flipV="1">
            <a:off x="6013450" y="2660650"/>
            <a:ext cx="762000" cy="838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7" name="Rectangle 41"/>
          <p:cNvSpPr>
            <a:spLocks noChangeArrowheads="1"/>
          </p:cNvSpPr>
          <p:nvPr/>
        </p:nvSpPr>
        <p:spPr bwMode="auto">
          <a:xfrm>
            <a:off x="1046163" y="1800225"/>
            <a:ext cx="183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Dimensi Dealer</a:t>
            </a:r>
          </a:p>
        </p:txBody>
      </p:sp>
      <p:sp>
        <p:nvSpPr>
          <p:cNvPr id="11308" name="Rectangle 42"/>
          <p:cNvSpPr>
            <a:spLocks noChangeArrowheads="1"/>
          </p:cNvSpPr>
          <p:nvPr/>
        </p:nvSpPr>
        <p:spPr bwMode="auto">
          <a:xfrm>
            <a:off x="5006975" y="1800225"/>
            <a:ext cx="192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Dimensi Produk</a:t>
            </a:r>
          </a:p>
        </p:txBody>
      </p:sp>
      <p:sp>
        <p:nvSpPr>
          <p:cNvPr id="11309" name="Rectangle 43"/>
          <p:cNvSpPr>
            <a:spLocks noChangeArrowheads="1"/>
          </p:cNvSpPr>
          <p:nvPr/>
        </p:nvSpPr>
        <p:spPr bwMode="auto">
          <a:xfrm>
            <a:off x="3433763" y="4389438"/>
            <a:ext cx="895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Distrik</a:t>
            </a:r>
          </a:p>
        </p:txBody>
      </p:sp>
      <p:sp>
        <p:nvSpPr>
          <p:cNvPr id="11310" name="Rectangle 44"/>
          <p:cNvSpPr>
            <a:spLocks noChangeArrowheads="1"/>
          </p:cNvSpPr>
          <p:nvPr/>
        </p:nvSpPr>
        <p:spPr bwMode="auto">
          <a:xfrm>
            <a:off x="3357563" y="3475038"/>
            <a:ext cx="1047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Wilayah</a:t>
            </a:r>
          </a:p>
        </p:txBody>
      </p:sp>
      <p:sp>
        <p:nvSpPr>
          <p:cNvPr id="11311" name="Rectangle 45"/>
          <p:cNvSpPr>
            <a:spLocks noChangeArrowheads="1"/>
          </p:cNvSpPr>
          <p:nvPr/>
        </p:nvSpPr>
        <p:spPr bwMode="auto">
          <a:xfrm>
            <a:off x="2951163" y="2333625"/>
            <a:ext cx="730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Total</a:t>
            </a:r>
          </a:p>
        </p:txBody>
      </p:sp>
      <p:sp>
        <p:nvSpPr>
          <p:cNvPr id="11312" name="Rectangle 46"/>
          <p:cNvSpPr>
            <a:spLocks noChangeArrowheads="1"/>
          </p:cNvSpPr>
          <p:nvPr/>
        </p:nvSpPr>
        <p:spPr bwMode="auto">
          <a:xfrm>
            <a:off x="7699375" y="4389438"/>
            <a:ext cx="717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Merk</a:t>
            </a:r>
          </a:p>
        </p:txBody>
      </p:sp>
      <p:sp>
        <p:nvSpPr>
          <p:cNvPr id="11313" name="Rectangle 47"/>
          <p:cNvSpPr>
            <a:spLocks noChangeArrowheads="1"/>
          </p:cNvSpPr>
          <p:nvPr/>
        </p:nvSpPr>
        <p:spPr bwMode="auto">
          <a:xfrm>
            <a:off x="7165975" y="3475038"/>
            <a:ext cx="882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Pabrik</a:t>
            </a:r>
          </a:p>
        </p:txBody>
      </p:sp>
      <p:sp>
        <p:nvSpPr>
          <p:cNvPr id="11314" name="Rectangle 48"/>
          <p:cNvSpPr>
            <a:spLocks noChangeArrowheads="1"/>
          </p:cNvSpPr>
          <p:nvPr/>
        </p:nvSpPr>
        <p:spPr bwMode="auto">
          <a:xfrm>
            <a:off x="7140575" y="2333625"/>
            <a:ext cx="730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Total</a:t>
            </a:r>
          </a:p>
        </p:txBody>
      </p:sp>
      <p:sp>
        <p:nvSpPr>
          <p:cNvPr id="11315" name="Rectangle 49"/>
          <p:cNvSpPr>
            <a:spLocks noChangeArrowheads="1"/>
          </p:cNvSpPr>
          <p:nvPr/>
        </p:nvSpPr>
        <p:spPr bwMode="auto">
          <a:xfrm>
            <a:off x="381000" y="1752600"/>
            <a:ext cx="4025900" cy="4330700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16" name="Rectangle 50"/>
          <p:cNvSpPr>
            <a:spLocks noChangeArrowheads="1"/>
          </p:cNvSpPr>
          <p:nvPr/>
        </p:nvSpPr>
        <p:spPr bwMode="auto">
          <a:xfrm>
            <a:off x="4419600" y="1752600"/>
            <a:ext cx="4330700" cy="4330700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17" name="Rectangle 51"/>
          <p:cNvSpPr>
            <a:spLocks noChangeArrowheads="1"/>
          </p:cNvSpPr>
          <p:nvPr/>
        </p:nvSpPr>
        <p:spPr bwMode="auto">
          <a:xfrm>
            <a:off x="838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18" name="Rectangle 52"/>
          <p:cNvSpPr>
            <a:spLocks noChangeArrowheads="1"/>
          </p:cNvSpPr>
          <p:nvPr/>
        </p:nvSpPr>
        <p:spPr bwMode="auto">
          <a:xfrm>
            <a:off x="457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19" name="Rectangle 53"/>
          <p:cNvSpPr>
            <a:spLocks noChangeArrowheads="1"/>
          </p:cNvSpPr>
          <p:nvPr/>
        </p:nvSpPr>
        <p:spPr bwMode="auto">
          <a:xfrm>
            <a:off x="1600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0" name="Rectangle 54"/>
          <p:cNvSpPr>
            <a:spLocks noChangeArrowheads="1"/>
          </p:cNvSpPr>
          <p:nvPr/>
        </p:nvSpPr>
        <p:spPr bwMode="auto">
          <a:xfrm>
            <a:off x="1219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1" name="Rectangle 55"/>
          <p:cNvSpPr>
            <a:spLocks noChangeArrowheads="1"/>
          </p:cNvSpPr>
          <p:nvPr/>
        </p:nvSpPr>
        <p:spPr bwMode="auto">
          <a:xfrm>
            <a:off x="24384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2" name="Rectangle 56"/>
          <p:cNvSpPr>
            <a:spLocks noChangeArrowheads="1"/>
          </p:cNvSpPr>
          <p:nvPr/>
        </p:nvSpPr>
        <p:spPr bwMode="auto">
          <a:xfrm>
            <a:off x="20574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3" name="Rectangle 57"/>
          <p:cNvSpPr>
            <a:spLocks noChangeArrowheads="1"/>
          </p:cNvSpPr>
          <p:nvPr/>
        </p:nvSpPr>
        <p:spPr bwMode="auto">
          <a:xfrm>
            <a:off x="1066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4" name="Rectangle 58"/>
          <p:cNvSpPr>
            <a:spLocks noChangeArrowheads="1"/>
          </p:cNvSpPr>
          <p:nvPr/>
        </p:nvSpPr>
        <p:spPr bwMode="auto">
          <a:xfrm>
            <a:off x="685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5" name="Rectangle 59"/>
          <p:cNvSpPr>
            <a:spLocks noChangeArrowheads="1"/>
          </p:cNvSpPr>
          <p:nvPr/>
        </p:nvSpPr>
        <p:spPr bwMode="auto">
          <a:xfrm>
            <a:off x="1828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6" name="Rectangle 60"/>
          <p:cNvSpPr>
            <a:spLocks noChangeArrowheads="1"/>
          </p:cNvSpPr>
          <p:nvPr/>
        </p:nvSpPr>
        <p:spPr bwMode="auto">
          <a:xfrm>
            <a:off x="1447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7" name="Rectangle 61"/>
          <p:cNvSpPr>
            <a:spLocks noChangeArrowheads="1"/>
          </p:cNvSpPr>
          <p:nvPr/>
        </p:nvSpPr>
        <p:spPr bwMode="auto">
          <a:xfrm>
            <a:off x="26670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8" name="Rectangle 62"/>
          <p:cNvSpPr>
            <a:spLocks noChangeArrowheads="1"/>
          </p:cNvSpPr>
          <p:nvPr/>
        </p:nvSpPr>
        <p:spPr bwMode="auto">
          <a:xfrm>
            <a:off x="22860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29" name="Rectangle 63"/>
          <p:cNvSpPr>
            <a:spLocks noChangeArrowheads="1"/>
          </p:cNvSpPr>
          <p:nvPr/>
        </p:nvSpPr>
        <p:spPr bwMode="auto">
          <a:xfrm>
            <a:off x="1219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0" name="Rectangle 64"/>
          <p:cNvSpPr>
            <a:spLocks noChangeArrowheads="1"/>
          </p:cNvSpPr>
          <p:nvPr/>
        </p:nvSpPr>
        <p:spPr bwMode="auto">
          <a:xfrm>
            <a:off x="838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1" name="Rectangle 65"/>
          <p:cNvSpPr>
            <a:spLocks noChangeArrowheads="1"/>
          </p:cNvSpPr>
          <p:nvPr/>
        </p:nvSpPr>
        <p:spPr bwMode="auto">
          <a:xfrm>
            <a:off x="1981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2" name="Rectangle 66"/>
          <p:cNvSpPr>
            <a:spLocks noChangeArrowheads="1"/>
          </p:cNvSpPr>
          <p:nvPr/>
        </p:nvSpPr>
        <p:spPr bwMode="auto">
          <a:xfrm>
            <a:off x="1600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3" name="Rectangle 67"/>
          <p:cNvSpPr>
            <a:spLocks noChangeArrowheads="1"/>
          </p:cNvSpPr>
          <p:nvPr/>
        </p:nvSpPr>
        <p:spPr bwMode="auto">
          <a:xfrm>
            <a:off x="28194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4" name="Rectangle 68"/>
          <p:cNvSpPr>
            <a:spLocks noChangeArrowheads="1"/>
          </p:cNvSpPr>
          <p:nvPr/>
        </p:nvSpPr>
        <p:spPr bwMode="auto">
          <a:xfrm>
            <a:off x="24384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35" name="Rectangle 69"/>
          <p:cNvSpPr>
            <a:spLocks noChangeArrowheads="1"/>
          </p:cNvSpPr>
          <p:nvPr/>
        </p:nvSpPr>
        <p:spPr bwMode="auto">
          <a:xfrm>
            <a:off x="3332163" y="5303838"/>
            <a:ext cx="755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Agen</a:t>
            </a:r>
          </a:p>
        </p:txBody>
      </p:sp>
      <p:sp>
        <p:nvSpPr>
          <p:cNvPr id="11336" name="Line 70"/>
          <p:cNvSpPr>
            <a:spLocks noChangeShapeType="1"/>
          </p:cNvSpPr>
          <p:nvPr/>
        </p:nvSpPr>
        <p:spPr bwMode="auto">
          <a:xfrm flipV="1">
            <a:off x="603250" y="4718050"/>
            <a:ext cx="228600" cy="3810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37" name="Line 71"/>
          <p:cNvSpPr>
            <a:spLocks noChangeShapeType="1"/>
          </p:cNvSpPr>
          <p:nvPr/>
        </p:nvSpPr>
        <p:spPr bwMode="auto">
          <a:xfrm flipH="1" flipV="1">
            <a:off x="1212850" y="4718050"/>
            <a:ext cx="76200" cy="3810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38" name="Line 72"/>
          <p:cNvSpPr>
            <a:spLocks noChangeShapeType="1"/>
          </p:cNvSpPr>
          <p:nvPr/>
        </p:nvSpPr>
        <p:spPr bwMode="auto">
          <a:xfrm flipH="1" flipV="1">
            <a:off x="1593850" y="4718050"/>
            <a:ext cx="76200" cy="3810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39" name="Line 73"/>
          <p:cNvSpPr>
            <a:spLocks noChangeShapeType="1"/>
          </p:cNvSpPr>
          <p:nvPr/>
        </p:nvSpPr>
        <p:spPr bwMode="auto">
          <a:xfrm flipH="1" flipV="1">
            <a:off x="1974850" y="4718050"/>
            <a:ext cx="152400" cy="381000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0" name="Line 74"/>
          <p:cNvSpPr>
            <a:spLocks noChangeShapeType="1"/>
          </p:cNvSpPr>
          <p:nvPr/>
        </p:nvSpPr>
        <p:spPr bwMode="auto">
          <a:xfrm flipV="1">
            <a:off x="2393950" y="4718050"/>
            <a:ext cx="38100" cy="619125"/>
          </a:xfrm>
          <a:prstGeom prst="line">
            <a:avLst/>
          </a:prstGeom>
          <a:noFill/>
          <a:ln w="19050">
            <a:solidFill>
              <a:srgbClr val="3366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1" name="Line 75"/>
          <p:cNvSpPr>
            <a:spLocks noChangeShapeType="1"/>
          </p:cNvSpPr>
          <p:nvPr/>
        </p:nvSpPr>
        <p:spPr bwMode="auto">
          <a:xfrm flipH="1" flipV="1">
            <a:off x="2813050" y="4718050"/>
            <a:ext cx="9525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2" name="Rectangle 76"/>
          <p:cNvSpPr>
            <a:spLocks noChangeArrowheads="1"/>
          </p:cNvSpPr>
          <p:nvPr/>
        </p:nvSpPr>
        <p:spPr bwMode="auto">
          <a:xfrm>
            <a:off x="7445375" y="5303838"/>
            <a:ext cx="971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000000"/>
                </a:solidFill>
              </a:rPr>
              <a:t>Produk</a:t>
            </a:r>
          </a:p>
        </p:txBody>
      </p:sp>
      <p:sp>
        <p:nvSpPr>
          <p:cNvPr id="11343" name="Line 77"/>
          <p:cNvSpPr>
            <a:spLocks noChangeShapeType="1"/>
          </p:cNvSpPr>
          <p:nvPr/>
        </p:nvSpPr>
        <p:spPr bwMode="auto">
          <a:xfrm flipV="1">
            <a:off x="4689475" y="4718050"/>
            <a:ext cx="257175" cy="3810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4" name="Line 78"/>
          <p:cNvSpPr>
            <a:spLocks noChangeShapeType="1"/>
          </p:cNvSpPr>
          <p:nvPr/>
        </p:nvSpPr>
        <p:spPr bwMode="auto">
          <a:xfrm flipH="1" flipV="1">
            <a:off x="5327650" y="4718050"/>
            <a:ext cx="76200" cy="3810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5" name="Line 79"/>
          <p:cNvSpPr>
            <a:spLocks noChangeShapeType="1"/>
          </p:cNvSpPr>
          <p:nvPr/>
        </p:nvSpPr>
        <p:spPr bwMode="auto">
          <a:xfrm flipH="1" flipV="1">
            <a:off x="5708650" y="4718050"/>
            <a:ext cx="76200" cy="3810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6" name="Line 80"/>
          <p:cNvSpPr>
            <a:spLocks noChangeShapeType="1"/>
          </p:cNvSpPr>
          <p:nvPr/>
        </p:nvSpPr>
        <p:spPr bwMode="auto">
          <a:xfrm flipH="1" flipV="1">
            <a:off x="6089650" y="4718050"/>
            <a:ext cx="152400" cy="3810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7" name="Line 81"/>
          <p:cNvSpPr>
            <a:spLocks noChangeShapeType="1"/>
          </p:cNvSpPr>
          <p:nvPr/>
        </p:nvSpPr>
        <p:spPr bwMode="auto">
          <a:xfrm flipV="1">
            <a:off x="6499225" y="4718050"/>
            <a:ext cx="47625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8" name="Line 82"/>
          <p:cNvSpPr>
            <a:spLocks noChangeShapeType="1"/>
          </p:cNvSpPr>
          <p:nvPr/>
        </p:nvSpPr>
        <p:spPr bwMode="auto">
          <a:xfrm flipV="1">
            <a:off x="6889750" y="4718050"/>
            <a:ext cx="38100" cy="609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49" name="Rectangle 83"/>
          <p:cNvSpPr>
            <a:spLocks noChangeArrowheads="1"/>
          </p:cNvSpPr>
          <p:nvPr/>
        </p:nvSpPr>
        <p:spPr bwMode="auto">
          <a:xfrm>
            <a:off x="49530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0" name="Rectangle 84"/>
          <p:cNvSpPr>
            <a:spLocks noChangeArrowheads="1"/>
          </p:cNvSpPr>
          <p:nvPr/>
        </p:nvSpPr>
        <p:spPr bwMode="auto">
          <a:xfrm>
            <a:off x="45720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1" name="Rectangle 85"/>
          <p:cNvSpPr>
            <a:spLocks noChangeArrowheads="1"/>
          </p:cNvSpPr>
          <p:nvPr/>
        </p:nvSpPr>
        <p:spPr bwMode="auto">
          <a:xfrm>
            <a:off x="57150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2" name="Rectangle 86"/>
          <p:cNvSpPr>
            <a:spLocks noChangeArrowheads="1"/>
          </p:cNvSpPr>
          <p:nvPr/>
        </p:nvSpPr>
        <p:spPr bwMode="auto">
          <a:xfrm>
            <a:off x="53340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3" name="Rectangle 87"/>
          <p:cNvSpPr>
            <a:spLocks noChangeArrowheads="1"/>
          </p:cNvSpPr>
          <p:nvPr/>
        </p:nvSpPr>
        <p:spPr bwMode="auto">
          <a:xfrm>
            <a:off x="6553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4" name="Rectangle 88"/>
          <p:cNvSpPr>
            <a:spLocks noChangeArrowheads="1"/>
          </p:cNvSpPr>
          <p:nvPr/>
        </p:nvSpPr>
        <p:spPr bwMode="auto">
          <a:xfrm>
            <a:off x="6172200" y="51054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5" name="Rectangle 89"/>
          <p:cNvSpPr>
            <a:spLocks noChangeArrowheads="1"/>
          </p:cNvSpPr>
          <p:nvPr/>
        </p:nvSpPr>
        <p:spPr bwMode="auto">
          <a:xfrm>
            <a:off x="51816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6" name="Rectangle 90"/>
          <p:cNvSpPr>
            <a:spLocks noChangeArrowheads="1"/>
          </p:cNvSpPr>
          <p:nvPr/>
        </p:nvSpPr>
        <p:spPr bwMode="auto">
          <a:xfrm>
            <a:off x="48006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7" name="Rectangle 91"/>
          <p:cNvSpPr>
            <a:spLocks noChangeArrowheads="1"/>
          </p:cNvSpPr>
          <p:nvPr/>
        </p:nvSpPr>
        <p:spPr bwMode="auto">
          <a:xfrm>
            <a:off x="59436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8" name="Rectangle 92"/>
          <p:cNvSpPr>
            <a:spLocks noChangeArrowheads="1"/>
          </p:cNvSpPr>
          <p:nvPr/>
        </p:nvSpPr>
        <p:spPr bwMode="auto">
          <a:xfrm>
            <a:off x="55626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59" name="Rectangle 93"/>
          <p:cNvSpPr>
            <a:spLocks noChangeArrowheads="1"/>
          </p:cNvSpPr>
          <p:nvPr/>
        </p:nvSpPr>
        <p:spPr bwMode="auto">
          <a:xfrm>
            <a:off x="6781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0" name="Rectangle 94"/>
          <p:cNvSpPr>
            <a:spLocks noChangeArrowheads="1"/>
          </p:cNvSpPr>
          <p:nvPr/>
        </p:nvSpPr>
        <p:spPr bwMode="auto">
          <a:xfrm>
            <a:off x="6400800" y="53340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1" name="Rectangle 95"/>
          <p:cNvSpPr>
            <a:spLocks noChangeArrowheads="1"/>
          </p:cNvSpPr>
          <p:nvPr/>
        </p:nvSpPr>
        <p:spPr bwMode="auto">
          <a:xfrm>
            <a:off x="53340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2" name="Rectangle 96"/>
          <p:cNvSpPr>
            <a:spLocks noChangeArrowheads="1"/>
          </p:cNvSpPr>
          <p:nvPr/>
        </p:nvSpPr>
        <p:spPr bwMode="auto">
          <a:xfrm>
            <a:off x="49530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3" name="Rectangle 97"/>
          <p:cNvSpPr>
            <a:spLocks noChangeArrowheads="1"/>
          </p:cNvSpPr>
          <p:nvPr/>
        </p:nvSpPr>
        <p:spPr bwMode="auto">
          <a:xfrm>
            <a:off x="60960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4" name="Rectangle 98"/>
          <p:cNvSpPr>
            <a:spLocks noChangeArrowheads="1"/>
          </p:cNvSpPr>
          <p:nvPr/>
        </p:nvSpPr>
        <p:spPr bwMode="auto">
          <a:xfrm>
            <a:off x="57150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5" name="Rectangle 99"/>
          <p:cNvSpPr>
            <a:spLocks noChangeArrowheads="1"/>
          </p:cNvSpPr>
          <p:nvPr/>
        </p:nvSpPr>
        <p:spPr bwMode="auto">
          <a:xfrm>
            <a:off x="6934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6" name="Rectangle 100"/>
          <p:cNvSpPr>
            <a:spLocks noChangeArrowheads="1"/>
          </p:cNvSpPr>
          <p:nvPr/>
        </p:nvSpPr>
        <p:spPr bwMode="auto">
          <a:xfrm>
            <a:off x="6553200" y="5562600"/>
            <a:ext cx="215900" cy="2921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474747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367" name="Rectangle 101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Dimension Hierarchy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93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304800" y="1887538"/>
            <a:ext cx="8475663" cy="31496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5638800" y="2133600"/>
            <a:ext cx="2541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rgbClr val="CC6600"/>
                </a:solidFill>
              </a:rPr>
              <a:t>Kubus 3-dimensi:</a:t>
            </a:r>
          </a:p>
        </p:txBody>
      </p:sp>
      <p:sp>
        <p:nvSpPr>
          <p:cNvPr id="12294" name="Rectangle 4"/>
          <p:cNvSpPr>
            <a:spLocks noChangeArrowheads="1"/>
          </p:cNvSpPr>
          <p:nvPr/>
        </p:nvSpPr>
        <p:spPr bwMode="auto">
          <a:xfrm>
            <a:off x="1295400" y="2286000"/>
            <a:ext cx="177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rgbClr val="CC6600"/>
                </a:solidFill>
              </a:rPr>
              <a:t>Tabel fakta:</a:t>
            </a:r>
          </a:p>
        </p:txBody>
      </p:sp>
      <p:sp>
        <p:nvSpPr>
          <p:cNvPr id="12295" name="Line 5"/>
          <p:cNvSpPr>
            <a:spLocks noChangeShapeType="1"/>
          </p:cNvSpPr>
          <p:nvPr/>
        </p:nvSpPr>
        <p:spPr bwMode="auto">
          <a:xfrm>
            <a:off x="381000" y="2819400"/>
            <a:ext cx="41767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6" name="Line 6"/>
          <p:cNvSpPr>
            <a:spLocks noChangeShapeType="1"/>
          </p:cNvSpPr>
          <p:nvPr/>
        </p:nvSpPr>
        <p:spPr bwMode="auto">
          <a:xfrm>
            <a:off x="381000" y="2819400"/>
            <a:ext cx="1588" cy="1565275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685800" y="2819400"/>
            <a:ext cx="3714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sale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298" name="Rectangle 8"/>
          <p:cNvSpPr>
            <a:spLocks noChangeArrowheads="1"/>
          </p:cNvSpPr>
          <p:nvPr/>
        </p:nvSpPr>
        <p:spPr bwMode="auto">
          <a:xfrm>
            <a:off x="1382713" y="2819400"/>
            <a:ext cx="6540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prod-Id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299" name="Rectangle 9"/>
          <p:cNvSpPr>
            <a:spLocks noChangeArrowheads="1"/>
          </p:cNvSpPr>
          <p:nvPr/>
        </p:nvSpPr>
        <p:spPr bwMode="auto">
          <a:xfrm>
            <a:off x="2274888" y="2819400"/>
            <a:ext cx="6985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store-Id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0" name="Rectangle 10"/>
          <p:cNvSpPr>
            <a:spLocks noChangeArrowheads="1"/>
          </p:cNvSpPr>
          <p:nvPr/>
        </p:nvSpPr>
        <p:spPr bwMode="auto">
          <a:xfrm>
            <a:off x="3263900" y="2819400"/>
            <a:ext cx="231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tgl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3962400" y="2819400"/>
            <a:ext cx="612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jumlah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1577975" y="3051175"/>
            <a:ext cx="3175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2493963" y="3051175"/>
            <a:ext cx="3048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4" name="Rectangle 14"/>
          <p:cNvSpPr>
            <a:spLocks noChangeArrowheads="1"/>
          </p:cNvSpPr>
          <p:nvPr/>
        </p:nvSpPr>
        <p:spPr bwMode="auto">
          <a:xfrm>
            <a:off x="3409950" y="3051175"/>
            <a:ext cx="2079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5" name="Rectangle 15"/>
          <p:cNvSpPr>
            <a:spLocks noChangeArrowheads="1"/>
          </p:cNvSpPr>
          <p:nvPr/>
        </p:nvSpPr>
        <p:spPr bwMode="auto">
          <a:xfrm>
            <a:off x="4117975" y="3051175"/>
            <a:ext cx="3175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6" name="Rectangle 16"/>
          <p:cNvSpPr>
            <a:spLocks noChangeArrowheads="1"/>
          </p:cNvSpPr>
          <p:nvPr/>
        </p:nvSpPr>
        <p:spPr bwMode="auto">
          <a:xfrm>
            <a:off x="1577975" y="3271838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7" name="Rectangle 17"/>
          <p:cNvSpPr>
            <a:spLocks noChangeArrowheads="1"/>
          </p:cNvSpPr>
          <p:nvPr/>
        </p:nvSpPr>
        <p:spPr bwMode="auto">
          <a:xfrm>
            <a:off x="2493963" y="3271838"/>
            <a:ext cx="3048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8" name="Rectangle 18"/>
          <p:cNvSpPr>
            <a:spLocks noChangeArrowheads="1"/>
          </p:cNvSpPr>
          <p:nvPr/>
        </p:nvSpPr>
        <p:spPr bwMode="auto">
          <a:xfrm>
            <a:off x="3409950" y="3271838"/>
            <a:ext cx="2079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09" name="Rectangle 19"/>
          <p:cNvSpPr>
            <a:spLocks noChangeArrowheads="1"/>
          </p:cNvSpPr>
          <p:nvPr/>
        </p:nvSpPr>
        <p:spPr bwMode="auto">
          <a:xfrm>
            <a:off x="4117975" y="3271838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0" name="Rectangle 20"/>
          <p:cNvSpPr>
            <a:spLocks noChangeArrowheads="1"/>
          </p:cNvSpPr>
          <p:nvPr/>
        </p:nvSpPr>
        <p:spPr bwMode="auto">
          <a:xfrm>
            <a:off x="1577975" y="3490913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1" name="Rectangle 21"/>
          <p:cNvSpPr>
            <a:spLocks noChangeArrowheads="1"/>
          </p:cNvSpPr>
          <p:nvPr/>
        </p:nvSpPr>
        <p:spPr bwMode="auto">
          <a:xfrm>
            <a:off x="2493963" y="3490913"/>
            <a:ext cx="3048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s3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2" name="Rectangle 22"/>
          <p:cNvSpPr>
            <a:spLocks noChangeArrowheads="1"/>
          </p:cNvSpPr>
          <p:nvPr/>
        </p:nvSpPr>
        <p:spPr bwMode="auto">
          <a:xfrm>
            <a:off x="3409950" y="3490913"/>
            <a:ext cx="2079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3" name="Rectangle 23"/>
          <p:cNvSpPr>
            <a:spLocks noChangeArrowheads="1"/>
          </p:cNvSpPr>
          <p:nvPr/>
        </p:nvSpPr>
        <p:spPr bwMode="auto">
          <a:xfrm>
            <a:off x="4117975" y="3490913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50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4" name="Rectangle 24"/>
          <p:cNvSpPr>
            <a:spLocks noChangeArrowheads="1"/>
          </p:cNvSpPr>
          <p:nvPr/>
        </p:nvSpPr>
        <p:spPr bwMode="auto">
          <a:xfrm>
            <a:off x="1577975" y="3711575"/>
            <a:ext cx="3175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5" name="Rectangle 25"/>
          <p:cNvSpPr>
            <a:spLocks noChangeArrowheads="1"/>
          </p:cNvSpPr>
          <p:nvPr/>
        </p:nvSpPr>
        <p:spPr bwMode="auto">
          <a:xfrm>
            <a:off x="2493963" y="3711575"/>
            <a:ext cx="3048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6" name="Rectangle 26"/>
          <p:cNvSpPr>
            <a:spLocks noChangeArrowheads="1"/>
          </p:cNvSpPr>
          <p:nvPr/>
        </p:nvSpPr>
        <p:spPr bwMode="auto">
          <a:xfrm>
            <a:off x="3409950" y="3711575"/>
            <a:ext cx="2079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7" name="Rectangle 27"/>
          <p:cNvSpPr>
            <a:spLocks noChangeArrowheads="1"/>
          </p:cNvSpPr>
          <p:nvPr/>
        </p:nvSpPr>
        <p:spPr bwMode="auto">
          <a:xfrm>
            <a:off x="4179888" y="3711575"/>
            <a:ext cx="20796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8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8" name="Rectangle 28"/>
          <p:cNvSpPr>
            <a:spLocks noChangeArrowheads="1"/>
          </p:cNvSpPr>
          <p:nvPr/>
        </p:nvSpPr>
        <p:spPr bwMode="auto">
          <a:xfrm>
            <a:off x="1577975" y="3932238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19" name="Rectangle 29"/>
          <p:cNvSpPr>
            <a:spLocks noChangeArrowheads="1"/>
          </p:cNvSpPr>
          <p:nvPr/>
        </p:nvSpPr>
        <p:spPr bwMode="auto">
          <a:xfrm>
            <a:off x="2493963" y="3932238"/>
            <a:ext cx="3048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0" name="Rectangle 30"/>
          <p:cNvSpPr>
            <a:spLocks noChangeArrowheads="1"/>
          </p:cNvSpPr>
          <p:nvPr/>
        </p:nvSpPr>
        <p:spPr bwMode="auto">
          <a:xfrm>
            <a:off x="3409950" y="3932238"/>
            <a:ext cx="2079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1" name="Rectangle 31"/>
          <p:cNvSpPr>
            <a:spLocks noChangeArrowheads="1"/>
          </p:cNvSpPr>
          <p:nvPr/>
        </p:nvSpPr>
        <p:spPr bwMode="auto">
          <a:xfrm>
            <a:off x="4117975" y="3932238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44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2" name="Rectangle 32"/>
          <p:cNvSpPr>
            <a:spLocks noChangeArrowheads="1"/>
          </p:cNvSpPr>
          <p:nvPr/>
        </p:nvSpPr>
        <p:spPr bwMode="auto">
          <a:xfrm>
            <a:off x="1577975" y="4151313"/>
            <a:ext cx="3175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3" name="Rectangle 33"/>
          <p:cNvSpPr>
            <a:spLocks noChangeArrowheads="1"/>
          </p:cNvSpPr>
          <p:nvPr/>
        </p:nvSpPr>
        <p:spPr bwMode="auto">
          <a:xfrm>
            <a:off x="2493963" y="4151313"/>
            <a:ext cx="3048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4" name="Rectangle 34"/>
          <p:cNvSpPr>
            <a:spLocks noChangeArrowheads="1"/>
          </p:cNvSpPr>
          <p:nvPr/>
        </p:nvSpPr>
        <p:spPr bwMode="auto">
          <a:xfrm>
            <a:off x="3409950" y="4151313"/>
            <a:ext cx="2079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5" name="Rectangle 35"/>
          <p:cNvSpPr>
            <a:spLocks noChangeArrowheads="1"/>
          </p:cNvSpPr>
          <p:nvPr/>
        </p:nvSpPr>
        <p:spPr bwMode="auto">
          <a:xfrm>
            <a:off x="4179888" y="4151313"/>
            <a:ext cx="2079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4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326" name="Line 36"/>
          <p:cNvSpPr>
            <a:spLocks noChangeShapeType="1"/>
          </p:cNvSpPr>
          <p:nvPr/>
        </p:nvSpPr>
        <p:spPr bwMode="auto">
          <a:xfrm>
            <a:off x="381000" y="2819400"/>
            <a:ext cx="81756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7" name="Line 37"/>
          <p:cNvSpPr>
            <a:spLocks noChangeShapeType="1"/>
          </p:cNvSpPr>
          <p:nvPr/>
        </p:nvSpPr>
        <p:spPr bwMode="auto">
          <a:xfrm>
            <a:off x="1223963" y="2819400"/>
            <a:ext cx="9159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8" name="Line 38"/>
          <p:cNvSpPr>
            <a:spLocks noChangeShapeType="1"/>
          </p:cNvSpPr>
          <p:nvPr/>
        </p:nvSpPr>
        <p:spPr bwMode="auto">
          <a:xfrm>
            <a:off x="2163763" y="2819400"/>
            <a:ext cx="84296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9" name="Line 39"/>
          <p:cNvSpPr>
            <a:spLocks noChangeShapeType="1"/>
          </p:cNvSpPr>
          <p:nvPr/>
        </p:nvSpPr>
        <p:spPr bwMode="auto">
          <a:xfrm>
            <a:off x="3032125" y="2819400"/>
            <a:ext cx="8413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0" name="Line 40"/>
          <p:cNvSpPr>
            <a:spLocks noChangeShapeType="1"/>
          </p:cNvSpPr>
          <p:nvPr/>
        </p:nvSpPr>
        <p:spPr bwMode="auto">
          <a:xfrm>
            <a:off x="381000" y="2819400"/>
            <a:ext cx="1588" cy="207963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1" name="Line 41"/>
          <p:cNvSpPr>
            <a:spLocks noChangeShapeType="1"/>
          </p:cNvSpPr>
          <p:nvPr/>
        </p:nvSpPr>
        <p:spPr bwMode="auto">
          <a:xfrm>
            <a:off x="1143000" y="28194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2" name="Line 42"/>
          <p:cNvSpPr>
            <a:spLocks noChangeShapeType="1"/>
          </p:cNvSpPr>
          <p:nvPr/>
        </p:nvSpPr>
        <p:spPr bwMode="auto">
          <a:xfrm>
            <a:off x="2152650" y="28194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3" name="Line 43"/>
          <p:cNvSpPr>
            <a:spLocks noChangeShapeType="1"/>
          </p:cNvSpPr>
          <p:nvPr/>
        </p:nvSpPr>
        <p:spPr bwMode="auto">
          <a:xfrm>
            <a:off x="3048000" y="28194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4" name="Line 44"/>
          <p:cNvSpPr>
            <a:spLocks noChangeShapeType="1"/>
          </p:cNvSpPr>
          <p:nvPr/>
        </p:nvSpPr>
        <p:spPr bwMode="auto">
          <a:xfrm>
            <a:off x="3886200" y="28194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5" name="Rectangle 45"/>
          <p:cNvSpPr>
            <a:spLocks noChangeArrowheads="1"/>
          </p:cNvSpPr>
          <p:nvPr/>
        </p:nvSpPr>
        <p:spPr bwMode="auto">
          <a:xfrm>
            <a:off x="381000" y="3040063"/>
            <a:ext cx="4189413" cy="238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2336" name="Line 46"/>
          <p:cNvSpPr>
            <a:spLocks noChangeShapeType="1"/>
          </p:cNvSpPr>
          <p:nvPr/>
        </p:nvSpPr>
        <p:spPr bwMode="auto">
          <a:xfrm>
            <a:off x="4557713" y="2819400"/>
            <a:ext cx="1587" cy="207963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7" name="Line 47"/>
          <p:cNvSpPr>
            <a:spLocks noChangeShapeType="1"/>
          </p:cNvSpPr>
          <p:nvPr/>
        </p:nvSpPr>
        <p:spPr bwMode="auto">
          <a:xfrm>
            <a:off x="381000" y="3271838"/>
            <a:ext cx="817563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8" name="Line 48"/>
          <p:cNvSpPr>
            <a:spLocks noChangeShapeType="1"/>
          </p:cNvSpPr>
          <p:nvPr/>
        </p:nvSpPr>
        <p:spPr bwMode="auto">
          <a:xfrm>
            <a:off x="1223963" y="3271838"/>
            <a:ext cx="915987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9" name="Line 49"/>
          <p:cNvSpPr>
            <a:spLocks noChangeShapeType="1"/>
          </p:cNvSpPr>
          <p:nvPr/>
        </p:nvSpPr>
        <p:spPr bwMode="auto">
          <a:xfrm>
            <a:off x="2163763" y="3271838"/>
            <a:ext cx="842962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0" name="Line 50"/>
          <p:cNvSpPr>
            <a:spLocks noChangeShapeType="1"/>
          </p:cNvSpPr>
          <p:nvPr/>
        </p:nvSpPr>
        <p:spPr bwMode="auto">
          <a:xfrm>
            <a:off x="3032125" y="3271838"/>
            <a:ext cx="84137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1" name="Line 51"/>
          <p:cNvSpPr>
            <a:spLocks noChangeShapeType="1"/>
          </p:cNvSpPr>
          <p:nvPr/>
        </p:nvSpPr>
        <p:spPr bwMode="auto">
          <a:xfrm>
            <a:off x="381000" y="3492500"/>
            <a:ext cx="81756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2" name="Line 52"/>
          <p:cNvSpPr>
            <a:spLocks noChangeShapeType="1"/>
          </p:cNvSpPr>
          <p:nvPr/>
        </p:nvSpPr>
        <p:spPr bwMode="auto">
          <a:xfrm>
            <a:off x="1223963" y="3492500"/>
            <a:ext cx="9159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3" name="Line 53"/>
          <p:cNvSpPr>
            <a:spLocks noChangeShapeType="1"/>
          </p:cNvSpPr>
          <p:nvPr/>
        </p:nvSpPr>
        <p:spPr bwMode="auto">
          <a:xfrm>
            <a:off x="2163763" y="3492500"/>
            <a:ext cx="84296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4" name="Line 54"/>
          <p:cNvSpPr>
            <a:spLocks noChangeShapeType="1"/>
          </p:cNvSpPr>
          <p:nvPr/>
        </p:nvSpPr>
        <p:spPr bwMode="auto">
          <a:xfrm>
            <a:off x="3032125" y="3492500"/>
            <a:ext cx="8413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5" name="Line 55"/>
          <p:cNvSpPr>
            <a:spLocks noChangeShapeType="1"/>
          </p:cNvSpPr>
          <p:nvPr/>
        </p:nvSpPr>
        <p:spPr bwMode="auto">
          <a:xfrm>
            <a:off x="381000" y="3711575"/>
            <a:ext cx="81756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6" name="Line 56"/>
          <p:cNvSpPr>
            <a:spLocks noChangeShapeType="1"/>
          </p:cNvSpPr>
          <p:nvPr/>
        </p:nvSpPr>
        <p:spPr bwMode="auto">
          <a:xfrm>
            <a:off x="1223963" y="3711575"/>
            <a:ext cx="9159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7" name="Line 57"/>
          <p:cNvSpPr>
            <a:spLocks noChangeShapeType="1"/>
          </p:cNvSpPr>
          <p:nvPr/>
        </p:nvSpPr>
        <p:spPr bwMode="auto">
          <a:xfrm>
            <a:off x="2163763" y="3711575"/>
            <a:ext cx="84296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8" name="Line 58"/>
          <p:cNvSpPr>
            <a:spLocks noChangeShapeType="1"/>
          </p:cNvSpPr>
          <p:nvPr/>
        </p:nvSpPr>
        <p:spPr bwMode="auto">
          <a:xfrm>
            <a:off x="3032125" y="3711575"/>
            <a:ext cx="8413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9" name="Line 59"/>
          <p:cNvSpPr>
            <a:spLocks noChangeShapeType="1"/>
          </p:cNvSpPr>
          <p:nvPr/>
        </p:nvSpPr>
        <p:spPr bwMode="auto">
          <a:xfrm>
            <a:off x="381000" y="3932238"/>
            <a:ext cx="817563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0" name="Line 60"/>
          <p:cNvSpPr>
            <a:spLocks noChangeShapeType="1"/>
          </p:cNvSpPr>
          <p:nvPr/>
        </p:nvSpPr>
        <p:spPr bwMode="auto">
          <a:xfrm>
            <a:off x="1223963" y="3932238"/>
            <a:ext cx="915987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1" name="Line 61"/>
          <p:cNvSpPr>
            <a:spLocks noChangeShapeType="1"/>
          </p:cNvSpPr>
          <p:nvPr/>
        </p:nvSpPr>
        <p:spPr bwMode="auto">
          <a:xfrm>
            <a:off x="2163763" y="3932238"/>
            <a:ext cx="842962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2" name="Line 62"/>
          <p:cNvSpPr>
            <a:spLocks noChangeShapeType="1"/>
          </p:cNvSpPr>
          <p:nvPr/>
        </p:nvSpPr>
        <p:spPr bwMode="auto">
          <a:xfrm>
            <a:off x="3032125" y="3932238"/>
            <a:ext cx="84137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3" name="Line 63"/>
          <p:cNvSpPr>
            <a:spLocks noChangeShapeType="1"/>
          </p:cNvSpPr>
          <p:nvPr/>
        </p:nvSpPr>
        <p:spPr bwMode="auto">
          <a:xfrm>
            <a:off x="381000" y="4152900"/>
            <a:ext cx="81756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4" name="Line 64"/>
          <p:cNvSpPr>
            <a:spLocks noChangeShapeType="1"/>
          </p:cNvSpPr>
          <p:nvPr/>
        </p:nvSpPr>
        <p:spPr bwMode="auto">
          <a:xfrm>
            <a:off x="1223963" y="4152900"/>
            <a:ext cx="9159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5" name="Line 65"/>
          <p:cNvSpPr>
            <a:spLocks noChangeShapeType="1"/>
          </p:cNvSpPr>
          <p:nvPr/>
        </p:nvSpPr>
        <p:spPr bwMode="auto">
          <a:xfrm>
            <a:off x="2163763" y="4152900"/>
            <a:ext cx="84296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6" name="Line 66"/>
          <p:cNvSpPr>
            <a:spLocks noChangeShapeType="1"/>
          </p:cNvSpPr>
          <p:nvPr/>
        </p:nvSpPr>
        <p:spPr bwMode="auto">
          <a:xfrm>
            <a:off x="3032125" y="4152900"/>
            <a:ext cx="8413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7" name="Line 67"/>
          <p:cNvSpPr>
            <a:spLocks noChangeShapeType="1"/>
          </p:cNvSpPr>
          <p:nvPr/>
        </p:nvSpPr>
        <p:spPr bwMode="auto">
          <a:xfrm>
            <a:off x="381000" y="4384675"/>
            <a:ext cx="81756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8" name="Line 68"/>
          <p:cNvSpPr>
            <a:spLocks noChangeShapeType="1"/>
          </p:cNvSpPr>
          <p:nvPr/>
        </p:nvSpPr>
        <p:spPr bwMode="auto">
          <a:xfrm>
            <a:off x="1143000" y="3048000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9" name="Line 69"/>
          <p:cNvSpPr>
            <a:spLocks noChangeShapeType="1"/>
          </p:cNvSpPr>
          <p:nvPr/>
        </p:nvSpPr>
        <p:spPr bwMode="auto">
          <a:xfrm>
            <a:off x="1223963" y="4384675"/>
            <a:ext cx="9159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0" name="Line 70"/>
          <p:cNvSpPr>
            <a:spLocks noChangeShapeType="1"/>
          </p:cNvSpPr>
          <p:nvPr/>
        </p:nvSpPr>
        <p:spPr bwMode="auto">
          <a:xfrm>
            <a:off x="2152650" y="30638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1" name="Line 71"/>
          <p:cNvSpPr>
            <a:spLocks noChangeShapeType="1"/>
          </p:cNvSpPr>
          <p:nvPr/>
        </p:nvSpPr>
        <p:spPr bwMode="auto">
          <a:xfrm>
            <a:off x="2163763" y="4384675"/>
            <a:ext cx="84296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2" name="Line 72"/>
          <p:cNvSpPr>
            <a:spLocks noChangeShapeType="1"/>
          </p:cNvSpPr>
          <p:nvPr/>
        </p:nvSpPr>
        <p:spPr bwMode="auto">
          <a:xfrm>
            <a:off x="3048000" y="3048000"/>
            <a:ext cx="0" cy="13271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3" name="Line 73"/>
          <p:cNvSpPr>
            <a:spLocks noChangeShapeType="1"/>
          </p:cNvSpPr>
          <p:nvPr/>
        </p:nvSpPr>
        <p:spPr bwMode="auto">
          <a:xfrm>
            <a:off x="3032125" y="4384675"/>
            <a:ext cx="8413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4" name="Line 74"/>
          <p:cNvSpPr>
            <a:spLocks noChangeShapeType="1"/>
          </p:cNvSpPr>
          <p:nvPr/>
        </p:nvSpPr>
        <p:spPr bwMode="auto">
          <a:xfrm>
            <a:off x="3886200" y="30638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5" name="Line 75"/>
          <p:cNvSpPr>
            <a:spLocks noChangeShapeType="1"/>
          </p:cNvSpPr>
          <p:nvPr/>
        </p:nvSpPr>
        <p:spPr bwMode="auto">
          <a:xfrm>
            <a:off x="381000" y="3048000"/>
            <a:ext cx="1588" cy="1333500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6" name="Line 76"/>
          <p:cNvSpPr>
            <a:spLocks noChangeShapeType="1"/>
          </p:cNvSpPr>
          <p:nvPr/>
        </p:nvSpPr>
        <p:spPr bwMode="auto">
          <a:xfrm>
            <a:off x="1211263" y="4397375"/>
            <a:ext cx="15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7" name="Line 77"/>
          <p:cNvSpPr>
            <a:spLocks noChangeShapeType="1"/>
          </p:cNvSpPr>
          <p:nvPr/>
        </p:nvSpPr>
        <p:spPr bwMode="auto">
          <a:xfrm>
            <a:off x="2152650" y="43973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8" name="Line 78"/>
          <p:cNvSpPr>
            <a:spLocks noChangeShapeType="1"/>
          </p:cNvSpPr>
          <p:nvPr/>
        </p:nvSpPr>
        <p:spPr bwMode="auto">
          <a:xfrm>
            <a:off x="3019425" y="43973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9" name="Line 79"/>
          <p:cNvSpPr>
            <a:spLocks noChangeShapeType="1"/>
          </p:cNvSpPr>
          <p:nvPr/>
        </p:nvSpPr>
        <p:spPr bwMode="auto">
          <a:xfrm>
            <a:off x="3886200" y="43973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0" name="Line 80"/>
          <p:cNvSpPr>
            <a:spLocks noChangeShapeType="1"/>
          </p:cNvSpPr>
          <p:nvPr/>
        </p:nvSpPr>
        <p:spPr bwMode="auto">
          <a:xfrm>
            <a:off x="4557713" y="3063875"/>
            <a:ext cx="1587" cy="1333500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1" name="Line 81"/>
          <p:cNvSpPr>
            <a:spLocks noChangeShapeType="1"/>
          </p:cNvSpPr>
          <p:nvPr/>
        </p:nvSpPr>
        <p:spPr bwMode="auto">
          <a:xfrm>
            <a:off x="3898900" y="2819400"/>
            <a:ext cx="6715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2" name="Line 82"/>
          <p:cNvSpPr>
            <a:spLocks noChangeShapeType="1"/>
          </p:cNvSpPr>
          <p:nvPr/>
        </p:nvSpPr>
        <p:spPr bwMode="auto">
          <a:xfrm>
            <a:off x="4570413" y="3051175"/>
            <a:ext cx="1587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3" name="Line 83"/>
          <p:cNvSpPr>
            <a:spLocks noChangeShapeType="1"/>
          </p:cNvSpPr>
          <p:nvPr/>
        </p:nvSpPr>
        <p:spPr bwMode="auto">
          <a:xfrm>
            <a:off x="3898900" y="3271838"/>
            <a:ext cx="671513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4" name="Line 84"/>
          <p:cNvSpPr>
            <a:spLocks noChangeShapeType="1"/>
          </p:cNvSpPr>
          <p:nvPr/>
        </p:nvSpPr>
        <p:spPr bwMode="auto">
          <a:xfrm>
            <a:off x="3898900" y="3492500"/>
            <a:ext cx="6715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5" name="Line 85"/>
          <p:cNvSpPr>
            <a:spLocks noChangeShapeType="1"/>
          </p:cNvSpPr>
          <p:nvPr/>
        </p:nvSpPr>
        <p:spPr bwMode="auto">
          <a:xfrm>
            <a:off x="3898900" y="3711575"/>
            <a:ext cx="6715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6" name="Line 86"/>
          <p:cNvSpPr>
            <a:spLocks noChangeShapeType="1"/>
          </p:cNvSpPr>
          <p:nvPr/>
        </p:nvSpPr>
        <p:spPr bwMode="auto">
          <a:xfrm>
            <a:off x="3898900" y="3932238"/>
            <a:ext cx="671513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7" name="Line 87"/>
          <p:cNvSpPr>
            <a:spLocks noChangeShapeType="1"/>
          </p:cNvSpPr>
          <p:nvPr/>
        </p:nvSpPr>
        <p:spPr bwMode="auto">
          <a:xfrm>
            <a:off x="3898900" y="4152900"/>
            <a:ext cx="6715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8" name="Line 88"/>
          <p:cNvSpPr>
            <a:spLocks noChangeShapeType="1"/>
          </p:cNvSpPr>
          <p:nvPr/>
        </p:nvSpPr>
        <p:spPr bwMode="auto">
          <a:xfrm>
            <a:off x="3898900" y="4384675"/>
            <a:ext cx="671513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9" name="Rectangle 89"/>
          <p:cNvSpPr>
            <a:spLocks noChangeArrowheads="1"/>
          </p:cNvSpPr>
          <p:nvPr/>
        </p:nvSpPr>
        <p:spPr bwMode="auto">
          <a:xfrm>
            <a:off x="4953000" y="3295650"/>
            <a:ext cx="762000" cy="366713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2</a:t>
            </a:r>
          </a:p>
        </p:txBody>
      </p:sp>
      <p:graphicFrame>
        <p:nvGraphicFramePr>
          <p:cNvPr id="12380" name="Object 90"/>
          <p:cNvGraphicFramePr>
            <a:graphicFrameLocks/>
          </p:cNvGraphicFramePr>
          <p:nvPr/>
        </p:nvGraphicFramePr>
        <p:xfrm>
          <a:off x="5681663" y="33067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Worksheet" r:id="rId3" imgW="2806700" imgH="711200" progId="Excel.Sheet.8">
                  <p:embed/>
                </p:oleObj>
              </mc:Choice>
              <mc:Fallback>
                <p:oleObj name="Worksheet" r:id="rId3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1663" y="33067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81" name="Rectangle 91"/>
          <p:cNvSpPr>
            <a:spLocks noChangeArrowheads="1"/>
          </p:cNvSpPr>
          <p:nvPr/>
        </p:nvSpPr>
        <p:spPr bwMode="auto">
          <a:xfrm>
            <a:off x="5568950" y="3816350"/>
            <a:ext cx="2578100" cy="749300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graphicFrame>
        <p:nvGraphicFramePr>
          <p:cNvPr id="12382" name="Object 92"/>
          <p:cNvGraphicFramePr>
            <a:graphicFrameLocks/>
          </p:cNvGraphicFramePr>
          <p:nvPr/>
        </p:nvGraphicFramePr>
        <p:xfrm>
          <a:off x="5376863" y="38401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Worksheet" r:id="rId5" imgW="2806700" imgH="711200" progId="Excel.Sheet.8">
                  <p:embed/>
                </p:oleObj>
              </mc:Choice>
              <mc:Fallback>
                <p:oleObj name="Worksheet" r:id="rId5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6863" y="38401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83" name="Line 93"/>
          <p:cNvSpPr>
            <a:spLocks noChangeShapeType="1"/>
          </p:cNvSpPr>
          <p:nvPr/>
        </p:nvSpPr>
        <p:spPr bwMode="auto">
          <a:xfrm flipV="1">
            <a:off x="5562600" y="2819400"/>
            <a:ext cx="609600" cy="990600"/>
          </a:xfrm>
          <a:prstGeom prst="line">
            <a:avLst/>
          </a:prstGeom>
          <a:noFill/>
          <a:ln w="25400">
            <a:solidFill>
              <a:srgbClr val="80808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84" name="Line 94"/>
          <p:cNvSpPr>
            <a:spLocks noChangeShapeType="1"/>
          </p:cNvSpPr>
          <p:nvPr/>
        </p:nvSpPr>
        <p:spPr bwMode="auto">
          <a:xfrm flipV="1">
            <a:off x="8153400" y="2819400"/>
            <a:ext cx="533400" cy="990600"/>
          </a:xfrm>
          <a:prstGeom prst="line">
            <a:avLst/>
          </a:prstGeom>
          <a:noFill/>
          <a:ln w="25400">
            <a:solidFill>
              <a:srgbClr val="80808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85" name="Line 95"/>
          <p:cNvSpPr>
            <a:spLocks noChangeShapeType="1"/>
          </p:cNvSpPr>
          <p:nvPr/>
        </p:nvSpPr>
        <p:spPr bwMode="auto">
          <a:xfrm flipV="1">
            <a:off x="8153400" y="3657600"/>
            <a:ext cx="533400" cy="914400"/>
          </a:xfrm>
          <a:prstGeom prst="line">
            <a:avLst/>
          </a:prstGeom>
          <a:noFill/>
          <a:ln w="25400">
            <a:solidFill>
              <a:srgbClr val="80808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86" name="Rectangle 96"/>
          <p:cNvSpPr>
            <a:spLocks noChangeArrowheads="1"/>
          </p:cNvSpPr>
          <p:nvPr/>
        </p:nvSpPr>
        <p:spPr bwMode="auto">
          <a:xfrm>
            <a:off x="4708525" y="3862388"/>
            <a:ext cx="654050" cy="3667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1</a:t>
            </a:r>
          </a:p>
        </p:txBody>
      </p:sp>
      <p:sp>
        <p:nvSpPr>
          <p:cNvPr id="12387" name="Line 97"/>
          <p:cNvSpPr>
            <a:spLocks noChangeShapeType="1"/>
          </p:cNvSpPr>
          <p:nvPr/>
        </p:nvSpPr>
        <p:spPr bwMode="auto">
          <a:xfrm>
            <a:off x="6172200" y="2819400"/>
            <a:ext cx="2514600" cy="0"/>
          </a:xfrm>
          <a:prstGeom prst="line">
            <a:avLst/>
          </a:prstGeom>
          <a:noFill/>
          <a:ln w="25400">
            <a:solidFill>
              <a:srgbClr val="80808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88" name="Line 98"/>
          <p:cNvSpPr>
            <a:spLocks noChangeShapeType="1"/>
          </p:cNvSpPr>
          <p:nvPr/>
        </p:nvSpPr>
        <p:spPr bwMode="auto">
          <a:xfrm>
            <a:off x="8686800" y="2819400"/>
            <a:ext cx="0" cy="838200"/>
          </a:xfrm>
          <a:prstGeom prst="line">
            <a:avLst/>
          </a:prstGeom>
          <a:noFill/>
          <a:ln w="25400">
            <a:solidFill>
              <a:srgbClr val="80808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89" name="Rectangle 99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3-D Data Cubes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12390" name="Line 100"/>
          <p:cNvSpPr>
            <a:spLocks noChangeShapeType="1"/>
          </p:cNvSpPr>
          <p:nvPr/>
        </p:nvSpPr>
        <p:spPr bwMode="auto">
          <a:xfrm>
            <a:off x="6183313" y="2816225"/>
            <a:ext cx="0" cy="477838"/>
          </a:xfrm>
          <a:prstGeom prst="line">
            <a:avLst/>
          </a:prstGeom>
          <a:noFill/>
          <a:ln w="2857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1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4343400" cy="1828800"/>
          </a:xfrm>
        </p:spPr>
        <p:txBody>
          <a:bodyPr/>
          <a:lstStyle/>
          <a:p>
            <a:pPr eaLnBrk="1" hangingPunct="1"/>
            <a:r>
              <a:rPr lang="en-US" sz="2400" smtClean="0"/>
              <a:t>Operasi analisa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Slice &amp; dice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Role up &amp; drill down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Pivot</a:t>
            </a:r>
          </a:p>
        </p:txBody>
      </p:sp>
      <p:sp>
        <p:nvSpPr>
          <p:cNvPr id="13317" name="Rectangle 3"/>
          <p:cNvSpPr>
            <a:spLocks noChangeArrowheads="1"/>
          </p:cNvSpPr>
          <p:nvPr/>
        </p:nvSpPr>
        <p:spPr bwMode="auto">
          <a:xfrm>
            <a:off x="7391400" y="4343400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/>
              <a:t>Pelanggan</a:t>
            </a:r>
          </a:p>
        </p:txBody>
      </p:sp>
      <p:sp>
        <p:nvSpPr>
          <p:cNvPr id="13318" name="Rectangle 4"/>
          <p:cNvSpPr>
            <a:spLocks noChangeArrowheads="1"/>
          </p:cNvSpPr>
          <p:nvPr/>
        </p:nvSpPr>
        <p:spPr bwMode="auto">
          <a:xfrm>
            <a:off x="2895600" y="3535363"/>
            <a:ext cx="12398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sz="1200"/>
              <a:t>Senin</a:t>
            </a:r>
          </a:p>
        </p:txBody>
      </p:sp>
      <p:sp>
        <p:nvSpPr>
          <p:cNvPr id="13319" name="Rectangle 5"/>
          <p:cNvSpPr>
            <a:spLocks noChangeArrowheads="1"/>
          </p:cNvSpPr>
          <p:nvPr/>
        </p:nvSpPr>
        <p:spPr bwMode="auto">
          <a:xfrm>
            <a:off x="3124200" y="3048000"/>
            <a:ext cx="16033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sz="1200"/>
              <a:t>Rabu</a:t>
            </a:r>
          </a:p>
        </p:txBody>
      </p:sp>
      <p:sp>
        <p:nvSpPr>
          <p:cNvPr id="13320" name="Rectangle 6"/>
          <p:cNvSpPr>
            <a:spLocks noChangeArrowheads="1"/>
          </p:cNvSpPr>
          <p:nvPr/>
        </p:nvSpPr>
        <p:spPr bwMode="auto">
          <a:xfrm>
            <a:off x="3211513" y="3254375"/>
            <a:ext cx="12414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sz="1200"/>
              <a:t>Selasa</a:t>
            </a:r>
          </a:p>
        </p:txBody>
      </p:sp>
      <p:sp>
        <p:nvSpPr>
          <p:cNvPr id="13321" name="Rectangle 7"/>
          <p:cNvSpPr>
            <a:spLocks noChangeArrowheads="1"/>
          </p:cNvSpPr>
          <p:nvPr/>
        </p:nvSpPr>
        <p:spPr bwMode="auto">
          <a:xfrm rot="-2289154">
            <a:off x="3124200" y="3124200"/>
            <a:ext cx="990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600" b="1"/>
              <a:t>Hari</a:t>
            </a:r>
          </a:p>
        </p:txBody>
      </p:sp>
      <p:grpSp>
        <p:nvGrpSpPr>
          <p:cNvPr id="13322" name="Group 8"/>
          <p:cNvGrpSpPr>
            <a:grpSpLocks/>
          </p:cNvGrpSpPr>
          <p:nvPr/>
        </p:nvGrpSpPr>
        <p:grpSpPr bwMode="auto">
          <a:xfrm>
            <a:off x="4181475" y="2514600"/>
            <a:ext cx="4017963" cy="3798888"/>
            <a:chOff x="2634" y="1584"/>
            <a:chExt cx="2531" cy="2393"/>
          </a:xfrm>
        </p:grpSpPr>
        <p:sp>
          <p:nvSpPr>
            <p:cNvPr id="13324" name="Rectangle 9"/>
            <p:cNvSpPr>
              <a:spLocks noChangeArrowheads="1"/>
            </p:cNvSpPr>
            <p:nvPr/>
          </p:nvSpPr>
          <p:spPr bwMode="auto">
            <a:xfrm>
              <a:off x="3024" y="1584"/>
              <a:ext cx="11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600" b="1"/>
                <a:t>Produk</a:t>
              </a:r>
            </a:p>
          </p:txBody>
        </p:sp>
        <p:sp>
          <p:nvSpPr>
            <p:cNvPr id="13325" name="Rectangle 10"/>
            <p:cNvSpPr>
              <a:spLocks noChangeArrowheads="1"/>
            </p:cNvSpPr>
            <p:nvPr/>
          </p:nvSpPr>
          <p:spPr bwMode="auto">
            <a:xfrm>
              <a:off x="3042" y="1753"/>
              <a:ext cx="430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850</a:t>
              </a:r>
            </a:p>
          </p:txBody>
        </p:sp>
        <p:sp>
          <p:nvSpPr>
            <p:cNvPr id="13326" name="Rectangle 11"/>
            <p:cNvSpPr>
              <a:spLocks noChangeArrowheads="1"/>
            </p:cNvSpPr>
            <p:nvPr/>
          </p:nvSpPr>
          <p:spPr bwMode="auto">
            <a:xfrm>
              <a:off x="4384" y="2210"/>
              <a:ext cx="78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001</a:t>
              </a:r>
            </a:p>
          </p:txBody>
        </p:sp>
        <p:sp>
          <p:nvSpPr>
            <p:cNvPr id="13327" name="Rectangle 12"/>
            <p:cNvSpPr>
              <a:spLocks noChangeArrowheads="1"/>
            </p:cNvSpPr>
            <p:nvPr/>
          </p:nvSpPr>
          <p:spPr bwMode="auto">
            <a:xfrm>
              <a:off x="4384" y="2752"/>
              <a:ext cx="78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002</a:t>
              </a:r>
            </a:p>
          </p:txBody>
        </p:sp>
        <p:sp>
          <p:nvSpPr>
            <p:cNvPr id="13328" name="Rectangle 13"/>
            <p:cNvSpPr>
              <a:spLocks noChangeArrowheads="1"/>
            </p:cNvSpPr>
            <p:nvPr/>
          </p:nvSpPr>
          <p:spPr bwMode="auto">
            <a:xfrm>
              <a:off x="4384" y="3296"/>
              <a:ext cx="78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003</a:t>
              </a:r>
            </a:p>
          </p:txBody>
        </p:sp>
        <p:sp>
          <p:nvSpPr>
            <p:cNvPr id="13329" name="Freeform 14"/>
            <p:cNvSpPr>
              <a:spLocks/>
            </p:cNvSpPr>
            <p:nvPr/>
          </p:nvSpPr>
          <p:spPr bwMode="auto">
            <a:xfrm>
              <a:off x="2940" y="3710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0" name="Freeform 15"/>
            <p:cNvSpPr>
              <a:spLocks/>
            </p:cNvSpPr>
            <p:nvPr/>
          </p:nvSpPr>
          <p:spPr bwMode="auto">
            <a:xfrm>
              <a:off x="3385" y="3710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1" name="Freeform 16"/>
            <p:cNvSpPr>
              <a:spLocks/>
            </p:cNvSpPr>
            <p:nvPr/>
          </p:nvSpPr>
          <p:spPr bwMode="auto">
            <a:xfrm>
              <a:off x="2795" y="3837"/>
              <a:ext cx="489" cy="81"/>
            </a:xfrm>
            <a:custGeom>
              <a:avLst/>
              <a:gdLst>
                <a:gd name="T0" fmla="*/ 0 w 360"/>
                <a:gd name="T1" fmla="*/ 79 h 53"/>
                <a:gd name="T2" fmla="*/ 379 w 360"/>
                <a:gd name="T3" fmla="*/ 79 h 53"/>
                <a:gd name="T4" fmla="*/ 488 w 360"/>
                <a:gd name="T5" fmla="*/ 0 h 53"/>
                <a:gd name="T6" fmla="*/ 122 w 360"/>
                <a:gd name="T7" fmla="*/ 0 h 53"/>
                <a:gd name="T8" fmla="*/ 0 w 360"/>
                <a:gd name="T9" fmla="*/ 79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3">
                  <a:moveTo>
                    <a:pt x="0" y="52"/>
                  </a:moveTo>
                  <a:lnTo>
                    <a:pt x="279" y="52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2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2" name="Freeform 17"/>
            <p:cNvSpPr>
              <a:spLocks/>
            </p:cNvSpPr>
            <p:nvPr/>
          </p:nvSpPr>
          <p:spPr bwMode="auto">
            <a:xfrm>
              <a:off x="3243" y="3837"/>
              <a:ext cx="488" cy="81"/>
            </a:xfrm>
            <a:custGeom>
              <a:avLst/>
              <a:gdLst>
                <a:gd name="T0" fmla="*/ 0 w 360"/>
                <a:gd name="T1" fmla="*/ 79 h 53"/>
                <a:gd name="T2" fmla="*/ 378 w 360"/>
                <a:gd name="T3" fmla="*/ 79 h 53"/>
                <a:gd name="T4" fmla="*/ 487 w 360"/>
                <a:gd name="T5" fmla="*/ 0 h 53"/>
                <a:gd name="T6" fmla="*/ 122 w 360"/>
                <a:gd name="T7" fmla="*/ 0 h 53"/>
                <a:gd name="T8" fmla="*/ 0 w 360"/>
                <a:gd name="T9" fmla="*/ 79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3">
                  <a:moveTo>
                    <a:pt x="0" y="52"/>
                  </a:moveTo>
                  <a:lnTo>
                    <a:pt x="279" y="52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2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3" name="Rectangle 18"/>
            <p:cNvSpPr>
              <a:spLocks noChangeArrowheads="1"/>
            </p:cNvSpPr>
            <p:nvPr/>
          </p:nvSpPr>
          <p:spPr bwMode="auto">
            <a:xfrm>
              <a:off x="2942" y="3236"/>
              <a:ext cx="371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34" name="Freeform 19"/>
            <p:cNvSpPr>
              <a:spLocks/>
            </p:cNvSpPr>
            <p:nvPr/>
          </p:nvSpPr>
          <p:spPr bwMode="auto">
            <a:xfrm>
              <a:off x="3319" y="3154"/>
              <a:ext cx="107" cy="565"/>
            </a:xfrm>
            <a:custGeom>
              <a:avLst/>
              <a:gdLst>
                <a:gd name="T0" fmla="*/ 0 w 79"/>
                <a:gd name="T1" fmla="*/ 76 h 366"/>
                <a:gd name="T2" fmla="*/ 0 w 79"/>
                <a:gd name="T3" fmla="*/ 563 h 366"/>
                <a:gd name="T4" fmla="*/ 106 w 79"/>
                <a:gd name="T5" fmla="*/ 468 h 366"/>
                <a:gd name="T6" fmla="*/ 106 w 79"/>
                <a:gd name="T7" fmla="*/ 0 h 366"/>
                <a:gd name="T8" fmla="*/ 0 w 79"/>
                <a:gd name="T9" fmla="*/ 76 h 3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6">
                  <a:moveTo>
                    <a:pt x="0" y="49"/>
                  </a:moveTo>
                  <a:lnTo>
                    <a:pt x="0" y="365"/>
                  </a:lnTo>
                  <a:lnTo>
                    <a:pt x="78" y="303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5" name="Freeform 20"/>
            <p:cNvSpPr>
              <a:spLocks/>
            </p:cNvSpPr>
            <p:nvPr/>
          </p:nvSpPr>
          <p:spPr bwMode="auto">
            <a:xfrm>
              <a:off x="2940" y="3153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6" name="Rectangle 21"/>
            <p:cNvSpPr>
              <a:spLocks noChangeArrowheads="1"/>
            </p:cNvSpPr>
            <p:nvPr/>
          </p:nvSpPr>
          <p:spPr bwMode="auto">
            <a:xfrm>
              <a:off x="3388" y="3236"/>
              <a:ext cx="369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37" name="Freeform 22"/>
            <p:cNvSpPr>
              <a:spLocks/>
            </p:cNvSpPr>
            <p:nvPr/>
          </p:nvSpPr>
          <p:spPr bwMode="auto">
            <a:xfrm>
              <a:off x="3765" y="3154"/>
              <a:ext cx="107" cy="565"/>
            </a:xfrm>
            <a:custGeom>
              <a:avLst/>
              <a:gdLst>
                <a:gd name="T0" fmla="*/ 0 w 79"/>
                <a:gd name="T1" fmla="*/ 76 h 366"/>
                <a:gd name="T2" fmla="*/ 0 w 79"/>
                <a:gd name="T3" fmla="*/ 563 h 366"/>
                <a:gd name="T4" fmla="*/ 106 w 79"/>
                <a:gd name="T5" fmla="*/ 468 h 366"/>
                <a:gd name="T6" fmla="*/ 106 w 79"/>
                <a:gd name="T7" fmla="*/ 0 h 366"/>
                <a:gd name="T8" fmla="*/ 0 w 79"/>
                <a:gd name="T9" fmla="*/ 76 h 3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6">
                  <a:moveTo>
                    <a:pt x="0" y="49"/>
                  </a:moveTo>
                  <a:lnTo>
                    <a:pt x="0" y="365"/>
                  </a:lnTo>
                  <a:lnTo>
                    <a:pt x="78" y="303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8" name="Freeform 23"/>
            <p:cNvSpPr>
              <a:spLocks/>
            </p:cNvSpPr>
            <p:nvPr/>
          </p:nvSpPr>
          <p:spPr bwMode="auto">
            <a:xfrm>
              <a:off x="3385" y="3153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9" name="Rectangle 24"/>
            <p:cNvSpPr>
              <a:spLocks noChangeArrowheads="1"/>
            </p:cNvSpPr>
            <p:nvPr/>
          </p:nvSpPr>
          <p:spPr bwMode="auto">
            <a:xfrm>
              <a:off x="3836" y="3236"/>
              <a:ext cx="367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40" name="Freeform 25"/>
            <p:cNvSpPr>
              <a:spLocks/>
            </p:cNvSpPr>
            <p:nvPr/>
          </p:nvSpPr>
          <p:spPr bwMode="auto">
            <a:xfrm>
              <a:off x="4211" y="3154"/>
              <a:ext cx="109" cy="565"/>
            </a:xfrm>
            <a:custGeom>
              <a:avLst/>
              <a:gdLst>
                <a:gd name="T0" fmla="*/ 0 w 80"/>
                <a:gd name="T1" fmla="*/ 76 h 366"/>
                <a:gd name="T2" fmla="*/ 0 w 80"/>
                <a:gd name="T3" fmla="*/ 563 h 366"/>
                <a:gd name="T4" fmla="*/ 108 w 80"/>
                <a:gd name="T5" fmla="*/ 468 h 366"/>
                <a:gd name="T6" fmla="*/ 108 w 80"/>
                <a:gd name="T7" fmla="*/ 0 h 366"/>
                <a:gd name="T8" fmla="*/ 0 w 80"/>
                <a:gd name="T9" fmla="*/ 76 h 3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6">
                  <a:moveTo>
                    <a:pt x="0" y="49"/>
                  </a:moveTo>
                  <a:lnTo>
                    <a:pt x="0" y="365"/>
                  </a:lnTo>
                  <a:lnTo>
                    <a:pt x="79" y="303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1" name="Freeform 26"/>
            <p:cNvSpPr>
              <a:spLocks/>
            </p:cNvSpPr>
            <p:nvPr/>
          </p:nvSpPr>
          <p:spPr bwMode="auto">
            <a:xfrm>
              <a:off x="3832" y="3153"/>
              <a:ext cx="488" cy="80"/>
            </a:xfrm>
            <a:custGeom>
              <a:avLst/>
              <a:gdLst>
                <a:gd name="T0" fmla="*/ 0 w 360"/>
                <a:gd name="T1" fmla="*/ 78 h 52"/>
                <a:gd name="T2" fmla="*/ 378 w 360"/>
                <a:gd name="T3" fmla="*/ 78 h 52"/>
                <a:gd name="T4" fmla="*/ 487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2" name="Rectangle 27"/>
            <p:cNvSpPr>
              <a:spLocks noChangeArrowheads="1"/>
            </p:cNvSpPr>
            <p:nvPr/>
          </p:nvSpPr>
          <p:spPr bwMode="auto">
            <a:xfrm>
              <a:off x="2942" y="2117"/>
              <a:ext cx="371" cy="473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43" name="Freeform 28"/>
            <p:cNvSpPr>
              <a:spLocks/>
            </p:cNvSpPr>
            <p:nvPr/>
          </p:nvSpPr>
          <p:spPr bwMode="auto">
            <a:xfrm>
              <a:off x="3319" y="2034"/>
              <a:ext cx="107" cy="566"/>
            </a:xfrm>
            <a:custGeom>
              <a:avLst/>
              <a:gdLst>
                <a:gd name="T0" fmla="*/ 0 w 79"/>
                <a:gd name="T1" fmla="*/ 76 h 367"/>
                <a:gd name="T2" fmla="*/ 0 w 79"/>
                <a:gd name="T3" fmla="*/ 564 h 367"/>
                <a:gd name="T4" fmla="*/ 106 w 79"/>
                <a:gd name="T5" fmla="*/ 469 h 367"/>
                <a:gd name="T6" fmla="*/ 106 w 79"/>
                <a:gd name="T7" fmla="*/ 0 h 367"/>
                <a:gd name="T8" fmla="*/ 0 w 79"/>
                <a:gd name="T9" fmla="*/ 76 h 3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7">
                  <a:moveTo>
                    <a:pt x="0" y="49"/>
                  </a:moveTo>
                  <a:lnTo>
                    <a:pt x="0" y="366"/>
                  </a:lnTo>
                  <a:lnTo>
                    <a:pt x="78" y="304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4" name="Freeform 29"/>
            <p:cNvSpPr>
              <a:spLocks/>
            </p:cNvSpPr>
            <p:nvPr/>
          </p:nvSpPr>
          <p:spPr bwMode="auto">
            <a:xfrm>
              <a:off x="2940" y="2033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5" name="Rectangle 30"/>
            <p:cNvSpPr>
              <a:spLocks noChangeArrowheads="1"/>
            </p:cNvSpPr>
            <p:nvPr/>
          </p:nvSpPr>
          <p:spPr bwMode="auto">
            <a:xfrm>
              <a:off x="3388" y="2117"/>
              <a:ext cx="369" cy="473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46" name="Freeform 31"/>
            <p:cNvSpPr>
              <a:spLocks/>
            </p:cNvSpPr>
            <p:nvPr/>
          </p:nvSpPr>
          <p:spPr bwMode="auto">
            <a:xfrm>
              <a:off x="3765" y="2034"/>
              <a:ext cx="107" cy="566"/>
            </a:xfrm>
            <a:custGeom>
              <a:avLst/>
              <a:gdLst>
                <a:gd name="T0" fmla="*/ 0 w 79"/>
                <a:gd name="T1" fmla="*/ 76 h 367"/>
                <a:gd name="T2" fmla="*/ 0 w 79"/>
                <a:gd name="T3" fmla="*/ 564 h 367"/>
                <a:gd name="T4" fmla="*/ 106 w 79"/>
                <a:gd name="T5" fmla="*/ 469 h 367"/>
                <a:gd name="T6" fmla="*/ 106 w 79"/>
                <a:gd name="T7" fmla="*/ 0 h 367"/>
                <a:gd name="T8" fmla="*/ 0 w 79"/>
                <a:gd name="T9" fmla="*/ 76 h 3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7">
                  <a:moveTo>
                    <a:pt x="0" y="49"/>
                  </a:moveTo>
                  <a:lnTo>
                    <a:pt x="0" y="366"/>
                  </a:lnTo>
                  <a:lnTo>
                    <a:pt x="78" y="304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7" name="Freeform 32"/>
            <p:cNvSpPr>
              <a:spLocks/>
            </p:cNvSpPr>
            <p:nvPr/>
          </p:nvSpPr>
          <p:spPr bwMode="auto">
            <a:xfrm>
              <a:off x="3385" y="2033"/>
              <a:ext cx="489" cy="80"/>
            </a:xfrm>
            <a:custGeom>
              <a:avLst/>
              <a:gdLst>
                <a:gd name="T0" fmla="*/ 0 w 360"/>
                <a:gd name="T1" fmla="*/ 78 h 52"/>
                <a:gd name="T2" fmla="*/ 379 w 360"/>
                <a:gd name="T3" fmla="*/ 78 h 52"/>
                <a:gd name="T4" fmla="*/ 488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8" name="Rectangle 33"/>
            <p:cNvSpPr>
              <a:spLocks noChangeArrowheads="1"/>
            </p:cNvSpPr>
            <p:nvPr/>
          </p:nvSpPr>
          <p:spPr bwMode="auto">
            <a:xfrm>
              <a:off x="3836" y="2117"/>
              <a:ext cx="367" cy="473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49" name="Freeform 34"/>
            <p:cNvSpPr>
              <a:spLocks/>
            </p:cNvSpPr>
            <p:nvPr/>
          </p:nvSpPr>
          <p:spPr bwMode="auto">
            <a:xfrm>
              <a:off x="4211" y="2034"/>
              <a:ext cx="109" cy="566"/>
            </a:xfrm>
            <a:custGeom>
              <a:avLst/>
              <a:gdLst>
                <a:gd name="T0" fmla="*/ 0 w 80"/>
                <a:gd name="T1" fmla="*/ 76 h 367"/>
                <a:gd name="T2" fmla="*/ 0 w 80"/>
                <a:gd name="T3" fmla="*/ 564 h 367"/>
                <a:gd name="T4" fmla="*/ 108 w 80"/>
                <a:gd name="T5" fmla="*/ 469 h 367"/>
                <a:gd name="T6" fmla="*/ 108 w 80"/>
                <a:gd name="T7" fmla="*/ 0 h 367"/>
                <a:gd name="T8" fmla="*/ 0 w 80"/>
                <a:gd name="T9" fmla="*/ 76 h 3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7">
                  <a:moveTo>
                    <a:pt x="0" y="49"/>
                  </a:moveTo>
                  <a:lnTo>
                    <a:pt x="0" y="366"/>
                  </a:lnTo>
                  <a:lnTo>
                    <a:pt x="79" y="304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0" name="Freeform 35"/>
            <p:cNvSpPr>
              <a:spLocks/>
            </p:cNvSpPr>
            <p:nvPr/>
          </p:nvSpPr>
          <p:spPr bwMode="auto">
            <a:xfrm>
              <a:off x="3832" y="2033"/>
              <a:ext cx="488" cy="80"/>
            </a:xfrm>
            <a:custGeom>
              <a:avLst/>
              <a:gdLst>
                <a:gd name="T0" fmla="*/ 0 w 360"/>
                <a:gd name="T1" fmla="*/ 78 h 52"/>
                <a:gd name="T2" fmla="*/ 378 w 360"/>
                <a:gd name="T3" fmla="*/ 78 h 52"/>
                <a:gd name="T4" fmla="*/ 487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1" name="Rectangle 36"/>
            <p:cNvSpPr>
              <a:spLocks noChangeArrowheads="1"/>
            </p:cNvSpPr>
            <p:nvPr/>
          </p:nvSpPr>
          <p:spPr bwMode="auto">
            <a:xfrm>
              <a:off x="2942" y="2679"/>
              <a:ext cx="371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52" name="Freeform 37"/>
            <p:cNvSpPr>
              <a:spLocks/>
            </p:cNvSpPr>
            <p:nvPr/>
          </p:nvSpPr>
          <p:spPr bwMode="auto">
            <a:xfrm>
              <a:off x="3319" y="2600"/>
              <a:ext cx="107" cy="564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2 h 365"/>
                <a:gd name="T4" fmla="*/ 106 w 79"/>
                <a:gd name="T5" fmla="*/ 467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3" name="Freeform 38"/>
            <p:cNvSpPr>
              <a:spLocks/>
            </p:cNvSpPr>
            <p:nvPr/>
          </p:nvSpPr>
          <p:spPr bwMode="auto">
            <a:xfrm>
              <a:off x="2940" y="2599"/>
              <a:ext cx="489" cy="76"/>
            </a:xfrm>
            <a:custGeom>
              <a:avLst/>
              <a:gdLst>
                <a:gd name="T0" fmla="*/ 0 w 360"/>
                <a:gd name="T1" fmla="*/ 74 h 49"/>
                <a:gd name="T2" fmla="*/ 379 w 360"/>
                <a:gd name="T3" fmla="*/ 74 h 49"/>
                <a:gd name="T4" fmla="*/ 488 w 360"/>
                <a:gd name="T5" fmla="*/ 0 h 49"/>
                <a:gd name="T6" fmla="*/ 122 w 360"/>
                <a:gd name="T7" fmla="*/ 0 h 49"/>
                <a:gd name="T8" fmla="*/ 0 w 360"/>
                <a:gd name="T9" fmla="*/ 74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49">
                  <a:moveTo>
                    <a:pt x="0" y="48"/>
                  </a:moveTo>
                  <a:lnTo>
                    <a:pt x="279" y="48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8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4" name="Rectangle 39"/>
            <p:cNvSpPr>
              <a:spLocks noChangeArrowheads="1"/>
            </p:cNvSpPr>
            <p:nvPr/>
          </p:nvSpPr>
          <p:spPr bwMode="auto">
            <a:xfrm>
              <a:off x="3388" y="2679"/>
              <a:ext cx="369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55" name="Freeform 40"/>
            <p:cNvSpPr>
              <a:spLocks/>
            </p:cNvSpPr>
            <p:nvPr/>
          </p:nvSpPr>
          <p:spPr bwMode="auto">
            <a:xfrm>
              <a:off x="3765" y="2600"/>
              <a:ext cx="107" cy="564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2 h 365"/>
                <a:gd name="T4" fmla="*/ 106 w 79"/>
                <a:gd name="T5" fmla="*/ 467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6" name="Freeform 41"/>
            <p:cNvSpPr>
              <a:spLocks/>
            </p:cNvSpPr>
            <p:nvPr/>
          </p:nvSpPr>
          <p:spPr bwMode="auto">
            <a:xfrm>
              <a:off x="3385" y="2599"/>
              <a:ext cx="489" cy="76"/>
            </a:xfrm>
            <a:custGeom>
              <a:avLst/>
              <a:gdLst>
                <a:gd name="T0" fmla="*/ 0 w 360"/>
                <a:gd name="T1" fmla="*/ 74 h 49"/>
                <a:gd name="T2" fmla="*/ 379 w 360"/>
                <a:gd name="T3" fmla="*/ 74 h 49"/>
                <a:gd name="T4" fmla="*/ 488 w 360"/>
                <a:gd name="T5" fmla="*/ 0 h 49"/>
                <a:gd name="T6" fmla="*/ 122 w 360"/>
                <a:gd name="T7" fmla="*/ 0 h 49"/>
                <a:gd name="T8" fmla="*/ 0 w 360"/>
                <a:gd name="T9" fmla="*/ 74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49">
                  <a:moveTo>
                    <a:pt x="0" y="48"/>
                  </a:moveTo>
                  <a:lnTo>
                    <a:pt x="279" y="48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8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7" name="Rectangle 42"/>
            <p:cNvSpPr>
              <a:spLocks noChangeArrowheads="1"/>
            </p:cNvSpPr>
            <p:nvPr/>
          </p:nvSpPr>
          <p:spPr bwMode="auto">
            <a:xfrm>
              <a:off x="3836" y="2679"/>
              <a:ext cx="367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58" name="Freeform 43"/>
            <p:cNvSpPr>
              <a:spLocks/>
            </p:cNvSpPr>
            <p:nvPr/>
          </p:nvSpPr>
          <p:spPr bwMode="auto">
            <a:xfrm>
              <a:off x="4211" y="2600"/>
              <a:ext cx="109" cy="564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2 h 365"/>
                <a:gd name="T4" fmla="*/ 108 w 80"/>
                <a:gd name="T5" fmla="*/ 467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9" name="Freeform 44"/>
            <p:cNvSpPr>
              <a:spLocks/>
            </p:cNvSpPr>
            <p:nvPr/>
          </p:nvSpPr>
          <p:spPr bwMode="auto">
            <a:xfrm>
              <a:off x="3832" y="2599"/>
              <a:ext cx="488" cy="76"/>
            </a:xfrm>
            <a:custGeom>
              <a:avLst/>
              <a:gdLst>
                <a:gd name="T0" fmla="*/ 0 w 360"/>
                <a:gd name="T1" fmla="*/ 74 h 49"/>
                <a:gd name="T2" fmla="*/ 378 w 360"/>
                <a:gd name="T3" fmla="*/ 74 h 49"/>
                <a:gd name="T4" fmla="*/ 487 w 360"/>
                <a:gd name="T5" fmla="*/ 0 h 49"/>
                <a:gd name="T6" fmla="*/ 122 w 360"/>
                <a:gd name="T7" fmla="*/ 0 h 49"/>
                <a:gd name="T8" fmla="*/ 0 w 360"/>
                <a:gd name="T9" fmla="*/ 74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49">
                  <a:moveTo>
                    <a:pt x="0" y="48"/>
                  </a:moveTo>
                  <a:lnTo>
                    <a:pt x="279" y="48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8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0" name="Rectangle 45"/>
            <p:cNvSpPr>
              <a:spLocks noChangeArrowheads="1"/>
            </p:cNvSpPr>
            <p:nvPr/>
          </p:nvSpPr>
          <p:spPr bwMode="auto">
            <a:xfrm>
              <a:off x="2799" y="3366"/>
              <a:ext cx="369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61" name="Freeform 46"/>
            <p:cNvSpPr>
              <a:spLocks/>
            </p:cNvSpPr>
            <p:nvPr/>
          </p:nvSpPr>
          <p:spPr bwMode="auto">
            <a:xfrm>
              <a:off x="3174" y="3286"/>
              <a:ext cx="107" cy="563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1 h 365"/>
                <a:gd name="T4" fmla="*/ 106 w 79"/>
                <a:gd name="T5" fmla="*/ 466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2" name="Freeform 47"/>
            <p:cNvSpPr>
              <a:spLocks/>
            </p:cNvSpPr>
            <p:nvPr/>
          </p:nvSpPr>
          <p:spPr bwMode="auto">
            <a:xfrm>
              <a:off x="2795" y="3281"/>
              <a:ext cx="489" cy="82"/>
            </a:xfrm>
            <a:custGeom>
              <a:avLst/>
              <a:gdLst>
                <a:gd name="T0" fmla="*/ 0 w 360"/>
                <a:gd name="T1" fmla="*/ 80 h 53"/>
                <a:gd name="T2" fmla="*/ 379 w 360"/>
                <a:gd name="T3" fmla="*/ 80 h 53"/>
                <a:gd name="T4" fmla="*/ 488 w 360"/>
                <a:gd name="T5" fmla="*/ 0 h 53"/>
                <a:gd name="T6" fmla="*/ 122 w 360"/>
                <a:gd name="T7" fmla="*/ 0 h 53"/>
                <a:gd name="T8" fmla="*/ 0 w 360"/>
                <a:gd name="T9" fmla="*/ 8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3">
                  <a:moveTo>
                    <a:pt x="0" y="52"/>
                  </a:moveTo>
                  <a:lnTo>
                    <a:pt x="279" y="52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2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3" name="Rectangle 48"/>
            <p:cNvSpPr>
              <a:spLocks noChangeArrowheads="1"/>
            </p:cNvSpPr>
            <p:nvPr/>
          </p:nvSpPr>
          <p:spPr bwMode="auto">
            <a:xfrm>
              <a:off x="3244" y="3366"/>
              <a:ext cx="371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64" name="Freeform 49"/>
            <p:cNvSpPr>
              <a:spLocks/>
            </p:cNvSpPr>
            <p:nvPr/>
          </p:nvSpPr>
          <p:spPr bwMode="auto">
            <a:xfrm>
              <a:off x="3620" y="3286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5" name="Freeform 50"/>
            <p:cNvSpPr>
              <a:spLocks/>
            </p:cNvSpPr>
            <p:nvPr/>
          </p:nvSpPr>
          <p:spPr bwMode="auto">
            <a:xfrm>
              <a:off x="3243" y="3281"/>
              <a:ext cx="488" cy="82"/>
            </a:xfrm>
            <a:custGeom>
              <a:avLst/>
              <a:gdLst>
                <a:gd name="T0" fmla="*/ 0 w 360"/>
                <a:gd name="T1" fmla="*/ 80 h 53"/>
                <a:gd name="T2" fmla="*/ 378 w 360"/>
                <a:gd name="T3" fmla="*/ 80 h 53"/>
                <a:gd name="T4" fmla="*/ 487 w 360"/>
                <a:gd name="T5" fmla="*/ 0 h 53"/>
                <a:gd name="T6" fmla="*/ 122 w 360"/>
                <a:gd name="T7" fmla="*/ 0 h 53"/>
                <a:gd name="T8" fmla="*/ 0 w 360"/>
                <a:gd name="T9" fmla="*/ 8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3">
                  <a:moveTo>
                    <a:pt x="0" y="52"/>
                  </a:moveTo>
                  <a:lnTo>
                    <a:pt x="279" y="52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2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6" name="Rectangle 51"/>
            <p:cNvSpPr>
              <a:spLocks noChangeArrowheads="1"/>
            </p:cNvSpPr>
            <p:nvPr/>
          </p:nvSpPr>
          <p:spPr bwMode="auto">
            <a:xfrm>
              <a:off x="3691" y="3366"/>
              <a:ext cx="370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67" name="Freeform 52"/>
            <p:cNvSpPr>
              <a:spLocks/>
            </p:cNvSpPr>
            <p:nvPr/>
          </p:nvSpPr>
          <p:spPr bwMode="auto">
            <a:xfrm>
              <a:off x="4066" y="3286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8" name="Freeform 53"/>
            <p:cNvSpPr>
              <a:spLocks/>
            </p:cNvSpPr>
            <p:nvPr/>
          </p:nvSpPr>
          <p:spPr bwMode="auto">
            <a:xfrm>
              <a:off x="3689" y="3281"/>
              <a:ext cx="489" cy="82"/>
            </a:xfrm>
            <a:custGeom>
              <a:avLst/>
              <a:gdLst>
                <a:gd name="T0" fmla="*/ 0 w 360"/>
                <a:gd name="T1" fmla="*/ 80 h 53"/>
                <a:gd name="T2" fmla="*/ 379 w 360"/>
                <a:gd name="T3" fmla="*/ 80 h 53"/>
                <a:gd name="T4" fmla="*/ 488 w 360"/>
                <a:gd name="T5" fmla="*/ 0 h 53"/>
                <a:gd name="T6" fmla="*/ 122 w 360"/>
                <a:gd name="T7" fmla="*/ 0 h 53"/>
                <a:gd name="T8" fmla="*/ 0 w 360"/>
                <a:gd name="T9" fmla="*/ 80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3">
                  <a:moveTo>
                    <a:pt x="0" y="52"/>
                  </a:moveTo>
                  <a:lnTo>
                    <a:pt x="279" y="52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2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9" name="Rectangle 54"/>
            <p:cNvSpPr>
              <a:spLocks noChangeArrowheads="1"/>
            </p:cNvSpPr>
            <p:nvPr/>
          </p:nvSpPr>
          <p:spPr bwMode="auto">
            <a:xfrm>
              <a:off x="2799" y="2241"/>
              <a:ext cx="369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70" name="Freeform 55"/>
            <p:cNvSpPr>
              <a:spLocks/>
            </p:cNvSpPr>
            <p:nvPr/>
          </p:nvSpPr>
          <p:spPr bwMode="auto">
            <a:xfrm>
              <a:off x="3174" y="2164"/>
              <a:ext cx="107" cy="563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1 h 365"/>
                <a:gd name="T4" fmla="*/ 106 w 79"/>
                <a:gd name="T5" fmla="*/ 466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1" name="Freeform 56"/>
            <p:cNvSpPr>
              <a:spLocks/>
            </p:cNvSpPr>
            <p:nvPr/>
          </p:nvSpPr>
          <p:spPr bwMode="auto">
            <a:xfrm>
              <a:off x="2795" y="2159"/>
              <a:ext cx="489" cy="77"/>
            </a:xfrm>
            <a:custGeom>
              <a:avLst/>
              <a:gdLst>
                <a:gd name="T0" fmla="*/ 0 w 360"/>
                <a:gd name="T1" fmla="*/ 75 h 50"/>
                <a:gd name="T2" fmla="*/ 379 w 360"/>
                <a:gd name="T3" fmla="*/ 75 h 50"/>
                <a:gd name="T4" fmla="*/ 488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2" name="Rectangle 57"/>
            <p:cNvSpPr>
              <a:spLocks noChangeArrowheads="1"/>
            </p:cNvSpPr>
            <p:nvPr/>
          </p:nvSpPr>
          <p:spPr bwMode="auto">
            <a:xfrm>
              <a:off x="3244" y="2241"/>
              <a:ext cx="371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73" name="Freeform 58"/>
            <p:cNvSpPr>
              <a:spLocks/>
            </p:cNvSpPr>
            <p:nvPr/>
          </p:nvSpPr>
          <p:spPr bwMode="auto">
            <a:xfrm>
              <a:off x="3620" y="2164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4" name="Freeform 59"/>
            <p:cNvSpPr>
              <a:spLocks/>
            </p:cNvSpPr>
            <p:nvPr/>
          </p:nvSpPr>
          <p:spPr bwMode="auto">
            <a:xfrm>
              <a:off x="3243" y="2159"/>
              <a:ext cx="488" cy="77"/>
            </a:xfrm>
            <a:custGeom>
              <a:avLst/>
              <a:gdLst>
                <a:gd name="T0" fmla="*/ 0 w 360"/>
                <a:gd name="T1" fmla="*/ 75 h 50"/>
                <a:gd name="T2" fmla="*/ 378 w 360"/>
                <a:gd name="T3" fmla="*/ 75 h 50"/>
                <a:gd name="T4" fmla="*/ 487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5" name="Rectangle 60"/>
            <p:cNvSpPr>
              <a:spLocks noChangeArrowheads="1"/>
            </p:cNvSpPr>
            <p:nvPr/>
          </p:nvSpPr>
          <p:spPr bwMode="auto">
            <a:xfrm>
              <a:off x="3691" y="2241"/>
              <a:ext cx="370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76" name="Freeform 61"/>
            <p:cNvSpPr>
              <a:spLocks/>
            </p:cNvSpPr>
            <p:nvPr/>
          </p:nvSpPr>
          <p:spPr bwMode="auto">
            <a:xfrm>
              <a:off x="4066" y="2164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7" name="Freeform 62"/>
            <p:cNvSpPr>
              <a:spLocks/>
            </p:cNvSpPr>
            <p:nvPr/>
          </p:nvSpPr>
          <p:spPr bwMode="auto">
            <a:xfrm>
              <a:off x="3689" y="2159"/>
              <a:ext cx="489" cy="77"/>
            </a:xfrm>
            <a:custGeom>
              <a:avLst/>
              <a:gdLst>
                <a:gd name="T0" fmla="*/ 0 w 360"/>
                <a:gd name="T1" fmla="*/ 75 h 50"/>
                <a:gd name="T2" fmla="*/ 379 w 360"/>
                <a:gd name="T3" fmla="*/ 75 h 50"/>
                <a:gd name="T4" fmla="*/ 488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8" name="Rectangle 63"/>
            <p:cNvSpPr>
              <a:spLocks noChangeArrowheads="1"/>
            </p:cNvSpPr>
            <p:nvPr/>
          </p:nvSpPr>
          <p:spPr bwMode="auto">
            <a:xfrm>
              <a:off x="2799" y="2807"/>
              <a:ext cx="369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79" name="Freeform 64"/>
            <p:cNvSpPr>
              <a:spLocks/>
            </p:cNvSpPr>
            <p:nvPr/>
          </p:nvSpPr>
          <p:spPr bwMode="auto">
            <a:xfrm>
              <a:off x="3174" y="2729"/>
              <a:ext cx="107" cy="563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1 h 365"/>
                <a:gd name="T4" fmla="*/ 106 w 79"/>
                <a:gd name="T5" fmla="*/ 466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0" name="Freeform 65"/>
            <p:cNvSpPr>
              <a:spLocks/>
            </p:cNvSpPr>
            <p:nvPr/>
          </p:nvSpPr>
          <p:spPr bwMode="auto">
            <a:xfrm>
              <a:off x="2795" y="2725"/>
              <a:ext cx="489" cy="79"/>
            </a:xfrm>
            <a:custGeom>
              <a:avLst/>
              <a:gdLst>
                <a:gd name="T0" fmla="*/ 0 w 360"/>
                <a:gd name="T1" fmla="*/ 77 h 51"/>
                <a:gd name="T2" fmla="*/ 379 w 360"/>
                <a:gd name="T3" fmla="*/ 77 h 51"/>
                <a:gd name="T4" fmla="*/ 488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1" name="Rectangle 66"/>
            <p:cNvSpPr>
              <a:spLocks noChangeArrowheads="1"/>
            </p:cNvSpPr>
            <p:nvPr/>
          </p:nvSpPr>
          <p:spPr bwMode="auto">
            <a:xfrm>
              <a:off x="3244" y="2807"/>
              <a:ext cx="371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82" name="Freeform 67"/>
            <p:cNvSpPr>
              <a:spLocks/>
            </p:cNvSpPr>
            <p:nvPr/>
          </p:nvSpPr>
          <p:spPr bwMode="auto">
            <a:xfrm>
              <a:off x="3620" y="2729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3" name="Freeform 68"/>
            <p:cNvSpPr>
              <a:spLocks/>
            </p:cNvSpPr>
            <p:nvPr/>
          </p:nvSpPr>
          <p:spPr bwMode="auto">
            <a:xfrm>
              <a:off x="3243" y="2725"/>
              <a:ext cx="488" cy="79"/>
            </a:xfrm>
            <a:custGeom>
              <a:avLst/>
              <a:gdLst>
                <a:gd name="T0" fmla="*/ 0 w 360"/>
                <a:gd name="T1" fmla="*/ 77 h 51"/>
                <a:gd name="T2" fmla="*/ 378 w 360"/>
                <a:gd name="T3" fmla="*/ 77 h 51"/>
                <a:gd name="T4" fmla="*/ 487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4" name="Rectangle 69"/>
            <p:cNvSpPr>
              <a:spLocks noChangeArrowheads="1"/>
            </p:cNvSpPr>
            <p:nvPr/>
          </p:nvSpPr>
          <p:spPr bwMode="auto">
            <a:xfrm>
              <a:off x="3691" y="2807"/>
              <a:ext cx="370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85" name="Freeform 70"/>
            <p:cNvSpPr>
              <a:spLocks/>
            </p:cNvSpPr>
            <p:nvPr/>
          </p:nvSpPr>
          <p:spPr bwMode="auto">
            <a:xfrm>
              <a:off x="4066" y="2729"/>
              <a:ext cx="109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8 w 80"/>
                <a:gd name="T5" fmla="*/ 466 h 365"/>
                <a:gd name="T6" fmla="*/ 108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6" name="Freeform 71"/>
            <p:cNvSpPr>
              <a:spLocks/>
            </p:cNvSpPr>
            <p:nvPr/>
          </p:nvSpPr>
          <p:spPr bwMode="auto">
            <a:xfrm>
              <a:off x="3689" y="2725"/>
              <a:ext cx="489" cy="79"/>
            </a:xfrm>
            <a:custGeom>
              <a:avLst/>
              <a:gdLst>
                <a:gd name="T0" fmla="*/ 0 w 360"/>
                <a:gd name="T1" fmla="*/ 77 h 51"/>
                <a:gd name="T2" fmla="*/ 379 w 360"/>
                <a:gd name="T3" fmla="*/ 77 h 51"/>
                <a:gd name="T4" fmla="*/ 488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7" name="Rectangle 72"/>
            <p:cNvSpPr>
              <a:spLocks noChangeArrowheads="1"/>
            </p:cNvSpPr>
            <p:nvPr/>
          </p:nvSpPr>
          <p:spPr bwMode="auto">
            <a:xfrm>
              <a:off x="2635" y="3494"/>
              <a:ext cx="371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88" name="Freeform 73"/>
            <p:cNvSpPr>
              <a:spLocks/>
            </p:cNvSpPr>
            <p:nvPr/>
          </p:nvSpPr>
          <p:spPr bwMode="auto">
            <a:xfrm>
              <a:off x="3011" y="3415"/>
              <a:ext cx="108" cy="562"/>
            </a:xfrm>
            <a:custGeom>
              <a:avLst/>
              <a:gdLst>
                <a:gd name="T0" fmla="*/ 0 w 80"/>
                <a:gd name="T1" fmla="*/ 76 h 364"/>
                <a:gd name="T2" fmla="*/ 0 w 80"/>
                <a:gd name="T3" fmla="*/ 560 h 364"/>
                <a:gd name="T4" fmla="*/ 107 w 80"/>
                <a:gd name="T5" fmla="*/ 465 h 364"/>
                <a:gd name="T6" fmla="*/ 107 w 80"/>
                <a:gd name="T7" fmla="*/ 0 h 364"/>
                <a:gd name="T8" fmla="*/ 0 w 80"/>
                <a:gd name="T9" fmla="*/ 76 h 3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4">
                  <a:moveTo>
                    <a:pt x="0" y="49"/>
                  </a:moveTo>
                  <a:lnTo>
                    <a:pt x="0" y="363"/>
                  </a:lnTo>
                  <a:lnTo>
                    <a:pt x="79" y="301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9" name="Freeform 74"/>
            <p:cNvSpPr>
              <a:spLocks/>
            </p:cNvSpPr>
            <p:nvPr/>
          </p:nvSpPr>
          <p:spPr bwMode="auto">
            <a:xfrm>
              <a:off x="2634" y="3412"/>
              <a:ext cx="488" cy="79"/>
            </a:xfrm>
            <a:custGeom>
              <a:avLst/>
              <a:gdLst>
                <a:gd name="T0" fmla="*/ 0 w 360"/>
                <a:gd name="T1" fmla="*/ 77 h 51"/>
                <a:gd name="T2" fmla="*/ 378 w 360"/>
                <a:gd name="T3" fmla="*/ 77 h 51"/>
                <a:gd name="T4" fmla="*/ 487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0" name="Rectangle 75"/>
            <p:cNvSpPr>
              <a:spLocks noChangeArrowheads="1"/>
            </p:cNvSpPr>
            <p:nvPr/>
          </p:nvSpPr>
          <p:spPr bwMode="auto">
            <a:xfrm>
              <a:off x="3081" y="3494"/>
              <a:ext cx="372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91" name="Freeform 76"/>
            <p:cNvSpPr>
              <a:spLocks/>
            </p:cNvSpPr>
            <p:nvPr/>
          </p:nvSpPr>
          <p:spPr bwMode="auto">
            <a:xfrm>
              <a:off x="3459" y="3415"/>
              <a:ext cx="107" cy="562"/>
            </a:xfrm>
            <a:custGeom>
              <a:avLst/>
              <a:gdLst>
                <a:gd name="T0" fmla="*/ 0 w 79"/>
                <a:gd name="T1" fmla="*/ 76 h 364"/>
                <a:gd name="T2" fmla="*/ 0 w 79"/>
                <a:gd name="T3" fmla="*/ 560 h 364"/>
                <a:gd name="T4" fmla="*/ 106 w 79"/>
                <a:gd name="T5" fmla="*/ 465 h 364"/>
                <a:gd name="T6" fmla="*/ 106 w 79"/>
                <a:gd name="T7" fmla="*/ 0 h 364"/>
                <a:gd name="T8" fmla="*/ 0 w 79"/>
                <a:gd name="T9" fmla="*/ 76 h 3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4">
                  <a:moveTo>
                    <a:pt x="0" y="49"/>
                  </a:moveTo>
                  <a:lnTo>
                    <a:pt x="0" y="363"/>
                  </a:lnTo>
                  <a:lnTo>
                    <a:pt x="78" y="301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2" name="Freeform 77"/>
            <p:cNvSpPr>
              <a:spLocks/>
            </p:cNvSpPr>
            <p:nvPr/>
          </p:nvSpPr>
          <p:spPr bwMode="auto">
            <a:xfrm>
              <a:off x="3079" y="3412"/>
              <a:ext cx="488" cy="79"/>
            </a:xfrm>
            <a:custGeom>
              <a:avLst/>
              <a:gdLst>
                <a:gd name="T0" fmla="*/ 0 w 360"/>
                <a:gd name="T1" fmla="*/ 77 h 51"/>
                <a:gd name="T2" fmla="*/ 378 w 360"/>
                <a:gd name="T3" fmla="*/ 77 h 51"/>
                <a:gd name="T4" fmla="*/ 487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3" name="Rectangle 78"/>
            <p:cNvSpPr>
              <a:spLocks noChangeArrowheads="1"/>
            </p:cNvSpPr>
            <p:nvPr/>
          </p:nvSpPr>
          <p:spPr bwMode="auto">
            <a:xfrm>
              <a:off x="3529" y="3494"/>
              <a:ext cx="370" cy="47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94" name="Freeform 79"/>
            <p:cNvSpPr>
              <a:spLocks/>
            </p:cNvSpPr>
            <p:nvPr/>
          </p:nvSpPr>
          <p:spPr bwMode="auto">
            <a:xfrm>
              <a:off x="3905" y="3415"/>
              <a:ext cx="108" cy="562"/>
            </a:xfrm>
            <a:custGeom>
              <a:avLst/>
              <a:gdLst>
                <a:gd name="T0" fmla="*/ 0 w 80"/>
                <a:gd name="T1" fmla="*/ 76 h 364"/>
                <a:gd name="T2" fmla="*/ 0 w 80"/>
                <a:gd name="T3" fmla="*/ 560 h 364"/>
                <a:gd name="T4" fmla="*/ 107 w 80"/>
                <a:gd name="T5" fmla="*/ 465 h 364"/>
                <a:gd name="T6" fmla="*/ 107 w 80"/>
                <a:gd name="T7" fmla="*/ 0 h 364"/>
                <a:gd name="T8" fmla="*/ 0 w 80"/>
                <a:gd name="T9" fmla="*/ 76 h 3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4">
                  <a:moveTo>
                    <a:pt x="0" y="49"/>
                  </a:moveTo>
                  <a:lnTo>
                    <a:pt x="0" y="363"/>
                  </a:lnTo>
                  <a:lnTo>
                    <a:pt x="79" y="301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5" name="Freeform 80"/>
            <p:cNvSpPr>
              <a:spLocks/>
            </p:cNvSpPr>
            <p:nvPr/>
          </p:nvSpPr>
          <p:spPr bwMode="auto">
            <a:xfrm>
              <a:off x="3525" y="3412"/>
              <a:ext cx="488" cy="79"/>
            </a:xfrm>
            <a:custGeom>
              <a:avLst/>
              <a:gdLst>
                <a:gd name="T0" fmla="*/ 0 w 360"/>
                <a:gd name="T1" fmla="*/ 77 h 51"/>
                <a:gd name="T2" fmla="*/ 378 w 360"/>
                <a:gd name="T3" fmla="*/ 77 h 51"/>
                <a:gd name="T4" fmla="*/ 487 w 360"/>
                <a:gd name="T5" fmla="*/ 0 h 51"/>
                <a:gd name="T6" fmla="*/ 122 w 360"/>
                <a:gd name="T7" fmla="*/ 0 h 51"/>
                <a:gd name="T8" fmla="*/ 0 w 360"/>
                <a:gd name="T9" fmla="*/ 77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1">
                  <a:moveTo>
                    <a:pt x="0" y="50"/>
                  </a:moveTo>
                  <a:lnTo>
                    <a:pt x="279" y="50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0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6" name="Rectangle 81"/>
            <p:cNvSpPr>
              <a:spLocks noChangeArrowheads="1"/>
            </p:cNvSpPr>
            <p:nvPr/>
          </p:nvSpPr>
          <p:spPr bwMode="auto">
            <a:xfrm>
              <a:off x="2635" y="2372"/>
              <a:ext cx="371" cy="477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97" name="Freeform 82"/>
            <p:cNvSpPr>
              <a:spLocks/>
            </p:cNvSpPr>
            <p:nvPr/>
          </p:nvSpPr>
          <p:spPr bwMode="auto">
            <a:xfrm>
              <a:off x="3011" y="2293"/>
              <a:ext cx="108" cy="564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2 h 365"/>
                <a:gd name="T4" fmla="*/ 107 w 80"/>
                <a:gd name="T5" fmla="*/ 467 h 365"/>
                <a:gd name="T6" fmla="*/ 107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8" name="Freeform 83"/>
            <p:cNvSpPr>
              <a:spLocks/>
            </p:cNvSpPr>
            <p:nvPr/>
          </p:nvSpPr>
          <p:spPr bwMode="auto">
            <a:xfrm>
              <a:off x="2634" y="2292"/>
              <a:ext cx="488" cy="77"/>
            </a:xfrm>
            <a:custGeom>
              <a:avLst/>
              <a:gdLst>
                <a:gd name="T0" fmla="*/ 0 w 360"/>
                <a:gd name="T1" fmla="*/ 75 h 50"/>
                <a:gd name="T2" fmla="*/ 378 w 360"/>
                <a:gd name="T3" fmla="*/ 75 h 50"/>
                <a:gd name="T4" fmla="*/ 487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9" name="Rectangle 84"/>
            <p:cNvSpPr>
              <a:spLocks noChangeArrowheads="1"/>
            </p:cNvSpPr>
            <p:nvPr/>
          </p:nvSpPr>
          <p:spPr bwMode="auto">
            <a:xfrm>
              <a:off x="3081" y="2372"/>
              <a:ext cx="372" cy="477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400" name="Freeform 85"/>
            <p:cNvSpPr>
              <a:spLocks/>
            </p:cNvSpPr>
            <p:nvPr/>
          </p:nvSpPr>
          <p:spPr bwMode="auto">
            <a:xfrm>
              <a:off x="3459" y="2293"/>
              <a:ext cx="107" cy="564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2 h 365"/>
                <a:gd name="T4" fmla="*/ 106 w 79"/>
                <a:gd name="T5" fmla="*/ 467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1" name="Freeform 86"/>
            <p:cNvSpPr>
              <a:spLocks/>
            </p:cNvSpPr>
            <p:nvPr/>
          </p:nvSpPr>
          <p:spPr bwMode="auto">
            <a:xfrm>
              <a:off x="3079" y="2292"/>
              <a:ext cx="488" cy="77"/>
            </a:xfrm>
            <a:custGeom>
              <a:avLst/>
              <a:gdLst>
                <a:gd name="T0" fmla="*/ 0 w 360"/>
                <a:gd name="T1" fmla="*/ 75 h 50"/>
                <a:gd name="T2" fmla="*/ 378 w 360"/>
                <a:gd name="T3" fmla="*/ 75 h 50"/>
                <a:gd name="T4" fmla="*/ 487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2" name="Rectangle 87"/>
            <p:cNvSpPr>
              <a:spLocks noChangeArrowheads="1"/>
            </p:cNvSpPr>
            <p:nvPr/>
          </p:nvSpPr>
          <p:spPr bwMode="auto">
            <a:xfrm>
              <a:off x="3529" y="2372"/>
              <a:ext cx="370" cy="477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403" name="Freeform 88"/>
            <p:cNvSpPr>
              <a:spLocks/>
            </p:cNvSpPr>
            <p:nvPr/>
          </p:nvSpPr>
          <p:spPr bwMode="auto">
            <a:xfrm>
              <a:off x="3905" y="2293"/>
              <a:ext cx="108" cy="564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2 h 365"/>
                <a:gd name="T4" fmla="*/ 107 w 80"/>
                <a:gd name="T5" fmla="*/ 467 h 365"/>
                <a:gd name="T6" fmla="*/ 107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4" name="Freeform 89"/>
            <p:cNvSpPr>
              <a:spLocks/>
            </p:cNvSpPr>
            <p:nvPr/>
          </p:nvSpPr>
          <p:spPr bwMode="auto">
            <a:xfrm>
              <a:off x="3525" y="2292"/>
              <a:ext cx="488" cy="77"/>
            </a:xfrm>
            <a:custGeom>
              <a:avLst/>
              <a:gdLst>
                <a:gd name="T0" fmla="*/ 0 w 360"/>
                <a:gd name="T1" fmla="*/ 75 h 50"/>
                <a:gd name="T2" fmla="*/ 378 w 360"/>
                <a:gd name="T3" fmla="*/ 75 h 50"/>
                <a:gd name="T4" fmla="*/ 487 w 360"/>
                <a:gd name="T5" fmla="*/ 0 h 50"/>
                <a:gd name="T6" fmla="*/ 122 w 360"/>
                <a:gd name="T7" fmla="*/ 0 h 50"/>
                <a:gd name="T8" fmla="*/ 0 w 360"/>
                <a:gd name="T9" fmla="*/ 75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0">
                  <a:moveTo>
                    <a:pt x="0" y="49"/>
                  </a:moveTo>
                  <a:lnTo>
                    <a:pt x="279" y="49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5" name="Rectangle 90"/>
            <p:cNvSpPr>
              <a:spLocks noChangeArrowheads="1"/>
            </p:cNvSpPr>
            <p:nvPr/>
          </p:nvSpPr>
          <p:spPr bwMode="auto">
            <a:xfrm>
              <a:off x="2635" y="2938"/>
              <a:ext cx="371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406" name="Freeform 91"/>
            <p:cNvSpPr>
              <a:spLocks/>
            </p:cNvSpPr>
            <p:nvPr/>
          </p:nvSpPr>
          <p:spPr bwMode="auto">
            <a:xfrm>
              <a:off x="3011" y="2858"/>
              <a:ext cx="108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7 w 80"/>
                <a:gd name="T5" fmla="*/ 466 h 365"/>
                <a:gd name="T6" fmla="*/ 107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7" name="Freeform 92"/>
            <p:cNvSpPr>
              <a:spLocks/>
            </p:cNvSpPr>
            <p:nvPr/>
          </p:nvSpPr>
          <p:spPr bwMode="auto">
            <a:xfrm>
              <a:off x="2634" y="2855"/>
              <a:ext cx="488" cy="80"/>
            </a:xfrm>
            <a:custGeom>
              <a:avLst/>
              <a:gdLst>
                <a:gd name="T0" fmla="*/ 0 w 360"/>
                <a:gd name="T1" fmla="*/ 78 h 52"/>
                <a:gd name="T2" fmla="*/ 378 w 360"/>
                <a:gd name="T3" fmla="*/ 78 h 52"/>
                <a:gd name="T4" fmla="*/ 487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8" name="Rectangle 93"/>
            <p:cNvSpPr>
              <a:spLocks noChangeArrowheads="1"/>
            </p:cNvSpPr>
            <p:nvPr/>
          </p:nvSpPr>
          <p:spPr bwMode="auto">
            <a:xfrm>
              <a:off x="3081" y="2938"/>
              <a:ext cx="372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409" name="Freeform 94"/>
            <p:cNvSpPr>
              <a:spLocks/>
            </p:cNvSpPr>
            <p:nvPr/>
          </p:nvSpPr>
          <p:spPr bwMode="auto">
            <a:xfrm>
              <a:off x="3459" y="2858"/>
              <a:ext cx="107" cy="563"/>
            </a:xfrm>
            <a:custGeom>
              <a:avLst/>
              <a:gdLst>
                <a:gd name="T0" fmla="*/ 0 w 79"/>
                <a:gd name="T1" fmla="*/ 76 h 365"/>
                <a:gd name="T2" fmla="*/ 0 w 79"/>
                <a:gd name="T3" fmla="*/ 561 h 365"/>
                <a:gd name="T4" fmla="*/ 106 w 79"/>
                <a:gd name="T5" fmla="*/ 466 h 365"/>
                <a:gd name="T6" fmla="*/ 106 w 79"/>
                <a:gd name="T7" fmla="*/ 0 h 365"/>
                <a:gd name="T8" fmla="*/ 0 w 79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365">
                  <a:moveTo>
                    <a:pt x="0" y="49"/>
                  </a:moveTo>
                  <a:lnTo>
                    <a:pt x="0" y="364"/>
                  </a:lnTo>
                  <a:lnTo>
                    <a:pt x="78" y="302"/>
                  </a:lnTo>
                  <a:lnTo>
                    <a:pt x="78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0" name="Freeform 95"/>
            <p:cNvSpPr>
              <a:spLocks/>
            </p:cNvSpPr>
            <p:nvPr/>
          </p:nvSpPr>
          <p:spPr bwMode="auto">
            <a:xfrm>
              <a:off x="3079" y="2855"/>
              <a:ext cx="488" cy="80"/>
            </a:xfrm>
            <a:custGeom>
              <a:avLst/>
              <a:gdLst>
                <a:gd name="T0" fmla="*/ 0 w 360"/>
                <a:gd name="T1" fmla="*/ 78 h 52"/>
                <a:gd name="T2" fmla="*/ 378 w 360"/>
                <a:gd name="T3" fmla="*/ 78 h 52"/>
                <a:gd name="T4" fmla="*/ 487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1" name="Rectangle 96"/>
            <p:cNvSpPr>
              <a:spLocks noChangeArrowheads="1"/>
            </p:cNvSpPr>
            <p:nvPr/>
          </p:nvSpPr>
          <p:spPr bwMode="auto">
            <a:xfrm>
              <a:off x="3529" y="2938"/>
              <a:ext cx="370" cy="476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412" name="Freeform 97"/>
            <p:cNvSpPr>
              <a:spLocks/>
            </p:cNvSpPr>
            <p:nvPr/>
          </p:nvSpPr>
          <p:spPr bwMode="auto">
            <a:xfrm>
              <a:off x="3905" y="2858"/>
              <a:ext cx="108" cy="563"/>
            </a:xfrm>
            <a:custGeom>
              <a:avLst/>
              <a:gdLst>
                <a:gd name="T0" fmla="*/ 0 w 80"/>
                <a:gd name="T1" fmla="*/ 76 h 365"/>
                <a:gd name="T2" fmla="*/ 0 w 80"/>
                <a:gd name="T3" fmla="*/ 561 h 365"/>
                <a:gd name="T4" fmla="*/ 107 w 80"/>
                <a:gd name="T5" fmla="*/ 466 h 365"/>
                <a:gd name="T6" fmla="*/ 107 w 80"/>
                <a:gd name="T7" fmla="*/ 0 h 365"/>
                <a:gd name="T8" fmla="*/ 0 w 80"/>
                <a:gd name="T9" fmla="*/ 7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" h="365">
                  <a:moveTo>
                    <a:pt x="0" y="49"/>
                  </a:moveTo>
                  <a:lnTo>
                    <a:pt x="0" y="364"/>
                  </a:lnTo>
                  <a:lnTo>
                    <a:pt x="79" y="302"/>
                  </a:lnTo>
                  <a:lnTo>
                    <a:pt x="79" y="0"/>
                  </a:lnTo>
                  <a:lnTo>
                    <a:pt x="0" y="49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3" name="Freeform 98"/>
            <p:cNvSpPr>
              <a:spLocks/>
            </p:cNvSpPr>
            <p:nvPr/>
          </p:nvSpPr>
          <p:spPr bwMode="auto">
            <a:xfrm>
              <a:off x="3525" y="2855"/>
              <a:ext cx="488" cy="80"/>
            </a:xfrm>
            <a:custGeom>
              <a:avLst/>
              <a:gdLst>
                <a:gd name="T0" fmla="*/ 0 w 360"/>
                <a:gd name="T1" fmla="*/ 78 h 52"/>
                <a:gd name="T2" fmla="*/ 378 w 360"/>
                <a:gd name="T3" fmla="*/ 78 h 52"/>
                <a:gd name="T4" fmla="*/ 487 w 360"/>
                <a:gd name="T5" fmla="*/ 0 h 52"/>
                <a:gd name="T6" fmla="*/ 122 w 360"/>
                <a:gd name="T7" fmla="*/ 0 h 52"/>
                <a:gd name="T8" fmla="*/ 0 w 360"/>
                <a:gd name="T9" fmla="*/ 78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0" h="52">
                  <a:moveTo>
                    <a:pt x="0" y="51"/>
                  </a:moveTo>
                  <a:lnTo>
                    <a:pt x="279" y="51"/>
                  </a:lnTo>
                  <a:lnTo>
                    <a:pt x="359" y="0"/>
                  </a:lnTo>
                  <a:lnTo>
                    <a:pt x="90" y="0"/>
                  </a:lnTo>
                  <a:lnTo>
                    <a:pt x="0" y="51"/>
                  </a:lnTo>
                </a:path>
              </a:pathLst>
            </a:custGeom>
            <a:solidFill>
              <a:srgbClr val="CC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923" name="Rectangle 99"/>
            <p:cNvSpPr>
              <a:spLocks noChangeArrowheads="1"/>
            </p:cNvSpPr>
            <p:nvPr/>
          </p:nvSpPr>
          <p:spPr bwMode="auto">
            <a:xfrm>
              <a:off x="2721" y="2969"/>
              <a:ext cx="1182" cy="288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marL="457200" indent="-4572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971550" indent="-3429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3716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indent="-1714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00250" indent="-1714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457450" indent="-1714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14650" indent="-1714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371850" indent="-1714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29050" indent="-1714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30000"/>
                </a:spcBef>
                <a:defRPr/>
              </a:pPr>
              <a:r>
                <a:rPr lang="en-US" b="1" smtClean="0">
                  <a:solidFill>
                    <a:schemeClr val="bg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Penjualan $</a:t>
              </a:r>
            </a:p>
          </p:txBody>
        </p:sp>
        <p:sp>
          <p:nvSpPr>
            <p:cNvPr id="13415" name="Rectangle 100"/>
            <p:cNvSpPr>
              <a:spLocks noChangeArrowheads="1"/>
            </p:cNvSpPr>
            <p:nvPr/>
          </p:nvSpPr>
          <p:spPr bwMode="auto">
            <a:xfrm>
              <a:off x="3498" y="1753"/>
              <a:ext cx="430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323</a:t>
              </a:r>
            </a:p>
          </p:txBody>
        </p:sp>
        <p:sp>
          <p:nvSpPr>
            <p:cNvPr id="13416" name="Rectangle 101"/>
            <p:cNvSpPr>
              <a:spLocks noChangeArrowheads="1"/>
            </p:cNvSpPr>
            <p:nvPr/>
          </p:nvSpPr>
          <p:spPr bwMode="auto">
            <a:xfrm>
              <a:off x="3889" y="1753"/>
              <a:ext cx="49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200"/>
                <a:t>714</a:t>
              </a:r>
            </a:p>
          </p:txBody>
        </p:sp>
      </p:grpSp>
      <p:sp>
        <p:nvSpPr>
          <p:cNvPr id="13323" name="Rectangle 102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Operations on Dimensional Models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752600"/>
            <a:ext cx="7772400" cy="39624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Slicing &amp; Dicing</a:t>
            </a:r>
          </a:p>
          <a:p>
            <a:pPr lvl="1" eaLnBrk="1" hangingPunct="1"/>
            <a:r>
              <a:rPr lang="en-US" sz="2400" smtClean="0">
                <a:latin typeface="Arial" panose="020B0604020202020204" pitchFamily="34" charset="0"/>
              </a:rPr>
              <a:t>Mengambil potongan kubus berdasarkan nilai tertentu pada satu atau beberapa dimensinya</a:t>
            </a:r>
          </a:p>
          <a:p>
            <a:pPr lvl="4" eaLnBrk="1" hangingPunct="1"/>
            <a:endParaRPr lang="en-US" sz="2400" b="1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Pivoting</a:t>
            </a:r>
          </a:p>
          <a:p>
            <a:pPr lvl="1" eaLnBrk="1" hangingPunct="1"/>
            <a:r>
              <a:rPr lang="en-US" sz="2400" smtClean="0">
                <a:latin typeface="Arial" panose="020B0604020202020204" pitchFamily="34" charset="0"/>
              </a:rPr>
              <a:t>Menampilkan nilai-nilai ukuran dalam tata letak tabel yang berbeda</a:t>
            </a:r>
          </a:p>
          <a:p>
            <a:pPr lvl="1" eaLnBrk="1" hangingPunct="1"/>
            <a:r>
              <a:rPr lang="en-US" sz="2400" smtClean="0">
                <a:latin typeface="Arial" panose="020B0604020202020204" pitchFamily="34" charset="0"/>
              </a:rPr>
              <a:t>Menggabungkan dua atau lebih dimensi kedalam hierarki sub-dimensi dalam tampilan tabel</a:t>
            </a:r>
            <a:endParaRPr lang="en-US" sz="2400" smtClean="0"/>
          </a:p>
        </p:txBody>
      </p:sp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Slice, Dice &amp; Pivot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23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1646238" y="2081213"/>
            <a:ext cx="777875" cy="366712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2</a:t>
            </a:r>
          </a:p>
        </p:txBody>
      </p:sp>
      <p:graphicFrame>
        <p:nvGraphicFramePr>
          <p:cNvPr id="15365" name="Object 3"/>
          <p:cNvGraphicFramePr>
            <a:graphicFrameLocks/>
          </p:cNvGraphicFramePr>
          <p:nvPr/>
        </p:nvGraphicFramePr>
        <p:xfrm>
          <a:off x="2405063" y="20875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Worksheet" r:id="rId3" imgW="2806700" imgH="711200" progId="Excel.Sheet.8">
                  <p:embed/>
                </p:oleObj>
              </mc:Choice>
              <mc:Fallback>
                <p:oleObj name="Worksheet" r:id="rId3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5063" y="20875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Rectangle 4"/>
          <p:cNvSpPr>
            <a:spLocks noChangeArrowheads="1"/>
          </p:cNvSpPr>
          <p:nvPr/>
        </p:nvSpPr>
        <p:spPr bwMode="auto">
          <a:xfrm>
            <a:off x="2292350" y="2597150"/>
            <a:ext cx="2578100" cy="749300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graphicFrame>
        <p:nvGraphicFramePr>
          <p:cNvPr id="15367" name="Object 5"/>
          <p:cNvGraphicFramePr>
            <a:graphicFrameLocks/>
          </p:cNvGraphicFramePr>
          <p:nvPr/>
        </p:nvGraphicFramePr>
        <p:xfrm>
          <a:off x="2100263" y="26209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Worksheet" r:id="rId5" imgW="2806700" imgH="711200" progId="Excel.Sheet.8">
                  <p:embed/>
                </p:oleObj>
              </mc:Choice>
              <mc:Fallback>
                <p:oleObj name="Worksheet" r:id="rId5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0263" y="26209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8" name="Line 6"/>
          <p:cNvSpPr>
            <a:spLocks noChangeShapeType="1"/>
          </p:cNvSpPr>
          <p:nvPr/>
        </p:nvSpPr>
        <p:spPr bwMode="auto">
          <a:xfrm flipV="1">
            <a:off x="2286000" y="1600200"/>
            <a:ext cx="60960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Line 7"/>
          <p:cNvSpPr>
            <a:spLocks noChangeShapeType="1"/>
          </p:cNvSpPr>
          <p:nvPr/>
        </p:nvSpPr>
        <p:spPr bwMode="auto">
          <a:xfrm flipV="1">
            <a:off x="4876800" y="1600200"/>
            <a:ext cx="53340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Line 8"/>
          <p:cNvSpPr>
            <a:spLocks noChangeShapeType="1"/>
          </p:cNvSpPr>
          <p:nvPr/>
        </p:nvSpPr>
        <p:spPr bwMode="auto">
          <a:xfrm flipV="1">
            <a:off x="4876800" y="2438400"/>
            <a:ext cx="533400" cy="914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Rectangle 9"/>
          <p:cNvSpPr>
            <a:spLocks noChangeArrowheads="1"/>
          </p:cNvSpPr>
          <p:nvPr/>
        </p:nvSpPr>
        <p:spPr bwMode="auto">
          <a:xfrm>
            <a:off x="1238250" y="2638425"/>
            <a:ext cx="838200" cy="366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1</a:t>
            </a:r>
          </a:p>
        </p:txBody>
      </p:sp>
      <p:sp>
        <p:nvSpPr>
          <p:cNvPr id="15372" name="Line 10"/>
          <p:cNvSpPr>
            <a:spLocks noChangeShapeType="1"/>
          </p:cNvSpPr>
          <p:nvPr/>
        </p:nvSpPr>
        <p:spPr bwMode="auto">
          <a:xfrm>
            <a:off x="2895600" y="1600200"/>
            <a:ext cx="2514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Line 11"/>
          <p:cNvSpPr>
            <a:spLocks noChangeShapeType="1"/>
          </p:cNvSpPr>
          <p:nvPr/>
        </p:nvSpPr>
        <p:spPr bwMode="auto">
          <a:xfrm>
            <a:off x="5410200" y="1600200"/>
            <a:ext cx="0" cy="838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Line 12"/>
          <p:cNvSpPr>
            <a:spLocks noChangeShapeType="1"/>
          </p:cNvSpPr>
          <p:nvPr/>
        </p:nvSpPr>
        <p:spPr bwMode="auto">
          <a:xfrm>
            <a:off x="3581400" y="3581400"/>
            <a:ext cx="0" cy="914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5375" name="Object 13"/>
          <p:cNvGraphicFramePr>
            <a:graphicFrameLocks/>
          </p:cNvGraphicFramePr>
          <p:nvPr/>
        </p:nvGraphicFramePr>
        <p:xfrm>
          <a:off x="2084388" y="4800600"/>
          <a:ext cx="2944812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Worksheet" r:id="rId7" imgW="2806700" imgH="711200" progId="Excel.Sheet.8">
                  <p:embed/>
                </p:oleObj>
              </mc:Choice>
              <mc:Fallback>
                <p:oleObj name="Worksheet" r:id="rId7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4388" y="4800600"/>
                        <a:ext cx="2944812" cy="681038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6" name="Text Box 14"/>
          <p:cNvSpPr txBox="1">
            <a:spLocks noChangeArrowheads="1"/>
          </p:cNvSpPr>
          <p:nvPr/>
        </p:nvSpPr>
        <p:spPr bwMode="auto">
          <a:xfrm>
            <a:off x="3810000" y="3808413"/>
            <a:ext cx="2886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2400"/>
              <a:t>WAKTU = tanggal 1</a:t>
            </a:r>
            <a:endParaRPr lang="en-GB" altLang="en-GB" sz="2400">
              <a:latin typeface="Times" panose="02020603050405020304" pitchFamily="18" charset="0"/>
            </a:endParaRPr>
          </a:p>
        </p:txBody>
      </p:sp>
      <p:sp>
        <p:nvSpPr>
          <p:cNvPr id="15377" name="Rectangle 15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Slicing</a:t>
            </a:r>
            <a:endParaRPr lang="en-GB" sz="3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6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2484438" y="549275"/>
            <a:ext cx="5040312" cy="59023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389" name="Rectangle 3"/>
          <p:cNvSpPr>
            <a:spLocks noChangeArrowheads="1"/>
          </p:cNvSpPr>
          <p:nvPr/>
        </p:nvSpPr>
        <p:spPr bwMode="auto">
          <a:xfrm>
            <a:off x="3065463" y="4559300"/>
            <a:ext cx="779462" cy="93186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390" name="Rectangle 4"/>
          <p:cNvSpPr>
            <a:spLocks noChangeArrowheads="1"/>
          </p:cNvSpPr>
          <p:nvPr/>
        </p:nvSpPr>
        <p:spPr bwMode="auto">
          <a:xfrm>
            <a:off x="3065463" y="5480050"/>
            <a:ext cx="3917950" cy="757238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391" name="Rectangle 5"/>
          <p:cNvSpPr>
            <a:spLocks noChangeArrowheads="1"/>
          </p:cNvSpPr>
          <p:nvPr/>
        </p:nvSpPr>
        <p:spPr bwMode="auto">
          <a:xfrm>
            <a:off x="3876675" y="1162050"/>
            <a:ext cx="6143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Produk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392" name="Rectangle 6"/>
          <p:cNvSpPr>
            <a:spLocks noChangeArrowheads="1"/>
          </p:cNvSpPr>
          <p:nvPr/>
        </p:nvSpPr>
        <p:spPr bwMode="auto">
          <a:xfrm>
            <a:off x="5029200" y="1371600"/>
            <a:ext cx="433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Tgl-1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393" name="Rectangle 7"/>
          <p:cNvSpPr>
            <a:spLocks noChangeArrowheads="1"/>
          </p:cNvSpPr>
          <p:nvPr/>
        </p:nvSpPr>
        <p:spPr bwMode="auto">
          <a:xfrm>
            <a:off x="5722938" y="1371600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Tgl-2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394" name="Rectangle 8"/>
          <p:cNvSpPr>
            <a:spLocks noChangeArrowheads="1"/>
          </p:cNvSpPr>
          <p:nvPr/>
        </p:nvSpPr>
        <p:spPr bwMode="auto">
          <a:xfrm>
            <a:off x="3108325" y="1638300"/>
            <a:ext cx="6302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395" name="Rectangle 9"/>
          <p:cNvSpPr>
            <a:spLocks noChangeArrowheads="1"/>
          </p:cNvSpPr>
          <p:nvPr/>
        </p:nvSpPr>
        <p:spPr bwMode="auto">
          <a:xfrm>
            <a:off x="3952875" y="1638300"/>
            <a:ext cx="9842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Electronics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396" name="Rectangle 10"/>
          <p:cNvSpPr>
            <a:spLocks noChangeArrowheads="1"/>
          </p:cNvSpPr>
          <p:nvPr/>
        </p:nvSpPr>
        <p:spPr bwMode="auto">
          <a:xfrm>
            <a:off x="4905375" y="1638300"/>
            <a:ext cx="433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$5.2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397" name="Rectangle 11"/>
          <p:cNvSpPr>
            <a:spLocks noChangeArrowheads="1"/>
          </p:cNvSpPr>
          <p:nvPr/>
        </p:nvSpPr>
        <p:spPr bwMode="auto">
          <a:xfrm>
            <a:off x="4440238" y="1865313"/>
            <a:ext cx="5080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Toys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398" name="Rectangle 12"/>
          <p:cNvSpPr>
            <a:spLocks noChangeArrowheads="1"/>
          </p:cNvSpPr>
          <p:nvPr/>
        </p:nvSpPr>
        <p:spPr bwMode="auto">
          <a:xfrm>
            <a:off x="4905375" y="1865313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$1.9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399" name="Rectangle 13"/>
          <p:cNvSpPr>
            <a:spLocks noChangeArrowheads="1"/>
          </p:cNvSpPr>
          <p:nvPr/>
        </p:nvSpPr>
        <p:spPr bwMode="auto">
          <a:xfrm>
            <a:off x="4148138" y="2092325"/>
            <a:ext cx="7683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Clothing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0" name="Rectangle 14"/>
          <p:cNvSpPr>
            <a:spLocks noChangeArrowheads="1"/>
          </p:cNvSpPr>
          <p:nvPr/>
        </p:nvSpPr>
        <p:spPr bwMode="auto">
          <a:xfrm>
            <a:off x="4905375" y="2092325"/>
            <a:ext cx="433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$2.3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1" name="Rectangle 15"/>
          <p:cNvSpPr>
            <a:spLocks noChangeArrowheads="1"/>
          </p:cNvSpPr>
          <p:nvPr/>
        </p:nvSpPr>
        <p:spPr bwMode="auto">
          <a:xfrm>
            <a:off x="4017963" y="2319338"/>
            <a:ext cx="941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Cosmetics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2" name="Rectangle 16"/>
          <p:cNvSpPr>
            <a:spLocks noChangeArrowheads="1"/>
          </p:cNvSpPr>
          <p:nvPr/>
        </p:nvSpPr>
        <p:spPr bwMode="auto">
          <a:xfrm>
            <a:off x="4905375" y="2319338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$1.1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3" name="Rectangle 17"/>
          <p:cNvSpPr>
            <a:spLocks noChangeArrowheads="1"/>
          </p:cNvSpPr>
          <p:nvPr/>
        </p:nvSpPr>
        <p:spPr bwMode="auto">
          <a:xfrm>
            <a:off x="3108325" y="2557463"/>
            <a:ext cx="6302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t2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04" name="Rectangle 18"/>
          <p:cNvSpPr>
            <a:spLocks noChangeArrowheads="1"/>
          </p:cNvSpPr>
          <p:nvPr/>
        </p:nvSpPr>
        <p:spPr bwMode="auto">
          <a:xfrm>
            <a:off x="3952875" y="2557463"/>
            <a:ext cx="9842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Electronics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5" name="Rectangle 19"/>
          <p:cNvSpPr>
            <a:spLocks noChangeArrowheads="1"/>
          </p:cNvSpPr>
          <p:nvPr/>
        </p:nvSpPr>
        <p:spPr bwMode="auto">
          <a:xfrm>
            <a:off x="4905375" y="2557463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$8.9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6" name="Rectangle 20"/>
          <p:cNvSpPr>
            <a:spLocks noChangeArrowheads="1"/>
          </p:cNvSpPr>
          <p:nvPr/>
        </p:nvSpPr>
        <p:spPr bwMode="auto">
          <a:xfrm>
            <a:off x="4440238" y="2784475"/>
            <a:ext cx="5080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Toys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7" name="Rectangle 21"/>
          <p:cNvSpPr>
            <a:spLocks noChangeArrowheads="1"/>
          </p:cNvSpPr>
          <p:nvPr/>
        </p:nvSpPr>
        <p:spPr bwMode="auto">
          <a:xfrm>
            <a:off x="4905375" y="2784475"/>
            <a:ext cx="5302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$0.75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8" name="Rectangle 22"/>
          <p:cNvSpPr>
            <a:spLocks noChangeArrowheads="1"/>
          </p:cNvSpPr>
          <p:nvPr/>
        </p:nvSpPr>
        <p:spPr bwMode="auto">
          <a:xfrm>
            <a:off x="4148138" y="3013075"/>
            <a:ext cx="7683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Clothing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09" name="Rectangle 23"/>
          <p:cNvSpPr>
            <a:spLocks noChangeArrowheads="1"/>
          </p:cNvSpPr>
          <p:nvPr/>
        </p:nvSpPr>
        <p:spPr bwMode="auto">
          <a:xfrm>
            <a:off x="4905375" y="3013075"/>
            <a:ext cx="433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$4.6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0" name="Rectangle 24"/>
          <p:cNvSpPr>
            <a:spLocks noChangeArrowheads="1"/>
          </p:cNvSpPr>
          <p:nvPr/>
        </p:nvSpPr>
        <p:spPr bwMode="auto">
          <a:xfrm>
            <a:off x="4017963" y="3240088"/>
            <a:ext cx="941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Cosmetics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1" name="Rectangle 25"/>
          <p:cNvSpPr>
            <a:spLocks noChangeArrowheads="1"/>
          </p:cNvSpPr>
          <p:nvPr/>
        </p:nvSpPr>
        <p:spPr bwMode="auto">
          <a:xfrm>
            <a:off x="4905375" y="3240088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$1.5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2" name="Rectangle 26"/>
          <p:cNvSpPr>
            <a:spLocks noChangeArrowheads="1"/>
          </p:cNvSpPr>
          <p:nvPr/>
        </p:nvSpPr>
        <p:spPr bwMode="auto">
          <a:xfrm>
            <a:off x="3876675" y="4094163"/>
            <a:ext cx="6143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Produk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13" name="Rectangle 27"/>
          <p:cNvSpPr>
            <a:spLocks noChangeArrowheads="1"/>
          </p:cNvSpPr>
          <p:nvPr/>
        </p:nvSpPr>
        <p:spPr bwMode="auto">
          <a:xfrm>
            <a:off x="4905375" y="4332288"/>
            <a:ext cx="6302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14" name="Rectangle 28"/>
          <p:cNvSpPr>
            <a:spLocks noChangeArrowheads="1"/>
          </p:cNvSpPr>
          <p:nvPr/>
        </p:nvSpPr>
        <p:spPr bwMode="auto">
          <a:xfrm>
            <a:off x="5608638" y="4332288"/>
            <a:ext cx="6302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t2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15" name="Rectangle 29"/>
          <p:cNvSpPr>
            <a:spLocks noChangeArrowheads="1"/>
          </p:cNvSpPr>
          <p:nvPr/>
        </p:nvSpPr>
        <p:spPr bwMode="auto">
          <a:xfrm>
            <a:off x="3108325" y="4570413"/>
            <a:ext cx="6302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16" name="Rectangle 30"/>
          <p:cNvSpPr>
            <a:spLocks noChangeArrowheads="1"/>
          </p:cNvSpPr>
          <p:nvPr/>
        </p:nvSpPr>
        <p:spPr bwMode="auto">
          <a:xfrm>
            <a:off x="3952875" y="4570413"/>
            <a:ext cx="9842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Electronics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7" name="Rectangle 31"/>
          <p:cNvSpPr>
            <a:spLocks noChangeArrowheads="1"/>
          </p:cNvSpPr>
          <p:nvPr/>
        </p:nvSpPr>
        <p:spPr bwMode="auto">
          <a:xfrm>
            <a:off x="4905375" y="4570413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$5.2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8" name="Rectangle 32"/>
          <p:cNvSpPr>
            <a:spLocks noChangeArrowheads="1"/>
          </p:cNvSpPr>
          <p:nvPr/>
        </p:nvSpPr>
        <p:spPr bwMode="auto">
          <a:xfrm>
            <a:off x="5608638" y="4570413"/>
            <a:ext cx="433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$8.9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19" name="Rectangle 33"/>
          <p:cNvSpPr>
            <a:spLocks noChangeArrowheads="1"/>
          </p:cNvSpPr>
          <p:nvPr/>
        </p:nvSpPr>
        <p:spPr bwMode="auto">
          <a:xfrm>
            <a:off x="4440238" y="4797425"/>
            <a:ext cx="5080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Toys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0" name="Rectangle 34"/>
          <p:cNvSpPr>
            <a:spLocks noChangeArrowheads="1"/>
          </p:cNvSpPr>
          <p:nvPr/>
        </p:nvSpPr>
        <p:spPr bwMode="auto">
          <a:xfrm>
            <a:off x="4905375" y="4797425"/>
            <a:ext cx="433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$1.9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1" name="Rectangle 35"/>
          <p:cNvSpPr>
            <a:spLocks noChangeArrowheads="1"/>
          </p:cNvSpPr>
          <p:nvPr/>
        </p:nvSpPr>
        <p:spPr bwMode="auto">
          <a:xfrm>
            <a:off x="5608638" y="4797425"/>
            <a:ext cx="5302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$0.75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2" name="Rectangle 36"/>
          <p:cNvSpPr>
            <a:spLocks noChangeArrowheads="1"/>
          </p:cNvSpPr>
          <p:nvPr/>
        </p:nvSpPr>
        <p:spPr bwMode="auto">
          <a:xfrm>
            <a:off x="4148138" y="5026025"/>
            <a:ext cx="7683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Clothing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3" name="Rectangle 37"/>
          <p:cNvSpPr>
            <a:spLocks noChangeArrowheads="1"/>
          </p:cNvSpPr>
          <p:nvPr/>
        </p:nvSpPr>
        <p:spPr bwMode="auto">
          <a:xfrm>
            <a:off x="4905375" y="5026025"/>
            <a:ext cx="433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$2.3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4" name="Rectangle 38"/>
          <p:cNvSpPr>
            <a:spLocks noChangeArrowheads="1"/>
          </p:cNvSpPr>
          <p:nvPr/>
        </p:nvSpPr>
        <p:spPr bwMode="auto">
          <a:xfrm>
            <a:off x="5608638" y="5026025"/>
            <a:ext cx="433387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$4.6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5" name="Rectangle 39"/>
          <p:cNvSpPr>
            <a:spLocks noChangeArrowheads="1"/>
          </p:cNvSpPr>
          <p:nvPr/>
        </p:nvSpPr>
        <p:spPr bwMode="auto">
          <a:xfrm>
            <a:off x="4017963" y="5253038"/>
            <a:ext cx="941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Cosmetics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6" name="Rectangle 40"/>
          <p:cNvSpPr>
            <a:spLocks noChangeArrowheads="1"/>
          </p:cNvSpPr>
          <p:nvPr/>
        </p:nvSpPr>
        <p:spPr bwMode="auto">
          <a:xfrm>
            <a:off x="4905375" y="5253038"/>
            <a:ext cx="4333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$1.1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7" name="Rectangle 41"/>
          <p:cNvSpPr>
            <a:spLocks noChangeArrowheads="1"/>
          </p:cNvSpPr>
          <p:nvPr/>
        </p:nvSpPr>
        <p:spPr bwMode="auto">
          <a:xfrm>
            <a:off x="5608638" y="5253038"/>
            <a:ext cx="433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$1.5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28" name="Rectangle 42"/>
          <p:cNvSpPr>
            <a:spLocks noChangeArrowheads="1"/>
          </p:cNvSpPr>
          <p:nvPr/>
        </p:nvSpPr>
        <p:spPr bwMode="auto">
          <a:xfrm>
            <a:off x="3108325" y="5491163"/>
            <a:ext cx="6302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Toko t2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29" name="Rectangle 43"/>
          <p:cNvSpPr>
            <a:spLocks noChangeArrowheads="1"/>
          </p:cNvSpPr>
          <p:nvPr/>
        </p:nvSpPr>
        <p:spPr bwMode="auto">
          <a:xfrm>
            <a:off x="3952875" y="5491163"/>
            <a:ext cx="9842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Electronics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30" name="Rectangle 44"/>
          <p:cNvSpPr>
            <a:spLocks noChangeArrowheads="1"/>
          </p:cNvSpPr>
          <p:nvPr/>
        </p:nvSpPr>
        <p:spPr bwMode="auto">
          <a:xfrm>
            <a:off x="4440238" y="5718175"/>
            <a:ext cx="5080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Toys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31" name="Rectangle 45"/>
          <p:cNvSpPr>
            <a:spLocks noChangeArrowheads="1"/>
          </p:cNvSpPr>
          <p:nvPr/>
        </p:nvSpPr>
        <p:spPr bwMode="auto">
          <a:xfrm>
            <a:off x="4148138" y="5945188"/>
            <a:ext cx="7683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  <a:latin typeface="Times New Roman" panose="02020603050405020304" pitchFamily="18" charset="0"/>
              </a:rPr>
              <a:t>Clothing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6432" name="Rectangle 46"/>
          <p:cNvSpPr>
            <a:spLocks noChangeArrowheads="1"/>
          </p:cNvSpPr>
          <p:nvPr/>
        </p:nvSpPr>
        <p:spPr bwMode="auto">
          <a:xfrm>
            <a:off x="5181600" y="3810000"/>
            <a:ext cx="5984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(juta $)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3" name="Rectangle 47"/>
          <p:cNvSpPr>
            <a:spLocks noChangeArrowheads="1"/>
          </p:cNvSpPr>
          <p:nvPr/>
        </p:nvSpPr>
        <p:spPr bwMode="auto">
          <a:xfrm>
            <a:off x="5334000" y="4064000"/>
            <a:ext cx="433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Tgl-1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4" name="Rectangle 48"/>
          <p:cNvSpPr>
            <a:spLocks noChangeArrowheads="1"/>
          </p:cNvSpPr>
          <p:nvPr/>
        </p:nvSpPr>
        <p:spPr bwMode="auto">
          <a:xfrm>
            <a:off x="5029200" y="685800"/>
            <a:ext cx="8255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Penjualan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5" name="Rectangle 49"/>
          <p:cNvSpPr>
            <a:spLocks noChangeArrowheads="1"/>
          </p:cNvSpPr>
          <p:nvPr/>
        </p:nvSpPr>
        <p:spPr bwMode="auto">
          <a:xfrm>
            <a:off x="5105400" y="914400"/>
            <a:ext cx="5984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(juta $)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6" name="Rectangle 50"/>
          <p:cNvSpPr>
            <a:spLocks noChangeArrowheads="1"/>
          </p:cNvSpPr>
          <p:nvPr/>
        </p:nvSpPr>
        <p:spPr bwMode="auto">
          <a:xfrm>
            <a:off x="5716588" y="1125538"/>
            <a:ext cx="5619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Waktu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7" name="Rectangle 51"/>
          <p:cNvSpPr>
            <a:spLocks noChangeArrowheads="1"/>
          </p:cNvSpPr>
          <p:nvPr/>
        </p:nvSpPr>
        <p:spPr bwMode="auto">
          <a:xfrm>
            <a:off x="5105400" y="3581400"/>
            <a:ext cx="8255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  <a:latin typeface="Times New Roman" panose="02020603050405020304" pitchFamily="18" charset="0"/>
              </a:rPr>
              <a:t>Penjualan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16438" name="Rectangle 52"/>
          <p:cNvSpPr>
            <a:spLocks noChangeArrowheads="1"/>
          </p:cNvSpPr>
          <p:nvPr/>
        </p:nvSpPr>
        <p:spPr bwMode="auto">
          <a:xfrm>
            <a:off x="3822700" y="674688"/>
            <a:ext cx="22225" cy="28035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39" name="Rectangle 53"/>
          <p:cNvSpPr>
            <a:spLocks noChangeArrowheads="1"/>
          </p:cNvSpPr>
          <p:nvPr/>
        </p:nvSpPr>
        <p:spPr bwMode="auto">
          <a:xfrm>
            <a:off x="6961188" y="696913"/>
            <a:ext cx="22225" cy="27813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0" name="Rectangle 54"/>
          <p:cNvSpPr>
            <a:spLocks noChangeArrowheads="1"/>
          </p:cNvSpPr>
          <p:nvPr/>
        </p:nvSpPr>
        <p:spPr bwMode="auto">
          <a:xfrm>
            <a:off x="4851400" y="1162050"/>
            <a:ext cx="20638" cy="23161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1" name="Rectangle 55"/>
          <p:cNvSpPr>
            <a:spLocks noChangeArrowheads="1"/>
          </p:cNvSpPr>
          <p:nvPr/>
        </p:nvSpPr>
        <p:spPr bwMode="auto">
          <a:xfrm>
            <a:off x="6257925" y="1400175"/>
            <a:ext cx="22225" cy="20780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2" name="Rectangle 56"/>
          <p:cNvSpPr>
            <a:spLocks noChangeArrowheads="1"/>
          </p:cNvSpPr>
          <p:nvPr/>
        </p:nvSpPr>
        <p:spPr bwMode="auto">
          <a:xfrm>
            <a:off x="5554663" y="1400175"/>
            <a:ext cx="22225" cy="20780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3" name="Rectangle 57"/>
          <p:cNvSpPr>
            <a:spLocks noChangeArrowheads="1"/>
          </p:cNvSpPr>
          <p:nvPr/>
        </p:nvSpPr>
        <p:spPr bwMode="auto">
          <a:xfrm>
            <a:off x="3054350" y="1616075"/>
            <a:ext cx="22225" cy="18621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4" name="Rectangle 58"/>
          <p:cNvSpPr>
            <a:spLocks noChangeArrowheads="1"/>
          </p:cNvSpPr>
          <p:nvPr/>
        </p:nvSpPr>
        <p:spPr bwMode="auto">
          <a:xfrm>
            <a:off x="3822700" y="3606800"/>
            <a:ext cx="22225" cy="25765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5" name="Rectangle 59"/>
          <p:cNvSpPr>
            <a:spLocks noChangeArrowheads="1"/>
          </p:cNvSpPr>
          <p:nvPr/>
        </p:nvSpPr>
        <p:spPr bwMode="auto">
          <a:xfrm>
            <a:off x="6961188" y="3629025"/>
            <a:ext cx="22225" cy="25542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6" name="Rectangle 60"/>
          <p:cNvSpPr>
            <a:spLocks noChangeArrowheads="1"/>
          </p:cNvSpPr>
          <p:nvPr/>
        </p:nvSpPr>
        <p:spPr bwMode="auto">
          <a:xfrm>
            <a:off x="4851400" y="4094163"/>
            <a:ext cx="20638" cy="20891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7" name="Rectangle 61"/>
          <p:cNvSpPr>
            <a:spLocks noChangeArrowheads="1"/>
          </p:cNvSpPr>
          <p:nvPr/>
        </p:nvSpPr>
        <p:spPr bwMode="auto">
          <a:xfrm>
            <a:off x="5554663" y="4332288"/>
            <a:ext cx="22225" cy="1158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8" name="Rectangle 62"/>
          <p:cNvSpPr>
            <a:spLocks noChangeArrowheads="1"/>
          </p:cNvSpPr>
          <p:nvPr/>
        </p:nvSpPr>
        <p:spPr bwMode="auto">
          <a:xfrm>
            <a:off x="6257925" y="4094163"/>
            <a:ext cx="22225" cy="20891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49" name="Rectangle 63"/>
          <p:cNvSpPr>
            <a:spLocks noChangeArrowheads="1"/>
          </p:cNvSpPr>
          <p:nvPr/>
        </p:nvSpPr>
        <p:spPr bwMode="auto">
          <a:xfrm>
            <a:off x="3054350" y="4549775"/>
            <a:ext cx="22225" cy="16335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0" name="Rectangle 64"/>
          <p:cNvSpPr>
            <a:spLocks noChangeArrowheads="1"/>
          </p:cNvSpPr>
          <p:nvPr/>
        </p:nvSpPr>
        <p:spPr bwMode="auto">
          <a:xfrm>
            <a:off x="3844925" y="674688"/>
            <a:ext cx="313848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1" name="Rectangle 65"/>
          <p:cNvSpPr>
            <a:spLocks noChangeArrowheads="1"/>
          </p:cNvSpPr>
          <p:nvPr/>
        </p:nvSpPr>
        <p:spPr bwMode="auto">
          <a:xfrm>
            <a:off x="3844925" y="1139825"/>
            <a:ext cx="313848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2" name="Rectangle 66"/>
          <p:cNvSpPr>
            <a:spLocks noChangeArrowheads="1"/>
          </p:cNvSpPr>
          <p:nvPr/>
        </p:nvSpPr>
        <p:spPr bwMode="auto">
          <a:xfrm>
            <a:off x="4872038" y="1377950"/>
            <a:ext cx="2111375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3" name="Rectangle 67"/>
          <p:cNvSpPr>
            <a:spLocks noChangeArrowheads="1"/>
          </p:cNvSpPr>
          <p:nvPr/>
        </p:nvSpPr>
        <p:spPr bwMode="auto">
          <a:xfrm>
            <a:off x="3076575" y="1616075"/>
            <a:ext cx="390683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4" name="Rectangle 68"/>
          <p:cNvSpPr>
            <a:spLocks noChangeArrowheads="1"/>
          </p:cNvSpPr>
          <p:nvPr/>
        </p:nvSpPr>
        <p:spPr bwMode="auto">
          <a:xfrm>
            <a:off x="3076575" y="2536825"/>
            <a:ext cx="3906838" cy="20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5" name="Rectangle 69"/>
          <p:cNvSpPr>
            <a:spLocks noChangeArrowheads="1"/>
          </p:cNvSpPr>
          <p:nvPr/>
        </p:nvSpPr>
        <p:spPr bwMode="auto">
          <a:xfrm>
            <a:off x="3076575" y="3455988"/>
            <a:ext cx="390683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6" name="Rectangle 70"/>
          <p:cNvSpPr>
            <a:spLocks noChangeArrowheads="1"/>
          </p:cNvSpPr>
          <p:nvPr/>
        </p:nvSpPr>
        <p:spPr bwMode="auto">
          <a:xfrm>
            <a:off x="3844925" y="3606800"/>
            <a:ext cx="313848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7" name="Rectangle 71"/>
          <p:cNvSpPr>
            <a:spLocks noChangeArrowheads="1"/>
          </p:cNvSpPr>
          <p:nvPr/>
        </p:nvSpPr>
        <p:spPr bwMode="auto">
          <a:xfrm>
            <a:off x="3844925" y="4073525"/>
            <a:ext cx="3138488" cy="20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8" name="Rectangle 72"/>
          <p:cNvSpPr>
            <a:spLocks noChangeArrowheads="1"/>
          </p:cNvSpPr>
          <p:nvPr/>
        </p:nvSpPr>
        <p:spPr bwMode="auto">
          <a:xfrm>
            <a:off x="4872038" y="4311650"/>
            <a:ext cx="1408112" cy="20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59" name="Rectangle 73"/>
          <p:cNvSpPr>
            <a:spLocks noChangeArrowheads="1"/>
          </p:cNvSpPr>
          <p:nvPr/>
        </p:nvSpPr>
        <p:spPr bwMode="auto">
          <a:xfrm>
            <a:off x="3076575" y="4549775"/>
            <a:ext cx="3906838" cy="20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60" name="Rectangle 74"/>
          <p:cNvSpPr>
            <a:spLocks noChangeArrowheads="1"/>
          </p:cNvSpPr>
          <p:nvPr/>
        </p:nvSpPr>
        <p:spPr bwMode="auto">
          <a:xfrm>
            <a:off x="3076575" y="5468938"/>
            <a:ext cx="3906838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6461" name="Rectangle 75"/>
          <p:cNvSpPr>
            <a:spLocks noChangeArrowheads="1"/>
          </p:cNvSpPr>
          <p:nvPr/>
        </p:nvSpPr>
        <p:spPr bwMode="auto">
          <a:xfrm>
            <a:off x="762000" y="533400"/>
            <a:ext cx="1600200" cy="22098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Slice </a:t>
            </a:r>
          </a:p>
          <a:p>
            <a:pPr algn="ctr"/>
            <a:r>
              <a:rPr lang="en-GB" sz="3200">
                <a:solidFill>
                  <a:schemeClr val="bg1"/>
                </a:solidFill>
              </a:rPr>
              <a:t>&amp; </a:t>
            </a:r>
          </a:p>
          <a:p>
            <a:pPr algn="ctr"/>
            <a:r>
              <a:rPr lang="en-GB" sz="3200">
                <a:solidFill>
                  <a:schemeClr val="bg1"/>
                </a:solidFill>
              </a:rPr>
              <a:t>Pivot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16462" name="Line 76"/>
          <p:cNvSpPr>
            <a:spLocks noChangeShapeType="1"/>
          </p:cNvSpPr>
          <p:nvPr/>
        </p:nvSpPr>
        <p:spPr bwMode="auto">
          <a:xfrm>
            <a:off x="3059113" y="6237288"/>
            <a:ext cx="38893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94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7772400" cy="39624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Roll-up</a:t>
            </a:r>
          </a:p>
          <a:p>
            <a:pPr lvl="1" eaLnBrk="1" hangingPunct="1"/>
            <a:r>
              <a:rPr lang="en-US" sz="2400" smtClean="0"/>
              <a:t>Generalisasi satu atau beberapa dimensi dengan merangkum nilai-nilai ukurannya</a:t>
            </a:r>
          </a:p>
          <a:p>
            <a:pPr lvl="1" eaLnBrk="1" hangingPunct="1"/>
            <a:r>
              <a:rPr lang="en-US" sz="2400" smtClean="0"/>
              <a:t>Generalisasi: naik ke tingkat atasnya dalam hirarki dimensi</a:t>
            </a:r>
          </a:p>
          <a:p>
            <a:pPr eaLnBrk="1" hangingPunct="1">
              <a:lnSpc>
                <a:spcPct val="13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Drill-down</a:t>
            </a:r>
          </a:p>
          <a:p>
            <a:pPr lvl="1" eaLnBrk="1" hangingPunct="1"/>
            <a:r>
              <a:rPr lang="en-US" sz="2400" smtClean="0"/>
              <a:t>Memilih dan menampilkan data rincian dalam satu atau beberapa dimensi</a:t>
            </a:r>
          </a:p>
          <a:p>
            <a:pPr lvl="1" eaLnBrk="1" hangingPunct="1"/>
            <a:r>
              <a:rPr lang="en-US" sz="2400" smtClean="0"/>
              <a:t>Kebalikan dari operasi </a:t>
            </a:r>
            <a:r>
              <a:rPr lang="en-US" sz="2400" i="1" smtClean="0"/>
              <a:t>roll-up</a:t>
            </a:r>
            <a:endParaRPr lang="en-US" i="1" smtClean="0"/>
          </a:p>
        </p:txBody>
      </p:sp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Roll-up &amp; Drill-down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70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ChangeArrowheads="1"/>
          </p:cNvSpPr>
          <p:nvPr/>
        </p:nvSpPr>
        <p:spPr bwMode="auto">
          <a:xfrm>
            <a:off x="441325" y="2171700"/>
            <a:ext cx="854075" cy="366713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2</a:t>
            </a:r>
          </a:p>
        </p:txBody>
      </p:sp>
      <p:graphicFrame>
        <p:nvGraphicFramePr>
          <p:cNvPr id="18437" name="Object 3"/>
          <p:cNvGraphicFramePr>
            <a:graphicFrameLocks/>
          </p:cNvGraphicFramePr>
          <p:nvPr/>
        </p:nvGraphicFramePr>
        <p:xfrm>
          <a:off x="1185863" y="21637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Worksheet" r:id="rId3" imgW="2806700" imgH="711200" progId="Excel.Sheet.8">
                  <p:embed/>
                </p:oleObj>
              </mc:Choice>
              <mc:Fallback>
                <p:oleObj name="Worksheet" r:id="rId3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863" y="21637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Rectangle 4"/>
          <p:cNvSpPr>
            <a:spLocks noChangeArrowheads="1"/>
          </p:cNvSpPr>
          <p:nvPr/>
        </p:nvSpPr>
        <p:spPr bwMode="auto">
          <a:xfrm>
            <a:off x="1073150" y="2673350"/>
            <a:ext cx="2578100" cy="749300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graphicFrame>
        <p:nvGraphicFramePr>
          <p:cNvPr id="18439" name="Object 5"/>
          <p:cNvGraphicFramePr>
            <a:graphicFrameLocks/>
          </p:cNvGraphicFramePr>
          <p:nvPr/>
        </p:nvGraphicFramePr>
        <p:xfrm>
          <a:off x="881063" y="2697163"/>
          <a:ext cx="29448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Worksheet" r:id="rId5" imgW="2806700" imgH="711200" progId="Excel.Sheet.8">
                  <p:embed/>
                </p:oleObj>
              </mc:Choice>
              <mc:Fallback>
                <p:oleObj name="Worksheet" r:id="rId5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063" y="2697163"/>
                        <a:ext cx="2944812" cy="681037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0" name="Line 6"/>
          <p:cNvSpPr>
            <a:spLocks noChangeShapeType="1"/>
          </p:cNvSpPr>
          <p:nvPr/>
        </p:nvSpPr>
        <p:spPr bwMode="auto">
          <a:xfrm flipV="1">
            <a:off x="1066800" y="1676400"/>
            <a:ext cx="60960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1" name="Line 7"/>
          <p:cNvSpPr>
            <a:spLocks noChangeShapeType="1"/>
          </p:cNvSpPr>
          <p:nvPr/>
        </p:nvSpPr>
        <p:spPr bwMode="auto">
          <a:xfrm flipV="1">
            <a:off x="3657600" y="1676400"/>
            <a:ext cx="53340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2" name="Line 8"/>
          <p:cNvSpPr>
            <a:spLocks noChangeShapeType="1"/>
          </p:cNvSpPr>
          <p:nvPr/>
        </p:nvSpPr>
        <p:spPr bwMode="auto">
          <a:xfrm flipV="1">
            <a:off x="3657600" y="2514600"/>
            <a:ext cx="533400" cy="914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3" name="Rectangle 9"/>
          <p:cNvSpPr>
            <a:spLocks noChangeArrowheads="1"/>
          </p:cNvSpPr>
          <p:nvPr/>
        </p:nvSpPr>
        <p:spPr bwMode="auto">
          <a:xfrm>
            <a:off x="212725" y="2705100"/>
            <a:ext cx="654050" cy="366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1</a:t>
            </a:r>
          </a:p>
        </p:txBody>
      </p:sp>
      <p:sp>
        <p:nvSpPr>
          <p:cNvPr id="18444" name="Line 10"/>
          <p:cNvSpPr>
            <a:spLocks noChangeShapeType="1"/>
          </p:cNvSpPr>
          <p:nvPr/>
        </p:nvSpPr>
        <p:spPr bwMode="auto">
          <a:xfrm>
            <a:off x="1676400" y="1676400"/>
            <a:ext cx="2514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5" name="Line 11"/>
          <p:cNvSpPr>
            <a:spLocks noChangeShapeType="1"/>
          </p:cNvSpPr>
          <p:nvPr/>
        </p:nvSpPr>
        <p:spPr bwMode="auto">
          <a:xfrm>
            <a:off x="4191000" y="1676400"/>
            <a:ext cx="0" cy="838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8446" name="Object 12"/>
          <p:cNvGraphicFramePr>
            <a:graphicFrameLocks/>
          </p:cNvGraphicFramePr>
          <p:nvPr/>
        </p:nvGraphicFramePr>
        <p:xfrm>
          <a:off x="728663" y="4219575"/>
          <a:ext cx="2944812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Worksheet" r:id="rId7" imgW="2806700" imgH="711200" progId="Excel.Sheet.8">
                  <p:embed/>
                </p:oleObj>
              </mc:Choice>
              <mc:Fallback>
                <p:oleObj name="Worksheet" r:id="rId7" imgW="2806700" imgH="7112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663" y="4219575"/>
                        <a:ext cx="2944812" cy="682625"/>
                      </a:xfrm>
                      <a:prstGeom prst="rect">
                        <a:avLst/>
                      </a:prstGeom>
                      <a:solidFill>
                        <a:srgbClr val="00FF99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7" name="Object 13"/>
          <p:cNvGraphicFramePr>
            <a:graphicFrameLocks/>
          </p:cNvGraphicFramePr>
          <p:nvPr/>
        </p:nvGraphicFramePr>
        <p:xfrm>
          <a:off x="4456113" y="3752850"/>
          <a:ext cx="28384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Worksheet" r:id="rId9" imgW="2705100" imgH="482600" progId="Excel.Sheet.8">
                  <p:embed/>
                </p:oleObj>
              </mc:Choice>
              <mc:Fallback>
                <p:oleObj name="Worksheet" r:id="rId9" imgW="2705100" imgH="4826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3752850"/>
                        <a:ext cx="2838450" cy="495300"/>
                      </a:xfrm>
                      <a:prstGeom prst="rect">
                        <a:avLst/>
                      </a:prstGeom>
                      <a:solidFill>
                        <a:srgbClr val="FFCCFF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8" name="Object 14"/>
          <p:cNvGraphicFramePr>
            <a:graphicFrameLocks/>
          </p:cNvGraphicFramePr>
          <p:nvPr/>
        </p:nvGraphicFramePr>
        <p:xfrm>
          <a:off x="4576763" y="5168900"/>
          <a:ext cx="128905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Worksheet" r:id="rId11" imgW="1227147" imgH="800532" progId="Excel.Sheet.8">
                  <p:embed/>
                </p:oleObj>
              </mc:Choice>
              <mc:Fallback>
                <p:oleObj name="Worksheet" r:id="rId11" imgW="1227147" imgH="800532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5168900"/>
                        <a:ext cx="1289050" cy="823913"/>
                      </a:xfrm>
                      <a:prstGeom prst="rect">
                        <a:avLst/>
                      </a:prstGeom>
                      <a:solidFill>
                        <a:srgbClr val="DDDDDD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9" name="Rectangle 15"/>
          <p:cNvSpPr>
            <a:spLocks noChangeArrowheads="1"/>
          </p:cNvSpPr>
          <p:nvPr/>
        </p:nvSpPr>
        <p:spPr bwMode="auto">
          <a:xfrm>
            <a:off x="7756525" y="4632325"/>
            <a:ext cx="692150" cy="457200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bg2"/>
                </a:solidFill>
              </a:rPr>
              <a:t>129</a:t>
            </a:r>
          </a:p>
        </p:txBody>
      </p:sp>
      <p:sp>
        <p:nvSpPr>
          <p:cNvPr id="18450" name="Line 16"/>
          <p:cNvSpPr>
            <a:spLocks noChangeShapeType="1"/>
          </p:cNvSpPr>
          <p:nvPr/>
        </p:nvSpPr>
        <p:spPr bwMode="auto">
          <a:xfrm>
            <a:off x="2286000" y="3505200"/>
            <a:ext cx="0" cy="5334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Line 17"/>
          <p:cNvSpPr>
            <a:spLocks noChangeShapeType="1"/>
          </p:cNvSpPr>
          <p:nvPr/>
        </p:nvSpPr>
        <p:spPr bwMode="auto">
          <a:xfrm flipV="1">
            <a:off x="3678238" y="4138613"/>
            <a:ext cx="700087" cy="4445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2" name="Line 18"/>
          <p:cNvSpPr>
            <a:spLocks noChangeShapeType="1"/>
          </p:cNvSpPr>
          <p:nvPr/>
        </p:nvSpPr>
        <p:spPr bwMode="auto">
          <a:xfrm>
            <a:off x="3648075" y="4724400"/>
            <a:ext cx="847725" cy="8382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3" name="Line 19"/>
          <p:cNvSpPr>
            <a:spLocks noChangeShapeType="1"/>
          </p:cNvSpPr>
          <p:nvPr/>
        </p:nvSpPr>
        <p:spPr bwMode="auto">
          <a:xfrm>
            <a:off x="7326313" y="4111625"/>
            <a:ext cx="522287" cy="460375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4" name="Line 20"/>
          <p:cNvSpPr>
            <a:spLocks noChangeShapeType="1"/>
          </p:cNvSpPr>
          <p:nvPr/>
        </p:nvSpPr>
        <p:spPr bwMode="auto">
          <a:xfrm flipV="1">
            <a:off x="5942013" y="5029200"/>
            <a:ext cx="1754187" cy="534988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5" name="Line 21"/>
          <p:cNvSpPr>
            <a:spLocks noChangeShapeType="1"/>
          </p:cNvSpPr>
          <p:nvPr/>
        </p:nvSpPr>
        <p:spPr bwMode="auto">
          <a:xfrm>
            <a:off x="4419600" y="2438400"/>
            <a:ext cx="990600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Rectangle 22"/>
          <p:cNvSpPr>
            <a:spLocks noChangeArrowheads="1"/>
          </p:cNvSpPr>
          <p:nvPr/>
        </p:nvSpPr>
        <p:spPr bwMode="auto">
          <a:xfrm>
            <a:off x="5470525" y="2193925"/>
            <a:ext cx="604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 b="1">
                <a:solidFill>
                  <a:schemeClr val="folHlink"/>
                </a:solidFill>
              </a:rPr>
              <a:t>. . .</a:t>
            </a:r>
          </a:p>
        </p:txBody>
      </p:sp>
      <p:grpSp>
        <p:nvGrpSpPr>
          <p:cNvPr id="18457" name="Group 23"/>
          <p:cNvGrpSpPr>
            <a:grpSpLocks/>
          </p:cNvGrpSpPr>
          <p:nvPr/>
        </p:nvGrpSpPr>
        <p:grpSpPr bwMode="auto">
          <a:xfrm>
            <a:off x="901700" y="5216525"/>
            <a:ext cx="2667000" cy="1066800"/>
            <a:chOff x="576" y="3398"/>
            <a:chExt cx="1680" cy="672"/>
          </a:xfrm>
        </p:grpSpPr>
        <p:sp>
          <p:nvSpPr>
            <p:cNvPr id="18461" name="Line 24"/>
            <p:cNvSpPr>
              <a:spLocks noChangeShapeType="1"/>
            </p:cNvSpPr>
            <p:nvPr/>
          </p:nvSpPr>
          <p:spPr bwMode="auto">
            <a:xfrm>
              <a:off x="576" y="3552"/>
              <a:ext cx="1680" cy="0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Line 25"/>
            <p:cNvSpPr>
              <a:spLocks noChangeShapeType="1"/>
            </p:cNvSpPr>
            <p:nvPr/>
          </p:nvSpPr>
          <p:spPr bwMode="auto">
            <a:xfrm>
              <a:off x="576" y="3936"/>
              <a:ext cx="1680" cy="0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3" name="Rectangle 26"/>
            <p:cNvSpPr>
              <a:spLocks noChangeArrowheads="1"/>
            </p:cNvSpPr>
            <p:nvPr/>
          </p:nvSpPr>
          <p:spPr bwMode="auto">
            <a:xfrm>
              <a:off x="902" y="3782"/>
              <a:ext cx="940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2400">
                  <a:solidFill>
                    <a:schemeClr val="tx2"/>
                  </a:solidFill>
                </a:rPr>
                <a:t>drill-down</a:t>
              </a:r>
            </a:p>
          </p:txBody>
        </p:sp>
        <p:sp>
          <p:nvSpPr>
            <p:cNvPr id="18464" name="Rectangle 27"/>
            <p:cNvSpPr>
              <a:spLocks noChangeArrowheads="1"/>
            </p:cNvSpPr>
            <p:nvPr/>
          </p:nvSpPr>
          <p:spPr bwMode="auto">
            <a:xfrm>
              <a:off x="1046" y="3398"/>
              <a:ext cx="587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2400">
                  <a:solidFill>
                    <a:schemeClr val="tx2"/>
                  </a:solidFill>
                </a:rPr>
                <a:t>rollup</a:t>
              </a:r>
            </a:p>
          </p:txBody>
        </p:sp>
      </p:grpSp>
      <p:sp>
        <p:nvSpPr>
          <p:cNvPr id="18458" name="Rectangle 28"/>
          <p:cNvSpPr>
            <a:spLocks noChangeArrowheads="1"/>
          </p:cNvSpPr>
          <p:nvPr/>
        </p:nvSpPr>
        <p:spPr bwMode="auto">
          <a:xfrm>
            <a:off x="4862513" y="1736725"/>
            <a:ext cx="397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folHlink"/>
                </a:solidFill>
                <a:latin typeface="Comic Sans MS" panose="030F0702030302020204" pitchFamily="66" charset="0"/>
              </a:rPr>
              <a:t>Contoh: penghitungan total</a:t>
            </a:r>
          </a:p>
        </p:txBody>
      </p:sp>
      <p:sp>
        <p:nvSpPr>
          <p:cNvPr id="18459" name="Line 29"/>
          <p:cNvSpPr>
            <a:spLocks noChangeShapeType="1"/>
          </p:cNvSpPr>
          <p:nvPr/>
        </p:nvSpPr>
        <p:spPr bwMode="auto">
          <a:xfrm>
            <a:off x="6821488" y="2517775"/>
            <a:ext cx="1331912" cy="2054225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60" name="Rectangle 30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Roll-up vs Drill-down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21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60" name="Group 2"/>
          <p:cNvGrpSpPr>
            <a:grpSpLocks/>
          </p:cNvGrpSpPr>
          <p:nvPr/>
        </p:nvGrpSpPr>
        <p:grpSpPr bwMode="auto">
          <a:xfrm>
            <a:off x="1819275" y="4635500"/>
            <a:ext cx="2106613" cy="665163"/>
            <a:chOff x="1146" y="2920"/>
            <a:chExt cx="1327" cy="419"/>
          </a:xfrm>
        </p:grpSpPr>
        <p:sp>
          <p:nvSpPr>
            <p:cNvPr id="19482" name="Rectangle 3"/>
            <p:cNvSpPr>
              <a:spLocks noChangeArrowheads="1"/>
            </p:cNvSpPr>
            <p:nvPr/>
          </p:nvSpPr>
          <p:spPr bwMode="auto">
            <a:xfrm>
              <a:off x="1146" y="2928"/>
              <a:ext cx="1313" cy="395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83" name="Line 4"/>
            <p:cNvSpPr>
              <a:spLocks noChangeShapeType="1"/>
            </p:cNvSpPr>
            <p:nvPr/>
          </p:nvSpPr>
          <p:spPr bwMode="auto">
            <a:xfrm>
              <a:off x="1156" y="2920"/>
              <a:ext cx="1317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4" name="Rectangle 5"/>
            <p:cNvSpPr>
              <a:spLocks noChangeArrowheads="1"/>
            </p:cNvSpPr>
            <p:nvPr/>
          </p:nvSpPr>
          <p:spPr bwMode="auto">
            <a:xfrm>
              <a:off x="1156" y="2920"/>
              <a:ext cx="1317" cy="5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85" name="Line 6"/>
            <p:cNvSpPr>
              <a:spLocks noChangeShapeType="1"/>
            </p:cNvSpPr>
            <p:nvPr/>
          </p:nvSpPr>
          <p:spPr bwMode="auto">
            <a:xfrm>
              <a:off x="1156" y="2920"/>
              <a:ext cx="1" cy="395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6" name="Rectangle 7"/>
            <p:cNvSpPr>
              <a:spLocks noChangeArrowheads="1"/>
            </p:cNvSpPr>
            <p:nvPr/>
          </p:nvSpPr>
          <p:spPr bwMode="auto">
            <a:xfrm>
              <a:off x="1156" y="2920"/>
              <a:ext cx="5" cy="395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87" name="Line 8"/>
            <p:cNvSpPr>
              <a:spLocks noChangeShapeType="1"/>
            </p:cNvSpPr>
            <p:nvPr/>
          </p:nvSpPr>
          <p:spPr bwMode="auto">
            <a:xfrm>
              <a:off x="1151" y="3053"/>
              <a:ext cx="1322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Line 9"/>
            <p:cNvSpPr>
              <a:spLocks noChangeShapeType="1"/>
            </p:cNvSpPr>
            <p:nvPr/>
          </p:nvSpPr>
          <p:spPr bwMode="auto">
            <a:xfrm>
              <a:off x="1151" y="3182"/>
              <a:ext cx="1322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Line 10"/>
            <p:cNvSpPr>
              <a:spLocks noChangeShapeType="1"/>
            </p:cNvSpPr>
            <p:nvPr/>
          </p:nvSpPr>
          <p:spPr bwMode="auto">
            <a:xfrm>
              <a:off x="1151" y="3310"/>
              <a:ext cx="1322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Line 11"/>
            <p:cNvSpPr>
              <a:spLocks noChangeShapeType="1"/>
            </p:cNvSpPr>
            <p:nvPr/>
          </p:nvSpPr>
          <p:spPr bwMode="auto">
            <a:xfrm>
              <a:off x="1156" y="2925"/>
              <a:ext cx="1" cy="390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Rectangle 12"/>
            <p:cNvSpPr>
              <a:spLocks noChangeArrowheads="1"/>
            </p:cNvSpPr>
            <p:nvPr/>
          </p:nvSpPr>
          <p:spPr bwMode="auto">
            <a:xfrm>
              <a:off x="1156" y="2925"/>
              <a:ext cx="5" cy="390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92" name="Line 13"/>
            <p:cNvSpPr>
              <a:spLocks noChangeShapeType="1"/>
            </p:cNvSpPr>
            <p:nvPr/>
          </p:nvSpPr>
          <p:spPr bwMode="auto">
            <a:xfrm>
              <a:off x="1488" y="2928"/>
              <a:ext cx="1" cy="390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3" name="Line 14"/>
            <p:cNvSpPr>
              <a:spLocks noChangeShapeType="1"/>
            </p:cNvSpPr>
            <p:nvPr/>
          </p:nvSpPr>
          <p:spPr bwMode="auto">
            <a:xfrm>
              <a:off x="2468" y="2925"/>
              <a:ext cx="1" cy="390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4" name="Rectangle 15"/>
            <p:cNvSpPr>
              <a:spLocks noChangeArrowheads="1"/>
            </p:cNvSpPr>
            <p:nvPr/>
          </p:nvSpPr>
          <p:spPr bwMode="auto">
            <a:xfrm>
              <a:off x="2468" y="2925"/>
              <a:ext cx="5" cy="390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95" name="Line 16"/>
            <p:cNvSpPr>
              <a:spLocks noChangeShapeType="1"/>
            </p:cNvSpPr>
            <p:nvPr/>
          </p:nvSpPr>
          <p:spPr bwMode="auto">
            <a:xfrm>
              <a:off x="1156" y="3182"/>
              <a:ext cx="3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6" name="Rectangle 17"/>
            <p:cNvSpPr>
              <a:spLocks noChangeArrowheads="1"/>
            </p:cNvSpPr>
            <p:nvPr/>
          </p:nvSpPr>
          <p:spPr bwMode="auto">
            <a:xfrm>
              <a:off x="1156" y="3182"/>
              <a:ext cx="300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97" name="Line 18"/>
            <p:cNvSpPr>
              <a:spLocks noChangeShapeType="1"/>
            </p:cNvSpPr>
            <p:nvPr/>
          </p:nvSpPr>
          <p:spPr bwMode="auto">
            <a:xfrm>
              <a:off x="1156" y="3310"/>
              <a:ext cx="3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8" name="Rectangle 19"/>
            <p:cNvSpPr>
              <a:spLocks noChangeArrowheads="1"/>
            </p:cNvSpPr>
            <p:nvPr/>
          </p:nvSpPr>
          <p:spPr bwMode="auto">
            <a:xfrm>
              <a:off x="1156" y="3310"/>
              <a:ext cx="300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499" name="Rectangle 20"/>
            <p:cNvSpPr>
              <a:spLocks noChangeArrowheads="1"/>
            </p:cNvSpPr>
            <p:nvPr/>
          </p:nvSpPr>
          <p:spPr bwMode="auto">
            <a:xfrm>
              <a:off x="1488" y="2928"/>
              <a:ext cx="9" cy="39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grpSp>
          <p:nvGrpSpPr>
            <p:cNvPr id="19500" name="Group 21"/>
            <p:cNvGrpSpPr>
              <a:grpSpLocks/>
            </p:cNvGrpSpPr>
            <p:nvPr/>
          </p:nvGrpSpPr>
          <p:grpSpPr bwMode="auto">
            <a:xfrm>
              <a:off x="2016" y="2928"/>
              <a:ext cx="5" cy="395"/>
              <a:chOff x="1969" y="2920"/>
              <a:chExt cx="5" cy="395"/>
            </a:xfrm>
          </p:grpSpPr>
          <p:sp>
            <p:nvSpPr>
              <p:cNvPr id="19514" name="Line 22"/>
              <p:cNvSpPr>
                <a:spLocks noChangeShapeType="1"/>
              </p:cNvSpPr>
              <p:nvPr/>
            </p:nvSpPr>
            <p:spPr bwMode="auto">
              <a:xfrm>
                <a:off x="1969" y="2925"/>
                <a:ext cx="1" cy="390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5" name="Rectangle 23"/>
              <p:cNvSpPr>
                <a:spLocks noChangeArrowheads="1"/>
              </p:cNvSpPr>
              <p:nvPr/>
            </p:nvSpPr>
            <p:spPr bwMode="auto">
              <a:xfrm>
                <a:off x="1969" y="2925"/>
                <a:ext cx="5" cy="390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19516" name="Line 24"/>
              <p:cNvSpPr>
                <a:spLocks noChangeShapeType="1"/>
              </p:cNvSpPr>
              <p:nvPr/>
            </p:nvSpPr>
            <p:spPr bwMode="auto">
              <a:xfrm>
                <a:off x="1969" y="2920"/>
                <a:ext cx="1" cy="1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7" name="Rectangle 25"/>
              <p:cNvSpPr>
                <a:spLocks noChangeArrowheads="1"/>
              </p:cNvSpPr>
              <p:nvPr/>
            </p:nvSpPr>
            <p:spPr bwMode="auto">
              <a:xfrm>
                <a:off x="1969" y="2920"/>
                <a:ext cx="5" cy="12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19518" name="Line 26"/>
              <p:cNvSpPr>
                <a:spLocks noChangeShapeType="1"/>
              </p:cNvSpPr>
              <p:nvPr/>
            </p:nvSpPr>
            <p:spPr bwMode="auto">
              <a:xfrm>
                <a:off x="1969" y="3058"/>
                <a:ext cx="1" cy="25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19" name="Rectangle 27"/>
              <p:cNvSpPr>
                <a:spLocks noChangeArrowheads="1"/>
              </p:cNvSpPr>
              <p:nvPr/>
            </p:nvSpPr>
            <p:spPr bwMode="auto">
              <a:xfrm>
                <a:off x="1969" y="3058"/>
                <a:ext cx="5" cy="25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sp>
          <p:nvSpPr>
            <p:cNvPr id="19501" name="Rectangle 28"/>
            <p:cNvSpPr>
              <a:spLocks noChangeArrowheads="1"/>
            </p:cNvSpPr>
            <p:nvPr/>
          </p:nvSpPr>
          <p:spPr bwMode="auto">
            <a:xfrm>
              <a:off x="1156" y="3048"/>
              <a:ext cx="1317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502" name="Line 29"/>
            <p:cNvSpPr>
              <a:spLocks noChangeShapeType="1"/>
            </p:cNvSpPr>
            <p:nvPr/>
          </p:nvSpPr>
          <p:spPr bwMode="auto">
            <a:xfrm>
              <a:off x="1465" y="3182"/>
              <a:ext cx="10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03" name="Rectangle 30"/>
            <p:cNvSpPr>
              <a:spLocks noChangeArrowheads="1"/>
            </p:cNvSpPr>
            <p:nvPr/>
          </p:nvSpPr>
          <p:spPr bwMode="auto">
            <a:xfrm>
              <a:off x="1465" y="3182"/>
              <a:ext cx="100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504" name="Line 31"/>
            <p:cNvSpPr>
              <a:spLocks noChangeShapeType="1"/>
            </p:cNvSpPr>
            <p:nvPr/>
          </p:nvSpPr>
          <p:spPr bwMode="auto">
            <a:xfrm>
              <a:off x="1465" y="3310"/>
              <a:ext cx="10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05" name="Rectangle 32"/>
            <p:cNvSpPr>
              <a:spLocks noChangeArrowheads="1"/>
            </p:cNvSpPr>
            <p:nvPr/>
          </p:nvSpPr>
          <p:spPr bwMode="auto">
            <a:xfrm>
              <a:off x="1465" y="3310"/>
              <a:ext cx="100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9506" name="Rectangle 33"/>
            <p:cNvSpPr>
              <a:spLocks noChangeArrowheads="1"/>
            </p:cNvSpPr>
            <p:nvPr/>
          </p:nvSpPr>
          <p:spPr bwMode="auto">
            <a:xfrm>
              <a:off x="1632" y="2928"/>
              <a:ext cx="243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 b="1">
                  <a:solidFill>
                    <a:srgbClr val="000000"/>
                  </a:solidFill>
                </a:rPr>
                <a:t>wil A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07" name="Rectangle 34"/>
            <p:cNvSpPr>
              <a:spLocks noChangeArrowheads="1"/>
            </p:cNvSpPr>
            <p:nvPr/>
          </p:nvSpPr>
          <p:spPr bwMode="auto">
            <a:xfrm>
              <a:off x="2112" y="2928"/>
              <a:ext cx="243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 b="1">
                  <a:solidFill>
                    <a:srgbClr val="000000"/>
                  </a:solidFill>
                </a:rPr>
                <a:t>wil B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08" name="Rectangle 35"/>
            <p:cNvSpPr>
              <a:spLocks noChangeArrowheads="1"/>
            </p:cNvSpPr>
            <p:nvPr/>
          </p:nvSpPr>
          <p:spPr bwMode="auto">
            <a:xfrm>
              <a:off x="1256" y="3068"/>
              <a:ext cx="1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p1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09" name="Rectangle 36"/>
            <p:cNvSpPr>
              <a:spLocks noChangeArrowheads="1"/>
            </p:cNvSpPr>
            <p:nvPr/>
          </p:nvSpPr>
          <p:spPr bwMode="auto">
            <a:xfrm>
              <a:off x="1660" y="3068"/>
              <a:ext cx="1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56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10" name="Rectangle 37"/>
            <p:cNvSpPr>
              <a:spLocks noChangeArrowheads="1"/>
            </p:cNvSpPr>
            <p:nvPr/>
          </p:nvSpPr>
          <p:spPr bwMode="auto">
            <a:xfrm>
              <a:off x="2164" y="3068"/>
              <a:ext cx="1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54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11" name="Rectangle 38"/>
            <p:cNvSpPr>
              <a:spLocks noChangeArrowheads="1"/>
            </p:cNvSpPr>
            <p:nvPr/>
          </p:nvSpPr>
          <p:spPr bwMode="auto">
            <a:xfrm>
              <a:off x="1256" y="3196"/>
              <a:ext cx="1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p2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12" name="Rectangle 39"/>
            <p:cNvSpPr>
              <a:spLocks noChangeArrowheads="1"/>
            </p:cNvSpPr>
            <p:nvPr/>
          </p:nvSpPr>
          <p:spPr bwMode="auto">
            <a:xfrm>
              <a:off x="1660" y="3196"/>
              <a:ext cx="1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11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9513" name="Rectangle 40"/>
            <p:cNvSpPr>
              <a:spLocks noChangeArrowheads="1"/>
            </p:cNvSpPr>
            <p:nvPr/>
          </p:nvSpPr>
          <p:spPr bwMode="auto">
            <a:xfrm>
              <a:off x="2192" y="3196"/>
              <a:ext cx="105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300">
                  <a:solidFill>
                    <a:srgbClr val="000000"/>
                  </a:solidFill>
                </a:rPr>
                <a:t>8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461" name="Rectangle 41"/>
          <p:cNvSpPr>
            <a:spLocks noChangeArrowheads="1"/>
          </p:cNvSpPr>
          <p:nvPr/>
        </p:nvSpPr>
        <p:spPr bwMode="auto">
          <a:xfrm>
            <a:off x="6096000" y="2362200"/>
            <a:ext cx="760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folHlink"/>
                </a:solidFill>
              </a:rPr>
              <a:t>toko</a:t>
            </a:r>
          </a:p>
        </p:txBody>
      </p:sp>
      <p:sp>
        <p:nvSpPr>
          <p:cNvPr id="19462" name="Rectangle 42"/>
          <p:cNvSpPr>
            <a:spLocks noChangeArrowheads="1"/>
          </p:cNvSpPr>
          <p:nvPr/>
        </p:nvSpPr>
        <p:spPr bwMode="auto">
          <a:xfrm>
            <a:off x="6003925" y="3108325"/>
            <a:ext cx="120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folHlink"/>
                </a:solidFill>
              </a:rPr>
              <a:t>wilayah</a:t>
            </a:r>
          </a:p>
        </p:txBody>
      </p:sp>
      <p:sp>
        <p:nvSpPr>
          <p:cNvPr id="19463" name="Rectangle 43"/>
          <p:cNvSpPr>
            <a:spLocks noChangeArrowheads="1"/>
          </p:cNvSpPr>
          <p:nvPr/>
        </p:nvSpPr>
        <p:spPr bwMode="auto">
          <a:xfrm>
            <a:off x="6003925" y="3794125"/>
            <a:ext cx="1135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folHlink"/>
                </a:solidFill>
              </a:rPr>
              <a:t>negara</a:t>
            </a:r>
          </a:p>
        </p:txBody>
      </p:sp>
      <p:sp>
        <p:nvSpPr>
          <p:cNvPr id="19464" name="Line 44"/>
          <p:cNvSpPr>
            <a:spLocks noChangeShapeType="1"/>
          </p:cNvSpPr>
          <p:nvPr/>
        </p:nvSpPr>
        <p:spPr bwMode="auto">
          <a:xfrm>
            <a:off x="6553200" y="28194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5" name="Line 45"/>
          <p:cNvSpPr>
            <a:spLocks noChangeShapeType="1"/>
          </p:cNvSpPr>
          <p:nvPr/>
        </p:nvSpPr>
        <p:spPr bwMode="auto">
          <a:xfrm>
            <a:off x="6553200" y="3505200"/>
            <a:ext cx="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6" name="Rectangle 46"/>
          <p:cNvSpPr>
            <a:spLocks noChangeArrowheads="1"/>
          </p:cNvSpPr>
          <p:nvPr/>
        </p:nvSpPr>
        <p:spPr bwMode="auto">
          <a:xfrm>
            <a:off x="4937125" y="5081588"/>
            <a:ext cx="292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000"/>
              <a:t>(toko s1 di wilayah A;</a:t>
            </a:r>
          </a:p>
          <a:p>
            <a:r>
              <a:rPr lang="en-US" altLang="en-GB" sz="2000"/>
              <a:t>toko s2, s3 di wilayah B)</a:t>
            </a:r>
          </a:p>
        </p:txBody>
      </p:sp>
      <p:grpSp>
        <p:nvGrpSpPr>
          <p:cNvPr id="19467" name="Group 47"/>
          <p:cNvGrpSpPr>
            <a:grpSpLocks/>
          </p:cNvGrpSpPr>
          <p:nvPr/>
        </p:nvGrpSpPr>
        <p:grpSpPr bwMode="auto">
          <a:xfrm>
            <a:off x="669925" y="1905000"/>
            <a:ext cx="3978275" cy="1752600"/>
            <a:chOff x="422" y="1200"/>
            <a:chExt cx="2506" cy="1104"/>
          </a:xfrm>
        </p:grpSpPr>
        <p:sp>
          <p:nvSpPr>
            <p:cNvPr id="19472" name="Rectangle 48"/>
            <p:cNvSpPr>
              <a:spLocks noChangeArrowheads="1"/>
            </p:cNvSpPr>
            <p:nvPr/>
          </p:nvSpPr>
          <p:spPr bwMode="auto">
            <a:xfrm>
              <a:off x="576" y="1500"/>
              <a:ext cx="443" cy="231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b="1">
                  <a:solidFill>
                    <a:schemeClr val="bg2"/>
                  </a:solidFill>
                </a:rPr>
                <a:t>tgl 2</a:t>
              </a:r>
            </a:p>
          </p:txBody>
        </p:sp>
        <p:graphicFrame>
          <p:nvGraphicFramePr>
            <p:cNvPr id="19473" name="Object 49"/>
            <p:cNvGraphicFramePr>
              <a:graphicFrameLocks/>
            </p:cNvGraphicFramePr>
            <p:nvPr/>
          </p:nvGraphicFramePr>
          <p:xfrm>
            <a:off x="1035" y="1507"/>
            <a:ext cx="1855" cy="4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4" name="Worksheet" r:id="rId3" imgW="2806700" imgH="711200" progId="Excel.Sheet.8">
                    <p:embed/>
                  </p:oleObj>
                </mc:Choice>
                <mc:Fallback>
                  <p:oleObj name="Worksheet" r:id="rId3" imgW="2806700" imgH="711200" progId="Excel.Shee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35" y="1507"/>
                          <a:ext cx="1855" cy="429"/>
                        </a:xfrm>
                        <a:prstGeom prst="rect">
                          <a:avLst/>
                        </a:prstGeom>
                        <a:solidFill>
                          <a:srgbClr val="99CCFF"/>
                        </a:solidFill>
                        <a:ln w="9525">
                          <a:solidFill>
                            <a:schemeClr val="bg2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4" name="Rectangle 50"/>
            <p:cNvSpPr>
              <a:spLocks noChangeArrowheads="1"/>
            </p:cNvSpPr>
            <p:nvPr/>
          </p:nvSpPr>
          <p:spPr bwMode="auto">
            <a:xfrm>
              <a:off x="964" y="1828"/>
              <a:ext cx="1624" cy="472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graphicFrame>
          <p:nvGraphicFramePr>
            <p:cNvPr id="19475" name="Object 51"/>
            <p:cNvGraphicFramePr>
              <a:graphicFrameLocks/>
            </p:cNvGraphicFramePr>
            <p:nvPr/>
          </p:nvGraphicFramePr>
          <p:xfrm>
            <a:off x="843" y="1843"/>
            <a:ext cx="1855" cy="4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5" name="Worksheet" r:id="rId5" imgW="2806700" imgH="711200" progId="Excel.Sheet.8">
                    <p:embed/>
                  </p:oleObj>
                </mc:Choice>
                <mc:Fallback>
                  <p:oleObj name="Worksheet" r:id="rId5" imgW="2806700" imgH="711200" progId="Excel.Shee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3" y="1843"/>
                          <a:ext cx="1855" cy="429"/>
                        </a:xfrm>
                        <a:prstGeom prst="rect">
                          <a:avLst/>
                        </a:prstGeom>
                        <a:solidFill>
                          <a:srgbClr val="FFFF99"/>
                        </a:solidFill>
                        <a:ln w="9525">
                          <a:solidFill>
                            <a:schemeClr val="bg2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6" name="Line 52"/>
            <p:cNvSpPr>
              <a:spLocks noChangeShapeType="1"/>
            </p:cNvSpPr>
            <p:nvPr/>
          </p:nvSpPr>
          <p:spPr bwMode="auto">
            <a:xfrm flipV="1">
              <a:off x="960" y="1200"/>
              <a:ext cx="384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77" name="Line 53"/>
            <p:cNvSpPr>
              <a:spLocks noChangeShapeType="1"/>
            </p:cNvSpPr>
            <p:nvPr/>
          </p:nvSpPr>
          <p:spPr bwMode="auto">
            <a:xfrm flipV="1">
              <a:off x="2592" y="1200"/>
              <a:ext cx="336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78" name="Line 54"/>
            <p:cNvSpPr>
              <a:spLocks noChangeShapeType="1"/>
            </p:cNvSpPr>
            <p:nvPr/>
          </p:nvSpPr>
          <p:spPr bwMode="auto">
            <a:xfrm flipV="1">
              <a:off x="2592" y="1728"/>
              <a:ext cx="336" cy="5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79" name="Rectangle 55"/>
            <p:cNvSpPr>
              <a:spLocks noChangeArrowheads="1"/>
            </p:cNvSpPr>
            <p:nvPr/>
          </p:nvSpPr>
          <p:spPr bwMode="auto">
            <a:xfrm>
              <a:off x="422" y="1839"/>
              <a:ext cx="412" cy="231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b="1">
                  <a:solidFill>
                    <a:schemeClr val="bg2"/>
                  </a:solidFill>
                </a:rPr>
                <a:t>tgl 1</a:t>
              </a:r>
            </a:p>
          </p:txBody>
        </p:sp>
        <p:sp>
          <p:nvSpPr>
            <p:cNvPr id="19480" name="Line 56"/>
            <p:cNvSpPr>
              <a:spLocks noChangeShapeType="1"/>
            </p:cNvSpPr>
            <p:nvPr/>
          </p:nvSpPr>
          <p:spPr bwMode="auto">
            <a:xfrm>
              <a:off x="1344" y="1200"/>
              <a:ext cx="158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81" name="Line 57"/>
            <p:cNvSpPr>
              <a:spLocks noChangeShapeType="1"/>
            </p:cNvSpPr>
            <p:nvPr/>
          </p:nvSpPr>
          <p:spPr bwMode="auto">
            <a:xfrm>
              <a:off x="2928" y="1200"/>
              <a:ext cx="0" cy="5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468" name="Line 58"/>
          <p:cNvSpPr>
            <a:spLocks noChangeShapeType="1"/>
          </p:cNvSpPr>
          <p:nvPr/>
        </p:nvSpPr>
        <p:spPr bwMode="auto">
          <a:xfrm>
            <a:off x="2895600" y="3810000"/>
            <a:ext cx="0" cy="5334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9" name="Rectangle 59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Hierarchy-based Aggregation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340028" name="Line 60"/>
          <p:cNvSpPr>
            <a:spLocks noChangeShapeType="1"/>
          </p:cNvSpPr>
          <p:nvPr/>
        </p:nvSpPr>
        <p:spPr bwMode="auto">
          <a:xfrm flipH="1" flipV="1">
            <a:off x="4356100" y="4005263"/>
            <a:ext cx="7207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340029" name="Line 61"/>
          <p:cNvSpPr>
            <a:spLocks noChangeShapeType="1"/>
          </p:cNvSpPr>
          <p:nvPr/>
        </p:nvSpPr>
        <p:spPr bwMode="auto">
          <a:xfrm flipH="1" flipV="1">
            <a:off x="3708400" y="4149725"/>
            <a:ext cx="13684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11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2481263" y="3194050"/>
            <a:ext cx="336550" cy="366713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* 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848600" cy="1371600"/>
          </a:xfrm>
        </p:spPr>
        <p:txBody>
          <a:bodyPr/>
          <a:lstStyle/>
          <a:p>
            <a:pPr eaLnBrk="1" hangingPunct="1"/>
            <a:r>
              <a:rPr lang="en-US" sz="2400" smtClean="0"/>
              <a:t>Data agregat disimpan (dihitung dan ditam-bahkan) dalam tabel fakta, untuk mening-katkan kinerja query.</a:t>
            </a:r>
            <a:endParaRPr lang="en-US" sz="2000" smtClean="0"/>
          </a:p>
        </p:txBody>
      </p:sp>
      <p:graphicFrame>
        <p:nvGraphicFramePr>
          <p:cNvPr id="20486" name="Object 4"/>
          <p:cNvGraphicFramePr>
            <a:graphicFrameLocks/>
          </p:cNvGraphicFramePr>
          <p:nvPr/>
        </p:nvGraphicFramePr>
        <p:xfrm>
          <a:off x="2819400" y="3200400"/>
          <a:ext cx="4019550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Worksheet" r:id="rId3" imgW="3505200" imgH="939800" progId="Excel.Sheet.8">
                  <p:embed/>
                </p:oleObj>
              </mc:Choice>
              <mc:Fallback>
                <p:oleObj name="Worksheet" r:id="rId3" imgW="3505200" imgH="9398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3200400"/>
                        <a:ext cx="4019550" cy="10826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Rectangle 5"/>
          <p:cNvSpPr>
            <a:spLocks noChangeArrowheads="1"/>
          </p:cNvSpPr>
          <p:nvPr/>
        </p:nvSpPr>
        <p:spPr bwMode="auto">
          <a:xfrm>
            <a:off x="1143000" y="4114800"/>
            <a:ext cx="971550" cy="366713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2</a:t>
            </a:r>
            <a:r>
              <a:rPr lang="en-US" altLang="en-GB" b="1"/>
              <a:t>     </a:t>
            </a:r>
          </a:p>
        </p:txBody>
      </p:sp>
      <p:graphicFrame>
        <p:nvGraphicFramePr>
          <p:cNvPr id="20488" name="Object 6"/>
          <p:cNvGraphicFramePr>
            <a:graphicFrameLocks/>
          </p:cNvGraphicFramePr>
          <p:nvPr/>
        </p:nvGraphicFramePr>
        <p:xfrm>
          <a:off x="2070100" y="4114800"/>
          <a:ext cx="3843338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Worksheet" r:id="rId5" imgW="3505200" imgH="939800" progId="Excel.Sheet.8">
                  <p:embed/>
                </p:oleObj>
              </mc:Choice>
              <mc:Fallback>
                <p:oleObj name="Worksheet" r:id="rId5" imgW="3505200" imgH="9398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0100" y="4114800"/>
                        <a:ext cx="3843338" cy="1093788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9" name="Object 7"/>
          <p:cNvGraphicFramePr>
            <a:graphicFrameLocks/>
          </p:cNvGraphicFramePr>
          <p:nvPr/>
        </p:nvGraphicFramePr>
        <p:xfrm>
          <a:off x="1296988" y="4800600"/>
          <a:ext cx="4017962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Worksheet" r:id="rId7" imgW="3505200" imgH="939800" progId="Excel.Sheet.8">
                  <p:embed/>
                </p:oleObj>
              </mc:Choice>
              <mc:Fallback>
                <p:oleObj name="Worksheet" r:id="rId7" imgW="3505200" imgH="9398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6988" y="4800600"/>
                        <a:ext cx="4017962" cy="1081088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0" name="Line 8"/>
          <p:cNvSpPr>
            <a:spLocks noChangeShapeType="1"/>
          </p:cNvSpPr>
          <p:nvPr/>
        </p:nvSpPr>
        <p:spPr bwMode="auto">
          <a:xfrm flipV="1">
            <a:off x="1281113" y="3181350"/>
            <a:ext cx="152400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9"/>
          <p:cNvSpPr>
            <a:spLocks noChangeShapeType="1"/>
          </p:cNvSpPr>
          <p:nvPr/>
        </p:nvSpPr>
        <p:spPr bwMode="auto">
          <a:xfrm flipV="1">
            <a:off x="5300663" y="3181350"/>
            <a:ext cx="152400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0"/>
          <p:cNvSpPr>
            <a:spLocks noChangeShapeType="1"/>
          </p:cNvSpPr>
          <p:nvPr/>
        </p:nvSpPr>
        <p:spPr bwMode="auto">
          <a:xfrm flipV="1">
            <a:off x="5314950" y="4286250"/>
            <a:ext cx="152400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Rectangle 11"/>
          <p:cNvSpPr>
            <a:spLocks noChangeArrowheads="1"/>
          </p:cNvSpPr>
          <p:nvPr/>
        </p:nvSpPr>
        <p:spPr bwMode="auto">
          <a:xfrm>
            <a:off x="561975" y="4791075"/>
            <a:ext cx="717550" cy="366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b="1">
                <a:solidFill>
                  <a:schemeClr val="bg2"/>
                </a:solidFill>
              </a:rPr>
              <a:t>tgl 1 </a:t>
            </a:r>
          </a:p>
        </p:txBody>
      </p:sp>
      <p:sp>
        <p:nvSpPr>
          <p:cNvPr id="20494" name="Rectangle 12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Cubes with Aggregate Data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20495" name="AutoShape 13"/>
          <p:cNvSpPr>
            <a:spLocks noChangeArrowheads="1"/>
          </p:cNvSpPr>
          <p:nvPr/>
        </p:nvSpPr>
        <p:spPr bwMode="auto">
          <a:xfrm>
            <a:off x="6248400" y="4724400"/>
            <a:ext cx="2590800" cy="623888"/>
          </a:xfrm>
          <a:prstGeom prst="wedgeRoundRectCallout">
            <a:avLst>
              <a:gd name="adj1" fmla="val -33333"/>
              <a:gd name="adj2" fmla="val -182824"/>
              <a:gd name="adj3" fmla="val 16667"/>
            </a:avLst>
          </a:prstGeom>
          <a:noFill/>
          <a:ln w="38100">
            <a:solidFill>
              <a:srgbClr val="FF66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GB" sz="2400" b="1">
                <a:solidFill>
                  <a:schemeClr val="folHlink"/>
                </a:solidFill>
              </a:rPr>
              <a:t>penjualan(*,p2,*)</a:t>
            </a:r>
            <a:endParaRPr lang="en-US" altLang="en-GB" sz="24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4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712913"/>
            <a:ext cx="8229600" cy="40322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Operasi kalkulasi</a:t>
            </a:r>
            <a:r>
              <a:rPr lang="en-US" sz="2400" smtClean="0"/>
              <a:t>:</a:t>
            </a:r>
          </a:p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Ranking</a:t>
            </a:r>
          </a:p>
          <a:p>
            <a:pPr lvl="1" eaLnBrk="1" hangingPunct="1"/>
            <a:r>
              <a:rPr lang="en-US" smtClean="0"/>
              <a:t>Misal: top 20% produk dengan penjualan tertinggi.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Fungsi waktu</a:t>
            </a:r>
          </a:p>
          <a:p>
            <a:pPr lvl="1" eaLnBrk="1" hangingPunct="1"/>
            <a:r>
              <a:rPr lang="en-US" smtClean="0"/>
              <a:t>Penghitungan rata-rata per hari.</a:t>
            </a:r>
          </a:p>
        </p:txBody>
      </p:sp>
      <p:sp>
        <p:nvSpPr>
          <p:cNvPr id="21509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Other Operations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46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57200"/>
          </a:xfrm>
        </p:spPr>
        <p:txBody>
          <a:bodyPr/>
          <a:lstStyle/>
          <a:p>
            <a:pPr eaLnBrk="1" hangingPunct="1"/>
            <a:r>
              <a:rPr lang="en-US" sz="2400" smtClean="0"/>
              <a:t>Arsitektur 3-lapis (3-tier)</a:t>
            </a:r>
            <a:endParaRPr lang="en-US" smtClean="0"/>
          </a:p>
        </p:txBody>
      </p:sp>
      <p:sp>
        <p:nvSpPr>
          <p:cNvPr id="22533" name="Line 3"/>
          <p:cNvSpPr>
            <a:spLocks noChangeShapeType="1"/>
          </p:cNvSpPr>
          <p:nvPr/>
        </p:nvSpPr>
        <p:spPr bwMode="auto">
          <a:xfrm>
            <a:off x="5627688" y="2290763"/>
            <a:ext cx="0" cy="3341687"/>
          </a:xfrm>
          <a:prstGeom prst="line">
            <a:avLst/>
          </a:prstGeom>
          <a:noFill/>
          <a:ln w="9525">
            <a:solidFill>
              <a:schemeClr val="accent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Text Box 4"/>
          <p:cNvSpPr txBox="1">
            <a:spLocks noChangeArrowheads="1"/>
          </p:cNvSpPr>
          <p:nvPr/>
        </p:nvSpPr>
        <p:spPr bwMode="auto">
          <a:xfrm>
            <a:off x="5046663" y="3225800"/>
            <a:ext cx="13938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/>
              <a:t>Multi-dimensional access</a:t>
            </a:r>
          </a:p>
        </p:txBody>
      </p:sp>
      <p:grpSp>
        <p:nvGrpSpPr>
          <p:cNvPr id="22535" name="Group 5"/>
          <p:cNvGrpSpPr>
            <a:grpSpLocks/>
          </p:cNvGrpSpPr>
          <p:nvPr/>
        </p:nvGrpSpPr>
        <p:grpSpPr bwMode="auto">
          <a:xfrm>
            <a:off x="5999163" y="3549650"/>
            <a:ext cx="3141662" cy="1058863"/>
            <a:chOff x="3676" y="1383"/>
            <a:chExt cx="1979" cy="667"/>
          </a:xfrm>
        </p:grpSpPr>
        <p:grpSp>
          <p:nvGrpSpPr>
            <p:cNvPr id="22823" name="Group 6"/>
            <p:cNvGrpSpPr>
              <a:grpSpLocks noChangeAspect="1"/>
            </p:cNvGrpSpPr>
            <p:nvPr/>
          </p:nvGrpSpPr>
          <p:grpSpPr bwMode="auto">
            <a:xfrm>
              <a:off x="3676" y="1383"/>
              <a:ext cx="730" cy="667"/>
              <a:chOff x="4163" y="3067"/>
              <a:chExt cx="305" cy="252"/>
            </a:xfrm>
          </p:grpSpPr>
          <p:sp>
            <p:nvSpPr>
              <p:cNvPr id="22825" name="Freeform 7"/>
              <p:cNvSpPr>
                <a:spLocks noChangeAspect="1"/>
              </p:cNvSpPr>
              <p:nvPr/>
            </p:nvSpPr>
            <p:spPr bwMode="auto">
              <a:xfrm>
                <a:off x="4163" y="3225"/>
                <a:ext cx="305" cy="66"/>
              </a:xfrm>
              <a:custGeom>
                <a:avLst/>
                <a:gdLst>
                  <a:gd name="T0" fmla="*/ 0 w 2536"/>
                  <a:gd name="T1" fmla="*/ 66 h 547"/>
                  <a:gd name="T2" fmla="*/ 305 w 2536"/>
                  <a:gd name="T3" fmla="*/ 66 h 547"/>
                  <a:gd name="T4" fmla="*/ 305 w 2536"/>
                  <a:gd name="T5" fmla="*/ 0 h 547"/>
                  <a:gd name="T6" fmla="*/ 38 w 2536"/>
                  <a:gd name="T7" fmla="*/ 0 h 547"/>
                  <a:gd name="T8" fmla="*/ 0 w 2536"/>
                  <a:gd name="T9" fmla="*/ 66 h 5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36" h="547">
                    <a:moveTo>
                      <a:pt x="0" y="547"/>
                    </a:moveTo>
                    <a:lnTo>
                      <a:pt x="2536" y="547"/>
                    </a:lnTo>
                    <a:lnTo>
                      <a:pt x="2536" y="0"/>
                    </a:lnTo>
                    <a:lnTo>
                      <a:pt x="317" y="0"/>
                    </a:lnTo>
                    <a:lnTo>
                      <a:pt x="0" y="547"/>
                    </a:lnTo>
                    <a:close/>
                  </a:path>
                </a:pathLst>
              </a:custGeom>
              <a:solidFill>
                <a:srgbClr val="D8E0E8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6" name="Freeform 8"/>
              <p:cNvSpPr>
                <a:spLocks noChangeAspect="1"/>
              </p:cNvSpPr>
              <p:nvPr/>
            </p:nvSpPr>
            <p:spPr bwMode="auto">
              <a:xfrm>
                <a:off x="4163" y="3290"/>
                <a:ext cx="305" cy="1"/>
              </a:xfrm>
              <a:custGeom>
                <a:avLst/>
                <a:gdLst>
                  <a:gd name="T0" fmla="*/ 304 w 2541"/>
                  <a:gd name="T1" fmla="*/ 0 h 9"/>
                  <a:gd name="T2" fmla="*/ 304 w 2541"/>
                  <a:gd name="T3" fmla="*/ 0 h 9"/>
                  <a:gd name="T4" fmla="*/ 0 w 2541"/>
                  <a:gd name="T5" fmla="*/ 0 h 9"/>
                  <a:gd name="T6" fmla="*/ 0 w 2541"/>
                  <a:gd name="T7" fmla="*/ 1 h 9"/>
                  <a:gd name="T8" fmla="*/ 304 w 2541"/>
                  <a:gd name="T9" fmla="*/ 1 h 9"/>
                  <a:gd name="T10" fmla="*/ 305 w 2541"/>
                  <a:gd name="T11" fmla="*/ 0 h 9"/>
                  <a:gd name="T12" fmla="*/ 304 w 2541"/>
                  <a:gd name="T13" fmla="*/ 1 h 9"/>
                  <a:gd name="T14" fmla="*/ 305 w 2541"/>
                  <a:gd name="T15" fmla="*/ 1 h 9"/>
                  <a:gd name="T16" fmla="*/ 305 w 2541"/>
                  <a:gd name="T17" fmla="*/ 0 h 9"/>
                  <a:gd name="T18" fmla="*/ 305 w 2541"/>
                  <a:gd name="T19" fmla="*/ 0 h 9"/>
                  <a:gd name="T20" fmla="*/ 304 w 2541"/>
                  <a:gd name="T21" fmla="*/ 0 h 9"/>
                  <a:gd name="T22" fmla="*/ 304 w 254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2531" y="4"/>
                    </a:moveTo>
                    <a:lnTo>
                      <a:pt x="253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2536" y="9"/>
                    </a:lnTo>
                    <a:lnTo>
                      <a:pt x="2541" y="4"/>
                    </a:lnTo>
                    <a:lnTo>
                      <a:pt x="2536" y="9"/>
                    </a:lnTo>
                    <a:lnTo>
                      <a:pt x="2539" y="8"/>
                    </a:lnTo>
                    <a:lnTo>
                      <a:pt x="2541" y="4"/>
                    </a:lnTo>
                    <a:lnTo>
                      <a:pt x="2539" y="1"/>
                    </a:lnTo>
                    <a:lnTo>
                      <a:pt x="2536" y="0"/>
                    </a:lnTo>
                    <a:lnTo>
                      <a:pt x="253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7" name="Freeform 9"/>
              <p:cNvSpPr>
                <a:spLocks noChangeAspect="1"/>
              </p:cNvSpPr>
              <p:nvPr/>
            </p:nvSpPr>
            <p:spPr bwMode="auto">
              <a:xfrm>
                <a:off x="4467" y="3225"/>
                <a:ext cx="1" cy="66"/>
              </a:xfrm>
              <a:custGeom>
                <a:avLst/>
                <a:gdLst>
                  <a:gd name="T0" fmla="*/ 1 w 10"/>
                  <a:gd name="T1" fmla="*/ 1 h 552"/>
                  <a:gd name="T2" fmla="*/ 0 w 10"/>
                  <a:gd name="T3" fmla="*/ 1 h 552"/>
                  <a:gd name="T4" fmla="*/ 0 w 10"/>
                  <a:gd name="T5" fmla="*/ 66 h 552"/>
                  <a:gd name="T6" fmla="*/ 1 w 10"/>
                  <a:gd name="T7" fmla="*/ 66 h 552"/>
                  <a:gd name="T8" fmla="*/ 1 w 10"/>
                  <a:gd name="T9" fmla="*/ 1 h 552"/>
                  <a:gd name="T10" fmla="*/ 1 w 10"/>
                  <a:gd name="T11" fmla="*/ 0 h 552"/>
                  <a:gd name="T12" fmla="*/ 1 w 10"/>
                  <a:gd name="T13" fmla="*/ 1 h 552"/>
                  <a:gd name="T14" fmla="*/ 1 w 10"/>
                  <a:gd name="T15" fmla="*/ 0 h 552"/>
                  <a:gd name="T16" fmla="*/ 1 w 10"/>
                  <a:gd name="T17" fmla="*/ 0 h 552"/>
                  <a:gd name="T18" fmla="*/ 0 w 10"/>
                  <a:gd name="T19" fmla="*/ 0 h 552"/>
                  <a:gd name="T20" fmla="*/ 0 w 10"/>
                  <a:gd name="T21" fmla="*/ 1 h 552"/>
                  <a:gd name="T22" fmla="*/ 1 w 10"/>
                  <a:gd name="T23" fmla="*/ 1 h 5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552">
                    <a:moveTo>
                      <a:pt x="5" y="10"/>
                    </a:moveTo>
                    <a:lnTo>
                      <a:pt x="0" y="5"/>
                    </a:lnTo>
                    <a:lnTo>
                      <a:pt x="0" y="552"/>
                    </a:lnTo>
                    <a:lnTo>
                      <a:pt x="10" y="552"/>
                    </a:lnTo>
                    <a:lnTo>
                      <a:pt x="10" y="5"/>
                    </a:lnTo>
                    <a:lnTo>
                      <a:pt x="5" y="0"/>
                    </a:lnTo>
                    <a:lnTo>
                      <a:pt x="10" y="5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5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8" name="Freeform 10"/>
              <p:cNvSpPr>
                <a:spLocks noChangeAspect="1"/>
              </p:cNvSpPr>
              <p:nvPr/>
            </p:nvSpPr>
            <p:spPr bwMode="auto">
              <a:xfrm>
                <a:off x="4201" y="3225"/>
                <a:ext cx="267" cy="1"/>
              </a:xfrm>
              <a:custGeom>
                <a:avLst/>
                <a:gdLst>
                  <a:gd name="T0" fmla="*/ 1 w 2224"/>
                  <a:gd name="T1" fmla="*/ 1 h 10"/>
                  <a:gd name="T2" fmla="*/ 1 w 2224"/>
                  <a:gd name="T3" fmla="*/ 1 h 10"/>
                  <a:gd name="T4" fmla="*/ 267 w 2224"/>
                  <a:gd name="T5" fmla="*/ 1 h 10"/>
                  <a:gd name="T6" fmla="*/ 267 w 2224"/>
                  <a:gd name="T7" fmla="*/ 0 h 10"/>
                  <a:gd name="T8" fmla="*/ 1 w 2224"/>
                  <a:gd name="T9" fmla="*/ 0 h 10"/>
                  <a:gd name="T10" fmla="*/ 0 w 2224"/>
                  <a:gd name="T11" fmla="*/ 0 h 10"/>
                  <a:gd name="T12" fmla="*/ 1 w 2224"/>
                  <a:gd name="T13" fmla="*/ 0 h 10"/>
                  <a:gd name="T14" fmla="*/ 0 w 2224"/>
                  <a:gd name="T15" fmla="*/ 0 h 10"/>
                  <a:gd name="T16" fmla="*/ 0 w 2224"/>
                  <a:gd name="T17" fmla="*/ 1 h 10"/>
                  <a:gd name="T18" fmla="*/ 0 w 2224"/>
                  <a:gd name="T19" fmla="*/ 1 h 10"/>
                  <a:gd name="T20" fmla="*/ 1 w 2224"/>
                  <a:gd name="T21" fmla="*/ 1 h 10"/>
                  <a:gd name="T22" fmla="*/ 1 w 2224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24" h="10">
                    <a:moveTo>
                      <a:pt x="8" y="7"/>
                    </a:moveTo>
                    <a:lnTo>
                      <a:pt x="5" y="10"/>
                    </a:lnTo>
                    <a:lnTo>
                      <a:pt x="2224" y="10"/>
                    </a:lnTo>
                    <a:lnTo>
                      <a:pt x="2224" y="0"/>
                    </a:lnTo>
                    <a:lnTo>
                      <a:pt x="5" y="0"/>
                    </a:lnTo>
                    <a:lnTo>
                      <a:pt x="1" y="3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5" y="10"/>
                    </a:ln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9" name="Freeform 11"/>
              <p:cNvSpPr>
                <a:spLocks noChangeAspect="1"/>
              </p:cNvSpPr>
              <p:nvPr/>
            </p:nvSpPr>
            <p:spPr bwMode="auto">
              <a:xfrm>
                <a:off x="4163" y="3225"/>
                <a:ext cx="39" cy="66"/>
              </a:xfrm>
              <a:custGeom>
                <a:avLst/>
                <a:gdLst>
                  <a:gd name="T0" fmla="*/ 0 w 323"/>
                  <a:gd name="T1" fmla="*/ 65 h 554"/>
                  <a:gd name="T2" fmla="*/ 1 w 323"/>
                  <a:gd name="T3" fmla="*/ 66 h 554"/>
                  <a:gd name="T4" fmla="*/ 39 w 323"/>
                  <a:gd name="T5" fmla="*/ 0 h 554"/>
                  <a:gd name="T6" fmla="*/ 38 w 323"/>
                  <a:gd name="T7" fmla="*/ 0 h 554"/>
                  <a:gd name="T8" fmla="*/ 0 w 323"/>
                  <a:gd name="T9" fmla="*/ 65 h 554"/>
                  <a:gd name="T10" fmla="*/ 0 w 323"/>
                  <a:gd name="T11" fmla="*/ 66 h 554"/>
                  <a:gd name="T12" fmla="*/ 0 w 323"/>
                  <a:gd name="T13" fmla="*/ 65 h 554"/>
                  <a:gd name="T14" fmla="*/ 0 w 323"/>
                  <a:gd name="T15" fmla="*/ 66 h 554"/>
                  <a:gd name="T16" fmla="*/ 0 w 323"/>
                  <a:gd name="T17" fmla="*/ 66 h 554"/>
                  <a:gd name="T18" fmla="*/ 0 w 323"/>
                  <a:gd name="T19" fmla="*/ 66 h 554"/>
                  <a:gd name="T20" fmla="*/ 1 w 323"/>
                  <a:gd name="T21" fmla="*/ 66 h 554"/>
                  <a:gd name="T22" fmla="*/ 0 w 323"/>
                  <a:gd name="T23" fmla="*/ 65 h 5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23" h="554">
                    <a:moveTo>
                      <a:pt x="3" y="545"/>
                    </a:moveTo>
                    <a:lnTo>
                      <a:pt x="6" y="551"/>
                    </a:lnTo>
                    <a:lnTo>
                      <a:pt x="323" y="4"/>
                    </a:lnTo>
                    <a:lnTo>
                      <a:pt x="316" y="0"/>
                    </a:lnTo>
                    <a:lnTo>
                      <a:pt x="0" y="547"/>
                    </a:lnTo>
                    <a:lnTo>
                      <a:pt x="3" y="554"/>
                    </a:lnTo>
                    <a:lnTo>
                      <a:pt x="0" y="547"/>
                    </a:lnTo>
                    <a:lnTo>
                      <a:pt x="0" y="550"/>
                    </a:lnTo>
                    <a:lnTo>
                      <a:pt x="2" y="553"/>
                    </a:lnTo>
                    <a:lnTo>
                      <a:pt x="4" y="554"/>
                    </a:lnTo>
                    <a:lnTo>
                      <a:pt x="6" y="551"/>
                    </a:lnTo>
                    <a:lnTo>
                      <a:pt x="3" y="54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0" name="Rectangle 12"/>
              <p:cNvSpPr>
                <a:spLocks noChangeAspect="1" noChangeArrowheads="1"/>
              </p:cNvSpPr>
              <p:nvPr/>
            </p:nvSpPr>
            <p:spPr bwMode="auto">
              <a:xfrm>
                <a:off x="4163" y="3291"/>
                <a:ext cx="305" cy="28"/>
              </a:xfrm>
              <a:prstGeom prst="rect">
                <a:avLst/>
              </a:prstGeom>
              <a:solidFill>
                <a:srgbClr val="3F668C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831" name="Freeform 13"/>
              <p:cNvSpPr>
                <a:spLocks noChangeAspect="1"/>
              </p:cNvSpPr>
              <p:nvPr/>
            </p:nvSpPr>
            <p:spPr bwMode="auto">
              <a:xfrm>
                <a:off x="4163" y="3318"/>
                <a:ext cx="305" cy="1"/>
              </a:xfrm>
              <a:custGeom>
                <a:avLst/>
                <a:gdLst>
                  <a:gd name="T0" fmla="*/ 304 w 2541"/>
                  <a:gd name="T1" fmla="*/ 1 h 9"/>
                  <a:gd name="T2" fmla="*/ 304 w 2541"/>
                  <a:gd name="T3" fmla="*/ 0 h 9"/>
                  <a:gd name="T4" fmla="*/ 0 w 2541"/>
                  <a:gd name="T5" fmla="*/ 0 h 9"/>
                  <a:gd name="T6" fmla="*/ 0 w 2541"/>
                  <a:gd name="T7" fmla="*/ 1 h 9"/>
                  <a:gd name="T8" fmla="*/ 304 w 2541"/>
                  <a:gd name="T9" fmla="*/ 1 h 9"/>
                  <a:gd name="T10" fmla="*/ 305 w 2541"/>
                  <a:gd name="T11" fmla="*/ 1 h 9"/>
                  <a:gd name="T12" fmla="*/ 304 w 2541"/>
                  <a:gd name="T13" fmla="*/ 1 h 9"/>
                  <a:gd name="T14" fmla="*/ 305 w 2541"/>
                  <a:gd name="T15" fmla="*/ 1 h 9"/>
                  <a:gd name="T16" fmla="*/ 305 w 2541"/>
                  <a:gd name="T17" fmla="*/ 1 h 9"/>
                  <a:gd name="T18" fmla="*/ 305 w 2541"/>
                  <a:gd name="T19" fmla="*/ 0 h 9"/>
                  <a:gd name="T20" fmla="*/ 304 w 2541"/>
                  <a:gd name="T21" fmla="*/ 0 h 9"/>
                  <a:gd name="T22" fmla="*/ 304 w 2541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2531" y="5"/>
                    </a:moveTo>
                    <a:lnTo>
                      <a:pt x="253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2536" y="9"/>
                    </a:lnTo>
                    <a:lnTo>
                      <a:pt x="2541" y="5"/>
                    </a:lnTo>
                    <a:lnTo>
                      <a:pt x="2536" y="9"/>
                    </a:lnTo>
                    <a:lnTo>
                      <a:pt x="2539" y="8"/>
                    </a:lnTo>
                    <a:lnTo>
                      <a:pt x="2541" y="5"/>
                    </a:lnTo>
                    <a:lnTo>
                      <a:pt x="2539" y="1"/>
                    </a:lnTo>
                    <a:lnTo>
                      <a:pt x="2536" y="0"/>
                    </a:lnTo>
                    <a:lnTo>
                      <a:pt x="2531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2" name="Freeform 14"/>
              <p:cNvSpPr>
                <a:spLocks noChangeAspect="1"/>
              </p:cNvSpPr>
              <p:nvPr/>
            </p:nvSpPr>
            <p:spPr bwMode="auto">
              <a:xfrm>
                <a:off x="4467" y="3290"/>
                <a:ext cx="1" cy="29"/>
              </a:xfrm>
              <a:custGeom>
                <a:avLst/>
                <a:gdLst>
                  <a:gd name="T0" fmla="*/ 1 w 10"/>
                  <a:gd name="T1" fmla="*/ 1 h 236"/>
                  <a:gd name="T2" fmla="*/ 0 w 10"/>
                  <a:gd name="T3" fmla="*/ 0 h 236"/>
                  <a:gd name="T4" fmla="*/ 0 w 10"/>
                  <a:gd name="T5" fmla="*/ 29 h 236"/>
                  <a:gd name="T6" fmla="*/ 1 w 10"/>
                  <a:gd name="T7" fmla="*/ 29 h 236"/>
                  <a:gd name="T8" fmla="*/ 1 w 10"/>
                  <a:gd name="T9" fmla="*/ 0 h 236"/>
                  <a:gd name="T10" fmla="*/ 1 w 10"/>
                  <a:gd name="T11" fmla="*/ 0 h 236"/>
                  <a:gd name="T12" fmla="*/ 1 w 10"/>
                  <a:gd name="T13" fmla="*/ 0 h 236"/>
                  <a:gd name="T14" fmla="*/ 1 w 10"/>
                  <a:gd name="T15" fmla="*/ 0 h 236"/>
                  <a:gd name="T16" fmla="*/ 1 w 10"/>
                  <a:gd name="T17" fmla="*/ 0 h 236"/>
                  <a:gd name="T18" fmla="*/ 0 w 10"/>
                  <a:gd name="T19" fmla="*/ 0 h 236"/>
                  <a:gd name="T20" fmla="*/ 0 w 10"/>
                  <a:gd name="T21" fmla="*/ 0 h 236"/>
                  <a:gd name="T22" fmla="*/ 1 w 10"/>
                  <a:gd name="T23" fmla="*/ 1 h 2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36">
                    <a:moveTo>
                      <a:pt x="5" y="9"/>
                    </a:moveTo>
                    <a:lnTo>
                      <a:pt x="0" y="4"/>
                    </a:lnTo>
                    <a:lnTo>
                      <a:pt x="0" y="236"/>
                    </a:lnTo>
                    <a:lnTo>
                      <a:pt x="10" y="236"/>
                    </a:lnTo>
                    <a:lnTo>
                      <a:pt x="10" y="4"/>
                    </a:lnTo>
                    <a:lnTo>
                      <a:pt x="5" y="0"/>
                    </a:lnTo>
                    <a:lnTo>
                      <a:pt x="10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3" name="Freeform 15"/>
              <p:cNvSpPr>
                <a:spLocks noChangeAspect="1"/>
              </p:cNvSpPr>
              <p:nvPr/>
            </p:nvSpPr>
            <p:spPr bwMode="auto">
              <a:xfrm>
                <a:off x="4163" y="3290"/>
                <a:ext cx="305" cy="1"/>
              </a:xfrm>
              <a:custGeom>
                <a:avLst/>
                <a:gdLst>
                  <a:gd name="T0" fmla="*/ 1 w 2541"/>
                  <a:gd name="T1" fmla="*/ 0 h 9"/>
                  <a:gd name="T2" fmla="*/ 1 w 2541"/>
                  <a:gd name="T3" fmla="*/ 1 h 9"/>
                  <a:gd name="T4" fmla="*/ 305 w 2541"/>
                  <a:gd name="T5" fmla="*/ 1 h 9"/>
                  <a:gd name="T6" fmla="*/ 305 w 2541"/>
                  <a:gd name="T7" fmla="*/ 0 h 9"/>
                  <a:gd name="T8" fmla="*/ 1 w 2541"/>
                  <a:gd name="T9" fmla="*/ 0 h 9"/>
                  <a:gd name="T10" fmla="*/ 0 w 2541"/>
                  <a:gd name="T11" fmla="*/ 0 h 9"/>
                  <a:gd name="T12" fmla="*/ 1 w 2541"/>
                  <a:gd name="T13" fmla="*/ 0 h 9"/>
                  <a:gd name="T14" fmla="*/ 0 w 2541"/>
                  <a:gd name="T15" fmla="*/ 0 h 9"/>
                  <a:gd name="T16" fmla="*/ 0 w 2541"/>
                  <a:gd name="T17" fmla="*/ 0 h 9"/>
                  <a:gd name="T18" fmla="*/ 0 w 2541"/>
                  <a:gd name="T19" fmla="*/ 1 h 9"/>
                  <a:gd name="T20" fmla="*/ 1 w 2541"/>
                  <a:gd name="T21" fmla="*/ 1 h 9"/>
                  <a:gd name="T22" fmla="*/ 1 w 254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10" y="4"/>
                    </a:moveTo>
                    <a:lnTo>
                      <a:pt x="5" y="9"/>
                    </a:lnTo>
                    <a:lnTo>
                      <a:pt x="2541" y="9"/>
                    </a:lnTo>
                    <a:lnTo>
                      <a:pt x="2541" y="0"/>
                    </a:lnTo>
                    <a:lnTo>
                      <a:pt x="5" y="0"/>
                    </a:lnTo>
                    <a:lnTo>
                      <a:pt x="0" y="4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5" y="9"/>
                    </a:lnTo>
                    <a:lnTo>
                      <a:pt x="10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4" name="Freeform 16"/>
              <p:cNvSpPr>
                <a:spLocks noChangeAspect="1"/>
              </p:cNvSpPr>
              <p:nvPr/>
            </p:nvSpPr>
            <p:spPr bwMode="auto">
              <a:xfrm>
                <a:off x="4163" y="3291"/>
                <a:ext cx="1" cy="28"/>
              </a:xfrm>
              <a:custGeom>
                <a:avLst/>
                <a:gdLst>
                  <a:gd name="T0" fmla="*/ 1 w 10"/>
                  <a:gd name="T1" fmla="*/ 27 h 236"/>
                  <a:gd name="T2" fmla="*/ 1 w 10"/>
                  <a:gd name="T3" fmla="*/ 28 h 236"/>
                  <a:gd name="T4" fmla="*/ 1 w 10"/>
                  <a:gd name="T5" fmla="*/ 0 h 236"/>
                  <a:gd name="T6" fmla="*/ 0 w 10"/>
                  <a:gd name="T7" fmla="*/ 0 h 236"/>
                  <a:gd name="T8" fmla="*/ 0 w 10"/>
                  <a:gd name="T9" fmla="*/ 28 h 236"/>
                  <a:gd name="T10" fmla="*/ 1 w 10"/>
                  <a:gd name="T11" fmla="*/ 28 h 236"/>
                  <a:gd name="T12" fmla="*/ 0 w 10"/>
                  <a:gd name="T13" fmla="*/ 28 h 236"/>
                  <a:gd name="T14" fmla="*/ 0 w 10"/>
                  <a:gd name="T15" fmla="*/ 28 h 236"/>
                  <a:gd name="T16" fmla="*/ 1 w 10"/>
                  <a:gd name="T17" fmla="*/ 28 h 236"/>
                  <a:gd name="T18" fmla="*/ 1 w 10"/>
                  <a:gd name="T19" fmla="*/ 28 h 236"/>
                  <a:gd name="T20" fmla="*/ 1 w 10"/>
                  <a:gd name="T21" fmla="*/ 28 h 236"/>
                  <a:gd name="T22" fmla="*/ 1 w 10"/>
                  <a:gd name="T23" fmla="*/ 27 h 2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36">
                    <a:moveTo>
                      <a:pt x="5" y="227"/>
                    </a:moveTo>
                    <a:lnTo>
                      <a:pt x="10" y="232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32"/>
                    </a:lnTo>
                    <a:lnTo>
                      <a:pt x="5" y="236"/>
                    </a:lnTo>
                    <a:lnTo>
                      <a:pt x="0" y="232"/>
                    </a:lnTo>
                    <a:lnTo>
                      <a:pt x="2" y="235"/>
                    </a:lnTo>
                    <a:lnTo>
                      <a:pt x="5" y="236"/>
                    </a:lnTo>
                    <a:lnTo>
                      <a:pt x="8" y="235"/>
                    </a:lnTo>
                    <a:lnTo>
                      <a:pt x="10" y="232"/>
                    </a:lnTo>
                    <a:lnTo>
                      <a:pt x="5" y="2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5" name="Freeform 17"/>
              <p:cNvSpPr>
                <a:spLocks noChangeAspect="1"/>
              </p:cNvSpPr>
              <p:nvPr/>
            </p:nvSpPr>
            <p:spPr bwMode="auto">
              <a:xfrm>
                <a:off x="4266" y="3068"/>
                <a:ext cx="192" cy="6"/>
              </a:xfrm>
              <a:custGeom>
                <a:avLst/>
                <a:gdLst>
                  <a:gd name="T0" fmla="*/ 5 w 1600"/>
                  <a:gd name="T1" fmla="*/ 6 h 52"/>
                  <a:gd name="T2" fmla="*/ 6 w 1600"/>
                  <a:gd name="T3" fmla="*/ 6 h 52"/>
                  <a:gd name="T4" fmla="*/ 6 w 1600"/>
                  <a:gd name="T5" fmla="*/ 5 h 52"/>
                  <a:gd name="T6" fmla="*/ 7 w 1600"/>
                  <a:gd name="T7" fmla="*/ 5 h 52"/>
                  <a:gd name="T8" fmla="*/ 8 w 1600"/>
                  <a:gd name="T9" fmla="*/ 5 h 52"/>
                  <a:gd name="T10" fmla="*/ 184 w 1600"/>
                  <a:gd name="T11" fmla="*/ 5 h 52"/>
                  <a:gd name="T12" fmla="*/ 185 w 1600"/>
                  <a:gd name="T13" fmla="*/ 5 h 52"/>
                  <a:gd name="T14" fmla="*/ 186 w 1600"/>
                  <a:gd name="T15" fmla="*/ 5 h 52"/>
                  <a:gd name="T16" fmla="*/ 186 w 1600"/>
                  <a:gd name="T17" fmla="*/ 6 h 52"/>
                  <a:gd name="T18" fmla="*/ 187 w 1600"/>
                  <a:gd name="T19" fmla="*/ 6 h 52"/>
                  <a:gd name="T20" fmla="*/ 192 w 1600"/>
                  <a:gd name="T21" fmla="*/ 1 h 52"/>
                  <a:gd name="T22" fmla="*/ 191 w 1600"/>
                  <a:gd name="T23" fmla="*/ 1 h 52"/>
                  <a:gd name="T24" fmla="*/ 191 w 1600"/>
                  <a:gd name="T25" fmla="*/ 0 h 52"/>
                  <a:gd name="T26" fmla="*/ 190 w 1600"/>
                  <a:gd name="T27" fmla="*/ 0 h 52"/>
                  <a:gd name="T28" fmla="*/ 189 w 1600"/>
                  <a:gd name="T29" fmla="*/ 0 h 52"/>
                  <a:gd name="T30" fmla="*/ 3 w 1600"/>
                  <a:gd name="T31" fmla="*/ 0 h 52"/>
                  <a:gd name="T32" fmla="*/ 2 w 1600"/>
                  <a:gd name="T33" fmla="*/ 0 h 52"/>
                  <a:gd name="T34" fmla="*/ 1 w 1600"/>
                  <a:gd name="T35" fmla="*/ 0 h 52"/>
                  <a:gd name="T36" fmla="*/ 0 w 1600"/>
                  <a:gd name="T37" fmla="*/ 1 h 52"/>
                  <a:gd name="T38" fmla="*/ 0 w 1600"/>
                  <a:gd name="T39" fmla="*/ 1 h 52"/>
                  <a:gd name="T40" fmla="*/ 5 w 1600"/>
                  <a:gd name="T41" fmla="*/ 6 h 5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00" h="52">
                    <a:moveTo>
                      <a:pt x="41" y="52"/>
                    </a:moveTo>
                    <a:lnTo>
                      <a:pt x="46" y="49"/>
                    </a:lnTo>
                    <a:lnTo>
                      <a:pt x="52" y="46"/>
                    </a:lnTo>
                    <a:lnTo>
                      <a:pt x="59" y="44"/>
                    </a:lnTo>
                    <a:lnTo>
                      <a:pt x="65" y="44"/>
                    </a:lnTo>
                    <a:lnTo>
                      <a:pt x="1533" y="44"/>
                    </a:lnTo>
                    <a:lnTo>
                      <a:pt x="1540" y="44"/>
                    </a:lnTo>
                    <a:lnTo>
                      <a:pt x="1547" y="46"/>
                    </a:lnTo>
                    <a:lnTo>
                      <a:pt x="1551" y="49"/>
                    </a:lnTo>
                    <a:lnTo>
                      <a:pt x="1556" y="52"/>
                    </a:lnTo>
                    <a:lnTo>
                      <a:pt x="1600" y="9"/>
                    </a:lnTo>
                    <a:lnTo>
                      <a:pt x="1595" y="6"/>
                    </a:lnTo>
                    <a:lnTo>
                      <a:pt x="1588" y="3"/>
                    </a:lnTo>
                    <a:lnTo>
                      <a:pt x="1581" y="1"/>
                    </a:lnTo>
                    <a:lnTo>
                      <a:pt x="1573" y="0"/>
                    </a:lnTo>
                    <a:lnTo>
                      <a:pt x="27" y="0"/>
                    </a:lnTo>
                    <a:lnTo>
                      <a:pt x="18" y="1"/>
                    </a:lnTo>
                    <a:lnTo>
                      <a:pt x="11" y="3"/>
                    </a:lnTo>
                    <a:lnTo>
                      <a:pt x="4" y="6"/>
                    </a:lnTo>
                    <a:lnTo>
                      <a:pt x="0" y="11"/>
                    </a:lnTo>
                    <a:lnTo>
                      <a:pt x="41" y="52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6" name="Freeform 18"/>
              <p:cNvSpPr>
                <a:spLocks noChangeAspect="1"/>
              </p:cNvSpPr>
              <p:nvPr/>
            </p:nvSpPr>
            <p:spPr bwMode="auto">
              <a:xfrm>
                <a:off x="4267" y="3069"/>
                <a:ext cx="192" cy="135"/>
              </a:xfrm>
              <a:custGeom>
                <a:avLst/>
                <a:gdLst>
                  <a:gd name="T0" fmla="*/ 0 w 1603"/>
                  <a:gd name="T1" fmla="*/ 134 h 1127"/>
                  <a:gd name="T2" fmla="*/ 1 w 1603"/>
                  <a:gd name="T3" fmla="*/ 134 h 1127"/>
                  <a:gd name="T4" fmla="*/ 1 w 1603"/>
                  <a:gd name="T5" fmla="*/ 135 h 1127"/>
                  <a:gd name="T6" fmla="*/ 2 w 1603"/>
                  <a:gd name="T7" fmla="*/ 135 h 1127"/>
                  <a:gd name="T8" fmla="*/ 3 w 1603"/>
                  <a:gd name="T9" fmla="*/ 135 h 1127"/>
                  <a:gd name="T10" fmla="*/ 187 w 1603"/>
                  <a:gd name="T11" fmla="*/ 135 h 1127"/>
                  <a:gd name="T12" fmla="*/ 188 w 1603"/>
                  <a:gd name="T13" fmla="*/ 135 h 1127"/>
                  <a:gd name="T14" fmla="*/ 189 w 1603"/>
                  <a:gd name="T15" fmla="*/ 135 h 1127"/>
                  <a:gd name="T16" fmla="*/ 190 w 1603"/>
                  <a:gd name="T17" fmla="*/ 134 h 1127"/>
                  <a:gd name="T18" fmla="*/ 190 w 1603"/>
                  <a:gd name="T19" fmla="*/ 133 h 1127"/>
                  <a:gd name="T20" fmla="*/ 191 w 1603"/>
                  <a:gd name="T21" fmla="*/ 132 h 1127"/>
                  <a:gd name="T22" fmla="*/ 192 w 1603"/>
                  <a:gd name="T23" fmla="*/ 131 h 1127"/>
                  <a:gd name="T24" fmla="*/ 192 w 1603"/>
                  <a:gd name="T25" fmla="*/ 130 h 1127"/>
                  <a:gd name="T26" fmla="*/ 192 w 1603"/>
                  <a:gd name="T27" fmla="*/ 129 h 1127"/>
                  <a:gd name="T28" fmla="*/ 192 w 1603"/>
                  <a:gd name="T29" fmla="*/ 3 h 1127"/>
                  <a:gd name="T30" fmla="*/ 192 w 1603"/>
                  <a:gd name="T31" fmla="*/ 2 h 1127"/>
                  <a:gd name="T32" fmla="*/ 192 w 1603"/>
                  <a:gd name="T33" fmla="*/ 1 h 1127"/>
                  <a:gd name="T34" fmla="*/ 191 w 1603"/>
                  <a:gd name="T35" fmla="*/ 1 h 1127"/>
                  <a:gd name="T36" fmla="*/ 191 w 1603"/>
                  <a:gd name="T37" fmla="*/ 0 h 1127"/>
                  <a:gd name="T38" fmla="*/ 186 w 1603"/>
                  <a:gd name="T39" fmla="*/ 5 h 1127"/>
                  <a:gd name="T40" fmla="*/ 186 w 1603"/>
                  <a:gd name="T41" fmla="*/ 6 h 1127"/>
                  <a:gd name="T42" fmla="*/ 186 w 1603"/>
                  <a:gd name="T43" fmla="*/ 6 h 1127"/>
                  <a:gd name="T44" fmla="*/ 187 w 1603"/>
                  <a:gd name="T45" fmla="*/ 7 h 1127"/>
                  <a:gd name="T46" fmla="*/ 187 w 1603"/>
                  <a:gd name="T47" fmla="*/ 8 h 1127"/>
                  <a:gd name="T48" fmla="*/ 187 w 1603"/>
                  <a:gd name="T49" fmla="*/ 125 h 1127"/>
                  <a:gd name="T50" fmla="*/ 186 w 1603"/>
                  <a:gd name="T51" fmla="*/ 126 h 1127"/>
                  <a:gd name="T52" fmla="*/ 186 w 1603"/>
                  <a:gd name="T53" fmla="*/ 127 h 1127"/>
                  <a:gd name="T54" fmla="*/ 186 w 1603"/>
                  <a:gd name="T55" fmla="*/ 128 h 1127"/>
                  <a:gd name="T56" fmla="*/ 185 w 1603"/>
                  <a:gd name="T57" fmla="*/ 128 h 1127"/>
                  <a:gd name="T58" fmla="*/ 185 w 1603"/>
                  <a:gd name="T59" fmla="*/ 129 h 1127"/>
                  <a:gd name="T60" fmla="*/ 184 w 1603"/>
                  <a:gd name="T61" fmla="*/ 129 h 1127"/>
                  <a:gd name="T62" fmla="*/ 183 w 1603"/>
                  <a:gd name="T63" fmla="*/ 130 h 1127"/>
                  <a:gd name="T64" fmla="*/ 182 w 1603"/>
                  <a:gd name="T65" fmla="*/ 130 h 1127"/>
                  <a:gd name="T66" fmla="*/ 8 w 1603"/>
                  <a:gd name="T67" fmla="*/ 130 h 1127"/>
                  <a:gd name="T68" fmla="*/ 7 w 1603"/>
                  <a:gd name="T69" fmla="*/ 130 h 1127"/>
                  <a:gd name="T70" fmla="*/ 6 w 1603"/>
                  <a:gd name="T71" fmla="*/ 129 h 1127"/>
                  <a:gd name="T72" fmla="*/ 5 w 1603"/>
                  <a:gd name="T73" fmla="*/ 129 h 1127"/>
                  <a:gd name="T74" fmla="*/ 5 w 1603"/>
                  <a:gd name="T75" fmla="*/ 128 h 1127"/>
                  <a:gd name="T76" fmla="*/ 0 w 1603"/>
                  <a:gd name="T77" fmla="*/ 134 h 112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3" h="1127">
                    <a:moveTo>
                      <a:pt x="0" y="1115"/>
                    </a:moveTo>
                    <a:lnTo>
                      <a:pt x="5" y="1120"/>
                    </a:lnTo>
                    <a:lnTo>
                      <a:pt x="12" y="1124"/>
                    </a:lnTo>
                    <a:lnTo>
                      <a:pt x="20" y="1126"/>
                    </a:lnTo>
                    <a:lnTo>
                      <a:pt x="28" y="1127"/>
                    </a:lnTo>
                    <a:lnTo>
                      <a:pt x="1560" y="1127"/>
                    </a:lnTo>
                    <a:lnTo>
                      <a:pt x="1568" y="1126"/>
                    </a:lnTo>
                    <a:lnTo>
                      <a:pt x="1576" y="1124"/>
                    </a:lnTo>
                    <a:lnTo>
                      <a:pt x="1583" y="1119"/>
                    </a:lnTo>
                    <a:lnTo>
                      <a:pt x="1590" y="1112"/>
                    </a:lnTo>
                    <a:lnTo>
                      <a:pt x="1596" y="1105"/>
                    </a:lnTo>
                    <a:lnTo>
                      <a:pt x="1599" y="1097"/>
                    </a:lnTo>
                    <a:lnTo>
                      <a:pt x="1602" y="1089"/>
                    </a:lnTo>
                    <a:lnTo>
                      <a:pt x="1603" y="1080"/>
                    </a:lnTo>
                    <a:lnTo>
                      <a:pt x="1603" y="28"/>
                    </a:lnTo>
                    <a:lnTo>
                      <a:pt x="1602" y="19"/>
                    </a:lnTo>
                    <a:lnTo>
                      <a:pt x="1600" y="12"/>
                    </a:lnTo>
                    <a:lnTo>
                      <a:pt x="1597" y="5"/>
                    </a:lnTo>
                    <a:lnTo>
                      <a:pt x="1594" y="0"/>
                    </a:lnTo>
                    <a:lnTo>
                      <a:pt x="1550" y="43"/>
                    </a:lnTo>
                    <a:lnTo>
                      <a:pt x="1553" y="48"/>
                    </a:lnTo>
                    <a:lnTo>
                      <a:pt x="1556" y="53"/>
                    </a:lnTo>
                    <a:lnTo>
                      <a:pt x="1558" y="59"/>
                    </a:lnTo>
                    <a:lnTo>
                      <a:pt x="1558" y="67"/>
                    </a:lnTo>
                    <a:lnTo>
                      <a:pt x="1558" y="1042"/>
                    </a:lnTo>
                    <a:lnTo>
                      <a:pt x="1557" y="1050"/>
                    </a:lnTo>
                    <a:lnTo>
                      <a:pt x="1556" y="1058"/>
                    </a:lnTo>
                    <a:lnTo>
                      <a:pt x="1552" y="1065"/>
                    </a:lnTo>
                    <a:lnTo>
                      <a:pt x="1547" y="1072"/>
                    </a:lnTo>
                    <a:lnTo>
                      <a:pt x="1542" y="1077"/>
                    </a:lnTo>
                    <a:lnTo>
                      <a:pt x="1535" y="1081"/>
                    </a:lnTo>
                    <a:lnTo>
                      <a:pt x="1528" y="1083"/>
                    </a:lnTo>
                    <a:lnTo>
                      <a:pt x="1520" y="1085"/>
                    </a:lnTo>
                    <a:lnTo>
                      <a:pt x="66" y="1085"/>
                    </a:lnTo>
                    <a:lnTo>
                      <a:pt x="58" y="1083"/>
                    </a:lnTo>
                    <a:lnTo>
                      <a:pt x="51" y="1081"/>
                    </a:lnTo>
                    <a:lnTo>
                      <a:pt x="45" y="1077"/>
                    </a:lnTo>
                    <a:lnTo>
                      <a:pt x="39" y="1072"/>
                    </a:lnTo>
                    <a:lnTo>
                      <a:pt x="0" y="1115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7" name="Freeform 19"/>
              <p:cNvSpPr>
                <a:spLocks noChangeAspect="1"/>
              </p:cNvSpPr>
              <p:nvPr/>
            </p:nvSpPr>
            <p:spPr bwMode="auto">
              <a:xfrm>
                <a:off x="4265" y="3069"/>
                <a:ext cx="7" cy="133"/>
              </a:xfrm>
              <a:custGeom>
                <a:avLst/>
                <a:gdLst>
                  <a:gd name="T0" fmla="*/ 7 w 53"/>
                  <a:gd name="T1" fmla="*/ 128 h 1113"/>
                  <a:gd name="T2" fmla="*/ 6 w 53"/>
                  <a:gd name="T3" fmla="*/ 127 h 1113"/>
                  <a:gd name="T4" fmla="*/ 6 w 53"/>
                  <a:gd name="T5" fmla="*/ 126 h 1113"/>
                  <a:gd name="T6" fmla="*/ 6 w 53"/>
                  <a:gd name="T7" fmla="*/ 125 h 1113"/>
                  <a:gd name="T8" fmla="*/ 6 w 53"/>
                  <a:gd name="T9" fmla="*/ 124 h 1113"/>
                  <a:gd name="T10" fmla="*/ 6 w 53"/>
                  <a:gd name="T11" fmla="*/ 8 h 1113"/>
                  <a:gd name="T12" fmla="*/ 6 w 53"/>
                  <a:gd name="T13" fmla="*/ 7 h 1113"/>
                  <a:gd name="T14" fmla="*/ 6 w 53"/>
                  <a:gd name="T15" fmla="*/ 6 h 1113"/>
                  <a:gd name="T16" fmla="*/ 6 w 53"/>
                  <a:gd name="T17" fmla="*/ 5 h 1113"/>
                  <a:gd name="T18" fmla="*/ 6 w 53"/>
                  <a:gd name="T19" fmla="*/ 5 h 1113"/>
                  <a:gd name="T20" fmla="*/ 1 w 53"/>
                  <a:gd name="T21" fmla="*/ 0 h 1113"/>
                  <a:gd name="T22" fmla="*/ 1 w 53"/>
                  <a:gd name="T23" fmla="*/ 1 h 1113"/>
                  <a:gd name="T24" fmla="*/ 0 w 53"/>
                  <a:gd name="T25" fmla="*/ 2 h 1113"/>
                  <a:gd name="T26" fmla="*/ 0 w 53"/>
                  <a:gd name="T27" fmla="*/ 3 h 1113"/>
                  <a:gd name="T28" fmla="*/ 0 w 53"/>
                  <a:gd name="T29" fmla="*/ 3 h 1113"/>
                  <a:gd name="T30" fmla="*/ 0 w 53"/>
                  <a:gd name="T31" fmla="*/ 129 h 1113"/>
                  <a:gd name="T32" fmla="*/ 0 w 53"/>
                  <a:gd name="T33" fmla="*/ 130 h 1113"/>
                  <a:gd name="T34" fmla="*/ 0 w 53"/>
                  <a:gd name="T35" fmla="*/ 131 h 1113"/>
                  <a:gd name="T36" fmla="*/ 1 w 53"/>
                  <a:gd name="T37" fmla="*/ 132 h 1113"/>
                  <a:gd name="T38" fmla="*/ 2 w 53"/>
                  <a:gd name="T39" fmla="*/ 133 h 1113"/>
                  <a:gd name="T40" fmla="*/ 7 w 53"/>
                  <a:gd name="T41" fmla="*/ 128 h 111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3" h="1113">
                    <a:moveTo>
                      <a:pt x="53" y="1070"/>
                    </a:moveTo>
                    <a:lnTo>
                      <a:pt x="48" y="1063"/>
                    </a:lnTo>
                    <a:lnTo>
                      <a:pt x="45" y="1056"/>
                    </a:lnTo>
                    <a:lnTo>
                      <a:pt x="44" y="1048"/>
                    </a:lnTo>
                    <a:lnTo>
                      <a:pt x="42" y="1040"/>
                    </a:lnTo>
                    <a:lnTo>
                      <a:pt x="42" y="65"/>
                    </a:lnTo>
                    <a:lnTo>
                      <a:pt x="42" y="57"/>
                    </a:lnTo>
                    <a:lnTo>
                      <a:pt x="45" y="51"/>
                    </a:lnTo>
                    <a:lnTo>
                      <a:pt x="46" y="46"/>
                    </a:lnTo>
                    <a:lnTo>
                      <a:pt x="49" y="41"/>
                    </a:lnTo>
                    <a:lnTo>
                      <a:pt x="8" y="0"/>
                    </a:lnTo>
                    <a:lnTo>
                      <a:pt x="4" y="7"/>
                    </a:lnTo>
                    <a:lnTo>
                      <a:pt x="2" y="16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0" y="1078"/>
                    </a:lnTo>
                    <a:lnTo>
                      <a:pt x="1" y="1087"/>
                    </a:lnTo>
                    <a:lnTo>
                      <a:pt x="3" y="1096"/>
                    </a:lnTo>
                    <a:lnTo>
                      <a:pt x="8" y="1104"/>
                    </a:lnTo>
                    <a:lnTo>
                      <a:pt x="14" y="1113"/>
                    </a:lnTo>
                    <a:lnTo>
                      <a:pt x="53" y="107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8" name="Freeform 20"/>
              <p:cNvSpPr>
                <a:spLocks noChangeAspect="1"/>
              </p:cNvSpPr>
              <p:nvPr/>
            </p:nvSpPr>
            <p:spPr bwMode="auto">
              <a:xfrm>
                <a:off x="4270" y="3073"/>
                <a:ext cx="183" cy="124"/>
              </a:xfrm>
              <a:custGeom>
                <a:avLst/>
                <a:gdLst>
                  <a:gd name="T0" fmla="*/ 5 w 1522"/>
                  <a:gd name="T1" fmla="*/ 121 h 1037"/>
                  <a:gd name="T2" fmla="*/ 5 w 1522"/>
                  <a:gd name="T3" fmla="*/ 120 h 1037"/>
                  <a:gd name="T4" fmla="*/ 4 w 1522"/>
                  <a:gd name="T5" fmla="*/ 119 h 1037"/>
                  <a:gd name="T6" fmla="*/ 4 w 1522"/>
                  <a:gd name="T7" fmla="*/ 118 h 1037"/>
                  <a:gd name="T8" fmla="*/ 4 w 1522"/>
                  <a:gd name="T9" fmla="*/ 117 h 1037"/>
                  <a:gd name="T10" fmla="*/ 4 w 1522"/>
                  <a:gd name="T11" fmla="*/ 7 h 1037"/>
                  <a:gd name="T12" fmla="*/ 4 w 1522"/>
                  <a:gd name="T13" fmla="*/ 6 h 1037"/>
                  <a:gd name="T14" fmla="*/ 5 w 1522"/>
                  <a:gd name="T15" fmla="*/ 5 h 1037"/>
                  <a:gd name="T16" fmla="*/ 6 w 1522"/>
                  <a:gd name="T17" fmla="*/ 4 h 1037"/>
                  <a:gd name="T18" fmla="*/ 7 w 1522"/>
                  <a:gd name="T19" fmla="*/ 4 h 1037"/>
                  <a:gd name="T20" fmla="*/ 177 w 1522"/>
                  <a:gd name="T21" fmla="*/ 4 h 1037"/>
                  <a:gd name="T22" fmla="*/ 177 w 1522"/>
                  <a:gd name="T23" fmla="*/ 4 h 1037"/>
                  <a:gd name="T24" fmla="*/ 178 w 1522"/>
                  <a:gd name="T25" fmla="*/ 4 h 1037"/>
                  <a:gd name="T26" fmla="*/ 179 w 1522"/>
                  <a:gd name="T27" fmla="*/ 4 h 1037"/>
                  <a:gd name="T28" fmla="*/ 179 w 1522"/>
                  <a:gd name="T29" fmla="*/ 5 h 1037"/>
                  <a:gd name="T30" fmla="*/ 183 w 1522"/>
                  <a:gd name="T31" fmla="*/ 1 h 1037"/>
                  <a:gd name="T32" fmla="*/ 182 w 1522"/>
                  <a:gd name="T33" fmla="*/ 1 h 1037"/>
                  <a:gd name="T34" fmla="*/ 182 w 1522"/>
                  <a:gd name="T35" fmla="*/ 0 h 1037"/>
                  <a:gd name="T36" fmla="*/ 181 w 1522"/>
                  <a:gd name="T37" fmla="*/ 0 h 1037"/>
                  <a:gd name="T38" fmla="*/ 180 w 1522"/>
                  <a:gd name="T39" fmla="*/ 0 h 1037"/>
                  <a:gd name="T40" fmla="*/ 4 w 1522"/>
                  <a:gd name="T41" fmla="*/ 0 h 1037"/>
                  <a:gd name="T42" fmla="*/ 3 w 1522"/>
                  <a:gd name="T43" fmla="*/ 0 h 1037"/>
                  <a:gd name="T44" fmla="*/ 2 w 1522"/>
                  <a:gd name="T45" fmla="*/ 0 h 1037"/>
                  <a:gd name="T46" fmla="*/ 1 w 1522"/>
                  <a:gd name="T47" fmla="*/ 1 h 1037"/>
                  <a:gd name="T48" fmla="*/ 1 w 1522"/>
                  <a:gd name="T49" fmla="*/ 1 h 1037"/>
                  <a:gd name="T50" fmla="*/ 0 w 1522"/>
                  <a:gd name="T51" fmla="*/ 2 h 1037"/>
                  <a:gd name="T52" fmla="*/ 0 w 1522"/>
                  <a:gd name="T53" fmla="*/ 2 h 1037"/>
                  <a:gd name="T54" fmla="*/ 0 w 1522"/>
                  <a:gd name="T55" fmla="*/ 3 h 1037"/>
                  <a:gd name="T56" fmla="*/ 0 w 1522"/>
                  <a:gd name="T57" fmla="*/ 4 h 1037"/>
                  <a:gd name="T58" fmla="*/ 0 w 1522"/>
                  <a:gd name="T59" fmla="*/ 120 h 1037"/>
                  <a:gd name="T60" fmla="*/ 0 w 1522"/>
                  <a:gd name="T61" fmla="*/ 121 h 1037"/>
                  <a:gd name="T62" fmla="*/ 0 w 1522"/>
                  <a:gd name="T63" fmla="*/ 122 h 1037"/>
                  <a:gd name="T64" fmla="*/ 1 w 1522"/>
                  <a:gd name="T65" fmla="*/ 123 h 1037"/>
                  <a:gd name="T66" fmla="*/ 1 w 1522"/>
                  <a:gd name="T67" fmla="*/ 124 h 1037"/>
                  <a:gd name="T68" fmla="*/ 5 w 1522"/>
                  <a:gd name="T69" fmla="*/ 121 h 10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22" h="1037">
                    <a:moveTo>
                      <a:pt x="45" y="1008"/>
                    </a:moveTo>
                    <a:lnTo>
                      <a:pt x="41" y="1002"/>
                    </a:lnTo>
                    <a:lnTo>
                      <a:pt x="36" y="995"/>
                    </a:lnTo>
                    <a:lnTo>
                      <a:pt x="34" y="987"/>
                    </a:lnTo>
                    <a:lnTo>
                      <a:pt x="33" y="980"/>
                    </a:lnTo>
                    <a:lnTo>
                      <a:pt x="33" y="61"/>
                    </a:lnTo>
                    <a:lnTo>
                      <a:pt x="35" y="48"/>
                    </a:lnTo>
                    <a:lnTo>
                      <a:pt x="41" y="39"/>
                    </a:lnTo>
                    <a:lnTo>
                      <a:pt x="49" y="33"/>
                    </a:lnTo>
                    <a:lnTo>
                      <a:pt x="61" y="31"/>
                    </a:lnTo>
                    <a:lnTo>
                      <a:pt x="1469" y="31"/>
                    </a:lnTo>
                    <a:lnTo>
                      <a:pt x="1476" y="32"/>
                    </a:lnTo>
                    <a:lnTo>
                      <a:pt x="1481" y="33"/>
                    </a:lnTo>
                    <a:lnTo>
                      <a:pt x="1486" y="36"/>
                    </a:lnTo>
                    <a:lnTo>
                      <a:pt x="1490" y="39"/>
                    </a:lnTo>
                    <a:lnTo>
                      <a:pt x="1522" y="8"/>
                    </a:lnTo>
                    <a:lnTo>
                      <a:pt x="1517" y="5"/>
                    </a:lnTo>
                    <a:lnTo>
                      <a:pt x="1513" y="2"/>
                    </a:lnTo>
                    <a:lnTo>
                      <a:pt x="1506" y="0"/>
                    </a:lnTo>
                    <a:lnTo>
                      <a:pt x="1499" y="0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18" y="2"/>
                    </a:lnTo>
                    <a:lnTo>
                      <a:pt x="12" y="5"/>
                    </a:lnTo>
                    <a:lnTo>
                      <a:pt x="7" y="8"/>
                    </a:lnTo>
                    <a:lnTo>
                      <a:pt x="4" y="13"/>
                    </a:lnTo>
                    <a:lnTo>
                      <a:pt x="3" y="18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0" y="1007"/>
                    </a:lnTo>
                    <a:lnTo>
                      <a:pt x="2" y="1015"/>
                    </a:lnTo>
                    <a:lnTo>
                      <a:pt x="3" y="1023"/>
                    </a:lnTo>
                    <a:lnTo>
                      <a:pt x="6" y="1030"/>
                    </a:lnTo>
                    <a:lnTo>
                      <a:pt x="11" y="1037"/>
                    </a:lnTo>
                    <a:lnTo>
                      <a:pt x="45" y="1008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39" name="Freeform 21"/>
              <p:cNvSpPr>
                <a:spLocks noChangeAspect="1"/>
              </p:cNvSpPr>
              <p:nvPr/>
            </p:nvSpPr>
            <p:spPr bwMode="auto">
              <a:xfrm>
                <a:off x="4272" y="3074"/>
                <a:ext cx="182" cy="125"/>
              </a:xfrm>
              <a:custGeom>
                <a:avLst/>
                <a:gdLst>
                  <a:gd name="T0" fmla="*/ 4 w 1519"/>
                  <a:gd name="T1" fmla="*/ 120 h 1042"/>
                  <a:gd name="T2" fmla="*/ 5 w 1519"/>
                  <a:gd name="T3" fmla="*/ 120 h 1042"/>
                  <a:gd name="T4" fmla="*/ 5 w 1519"/>
                  <a:gd name="T5" fmla="*/ 121 h 1042"/>
                  <a:gd name="T6" fmla="*/ 6 w 1519"/>
                  <a:gd name="T7" fmla="*/ 121 h 1042"/>
                  <a:gd name="T8" fmla="*/ 7 w 1519"/>
                  <a:gd name="T9" fmla="*/ 121 h 1042"/>
                  <a:gd name="T10" fmla="*/ 174 w 1519"/>
                  <a:gd name="T11" fmla="*/ 121 h 1042"/>
                  <a:gd name="T12" fmla="*/ 176 w 1519"/>
                  <a:gd name="T13" fmla="*/ 121 h 1042"/>
                  <a:gd name="T14" fmla="*/ 177 w 1519"/>
                  <a:gd name="T15" fmla="*/ 120 h 1042"/>
                  <a:gd name="T16" fmla="*/ 178 w 1519"/>
                  <a:gd name="T17" fmla="*/ 118 h 1042"/>
                  <a:gd name="T18" fmla="*/ 178 w 1519"/>
                  <a:gd name="T19" fmla="*/ 117 h 1042"/>
                  <a:gd name="T20" fmla="*/ 178 w 1519"/>
                  <a:gd name="T21" fmla="*/ 6 h 1042"/>
                  <a:gd name="T22" fmla="*/ 178 w 1519"/>
                  <a:gd name="T23" fmla="*/ 6 h 1042"/>
                  <a:gd name="T24" fmla="*/ 178 w 1519"/>
                  <a:gd name="T25" fmla="*/ 5 h 1042"/>
                  <a:gd name="T26" fmla="*/ 178 w 1519"/>
                  <a:gd name="T27" fmla="*/ 4 h 1042"/>
                  <a:gd name="T28" fmla="*/ 177 w 1519"/>
                  <a:gd name="T29" fmla="*/ 4 h 1042"/>
                  <a:gd name="T30" fmla="*/ 181 w 1519"/>
                  <a:gd name="T31" fmla="*/ 0 h 1042"/>
                  <a:gd name="T32" fmla="*/ 181 w 1519"/>
                  <a:gd name="T33" fmla="*/ 1 h 1042"/>
                  <a:gd name="T34" fmla="*/ 182 w 1519"/>
                  <a:gd name="T35" fmla="*/ 1 h 1042"/>
                  <a:gd name="T36" fmla="*/ 182 w 1519"/>
                  <a:gd name="T37" fmla="*/ 2 h 1042"/>
                  <a:gd name="T38" fmla="*/ 182 w 1519"/>
                  <a:gd name="T39" fmla="*/ 3 h 1042"/>
                  <a:gd name="T40" fmla="*/ 182 w 1519"/>
                  <a:gd name="T41" fmla="*/ 120 h 1042"/>
                  <a:gd name="T42" fmla="*/ 182 w 1519"/>
                  <a:gd name="T43" fmla="*/ 121 h 1042"/>
                  <a:gd name="T44" fmla="*/ 182 w 1519"/>
                  <a:gd name="T45" fmla="*/ 122 h 1042"/>
                  <a:gd name="T46" fmla="*/ 181 w 1519"/>
                  <a:gd name="T47" fmla="*/ 123 h 1042"/>
                  <a:gd name="T48" fmla="*/ 181 w 1519"/>
                  <a:gd name="T49" fmla="*/ 123 h 1042"/>
                  <a:gd name="T50" fmla="*/ 180 w 1519"/>
                  <a:gd name="T51" fmla="*/ 124 h 1042"/>
                  <a:gd name="T52" fmla="*/ 179 w 1519"/>
                  <a:gd name="T53" fmla="*/ 125 h 1042"/>
                  <a:gd name="T54" fmla="*/ 178 w 1519"/>
                  <a:gd name="T55" fmla="*/ 125 h 1042"/>
                  <a:gd name="T56" fmla="*/ 177 w 1519"/>
                  <a:gd name="T57" fmla="*/ 125 h 1042"/>
                  <a:gd name="T58" fmla="*/ 3 w 1519"/>
                  <a:gd name="T59" fmla="*/ 125 h 1042"/>
                  <a:gd name="T60" fmla="*/ 2 w 1519"/>
                  <a:gd name="T61" fmla="*/ 125 h 1042"/>
                  <a:gd name="T62" fmla="*/ 1 w 1519"/>
                  <a:gd name="T63" fmla="*/ 125 h 1042"/>
                  <a:gd name="T64" fmla="*/ 1 w 1519"/>
                  <a:gd name="T65" fmla="*/ 124 h 1042"/>
                  <a:gd name="T66" fmla="*/ 0 w 1519"/>
                  <a:gd name="T67" fmla="*/ 123 h 1042"/>
                  <a:gd name="T68" fmla="*/ 4 w 1519"/>
                  <a:gd name="T69" fmla="*/ 120 h 104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9" h="1042">
                    <a:moveTo>
                      <a:pt x="34" y="1000"/>
                    </a:moveTo>
                    <a:lnTo>
                      <a:pt x="39" y="1004"/>
                    </a:lnTo>
                    <a:lnTo>
                      <a:pt x="45" y="1007"/>
                    </a:lnTo>
                    <a:lnTo>
                      <a:pt x="50" y="1008"/>
                    </a:lnTo>
                    <a:lnTo>
                      <a:pt x="56" y="1009"/>
                    </a:lnTo>
                    <a:lnTo>
                      <a:pt x="1452" y="1009"/>
                    </a:lnTo>
                    <a:lnTo>
                      <a:pt x="1465" y="1006"/>
                    </a:lnTo>
                    <a:lnTo>
                      <a:pt x="1476" y="998"/>
                    </a:lnTo>
                    <a:lnTo>
                      <a:pt x="1483" y="985"/>
                    </a:lnTo>
                    <a:lnTo>
                      <a:pt x="1485" y="972"/>
                    </a:lnTo>
                    <a:lnTo>
                      <a:pt x="1485" y="53"/>
                    </a:lnTo>
                    <a:lnTo>
                      <a:pt x="1485" y="46"/>
                    </a:lnTo>
                    <a:lnTo>
                      <a:pt x="1484" y="40"/>
                    </a:lnTo>
                    <a:lnTo>
                      <a:pt x="1482" y="35"/>
                    </a:lnTo>
                    <a:lnTo>
                      <a:pt x="1479" y="31"/>
                    </a:lnTo>
                    <a:lnTo>
                      <a:pt x="1511" y="0"/>
                    </a:lnTo>
                    <a:lnTo>
                      <a:pt x="1514" y="5"/>
                    </a:lnTo>
                    <a:lnTo>
                      <a:pt x="1517" y="10"/>
                    </a:lnTo>
                    <a:lnTo>
                      <a:pt x="1519" y="16"/>
                    </a:lnTo>
                    <a:lnTo>
                      <a:pt x="1519" y="24"/>
                    </a:lnTo>
                    <a:lnTo>
                      <a:pt x="1519" y="999"/>
                    </a:lnTo>
                    <a:lnTo>
                      <a:pt x="1518" y="1007"/>
                    </a:lnTo>
                    <a:lnTo>
                      <a:pt x="1517" y="1015"/>
                    </a:lnTo>
                    <a:lnTo>
                      <a:pt x="1513" y="1022"/>
                    </a:lnTo>
                    <a:lnTo>
                      <a:pt x="1508" y="1029"/>
                    </a:lnTo>
                    <a:lnTo>
                      <a:pt x="1503" y="1034"/>
                    </a:lnTo>
                    <a:lnTo>
                      <a:pt x="1496" y="1038"/>
                    </a:lnTo>
                    <a:lnTo>
                      <a:pt x="1489" y="1040"/>
                    </a:lnTo>
                    <a:lnTo>
                      <a:pt x="1481" y="1042"/>
                    </a:lnTo>
                    <a:lnTo>
                      <a:pt x="27" y="1042"/>
                    </a:lnTo>
                    <a:lnTo>
                      <a:pt x="19" y="1040"/>
                    </a:lnTo>
                    <a:lnTo>
                      <a:pt x="12" y="1038"/>
                    </a:lnTo>
                    <a:lnTo>
                      <a:pt x="6" y="1034"/>
                    </a:lnTo>
                    <a:lnTo>
                      <a:pt x="0" y="1029"/>
                    </a:lnTo>
                    <a:lnTo>
                      <a:pt x="34" y="100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0" name="Freeform 22"/>
              <p:cNvSpPr>
                <a:spLocks noChangeAspect="1"/>
              </p:cNvSpPr>
              <p:nvPr/>
            </p:nvSpPr>
            <p:spPr bwMode="auto">
              <a:xfrm>
                <a:off x="4274" y="3077"/>
                <a:ext cx="176" cy="118"/>
              </a:xfrm>
              <a:custGeom>
                <a:avLst/>
                <a:gdLst>
                  <a:gd name="T0" fmla="*/ 172 w 1463"/>
                  <a:gd name="T1" fmla="*/ 118 h 986"/>
                  <a:gd name="T2" fmla="*/ 174 w 1463"/>
                  <a:gd name="T3" fmla="*/ 118 h 986"/>
                  <a:gd name="T4" fmla="*/ 175 w 1463"/>
                  <a:gd name="T5" fmla="*/ 117 h 986"/>
                  <a:gd name="T6" fmla="*/ 176 w 1463"/>
                  <a:gd name="T7" fmla="*/ 115 h 986"/>
                  <a:gd name="T8" fmla="*/ 176 w 1463"/>
                  <a:gd name="T9" fmla="*/ 114 h 986"/>
                  <a:gd name="T10" fmla="*/ 176 w 1463"/>
                  <a:gd name="T11" fmla="*/ 4 h 986"/>
                  <a:gd name="T12" fmla="*/ 176 w 1463"/>
                  <a:gd name="T13" fmla="*/ 2 h 986"/>
                  <a:gd name="T14" fmla="*/ 175 w 1463"/>
                  <a:gd name="T15" fmla="*/ 1 h 986"/>
                  <a:gd name="T16" fmla="*/ 174 w 1463"/>
                  <a:gd name="T17" fmla="*/ 0 h 986"/>
                  <a:gd name="T18" fmla="*/ 173 w 1463"/>
                  <a:gd name="T19" fmla="*/ 0 h 986"/>
                  <a:gd name="T20" fmla="*/ 3 w 1463"/>
                  <a:gd name="T21" fmla="*/ 0 h 986"/>
                  <a:gd name="T22" fmla="*/ 2 w 1463"/>
                  <a:gd name="T23" fmla="*/ 0 h 986"/>
                  <a:gd name="T24" fmla="*/ 1 w 1463"/>
                  <a:gd name="T25" fmla="*/ 1 h 986"/>
                  <a:gd name="T26" fmla="*/ 0 w 1463"/>
                  <a:gd name="T27" fmla="*/ 2 h 986"/>
                  <a:gd name="T28" fmla="*/ 0 w 1463"/>
                  <a:gd name="T29" fmla="*/ 4 h 986"/>
                  <a:gd name="T30" fmla="*/ 0 w 1463"/>
                  <a:gd name="T31" fmla="*/ 114 h 986"/>
                  <a:gd name="T32" fmla="*/ 0 w 1463"/>
                  <a:gd name="T33" fmla="*/ 114 h 986"/>
                  <a:gd name="T34" fmla="*/ 0 w 1463"/>
                  <a:gd name="T35" fmla="*/ 115 h 986"/>
                  <a:gd name="T36" fmla="*/ 1 w 1463"/>
                  <a:gd name="T37" fmla="*/ 116 h 986"/>
                  <a:gd name="T38" fmla="*/ 1 w 1463"/>
                  <a:gd name="T39" fmla="*/ 117 h 986"/>
                  <a:gd name="T40" fmla="*/ 2 w 1463"/>
                  <a:gd name="T41" fmla="*/ 117 h 986"/>
                  <a:gd name="T42" fmla="*/ 3 w 1463"/>
                  <a:gd name="T43" fmla="*/ 118 h 986"/>
                  <a:gd name="T44" fmla="*/ 3 w 1463"/>
                  <a:gd name="T45" fmla="*/ 118 h 986"/>
                  <a:gd name="T46" fmla="*/ 4 w 1463"/>
                  <a:gd name="T47" fmla="*/ 118 h 986"/>
                  <a:gd name="T48" fmla="*/ 172 w 1463"/>
                  <a:gd name="T49" fmla="*/ 118 h 98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463" h="986">
                    <a:moveTo>
                      <a:pt x="1430" y="986"/>
                    </a:moveTo>
                    <a:lnTo>
                      <a:pt x="1443" y="983"/>
                    </a:lnTo>
                    <a:lnTo>
                      <a:pt x="1454" y="975"/>
                    </a:lnTo>
                    <a:lnTo>
                      <a:pt x="1461" y="962"/>
                    </a:lnTo>
                    <a:lnTo>
                      <a:pt x="1463" y="949"/>
                    </a:lnTo>
                    <a:lnTo>
                      <a:pt x="1463" y="30"/>
                    </a:lnTo>
                    <a:lnTo>
                      <a:pt x="1462" y="17"/>
                    </a:lnTo>
                    <a:lnTo>
                      <a:pt x="1457" y="8"/>
                    </a:lnTo>
                    <a:lnTo>
                      <a:pt x="1448" y="2"/>
                    </a:lnTo>
                    <a:lnTo>
                      <a:pt x="1436" y="0"/>
                    </a:lnTo>
                    <a:lnTo>
                      <a:pt x="28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7"/>
                    </a:lnTo>
                    <a:lnTo>
                      <a:pt x="0" y="30"/>
                    </a:lnTo>
                    <a:lnTo>
                      <a:pt x="0" y="949"/>
                    </a:lnTo>
                    <a:lnTo>
                      <a:pt x="1" y="956"/>
                    </a:lnTo>
                    <a:lnTo>
                      <a:pt x="2" y="962"/>
                    </a:lnTo>
                    <a:lnTo>
                      <a:pt x="5" y="969"/>
                    </a:lnTo>
                    <a:lnTo>
                      <a:pt x="10" y="975"/>
                    </a:lnTo>
                    <a:lnTo>
                      <a:pt x="15" y="979"/>
                    </a:lnTo>
                    <a:lnTo>
                      <a:pt x="22" y="983"/>
                    </a:lnTo>
                    <a:lnTo>
                      <a:pt x="27" y="985"/>
                    </a:lnTo>
                    <a:lnTo>
                      <a:pt x="34" y="986"/>
                    </a:lnTo>
                    <a:lnTo>
                      <a:pt x="1430" y="986"/>
                    </a:lnTo>
                    <a:close/>
                  </a:path>
                </a:pathLst>
              </a:custGeom>
              <a:solidFill>
                <a:srgbClr val="3366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1" name="Freeform 23"/>
              <p:cNvSpPr>
                <a:spLocks noChangeAspect="1"/>
              </p:cNvSpPr>
              <p:nvPr/>
            </p:nvSpPr>
            <p:spPr bwMode="auto">
              <a:xfrm>
                <a:off x="4446" y="3190"/>
                <a:ext cx="4" cy="5"/>
              </a:xfrm>
              <a:custGeom>
                <a:avLst/>
                <a:gdLst>
                  <a:gd name="T0" fmla="*/ 3 w 38"/>
                  <a:gd name="T1" fmla="*/ 0 h 42"/>
                  <a:gd name="T2" fmla="*/ 3 w 38"/>
                  <a:gd name="T3" fmla="*/ 0 h 42"/>
                  <a:gd name="T4" fmla="*/ 3 w 38"/>
                  <a:gd name="T5" fmla="*/ 1 h 42"/>
                  <a:gd name="T6" fmla="*/ 2 w 38"/>
                  <a:gd name="T7" fmla="*/ 3 h 42"/>
                  <a:gd name="T8" fmla="*/ 1 w 38"/>
                  <a:gd name="T9" fmla="*/ 4 h 42"/>
                  <a:gd name="T10" fmla="*/ 0 w 38"/>
                  <a:gd name="T11" fmla="*/ 4 h 42"/>
                  <a:gd name="T12" fmla="*/ 0 w 38"/>
                  <a:gd name="T13" fmla="*/ 5 h 42"/>
                  <a:gd name="T14" fmla="*/ 1 w 38"/>
                  <a:gd name="T15" fmla="*/ 4 h 42"/>
                  <a:gd name="T16" fmla="*/ 3 w 38"/>
                  <a:gd name="T17" fmla="*/ 3 h 42"/>
                  <a:gd name="T18" fmla="*/ 4 w 38"/>
                  <a:gd name="T19" fmla="*/ 2 h 42"/>
                  <a:gd name="T20" fmla="*/ 4 w 38"/>
                  <a:gd name="T21" fmla="*/ 0 h 42"/>
                  <a:gd name="T22" fmla="*/ 4 w 38"/>
                  <a:gd name="T23" fmla="*/ 0 h 42"/>
                  <a:gd name="T24" fmla="*/ 3 w 38"/>
                  <a:gd name="T25" fmla="*/ 0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8" h="42">
                    <a:moveTo>
                      <a:pt x="29" y="0"/>
                    </a:moveTo>
                    <a:lnTo>
                      <a:pt x="29" y="0"/>
                    </a:lnTo>
                    <a:lnTo>
                      <a:pt x="28" y="12"/>
                    </a:lnTo>
                    <a:lnTo>
                      <a:pt x="22" y="24"/>
                    </a:lnTo>
                    <a:lnTo>
                      <a:pt x="12" y="30"/>
                    </a:lnTo>
                    <a:lnTo>
                      <a:pt x="0" y="33"/>
                    </a:lnTo>
                    <a:lnTo>
                      <a:pt x="0" y="42"/>
                    </a:lnTo>
                    <a:lnTo>
                      <a:pt x="14" y="37"/>
                    </a:lnTo>
                    <a:lnTo>
                      <a:pt x="27" y="28"/>
                    </a:lnTo>
                    <a:lnTo>
                      <a:pt x="35" y="14"/>
                    </a:lnTo>
                    <a:lnTo>
                      <a:pt x="38" y="0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2" name="Freeform 24"/>
              <p:cNvSpPr>
                <a:spLocks noChangeAspect="1"/>
              </p:cNvSpPr>
              <p:nvPr/>
            </p:nvSpPr>
            <p:spPr bwMode="auto">
              <a:xfrm>
                <a:off x="4449" y="3080"/>
                <a:ext cx="1" cy="110"/>
              </a:xfrm>
              <a:custGeom>
                <a:avLst/>
                <a:gdLst>
                  <a:gd name="T0" fmla="*/ 0 w 9"/>
                  <a:gd name="T1" fmla="*/ 0 h 923"/>
                  <a:gd name="T2" fmla="*/ 0 w 9"/>
                  <a:gd name="T3" fmla="*/ 0 h 923"/>
                  <a:gd name="T4" fmla="*/ 0 w 9"/>
                  <a:gd name="T5" fmla="*/ 110 h 923"/>
                  <a:gd name="T6" fmla="*/ 1 w 9"/>
                  <a:gd name="T7" fmla="*/ 110 h 923"/>
                  <a:gd name="T8" fmla="*/ 1 w 9"/>
                  <a:gd name="T9" fmla="*/ 0 h 923"/>
                  <a:gd name="T10" fmla="*/ 1 w 9"/>
                  <a:gd name="T11" fmla="*/ 0 h 923"/>
                  <a:gd name="T12" fmla="*/ 1 w 9"/>
                  <a:gd name="T13" fmla="*/ 0 h 923"/>
                  <a:gd name="T14" fmla="*/ 1 w 9"/>
                  <a:gd name="T15" fmla="*/ 0 h 923"/>
                  <a:gd name="T16" fmla="*/ 0 w 9"/>
                  <a:gd name="T17" fmla="*/ 0 h 923"/>
                  <a:gd name="T18" fmla="*/ 0 w 9"/>
                  <a:gd name="T19" fmla="*/ 0 h 923"/>
                  <a:gd name="T20" fmla="*/ 0 w 9"/>
                  <a:gd name="T21" fmla="*/ 0 h 9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23">
                    <a:moveTo>
                      <a:pt x="0" y="4"/>
                    </a:moveTo>
                    <a:lnTo>
                      <a:pt x="0" y="4"/>
                    </a:lnTo>
                    <a:lnTo>
                      <a:pt x="0" y="923"/>
                    </a:lnTo>
                    <a:lnTo>
                      <a:pt x="9" y="923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3" name="Freeform 25"/>
              <p:cNvSpPr>
                <a:spLocks noChangeAspect="1"/>
              </p:cNvSpPr>
              <p:nvPr/>
            </p:nvSpPr>
            <p:spPr bwMode="auto">
              <a:xfrm>
                <a:off x="4446" y="3076"/>
                <a:ext cx="4" cy="4"/>
              </a:xfrm>
              <a:custGeom>
                <a:avLst/>
                <a:gdLst>
                  <a:gd name="T0" fmla="*/ 1 w 37"/>
                  <a:gd name="T1" fmla="*/ 1 h 34"/>
                  <a:gd name="T2" fmla="*/ 1 w 37"/>
                  <a:gd name="T3" fmla="*/ 1 h 34"/>
                  <a:gd name="T4" fmla="*/ 2 w 37"/>
                  <a:gd name="T5" fmla="*/ 1 h 34"/>
                  <a:gd name="T6" fmla="*/ 2 w 37"/>
                  <a:gd name="T7" fmla="*/ 2 h 34"/>
                  <a:gd name="T8" fmla="*/ 3 w 37"/>
                  <a:gd name="T9" fmla="*/ 3 h 34"/>
                  <a:gd name="T10" fmla="*/ 3 w 37"/>
                  <a:gd name="T11" fmla="*/ 4 h 34"/>
                  <a:gd name="T12" fmla="*/ 4 w 37"/>
                  <a:gd name="T13" fmla="*/ 4 h 34"/>
                  <a:gd name="T14" fmla="*/ 4 w 37"/>
                  <a:gd name="T15" fmla="*/ 2 h 34"/>
                  <a:gd name="T16" fmla="*/ 3 w 37"/>
                  <a:gd name="T17" fmla="*/ 1 h 34"/>
                  <a:gd name="T18" fmla="*/ 2 w 37"/>
                  <a:gd name="T19" fmla="*/ 0 h 34"/>
                  <a:gd name="T20" fmla="*/ 1 w 37"/>
                  <a:gd name="T21" fmla="*/ 0 h 34"/>
                  <a:gd name="T22" fmla="*/ 1 w 37"/>
                  <a:gd name="T23" fmla="*/ 0 h 34"/>
                  <a:gd name="T24" fmla="*/ 1 w 37"/>
                  <a:gd name="T25" fmla="*/ 0 h 34"/>
                  <a:gd name="T26" fmla="*/ 0 w 37"/>
                  <a:gd name="T27" fmla="*/ 0 h 34"/>
                  <a:gd name="T28" fmla="*/ 0 w 37"/>
                  <a:gd name="T29" fmla="*/ 0 h 34"/>
                  <a:gd name="T30" fmla="*/ 0 w 37"/>
                  <a:gd name="T31" fmla="*/ 1 h 34"/>
                  <a:gd name="T32" fmla="*/ 1 w 37"/>
                  <a:gd name="T33" fmla="*/ 1 h 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7" h="34">
                    <a:moveTo>
                      <a:pt x="5" y="9"/>
                    </a:moveTo>
                    <a:lnTo>
                      <a:pt x="5" y="9"/>
                    </a:lnTo>
                    <a:lnTo>
                      <a:pt x="16" y="10"/>
                    </a:lnTo>
                    <a:lnTo>
                      <a:pt x="23" y="15"/>
                    </a:lnTo>
                    <a:lnTo>
                      <a:pt x="28" y="23"/>
                    </a:lnTo>
                    <a:lnTo>
                      <a:pt x="28" y="34"/>
                    </a:lnTo>
                    <a:lnTo>
                      <a:pt x="37" y="34"/>
                    </a:lnTo>
                    <a:lnTo>
                      <a:pt x="35" y="20"/>
                    </a:lnTo>
                    <a:lnTo>
                      <a:pt x="28" y="10"/>
                    </a:lnTo>
                    <a:lnTo>
                      <a:pt x="19" y="3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4" name="Freeform 26"/>
              <p:cNvSpPr>
                <a:spLocks noChangeAspect="1"/>
              </p:cNvSpPr>
              <p:nvPr/>
            </p:nvSpPr>
            <p:spPr bwMode="auto">
              <a:xfrm>
                <a:off x="4277" y="3076"/>
                <a:ext cx="169" cy="1"/>
              </a:xfrm>
              <a:custGeom>
                <a:avLst/>
                <a:gdLst>
                  <a:gd name="T0" fmla="*/ 0 w 1412"/>
                  <a:gd name="T1" fmla="*/ 1 h 9"/>
                  <a:gd name="T2" fmla="*/ 0 w 1412"/>
                  <a:gd name="T3" fmla="*/ 1 h 9"/>
                  <a:gd name="T4" fmla="*/ 169 w 1412"/>
                  <a:gd name="T5" fmla="*/ 1 h 9"/>
                  <a:gd name="T6" fmla="*/ 169 w 1412"/>
                  <a:gd name="T7" fmla="*/ 0 h 9"/>
                  <a:gd name="T8" fmla="*/ 0 w 1412"/>
                  <a:gd name="T9" fmla="*/ 0 h 9"/>
                  <a:gd name="T10" fmla="*/ 0 w 1412"/>
                  <a:gd name="T11" fmla="*/ 0 h 9"/>
                  <a:gd name="T12" fmla="*/ 0 w 1412"/>
                  <a:gd name="T13" fmla="*/ 0 h 9"/>
                  <a:gd name="T14" fmla="*/ 0 w 1412"/>
                  <a:gd name="T15" fmla="*/ 0 h 9"/>
                  <a:gd name="T16" fmla="*/ 0 w 1412"/>
                  <a:gd name="T17" fmla="*/ 0 h 9"/>
                  <a:gd name="T18" fmla="*/ 0 w 1412"/>
                  <a:gd name="T19" fmla="*/ 1 h 9"/>
                  <a:gd name="T20" fmla="*/ 0 w 1412"/>
                  <a:gd name="T21" fmla="*/ 1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12" h="9">
                    <a:moveTo>
                      <a:pt x="4" y="9"/>
                    </a:moveTo>
                    <a:lnTo>
                      <a:pt x="4" y="9"/>
                    </a:lnTo>
                    <a:lnTo>
                      <a:pt x="1412" y="9"/>
                    </a:lnTo>
                    <a:lnTo>
                      <a:pt x="1412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5" name="Freeform 27"/>
              <p:cNvSpPr>
                <a:spLocks noChangeAspect="1"/>
              </p:cNvSpPr>
              <p:nvPr/>
            </p:nvSpPr>
            <p:spPr bwMode="auto">
              <a:xfrm>
                <a:off x="4274" y="3076"/>
                <a:ext cx="4" cy="4"/>
              </a:xfrm>
              <a:custGeom>
                <a:avLst/>
                <a:gdLst>
                  <a:gd name="T0" fmla="*/ 1 w 33"/>
                  <a:gd name="T1" fmla="*/ 4 h 34"/>
                  <a:gd name="T2" fmla="*/ 1 w 33"/>
                  <a:gd name="T3" fmla="*/ 4 h 34"/>
                  <a:gd name="T4" fmla="*/ 1 w 33"/>
                  <a:gd name="T5" fmla="*/ 3 h 34"/>
                  <a:gd name="T6" fmla="*/ 2 w 33"/>
                  <a:gd name="T7" fmla="*/ 2 h 34"/>
                  <a:gd name="T8" fmla="*/ 3 w 33"/>
                  <a:gd name="T9" fmla="*/ 1 h 34"/>
                  <a:gd name="T10" fmla="*/ 4 w 33"/>
                  <a:gd name="T11" fmla="*/ 1 h 34"/>
                  <a:gd name="T12" fmla="*/ 4 w 33"/>
                  <a:gd name="T13" fmla="*/ 0 h 34"/>
                  <a:gd name="T14" fmla="*/ 2 w 33"/>
                  <a:gd name="T15" fmla="*/ 0 h 34"/>
                  <a:gd name="T16" fmla="*/ 1 w 33"/>
                  <a:gd name="T17" fmla="*/ 1 h 34"/>
                  <a:gd name="T18" fmla="*/ 0 w 33"/>
                  <a:gd name="T19" fmla="*/ 2 h 34"/>
                  <a:gd name="T20" fmla="*/ 0 w 33"/>
                  <a:gd name="T21" fmla="*/ 4 h 34"/>
                  <a:gd name="T22" fmla="*/ 0 w 33"/>
                  <a:gd name="T23" fmla="*/ 4 h 34"/>
                  <a:gd name="T24" fmla="*/ 1 w 33"/>
                  <a:gd name="T25" fmla="*/ 4 h 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3" h="34">
                    <a:moveTo>
                      <a:pt x="9" y="34"/>
                    </a:moveTo>
                    <a:lnTo>
                      <a:pt x="9" y="34"/>
                    </a:lnTo>
                    <a:lnTo>
                      <a:pt x="10" y="23"/>
                    </a:lnTo>
                    <a:lnTo>
                      <a:pt x="15" y="15"/>
                    </a:lnTo>
                    <a:lnTo>
                      <a:pt x="22" y="10"/>
                    </a:lnTo>
                    <a:lnTo>
                      <a:pt x="33" y="9"/>
                    </a:lnTo>
                    <a:lnTo>
                      <a:pt x="33" y="0"/>
                    </a:lnTo>
                    <a:lnTo>
                      <a:pt x="20" y="3"/>
                    </a:lnTo>
                    <a:lnTo>
                      <a:pt x="10" y="10"/>
                    </a:lnTo>
                    <a:lnTo>
                      <a:pt x="3" y="20"/>
                    </a:lnTo>
                    <a:lnTo>
                      <a:pt x="0" y="34"/>
                    </a:lnTo>
                    <a:lnTo>
                      <a:pt x="9" y="3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6" name="Freeform 28"/>
              <p:cNvSpPr>
                <a:spLocks noChangeAspect="1"/>
              </p:cNvSpPr>
              <p:nvPr/>
            </p:nvSpPr>
            <p:spPr bwMode="auto">
              <a:xfrm>
                <a:off x="4274" y="3080"/>
                <a:ext cx="1" cy="111"/>
              </a:xfrm>
              <a:custGeom>
                <a:avLst/>
                <a:gdLst>
                  <a:gd name="T0" fmla="*/ 1 w 9"/>
                  <a:gd name="T1" fmla="*/ 110 h 924"/>
                  <a:gd name="T2" fmla="*/ 1 w 9"/>
                  <a:gd name="T3" fmla="*/ 110 h 924"/>
                  <a:gd name="T4" fmla="*/ 1 w 9"/>
                  <a:gd name="T5" fmla="*/ 0 h 924"/>
                  <a:gd name="T6" fmla="*/ 0 w 9"/>
                  <a:gd name="T7" fmla="*/ 0 h 924"/>
                  <a:gd name="T8" fmla="*/ 0 w 9"/>
                  <a:gd name="T9" fmla="*/ 110 h 924"/>
                  <a:gd name="T10" fmla="*/ 0 w 9"/>
                  <a:gd name="T11" fmla="*/ 110 h 924"/>
                  <a:gd name="T12" fmla="*/ 0 w 9"/>
                  <a:gd name="T13" fmla="*/ 110 h 924"/>
                  <a:gd name="T14" fmla="*/ 0 w 9"/>
                  <a:gd name="T15" fmla="*/ 111 h 924"/>
                  <a:gd name="T16" fmla="*/ 1 w 9"/>
                  <a:gd name="T17" fmla="*/ 111 h 924"/>
                  <a:gd name="T18" fmla="*/ 1 w 9"/>
                  <a:gd name="T19" fmla="*/ 111 h 924"/>
                  <a:gd name="T20" fmla="*/ 1 w 9"/>
                  <a:gd name="T21" fmla="*/ 110 h 92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24">
                    <a:moveTo>
                      <a:pt x="9" y="919"/>
                    </a:moveTo>
                    <a:lnTo>
                      <a:pt x="9" y="91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19"/>
                    </a:lnTo>
                    <a:lnTo>
                      <a:pt x="1" y="923"/>
                    </a:lnTo>
                    <a:lnTo>
                      <a:pt x="5" y="924"/>
                    </a:lnTo>
                    <a:lnTo>
                      <a:pt x="8" y="923"/>
                    </a:lnTo>
                    <a:lnTo>
                      <a:pt x="9" y="91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7" name="Freeform 29"/>
              <p:cNvSpPr>
                <a:spLocks noChangeAspect="1"/>
              </p:cNvSpPr>
              <p:nvPr/>
            </p:nvSpPr>
            <p:spPr bwMode="auto">
              <a:xfrm>
                <a:off x="4274" y="3190"/>
                <a:ext cx="5" cy="5"/>
              </a:xfrm>
              <a:custGeom>
                <a:avLst/>
                <a:gdLst>
                  <a:gd name="T0" fmla="*/ 4 w 44"/>
                  <a:gd name="T1" fmla="*/ 4 h 42"/>
                  <a:gd name="T2" fmla="*/ 4 w 44"/>
                  <a:gd name="T3" fmla="*/ 4 h 42"/>
                  <a:gd name="T4" fmla="*/ 4 w 44"/>
                  <a:gd name="T5" fmla="*/ 4 h 42"/>
                  <a:gd name="T6" fmla="*/ 3 w 44"/>
                  <a:gd name="T7" fmla="*/ 4 h 42"/>
                  <a:gd name="T8" fmla="*/ 3 w 44"/>
                  <a:gd name="T9" fmla="*/ 3 h 42"/>
                  <a:gd name="T10" fmla="*/ 2 w 44"/>
                  <a:gd name="T11" fmla="*/ 3 h 42"/>
                  <a:gd name="T12" fmla="*/ 2 w 44"/>
                  <a:gd name="T13" fmla="*/ 2 h 42"/>
                  <a:gd name="T14" fmla="*/ 1 w 44"/>
                  <a:gd name="T15" fmla="*/ 1 h 42"/>
                  <a:gd name="T16" fmla="*/ 1 w 44"/>
                  <a:gd name="T17" fmla="*/ 1 h 42"/>
                  <a:gd name="T18" fmla="*/ 1 w 44"/>
                  <a:gd name="T19" fmla="*/ 0 h 42"/>
                  <a:gd name="T20" fmla="*/ 0 w 44"/>
                  <a:gd name="T21" fmla="*/ 0 h 42"/>
                  <a:gd name="T22" fmla="*/ 0 w 44"/>
                  <a:gd name="T23" fmla="*/ 1 h 42"/>
                  <a:gd name="T24" fmla="*/ 0 w 44"/>
                  <a:gd name="T25" fmla="*/ 2 h 42"/>
                  <a:gd name="T26" fmla="*/ 1 w 44"/>
                  <a:gd name="T27" fmla="*/ 3 h 42"/>
                  <a:gd name="T28" fmla="*/ 1 w 44"/>
                  <a:gd name="T29" fmla="*/ 3 h 42"/>
                  <a:gd name="T30" fmla="*/ 2 w 44"/>
                  <a:gd name="T31" fmla="*/ 4 h 42"/>
                  <a:gd name="T32" fmla="*/ 3 w 44"/>
                  <a:gd name="T33" fmla="*/ 4 h 42"/>
                  <a:gd name="T34" fmla="*/ 4 w 44"/>
                  <a:gd name="T35" fmla="*/ 5 h 42"/>
                  <a:gd name="T36" fmla="*/ 4 w 44"/>
                  <a:gd name="T37" fmla="*/ 5 h 42"/>
                  <a:gd name="T38" fmla="*/ 4 w 44"/>
                  <a:gd name="T39" fmla="*/ 5 h 42"/>
                  <a:gd name="T40" fmla="*/ 4 w 44"/>
                  <a:gd name="T41" fmla="*/ 5 h 42"/>
                  <a:gd name="T42" fmla="*/ 5 w 44"/>
                  <a:gd name="T43" fmla="*/ 5 h 42"/>
                  <a:gd name="T44" fmla="*/ 5 w 44"/>
                  <a:gd name="T45" fmla="*/ 4 h 42"/>
                  <a:gd name="T46" fmla="*/ 5 w 44"/>
                  <a:gd name="T47" fmla="*/ 4 h 42"/>
                  <a:gd name="T48" fmla="*/ 4 w 44"/>
                  <a:gd name="T49" fmla="*/ 4 h 4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44" h="42">
                    <a:moveTo>
                      <a:pt x="39" y="33"/>
                    </a:moveTo>
                    <a:lnTo>
                      <a:pt x="39" y="33"/>
                    </a:lnTo>
                    <a:lnTo>
                      <a:pt x="33" y="33"/>
                    </a:lnTo>
                    <a:lnTo>
                      <a:pt x="28" y="30"/>
                    </a:lnTo>
                    <a:lnTo>
                      <a:pt x="22" y="27"/>
                    </a:lnTo>
                    <a:lnTo>
                      <a:pt x="17" y="24"/>
                    </a:lnTo>
                    <a:lnTo>
                      <a:pt x="14" y="18"/>
                    </a:lnTo>
                    <a:lnTo>
                      <a:pt x="10" y="12"/>
                    </a:lnTo>
                    <a:lnTo>
                      <a:pt x="9" y="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7"/>
                    </a:lnTo>
                    <a:lnTo>
                      <a:pt x="3" y="14"/>
                    </a:lnTo>
                    <a:lnTo>
                      <a:pt x="7" y="22"/>
                    </a:lnTo>
                    <a:lnTo>
                      <a:pt x="13" y="28"/>
                    </a:lnTo>
                    <a:lnTo>
                      <a:pt x="17" y="34"/>
                    </a:lnTo>
                    <a:lnTo>
                      <a:pt x="25" y="37"/>
                    </a:lnTo>
                    <a:lnTo>
                      <a:pt x="31" y="40"/>
                    </a:lnTo>
                    <a:lnTo>
                      <a:pt x="39" y="42"/>
                    </a:lnTo>
                    <a:lnTo>
                      <a:pt x="43" y="41"/>
                    </a:lnTo>
                    <a:lnTo>
                      <a:pt x="44" y="37"/>
                    </a:lnTo>
                    <a:lnTo>
                      <a:pt x="43" y="34"/>
                    </a:lnTo>
                    <a:lnTo>
                      <a:pt x="39" y="33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8" name="Freeform 30"/>
              <p:cNvSpPr>
                <a:spLocks noChangeAspect="1"/>
              </p:cNvSpPr>
              <p:nvPr/>
            </p:nvSpPr>
            <p:spPr bwMode="auto">
              <a:xfrm>
                <a:off x="4278" y="3194"/>
                <a:ext cx="168" cy="1"/>
              </a:xfrm>
              <a:custGeom>
                <a:avLst/>
                <a:gdLst>
                  <a:gd name="T0" fmla="*/ 167 w 1401"/>
                  <a:gd name="T1" fmla="*/ 0 h 9"/>
                  <a:gd name="T2" fmla="*/ 167 w 1401"/>
                  <a:gd name="T3" fmla="*/ 0 h 9"/>
                  <a:gd name="T4" fmla="*/ 0 w 1401"/>
                  <a:gd name="T5" fmla="*/ 0 h 9"/>
                  <a:gd name="T6" fmla="*/ 0 w 1401"/>
                  <a:gd name="T7" fmla="*/ 1 h 9"/>
                  <a:gd name="T8" fmla="*/ 167 w 1401"/>
                  <a:gd name="T9" fmla="*/ 1 h 9"/>
                  <a:gd name="T10" fmla="*/ 167 w 1401"/>
                  <a:gd name="T11" fmla="*/ 1 h 9"/>
                  <a:gd name="T12" fmla="*/ 167 w 1401"/>
                  <a:gd name="T13" fmla="*/ 1 h 9"/>
                  <a:gd name="T14" fmla="*/ 168 w 1401"/>
                  <a:gd name="T15" fmla="*/ 1 h 9"/>
                  <a:gd name="T16" fmla="*/ 168 w 1401"/>
                  <a:gd name="T17" fmla="*/ 0 h 9"/>
                  <a:gd name="T18" fmla="*/ 168 w 1401"/>
                  <a:gd name="T19" fmla="*/ 0 h 9"/>
                  <a:gd name="T20" fmla="*/ 167 w 1401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01" h="9">
                    <a:moveTo>
                      <a:pt x="1396" y="0"/>
                    </a:moveTo>
                    <a:lnTo>
                      <a:pt x="139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396" y="9"/>
                    </a:lnTo>
                    <a:lnTo>
                      <a:pt x="1399" y="8"/>
                    </a:lnTo>
                    <a:lnTo>
                      <a:pt x="1401" y="4"/>
                    </a:lnTo>
                    <a:lnTo>
                      <a:pt x="1399" y="1"/>
                    </a:lnTo>
                    <a:lnTo>
                      <a:pt x="1396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49" name="Freeform 31"/>
              <p:cNvSpPr>
                <a:spLocks noChangeAspect="1"/>
              </p:cNvSpPr>
              <p:nvPr/>
            </p:nvSpPr>
            <p:spPr bwMode="auto">
              <a:xfrm>
                <a:off x="4271" y="3197"/>
                <a:ext cx="4" cy="2"/>
              </a:xfrm>
              <a:custGeom>
                <a:avLst/>
                <a:gdLst>
                  <a:gd name="T0" fmla="*/ 3 w 35"/>
                  <a:gd name="T1" fmla="*/ 1 h 19"/>
                  <a:gd name="T2" fmla="*/ 3 w 35"/>
                  <a:gd name="T3" fmla="*/ 1 h 19"/>
                  <a:gd name="T4" fmla="*/ 3 w 35"/>
                  <a:gd name="T5" fmla="*/ 1 h 19"/>
                  <a:gd name="T6" fmla="*/ 2 w 35"/>
                  <a:gd name="T7" fmla="*/ 1 h 19"/>
                  <a:gd name="T8" fmla="*/ 1 w 35"/>
                  <a:gd name="T9" fmla="*/ 0 h 19"/>
                  <a:gd name="T10" fmla="*/ 1 w 35"/>
                  <a:gd name="T11" fmla="*/ 0 h 19"/>
                  <a:gd name="T12" fmla="*/ 0 w 35"/>
                  <a:gd name="T13" fmla="*/ 0 h 19"/>
                  <a:gd name="T14" fmla="*/ 1 w 35"/>
                  <a:gd name="T15" fmla="*/ 1 h 19"/>
                  <a:gd name="T16" fmla="*/ 2 w 35"/>
                  <a:gd name="T17" fmla="*/ 2 h 19"/>
                  <a:gd name="T18" fmla="*/ 3 w 35"/>
                  <a:gd name="T19" fmla="*/ 2 h 19"/>
                  <a:gd name="T20" fmla="*/ 3 w 35"/>
                  <a:gd name="T21" fmla="*/ 2 h 19"/>
                  <a:gd name="T22" fmla="*/ 3 w 35"/>
                  <a:gd name="T23" fmla="*/ 2 h 19"/>
                  <a:gd name="T24" fmla="*/ 3 w 35"/>
                  <a:gd name="T25" fmla="*/ 2 h 19"/>
                  <a:gd name="T26" fmla="*/ 4 w 35"/>
                  <a:gd name="T27" fmla="*/ 2 h 19"/>
                  <a:gd name="T28" fmla="*/ 4 w 35"/>
                  <a:gd name="T29" fmla="*/ 2 h 19"/>
                  <a:gd name="T30" fmla="*/ 4 w 35"/>
                  <a:gd name="T31" fmla="*/ 1 h 19"/>
                  <a:gd name="T32" fmla="*/ 3 w 35"/>
                  <a:gd name="T33" fmla="*/ 1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5" h="19">
                    <a:moveTo>
                      <a:pt x="30" y="10"/>
                    </a:moveTo>
                    <a:lnTo>
                      <a:pt x="30" y="10"/>
                    </a:lnTo>
                    <a:lnTo>
                      <a:pt x="22" y="10"/>
                    </a:lnTo>
                    <a:lnTo>
                      <a:pt x="17" y="8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0" y="4"/>
                    </a:lnTo>
                    <a:lnTo>
                      <a:pt x="6" y="10"/>
                    </a:lnTo>
                    <a:lnTo>
                      <a:pt x="14" y="15"/>
                    </a:lnTo>
                    <a:lnTo>
                      <a:pt x="22" y="17"/>
                    </a:lnTo>
                    <a:lnTo>
                      <a:pt x="30" y="19"/>
                    </a:lnTo>
                    <a:lnTo>
                      <a:pt x="34" y="18"/>
                    </a:lnTo>
                    <a:lnTo>
                      <a:pt x="35" y="15"/>
                    </a:lnTo>
                    <a:lnTo>
                      <a:pt x="34" y="11"/>
                    </a:lnTo>
                    <a:lnTo>
                      <a:pt x="30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0" name="Freeform 32"/>
              <p:cNvSpPr>
                <a:spLocks noChangeAspect="1"/>
              </p:cNvSpPr>
              <p:nvPr/>
            </p:nvSpPr>
            <p:spPr bwMode="auto">
              <a:xfrm>
                <a:off x="4275" y="3198"/>
                <a:ext cx="175" cy="1"/>
              </a:xfrm>
              <a:custGeom>
                <a:avLst/>
                <a:gdLst>
                  <a:gd name="T0" fmla="*/ 175 w 1458"/>
                  <a:gd name="T1" fmla="*/ 0 h 9"/>
                  <a:gd name="T2" fmla="*/ 175 w 1458"/>
                  <a:gd name="T3" fmla="*/ 0 h 9"/>
                  <a:gd name="T4" fmla="*/ 0 w 1458"/>
                  <a:gd name="T5" fmla="*/ 0 h 9"/>
                  <a:gd name="T6" fmla="*/ 0 w 1458"/>
                  <a:gd name="T7" fmla="*/ 1 h 9"/>
                  <a:gd name="T8" fmla="*/ 175 w 1458"/>
                  <a:gd name="T9" fmla="*/ 1 h 9"/>
                  <a:gd name="T10" fmla="*/ 175 w 1458"/>
                  <a:gd name="T11" fmla="*/ 1 h 9"/>
                  <a:gd name="T12" fmla="*/ 175 w 1458"/>
                  <a:gd name="T13" fmla="*/ 1 h 9"/>
                  <a:gd name="T14" fmla="*/ 175 w 1458"/>
                  <a:gd name="T15" fmla="*/ 1 h 9"/>
                  <a:gd name="T16" fmla="*/ 175 w 1458"/>
                  <a:gd name="T17" fmla="*/ 1 h 9"/>
                  <a:gd name="T18" fmla="*/ 175 w 1458"/>
                  <a:gd name="T19" fmla="*/ 0 h 9"/>
                  <a:gd name="T20" fmla="*/ 175 w 1458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8" h="9">
                    <a:moveTo>
                      <a:pt x="1454" y="0"/>
                    </a:moveTo>
                    <a:lnTo>
                      <a:pt x="1454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454" y="9"/>
                    </a:lnTo>
                    <a:lnTo>
                      <a:pt x="1457" y="8"/>
                    </a:lnTo>
                    <a:lnTo>
                      <a:pt x="1458" y="5"/>
                    </a:lnTo>
                    <a:lnTo>
                      <a:pt x="1457" y="1"/>
                    </a:lnTo>
                    <a:lnTo>
                      <a:pt x="1454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1" name="Freeform 33"/>
              <p:cNvSpPr>
                <a:spLocks noChangeAspect="1"/>
              </p:cNvSpPr>
              <p:nvPr/>
            </p:nvSpPr>
            <p:spPr bwMode="auto">
              <a:xfrm>
                <a:off x="4449" y="3193"/>
                <a:ext cx="5" cy="6"/>
              </a:xfrm>
              <a:custGeom>
                <a:avLst/>
                <a:gdLst>
                  <a:gd name="T0" fmla="*/ 4 w 42"/>
                  <a:gd name="T1" fmla="*/ 0 h 47"/>
                  <a:gd name="T2" fmla="*/ 4 w 42"/>
                  <a:gd name="T3" fmla="*/ 0 h 47"/>
                  <a:gd name="T4" fmla="*/ 4 w 42"/>
                  <a:gd name="T5" fmla="*/ 1 h 47"/>
                  <a:gd name="T6" fmla="*/ 4 w 42"/>
                  <a:gd name="T7" fmla="*/ 2 h 47"/>
                  <a:gd name="T8" fmla="*/ 3 w 42"/>
                  <a:gd name="T9" fmla="*/ 3 h 47"/>
                  <a:gd name="T10" fmla="*/ 3 w 42"/>
                  <a:gd name="T11" fmla="*/ 4 h 47"/>
                  <a:gd name="T12" fmla="*/ 2 w 42"/>
                  <a:gd name="T13" fmla="*/ 4 h 47"/>
                  <a:gd name="T14" fmla="*/ 2 w 42"/>
                  <a:gd name="T15" fmla="*/ 5 h 47"/>
                  <a:gd name="T16" fmla="*/ 1 w 42"/>
                  <a:gd name="T17" fmla="*/ 5 h 47"/>
                  <a:gd name="T18" fmla="*/ 0 w 42"/>
                  <a:gd name="T19" fmla="*/ 5 h 47"/>
                  <a:gd name="T20" fmla="*/ 0 w 42"/>
                  <a:gd name="T21" fmla="*/ 6 h 47"/>
                  <a:gd name="T22" fmla="*/ 1 w 42"/>
                  <a:gd name="T23" fmla="*/ 6 h 47"/>
                  <a:gd name="T24" fmla="*/ 2 w 42"/>
                  <a:gd name="T25" fmla="*/ 5 h 47"/>
                  <a:gd name="T26" fmla="*/ 3 w 42"/>
                  <a:gd name="T27" fmla="*/ 5 h 47"/>
                  <a:gd name="T28" fmla="*/ 4 w 42"/>
                  <a:gd name="T29" fmla="*/ 4 h 47"/>
                  <a:gd name="T30" fmla="*/ 4 w 42"/>
                  <a:gd name="T31" fmla="*/ 3 h 47"/>
                  <a:gd name="T32" fmla="*/ 5 w 42"/>
                  <a:gd name="T33" fmla="*/ 2 h 47"/>
                  <a:gd name="T34" fmla="*/ 5 w 42"/>
                  <a:gd name="T35" fmla="*/ 1 h 47"/>
                  <a:gd name="T36" fmla="*/ 5 w 42"/>
                  <a:gd name="T37" fmla="*/ 0 h 47"/>
                  <a:gd name="T38" fmla="*/ 5 w 42"/>
                  <a:gd name="T39" fmla="*/ 0 h 47"/>
                  <a:gd name="T40" fmla="*/ 4 w 42"/>
                  <a:gd name="T41" fmla="*/ 0 h 4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2" h="47">
                    <a:moveTo>
                      <a:pt x="33" y="0"/>
                    </a:moveTo>
                    <a:lnTo>
                      <a:pt x="33" y="0"/>
                    </a:lnTo>
                    <a:lnTo>
                      <a:pt x="33" y="8"/>
                    </a:lnTo>
                    <a:lnTo>
                      <a:pt x="32" y="15"/>
                    </a:lnTo>
                    <a:lnTo>
                      <a:pt x="29" y="21"/>
                    </a:lnTo>
                    <a:lnTo>
                      <a:pt x="25" y="28"/>
                    </a:lnTo>
                    <a:lnTo>
                      <a:pt x="19" y="31"/>
                    </a:lnTo>
                    <a:lnTo>
                      <a:pt x="14" y="36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47"/>
                    </a:lnTo>
                    <a:lnTo>
                      <a:pt x="8" y="45"/>
                    </a:lnTo>
                    <a:lnTo>
                      <a:pt x="16" y="43"/>
                    </a:lnTo>
                    <a:lnTo>
                      <a:pt x="24" y="38"/>
                    </a:lnTo>
                    <a:lnTo>
                      <a:pt x="30" y="32"/>
                    </a:lnTo>
                    <a:lnTo>
                      <a:pt x="36" y="25"/>
                    </a:lnTo>
                    <a:lnTo>
                      <a:pt x="39" y="17"/>
                    </a:lnTo>
                    <a:lnTo>
                      <a:pt x="40" y="8"/>
                    </a:lnTo>
                    <a:lnTo>
                      <a:pt x="42" y="0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2" name="Freeform 34"/>
              <p:cNvSpPr>
                <a:spLocks noChangeAspect="1"/>
              </p:cNvSpPr>
              <p:nvPr/>
            </p:nvSpPr>
            <p:spPr bwMode="auto">
              <a:xfrm>
                <a:off x="4453" y="3076"/>
                <a:ext cx="1" cy="117"/>
              </a:xfrm>
              <a:custGeom>
                <a:avLst/>
                <a:gdLst>
                  <a:gd name="T0" fmla="*/ 0 w 9"/>
                  <a:gd name="T1" fmla="*/ 0 h 979"/>
                  <a:gd name="T2" fmla="*/ 0 w 9"/>
                  <a:gd name="T3" fmla="*/ 0 h 979"/>
                  <a:gd name="T4" fmla="*/ 0 w 9"/>
                  <a:gd name="T5" fmla="*/ 117 h 979"/>
                  <a:gd name="T6" fmla="*/ 1 w 9"/>
                  <a:gd name="T7" fmla="*/ 117 h 979"/>
                  <a:gd name="T8" fmla="*/ 1 w 9"/>
                  <a:gd name="T9" fmla="*/ 0 h 979"/>
                  <a:gd name="T10" fmla="*/ 1 w 9"/>
                  <a:gd name="T11" fmla="*/ 0 h 979"/>
                  <a:gd name="T12" fmla="*/ 1 w 9"/>
                  <a:gd name="T13" fmla="*/ 0 h 979"/>
                  <a:gd name="T14" fmla="*/ 1 w 9"/>
                  <a:gd name="T15" fmla="*/ 0 h 979"/>
                  <a:gd name="T16" fmla="*/ 1 w 9"/>
                  <a:gd name="T17" fmla="*/ 0 h 979"/>
                  <a:gd name="T18" fmla="*/ 0 w 9"/>
                  <a:gd name="T19" fmla="*/ 0 h 979"/>
                  <a:gd name="T20" fmla="*/ 0 w 9"/>
                  <a:gd name="T21" fmla="*/ 0 h 97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79">
                    <a:moveTo>
                      <a:pt x="0" y="4"/>
                    </a:moveTo>
                    <a:lnTo>
                      <a:pt x="0" y="4"/>
                    </a:lnTo>
                    <a:lnTo>
                      <a:pt x="0" y="979"/>
                    </a:lnTo>
                    <a:lnTo>
                      <a:pt x="9" y="979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3" name="Freeform 35"/>
              <p:cNvSpPr>
                <a:spLocks noChangeAspect="1"/>
              </p:cNvSpPr>
              <p:nvPr/>
            </p:nvSpPr>
            <p:spPr bwMode="auto">
              <a:xfrm>
                <a:off x="4452" y="3073"/>
                <a:ext cx="2" cy="4"/>
              </a:xfrm>
              <a:custGeom>
                <a:avLst/>
                <a:gdLst>
                  <a:gd name="T0" fmla="*/ 0 w 16"/>
                  <a:gd name="T1" fmla="*/ 1 h 27"/>
                  <a:gd name="T2" fmla="*/ 0 w 16"/>
                  <a:gd name="T3" fmla="*/ 1 h 27"/>
                  <a:gd name="T4" fmla="*/ 1 w 16"/>
                  <a:gd name="T5" fmla="*/ 1 h 27"/>
                  <a:gd name="T6" fmla="*/ 1 w 16"/>
                  <a:gd name="T7" fmla="*/ 2 h 27"/>
                  <a:gd name="T8" fmla="*/ 1 w 16"/>
                  <a:gd name="T9" fmla="*/ 3 h 27"/>
                  <a:gd name="T10" fmla="*/ 1 w 16"/>
                  <a:gd name="T11" fmla="*/ 4 h 27"/>
                  <a:gd name="T12" fmla="*/ 2 w 16"/>
                  <a:gd name="T13" fmla="*/ 4 h 27"/>
                  <a:gd name="T14" fmla="*/ 2 w 16"/>
                  <a:gd name="T15" fmla="*/ 3 h 27"/>
                  <a:gd name="T16" fmla="*/ 2 w 16"/>
                  <a:gd name="T17" fmla="*/ 2 h 27"/>
                  <a:gd name="T18" fmla="*/ 1 w 16"/>
                  <a:gd name="T19" fmla="*/ 1 h 27"/>
                  <a:gd name="T20" fmla="*/ 1 w 16"/>
                  <a:gd name="T21" fmla="*/ 0 h 27"/>
                  <a:gd name="T22" fmla="*/ 1 w 16"/>
                  <a:gd name="T23" fmla="*/ 0 h 27"/>
                  <a:gd name="T24" fmla="*/ 0 w 16"/>
                  <a:gd name="T25" fmla="*/ 1 h 2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" h="27">
                    <a:moveTo>
                      <a:pt x="0" y="5"/>
                    </a:moveTo>
                    <a:lnTo>
                      <a:pt x="1" y="7"/>
                    </a:lnTo>
                    <a:lnTo>
                      <a:pt x="4" y="9"/>
                    </a:lnTo>
                    <a:lnTo>
                      <a:pt x="6" y="15"/>
                    </a:lnTo>
                    <a:lnTo>
                      <a:pt x="8" y="19"/>
                    </a:lnTo>
                    <a:lnTo>
                      <a:pt x="7" y="27"/>
                    </a:lnTo>
                    <a:lnTo>
                      <a:pt x="16" y="27"/>
                    </a:lnTo>
                    <a:lnTo>
                      <a:pt x="15" y="19"/>
                    </a:lnTo>
                    <a:lnTo>
                      <a:pt x="13" y="12"/>
                    </a:lnTo>
                    <a:lnTo>
                      <a:pt x="11" y="7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4" name="Freeform 36"/>
              <p:cNvSpPr>
                <a:spLocks noChangeAspect="1"/>
              </p:cNvSpPr>
              <p:nvPr/>
            </p:nvSpPr>
            <p:spPr bwMode="auto">
              <a:xfrm>
                <a:off x="4450" y="3072"/>
                <a:ext cx="3" cy="2"/>
              </a:xfrm>
              <a:custGeom>
                <a:avLst/>
                <a:gdLst>
                  <a:gd name="T0" fmla="*/ 0 w 31"/>
                  <a:gd name="T1" fmla="*/ 1 h 15"/>
                  <a:gd name="T2" fmla="*/ 0 w 31"/>
                  <a:gd name="T3" fmla="*/ 1 h 15"/>
                  <a:gd name="T4" fmla="*/ 1 w 31"/>
                  <a:gd name="T5" fmla="*/ 1 h 15"/>
                  <a:gd name="T6" fmla="*/ 2 w 31"/>
                  <a:gd name="T7" fmla="*/ 1 h 15"/>
                  <a:gd name="T8" fmla="*/ 2 w 31"/>
                  <a:gd name="T9" fmla="*/ 2 h 15"/>
                  <a:gd name="T10" fmla="*/ 2 w 31"/>
                  <a:gd name="T11" fmla="*/ 2 h 15"/>
                  <a:gd name="T12" fmla="*/ 3 w 31"/>
                  <a:gd name="T13" fmla="*/ 1 h 15"/>
                  <a:gd name="T14" fmla="*/ 2 w 31"/>
                  <a:gd name="T15" fmla="*/ 1 h 15"/>
                  <a:gd name="T16" fmla="*/ 2 w 31"/>
                  <a:gd name="T17" fmla="*/ 1 h 15"/>
                  <a:gd name="T18" fmla="*/ 1 w 31"/>
                  <a:gd name="T19" fmla="*/ 0 h 15"/>
                  <a:gd name="T20" fmla="*/ 0 w 31"/>
                  <a:gd name="T21" fmla="*/ 0 h 15"/>
                  <a:gd name="T22" fmla="*/ 0 w 31"/>
                  <a:gd name="T23" fmla="*/ 0 h 15"/>
                  <a:gd name="T24" fmla="*/ 0 w 31"/>
                  <a:gd name="T25" fmla="*/ 0 h 15"/>
                  <a:gd name="T26" fmla="*/ 0 w 31"/>
                  <a:gd name="T27" fmla="*/ 0 h 15"/>
                  <a:gd name="T28" fmla="*/ 0 w 31"/>
                  <a:gd name="T29" fmla="*/ 1 h 15"/>
                  <a:gd name="T30" fmla="*/ 0 w 31"/>
                  <a:gd name="T31" fmla="*/ 1 h 15"/>
                  <a:gd name="T32" fmla="*/ 0 w 31"/>
                  <a:gd name="T33" fmla="*/ 1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1" h="15">
                    <a:moveTo>
                      <a:pt x="5" y="10"/>
                    </a:moveTo>
                    <a:lnTo>
                      <a:pt x="5" y="10"/>
                    </a:lnTo>
                    <a:lnTo>
                      <a:pt x="12" y="9"/>
                    </a:lnTo>
                    <a:lnTo>
                      <a:pt x="17" y="11"/>
                    </a:lnTo>
                    <a:lnTo>
                      <a:pt x="21" y="13"/>
                    </a:lnTo>
                    <a:lnTo>
                      <a:pt x="24" y="15"/>
                    </a:lnTo>
                    <a:lnTo>
                      <a:pt x="31" y="11"/>
                    </a:lnTo>
                    <a:lnTo>
                      <a:pt x="25" y="6"/>
                    </a:lnTo>
                    <a:lnTo>
                      <a:pt x="20" y="4"/>
                    </a:lnTo>
                    <a:lnTo>
                      <a:pt x="12" y="2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5" name="Freeform 37"/>
              <p:cNvSpPr>
                <a:spLocks noChangeAspect="1"/>
              </p:cNvSpPr>
              <p:nvPr/>
            </p:nvSpPr>
            <p:spPr bwMode="auto">
              <a:xfrm>
                <a:off x="4274" y="3072"/>
                <a:ext cx="176" cy="1"/>
              </a:xfrm>
              <a:custGeom>
                <a:avLst/>
                <a:gdLst>
                  <a:gd name="T0" fmla="*/ 0 w 1472"/>
                  <a:gd name="T1" fmla="*/ 1 h 10"/>
                  <a:gd name="T2" fmla="*/ 0 w 1472"/>
                  <a:gd name="T3" fmla="*/ 1 h 10"/>
                  <a:gd name="T4" fmla="*/ 176 w 1472"/>
                  <a:gd name="T5" fmla="*/ 1 h 10"/>
                  <a:gd name="T6" fmla="*/ 176 w 1472"/>
                  <a:gd name="T7" fmla="*/ 0 h 10"/>
                  <a:gd name="T8" fmla="*/ 0 w 1472"/>
                  <a:gd name="T9" fmla="*/ 0 h 10"/>
                  <a:gd name="T10" fmla="*/ 0 w 1472"/>
                  <a:gd name="T11" fmla="*/ 0 h 10"/>
                  <a:gd name="T12" fmla="*/ 0 w 1472"/>
                  <a:gd name="T13" fmla="*/ 0 h 10"/>
                  <a:gd name="T14" fmla="*/ 0 w 1472"/>
                  <a:gd name="T15" fmla="*/ 0 h 10"/>
                  <a:gd name="T16" fmla="*/ 0 w 1472"/>
                  <a:gd name="T17" fmla="*/ 1 h 10"/>
                  <a:gd name="T18" fmla="*/ 0 w 1472"/>
                  <a:gd name="T19" fmla="*/ 1 h 10"/>
                  <a:gd name="T20" fmla="*/ 0 w 1472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72" h="10">
                    <a:moveTo>
                      <a:pt x="4" y="10"/>
                    </a:moveTo>
                    <a:lnTo>
                      <a:pt x="4" y="10"/>
                    </a:lnTo>
                    <a:lnTo>
                      <a:pt x="1472" y="10"/>
                    </a:lnTo>
                    <a:lnTo>
                      <a:pt x="1472" y="0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6" name="Freeform 38"/>
              <p:cNvSpPr>
                <a:spLocks noChangeAspect="1"/>
              </p:cNvSpPr>
              <p:nvPr/>
            </p:nvSpPr>
            <p:spPr bwMode="auto">
              <a:xfrm>
                <a:off x="4271" y="3072"/>
                <a:ext cx="3" cy="2"/>
              </a:xfrm>
              <a:custGeom>
                <a:avLst/>
                <a:gdLst>
                  <a:gd name="T0" fmla="*/ 1 w 26"/>
                  <a:gd name="T1" fmla="*/ 2 h 15"/>
                  <a:gd name="T2" fmla="*/ 1 w 26"/>
                  <a:gd name="T3" fmla="*/ 2 h 15"/>
                  <a:gd name="T4" fmla="*/ 1 w 26"/>
                  <a:gd name="T5" fmla="*/ 2 h 15"/>
                  <a:gd name="T6" fmla="*/ 2 w 26"/>
                  <a:gd name="T7" fmla="*/ 1 h 15"/>
                  <a:gd name="T8" fmla="*/ 2 w 26"/>
                  <a:gd name="T9" fmla="*/ 1 h 15"/>
                  <a:gd name="T10" fmla="*/ 3 w 26"/>
                  <a:gd name="T11" fmla="*/ 1 h 15"/>
                  <a:gd name="T12" fmla="*/ 3 w 26"/>
                  <a:gd name="T13" fmla="*/ 0 h 15"/>
                  <a:gd name="T14" fmla="*/ 2 w 26"/>
                  <a:gd name="T15" fmla="*/ 0 h 15"/>
                  <a:gd name="T16" fmla="*/ 1 w 26"/>
                  <a:gd name="T17" fmla="*/ 1 h 15"/>
                  <a:gd name="T18" fmla="*/ 1 w 26"/>
                  <a:gd name="T19" fmla="*/ 1 h 15"/>
                  <a:gd name="T20" fmla="*/ 0 w 26"/>
                  <a:gd name="T21" fmla="*/ 1 h 15"/>
                  <a:gd name="T22" fmla="*/ 0 w 26"/>
                  <a:gd name="T23" fmla="*/ 1 h 15"/>
                  <a:gd name="T24" fmla="*/ 1 w 26"/>
                  <a:gd name="T25" fmla="*/ 2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6" h="15">
                    <a:moveTo>
                      <a:pt x="5" y="15"/>
                    </a:moveTo>
                    <a:lnTo>
                      <a:pt x="5" y="15"/>
                    </a:lnTo>
                    <a:lnTo>
                      <a:pt x="8" y="13"/>
                    </a:lnTo>
                    <a:lnTo>
                      <a:pt x="14" y="11"/>
                    </a:lnTo>
                    <a:lnTo>
                      <a:pt x="20" y="9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2" y="4"/>
                    </a:lnTo>
                    <a:lnTo>
                      <a:pt x="6" y="6"/>
                    </a:lnTo>
                    <a:lnTo>
                      <a:pt x="0" y="11"/>
                    </a:lnTo>
                    <a:lnTo>
                      <a:pt x="5" y="1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7" name="Freeform 39"/>
              <p:cNvSpPr>
                <a:spLocks noChangeAspect="1"/>
              </p:cNvSpPr>
              <p:nvPr/>
            </p:nvSpPr>
            <p:spPr bwMode="auto">
              <a:xfrm>
                <a:off x="4270" y="3073"/>
                <a:ext cx="1" cy="4"/>
              </a:xfrm>
              <a:custGeom>
                <a:avLst/>
                <a:gdLst>
                  <a:gd name="T0" fmla="*/ 1 w 14"/>
                  <a:gd name="T1" fmla="*/ 4 h 26"/>
                  <a:gd name="T2" fmla="*/ 1 w 14"/>
                  <a:gd name="T3" fmla="*/ 4 h 26"/>
                  <a:gd name="T4" fmla="*/ 1 w 14"/>
                  <a:gd name="T5" fmla="*/ 3 h 26"/>
                  <a:gd name="T6" fmla="*/ 1 w 14"/>
                  <a:gd name="T7" fmla="*/ 2 h 26"/>
                  <a:gd name="T8" fmla="*/ 1 w 14"/>
                  <a:gd name="T9" fmla="*/ 1 h 26"/>
                  <a:gd name="T10" fmla="*/ 1 w 14"/>
                  <a:gd name="T11" fmla="*/ 1 h 26"/>
                  <a:gd name="T12" fmla="*/ 1 w 14"/>
                  <a:gd name="T13" fmla="*/ 0 h 26"/>
                  <a:gd name="T14" fmla="*/ 0 w 14"/>
                  <a:gd name="T15" fmla="*/ 1 h 26"/>
                  <a:gd name="T16" fmla="*/ 0 w 14"/>
                  <a:gd name="T17" fmla="*/ 2 h 26"/>
                  <a:gd name="T18" fmla="*/ 0 w 14"/>
                  <a:gd name="T19" fmla="*/ 3 h 26"/>
                  <a:gd name="T20" fmla="*/ 0 w 14"/>
                  <a:gd name="T21" fmla="*/ 4 h 26"/>
                  <a:gd name="T22" fmla="*/ 0 w 14"/>
                  <a:gd name="T23" fmla="*/ 4 h 26"/>
                  <a:gd name="T24" fmla="*/ 1 w 14"/>
                  <a:gd name="T25" fmla="*/ 4 h 2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" h="26">
                    <a:moveTo>
                      <a:pt x="9" y="26"/>
                    </a:moveTo>
                    <a:lnTo>
                      <a:pt x="9" y="26"/>
                    </a:lnTo>
                    <a:lnTo>
                      <a:pt x="8" y="18"/>
                    </a:lnTo>
                    <a:lnTo>
                      <a:pt x="10" y="14"/>
                    </a:lnTo>
                    <a:lnTo>
                      <a:pt x="11" y="8"/>
                    </a:lnTo>
                    <a:lnTo>
                      <a:pt x="14" y="4"/>
                    </a:lnTo>
                    <a:lnTo>
                      <a:pt x="9" y="0"/>
                    </a:lnTo>
                    <a:lnTo>
                      <a:pt x="4" y="6"/>
                    </a:lnTo>
                    <a:lnTo>
                      <a:pt x="3" y="11"/>
                    </a:lnTo>
                    <a:lnTo>
                      <a:pt x="1" y="18"/>
                    </a:lnTo>
                    <a:lnTo>
                      <a:pt x="0" y="26"/>
                    </a:lnTo>
                    <a:lnTo>
                      <a:pt x="9" y="26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8" name="Freeform 40"/>
              <p:cNvSpPr>
                <a:spLocks noChangeAspect="1"/>
              </p:cNvSpPr>
              <p:nvPr/>
            </p:nvSpPr>
            <p:spPr bwMode="auto">
              <a:xfrm>
                <a:off x="4270" y="3077"/>
                <a:ext cx="1" cy="117"/>
              </a:xfrm>
              <a:custGeom>
                <a:avLst/>
                <a:gdLst>
                  <a:gd name="T0" fmla="*/ 1 w 9"/>
                  <a:gd name="T1" fmla="*/ 116 h 980"/>
                  <a:gd name="T2" fmla="*/ 1 w 9"/>
                  <a:gd name="T3" fmla="*/ 116 h 980"/>
                  <a:gd name="T4" fmla="*/ 1 w 9"/>
                  <a:gd name="T5" fmla="*/ 0 h 980"/>
                  <a:gd name="T6" fmla="*/ 0 w 9"/>
                  <a:gd name="T7" fmla="*/ 0 h 980"/>
                  <a:gd name="T8" fmla="*/ 0 w 9"/>
                  <a:gd name="T9" fmla="*/ 116 h 980"/>
                  <a:gd name="T10" fmla="*/ 0 w 9"/>
                  <a:gd name="T11" fmla="*/ 116 h 980"/>
                  <a:gd name="T12" fmla="*/ 0 w 9"/>
                  <a:gd name="T13" fmla="*/ 116 h 980"/>
                  <a:gd name="T14" fmla="*/ 0 w 9"/>
                  <a:gd name="T15" fmla="*/ 117 h 980"/>
                  <a:gd name="T16" fmla="*/ 0 w 9"/>
                  <a:gd name="T17" fmla="*/ 117 h 980"/>
                  <a:gd name="T18" fmla="*/ 1 w 9"/>
                  <a:gd name="T19" fmla="*/ 117 h 980"/>
                  <a:gd name="T20" fmla="*/ 1 w 9"/>
                  <a:gd name="T21" fmla="*/ 116 h 98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80">
                    <a:moveTo>
                      <a:pt x="9" y="975"/>
                    </a:moveTo>
                    <a:lnTo>
                      <a:pt x="9" y="975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75"/>
                    </a:lnTo>
                    <a:lnTo>
                      <a:pt x="1" y="978"/>
                    </a:lnTo>
                    <a:lnTo>
                      <a:pt x="4" y="980"/>
                    </a:lnTo>
                    <a:lnTo>
                      <a:pt x="8" y="978"/>
                    </a:lnTo>
                    <a:lnTo>
                      <a:pt x="9" y="97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59" name="Freeform 41"/>
              <p:cNvSpPr>
                <a:spLocks noChangeAspect="1"/>
              </p:cNvSpPr>
              <p:nvPr/>
            </p:nvSpPr>
            <p:spPr bwMode="auto">
              <a:xfrm>
                <a:off x="4270" y="3193"/>
                <a:ext cx="2" cy="5"/>
              </a:xfrm>
              <a:custGeom>
                <a:avLst/>
                <a:gdLst>
                  <a:gd name="T0" fmla="*/ 2 w 18"/>
                  <a:gd name="T1" fmla="*/ 4 h 35"/>
                  <a:gd name="T2" fmla="*/ 2 w 18"/>
                  <a:gd name="T3" fmla="*/ 4 h 35"/>
                  <a:gd name="T4" fmla="*/ 2 w 18"/>
                  <a:gd name="T5" fmla="*/ 3 h 35"/>
                  <a:gd name="T6" fmla="*/ 1 w 18"/>
                  <a:gd name="T7" fmla="*/ 2 h 35"/>
                  <a:gd name="T8" fmla="*/ 1 w 18"/>
                  <a:gd name="T9" fmla="*/ 1 h 35"/>
                  <a:gd name="T10" fmla="*/ 1 w 18"/>
                  <a:gd name="T11" fmla="*/ 0 h 35"/>
                  <a:gd name="T12" fmla="*/ 0 w 18"/>
                  <a:gd name="T13" fmla="*/ 0 h 35"/>
                  <a:gd name="T14" fmla="*/ 0 w 18"/>
                  <a:gd name="T15" fmla="*/ 1 h 35"/>
                  <a:gd name="T16" fmla="*/ 0 w 18"/>
                  <a:gd name="T17" fmla="*/ 2 h 35"/>
                  <a:gd name="T18" fmla="*/ 1 w 18"/>
                  <a:gd name="T19" fmla="*/ 4 h 35"/>
                  <a:gd name="T20" fmla="*/ 1 w 18"/>
                  <a:gd name="T21" fmla="*/ 5 h 35"/>
                  <a:gd name="T22" fmla="*/ 1 w 18"/>
                  <a:gd name="T23" fmla="*/ 5 h 35"/>
                  <a:gd name="T24" fmla="*/ 1 w 18"/>
                  <a:gd name="T25" fmla="*/ 5 h 35"/>
                  <a:gd name="T26" fmla="*/ 2 w 18"/>
                  <a:gd name="T27" fmla="*/ 5 h 35"/>
                  <a:gd name="T28" fmla="*/ 2 w 18"/>
                  <a:gd name="T29" fmla="*/ 5 h 35"/>
                  <a:gd name="T30" fmla="*/ 2 w 18"/>
                  <a:gd name="T31" fmla="*/ 4 h 35"/>
                  <a:gd name="T32" fmla="*/ 2 w 18"/>
                  <a:gd name="T33" fmla="*/ 4 h 35"/>
                  <a:gd name="T34" fmla="*/ 2 w 18"/>
                  <a:gd name="T35" fmla="*/ 4 h 3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8" h="35">
                    <a:moveTo>
                      <a:pt x="17" y="28"/>
                    </a:moveTo>
                    <a:lnTo>
                      <a:pt x="18" y="28"/>
                    </a:lnTo>
                    <a:lnTo>
                      <a:pt x="14" y="21"/>
                    </a:lnTo>
                    <a:lnTo>
                      <a:pt x="10" y="15"/>
                    </a:lnTo>
                    <a:lnTo>
                      <a:pt x="9" y="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3" y="17"/>
                    </a:lnTo>
                    <a:lnTo>
                      <a:pt x="7" y="25"/>
                    </a:lnTo>
                    <a:lnTo>
                      <a:pt x="11" y="32"/>
                    </a:lnTo>
                    <a:lnTo>
                      <a:pt x="12" y="32"/>
                    </a:lnTo>
                    <a:lnTo>
                      <a:pt x="11" y="32"/>
                    </a:lnTo>
                    <a:lnTo>
                      <a:pt x="14" y="35"/>
                    </a:lnTo>
                    <a:lnTo>
                      <a:pt x="17" y="33"/>
                    </a:lnTo>
                    <a:lnTo>
                      <a:pt x="18" y="31"/>
                    </a:lnTo>
                    <a:lnTo>
                      <a:pt x="18" y="28"/>
                    </a:lnTo>
                    <a:lnTo>
                      <a:pt x="17" y="28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0" name="Freeform 42"/>
              <p:cNvSpPr>
                <a:spLocks noChangeAspect="1"/>
              </p:cNvSpPr>
              <p:nvPr/>
            </p:nvSpPr>
            <p:spPr bwMode="auto">
              <a:xfrm>
                <a:off x="4271" y="3197"/>
                <a:ext cx="1" cy="1"/>
              </a:xfrm>
              <a:custGeom>
                <a:avLst/>
                <a:gdLst>
                  <a:gd name="T0" fmla="*/ 1 w 7"/>
                  <a:gd name="T1" fmla="*/ 0 h 7"/>
                  <a:gd name="T2" fmla="*/ 1 w 7"/>
                  <a:gd name="T3" fmla="*/ 0 h 7"/>
                  <a:gd name="T4" fmla="*/ 1 w 7"/>
                  <a:gd name="T5" fmla="*/ 0 h 7"/>
                  <a:gd name="T6" fmla="*/ 1 w 7"/>
                  <a:gd name="T7" fmla="*/ 0 h 7"/>
                  <a:gd name="T8" fmla="*/ 1 w 7"/>
                  <a:gd name="T9" fmla="*/ 0 h 7"/>
                  <a:gd name="T10" fmla="*/ 0 w 7"/>
                  <a:gd name="T11" fmla="*/ 1 h 7"/>
                  <a:gd name="T12" fmla="*/ 0 w 7"/>
                  <a:gd name="T13" fmla="*/ 1 h 7"/>
                  <a:gd name="T14" fmla="*/ 0 w 7"/>
                  <a:gd name="T15" fmla="*/ 1 h 7"/>
                  <a:gd name="T16" fmla="*/ 1 w 7"/>
                  <a:gd name="T17" fmla="*/ 1 h 7"/>
                  <a:gd name="T18" fmla="*/ 1 w 7"/>
                  <a:gd name="T19" fmla="*/ 0 h 7"/>
                  <a:gd name="T20" fmla="*/ 1 w 7"/>
                  <a:gd name="T21" fmla="*/ 0 h 7"/>
                  <a:gd name="T22" fmla="*/ 1 w 7"/>
                  <a:gd name="T23" fmla="*/ 0 h 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7">
                    <a:moveTo>
                      <a:pt x="6" y="0"/>
                    </a:moveTo>
                    <a:lnTo>
                      <a:pt x="4" y="2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3" y="7"/>
                    </a:lnTo>
                    <a:lnTo>
                      <a:pt x="6" y="5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1" name="Freeform 43"/>
              <p:cNvSpPr>
                <a:spLocks noChangeAspect="1"/>
              </p:cNvSpPr>
              <p:nvPr/>
            </p:nvSpPr>
            <p:spPr bwMode="auto">
              <a:xfrm>
                <a:off x="4265" y="3069"/>
                <a:ext cx="2" cy="3"/>
              </a:xfrm>
              <a:custGeom>
                <a:avLst/>
                <a:gdLst>
                  <a:gd name="T0" fmla="*/ 1 w 15"/>
                  <a:gd name="T1" fmla="*/ 3 h 29"/>
                  <a:gd name="T2" fmla="*/ 0 w 15"/>
                  <a:gd name="T3" fmla="*/ 3 h 29"/>
                  <a:gd name="T4" fmla="*/ 1 w 15"/>
                  <a:gd name="T5" fmla="*/ 3 h 29"/>
                  <a:gd name="T6" fmla="*/ 1 w 15"/>
                  <a:gd name="T7" fmla="*/ 2 h 29"/>
                  <a:gd name="T8" fmla="*/ 2 w 15"/>
                  <a:gd name="T9" fmla="*/ 1 h 29"/>
                  <a:gd name="T10" fmla="*/ 2 w 15"/>
                  <a:gd name="T11" fmla="*/ 1 h 29"/>
                  <a:gd name="T12" fmla="*/ 1 w 15"/>
                  <a:gd name="T13" fmla="*/ 0 h 29"/>
                  <a:gd name="T14" fmla="*/ 1 w 15"/>
                  <a:gd name="T15" fmla="*/ 1 h 29"/>
                  <a:gd name="T16" fmla="*/ 1 w 15"/>
                  <a:gd name="T17" fmla="*/ 2 h 29"/>
                  <a:gd name="T18" fmla="*/ 0 w 15"/>
                  <a:gd name="T19" fmla="*/ 3 h 29"/>
                  <a:gd name="T20" fmla="*/ 1 w 15"/>
                  <a:gd name="T21" fmla="*/ 3 h 29"/>
                  <a:gd name="T22" fmla="*/ 0 w 15"/>
                  <a:gd name="T23" fmla="*/ 3 h 29"/>
                  <a:gd name="T24" fmla="*/ 1 w 15"/>
                  <a:gd name="T25" fmla="*/ 3 h 2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" h="29">
                    <a:moveTo>
                      <a:pt x="9" y="29"/>
                    </a:moveTo>
                    <a:lnTo>
                      <a:pt x="0" y="29"/>
                    </a:lnTo>
                    <a:lnTo>
                      <a:pt x="8" y="27"/>
                    </a:lnTo>
                    <a:lnTo>
                      <a:pt x="11" y="20"/>
                    </a:lnTo>
                    <a:lnTo>
                      <a:pt x="13" y="11"/>
                    </a:lnTo>
                    <a:lnTo>
                      <a:pt x="15" y="5"/>
                    </a:lnTo>
                    <a:lnTo>
                      <a:pt x="11" y="0"/>
                    </a:lnTo>
                    <a:lnTo>
                      <a:pt x="6" y="8"/>
                    </a:lnTo>
                    <a:lnTo>
                      <a:pt x="4" y="18"/>
                    </a:lnTo>
                    <a:lnTo>
                      <a:pt x="1" y="27"/>
                    </a:lnTo>
                    <a:lnTo>
                      <a:pt x="9" y="29"/>
                    </a:lnTo>
                    <a:lnTo>
                      <a:pt x="0" y="29"/>
                    </a:lnTo>
                    <a:lnTo>
                      <a:pt x="9" y="2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2" name="Freeform 44"/>
              <p:cNvSpPr>
                <a:spLocks noChangeAspect="1"/>
              </p:cNvSpPr>
              <p:nvPr/>
            </p:nvSpPr>
            <p:spPr bwMode="auto">
              <a:xfrm>
                <a:off x="4265" y="3072"/>
                <a:ext cx="1" cy="127"/>
              </a:xfrm>
              <a:custGeom>
                <a:avLst/>
                <a:gdLst>
                  <a:gd name="T0" fmla="*/ 1 w 9"/>
                  <a:gd name="T1" fmla="*/ 126 h 1057"/>
                  <a:gd name="T2" fmla="*/ 1 w 9"/>
                  <a:gd name="T3" fmla="*/ 126 h 1057"/>
                  <a:gd name="T4" fmla="*/ 1 w 9"/>
                  <a:gd name="T5" fmla="*/ 0 h 1057"/>
                  <a:gd name="T6" fmla="*/ 0 w 9"/>
                  <a:gd name="T7" fmla="*/ 0 h 1057"/>
                  <a:gd name="T8" fmla="*/ 0 w 9"/>
                  <a:gd name="T9" fmla="*/ 126 h 1057"/>
                  <a:gd name="T10" fmla="*/ 0 w 9"/>
                  <a:gd name="T11" fmla="*/ 126 h 1057"/>
                  <a:gd name="T12" fmla="*/ 0 w 9"/>
                  <a:gd name="T13" fmla="*/ 126 h 1057"/>
                  <a:gd name="T14" fmla="*/ 0 w 9"/>
                  <a:gd name="T15" fmla="*/ 127 h 1057"/>
                  <a:gd name="T16" fmla="*/ 1 w 9"/>
                  <a:gd name="T17" fmla="*/ 127 h 1057"/>
                  <a:gd name="T18" fmla="*/ 1 w 9"/>
                  <a:gd name="T19" fmla="*/ 127 h 1057"/>
                  <a:gd name="T20" fmla="*/ 1 w 9"/>
                  <a:gd name="T21" fmla="*/ 126 h 105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1057">
                    <a:moveTo>
                      <a:pt x="9" y="1052"/>
                    </a:moveTo>
                    <a:lnTo>
                      <a:pt x="9" y="105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52"/>
                    </a:lnTo>
                    <a:lnTo>
                      <a:pt x="1" y="1055"/>
                    </a:lnTo>
                    <a:lnTo>
                      <a:pt x="5" y="1057"/>
                    </a:lnTo>
                    <a:lnTo>
                      <a:pt x="8" y="1055"/>
                    </a:lnTo>
                    <a:lnTo>
                      <a:pt x="9" y="1052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3" name="Freeform 45"/>
              <p:cNvSpPr>
                <a:spLocks noChangeAspect="1"/>
              </p:cNvSpPr>
              <p:nvPr/>
            </p:nvSpPr>
            <p:spPr bwMode="auto">
              <a:xfrm>
                <a:off x="4265" y="3198"/>
                <a:ext cx="2" cy="4"/>
              </a:xfrm>
              <a:custGeom>
                <a:avLst/>
                <a:gdLst>
                  <a:gd name="T0" fmla="*/ 2 w 22"/>
                  <a:gd name="T1" fmla="*/ 3 h 37"/>
                  <a:gd name="T2" fmla="*/ 2 w 22"/>
                  <a:gd name="T3" fmla="*/ 3 h 37"/>
                  <a:gd name="T4" fmla="*/ 1 w 22"/>
                  <a:gd name="T5" fmla="*/ 3 h 37"/>
                  <a:gd name="T6" fmla="*/ 1 w 22"/>
                  <a:gd name="T7" fmla="*/ 2 h 37"/>
                  <a:gd name="T8" fmla="*/ 1 w 22"/>
                  <a:gd name="T9" fmla="*/ 1 h 37"/>
                  <a:gd name="T10" fmla="*/ 1 w 22"/>
                  <a:gd name="T11" fmla="*/ 0 h 37"/>
                  <a:gd name="T12" fmla="*/ 0 w 22"/>
                  <a:gd name="T13" fmla="*/ 0 h 37"/>
                  <a:gd name="T14" fmla="*/ 0 w 22"/>
                  <a:gd name="T15" fmla="*/ 1 h 37"/>
                  <a:gd name="T16" fmla="*/ 0 w 22"/>
                  <a:gd name="T17" fmla="*/ 2 h 37"/>
                  <a:gd name="T18" fmla="*/ 1 w 22"/>
                  <a:gd name="T19" fmla="*/ 3 h 37"/>
                  <a:gd name="T20" fmla="*/ 1 w 22"/>
                  <a:gd name="T21" fmla="*/ 4 h 37"/>
                  <a:gd name="T22" fmla="*/ 1 w 22"/>
                  <a:gd name="T23" fmla="*/ 4 h 37"/>
                  <a:gd name="T24" fmla="*/ 2 w 22"/>
                  <a:gd name="T25" fmla="*/ 3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" h="37">
                    <a:moveTo>
                      <a:pt x="21" y="32"/>
                    </a:moveTo>
                    <a:lnTo>
                      <a:pt x="22" y="32"/>
                    </a:lnTo>
                    <a:lnTo>
                      <a:pt x="16" y="24"/>
                    </a:lnTo>
                    <a:lnTo>
                      <a:pt x="12" y="17"/>
                    </a:lnTo>
                    <a:lnTo>
                      <a:pt x="9" y="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9"/>
                    </a:lnTo>
                    <a:lnTo>
                      <a:pt x="5" y="20"/>
                    </a:lnTo>
                    <a:lnTo>
                      <a:pt x="9" y="29"/>
                    </a:lnTo>
                    <a:lnTo>
                      <a:pt x="15" y="37"/>
                    </a:lnTo>
                    <a:lnTo>
                      <a:pt x="16" y="37"/>
                    </a:lnTo>
                    <a:lnTo>
                      <a:pt x="21" y="3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4" name="Freeform 46"/>
              <p:cNvSpPr>
                <a:spLocks noChangeAspect="1"/>
              </p:cNvSpPr>
              <p:nvPr/>
            </p:nvSpPr>
            <p:spPr bwMode="auto">
              <a:xfrm>
                <a:off x="4267" y="3202"/>
                <a:ext cx="4" cy="2"/>
              </a:xfrm>
              <a:custGeom>
                <a:avLst/>
                <a:gdLst>
                  <a:gd name="T0" fmla="*/ 3 w 36"/>
                  <a:gd name="T1" fmla="*/ 1 h 20"/>
                  <a:gd name="T2" fmla="*/ 3 w 36"/>
                  <a:gd name="T3" fmla="*/ 1 h 20"/>
                  <a:gd name="T4" fmla="*/ 3 w 36"/>
                  <a:gd name="T5" fmla="*/ 1 h 20"/>
                  <a:gd name="T6" fmla="*/ 2 w 36"/>
                  <a:gd name="T7" fmla="*/ 1 h 20"/>
                  <a:gd name="T8" fmla="*/ 1 w 36"/>
                  <a:gd name="T9" fmla="*/ 1 h 20"/>
                  <a:gd name="T10" fmla="*/ 1 w 36"/>
                  <a:gd name="T11" fmla="*/ 0 h 20"/>
                  <a:gd name="T12" fmla="*/ 0 w 36"/>
                  <a:gd name="T13" fmla="*/ 1 h 20"/>
                  <a:gd name="T14" fmla="*/ 1 w 36"/>
                  <a:gd name="T15" fmla="*/ 1 h 20"/>
                  <a:gd name="T16" fmla="*/ 2 w 36"/>
                  <a:gd name="T17" fmla="*/ 2 h 20"/>
                  <a:gd name="T18" fmla="*/ 3 w 36"/>
                  <a:gd name="T19" fmla="*/ 2 h 20"/>
                  <a:gd name="T20" fmla="*/ 3 w 36"/>
                  <a:gd name="T21" fmla="*/ 2 h 20"/>
                  <a:gd name="T22" fmla="*/ 3 w 36"/>
                  <a:gd name="T23" fmla="*/ 2 h 20"/>
                  <a:gd name="T24" fmla="*/ 3 w 36"/>
                  <a:gd name="T25" fmla="*/ 2 h 20"/>
                  <a:gd name="T26" fmla="*/ 4 w 36"/>
                  <a:gd name="T27" fmla="*/ 2 h 20"/>
                  <a:gd name="T28" fmla="*/ 4 w 36"/>
                  <a:gd name="T29" fmla="*/ 2 h 20"/>
                  <a:gd name="T30" fmla="*/ 4 w 36"/>
                  <a:gd name="T31" fmla="*/ 1 h 20"/>
                  <a:gd name="T32" fmla="*/ 3 w 36"/>
                  <a:gd name="T33" fmla="*/ 1 h 2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6" h="20">
                    <a:moveTo>
                      <a:pt x="31" y="11"/>
                    </a:moveTo>
                    <a:lnTo>
                      <a:pt x="31" y="11"/>
                    </a:lnTo>
                    <a:lnTo>
                      <a:pt x="23" y="11"/>
                    </a:lnTo>
                    <a:lnTo>
                      <a:pt x="16" y="8"/>
                    </a:lnTo>
                    <a:lnTo>
                      <a:pt x="11" y="5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6" y="12"/>
                    </a:lnTo>
                    <a:lnTo>
                      <a:pt x="14" y="15"/>
                    </a:lnTo>
                    <a:lnTo>
                      <a:pt x="23" y="18"/>
                    </a:lnTo>
                    <a:lnTo>
                      <a:pt x="31" y="20"/>
                    </a:lnTo>
                    <a:lnTo>
                      <a:pt x="35" y="19"/>
                    </a:lnTo>
                    <a:lnTo>
                      <a:pt x="36" y="15"/>
                    </a:lnTo>
                    <a:lnTo>
                      <a:pt x="35" y="12"/>
                    </a:lnTo>
                    <a:lnTo>
                      <a:pt x="31" y="11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5" name="Freeform 47"/>
              <p:cNvSpPr>
                <a:spLocks noChangeAspect="1"/>
              </p:cNvSpPr>
              <p:nvPr/>
            </p:nvSpPr>
            <p:spPr bwMode="auto">
              <a:xfrm>
                <a:off x="4270" y="3203"/>
                <a:ext cx="185" cy="1"/>
              </a:xfrm>
              <a:custGeom>
                <a:avLst/>
                <a:gdLst>
                  <a:gd name="T0" fmla="*/ 184 w 1537"/>
                  <a:gd name="T1" fmla="*/ 0 h 9"/>
                  <a:gd name="T2" fmla="*/ 184 w 1537"/>
                  <a:gd name="T3" fmla="*/ 0 h 9"/>
                  <a:gd name="T4" fmla="*/ 0 w 1537"/>
                  <a:gd name="T5" fmla="*/ 0 h 9"/>
                  <a:gd name="T6" fmla="*/ 0 w 1537"/>
                  <a:gd name="T7" fmla="*/ 1 h 9"/>
                  <a:gd name="T8" fmla="*/ 184 w 1537"/>
                  <a:gd name="T9" fmla="*/ 1 h 9"/>
                  <a:gd name="T10" fmla="*/ 184 w 1537"/>
                  <a:gd name="T11" fmla="*/ 1 h 9"/>
                  <a:gd name="T12" fmla="*/ 184 w 1537"/>
                  <a:gd name="T13" fmla="*/ 1 h 9"/>
                  <a:gd name="T14" fmla="*/ 185 w 1537"/>
                  <a:gd name="T15" fmla="*/ 1 h 9"/>
                  <a:gd name="T16" fmla="*/ 185 w 1537"/>
                  <a:gd name="T17" fmla="*/ 0 h 9"/>
                  <a:gd name="T18" fmla="*/ 185 w 1537"/>
                  <a:gd name="T19" fmla="*/ 0 h 9"/>
                  <a:gd name="T20" fmla="*/ 184 w 1537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37" h="9">
                    <a:moveTo>
                      <a:pt x="1532" y="0"/>
                    </a:moveTo>
                    <a:lnTo>
                      <a:pt x="153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532" y="9"/>
                    </a:lnTo>
                    <a:lnTo>
                      <a:pt x="1536" y="8"/>
                    </a:lnTo>
                    <a:lnTo>
                      <a:pt x="1537" y="4"/>
                    </a:lnTo>
                    <a:lnTo>
                      <a:pt x="1536" y="1"/>
                    </a:lnTo>
                    <a:lnTo>
                      <a:pt x="1532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6" name="Freeform 48"/>
              <p:cNvSpPr>
                <a:spLocks noChangeAspect="1"/>
              </p:cNvSpPr>
              <p:nvPr/>
            </p:nvSpPr>
            <p:spPr bwMode="auto">
              <a:xfrm>
                <a:off x="4454" y="3198"/>
                <a:ext cx="6" cy="6"/>
              </a:xfrm>
              <a:custGeom>
                <a:avLst/>
                <a:gdLst>
                  <a:gd name="T0" fmla="*/ 5 w 47"/>
                  <a:gd name="T1" fmla="*/ 0 h 52"/>
                  <a:gd name="T2" fmla="*/ 5 w 47"/>
                  <a:gd name="T3" fmla="*/ 0 h 52"/>
                  <a:gd name="T4" fmla="*/ 5 w 47"/>
                  <a:gd name="T5" fmla="*/ 1 h 52"/>
                  <a:gd name="T6" fmla="*/ 5 w 47"/>
                  <a:gd name="T7" fmla="*/ 2 h 52"/>
                  <a:gd name="T8" fmla="*/ 4 w 47"/>
                  <a:gd name="T9" fmla="*/ 3 h 52"/>
                  <a:gd name="T10" fmla="*/ 4 w 47"/>
                  <a:gd name="T11" fmla="*/ 3 h 52"/>
                  <a:gd name="T12" fmla="*/ 3 w 47"/>
                  <a:gd name="T13" fmla="*/ 4 h 52"/>
                  <a:gd name="T14" fmla="*/ 2 w 47"/>
                  <a:gd name="T15" fmla="*/ 5 h 52"/>
                  <a:gd name="T16" fmla="*/ 1 w 47"/>
                  <a:gd name="T17" fmla="*/ 5 h 52"/>
                  <a:gd name="T18" fmla="*/ 0 w 47"/>
                  <a:gd name="T19" fmla="*/ 5 h 52"/>
                  <a:gd name="T20" fmla="*/ 0 w 47"/>
                  <a:gd name="T21" fmla="*/ 6 h 52"/>
                  <a:gd name="T22" fmla="*/ 1 w 47"/>
                  <a:gd name="T23" fmla="*/ 6 h 52"/>
                  <a:gd name="T24" fmla="*/ 2 w 47"/>
                  <a:gd name="T25" fmla="*/ 5 h 52"/>
                  <a:gd name="T26" fmla="*/ 3 w 47"/>
                  <a:gd name="T27" fmla="*/ 5 h 52"/>
                  <a:gd name="T28" fmla="*/ 4 w 47"/>
                  <a:gd name="T29" fmla="*/ 4 h 52"/>
                  <a:gd name="T30" fmla="*/ 5 w 47"/>
                  <a:gd name="T31" fmla="*/ 3 h 52"/>
                  <a:gd name="T32" fmla="*/ 5 w 47"/>
                  <a:gd name="T33" fmla="*/ 2 h 52"/>
                  <a:gd name="T34" fmla="*/ 6 w 47"/>
                  <a:gd name="T35" fmla="*/ 1 h 52"/>
                  <a:gd name="T36" fmla="*/ 6 w 47"/>
                  <a:gd name="T37" fmla="*/ 0 h 52"/>
                  <a:gd name="T38" fmla="*/ 6 w 47"/>
                  <a:gd name="T39" fmla="*/ 0 h 52"/>
                  <a:gd name="T40" fmla="*/ 5 w 47"/>
                  <a:gd name="T41" fmla="*/ 0 h 5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7" h="52">
                    <a:moveTo>
                      <a:pt x="38" y="0"/>
                    </a:moveTo>
                    <a:lnTo>
                      <a:pt x="38" y="0"/>
                    </a:lnTo>
                    <a:lnTo>
                      <a:pt x="38" y="9"/>
                    </a:lnTo>
                    <a:lnTo>
                      <a:pt x="36" y="16"/>
                    </a:lnTo>
                    <a:lnTo>
                      <a:pt x="32" y="23"/>
                    </a:lnTo>
                    <a:lnTo>
                      <a:pt x="28" y="30"/>
                    </a:lnTo>
                    <a:lnTo>
                      <a:pt x="21" y="36"/>
                    </a:lnTo>
                    <a:lnTo>
                      <a:pt x="15" y="40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52"/>
                    </a:lnTo>
                    <a:lnTo>
                      <a:pt x="8" y="50"/>
                    </a:lnTo>
                    <a:lnTo>
                      <a:pt x="17" y="47"/>
                    </a:lnTo>
                    <a:lnTo>
                      <a:pt x="25" y="43"/>
                    </a:lnTo>
                    <a:lnTo>
                      <a:pt x="32" y="35"/>
                    </a:lnTo>
                    <a:lnTo>
                      <a:pt x="39" y="28"/>
                    </a:lnTo>
                    <a:lnTo>
                      <a:pt x="43" y="18"/>
                    </a:lnTo>
                    <a:lnTo>
                      <a:pt x="45" y="9"/>
                    </a:lnTo>
                    <a:lnTo>
                      <a:pt x="47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7" name="Freeform 49"/>
              <p:cNvSpPr>
                <a:spLocks noChangeAspect="1"/>
              </p:cNvSpPr>
              <p:nvPr/>
            </p:nvSpPr>
            <p:spPr bwMode="auto">
              <a:xfrm>
                <a:off x="4459" y="3072"/>
                <a:ext cx="1" cy="126"/>
              </a:xfrm>
              <a:custGeom>
                <a:avLst/>
                <a:gdLst>
                  <a:gd name="T0" fmla="*/ 0 w 9"/>
                  <a:gd name="T1" fmla="*/ 0 h 1056"/>
                  <a:gd name="T2" fmla="*/ 0 w 9"/>
                  <a:gd name="T3" fmla="*/ 0 h 1056"/>
                  <a:gd name="T4" fmla="*/ 0 w 9"/>
                  <a:gd name="T5" fmla="*/ 126 h 1056"/>
                  <a:gd name="T6" fmla="*/ 1 w 9"/>
                  <a:gd name="T7" fmla="*/ 126 h 1056"/>
                  <a:gd name="T8" fmla="*/ 1 w 9"/>
                  <a:gd name="T9" fmla="*/ 0 h 1056"/>
                  <a:gd name="T10" fmla="*/ 1 w 9"/>
                  <a:gd name="T11" fmla="*/ 0 h 1056"/>
                  <a:gd name="T12" fmla="*/ 1 w 9"/>
                  <a:gd name="T13" fmla="*/ 0 h 1056"/>
                  <a:gd name="T14" fmla="*/ 1 w 9"/>
                  <a:gd name="T15" fmla="*/ 0 h 1056"/>
                  <a:gd name="T16" fmla="*/ 1 w 9"/>
                  <a:gd name="T17" fmla="*/ 0 h 1056"/>
                  <a:gd name="T18" fmla="*/ 0 w 9"/>
                  <a:gd name="T19" fmla="*/ 0 h 1056"/>
                  <a:gd name="T20" fmla="*/ 0 w 9"/>
                  <a:gd name="T21" fmla="*/ 0 h 10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1056">
                    <a:moveTo>
                      <a:pt x="0" y="4"/>
                    </a:moveTo>
                    <a:lnTo>
                      <a:pt x="0" y="4"/>
                    </a:lnTo>
                    <a:lnTo>
                      <a:pt x="0" y="1056"/>
                    </a:lnTo>
                    <a:lnTo>
                      <a:pt x="9" y="1056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8" name="Freeform 50"/>
              <p:cNvSpPr>
                <a:spLocks noChangeAspect="1"/>
              </p:cNvSpPr>
              <p:nvPr/>
            </p:nvSpPr>
            <p:spPr bwMode="auto">
              <a:xfrm>
                <a:off x="4458" y="3068"/>
                <a:ext cx="2" cy="4"/>
              </a:xfrm>
              <a:custGeom>
                <a:avLst/>
                <a:gdLst>
                  <a:gd name="T0" fmla="*/ 0 w 16"/>
                  <a:gd name="T1" fmla="*/ 1 h 30"/>
                  <a:gd name="T2" fmla="*/ 0 w 16"/>
                  <a:gd name="T3" fmla="*/ 1 h 30"/>
                  <a:gd name="T4" fmla="*/ 0 w 16"/>
                  <a:gd name="T5" fmla="*/ 1 h 30"/>
                  <a:gd name="T6" fmla="*/ 1 w 16"/>
                  <a:gd name="T7" fmla="*/ 2 h 30"/>
                  <a:gd name="T8" fmla="*/ 1 w 16"/>
                  <a:gd name="T9" fmla="*/ 3 h 30"/>
                  <a:gd name="T10" fmla="*/ 1 w 16"/>
                  <a:gd name="T11" fmla="*/ 4 h 30"/>
                  <a:gd name="T12" fmla="*/ 2 w 16"/>
                  <a:gd name="T13" fmla="*/ 4 h 30"/>
                  <a:gd name="T14" fmla="*/ 2 w 16"/>
                  <a:gd name="T15" fmla="*/ 3 h 30"/>
                  <a:gd name="T16" fmla="*/ 2 w 16"/>
                  <a:gd name="T17" fmla="*/ 2 h 30"/>
                  <a:gd name="T18" fmla="*/ 1 w 16"/>
                  <a:gd name="T19" fmla="*/ 1 h 30"/>
                  <a:gd name="T20" fmla="*/ 1 w 16"/>
                  <a:gd name="T21" fmla="*/ 0 h 30"/>
                  <a:gd name="T22" fmla="*/ 1 w 16"/>
                  <a:gd name="T23" fmla="*/ 0 h 30"/>
                  <a:gd name="T24" fmla="*/ 0 w 16"/>
                  <a:gd name="T25" fmla="*/ 1 h 3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" h="30">
                    <a:moveTo>
                      <a:pt x="0" y="5"/>
                    </a:moveTo>
                    <a:lnTo>
                      <a:pt x="0" y="5"/>
                    </a:lnTo>
                    <a:lnTo>
                      <a:pt x="3" y="9"/>
                    </a:lnTo>
                    <a:lnTo>
                      <a:pt x="6" y="15"/>
                    </a:lnTo>
                    <a:lnTo>
                      <a:pt x="7" y="21"/>
                    </a:lnTo>
                    <a:lnTo>
                      <a:pt x="7" y="30"/>
                    </a:lnTo>
                    <a:lnTo>
                      <a:pt x="16" y="30"/>
                    </a:lnTo>
                    <a:lnTo>
                      <a:pt x="14" y="21"/>
                    </a:lnTo>
                    <a:lnTo>
                      <a:pt x="13" y="13"/>
                    </a:lnTo>
                    <a:lnTo>
                      <a:pt x="9" y="5"/>
                    </a:lnTo>
                    <a:lnTo>
                      <a:pt x="5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69" name="Freeform 51"/>
              <p:cNvSpPr>
                <a:spLocks noChangeAspect="1"/>
              </p:cNvSpPr>
              <p:nvPr/>
            </p:nvSpPr>
            <p:spPr bwMode="auto">
              <a:xfrm>
                <a:off x="4454" y="3067"/>
                <a:ext cx="4" cy="2"/>
              </a:xfrm>
              <a:custGeom>
                <a:avLst/>
                <a:gdLst>
                  <a:gd name="T0" fmla="*/ 1 w 34"/>
                  <a:gd name="T1" fmla="*/ 1 h 16"/>
                  <a:gd name="T2" fmla="*/ 1 w 34"/>
                  <a:gd name="T3" fmla="*/ 1 h 16"/>
                  <a:gd name="T4" fmla="*/ 2 w 34"/>
                  <a:gd name="T5" fmla="*/ 1 h 16"/>
                  <a:gd name="T6" fmla="*/ 2 w 34"/>
                  <a:gd name="T7" fmla="*/ 1 h 16"/>
                  <a:gd name="T8" fmla="*/ 3 w 34"/>
                  <a:gd name="T9" fmla="*/ 2 h 16"/>
                  <a:gd name="T10" fmla="*/ 3 w 34"/>
                  <a:gd name="T11" fmla="*/ 2 h 16"/>
                  <a:gd name="T12" fmla="*/ 4 w 34"/>
                  <a:gd name="T13" fmla="*/ 1 h 16"/>
                  <a:gd name="T14" fmla="*/ 3 w 34"/>
                  <a:gd name="T15" fmla="*/ 1 h 16"/>
                  <a:gd name="T16" fmla="*/ 2 w 34"/>
                  <a:gd name="T17" fmla="*/ 0 h 16"/>
                  <a:gd name="T18" fmla="*/ 2 w 34"/>
                  <a:gd name="T19" fmla="*/ 0 h 16"/>
                  <a:gd name="T20" fmla="*/ 1 w 34"/>
                  <a:gd name="T21" fmla="*/ 0 h 16"/>
                  <a:gd name="T22" fmla="*/ 1 w 34"/>
                  <a:gd name="T23" fmla="*/ 0 h 16"/>
                  <a:gd name="T24" fmla="*/ 1 w 34"/>
                  <a:gd name="T25" fmla="*/ 0 h 16"/>
                  <a:gd name="T26" fmla="*/ 0 w 34"/>
                  <a:gd name="T27" fmla="*/ 0 h 16"/>
                  <a:gd name="T28" fmla="*/ 0 w 34"/>
                  <a:gd name="T29" fmla="*/ 1 h 16"/>
                  <a:gd name="T30" fmla="*/ 0 w 34"/>
                  <a:gd name="T31" fmla="*/ 1 h 16"/>
                  <a:gd name="T32" fmla="*/ 1 w 34"/>
                  <a:gd name="T33" fmla="*/ 1 h 1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4" h="16">
                    <a:moveTo>
                      <a:pt x="5" y="9"/>
                    </a:moveTo>
                    <a:lnTo>
                      <a:pt x="5" y="9"/>
                    </a:lnTo>
                    <a:lnTo>
                      <a:pt x="13" y="9"/>
                    </a:lnTo>
                    <a:lnTo>
                      <a:pt x="19" y="10"/>
                    </a:lnTo>
                    <a:lnTo>
                      <a:pt x="25" y="13"/>
                    </a:lnTo>
                    <a:lnTo>
                      <a:pt x="29" y="16"/>
                    </a:lnTo>
                    <a:lnTo>
                      <a:pt x="34" y="11"/>
                    </a:lnTo>
                    <a:lnTo>
                      <a:pt x="29" y="7"/>
                    </a:lnTo>
                    <a:lnTo>
                      <a:pt x="21" y="3"/>
                    </a:lnTo>
                    <a:lnTo>
                      <a:pt x="13" y="2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0" name="Freeform 52"/>
              <p:cNvSpPr>
                <a:spLocks noChangeAspect="1"/>
              </p:cNvSpPr>
              <p:nvPr/>
            </p:nvSpPr>
            <p:spPr bwMode="auto">
              <a:xfrm>
                <a:off x="4269" y="3067"/>
                <a:ext cx="186" cy="1"/>
              </a:xfrm>
              <a:custGeom>
                <a:avLst/>
                <a:gdLst>
                  <a:gd name="T0" fmla="*/ 0 w 1550"/>
                  <a:gd name="T1" fmla="*/ 1 h 9"/>
                  <a:gd name="T2" fmla="*/ 0 w 1550"/>
                  <a:gd name="T3" fmla="*/ 1 h 9"/>
                  <a:gd name="T4" fmla="*/ 186 w 1550"/>
                  <a:gd name="T5" fmla="*/ 1 h 9"/>
                  <a:gd name="T6" fmla="*/ 186 w 1550"/>
                  <a:gd name="T7" fmla="*/ 0 h 9"/>
                  <a:gd name="T8" fmla="*/ 0 w 1550"/>
                  <a:gd name="T9" fmla="*/ 0 h 9"/>
                  <a:gd name="T10" fmla="*/ 0 w 1550"/>
                  <a:gd name="T11" fmla="*/ 0 h 9"/>
                  <a:gd name="T12" fmla="*/ 0 w 1550"/>
                  <a:gd name="T13" fmla="*/ 0 h 9"/>
                  <a:gd name="T14" fmla="*/ 0 w 1550"/>
                  <a:gd name="T15" fmla="*/ 0 h 9"/>
                  <a:gd name="T16" fmla="*/ 0 w 1550"/>
                  <a:gd name="T17" fmla="*/ 0 h 9"/>
                  <a:gd name="T18" fmla="*/ 0 w 1550"/>
                  <a:gd name="T19" fmla="*/ 1 h 9"/>
                  <a:gd name="T20" fmla="*/ 0 w 1550"/>
                  <a:gd name="T21" fmla="*/ 1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50" h="9">
                    <a:moveTo>
                      <a:pt x="4" y="9"/>
                    </a:moveTo>
                    <a:lnTo>
                      <a:pt x="4" y="9"/>
                    </a:lnTo>
                    <a:lnTo>
                      <a:pt x="1550" y="9"/>
                    </a:lnTo>
                    <a:lnTo>
                      <a:pt x="1550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1" name="Freeform 53"/>
              <p:cNvSpPr>
                <a:spLocks noChangeAspect="1"/>
              </p:cNvSpPr>
              <p:nvPr/>
            </p:nvSpPr>
            <p:spPr bwMode="auto">
              <a:xfrm>
                <a:off x="4266" y="3067"/>
                <a:ext cx="3" cy="2"/>
              </a:xfrm>
              <a:custGeom>
                <a:avLst/>
                <a:gdLst>
                  <a:gd name="T0" fmla="*/ 1 w 31"/>
                  <a:gd name="T1" fmla="*/ 2 h 17"/>
                  <a:gd name="T2" fmla="*/ 1 w 31"/>
                  <a:gd name="T3" fmla="*/ 2 h 17"/>
                  <a:gd name="T4" fmla="*/ 1 w 31"/>
                  <a:gd name="T5" fmla="*/ 2 h 17"/>
                  <a:gd name="T6" fmla="*/ 2 w 31"/>
                  <a:gd name="T7" fmla="*/ 1 h 17"/>
                  <a:gd name="T8" fmla="*/ 2 w 31"/>
                  <a:gd name="T9" fmla="*/ 1 h 17"/>
                  <a:gd name="T10" fmla="*/ 3 w 31"/>
                  <a:gd name="T11" fmla="*/ 1 h 17"/>
                  <a:gd name="T12" fmla="*/ 3 w 31"/>
                  <a:gd name="T13" fmla="*/ 0 h 17"/>
                  <a:gd name="T14" fmla="*/ 2 w 31"/>
                  <a:gd name="T15" fmla="*/ 0 h 17"/>
                  <a:gd name="T16" fmla="*/ 1 w 31"/>
                  <a:gd name="T17" fmla="*/ 0 h 17"/>
                  <a:gd name="T18" fmla="*/ 1 w 31"/>
                  <a:gd name="T19" fmla="*/ 1 h 17"/>
                  <a:gd name="T20" fmla="*/ 0 w 31"/>
                  <a:gd name="T21" fmla="*/ 1 h 17"/>
                  <a:gd name="T22" fmla="*/ 0 w 31"/>
                  <a:gd name="T23" fmla="*/ 1 h 17"/>
                  <a:gd name="T24" fmla="*/ 1 w 31"/>
                  <a:gd name="T25" fmla="*/ 2 h 1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1" h="17">
                    <a:moveTo>
                      <a:pt x="6" y="17"/>
                    </a:moveTo>
                    <a:lnTo>
                      <a:pt x="7" y="17"/>
                    </a:lnTo>
                    <a:lnTo>
                      <a:pt x="11" y="13"/>
                    </a:lnTo>
                    <a:lnTo>
                      <a:pt x="17" y="10"/>
                    </a:lnTo>
                    <a:lnTo>
                      <a:pt x="22" y="9"/>
                    </a:lnTo>
                    <a:lnTo>
                      <a:pt x="31" y="9"/>
                    </a:lnTo>
                    <a:lnTo>
                      <a:pt x="31" y="0"/>
                    </a:lnTo>
                    <a:lnTo>
                      <a:pt x="22" y="2"/>
                    </a:lnTo>
                    <a:lnTo>
                      <a:pt x="14" y="3"/>
                    </a:lnTo>
                    <a:lnTo>
                      <a:pt x="6" y="7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2" name="Freeform 54"/>
              <p:cNvSpPr>
                <a:spLocks noChangeAspect="1"/>
              </p:cNvSpPr>
              <p:nvPr/>
            </p:nvSpPr>
            <p:spPr bwMode="auto">
              <a:xfrm>
                <a:off x="4308" y="3204"/>
                <a:ext cx="106" cy="9"/>
              </a:xfrm>
              <a:custGeom>
                <a:avLst/>
                <a:gdLst>
                  <a:gd name="T0" fmla="*/ 103 w 891"/>
                  <a:gd name="T1" fmla="*/ 9 h 75"/>
                  <a:gd name="T2" fmla="*/ 103 w 891"/>
                  <a:gd name="T3" fmla="*/ 7 h 75"/>
                  <a:gd name="T4" fmla="*/ 104 w 891"/>
                  <a:gd name="T5" fmla="*/ 7 h 75"/>
                  <a:gd name="T6" fmla="*/ 105 w 891"/>
                  <a:gd name="T7" fmla="*/ 6 h 75"/>
                  <a:gd name="T8" fmla="*/ 105 w 891"/>
                  <a:gd name="T9" fmla="*/ 6 h 75"/>
                  <a:gd name="T10" fmla="*/ 105 w 891"/>
                  <a:gd name="T11" fmla="*/ 5 h 75"/>
                  <a:gd name="T12" fmla="*/ 106 w 891"/>
                  <a:gd name="T13" fmla="*/ 4 h 75"/>
                  <a:gd name="T14" fmla="*/ 106 w 891"/>
                  <a:gd name="T15" fmla="*/ 2 h 75"/>
                  <a:gd name="T16" fmla="*/ 106 w 891"/>
                  <a:gd name="T17" fmla="*/ 1 h 75"/>
                  <a:gd name="T18" fmla="*/ 106 w 891"/>
                  <a:gd name="T19" fmla="*/ 0 h 75"/>
                  <a:gd name="T20" fmla="*/ 0 w 891"/>
                  <a:gd name="T21" fmla="*/ 0 h 75"/>
                  <a:gd name="T22" fmla="*/ 0 w 891"/>
                  <a:gd name="T23" fmla="*/ 1 h 75"/>
                  <a:gd name="T24" fmla="*/ 0 w 891"/>
                  <a:gd name="T25" fmla="*/ 2 h 75"/>
                  <a:gd name="T26" fmla="*/ 0 w 891"/>
                  <a:gd name="T27" fmla="*/ 4 h 75"/>
                  <a:gd name="T28" fmla="*/ 1 w 891"/>
                  <a:gd name="T29" fmla="*/ 5 h 75"/>
                  <a:gd name="T30" fmla="*/ 1 w 891"/>
                  <a:gd name="T31" fmla="*/ 6 h 75"/>
                  <a:gd name="T32" fmla="*/ 1 w 891"/>
                  <a:gd name="T33" fmla="*/ 6 h 75"/>
                  <a:gd name="T34" fmla="*/ 2 w 891"/>
                  <a:gd name="T35" fmla="*/ 7 h 75"/>
                  <a:gd name="T36" fmla="*/ 3 w 891"/>
                  <a:gd name="T37" fmla="*/ 7 h 75"/>
                  <a:gd name="T38" fmla="*/ 3 w 891"/>
                  <a:gd name="T39" fmla="*/ 9 h 75"/>
                  <a:gd name="T40" fmla="*/ 103 w 891"/>
                  <a:gd name="T41" fmla="*/ 9 h 7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91" h="75">
                    <a:moveTo>
                      <a:pt x="868" y="75"/>
                    </a:moveTo>
                    <a:lnTo>
                      <a:pt x="868" y="59"/>
                    </a:lnTo>
                    <a:lnTo>
                      <a:pt x="873" y="57"/>
                    </a:lnTo>
                    <a:lnTo>
                      <a:pt x="879" y="53"/>
                    </a:lnTo>
                    <a:lnTo>
                      <a:pt x="884" y="46"/>
                    </a:lnTo>
                    <a:lnTo>
                      <a:pt x="886" y="41"/>
                    </a:lnTo>
                    <a:lnTo>
                      <a:pt x="887" y="31"/>
                    </a:lnTo>
                    <a:lnTo>
                      <a:pt x="888" y="19"/>
                    </a:lnTo>
                    <a:lnTo>
                      <a:pt x="891" y="6"/>
                    </a:lnTo>
                    <a:lnTo>
                      <a:pt x="891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3" y="19"/>
                    </a:lnTo>
                    <a:lnTo>
                      <a:pt x="4" y="31"/>
                    </a:lnTo>
                    <a:lnTo>
                      <a:pt x="5" y="41"/>
                    </a:lnTo>
                    <a:lnTo>
                      <a:pt x="7" y="46"/>
                    </a:lnTo>
                    <a:lnTo>
                      <a:pt x="12" y="53"/>
                    </a:lnTo>
                    <a:lnTo>
                      <a:pt x="18" y="57"/>
                    </a:lnTo>
                    <a:lnTo>
                      <a:pt x="23" y="59"/>
                    </a:lnTo>
                    <a:lnTo>
                      <a:pt x="23" y="75"/>
                    </a:lnTo>
                    <a:lnTo>
                      <a:pt x="868" y="75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3" name="Freeform 55"/>
              <p:cNvSpPr>
                <a:spLocks noChangeAspect="1"/>
              </p:cNvSpPr>
              <p:nvPr/>
            </p:nvSpPr>
            <p:spPr bwMode="auto">
              <a:xfrm>
                <a:off x="4411" y="3210"/>
                <a:ext cx="1" cy="3"/>
              </a:xfrm>
              <a:custGeom>
                <a:avLst/>
                <a:gdLst>
                  <a:gd name="T0" fmla="*/ 1 w 9"/>
                  <a:gd name="T1" fmla="*/ 0 h 21"/>
                  <a:gd name="T2" fmla="*/ 0 w 9"/>
                  <a:gd name="T3" fmla="*/ 1 h 21"/>
                  <a:gd name="T4" fmla="*/ 0 w 9"/>
                  <a:gd name="T5" fmla="*/ 3 h 21"/>
                  <a:gd name="T6" fmla="*/ 1 w 9"/>
                  <a:gd name="T7" fmla="*/ 3 h 21"/>
                  <a:gd name="T8" fmla="*/ 1 w 9"/>
                  <a:gd name="T9" fmla="*/ 1 h 21"/>
                  <a:gd name="T10" fmla="*/ 1 w 9"/>
                  <a:gd name="T11" fmla="*/ 1 h 21"/>
                  <a:gd name="T12" fmla="*/ 1 w 9"/>
                  <a:gd name="T13" fmla="*/ 1 h 21"/>
                  <a:gd name="T14" fmla="*/ 1 w 9"/>
                  <a:gd name="T15" fmla="*/ 0 h 21"/>
                  <a:gd name="T16" fmla="*/ 1 w 9"/>
                  <a:gd name="T17" fmla="*/ 0 h 21"/>
                  <a:gd name="T18" fmla="*/ 0 w 9"/>
                  <a:gd name="T19" fmla="*/ 0 h 21"/>
                  <a:gd name="T20" fmla="*/ 0 w 9"/>
                  <a:gd name="T21" fmla="*/ 1 h 21"/>
                  <a:gd name="T22" fmla="*/ 1 w 9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" h="21">
                    <a:moveTo>
                      <a:pt x="5" y="0"/>
                    </a:moveTo>
                    <a:lnTo>
                      <a:pt x="0" y="5"/>
                    </a:lnTo>
                    <a:lnTo>
                      <a:pt x="0" y="21"/>
                    </a:lnTo>
                    <a:lnTo>
                      <a:pt x="9" y="21"/>
                    </a:lnTo>
                    <a:lnTo>
                      <a:pt x="9" y="5"/>
                    </a:lnTo>
                    <a:lnTo>
                      <a:pt x="5" y="10"/>
                    </a:lnTo>
                    <a:lnTo>
                      <a:pt x="9" y="5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4" name="Freeform 56"/>
              <p:cNvSpPr>
                <a:spLocks noChangeAspect="1"/>
              </p:cNvSpPr>
              <p:nvPr/>
            </p:nvSpPr>
            <p:spPr bwMode="auto">
              <a:xfrm>
                <a:off x="4412" y="3209"/>
                <a:ext cx="2" cy="2"/>
              </a:xfrm>
              <a:custGeom>
                <a:avLst/>
                <a:gdLst>
                  <a:gd name="T0" fmla="*/ 1 w 21"/>
                  <a:gd name="T1" fmla="*/ 0 h 23"/>
                  <a:gd name="T2" fmla="*/ 1 w 21"/>
                  <a:gd name="T3" fmla="*/ 0 h 23"/>
                  <a:gd name="T4" fmla="*/ 1 w 21"/>
                  <a:gd name="T5" fmla="*/ 0 h 23"/>
                  <a:gd name="T6" fmla="*/ 1 w 21"/>
                  <a:gd name="T7" fmla="*/ 1 h 23"/>
                  <a:gd name="T8" fmla="*/ 0 w 21"/>
                  <a:gd name="T9" fmla="*/ 1 h 23"/>
                  <a:gd name="T10" fmla="*/ 0 w 21"/>
                  <a:gd name="T11" fmla="*/ 1 h 23"/>
                  <a:gd name="T12" fmla="*/ 0 w 21"/>
                  <a:gd name="T13" fmla="*/ 2 h 23"/>
                  <a:gd name="T14" fmla="*/ 1 w 21"/>
                  <a:gd name="T15" fmla="*/ 2 h 23"/>
                  <a:gd name="T16" fmla="*/ 1 w 21"/>
                  <a:gd name="T17" fmla="*/ 1 h 23"/>
                  <a:gd name="T18" fmla="*/ 2 w 21"/>
                  <a:gd name="T19" fmla="*/ 1 h 23"/>
                  <a:gd name="T20" fmla="*/ 2 w 21"/>
                  <a:gd name="T21" fmla="*/ 0 h 23"/>
                  <a:gd name="T22" fmla="*/ 2 w 21"/>
                  <a:gd name="T23" fmla="*/ 0 h 23"/>
                  <a:gd name="T24" fmla="*/ 1 w 21"/>
                  <a:gd name="T25" fmla="*/ 0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" h="23">
                    <a:moveTo>
                      <a:pt x="15" y="0"/>
                    </a:moveTo>
                    <a:lnTo>
                      <a:pt x="15" y="0"/>
                    </a:lnTo>
                    <a:lnTo>
                      <a:pt x="12" y="4"/>
                    </a:lnTo>
                    <a:lnTo>
                      <a:pt x="9" y="10"/>
                    </a:lnTo>
                    <a:lnTo>
                      <a:pt x="4" y="12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6" y="19"/>
                    </a:lnTo>
                    <a:lnTo>
                      <a:pt x="13" y="15"/>
                    </a:lnTo>
                    <a:lnTo>
                      <a:pt x="19" y="6"/>
                    </a:lnTo>
                    <a:lnTo>
                      <a:pt x="21" y="0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5" name="Freeform 57"/>
              <p:cNvSpPr>
                <a:spLocks noChangeAspect="1"/>
              </p:cNvSpPr>
              <p:nvPr/>
            </p:nvSpPr>
            <p:spPr bwMode="auto">
              <a:xfrm>
                <a:off x="4413" y="3203"/>
                <a:ext cx="2" cy="6"/>
              </a:xfrm>
              <a:custGeom>
                <a:avLst/>
                <a:gdLst>
                  <a:gd name="T0" fmla="*/ 1 w 11"/>
                  <a:gd name="T1" fmla="*/ 1 h 45"/>
                  <a:gd name="T2" fmla="*/ 1 w 11"/>
                  <a:gd name="T3" fmla="*/ 1 h 45"/>
                  <a:gd name="T4" fmla="*/ 1 w 11"/>
                  <a:gd name="T5" fmla="*/ 1 h 45"/>
                  <a:gd name="T6" fmla="*/ 0 w 11"/>
                  <a:gd name="T7" fmla="*/ 3 h 45"/>
                  <a:gd name="T8" fmla="*/ 0 w 11"/>
                  <a:gd name="T9" fmla="*/ 5 h 45"/>
                  <a:gd name="T10" fmla="*/ 0 w 11"/>
                  <a:gd name="T11" fmla="*/ 6 h 45"/>
                  <a:gd name="T12" fmla="*/ 1 w 11"/>
                  <a:gd name="T13" fmla="*/ 6 h 45"/>
                  <a:gd name="T14" fmla="*/ 1 w 11"/>
                  <a:gd name="T15" fmla="*/ 5 h 45"/>
                  <a:gd name="T16" fmla="*/ 2 w 11"/>
                  <a:gd name="T17" fmla="*/ 3 h 45"/>
                  <a:gd name="T18" fmla="*/ 2 w 11"/>
                  <a:gd name="T19" fmla="*/ 1 h 45"/>
                  <a:gd name="T20" fmla="*/ 2 w 11"/>
                  <a:gd name="T21" fmla="*/ 1 h 45"/>
                  <a:gd name="T22" fmla="*/ 1 w 11"/>
                  <a:gd name="T23" fmla="*/ 0 h 45"/>
                  <a:gd name="T24" fmla="*/ 2 w 11"/>
                  <a:gd name="T25" fmla="*/ 1 h 45"/>
                  <a:gd name="T26" fmla="*/ 2 w 11"/>
                  <a:gd name="T27" fmla="*/ 0 h 45"/>
                  <a:gd name="T28" fmla="*/ 1 w 11"/>
                  <a:gd name="T29" fmla="*/ 0 h 45"/>
                  <a:gd name="T30" fmla="*/ 1 w 11"/>
                  <a:gd name="T31" fmla="*/ 0 h 45"/>
                  <a:gd name="T32" fmla="*/ 1 w 11"/>
                  <a:gd name="T33" fmla="*/ 1 h 45"/>
                  <a:gd name="T34" fmla="*/ 1 w 11"/>
                  <a:gd name="T35" fmla="*/ 1 h 4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45">
                    <a:moveTo>
                      <a:pt x="8" y="9"/>
                    </a:moveTo>
                    <a:lnTo>
                      <a:pt x="4" y="4"/>
                    </a:lnTo>
                    <a:lnTo>
                      <a:pt x="4" y="10"/>
                    </a:lnTo>
                    <a:lnTo>
                      <a:pt x="2" y="23"/>
                    </a:lnTo>
                    <a:lnTo>
                      <a:pt x="1" y="35"/>
                    </a:lnTo>
                    <a:lnTo>
                      <a:pt x="0" y="45"/>
                    </a:lnTo>
                    <a:lnTo>
                      <a:pt x="6" y="45"/>
                    </a:lnTo>
                    <a:lnTo>
                      <a:pt x="8" y="35"/>
                    </a:lnTo>
                    <a:lnTo>
                      <a:pt x="9" y="23"/>
                    </a:lnTo>
                    <a:lnTo>
                      <a:pt x="11" y="10"/>
                    </a:lnTo>
                    <a:lnTo>
                      <a:pt x="11" y="4"/>
                    </a:lnTo>
                    <a:lnTo>
                      <a:pt x="8" y="0"/>
                    </a:lnTo>
                    <a:lnTo>
                      <a:pt x="11" y="4"/>
                    </a:lnTo>
                    <a:lnTo>
                      <a:pt x="10" y="2"/>
                    </a:lnTo>
                    <a:lnTo>
                      <a:pt x="8" y="1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6" name="Freeform 58"/>
              <p:cNvSpPr>
                <a:spLocks noChangeAspect="1"/>
              </p:cNvSpPr>
              <p:nvPr/>
            </p:nvSpPr>
            <p:spPr bwMode="auto">
              <a:xfrm>
                <a:off x="4307" y="3203"/>
                <a:ext cx="107" cy="1"/>
              </a:xfrm>
              <a:custGeom>
                <a:avLst/>
                <a:gdLst>
                  <a:gd name="T0" fmla="*/ 1 w 895"/>
                  <a:gd name="T1" fmla="*/ 0 h 9"/>
                  <a:gd name="T2" fmla="*/ 0 w 895"/>
                  <a:gd name="T3" fmla="*/ 1 h 9"/>
                  <a:gd name="T4" fmla="*/ 107 w 895"/>
                  <a:gd name="T5" fmla="*/ 1 h 9"/>
                  <a:gd name="T6" fmla="*/ 107 w 895"/>
                  <a:gd name="T7" fmla="*/ 0 h 9"/>
                  <a:gd name="T8" fmla="*/ 0 w 895"/>
                  <a:gd name="T9" fmla="*/ 0 h 9"/>
                  <a:gd name="T10" fmla="*/ 0 w 895"/>
                  <a:gd name="T11" fmla="*/ 0 h 9"/>
                  <a:gd name="T12" fmla="*/ 0 w 895"/>
                  <a:gd name="T13" fmla="*/ 0 h 9"/>
                  <a:gd name="T14" fmla="*/ 0 w 895"/>
                  <a:gd name="T15" fmla="*/ 0 h 9"/>
                  <a:gd name="T16" fmla="*/ 0 w 895"/>
                  <a:gd name="T17" fmla="*/ 0 h 9"/>
                  <a:gd name="T18" fmla="*/ 0 w 895"/>
                  <a:gd name="T19" fmla="*/ 1 h 9"/>
                  <a:gd name="T20" fmla="*/ 0 w 895"/>
                  <a:gd name="T21" fmla="*/ 1 h 9"/>
                  <a:gd name="T22" fmla="*/ 1 w 895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95" h="9">
                    <a:moveTo>
                      <a:pt x="8" y="4"/>
                    </a:moveTo>
                    <a:lnTo>
                      <a:pt x="4" y="9"/>
                    </a:lnTo>
                    <a:lnTo>
                      <a:pt x="895" y="9"/>
                    </a:lnTo>
                    <a:lnTo>
                      <a:pt x="895" y="0"/>
                    </a:lnTo>
                    <a:lnTo>
                      <a:pt x="4" y="0"/>
                    </a:lnTo>
                    <a:lnTo>
                      <a:pt x="1" y="4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7" name="Freeform 59"/>
              <p:cNvSpPr>
                <a:spLocks noChangeAspect="1"/>
              </p:cNvSpPr>
              <p:nvPr/>
            </p:nvSpPr>
            <p:spPr bwMode="auto">
              <a:xfrm>
                <a:off x="4307" y="3204"/>
                <a:ext cx="2" cy="5"/>
              </a:xfrm>
              <a:custGeom>
                <a:avLst/>
                <a:gdLst>
                  <a:gd name="T0" fmla="*/ 2 w 11"/>
                  <a:gd name="T1" fmla="*/ 5 h 41"/>
                  <a:gd name="T2" fmla="*/ 2 w 11"/>
                  <a:gd name="T3" fmla="*/ 5 h 41"/>
                  <a:gd name="T4" fmla="*/ 2 w 11"/>
                  <a:gd name="T5" fmla="*/ 4 h 41"/>
                  <a:gd name="T6" fmla="*/ 2 w 11"/>
                  <a:gd name="T7" fmla="*/ 2 h 41"/>
                  <a:gd name="T8" fmla="*/ 1 w 11"/>
                  <a:gd name="T9" fmla="*/ 1 h 41"/>
                  <a:gd name="T10" fmla="*/ 1 w 11"/>
                  <a:gd name="T11" fmla="*/ 0 h 41"/>
                  <a:gd name="T12" fmla="*/ 0 w 11"/>
                  <a:gd name="T13" fmla="*/ 0 h 41"/>
                  <a:gd name="T14" fmla="*/ 0 w 11"/>
                  <a:gd name="T15" fmla="*/ 1 h 41"/>
                  <a:gd name="T16" fmla="*/ 0 w 11"/>
                  <a:gd name="T17" fmla="*/ 2 h 41"/>
                  <a:gd name="T18" fmla="*/ 1 w 11"/>
                  <a:gd name="T19" fmla="*/ 4 h 41"/>
                  <a:gd name="T20" fmla="*/ 1 w 11"/>
                  <a:gd name="T21" fmla="*/ 5 h 41"/>
                  <a:gd name="T22" fmla="*/ 1 w 11"/>
                  <a:gd name="T23" fmla="*/ 5 h 41"/>
                  <a:gd name="T24" fmla="*/ 2 w 11"/>
                  <a:gd name="T25" fmla="*/ 5 h 4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1" h="41">
                    <a:moveTo>
                      <a:pt x="11" y="41"/>
                    </a:moveTo>
                    <a:lnTo>
                      <a:pt x="11" y="41"/>
                    </a:lnTo>
                    <a:lnTo>
                      <a:pt x="10" y="31"/>
                    </a:lnTo>
                    <a:lnTo>
                      <a:pt x="9" y="19"/>
                    </a:lnTo>
                    <a:lnTo>
                      <a:pt x="7" y="6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2" y="19"/>
                    </a:lnTo>
                    <a:lnTo>
                      <a:pt x="3" y="31"/>
                    </a:lnTo>
                    <a:lnTo>
                      <a:pt x="5" y="41"/>
                    </a:lnTo>
                    <a:lnTo>
                      <a:pt x="11" y="41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8" name="Freeform 60"/>
              <p:cNvSpPr>
                <a:spLocks noChangeAspect="1"/>
              </p:cNvSpPr>
              <p:nvPr/>
            </p:nvSpPr>
            <p:spPr bwMode="auto">
              <a:xfrm>
                <a:off x="4308" y="3209"/>
                <a:ext cx="3" cy="2"/>
              </a:xfrm>
              <a:custGeom>
                <a:avLst/>
                <a:gdLst>
                  <a:gd name="T0" fmla="*/ 3 w 26"/>
                  <a:gd name="T1" fmla="*/ 2 h 23"/>
                  <a:gd name="T2" fmla="*/ 2 w 26"/>
                  <a:gd name="T3" fmla="*/ 1 h 23"/>
                  <a:gd name="T4" fmla="*/ 2 w 26"/>
                  <a:gd name="T5" fmla="*/ 1 h 23"/>
                  <a:gd name="T6" fmla="*/ 1 w 26"/>
                  <a:gd name="T7" fmla="*/ 1 h 23"/>
                  <a:gd name="T8" fmla="*/ 1 w 26"/>
                  <a:gd name="T9" fmla="*/ 0 h 23"/>
                  <a:gd name="T10" fmla="*/ 1 w 26"/>
                  <a:gd name="T11" fmla="*/ 0 h 23"/>
                  <a:gd name="T12" fmla="*/ 0 w 26"/>
                  <a:gd name="T13" fmla="*/ 0 h 23"/>
                  <a:gd name="T14" fmla="*/ 0 w 26"/>
                  <a:gd name="T15" fmla="*/ 1 h 23"/>
                  <a:gd name="T16" fmla="*/ 1 w 26"/>
                  <a:gd name="T17" fmla="*/ 1 h 23"/>
                  <a:gd name="T18" fmla="*/ 2 w 26"/>
                  <a:gd name="T19" fmla="*/ 2 h 23"/>
                  <a:gd name="T20" fmla="*/ 2 w 26"/>
                  <a:gd name="T21" fmla="*/ 2 h 23"/>
                  <a:gd name="T22" fmla="*/ 2 w 26"/>
                  <a:gd name="T23" fmla="*/ 2 h 23"/>
                  <a:gd name="T24" fmla="*/ 2 w 26"/>
                  <a:gd name="T25" fmla="*/ 2 h 23"/>
                  <a:gd name="T26" fmla="*/ 3 w 26"/>
                  <a:gd name="T27" fmla="*/ 2 h 23"/>
                  <a:gd name="T28" fmla="*/ 3 w 26"/>
                  <a:gd name="T29" fmla="*/ 2 h 23"/>
                  <a:gd name="T30" fmla="*/ 3 w 26"/>
                  <a:gd name="T31" fmla="*/ 1 h 23"/>
                  <a:gd name="T32" fmla="*/ 2 w 26"/>
                  <a:gd name="T33" fmla="*/ 1 h 23"/>
                  <a:gd name="T34" fmla="*/ 3 w 26"/>
                  <a:gd name="T35" fmla="*/ 2 h 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23">
                    <a:moveTo>
                      <a:pt x="26" y="18"/>
                    </a:moveTo>
                    <a:lnTo>
                      <a:pt x="21" y="13"/>
                    </a:lnTo>
                    <a:lnTo>
                      <a:pt x="17" y="12"/>
                    </a:lnTo>
                    <a:lnTo>
                      <a:pt x="12" y="10"/>
                    </a:lnTo>
                    <a:lnTo>
                      <a:pt x="9" y="4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2" y="6"/>
                    </a:lnTo>
                    <a:lnTo>
                      <a:pt x="8" y="15"/>
                    </a:lnTo>
                    <a:lnTo>
                      <a:pt x="14" y="19"/>
                    </a:lnTo>
                    <a:lnTo>
                      <a:pt x="21" y="23"/>
                    </a:lnTo>
                    <a:lnTo>
                      <a:pt x="17" y="18"/>
                    </a:lnTo>
                    <a:lnTo>
                      <a:pt x="21" y="23"/>
                    </a:lnTo>
                    <a:lnTo>
                      <a:pt x="25" y="21"/>
                    </a:lnTo>
                    <a:lnTo>
                      <a:pt x="26" y="18"/>
                    </a:lnTo>
                    <a:lnTo>
                      <a:pt x="25" y="15"/>
                    </a:lnTo>
                    <a:lnTo>
                      <a:pt x="21" y="13"/>
                    </a:lnTo>
                    <a:lnTo>
                      <a:pt x="26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79" name="Freeform 61"/>
              <p:cNvSpPr>
                <a:spLocks noChangeAspect="1"/>
              </p:cNvSpPr>
              <p:nvPr/>
            </p:nvSpPr>
            <p:spPr bwMode="auto">
              <a:xfrm>
                <a:off x="4310" y="3211"/>
                <a:ext cx="1" cy="2"/>
              </a:xfrm>
              <a:custGeom>
                <a:avLst/>
                <a:gdLst>
                  <a:gd name="T0" fmla="*/ 0 w 9"/>
                  <a:gd name="T1" fmla="*/ 1 h 21"/>
                  <a:gd name="T2" fmla="*/ 1 w 9"/>
                  <a:gd name="T3" fmla="*/ 2 h 21"/>
                  <a:gd name="T4" fmla="*/ 1 w 9"/>
                  <a:gd name="T5" fmla="*/ 0 h 21"/>
                  <a:gd name="T6" fmla="*/ 0 w 9"/>
                  <a:gd name="T7" fmla="*/ 0 h 21"/>
                  <a:gd name="T8" fmla="*/ 0 w 9"/>
                  <a:gd name="T9" fmla="*/ 2 h 21"/>
                  <a:gd name="T10" fmla="*/ 0 w 9"/>
                  <a:gd name="T11" fmla="*/ 2 h 21"/>
                  <a:gd name="T12" fmla="*/ 0 w 9"/>
                  <a:gd name="T13" fmla="*/ 2 h 21"/>
                  <a:gd name="T14" fmla="*/ 0 w 9"/>
                  <a:gd name="T15" fmla="*/ 2 h 21"/>
                  <a:gd name="T16" fmla="*/ 0 w 9"/>
                  <a:gd name="T17" fmla="*/ 2 h 21"/>
                  <a:gd name="T18" fmla="*/ 1 w 9"/>
                  <a:gd name="T19" fmla="*/ 2 h 21"/>
                  <a:gd name="T20" fmla="*/ 1 w 9"/>
                  <a:gd name="T21" fmla="*/ 2 h 21"/>
                  <a:gd name="T22" fmla="*/ 0 w 9"/>
                  <a:gd name="T23" fmla="*/ 1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" h="21">
                    <a:moveTo>
                      <a:pt x="4" y="11"/>
                    </a:moveTo>
                    <a:lnTo>
                      <a:pt x="9" y="1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4" y="21"/>
                    </a:lnTo>
                    <a:lnTo>
                      <a:pt x="0" y="16"/>
                    </a:lnTo>
                    <a:lnTo>
                      <a:pt x="1" y="20"/>
                    </a:lnTo>
                    <a:lnTo>
                      <a:pt x="4" y="21"/>
                    </a:lnTo>
                    <a:lnTo>
                      <a:pt x="8" y="20"/>
                    </a:lnTo>
                    <a:lnTo>
                      <a:pt x="9" y="16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0" name="Freeform 62"/>
              <p:cNvSpPr>
                <a:spLocks noChangeAspect="1"/>
              </p:cNvSpPr>
              <p:nvPr/>
            </p:nvSpPr>
            <p:spPr bwMode="auto">
              <a:xfrm>
                <a:off x="4310" y="3212"/>
                <a:ext cx="102" cy="1"/>
              </a:xfrm>
              <a:custGeom>
                <a:avLst/>
                <a:gdLst>
                  <a:gd name="T0" fmla="*/ 101 w 849"/>
                  <a:gd name="T1" fmla="*/ 1 h 10"/>
                  <a:gd name="T2" fmla="*/ 102 w 849"/>
                  <a:gd name="T3" fmla="*/ 0 h 10"/>
                  <a:gd name="T4" fmla="*/ 0 w 849"/>
                  <a:gd name="T5" fmla="*/ 0 h 10"/>
                  <a:gd name="T6" fmla="*/ 0 w 849"/>
                  <a:gd name="T7" fmla="*/ 1 h 10"/>
                  <a:gd name="T8" fmla="*/ 102 w 849"/>
                  <a:gd name="T9" fmla="*/ 1 h 10"/>
                  <a:gd name="T10" fmla="*/ 102 w 849"/>
                  <a:gd name="T11" fmla="*/ 1 h 10"/>
                  <a:gd name="T12" fmla="*/ 102 w 849"/>
                  <a:gd name="T13" fmla="*/ 1 h 10"/>
                  <a:gd name="T14" fmla="*/ 102 w 849"/>
                  <a:gd name="T15" fmla="*/ 1 h 10"/>
                  <a:gd name="T16" fmla="*/ 102 w 849"/>
                  <a:gd name="T17" fmla="*/ 1 h 10"/>
                  <a:gd name="T18" fmla="*/ 102 w 849"/>
                  <a:gd name="T19" fmla="*/ 0 h 10"/>
                  <a:gd name="T20" fmla="*/ 102 w 849"/>
                  <a:gd name="T21" fmla="*/ 0 h 10"/>
                  <a:gd name="T22" fmla="*/ 101 w 849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9" h="10">
                    <a:moveTo>
                      <a:pt x="840" y="5"/>
                    </a:moveTo>
                    <a:lnTo>
                      <a:pt x="845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845" y="10"/>
                    </a:lnTo>
                    <a:lnTo>
                      <a:pt x="849" y="5"/>
                    </a:lnTo>
                    <a:lnTo>
                      <a:pt x="845" y="10"/>
                    </a:lnTo>
                    <a:lnTo>
                      <a:pt x="848" y="9"/>
                    </a:lnTo>
                    <a:lnTo>
                      <a:pt x="849" y="5"/>
                    </a:lnTo>
                    <a:lnTo>
                      <a:pt x="848" y="2"/>
                    </a:lnTo>
                    <a:lnTo>
                      <a:pt x="845" y="0"/>
                    </a:lnTo>
                    <a:lnTo>
                      <a:pt x="840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1" name="Freeform 63"/>
              <p:cNvSpPr>
                <a:spLocks noChangeAspect="1"/>
              </p:cNvSpPr>
              <p:nvPr/>
            </p:nvSpPr>
            <p:spPr bwMode="auto">
              <a:xfrm>
                <a:off x="4311" y="3210"/>
                <a:ext cx="0" cy="1"/>
              </a:xfrm>
              <a:custGeom>
                <a:avLst/>
                <a:gdLst>
                  <a:gd name="T0" fmla="*/ 1 w 5"/>
                  <a:gd name="T1" fmla="*/ 0 h 10"/>
                  <a:gd name="T2" fmla="*/ 0 w 5"/>
                  <a:gd name="T3" fmla="*/ 0 h 10"/>
                  <a:gd name="T4" fmla="*/ 0 w 5"/>
                  <a:gd name="T5" fmla="*/ 1 h 10"/>
                  <a:gd name="T6" fmla="*/ 0 w 5"/>
                  <a:gd name="T7" fmla="*/ 1 h 10"/>
                  <a:gd name="T8" fmla="*/ 1 w 5"/>
                  <a:gd name="T9" fmla="*/ 1 h 10"/>
                  <a:gd name="T10" fmla="*/ 1 w 5"/>
                  <a:gd name="T11" fmla="*/ 0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10">
                    <a:moveTo>
                      <a:pt x="5" y="0"/>
                    </a:moveTo>
                    <a:lnTo>
                      <a:pt x="1" y="2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5" y="1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2" name="Freeform 64"/>
              <p:cNvSpPr>
                <a:spLocks noChangeAspect="1"/>
              </p:cNvSpPr>
              <p:nvPr/>
            </p:nvSpPr>
            <p:spPr bwMode="auto">
              <a:xfrm>
                <a:off x="4311" y="3210"/>
                <a:ext cx="100" cy="1"/>
              </a:xfrm>
              <a:custGeom>
                <a:avLst/>
                <a:gdLst>
                  <a:gd name="T0" fmla="*/ 100 w 827"/>
                  <a:gd name="T1" fmla="*/ 1 h 10"/>
                  <a:gd name="T2" fmla="*/ 100 w 827"/>
                  <a:gd name="T3" fmla="*/ 0 h 10"/>
                  <a:gd name="T4" fmla="*/ 0 w 827"/>
                  <a:gd name="T5" fmla="*/ 0 h 10"/>
                  <a:gd name="T6" fmla="*/ 0 w 827"/>
                  <a:gd name="T7" fmla="*/ 1 h 10"/>
                  <a:gd name="T8" fmla="*/ 100 w 827"/>
                  <a:gd name="T9" fmla="*/ 1 h 10"/>
                  <a:gd name="T10" fmla="*/ 100 w 827"/>
                  <a:gd name="T11" fmla="*/ 1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27" h="10">
                    <a:moveTo>
                      <a:pt x="827" y="5"/>
                    </a:moveTo>
                    <a:lnTo>
                      <a:pt x="82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827" y="10"/>
                    </a:lnTo>
                    <a:lnTo>
                      <a:pt x="827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3" name="Freeform 65"/>
              <p:cNvSpPr>
                <a:spLocks noChangeAspect="1"/>
              </p:cNvSpPr>
              <p:nvPr/>
            </p:nvSpPr>
            <p:spPr bwMode="auto">
              <a:xfrm>
                <a:off x="4411" y="3210"/>
                <a:ext cx="0" cy="1"/>
              </a:xfrm>
              <a:custGeom>
                <a:avLst/>
                <a:gdLst>
                  <a:gd name="T0" fmla="*/ 0 w 4"/>
                  <a:gd name="T1" fmla="*/ 1 h 10"/>
                  <a:gd name="T2" fmla="*/ 1 w 4"/>
                  <a:gd name="T3" fmla="*/ 1 h 10"/>
                  <a:gd name="T4" fmla="*/ 1 w 4"/>
                  <a:gd name="T5" fmla="*/ 1 h 10"/>
                  <a:gd name="T6" fmla="*/ 1 w 4"/>
                  <a:gd name="T7" fmla="*/ 0 h 10"/>
                  <a:gd name="T8" fmla="*/ 0 w 4"/>
                  <a:gd name="T9" fmla="*/ 0 h 10"/>
                  <a:gd name="T10" fmla="*/ 0 w 4"/>
                  <a:gd name="T11" fmla="*/ 1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0" y="10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4" name="Freeform 66"/>
              <p:cNvSpPr>
                <a:spLocks noChangeAspect="1"/>
              </p:cNvSpPr>
              <p:nvPr/>
            </p:nvSpPr>
            <p:spPr bwMode="auto">
              <a:xfrm>
                <a:off x="4253" y="3213"/>
                <a:ext cx="203" cy="36"/>
              </a:xfrm>
              <a:custGeom>
                <a:avLst/>
                <a:gdLst>
                  <a:gd name="T0" fmla="*/ 203 w 1692"/>
                  <a:gd name="T1" fmla="*/ 36 h 305"/>
                  <a:gd name="T2" fmla="*/ 203 w 1692"/>
                  <a:gd name="T3" fmla="*/ 32 h 305"/>
                  <a:gd name="T4" fmla="*/ 203 w 1692"/>
                  <a:gd name="T5" fmla="*/ 24 h 305"/>
                  <a:gd name="T6" fmla="*/ 203 w 1692"/>
                  <a:gd name="T7" fmla="*/ 15 h 305"/>
                  <a:gd name="T8" fmla="*/ 203 w 1692"/>
                  <a:gd name="T9" fmla="*/ 9 h 305"/>
                  <a:gd name="T10" fmla="*/ 203 w 1692"/>
                  <a:gd name="T11" fmla="*/ 7 h 305"/>
                  <a:gd name="T12" fmla="*/ 202 w 1692"/>
                  <a:gd name="T13" fmla="*/ 5 h 305"/>
                  <a:gd name="T14" fmla="*/ 201 w 1692"/>
                  <a:gd name="T15" fmla="*/ 4 h 305"/>
                  <a:gd name="T16" fmla="*/ 200 w 1692"/>
                  <a:gd name="T17" fmla="*/ 3 h 305"/>
                  <a:gd name="T18" fmla="*/ 199 w 1692"/>
                  <a:gd name="T19" fmla="*/ 2 h 305"/>
                  <a:gd name="T20" fmla="*/ 197 w 1692"/>
                  <a:gd name="T21" fmla="*/ 1 h 305"/>
                  <a:gd name="T22" fmla="*/ 195 w 1692"/>
                  <a:gd name="T23" fmla="*/ 0 h 305"/>
                  <a:gd name="T24" fmla="*/ 193 w 1692"/>
                  <a:gd name="T25" fmla="*/ 0 h 305"/>
                  <a:gd name="T26" fmla="*/ 10 w 1692"/>
                  <a:gd name="T27" fmla="*/ 0 h 305"/>
                  <a:gd name="T28" fmla="*/ 8 w 1692"/>
                  <a:gd name="T29" fmla="*/ 0 h 305"/>
                  <a:gd name="T30" fmla="*/ 6 w 1692"/>
                  <a:gd name="T31" fmla="*/ 1 h 305"/>
                  <a:gd name="T32" fmla="*/ 4 w 1692"/>
                  <a:gd name="T33" fmla="*/ 2 h 305"/>
                  <a:gd name="T34" fmla="*/ 3 w 1692"/>
                  <a:gd name="T35" fmla="*/ 3 h 305"/>
                  <a:gd name="T36" fmla="*/ 2 w 1692"/>
                  <a:gd name="T37" fmla="*/ 4 h 305"/>
                  <a:gd name="T38" fmla="*/ 1 w 1692"/>
                  <a:gd name="T39" fmla="*/ 5 h 305"/>
                  <a:gd name="T40" fmla="*/ 0 w 1692"/>
                  <a:gd name="T41" fmla="*/ 7 h 305"/>
                  <a:gd name="T42" fmla="*/ 0 w 1692"/>
                  <a:gd name="T43" fmla="*/ 9 h 305"/>
                  <a:gd name="T44" fmla="*/ 0 w 1692"/>
                  <a:gd name="T45" fmla="*/ 15 h 305"/>
                  <a:gd name="T46" fmla="*/ 0 w 1692"/>
                  <a:gd name="T47" fmla="*/ 24 h 305"/>
                  <a:gd name="T48" fmla="*/ 0 w 1692"/>
                  <a:gd name="T49" fmla="*/ 32 h 305"/>
                  <a:gd name="T50" fmla="*/ 0 w 1692"/>
                  <a:gd name="T51" fmla="*/ 36 h 305"/>
                  <a:gd name="T52" fmla="*/ 203 w 1692"/>
                  <a:gd name="T53" fmla="*/ 36 h 30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692" h="305">
                    <a:moveTo>
                      <a:pt x="1692" y="305"/>
                    </a:moveTo>
                    <a:lnTo>
                      <a:pt x="1692" y="274"/>
                    </a:lnTo>
                    <a:lnTo>
                      <a:pt x="1692" y="202"/>
                    </a:lnTo>
                    <a:lnTo>
                      <a:pt x="1692" y="125"/>
                    </a:lnTo>
                    <a:lnTo>
                      <a:pt x="1692" y="74"/>
                    </a:lnTo>
                    <a:lnTo>
                      <a:pt x="1691" y="59"/>
                    </a:lnTo>
                    <a:lnTo>
                      <a:pt x="1686" y="46"/>
                    </a:lnTo>
                    <a:lnTo>
                      <a:pt x="1679" y="34"/>
                    </a:lnTo>
                    <a:lnTo>
                      <a:pt x="1669" y="22"/>
                    </a:lnTo>
                    <a:lnTo>
                      <a:pt x="1656" y="13"/>
                    </a:lnTo>
                    <a:lnTo>
                      <a:pt x="1642" y="6"/>
                    </a:lnTo>
                    <a:lnTo>
                      <a:pt x="1625" y="1"/>
                    </a:lnTo>
                    <a:lnTo>
                      <a:pt x="1606" y="0"/>
                    </a:lnTo>
                    <a:lnTo>
                      <a:pt x="87" y="0"/>
                    </a:lnTo>
                    <a:lnTo>
                      <a:pt x="67" y="1"/>
                    </a:lnTo>
                    <a:lnTo>
                      <a:pt x="50" y="6"/>
                    </a:lnTo>
                    <a:lnTo>
                      <a:pt x="36" y="13"/>
                    </a:lnTo>
                    <a:lnTo>
                      <a:pt x="23" y="22"/>
                    </a:lnTo>
                    <a:lnTo>
                      <a:pt x="13" y="34"/>
                    </a:lnTo>
                    <a:lnTo>
                      <a:pt x="6" y="46"/>
                    </a:lnTo>
                    <a:lnTo>
                      <a:pt x="1" y="59"/>
                    </a:lnTo>
                    <a:lnTo>
                      <a:pt x="0" y="74"/>
                    </a:lnTo>
                    <a:lnTo>
                      <a:pt x="0" y="125"/>
                    </a:lnTo>
                    <a:lnTo>
                      <a:pt x="0" y="202"/>
                    </a:lnTo>
                    <a:lnTo>
                      <a:pt x="0" y="274"/>
                    </a:lnTo>
                    <a:lnTo>
                      <a:pt x="0" y="305"/>
                    </a:lnTo>
                    <a:lnTo>
                      <a:pt x="1692" y="30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5" name="Freeform 67"/>
              <p:cNvSpPr>
                <a:spLocks noChangeAspect="1"/>
              </p:cNvSpPr>
              <p:nvPr/>
            </p:nvSpPr>
            <p:spPr bwMode="auto">
              <a:xfrm>
                <a:off x="4455" y="3222"/>
                <a:ext cx="1" cy="27"/>
              </a:xfrm>
              <a:custGeom>
                <a:avLst/>
                <a:gdLst>
                  <a:gd name="T0" fmla="*/ 0 w 10"/>
                  <a:gd name="T1" fmla="*/ 0 h 231"/>
                  <a:gd name="T2" fmla="*/ 0 w 10"/>
                  <a:gd name="T3" fmla="*/ 0 h 231"/>
                  <a:gd name="T4" fmla="*/ 0 w 10"/>
                  <a:gd name="T5" fmla="*/ 6 h 231"/>
                  <a:gd name="T6" fmla="*/ 0 w 10"/>
                  <a:gd name="T7" fmla="*/ 15 h 231"/>
                  <a:gd name="T8" fmla="*/ 0 w 10"/>
                  <a:gd name="T9" fmla="*/ 23 h 231"/>
                  <a:gd name="T10" fmla="*/ 0 w 10"/>
                  <a:gd name="T11" fmla="*/ 27 h 231"/>
                  <a:gd name="T12" fmla="*/ 1 w 10"/>
                  <a:gd name="T13" fmla="*/ 27 h 231"/>
                  <a:gd name="T14" fmla="*/ 1 w 10"/>
                  <a:gd name="T15" fmla="*/ 23 h 231"/>
                  <a:gd name="T16" fmla="*/ 1 w 10"/>
                  <a:gd name="T17" fmla="*/ 15 h 231"/>
                  <a:gd name="T18" fmla="*/ 1 w 10"/>
                  <a:gd name="T19" fmla="*/ 6 h 231"/>
                  <a:gd name="T20" fmla="*/ 1 w 10"/>
                  <a:gd name="T21" fmla="*/ 0 h 231"/>
                  <a:gd name="T22" fmla="*/ 1 w 10"/>
                  <a:gd name="T23" fmla="*/ 0 h 231"/>
                  <a:gd name="T24" fmla="*/ 0 w 10"/>
                  <a:gd name="T25" fmla="*/ 0 h 23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" h="231">
                    <a:moveTo>
                      <a:pt x="0" y="0"/>
                    </a:moveTo>
                    <a:lnTo>
                      <a:pt x="0" y="0"/>
                    </a:lnTo>
                    <a:lnTo>
                      <a:pt x="0" y="51"/>
                    </a:lnTo>
                    <a:lnTo>
                      <a:pt x="0" y="128"/>
                    </a:lnTo>
                    <a:lnTo>
                      <a:pt x="0" y="200"/>
                    </a:lnTo>
                    <a:lnTo>
                      <a:pt x="0" y="231"/>
                    </a:lnTo>
                    <a:lnTo>
                      <a:pt x="10" y="231"/>
                    </a:lnTo>
                    <a:lnTo>
                      <a:pt x="10" y="200"/>
                    </a:lnTo>
                    <a:lnTo>
                      <a:pt x="10" y="128"/>
                    </a:lnTo>
                    <a:lnTo>
                      <a:pt x="10" y="51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6" name="Freeform 68"/>
              <p:cNvSpPr>
                <a:spLocks noChangeAspect="1"/>
              </p:cNvSpPr>
              <p:nvPr/>
            </p:nvSpPr>
            <p:spPr bwMode="auto">
              <a:xfrm>
                <a:off x="4445" y="3212"/>
                <a:ext cx="11" cy="10"/>
              </a:xfrm>
              <a:custGeom>
                <a:avLst/>
                <a:gdLst>
                  <a:gd name="T0" fmla="*/ 1 w 96"/>
                  <a:gd name="T1" fmla="*/ 1 h 79"/>
                  <a:gd name="T2" fmla="*/ 1 w 96"/>
                  <a:gd name="T3" fmla="*/ 1 h 79"/>
                  <a:gd name="T4" fmla="*/ 3 w 96"/>
                  <a:gd name="T5" fmla="*/ 1 h 79"/>
                  <a:gd name="T6" fmla="*/ 5 w 96"/>
                  <a:gd name="T7" fmla="*/ 2 h 79"/>
                  <a:gd name="T8" fmla="*/ 6 w 96"/>
                  <a:gd name="T9" fmla="*/ 3 h 79"/>
                  <a:gd name="T10" fmla="*/ 8 w 96"/>
                  <a:gd name="T11" fmla="*/ 4 h 79"/>
                  <a:gd name="T12" fmla="*/ 9 w 96"/>
                  <a:gd name="T13" fmla="*/ 5 h 79"/>
                  <a:gd name="T14" fmla="*/ 9 w 96"/>
                  <a:gd name="T15" fmla="*/ 7 h 79"/>
                  <a:gd name="T16" fmla="*/ 10 w 96"/>
                  <a:gd name="T17" fmla="*/ 8 h 79"/>
                  <a:gd name="T18" fmla="*/ 10 w 96"/>
                  <a:gd name="T19" fmla="*/ 10 h 79"/>
                  <a:gd name="T20" fmla="*/ 11 w 96"/>
                  <a:gd name="T21" fmla="*/ 10 h 79"/>
                  <a:gd name="T22" fmla="*/ 11 w 96"/>
                  <a:gd name="T23" fmla="*/ 8 h 79"/>
                  <a:gd name="T24" fmla="*/ 10 w 96"/>
                  <a:gd name="T25" fmla="*/ 6 h 79"/>
                  <a:gd name="T26" fmla="*/ 9 w 96"/>
                  <a:gd name="T27" fmla="*/ 5 h 79"/>
                  <a:gd name="T28" fmla="*/ 8 w 96"/>
                  <a:gd name="T29" fmla="*/ 3 h 79"/>
                  <a:gd name="T30" fmla="*/ 7 w 96"/>
                  <a:gd name="T31" fmla="*/ 2 h 79"/>
                  <a:gd name="T32" fmla="*/ 5 w 96"/>
                  <a:gd name="T33" fmla="*/ 1 h 79"/>
                  <a:gd name="T34" fmla="*/ 3 w 96"/>
                  <a:gd name="T35" fmla="*/ 0 h 79"/>
                  <a:gd name="T36" fmla="*/ 1 w 96"/>
                  <a:gd name="T37" fmla="*/ 0 h 79"/>
                  <a:gd name="T38" fmla="*/ 1 w 96"/>
                  <a:gd name="T39" fmla="*/ 0 h 79"/>
                  <a:gd name="T40" fmla="*/ 1 w 96"/>
                  <a:gd name="T41" fmla="*/ 0 h 79"/>
                  <a:gd name="T42" fmla="*/ 0 w 96"/>
                  <a:gd name="T43" fmla="*/ 0 h 79"/>
                  <a:gd name="T44" fmla="*/ 0 w 96"/>
                  <a:gd name="T45" fmla="*/ 1 h 79"/>
                  <a:gd name="T46" fmla="*/ 0 w 96"/>
                  <a:gd name="T47" fmla="*/ 1 h 79"/>
                  <a:gd name="T48" fmla="*/ 1 w 96"/>
                  <a:gd name="T49" fmla="*/ 1 h 7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96" h="79">
                    <a:moveTo>
                      <a:pt x="5" y="10"/>
                    </a:moveTo>
                    <a:lnTo>
                      <a:pt x="5" y="10"/>
                    </a:lnTo>
                    <a:lnTo>
                      <a:pt x="24" y="10"/>
                    </a:lnTo>
                    <a:lnTo>
                      <a:pt x="40" y="14"/>
                    </a:lnTo>
                    <a:lnTo>
                      <a:pt x="53" y="21"/>
                    </a:lnTo>
                    <a:lnTo>
                      <a:pt x="66" y="29"/>
                    </a:lnTo>
                    <a:lnTo>
                      <a:pt x="75" y="41"/>
                    </a:lnTo>
                    <a:lnTo>
                      <a:pt x="82" y="52"/>
                    </a:lnTo>
                    <a:lnTo>
                      <a:pt x="86" y="64"/>
                    </a:lnTo>
                    <a:lnTo>
                      <a:pt x="86" y="79"/>
                    </a:lnTo>
                    <a:lnTo>
                      <a:pt x="96" y="79"/>
                    </a:lnTo>
                    <a:lnTo>
                      <a:pt x="93" y="64"/>
                    </a:lnTo>
                    <a:lnTo>
                      <a:pt x="89" y="50"/>
                    </a:lnTo>
                    <a:lnTo>
                      <a:pt x="82" y="36"/>
                    </a:lnTo>
                    <a:lnTo>
                      <a:pt x="70" y="25"/>
                    </a:lnTo>
                    <a:lnTo>
                      <a:pt x="58" y="14"/>
                    </a:lnTo>
                    <a:lnTo>
                      <a:pt x="43" y="7"/>
                    </a:lnTo>
                    <a:lnTo>
                      <a:pt x="24" y="3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7" name="Freeform 69"/>
              <p:cNvSpPr>
                <a:spLocks noChangeAspect="1"/>
              </p:cNvSpPr>
              <p:nvPr/>
            </p:nvSpPr>
            <p:spPr bwMode="auto">
              <a:xfrm>
                <a:off x="4263" y="3212"/>
                <a:ext cx="182" cy="1"/>
              </a:xfrm>
              <a:custGeom>
                <a:avLst/>
                <a:gdLst>
                  <a:gd name="T0" fmla="*/ 1 w 1524"/>
                  <a:gd name="T1" fmla="*/ 1 h 10"/>
                  <a:gd name="T2" fmla="*/ 1 w 1524"/>
                  <a:gd name="T3" fmla="*/ 1 h 10"/>
                  <a:gd name="T4" fmla="*/ 182 w 1524"/>
                  <a:gd name="T5" fmla="*/ 1 h 10"/>
                  <a:gd name="T6" fmla="*/ 182 w 1524"/>
                  <a:gd name="T7" fmla="*/ 0 h 10"/>
                  <a:gd name="T8" fmla="*/ 1 w 1524"/>
                  <a:gd name="T9" fmla="*/ 0 h 10"/>
                  <a:gd name="T10" fmla="*/ 1 w 1524"/>
                  <a:gd name="T11" fmla="*/ 0 h 10"/>
                  <a:gd name="T12" fmla="*/ 1 w 1524"/>
                  <a:gd name="T13" fmla="*/ 0 h 10"/>
                  <a:gd name="T14" fmla="*/ 0 w 1524"/>
                  <a:gd name="T15" fmla="*/ 0 h 10"/>
                  <a:gd name="T16" fmla="*/ 0 w 1524"/>
                  <a:gd name="T17" fmla="*/ 1 h 10"/>
                  <a:gd name="T18" fmla="*/ 0 w 1524"/>
                  <a:gd name="T19" fmla="*/ 1 h 10"/>
                  <a:gd name="T20" fmla="*/ 1 w 1524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24" h="10">
                    <a:moveTo>
                      <a:pt x="5" y="10"/>
                    </a:moveTo>
                    <a:lnTo>
                      <a:pt x="5" y="10"/>
                    </a:lnTo>
                    <a:lnTo>
                      <a:pt x="1524" y="10"/>
                    </a:lnTo>
                    <a:lnTo>
                      <a:pt x="1524" y="0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8" name="Freeform 70"/>
              <p:cNvSpPr>
                <a:spLocks noChangeAspect="1"/>
              </p:cNvSpPr>
              <p:nvPr/>
            </p:nvSpPr>
            <p:spPr bwMode="auto">
              <a:xfrm>
                <a:off x="4252" y="3212"/>
                <a:ext cx="11" cy="10"/>
              </a:xfrm>
              <a:custGeom>
                <a:avLst/>
                <a:gdLst>
                  <a:gd name="T0" fmla="*/ 1 w 91"/>
                  <a:gd name="T1" fmla="*/ 10 h 79"/>
                  <a:gd name="T2" fmla="*/ 1 w 91"/>
                  <a:gd name="T3" fmla="*/ 10 h 79"/>
                  <a:gd name="T4" fmla="*/ 1 w 91"/>
                  <a:gd name="T5" fmla="*/ 8 h 79"/>
                  <a:gd name="T6" fmla="*/ 2 w 91"/>
                  <a:gd name="T7" fmla="*/ 7 h 79"/>
                  <a:gd name="T8" fmla="*/ 2 w 91"/>
                  <a:gd name="T9" fmla="*/ 5 h 79"/>
                  <a:gd name="T10" fmla="*/ 4 w 91"/>
                  <a:gd name="T11" fmla="*/ 4 h 79"/>
                  <a:gd name="T12" fmla="*/ 5 w 91"/>
                  <a:gd name="T13" fmla="*/ 3 h 79"/>
                  <a:gd name="T14" fmla="*/ 7 w 91"/>
                  <a:gd name="T15" fmla="*/ 2 h 79"/>
                  <a:gd name="T16" fmla="*/ 9 w 91"/>
                  <a:gd name="T17" fmla="*/ 1 h 79"/>
                  <a:gd name="T18" fmla="*/ 11 w 91"/>
                  <a:gd name="T19" fmla="*/ 1 h 79"/>
                  <a:gd name="T20" fmla="*/ 11 w 91"/>
                  <a:gd name="T21" fmla="*/ 0 h 79"/>
                  <a:gd name="T22" fmla="*/ 9 w 91"/>
                  <a:gd name="T23" fmla="*/ 0 h 79"/>
                  <a:gd name="T24" fmla="*/ 6 w 91"/>
                  <a:gd name="T25" fmla="*/ 1 h 79"/>
                  <a:gd name="T26" fmla="*/ 5 w 91"/>
                  <a:gd name="T27" fmla="*/ 2 h 79"/>
                  <a:gd name="T28" fmla="*/ 3 w 91"/>
                  <a:gd name="T29" fmla="*/ 3 h 79"/>
                  <a:gd name="T30" fmla="*/ 2 w 91"/>
                  <a:gd name="T31" fmla="*/ 5 h 79"/>
                  <a:gd name="T32" fmla="*/ 1 w 91"/>
                  <a:gd name="T33" fmla="*/ 6 h 79"/>
                  <a:gd name="T34" fmla="*/ 0 w 91"/>
                  <a:gd name="T35" fmla="*/ 8 h 79"/>
                  <a:gd name="T36" fmla="*/ 0 w 91"/>
                  <a:gd name="T37" fmla="*/ 10 h 79"/>
                  <a:gd name="T38" fmla="*/ 0 w 91"/>
                  <a:gd name="T39" fmla="*/ 10 h 79"/>
                  <a:gd name="T40" fmla="*/ 1 w 91"/>
                  <a:gd name="T41" fmla="*/ 10 h 7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1" h="79">
                    <a:moveTo>
                      <a:pt x="9" y="79"/>
                    </a:moveTo>
                    <a:lnTo>
                      <a:pt x="9" y="79"/>
                    </a:lnTo>
                    <a:lnTo>
                      <a:pt x="9" y="64"/>
                    </a:lnTo>
                    <a:lnTo>
                      <a:pt x="13" y="52"/>
                    </a:lnTo>
                    <a:lnTo>
                      <a:pt x="20" y="41"/>
                    </a:lnTo>
                    <a:lnTo>
                      <a:pt x="29" y="29"/>
                    </a:lnTo>
                    <a:lnTo>
                      <a:pt x="42" y="21"/>
                    </a:lnTo>
                    <a:lnTo>
                      <a:pt x="55" y="14"/>
                    </a:lnTo>
                    <a:lnTo>
                      <a:pt x="71" y="10"/>
                    </a:lnTo>
                    <a:lnTo>
                      <a:pt x="91" y="10"/>
                    </a:lnTo>
                    <a:lnTo>
                      <a:pt x="91" y="0"/>
                    </a:lnTo>
                    <a:lnTo>
                      <a:pt x="71" y="3"/>
                    </a:lnTo>
                    <a:lnTo>
                      <a:pt x="53" y="7"/>
                    </a:lnTo>
                    <a:lnTo>
                      <a:pt x="38" y="14"/>
                    </a:lnTo>
                    <a:lnTo>
                      <a:pt x="25" y="25"/>
                    </a:lnTo>
                    <a:lnTo>
                      <a:pt x="13" y="36"/>
                    </a:lnTo>
                    <a:lnTo>
                      <a:pt x="6" y="50"/>
                    </a:lnTo>
                    <a:lnTo>
                      <a:pt x="2" y="64"/>
                    </a:lnTo>
                    <a:lnTo>
                      <a:pt x="0" y="79"/>
                    </a:lnTo>
                    <a:lnTo>
                      <a:pt x="9" y="7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89" name="Freeform 71"/>
              <p:cNvSpPr>
                <a:spLocks noChangeAspect="1"/>
              </p:cNvSpPr>
              <p:nvPr/>
            </p:nvSpPr>
            <p:spPr bwMode="auto">
              <a:xfrm>
                <a:off x="4252" y="3222"/>
                <a:ext cx="1" cy="28"/>
              </a:xfrm>
              <a:custGeom>
                <a:avLst/>
                <a:gdLst>
                  <a:gd name="T0" fmla="*/ 0 w 9"/>
                  <a:gd name="T1" fmla="*/ 27 h 236"/>
                  <a:gd name="T2" fmla="*/ 1 w 9"/>
                  <a:gd name="T3" fmla="*/ 27 h 236"/>
                  <a:gd name="T4" fmla="*/ 1 w 9"/>
                  <a:gd name="T5" fmla="*/ 24 h 236"/>
                  <a:gd name="T6" fmla="*/ 1 w 9"/>
                  <a:gd name="T7" fmla="*/ 15 h 236"/>
                  <a:gd name="T8" fmla="*/ 1 w 9"/>
                  <a:gd name="T9" fmla="*/ 6 h 236"/>
                  <a:gd name="T10" fmla="*/ 1 w 9"/>
                  <a:gd name="T11" fmla="*/ 0 h 236"/>
                  <a:gd name="T12" fmla="*/ 0 w 9"/>
                  <a:gd name="T13" fmla="*/ 0 h 236"/>
                  <a:gd name="T14" fmla="*/ 0 w 9"/>
                  <a:gd name="T15" fmla="*/ 6 h 236"/>
                  <a:gd name="T16" fmla="*/ 0 w 9"/>
                  <a:gd name="T17" fmla="*/ 15 h 236"/>
                  <a:gd name="T18" fmla="*/ 0 w 9"/>
                  <a:gd name="T19" fmla="*/ 24 h 236"/>
                  <a:gd name="T20" fmla="*/ 0 w 9"/>
                  <a:gd name="T21" fmla="*/ 27 h 236"/>
                  <a:gd name="T22" fmla="*/ 0 w 9"/>
                  <a:gd name="T23" fmla="*/ 28 h 236"/>
                  <a:gd name="T24" fmla="*/ 0 w 9"/>
                  <a:gd name="T25" fmla="*/ 27 h 236"/>
                  <a:gd name="T26" fmla="*/ 0 w 9"/>
                  <a:gd name="T27" fmla="*/ 28 h 236"/>
                  <a:gd name="T28" fmla="*/ 0 w 9"/>
                  <a:gd name="T29" fmla="*/ 28 h 236"/>
                  <a:gd name="T30" fmla="*/ 1 w 9"/>
                  <a:gd name="T31" fmla="*/ 28 h 236"/>
                  <a:gd name="T32" fmla="*/ 1 w 9"/>
                  <a:gd name="T33" fmla="*/ 27 h 236"/>
                  <a:gd name="T34" fmla="*/ 0 w 9"/>
                  <a:gd name="T35" fmla="*/ 27 h 2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236">
                    <a:moveTo>
                      <a:pt x="4" y="227"/>
                    </a:moveTo>
                    <a:lnTo>
                      <a:pt x="9" y="231"/>
                    </a:lnTo>
                    <a:lnTo>
                      <a:pt x="9" y="200"/>
                    </a:lnTo>
                    <a:lnTo>
                      <a:pt x="9" y="128"/>
                    </a:lnTo>
                    <a:lnTo>
                      <a:pt x="9" y="51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0" y="128"/>
                    </a:lnTo>
                    <a:lnTo>
                      <a:pt x="0" y="200"/>
                    </a:lnTo>
                    <a:lnTo>
                      <a:pt x="0" y="231"/>
                    </a:lnTo>
                    <a:lnTo>
                      <a:pt x="4" y="236"/>
                    </a:lnTo>
                    <a:lnTo>
                      <a:pt x="0" y="231"/>
                    </a:lnTo>
                    <a:lnTo>
                      <a:pt x="1" y="235"/>
                    </a:lnTo>
                    <a:lnTo>
                      <a:pt x="4" y="236"/>
                    </a:lnTo>
                    <a:lnTo>
                      <a:pt x="8" y="235"/>
                    </a:lnTo>
                    <a:lnTo>
                      <a:pt x="9" y="231"/>
                    </a:lnTo>
                    <a:lnTo>
                      <a:pt x="4" y="2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0" name="Freeform 72"/>
              <p:cNvSpPr>
                <a:spLocks noChangeAspect="1"/>
              </p:cNvSpPr>
              <p:nvPr/>
            </p:nvSpPr>
            <p:spPr bwMode="auto">
              <a:xfrm>
                <a:off x="4253" y="3249"/>
                <a:ext cx="203" cy="1"/>
              </a:xfrm>
              <a:custGeom>
                <a:avLst/>
                <a:gdLst>
                  <a:gd name="T0" fmla="*/ 202 w 1697"/>
                  <a:gd name="T1" fmla="*/ 0 h 9"/>
                  <a:gd name="T2" fmla="*/ 202 w 1697"/>
                  <a:gd name="T3" fmla="*/ 0 h 9"/>
                  <a:gd name="T4" fmla="*/ 0 w 1697"/>
                  <a:gd name="T5" fmla="*/ 0 h 9"/>
                  <a:gd name="T6" fmla="*/ 0 w 1697"/>
                  <a:gd name="T7" fmla="*/ 1 h 9"/>
                  <a:gd name="T8" fmla="*/ 202 w 1697"/>
                  <a:gd name="T9" fmla="*/ 1 h 9"/>
                  <a:gd name="T10" fmla="*/ 203 w 1697"/>
                  <a:gd name="T11" fmla="*/ 0 h 9"/>
                  <a:gd name="T12" fmla="*/ 202 w 1697"/>
                  <a:gd name="T13" fmla="*/ 1 h 9"/>
                  <a:gd name="T14" fmla="*/ 203 w 1697"/>
                  <a:gd name="T15" fmla="*/ 1 h 9"/>
                  <a:gd name="T16" fmla="*/ 203 w 1697"/>
                  <a:gd name="T17" fmla="*/ 0 h 9"/>
                  <a:gd name="T18" fmla="*/ 203 w 1697"/>
                  <a:gd name="T19" fmla="*/ 0 h 9"/>
                  <a:gd name="T20" fmla="*/ 202 w 1697"/>
                  <a:gd name="T21" fmla="*/ 0 h 9"/>
                  <a:gd name="T22" fmla="*/ 202 w 1697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97" h="9">
                    <a:moveTo>
                      <a:pt x="1687" y="4"/>
                    </a:moveTo>
                    <a:lnTo>
                      <a:pt x="169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692" y="9"/>
                    </a:lnTo>
                    <a:lnTo>
                      <a:pt x="1697" y="4"/>
                    </a:lnTo>
                    <a:lnTo>
                      <a:pt x="1692" y="9"/>
                    </a:lnTo>
                    <a:lnTo>
                      <a:pt x="1695" y="8"/>
                    </a:lnTo>
                    <a:lnTo>
                      <a:pt x="1697" y="4"/>
                    </a:lnTo>
                    <a:lnTo>
                      <a:pt x="1695" y="1"/>
                    </a:lnTo>
                    <a:lnTo>
                      <a:pt x="1692" y="0"/>
                    </a:lnTo>
                    <a:lnTo>
                      <a:pt x="168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1" name="Freeform 73"/>
              <p:cNvSpPr>
                <a:spLocks noChangeAspect="1"/>
              </p:cNvSpPr>
              <p:nvPr/>
            </p:nvSpPr>
            <p:spPr bwMode="auto">
              <a:xfrm>
                <a:off x="4231" y="3275"/>
                <a:ext cx="235" cy="10"/>
              </a:xfrm>
              <a:custGeom>
                <a:avLst/>
                <a:gdLst>
                  <a:gd name="T0" fmla="*/ 233 w 1966"/>
                  <a:gd name="T1" fmla="*/ 10 h 85"/>
                  <a:gd name="T2" fmla="*/ 234 w 1966"/>
                  <a:gd name="T3" fmla="*/ 10 h 85"/>
                  <a:gd name="T4" fmla="*/ 234 w 1966"/>
                  <a:gd name="T5" fmla="*/ 10 h 85"/>
                  <a:gd name="T6" fmla="*/ 235 w 1966"/>
                  <a:gd name="T7" fmla="*/ 9 h 85"/>
                  <a:gd name="T8" fmla="*/ 235 w 1966"/>
                  <a:gd name="T9" fmla="*/ 8 h 85"/>
                  <a:gd name="T10" fmla="*/ 235 w 1966"/>
                  <a:gd name="T11" fmla="*/ 7 h 85"/>
                  <a:gd name="T12" fmla="*/ 234 w 1966"/>
                  <a:gd name="T13" fmla="*/ 7 h 85"/>
                  <a:gd name="T14" fmla="*/ 233 w 1966"/>
                  <a:gd name="T15" fmla="*/ 6 h 85"/>
                  <a:gd name="T16" fmla="*/ 232 w 1966"/>
                  <a:gd name="T17" fmla="*/ 5 h 85"/>
                  <a:gd name="T18" fmla="*/ 231 w 1966"/>
                  <a:gd name="T19" fmla="*/ 3 h 85"/>
                  <a:gd name="T20" fmla="*/ 230 w 1966"/>
                  <a:gd name="T21" fmla="*/ 2 h 85"/>
                  <a:gd name="T22" fmla="*/ 230 w 1966"/>
                  <a:gd name="T23" fmla="*/ 1 h 85"/>
                  <a:gd name="T24" fmla="*/ 229 w 1966"/>
                  <a:gd name="T25" fmla="*/ 0 h 85"/>
                  <a:gd name="T26" fmla="*/ 6 w 1966"/>
                  <a:gd name="T27" fmla="*/ 0 h 85"/>
                  <a:gd name="T28" fmla="*/ 5 w 1966"/>
                  <a:gd name="T29" fmla="*/ 1 h 85"/>
                  <a:gd name="T30" fmla="*/ 5 w 1966"/>
                  <a:gd name="T31" fmla="*/ 2 h 85"/>
                  <a:gd name="T32" fmla="*/ 4 w 1966"/>
                  <a:gd name="T33" fmla="*/ 3 h 85"/>
                  <a:gd name="T34" fmla="*/ 3 w 1966"/>
                  <a:gd name="T35" fmla="*/ 5 h 85"/>
                  <a:gd name="T36" fmla="*/ 1 w 1966"/>
                  <a:gd name="T37" fmla="*/ 6 h 85"/>
                  <a:gd name="T38" fmla="*/ 1 w 1966"/>
                  <a:gd name="T39" fmla="*/ 7 h 85"/>
                  <a:gd name="T40" fmla="*/ 0 w 1966"/>
                  <a:gd name="T41" fmla="*/ 7 h 85"/>
                  <a:gd name="T42" fmla="*/ 0 w 1966"/>
                  <a:gd name="T43" fmla="*/ 8 h 85"/>
                  <a:gd name="T44" fmla="*/ 0 w 1966"/>
                  <a:gd name="T45" fmla="*/ 9 h 85"/>
                  <a:gd name="T46" fmla="*/ 1 w 1966"/>
                  <a:gd name="T47" fmla="*/ 10 h 85"/>
                  <a:gd name="T48" fmla="*/ 1 w 1966"/>
                  <a:gd name="T49" fmla="*/ 10 h 85"/>
                  <a:gd name="T50" fmla="*/ 2 w 1966"/>
                  <a:gd name="T51" fmla="*/ 10 h 85"/>
                  <a:gd name="T52" fmla="*/ 233 w 1966"/>
                  <a:gd name="T53" fmla="*/ 10 h 8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966" h="85">
                    <a:moveTo>
                      <a:pt x="1952" y="85"/>
                    </a:moveTo>
                    <a:lnTo>
                      <a:pt x="1954" y="84"/>
                    </a:lnTo>
                    <a:lnTo>
                      <a:pt x="1959" y="82"/>
                    </a:lnTo>
                    <a:lnTo>
                      <a:pt x="1963" y="76"/>
                    </a:lnTo>
                    <a:lnTo>
                      <a:pt x="1966" y="69"/>
                    </a:lnTo>
                    <a:lnTo>
                      <a:pt x="1963" y="63"/>
                    </a:lnTo>
                    <a:lnTo>
                      <a:pt x="1959" y="56"/>
                    </a:lnTo>
                    <a:lnTo>
                      <a:pt x="1952" y="48"/>
                    </a:lnTo>
                    <a:lnTo>
                      <a:pt x="1944" y="39"/>
                    </a:lnTo>
                    <a:lnTo>
                      <a:pt x="1935" y="29"/>
                    </a:lnTo>
                    <a:lnTo>
                      <a:pt x="1926" y="18"/>
                    </a:lnTo>
                    <a:lnTo>
                      <a:pt x="1920" y="9"/>
                    </a:lnTo>
                    <a:lnTo>
                      <a:pt x="1915" y="0"/>
                    </a:lnTo>
                    <a:lnTo>
                      <a:pt x="49" y="0"/>
                    </a:lnTo>
                    <a:lnTo>
                      <a:pt x="45" y="9"/>
                    </a:lnTo>
                    <a:lnTo>
                      <a:pt x="38" y="18"/>
                    </a:lnTo>
                    <a:lnTo>
                      <a:pt x="30" y="29"/>
                    </a:lnTo>
                    <a:lnTo>
                      <a:pt x="22" y="39"/>
                    </a:lnTo>
                    <a:lnTo>
                      <a:pt x="12" y="48"/>
                    </a:lnTo>
                    <a:lnTo>
                      <a:pt x="7" y="56"/>
                    </a:lnTo>
                    <a:lnTo>
                      <a:pt x="2" y="63"/>
                    </a:lnTo>
                    <a:lnTo>
                      <a:pt x="0" y="69"/>
                    </a:lnTo>
                    <a:lnTo>
                      <a:pt x="2" y="76"/>
                    </a:lnTo>
                    <a:lnTo>
                      <a:pt x="7" y="82"/>
                    </a:lnTo>
                    <a:lnTo>
                      <a:pt x="11" y="84"/>
                    </a:lnTo>
                    <a:lnTo>
                      <a:pt x="14" y="85"/>
                    </a:lnTo>
                    <a:lnTo>
                      <a:pt x="1952" y="85"/>
                    </a:lnTo>
                    <a:close/>
                  </a:path>
                </a:pathLst>
              </a:custGeom>
              <a:solidFill>
                <a:srgbClr val="7F99B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2" name="Freeform 74"/>
              <p:cNvSpPr>
                <a:spLocks noChangeAspect="1"/>
              </p:cNvSpPr>
              <p:nvPr/>
            </p:nvSpPr>
            <p:spPr bwMode="auto">
              <a:xfrm>
                <a:off x="4237" y="3234"/>
                <a:ext cx="224" cy="42"/>
              </a:xfrm>
              <a:custGeom>
                <a:avLst/>
                <a:gdLst>
                  <a:gd name="T0" fmla="*/ 220 w 1861"/>
                  <a:gd name="T1" fmla="*/ 42 h 348"/>
                  <a:gd name="T2" fmla="*/ 222 w 1861"/>
                  <a:gd name="T3" fmla="*/ 42 h 348"/>
                  <a:gd name="T4" fmla="*/ 223 w 1861"/>
                  <a:gd name="T5" fmla="*/ 41 h 348"/>
                  <a:gd name="T6" fmla="*/ 224 w 1861"/>
                  <a:gd name="T7" fmla="*/ 40 h 348"/>
                  <a:gd name="T8" fmla="*/ 224 w 1861"/>
                  <a:gd name="T9" fmla="*/ 39 h 348"/>
                  <a:gd name="T10" fmla="*/ 224 w 1861"/>
                  <a:gd name="T11" fmla="*/ 38 h 348"/>
                  <a:gd name="T12" fmla="*/ 224 w 1861"/>
                  <a:gd name="T13" fmla="*/ 36 h 348"/>
                  <a:gd name="T14" fmla="*/ 224 w 1861"/>
                  <a:gd name="T15" fmla="*/ 35 h 348"/>
                  <a:gd name="T16" fmla="*/ 224 w 1861"/>
                  <a:gd name="T17" fmla="*/ 34 h 348"/>
                  <a:gd name="T18" fmla="*/ 224 w 1861"/>
                  <a:gd name="T19" fmla="*/ 33 h 348"/>
                  <a:gd name="T20" fmla="*/ 224 w 1861"/>
                  <a:gd name="T21" fmla="*/ 32 h 348"/>
                  <a:gd name="T22" fmla="*/ 224 w 1861"/>
                  <a:gd name="T23" fmla="*/ 30 h 348"/>
                  <a:gd name="T24" fmla="*/ 223 w 1861"/>
                  <a:gd name="T25" fmla="*/ 29 h 348"/>
                  <a:gd name="T26" fmla="*/ 222 w 1861"/>
                  <a:gd name="T27" fmla="*/ 28 h 348"/>
                  <a:gd name="T28" fmla="*/ 220 w 1861"/>
                  <a:gd name="T29" fmla="*/ 25 h 348"/>
                  <a:gd name="T30" fmla="*/ 218 w 1861"/>
                  <a:gd name="T31" fmla="*/ 21 h 348"/>
                  <a:gd name="T32" fmla="*/ 215 w 1861"/>
                  <a:gd name="T33" fmla="*/ 16 h 348"/>
                  <a:gd name="T34" fmla="*/ 212 w 1861"/>
                  <a:gd name="T35" fmla="*/ 12 h 348"/>
                  <a:gd name="T36" fmla="*/ 209 w 1861"/>
                  <a:gd name="T37" fmla="*/ 7 h 348"/>
                  <a:gd name="T38" fmla="*/ 207 w 1861"/>
                  <a:gd name="T39" fmla="*/ 4 h 348"/>
                  <a:gd name="T40" fmla="*/ 206 w 1861"/>
                  <a:gd name="T41" fmla="*/ 3 h 348"/>
                  <a:gd name="T42" fmla="*/ 206 w 1861"/>
                  <a:gd name="T43" fmla="*/ 2 h 348"/>
                  <a:gd name="T44" fmla="*/ 205 w 1861"/>
                  <a:gd name="T45" fmla="*/ 1 h 348"/>
                  <a:gd name="T46" fmla="*/ 204 w 1861"/>
                  <a:gd name="T47" fmla="*/ 1 h 348"/>
                  <a:gd name="T48" fmla="*/ 204 w 1861"/>
                  <a:gd name="T49" fmla="*/ 0 h 348"/>
                  <a:gd name="T50" fmla="*/ 203 w 1861"/>
                  <a:gd name="T51" fmla="*/ 0 h 348"/>
                  <a:gd name="T52" fmla="*/ 202 w 1861"/>
                  <a:gd name="T53" fmla="*/ 0 h 348"/>
                  <a:gd name="T54" fmla="*/ 201 w 1861"/>
                  <a:gd name="T55" fmla="*/ 0 h 348"/>
                  <a:gd name="T56" fmla="*/ 200 w 1861"/>
                  <a:gd name="T57" fmla="*/ 0 h 348"/>
                  <a:gd name="T58" fmla="*/ 24 w 1861"/>
                  <a:gd name="T59" fmla="*/ 0 h 348"/>
                  <a:gd name="T60" fmla="*/ 23 w 1861"/>
                  <a:gd name="T61" fmla="*/ 0 h 348"/>
                  <a:gd name="T62" fmla="*/ 22 w 1861"/>
                  <a:gd name="T63" fmla="*/ 0 h 348"/>
                  <a:gd name="T64" fmla="*/ 21 w 1861"/>
                  <a:gd name="T65" fmla="*/ 0 h 348"/>
                  <a:gd name="T66" fmla="*/ 21 w 1861"/>
                  <a:gd name="T67" fmla="*/ 0 h 348"/>
                  <a:gd name="T68" fmla="*/ 20 w 1861"/>
                  <a:gd name="T69" fmla="*/ 1 h 348"/>
                  <a:gd name="T70" fmla="*/ 19 w 1861"/>
                  <a:gd name="T71" fmla="*/ 1 h 348"/>
                  <a:gd name="T72" fmla="*/ 18 w 1861"/>
                  <a:gd name="T73" fmla="*/ 2 h 348"/>
                  <a:gd name="T74" fmla="*/ 18 w 1861"/>
                  <a:gd name="T75" fmla="*/ 3 h 348"/>
                  <a:gd name="T76" fmla="*/ 17 w 1861"/>
                  <a:gd name="T77" fmla="*/ 4 h 348"/>
                  <a:gd name="T78" fmla="*/ 15 w 1861"/>
                  <a:gd name="T79" fmla="*/ 7 h 348"/>
                  <a:gd name="T80" fmla="*/ 12 w 1861"/>
                  <a:gd name="T81" fmla="*/ 12 h 348"/>
                  <a:gd name="T82" fmla="*/ 9 w 1861"/>
                  <a:gd name="T83" fmla="*/ 16 h 348"/>
                  <a:gd name="T84" fmla="*/ 6 w 1861"/>
                  <a:gd name="T85" fmla="*/ 21 h 348"/>
                  <a:gd name="T86" fmla="*/ 4 w 1861"/>
                  <a:gd name="T87" fmla="*/ 25 h 348"/>
                  <a:gd name="T88" fmla="*/ 2 w 1861"/>
                  <a:gd name="T89" fmla="*/ 28 h 348"/>
                  <a:gd name="T90" fmla="*/ 1 w 1861"/>
                  <a:gd name="T91" fmla="*/ 29 h 348"/>
                  <a:gd name="T92" fmla="*/ 0 w 1861"/>
                  <a:gd name="T93" fmla="*/ 30 h 348"/>
                  <a:gd name="T94" fmla="*/ 0 w 1861"/>
                  <a:gd name="T95" fmla="*/ 32 h 348"/>
                  <a:gd name="T96" fmla="*/ 0 w 1861"/>
                  <a:gd name="T97" fmla="*/ 33 h 348"/>
                  <a:gd name="T98" fmla="*/ 0 w 1861"/>
                  <a:gd name="T99" fmla="*/ 34 h 348"/>
                  <a:gd name="T100" fmla="*/ 0 w 1861"/>
                  <a:gd name="T101" fmla="*/ 35 h 348"/>
                  <a:gd name="T102" fmla="*/ 0 w 1861"/>
                  <a:gd name="T103" fmla="*/ 36 h 348"/>
                  <a:gd name="T104" fmla="*/ 0 w 1861"/>
                  <a:gd name="T105" fmla="*/ 38 h 348"/>
                  <a:gd name="T106" fmla="*/ 0 w 1861"/>
                  <a:gd name="T107" fmla="*/ 39 h 348"/>
                  <a:gd name="T108" fmla="*/ 0 w 1861"/>
                  <a:gd name="T109" fmla="*/ 40 h 348"/>
                  <a:gd name="T110" fmla="*/ 1 w 1861"/>
                  <a:gd name="T111" fmla="*/ 41 h 348"/>
                  <a:gd name="T112" fmla="*/ 2 w 1861"/>
                  <a:gd name="T113" fmla="*/ 42 h 348"/>
                  <a:gd name="T114" fmla="*/ 4 w 1861"/>
                  <a:gd name="T115" fmla="*/ 42 h 348"/>
                  <a:gd name="T116" fmla="*/ 220 w 1861"/>
                  <a:gd name="T117" fmla="*/ 42 h 34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1861" h="348">
                    <a:moveTo>
                      <a:pt x="1829" y="348"/>
                    </a:moveTo>
                    <a:lnTo>
                      <a:pt x="1845" y="347"/>
                    </a:lnTo>
                    <a:lnTo>
                      <a:pt x="1856" y="342"/>
                    </a:lnTo>
                    <a:lnTo>
                      <a:pt x="1860" y="335"/>
                    </a:lnTo>
                    <a:lnTo>
                      <a:pt x="1861" y="324"/>
                    </a:lnTo>
                    <a:lnTo>
                      <a:pt x="1861" y="313"/>
                    </a:lnTo>
                    <a:lnTo>
                      <a:pt x="1861" y="301"/>
                    </a:lnTo>
                    <a:lnTo>
                      <a:pt x="1861" y="288"/>
                    </a:lnTo>
                    <a:lnTo>
                      <a:pt x="1861" y="278"/>
                    </a:lnTo>
                    <a:lnTo>
                      <a:pt x="1861" y="270"/>
                    </a:lnTo>
                    <a:lnTo>
                      <a:pt x="1860" y="261"/>
                    </a:lnTo>
                    <a:lnTo>
                      <a:pt x="1858" y="252"/>
                    </a:lnTo>
                    <a:lnTo>
                      <a:pt x="1852" y="243"/>
                    </a:lnTo>
                    <a:lnTo>
                      <a:pt x="1844" y="230"/>
                    </a:lnTo>
                    <a:lnTo>
                      <a:pt x="1828" y="205"/>
                    </a:lnTo>
                    <a:lnTo>
                      <a:pt x="1807" y="172"/>
                    </a:lnTo>
                    <a:lnTo>
                      <a:pt x="1783" y="135"/>
                    </a:lnTo>
                    <a:lnTo>
                      <a:pt x="1760" y="97"/>
                    </a:lnTo>
                    <a:lnTo>
                      <a:pt x="1738" y="62"/>
                    </a:lnTo>
                    <a:lnTo>
                      <a:pt x="1722" y="36"/>
                    </a:lnTo>
                    <a:lnTo>
                      <a:pt x="1713" y="21"/>
                    </a:lnTo>
                    <a:lnTo>
                      <a:pt x="1708" y="14"/>
                    </a:lnTo>
                    <a:lnTo>
                      <a:pt x="1702" y="9"/>
                    </a:lnTo>
                    <a:lnTo>
                      <a:pt x="1697" y="5"/>
                    </a:lnTo>
                    <a:lnTo>
                      <a:pt x="1691" y="2"/>
                    </a:lnTo>
                    <a:lnTo>
                      <a:pt x="1684" y="1"/>
                    </a:lnTo>
                    <a:lnTo>
                      <a:pt x="1677" y="0"/>
                    </a:lnTo>
                    <a:lnTo>
                      <a:pt x="1670" y="0"/>
                    </a:lnTo>
                    <a:lnTo>
                      <a:pt x="1664" y="0"/>
                    </a:lnTo>
                    <a:lnTo>
                      <a:pt x="197" y="0"/>
                    </a:lnTo>
                    <a:lnTo>
                      <a:pt x="191" y="0"/>
                    </a:lnTo>
                    <a:lnTo>
                      <a:pt x="184" y="0"/>
                    </a:lnTo>
                    <a:lnTo>
                      <a:pt x="178" y="1"/>
                    </a:lnTo>
                    <a:lnTo>
                      <a:pt x="172" y="2"/>
                    </a:lnTo>
                    <a:lnTo>
                      <a:pt x="165" y="5"/>
                    </a:lnTo>
                    <a:lnTo>
                      <a:pt x="159" y="9"/>
                    </a:lnTo>
                    <a:lnTo>
                      <a:pt x="153" y="14"/>
                    </a:lnTo>
                    <a:lnTo>
                      <a:pt x="149" y="21"/>
                    </a:lnTo>
                    <a:lnTo>
                      <a:pt x="140" y="36"/>
                    </a:lnTo>
                    <a:lnTo>
                      <a:pt x="123" y="62"/>
                    </a:lnTo>
                    <a:lnTo>
                      <a:pt x="101" y="97"/>
                    </a:lnTo>
                    <a:lnTo>
                      <a:pt x="78" y="135"/>
                    </a:lnTo>
                    <a:lnTo>
                      <a:pt x="54" y="172"/>
                    </a:lnTo>
                    <a:lnTo>
                      <a:pt x="34" y="205"/>
                    </a:lnTo>
                    <a:lnTo>
                      <a:pt x="17" y="230"/>
                    </a:lnTo>
                    <a:lnTo>
                      <a:pt x="9" y="243"/>
                    </a:lnTo>
                    <a:lnTo>
                      <a:pt x="4" y="252"/>
                    </a:lnTo>
                    <a:lnTo>
                      <a:pt x="1" y="261"/>
                    </a:lnTo>
                    <a:lnTo>
                      <a:pt x="0" y="270"/>
                    </a:lnTo>
                    <a:lnTo>
                      <a:pt x="0" y="278"/>
                    </a:lnTo>
                    <a:lnTo>
                      <a:pt x="0" y="288"/>
                    </a:lnTo>
                    <a:lnTo>
                      <a:pt x="0" y="301"/>
                    </a:lnTo>
                    <a:lnTo>
                      <a:pt x="0" y="313"/>
                    </a:lnTo>
                    <a:lnTo>
                      <a:pt x="0" y="324"/>
                    </a:lnTo>
                    <a:lnTo>
                      <a:pt x="1" y="335"/>
                    </a:lnTo>
                    <a:lnTo>
                      <a:pt x="6" y="342"/>
                    </a:lnTo>
                    <a:lnTo>
                      <a:pt x="16" y="347"/>
                    </a:lnTo>
                    <a:lnTo>
                      <a:pt x="32" y="348"/>
                    </a:lnTo>
                    <a:lnTo>
                      <a:pt x="1829" y="348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3" name="Freeform 75"/>
              <p:cNvSpPr>
                <a:spLocks noChangeAspect="1"/>
              </p:cNvSpPr>
              <p:nvPr/>
            </p:nvSpPr>
            <p:spPr bwMode="auto">
              <a:xfrm>
                <a:off x="4457" y="3273"/>
                <a:ext cx="4" cy="4"/>
              </a:xfrm>
              <a:custGeom>
                <a:avLst/>
                <a:gdLst>
                  <a:gd name="T0" fmla="*/ 3 w 37"/>
                  <a:gd name="T1" fmla="*/ 0 h 28"/>
                  <a:gd name="T2" fmla="*/ 3 w 37"/>
                  <a:gd name="T3" fmla="*/ 0 h 28"/>
                  <a:gd name="T4" fmla="*/ 3 w 37"/>
                  <a:gd name="T5" fmla="*/ 1 h 28"/>
                  <a:gd name="T6" fmla="*/ 3 w 37"/>
                  <a:gd name="T7" fmla="*/ 2 h 28"/>
                  <a:gd name="T8" fmla="*/ 2 w 37"/>
                  <a:gd name="T9" fmla="*/ 3 h 28"/>
                  <a:gd name="T10" fmla="*/ 0 w 37"/>
                  <a:gd name="T11" fmla="*/ 3 h 28"/>
                  <a:gd name="T12" fmla="*/ 0 w 37"/>
                  <a:gd name="T13" fmla="*/ 4 h 28"/>
                  <a:gd name="T14" fmla="*/ 2 w 37"/>
                  <a:gd name="T15" fmla="*/ 4 h 28"/>
                  <a:gd name="T16" fmla="*/ 3 w 37"/>
                  <a:gd name="T17" fmla="*/ 3 h 28"/>
                  <a:gd name="T18" fmla="*/ 4 w 37"/>
                  <a:gd name="T19" fmla="*/ 2 h 28"/>
                  <a:gd name="T20" fmla="*/ 4 w 37"/>
                  <a:gd name="T21" fmla="*/ 0 h 28"/>
                  <a:gd name="T22" fmla="*/ 4 w 37"/>
                  <a:gd name="T23" fmla="*/ 0 h 28"/>
                  <a:gd name="T24" fmla="*/ 3 w 37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lnTo>
                      <a:pt x="28" y="0"/>
                    </a:lnTo>
                    <a:lnTo>
                      <a:pt x="28" y="10"/>
                    </a:lnTo>
                    <a:lnTo>
                      <a:pt x="24" y="15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28"/>
                    </a:lnTo>
                    <a:lnTo>
                      <a:pt x="16" y="26"/>
                    </a:lnTo>
                    <a:lnTo>
                      <a:pt x="29" y="22"/>
                    </a:lnTo>
                    <a:lnTo>
                      <a:pt x="35" y="12"/>
                    </a:lnTo>
                    <a:lnTo>
                      <a:pt x="37" y="0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4" name="Freeform 76"/>
              <p:cNvSpPr>
                <a:spLocks noChangeAspect="1"/>
              </p:cNvSpPr>
              <p:nvPr/>
            </p:nvSpPr>
            <p:spPr bwMode="auto">
              <a:xfrm>
                <a:off x="4460" y="3267"/>
                <a:ext cx="1" cy="6"/>
              </a:xfrm>
              <a:custGeom>
                <a:avLst/>
                <a:gdLst>
                  <a:gd name="T0" fmla="*/ 0 w 9"/>
                  <a:gd name="T1" fmla="*/ 0 h 46"/>
                  <a:gd name="T2" fmla="*/ 0 w 9"/>
                  <a:gd name="T3" fmla="*/ 0 h 46"/>
                  <a:gd name="T4" fmla="*/ 0 w 9"/>
                  <a:gd name="T5" fmla="*/ 1 h 46"/>
                  <a:gd name="T6" fmla="*/ 0 w 9"/>
                  <a:gd name="T7" fmla="*/ 3 h 46"/>
                  <a:gd name="T8" fmla="*/ 0 w 9"/>
                  <a:gd name="T9" fmla="*/ 5 h 46"/>
                  <a:gd name="T10" fmla="*/ 0 w 9"/>
                  <a:gd name="T11" fmla="*/ 6 h 46"/>
                  <a:gd name="T12" fmla="*/ 1 w 9"/>
                  <a:gd name="T13" fmla="*/ 6 h 46"/>
                  <a:gd name="T14" fmla="*/ 1 w 9"/>
                  <a:gd name="T15" fmla="*/ 5 h 46"/>
                  <a:gd name="T16" fmla="*/ 1 w 9"/>
                  <a:gd name="T17" fmla="*/ 3 h 46"/>
                  <a:gd name="T18" fmla="*/ 1 w 9"/>
                  <a:gd name="T19" fmla="*/ 1 h 46"/>
                  <a:gd name="T20" fmla="*/ 1 w 9"/>
                  <a:gd name="T21" fmla="*/ 0 h 46"/>
                  <a:gd name="T22" fmla="*/ 1 w 9"/>
                  <a:gd name="T23" fmla="*/ 0 h 46"/>
                  <a:gd name="T24" fmla="*/ 0 w 9"/>
                  <a:gd name="T25" fmla="*/ 0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5" name="Freeform 77"/>
              <p:cNvSpPr>
                <a:spLocks noChangeAspect="1"/>
              </p:cNvSpPr>
              <p:nvPr/>
            </p:nvSpPr>
            <p:spPr bwMode="auto">
              <a:xfrm>
                <a:off x="4459" y="3263"/>
                <a:ext cx="2" cy="4"/>
              </a:xfrm>
              <a:custGeom>
                <a:avLst/>
                <a:gdLst>
                  <a:gd name="T0" fmla="*/ 0 w 17"/>
                  <a:gd name="T1" fmla="*/ 0 h 37"/>
                  <a:gd name="T2" fmla="*/ 0 w 17"/>
                  <a:gd name="T3" fmla="*/ 0 h 37"/>
                  <a:gd name="T4" fmla="*/ 1 w 17"/>
                  <a:gd name="T5" fmla="*/ 1 h 37"/>
                  <a:gd name="T6" fmla="*/ 1 w 17"/>
                  <a:gd name="T7" fmla="*/ 2 h 37"/>
                  <a:gd name="T8" fmla="*/ 1 w 17"/>
                  <a:gd name="T9" fmla="*/ 3 h 37"/>
                  <a:gd name="T10" fmla="*/ 1 w 17"/>
                  <a:gd name="T11" fmla="*/ 4 h 37"/>
                  <a:gd name="T12" fmla="*/ 2 w 17"/>
                  <a:gd name="T13" fmla="*/ 4 h 37"/>
                  <a:gd name="T14" fmla="*/ 2 w 17"/>
                  <a:gd name="T15" fmla="*/ 3 h 37"/>
                  <a:gd name="T16" fmla="*/ 2 w 17"/>
                  <a:gd name="T17" fmla="*/ 2 h 37"/>
                  <a:gd name="T18" fmla="*/ 1 w 17"/>
                  <a:gd name="T19" fmla="*/ 1 h 37"/>
                  <a:gd name="T20" fmla="*/ 1 w 17"/>
                  <a:gd name="T21" fmla="*/ 0 h 37"/>
                  <a:gd name="T22" fmla="*/ 1 w 17"/>
                  <a:gd name="T23" fmla="*/ 0 h 37"/>
                  <a:gd name="T24" fmla="*/ 0 w 17"/>
                  <a:gd name="T25" fmla="*/ 0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" h="37">
                    <a:moveTo>
                      <a:pt x="0" y="4"/>
                    </a:moveTo>
                    <a:lnTo>
                      <a:pt x="0" y="4"/>
                    </a:lnTo>
                    <a:lnTo>
                      <a:pt x="5" y="12"/>
                    </a:lnTo>
                    <a:lnTo>
                      <a:pt x="8" y="20"/>
                    </a:lnTo>
                    <a:lnTo>
                      <a:pt x="9" y="29"/>
                    </a:lnTo>
                    <a:lnTo>
                      <a:pt x="8" y="37"/>
                    </a:lnTo>
                    <a:lnTo>
                      <a:pt x="17" y="37"/>
                    </a:lnTo>
                    <a:lnTo>
                      <a:pt x="16" y="29"/>
                    </a:lnTo>
                    <a:lnTo>
                      <a:pt x="15" y="20"/>
                    </a:lnTo>
                    <a:lnTo>
                      <a:pt x="12" y="10"/>
                    </a:lnTo>
                    <a:lnTo>
                      <a:pt x="7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6" name="Freeform 78"/>
              <p:cNvSpPr>
                <a:spLocks noChangeAspect="1"/>
              </p:cNvSpPr>
              <p:nvPr/>
            </p:nvSpPr>
            <p:spPr bwMode="auto">
              <a:xfrm>
                <a:off x="4442" y="3237"/>
                <a:ext cx="18" cy="27"/>
              </a:xfrm>
              <a:custGeom>
                <a:avLst/>
                <a:gdLst>
                  <a:gd name="T0" fmla="*/ 0 w 147"/>
                  <a:gd name="T1" fmla="*/ 0 h 225"/>
                  <a:gd name="T2" fmla="*/ 0 w 147"/>
                  <a:gd name="T3" fmla="*/ 0 h 225"/>
                  <a:gd name="T4" fmla="*/ 1 w 147"/>
                  <a:gd name="T5" fmla="*/ 2 h 225"/>
                  <a:gd name="T6" fmla="*/ 3 w 147"/>
                  <a:gd name="T7" fmla="*/ 5 h 225"/>
                  <a:gd name="T8" fmla="*/ 6 w 147"/>
                  <a:gd name="T9" fmla="*/ 9 h 225"/>
                  <a:gd name="T10" fmla="*/ 9 w 147"/>
                  <a:gd name="T11" fmla="*/ 14 h 225"/>
                  <a:gd name="T12" fmla="*/ 12 w 147"/>
                  <a:gd name="T13" fmla="*/ 18 h 225"/>
                  <a:gd name="T14" fmla="*/ 14 w 147"/>
                  <a:gd name="T15" fmla="*/ 22 h 225"/>
                  <a:gd name="T16" fmla="*/ 16 w 147"/>
                  <a:gd name="T17" fmla="*/ 26 h 225"/>
                  <a:gd name="T18" fmla="*/ 17 w 147"/>
                  <a:gd name="T19" fmla="*/ 27 h 225"/>
                  <a:gd name="T20" fmla="*/ 18 w 147"/>
                  <a:gd name="T21" fmla="*/ 27 h 225"/>
                  <a:gd name="T22" fmla="*/ 17 w 147"/>
                  <a:gd name="T23" fmla="*/ 25 h 225"/>
                  <a:gd name="T24" fmla="*/ 15 w 147"/>
                  <a:gd name="T25" fmla="*/ 22 h 225"/>
                  <a:gd name="T26" fmla="*/ 12 w 147"/>
                  <a:gd name="T27" fmla="*/ 18 h 225"/>
                  <a:gd name="T28" fmla="*/ 9 w 147"/>
                  <a:gd name="T29" fmla="*/ 13 h 225"/>
                  <a:gd name="T30" fmla="*/ 7 w 147"/>
                  <a:gd name="T31" fmla="*/ 9 h 225"/>
                  <a:gd name="T32" fmla="*/ 4 w 147"/>
                  <a:gd name="T33" fmla="*/ 5 h 225"/>
                  <a:gd name="T34" fmla="*/ 2 w 147"/>
                  <a:gd name="T35" fmla="*/ 2 h 225"/>
                  <a:gd name="T36" fmla="*/ 1 w 147"/>
                  <a:gd name="T37" fmla="*/ 0 h 225"/>
                  <a:gd name="T38" fmla="*/ 1 w 147"/>
                  <a:gd name="T39" fmla="*/ 0 h 225"/>
                  <a:gd name="T40" fmla="*/ 0 w 147"/>
                  <a:gd name="T41" fmla="*/ 0 h 22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7" h="225">
                    <a:moveTo>
                      <a:pt x="0" y="2"/>
                    </a:moveTo>
                    <a:lnTo>
                      <a:pt x="0" y="2"/>
                    </a:lnTo>
                    <a:lnTo>
                      <a:pt x="9" y="18"/>
                    </a:lnTo>
                    <a:lnTo>
                      <a:pt x="26" y="44"/>
                    </a:lnTo>
                    <a:lnTo>
                      <a:pt x="47" y="79"/>
                    </a:lnTo>
                    <a:lnTo>
                      <a:pt x="70" y="117"/>
                    </a:lnTo>
                    <a:lnTo>
                      <a:pt x="95" y="154"/>
                    </a:lnTo>
                    <a:lnTo>
                      <a:pt x="115" y="187"/>
                    </a:lnTo>
                    <a:lnTo>
                      <a:pt x="132" y="213"/>
                    </a:lnTo>
                    <a:lnTo>
                      <a:pt x="140" y="225"/>
                    </a:lnTo>
                    <a:lnTo>
                      <a:pt x="147" y="221"/>
                    </a:lnTo>
                    <a:lnTo>
                      <a:pt x="138" y="208"/>
                    </a:lnTo>
                    <a:lnTo>
                      <a:pt x="122" y="183"/>
                    </a:lnTo>
                    <a:lnTo>
                      <a:pt x="102" y="149"/>
                    </a:lnTo>
                    <a:lnTo>
                      <a:pt x="77" y="112"/>
                    </a:lnTo>
                    <a:lnTo>
                      <a:pt x="54" y="74"/>
                    </a:lnTo>
                    <a:lnTo>
                      <a:pt x="32" y="40"/>
                    </a:lnTo>
                    <a:lnTo>
                      <a:pt x="16" y="13"/>
                    </a:lnTo>
                    <a:lnTo>
                      <a:pt x="7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7" name="Freeform 79"/>
              <p:cNvSpPr>
                <a:spLocks noChangeAspect="1"/>
              </p:cNvSpPr>
              <p:nvPr/>
            </p:nvSpPr>
            <p:spPr bwMode="auto">
              <a:xfrm>
                <a:off x="4436" y="3234"/>
                <a:ext cx="7" cy="3"/>
              </a:xfrm>
              <a:custGeom>
                <a:avLst/>
                <a:gdLst>
                  <a:gd name="T0" fmla="*/ 1 w 56"/>
                  <a:gd name="T1" fmla="*/ 1 h 27"/>
                  <a:gd name="T2" fmla="*/ 1 w 56"/>
                  <a:gd name="T3" fmla="*/ 1 h 27"/>
                  <a:gd name="T4" fmla="*/ 1 w 56"/>
                  <a:gd name="T5" fmla="*/ 1 h 27"/>
                  <a:gd name="T6" fmla="*/ 2 w 56"/>
                  <a:gd name="T7" fmla="*/ 1 h 27"/>
                  <a:gd name="T8" fmla="*/ 3 w 56"/>
                  <a:gd name="T9" fmla="*/ 1 h 27"/>
                  <a:gd name="T10" fmla="*/ 4 w 56"/>
                  <a:gd name="T11" fmla="*/ 1 h 27"/>
                  <a:gd name="T12" fmla="*/ 4 w 56"/>
                  <a:gd name="T13" fmla="*/ 1 h 27"/>
                  <a:gd name="T14" fmla="*/ 5 w 56"/>
                  <a:gd name="T15" fmla="*/ 2 h 27"/>
                  <a:gd name="T16" fmla="*/ 6 w 56"/>
                  <a:gd name="T17" fmla="*/ 2 h 27"/>
                  <a:gd name="T18" fmla="*/ 6 w 56"/>
                  <a:gd name="T19" fmla="*/ 3 h 27"/>
                  <a:gd name="T20" fmla="*/ 7 w 56"/>
                  <a:gd name="T21" fmla="*/ 3 h 27"/>
                  <a:gd name="T22" fmla="*/ 6 w 56"/>
                  <a:gd name="T23" fmla="*/ 2 h 27"/>
                  <a:gd name="T24" fmla="*/ 6 w 56"/>
                  <a:gd name="T25" fmla="*/ 1 h 27"/>
                  <a:gd name="T26" fmla="*/ 5 w 56"/>
                  <a:gd name="T27" fmla="*/ 1 h 27"/>
                  <a:gd name="T28" fmla="*/ 4 w 56"/>
                  <a:gd name="T29" fmla="*/ 0 h 27"/>
                  <a:gd name="T30" fmla="*/ 3 w 56"/>
                  <a:gd name="T31" fmla="*/ 0 h 27"/>
                  <a:gd name="T32" fmla="*/ 2 w 56"/>
                  <a:gd name="T33" fmla="*/ 0 h 27"/>
                  <a:gd name="T34" fmla="*/ 1 w 56"/>
                  <a:gd name="T35" fmla="*/ 0 h 27"/>
                  <a:gd name="T36" fmla="*/ 1 w 56"/>
                  <a:gd name="T37" fmla="*/ 0 h 27"/>
                  <a:gd name="T38" fmla="*/ 1 w 56"/>
                  <a:gd name="T39" fmla="*/ 0 h 27"/>
                  <a:gd name="T40" fmla="*/ 1 w 56"/>
                  <a:gd name="T41" fmla="*/ 0 h 27"/>
                  <a:gd name="T42" fmla="*/ 0 w 56"/>
                  <a:gd name="T43" fmla="*/ 0 h 27"/>
                  <a:gd name="T44" fmla="*/ 0 w 56"/>
                  <a:gd name="T45" fmla="*/ 1 h 27"/>
                  <a:gd name="T46" fmla="*/ 0 w 56"/>
                  <a:gd name="T47" fmla="*/ 1 h 27"/>
                  <a:gd name="T48" fmla="*/ 1 w 56"/>
                  <a:gd name="T49" fmla="*/ 1 h 2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56" h="27">
                    <a:moveTo>
                      <a:pt x="4" y="10"/>
                    </a:moveTo>
                    <a:lnTo>
                      <a:pt x="4" y="10"/>
                    </a:lnTo>
                    <a:lnTo>
                      <a:pt x="10" y="10"/>
                    </a:lnTo>
                    <a:lnTo>
                      <a:pt x="17" y="8"/>
                    </a:lnTo>
                    <a:lnTo>
                      <a:pt x="24" y="10"/>
                    </a:lnTo>
                    <a:lnTo>
                      <a:pt x="30" y="11"/>
                    </a:lnTo>
                    <a:lnTo>
                      <a:pt x="34" y="13"/>
                    </a:lnTo>
                    <a:lnTo>
                      <a:pt x="40" y="18"/>
                    </a:lnTo>
                    <a:lnTo>
                      <a:pt x="46" y="21"/>
                    </a:lnTo>
                    <a:lnTo>
                      <a:pt x="49" y="27"/>
                    </a:lnTo>
                    <a:lnTo>
                      <a:pt x="56" y="25"/>
                    </a:lnTo>
                    <a:lnTo>
                      <a:pt x="50" y="16"/>
                    </a:lnTo>
                    <a:lnTo>
                      <a:pt x="45" y="11"/>
                    </a:lnTo>
                    <a:lnTo>
                      <a:pt x="39" y="6"/>
                    </a:lnTo>
                    <a:lnTo>
                      <a:pt x="32" y="4"/>
                    </a:lnTo>
                    <a:lnTo>
                      <a:pt x="24" y="3"/>
                    </a:lnTo>
                    <a:lnTo>
                      <a:pt x="17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8" name="Freeform 80"/>
              <p:cNvSpPr>
                <a:spLocks noChangeAspect="1"/>
              </p:cNvSpPr>
              <p:nvPr/>
            </p:nvSpPr>
            <p:spPr bwMode="auto">
              <a:xfrm>
                <a:off x="4260" y="3234"/>
                <a:ext cx="177" cy="1"/>
              </a:xfrm>
              <a:custGeom>
                <a:avLst/>
                <a:gdLst>
                  <a:gd name="T0" fmla="*/ 1 w 1472"/>
                  <a:gd name="T1" fmla="*/ 1 h 10"/>
                  <a:gd name="T2" fmla="*/ 1 w 1472"/>
                  <a:gd name="T3" fmla="*/ 1 h 10"/>
                  <a:gd name="T4" fmla="*/ 177 w 1472"/>
                  <a:gd name="T5" fmla="*/ 1 h 10"/>
                  <a:gd name="T6" fmla="*/ 177 w 1472"/>
                  <a:gd name="T7" fmla="*/ 0 h 10"/>
                  <a:gd name="T8" fmla="*/ 1 w 1472"/>
                  <a:gd name="T9" fmla="*/ 0 h 10"/>
                  <a:gd name="T10" fmla="*/ 1 w 1472"/>
                  <a:gd name="T11" fmla="*/ 0 h 10"/>
                  <a:gd name="T12" fmla="*/ 1 w 1472"/>
                  <a:gd name="T13" fmla="*/ 0 h 10"/>
                  <a:gd name="T14" fmla="*/ 0 w 1472"/>
                  <a:gd name="T15" fmla="*/ 0 h 10"/>
                  <a:gd name="T16" fmla="*/ 0 w 1472"/>
                  <a:gd name="T17" fmla="*/ 1 h 10"/>
                  <a:gd name="T18" fmla="*/ 0 w 1472"/>
                  <a:gd name="T19" fmla="*/ 1 h 10"/>
                  <a:gd name="T20" fmla="*/ 1 w 1472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72" h="10">
                    <a:moveTo>
                      <a:pt x="5" y="10"/>
                    </a:moveTo>
                    <a:lnTo>
                      <a:pt x="5" y="10"/>
                    </a:lnTo>
                    <a:lnTo>
                      <a:pt x="1472" y="10"/>
                    </a:lnTo>
                    <a:lnTo>
                      <a:pt x="1472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8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99" name="Freeform 81"/>
              <p:cNvSpPr>
                <a:spLocks noChangeAspect="1"/>
              </p:cNvSpPr>
              <p:nvPr/>
            </p:nvSpPr>
            <p:spPr bwMode="auto">
              <a:xfrm>
                <a:off x="4255" y="3234"/>
                <a:ext cx="6" cy="3"/>
              </a:xfrm>
              <a:custGeom>
                <a:avLst/>
                <a:gdLst>
                  <a:gd name="T0" fmla="*/ 1 w 52"/>
                  <a:gd name="T1" fmla="*/ 3 h 27"/>
                  <a:gd name="T2" fmla="*/ 1 w 52"/>
                  <a:gd name="T3" fmla="*/ 3 h 27"/>
                  <a:gd name="T4" fmla="*/ 1 w 52"/>
                  <a:gd name="T5" fmla="*/ 2 h 27"/>
                  <a:gd name="T6" fmla="*/ 2 w 52"/>
                  <a:gd name="T7" fmla="*/ 2 h 27"/>
                  <a:gd name="T8" fmla="*/ 2 w 52"/>
                  <a:gd name="T9" fmla="*/ 1 h 27"/>
                  <a:gd name="T10" fmla="*/ 3 w 52"/>
                  <a:gd name="T11" fmla="*/ 1 h 27"/>
                  <a:gd name="T12" fmla="*/ 4 w 52"/>
                  <a:gd name="T13" fmla="*/ 1 h 27"/>
                  <a:gd name="T14" fmla="*/ 5 w 52"/>
                  <a:gd name="T15" fmla="*/ 1 h 27"/>
                  <a:gd name="T16" fmla="*/ 5 w 52"/>
                  <a:gd name="T17" fmla="*/ 1 h 27"/>
                  <a:gd name="T18" fmla="*/ 6 w 52"/>
                  <a:gd name="T19" fmla="*/ 1 h 27"/>
                  <a:gd name="T20" fmla="*/ 6 w 52"/>
                  <a:gd name="T21" fmla="*/ 0 h 27"/>
                  <a:gd name="T22" fmla="*/ 5 w 52"/>
                  <a:gd name="T23" fmla="*/ 0 h 27"/>
                  <a:gd name="T24" fmla="*/ 5 w 52"/>
                  <a:gd name="T25" fmla="*/ 0 h 27"/>
                  <a:gd name="T26" fmla="*/ 4 w 52"/>
                  <a:gd name="T27" fmla="*/ 0 h 27"/>
                  <a:gd name="T28" fmla="*/ 3 w 52"/>
                  <a:gd name="T29" fmla="*/ 0 h 27"/>
                  <a:gd name="T30" fmla="*/ 2 w 52"/>
                  <a:gd name="T31" fmla="*/ 1 h 27"/>
                  <a:gd name="T32" fmla="*/ 1 w 52"/>
                  <a:gd name="T33" fmla="*/ 1 h 27"/>
                  <a:gd name="T34" fmla="*/ 1 w 52"/>
                  <a:gd name="T35" fmla="*/ 2 h 27"/>
                  <a:gd name="T36" fmla="*/ 0 w 52"/>
                  <a:gd name="T37" fmla="*/ 3 h 27"/>
                  <a:gd name="T38" fmla="*/ 0 w 52"/>
                  <a:gd name="T39" fmla="*/ 3 h 27"/>
                  <a:gd name="T40" fmla="*/ 1 w 52"/>
                  <a:gd name="T41" fmla="*/ 3 h 2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2" h="27">
                    <a:moveTo>
                      <a:pt x="7" y="27"/>
                    </a:moveTo>
                    <a:lnTo>
                      <a:pt x="7" y="27"/>
                    </a:lnTo>
                    <a:lnTo>
                      <a:pt x="11" y="21"/>
                    </a:lnTo>
                    <a:lnTo>
                      <a:pt x="16" y="18"/>
                    </a:lnTo>
                    <a:lnTo>
                      <a:pt x="21" y="13"/>
                    </a:lnTo>
                    <a:lnTo>
                      <a:pt x="28" y="11"/>
                    </a:lnTo>
                    <a:lnTo>
                      <a:pt x="33" y="10"/>
                    </a:lnTo>
                    <a:lnTo>
                      <a:pt x="39" y="8"/>
                    </a:lnTo>
                    <a:lnTo>
                      <a:pt x="46" y="10"/>
                    </a:lnTo>
                    <a:lnTo>
                      <a:pt x="52" y="10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39" y="2"/>
                    </a:lnTo>
                    <a:lnTo>
                      <a:pt x="33" y="3"/>
                    </a:lnTo>
                    <a:lnTo>
                      <a:pt x="26" y="4"/>
                    </a:lnTo>
                    <a:lnTo>
                      <a:pt x="19" y="6"/>
                    </a:lnTo>
                    <a:lnTo>
                      <a:pt x="12" y="11"/>
                    </a:lnTo>
                    <a:lnTo>
                      <a:pt x="6" y="16"/>
                    </a:lnTo>
                    <a:lnTo>
                      <a:pt x="0" y="25"/>
                    </a:lnTo>
                    <a:lnTo>
                      <a:pt x="7" y="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0" name="Freeform 82"/>
              <p:cNvSpPr>
                <a:spLocks noChangeAspect="1"/>
              </p:cNvSpPr>
              <p:nvPr/>
            </p:nvSpPr>
            <p:spPr bwMode="auto">
              <a:xfrm>
                <a:off x="4238" y="3237"/>
                <a:ext cx="18" cy="27"/>
              </a:xfrm>
              <a:custGeom>
                <a:avLst/>
                <a:gdLst>
                  <a:gd name="T0" fmla="*/ 1 w 146"/>
                  <a:gd name="T1" fmla="*/ 27 h 225"/>
                  <a:gd name="T2" fmla="*/ 1 w 146"/>
                  <a:gd name="T3" fmla="*/ 27 h 225"/>
                  <a:gd name="T4" fmla="*/ 2 w 146"/>
                  <a:gd name="T5" fmla="*/ 26 h 225"/>
                  <a:gd name="T6" fmla="*/ 4 w 146"/>
                  <a:gd name="T7" fmla="*/ 22 h 225"/>
                  <a:gd name="T8" fmla="*/ 6 w 146"/>
                  <a:gd name="T9" fmla="*/ 18 h 225"/>
                  <a:gd name="T10" fmla="*/ 9 w 146"/>
                  <a:gd name="T11" fmla="*/ 14 h 225"/>
                  <a:gd name="T12" fmla="*/ 12 w 146"/>
                  <a:gd name="T13" fmla="*/ 9 h 225"/>
                  <a:gd name="T14" fmla="*/ 15 w 146"/>
                  <a:gd name="T15" fmla="*/ 5 h 225"/>
                  <a:gd name="T16" fmla="*/ 17 w 146"/>
                  <a:gd name="T17" fmla="*/ 2 h 225"/>
                  <a:gd name="T18" fmla="*/ 18 w 146"/>
                  <a:gd name="T19" fmla="*/ 0 h 225"/>
                  <a:gd name="T20" fmla="*/ 17 w 146"/>
                  <a:gd name="T21" fmla="*/ 0 h 225"/>
                  <a:gd name="T22" fmla="*/ 16 w 146"/>
                  <a:gd name="T23" fmla="*/ 2 h 225"/>
                  <a:gd name="T24" fmla="*/ 14 w 146"/>
                  <a:gd name="T25" fmla="*/ 5 h 225"/>
                  <a:gd name="T26" fmla="*/ 11 w 146"/>
                  <a:gd name="T27" fmla="*/ 9 h 225"/>
                  <a:gd name="T28" fmla="*/ 9 w 146"/>
                  <a:gd name="T29" fmla="*/ 13 h 225"/>
                  <a:gd name="T30" fmla="*/ 6 w 146"/>
                  <a:gd name="T31" fmla="*/ 18 h 225"/>
                  <a:gd name="T32" fmla="*/ 3 w 146"/>
                  <a:gd name="T33" fmla="*/ 22 h 225"/>
                  <a:gd name="T34" fmla="*/ 1 w 146"/>
                  <a:gd name="T35" fmla="*/ 25 h 225"/>
                  <a:gd name="T36" fmla="*/ 0 w 146"/>
                  <a:gd name="T37" fmla="*/ 27 h 225"/>
                  <a:gd name="T38" fmla="*/ 0 w 146"/>
                  <a:gd name="T39" fmla="*/ 27 h 225"/>
                  <a:gd name="T40" fmla="*/ 1 w 146"/>
                  <a:gd name="T41" fmla="*/ 27 h 22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6" h="225">
                    <a:moveTo>
                      <a:pt x="7" y="225"/>
                    </a:moveTo>
                    <a:lnTo>
                      <a:pt x="7" y="225"/>
                    </a:lnTo>
                    <a:lnTo>
                      <a:pt x="15" y="213"/>
                    </a:lnTo>
                    <a:lnTo>
                      <a:pt x="31" y="187"/>
                    </a:lnTo>
                    <a:lnTo>
                      <a:pt x="52" y="154"/>
                    </a:lnTo>
                    <a:lnTo>
                      <a:pt x="76" y="117"/>
                    </a:lnTo>
                    <a:lnTo>
                      <a:pt x="99" y="79"/>
                    </a:lnTo>
                    <a:lnTo>
                      <a:pt x="121" y="44"/>
                    </a:lnTo>
                    <a:lnTo>
                      <a:pt x="137" y="18"/>
                    </a:lnTo>
                    <a:lnTo>
                      <a:pt x="146" y="2"/>
                    </a:lnTo>
                    <a:lnTo>
                      <a:pt x="139" y="0"/>
                    </a:lnTo>
                    <a:lnTo>
                      <a:pt x="130" y="13"/>
                    </a:lnTo>
                    <a:lnTo>
                      <a:pt x="114" y="40"/>
                    </a:lnTo>
                    <a:lnTo>
                      <a:pt x="92" y="74"/>
                    </a:lnTo>
                    <a:lnTo>
                      <a:pt x="69" y="112"/>
                    </a:lnTo>
                    <a:lnTo>
                      <a:pt x="45" y="149"/>
                    </a:lnTo>
                    <a:lnTo>
                      <a:pt x="24" y="183"/>
                    </a:lnTo>
                    <a:lnTo>
                      <a:pt x="8" y="208"/>
                    </a:lnTo>
                    <a:lnTo>
                      <a:pt x="0" y="221"/>
                    </a:lnTo>
                    <a:lnTo>
                      <a:pt x="7" y="2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1" name="Freeform 83"/>
              <p:cNvSpPr>
                <a:spLocks noChangeAspect="1"/>
              </p:cNvSpPr>
              <p:nvPr/>
            </p:nvSpPr>
            <p:spPr bwMode="auto">
              <a:xfrm>
                <a:off x="4237" y="3263"/>
                <a:ext cx="2" cy="4"/>
              </a:xfrm>
              <a:custGeom>
                <a:avLst/>
                <a:gdLst>
                  <a:gd name="T0" fmla="*/ 1 w 17"/>
                  <a:gd name="T1" fmla="*/ 4 h 37"/>
                  <a:gd name="T2" fmla="*/ 1 w 17"/>
                  <a:gd name="T3" fmla="*/ 4 h 37"/>
                  <a:gd name="T4" fmla="*/ 1 w 17"/>
                  <a:gd name="T5" fmla="*/ 3 h 37"/>
                  <a:gd name="T6" fmla="*/ 1 w 17"/>
                  <a:gd name="T7" fmla="*/ 2 h 37"/>
                  <a:gd name="T8" fmla="*/ 1 w 17"/>
                  <a:gd name="T9" fmla="*/ 1 h 37"/>
                  <a:gd name="T10" fmla="*/ 2 w 17"/>
                  <a:gd name="T11" fmla="*/ 0 h 37"/>
                  <a:gd name="T12" fmla="*/ 1 w 17"/>
                  <a:gd name="T13" fmla="*/ 0 h 37"/>
                  <a:gd name="T14" fmla="*/ 0 w 17"/>
                  <a:gd name="T15" fmla="*/ 1 h 37"/>
                  <a:gd name="T16" fmla="*/ 0 w 17"/>
                  <a:gd name="T17" fmla="*/ 2 h 37"/>
                  <a:gd name="T18" fmla="*/ 0 w 17"/>
                  <a:gd name="T19" fmla="*/ 3 h 37"/>
                  <a:gd name="T20" fmla="*/ 0 w 17"/>
                  <a:gd name="T21" fmla="*/ 4 h 37"/>
                  <a:gd name="T22" fmla="*/ 0 w 17"/>
                  <a:gd name="T23" fmla="*/ 4 h 37"/>
                  <a:gd name="T24" fmla="*/ 1 w 17"/>
                  <a:gd name="T25" fmla="*/ 4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" h="37">
                    <a:moveTo>
                      <a:pt x="9" y="37"/>
                    </a:moveTo>
                    <a:lnTo>
                      <a:pt x="9" y="37"/>
                    </a:lnTo>
                    <a:lnTo>
                      <a:pt x="8" y="29"/>
                    </a:lnTo>
                    <a:lnTo>
                      <a:pt x="9" y="20"/>
                    </a:lnTo>
                    <a:lnTo>
                      <a:pt x="11" y="12"/>
                    </a:lnTo>
                    <a:lnTo>
                      <a:pt x="17" y="4"/>
                    </a:lnTo>
                    <a:lnTo>
                      <a:pt x="10" y="0"/>
                    </a:lnTo>
                    <a:lnTo>
                      <a:pt x="4" y="10"/>
                    </a:lnTo>
                    <a:lnTo>
                      <a:pt x="2" y="20"/>
                    </a:lnTo>
                    <a:lnTo>
                      <a:pt x="1" y="29"/>
                    </a:lnTo>
                    <a:lnTo>
                      <a:pt x="0" y="37"/>
                    </a:lnTo>
                    <a:lnTo>
                      <a:pt x="9" y="3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2" name="Freeform 84"/>
              <p:cNvSpPr>
                <a:spLocks noChangeAspect="1"/>
              </p:cNvSpPr>
              <p:nvPr/>
            </p:nvSpPr>
            <p:spPr bwMode="auto">
              <a:xfrm>
                <a:off x="4237" y="3267"/>
                <a:ext cx="1" cy="6"/>
              </a:xfrm>
              <a:custGeom>
                <a:avLst/>
                <a:gdLst>
                  <a:gd name="T0" fmla="*/ 1 w 9"/>
                  <a:gd name="T1" fmla="*/ 6 h 46"/>
                  <a:gd name="T2" fmla="*/ 1 w 9"/>
                  <a:gd name="T3" fmla="*/ 6 h 46"/>
                  <a:gd name="T4" fmla="*/ 1 w 9"/>
                  <a:gd name="T5" fmla="*/ 5 h 46"/>
                  <a:gd name="T6" fmla="*/ 1 w 9"/>
                  <a:gd name="T7" fmla="*/ 3 h 46"/>
                  <a:gd name="T8" fmla="*/ 1 w 9"/>
                  <a:gd name="T9" fmla="*/ 1 h 46"/>
                  <a:gd name="T10" fmla="*/ 1 w 9"/>
                  <a:gd name="T11" fmla="*/ 0 h 46"/>
                  <a:gd name="T12" fmla="*/ 0 w 9"/>
                  <a:gd name="T13" fmla="*/ 0 h 46"/>
                  <a:gd name="T14" fmla="*/ 0 w 9"/>
                  <a:gd name="T15" fmla="*/ 1 h 46"/>
                  <a:gd name="T16" fmla="*/ 0 w 9"/>
                  <a:gd name="T17" fmla="*/ 3 h 46"/>
                  <a:gd name="T18" fmla="*/ 0 w 9"/>
                  <a:gd name="T19" fmla="*/ 5 h 46"/>
                  <a:gd name="T20" fmla="*/ 0 w 9"/>
                  <a:gd name="T21" fmla="*/ 6 h 46"/>
                  <a:gd name="T22" fmla="*/ 0 w 9"/>
                  <a:gd name="T23" fmla="*/ 6 h 46"/>
                  <a:gd name="T24" fmla="*/ 1 w 9"/>
                  <a:gd name="T25" fmla="*/ 6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9" y="46"/>
                    </a:move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3" name="Freeform 85"/>
              <p:cNvSpPr>
                <a:spLocks noChangeAspect="1"/>
              </p:cNvSpPr>
              <p:nvPr/>
            </p:nvSpPr>
            <p:spPr bwMode="auto">
              <a:xfrm>
                <a:off x="4237" y="3273"/>
                <a:ext cx="5" cy="4"/>
              </a:xfrm>
              <a:custGeom>
                <a:avLst/>
                <a:gdLst>
                  <a:gd name="T0" fmla="*/ 4 w 41"/>
                  <a:gd name="T1" fmla="*/ 3 h 28"/>
                  <a:gd name="T2" fmla="*/ 4 w 41"/>
                  <a:gd name="T3" fmla="*/ 3 h 28"/>
                  <a:gd name="T4" fmla="*/ 2 w 41"/>
                  <a:gd name="T5" fmla="*/ 3 h 28"/>
                  <a:gd name="T6" fmla="*/ 1 w 41"/>
                  <a:gd name="T7" fmla="*/ 2 h 28"/>
                  <a:gd name="T8" fmla="*/ 1 w 41"/>
                  <a:gd name="T9" fmla="*/ 1 h 28"/>
                  <a:gd name="T10" fmla="*/ 1 w 41"/>
                  <a:gd name="T11" fmla="*/ 0 h 28"/>
                  <a:gd name="T12" fmla="*/ 0 w 41"/>
                  <a:gd name="T13" fmla="*/ 0 h 28"/>
                  <a:gd name="T14" fmla="*/ 0 w 41"/>
                  <a:gd name="T15" fmla="*/ 2 h 28"/>
                  <a:gd name="T16" fmla="*/ 1 w 41"/>
                  <a:gd name="T17" fmla="*/ 3 h 28"/>
                  <a:gd name="T18" fmla="*/ 2 w 41"/>
                  <a:gd name="T19" fmla="*/ 4 h 28"/>
                  <a:gd name="T20" fmla="*/ 4 w 41"/>
                  <a:gd name="T21" fmla="*/ 4 h 28"/>
                  <a:gd name="T22" fmla="*/ 4 w 41"/>
                  <a:gd name="T23" fmla="*/ 4 h 28"/>
                  <a:gd name="T24" fmla="*/ 4 w 41"/>
                  <a:gd name="T25" fmla="*/ 4 h 28"/>
                  <a:gd name="T26" fmla="*/ 5 w 41"/>
                  <a:gd name="T27" fmla="*/ 4 h 28"/>
                  <a:gd name="T28" fmla="*/ 5 w 41"/>
                  <a:gd name="T29" fmla="*/ 3 h 28"/>
                  <a:gd name="T30" fmla="*/ 5 w 41"/>
                  <a:gd name="T31" fmla="*/ 3 h 28"/>
                  <a:gd name="T32" fmla="*/ 4 w 41"/>
                  <a:gd name="T33" fmla="*/ 3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1" h="28">
                    <a:moveTo>
                      <a:pt x="36" y="19"/>
                    </a:moveTo>
                    <a:lnTo>
                      <a:pt x="36" y="19"/>
                    </a:lnTo>
                    <a:lnTo>
                      <a:pt x="20" y="19"/>
                    </a:lnTo>
                    <a:lnTo>
                      <a:pt x="12" y="15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12"/>
                    </a:lnTo>
                    <a:lnTo>
                      <a:pt x="8" y="22"/>
                    </a:lnTo>
                    <a:lnTo>
                      <a:pt x="20" y="26"/>
                    </a:lnTo>
                    <a:lnTo>
                      <a:pt x="36" y="28"/>
                    </a:lnTo>
                    <a:lnTo>
                      <a:pt x="40" y="27"/>
                    </a:lnTo>
                    <a:lnTo>
                      <a:pt x="41" y="24"/>
                    </a:lnTo>
                    <a:lnTo>
                      <a:pt x="40" y="20"/>
                    </a:lnTo>
                    <a:lnTo>
                      <a:pt x="36" y="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4" name="Freeform 86"/>
              <p:cNvSpPr>
                <a:spLocks noChangeAspect="1"/>
              </p:cNvSpPr>
              <p:nvPr/>
            </p:nvSpPr>
            <p:spPr bwMode="auto">
              <a:xfrm>
                <a:off x="4241" y="3275"/>
                <a:ext cx="216" cy="2"/>
              </a:xfrm>
              <a:custGeom>
                <a:avLst/>
                <a:gdLst>
                  <a:gd name="T0" fmla="*/ 215 w 1802"/>
                  <a:gd name="T1" fmla="*/ 0 h 9"/>
                  <a:gd name="T2" fmla="*/ 215 w 1802"/>
                  <a:gd name="T3" fmla="*/ 0 h 9"/>
                  <a:gd name="T4" fmla="*/ 0 w 1802"/>
                  <a:gd name="T5" fmla="*/ 0 h 9"/>
                  <a:gd name="T6" fmla="*/ 0 w 1802"/>
                  <a:gd name="T7" fmla="*/ 2 h 9"/>
                  <a:gd name="T8" fmla="*/ 215 w 1802"/>
                  <a:gd name="T9" fmla="*/ 2 h 9"/>
                  <a:gd name="T10" fmla="*/ 215 w 1802"/>
                  <a:gd name="T11" fmla="*/ 2 h 9"/>
                  <a:gd name="T12" fmla="*/ 215 w 1802"/>
                  <a:gd name="T13" fmla="*/ 2 h 9"/>
                  <a:gd name="T14" fmla="*/ 216 w 1802"/>
                  <a:gd name="T15" fmla="*/ 2 h 9"/>
                  <a:gd name="T16" fmla="*/ 216 w 1802"/>
                  <a:gd name="T17" fmla="*/ 1 h 9"/>
                  <a:gd name="T18" fmla="*/ 216 w 1802"/>
                  <a:gd name="T19" fmla="*/ 0 h 9"/>
                  <a:gd name="T20" fmla="*/ 215 w 180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2" h="9">
                    <a:moveTo>
                      <a:pt x="1797" y="0"/>
                    </a:moveTo>
                    <a:lnTo>
                      <a:pt x="179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797" y="9"/>
                    </a:lnTo>
                    <a:lnTo>
                      <a:pt x="1800" y="8"/>
                    </a:lnTo>
                    <a:lnTo>
                      <a:pt x="1802" y="5"/>
                    </a:lnTo>
                    <a:lnTo>
                      <a:pt x="1800" y="1"/>
                    </a:lnTo>
                    <a:lnTo>
                      <a:pt x="179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5" name="Freeform 87"/>
              <p:cNvSpPr>
                <a:spLocks noChangeAspect="1"/>
              </p:cNvSpPr>
              <p:nvPr/>
            </p:nvSpPr>
            <p:spPr bwMode="auto">
              <a:xfrm>
                <a:off x="4237" y="3265"/>
                <a:ext cx="224" cy="11"/>
              </a:xfrm>
              <a:custGeom>
                <a:avLst/>
                <a:gdLst>
                  <a:gd name="T0" fmla="*/ 0 w 1861"/>
                  <a:gd name="T1" fmla="*/ 2 h 89"/>
                  <a:gd name="T2" fmla="*/ 0 w 1861"/>
                  <a:gd name="T3" fmla="*/ 4 h 89"/>
                  <a:gd name="T4" fmla="*/ 0 w 1861"/>
                  <a:gd name="T5" fmla="*/ 5 h 89"/>
                  <a:gd name="T6" fmla="*/ 0 w 1861"/>
                  <a:gd name="T7" fmla="*/ 7 h 89"/>
                  <a:gd name="T8" fmla="*/ 0 w 1861"/>
                  <a:gd name="T9" fmla="*/ 8 h 89"/>
                  <a:gd name="T10" fmla="*/ 0 w 1861"/>
                  <a:gd name="T11" fmla="*/ 9 h 89"/>
                  <a:gd name="T12" fmla="*/ 1 w 1861"/>
                  <a:gd name="T13" fmla="*/ 10 h 89"/>
                  <a:gd name="T14" fmla="*/ 2 w 1861"/>
                  <a:gd name="T15" fmla="*/ 11 h 89"/>
                  <a:gd name="T16" fmla="*/ 4 w 1861"/>
                  <a:gd name="T17" fmla="*/ 11 h 89"/>
                  <a:gd name="T18" fmla="*/ 220 w 1861"/>
                  <a:gd name="T19" fmla="*/ 11 h 89"/>
                  <a:gd name="T20" fmla="*/ 222 w 1861"/>
                  <a:gd name="T21" fmla="*/ 11 h 89"/>
                  <a:gd name="T22" fmla="*/ 223 w 1861"/>
                  <a:gd name="T23" fmla="*/ 10 h 89"/>
                  <a:gd name="T24" fmla="*/ 224 w 1861"/>
                  <a:gd name="T25" fmla="*/ 9 h 89"/>
                  <a:gd name="T26" fmla="*/ 224 w 1861"/>
                  <a:gd name="T27" fmla="*/ 8 h 89"/>
                  <a:gd name="T28" fmla="*/ 224 w 1861"/>
                  <a:gd name="T29" fmla="*/ 7 h 89"/>
                  <a:gd name="T30" fmla="*/ 224 w 1861"/>
                  <a:gd name="T31" fmla="*/ 5 h 89"/>
                  <a:gd name="T32" fmla="*/ 224 w 1861"/>
                  <a:gd name="T33" fmla="*/ 4 h 89"/>
                  <a:gd name="T34" fmla="*/ 224 w 1861"/>
                  <a:gd name="T35" fmla="*/ 2 h 89"/>
                  <a:gd name="T36" fmla="*/ 224 w 1861"/>
                  <a:gd name="T37" fmla="*/ 1 h 89"/>
                  <a:gd name="T38" fmla="*/ 224 w 1861"/>
                  <a:gd name="T39" fmla="*/ 0 h 89"/>
                  <a:gd name="T40" fmla="*/ 223 w 1861"/>
                  <a:gd name="T41" fmla="*/ 0 h 89"/>
                  <a:gd name="T42" fmla="*/ 221 w 1861"/>
                  <a:gd name="T43" fmla="*/ 0 h 89"/>
                  <a:gd name="T44" fmla="*/ 220 w 1861"/>
                  <a:gd name="T45" fmla="*/ 0 h 89"/>
                  <a:gd name="T46" fmla="*/ 218 w 1861"/>
                  <a:gd name="T47" fmla="*/ 0 h 89"/>
                  <a:gd name="T48" fmla="*/ 215 w 1861"/>
                  <a:gd name="T49" fmla="*/ 0 h 89"/>
                  <a:gd name="T50" fmla="*/ 211 w 1861"/>
                  <a:gd name="T51" fmla="*/ 0 h 89"/>
                  <a:gd name="T52" fmla="*/ 206 w 1861"/>
                  <a:gd name="T53" fmla="*/ 0 h 89"/>
                  <a:gd name="T54" fmla="*/ 200 w 1861"/>
                  <a:gd name="T55" fmla="*/ 0 h 89"/>
                  <a:gd name="T56" fmla="*/ 193 w 1861"/>
                  <a:gd name="T57" fmla="*/ 0 h 89"/>
                  <a:gd name="T58" fmla="*/ 186 w 1861"/>
                  <a:gd name="T59" fmla="*/ 0 h 89"/>
                  <a:gd name="T60" fmla="*/ 178 w 1861"/>
                  <a:gd name="T61" fmla="*/ 0 h 89"/>
                  <a:gd name="T62" fmla="*/ 170 w 1861"/>
                  <a:gd name="T63" fmla="*/ 0 h 89"/>
                  <a:gd name="T64" fmla="*/ 161 w 1861"/>
                  <a:gd name="T65" fmla="*/ 0 h 89"/>
                  <a:gd name="T66" fmla="*/ 151 w 1861"/>
                  <a:gd name="T67" fmla="*/ 0 h 89"/>
                  <a:gd name="T68" fmla="*/ 142 w 1861"/>
                  <a:gd name="T69" fmla="*/ 0 h 89"/>
                  <a:gd name="T70" fmla="*/ 132 w 1861"/>
                  <a:gd name="T71" fmla="*/ 0 h 89"/>
                  <a:gd name="T72" fmla="*/ 122 w 1861"/>
                  <a:gd name="T73" fmla="*/ 0 h 89"/>
                  <a:gd name="T74" fmla="*/ 112 w 1861"/>
                  <a:gd name="T75" fmla="*/ 0 h 89"/>
                  <a:gd name="T76" fmla="*/ 102 w 1861"/>
                  <a:gd name="T77" fmla="*/ 0 h 89"/>
                  <a:gd name="T78" fmla="*/ 92 w 1861"/>
                  <a:gd name="T79" fmla="*/ 0 h 89"/>
                  <a:gd name="T80" fmla="*/ 82 w 1861"/>
                  <a:gd name="T81" fmla="*/ 0 h 89"/>
                  <a:gd name="T82" fmla="*/ 72 w 1861"/>
                  <a:gd name="T83" fmla="*/ 0 h 89"/>
                  <a:gd name="T84" fmla="*/ 63 w 1861"/>
                  <a:gd name="T85" fmla="*/ 0 h 89"/>
                  <a:gd name="T86" fmla="*/ 54 w 1861"/>
                  <a:gd name="T87" fmla="*/ 0 h 89"/>
                  <a:gd name="T88" fmla="*/ 46 w 1861"/>
                  <a:gd name="T89" fmla="*/ 0 h 89"/>
                  <a:gd name="T90" fmla="*/ 38 w 1861"/>
                  <a:gd name="T91" fmla="*/ 0 h 89"/>
                  <a:gd name="T92" fmla="*/ 30 w 1861"/>
                  <a:gd name="T93" fmla="*/ 0 h 89"/>
                  <a:gd name="T94" fmla="*/ 24 w 1861"/>
                  <a:gd name="T95" fmla="*/ 0 h 89"/>
                  <a:gd name="T96" fmla="*/ 18 w 1861"/>
                  <a:gd name="T97" fmla="*/ 0 h 89"/>
                  <a:gd name="T98" fmla="*/ 13 w 1861"/>
                  <a:gd name="T99" fmla="*/ 0 h 89"/>
                  <a:gd name="T100" fmla="*/ 9 w 1861"/>
                  <a:gd name="T101" fmla="*/ 0 h 89"/>
                  <a:gd name="T102" fmla="*/ 6 w 1861"/>
                  <a:gd name="T103" fmla="*/ 0 h 89"/>
                  <a:gd name="T104" fmla="*/ 4 w 1861"/>
                  <a:gd name="T105" fmla="*/ 0 h 89"/>
                  <a:gd name="T106" fmla="*/ 3 w 1861"/>
                  <a:gd name="T107" fmla="*/ 0 h 89"/>
                  <a:gd name="T108" fmla="*/ 2 w 1861"/>
                  <a:gd name="T109" fmla="*/ 0 h 89"/>
                  <a:gd name="T110" fmla="*/ 1 w 1861"/>
                  <a:gd name="T111" fmla="*/ 0 h 89"/>
                  <a:gd name="T112" fmla="*/ 0 w 1861"/>
                  <a:gd name="T113" fmla="*/ 1 h 89"/>
                  <a:gd name="T114" fmla="*/ 0 w 1861"/>
                  <a:gd name="T115" fmla="*/ 2 h 89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61" h="89">
                    <a:moveTo>
                      <a:pt x="0" y="19"/>
                    </a:moveTo>
                    <a:lnTo>
                      <a:pt x="0" y="29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5"/>
                    </a:lnTo>
                    <a:lnTo>
                      <a:pt x="1" y="76"/>
                    </a:lnTo>
                    <a:lnTo>
                      <a:pt x="6" y="83"/>
                    </a:lnTo>
                    <a:lnTo>
                      <a:pt x="16" y="88"/>
                    </a:lnTo>
                    <a:lnTo>
                      <a:pt x="32" y="89"/>
                    </a:lnTo>
                    <a:lnTo>
                      <a:pt x="1829" y="89"/>
                    </a:lnTo>
                    <a:lnTo>
                      <a:pt x="1845" y="88"/>
                    </a:lnTo>
                    <a:lnTo>
                      <a:pt x="1856" y="83"/>
                    </a:lnTo>
                    <a:lnTo>
                      <a:pt x="1860" y="76"/>
                    </a:lnTo>
                    <a:lnTo>
                      <a:pt x="1861" y="65"/>
                    </a:lnTo>
                    <a:lnTo>
                      <a:pt x="1861" y="54"/>
                    </a:lnTo>
                    <a:lnTo>
                      <a:pt x="1861" y="42"/>
                    </a:lnTo>
                    <a:lnTo>
                      <a:pt x="1861" y="29"/>
                    </a:lnTo>
                    <a:lnTo>
                      <a:pt x="1861" y="19"/>
                    </a:lnTo>
                    <a:lnTo>
                      <a:pt x="1861" y="8"/>
                    </a:lnTo>
                    <a:lnTo>
                      <a:pt x="1858" y="2"/>
                    </a:lnTo>
                    <a:lnTo>
                      <a:pt x="1850" y="0"/>
                    </a:lnTo>
                    <a:lnTo>
                      <a:pt x="1835" y="0"/>
                    </a:lnTo>
                    <a:lnTo>
                      <a:pt x="1828" y="0"/>
                    </a:lnTo>
                    <a:lnTo>
                      <a:pt x="1811" y="0"/>
                    </a:lnTo>
                    <a:lnTo>
                      <a:pt x="1785" y="0"/>
                    </a:lnTo>
                    <a:lnTo>
                      <a:pt x="1752" y="0"/>
                    </a:lnTo>
                    <a:lnTo>
                      <a:pt x="1709" y="0"/>
                    </a:lnTo>
                    <a:lnTo>
                      <a:pt x="1661" y="0"/>
                    </a:lnTo>
                    <a:lnTo>
                      <a:pt x="1606" y="0"/>
                    </a:lnTo>
                    <a:lnTo>
                      <a:pt x="1546" y="0"/>
                    </a:lnTo>
                    <a:lnTo>
                      <a:pt x="1479" y="0"/>
                    </a:lnTo>
                    <a:lnTo>
                      <a:pt x="1409" y="0"/>
                    </a:lnTo>
                    <a:lnTo>
                      <a:pt x="1335" y="0"/>
                    </a:lnTo>
                    <a:lnTo>
                      <a:pt x="1257" y="0"/>
                    </a:lnTo>
                    <a:lnTo>
                      <a:pt x="1177" y="0"/>
                    </a:lnTo>
                    <a:lnTo>
                      <a:pt x="1095" y="0"/>
                    </a:lnTo>
                    <a:lnTo>
                      <a:pt x="1012" y="0"/>
                    </a:lnTo>
                    <a:lnTo>
                      <a:pt x="928" y="0"/>
                    </a:lnTo>
                    <a:lnTo>
                      <a:pt x="844" y="0"/>
                    </a:lnTo>
                    <a:lnTo>
                      <a:pt x="761" y="0"/>
                    </a:lnTo>
                    <a:lnTo>
                      <a:pt x="680" y="0"/>
                    </a:lnTo>
                    <a:lnTo>
                      <a:pt x="600" y="0"/>
                    </a:lnTo>
                    <a:lnTo>
                      <a:pt x="523" y="0"/>
                    </a:lnTo>
                    <a:lnTo>
                      <a:pt x="448" y="0"/>
                    </a:lnTo>
                    <a:lnTo>
                      <a:pt x="379" y="0"/>
                    </a:lnTo>
                    <a:lnTo>
                      <a:pt x="313" y="0"/>
                    </a:lnTo>
                    <a:lnTo>
                      <a:pt x="252" y="0"/>
                    </a:lnTo>
                    <a:lnTo>
                      <a:pt x="198" y="0"/>
                    </a:lnTo>
                    <a:lnTo>
                      <a:pt x="150" y="0"/>
                    </a:lnTo>
                    <a:lnTo>
                      <a:pt x="108" y="0"/>
                    </a:lnTo>
                    <a:lnTo>
                      <a:pt x="75" y="0"/>
                    </a:lnTo>
                    <a:lnTo>
                      <a:pt x="50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15" y="1"/>
                    </a:lnTo>
                    <a:lnTo>
                      <a:pt x="6" y="4"/>
                    </a:lnTo>
                    <a:lnTo>
                      <a:pt x="1" y="9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6" name="Freeform 88"/>
              <p:cNvSpPr>
                <a:spLocks noChangeAspect="1"/>
              </p:cNvSpPr>
              <p:nvPr/>
            </p:nvSpPr>
            <p:spPr bwMode="auto">
              <a:xfrm>
                <a:off x="4237" y="3267"/>
                <a:ext cx="1" cy="6"/>
              </a:xfrm>
              <a:custGeom>
                <a:avLst/>
                <a:gdLst>
                  <a:gd name="T0" fmla="*/ 1 w 9"/>
                  <a:gd name="T1" fmla="*/ 6 h 46"/>
                  <a:gd name="T2" fmla="*/ 1 w 9"/>
                  <a:gd name="T3" fmla="*/ 6 h 46"/>
                  <a:gd name="T4" fmla="*/ 1 w 9"/>
                  <a:gd name="T5" fmla="*/ 5 h 46"/>
                  <a:gd name="T6" fmla="*/ 1 w 9"/>
                  <a:gd name="T7" fmla="*/ 3 h 46"/>
                  <a:gd name="T8" fmla="*/ 1 w 9"/>
                  <a:gd name="T9" fmla="*/ 1 h 46"/>
                  <a:gd name="T10" fmla="*/ 1 w 9"/>
                  <a:gd name="T11" fmla="*/ 0 h 46"/>
                  <a:gd name="T12" fmla="*/ 0 w 9"/>
                  <a:gd name="T13" fmla="*/ 0 h 46"/>
                  <a:gd name="T14" fmla="*/ 0 w 9"/>
                  <a:gd name="T15" fmla="*/ 1 h 46"/>
                  <a:gd name="T16" fmla="*/ 0 w 9"/>
                  <a:gd name="T17" fmla="*/ 3 h 46"/>
                  <a:gd name="T18" fmla="*/ 0 w 9"/>
                  <a:gd name="T19" fmla="*/ 5 h 46"/>
                  <a:gd name="T20" fmla="*/ 0 w 9"/>
                  <a:gd name="T21" fmla="*/ 6 h 46"/>
                  <a:gd name="T22" fmla="*/ 0 w 9"/>
                  <a:gd name="T23" fmla="*/ 6 h 46"/>
                  <a:gd name="T24" fmla="*/ 1 w 9"/>
                  <a:gd name="T25" fmla="*/ 6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9" y="46"/>
                    </a:move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7" name="Freeform 89"/>
              <p:cNvSpPr>
                <a:spLocks noChangeAspect="1"/>
              </p:cNvSpPr>
              <p:nvPr/>
            </p:nvSpPr>
            <p:spPr bwMode="auto">
              <a:xfrm>
                <a:off x="4237" y="3273"/>
                <a:ext cx="5" cy="4"/>
              </a:xfrm>
              <a:custGeom>
                <a:avLst/>
                <a:gdLst>
                  <a:gd name="T0" fmla="*/ 4 w 41"/>
                  <a:gd name="T1" fmla="*/ 3 h 28"/>
                  <a:gd name="T2" fmla="*/ 4 w 41"/>
                  <a:gd name="T3" fmla="*/ 3 h 28"/>
                  <a:gd name="T4" fmla="*/ 2 w 41"/>
                  <a:gd name="T5" fmla="*/ 3 h 28"/>
                  <a:gd name="T6" fmla="*/ 1 w 41"/>
                  <a:gd name="T7" fmla="*/ 2 h 28"/>
                  <a:gd name="T8" fmla="*/ 1 w 41"/>
                  <a:gd name="T9" fmla="*/ 1 h 28"/>
                  <a:gd name="T10" fmla="*/ 1 w 41"/>
                  <a:gd name="T11" fmla="*/ 0 h 28"/>
                  <a:gd name="T12" fmla="*/ 0 w 41"/>
                  <a:gd name="T13" fmla="*/ 0 h 28"/>
                  <a:gd name="T14" fmla="*/ 0 w 41"/>
                  <a:gd name="T15" fmla="*/ 2 h 28"/>
                  <a:gd name="T16" fmla="*/ 1 w 41"/>
                  <a:gd name="T17" fmla="*/ 3 h 28"/>
                  <a:gd name="T18" fmla="*/ 2 w 41"/>
                  <a:gd name="T19" fmla="*/ 4 h 28"/>
                  <a:gd name="T20" fmla="*/ 4 w 41"/>
                  <a:gd name="T21" fmla="*/ 4 h 28"/>
                  <a:gd name="T22" fmla="*/ 4 w 41"/>
                  <a:gd name="T23" fmla="*/ 4 h 28"/>
                  <a:gd name="T24" fmla="*/ 4 w 41"/>
                  <a:gd name="T25" fmla="*/ 4 h 28"/>
                  <a:gd name="T26" fmla="*/ 5 w 41"/>
                  <a:gd name="T27" fmla="*/ 4 h 28"/>
                  <a:gd name="T28" fmla="*/ 5 w 41"/>
                  <a:gd name="T29" fmla="*/ 3 h 28"/>
                  <a:gd name="T30" fmla="*/ 5 w 41"/>
                  <a:gd name="T31" fmla="*/ 3 h 28"/>
                  <a:gd name="T32" fmla="*/ 4 w 41"/>
                  <a:gd name="T33" fmla="*/ 3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1" h="28">
                    <a:moveTo>
                      <a:pt x="36" y="19"/>
                    </a:moveTo>
                    <a:lnTo>
                      <a:pt x="36" y="19"/>
                    </a:lnTo>
                    <a:lnTo>
                      <a:pt x="20" y="19"/>
                    </a:lnTo>
                    <a:lnTo>
                      <a:pt x="12" y="15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12"/>
                    </a:lnTo>
                    <a:lnTo>
                      <a:pt x="8" y="22"/>
                    </a:lnTo>
                    <a:lnTo>
                      <a:pt x="20" y="26"/>
                    </a:lnTo>
                    <a:lnTo>
                      <a:pt x="36" y="28"/>
                    </a:lnTo>
                    <a:lnTo>
                      <a:pt x="40" y="27"/>
                    </a:lnTo>
                    <a:lnTo>
                      <a:pt x="41" y="24"/>
                    </a:lnTo>
                    <a:lnTo>
                      <a:pt x="40" y="20"/>
                    </a:lnTo>
                    <a:lnTo>
                      <a:pt x="36" y="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8" name="Freeform 90"/>
              <p:cNvSpPr>
                <a:spLocks noChangeAspect="1"/>
              </p:cNvSpPr>
              <p:nvPr/>
            </p:nvSpPr>
            <p:spPr bwMode="auto">
              <a:xfrm>
                <a:off x="4241" y="3275"/>
                <a:ext cx="216" cy="2"/>
              </a:xfrm>
              <a:custGeom>
                <a:avLst/>
                <a:gdLst>
                  <a:gd name="T0" fmla="*/ 215 w 1802"/>
                  <a:gd name="T1" fmla="*/ 0 h 9"/>
                  <a:gd name="T2" fmla="*/ 215 w 1802"/>
                  <a:gd name="T3" fmla="*/ 0 h 9"/>
                  <a:gd name="T4" fmla="*/ 0 w 1802"/>
                  <a:gd name="T5" fmla="*/ 0 h 9"/>
                  <a:gd name="T6" fmla="*/ 0 w 1802"/>
                  <a:gd name="T7" fmla="*/ 2 h 9"/>
                  <a:gd name="T8" fmla="*/ 215 w 1802"/>
                  <a:gd name="T9" fmla="*/ 2 h 9"/>
                  <a:gd name="T10" fmla="*/ 215 w 1802"/>
                  <a:gd name="T11" fmla="*/ 2 h 9"/>
                  <a:gd name="T12" fmla="*/ 215 w 1802"/>
                  <a:gd name="T13" fmla="*/ 2 h 9"/>
                  <a:gd name="T14" fmla="*/ 216 w 1802"/>
                  <a:gd name="T15" fmla="*/ 2 h 9"/>
                  <a:gd name="T16" fmla="*/ 216 w 1802"/>
                  <a:gd name="T17" fmla="*/ 1 h 9"/>
                  <a:gd name="T18" fmla="*/ 216 w 1802"/>
                  <a:gd name="T19" fmla="*/ 0 h 9"/>
                  <a:gd name="T20" fmla="*/ 215 w 180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2" h="9">
                    <a:moveTo>
                      <a:pt x="1797" y="0"/>
                    </a:moveTo>
                    <a:lnTo>
                      <a:pt x="179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797" y="9"/>
                    </a:lnTo>
                    <a:lnTo>
                      <a:pt x="1800" y="8"/>
                    </a:lnTo>
                    <a:lnTo>
                      <a:pt x="1802" y="5"/>
                    </a:lnTo>
                    <a:lnTo>
                      <a:pt x="1800" y="1"/>
                    </a:lnTo>
                    <a:lnTo>
                      <a:pt x="179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09" name="Freeform 91"/>
              <p:cNvSpPr>
                <a:spLocks noChangeAspect="1"/>
              </p:cNvSpPr>
              <p:nvPr/>
            </p:nvSpPr>
            <p:spPr bwMode="auto">
              <a:xfrm>
                <a:off x="4457" y="3273"/>
                <a:ext cx="4" cy="4"/>
              </a:xfrm>
              <a:custGeom>
                <a:avLst/>
                <a:gdLst>
                  <a:gd name="T0" fmla="*/ 3 w 37"/>
                  <a:gd name="T1" fmla="*/ 0 h 28"/>
                  <a:gd name="T2" fmla="*/ 3 w 37"/>
                  <a:gd name="T3" fmla="*/ 0 h 28"/>
                  <a:gd name="T4" fmla="*/ 3 w 37"/>
                  <a:gd name="T5" fmla="*/ 1 h 28"/>
                  <a:gd name="T6" fmla="*/ 3 w 37"/>
                  <a:gd name="T7" fmla="*/ 2 h 28"/>
                  <a:gd name="T8" fmla="*/ 2 w 37"/>
                  <a:gd name="T9" fmla="*/ 3 h 28"/>
                  <a:gd name="T10" fmla="*/ 0 w 37"/>
                  <a:gd name="T11" fmla="*/ 3 h 28"/>
                  <a:gd name="T12" fmla="*/ 0 w 37"/>
                  <a:gd name="T13" fmla="*/ 4 h 28"/>
                  <a:gd name="T14" fmla="*/ 2 w 37"/>
                  <a:gd name="T15" fmla="*/ 4 h 28"/>
                  <a:gd name="T16" fmla="*/ 3 w 37"/>
                  <a:gd name="T17" fmla="*/ 3 h 28"/>
                  <a:gd name="T18" fmla="*/ 4 w 37"/>
                  <a:gd name="T19" fmla="*/ 2 h 28"/>
                  <a:gd name="T20" fmla="*/ 4 w 37"/>
                  <a:gd name="T21" fmla="*/ 0 h 28"/>
                  <a:gd name="T22" fmla="*/ 4 w 37"/>
                  <a:gd name="T23" fmla="*/ 0 h 28"/>
                  <a:gd name="T24" fmla="*/ 3 w 37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lnTo>
                      <a:pt x="28" y="0"/>
                    </a:lnTo>
                    <a:lnTo>
                      <a:pt x="28" y="10"/>
                    </a:lnTo>
                    <a:lnTo>
                      <a:pt x="24" y="15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28"/>
                    </a:lnTo>
                    <a:lnTo>
                      <a:pt x="16" y="26"/>
                    </a:lnTo>
                    <a:lnTo>
                      <a:pt x="29" y="22"/>
                    </a:lnTo>
                    <a:lnTo>
                      <a:pt x="35" y="12"/>
                    </a:lnTo>
                    <a:lnTo>
                      <a:pt x="37" y="0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0" name="Freeform 92"/>
              <p:cNvSpPr>
                <a:spLocks noChangeAspect="1"/>
              </p:cNvSpPr>
              <p:nvPr/>
            </p:nvSpPr>
            <p:spPr bwMode="auto">
              <a:xfrm>
                <a:off x="4460" y="3267"/>
                <a:ext cx="1" cy="6"/>
              </a:xfrm>
              <a:custGeom>
                <a:avLst/>
                <a:gdLst>
                  <a:gd name="T0" fmla="*/ 0 w 9"/>
                  <a:gd name="T1" fmla="*/ 0 h 46"/>
                  <a:gd name="T2" fmla="*/ 0 w 9"/>
                  <a:gd name="T3" fmla="*/ 0 h 46"/>
                  <a:gd name="T4" fmla="*/ 0 w 9"/>
                  <a:gd name="T5" fmla="*/ 1 h 46"/>
                  <a:gd name="T6" fmla="*/ 0 w 9"/>
                  <a:gd name="T7" fmla="*/ 3 h 46"/>
                  <a:gd name="T8" fmla="*/ 0 w 9"/>
                  <a:gd name="T9" fmla="*/ 5 h 46"/>
                  <a:gd name="T10" fmla="*/ 0 w 9"/>
                  <a:gd name="T11" fmla="*/ 6 h 46"/>
                  <a:gd name="T12" fmla="*/ 1 w 9"/>
                  <a:gd name="T13" fmla="*/ 6 h 46"/>
                  <a:gd name="T14" fmla="*/ 1 w 9"/>
                  <a:gd name="T15" fmla="*/ 5 h 46"/>
                  <a:gd name="T16" fmla="*/ 1 w 9"/>
                  <a:gd name="T17" fmla="*/ 3 h 46"/>
                  <a:gd name="T18" fmla="*/ 1 w 9"/>
                  <a:gd name="T19" fmla="*/ 1 h 46"/>
                  <a:gd name="T20" fmla="*/ 1 w 9"/>
                  <a:gd name="T21" fmla="*/ 0 h 46"/>
                  <a:gd name="T22" fmla="*/ 1 w 9"/>
                  <a:gd name="T23" fmla="*/ 0 h 46"/>
                  <a:gd name="T24" fmla="*/ 0 w 9"/>
                  <a:gd name="T25" fmla="*/ 0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1" name="Freeform 93"/>
              <p:cNvSpPr>
                <a:spLocks noChangeAspect="1"/>
              </p:cNvSpPr>
              <p:nvPr/>
            </p:nvSpPr>
            <p:spPr bwMode="auto">
              <a:xfrm>
                <a:off x="4457" y="3265"/>
                <a:ext cx="4" cy="2"/>
              </a:xfrm>
              <a:custGeom>
                <a:avLst/>
                <a:gdLst>
                  <a:gd name="T0" fmla="*/ 0 w 31"/>
                  <a:gd name="T1" fmla="*/ 1 h 23"/>
                  <a:gd name="T2" fmla="*/ 0 w 31"/>
                  <a:gd name="T3" fmla="*/ 1 h 23"/>
                  <a:gd name="T4" fmla="*/ 2 w 31"/>
                  <a:gd name="T5" fmla="*/ 1 h 23"/>
                  <a:gd name="T6" fmla="*/ 3 w 31"/>
                  <a:gd name="T7" fmla="*/ 1 h 23"/>
                  <a:gd name="T8" fmla="*/ 3 w 31"/>
                  <a:gd name="T9" fmla="*/ 1 h 23"/>
                  <a:gd name="T10" fmla="*/ 3 w 31"/>
                  <a:gd name="T11" fmla="*/ 2 h 23"/>
                  <a:gd name="T12" fmla="*/ 4 w 31"/>
                  <a:gd name="T13" fmla="*/ 2 h 23"/>
                  <a:gd name="T14" fmla="*/ 4 w 31"/>
                  <a:gd name="T15" fmla="*/ 1 h 23"/>
                  <a:gd name="T16" fmla="*/ 3 w 31"/>
                  <a:gd name="T17" fmla="*/ 0 h 23"/>
                  <a:gd name="T18" fmla="*/ 2 w 31"/>
                  <a:gd name="T19" fmla="*/ 0 h 23"/>
                  <a:gd name="T20" fmla="*/ 0 w 31"/>
                  <a:gd name="T21" fmla="*/ 0 h 23"/>
                  <a:gd name="T22" fmla="*/ 0 w 31"/>
                  <a:gd name="T23" fmla="*/ 0 h 23"/>
                  <a:gd name="T24" fmla="*/ 0 w 31"/>
                  <a:gd name="T25" fmla="*/ 1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0" y="9"/>
                    </a:moveTo>
                    <a:lnTo>
                      <a:pt x="0" y="9"/>
                    </a:lnTo>
                    <a:lnTo>
                      <a:pt x="15" y="8"/>
                    </a:lnTo>
                    <a:lnTo>
                      <a:pt x="21" y="10"/>
                    </a:lnTo>
                    <a:lnTo>
                      <a:pt x="23" y="12"/>
                    </a:lnTo>
                    <a:lnTo>
                      <a:pt x="22" y="23"/>
                    </a:lnTo>
                    <a:lnTo>
                      <a:pt x="31" y="23"/>
                    </a:lnTo>
                    <a:lnTo>
                      <a:pt x="30" y="12"/>
                    </a:lnTo>
                    <a:lnTo>
                      <a:pt x="25" y="3"/>
                    </a:lnTo>
                    <a:lnTo>
                      <a:pt x="15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2" name="Freeform 94"/>
              <p:cNvSpPr>
                <a:spLocks noChangeAspect="1"/>
              </p:cNvSpPr>
              <p:nvPr/>
            </p:nvSpPr>
            <p:spPr bwMode="auto">
              <a:xfrm>
                <a:off x="4241" y="3265"/>
                <a:ext cx="216" cy="1"/>
              </a:xfrm>
              <a:custGeom>
                <a:avLst/>
                <a:gdLst>
                  <a:gd name="T0" fmla="*/ 0 w 1807"/>
                  <a:gd name="T1" fmla="*/ 1 h 9"/>
                  <a:gd name="T2" fmla="*/ 3 w 1807"/>
                  <a:gd name="T3" fmla="*/ 1 h 9"/>
                  <a:gd name="T4" fmla="*/ 10 w 1807"/>
                  <a:gd name="T5" fmla="*/ 1 h 9"/>
                  <a:gd name="T6" fmla="*/ 20 w 1807"/>
                  <a:gd name="T7" fmla="*/ 1 h 9"/>
                  <a:gd name="T8" fmla="*/ 34 w 1807"/>
                  <a:gd name="T9" fmla="*/ 1 h 9"/>
                  <a:gd name="T10" fmla="*/ 50 w 1807"/>
                  <a:gd name="T11" fmla="*/ 1 h 9"/>
                  <a:gd name="T12" fmla="*/ 68 w 1807"/>
                  <a:gd name="T13" fmla="*/ 1 h 9"/>
                  <a:gd name="T14" fmla="*/ 88 w 1807"/>
                  <a:gd name="T15" fmla="*/ 1 h 9"/>
                  <a:gd name="T16" fmla="*/ 108 w 1807"/>
                  <a:gd name="T17" fmla="*/ 1 h 9"/>
                  <a:gd name="T18" fmla="*/ 128 w 1807"/>
                  <a:gd name="T19" fmla="*/ 1 h 9"/>
                  <a:gd name="T20" fmla="*/ 147 w 1807"/>
                  <a:gd name="T21" fmla="*/ 1 h 9"/>
                  <a:gd name="T22" fmla="*/ 165 w 1807"/>
                  <a:gd name="T23" fmla="*/ 1 h 9"/>
                  <a:gd name="T24" fmla="*/ 181 w 1807"/>
                  <a:gd name="T25" fmla="*/ 1 h 9"/>
                  <a:gd name="T26" fmla="*/ 195 w 1807"/>
                  <a:gd name="T27" fmla="*/ 1 h 9"/>
                  <a:gd name="T28" fmla="*/ 206 w 1807"/>
                  <a:gd name="T29" fmla="*/ 1 h 9"/>
                  <a:gd name="T30" fmla="*/ 213 w 1807"/>
                  <a:gd name="T31" fmla="*/ 1 h 9"/>
                  <a:gd name="T32" fmla="*/ 216 w 1807"/>
                  <a:gd name="T33" fmla="*/ 1 h 9"/>
                  <a:gd name="T34" fmla="*/ 215 w 1807"/>
                  <a:gd name="T35" fmla="*/ 0 h 9"/>
                  <a:gd name="T36" fmla="*/ 210 w 1807"/>
                  <a:gd name="T37" fmla="*/ 0 h 9"/>
                  <a:gd name="T38" fmla="*/ 201 w 1807"/>
                  <a:gd name="T39" fmla="*/ 0 h 9"/>
                  <a:gd name="T40" fmla="*/ 189 w 1807"/>
                  <a:gd name="T41" fmla="*/ 0 h 9"/>
                  <a:gd name="T42" fmla="*/ 173 w 1807"/>
                  <a:gd name="T43" fmla="*/ 0 h 9"/>
                  <a:gd name="T44" fmla="*/ 156 w 1807"/>
                  <a:gd name="T45" fmla="*/ 0 h 9"/>
                  <a:gd name="T46" fmla="*/ 137 w 1807"/>
                  <a:gd name="T47" fmla="*/ 0 h 9"/>
                  <a:gd name="T48" fmla="*/ 118 w 1807"/>
                  <a:gd name="T49" fmla="*/ 0 h 9"/>
                  <a:gd name="T50" fmla="*/ 98 w 1807"/>
                  <a:gd name="T51" fmla="*/ 0 h 9"/>
                  <a:gd name="T52" fmla="*/ 78 w 1807"/>
                  <a:gd name="T53" fmla="*/ 0 h 9"/>
                  <a:gd name="T54" fmla="*/ 59 w 1807"/>
                  <a:gd name="T55" fmla="*/ 0 h 9"/>
                  <a:gd name="T56" fmla="*/ 42 w 1807"/>
                  <a:gd name="T57" fmla="*/ 0 h 9"/>
                  <a:gd name="T58" fmla="*/ 27 w 1807"/>
                  <a:gd name="T59" fmla="*/ 0 h 9"/>
                  <a:gd name="T60" fmla="*/ 15 w 1807"/>
                  <a:gd name="T61" fmla="*/ 0 h 9"/>
                  <a:gd name="T62" fmla="*/ 6 w 1807"/>
                  <a:gd name="T63" fmla="*/ 0 h 9"/>
                  <a:gd name="T64" fmla="*/ 1 w 1807"/>
                  <a:gd name="T65" fmla="*/ 0 h 9"/>
                  <a:gd name="T66" fmla="*/ 0 w 1807"/>
                  <a:gd name="T67" fmla="*/ 0 h 9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807" h="9">
                    <a:moveTo>
                      <a:pt x="0" y="9"/>
                    </a:moveTo>
                    <a:lnTo>
                      <a:pt x="0" y="9"/>
                    </a:lnTo>
                    <a:lnTo>
                      <a:pt x="7" y="9"/>
                    </a:lnTo>
                    <a:lnTo>
                      <a:pt x="22" y="9"/>
                    </a:lnTo>
                    <a:lnTo>
                      <a:pt x="47" y="9"/>
                    </a:lnTo>
                    <a:lnTo>
                      <a:pt x="80" y="9"/>
                    </a:lnTo>
                    <a:lnTo>
                      <a:pt x="122" y="9"/>
                    </a:lnTo>
                    <a:lnTo>
                      <a:pt x="170" y="9"/>
                    </a:lnTo>
                    <a:lnTo>
                      <a:pt x="224" y="9"/>
                    </a:lnTo>
                    <a:lnTo>
                      <a:pt x="285" y="9"/>
                    </a:lnTo>
                    <a:lnTo>
                      <a:pt x="351" y="9"/>
                    </a:lnTo>
                    <a:lnTo>
                      <a:pt x="420" y="9"/>
                    </a:lnTo>
                    <a:lnTo>
                      <a:pt x="495" y="9"/>
                    </a:lnTo>
                    <a:lnTo>
                      <a:pt x="572" y="9"/>
                    </a:lnTo>
                    <a:lnTo>
                      <a:pt x="652" y="9"/>
                    </a:lnTo>
                    <a:lnTo>
                      <a:pt x="733" y="9"/>
                    </a:lnTo>
                    <a:lnTo>
                      <a:pt x="816" y="9"/>
                    </a:lnTo>
                    <a:lnTo>
                      <a:pt x="900" y="9"/>
                    </a:lnTo>
                    <a:lnTo>
                      <a:pt x="984" y="9"/>
                    </a:lnTo>
                    <a:lnTo>
                      <a:pt x="1067" y="9"/>
                    </a:lnTo>
                    <a:lnTo>
                      <a:pt x="1149" y="9"/>
                    </a:lnTo>
                    <a:lnTo>
                      <a:pt x="1229" y="9"/>
                    </a:lnTo>
                    <a:lnTo>
                      <a:pt x="1307" y="9"/>
                    </a:lnTo>
                    <a:lnTo>
                      <a:pt x="1381" y="9"/>
                    </a:lnTo>
                    <a:lnTo>
                      <a:pt x="1451" y="9"/>
                    </a:lnTo>
                    <a:lnTo>
                      <a:pt x="1518" y="9"/>
                    </a:lnTo>
                    <a:lnTo>
                      <a:pt x="1578" y="9"/>
                    </a:lnTo>
                    <a:lnTo>
                      <a:pt x="1633" y="9"/>
                    </a:lnTo>
                    <a:lnTo>
                      <a:pt x="1681" y="9"/>
                    </a:lnTo>
                    <a:lnTo>
                      <a:pt x="1724" y="9"/>
                    </a:lnTo>
                    <a:lnTo>
                      <a:pt x="1757" y="9"/>
                    </a:lnTo>
                    <a:lnTo>
                      <a:pt x="1783" y="9"/>
                    </a:lnTo>
                    <a:lnTo>
                      <a:pt x="1800" y="9"/>
                    </a:lnTo>
                    <a:lnTo>
                      <a:pt x="1807" y="9"/>
                    </a:lnTo>
                    <a:lnTo>
                      <a:pt x="1807" y="0"/>
                    </a:lnTo>
                    <a:lnTo>
                      <a:pt x="1800" y="0"/>
                    </a:lnTo>
                    <a:lnTo>
                      <a:pt x="1783" y="0"/>
                    </a:lnTo>
                    <a:lnTo>
                      <a:pt x="1757" y="0"/>
                    </a:lnTo>
                    <a:lnTo>
                      <a:pt x="1724" y="0"/>
                    </a:lnTo>
                    <a:lnTo>
                      <a:pt x="1681" y="0"/>
                    </a:lnTo>
                    <a:lnTo>
                      <a:pt x="1633" y="0"/>
                    </a:lnTo>
                    <a:lnTo>
                      <a:pt x="1578" y="0"/>
                    </a:lnTo>
                    <a:lnTo>
                      <a:pt x="1518" y="0"/>
                    </a:lnTo>
                    <a:lnTo>
                      <a:pt x="1451" y="0"/>
                    </a:lnTo>
                    <a:lnTo>
                      <a:pt x="1381" y="0"/>
                    </a:lnTo>
                    <a:lnTo>
                      <a:pt x="1307" y="0"/>
                    </a:lnTo>
                    <a:lnTo>
                      <a:pt x="1229" y="0"/>
                    </a:lnTo>
                    <a:lnTo>
                      <a:pt x="1149" y="0"/>
                    </a:lnTo>
                    <a:lnTo>
                      <a:pt x="1067" y="0"/>
                    </a:lnTo>
                    <a:lnTo>
                      <a:pt x="984" y="0"/>
                    </a:lnTo>
                    <a:lnTo>
                      <a:pt x="900" y="0"/>
                    </a:lnTo>
                    <a:lnTo>
                      <a:pt x="816" y="0"/>
                    </a:lnTo>
                    <a:lnTo>
                      <a:pt x="733" y="0"/>
                    </a:lnTo>
                    <a:lnTo>
                      <a:pt x="652" y="0"/>
                    </a:lnTo>
                    <a:lnTo>
                      <a:pt x="572" y="0"/>
                    </a:lnTo>
                    <a:lnTo>
                      <a:pt x="495" y="0"/>
                    </a:lnTo>
                    <a:lnTo>
                      <a:pt x="420" y="0"/>
                    </a:lnTo>
                    <a:lnTo>
                      <a:pt x="351" y="0"/>
                    </a:lnTo>
                    <a:lnTo>
                      <a:pt x="285" y="0"/>
                    </a:lnTo>
                    <a:lnTo>
                      <a:pt x="224" y="0"/>
                    </a:lnTo>
                    <a:lnTo>
                      <a:pt x="170" y="0"/>
                    </a:lnTo>
                    <a:lnTo>
                      <a:pt x="122" y="0"/>
                    </a:lnTo>
                    <a:lnTo>
                      <a:pt x="80" y="0"/>
                    </a:lnTo>
                    <a:lnTo>
                      <a:pt x="47" y="0"/>
                    </a:lnTo>
                    <a:lnTo>
                      <a:pt x="22" y="0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3" name="Freeform 95"/>
              <p:cNvSpPr>
                <a:spLocks noChangeAspect="1"/>
              </p:cNvSpPr>
              <p:nvPr/>
            </p:nvSpPr>
            <p:spPr bwMode="auto">
              <a:xfrm>
                <a:off x="4237" y="3265"/>
                <a:ext cx="4" cy="2"/>
              </a:xfrm>
              <a:custGeom>
                <a:avLst/>
                <a:gdLst>
                  <a:gd name="T0" fmla="*/ 1 w 32"/>
                  <a:gd name="T1" fmla="*/ 2 h 23"/>
                  <a:gd name="T2" fmla="*/ 1 w 32"/>
                  <a:gd name="T3" fmla="*/ 2 h 23"/>
                  <a:gd name="T4" fmla="*/ 1 w 32"/>
                  <a:gd name="T5" fmla="*/ 1 h 23"/>
                  <a:gd name="T6" fmla="*/ 2 w 32"/>
                  <a:gd name="T7" fmla="*/ 1 h 23"/>
                  <a:gd name="T8" fmla="*/ 2 w 32"/>
                  <a:gd name="T9" fmla="*/ 1 h 23"/>
                  <a:gd name="T10" fmla="*/ 4 w 32"/>
                  <a:gd name="T11" fmla="*/ 1 h 23"/>
                  <a:gd name="T12" fmla="*/ 4 w 32"/>
                  <a:gd name="T13" fmla="*/ 0 h 23"/>
                  <a:gd name="T14" fmla="*/ 2 w 32"/>
                  <a:gd name="T15" fmla="*/ 0 h 23"/>
                  <a:gd name="T16" fmla="*/ 1 w 32"/>
                  <a:gd name="T17" fmla="*/ 0 h 23"/>
                  <a:gd name="T18" fmla="*/ 0 w 32"/>
                  <a:gd name="T19" fmla="*/ 1 h 23"/>
                  <a:gd name="T20" fmla="*/ 0 w 32"/>
                  <a:gd name="T21" fmla="*/ 2 h 23"/>
                  <a:gd name="T22" fmla="*/ 0 w 32"/>
                  <a:gd name="T23" fmla="*/ 2 h 23"/>
                  <a:gd name="T24" fmla="*/ 1 w 32"/>
                  <a:gd name="T25" fmla="*/ 2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2" h="23">
                    <a:moveTo>
                      <a:pt x="9" y="23"/>
                    </a:moveTo>
                    <a:lnTo>
                      <a:pt x="9" y="23"/>
                    </a:lnTo>
                    <a:lnTo>
                      <a:pt x="9" y="15"/>
                    </a:lnTo>
                    <a:lnTo>
                      <a:pt x="12" y="11"/>
                    </a:lnTo>
                    <a:lnTo>
                      <a:pt x="19" y="9"/>
                    </a:lnTo>
                    <a:lnTo>
                      <a:pt x="32" y="9"/>
                    </a:lnTo>
                    <a:lnTo>
                      <a:pt x="32" y="0"/>
                    </a:lnTo>
                    <a:lnTo>
                      <a:pt x="19" y="2"/>
                    </a:lnTo>
                    <a:lnTo>
                      <a:pt x="8" y="4"/>
                    </a:lnTo>
                    <a:lnTo>
                      <a:pt x="2" y="12"/>
                    </a:lnTo>
                    <a:lnTo>
                      <a:pt x="0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4" name="Freeform 96"/>
              <p:cNvSpPr>
                <a:spLocks noChangeAspect="1"/>
              </p:cNvSpPr>
              <p:nvPr/>
            </p:nvSpPr>
            <p:spPr bwMode="auto">
              <a:xfrm>
                <a:off x="4246" y="3236"/>
                <a:ext cx="204" cy="26"/>
              </a:xfrm>
              <a:custGeom>
                <a:avLst/>
                <a:gdLst>
                  <a:gd name="T0" fmla="*/ 41 w 1699"/>
                  <a:gd name="T1" fmla="*/ 0 h 212"/>
                  <a:gd name="T2" fmla="*/ 43 w 1699"/>
                  <a:gd name="T3" fmla="*/ 0 h 212"/>
                  <a:gd name="T4" fmla="*/ 52 w 1699"/>
                  <a:gd name="T5" fmla="*/ 1 h 212"/>
                  <a:gd name="T6" fmla="*/ 61 w 1699"/>
                  <a:gd name="T7" fmla="*/ 0 h 212"/>
                  <a:gd name="T8" fmla="*/ 62 w 1699"/>
                  <a:gd name="T9" fmla="*/ 0 h 212"/>
                  <a:gd name="T10" fmla="*/ 71 w 1699"/>
                  <a:gd name="T11" fmla="*/ 1 h 212"/>
                  <a:gd name="T12" fmla="*/ 80 w 1699"/>
                  <a:gd name="T13" fmla="*/ 0 h 212"/>
                  <a:gd name="T14" fmla="*/ 82 w 1699"/>
                  <a:gd name="T15" fmla="*/ 0 h 212"/>
                  <a:gd name="T16" fmla="*/ 90 w 1699"/>
                  <a:gd name="T17" fmla="*/ 1 h 212"/>
                  <a:gd name="T18" fmla="*/ 100 w 1699"/>
                  <a:gd name="T19" fmla="*/ 0 h 212"/>
                  <a:gd name="T20" fmla="*/ 102 w 1699"/>
                  <a:gd name="T21" fmla="*/ 0 h 212"/>
                  <a:gd name="T22" fmla="*/ 110 w 1699"/>
                  <a:gd name="T23" fmla="*/ 1 h 212"/>
                  <a:gd name="T24" fmla="*/ 119 w 1699"/>
                  <a:gd name="T25" fmla="*/ 0 h 212"/>
                  <a:gd name="T26" fmla="*/ 121 w 1699"/>
                  <a:gd name="T27" fmla="*/ 0 h 212"/>
                  <a:gd name="T28" fmla="*/ 130 w 1699"/>
                  <a:gd name="T29" fmla="*/ 1 h 212"/>
                  <a:gd name="T30" fmla="*/ 139 w 1699"/>
                  <a:gd name="T31" fmla="*/ 0 h 212"/>
                  <a:gd name="T32" fmla="*/ 141 w 1699"/>
                  <a:gd name="T33" fmla="*/ 1 h 212"/>
                  <a:gd name="T34" fmla="*/ 143 w 1699"/>
                  <a:gd name="T35" fmla="*/ 1 h 212"/>
                  <a:gd name="T36" fmla="*/ 152 w 1699"/>
                  <a:gd name="T37" fmla="*/ 1 h 212"/>
                  <a:gd name="T38" fmla="*/ 161 w 1699"/>
                  <a:gd name="T39" fmla="*/ 0 h 212"/>
                  <a:gd name="T40" fmla="*/ 163 w 1699"/>
                  <a:gd name="T41" fmla="*/ 0 h 212"/>
                  <a:gd name="T42" fmla="*/ 172 w 1699"/>
                  <a:gd name="T43" fmla="*/ 1 h 212"/>
                  <a:gd name="T44" fmla="*/ 181 w 1699"/>
                  <a:gd name="T45" fmla="*/ 0 h 212"/>
                  <a:gd name="T46" fmla="*/ 183 w 1699"/>
                  <a:gd name="T47" fmla="*/ 0 h 212"/>
                  <a:gd name="T48" fmla="*/ 192 w 1699"/>
                  <a:gd name="T49" fmla="*/ 3 h 212"/>
                  <a:gd name="T50" fmla="*/ 193 w 1699"/>
                  <a:gd name="T51" fmla="*/ 5 h 212"/>
                  <a:gd name="T52" fmla="*/ 195 w 1699"/>
                  <a:gd name="T53" fmla="*/ 10 h 212"/>
                  <a:gd name="T54" fmla="*/ 198 w 1699"/>
                  <a:gd name="T55" fmla="*/ 13 h 212"/>
                  <a:gd name="T56" fmla="*/ 199 w 1699"/>
                  <a:gd name="T57" fmla="*/ 15 h 212"/>
                  <a:gd name="T58" fmla="*/ 201 w 1699"/>
                  <a:gd name="T59" fmla="*/ 20 h 212"/>
                  <a:gd name="T60" fmla="*/ 203 w 1699"/>
                  <a:gd name="T61" fmla="*/ 23 h 212"/>
                  <a:gd name="T62" fmla="*/ 0 w 1699"/>
                  <a:gd name="T63" fmla="*/ 26 h 212"/>
                  <a:gd name="T64" fmla="*/ 2 w 1699"/>
                  <a:gd name="T65" fmla="*/ 20 h 212"/>
                  <a:gd name="T66" fmla="*/ 3 w 1699"/>
                  <a:gd name="T67" fmla="*/ 18 h 212"/>
                  <a:gd name="T68" fmla="*/ 6 w 1699"/>
                  <a:gd name="T69" fmla="*/ 15 h 212"/>
                  <a:gd name="T70" fmla="*/ 8 w 1699"/>
                  <a:gd name="T71" fmla="*/ 10 h 212"/>
                  <a:gd name="T72" fmla="*/ 9 w 1699"/>
                  <a:gd name="T73" fmla="*/ 8 h 212"/>
                  <a:gd name="T74" fmla="*/ 12 w 1699"/>
                  <a:gd name="T75" fmla="*/ 5 h 212"/>
                  <a:gd name="T76" fmla="*/ 14 w 1699"/>
                  <a:gd name="T77" fmla="*/ 0 h 212"/>
                  <a:gd name="T78" fmla="*/ 22 w 1699"/>
                  <a:gd name="T79" fmla="*/ 1 h 212"/>
                  <a:gd name="T80" fmla="*/ 31 w 1699"/>
                  <a:gd name="T81" fmla="*/ 0 h 212"/>
                  <a:gd name="T82" fmla="*/ 32 w 1699"/>
                  <a:gd name="T83" fmla="*/ 0 h 21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699" h="212">
                    <a:moveTo>
                      <a:pt x="268" y="0"/>
                    </a:moveTo>
                    <a:lnTo>
                      <a:pt x="340" y="0"/>
                    </a:lnTo>
                    <a:lnTo>
                      <a:pt x="348" y="9"/>
                    </a:lnTo>
                    <a:lnTo>
                      <a:pt x="357" y="0"/>
                    </a:lnTo>
                    <a:lnTo>
                      <a:pt x="423" y="0"/>
                    </a:lnTo>
                    <a:lnTo>
                      <a:pt x="430" y="9"/>
                    </a:lnTo>
                    <a:lnTo>
                      <a:pt x="436" y="0"/>
                    </a:lnTo>
                    <a:lnTo>
                      <a:pt x="508" y="0"/>
                    </a:lnTo>
                    <a:lnTo>
                      <a:pt x="514" y="9"/>
                    </a:lnTo>
                    <a:lnTo>
                      <a:pt x="519" y="0"/>
                    </a:lnTo>
                    <a:lnTo>
                      <a:pt x="586" y="0"/>
                    </a:lnTo>
                    <a:lnTo>
                      <a:pt x="594" y="9"/>
                    </a:lnTo>
                    <a:lnTo>
                      <a:pt x="600" y="0"/>
                    </a:lnTo>
                    <a:lnTo>
                      <a:pt x="670" y="0"/>
                    </a:lnTo>
                    <a:lnTo>
                      <a:pt x="677" y="9"/>
                    </a:lnTo>
                    <a:lnTo>
                      <a:pt x="685" y="0"/>
                    </a:lnTo>
                    <a:lnTo>
                      <a:pt x="746" y="0"/>
                    </a:lnTo>
                    <a:lnTo>
                      <a:pt x="753" y="9"/>
                    </a:lnTo>
                    <a:lnTo>
                      <a:pt x="760" y="0"/>
                    </a:lnTo>
                    <a:lnTo>
                      <a:pt x="830" y="0"/>
                    </a:lnTo>
                    <a:lnTo>
                      <a:pt x="837" y="9"/>
                    </a:lnTo>
                    <a:lnTo>
                      <a:pt x="846" y="0"/>
                    </a:lnTo>
                    <a:lnTo>
                      <a:pt x="911" y="0"/>
                    </a:lnTo>
                    <a:lnTo>
                      <a:pt x="919" y="9"/>
                    </a:lnTo>
                    <a:lnTo>
                      <a:pt x="926" y="0"/>
                    </a:lnTo>
                    <a:lnTo>
                      <a:pt x="994" y="0"/>
                    </a:lnTo>
                    <a:lnTo>
                      <a:pt x="1001" y="9"/>
                    </a:lnTo>
                    <a:lnTo>
                      <a:pt x="1009" y="0"/>
                    </a:lnTo>
                    <a:lnTo>
                      <a:pt x="1077" y="0"/>
                    </a:lnTo>
                    <a:lnTo>
                      <a:pt x="1084" y="9"/>
                    </a:lnTo>
                    <a:lnTo>
                      <a:pt x="1091" y="0"/>
                    </a:lnTo>
                    <a:lnTo>
                      <a:pt x="1159" y="0"/>
                    </a:lnTo>
                    <a:lnTo>
                      <a:pt x="1166" y="9"/>
                    </a:lnTo>
                    <a:lnTo>
                      <a:pt x="1174" y="9"/>
                    </a:lnTo>
                    <a:lnTo>
                      <a:pt x="1185" y="9"/>
                    </a:lnTo>
                    <a:lnTo>
                      <a:pt x="1194" y="9"/>
                    </a:lnTo>
                    <a:lnTo>
                      <a:pt x="1260" y="9"/>
                    </a:lnTo>
                    <a:lnTo>
                      <a:pt x="1267" y="9"/>
                    </a:lnTo>
                    <a:lnTo>
                      <a:pt x="1275" y="0"/>
                    </a:lnTo>
                    <a:lnTo>
                      <a:pt x="1342" y="0"/>
                    </a:lnTo>
                    <a:lnTo>
                      <a:pt x="1349" y="9"/>
                    </a:lnTo>
                    <a:lnTo>
                      <a:pt x="1356" y="0"/>
                    </a:lnTo>
                    <a:lnTo>
                      <a:pt x="1423" y="0"/>
                    </a:lnTo>
                    <a:lnTo>
                      <a:pt x="1432" y="9"/>
                    </a:lnTo>
                    <a:lnTo>
                      <a:pt x="1440" y="0"/>
                    </a:lnTo>
                    <a:lnTo>
                      <a:pt x="1509" y="0"/>
                    </a:lnTo>
                    <a:lnTo>
                      <a:pt x="1514" y="9"/>
                    </a:lnTo>
                    <a:lnTo>
                      <a:pt x="1520" y="0"/>
                    </a:lnTo>
                    <a:lnTo>
                      <a:pt x="1582" y="0"/>
                    </a:lnTo>
                    <a:lnTo>
                      <a:pt x="1596" y="24"/>
                    </a:lnTo>
                    <a:lnTo>
                      <a:pt x="1600" y="42"/>
                    </a:lnTo>
                    <a:lnTo>
                      <a:pt x="1607" y="40"/>
                    </a:lnTo>
                    <a:lnTo>
                      <a:pt x="1620" y="65"/>
                    </a:lnTo>
                    <a:lnTo>
                      <a:pt x="1624" y="83"/>
                    </a:lnTo>
                    <a:lnTo>
                      <a:pt x="1631" y="81"/>
                    </a:lnTo>
                    <a:lnTo>
                      <a:pt x="1646" y="106"/>
                    </a:lnTo>
                    <a:lnTo>
                      <a:pt x="1648" y="123"/>
                    </a:lnTo>
                    <a:lnTo>
                      <a:pt x="1656" y="122"/>
                    </a:lnTo>
                    <a:lnTo>
                      <a:pt x="1670" y="146"/>
                    </a:lnTo>
                    <a:lnTo>
                      <a:pt x="1672" y="165"/>
                    </a:lnTo>
                    <a:lnTo>
                      <a:pt x="1680" y="163"/>
                    </a:lnTo>
                    <a:lnTo>
                      <a:pt x="1694" y="187"/>
                    </a:lnTo>
                    <a:lnTo>
                      <a:pt x="1699" y="212"/>
                    </a:lnTo>
                    <a:lnTo>
                      <a:pt x="0" y="212"/>
                    </a:lnTo>
                    <a:lnTo>
                      <a:pt x="3" y="187"/>
                    </a:lnTo>
                    <a:lnTo>
                      <a:pt x="18" y="163"/>
                    </a:lnTo>
                    <a:lnTo>
                      <a:pt x="24" y="164"/>
                    </a:lnTo>
                    <a:lnTo>
                      <a:pt x="28" y="146"/>
                    </a:lnTo>
                    <a:lnTo>
                      <a:pt x="43" y="122"/>
                    </a:lnTo>
                    <a:lnTo>
                      <a:pt x="48" y="122"/>
                    </a:lnTo>
                    <a:lnTo>
                      <a:pt x="53" y="106"/>
                    </a:lnTo>
                    <a:lnTo>
                      <a:pt x="67" y="81"/>
                    </a:lnTo>
                    <a:lnTo>
                      <a:pt x="74" y="82"/>
                    </a:lnTo>
                    <a:lnTo>
                      <a:pt x="77" y="65"/>
                    </a:lnTo>
                    <a:lnTo>
                      <a:pt x="91" y="40"/>
                    </a:lnTo>
                    <a:lnTo>
                      <a:pt x="98" y="40"/>
                    </a:lnTo>
                    <a:lnTo>
                      <a:pt x="101" y="24"/>
                    </a:lnTo>
                    <a:lnTo>
                      <a:pt x="115" y="0"/>
                    </a:lnTo>
                    <a:lnTo>
                      <a:pt x="175" y="0"/>
                    </a:lnTo>
                    <a:lnTo>
                      <a:pt x="183" y="9"/>
                    </a:lnTo>
                    <a:lnTo>
                      <a:pt x="191" y="0"/>
                    </a:lnTo>
                    <a:lnTo>
                      <a:pt x="255" y="0"/>
                    </a:lnTo>
                    <a:lnTo>
                      <a:pt x="263" y="9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5" name="Freeform 97"/>
              <p:cNvSpPr>
                <a:spLocks noChangeAspect="1"/>
              </p:cNvSpPr>
              <p:nvPr/>
            </p:nvSpPr>
            <p:spPr bwMode="auto">
              <a:xfrm>
                <a:off x="4279" y="3236"/>
                <a:ext cx="9" cy="1"/>
              </a:xfrm>
              <a:custGeom>
                <a:avLst/>
                <a:gdLst>
                  <a:gd name="T0" fmla="*/ 9 w 76"/>
                  <a:gd name="T1" fmla="*/ 0 h 10"/>
                  <a:gd name="T2" fmla="*/ 9 w 76"/>
                  <a:gd name="T3" fmla="*/ 0 h 10"/>
                  <a:gd name="T4" fmla="*/ 0 w 76"/>
                  <a:gd name="T5" fmla="*/ 0 h 10"/>
                  <a:gd name="T6" fmla="*/ 0 w 76"/>
                  <a:gd name="T7" fmla="*/ 1 h 10"/>
                  <a:gd name="T8" fmla="*/ 9 w 76"/>
                  <a:gd name="T9" fmla="*/ 1 h 10"/>
                  <a:gd name="T10" fmla="*/ 8 w 76"/>
                  <a:gd name="T11" fmla="*/ 1 h 10"/>
                  <a:gd name="T12" fmla="*/ 9 w 76"/>
                  <a:gd name="T13" fmla="*/ 1 h 10"/>
                  <a:gd name="T14" fmla="*/ 9 w 76"/>
                  <a:gd name="T15" fmla="*/ 1 h 10"/>
                  <a:gd name="T16" fmla="*/ 9 w 76"/>
                  <a:gd name="T17" fmla="*/ 1 h 10"/>
                  <a:gd name="T18" fmla="*/ 9 w 76"/>
                  <a:gd name="T19" fmla="*/ 0 h 10"/>
                  <a:gd name="T20" fmla="*/ 9 w 76"/>
                  <a:gd name="T21" fmla="*/ 0 h 10"/>
                  <a:gd name="T22" fmla="*/ 9 w 76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6" h="10">
                    <a:moveTo>
                      <a:pt x="75" y="3"/>
                    </a:moveTo>
                    <a:lnTo>
                      <a:pt x="7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2" y="10"/>
                    </a:lnTo>
                    <a:lnTo>
                      <a:pt x="68" y="7"/>
                    </a:lnTo>
                    <a:lnTo>
                      <a:pt x="72" y="10"/>
                    </a:lnTo>
                    <a:lnTo>
                      <a:pt x="75" y="9"/>
                    </a:lnTo>
                    <a:lnTo>
                      <a:pt x="76" y="5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7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6" name="Freeform 98"/>
              <p:cNvSpPr>
                <a:spLocks noChangeAspect="1"/>
              </p:cNvSpPr>
              <p:nvPr/>
            </p:nvSpPr>
            <p:spPr bwMode="auto">
              <a:xfrm>
                <a:off x="4287" y="3236"/>
                <a:ext cx="1" cy="2"/>
              </a:xfrm>
              <a:custGeom>
                <a:avLst/>
                <a:gdLst>
                  <a:gd name="T0" fmla="*/ 1 w 15"/>
                  <a:gd name="T1" fmla="*/ 1 h 16"/>
                  <a:gd name="T2" fmla="*/ 1 w 15"/>
                  <a:gd name="T3" fmla="*/ 1 h 16"/>
                  <a:gd name="T4" fmla="*/ 0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1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1 w 15"/>
                  <a:gd name="T17" fmla="*/ 2 h 16"/>
                  <a:gd name="T18" fmla="*/ 1 w 15"/>
                  <a:gd name="T19" fmla="*/ 2 h 16"/>
                  <a:gd name="T20" fmla="*/ 1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10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4" y="14"/>
                    </a:lnTo>
                    <a:lnTo>
                      <a:pt x="8" y="14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1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7" name="Freeform 99"/>
              <p:cNvSpPr>
                <a:spLocks noChangeAspect="1"/>
              </p:cNvSpPr>
              <p:nvPr/>
            </p:nvSpPr>
            <p:spPr bwMode="auto">
              <a:xfrm>
                <a:off x="4288" y="3236"/>
                <a:ext cx="2" cy="2"/>
              </a:xfrm>
              <a:custGeom>
                <a:avLst/>
                <a:gdLst>
                  <a:gd name="T0" fmla="*/ 2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2 w 14"/>
                  <a:gd name="T11" fmla="*/ 1 h 17"/>
                  <a:gd name="T12" fmla="*/ 2 w 14"/>
                  <a:gd name="T13" fmla="*/ 1 h 17"/>
                  <a:gd name="T14" fmla="*/ 2 w 14"/>
                  <a:gd name="T15" fmla="*/ 1 h 17"/>
                  <a:gd name="T16" fmla="*/ 2 w 14"/>
                  <a:gd name="T17" fmla="*/ 0 h 17"/>
                  <a:gd name="T18" fmla="*/ 2 w 14"/>
                  <a:gd name="T19" fmla="*/ 0 h 17"/>
                  <a:gd name="T20" fmla="*/ 1 w 14"/>
                  <a:gd name="T21" fmla="*/ 0 h 17"/>
                  <a:gd name="T22" fmla="*/ 2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9" y="3"/>
                    </a:lnTo>
                    <a:lnTo>
                      <a:pt x="0" y="12"/>
                    </a:lnTo>
                    <a:lnTo>
                      <a:pt x="4" y="17"/>
                    </a:lnTo>
                    <a:lnTo>
                      <a:pt x="13" y="7"/>
                    </a:lnTo>
                    <a:lnTo>
                      <a:pt x="11" y="10"/>
                    </a:lnTo>
                    <a:lnTo>
                      <a:pt x="13" y="7"/>
                    </a:lnTo>
                    <a:lnTo>
                      <a:pt x="14" y="5"/>
                    </a:lnTo>
                    <a:lnTo>
                      <a:pt x="13" y="3"/>
                    </a:lnTo>
                    <a:lnTo>
                      <a:pt x="11" y="2"/>
                    </a:lnTo>
                    <a:lnTo>
                      <a:pt x="9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8" name="Freeform 100"/>
              <p:cNvSpPr>
                <a:spLocks noChangeAspect="1"/>
              </p:cNvSpPr>
              <p:nvPr/>
            </p:nvSpPr>
            <p:spPr bwMode="auto">
              <a:xfrm>
                <a:off x="4289" y="3236"/>
                <a:ext cx="9" cy="1"/>
              </a:xfrm>
              <a:custGeom>
                <a:avLst/>
                <a:gdLst>
                  <a:gd name="T0" fmla="*/ 9 w 70"/>
                  <a:gd name="T1" fmla="*/ 0 h 10"/>
                  <a:gd name="T2" fmla="*/ 8 w 70"/>
                  <a:gd name="T3" fmla="*/ 0 h 10"/>
                  <a:gd name="T4" fmla="*/ 0 w 70"/>
                  <a:gd name="T5" fmla="*/ 0 h 10"/>
                  <a:gd name="T6" fmla="*/ 0 w 70"/>
                  <a:gd name="T7" fmla="*/ 1 h 10"/>
                  <a:gd name="T8" fmla="*/ 8 w 70"/>
                  <a:gd name="T9" fmla="*/ 1 h 10"/>
                  <a:gd name="T10" fmla="*/ 8 w 70"/>
                  <a:gd name="T11" fmla="*/ 1 h 10"/>
                  <a:gd name="T12" fmla="*/ 8 w 70"/>
                  <a:gd name="T13" fmla="*/ 1 h 10"/>
                  <a:gd name="T14" fmla="*/ 9 w 70"/>
                  <a:gd name="T15" fmla="*/ 1 h 10"/>
                  <a:gd name="T16" fmla="*/ 9 w 70"/>
                  <a:gd name="T17" fmla="*/ 1 h 10"/>
                  <a:gd name="T18" fmla="*/ 9 w 70"/>
                  <a:gd name="T19" fmla="*/ 0 h 10"/>
                  <a:gd name="T20" fmla="*/ 8 w 70"/>
                  <a:gd name="T21" fmla="*/ 0 h 10"/>
                  <a:gd name="T22" fmla="*/ 9 w 70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0" h="10">
                    <a:moveTo>
                      <a:pt x="69" y="3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6" y="10"/>
                    </a:lnTo>
                    <a:lnTo>
                      <a:pt x="62" y="7"/>
                    </a:lnTo>
                    <a:lnTo>
                      <a:pt x="66" y="10"/>
                    </a:lnTo>
                    <a:lnTo>
                      <a:pt x="69" y="9"/>
                    </a:lnTo>
                    <a:lnTo>
                      <a:pt x="70" y="5"/>
                    </a:lnTo>
                    <a:lnTo>
                      <a:pt x="69" y="2"/>
                    </a:lnTo>
                    <a:lnTo>
                      <a:pt x="66" y="0"/>
                    </a:lnTo>
                    <a:lnTo>
                      <a:pt x="69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19" name="Freeform 101"/>
              <p:cNvSpPr>
                <a:spLocks noChangeAspect="1"/>
              </p:cNvSpPr>
              <p:nvPr/>
            </p:nvSpPr>
            <p:spPr bwMode="auto">
              <a:xfrm>
                <a:off x="4297" y="3236"/>
                <a:ext cx="1" cy="2"/>
              </a:xfrm>
              <a:custGeom>
                <a:avLst/>
                <a:gdLst>
                  <a:gd name="T0" fmla="*/ 1 w 14"/>
                  <a:gd name="T1" fmla="*/ 1 h 16"/>
                  <a:gd name="T2" fmla="*/ 1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1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1 w 14"/>
                  <a:gd name="T17" fmla="*/ 2 h 16"/>
                  <a:gd name="T18" fmla="*/ 1 w 14"/>
                  <a:gd name="T19" fmla="*/ 2 h 16"/>
                  <a:gd name="T20" fmla="*/ 1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0" name="Freeform 102"/>
              <p:cNvSpPr>
                <a:spLocks noChangeAspect="1"/>
              </p:cNvSpPr>
              <p:nvPr/>
            </p:nvSpPr>
            <p:spPr bwMode="auto">
              <a:xfrm>
                <a:off x="4298" y="3236"/>
                <a:ext cx="1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1 w 14"/>
                  <a:gd name="T9" fmla="*/ 1 h 17"/>
                  <a:gd name="T10" fmla="*/ 1 w 14"/>
                  <a:gd name="T11" fmla="*/ 1 h 17"/>
                  <a:gd name="T12" fmla="*/ 1 w 14"/>
                  <a:gd name="T13" fmla="*/ 1 h 17"/>
                  <a:gd name="T14" fmla="*/ 1 w 14"/>
                  <a:gd name="T15" fmla="*/ 0 h 17"/>
                  <a:gd name="T16" fmla="*/ 1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0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1" name="Freeform 103"/>
              <p:cNvSpPr>
                <a:spLocks noChangeAspect="1"/>
              </p:cNvSpPr>
              <p:nvPr/>
            </p:nvSpPr>
            <p:spPr bwMode="auto">
              <a:xfrm>
                <a:off x="4299" y="3236"/>
                <a:ext cx="9" cy="1"/>
              </a:xfrm>
              <a:custGeom>
                <a:avLst/>
                <a:gdLst>
                  <a:gd name="T0" fmla="*/ 9 w 77"/>
                  <a:gd name="T1" fmla="*/ 0 h 10"/>
                  <a:gd name="T2" fmla="*/ 8 w 77"/>
                  <a:gd name="T3" fmla="*/ 0 h 10"/>
                  <a:gd name="T4" fmla="*/ 0 w 77"/>
                  <a:gd name="T5" fmla="*/ 0 h 10"/>
                  <a:gd name="T6" fmla="*/ 0 w 77"/>
                  <a:gd name="T7" fmla="*/ 1 h 10"/>
                  <a:gd name="T8" fmla="*/ 8 w 77"/>
                  <a:gd name="T9" fmla="*/ 1 h 10"/>
                  <a:gd name="T10" fmla="*/ 8 w 77"/>
                  <a:gd name="T11" fmla="*/ 1 h 10"/>
                  <a:gd name="T12" fmla="*/ 8 w 77"/>
                  <a:gd name="T13" fmla="*/ 1 h 10"/>
                  <a:gd name="T14" fmla="*/ 9 w 77"/>
                  <a:gd name="T15" fmla="*/ 1 h 10"/>
                  <a:gd name="T16" fmla="*/ 9 w 77"/>
                  <a:gd name="T17" fmla="*/ 1 h 10"/>
                  <a:gd name="T18" fmla="*/ 9 w 77"/>
                  <a:gd name="T19" fmla="*/ 0 h 10"/>
                  <a:gd name="T20" fmla="*/ 8 w 77"/>
                  <a:gd name="T21" fmla="*/ 0 h 10"/>
                  <a:gd name="T22" fmla="*/ 9 w 7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7" h="10">
                    <a:moveTo>
                      <a:pt x="75" y="3"/>
                    </a:moveTo>
                    <a:lnTo>
                      <a:pt x="7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2" y="10"/>
                    </a:lnTo>
                    <a:lnTo>
                      <a:pt x="68" y="7"/>
                    </a:lnTo>
                    <a:lnTo>
                      <a:pt x="72" y="10"/>
                    </a:lnTo>
                    <a:lnTo>
                      <a:pt x="75" y="9"/>
                    </a:lnTo>
                    <a:lnTo>
                      <a:pt x="77" y="5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7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2" name="Freeform 104"/>
              <p:cNvSpPr>
                <a:spLocks noChangeAspect="1"/>
              </p:cNvSpPr>
              <p:nvPr/>
            </p:nvSpPr>
            <p:spPr bwMode="auto">
              <a:xfrm>
                <a:off x="4307" y="3236"/>
                <a:ext cx="1" cy="2"/>
              </a:xfrm>
              <a:custGeom>
                <a:avLst/>
                <a:gdLst>
                  <a:gd name="T0" fmla="*/ 0 w 13"/>
                  <a:gd name="T1" fmla="*/ 1 h 16"/>
                  <a:gd name="T2" fmla="*/ 1 w 13"/>
                  <a:gd name="T3" fmla="*/ 1 h 16"/>
                  <a:gd name="T4" fmla="*/ 1 w 13"/>
                  <a:gd name="T5" fmla="*/ 0 h 16"/>
                  <a:gd name="T6" fmla="*/ 0 w 13"/>
                  <a:gd name="T7" fmla="*/ 1 h 16"/>
                  <a:gd name="T8" fmla="*/ 0 w 13"/>
                  <a:gd name="T9" fmla="*/ 2 h 16"/>
                  <a:gd name="T10" fmla="*/ 1 w 13"/>
                  <a:gd name="T11" fmla="*/ 2 h 16"/>
                  <a:gd name="T12" fmla="*/ 0 w 13"/>
                  <a:gd name="T13" fmla="*/ 2 h 16"/>
                  <a:gd name="T14" fmla="*/ 1 w 13"/>
                  <a:gd name="T15" fmla="*/ 2 h 16"/>
                  <a:gd name="T16" fmla="*/ 1 w 13"/>
                  <a:gd name="T17" fmla="*/ 2 h 16"/>
                  <a:gd name="T18" fmla="*/ 1 w 13"/>
                  <a:gd name="T19" fmla="*/ 2 h 16"/>
                  <a:gd name="T20" fmla="*/ 1 w 13"/>
                  <a:gd name="T21" fmla="*/ 1 h 16"/>
                  <a:gd name="T22" fmla="*/ 0 w 13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6">
                    <a:moveTo>
                      <a:pt x="6" y="9"/>
                    </a:moveTo>
                    <a:lnTo>
                      <a:pt x="13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6" y="14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9" y="16"/>
                    </a:lnTo>
                    <a:lnTo>
                      <a:pt x="12" y="15"/>
                    </a:lnTo>
                    <a:lnTo>
                      <a:pt x="13" y="12"/>
                    </a:lnTo>
                    <a:lnTo>
                      <a:pt x="13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3" name="Freeform 105"/>
              <p:cNvSpPr>
                <a:spLocks noChangeAspect="1"/>
              </p:cNvSpPr>
              <p:nvPr/>
            </p:nvSpPr>
            <p:spPr bwMode="auto">
              <a:xfrm>
                <a:off x="4308" y="3236"/>
                <a:ext cx="1" cy="2"/>
              </a:xfrm>
              <a:custGeom>
                <a:avLst/>
                <a:gdLst>
                  <a:gd name="T0" fmla="*/ 1 w 13"/>
                  <a:gd name="T1" fmla="*/ 0 h 17"/>
                  <a:gd name="T2" fmla="*/ 0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1 w 13"/>
                  <a:gd name="T9" fmla="*/ 1 h 17"/>
                  <a:gd name="T10" fmla="*/ 1 w 13"/>
                  <a:gd name="T11" fmla="*/ 1 h 17"/>
                  <a:gd name="T12" fmla="*/ 1 w 13"/>
                  <a:gd name="T13" fmla="*/ 1 h 17"/>
                  <a:gd name="T14" fmla="*/ 1 w 13"/>
                  <a:gd name="T15" fmla="*/ 0 h 17"/>
                  <a:gd name="T16" fmla="*/ 1 w 13"/>
                  <a:gd name="T17" fmla="*/ 0 h 17"/>
                  <a:gd name="T18" fmla="*/ 1 w 13"/>
                  <a:gd name="T19" fmla="*/ 0 h 17"/>
                  <a:gd name="T20" fmla="*/ 0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4" name="Freeform 106"/>
              <p:cNvSpPr>
                <a:spLocks noChangeAspect="1"/>
              </p:cNvSpPr>
              <p:nvPr/>
            </p:nvSpPr>
            <p:spPr bwMode="auto">
              <a:xfrm>
                <a:off x="4309" y="3236"/>
                <a:ext cx="8" cy="1"/>
              </a:xfrm>
              <a:custGeom>
                <a:avLst/>
                <a:gdLst>
                  <a:gd name="T0" fmla="*/ 8 w 72"/>
                  <a:gd name="T1" fmla="*/ 0 h 10"/>
                  <a:gd name="T2" fmla="*/ 7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7 w 72"/>
                  <a:gd name="T9" fmla="*/ 1 h 10"/>
                  <a:gd name="T10" fmla="*/ 7 w 72"/>
                  <a:gd name="T11" fmla="*/ 1 h 10"/>
                  <a:gd name="T12" fmla="*/ 7 w 72"/>
                  <a:gd name="T13" fmla="*/ 1 h 10"/>
                  <a:gd name="T14" fmla="*/ 8 w 72"/>
                  <a:gd name="T15" fmla="*/ 1 h 10"/>
                  <a:gd name="T16" fmla="*/ 8 w 72"/>
                  <a:gd name="T17" fmla="*/ 1 h 10"/>
                  <a:gd name="T18" fmla="*/ 8 w 72"/>
                  <a:gd name="T19" fmla="*/ 0 h 10"/>
                  <a:gd name="T20" fmla="*/ 7 w 72"/>
                  <a:gd name="T21" fmla="*/ 0 h 10"/>
                  <a:gd name="T22" fmla="*/ 8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7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7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5" name="Freeform 107"/>
              <p:cNvSpPr>
                <a:spLocks noChangeAspect="1"/>
              </p:cNvSpPr>
              <p:nvPr/>
            </p:nvSpPr>
            <p:spPr bwMode="auto">
              <a:xfrm>
                <a:off x="4316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6" name="Freeform 108"/>
              <p:cNvSpPr>
                <a:spLocks noChangeAspect="1"/>
              </p:cNvSpPr>
              <p:nvPr/>
            </p:nvSpPr>
            <p:spPr bwMode="auto">
              <a:xfrm>
                <a:off x="4317" y="3236"/>
                <a:ext cx="2" cy="2"/>
              </a:xfrm>
              <a:custGeom>
                <a:avLst/>
                <a:gdLst>
                  <a:gd name="T0" fmla="*/ 2 w 12"/>
                  <a:gd name="T1" fmla="*/ 0 h 17"/>
                  <a:gd name="T2" fmla="*/ 1 w 12"/>
                  <a:gd name="T3" fmla="*/ 0 h 17"/>
                  <a:gd name="T4" fmla="*/ 0 w 12"/>
                  <a:gd name="T5" fmla="*/ 1 h 17"/>
                  <a:gd name="T6" fmla="*/ 1 w 12"/>
                  <a:gd name="T7" fmla="*/ 2 h 17"/>
                  <a:gd name="T8" fmla="*/ 2 w 12"/>
                  <a:gd name="T9" fmla="*/ 1 h 17"/>
                  <a:gd name="T10" fmla="*/ 2 w 12"/>
                  <a:gd name="T11" fmla="*/ 1 h 17"/>
                  <a:gd name="T12" fmla="*/ 2 w 12"/>
                  <a:gd name="T13" fmla="*/ 1 h 17"/>
                  <a:gd name="T14" fmla="*/ 2 w 12"/>
                  <a:gd name="T15" fmla="*/ 0 h 17"/>
                  <a:gd name="T16" fmla="*/ 2 w 12"/>
                  <a:gd name="T17" fmla="*/ 0 h 17"/>
                  <a:gd name="T18" fmla="*/ 1 w 12"/>
                  <a:gd name="T19" fmla="*/ 0 h 17"/>
                  <a:gd name="T20" fmla="*/ 1 w 12"/>
                  <a:gd name="T21" fmla="*/ 0 h 17"/>
                  <a:gd name="T22" fmla="*/ 2 w 12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2" y="7"/>
                    </a:lnTo>
                    <a:lnTo>
                      <a:pt x="9" y="10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7" name="Freeform 109"/>
              <p:cNvSpPr>
                <a:spLocks noChangeAspect="1"/>
              </p:cNvSpPr>
              <p:nvPr/>
            </p:nvSpPr>
            <p:spPr bwMode="auto">
              <a:xfrm>
                <a:off x="4318" y="3236"/>
                <a:ext cx="9" cy="1"/>
              </a:xfrm>
              <a:custGeom>
                <a:avLst/>
                <a:gdLst>
                  <a:gd name="T0" fmla="*/ 9 w 75"/>
                  <a:gd name="T1" fmla="*/ 0 h 10"/>
                  <a:gd name="T2" fmla="*/ 8 w 75"/>
                  <a:gd name="T3" fmla="*/ 0 h 10"/>
                  <a:gd name="T4" fmla="*/ 0 w 75"/>
                  <a:gd name="T5" fmla="*/ 0 h 10"/>
                  <a:gd name="T6" fmla="*/ 0 w 75"/>
                  <a:gd name="T7" fmla="*/ 1 h 10"/>
                  <a:gd name="T8" fmla="*/ 8 w 75"/>
                  <a:gd name="T9" fmla="*/ 1 h 10"/>
                  <a:gd name="T10" fmla="*/ 8 w 75"/>
                  <a:gd name="T11" fmla="*/ 1 h 10"/>
                  <a:gd name="T12" fmla="*/ 8 w 75"/>
                  <a:gd name="T13" fmla="*/ 1 h 10"/>
                  <a:gd name="T14" fmla="*/ 9 w 75"/>
                  <a:gd name="T15" fmla="*/ 1 h 10"/>
                  <a:gd name="T16" fmla="*/ 9 w 75"/>
                  <a:gd name="T17" fmla="*/ 1 h 10"/>
                  <a:gd name="T18" fmla="*/ 9 w 75"/>
                  <a:gd name="T19" fmla="*/ 0 h 10"/>
                  <a:gd name="T20" fmla="*/ 8 w 75"/>
                  <a:gd name="T21" fmla="*/ 0 h 10"/>
                  <a:gd name="T22" fmla="*/ 9 w 7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5" h="10">
                    <a:moveTo>
                      <a:pt x="74" y="3"/>
                    </a:moveTo>
                    <a:lnTo>
                      <a:pt x="7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70" y="10"/>
                    </a:lnTo>
                    <a:lnTo>
                      <a:pt x="74" y="9"/>
                    </a:lnTo>
                    <a:lnTo>
                      <a:pt x="75" y="5"/>
                    </a:lnTo>
                    <a:lnTo>
                      <a:pt x="74" y="2"/>
                    </a:lnTo>
                    <a:lnTo>
                      <a:pt x="70" y="0"/>
                    </a:lnTo>
                    <a:lnTo>
                      <a:pt x="7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8" name="Freeform 110"/>
              <p:cNvSpPr>
                <a:spLocks noChangeAspect="1"/>
              </p:cNvSpPr>
              <p:nvPr/>
            </p:nvSpPr>
            <p:spPr bwMode="auto">
              <a:xfrm>
                <a:off x="4326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2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29" name="Freeform 111"/>
              <p:cNvSpPr>
                <a:spLocks noChangeAspect="1"/>
              </p:cNvSpPr>
              <p:nvPr/>
            </p:nvSpPr>
            <p:spPr bwMode="auto">
              <a:xfrm>
                <a:off x="4327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1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0" name="Freeform 112"/>
              <p:cNvSpPr>
                <a:spLocks noChangeAspect="1"/>
              </p:cNvSpPr>
              <p:nvPr/>
            </p:nvSpPr>
            <p:spPr bwMode="auto">
              <a:xfrm>
                <a:off x="4328" y="3236"/>
                <a:ext cx="8" cy="1"/>
              </a:xfrm>
              <a:custGeom>
                <a:avLst/>
                <a:gdLst>
                  <a:gd name="T0" fmla="*/ 8 w 66"/>
                  <a:gd name="T1" fmla="*/ 0 h 10"/>
                  <a:gd name="T2" fmla="*/ 7 w 66"/>
                  <a:gd name="T3" fmla="*/ 0 h 10"/>
                  <a:gd name="T4" fmla="*/ 0 w 66"/>
                  <a:gd name="T5" fmla="*/ 0 h 10"/>
                  <a:gd name="T6" fmla="*/ 0 w 66"/>
                  <a:gd name="T7" fmla="*/ 1 h 10"/>
                  <a:gd name="T8" fmla="*/ 7 w 66"/>
                  <a:gd name="T9" fmla="*/ 1 h 10"/>
                  <a:gd name="T10" fmla="*/ 7 w 66"/>
                  <a:gd name="T11" fmla="*/ 1 h 10"/>
                  <a:gd name="T12" fmla="*/ 7 w 66"/>
                  <a:gd name="T13" fmla="*/ 1 h 10"/>
                  <a:gd name="T14" fmla="*/ 8 w 66"/>
                  <a:gd name="T15" fmla="*/ 1 h 10"/>
                  <a:gd name="T16" fmla="*/ 8 w 66"/>
                  <a:gd name="T17" fmla="*/ 1 h 10"/>
                  <a:gd name="T18" fmla="*/ 8 w 66"/>
                  <a:gd name="T19" fmla="*/ 0 h 10"/>
                  <a:gd name="T20" fmla="*/ 7 w 66"/>
                  <a:gd name="T21" fmla="*/ 0 h 10"/>
                  <a:gd name="T22" fmla="*/ 8 w 66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6" h="10">
                    <a:moveTo>
                      <a:pt x="65" y="3"/>
                    </a:moveTo>
                    <a:lnTo>
                      <a:pt x="61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1" y="10"/>
                    </a:lnTo>
                    <a:lnTo>
                      <a:pt x="58" y="7"/>
                    </a:lnTo>
                    <a:lnTo>
                      <a:pt x="61" y="10"/>
                    </a:lnTo>
                    <a:lnTo>
                      <a:pt x="65" y="9"/>
                    </a:lnTo>
                    <a:lnTo>
                      <a:pt x="66" y="5"/>
                    </a:lnTo>
                    <a:lnTo>
                      <a:pt x="65" y="2"/>
                    </a:lnTo>
                    <a:lnTo>
                      <a:pt x="61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1" name="Freeform 113"/>
              <p:cNvSpPr>
                <a:spLocks noChangeAspect="1"/>
              </p:cNvSpPr>
              <p:nvPr/>
            </p:nvSpPr>
            <p:spPr bwMode="auto">
              <a:xfrm>
                <a:off x="433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2" name="Freeform 114"/>
              <p:cNvSpPr>
                <a:spLocks noChangeAspect="1"/>
              </p:cNvSpPr>
              <p:nvPr/>
            </p:nvSpPr>
            <p:spPr bwMode="auto">
              <a:xfrm>
                <a:off x="4336" y="3236"/>
                <a:ext cx="2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1 w 14"/>
                  <a:gd name="T11" fmla="*/ 1 h 17"/>
                  <a:gd name="T12" fmla="*/ 2 w 14"/>
                  <a:gd name="T13" fmla="*/ 1 h 17"/>
                  <a:gd name="T14" fmla="*/ 2 w 14"/>
                  <a:gd name="T15" fmla="*/ 0 h 17"/>
                  <a:gd name="T16" fmla="*/ 2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0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3" name="Freeform 115"/>
              <p:cNvSpPr>
                <a:spLocks noChangeAspect="1"/>
              </p:cNvSpPr>
              <p:nvPr/>
            </p:nvSpPr>
            <p:spPr bwMode="auto">
              <a:xfrm>
                <a:off x="4338" y="3236"/>
                <a:ext cx="8" cy="1"/>
              </a:xfrm>
              <a:custGeom>
                <a:avLst/>
                <a:gdLst>
                  <a:gd name="T0" fmla="*/ 8 w 75"/>
                  <a:gd name="T1" fmla="*/ 0 h 10"/>
                  <a:gd name="T2" fmla="*/ 7 w 75"/>
                  <a:gd name="T3" fmla="*/ 0 h 10"/>
                  <a:gd name="T4" fmla="*/ 0 w 75"/>
                  <a:gd name="T5" fmla="*/ 0 h 10"/>
                  <a:gd name="T6" fmla="*/ 0 w 75"/>
                  <a:gd name="T7" fmla="*/ 1 h 10"/>
                  <a:gd name="T8" fmla="*/ 7 w 75"/>
                  <a:gd name="T9" fmla="*/ 1 h 10"/>
                  <a:gd name="T10" fmla="*/ 7 w 75"/>
                  <a:gd name="T11" fmla="*/ 1 h 10"/>
                  <a:gd name="T12" fmla="*/ 7 w 75"/>
                  <a:gd name="T13" fmla="*/ 1 h 10"/>
                  <a:gd name="T14" fmla="*/ 8 w 75"/>
                  <a:gd name="T15" fmla="*/ 1 h 10"/>
                  <a:gd name="T16" fmla="*/ 8 w 75"/>
                  <a:gd name="T17" fmla="*/ 1 h 10"/>
                  <a:gd name="T18" fmla="*/ 8 w 75"/>
                  <a:gd name="T19" fmla="*/ 0 h 10"/>
                  <a:gd name="T20" fmla="*/ 7 w 75"/>
                  <a:gd name="T21" fmla="*/ 0 h 10"/>
                  <a:gd name="T22" fmla="*/ 8 w 7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5" h="10">
                    <a:moveTo>
                      <a:pt x="74" y="3"/>
                    </a:moveTo>
                    <a:lnTo>
                      <a:pt x="7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70" y="10"/>
                    </a:lnTo>
                    <a:lnTo>
                      <a:pt x="74" y="9"/>
                    </a:lnTo>
                    <a:lnTo>
                      <a:pt x="75" y="5"/>
                    </a:lnTo>
                    <a:lnTo>
                      <a:pt x="74" y="2"/>
                    </a:lnTo>
                    <a:lnTo>
                      <a:pt x="70" y="0"/>
                    </a:lnTo>
                    <a:lnTo>
                      <a:pt x="7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4" name="Freeform 116"/>
              <p:cNvSpPr>
                <a:spLocks noChangeAspect="1"/>
              </p:cNvSpPr>
              <p:nvPr/>
            </p:nvSpPr>
            <p:spPr bwMode="auto">
              <a:xfrm>
                <a:off x="434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8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3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5" name="Freeform 117"/>
              <p:cNvSpPr>
                <a:spLocks noChangeAspect="1"/>
              </p:cNvSpPr>
              <p:nvPr/>
            </p:nvSpPr>
            <p:spPr bwMode="auto">
              <a:xfrm>
                <a:off x="4346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1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9" y="3"/>
                    </a:lnTo>
                    <a:lnTo>
                      <a:pt x="0" y="12"/>
                    </a:lnTo>
                    <a:lnTo>
                      <a:pt x="5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5" y="5"/>
                    </a:lnTo>
                    <a:lnTo>
                      <a:pt x="14" y="3"/>
                    </a:lnTo>
                    <a:lnTo>
                      <a:pt x="11" y="2"/>
                    </a:lnTo>
                    <a:lnTo>
                      <a:pt x="9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6" name="Freeform 118"/>
              <p:cNvSpPr>
                <a:spLocks noChangeAspect="1"/>
              </p:cNvSpPr>
              <p:nvPr/>
            </p:nvSpPr>
            <p:spPr bwMode="auto">
              <a:xfrm>
                <a:off x="4348" y="3236"/>
                <a:ext cx="8" cy="1"/>
              </a:xfrm>
              <a:custGeom>
                <a:avLst/>
                <a:gdLst>
                  <a:gd name="T0" fmla="*/ 8 w 70"/>
                  <a:gd name="T1" fmla="*/ 0 h 10"/>
                  <a:gd name="T2" fmla="*/ 7 w 70"/>
                  <a:gd name="T3" fmla="*/ 0 h 10"/>
                  <a:gd name="T4" fmla="*/ 0 w 70"/>
                  <a:gd name="T5" fmla="*/ 0 h 10"/>
                  <a:gd name="T6" fmla="*/ 0 w 70"/>
                  <a:gd name="T7" fmla="*/ 1 h 10"/>
                  <a:gd name="T8" fmla="*/ 7 w 70"/>
                  <a:gd name="T9" fmla="*/ 1 h 10"/>
                  <a:gd name="T10" fmla="*/ 7 w 70"/>
                  <a:gd name="T11" fmla="*/ 1 h 10"/>
                  <a:gd name="T12" fmla="*/ 7 w 70"/>
                  <a:gd name="T13" fmla="*/ 1 h 10"/>
                  <a:gd name="T14" fmla="*/ 8 w 70"/>
                  <a:gd name="T15" fmla="*/ 1 h 10"/>
                  <a:gd name="T16" fmla="*/ 8 w 70"/>
                  <a:gd name="T17" fmla="*/ 1 h 10"/>
                  <a:gd name="T18" fmla="*/ 8 w 70"/>
                  <a:gd name="T19" fmla="*/ 0 h 10"/>
                  <a:gd name="T20" fmla="*/ 7 w 70"/>
                  <a:gd name="T21" fmla="*/ 0 h 10"/>
                  <a:gd name="T22" fmla="*/ 8 w 70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0" h="10">
                    <a:moveTo>
                      <a:pt x="68" y="3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5" y="10"/>
                    </a:lnTo>
                    <a:lnTo>
                      <a:pt x="62" y="7"/>
                    </a:lnTo>
                    <a:lnTo>
                      <a:pt x="65" y="10"/>
                    </a:lnTo>
                    <a:lnTo>
                      <a:pt x="68" y="9"/>
                    </a:lnTo>
                    <a:lnTo>
                      <a:pt x="70" y="5"/>
                    </a:lnTo>
                    <a:lnTo>
                      <a:pt x="68" y="2"/>
                    </a:lnTo>
                    <a:lnTo>
                      <a:pt x="65" y="0"/>
                    </a:lnTo>
                    <a:lnTo>
                      <a:pt x="68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7" name="Freeform 119"/>
              <p:cNvSpPr>
                <a:spLocks noChangeAspect="1"/>
              </p:cNvSpPr>
              <p:nvPr/>
            </p:nvSpPr>
            <p:spPr bwMode="auto">
              <a:xfrm>
                <a:off x="4355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8" name="Freeform 120"/>
              <p:cNvSpPr>
                <a:spLocks noChangeAspect="1"/>
              </p:cNvSpPr>
              <p:nvPr/>
            </p:nvSpPr>
            <p:spPr bwMode="auto">
              <a:xfrm>
                <a:off x="4356" y="3236"/>
                <a:ext cx="2" cy="2"/>
              </a:xfrm>
              <a:custGeom>
                <a:avLst/>
                <a:gdLst>
                  <a:gd name="T0" fmla="*/ 2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2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2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10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39" name="Freeform 121"/>
              <p:cNvSpPr>
                <a:spLocks noChangeAspect="1"/>
              </p:cNvSpPr>
              <p:nvPr/>
            </p:nvSpPr>
            <p:spPr bwMode="auto">
              <a:xfrm>
                <a:off x="4357" y="3236"/>
                <a:ext cx="9" cy="1"/>
              </a:xfrm>
              <a:custGeom>
                <a:avLst/>
                <a:gdLst>
                  <a:gd name="T0" fmla="*/ 9 w 73"/>
                  <a:gd name="T1" fmla="*/ 0 h 10"/>
                  <a:gd name="T2" fmla="*/ 8 w 73"/>
                  <a:gd name="T3" fmla="*/ 0 h 10"/>
                  <a:gd name="T4" fmla="*/ 0 w 73"/>
                  <a:gd name="T5" fmla="*/ 0 h 10"/>
                  <a:gd name="T6" fmla="*/ 0 w 73"/>
                  <a:gd name="T7" fmla="*/ 1 h 10"/>
                  <a:gd name="T8" fmla="*/ 8 w 73"/>
                  <a:gd name="T9" fmla="*/ 1 h 10"/>
                  <a:gd name="T10" fmla="*/ 8 w 73"/>
                  <a:gd name="T11" fmla="*/ 1 h 10"/>
                  <a:gd name="T12" fmla="*/ 8 w 73"/>
                  <a:gd name="T13" fmla="*/ 1 h 10"/>
                  <a:gd name="T14" fmla="*/ 9 w 73"/>
                  <a:gd name="T15" fmla="*/ 1 h 10"/>
                  <a:gd name="T16" fmla="*/ 9 w 73"/>
                  <a:gd name="T17" fmla="*/ 1 h 10"/>
                  <a:gd name="T18" fmla="*/ 9 w 73"/>
                  <a:gd name="T19" fmla="*/ 0 h 10"/>
                  <a:gd name="T20" fmla="*/ 8 w 73"/>
                  <a:gd name="T21" fmla="*/ 0 h 10"/>
                  <a:gd name="T22" fmla="*/ 9 w 73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3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3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0" name="Freeform 122"/>
              <p:cNvSpPr>
                <a:spLocks noChangeAspect="1"/>
              </p:cNvSpPr>
              <p:nvPr/>
            </p:nvSpPr>
            <p:spPr bwMode="auto">
              <a:xfrm>
                <a:off x="436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1" name="Freeform 123"/>
              <p:cNvSpPr>
                <a:spLocks noChangeAspect="1"/>
              </p:cNvSpPr>
              <p:nvPr/>
            </p:nvSpPr>
            <p:spPr bwMode="auto">
              <a:xfrm>
                <a:off x="4366" y="3236"/>
                <a:ext cx="2" cy="2"/>
              </a:xfrm>
              <a:custGeom>
                <a:avLst/>
                <a:gdLst>
                  <a:gd name="T0" fmla="*/ 2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2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2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2" name="Freeform 124"/>
              <p:cNvSpPr>
                <a:spLocks noChangeAspect="1"/>
              </p:cNvSpPr>
              <p:nvPr/>
            </p:nvSpPr>
            <p:spPr bwMode="auto">
              <a:xfrm>
                <a:off x="4367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9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9 w 72"/>
                  <a:gd name="T9" fmla="*/ 1 h 10"/>
                  <a:gd name="T10" fmla="*/ 8 w 72"/>
                  <a:gd name="T11" fmla="*/ 1 h 10"/>
                  <a:gd name="T12" fmla="*/ 9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9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3" name="Freeform 125"/>
              <p:cNvSpPr>
                <a:spLocks noChangeAspect="1"/>
              </p:cNvSpPr>
              <p:nvPr/>
            </p:nvSpPr>
            <p:spPr bwMode="auto">
              <a:xfrm>
                <a:off x="437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4" name="Freeform 126"/>
              <p:cNvSpPr>
                <a:spLocks noChangeAspect="1"/>
              </p:cNvSpPr>
              <p:nvPr/>
            </p:nvSpPr>
            <p:spPr bwMode="auto">
              <a:xfrm>
                <a:off x="4376" y="3236"/>
                <a:ext cx="2" cy="2"/>
              </a:xfrm>
              <a:custGeom>
                <a:avLst/>
                <a:gdLst>
                  <a:gd name="T0" fmla="*/ 2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2 w 14"/>
                  <a:gd name="T11" fmla="*/ 1 h 17"/>
                  <a:gd name="T12" fmla="*/ 2 w 14"/>
                  <a:gd name="T13" fmla="*/ 1 h 17"/>
                  <a:gd name="T14" fmla="*/ 2 w 14"/>
                  <a:gd name="T15" fmla="*/ 0 h 17"/>
                  <a:gd name="T16" fmla="*/ 2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2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5" name="Freeform 127"/>
              <p:cNvSpPr>
                <a:spLocks noChangeAspect="1"/>
              </p:cNvSpPr>
              <p:nvPr/>
            </p:nvSpPr>
            <p:spPr bwMode="auto">
              <a:xfrm>
                <a:off x="4377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9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9 w 72"/>
                  <a:gd name="T9" fmla="*/ 1 h 10"/>
                  <a:gd name="T10" fmla="*/ 8 w 72"/>
                  <a:gd name="T11" fmla="*/ 1 h 10"/>
                  <a:gd name="T12" fmla="*/ 9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9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6" name="Freeform 128"/>
              <p:cNvSpPr>
                <a:spLocks noChangeAspect="1"/>
              </p:cNvSpPr>
              <p:nvPr/>
            </p:nvSpPr>
            <p:spPr bwMode="auto">
              <a:xfrm>
                <a:off x="4385" y="3236"/>
                <a:ext cx="1" cy="2"/>
              </a:xfrm>
              <a:custGeom>
                <a:avLst/>
                <a:gdLst>
                  <a:gd name="T0" fmla="*/ 1 w 14"/>
                  <a:gd name="T1" fmla="*/ 1 h 16"/>
                  <a:gd name="T2" fmla="*/ 1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1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1 w 14"/>
                  <a:gd name="T17" fmla="*/ 2 h 16"/>
                  <a:gd name="T18" fmla="*/ 1 w 14"/>
                  <a:gd name="T19" fmla="*/ 2 h 16"/>
                  <a:gd name="T20" fmla="*/ 1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11" y="7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1" y="16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11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7" name="Freeform 129"/>
              <p:cNvSpPr>
                <a:spLocks noChangeAspect="1"/>
              </p:cNvSpPr>
              <p:nvPr/>
            </p:nvSpPr>
            <p:spPr bwMode="auto">
              <a:xfrm>
                <a:off x="4386" y="3237"/>
                <a:ext cx="2" cy="1"/>
              </a:xfrm>
              <a:custGeom>
                <a:avLst/>
                <a:gdLst>
                  <a:gd name="T0" fmla="*/ 1 w 12"/>
                  <a:gd name="T1" fmla="*/ 0 h 9"/>
                  <a:gd name="T2" fmla="*/ 1 w 12"/>
                  <a:gd name="T3" fmla="*/ 0 h 9"/>
                  <a:gd name="T4" fmla="*/ 0 w 12"/>
                  <a:gd name="T5" fmla="*/ 0 h 9"/>
                  <a:gd name="T6" fmla="*/ 0 w 12"/>
                  <a:gd name="T7" fmla="*/ 1 h 9"/>
                  <a:gd name="T8" fmla="*/ 1 w 12"/>
                  <a:gd name="T9" fmla="*/ 1 h 9"/>
                  <a:gd name="T10" fmla="*/ 1 w 12"/>
                  <a:gd name="T11" fmla="*/ 1 h 9"/>
                  <a:gd name="T12" fmla="*/ 1 w 12"/>
                  <a:gd name="T13" fmla="*/ 1 h 9"/>
                  <a:gd name="T14" fmla="*/ 2 w 12"/>
                  <a:gd name="T15" fmla="*/ 1 h 9"/>
                  <a:gd name="T16" fmla="*/ 2 w 12"/>
                  <a:gd name="T17" fmla="*/ 0 h 9"/>
                  <a:gd name="T18" fmla="*/ 2 w 12"/>
                  <a:gd name="T19" fmla="*/ 0 h 9"/>
                  <a:gd name="T20" fmla="*/ 1 w 1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2" h="9">
                    <a:moveTo>
                      <a:pt x="8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8" y="9"/>
                    </a:lnTo>
                    <a:lnTo>
                      <a:pt x="11" y="8"/>
                    </a:lnTo>
                    <a:lnTo>
                      <a:pt x="12" y="4"/>
                    </a:lnTo>
                    <a:lnTo>
                      <a:pt x="11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8" name="Freeform 130"/>
              <p:cNvSpPr>
                <a:spLocks noChangeAspect="1"/>
              </p:cNvSpPr>
              <p:nvPr/>
            </p:nvSpPr>
            <p:spPr bwMode="auto">
              <a:xfrm>
                <a:off x="4387" y="3237"/>
                <a:ext cx="2" cy="1"/>
              </a:xfrm>
              <a:custGeom>
                <a:avLst/>
                <a:gdLst>
                  <a:gd name="T0" fmla="*/ 1 w 16"/>
                  <a:gd name="T1" fmla="*/ 0 h 9"/>
                  <a:gd name="T2" fmla="*/ 1 w 16"/>
                  <a:gd name="T3" fmla="*/ 0 h 9"/>
                  <a:gd name="T4" fmla="*/ 0 w 16"/>
                  <a:gd name="T5" fmla="*/ 0 h 9"/>
                  <a:gd name="T6" fmla="*/ 0 w 16"/>
                  <a:gd name="T7" fmla="*/ 1 h 9"/>
                  <a:gd name="T8" fmla="*/ 1 w 16"/>
                  <a:gd name="T9" fmla="*/ 1 h 9"/>
                  <a:gd name="T10" fmla="*/ 1 w 16"/>
                  <a:gd name="T11" fmla="*/ 1 h 9"/>
                  <a:gd name="T12" fmla="*/ 1 w 16"/>
                  <a:gd name="T13" fmla="*/ 1 h 9"/>
                  <a:gd name="T14" fmla="*/ 2 w 16"/>
                  <a:gd name="T15" fmla="*/ 1 h 9"/>
                  <a:gd name="T16" fmla="*/ 2 w 16"/>
                  <a:gd name="T17" fmla="*/ 0 h 9"/>
                  <a:gd name="T18" fmla="*/ 2 w 16"/>
                  <a:gd name="T19" fmla="*/ 0 h 9"/>
                  <a:gd name="T20" fmla="*/ 1 w 16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" h="9">
                    <a:moveTo>
                      <a:pt x="11" y="0"/>
                    </a:moveTo>
                    <a:lnTo>
                      <a:pt x="11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1" y="9"/>
                    </a:lnTo>
                    <a:lnTo>
                      <a:pt x="15" y="8"/>
                    </a:lnTo>
                    <a:lnTo>
                      <a:pt x="16" y="4"/>
                    </a:lnTo>
                    <a:lnTo>
                      <a:pt x="15" y="1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49" name="Freeform 131"/>
              <p:cNvSpPr>
                <a:spLocks noChangeAspect="1"/>
              </p:cNvSpPr>
              <p:nvPr/>
            </p:nvSpPr>
            <p:spPr bwMode="auto">
              <a:xfrm>
                <a:off x="4388" y="3237"/>
                <a:ext cx="2" cy="1"/>
              </a:xfrm>
              <a:custGeom>
                <a:avLst/>
                <a:gdLst>
                  <a:gd name="T0" fmla="*/ 1 w 14"/>
                  <a:gd name="T1" fmla="*/ 0 h 9"/>
                  <a:gd name="T2" fmla="*/ 1 w 14"/>
                  <a:gd name="T3" fmla="*/ 0 h 9"/>
                  <a:gd name="T4" fmla="*/ 0 w 14"/>
                  <a:gd name="T5" fmla="*/ 0 h 9"/>
                  <a:gd name="T6" fmla="*/ 0 w 14"/>
                  <a:gd name="T7" fmla="*/ 1 h 9"/>
                  <a:gd name="T8" fmla="*/ 1 w 14"/>
                  <a:gd name="T9" fmla="*/ 1 h 9"/>
                  <a:gd name="T10" fmla="*/ 1 w 14"/>
                  <a:gd name="T11" fmla="*/ 1 h 9"/>
                  <a:gd name="T12" fmla="*/ 1 w 14"/>
                  <a:gd name="T13" fmla="*/ 1 h 9"/>
                  <a:gd name="T14" fmla="*/ 2 w 14"/>
                  <a:gd name="T15" fmla="*/ 1 h 9"/>
                  <a:gd name="T16" fmla="*/ 2 w 14"/>
                  <a:gd name="T17" fmla="*/ 0 h 9"/>
                  <a:gd name="T18" fmla="*/ 2 w 14"/>
                  <a:gd name="T19" fmla="*/ 0 h 9"/>
                  <a:gd name="T20" fmla="*/ 1 w 14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" h="9">
                    <a:moveTo>
                      <a:pt x="9" y="0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lnTo>
                      <a:pt x="13" y="8"/>
                    </a:lnTo>
                    <a:lnTo>
                      <a:pt x="14" y="4"/>
                    </a:lnTo>
                    <a:lnTo>
                      <a:pt x="13" y="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0" name="Freeform 132"/>
              <p:cNvSpPr>
                <a:spLocks noChangeAspect="1"/>
              </p:cNvSpPr>
              <p:nvPr/>
            </p:nvSpPr>
            <p:spPr bwMode="auto">
              <a:xfrm>
                <a:off x="4390" y="3237"/>
                <a:ext cx="8" cy="1"/>
              </a:xfrm>
              <a:custGeom>
                <a:avLst/>
                <a:gdLst>
                  <a:gd name="T0" fmla="*/ 7 w 71"/>
                  <a:gd name="T1" fmla="*/ 0 h 9"/>
                  <a:gd name="T2" fmla="*/ 7 w 71"/>
                  <a:gd name="T3" fmla="*/ 0 h 9"/>
                  <a:gd name="T4" fmla="*/ 0 w 71"/>
                  <a:gd name="T5" fmla="*/ 0 h 9"/>
                  <a:gd name="T6" fmla="*/ 0 w 71"/>
                  <a:gd name="T7" fmla="*/ 1 h 9"/>
                  <a:gd name="T8" fmla="*/ 7 w 71"/>
                  <a:gd name="T9" fmla="*/ 1 h 9"/>
                  <a:gd name="T10" fmla="*/ 7 w 71"/>
                  <a:gd name="T11" fmla="*/ 1 h 9"/>
                  <a:gd name="T12" fmla="*/ 7 w 71"/>
                  <a:gd name="T13" fmla="*/ 1 h 9"/>
                  <a:gd name="T14" fmla="*/ 8 w 71"/>
                  <a:gd name="T15" fmla="*/ 1 h 9"/>
                  <a:gd name="T16" fmla="*/ 8 w 71"/>
                  <a:gd name="T17" fmla="*/ 0 h 9"/>
                  <a:gd name="T18" fmla="*/ 8 w 71"/>
                  <a:gd name="T19" fmla="*/ 0 h 9"/>
                  <a:gd name="T20" fmla="*/ 7 w 71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1" h="9">
                    <a:moveTo>
                      <a:pt x="66" y="0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6" y="9"/>
                    </a:lnTo>
                    <a:lnTo>
                      <a:pt x="69" y="8"/>
                    </a:lnTo>
                    <a:lnTo>
                      <a:pt x="71" y="4"/>
                    </a:lnTo>
                    <a:lnTo>
                      <a:pt x="69" y="1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1" name="Freeform 133"/>
              <p:cNvSpPr>
                <a:spLocks noChangeAspect="1"/>
              </p:cNvSpPr>
              <p:nvPr/>
            </p:nvSpPr>
            <p:spPr bwMode="auto">
              <a:xfrm>
                <a:off x="4397" y="3237"/>
                <a:ext cx="2" cy="1"/>
              </a:xfrm>
              <a:custGeom>
                <a:avLst/>
                <a:gdLst>
                  <a:gd name="T0" fmla="*/ 1 w 11"/>
                  <a:gd name="T1" fmla="*/ 0 h 9"/>
                  <a:gd name="T2" fmla="*/ 1 w 11"/>
                  <a:gd name="T3" fmla="*/ 0 h 9"/>
                  <a:gd name="T4" fmla="*/ 0 w 11"/>
                  <a:gd name="T5" fmla="*/ 0 h 9"/>
                  <a:gd name="T6" fmla="*/ 0 w 11"/>
                  <a:gd name="T7" fmla="*/ 1 h 9"/>
                  <a:gd name="T8" fmla="*/ 1 w 11"/>
                  <a:gd name="T9" fmla="*/ 1 h 9"/>
                  <a:gd name="T10" fmla="*/ 2 w 11"/>
                  <a:gd name="T11" fmla="*/ 1 h 9"/>
                  <a:gd name="T12" fmla="*/ 1 w 11"/>
                  <a:gd name="T13" fmla="*/ 1 h 9"/>
                  <a:gd name="T14" fmla="*/ 2 w 11"/>
                  <a:gd name="T15" fmla="*/ 1 h 9"/>
                  <a:gd name="T16" fmla="*/ 2 w 11"/>
                  <a:gd name="T17" fmla="*/ 0 h 9"/>
                  <a:gd name="T18" fmla="*/ 2 w 11"/>
                  <a:gd name="T19" fmla="*/ 0 h 9"/>
                  <a:gd name="T20" fmla="*/ 1 w 11"/>
                  <a:gd name="T21" fmla="*/ 0 h 9"/>
                  <a:gd name="T22" fmla="*/ 1 w 1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9">
                    <a:moveTo>
                      <a:pt x="3" y="2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10" y="7"/>
                    </a:lnTo>
                    <a:lnTo>
                      <a:pt x="7" y="9"/>
                    </a:lnTo>
                    <a:lnTo>
                      <a:pt x="10" y="8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2" name="Freeform 134"/>
              <p:cNvSpPr>
                <a:spLocks noChangeAspect="1"/>
              </p:cNvSpPr>
              <p:nvPr/>
            </p:nvSpPr>
            <p:spPr bwMode="auto">
              <a:xfrm>
                <a:off x="4398" y="3236"/>
                <a:ext cx="2" cy="2"/>
              </a:xfrm>
              <a:custGeom>
                <a:avLst/>
                <a:gdLst>
                  <a:gd name="T0" fmla="*/ 2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2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2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3" name="Freeform 135"/>
              <p:cNvSpPr>
                <a:spLocks noChangeAspect="1"/>
              </p:cNvSpPr>
              <p:nvPr/>
            </p:nvSpPr>
            <p:spPr bwMode="auto">
              <a:xfrm>
                <a:off x="4399" y="3236"/>
                <a:ext cx="9" cy="1"/>
              </a:xfrm>
              <a:custGeom>
                <a:avLst/>
                <a:gdLst>
                  <a:gd name="T0" fmla="*/ 9 w 71"/>
                  <a:gd name="T1" fmla="*/ 0 h 10"/>
                  <a:gd name="T2" fmla="*/ 8 w 71"/>
                  <a:gd name="T3" fmla="*/ 0 h 10"/>
                  <a:gd name="T4" fmla="*/ 0 w 71"/>
                  <a:gd name="T5" fmla="*/ 0 h 10"/>
                  <a:gd name="T6" fmla="*/ 0 w 71"/>
                  <a:gd name="T7" fmla="*/ 1 h 10"/>
                  <a:gd name="T8" fmla="*/ 8 w 71"/>
                  <a:gd name="T9" fmla="*/ 1 h 10"/>
                  <a:gd name="T10" fmla="*/ 8 w 71"/>
                  <a:gd name="T11" fmla="*/ 1 h 10"/>
                  <a:gd name="T12" fmla="*/ 8 w 71"/>
                  <a:gd name="T13" fmla="*/ 1 h 10"/>
                  <a:gd name="T14" fmla="*/ 9 w 71"/>
                  <a:gd name="T15" fmla="*/ 1 h 10"/>
                  <a:gd name="T16" fmla="*/ 9 w 71"/>
                  <a:gd name="T17" fmla="*/ 1 h 10"/>
                  <a:gd name="T18" fmla="*/ 9 w 71"/>
                  <a:gd name="T19" fmla="*/ 0 h 10"/>
                  <a:gd name="T20" fmla="*/ 8 w 71"/>
                  <a:gd name="T21" fmla="*/ 0 h 10"/>
                  <a:gd name="T22" fmla="*/ 9 w 71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1" h="10">
                    <a:moveTo>
                      <a:pt x="70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3" y="7"/>
                    </a:lnTo>
                    <a:lnTo>
                      <a:pt x="67" y="10"/>
                    </a:lnTo>
                    <a:lnTo>
                      <a:pt x="70" y="9"/>
                    </a:lnTo>
                    <a:lnTo>
                      <a:pt x="71" y="5"/>
                    </a:lnTo>
                    <a:lnTo>
                      <a:pt x="70" y="2"/>
                    </a:lnTo>
                    <a:lnTo>
                      <a:pt x="67" y="0"/>
                    </a:lnTo>
                    <a:lnTo>
                      <a:pt x="7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4" name="Freeform 136"/>
              <p:cNvSpPr>
                <a:spLocks noChangeAspect="1"/>
              </p:cNvSpPr>
              <p:nvPr/>
            </p:nvSpPr>
            <p:spPr bwMode="auto">
              <a:xfrm>
                <a:off x="4407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5" name="Freeform 137"/>
              <p:cNvSpPr>
                <a:spLocks noChangeAspect="1"/>
              </p:cNvSpPr>
              <p:nvPr/>
            </p:nvSpPr>
            <p:spPr bwMode="auto">
              <a:xfrm>
                <a:off x="4408" y="3236"/>
                <a:ext cx="1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1 w 14"/>
                  <a:gd name="T9" fmla="*/ 1 h 17"/>
                  <a:gd name="T10" fmla="*/ 1 w 14"/>
                  <a:gd name="T11" fmla="*/ 1 h 17"/>
                  <a:gd name="T12" fmla="*/ 1 w 14"/>
                  <a:gd name="T13" fmla="*/ 1 h 17"/>
                  <a:gd name="T14" fmla="*/ 1 w 14"/>
                  <a:gd name="T15" fmla="*/ 0 h 17"/>
                  <a:gd name="T16" fmla="*/ 1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6" name="Freeform 138"/>
              <p:cNvSpPr>
                <a:spLocks noChangeAspect="1"/>
              </p:cNvSpPr>
              <p:nvPr/>
            </p:nvSpPr>
            <p:spPr bwMode="auto">
              <a:xfrm>
                <a:off x="4409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8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8 w 72"/>
                  <a:gd name="T9" fmla="*/ 1 h 10"/>
                  <a:gd name="T10" fmla="*/ 8 w 72"/>
                  <a:gd name="T11" fmla="*/ 1 h 10"/>
                  <a:gd name="T12" fmla="*/ 8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8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7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7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7" name="Freeform 139"/>
              <p:cNvSpPr>
                <a:spLocks noChangeAspect="1"/>
              </p:cNvSpPr>
              <p:nvPr/>
            </p:nvSpPr>
            <p:spPr bwMode="auto">
              <a:xfrm>
                <a:off x="4417" y="3236"/>
                <a:ext cx="1" cy="2"/>
              </a:xfrm>
              <a:custGeom>
                <a:avLst/>
                <a:gdLst>
                  <a:gd name="T0" fmla="*/ 1 w 15"/>
                  <a:gd name="T1" fmla="*/ 1 h 16"/>
                  <a:gd name="T2" fmla="*/ 1 w 15"/>
                  <a:gd name="T3" fmla="*/ 1 h 16"/>
                  <a:gd name="T4" fmla="*/ 0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1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1 w 15"/>
                  <a:gd name="T17" fmla="*/ 2 h 16"/>
                  <a:gd name="T18" fmla="*/ 1 w 15"/>
                  <a:gd name="T19" fmla="*/ 2 h 16"/>
                  <a:gd name="T20" fmla="*/ 1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8" name="Freeform 140"/>
              <p:cNvSpPr>
                <a:spLocks noChangeAspect="1"/>
              </p:cNvSpPr>
              <p:nvPr/>
            </p:nvSpPr>
            <p:spPr bwMode="auto">
              <a:xfrm>
                <a:off x="4418" y="3236"/>
                <a:ext cx="1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0 w 15"/>
                  <a:gd name="T7" fmla="*/ 2 h 17"/>
                  <a:gd name="T8" fmla="*/ 1 w 15"/>
                  <a:gd name="T9" fmla="*/ 1 h 17"/>
                  <a:gd name="T10" fmla="*/ 1 w 15"/>
                  <a:gd name="T11" fmla="*/ 1 h 17"/>
                  <a:gd name="T12" fmla="*/ 1 w 15"/>
                  <a:gd name="T13" fmla="*/ 1 h 17"/>
                  <a:gd name="T14" fmla="*/ 1 w 15"/>
                  <a:gd name="T15" fmla="*/ 0 h 17"/>
                  <a:gd name="T16" fmla="*/ 1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59" name="Freeform 141"/>
              <p:cNvSpPr>
                <a:spLocks noChangeAspect="1"/>
              </p:cNvSpPr>
              <p:nvPr/>
            </p:nvSpPr>
            <p:spPr bwMode="auto">
              <a:xfrm>
                <a:off x="4419" y="3236"/>
                <a:ext cx="9" cy="1"/>
              </a:xfrm>
              <a:custGeom>
                <a:avLst/>
                <a:gdLst>
                  <a:gd name="T0" fmla="*/ 9 w 73"/>
                  <a:gd name="T1" fmla="*/ 0 h 10"/>
                  <a:gd name="T2" fmla="*/ 9 w 73"/>
                  <a:gd name="T3" fmla="*/ 0 h 10"/>
                  <a:gd name="T4" fmla="*/ 0 w 73"/>
                  <a:gd name="T5" fmla="*/ 0 h 10"/>
                  <a:gd name="T6" fmla="*/ 0 w 73"/>
                  <a:gd name="T7" fmla="*/ 1 h 10"/>
                  <a:gd name="T8" fmla="*/ 9 w 73"/>
                  <a:gd name="T9" fmla="*/ 1 h 10"/>
                  <a:gd name="T10" fmla="*/ 8 w 73"/>
                  <a:gd name="T11" fmla="*/ 1 h 10"/>
                  <a:gd name="T12" fmla="*/ 9 w 73"/>
                  <a:gd name="T13" fmla="*/ 1 h 10"/>
                  <a:gd name="T14" fmla="*/ 9 w 73"/>
                  <a:gd name="T15" fmla="*/ 1 h 10"/>
                  <a:gd name="T16" fmla="*/ 9 w 73"/>
                  <a:gd name="T17" fmla="*/ 1 h 10"/>
                  <a:gd name="T18" fmla="*/ 9 w 73"/>
                  <a:gd name="T19" fmla="*/ 0 h 10"/>
                  <a:gd name="T20" fmla="*/ 9 w 73"/>
                  <a:gd name="T21" fmla="*/ 0 h 10"/>
                  <a:gd name="T22" fmla="*/ 9 w 73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3" h="10">
                    <a:moveTo>
                      <a:pt x="72" y="3"/>
                    </a:moveTo>
                    <a:lnTo>
                      <a:pt x="6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9" y="10"/>
                    </a:lnTo>
                    <a:lnTo>
                      <a:pt x="65" y="7"/>
                    </a:lnTo>
                    <a:lnTo>
                      <a:pt x="69" y="10"/>
                    </a:lnTo>
                    <a:lnTo>
                      <a:pt x="72" y="9"/>
                    </a:lnTo>
                    <a:lnTo>
                      <a:pt x="73" y="5"/>
                    </a:lnTo>
                    <a:lnTo>
                      <a:pt x="72" y="2"/>
                    </a:lnTo>
                    <a:lnTo>
                      <a:pt x="69" y="0"/>
                    </a:lnTo>
                    <a:lnTo>
                      <a:pt x="72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0" name="Freeform 142"/>
              <p:cNvSpPr>
                <a:spLocks noChangeAspect="1"/>
              </p:cNvSpPr>
              <p:nvPr/>
            </p:nvSpPr>
            <p:spPr bwMode="auto">
              <a:xfrm>
                <a:off x="4427" y="3236"/>
                <a:ext cx="1" cy="2"/>
              </a:xfrm>
              <a:custGeom>
                <a:avLst/>
                <a:gdLst>
                  <a:gd name="T0" fmla="*/ 0 w 13"/>
                  <a:gd name="T1" fmla="*/ 1 h 16"/>
                  <a:gd name="T2" fmla="*/ 1 w 13"/>
                  <a:gd name="T3" fmla="*/ 1 h 16"/>
                  <a:gd name="T4" fmla="*/ 1 w 13"/>
                  <a:gd name="T5" fmla="*/ 0 h 16"/>
                  <a:gd name="T6" fmla="*/ 0 w 13"/>
                  <a:gd name="T7" fmla="*/ 1 h 16"/>
                  <a:gd name="T8" fmla="*/ 0 w 13"/>
                  <a:gd name="T9" fmla="*/ 2 h 16"/>
                  <a:gd name="T10" fmla="*/ 1 w 13"/>
                  <a:gd name="T11" fmla="*/ 2 h 16"/>
                  <a:gd name="T12" fmla="*/ 0 w 13"/>
                  <a:gd name="T13" fmla="*/ 2 h 16"/>
                  <a:gd name="T14" fmla="*/ 1 w 13"/>
                  <a:gd name="T15" fmla="*/ 2 h 16"/>
                  <a:gd name="T16" fmla="*/ 1 w 13"/>
                  <a:gd name="T17" fmla="*/ 2 h 16"/>
                  <a:gd name="T18" fmla="*/ 1 w 13"/>
                  <a:gd name="T19" fmla="*/ 2 h 16"/>
                  <a:gd name="T20" fmla="*/ 1 w 13"/>
                  <a:gd name="T21" fmla="*/ 1 h 16"/>
                  <a:gd name="T22" fmla="*/ 0 w 13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6">
                    <a:moveTo>
                      <a:pt x="6" y="9"/>
                    </a:moveTo>
                    <a:lnTo>
                      <a:pt x="13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6" y="14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8" y="16"/>
                    </a:lnTo>
                    <a:lnTo>
                      <a:pt x="12" y="15"/>
                    </a:lnTo>
                    <a:lnTo>
                      <a:pt x="13" y="12"/>
                    </a:lnTo>
                    <a:lnTo>
                      <a:pt x="13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1" name="Freeform 143"/>
              <p:cNvSpPr>
                <a:spLocks noChangeAspect="1"/>
              </p:cNvSpPr>
              <p:nvPr/>
            </p:nvSpPr>
            <p:spPr bwMode="auto">
              <a:xfrm>
                <a:off x="4427" y="3236"/>
                <a:ext cx="2" cy="2"/>
              </a:xfrm>
              <a:custGeom>
                <a:avLst/>
                <a:gdLst>
                  <a:gd name="T0" fmla="*/ 1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1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2" name="Freeform 144"/>
              <p:cNvSpPr>
                <a:spLocks noChangeAspect="1"/>
              </p:cNvSpPr>
              <p:nvPr/>
            </p:nvSpPr>
            <p:spPr bwMode="auto">
              <a:xfrm>
                <a:off x="4429" y="3236"/>
                <a:ext cx="8" cy="1"/>
              </a:xfrm>
              <a:custGeom>
                <a:avLst/>
                <a:gdLst>
                  <a:gd name="T0" fmla="*/ 8 w 67"/>
                  <a:gd name="T1" fmla="*/ 0 h 10"/>
                  <a:gd name="T2" fmla="*/ 7 w 67"/>
                  <a:gd name="T3" fmla="*/ 0 h 10"/>
                  <a:gd name="T4" fmla="*/ 0 w 67"/>
                  <a:gd name="T5" fmla="*/ 0 h 10"/>
                  <a:gd name="T6" fmla="*/ 0 w 67"/>
                  <a:gd name="T7" fmla="*/ 1 h 10"/>
                  <a:gd name="T8" fmla="*/ 7 w 67"/>
                  <a:gd name="T9" fmla="*/ 1 h 10"/>
                  <a:gd name="T10" fmla="*/ 7 w 67"/>
                  <a:gd name="T11" fmla="*/ 1 h 10"/>
                  <a:gd name="T12" fmla="*/ 7 w 67"/>
                  <a:gd name="T13" fmla="*/ 1 h 10"/>
                  <a:gd name="T14" fmla="*/ 8 w 67"/>
                  <a:gd name="T15" fmla="*/ 1 h 10"/>
                  <a:gd name="T16" fmla="*/ 8 w 67"/>
                  <a:gd name="T17" fmla="*/ 1 h 10"/>
                  <a:gd name="T18" fmla="*/ 8 w 67"/>
                  <a:gd name="T19" fmla="*/ 0 h 10"/>
                  <a:gd name="T20" fmla="*/ 7 w 67"/>
                  <a:gd name="T21" fmla="*/ 0 h 10"/>
                  <a:gd name="T22" fmla="*/ 8 w 6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10">
                    <a:moveTo>
                      <a:pt x="66" y="4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2" y="10"/>
                    </a:lnTo>
                    <a:lnTo>
                      <a:pt x="59" y="6"/>
                    </a:lnTo>
                    <a:lnTo>
                      <a:pt x="62" y="10"/>
                    </a:lnTo>
                    <a:lnTo>
                      <a:pt x="66" y="9"/>
                    </a:lnTo>
                    <a:lnTo>
                      <a:pt x="67" y="5"/>
                    </a:lnTo>
                    <a:lnTo>
                      <a:pt x="66" y="2"/>
                    </a:lnTo>
                    <a:lnTo>
                      <a:pt x="62" y="0"/>
                    </a:lnTo>
                    <a:lnTo>
                      <a:pt x="66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3" name="Freeform 145"/>
              <p:cNvSpPr>
                <a:spLocks noChangeAspect="1"/>
              </p:cNvSpPr>
              <p:nvPr/>
            </p:nvSpPr>
            <p:spPr bwMode="auto">
              <a:xfrm>
                <a:off x="4436" y="3236"/>
                <a:ext cx="2" cy="3"/>
              </a:xfrm>
              <a:custGeom>
                <a:avLst/>
                <a:gdLst>
                  <a:gd name="T0" fmla="*/ 2 w 21"/>
                  <a:gd name="T1" fmla="*/ 3 h 29"/>
                  <a:gd name="T2" fmla="*/ 2 w 21"/>
                  <a:gd name="T3" fmla="*/ 2 h 29"/>
                  <a:gd name="T4" fmla="*/ 1 w 21"/>
                  <a:gd name="T5" fmla="*/ 0 h 29"/>
                  <a:gd name="T6" fmla="*/ 0 w 21"/>
                  <a:gd name="T7" fmla="*/ 0 h 29"/>
                  <a:gd name="T8" fmla="*/ 1 w 21"/>
                  <a:gd name="T9" fmla="*/ 3 h 29"/>
                  <a:gd name="T10" fmla="*/ 1 w 21"/>
                  <a:gd name="T11" fmla="*/ 3 h 29"/>
                  <a:gd name="T12" fmla="*/ 1 w 21"/>
                  <a:gd name="T13" fmla="*/ 3 h 29"/>
                  <a:gd name="T14" fmla="*/ 2 w 21"/>
                  <a:gd name="T15" fmla="*/ 3 h 29"/>
                  <a:gd name="T16" fmla="*/ 2 w 21"/>
                  <a:gd name="T17" fmla="*/ 3 h 29"/>
                  <a:gd name="T18" fmla="*/ 2 w 21"/>
                  <a:gd name="T19" fmla="*/ 3 h 29"/>
                  <a:gd name="T20" fmla="*/ 2 w 21"/>
                  <a:gd name="T21" fmla="*/ 2 h 29"/>
                  <a:gd name="T22" fmla="*/ 2 w 21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5"/>
                    </a:moveTo>
                    <a:lnTo>
                      <a:pt x="21" y="24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4" y="26"/>
                    </a:lnTo>
                    <a:lnTo>
                      <a:pt x="14" y="25"/>
                    </a:lnTo>
                    <a:lnTo>
                      <a:pt x="14" y="26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1" y="28"/>
                    </a:lnTo>
                    <a:lnTo>
                      <a:pt x="21" y="24"/>
                    </a:lnTo>
                    <a:lnTo>
                      <a:pt x="21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4" name="Freeform 146"/>
              <p:cNvSpPr>
                <a:spLocks noChangeAspect="1"/>
              </p:cNvSpPr>
              <p:nvPr/>
            </p:nvSpPr>
            <p:spPr bwMode="auto">
              <a:xfrm>
                <a:off x="4437" y="3239"/>
                <a:ext cx="2" cy="3"/>
              </a:xfrm>
              <a:custGeom>
                <a:avLst/>
                <a:gdLst>
                  <a:gd name="T0" fmla="*/ 1 w 10"/>
                  <a:gd name="T1" fmla="*/ 2 h 21"/>
                  <a:gd name="T2" fmla="*/ 2 w 10"/>
                  <a:gd name="T3" fmla="*/ 3 h 21"/>
                  <a:gd name="T4" fmla="*/ 1 w 10"/>
                  <a:gd name="T5" fmla="*/ 0 h 21"/>
                  <a:gd name="T6" fmla="*/ 0 w 10"/>
                  <a:gd name="T7" fmla="*/ 0 h 21"/>
                  <a:gd name="T8" fmla="*/ 1 w 10"/>
                  <a:gd name="T9" fmla="*/ 3 h 21"/>
                  <a:gd name="T10" fmla="*/ 1 w 10"/>
                  <a:gd name="T11" fmla="*/ 3 h 21"/>
                  <a:gd name="T12" fmla="*/ 1 w 10"/>
                  <a:gd name="T13" fmla="*/ 3 h 21"/>
                  <a:gd name="T14" fmla="*/ 1 w 10"/>
                  <a:gd name="T15" fmla="*/ 3 h 21"/>
                  <a:gd name="T16" fmla="*/ 1 w 10"/>
                  <a:gd name="T17" fmla="*/ 3 h 21"/>
                  <a:gd name="T18" fmla="*/ 2 w 10"/>
                  <a:gd name="T19" fmla="*/ 3 h 21"/>
                  <a:gd name="T20" fmla="*/ 2 w 10"/>
                  <a:gd name="T21" fmla="*/ 3 h 21"/>
                  <a:gd name="T22" fmla="*/ 1 w 10"/>
                  <a:gd name="T23" fmla="*/ 2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7" y="14"/>
                    </a:moveTo>
                    <a:lnTo>
                      <a:pt x="10" y="18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8"/>
                    </a:lnTo>
                    <a:lnTo>
                      <a:pt x="7" y="21"/>
                    </a:lnTo>
                    <a:lnTo>
                      <a:pt x="3" y="18"/>
                    </a:lnTo>
                    <a:lnTo>
                      <a:pt x="4" y="20"/>
                    </a:lnTo>
                    <a:lnTo>
                      <a:pt x="7" y="21"/>
                    </a:lnTo>
                    <a:lnTo>
                      <a:pt x="9" y="20"/>
                    </a:lnTo>
                    <a:lnTo>
                      <a:pt x="10" y="18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5" name="Freeform 147"/>
              <p:cNvSpPr>
                <a:spLocks noChangeAspect="1"/>
              </p:cNvSpPr>
              <p:nvPr/>
            </p:nvSpPr>
            <p:spPr bwMode="auto">
              <a:xfrm>
                <a:off x="4438" y="3241"/>
                <a:ext cx="1" cy="1"/>
              </a:xfrm>
              <a:custGeom>
                <a:avLst/>
                <a:gdLst>
                  <a:gd name="T0" fmla="*/ 1 w 10"/>
                  <a:gd name="T1" fmla="*/ 0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0 w 10"/>
                  <a:gd name="T11" fmla="*/ 1 h 8"/>
                  <a:gd name="T12" fmla="*/ 1 w 10"/>
                  <a:gd name="T13" fmla="*/ 1 h 8"/>
                  <a:gd name="T14" fmla="*/ 1 w 10"/>
                  <a:gd name="T15" fmla="*/ 1 h 8"/>
                  <a:gd name="T16" fmla="*/ 1 w 10"/>
                  <a:gd name="T17" fmla="*/ 0 h 8"/>
                  <a:gd name="T18" fmla="*/ 1 w 10"/>
                  <a:gd name="T19" fmla="*/ 0 h 8"/>
                  <a:gd name="T20" fmla="*/ 1 w 10"/>
                  <a:gd name="T21" fmla="*/ 0 h 8"/>
                  <a:gd name="T22" fmla="*/ 1 w 10"/>
                  <a:gd name="T23" fmla="*/ 0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10" y="2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0" y="8"/>
                    </a:lnTo>
                    <a:lnTo>
                      <a:pt x="7" y="7"/>
                    </a:lnTo>
                    <a:lnTo>
                      <a:pt x="3" y="5"/>
                    </a:lnTo>
                    <a:lnTo>
                      <a:pt x="7" y="7"/>
                    </a:lnTo>
                    <a:lnTo>
                      <a:pt x="9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6" name="Freeform 148"/>
              <p:cNvSpPr>
                <a:spLocks noChangeAspect="1"/>
              </p:cNvSpPr>
              <p:nvPr/>
            </p:nvSpPr>
            <p:spPr bwMode="auto">
              <a:xfrm>
                <a:off x="4439" y="3241"/>
                <a:ext cx="2" cy="4"/>
              </a:xfrm>
              <a:custGeom>
                <a:avLst/>
                <a:gdLst>
                  <a:gd name="T0" fmla="*/ 2 w 21"/>
                  <a:gd name="T1" fmla="*/ 4 h 29"/>
                  <a:gd name="T2" fmla="*/ 2 w 21"/>
                  <a:gd name="T3" fmla="*/ 3 h 29"/>
                  <a:gd name="T4" fmla="*/ 1 w 21"/>
                  <a:gd name="T5" fmla="*/ 0 h 29"/>
                  <a:gd name="T6" fmla="*/ 0 w 21"/>
                  <a:gd name="T7" fmla="*/ 0 h 29"/>
                  <a:gd name="T8" fmla="*/ 1 w 21"/>
                  <a:gd name="T9" fmla="*/ 4 h 29"/>
                  <a:gd name="T10" fmla="*/ 1 w 21"/>
                  <a:gd name="T11" fmla="*/ 4 h 29"/>
                  <a:gd name="T12" fmla="*/ 1 w 21"/>
                  <a:gd name="T13" fmla="*/ 4 h 29"/>
                  <a:gd name="T14" fmla="*/ 2 w 21"/>
                  <a:gd name="T15" fmla="*/ 4 h 29"/>
                  <a:gd name="T16" fmla="*/ 2 w 21"/>
                  <a:gd name="T17" fmla="*/ 4 h 29"/>
                  <a:gd name="T18" fmla="*/ 2 w 21"/>
                  <a:gd name="T19" fmla="*/ 4 h 29"/>
                  <a:gd name="T20" fmla="*/ 2 w 21"/>
                  <a:gd name="T21" fmla="*/ 3 h 29"/>
                  <a:gd name="T22" fmla="*/ 2 w 21"/>
                  <a:gd name="T23" fmla="*/ 4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6"/>
                    </a:moveTo>
                    <a:lnTo>
                      <a:pt x="21" y="24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14" y="27"/>
                    </a:lnTo>
                    <a:lnTo>
                      <a:pt x="14" y="26"/>
                    </a:lnTo>
                    <a:lnTo>
                      <a:pt x="14" y="27"/>
                    </a:lnTo>
                    <a:lnTo>
                      <a:pt x="16" y="29"/>
                    </a:lnTo>
                    <a:lnTo>
                      <a:pt x="19" y="29"/>
                    </a:lnTo>
                    <a:lnTo>
                      <a:pt x="21" y="28"/>
                    </a:lnTo>
                    <a:lnTo>
                      <a:pt x="21" y="24"/>
                    </a:lnTo>
                    <a:lnTo>
                      <a:pt x="21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7" name="Freeform 149"/>
              <p:cNvSpPr>
                <a:spLocks noChangeAspect="1"/>
              </p:cNvSpPr>
              <p:nvPr/>
            </p:nvSpPr>
            <p:spPr bwMode="auto">
              <a:xfrm>
                <a:off x="4440" y="3244"/>
                <a:ext cx="1" cy="3"/>
              </a:xfrm>
              <a:custGeom>
                <a:avLst/>
                <a:gdLst>
                  <a:gd name="T0" fmla="*/ 1 w 10"/>
                  <a:gd name="T1" fmla="*/ 2 h 22"/>
                  <a:gd name="T2" fmla="*/ 1 w 10"/>
                  <a:gd name="T3" fmla="*/ 2 h 22"/>
                  <a:gd name="T4" fmla="*/ 1 w 10"/>
                  <a:gd name="T5" fmla="*/ 0 h 22"/>
                  <a:gd name="T6" fmla="*/ 0 w 10"/>
                  <a:gd name="T7" fmla="*/ 0 h 22"/>
                  <a:gd name="T8" fmla="*/ 0 w 10"/>
                  <a:gd name="T9" fmla="*/ 2 h 22"/>
                  <a:gd name="T10" fmla="*/ 1 w 10"/>
                  <a:gd name="T11" fmla="*/ 3 h 22"/>
                  <a:gd name="T12" fmla="*/ 0 w 10"/>
                  <a:gd name="T13" fmla="*/ 2 h 22"/>
                  <a:gd name="T14" fmla="*/ 1 w 10"/>
                  <a:gd name="T15" fmla="*/ 3 h 22"/>
                  <a:gd name="T16" fmla="*/ 1 w 10"/>
                  <a:gd name="T17" fmla="*/ 3 h 22"/>
                  <a:gd name="T18" fmla="*/ 1 w 10"/>
                  <a:gd name="T19" fmla="*/ 3 h 22"/>
                  <a:gd name="T20" fmla="*/ 1 w 10"/>
                  <a:gd name="T21" fmla="*/ 2 h 22"/>
                  <a:gd name="T22" fmla="*/ 1 w 10"/>
                  <a:gd name="T23" fmla="*/ 2 h 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2">
                    <a:moveTo>
                      <a:pt x="6" y="15"/>
                    </a:moveTo>
                    <a:lnTo>
                      <a:pt x="10" y="18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8"/>
                    </a:lnTo>
                    <a:lnTo>
                      <a:pt x="8" y="22"/>
                    </a:lnTo>
                    <a:lnTo>
                      <a:pt x="3" y="18"/>
                    </a:lnTo>
                    <a:lnTo>
                      <a:pt x="5" y="20"/>
                    </a:lnTo>
                    <a:lnTo>
                      <a:pt x="7" y="22"/>
                    </a:lnTo>
                    <a:lnTo>
                      <a:pt x="9" y="20"/>
                    </a:lnTo>
                    <a:lnTo>
                      <a:pt x="10" y="18"/>
                    </a:lnTo>
                    <a:lnTo>
                      <a:pt x="6" y="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8" name="Freeform 150"/>
              <p:cNvSpPr>
                <a:spLocks noChangeAspect="1"/>
              </p:cNvSpPr>
              <p:nvPr/>
            </p:nvSpPr>
            <p:spPr bwMode="auto">
              <a:xfrm>
                <a:off x="4441" y="3245"/>
                <a:ext cx="1" cy="2"/>
              </a:xfrm>
              <a:custGeom>
                <a:avLst/>
                <a:gdLst>
                  <a:gd name="T0" fmla="*/ 1 w 11"/>
                  <a:gd name="T1" fmla="*/ 0 h 10"/>
                  <a:gd name="T2" fmla="*/ 1 w 11"/>
                  <a:gd name="T3" fmla="*/ 0 h 10"/>
                  <a:gd name="T4" fmla="*/ 0 w 11"/>
                  <a:gd name="T5" fmla="*/ 1 h 10"/>
                  <a:gd name="T6" fmla="*/ 0 w 11"/>
                  <a:gd name="T7" fmla="*/ 2 h 10"/>
                  <a:gd name="T8" fmla="*/ 1 w 11"/>
                  <a:gd name="T9" fmla="*/ 1 h 10"/>
                  <a:gd name="T10" fmla="*/ 0 w 11"/>
                  <a:gd name="T11" fmla="*/ 1 h 10"/>
                  <a:gd name="T12" fmla="*/ 1 w 11"/>
                  <a:gd name="T13" fmla="*/ 1 h 10"/>
                  <a:gd name="T14" fmla="*/ 1 w 11"/>
                  <a:gd name="T15" fmla="*/ 1 h 10"/>
                  <a:gd name="T16" fmla="*/ 1 w 11"/>
                  <a:gd name="T17" fmla="*/ 1 h 10"/>
                  <a:gd name="T18" fmla="*/ 1 w 11"/>
                  <a:gd name="T19" fmla="*/ 0 h 10"/>
                  <a:gd name="T20" fmla="*/ 1 w 11"/>
                  <a:gd name="T21" fmla="*/ 0 h 10"/>
                  <a:gd name="T22" fmla="*/ 1 w 11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0">
                    <a:moveTo>
                      <a:pt x="11" y="1"/>
                    </a:moveTo>
                    <a:lnTo>
                      <a:pt x="7" y="0"/>
                    </a:lnTo>
                    <a:lnTo>
                      <a:pt x="0" y="3"/>
                    </a:lnTo>
                    <a:lnTo>
                      <a:pt x="2" y="10"/>
                    </a:lnTo>
                    <a:lnTo>
                      <a:pt x="9" y="7"/>
                    </a:lnTo>
                    <a:lnTo>
                      <a:pt x="4" y="6"/>
                    </a:lnTo>
                    <a:lnTo>
                      <a:pt x="9" y="7"/>
                    </a:lnTo>
                    <a:lnTo>
                      <a:pt x="11" y="5"/>
                    </a:lnTo>
                    <a:lnTo>
                      <a:pt x="11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11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69" name="Freeform 151"/>
              <p:cNvSpPr>
                <a:spLocks noChangeAspect="1"/>
              </p:cNvSpPr>
              <p:nvPr/>
            </p:nvSpPr>
            <p:spPr bwMode="auto">
              <a:xfrm>
                <a:off x="4441" y="3246"/>
                <a:ext cx="3" cy="4"/>
              </a:xfrm>
              <a:custGeom>
                <a:avLst/>
                <a:gdLst>
                  <a:gd name="T0" fmla="*/ 3 w 22"/>
                  <a:gd name="T1" fmla="*/ 3 h 33"/>
                  <a:gd name="T2" fmla="*/ 3 w 22"/>
                  <a:gd name="T3" fmla="*/ 3 h 33"/>
                  <a:gd name="T4" fmla="*/ 1 w 22"/>
                  <a:gd name="T5" fmla="*/ 0 h 33"/>
                  <a:gd name="T6" fmla="*/ 0 w 22"/>
                  <a:gd name="T7" fmla="*/ 1 h 33"/>
                  <a:gd name="T8" fmla="*/ 2 w 22"/>
                  <a:gd name="T9" fmla="*/ 4 h 33"/>
                  <a:gd name="T10" fmla="*/ 2 w 22"/>
                  <a:gd name="T11" fmla="*/ 3 h 33"/>
                  <a:gd name="T12" fmla="*/ 2 w 22"/>
                  <a:gd name="T13" fmla="*/ 4 h 33"/>
                  <a:gd name="T14" fmla="*/ 2 w 22"/>
                  <a:gd name="T15" fmla="*/ 4 h 33"/>
                  <a:gd name="T16" fmla="*/ 3 w 22"/>
                  <a:gd name="T17" fmla="*/ 4 h 33"/>
                  <a:gd name="T18" fmla="*/ 3 w 22"/>
                  <a:gd name="T19" fmla="*/ 4 h 33"/>
                  <a:gd name="T20" fmla="*/ 3 w 22"/>
                  <a:gd name="T21" fmla="*/ 3 h 33"/>
                  <a:gd name="T22" fmla="*/ 3 w 22"/>
                  <a:gd name="T23" fmla="*/ 3 h 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3">
                    <a:moveTo>
                      <a:pt x="22" y="28"/>
                    </a:moveTo>
                    <a:lnTo>
                      <a:pt x="22" y="26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15" y="30"/>
                    </a:lnTo>
                    <a:lnTo>
                      <a:pt x="15" y="28"/>
                    </a:lnTo>
                    <a:lnTo>
                      <a:pt x="15" y="30"/>
                    </a:lnTo>
                    <a:lnTo>
                      <a:pt x="18" y="33"/>
                    </a:lnTo>
                    <a:lnTo>
                      <a:pt x="21" y="32"/>
                    </a:lnTo>
                    <a:lnTo>
                      <a:pt x="22" y="29"/>
                    </a:lnTo>
                    <a:lnTo>
                      <a:pt x="22" y="26"/>
                    </a:lnTo>
                    <a:lnTo>
                      <a:pt x="22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0" name="Freeform 152"/>
              <p:cNvSpPr>
                <a:spLocks noChangeAspect="1"/>
              </p:cNvSpPr>
              <p:nvPr/>
            </p:nvSpPr>
            <p:spPr bwMode="auto">
              <a:xfrm>
                <a:off x="4443" y="3249"/>
                <a:ext cx="1" cy="2"/>
              </a:xfrm>
              <a:custGeom>
                <a:avLst/>
                <a:gdLst>
                  <a:gd name="T0" fmla="*/ 1 w 10"/>
                  <a:gd name="T1" fmla="*/ 1 h 21"/>
                  <a:gd name="T2" fmla="*/ 1 w 10"/>
                  <a:gd name="T3" fmla="*/ 2 h 21"/>
                  <a:gd name="T4" fmla="*/ 1 w 10"/>
                  <a:gd name="T5" fmla="*/ 0 h 21"/>
                  <a:gd name="T6" fmla="*/ 0 w 10"/>
                  <a:gd name="T7" fmla="*/ 0 h 21"/>
                  <a:gd name="T8" fmla="*/ 0 w 10"/>
                  <a:gd name="T9" fmla="*/ 2 h 21"/>
                  <a:gd name="T10" fmla="*/ 1 w 10"/>
                  <a:gd name="T11" fmla="*/ 2 h 21"/>
                  <a:gd name="T12" fmla="*/ 0 w 10"/>
                  <a:gd name="T13" fmla="*/ 2 h 21"/>
                  <a:gd name="T14" fmla="*/ 0 w 10"/>
                  <a:gd name="T15" fmla="*/ 2 h 21"/>
                  <a:gd name="T16" fmla="*/ 1 w 10"/>
                  <a:gd name="T17" fmla="*/ 2 h 21"/>
                  <a:gd name="T18" fmla="*/ 1 w 10"/>
                  <a:gd name="T19" fmla="*/ 2 h 21"/>
                  <a:gd name="T20" fmla="*/ 1 w 10"/>
                  <a:gd name="T21" fmla="*/ 2 h 21"/>
                  <a:gd name="T22" fmla="*/ 1 w 10"/>
                  <a:gd name="T23" fmla="*/ 1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6" y="14"/>
                    </a:moveTo>
                    <a:lnTo>
                      <a:pt x="10" y="17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7"/>
                    </a:lnTo>
                    <a:lnTo>
                      <a:pt x="6" y="21"/>
                    </a:lnTo>
                    <a:lnTo>
                      <a:pt x="3" y="17"/>
                    </a:lnTo>
                    <a:lnTo>
                      <a:pt x="4" y="20"/>
                    </a:lnTo>
                    <a:lnTo>
                      <a:pt x="6" y="21"/>
                    </a:lnTo>
                    <a:lnTo>
                      <a:pt x="8" y="20"/>
                    </a:lnTo>
                    <a:lnTo>
                      <a:pt x="10" y="17"/>
                    </a:ln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1" name="Freeform 153"/>
              <p:cNvSpPr>
                <a:spLocks noChangeAspect="1"/>
              </p:cNvSpPr>
              <p:nvPr/>
            </p:nvSpPr>
            <p:spPr bwMode="auto">
              <a:xfrm>
                <a:off x="4444" y="3250"/>
                <a:ext cx="1" cy="1"/>
              </a:xfrm>
              <a:custGeom>
                <a:avLst/>
                <a:gdLst>
                  <a:gd name="T0" fmla="*/ 1 w 12"/>
                  <a:gd name="T1" fmla="*/ 0 h 8"/>
                  <a:gd name="T2" fmla="*/ 1 w 12"/>
                  <a:gd name="T3" fmla="*/ 0 h 8"/>
                  <a:gd name="T4" fmla="*/ 0 w 12"/>
                  <a:gd name="T5" fmla="*/ 0 h 8"/>
                  <a:gd name="T6" fmla="*/ 0 w 12"/>
                  <a:gd name="T7" fmla="*/ 1 h 8"/>
                  <a:gd name="T8" fmla="*/ 1 w 12"/>
                  <a:gd name="T9" fmla="*/ 1 h 8"/>
                  <a:gd name="T10" fmla="*/ 0 w 12"/>
                  <a:gd name="T11" fmla="*/ 1 h 8"/>
                  <a:gd name="T12" fmla="*/ 1 w 12"/>
                  <a:gd name="T13" fmla="*/ 1 h 8"/>
                  <a:gd name="T14" fmla="*/ 1 w 12"/>
                  <a:gd name="T15" fmla="*/ 1 h 8"/>
                  <a:gd name="T16" fmla="*/ 1 w 12"/>
                  <a:gd name="T17" fmla="*/ 0 h 8"/>
                  <a:gd name="T18" fmla="*/ 1 w 12"/>
                  <a:gd name="T19" fmla="*/ 0 h 8"/>
                  <a:gd name="T20" fmla="*/ 1 w 12"/>
                  <a:gd name="T21" fmla="*/ 0 h 8"/>
                  <a:gd name="T22" fmla="*/ 1 w 12"/>
                  <a:gd name="T23" fmla="*/ 0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2" y="2"/>
                    </a:moveTo>
                    <a:lnTo>
                      <a:pt x="8" y="0"/>
                    </a:lnTo>
                    <a:lnTo>
                      <a:pt x="0" y="1"/>
                    </a:lnTo>
                    <a:lnTo>
                      <a:pt x="0" y="8"/>
                    </a:lnTo>
                    <a:lnTo>
                      <a:pt x="8" y="7"/>
                    </a:lnTo>
                    <a:lnTo>
                      <a:pt x="5" y="4"/>
                    </a:lnTo>
                    <a:lnTo>
                      <a:pt x="8" y="7"/>
                    </a:lnTo>
                    <a:lnTo>
                      <a:pt x="10" y="6"/>
                    </a:lnTo>
                    <a:lnTo>
                      <a:pt x="12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2" name="Freeform 154"/>
              <p:cNvSpPr>
                <a:spLocks noChangeAspect="1"/>
              </p:cNvSpPr>
              <p:nvPr/>
            </p:nvSpPr>
            <p:spPr bwMode="auto">
              <a:xfrm>
                <a:off x="4445" y="3251"/>
                <a:ext cx="2" cy="3"/>
              </a:xfrm>
              <a:custGeom>
                <a:avLst/>
                <a:gdLst>
                  <a:gd name="T0" fmla="*/ 2 w 20"/>
                  <a:gd name="T1" fmla="*/ 3 h 29"/>
                  <a:gd name="T2" fmla="*/ 2 w 20"/>
                  <a:gd name="T3" fmla="*/ 2 h 29"/>
                  <a:gd name="T4" fmla="*/ 1 w 20"/>
                  <a:gd name="T5" fmla="*/ 0 h 29"/>
                  <a:gd name="T6" fmla="*/ 0 w 20"/>
                  <a:gd name="T7" fmla="*/ 0 h 29"/>
                  <a:gd name="T8" fmla="*/ 1 w 20"/>
                  <a:gd name="T9" fmla="*/ 3 h 29"/>
                  <a:gd name="T10" fmla="*/ 1 w 20"/>
                  <a:gd name="T11" fmla="*/ 3 h 29"/>
                  <a:gd name="T12" fmla="*/ 1 w 20"/>
                  <a:gd name="T13" fmla="*/ 3 h 29"/>
                  <a:gd name="T14" fmla="*/ 2 w 20"/>
                  <a:gd name="T15" fmla="*/ 3 h 29"/>
                  <a:gd name="T16" fmla="*/ 2 w 20"/>
                  <a:gd name="T17" fmla="*/ 3 h 29"/>
                  <a:gd name="T18" fmla="*/ 2 w 20"/>
                  <a:gd name="T19" fmla="*/ 3 h 29"/>
                  <a:gd name="T20" fmla="*/ 2 w 20"/>
                  <a:gd name="T21" fmla="*/ 2 h 29"/>
                  <a:gd name="T22" fmla="*/ 2 w 20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29">
                    <a:moveTo>
                      <a:pt x="20" y="25"/>
                    </a:moveTo>
                    <a:lnTo>
                      <a:pt x="20" y="24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3" y="27"/>
                    </a:lnTo>
                    <a:lnTo>
                      <a:pt x="13" y="25"/>
                    </a:lnTo>
                    <a:lnTo>
                      <a:pt x="13" y="27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0" y="28"/>
                    </a:lnTo>
                    <a:lnTo>
                      <a:pt x="20" y="24"/>
                    </a:lnTo>
                    <a:lnTo>
                      <a:pt x="20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3" name="Freeform 155"/>
              <p:cNvSpPr>
                <a:spLocks noChangeAspect="1"/>
              </p:cNvSpPr>
              <p:nvPr/>
            </p:nvSpPr>
            <p:spPr bwMode="auto">
              <a:xfrm>
                <a:off x="4446" y="3254"/>
                <a:ext cx="1" cy="2"/>
              </a:xfrm>
              <a:custGeom>
                <a:avLst/>
                <a:gdLst>
                  <a:gd name="T0" fmla="*/ 1 w 10"/>
                  <a:gd name="T1" fmla="*/ 1 h 22"/>
                  <a:gd name="T2" fmla="*/ 1 w 10"/>
                  <a:gd name="T3" fmla="*/ 2 h 22"/>
                  <a:gd name="T4" fmla="*/ 1 w 10"/>
                  <a:gd name="T5" fmla="*/ 0 h 22"/>
                  <a:gd name="T6" fmla="*/ 0 w 10"/>
                  <a:gd name="T7" fmla="*/ 0 h 22"/>
                  <a:gd name="T8" fmla="*/ 0 w 10"/>
                  <a:gd name="T9" fmla="*/ 2 h 22"/>
                  <a:gd name="T10" fmla="*/ 1 w 10"/>
                  <a:gd name="T11" fmla="*/ 2 h 22"/>
                  <a:gd name="T12" fmla="*/ 0 w 10"/>
                  <a:gd name="T13" fmla="*/ 2 h 22"/>
                  <a:gd name="T14" fmla="*/ 0 w 10"/>
                  <a:gd name="T15" fmla="*/ 2 h 22"/>
                  <a:gd name="T16" fmla="*/ 1 w 10"/>
                  <a:gd name="T17" fmla="*/ 2 h 22"/>
                  <a:gd name="T18" fmla="*/ 1 w 10"/>
                  <a:gd name="T19" fmla="*/ 2 h 22"/>
                  <a:gd name="T20" fmla="*/ 1 w 10"/>
                  <a:gd name="T21" fmla="*/ 2 h 22"/>
                  <a:gd name="T22" fmla="*/ 1 w 10"/>
                  <a:gd name="T23" fmla="*/ 1 h 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2">
                    <a:moveTo>
                      <a:pt x="5" y="15"/>
                    </a:moveTo>
                    <a:lnTo>
                      <a:pt x="10" y="19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9"/>
                    </a:lnTo>
                    <a:lnTo>
                      <a:pt x="7" y="22"/>
                    </a:lnTo>
                    <a:lnTo>
                      <a:pt x="3" y="19"/>
                    </a:lnTo>
                    <a:lnTo>
                      <a:pt x="4" y="21"/>
                    </a:lnTo>
                    <a:lnTo>
                      <a:pt x="6" y="22"/>
                    </a:lnTo>
                    <a:lnTo>
                      <a:pt x="9" y="21"/>
                    </a:lnTo>
                    <a:lnTo>
                      <a:pt x="10" y="19"/>
                    </a:lnTo>
                    <a:lnTo>
                      <a:pt x="5" y="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4" name="Freeform 156"/>
              <p:cNvSpPr>
                <a:spLocks noChangeAspect="1"/>
              </p:cNvSpPr>
              <p:nvPr/>
            </p:nvSpPr>
            <p:spPr bwMode="auto">
              <a:xfrm>
                <a:off x="4447" y="3255"/>
                <a:ext cx="1" cy="1"/>
              </a:xfrm>
              <a:custGeom>
                <a:avLst/>
                <a:gdLst>
                  <a:gd name="T0" fmla="*/ 1 w 13"/>
                  <a:gd name="T1" fmla="*/ 0 h 9"/>
                  <a:gd name="T2" fmla="*/ 1 w 13"/>
                  <a:gd name="T3" fmla="*/ 0 h 9"/>
                  <a:gd name="T4" fmla="*/ 0 w 13"/>
                  <a:gd name="T5" fmla="*/ 0 h 9"/>
                  <a:gd name="T6" fmla="*/ 0 w 13"/>
                  <a:gd name="T7" fmla="*/ 1 h 9"/>
                  <a:gd name="T8" fmla="*/ 1 w 13"/>
                  <a:gd name="T9" fmla="*/ 1 h 9"/>
                  <a:gd name="T10" fmla="*/ 0 w 13"/>
                  <a:gd name="T11" fmla="*/ 1 h 9"/>
                  <a:gd name="T12" fmla="*/ 1 w 13"/>
                  <a:gd name="T13" fmla="*/ 1 h 9"/>
                  <a:gd name="T14" fmla="*/ 1 w 13"/>
                  <a:gd name="T15" fmla="*/ 1 h 9"/>
                  <a:gd name="T16" fmla="*/ 1 w 13"/>
                  <a:gd name="T17" fmla="*/ 0 h 9"/>
                  <a:gd name="T18" fmla="*/ 1 w 13"/>
                  <a:gd name="T19" fmla="*/ 0 h 9"/>
                  <a:gd name="T20" fmla="*/ 1 w 13"/>
                  <a:gd name="T21" fmla="*/ 0 h 9"/>
                  <a:gd name="T22" fmla="*/ 1 w 13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9">
                    <a:moveTo>
                      <a:pt x="13" y="2"/>
                    </a:moveTo>
                    <a:lnTo>
                      <a:pt x="8" y="0"/>
                    </a:lnTo>
                    <a:lnTo>
                      <a:pt x="0" y="2"/>
                    </a:lnTo>
                    <a:lnTo>
                      <a:pt x="2" y="9"/>
                    </a:lnTo>
                    <a:lnTo>
                      <a:pt x="10" y="7"/>
                    </a:lnTo>
                    <a:lnTo>
                      <a:pt x="6" y="5"/>
                    </a:lnTo>
                    <a:lnTo>
                      <a:pt x="10" y="7"/>
                    </a:lnTo>
                    <a:lnTo>
                      <a:pt x="13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5" name="Freeform 157"/>
              <p:cNvSpPr>
                <a:spLocks noChangeAspect="1"/>
              </p:cNvSpPr>
              <p:nvPr/>
            </p:nvSpPr>
            <p:spPr bwMode="auto">
              <a:xfrm>
                <a:off x="4447" y="3256"/>
                <a:ext cx="3" cy="3"/>
              </a:xfrm>
              <a:custGeom>
                <a:avLst/>
                <a:gdLst>
                  <a:gd name="T0" fmla="*/ 3 w 21"/>
                  <a:gd name="T1" fmla="*/ 3 h 29"/>
                  <a:gd name="T2" fmla="*/ 3 w 21"/>
                  <a:gd name="T3" fmla="*/ 3 h 29"/>
                  <a:gd name="T4" fmla="*/ 1 w 21"/>
                  <a:gd name="T5" fmla="*/ 0 h 29"/>
                  <a:gd name="T6" fmla="*/ 0 w 21"/>
                  <a:gd name="T7" fmla="*/ 0 h 29"/>
                  <a:gd name="T8" fmla="*/ 2 w 21"/>
                  <a:gd name="T9" fmla="*/ 3 h 29"/>
                  <a:gd name="T10" fmla="*/ 2 w 21"/>
                  <a:gd name="T11" fmla="*/ 3 h 29"/>
                  <a:gd name="T12" fmla="*/ 2 w 21"/>
                  <a:gd name="T13" fmla="*/ 3 h 29"/>
                  <a:gd name="T14" fmla="*/ 2 w 21"/>
                  <a:gd name="T15" fmla="*/ 3 h 29"/>
                  <a:gd name="T16" fmla="*/ 3 w 21"/>
                  <a:gd name="T17" fmla="*/ 3 h 29"/>
                  <a:gd name="T18" fmla="*/ 3 w 21"/>
                  <a:gd name="T19" fmla="*/ 3 h 29"/>
                  <a:gd name="T20" fmla="*/ 3 w 21"/>
                  <a:gd name="T21" fmla="*/ 3 h 29"/>
                  <a:gd name="T22" fmla="*/ 3 w 21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6"/>
                    </a:moveTo>
                    <a:lnTo>
                      <a:pt x="21" y="25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14" y="27"/>
                    </a:lnTo>
                    <a:lnTo>
                      <a:pt x="14" y="26"/>
                    </a:lnTo>
                    <a:lnTo>
                      <a:pt x="14" y="27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1" y="28"/>
                    </a:lnTo>
                    <a:lnTo>
                      <a:pt x="21" y="25"/>
                    </a:lnTo>
                    <a:lnTo>
                      <a:pt x="21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6" name="Freeform 158"/>
              <p:cNvSpPr>
                <a:spLocks noChangeAspect="1"/>
              </p:cNvSpPr>
              <p:nvPr/>
            </p:nvSpPr>
            <p:spPr bwMode="auto">
              <a:xfrm>
                <a:off x="4449" y="3259"/>
                <a:ext cx="1" cy="3"/>
              </a:xfrm>
              <a:custGeom>
                <a:avLst/>
                <a:gdLst>
                  <a:gd name="T0" fmla="*/ 1 w 11"/>
                  <a:gd name="T1" fmla="*/ 3 h 30"/>
                  <a:gd name="T2" fmla="*/ 1 w 11"/>
                  <a:gd name="T3" fmla="*/ 3 h 30"/>
                  <a:gd name="T4" fmla="*/ 1 w 11"/>
                  <a:gd name="T5" fmla="*/ 0 h 30"/>
                  <a:gd name="T6" fmla="*/ 0 w 11"/>
                  <a:gd name="T7" fmla="*/ 0 h 30"/>
                  <a:gd name="T8" fmla="*/ 0 w 11"/>
                  <a:gd name="T9" fmla="*/ 3 h 30"/>
                  <a:gd name="T10" fmla="*/ 1 w 11"/>
                  <a:gd name="T11" fmla="*/ 2 h 30"/>
                  <a:gd name="T12" fmla="*/ 0 w 11"/>
                  <a:gd name="T13" fmla="*/ 3 h 30"/>
                  <a:gd name="T14" fmla="*/ 0 w 11"/>
                  <a:gd name="T15" fmla="*/ 3 h 30"/>
                  <a:gd name="T16" fmla="*/ 1 w 11"/>
                  <a:gd name="T17" fmla="*/ 3 h 30"/>
                  <a:gd name="T18" fmla="*/ 1 w 11"/>
                  <a:gd name="T19" fmla="*/ 3 h 30"/>
                  <a:gd name="T20" fmla="*/ 1 w 11"/>
                  <a:gd name="T21" fmla="*/ 3 h 30"/>
                  <a:gd name="T22" fmla="*/ 1 w 11"/>
                  <a:gd name="T23" fmla="*/ 3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30">
                    <a:moveTo>
                      <a:pt x="8" y="30"/>
                    </a:moveTo>
                    <a:lnTo>
                      <a:pt x="11" y="2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4" y="25"/>
                    </a:lnTo>
                    <a:lnTo>
                      <a:pt x="8" y="20"/>
                    </a:lnTo>
                    <a:lnTo>
                      <a:pt x="4" y="25"/>
                    </a:lnTo>
                    <a:lnTo>
                      <a:pt x="5" y="27"/>
                    </a:lnTo>
                    <a:lnTo>
                      <a:pt x="8" y="29"/>
                    </a:lnTo>
                    <a:lnTo>
                      <a:pt x="10" y="27"/>
                    </a:lnTo>
                    <a:lnTo>
                      <a:pt x="11" y="25"/>
                    </a:lnTo>
                    <a:lnTo>
                      <a:pt x="8" y="3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7" name="Freeform 159"/>
              <p:cNvSpPr>
                <a:spLocks noChangeAspect="1"/>
              </p:cNvSpPr>
              <p:nvPr/>
            </p:nvSpPr>
            <p:spPr bwMode="auto">
              <a:xfrm>
                <a:off x="4246" y="3261"/>
                <a:ext cx="204" cy="1"/>
              </a:xfrm>
              <a:custGeom>
                <a:avLst/>
                <a:gdLst>
                  <a:gd name="T0" fmla="*/ 0 w 1704"/>
                  <a:gd name="T1" fmla="*/ 1 h 10"/>
                  <a:gd name="T2" fmla="*/ 1 w 1704"/>
                  <a:gd name="T3" fmla="*/ 1 h 10"/>
                  <a:gd name="T4" fmla="*/ 204 w 1704"/>
                  <a:gd name="T5" fmla="*/ 1 h 10"/>
                  <a:gd name="T6" fmla="*/ 204 w 1704"/>
                  <a:gd name="T7" fmla="*/ 0 h 10"/>
                  <a:gd name="T8" fmla="*/ 1 w 1704"/>
                  <a:gd name="T9" fmla="*/ 0 h 10"/>
                  <a:gd name="T10" fmla="*/ 1 w 1704"/>
                  <a:gd name="T11" fmla="*/ 1 h 10"/>
                  <a:gd name="T12" fmla="*/ 1 w 1704"/>
                  <a:gd name="T13" fmla="*/ 0 h 10"/>
                  <a:gd name="T14" fmla="*/ 0 w 1704"/>
                  <a:gd name="T15" fmla="*/ 0 h 10"/>
                  <a:gd name="T16" fmla="*/ 0 w 1704"/>
                  <a:gd name="T17" fmla="*/ 1 h 10"/>
                  <a:gd name="T18" fmla="*/ 0 w 1704"/>
                  <a:gd name="T19" fmla="*/ 1 h 10"/>
                  <a:gd name="T20" fmla="*/ 1 w 1704"/>
                  <a:gd name="T21" fmla="*/ 1 h 10"/>
                  <a:gd name="T22" fmla="*/ 0 w 1704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04" h="10">
                    <a:moveTo>
                      <a:pt x="2" y="5"/>
                    </a:moveTo>
                    <a:lnTo>
                      <a:pt x="5" y="10"/>
                    </a:lnTo>
                    <a:lnTo>
                      <a:pt x="1704" y="10"/>
                    </a:lnTo>
                    <a:lnTo>
                      <a:pt x="1704" y="0"/>
                    </a:lnTo>
                    <a:lnTo>
                      <a:pt x="5" y="0"/>
                    </a:lnTo>
                    <a:lnTo>
                      <a:pt x="8" y="5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5" y="10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8" name="Freeform 160"/>
              <p:cNvSpPr>
                <a:spLocks noChangeAspect="1"/>
              </p:cNvSpPr>
              <p:nvPr/>
            </p:nvSpPr>
            <p:spPr bwMode="auto">
              <a:xfrm>
                <a:off x="4246" y="3258"/>
                <a:ext cx="1" cy="4"/>
              </a:xfrm>
              <a:custGeom>
                <a:avLst/>
                <a:gdLst>
                  <a:gd name="T0" fmla="*/ 0 w 10"/>
                  <a:gd name="T1" fmla="*/ 0 h 29"/>
                  <a:gd name="T2" fmla="*/ 0 w 10"/>
                  <a:gd name="T3" fmla="*/ 1 h 29"/>
                  <a:gd name="T4" fmla="*/ 0 w 10"/>
                  <a:gd name="T5" fmla="*/ 4 h 29"/>
                  <a:gd name="T6" fmla="*/ 1 w 10"/>
                  <a:gd name="T7" fmla="*/ 4 h 29"/>
                  <a:gd name="T8" fmla="*/ 1 w 10"/>
                  <a:gd name="T9" fmla="*/ 1 h 29"/>
                  <a:gd name="T10" fmla="*/ 1 w 10"/>
                  <a:gd name="T11" fmla="*/ 1 h 29"/>
                  <a:gd name="T12" fmla="*/ 1 w 10"/>
                  <a:gd name="T13" fmla="*/ 1 h 29"/>
                  <a:gd name="T14" fmla="*/ 1 w 10"/>
                  <a:gd name="T15" fmla="*/ 0 h 29"/>
                  <a:gd name="T16" fmla="*/ 1 w 10"/>
                  <a:gd name="T17" fmla="*/ 0 h 29"/>
                  <a:gd name="T18" fmla="*/ 0 w 10"/>
                  <a:gd name="T19" fmla="*/ 0 h 29"/>
                  <a:gd name="T20" fmla="*/ 0 w 10"/>
                  <a:gd name="T21" fmla="*/ 1 h 29"/>
                  <a:gd name="T22" fmla="*/ 0 w 10"/>
                  <a:gd name="T23" fmla="*/ 0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9">
                    <a:moveTo>
                      <a:pt x="3" y="1"/>
                    </a:moveTo>
                    <a:lnTo>
                      <a:pt x="3" y="4"/>
                    </a:lnTo>
                    <a:lnTo>
                      <a:pt x="0" y="29"/>
                    </a:lnTo>
                    <a:lnTo>
                      <a:pt x="6" y="29"/>
                    </a:lnTo>
                    <a:lnTo>
                      <a:pt x="10" y="4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1"/>
                    </a:lnTo>
                    <a:lnTo>
                      <a:pt x="3" y="4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79" name="Freeform 161"/>
              <p:cNvSpPr>
                <a:spLocks noChangeAspect="1"/>
              </p:cNvSpPr>
              <p:nvPr/>
            </p:nvSpPr>
            <p:spPr bwMode="auto">
              <a:xfrm>
                <a:off x="4246" y="3255"/>
                <a:ext cx="3" cy="4"/>
              </a:xfrm>
              <a:custGeom>
                <a:avLst/>
                <a:gdLst>
                  <a:gd name="T0" fmla="*/ 2 w 22"/>
                  <a:gd name="T1" fmla="*/ 0 h 31"/>
                  <a:gd name="T2" fmla="*/ 2 w 22"/>
                  <a:gd name="T3" fmla="*/ 0 h 31"/>
                  <a:gd name="T4" fmla="*/ 0 w 22"/>
                  <a:gd name="T5" fmla="*/ 3 h 31"/>
                  <a:gd name="T6" fmla="*/ 1 w 22"/>
                  <a:gd name="T7" fmla="*/ 4 h 31"/>
                  <a:gd name="T8" fmla="*/ 3 w 22"/>
                  <a:gd name="T9" fmla="*/ 1 h 31"/>
                  <a:gd name="T10" fmla="*/ 2 w 22"/>
                  <a:gd name="T11" fmla="*/ 1 h 31"/>
                  <a:gd name="T12" fmla="*/ 3 w 22"/>
                  <a:gd name="T13" fmla="*/ 1 h 31"/>
                  <a:gd name="T14" fmla="*/ 3 w 22"/>
                  <a:gd name="T15" fmla="*/ 0 h 31"/>
                  <a:gd name="T16" fmla="*/ 3 w 22"/>
                  <a:gd name="T17" fmla="*/ 0 h 31"/>
                  <a:gd name="T18" fmla="*/ 2 w 22"/>
                  <a:gd name="T19" fmla="*/ 0 h 31"/>
                  <a:gd name="T20" fmla="*/ 2 w 22"/>
                  <a:gd name="T21" fmla="*/ 0 h 31"/>
                  <a:gd name="T22" fmla="*/ 2 w 22"/>
                  <a:gd name="T23" fmla="*/ 0 h 3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1">
                    <a:moveTo>
                      <a:pt x="18" y="1"/>
                    </a:moveTo>
                    <a:lnTo>
                      <a:pt x="15" y="2"/>
                    </a:lnTo>
                    <a:lnTo>
                      <a:pt x="0" y="26"/>
                    </a:lnTo>
                    <a:lnTo>
                      <a:pt x="7" y="31"/>
                    </a:lnTo>
                    <a:lnTo>
                      <a:pt x="22" y="7"/>
                    </a:lnTo>
                    <a:lnTo>
                      <a:pt x="18" y="8"/>
                    </a:lnTo>
                    <a:lnTo>
                      <a:pt x="22" y="7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17" y="0"/>
                    </a:lnTo>
                    <a:lnTo>
                      <a:pt x="15" y="2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0" name="Freeform 162"/>
              <p:cNvSpPr>
                <a:spLocks noChangeAspect="1"/>
              </p:cNvSpPr>
              <p:nvPr/>
            </p:nvSpPr>
            <p:spPr bwMode="auto">
              <a:xfrm>
                <a:off x="4249" y="3255"/>
                <a:ext cx="1" cy="1"/>
              </a:xfrm>
              <a:custGeom>
                <a:avLst/>
                <a:gdLst>
                  <a:gd name="T0" fmla="*/ 0 w 10"/>
                  <a:gd name="T1" fmla="*/ 1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1 w 10"/>
                  <a:gd name="T11" fmla="*/ 1 h 8"/>
                  <a:gd name="T12" fmla="*/ 1 w 10"/>
                  <a:gd name="T13" fmla="*/ 1 h 8"/>
                  <a:gd name="T14" fmla="*/ 1 w 10"/>
                  <a:gd name="T15" fmla="*/ 1 h 8"/>
                  <a:gd name="T16" fmla="*/ 1 w 10"/>
                  <a:gd name="T17" fmla="*/ 1 h 8"/>
                  <a:gd name="T18" fmla="*/ 1 w 10"/>
                  <a:gd name="T19" fmla="*/ 0 h 8"/>
                  <a:gd name="T20" fmla="*/ 1 w 10"/>
                  <a:gd name="T21" fmla="*/ 0 h 8"/>
                  <a:gd name="T22" fmla="*/ 0 w 10"/>
                  <a:gd name="T23" fmla="*/ 1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3" y="5"/>
                    </a:moveTo>
                    <a:lnTo>
                      <a:pt x="6" y="1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6" y="8"/>
                    </a:lnTo>
                    <a:lnTo>
                      <a:pt x="10" y="5"/>
                    </a:lnTo>
                    <a:lnTo>
                      <a:pt x="6" y="8"/>
                    </a:lnTo>
                    <a:lnTo>
                      <a:pt x="8" y="7"/>
                    </a:lnTo>
                    <a:lnTo>
                      <a:pt x="10" y="5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1" name="Freeform 163"/>
              <p:cNvSpPr>
                <a:spLocks noChangeAspect="1"/>
              </p:cNvSpPr>
              <p:nvPr/>
            </p:nvSpPr>
            <p:spPr bwMode="auto">
              <a:xfrm>
                <a:off x="4249" y="3253"/>
                <a:ext cx="1" cy="3"/>
              </a:xfrm>
              <a:custGeom>
                <a:avLst/>
                <a:gdLst>
                  <a:gd name="T0" fmla="*/ 0 w 10"/>
                  <a:gd name="T1" fmla="*/ 0 h 21"/>
                  <a:gd name="T2" fmla="*/ 0 w 10"/>
                  <a:gd name="T3" fmla="*/ 0 h 21"/>
                  <a:gd name="T4" fmla="*/ 0 w 10"/>
                  <a:gd name="T5" fmla="*/ 3 h 21"/>
                  <a:gd name="T6" fmla="*/ 1 w 10"/>
                  <a:gd name="T7" fmla="*/ 3 h 21"/>
                  <a:gd name="T8" fmla="*/ 1 w 10"/>
                  <a:gd name="T9" fmla="*/ 0 h 21"/>
                  <a:gd name="T10" fmla="*/ 1 w 10"/>
                  <a:gd name="T11" fmla="*/ 1 h 21"/>
                  <a:gd name="T12" fmla="*/ 1 w 10"/>
                  <a:gd name="T13" fmla="*/ 0 h 21"/>
                  <a:gd name="T14" fmla="*/ 1 w 10"/>
                  <a:gd name="T15" fmla="*/ 0 h 21"/>
                  <a:gd name="T16" fmla="*/ 1 w 10"/>
                  <a:gd name="T17" fmla="*/ 0 h 21"/>
                  <a:gd name="T18" fmla="*/ 0 w 10"/>
                  <a:gd name="T19" fmla="*/ 0 h 21"/>
                  <a:gd name="T20" fmla="*/ 0 w 10"/>
                  <a:gd name="T21" fmla="*/ 0 h 21"/>
                  <a:gd name="T22" fmla="*/ 0 w 10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3" y="1"/>
                    </a:moveTo>
                    <a:lnTo>
                      <a:pt x="3" y="3"/>
                    </a:lnTo>
                    <a:lnTo>
                      <a:pt x="0" y="21"/>
                    </a:lnTo>
                    <a:lnTo>
                      <a:pt x="7" y="21"/>
                    </a:lnTo>
                    <a:lnTo>
                      <a:pt x="10" y="3"/>
                    </a:lnTo>
                    <a:lnTo>
                      <a:pt x="10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4" y="1"/>
                    </a:lnTo>
                    <a:lnTo>
                      <a:pt x="3" y="3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2" name="Freeform 164"/>
              <p:cNvSpPr>
                <a:spLocks noChangeAspect="1"/>
              </p:cNvSpPr>
              <p:nvPr/>
            </p:nvSpPr>
            <p:spPr bwMode="auto">
              <a:xfrm>
                <a:off x="4249" y="3250"/>
                <a:ext cx="3" cy="4"/>
              </a:xfrm>
              <a:custGeom>
                <a:avLst/>
                <a:gdLst>
                  <a:gd name="T0" fmla="*/ 3 w 22"/>
                  <a:gd name="T1" fmla="*/ 0 h 31"/>
                  <a:gd name="T2" fmla="*/ 2 w 22"/>
                  <a:gd name="T3" fmla="*/ 0 h 31"/>
                  <a:gd name="T4" fmla="*/ 0 w 22"/>
                  <a:gd name="T5" fmla="*/ 3 h 31"/>
                  <a:gd name="T6" fmla="*/ 1 w 22"/>
                  <a:gd name="T7" fmla="*/ 4 h 31"/>
                  <a:gd name="T8" fmla="*/ 3 w 22"/>
                  <a:gd name="T9" fmla="*/ 1 h 31"/>
                  <a:gd name="T10" fmla="*/ 3 w 22"/>
                  <a:gd name="T11" fmla="*/ 1 h 31"/>
                  <a:gd name="T12" fmla="*/ 3 w 22"/>
                  <a:gd name="T13" fmla="*/ 1 h 31"/>
                  <a:gd name="T14" fmla="*/ 3 w 22"/>
                  <a:gd name="T15" fmla="*/ 0 h 31"/>
                  <a:gd name="T16" fmla="*/ 3 w 22"/>
                  <a:gd name="T17" fmla="*/ 0 h 31"/>
                  <a:gd name="T18" fmla="*/ 2 w 22"/>
                  <a:gd name="T19" fmla="*/ 0 h 31"/>
                  <a:gd name="T20" fmla="*/ 2 w 22"/>
                  <a:gd name="T21" fmla="*/ 0 h 31"/>
                  <a:gd name="T22" fmla="*/ 3 w 22"/>
                  <a:gd name="T23" fmla="*/ 0 h 3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1">
                    <a:moveTo>
                      <a:pt x="19" y="0"/>
                    </a:moveTo>
                    <a:lnTo>
                      <a:pt x="15" y="2"/>
                    </a:lnTo>
                    <a:lnTo>
                      <a:pt x="0" y="26"/>
                    </a:lnTo>
                    <a:lnTo>
                      <a:pt x="7" y="31"/>
                    </a:lnTo>
                    <a:lnTo>
                      <a:pt x="22" y="7"/>
                    </a:lnTo>
                    <a:lnTo>
                      <a:pt x="19" y="9"/>
                    </a:lnTo>
                    <a:lnTo>
                      <a:pt x="22" y="7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17" y="0"/>
                    </a:lnTo>
                    <a:lnTo>
                      <a:pt x="1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3" name="Freeform 165"/>
              <p:cNvSpPr>
                <a:spLocks noChangeAspect="1"/>
              </p:cNvSpPr>
              <p:nvPr/>
            </p:nvSpPr>
            <p:spPr bwMode="auto">
              <a:xfrm>
                <a:off x="4251" y="3250"/>
                <a:ext cx="2" cy="1"/>
              </a:xfrm>
              <a:custGeom>
                <a:avLst/>
                <a:gdLst>
                  <a:gd name="T0" fmla="*/ 0 w 10"/>
                  <a:gd name="T1" fmla="*/ 0 h 9"/>
                  <a:gd name="T2" fmla="*/ 1 w 10"/>
                  <a:gd name="T3" fmla="*/ 0 h 9"/>
                  <a:gd name="T4" fmla="*/ 0 w 10"/>
                  <a:gd name="T5" fmla="*/ 0 h 9"/>
                  <a:gd name="T6" fmla="*/ 0 w 10"/>
                  <a:gd name="T7" fmla="*/ 1 h 9"/>
                  <a:gd name="T8" fmla="*/ 1 w 10"/>
                  <a:gd name="T9" fmla="*/ 1 h 9"/>
                  <a:gd name="T10" fmla="*/ 2 w 10"/>
                  <a:gd name="T11" fmla="*/ 1 h 9"/>
                  <a:gd name="T12" fmla="*/ 1 w 10"/>
                  <a:gd name="T13" fmla="*/ 1 h 9"/>
                  <a:gd name="T14" fmla="*/ 2 w 10"/>
                  <a:gd name="T15" fmla="*/ 1 h 9"/>
                  <a:gd name="T16" fmla="*/ 2 w 10"/>
                  <a:gd name="T17" fmla="*/ 0 h 9"/>
                  <a:gd name="T18" fmla="*/ 2 w 10"/>
                  <a:gd name="T19" fmla="*/ 0 h 9"/>
                  <a:gd name="T20" fmla="*/ 1 w 10"/>
                  <a:gd name="T21" fmla="*/ 0 h 9"/>
                  <a:gd name="T22" fmla="*/ 0 w 10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9">
                    <a:moveTo>
                      <a:pt x="2" y="3"/>
                    </a:moveTo>
                    <a:lnTo>
                      <a:pt x="5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5" y="9"/>
                    </a:lnTo>
                    <a:lnTo>
                      <a:pt x="9" y="5"/>
                    </a:lnTo>
                    <a:lnTo>
                      <a:pt x="5" y="9"/>
                    </a:lnTo>
                    <a:lnTo>
                      <a:pt x="9" y="8"/>
                    </a:lnTo>
                    <a:lnTo>
                      <a:pt x="10" y="4"/>
                    </a:lnTo>
                    <a:lnTo>
                      <a:pt x="9" y="1"/>
                    </a:lnTo>
                    <a:lnTo>
                      <a:pt x="5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4" name="Freeform 166"/>
              <p:cNvSpPr>
                <a:spLocks noChangeAspect="1"/>
              </p:cNvSpPr>
              <p:nvPr/>
            </p:nvSpPr>
            <p:spPr bwMode="auto">
              <a:xfrm>
                <a:off x="4252" y="3249"/>
                <a:ext cx="1" cy="2"/>
              </a:xfrm>
              <a:custGeom>
                <a:avLst/>
                <a:gdLst>
                  <a:gd name="T0" fmla="*/ 0 w 11"/>
                  <a:gd name="T1" fmla="*/ 0 h 20"/>
                  <a:gd name="T2" fmla="*/ 0 w 11"/>
                  <a:gd name="T3" fmla="*/ 0 h 20"/>
                  <a:gd name="T4" fmla="*/ 0 w 11"/>
                  <a:gd name="T5" fmla="*/ 2 h 20"/>
                  <a:gd name="T6" fmla="*/ 1 w 11"/>
                  <a:gd name="T7" fmla="*/ 2 h 20"/>
                  <a:gd name="T8" fmla="*/ 1 w 11"/>
                  <a:gd name="T9" fmla="*/ 0 h 20"/>
                  <a:gd name="T10" fmla="*/ 1 w 11"/>
                  <a:gd name="T11" fmla="*/ 0 h 20"/>
                  <a:gd name="T12" fmla="*/ 1 w 11"/>
                  <a:gd name="T13" fmla="*/ 0 h 20"/>
                  <a:gd name="T14" fmla="*/ 1 w 11"/>
                  <a:gd name="T15" fmla="*/ 0 h 20"/>
                  <a:gd name="T16" fmla="*/ 1 w 11"/>
                  <a:gd name="T17" fmla="*/ 0 h 20"/>
                  <a:gd name="T18" fmla="*/ 1 w 11"/>
                  <a:gd name="T19" fmla="*/ 0 h 20"/>
                  <a:gd name="T20" fmla="*/ 0 w 11"/>
                  <a:gd name="T21" fmla="*/ 0 h 2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" h="20">
                    <a:moveTo>
                      <a:pt x="5" y="2"/>
                    </a:moveTo>
                    <a:lnTo>
                      <a:pt x="5" y="2"/>
                    </a:lnTo>
                    <a:lnTo>
                      <a:pt x="0" y="18"/>
                    </a:lnTo>
                    <a:lnTo>
                      <a:pt x="7" y="20"/>
                    </a:lnTo>
                    <a:lnTo>
                      <a:pt x="11" y="4"/>
                    </a:lnTo>
                    <a:lnTo>
                      <a:pt x="11" y="1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5" name="Freeform 167"/>
              <p:cNvSpPr>
                <a:spLocks noChangeAspect="1"/>
              </p:cNvSpPr>
              <p:nvPr/>
            </p:nvSpPr>
            <p:spPr bwMode="auto">
              <a:xfrm>
                <a:off x="4252" y="3245"/>
                <a:ext cx="3" cy="4"/>
              </a:xfrm>
              <a:custGeom>
                <a:avLst/>
                <a:gdLst>
                  <a:gd name="T0" fmla="*/ 3 w 20"/>
                  <a:gd name="T1" fmla="*/ 0 h 30"/>
                  <a:gd name="T2" fmla="*/ 2 w 20"/>
                  <a:gd name="T3" fmla="*/ 0 h 30"/>
                  <a:gd name="T4" fmla="*/ 0 w 20"/>
                  <a:gd name="T5" fmla="*/ 4 h 30"/>
                  <a:gd name="T6" fmla="*/ 1 w 20"/>
                  <a:gd name="T7" fmla="*/ 4 h 30"/>
                  <a:gd name="T8" fmla="*/ 3 w 20"/>
                  <a:gd name="T9" fmla="*/ 1 h 30"/>
                  <a:gd name="T10" fmla="*/ 3 w 20"/>
                  <a:gd name="T11" fmla="*/ 1 h 30"/>
                  <a:gd name="T12" fmla="*/ 3 w 20"/>
                  <a:gd name="T13" fmla="*/ 1 h 30"/>
                  <a:gd name="T14" fmla="*/ 3 w 20"/>
                  <a:gd name="T15" fmla="*/ 0 h 30"/>
                  <a:gd name="T16" fmla="*/ 3 w 20"/>
                  <a:gd name="T17" fmla="*/ 0 h 30"/>
                  <a:gd name="T18" fmla="*/ 2 w 20"/>
                  <a:gd name="T19" fmla="*/ 0 h 30"/>
                  <a:gd name="T20" fmla="*/ 2 w 20"/>
                  <a:gd name="T21" fmla="*/ 0 h 30"/>
                  <a:gd name="T22" fmla="*/ 3 w 20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30">
                    <a:moveTo>
                      <a:pt x="17" y="0"/>
                    </a:moveTo>
                    <a:lnTo>
                      <a:pt x="13" y="3"/>
                    </a:lnTo>
                    <a:lnTo>
                      <a:pt x="0" y="28"/>
                    </a:lnTo>
                    <a:lnTo>
                      <a:pt x="6" y="30"/>
                    </a:lnTo>
                    <a:lnTo>
                      <a:pt x="20" y="5"/>
                    </a:lnTo>
                    <a:lnTo>
                      <a:pt x="17" y="7"/>
                    </a:lnTo>
                    <a:lnTo>
                      <a:pt x="20" y="5"/>
                    </a:lnTo>
                    <a:lnTo>
                      <a:pt x="20" y="1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3" y="3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6" name="Freeform 168"/>
              <p:cNvSpPr>
                <a:spLocks noChangeAspect="1"/>
              </p:cNvSpPr>
              <p:nvPr/>
            </p:nvSpPr>
            <p:spPr bwMode="auto">
              <a:xfrm>
                <a:off x="4254" y="3245"/>
                <a:ext cx="2" cy="1"/>
              </a:xfrm>
              <a:custGeom>
                <a:avLst/>
                <a:gdLst>
                  <a:gd name="T0" fmla="*/ 1 w 10"/>
                  <a:gd name="T1" fmla="*/ 1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2 w 10"/>
                  <a:gd name="T11" fmla="*/ 1 h 8"/>
                  <a:gd name="T12" fmla="*/ 1 w 10"/>
                  <a:gd name="T13" fmla="*/ 1 h 8"/>
                  <a:gd name="T14" fmla="*/ 2 w 10"/>
                  <a:gd name="T15" fmla="*/ 1 h 8"/>
                  <a:gd name="T16" fmla="*/ 2 w 10"/>
                  <a:gd name="T17" fmla="*/ 1 h 8"/>
                  <a:gd name="T18" fmla="*/ 2 w 10"/>
                  <a:gd name="T19" fmla="*/ 0 h 8"/>
                  <a:gd name="T20" fmla="*/ 1 w 10"/>
                  <a:gd name="T21" fmla="*/ 0 h 8"/>
                  <a:gd name="T22" fmla="*/ 1 w 10"/>
                  <a:gd name="T23" fmla="*/ 1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3" y="5"/>
                    </a:moveTo>
                    <a:lnTo>
                      <a:pt x="7" y="1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7" y="8"/>
                    </a:lnTo>
                    <a:lnTo>
                      <a:pt x="9" y="7"/>
                    </a:lnTo>
                    <a:lnTo>
                      <a:pt x="10" y="5"/>
                    </a:lnTo>
                    <a:lnTo>
                      <a:pt x="9" y="3"/>
                    </a:lnTo>
                    <a:lnTo>
                      <a:pt x="7" y="1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7" name="Freeform 169"/>
              <p:cNvSpPr>
                <a:spLocks noChangeAspect="1"/>
              </p:cNvSpPr>
              <p:nvPr/>
            </p:nvSpPr>
            <p:spPr bwMode="auto">
              <a:xfrm>
                <a:off x="4255" y="3244"/>
                <a:ext cx="1" cy="2"/>
              </a:xfrm>
              <a:custGeom>
                <a:avLst/>
                <a:gdLst>
                  <a:gd name="T0" fmla="*/ 0 w 11"/>
                  <a:gd name="T1" fmla="*/ 0 h 21"/>
                  <a:gd name="T2" fmla="*/ 0 w 11"/>
                  <a:gd name="T3" fmla="*/ 0 h 21"/>
                  <a:gd name="T4" fmla="*/ 0 w 11"/>
                  <a:gd name="T5" fmla="*/ 2 h 21"/>
                  <a:gd name="T6" fmla="*/ 1 w 11"/>
                  <a:gd name="T7" fmla="*/ 2 h 21"/>
                  <a:gd name="T8" fmla="*/ 1 w 11"/>
                  <a:gd name="T9" fmla="*/ 0 h 21"/>
                  <a:gd name="T10" fmla="*/ 1 w 11"/>
                  <a:gd name="T11" fmla="*/ 0 h 21"/>
                  <a:gd name="T12" fmla="*/ 1 w 11"/>
                  <a:gd name="T13" fmla="*/ 0 h 21"/>
                  <a:gd name="T14" fmla="*/ 1 w 11"/>
                  <a:gd name="T15" fmla="*/ 0 h 21"/>
                  <a:gd name="T16" fmla="*/ 1 w 11"/>
                  <a:gd name="T17" fmla="*/ 0 h 21"/>
                  <a:gd name="T18" fmla="*/ 0 w 11"/>
                  <a:gd name="T19" fmla="*/ 0 h 21"/>
                  <a:gd name="T20" fmla="*/ 0 w 11"/>
                  <a:gd name="T21" fmla="*/ 0 h 21"/>
                  <a:gd name="T22" fmla="*/ 0 w 11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21">
                    <a:moveTo>
                      <a:pt x="4" y="2"/>
                    </a:moveTo>
                    <a:lnTo>
                      <a:pt x="4" y="4"/>
                    </a:lnTo>
                    <a:lnTo>
                      <a:pt x="0" y="21"/>
                    </a:lnTo>
                    <a:lnTo>
                      <a:pt x="7" y="21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11" y="4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4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8" name="Freeform 170"/>
              <p:cNvSpPr>
                <a:spLocks noChangeAspect="1"/>
              </p:cNvSpPr>
              <p:nvPr/>
            </p:nvSpPr>
            <p:spPr bwMode="auto">
              <a:xfrm>
                <a:off x="4255" y="3240"/>
                <a:ext cx="3" cy="4"/>
              </a:xfrm>
              <a:custGeom>
                <a:avLst/>
                <a:gdLst>
                  <a:gd name="T0" fmla="*/ 3 w 20"/>
                  <a:gd name="T1" fmla="*/ 0 h 30"/>
                  <a:gd name="T2" fmla="*/ 2 w 20"/>
                  <a:gd name="T3" fmla="*/ 0 h 30"/>
                  <a:gd name="T4" fmla="*/ 0 w 20"/>
                  <a:gd name="T5" fmla="*/ 4 h 30"/>
                  <a:gd name="T6" fmla="*/ 1 w 20"/>
                  <a:gd name="T7" fmla="*/ 4 h 30"/>
                  <a:gd name="T8" fmla="*/ 3 w 20"/>
                  <a:gd name="T9" fmla="*/ 1 h 30"/>
                  <a:gd name="T10" fmla="*/ 3 w 20"/>
                  <a:gd name="T11" fmla="*/ 1 h 30"/>
                  <a:gd name="T12" fmla="*/ 3 w 20"/>
                  <a:gd name="T13" fmla="*/ 1 h 30"/>
                  <a:gd name="T14" fmla="*/ 3 w 20"/>
                  <a:gd name="T15" fmla="*/ 0 h 30"/>
                  <a:gd name="T16" fmla="*/ 3 w 20"/>
                  <a:gd name="T17" fmla="*/ 0 h 30"/>
                  <a:gd name="T18" fmla="*/ 2 w 20"/>
                  <a:gd name="T19" fmla="*/ 0 h 30"/>
                  <a:gd name="T20" fmla="*/ 2 w 20"/>
                  <a:gd name="T21" fmla="*/ 0 h 30"/>
                  <a:gd name="T22" fmla="*/ 3 w 20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30">
                    <a:moveTo>
                      <a:pt x="17" y="0"/>
                    </a:moveTo>
                    <a:lnTo>
                      <a:pt x="14" y="3"/>
                    </a:lnTo>
                    <a:lnTo>
                      <a:pt x="0" y="27"/>
                    </a:lnTo>
                    <a:lnTo>
                      <a:pt x="7" y="30"/>
                    </a:lnTo>
                    <a:lnTo>
                      <a:pt x="20" y="6"/>
                    </a:lnTo>
                    <a:lnTo>
                      <a:pt x="17" y="9"/>
                    </a:lnTo>
                    <a:lnTo>
                      <a:pt x="20" y="6"/>
                    </a:lnTo>
                    <a:lnTo>
                      <a:pt x="20" y="2"/>
                    </a:lnTo>
                    <a:lnTo>
                      <a:pt x="18" y="1"/>
                    </a:lnTo>
                    <a:lnTo>
                      <a:pt x="16" y="1"/>
                    </a:lnTo>
                    <a:lnTo>
                      <a:pt x="14" y="3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89" name="Freeform 171"/>
              <p:cNvSpPr>
                <a:spLocks noChangeAspect="1"/>
              </p:cNvSpPr>
              <p:nvPr/>
            </p:nvSpPr>
            <p:spPr bwMode="auto">
              <a:xfrm>
                <a:off x="4257" y="3240"/>
                <a:ext cx="2" cy="2"/>
              </a:xfrm>
              <a:custGeom>
                <a:avLst/>
                <a:gdLst>
                  <a:gd name="T0" fmla="*/ 1 w 12"/>
                  <a:gd name="T1" fmla="*/ 1 h 9"/>
                  <a:gd name="T2" fmla="*/ 1 w 12"/>
                  <a:gd name="T3" fmla="*/ 0 h 9"/>
                  <a:gd name="T4" fmla="*/ 0 w 12"/>
                  <a:gd name="T5" fmla="*/ 0 h 9"/>
                  <a:gd name="T6" fmla="*/ 0 w 12"/>
                  <a:gd name="T7" fmla="*/ 2 h 9"/>
                  <a:gd name="T8" fmla="*/ 1 w 12"/>
                  <a:gd name="T9" fmla="*/ 2 h 9"/>
                  <a:gd name="T10" fmla="*/ 2 w 12"/>
                  <a:gd name="T11" fmla="*/ 1 h 9"/>
                  <a:gd name="T12" fmla="*/ 1 w 12"/>
                  <a:gd name="T13" fmla="*/ 2 h 9"/>
                  <a:gd name="T14" fmla="*/ 2 w 12"/>
                  <a:gd name="T15" fmla="*/ 2 h 9"/>
                  <a:gd name="T16" fmla="*/ 2 w 12"/>
                  <a:gd name="T17" fmla="*/ 1 h 9"/>
                  <a:gd name="T18" fmla="*/ 2 w 12"/>
                  <a:gd name="T19" fmla="*/ 0 h 9"/>
                  <a:gd name="T20" fmla="*/ 1 w 12"/>
                  <a:gd name="T21" fmla="*/ 0 h 9"/>
                  <a:gd name="T22" fmla="*/ 1 w 12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9">
                    <a:moveTo>
                      <a:pt x="3" y="4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10" y="4"/>
                    </a:lnTo>
                    <a:lnTo>
                      <a:pt x="7" y="9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0" name="Freeform 172"/>
              <p:cNvSpPr>
                <a:spLocks noChangeAspect="1"/>
              </p:cNvSpPr>
              <p:nvPr/>
            </p:nvSpPr>
            <p:spPr bwMode="auto">
              <a:xfrm>
                <a:off x="4258" y="3239"/>
                <a:ext cx="1" cy="2"/>
              </a:xfrm>
              <a:custGeom>
                <a:avLst/>
                <a:gdLst>
                  <a:gd name="T0" fmla="*/ 0 w 11"/>
                  <a:gd name="T1" fmla="*/ 0 h 19"/>
                  <a:gd name="T2" fmla="*/ 0 w 11"/>
                  <a:gd name="T3" fmla="*/ 0 h 19"/>
                  <a:gd name="T4" fmla="*/ 0 w 11"/>
                  <a:gd name="T5" fmla="*/ 2 h 19"/>
                  <a:gd name="T6" fmla="*/ 1 w 11"/>
                  <a:gd name="T7" fmla="*/ 2 h 19"/>
                  <a:gd name="T8" fmla="*/ 1 w 11"/>
                  <a:gd name="T9" fmla="*/ 0 h 19"/>
                  <a:gd name="T10" fmla="*/ 1 w 11"/>
                  <a:gd name="T11" fmla="*/ 0 h 19"/>
                  <a:gd name="T12" fmla="*/ 1 w 11"/>
                  <a:gd name="T13" fmla="*/ 0 h 19"/>
                  <a:gd name="T14" fmla="*/ 1 w 11"/>
                  <a:gd name="T15" fmla="*/ 0 h 19"/>
                  <a:gd name="T16" fmla="*/ 1 w 11"/>
                  <a:gd name="T17" fmla="*/ 0 h 19"/>
                  <a:gd name="T18" fmla="*/ 0 w 11"/>
                  <a:gd name="T19" fmla="*/ 0 h 19"/>
                  <a:gd name="T20" fmla="*/ 0 w 11"/>
                  <a:gd name="T21" fmla="*/ 0 h 19"/>
                  <a:gd name="T22" fmla="*/ 0 w 11"/>
                  <a:gd name="T23" fmla="*/ 0 h 1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9">
                    <a:moveTo>
                      <a:pt x="4" y="2"/>
                    </a:moveTo>
                    <a:lnTo>
                      <a:pt x="4" y="3"/>
                    </a:lnTo>
                    <a:lnTo>
                      <a:pt x="0" y="19"/>
                    </a:lnTo>
                    <a:lnTo>
                      <a:pt x="7" y="19"/>
                    </a:lnTo>
                    <a:lnTo>
                      <a:pt x="11" y="3"/>
                    </a:lnTo>
                    <a:lnTo>
                      <a:pt x="11" y="4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1" name="Freeform 173"/>
              <p:cNvSpPr>
                <a:spLocks noChangeAspect="1"/>
              </p:cNvSpPr>
              <p:nvPr/>
            </p:nvSpPr>
            <p:spPr bwMode="auto">
              <a:xfrm>
                <a:off x="4258" y="3236"/>
                <a:ext cx="3" cy="3"/>
              </a:xfrm>
              <a:custGeom>
                <a:avLst/>
                <a:gdLst>
                  <a:gd name="T0" fmla="*/ 2 w 21"/>
                  <a:gd name="T1" fmla="*/ 0 h 30"/>
                  <a:gd name="T2" fmla="*/ 2 w 21"/>
                  <a:gd name="T3" fmla="*/ 0 h 30"/>
                  <a:gd name="T4" fmla="*/ 0 w 21"/>
                  <a:gd name="T5" fmla="*/ 3 h 30"/>
                  <a:gd name="T6" fmla="*/ 1 w 21"/>
                  <a:gd name="T7" fmla="*/ 3 h 30"/>
                  <a:gd name="T8" fmla="*/ 3 w 21"/>
                  <a:gd name="T9" fmla="*/ 1 h 30"/>
                  <a:gd name="T10" fmla="*/ 2 w 21"/>
                  <a:gd name="T11" fmla="*/ 1 h 30"/>
                  <a:gd name="T12" fmla="*/ 3 w 21"/>
                  <a:gd name="T13" fmla="*/ 1 h 30"/>
                  <a:gd name="T14" fmla="*/ 3 w 21"/>
                  <a:gd name="T15" fmla="*/ 0 h 30"/>
                  <a:gd name="T16" fmla="*/ 3 w 21"/>
                  <a:gd name="T17" fmla="*/ 0 h 30"/>
                  <a:gd name="T18" fmla="*/ 2 w 21"/>
                  <a:gd name="T19" fmla="*/ 0 h 30"/>
                  <a:gd name="T20" fmla="*/ 2 w 21"/>
                  <a:gd name="T21" fmla="*/ 0 h 30"/>
                  <a:gd name="T22" fmla="*/ 2 w 21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30">
                    <a:moveTo>
                      <a:pt x="17" y="0"/>
                    </a:moveTo>
                    <a:lnTo>
                      <a:pt x="14" y="4"/>
                    </a:lnTo>
                    <a:lnTo>
                      <a:pt x="0" y="28"/>
                    </a:lnTo>
                    <a:lnTo>
                      <a:pt x="7" y="30"/>
                    </a:lnTo>
                    <a:lnTo>
                      <a:pt x="21" y="6"/>
                    </a:lnTo>
                    <a:lnTo>
                      <a:pt x="17" y="10"/>
                    </a:lnTo>
                    <a:lnTo>
                      <a:pt x="21" y="6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14" y="4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2" name="Freeform 174"/>
              <p:cNvSpPr>
                <a:spLocks noChangeAspect="1"/>
              </p:cNvSpPr>
              <p:nvPr/>
            </p:nvSpPr>
            <p:spPr bwMode="auto">
              <a:xfrm>
                <a:off x="4260" y="3236"/>
                <a:ext cx="8" cy="1"/>
              </a:xfrm>
              <a:custGeom>
                <a:avLst/>
                <a:gdLst>
                  <a:gd name="T0" fmla="*/ 8 w 65"/>
                  <a:gd name="T1" fmla="*/ 0 h 10"/>
                  <a:gd name="T2" fmla="*/ 7 w 65"/>
                  <a:gd name="T3" fmla="*/ 0 h 10"/>
                  <a:gd name="T4" fmla="*/ 0 w 65"/>
                  <a:gd name="T5" fmla="*/ 0 h 10"/>
                  <a:gd name="T6" fmla="*/ 0 w 65"/>
                  <a:gd name="T7" fmla="*/ 1 h 10"/>
                  <a:gd name="T8" fmla="*/ 7 w 65"/>
                  <a:gd name="T9" fmla="*/ 1 h 10"/>
                  <a:gd name="T10" fmla="*/ 7 w 65"/>
                  <a:gd name="T11" fmla="*/ 1 h 10"/>
                  <a:gd name="T12" fmla="*/ 7 w 65"/>
                  <a:gd name="T13" fmla="*/ 1 h 10"/>
                  <a:gd name="T14" fmla="*/ 8 w 65"/>
                  <a:gd name="T15" fmla="*/ 1 h 10"/>
                  <a:gd name="T16" fmla="*/ 8 w 65"/>
                  <a:gd name="T17" fmla="*/ 1 h 10"/>
                  <a:gd name="T18" fmla="*/ 8 w 65"/>
                  <a:gd name="T19" fmla="*/ 0 h 10"/>
                  <a:gd name="T20" fmla="*/ 7 w 65"/>
                  <a:gd name="T21" fmla="*/ 0 h 10"/>
                  <a:gd name="T22" fmla="*/ 8 w 6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5" h="10">
                    <a:moveTo>
                      <a:pt x="64" y="3"/>
                    </a:moveTo>
                    <a:lnTo>
                      <a:pt x="6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0" y="10"/>
                    </a:lnTo>
                    <a:lnTo>
                      <a:pt x="57" y="7"/>
                    </a:lnTo>
                    <a:lnTo>
                      <a:pt x="60" y="10"/>
                    </a:lnTo>
                    <a:lnTo>
                      <a:pt x="64" y="9"/>
                    </a:lnTo>
                    <a:lnTo>
                      <a:pt x="65" y="5"/>
                    </a:lnTo>
                    <a:lnTo>
                      <a:pt x="64" y="2"/>
                    </a:lnTo>
                    <a:lnTo>
                      <a:pt x="60" y="0"/>
                    </a:lnTo>
                    <a:lnTo>
                      <a:pt x="6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3" name="Freeform 175"/>
              <p:cNvSpPr>
                <a:spLocks noChangeAspect="1"/>
              </p:cNvSpPr>
              <p:nvPr/>
            </p:nvSpPr>
            <p:spPr bwMode="auto">
              <a:xfrm>
                <a:off x="4267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4" name="Freeform 176"/>
              <p:cNvSpPr>
                <a:spLocks noChangeAspect="1"/>
              </p:cNvSpPr>
              <p:nvPr/>
            </p:nvSpPr>
            <p:spPr bwMode="auto">
              <a:xfrm>
                <a:off x="4268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1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5" name="Freeform 177"/>
              <p:cNvSpPr>
                <a:spLocks noChangeAspect="1"/>
              </p:cNvSpPr>
              <p:nvPr/>
            </p:nvSpPr>
            <p:spPr bwMode="auto">
              <a:xfrm>
                <a:off x="4269" y="3236"/>
                <a:ext cx="8" cy="1"/>
              </a:xfrm>
              <a:custGeom>
                <a:avLst/>
                <a:gdLst>
                  <a:gd name="T0" fmla="*/ 8 w 68"/>
                  <a:gd name="T1" fmla="*/ 0 h 10"/>
                  <a:gd name="T2" fmla="*/ 8 w 68"/>
                  <a:gd name="T3" fmla="*/ 0 h 10"/>
                  <a:gd name="T4" fmla="*/ 0 w 68"/>
                  <a:gd name="T5" fmla="*/ 0 h 10"/>
                  <a:gd name="T6" fmla="*/ 0 w 68"/>
                  <a:gd name="T7" fmla="*/ 1 h 10"/>
                  <a:gd name="T8" fmla="*/ 8 w 68"/>
                  <a:gd name="T9" fmla="*/ 1 h 10"/>
                  <a:gd name="T10" fmla="*/ 7 w 68"/>
                  <a:gd name="T11" fmla="*/ 1 h 10"/>
                  <a:gd name="T12" fmla="*/ 8 w 68"/>
                  <a:gd name="T13" fmla="*/ 1 h 10"/>
                  <a:gd name="T14" fmla="*/ 8 w 68"/>
                  <a:gd name="T15" fmla="*/ 1 h 10"/>
                  <a:gd name="T16" fmla="*/ 8 w 68"/>
                  <a:gd name="T17" fmla="*/ 1 h 10"/>
                  <a:gd name="T18" fmla="*/ 8 w 68"/>
                  <a:gd name="T19" fmla="*/ 0 h 10"/>
                  <a:gd name="T20" fmla="*/ 8 w 68"/>
                  <a:gd name="T21" fmla="*/ 0 h 10"/>
                  <a:gd name="T22" fmla="*/ 8 w 68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8" h="10">
                    <a:moveTo>
                      <a:pt x="67" y="3"/>
                    </a:moveTo>
                    <a:lnTo>
                      <a:pt x="64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4" y="10"/>
                    </a:lnTo>
                    <a:lnTo>
                      <a:pt x="60" y="7"/>
                    </a:lnTo>
                    <a:lnTo>
                      <a:pt x="64" y="10"/>
                    </a:lnTo>
                    <a:lnTo>
                      <a:pt x="67" y="9"/>
                    </a:lnTo>
                    <a:lnTo>
                      <a:pt x="68" y="5"/>
                    </a:lnTo>
                    <a:lnTo>
                      <a:pt x="67" y="2"/>
                    </a:lnTo>
                    <a:lnTo>
                      <a:pt x="64" y="0"/>
                    </a:lnTo>
                    <a:lnTo>
                      <a:pt x="67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6" name="Freeform 178"/>
              <p:cNvSpPr>
                <a:spLocks noChangeAspect="1"/>
              </p:cNvSpPr>
              <p:nvPr/>
            </p:nvSpPr>
            <p:spPr bwMode="auto">
              <a:xfrm>
                <a:off x="4276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7" name="Freeform 179"/>
              <p:cNvSpPr>
                <a:spLocks noChangeAspect="1"/>
              </p:cNvSpPr>
              <p:nvPr/>
            </p:nvSpPr>
            <p:spPr bwMode="auto">
              <a:xfrm>
                <a:off x="4277" y="3236"/>
                <a:ext cx="2" cy="2"/>
              </a:xfrm>
              <a:custGeom>
                <a:avLst/>
                <a:gdLst>
                  <a:gd name="T0" fmla="*/ 1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1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8" name="Freeform 180"/>
              <p:cNvSpPr>
                <a:spLocks noChangeAspect="1"/>
              </p:cNvSpPr>
              <p:nvPr/>
            </p:nvSpPr>
            <p:spPr bwMode="auto">
              <a:xfrm>
                <a:off x="4268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99" name="Freeform 181"/>
              <p:cNvSpPr>
                <a:spLocks noChangeAspect="1"/>
              </p:cNvSpPr>
              <p:nvPr/>
            </p:nvSpPr>
            <p:spPr bwMode="auto">
              <a:xfrm>
                <a:off x="4257" y="3237"/>
                <a:ext cx="12" cy="22"/>
              </a:xfrm>
              <a:custGeom>
                <a:avLst/>
                <a:gdLst>
                  <a:gd name="T0" fmla="*/ 0 w 97"/>
                  <a:gd name="T1" fmla="*/ 22 h 183"/>
                  <a:gd name="T2" fmla="*/ 1 w 97"/>
                  <a:gd name="T3" fmla="*/ 22 h 183"/>
                  <a:gd name="T4" fmla="*/ 12 w 97"/>
                  <a:gd name="T5" fmla="*/ 0 h 183"/>
                  <a:gd name="T6" fmla="*/ 11 w 97"/>
                  <a:gd name="T7" fmla="*/ 0 h 183"/>
                  <a:gd name="T8" fmla="*/ 0 w 97"/>
                  <a:gd name="T9" fmla="*/ 22 h 183"/>
                  <a:gd name="T10" fmla="*/ 0 w 97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7" h="183">
                    <a:moveTo>
                      <a:pt x="3" y="182"/>
                    </a:moveTo>
                    <a:lnTo>
                      <a:pt x="7" y="183"/>
                    </a:lnTo>
                    <a:lnTo>
                      <a:pt x="97" y="2"/>
                    </a:lnTo>
                    <a:lnTo>
                      <a:pt x="90" y="0"/>
                    </a:lnTo>
                    <a:lnTo>
                      <a:pt x="0" y="181"/>
                    </a:lnTo>
                    <a:lnTo>
                      <a:pt x="3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0" name="Freeform 182"/>
              <p:cNvSpPr>
                <a:spLocks noChangeAspect="1"/>
              </p:cNvSpPr>
              <p:nvPr/>
            </p:nvSpPr>
            <p:spPr bwMode="auto">
              <a:xfrm>
                <a:off x="4257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1" name="Freeform 183"/>
              <p:cNvSpPr>
                <a:spLocks noChangeAspect="1"/>
              </p:cNvSpPr>
              <p:nvPr/>
            </p:nvSpPr>
            <p:spPr bwMode="auto">
              <a:xfrm>
                <a:off x="4277" y="3237"/>
                <a:ext cx="0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2" name="Freeform 184"/>
              <p:cNvSpPr>
                <a:spLocks noChangeAspect="1"/>
              </p:cNvSpPr>
              <p:nvPr/>
            </p:nvSpPr>
            <p:spPr bwMode="auto">
              <a:xfrm>
                <a:off x="4266" y="3237"/>
                <a:ext cx="11" cy="22"/>
              </a:xfrm>
              <a:custGeom>
                <a:avLst/>
                <a:gdLst>
                  <a:gd name="T0" fmla="*/ 0 w 97"/>
                  <a:gd name="T1" fmla="*/ 22 h 183"/>
                  <a:gd name="T2" fmla="*/ 1 w 97"/>
                  <a:gd name="T3" fmla="*/ 22 h 183"/>
                  <a:gd name="T4" fmla="*/ 11 w 97"/>
                  <a:gd name="T5" fmla="*/ 0 h 183"/>
                  <a:gd name="T6" fmla="*/ 10 w 97"/>
                  <a:gd name="T7" fmla="*/ 0 h 183"/>
                  <a:gd name="T8" fmla="*/ 0 w 97"/>
                  <a:gd name="T9" fmla="*/ 22 h 183"/>
                  <a:gd name="T10" fmla="*/ 0 w 97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7" h="183">
                    <a:moveTo>
                      <a:pt x="4" y="182"/>
                    </a:moveTo>
                    <a:lnTo>
                      <a:pt x="7" y="183"/>
                    </a:lnTo>
                    <a:lnTo>
                      <a:pt x="97" y="2"/>
                    </a:lnTo>
                    <a:lnTo>
                      <a:pt x="90" y="0"/>
                    </a:lnTo>
                    <a:lnTo>
                      <a:pt x="0" y="181"/>
                    </a:lnTo>
                    <a:lnTo>
                      <a:pt x="4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3" name="Freeform 185"/>
              <p:cNvSpPr>
                <a:spLocks noChangeAspect="1"/>
              </p:cNvSpPr>
              <p:nvPr/>
            </p:nvSpPr>
            <p:spPr bwMode="auto">
              <a:xfrm>
                <a:off x="4266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4" name="Freeform 186"/>
              <p:cNvSpPr>
                <a:spLocks noChangeAspect="1"/>
              </p:cNvSpPr>
              <p:nvPr/>
            </p:nvSpPr>
            <p:spPr bwMode="auto">
              <a:xfrm>
                <a:off x="428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5" name="Freeform 187"/>
              <p:cNvSpPr>
                <a:spLocks noChangeAspect="1"/>
              </p:cNvSpPr>
              <p:nvPr/>
            </p:nvSpPr>
            <p:spPr bwMode="auto">
              <a:xfrm>
                <a:off x="4276" y="3237"/>
                <a:ext cx="11" cy="22"/>
              </a:xfrm>
              <a:custGeom>
                <a:avLst/>
                <a:gdLst>
                  <a:gd name="T0" fmla="*/ 0 w 96"/>
                  <a:gd name="T1" fmla="*/ 22 h 183"/>
                  <a:gd name="T2" fmla="*/ 1 w 96"/>
                  <a:gd name="T3" fmla="*/ 22 h 183"/>
                  <a:gd name="T4" fmla="*/ 11 w 96"/>
                  <a:gd name="T5" fmla="*/ 0 h 183"/>
                  <a:gd name="T6" fmla="*/ 10 w 96"/>
                  <a:gd name="T7" fmla="*/ 0 h 183"/>
                  <a:gd name="T8" fmla="*/ 0 w 96"/>
                  <a:gd name="T9" fmla="*/ 22 h 183"/>
                  <a:gd name="T10" fmla="*/ 0 w 96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6" h="183">
                    <a:moveTo>
                      <a:pt x="4" y="182"/>
                    </a:moveTo>
                    <a:lnTo>
                      <a:pt x="7" y="183"/>
                    </a:lnTo>
                    <a:lnTo>
                      <a:pt x="96" y="2"/>
                    </a:lnTo>
                    <a:lnTo>
                      <a:pt x="89" y="0"/>
                    </a:lnTo>
                    <a:lnTo>
                      <a:pt x="0" y="181"/>
                    </a:lnTo>
                    <a:lnTo>
                      <a:pt x="4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6" name="Freeform 188"/>
              <p:cNvSpPr>
                <a:spLocks noChangeAspect="1"/>
              </p:cNvSpPr>
              <p:nvPr/>
            </p:nvSpPr>
            <p:spPr bwMode="auto">
              <a:xfrm>
                <a:off x="4276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7" name="Freeform 189"/>
              <p:cNvSpPr>
                <a:spLocks noChangeAspect="1"/>
              </p:cNvSpPr>
              <p:nvPr/>
            </p:nvSpPr>
            <p:spPr bwMode="auto">
              <a:xfrm>
                <a:off x="429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8" name="Freeform 190"/>
              <p:cNvSpPr>
                <a:spLocks noChangeAspect="1"/>
              </p:cNvSpPr>
              <p:nvPr/>
            </p:nvSpPr>
            <p:spPr bwMode="auto">
              <a:xfrm>
                <a:off x="4287" y="3237"/>
                <a:ext cx="10" cy="19"/>
              </a:xfrm>
              <a:custGeom>
                <a:avLst/>
                <a:gdLst>
                  <a:gd name="T0" fmla="*/ 0 w 83"/>
                  <a:gd name="T1" fmla="*/ 19 h 153"/>
                  <a:gd name="T2" fmla="*/ 1 w 83"/>
                  <a:gd name="T3" fmla="*/ 19 h 153"/>
                  <a:gd name="T4" fmla="*/ 10 w 83"/>
                  <a:gd name="T5" fmla="*/ 0 h 153"/>
                  <a:gd name="T6" fmla="*/ 9 w 83"/>
                  <a:gd name="T7" fmla="*/ 0 h 153"/>
                  <a:gd name="T8" fmla="*/ 0 w 83"/>
                  <a:gd name="T9" fmla="*/ 19 h 153"/>
                  <a:gd name="T10" fmla="*/ 0 w 83"/>
                  <a:gd name="T11" fmla="*/ 19 h 15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3" h="153">
                    <a:moveTo>
                      <a:pt x="3" y="152"/>
                    </a:moveTo>
                    <a:lnTo>
                      <a:pt x="7" y="153"/>
                    </a:lnTo>
                    <a:lnTo>
                      <a:pt x="83" y="2"/>
                    </a:lnTo>
                    <a:lnTo>
                      <a:pt x="76" y="0"/>
                    </a:lnTo>
                    <a:lnTo>
                      <a:pt x="0" y="151"/>
                    </a:lnTo>
                    <a:lnTo>
                      <a:pt x="3" y="15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09" name="Freeform 191"/>
              <p:cNvSpPr>
                <a:spLocks noChangeAspect="1"/>
              </p:cNvSpPr>
              <p:nvPr/>
            </p:nvSpPr>
            <p:spPr bwMode="auto">
              <a:xfrm>
                <a:off x="4287" y="3255"/>
                <a:ext cx="1" cy="1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4"/>
                    </a:lnTo>
                    <a:lnTo>
                      <a:pt x="2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0" name="Freeform 192"/>
              <p:cNvSpPr>
                <a:spLocks noChangeAspect="1"/>
              </p:cNvSpPr>
              <p:nvPr/>
            </p:nvSpPr>
            <p:spPr bwMode="auto">
              <a:xfrm>
                <a:off x="4307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1" name="Freeform 193"/>
              <p:cNvSpPr>
                <a:spLocks noChangeAspect="1"/>
              </p:cNvSpPr>
              <p:nvPr/>
            </p:nvSpPr>
            <p:spPr bwMode="auto">
              <a:xfrm>
                <a:off x="4298" y="3237"/>
                <a:ext cx="10" cy="17"/>
              </a:xfrm>
              <a:custGeom>
                <a:avLst/>
                <a:gdLst>
                  <a:gd name="T0" fmla="*/ 1 w 78"/>
                  <a:gd name="T1" fmla="*/ 17 h 140"/>
                  <a:gd name="T2" fmla="*/ 1 w 78"/>
                  <a:gd name="T3" fmla="*/ 17 h 140"/>
                  <a:gd name="T4" fmla="*/ 10 w 78"/>
                  <a:gd name="T5" fmla="*/ 0 h 140"/>
                  <a:gd name="T6" fmla="*/ 9 w 78"/>
                  <a:gd name="T7" fmla="*/ 0 h 140"/>
                  <a:gd name="T8" fmla="*/ 0 w 78"/>
                  <a:gd name="T9" fmla="*/ 17 h 140"/>
                  <a:gd name="T10" fmla="*/ 1 w 78"/>
                  <a:gd name="T11" fmla="*/ 17 h 14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8" h="140">
                    <a:moveTo>
                      <a:pt x="4" y="138"/>
                    </a:moveTo>
                    <a:lnTo>
                      <a:pt x="7" y="140"/>
                    </a:lnTo>
                    <a:lnTo>
                      <a:pt x="78" y="2"/>
                    </a:lnTo>
                    <a:lnTo>
                      <a:pt x="71" y="0"/>
                    </a:lnTo>
                    <a:lnTo>
                      <a:pt x="0" y="137"/>
                    </a:lnTo>
                    <a:lnTo>
                      <a:pt x="4" y="1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2" name="Freeform 194"/>
              <p:cNvSpPr>
                <a:spLocks noChangeAspect="1"/>
              </p:cNvSpPr>
              <p:nvPr/>
            </p:nvSpPr>
            <p:spPr bwMode="auto">
              <a:xfrm>
                <a:off x="4298" y="3254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1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4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3" name="Freeform 195"/>
              <p:cNvSpPr>
                <a:spLocks noChangeAspect="1"/>
              </p:cNvSpPr>
              <p:nvPr/>
            </p:nvSpPr>
            <p:spPr bwMode="auto">
              <a:xfrm>
                <a:off x="431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4" name="Freeform 196"/>
              <p:cNvSpPr>
                <a:spLocks noChangeAspect="1"/>
              </p:cNvSpPr>
              <p:nvPr/>
            </p:nvSpPr>
            <p:spPr bwMode="auto">
              <a:xfrm>
                <a:off x="4307" y="3237"/>
                <a:ext cx="10" cy="16"/>
              </a:xfrm>
              <a:custGeom>
                <a:avLst/>
                <a:gdLst>
                  <a:gd name="T0" fmla="*/ 0 w 80"/>
                  <a:gd name="T1" fmla="*/ 16 h 135"/>
                  <a:gd name="T2" fmla="*/ 1 w 80"/>
                  <a:gd name="T3" fmla="*/ 16 h 135"/>
                  <a:gd name="T4" fmla="*/ 10 w 80"/>
                  <a:gd name="T5" fmla="*/ 0 h 135"/>
                  <a:gd name="T6" fmla="*/ 9 w 80"/>
                  <a:gd name="T7" fmla="*/ 0 h 135"/>
                  <a:gd name="T8" fmla="*/ 0 w 80"/>
                  <a:gd name="T9" fmla="*/ 16 h 135"/>
                  <a:gd name="T10" fmla="*/ 0 w 80"/>
                  <a:gd name="T11" fmla="*/ 16 h 1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0" h="135">
                    <a:moveTo>
                      <a:pt x="3" y="134"/>
                    </a:moveTo>
                    <a:lnTo>
                      <a:pt x="7" y="135"/>
                    </a:lnTo>
                    <a:lnTo>
                      <a:pt x="80" y="2"/>
                    </a:lnTo>
                    <a:lnTo>
                      <a:pt x="73" y="0"/>
                    </a:lnTo>
                    <a:lnTo>
                      <a:pt x="0" y="133"/>
                    </a:lnTo>
                    <a:lnTo>
                      <a:pt x="3" y="13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5" name="Freeform 197"/>
              <p:cNvSpPr>
                <a:spLocks noChangeAspect="1"/>
              </p:cNvSpPr>
              <p:nvPr/>
            </p:nvSpPr>
            <p:spPr bwMode="auto">
              <a:xfrm>
                <a:off x="4307" y="3253"/>
                <a:ext cx="1" cy="1"/>
              </a:xfrm>
              <a:custGeom>
                <a:avLst/>
                <a:gdLst>
                  <a:gd name="T0" fmla="*/ 0 w 7"/>
                  <a:gd name="T1" fmla="*/ 0 h 4"/>
                  <a:gd name="T2" fmla="*/ 0 w 7"/>
                  <a:gd name="T3" fmla="*/ 1 h 4"/>
                  <a:gd name="T4" fmla="*/ 0 w 7"/>
                  <a:gd name="T5" fmla="*/ 1 h 4"/>
                  <a:gd name="T6" fmla="*/ 1 w 7"/>
                  <a:gd name="T7" fmla="*/ 1 h 4"/>
                  <a:gd name="T8" fmla="*/ 1 w 7"/>
                  <a:gd name="T9" fmla="*/ 1 h 4"/>
                  <a:gd name="T10" fmla="*/ 0 w 7"/>
                  <a:gd name="T11" fmla="*/ 0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0" y="3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6" name="Freeform 198"/>
              <p:cNvSpPr>
                <a:spLocks noChangeAspect="1"/>
              </p:cNvSpPr>
              <p:nvPr/>
            </p:nvSpPr>
            <p:spPr bwMode="auto">
              <a:xfrm>
                <a:off x="4257" y="3240"/>
                <a:ext cx="1" cy="2"/>
              </a:xfrm>
              <a:custGeom>
                <a:avLst/>
                <a:gdLst>
                  <a:gd name="T0" fmla="*/ 1 w 5"/>
                  <a:gd name="T1" fmla="*/ 0 h 9"/>
                  <a:gd name="T2" fmla="*/ 0 w 5"/>
                  <a:gd name="T3" fmla="*/ 0 h 9"/>
                  <a:gd name="T4" fmla="*/ 0 w 5"/>
                  <a:gd name="T5" fmla="*/ 1 h 9"/>
                  <a:gd name="T6" fmla="*/ 0 w 5"/>
                  <a:gd name="T7" fmla="*/ 2 h 9"/>
                  <a:gd name="T8" fmla="*/ 1 w 5"/>
                  <a:gd name="T9" fmla="*/ 2 h 9"/>
                  <a:gd name="T10" fmla="*/ 1 w 5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5" y="0"/>
                    </a:move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5" y="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7" name="Freeform 199"/>
              <p:cNvSpPr>
                <a:spLocks noChangeAspect="1"/>
              </p:cNvSpPr>
              <p:nvPr/>
            </p:nvSpPr>
            <p:spPr bwMode="auto">
              <a:xfrm>
                <a:off x="4258" y="3240"/>
                <a:ext cx="84" cy="2"/>
              </a:xfrm>
              <a:custGeom>
                <a:avLst/>
                <a:gdLst>
                  <a:gd name="T0" fmla="*/ 84 w 697"/>
                  <a:gd name="T1" fmla="*/ 1 h 11"/>
                  <a:gd name="T2" fmla="*/ 84 w 697"/>
                  <a:gd name="T3" fmla="*/ 0 h 11"/>
                  <a:gd name="T4" fmla="*/ 0 w 697"/>
                  <a:gd name="T5" fmla="*/ 0 h 11"/>
                  <a:gd name="T6" fmla="*/ 0 w 697"/>
                  <a:gd name="T7" fmla="*/ 2 h 11"/>
                  <a:gd name="T8" fmla="*/ 84 w 697"/>
                  <a:gd name="T9" fmla="*/ 2 h 11"/>
                  <a:gd name="T10" fmla="*/ 84 w 697"/>
                  <a:gd name="T11" fmla="*/ 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97" h="11">
                    <a:moveTo>
                      <a:pt x="697" y="7"/>
                    </a:moveTo>
                    <a:lnTo>
                      <a:pt x="697" y="2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97" y="11"/>
                    </a:lnTo>
                    <a:lnTo>
                      <a:pt x="697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8" name="Freeform 200"/>
              <p:cNvSpPr>
                <a:spLocks noChangeAspect="1"/>
              </p:cNvSpPr>
              <p:nvPr/>
            </p:nvSpPr>
            <p:spPr bwMode="auto">
              <a:xfrm>
                <a:off x="4342" y="3241"/>
                <a:ext cx="0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19" name="Freeform 201"/>
              <p:cNvSpPr>
                <a:spLocks noChangeAspect="1"/>
              </p:cNvSpPr>
              <p:nvPr/>
            </p:nvSpPr>
            <p:spPr bwMode="auto">
              <a:xfrm>
                <a:off x="4256" y="3246"/>
                <a:ext cx="1" cy="1"/>
              </a:xfrm>
              <a:custGeom>
                <a:avLst/>
                <a:gdLst>
                  <a:gd name="T0" fmla="*/ 1 w 4"/>
                  <a:gd name="T1" fmla="*/ 0 h 9"/>
                  <a:gd name="T2" fmla="*/ 0 w 4"/>
                  <a:gd name="T3" fmla="*/ 0 h 9"/>
                  <a:gd name="T4" fmla="*/ 0 w 4"/>
                  <a:gd name="T5" fmla="*/ 0 h 9"/>
                  <a:gd name="T6" fmla="*/ 0 w 4"/>
                  <a:gd name="T7" fmla="*/ 1 h 9"/>
                  <a:gd name="T8" fmla="*/ 1 w 4"/>
                  <a:gd name="T9" fmla="*/ 1 h 9"/>
                  <a:gd name="T10" fmla="*/ 1 w 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0" name="Freeform 202"/>
              <p:cNvSpPr>
                <a:spLocks noChangeAspect="1"/>
              </p:cNvSpPr>
              <p:nvPr/>
            </p:nvSpPr>
            <p:spPr bwMode="auto">
              <a:xfrm>
                <a:off x="4257" y="3245"/>
                <a:ext cx="66" cy="2"/>
              </a:xfrm>
              <a:custGeom>
                <a:avLst/>
                <a:gdLst>
                  <a:gd name="T0" fmla="*/ 66 w 558"/>
                  <a:gd name="T1" fmla="*/ 1 h 14"/>
                  <a:gd name="T2" fmla="*/ 66 w 558"/>
                  <a:gd name="T3" fmla="*/ 0 h 14"/>
                  <a:gd name="T4" fmla="*/ 0 w 558"/>
                  <a:gd name="T5" fmla="*/ 1 h 14"/>
                  <a:gd name="T6" fmla="*/ 0 w 558"/>
                  <a:gd name="T7" fmla="*/ 2 h 14"/>
                  <a:gd name="T8" fmla="*/ 66 w 558"/>
                  <a:gd name="T9" fmla="*/ 1 h 14"/>
                  <a:gd name="T10" fmla="*/ 66 w 558"/>
                  <a:gd name="T11" fmla="*/ 1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8" h="14">
                    <a:moveTo>
                      <a:pt x="558" y="5"/>
                    </a:moveTo>
                    <a:lnTo>
                      <a:pt x="558" y="0"/>
                    </a:lnTo>
                    <a:lnTo>
                      <a:pt x="0" y="5"/>
                    </a:lnTo>
                    <a:lnTo>
                      <a:pt x="0" y="14"/>
                    </a:lnTo>
                    <a:lnTo>
                      <a:pt x="558" y="9"/>
                    </a:lnTo>
                    <a:lnTo>
                      <a:pt x="558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1" name="Freeform 203"/>
              <p:cNvSpPr>
                <a:spLocks noChangeAspect="1"/>
              </p:cNvSpPr>
              <p:nvPr/>
            </p:nvSpPr>
            <p:spPr bwMode="auto">
              <a:xfrm>
                <a:off x="4323" y="3245"/>
                <a:ext cx="1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2" name="Freeform 204"/>
              <p:cNvSpPr>
                <a:spLocks noChangeAspect="1"/>
              </p:cNvSpPr>
              <p:nvPr/>
            </p:nvSpPr>
            <p:spPr bwMode="auto">
              <a:xfrm>
                <a:off x="4253" y="3251"/>
                <a:ext cx="1" cy="1"/>
              </a:xfrm>
              <a:custGeom>
                <a:avLst/>
                <a:gdLst>
                  <a:gd name="T0" fmla="*/ 1 w 4"/>
                  <a:gd name="T1" fmla="*/ 0 h 9"/>
                  <a:gd name="T2" fmla="*/ 0 w 4"/>
                  <a:gd name="T3" fmla="*/ 0 h 9"/>
                  <a:gd name="T4" fmla="*/ 0 w 4"/>
                  <a:gd name="T5" fmla="*/ 1 h 9"/>
                  <a:gd name="T6" fmla="*/ 0 w 4"/>
                  <a:gd name="T7" fmla="*/ 1 h 9"/>
                  <a:gd name="T8" fmla="*/ 1 w 4"/>
                  <a:gd name="T9" fmla="*/ 1 h 9"/>
                  <a:gd name="T10" fmla="*/ 1 w 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1" y="1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3" name="Freeform 205"/>
              <p:cNvSpPr>
                <a:spLocks noChangeAspect="1"/>
              </p:cNvSpPr>
              <p:nvPr/>
            </p:nvSpPr>
            <p:spPr bwMode="auto">
              <a:xfrm>
                <a:off x="4254" y="3251"/>
                <a:ext cx="39" cy="1"/>
              </a:xfrm>
              <a:custGeom>
                <a:avLst/>
                <a:gdLst>
                  <a:gd name="T0" fmla="*/ 39 w 330"/>
                  <a:gd name="T1" fmla="*/ 1 h 9"/>
                  <a:gd name="T2" fmla="*/ 39 w 330"/>
                  <a:gd name="T3" fmla="*/ 0 h 9"/>
                  <a:gd name="T4" fmla="*/ 0 w 330"/>
                  <a:gd name="T5" fmla="*/ 0 h 9"/>
                  <a:gd name="T6" fmla="*/ 0 w 330"/>
                  <a:gd name="T7" fmla="*/ 1 h 9"/>
                  <a:gd name="T8" fmla="*/ 39 w 330"/>
                  <a:gd name="T9" fmla="*/ 1 h 9"/>
                  <a:gd name="T10" fmla="*/ 39 w 330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30" h="9">
                    <a:moveTo>
                      <a:pt x="330" y="5"/>
                    </a:moveTo>
                    <a:lnTo>
                      <a:pt x="33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330" y="9"/>
                    </a:lnTo>
                    <a:lnTo>
                      <a:pt x="330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4" name="Freeform 206"/>
              <p:cNvSpPr>
                <a:spLocks noChangeAspect="1"/>
              </p:cNvSpPr>
              <p:nvPr/>
            </p:nvSpPr>
            <p:spPr bwMode="auto">
              <a:xfrm>
                <a:off x="4293" y="3251"/>
                <a:ext cx="1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5" name="Freeform 207"/>
              <p:cNvSpPr>
                <a:spLocks noChangeAspect="1"/>
              </p:cNvSpPr>
              <p:nvPr/>
            </p:nvSpPr>
            <p:spPr bwMode="auto">
              <a:xfrm>
                <a:off x="4266" y="3259"/>
                <a:ext cx="10" cy="3"/>
              </a:xfrm>
              <a:custGeom>
                <a:avLst/>
                <a:gdLst>
                  <a:gd name="T0" fmla="*/ 1 w 79"/>
                  <a:gd name="T1" fmla="*/ 0 h 22"/>
                  <a:gd name="T2" fmla="*/ 9 w 79"/>
                  <a:gd name="T3" fmla="*/ 0 h 22"/>
                  <a:gd name="T4" fmla="*/ 10 w 79"/>
                  <a:gd name="T5" fmla="*/ 3 h 22"/>
                  <a:gd name="T6" fmla="*/ 0 w 79"/>
                  <a:gd name="T7" fmla="*/ 3 h 22"/>
                  <a:gd name="T8" fmla="*/ 1 w 79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" h="22">
                    <a:moveTo>
                      <a:pt x="8" y="0"/>
                    </a:moveTo>
                    <a:lnTo>
                      <a:pt x="70" y="0"/>
                    </a:lnTo>
                    <a:lnTo>
                      <a:pt x="79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6" name="Freeform 208"/>
              <p:cNvSpPr>
                <a:spLocks noChangeAspect="1"/>
              </p:cNvSpPr>
              <p:nvPr/>
            </p:nvSpPr>
            <p:spPr bwMode="auto">
              <a:xfrm>
                <a:off x="4267" y="3258"/>
                <a:ext cx="8" cy="2"/>
              </a:xfrm>
              <a:custGeom>
                <a:avLst/>
                <a:gdLst>
                  <a:gd name="T0" fmla="*/ 8 w 67"/>
                  <a:gd name="T1" fmla="*/ 1 h 9"/>
                  <a:gd name="T2" fmla="*/ 7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7 w 67"/>
                  <a:gd name="T9" fmla="*/ 2 h 9"/>
                  <a:gd name="T10" fmla="*/ 7 w 67"/>
                  <a:gd name="T11" fmla="*/ 1 h 9"/>
                  <a:gd name="T12" fmla="*/ 7 w 67"/>
                  <a:gd name="T13" fmla="*/ 2 h 9"/>
                  <a:gd name="T14" fmla="*/ 8 w 67"/>
                  <a:gd name="T15" fmla="*/ 2 h 9"/>
                  <a:gd name="T16" fmla="*/ 8 w 67"/>
                  <a:gd name="T17" fmla="*/ 1 h 9"/>
                  <a:gd name="T18" fmla="*/ 8 w 67"/>
                  <a:gd name="T19" fmla="*/ 0 h 9"/>
                  <a:gd name="T20" fmla="*/ 7 w 67"/>
                  <a:gd name="T21" fmla="*/ 0 h 9"/>
                  <a:gd name="T22" fmla="*/ 8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5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8" y="5"/>
                    </a:lnTo>
                    <a:lnTo>
                      <a:pt x="62" y="9"/>
                    </a:lnTo>
                    <a:lnTo>
                      <a:pt x="65" y="8"/>
                    </a:lnTo>
                    <a:lnTo>
                      <a:pt x="67" y="4"/>
                    </a:lnTo>
                    <a:lnTo>
                      <a:pt x="65" y="1"/>
                    </a:lnTo>
                    <a:lnTo>
                      <a:pt x="62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7" name="Freeform 209"/>
              <p:cNvSpPr>
                <a:spLocks noChangeAspect="1"/>
              </p:cNvSpPr>
              <p:nvPr/>
            </p:nvSpPr>
            <p:spPr bwMode="auto">
              <a:xfrm>
                <a:off x="4274" y="3259"/>
                <a:ext cx="2" cy="3"/>
              </a:xfrm>
              <a:custGeom>
                <a:avLst/>
                <a:gdLst>
                  <a:gd name="T0" fmla="*/ 2 w 17"/>
                  <a:gd name="T1" fmla="*/ 3 h 28"/>
                  <a:gd name="T2" fmla="*/ 2 w 17"/>
                  <a:gd name="T3" fmla="*/ 2 h 28"/>
                  <a:gd name="T4" fmla="*/ 1 w 17"/>
                  <a:gd name="T5" fmla="*/ 0 h 28"/>
                  <a:gd name="T6" fmla="*/ 0 w 17"/>
                  <a:gd name="T7" fmla="*/ 0 h 28"/>
                  <a:gd name="T8" fmla="*/ 1 w 17"/>
                  <a:gd name="T9" fmla="*/ 3 h 28"/>
                  <a:gd name="T10" fmla="*/ 2 w 17"/>
                  <a:gd name="T11" fmla="*/ 2 h 28"/>
                  <a:gd name="T12" fmla="*/ 1 w 17"/>
                  <a:gd name="T13" fmla="*/ 3 h 28"/>
                  <a:gd name="T14" fmla="*/ 1 w 17"/>
                  <a:gd name="T15" fmla="*/ 3 h 28"/>
                  <a:gd name="T16" fmla="*/ 2 w 17"/>
                  <a:gd name="T17" fmla="*/ 3 h 28"/>
                  <a:gd name="T18" fmla="*/ 2 w 17"/>
                  <a:gd name="T19" fmla="*/ 3 h 28"/>
                  <a:gd name="T20" fmla="*/ 2 w 17"/>
                  <a:gd name="T21" fmla="*/ 2 h 28"/>
                  <a:gd name="T22" fmla="*/ 2 w 17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" h="28">
                    <a:moveTo>
                      <a:pt x="13" y="28"/>
                    </a:moveTo>
                    <a:lnTo>
                      <a:pt x="17" y="22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0" y="24"/>
                    </a:lnTo>
                    <a:lnTo>
                      <a:pt x="13" y="18"/>
                    </a:lnTo>
                    <a:lnTo>
                      <a:pt x="10" y="24"/>
                    </a:lnTo>
                    <a:lnTo>
                      <a:pt x="12" y="27"/>
                    </a:lnTo>
                    <a:lnTo>
                      <a:pt x="14" y="27"/>
                    </a:lnTo>
                    <a:lnTo>
                      <a:pt x="17" y="25"/>
                    </a:lnTo>
                    <a:lnTo>
                      <a:pt x="17" y="22"/>
                    </a:lnTo>
                    <a:lnTo>
                      <a:pt x="13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8" name="Freeform 210"/>
              <p:cNvSpPr>
                <a:spLocks noChangeAspect="1"/>
              </p:cNvSpPr>
              <p:nvPr/>
            </p:nvSpPr>
            <p:spPr bwMode="auto">
              <a:xfrm>
                <a:off x="4266" y="3261"/>
                <a:ext cx="10" cy="1"/>
              </a:xfrm>
              <a:custGeom>
                <a:avLst/>
                <a:gdLst>
                  <a:gd name="T0" fmla="*/ 0 w 84"/>
                  <a:gd name="T1" fmla="*/ 0 h 10"/>
                  <a:gd name="T2" fmla="*/ 1 w 84"/>
                  <a:gd name="T3" fmla="*/ 1 h 10"/>
                  <a:gd name="T4" fmla="*/ 10 w 84"/>
                  <a:gd name="T5" fmla="*/ 1 h 10"/>
                  <a:gd name="T6" fmla="*/ 10 w 84"/>
                  <a:gd name="T7" fmla="*/ 0 h 10"/>
                  <a:gd name="T8" fmla="*/ 1 w 84"/>
                  <a:gd name="T9" fmla="*/ 0 h 10"/>
                  <a:gd name="T10" fmla="*/ 1 w 84"/>
                  <a:gd name="T11" fmla="*/ 1 h 10"/>
                  <a:gd name="T12" fmla="*/ 1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1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5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5" y="0"/>
                    </a:lnTo>
                    <a:lnTo>
                      <a:pt x="8" y="6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29" name="Freeform 211"/>
              <p:cNvSpPr>
                <a:spLocks noChangeAspect="1"/>
              </p:cNvSpPr>
              <p:nvPr/>
            </p:nvSpPr>
            <p:spPr bwMode="auto">
              <a:xfrm>
                <a:off x="4266" y="3258"/>
                <a:ext cx="2" cy="4"/>
              </a:xfrm>
              <a:custGeom>
                <a:avLst/>
                <a:gdLst>
                  <a:gd name="T0" fmla="*/ 2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2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2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2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2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0" name="Freeform 212"/>
              <p:cNvSpPr>
                <a:spLocks noChangeAspect="1"/>
              </p:cNvSpPr>
              <p:nvPr/>
            </p:nvSpPr>
            <p:spPr bwMode="auto">
              <a:xfrm>
                <a:off x="4257" y="3259"/>
                <a:ext cx="9" cy="3"/>
              </a:xfrm>
              <a:custGeom>
                <a:avLst/>
                <a:gdLst>
                  <a:gd name="T0" fmla="*/ 1 w 80"/>
                  <a:gd name="T1" fmla="*/ 0 h 22"/>
                  <a:gd name="T2" fmla="*/ 8 w 80"/>
                  <a:gd name="T3" fmla="*/ 0 h 22"/>
                  <a:gd name="T4" fmla="*/ 9 w 80"/>
                  <a:gd name="T5" fmla="*/ 3 h 22"/>
                  <a:gd name="T6" fmla="*/ 0 w 80"/>
                  <a:gd name="T7" fmla="*/ 3 h 22"/>
                  <a:gd name="T8" fmla="*/ 1 w 80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0" h="22">
                    <a:moveTo>
                      <a:pt x="8" y="0"/>
                    </a:moveTo>
                    <a:lnTo>
                      <a:pt x="70" y="0"/>
                    </a:lnTo>
                    <a:lnTo>
                      <a:pt x="80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1" name="Freeform 213"/>
              <p:cNvSpPr>
                <a:spLocks noChangeAspect="1"/>
              </p:cNvSpPr>
              <p:nvPr/>
            </p:nvSpPr>
            <p:spPr bwMode="auto">
              <a:xfrm>
                <a:off x="4257" y="3258"/>
                <a:ext cx="9" cy="2"/>
              </a:xfrm>
              <a:custGeom>
                <a:avLst/>
                <a:gdLst>
                  <a:gd name="T0" fmla="*/ 9 w 67"/>
                  <a:gd name="T1" fmla="*/ 1 h 9"/>
                  <a:gd name="T2" fmla="*/ 8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8 w 67"/>
                  <a:gd name="T9" fmla="*/ 2 h 9"/>
                  <a:gd name="T10" fmla="*/ 8 w 67"/>
                  <a:gd name="T11" fmla="*/ 1 h 9"/>
                  <a:gd name="T12" fmla="*/ 8 w 67"/>
                  <a:gd name="T13" fmla="*/ 2 h 9"/>
                  <a:gd name="T14" fmla="*/ 9 w 67"/>
                  <a:gd name="T15" fmla="*/ 2 h 9"/>
                  <a:gd name="T16" fmla="*/ 9 w 67"/>
                  <a:gd name="T17" fmla="*/ 1 h 9"/>
                  <a:gd name="T18" fmla="*/ 9 w 67"/>
                  <a:gd name="T19" fmla="*/ 0 h 9"/>
                  <a:gd name="T20" fmla="*/ 8 w 67"/>
                  <a:gd name="T21" fmla="*/ 0 h 9"/>
                  <a:gd name="T22" fmla="*/ 9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6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9" y="5"/>
                    </a:lnTo>
                    <a:lnTo>
                      <a:pt x="62" y="9"/>
                    </a:lnTo>
                    <a:lnTo>
                      <a:pt x="66" y="8"/>
                    </a:lnTo>
                    <a:lnTo>
                      <a:pt x="67" y="4"/>
                    </a:lnTo>
                    <a:lnTo>
                      <a:pt x="66" y="1"/>
                    </a:lnTo>
                    <a:lnTo>
                      <a:pt x="62" y="0"/>
                    </a:lnTo>
                    <a:lnTo>
                      <a:pt x="66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2" name="Freeform 214"/>
              <p:cNvSpPr>
                <a:spLocks noChangeAspect="1"/>
              </p:cNvSpPr>
              <p:nvPr/>
            </p:nvSpPr>
            <p:spPr bwMode="auto">
              <a:xfrm>
                <a:off x="4265" y="3259"/>
                <a:ext cx="2" cy="3"/>
              </a:xfrm>
              <a:custGeom>
                <a:avLst/>
                <a:gdLst>
                  <a:gd name="T0" fmla="*/ 2 w 16"/>
                  <a:gd name="T1" fmla="*/ 3 h 28"/>
                  <a:gd name="T2" fmla="*/ 2 w 16"/>
                  <a:gd name="T3" fmla="*/ 2 h 28"/>
                  <a:gd name="T4" fmla="*/ 1 w 16"/>
                  <a:gd name="T5" fmla="*/ 0 h 28"/>
                  <a:gd name="T6" fmla="*/ 0 w 16"/>
                  <a:gd name="T7" fmla="*/ 0 h 28"/>
                  <a:gd name="T8" fmla="*/ 1 w 16"/>
                  <a:gd name="T9" fmla="*/ 3 h 28"/>
                  <a:gd name="T10" fmla="*/ 2 w 16"/>
                  <a:gd name="T11" fmla="*/ 2 h 28"/>
                  <a:gd name="T12" fmla="*/ 1 w 16"/>
                  <a:gd name="T13" fmla="*/ 3 h 28"/>
                  <a:gd name="T14" fmla="*/ 2 w 16"/>
                  <a:gd name="T15" fmla="*/ 3 h 28"/>
                  <a:gd name="T16" fmla="*/ 2 w 16"/>
                  <a:gd name="T17" fmla="*/ 3 h 28"/>
                  <a:gd name="T18" fmla="*/ 2 w 16"/>
                  <a:gd name="T19" fmla="*/ 3 h 28"/>
                  <a:gd name="T20" fmla="*/ 2 w 16"/>
                  <a:gd name="T21" fmla="*/ 2 h 28"/>
                  <a:gd name="T22" fmla="*/ 2 w 16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" h="28">
                    <a:moveTo>
                      <a:pt x="13" y="28"/>
                    </a:moveTo>
                    <a:lnTo>
                      <a:pt x="16" y="22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9" y="24"/>
                    </a:lnTo>
                    <a:lnTo>
                      <a:pt x="13" y="18"/>
                    </a:lnTo>
                    <a:lnTo>
                      <a:pt x="9" y="24"/>
                    </a:lnTo>
                    <a:lnTo>
                      <a:pt x="12" y="27"/>
                    </a:lnTo>
                    <a:lnTo>
                      <a:pt x="14" y="27"/>
                    </a:lnTo>
                    <a:lnTo>
                      <a:pt x="16" y="25"/>
                    </a:lnTo>
                    <a:lnTo>
                      <a:pt x="16" y="22"/>
                    </a:lnTo>
                    <a:lnTo>
                      <a:pt x="13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3" name="Freeform 215"/>
              <p:cNvSpPr>
                <a:spLocks noChangeAspect="1"/>
              </p:cNvSpPr>
              <p:nvPr/>
            </p:nvSpPr>
            <p:spPr bwMode="auto">
              <a:xfrm>
                <a:off x="4256" y="3261"/>
                <a:ext cx="10" cy="1"/>
              </a:xfrm>
              <a:custGeom>
                <a:avLst/>
                <a:gdLst>
                  <a:gd name="T0" fmla="*/ 0 w 84"/>
                  <a:gd name="T1" fmla="*/ 0 h 10"/>
                  <a:gd name="T2" fmla="*/ 0 w 84"/>
                  <a:gd name="T3" fmla="*/ 1 h 10"/>
                  <a:gd name="T4" fmla="*/ 10 w 84"/>
                  <a:gd name="T5" fmla="*/ 1 h 10"/>
                  <a:gd name="T6" fmla="*/ 10 w 84"/>
                  <a:gd name="T7" fmla="*/ 0 h 10"/>
                  <a:gd name="T8" fmla="*/ 0 w 84"/>
                  <a:gd name="T9" fmla="*/ 0 h 10"/>
                  <a:gd name="T10" fmla="*/ 1 w 84"/>
                  <a:gd name="T11" fmla="*/ 1 h 10"/>
                  <a:gd name="T12" fmla="*/ 0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0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4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4" y="0"/>
                    </a:lnTo>
                    <a:lnTo>
                      <a:pt x="8" y="6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4" name="Freeform 216"/>
              <p:cNvSpPr>
                <a:spLocks noChangeAspect="1"/>
              </p:cNvSpPr>
              <p:nvPr/>
            </p:nvSpPr>
            <p:spPr bwMode="auto">
              <a:xfrm>
                <a:off x="4256" y="3258"/>
                <a:ext cx="2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1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1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1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1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5" name="Freeform 217"/>
              <p:cNvSpPr>
                <a:spLocks noChangeAspect="1"/>
              </p:cNvSpPr>
              <p:nvPr/>
            </p:nvSpPr>
            <p:spPr bwMode="auto">
              <a:xfrm>
                <a:off x="4247" y="3259"/>
                <a:ext cx="10" cy="3"/>
              </a:xfrm>
              <a:custGeom>
                <a:avLst/>
                <a:gdLst>
                  <a:gd name="T0" fmla="*/ 1 w 79"/>
                  <a:gd name="T1" fmla="*/ 0 h 22"/>
                  <a:gd name="T2" fmla="*/ 9 w 79"/>
                  <a:gd name="T3" fmla="*/ 0 h 22"/>
                  <a:gd name="T4" fmla="*/ 10 w 79"/>
                  <a:gd name="T5" fmla="*/ 3 h 22"/>
                  <a:gd name="T6" fmla="*/ 0 w 79"/>
                  <a:gd name="T7" fmla="*/ 3 h 22"/>
                  <a:gd name="T8" fmla="*/ 1 w 79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" h="22">
                    <a:moveTo>
                      <a:pt x="8" y="0"/>
                    </a:moveTo>
                    <a:lnTo>
                      <a:pt x="70" y="0"/>
                    </a:lnTo>
                    <a:lnTo>
                      <a:pt x="79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6" name="Freeform 218"/>
              <p:cNvSpPr>
                <a:spLocks noChangeAspect="1"/>
              </p:cNvSpPr>
              <p:nvPr/>
            </p:nvSpPr>
            <p:spPr bwMode="auto">
              <a:xfrm>
                <a:off x="4248" y="3258"/>
                <a:ext cx="8" cy="2"/>
              </a:xfrm>
              <a:custGeom>
                <a:avLst/>
                <a:gdLst>
                  <a:gd name="T0" fmla="*/ 8 w 67"/>
                  <a:gd name="T1" fmla="*/ 1 h 9"/>
                  <a:gd name="T2" fmla="*/ 7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7 w 67"/>
                  <a:gd name="T9" fmla="*/ 2 h 9"/>
                  <a:gd name="T10" fmla="*/ 7 w 67"/>
                  <a:gd name="T11" fmla="*/ 1 h 9"/>
                  <a:gd name="T12" fmla="*/ 7 w 67"/>
                  <a:gd name="T13" fmla="*/ 2 h 9"/>
                  <a:gd name="T14" fmla="*/ 8 w 67"/>
                  <a:gd name="T15" fmla="*/ 2 h 9"/>
                  <a:gd name="T16" fmla="*/ 8 w 67"/>
                  <a:gd name="T17" fmla="*/ 1 h 9"/>
                  <a:gd name="T18" fmla="*/ 8 w 67"/>
                  <a:gd name="T19" fmla="*/ 0 h 9"/>
                  <a:gd name="T20" fmla="*/ 7 w 67"/>
                  <a:gd name="T21" fmla="*/ 0 h 9"/>
                  <a:gd name="T22" fmla="*/ 8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5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9" y="5"/>
                    </a:lnTo>
                    <a:lnTo>
                      <a:pt x="62" y="9"/>
                    </a:lnTo>
                    <a:lnTo>
                      <a:pt x="65" y="8"/>
                    </a:lnTo>
                    <a:lnTo>
                      <a:pt x="67" y="4"/>
                    </a:lnTo>
                    <a:lnTo>
                      <a:pt x="65" y="1"/>
                    </a:lnTo>
                    <a:lnTo>
                      <a:pt x="62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7" name="Freeform 219"/>
              <p:cNvSpPr>
                <a:spLocks noChangeAspect="1"/>
              </p:cNvSpPr>
              <p:nvPr/>
            </p:nvSpPr>
            <p:spPr bwMode="auto">
              <a:xfrm>
                <a:off x="4255" y="3259"/>
                <a:ext cx="2" cy="3"/>
              </a:xfrm>
              <a:custGeom>
                <a:avLst/>
                <a:gdLst>
                  <a:gd name="T0" fmla="*/ 2 w 16"/>
                  <a:gd name="T1" fmla="*/ 3 h 28"/>
                  <a:gd name="T2" fmla="*/ 2 w 16"/>
                  <a:gd name="T3" fmla="*/ 2 h 28"/>
                  <a:gd name="T4" fmla="*/ 1 w 16"/>
                  <a:gd name="T5" fmla="*/ 0 h 28"/>
                  <a:gd name="T6" fmla="*/ 0 w 16"/>
                  <a:gd name="T7" fmla="*/ 0 h 28"/>
                  <a:gd name="T8" fmla="*/ 1 w 16"/>
                  <a:gd name="T9" fmla="*/ 3 h 28"/>
                  <a:gd name="T10" fmla="*/ 2 w 16"/>
                  <a:gd name="T11" fmla="*/ 2 h 28"/>
                  <a:gd name="T12" fmla="*/ 1 w 16"/>
                  <a:gd name="T13" fmla="*/ 3 h 28"/>
                  <a:gd name="T14" fmla="*/ 1 w 16"/>
                  <a:gd name="T15" fmla="*/ 3 h 28"/>
                  <a:gd name="T16" fmla="*/ 2 w 16"/>
                  <a:gd name="T17" fmla="*/ 3 h 28"/>
                  <a:gd name="T18" fmla="*/ 2 w 16"/>
                  <a:gd name="T19" fmla="*/ 3 h 28"/>
                  <a:gd name="T20" fmla="*/ 2 w 16"/>
                  <a:gd name="T21" fmla="*/ 2 h 28"/>
                  <a:gd name="T22" fmla="*/ 2 w 16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" h="28">
                    <a:moveTo>
                      <a:pt x="12" y="28"/>
                    </a:moveTo>
                    <a:lnTo>
                      <a:pt x="16" y="22"/>
                    </a:lnTo>
                    <a:lnTo>
                      <a:pt x="6" y="0"/>
                    </a:lnTo>
                    <a:lnTo>
                      <a:pt x="0" y="2"/>
                    </a:lnTo>
                    <a:lnTo>
                      <a:pt x="9" y="24"/>
                    </a:lnTo>
                    <a:lnTo>
                      <a:pt x="12" y="18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3" y="27"/>
                    </a:lnTo>
                    <a:lnTo>
                      <a:pt x="16" y="25"/>
                    </a:lnTo>
                    <a:lnTo>
                      <a:pt x="16" y="22"/>
                    </a:lnTo>
                    <a:lnTo>
                      <a:pt x="12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8" name="Freeform 220"/>
              <p:cNvSpPr>
                <a:spLocks noChangeAspect="1"/>
              </p:cNvSpPr>
              <p:nvPr/>
            </p:nvSpPr>
            <p:spPr bwMode="auto">
              <a:xfrm>
                <a:off x="4246" y="3261"/>
                <a:ext cx="11" cy="1"/>
              </a:xfrm>
              <a:custGeom>
                <a:avLst/>
                <a:gdLst>
                  <a:gd name="T0" fmla="*/ 0 w 84"/>
                  <a:gd name="T1" fmla="*/ 0 h 10"/>
                  <a:gd name="T2" fmla="*/ 1 w 84"/>
                  <a:gd name="T3" fmla="*/ 1 h 10"/>
                  <a:gd name="T4" fmla="*/ 11 w 84"/>
                  <a:gd name="T5" fmla="*/ 1 h 10"/>
                  <a:gd name="T6" fmla="*/ 11 w 84"/>
                  <a:gd name="T7" fmla="*/ 0 h 10"/>
                  <a:gd name="T8" fmla="*/ 1 w 84"/>
                  <a:gd name="T9" fmla="*/ 0 h 10"/>
                  <a:gd name="T10" fmla="*/ 1 w 84"/>
                  <a:gd name="T11" fmla="*/ 1 h 10"/>
                  <a:gd name="T12" fmla="*/ 1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1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5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5" y="0"/>
                    </a:lnTo>
                    <a:lnTo>
                      <a:pt x="8" y="6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39" name="Freeform 221"/>
              <p:cNvSpPr>
                <a:spLocks noChangeAspect="1"/>
              </p:cNvSpPr>
              <p:nvPr/>
            </p:nvSpPr>
            <p:spPr bwMode="auto">
              <a:xfrm>
                <a:off x="4247" y="3258"/>
                <a:ext cx="1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0 w 15"/>
                  <a:gd name="T7" fmla="*/ 4 h 27"/>
                  <a:gd name="T8" fmla="*/ 1 w 15"/>
                  <a:gd name="T9" fmla="*/ 1 h 27"/>
                  <a:gd name="T10" fmla="*/ 1 w 15"/>
                  <a:gd name="T11" fmla="*/ 1 h 27"/>
                  <a:gd name="T12" fmla="*/ 1 w 15"/>
                  <a:gd name="T13" fmla="*/ 1 h 27"/>
                  <a:gd name="T14" fmla="*/ 1 w 15"/>
                  <a:gd name="T15" fmla="*/ 0 h 27"/>
                  <a:gd name="T16" fmla="*/ 1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2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2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40" name="Freeform 222"/>
              <p:cNvSpPr>
                <a:spLocks noChangeAspect="1"/>
              </p:cNvSpPr>
              <p:nvPr/>
            </p:nvSpPr>
            <p:spPr bwMode="auto">
              <a:xfrm>
                <a:off x="4276" y="3259"/>
                <a:ext cx="92" cy="3"/>
              </a:xfrm>
              <a:custGeom>
                <a:avLst/>
                <a:gdLst>
                  <a:gd name="T0" fmla="*/ 1 w 773"/>
                  <a:gd name="T1" fmla="*/ 0 h 22"/>
                  <a:gd name="T2" fmla="*/ 91 w 773"/>
                  <a:gd name="T3" fmla="*/ 0 h 22"/>
                  <a:gd name="T4" fmla="*/ 92 w 773"/>
                  <a:gd name="T5" fmla="*/ 3 h 22"/>
                  <a:gd name="T6" fmla="*/ 0 w 773"/>
                  <a:gd name="T7" fmla="*/ 3 h 22"/>
                  <a:gd name="T8" fmla="*/ 1 w 773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73" h="22">
                    <a:moveTo>
                      <a:pt x="8" y="0"/>
                    </a:moveTo>
                    <a:lnTo>
                      <a:pt x="765" y="0"/>
                    </a:lnTo>
                    <a:lnTo>
                      <a:pt x="773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41" name="Freeform 223"/>
              <p:cNvSpPr>
                <a:spLocks noChangeAspect="1"/>
              </p:cNvSpPr>
              <p:nvPr/>
            </p:nvSpPr>
            <p:spPr bwMode="auto">
              <a:xfrm>
                <a:off x="4277" y="3258"/>
                <a:ext cx="91" cy="2"/>
              </a:xfrm>
              <a:custGeom>
                <a:avLst/>
                <a:gdLst>
                  <a:gd name="T0" fmla="*/ 91 w 761"/>
                  <a:gd name="T1" fmla="*/ 1 h 9"/>
                  <a:gd name="T2" fmla="*/ 91 w 761"/>
                  <a:gd name="T3" fmla="*/ 0 h 9"/>
                  <a:gd name="T4" fmla="*/ 0 w 761"/>
                  <a:gd name="T5" fmla="*/ 0 h 9"/>
                  <a:gd name="T6" fmla="*/ 0 w 761"/>
                  <a:gd name="T7" fmla="*/ 2 h 9"/>
                  <a:gd name="T8" fmla="*/ 91 w 761"/>
                  <a:gd name="T9" fmla="*/ 2 h 9"/>
                  <a:gd name="T10" fmla="*/ 90 w 761"/>
                  <a:gd name="T11" fmla="*/ 1 h 9"/>
                  <a:gd name="T12" fmla="*/ 91 w 761"/>
                  <a:gd name="T13" fmla="*/ 2 h 9"/>
                  <a:gd name="T14" fmla="*/ 91 w 761"/>
                  <a:gd name="T15" fmla="*/ 2 h 9"/>
                  <a:gd name="T16" fmla="*/ 91 w 761"/>
                  <a:gd name="T17" fmla="*/ 1 h 9"/>
                  <a:gd name="T18" fmla="*/ 91 w 761"/>
                  <a:gd name="T19" fmla="*/ 0 h 9"/>
                  <a:gd name="T20" fmla="*/ 91 w 761"/>
                  <a:gd name="T21" fmla="*/ 0 h 9"/>
                  <a:gd name="T22" fmla="*/ 91 w 761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61" h="9">
                    <a:moveTo>
                      <a:pt x="760" y="3"/>
                    </a:moveTo>
                    <a:lnTo>
                      <a:pt x="75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57" y="9"/>
                    </a:lnTo>
                    <a:lnTo>
                      <a:pt x="753" y="5"/>
                    </a:lnTo>
                    <a:lnTo>
                      <a:pt x="757" y="9"/>
                    </a:lnTo>
                    <a:lnTo>
                      <a:pt x="760" y="8"/>
                    </a:lnTo>
                    <a:lnTo>
                      <a:pt x="761" y="4"/>
                    </a:lnTo>
                    <a:lnTo>
                      <a:pt x="760" y="1"/>
                    </a:lnTo>
                    <a:lnTo>
                      <a:pt x="757" y="0"/>
                    </a:lnTo>
                    <a:lnTo>
                      <a:pt x="760" y="3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42" name="Freeform 224"/>
              <p:cNvSpPr>
                <a:spLocks noChangeAspect="1"/>
              </p:cNvSpPr>
              <p:nvPr/>
            </p:nvSpPr>
            <p:spPr bwMode="auto">
              <a:xfrm>
                <a:off x="4275" y="3261"/>
                <a:ext cx="93" cy="1"/>
              </a:xfrm>
              <a:custGeom>
                <a:avLst/>
                <a:gdLst>
                  <a:gd name="T0" fmla="*/ 0 w 777"/>
                  <a:gd name="T1" fmla="*/ 0 h 10"/>
                  <a:gd name="T2" fmla="*/ 0 w 777"/>
                  <a:gd name="T3" fmla="*/ 1 h 10"/>
                  <a:gd name="T4" fmla="*/ 93 w 777"/>
                  <a:gd name="T5" fmla="*/ 1 h 10"/>
                  <a:gd name="T6" fmla="*/ 93 w 777"/>
                  <a:gd name="T7" fmla="*/ 0 h 10"/>
                  <a:gd name="T8" fmla="*/ 0 w 777"/>
                  <a:gd name="T9" fmla="*/ 0 h 10"/>
                  <a:gd name="T10" fmla="*/ 1 w 777"/>
                  <a:gd name="T11" fmla="*/ 1 h 10"/>
                  <a:gd name="T12" fmla="*/ 0 w 777"/>
                  <a:gd name="T13" fmla="*/ 0 h 10"/>
                  <a:gd name="T14" fmla="*/ 0 w 777"/>
                  <a:gd name="T15" fmla="*/ 0 h 10"/>
                  <a:gd name="T16" fmla="*/ 0 w 777"/>
                  <a:gd name="T17" fmla="*/ 1 h 10"/>
                  <a:gd name="T18" fmla="*/ 0 w 777"/>
                  <a:gd name="T19" fmla="*/ 1 h 10"/>
                  <a:gd name="T20" fmla="*/ 0 w 777"/>
                  <a:gd name="T21" fmla="*/ 1 h 10"/>
                  <a:gd name="T22" fmla="*/ 0 w 77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77" h="10">
                    <a:moveTo>
                      <a:pt x="1" y="4"/>
                    </a:moveTo>
                    <a:lnTo>
                      <a:pt x="4" y="10"/>
                    </a:lnTo>
                    <a:lnTo>
                      <a:pt x="777" y="10"/>
                    </a:lnTo>
                    <a:lnTo>
                      <a:pt x="777" y="0"/>
                    </a:lnTo>
                    <a:lnTo>
                      <a:pt x="4" y="0"/>
                    </a:lnTo>
                    <a:lnTo>
                      <a:pt x="8" y="6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43" name="Freeform 225"/>
              <p:cNvSpPr>
                <a:spLocks noChangeAspect="1"/>
              </p:cNvSpPr>
              <p:nvPr/>
            </p:nvSpPr>
            <p:spPr bwMode="auto">
              <a:xfrm>
                <a:off x="4275" y="3258"/>
                <a:ext cx="2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1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1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1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1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824" name="Text Box 226"/>
            <p:cNvSpPr txBox="1">
              <a:spLocks noChangeArrowheads="1"/>
            </p:cNvSpPr>
            <p:nvPr/>
          </p:nvSpPr>
          <p:spPr bwMode="auto">
            <a:xfrm>
              <a:off x="4430" y="1533"/>
              <a:ext cx="122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/>
                <a:t>Multidimensional Viewer</a:t>
              </a:r>
            </a:p>
          </p:txBody>
        </p:sp>
      </p:grpSp>
      <p:grpSp>
        <p:nvGrpSpPr>
          <p:cNvPr id="22536" name="Group 227"/>
          <p:cNvGrpSpPr>
            <a:grpSpLocks/>
          </p:cNvGrpSpPr>
          <p:nvPr/>
        </p:nvGrpSpPr>
        <p:grpSpPr bwMode="auto">
          <a:xfrm>
            <a:off x="5999163" y="5181600"/>
            <a:ext cx="3144837" cy="1058863"/>
            <a:chOff x="3676" y="2442"/>
            <a:chExt cx="1981" cy="667"/>
          </a:xfrm>
        </p:grpSpPr>
        <p:grpSp>
          <p:nvGrpSpPr>
            <p:cNvPr id="22602" name="Group 228"/>
            <p:cNvGrpSpPr>
              <a:grpSpLocks noChangeAspect="1"/>
            </p:cNvGrpSpPr>
            <p:nvPr/>
          </p:nvGrpSpPr>
          <p:grpSpPr bwMode="auto">
            <a:xfrm>
              <a:off x="3676" y="2442"/>
              <a:ext cx="730" cy="667"/>
              <a:chOff x="4163" y="3067"/>
              <a:chExt cx="305" cy="252"/>
            </a:xfrm>
          </p:grpSpPr>
          <p:sp>
            <p:nvSpPr>
              <p:cNvPr id="22604" name="Freeform 229"/>
              <p:cNvSpPr>
                <a:spLocks noChangeAspect="1"/>
              </p:cNvSpPr>
              <p:nvPr/>
            </p:nvSpPr>
            <p:spPr bwMode="auto">
              <a:xfrm>
                <a:off x="4163" y="3225"/>
                <a:ext cx="305" cy="66"/>
              </a:xfrm>
              <a:custGeom>
                <a:avLst/>
                <a:gdLst>
                  <a:gd name="T0" fmla="*/ 0 w 2536"/>
                  <a:gd name="T1" fmla="*/ 66 h 547"/>
                  <a:gd name="T2" fmla="*/ 305 w 2536"/>
                  <a:gd name="T3" fmla="*/ 66 h 547"/>
                  <a:gd name="T4" fmla="*/ 305 w 2536"/>
                  <a:gd name="T5" fmla="*/ 0 h 547"/>
                  <a:gd name="T6" fmla="*/ 38 w 2536"/>
                  <a:gd name="T7" fmla="*/ 0 h 547"/>
                  <a:gd name="T8" fmla="*/ 0 w 2536"/>
                  <a:gd name="T9" fmla="*/ 66 h 5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36" h="547">
                    <a:moveTo>
                      <a:pt x="0" y="547"/>
                    </a:moveTo>
                    <a:lnTo>
                      <a:pt x="2536" y="547"/>
                    </a:lnTo>
                    <a:lnTo>
                      <a:pt x="2536" y="0"/>
                    </a:lnTo>
                    <a:lnTo>
                      <a:pt x="317" y="0"/>
                    </a:lnTo>
                    <a:lnTo>
                      <a:pt x="0" y="547"/>
                    </a:lnTo>
                    <a:close/>
                  </a:path>
                </a:pathLst>
              </a:custGeom>
              <a:solidFill>
                <a:srgbClr val="D8E0E8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5" name="Freeform 230"/>
              <p:cNvSpPr>
                <a:spLocks noChangeAspect="1"/>
              </p:cNvSpPr>
              <p:nvPr/>
            </p:nvSpPr>
            <p:spPr bwMode="auto">
              <a:xfrm>
                <a:off x="4163" y="3290"/>
                <a:ext cx="305" cy="1"/>
              </a:xfrm>
              <a:custGeom>
                <a:avLst/>
                <a:gdLst>
                  <a:gd name="T0" fmla="*/ 304 w 2541"/>
                  <a:gd name="T1" fmla="*/ 0 h 9"/>
                  <a:gd name="T2" fmla="*/ 304 w 2541"/>
                  <a:gd name="T3" fmla="*/ 0 h 9"/>
                  <a:gd name="T4" fmla="*/ 0 w 2541"/>
                  <a:gd name="T5" fmla="*/ 0 h 9"/>
                  <a:gd name="T6" fmla="*/ 0 w 2541"/>
                  <a:gd name="T7" fmla="*/ 1 h 9"/>
                  <a:gd name="T8" fmla="*/ 304 w 2541"/>
                  <a:gd name="T9" fmla="*/ 1 h 9"/>
                  <a:gd name="T10" fmla="*/ 305 w 2541"/>
                  <a:gd name="T11" fmla="*/ 0 h 9"/>
                  <a:gd name="T12" fmla="*/ 304 w 2541"/>
                  <a:gd name="T13" fmla="*/ 1 h 9"/>
                  <a:gd name="T14" fmla="*/ 305 w 2541"/>
                  <a:gd name="T15" fmla="*/ 1 h 9"/>
                  <a:gd name="T16" fmla="*/ 305 w 2541"/>
                  <a:gd name="T17" fmla="*/ 0 h 9"/>
                  <a:gd name="T18" fmla="*/ 305 w 2541"/>
                  <a:gd name="T19" fmla="*/ 0 h 9"/>
                  <a:gd name="T20" fmla="*/ 304 w 2541"/>
                  <a:gd name="T21" fmla="*/ 0 h 9"/>
                  <a:gd name="T22" fmla="*/ 304 w 254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2531" y="4"/>
                    </a:moveTo>
                    <a:lnTo>
                      <a:pt x="253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2536" y="9"/>
                    </a:lnTo>
                    <a:lnTo>
                      <a:pt x="2541" y="4"/>
                    </a:lnTo>
                    <a:lnTo>
                      <a:pt x="2536" y="9"/>
                    </a:lnTo>
                    <a:lnTo>
                      <a:pt x="2539" y="8"/>
                    </a:lnTo>
                    <a:lnTo>
                      <a:pt x="2541" y="4"/>
                    </a:lnTo>
                    <a:lnTo>
                      <a:pt x="2539" y="1"/>
                    </a:lnTo>
                    <a:lnTo>
                      <a:pt x="2536" y="0"/>
                    </a:lnTo>
                    <a:lnTo>
                      <a:pt x="253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6" name="Freeform 231"/>
              <p:cNvSpPr>
                <a:spLocks noChangeAspect="1"/>
              </p:cNvSpPr>
              <p:nvPr/>
            </p:nvSpPr>
            <p:spPr bwMode="auto">
              <a:xfrm>
                <a:off x="4467" y="3225"/>
                <a:ext cx="1" cy="66"/>
              </a:xfrm>
              <a:custGeom>
                <a:avLst/>
                <a:gdLst>
                  <a:gd name="T0" fmla="*/ 1 w 10"/>
                  <a:gd name="T1" fmla="*/ 1 h 552"/>
                  <a:gd name="T2" fmla="*/ 0 w 10"/>
                  <a:gd name="T3" fmla="*/ 1 h 552"/>
                  <a:gd name="T4" fmla="*/ 0 w 10"/>
                  <a:gd name="T5" fmla="*/ 66 h 552"/>
                  <a:gd name="T6" fmla="*/ 1 w 10"/>
                  <a:gd name="T7" fmla="*/ 66 h 552"/>
                  <a:gd name="T8" fmla="*/ 1 w 10"/>
                  <a:gd name="T9" fmla="*/ 1 h 552"/>
                  <a:gd name="T10" fmla="*/ 1 w 10"/>
                  <a:gd name="T11" fmla="*/ 0 h 552"/>
                  <a:gd name="T12" fmla="*/ 1 w 10"/>
                  <a:gd name="T13" fmla="*/ 1 h 552"/>
                  <a:gd name="T14" fmla="*/ 1 w 10"/>
                  <a:gd name="T15" fmla="*/ 0 h 552"/>
                  <a:gd name="T16" fmla="*/ 1 w 10"/>
                  <a:gd name="T17" fmla="*/ 0 h 552"/>
                  <a:gd name="T18" fmla="*/ 0 w 10"/>
                  <a:gd name="T19" fmla="*/ 0 h 552"/>
                  <a:gd name="T20" fmla="*/ 0 w 10"/>
                  <a:gd name="T21" fmla="*/ 1 h 552"/>
                  <a:gd name="T22" fmla="*/ 1 w 10"/>
                  <a:gd name="T23" fmla="*/ 1 h 5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552">
                    <a:moveTo>
                      <a:pt x="5" y="10"/>
                    </a:moveTo>
                    <a:lnTo>
                      <a:pt x="0" y="5"/>
                    </a:lnTo>
                    <a:lnTo>
                      <a:pt x="0" y="552"/>
                    </a:lnTo>
                    <a:lnTo>
                      <a:pt x="10" y="552"/>
                    </a:lnTo>
                    <a:lnTo>
                      <a:pt x="10" y="5"/>
                    </a:lnTo>
                    <a:lnTo>
                      <a:pt x="5" y="0"/>
                    </a:lnTo>
                    <a:lnTo>
                      <a:pt x="10" y="5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5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7" name="Freeform 232"/>
              <p:cNvSpPr>
                <a:spLocks noChangeAspect="1"/>
              </p:cNvSpPr>
              <p:nvPr/>
            </p:nvSpPr>
            <p:spPr bwMode="auto">
              <a:xfrm>
                <a:off x="4201" y="3225"/>
                <a:ext cx="267" cy="1"/>
              </a:xfrm>
              <a:custGeom>
                <a:avLst/>
                <a:gdLst>
                  <a:gd name="T0" fmla="*/ 1 w 2224"/>
                  <a:gd name="T1" fmla="*/ 1 h 10"/>
                  <a:gd name="T2" fmla="*/ 1 w 2224"/>
                  <a:gd name="T3" fmla="*/ 1 h 10"/>
                  <a:gd name="T4" fmla="*/ 267 w 2224"/>
                  <a:gd name="T5" fmla="*/ 1 h 10"/>
                  <a:gd name="T6" fmla="*/ 267 w 2224"/>
                  <a:gd name="T7" fmla="*/ 0 h 10"/>
                  <a:gd name="T8" fmla="*/ 1 w 2224"/>
                  <a:gd name="T9" fmla="*/ 0 h 10"/>
                  <a:gd name="T10" fmla="*/ 0 w 2224"/>
                  <a:gd name="T11" fmla="*/ 0 h 10"/>
                  <a:gd name="T12" fmla="*/ 1 w 2224"/>
                  <a:gd name="T13" fmla="*/ 0 h 10"/>
                  <a:gd name="T14" fmla="*/ 0 w 2224"/>
                  <a:gd name="T15" fmla="*/ 0 h 10"/>
                  <a:gd name="T16" fmla="*/ 0 w 2224"/>
                  <a:gd name="T17" fmla="*/ 1 h 10"/>
                  <a:gd name="T18" fmla="*/ 0 w 2224"/>
                  <a:gd name="T19" fmla="*/ 1 h 10"/>
                  <a:gd name="T20" fmla="*/ 1 w 2224"/>
                  <a:gd name="T21" fmla="*/ 1 h 10"/>
                  <a:gd name="T22" fmla="*/ 1 w 2224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24" h="10">
                    <a:moveTo>
                      <a:pt x="8" y="7"/>
                    </a:moveTo>
                    <a:lnTo>
                      <a:pt x="5" y="10"/>
                    </a:lnTo>
                    <a:lnTo>
                      <a:pt x="2224" y="10"/>
                    </a:lnTo>
                    <a:lnTo>
                      <a:pt x="2224" y="0"/>
                    </a:lnTo>
                    <a:lnTo>
                      <a:pt x="5" y="0"/>
                    </a:lnTo>
                    <a:lnTo>
                      <a:pt x="1" y="3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5" y="10"/>
                    </a:ln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8" name="Freeform 233"/>
              <p:cNvSpPr>
                <a:spLocks noChangeAspect="1"/>
              </p:cNvSpPr>
              <p:nvPr/>
            </p:nvSpPr>
            <p:spPr bwMode="auto">
              <a:xfrm>
                <a:off x="4163" y="3225"/>
                <a:ext cx="39" cy="66"/>
              </a:xfrm>
              <a:custGeom>
                <a:avLst/>
                <a:gdLst>
                  <a:gd name="T0" fmla="*/ 0 w 323"/>
                  <a:gd name="T1" fmla="*/ 65 h 554"/>
                  <a:gd name="T2" fmla="*/ 1 w 323"/>
                  <a:gd name="T3" fmla="*/ 66 h 554"/>
                  <a:gd name="T4" fmla="*/ 39 w 323"/>
                  <a:gd name="T5" fmla="*/ 0 h 554"/>
                  <a:gd name="T6" fmla="*/ 38 w 323"/>
                  <a:gd name="T7" fmla="*/ 0 h 554"/>
                  <a:gd name="T8" fmla="*/ 0 w 323"/>
                  <a:gd name="T9" fmla="*/ 65 h 554"/>
                  <a:gd name="T10" fmla="*/ 0 w 323"/>
                  <a:gd name="T11" fmla="*/ 66 h 554"/>
                  <a:gd name="T12" fmla="*/ 0 w 323"/>
                  <a:gd name="T13" fmla="*/ 65 h 554"/>
                  <a:gd name="T14" fmla="*/ 0 w 323"/>
                  <a:gd name="T15" fmla="*/ 66 h 554"/>
                  <a:gd name="T16" fmla="*/ 0 w 323"/>
                  <a:gd name="T17" fmla="*/ 66 h 554"/>
                  <a:gd name="T18" fmla="*/ 0 w 323"/>
                  <a:gd name="T19" fmla="*/ 66 h 554"/>
                  <a:gd name="T20" fmla="*/ 1 w 323"/>
                  <a:gd name="T21" fmla="*/ 66 h 554"/>
                  <a:gd name="T22" fmla="*/ 0 w 323"/>
                  <a:gd name="T23" fmla="*/ 65 h 5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23" h="554">
                    <a:moveTo>
                      <a:pt x="3" y="545"/>
                    </a:moveTo>
                    <a:lnTo>
                      <a:pt x="6" y="551"/>
                    </a:lnTo>
                    <a:lnTo>
                      <a:pt x="323" y="4"/>
                    </a:lnTo>
                    <a:lnTo>
                      <a:pt x="316" y="0"/>
                    </a:lnTo>
                    <a:lnTo>
                      <a:pt x="0" y="547"/>
                    </a:lnTo>
                    <a:lnTo>
                      <a:pt x="3" y="554"/>
                    </a:lnTo>
                    <a:lnTo>
                      <a:pt x="0" y="547"/>
                    </a:lnTo>
                    <a:lnTo>
                      <a:pt x="0" y="550"/>
                    </a:lnTo>
                    <a:lnTo>
                      <a:pt x="2" y="553"/>
                    </a:lnTo>
                    <a:lnTo>
                      <a:pt x="4" y="554"/>
                    </a:lnTo>
                    <a:lnTo>
                      <a:pt x="6" y="551"/>
                    </a:lnTo>
                    <a:lnTo>
                      <a:pt x="3" y="54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9" name="Rectangle 234"/>
              <p:cNvSpPr>
                <a:spLocks noChangeAspect="1" noChangeArrowheads="1"/>
              </p:cNvSpPr>
              <p:nvPr/>
            </p:nvSpPr>
            <p:spPr bwMode="auto">
              <a:xfrm>
                <a:off x="4163" y="3291"/>
                <a:ext cx="305" cy="28"/>
              </a:xfrm>
              <a:prstGeom prst="rect">
                <a:avLst/>
              </a:prstGeom>
              <a:solidFill>
                <a:srgbClr val="3F668C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610" name="Freeform 235"/>
              <p:cNvSpPr>
                <a:spLocks noChangeAspect="1"/>
              </p:cNvSpPr>
              <p:nvPr/>
            </p:nvSpPr>
            <p:spPr bwMode="auto">
              <a:xfrm>
                <a:off x="4163" y="3318"/>
                <a:ext cx="305" cy="1"/>
              </a:xfrm>
              <a:custGeom>
                <a:avLst/>
                <a:gdLst>
                  <a:gd name="T0" fmla="*/ 304 w 2541"/>
                  <a:gd name="T1" fmla="*/ 1 h 9"/>
                  <a:gd name="T2" fmla="*/ 304 w 2541"/>
                  <a:gd name="T3" fmla="*/ 0 h 9"/>
                  <a:gd name="T4" fmla="*/ 0 w 2541"/>
                  <a:gd name="T5" fmla="*/ 0 h 9"/>
                  <a:gd name="T6" fmla="*/ 0 w 2541"/>
                  <a:gd name="T7" fmla="*/ 1 h 9"/>
                  <a:gd name="T8" fmla="*/ 304 w 2541"/>
                  <a:gd name="T9" fmla="*/ 1 h 9"/>
                  <a:gd name="T10" fmla="*/ 305 w 2541"/>
                  <a:gd name="T11" fmla="*/ 1 h 9"/>
                  <a:gd name="T12" fmla="*/ 304 w 2541"/>
                  <a:gd name="T13" fmla="*/ 1 h 9"/>
                  <a:gd name="T14" fmla="*/ 305 w 2541"/>
                  <a:gd name="T15" fmla="*/ 1 h 9"/>
                  <a:gd name="T16" fmla="*/ 305 w 2541"/>
                  <a:gd name="T17" fmla="*/ 1 h 9"/>
                  <a:gd name="T18" fmla="*/ 305 w 2541"/>
                  <a:gd name="T19" fmla="*/ 0 h 9"/>
                  <a:gd name="T20" fmla="*/ 304 w 2541"/>
                  <a:gd name="T21" fmla="*/ 0 h 9"/>
                  <a:gd name="T22" fmla="*/ 304 w 2541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2531" y="5"/>
                    </a:moveTo>
                    <a:lnTo>
                      <a:pt x="253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2536" y="9"/>
                    </a:lnTo>
                    <a:lnTo>
                      <a:pt x="2541" y="5"/>
                    </a:lnTo>
                    <a:lnTo>
                      <a:pt x="2536" y="9"/>
                    </a:lnTo>
                    <a:lnTo>
                      <a:pt x="2539" y="8"/>
                    </a:lnTo>
                    <a:lnTo>
                      <a:pt x="2541" y="5"/>
                    </a:lnTo>
                    <a:lnTo>
                      <a:pt x="2539" y="1"/>
                    </a:lnTo>
                    <a:lnTo>
                      <a:pt x="2536" y="0"/>
                    </a:lnTo>
                    <a:lnTo>
                      <a:pt x="2531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1" name="Freeform 236"/>
              <p:cNvSpPr>
                <a:spLocks noChangeAspect="1"/>
              </p:cNvSpPr>
              <p:nvPr/>
            </p:nvSpPr>
            <p:spPr bwMode="auto">
              <a:xfrm>
                <a:off x="4467" y="3290"/>
                <a:ext cx="1" cy="29"/>
              </a:xfrm>
              <a:custGeom>
                <a:avLst/>
                <a:gdLst>
                  <a:gd name="T0" fmla="*/ 1 w 10"/>
                  <a:gd name="T1" fmla="*/ 1 h 236"/>
                  <a:gd name="T2" fmla="*/ 0 w 10"/>
                  <a:gd name="T3" fmla="*/ 0 h 236"/>
                  <a:gd name="T4" fmla="*/ 0 w 10"/>
                  <a:gd name="T5" fmla="*/ 29 h 236"/>
                  <a:gd name="T6" fmla="*/ 1 w 10"/>
                  <a:gd name="T7" fmla="*/ 29 h 236"/>
                  <a:gd name="T8" fmla="*/ 1 w 10"/>
                  <a:gd name="T9" fmla="*/ 0 h 236"/>
                  <a:gd name="T10" fmla="*/ 1 w 10"/>
                  <a:gd name="T11" fmla="*/ 0 h 236"/>
                  <a:gd name="T12" fmla="*/ 1 w 10"/>
                  <a:gd name="T13" fmla="*/ 0 h 236"/>
                  <a:gd name="T14" fmla="*/ 1 w 10"/>
                  <a:gd name="T15" fmla="*/ 0 h 236"/>
                  <a:gd name="T16" fmla="*/ 1 w 10"/>
                  <a:gd name="T17" fmla="*/ 0 h 236"/>
                  <a:gd name="T18" fmla="*/ 0 w 10"/>
                  <a:gd name="T19" fmla="*/ 0 h 236"/>
                  <a:gd name="T20" fmla="*/ 0 w 10"/>
                  <a:gd name="T21" fmla="*/ 0 h 236"/>
                  <a:gd name="T22" fmla="*/ 1 w 10"/>
                  <a:gd name="T23" fmla="*/ 1 h 2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36">
                    <a:moveTo>
                      <a:pt x="5" y="9"/>
                    </a:moveTo>
                    <a:lnTo>
                      <a:pt x="0" y="4"/>
                    </a:lnTo>
                    <a:lnTo>
                      <a:pt x="0" y="236"/>
                    </a:lnTo>
                    <a:lnTo>
                      <a:pt x="10" y="236"/>
                    </a:lnTo>
                    <a:lnTo>
                      <a:pt x="10" y="4"/>
                    </a:lnTo>
                    <a:lnTo>
                      <a:pt x="5" y="0"/>
                    </a:lnTo>
                    <a:lnTo>
                      <a:pt x="10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2" name="Freeform 237"/>
              <p:cNvSpPr>
                <a:spLocks noChangeAspect="1"/>
              </p:cNvSpPr>
              <p:nvPr/>
            </p:nvSpPr>
            <p:spPr bwMode="auto">
              <a:xfrm>
                <a:off x="4163" y="3290"/>
                <a:ext cx="305" cy="1"/>
              </a:xfrm>
              <a:custGeom>
                <a:avLst/>
                <a:gdLst>
                  <a:gd name="T0" fmla="*/ 1 w 2541"/>
                  <a:gd name="T1" fmla="*/ 0 h 9"/>
                  <a:gd name="T2" fmla="*/ 1 w 2541"/>
                  <a:gd name="T3" fmla="*/ 1 h 9"/>
                  <a:gd name="T4" fmla="*/ 305 w 2541"/>
                  <a:gd name="T5" fmla="*/ 1 h 9"/>
                  <a:gd name="T6" fmla="*/ 305 w 2541"/>
                  <a:gd name="T7" fmla="*/ 0 h 9"/>
                  <a:gd name="T8" fmla="*/ 1 w 2541"/>
                  <a:gd name="T9" fmla="*/ 0 h 9"/>
                  <a:gd name="T10" fmla="*/ 0 w 2541"/>
                  <a:gd name="T11" fmla="*/ 0 h 9"/>
                  <a:gd name="T12" fmla="*/ 1 w 2541"/>
                  <a:gd name="T13" fmla="*/ 0 h 9"/>
                  <a:gd name="T14" fmla="*/ 0 w 2541"/>
                  <a:gd name="T15" fmla="*/ 0 h 9"/>
                  <a:gd name="T16" fmla="*/ 0 w 2541"/>
                  <a:gd name="T17" fmla="*/ 0 h 9"/>
                  <a:gd name="T18" fmla="*/ 0 w 2541"/>
                  <a:gd name="T19" fmla="*/ 1 h 9"/>
                  <a:gd name="T20" fmla="*/ 1 w 2541"/>
                  <a:gd name="T21" fmla="*/ 1 h 9"/>
                  <a:gd name="T22" fmla="*/ 1 w 254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541" h="9">
                    <a:moveTo>
                      <a:pt x="10" y="4"/>
                    </a:moveTo>
                    <a:lnTo>
                      <a:pt x="5" y="9"/>
                    </a:lnTo>
                    <a:lnTo>
                      <a:pt x="2541" y="9"/>
                    </a:lnTo>
                    <a:lnTo>
                      <a:pt x="2541" y="0"/>
                    </a:lnTo>
                    <a:lnTo>
                      <a:pt x="5" y="0"/>
                    </a:lnTo>
                    <a:lnTo>
                      <a:pt x="0" y="4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5" y="9"/>
                    </a:lnTo>
                    <a:lnTo>
                      <a:pt x="10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3" name="Freeform 238"/>
              <p:cNvSpPr>
                <a:spLocks noChangeAspect="1"/>
              </p:cNvSpPr>
              <p:nvPr/>
            </p:nvSpPr>
            <p:spPr bwMode="auto">
              <a:xfrm>
                <a:off x="4163" y="3291"/>
                <a:ext cx="1" cy="28"/>
              </a:xfrm>
              <a:custGeom>
                <a:avLst/>
                <a:gdLst>
                  <a:gd name="T0" fmla="*/ 1 w 10"/>
                  <a:gd name="T1" fmla="*/ 27 h 236"/>
                  <a:gd name="T2" fmla="*/ 1 w 10"/>
                  <a:gd name="T3" fmla="*/ 28 h 236"/>
                  <a:gd name="T4" fmla="*/ 1 w 10"/>
                  <a:gd name="T5" fmla="*/ 0 h 236"/>
                  <a:gd name="T6" fmla="*/ 0 w 10"/>
                  <a:gd name="T7" fmla="*/ 0 h 236"/>
                  <a:gd name="T8" fmla="*/ 0 w 10"/>
                  <a:gd name="T9" fmla="*/ 28 h 236"/>
                  <a:gd name="T10" fmla="*/ 1 w 10"/>
                  <a:gd name="T11" fmla="*/ 28 h 236"/>
                  <a:gd name="T12" fmla="*/ 0 w 10"/>
                  <a:gd name="T13" fmla="*/ 28 h 236"/>
                  <a:gd name="T14" fmla="*/ 0 w 10"/>
                  <a:gd name="T15" fmla="*/ 28 h 236"/>
                  <a:gd name="T16" fmla="*/ 1 w 10"/>
                  <a:gd name="T17" fmla="*/ 28 h 236"/>
                  <a:gd name="T18" fmla="*/ 1 w 10"/>
                  <a:gd name="T19" fmla="*/ 28 h 236"/>
                  <a:gd name="T20" fmla="*/ 1 w 10"/>
                  <a:gd name="T21" fmla="*/ 28 h 236"/>
                  <a:gd name="T22" fmla="*/ 1 w 10"/>
                  <a:gd name="T23" fmla="*/ 27 h 2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36">
                    <a:moveTo>
                      <a:pt x="5" y="227"/>
                    </a:moveTo>
                    <a:lnTo>
                      <a:pt x="10" y="232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32"/>
                    </a:lnTo>
                    <a:lnTo>
                      <a:pt x="5" y="236"/>
                    </a:lnTo>
                    <a:lnTo>
                      <a:pt x="0" y="232"/>
                    </a:lnTo>
                    <a:lnTo>
                      <a:pt x="2" y="235"/>
                    </a:lnTo>
                    <a:lnTo>
                      <a:pt x="5" y="236"/>
                    </a:lnTo>
                    <a:lnTo>
                      <a:pt x="8" y="235"/>
                    </a:lnTo>
                    <a:lnTo>
                      <a:pt x="10" y="232"/>
                    </a:lnTo>
                    <a:lnTo>
                      <a:pt x="5" y="2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4" name="Freeform 239"/>
              <p:cNvSpPr>
                <a:spLocks noChangeAspect="1"/>
              </p:cNvSpPr>
              <p:nvPr/>
            </p:nvSpPr>
            <p:spPr bwMode="auto">
              <a:xfrm>
                <a:off x="4266" y="3068"/>
                <a:ext cx="192" cy="6"/>
              </a:xfrm>
              <a:custGeom>
                <a:avLst/>
                <a:gdLst>
                  <a:gd name="T0" fmla="*/ 5 w 1600"/>
                  <a:gd name="T1" fmla="*/ 6 h 52"/>
                  <a:gd name="T2" fmla="*/ 6 w 1600"/>
                  <a:gd name="T3" fmla="*/ 6 h 52"/>
                  <a:gd name="T4" fmla="*/ 6 w 1600"/>
                  <a:gd name="T5" fmla="*/ 5 h 52"/>
                  <a:gd name="T6" fmla="*/ 7 w 1600"/>
                  <a:gd name="T7" fmla="*/ 5 h 52"/>
                  <a:gd name="T8" fmla="*/ 8 w 1600"/>
                  <a:gd name="T9" fmla="*/ 5 h 52"/>
                  <a:gd name="T10" fmla="*/ 184 w 1600"/>
                  <a:gd name="T11" fmla="*/ 5 h 52"/>
                  <a:gd name="T12" fmla="*/ 185 w 1600"/>
                  <a:gd name="T13" fmla="*/ 5 h 52"/>
                  <a:gd name="T14" fmla="*/ 186 w 1600"/>
                  <a:gd name="T15" fmla="*/ 5 h 52"/>
                  <a:gd name="T16" fmla="*/ 186 w 1600"/>
                  <a:gd name="T17" fmla="*/ 6 h 52"/>
                  <a:gd name="T18" fmla="*/ 187 w 1600"/>
                  <a:gd name="T19" fmla="*/ 6 h 52"/>
                  <a:gd name="T20" fmla="*/ 192 w 1600"/>
                  <a:gd name="T21" fmla="*/ 1 h 52"/>
                  <a:gd name="T22" fmla="*/ 191 w 1600"/>
                  <a:gd name="T23" fmla="*/ 1 h 52"/>
                  <a:gd name="T24" fmla="*/ 191 w 1600"/>
                  <a:gd name="T25" fmla="*/ 0 h 52"/>
                  <a:gd name="T26" fmla="*/ 190 w 1600"/>
                  <a:gd name="T27" fmla="*/ 0 h 52"/>
                  <a:gd name="T28" fmla="*/ 189 w 1600"/>
                  <a:gd name="T29" fmla="*/ 0 h 52"/>
                  <a:gd name="T30" fmla="*/ 3 w 1600"/>
                  <a:gd name="T31" fmla="*/ 0 h 52"/>
                  <a:gd name="T32" fmla="*/ 2 w 1600"/>
                  <a:gd name="T33" fmla="*/ 0 h 52"/>
                  <a:gd name="T34" fmla="*/ 1 w 1600"/>
                  <a:gd name="T35" fmla="*/ 0 h 52"/>
                  <a:gd name="T36" fmla="*/ 0 w 1600"/>
                  <a:gd name="T37" fmla="*/ 1 h 52"/>
                  <a:gd name="T38" fmla="*/ 0 w 1600"/>
                  <a:gd name="T39" fmla="*/ 1 h 52"/>
                  <a:gd name="T40" fmla="*/ 5 w 1600"/>
                  <a:gd name="T41" fmla="*/ 6 h 5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00" h="52">
                    <a:moveTo>
                      <a:pt x="41" y="52"/>
                    </a:moveTo>
                    <a:lnTo>
                      <a:pt x="46" y="49"/>
                    </a:lnTo>
                    <a:lnTo>
                      <a:pt x="52" y="46"/>
                    </a:lnTo>
                    <a:lnTo>
                      <a:pt x="59" y="44"/>
                    </a:lnTo>
                    <a:lnTo>
                      <a:pt x="65" y="44"/>
                    </a:lnTo>
                    <a:lnTo>
                      <a:pt x="1533" y="44"/>
                    </a:lnTo>
                    <a:lnTo>
                      <a:pt x="1540" y="44"/>
                    </a:lnTo>
                    <a:lnTo>
                      <a:pt x="1547" y="46"/>
                    </a:lnTo>
                    <a:lnTo>
                      <a:pt x="1551" y="49"/>
                    </a:lnTo>
                    <a:lnTo>
                      <a:pt x="1556" y="52"/>
                    </a:lnTo>
                    <a:lnTo>
                      <a:pt x="1600" y="9"/>
                    </a:lnTo>
                    <a:lnTo>
                      <a:pt x="1595" y="6"/>
                    </a:lnTo>
                    <a:lnTo>
                      <a:pt x="1588" y="3"/>
                    </a:lnTo>
                    <a:lnTo>
                      <a:pt x="1581" y="1"/>
                    </a:lnTo>
                    <a:lnTo>
                      <a:pt x="1573" y="0"/>
                    </a:lnTo>
                    <a:lnTo>
                      <a:pt x="27" y="0"/>
                    </a:lnTo>
                    <a:lnTo>
                      <a:pt x="18" y="1"/>
                    </a:lnTo>
                    <a:lnTo>
                      <a:pt x="11" y="3"/>
                    </a:lnTo>
                    <a:lnTo>
                      <a:pt x="4" y="6"/>
                    </a:lnTo>
                    <a:lnTo>
                      <a:pt x="0" y="11"/>
                    </a:lnTo>
                    <a:lnTo>
                      <a:pt x="41" y="52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5" name="Freeform 240"/>
              <p:cNvSpPr>
                <a:spLocks noChangeAspect="1"/>
              </p:cNvSpPr>
              <p:nvPr/>
            </p:nvSpPr>
            <p:spPr bwMode="auto">
              <a:xfrm>
                <a:off x="4267" y="3069"/>
                <a:ext cx="192" cy="135"/>
              </a:xfrm>
              <a:custGeom>
                <a:avLst/>
                <a:gdLst>
                  <a:gd name="T0" fmla="*/ 0 w 1603"/>
                  <a:gd name="T1" fmla="*/ 134 h 1127"/>
                  <a:gd name="T2" fmla="*/ 1 w 1603"/>
                  <a:gd name="T3" fmla="*/ 134 h 1127"/>
                  <a:gd name="T4" fmla="*/ 1 w 1603"/>
                  <a:gd name="T5" fmla="*/ 135 h 1127"/>
                  <a:gd name="T6" fmla="*/ 2 w 1603"/>
                  <a:gd name="T7" fmla="*/ 135 h 1127"/>
                  <a:gd name="T8" fmla="*/ 3 w 1603"/>
                  <a:gd name="T9" fmla="*/ 135 h 1127"/>
                  <a:gd name="T10" fmla="*/ 187 w 1603"/>
                  <a:gd name="T11" fmla="*/ 135 h 1127"/>
                  <a:gd name="T12" fmla="*/ 188 w 1603"/>
                  <a:gd name="T13" fmla="*/ 135 h 1127"/>
                  <a:gd name="T14" fmla="*/ 189 w 1603"/>
                  <a:gd name="T15" fmla="*/ 135 h 1127"/>
                  <a:gd name="T16" fmla="*/ 190 w 1603"/>
                  <a:gd name="T17" fmla="*/ 134 h 1127"/>
                  <a:gd name="T18" fmla="*/ 190 w 1603"/>
                  <a:gd name="T19" fmla="*/ 133 h 1127"/>
                  <a:gd name="T20" fmla="*/ 191 w 1603"/>
                  <a:gd name="T21" fmla="*/ 132 h 1127"/>
                  <a:gd name="T22" fmla="*/ 192 w 1603"/>
                  <a:gd name="T23" fmla="*/ 131 h 1127"/>
                  <a:gd name="T24" fmla="*/ 192 w 1603"/>
                  <a:gd name="T25" fmla="*/ 130 h 1127"/>
                  <a:gd name="T26" fmla="*/ 192 w 1603"/>
                  <a:gd name="T27" fmla="*/ 129 h 1127"/>
                  <a:gd name="T28" fmla="*/ 192 w 1603"/>
                  <a:gd name="T29" fmla="*/ 3 h 1127"/>
                  <a:gd name="T30" fmla="*/ 192 w 1603"/>
                  <a:gd name="T31" fmla="*/ 2 h 1127"/>
                  <a:gd name="T32" fmla="*/ 192 w 1603"/>
                  <a:gd name="T33" fmla="*/ 1 h 1127"/>
                  <a:gd name="T34" fmla="*/ 191 w 1603"/>
                  <a:gd name="T35" fmla="*/ 1 h 1127"/>
                  <a:gd name="T36" fmla="*/ 191 w 1603"/>
                  <a:gd name="T37" fmla="*/ 0 h 1127"/>
                  <a:gd name="T38" fmla="*/ 186 w 1603"/>
                  <a:gd name="T39" fmla="*/ 5 h 1127"/>
                  <a:gd name="T40" fmla="*/ 186 w 1603"/>
                  <a:gd name="T41" fmla="*/ 6 h 1127"/>
                  <a:gd name="T42" fmla="*/ 186 w 1603"/>
                  <a:gd name="T43" fmla="*/ 6 h 1127"/>
                  <a:gd name="T44" fmla="*/ 187 w 1603"/>
                  <a:gd name="T45" fmla="*/ 7 h 1127"/>
                  <a:gd name="T46" fmla="*/ 187 w 1603"/>
                  <a:gd name="T47" fmla="*/ 8 h 1127"/>
                  <a:gd name="T48" fmla="*/ 187 w 1603"/>
                  <a:gd name="T49" fmla="*/ 125 h 1127"/>
                  <a:gd name="T50" fmla="*/ 186 w 1603"/>
                  <a:gd name="T51" fmla="*/ 126 h 1127"/>
                  <a:gd name="T52" fmla="*/ 186 w 1603"/>
                  <a:gd name="T53" fmla="*/ 127 h 1127"/>
                  <a:gd name="T54" fmla="*/ 186 w 1603"/>
                  <a:gd name="T55" fmla="*/ 128 h 1127"/>
                  <a:gd name="T56" fmla="*/ 185 w 1603"/>
                  <a:gd name="T57" fmla="*/ 128 h 1127"/>
                  <a:gd name="T58" fmla="*/ 185 w 1603"/>
                  <a:gd name="T59" fmla="*/ 129 h 1127"/>
                  <a:gd name="T60" fmla="*/ 184 w 1603"/>
                  <a:gd name="T61" fmla="*/ 129 h 1127"/>
                  <a:gd name="T62" fmla="*/ 183 w 1603"/>
                  <a:gd name="T63" fmla="*/ 130 h 1127"/>
                  <a:gd name="T64" fmla="*/ 182 w 1603"/>
                  <a:gd name="T65" fmla="*/ 130 h 1127"/>
                  <a:gd name="T66" fmla="*/ 8 w 1603"/>
                  <a:gd name="T67" fmla="*/ 130 h 1127"/>
                  <a:gd name="T68" fmla="*/ 7 w 1603"/>
                  <a:gd name="T69" fmla="*/ 130 h 1127"/>
                  <a:gd name="T70" fmla="*/ 6 w 1603"/>
                  <a:gd name="T71" fmla="*/ 129 h 1127"/>
                  <a:gd name="T72" fmla="*/ 5 w 1603"/>
                  <a:gd name="T73" fmla="*/ 129 h 1127"/>
                  <a:gd name="T74" fmla="*/ 5 w 1603"/>
                  <a:gd name="T75" fmla="*/ 128 h 1127"/>
                  <a:gd name="T76" fmla="*/ 0 w 1603"/>
                  <a:gd name="T77" fmla="*/ 134 h 112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3" h="1127">
                    <a:moveTo>
                      <a:pt x="0" y="1115"/>
                    </a:moveTo>
                    <a:lnTo>
                      <a:pt x="5" y="1120"/>
                    </a:lnTo>
                    <a:lnTo>
                      <a:pt x="12" y="1124"/>
                    </a:lnTo>
                    <a:lnTo>
                      <a:pt x="20" y="1126"/>
                    </a:lnTo>
                    <a:lnTo>
                      <a:pt x="28" y="1127"/>
                    </a:lnTo>
                    <a:lnTo>
                      <a:pt x="1560" y="1127"/>
                    </a:lnTo>
                    <a:lnTo>
                      <a:pt x="1568" y="1126"/>
                    </a:lnTo>
                    <a:lnTo>
                      <a:pt x="1576" y="1124"/>
                    </a:lnTo>
                    <a:lnTo>
                      <a:pt x="1583" y="1119"/>
                    </a:lnTo>
                    <a:lnTo>
                      <a:pt x="1590" y="1112"/>
                    </a:lnTo>
                    <a:lnTo>
                      <a:pt x="1596" y="1105"/>
                    </a:lnTo>
                    <a:lnTo>
                      <a:pt x="1599" y="1097"/>
                    </a:lnTo>
                    <a:lnTo>
                      <a:pt x="1602" y="1089"/>
                    </a:lnTo>
                    <a:lnTo>
                      <a:pt x="1603" y="1080"/>
                    </a:lnTo>
                    <a:lnTo>
                      <a:pt x="1603" y="28"/>
                    </a:lnTo>
                    <a:lnTo>
                      <a:pt x="1602" y="19"/>
                    </a:lnTo>
                    <a:lnTo>
                      <a:pt x="1600" y="12"/>
                    </a:lnTo>
                    <a:lnTo>
                      <a:pt x="1597" y="5"/>
                    </a:lnTo>
                    <a:lnTo>
                      <a:pt x="1594" y="0"/>
                    </a:lnTo>
                    <a:lnTo>
                      <a:pt x="1550" y="43"/>
                    </a:lnTo>
                    <a:lnTo>
                      <a:pt x="1553" y="48"/>
                    </a:lnTo>
                    <a:lnTo>
                      <a:pt x="1556" y="53"/>
                    </a:lnTo>
                    <a:lnTo>
                      <a:pt x="1558" y="59"/>
                    </a:lnTo>
                    <a:lnTo>
                      <a:pt x="1558" y="67"/>
                    </a:lnTo>
                    <a:lnTo>
                      <a:pt x="1558" y="1042"/>
                    </a:lnTo>
                    <a:lnTo>
                      <a:pt x="1557" y="1050"/>
                    </a:lnTo>
                    <a:lnTo>
                      <a:pt x="1556" y="1058"/>
                    </a:lnTo>
                    <a:lnTo>
                      <a:pt x="1552" y="1065"/>
                    </a:lnTo>
                    <a:lnTo>
                      <a:pt x="1547" y="1072"/>
                    </a:lnTo>
                    <a:lnTo>
                      <a:pt x="1542" y="1077"/>
                    </a:lnTo>
                    <a:lnTo>
                      <a:pt x="1535" y="1081"/>
                    </a:lnTo>
                    <a:lnTo>
                      <a:pt x="1528" y="1083"/>
                    </a:lnTo>
                    <a:lnTo>
                      <a:pt x="1520" y="1085"/>
                    </a:lnTo>
                    <a:lnTo>
                      <a:pt x="66" y="1085"/>
                    </a:lnTo>
                    <a:lnTo>
                      <a:pt x="58" y="1083"/>
                    </a:lnTo>
                    <a:lnTo>
                      <a:pt x="51" y="1081"/>
                    </a:lnTo>
                    <a:lnTo>
                      <a:pt x="45" y="1077"/>
                    </a:lnTo>
                    <a:lnTo>
                      <a:pt x="39" y="1072"/>
                    </a:lnTo>
                    <a:lnTo>
                      <a:pt x="0" y="1115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6" name="Freeform 241"/>
              <p:cNvSpPr>
                <a:spLocks noChangeAspect="1"/>
              </p:cNvSpPr>
              <p:nvPr/>
            </p:nvSpPr>
            <p:spPr bwMode="auto">
              <a:xfrm>
                <a:off x="4265" y="3069"/>
                <a:ext cx="7" cy="133"/>
              </a:xfrm>
              <a:custGeom>
                <a:avLst/>
                <a:gdLst>
                  <a:gd name="T0" fmla="*/ 7 w 53"/>
                  <a:gd name="T1" fmla="*/ 128 h 1113"/>
                  <a:gd name="T2" fmla="*/ 6 w 53"/>
                  <a:gd name="T3" fmla="*/ 127 h 1113"/>
                  <a:gd name="T4" fmla="*/ 6 w 53"/>
                  <a:gd name="T5" fmla="*/ 126 h 1113"/>
                  <a:gd name="T6" fmla="*/ 6 w 53"/>
                  <a:gd name="T7" fmla="*/ 125 h 1113"/>
                  <a:gd name="T8" fmla="*/ 6 w 53"/>
                  <a:gd name="T9" fmla="*/ 124 h 1113"/>
                  <a:gd name="T10" fmla="*/ 6 w 53"/>
                  <a:gd name="T11" fmla="*/ 8 h 1113"/>
                  <a:gd name="T12" fmla="*/ 6 w 53"/>
                  <a:gd name="T13" fmla="*/ 7 h 1113"/>
                  <a:gd name="T14" fmla="*/ 6 w 53"/>
                  <a:gd name="T15" fmla="*/ 6 h 1113"/>
                  <a:gd name="T16" fmla="*/ 6 w 53"/>
                  <a:gd name="T17" fmla="*/ 5 h 1113"/>
                  <a:gd name="T18" fmla="*/ 6 w 53"/>
                  <a:gd name="T19" fmla="*/ 5 h 1113"/>
                  <a:gd name="T20" fmla="*/ 1 w 53"/>
                  <a:gd name="T21" fmla="*/ 0 h 1113"/>
                  <a:gd name="T22" fmla="*/ 1 w 53"/>
                  <a:gd name="T23" fmla="*/ 1 h 1113"/>
                  <a:gd name="T24" fmla="*/ 0 w 53"/>
                  <a:gd name="T25" fmla="*/ 2 h 1113"/>
                  <a:gd name="T26" fmla="*/ 0 w 53"/>
                  <a:gd name="T27" fmla="*/ 3 h 1113"/>
                  <a:gd name="T28" fmla="*/ 0 w 53"/>
                  <a:gd name="T29" fmla="*/ 3 h 1113"/>
                  <a:gd name="T30" fmla="*/ 0 w 53"/>
                  <a:gd name="T31" fmla="*/ 129 h 1113"/>
                  <a:gd name="T32" fmla="*/ 0 w 53"/>
                  <a:gd name="T33" fmla="*/ 130 h 1113"/>
                  <a:gd name="T34" fmla="*/ 0 w 53"/>
                  <a:gd name="T35" fmla="*/ 131 h 1113"/>
                  <a:gd name="T36" fmla="*/ 1 w 53"/>
                  <a:gd name="T37" fmla="*/ 132 h 1113"/>
                  <a:gd name="T38" fmla="*/ 2 w 53"/>
                  <a:gd name="T39" fmla="*/ 133 h 1113"/>
                  <a:gd name="T40" fmla="*/ 7 w 53"/>
                  <a:gd name="T41" fmla="*/ 128 h 111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3" h="1113">
                    <a:moveTo>
                      <a:pt x="53" y="1070"/>
                    </a:moveTo>
                    <a:lnTo>
                      <a:pt x="48" y="1063"/>
                    </a:lnTo>
                    <a:lnTo>
                      <a:pt x="45" y="1056"/>
                    </a:lnTo>
                    <a:lnTo>
                      <a:pt x="44" y="1048"/>
                    </a:lnTo>
                    <a:lnTo>
                      <a:pt x="42" y="1040"/>
                    </a:lnTo>
                    <a:lnTo>
                      <a:pt x="42" y="65"/>
                    </a:lnTo>
                    <a:lnTo>
                      <a:pt x="42" y="57"/>
                    </a:lnTo>
                    <a:lnTo>
                      <a:pt x="45" y="51"/>
                    </a:lnTo>
                    <a:lnTo>
                      <a:pt x="46" y="46"/>
                    </a:lnTo>
                    <a:lnTo>
                      <a:pt x="49" y="41"/>
                    </a:lnTo>
                    <a:lnTo>
                      <a:pt x="8" y="0"/>
                    </a:lnTo>
                    <a:lnTo>
                      <a:pt x="4" y="7"/>
                    </a:lnTo>
                    <a:lnTo>
                      <a:pt x="2" y="16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0" y="1078"/>
                    </a:lnTo>
                    <a:lnTo>
                      <a:pt x="1" y="1087"/>
                    </a:lnTo>
                    <a:lnTo>
                      <a:pt x="3" y="1096"/>
                    </a:lnTo>
                    <a:lnTo>
                      <a:pt x="8" y="1104"/>
                    </a:lnTo>
                    <a:lnTo>
                      <a:pt x="14" y="1113"/>
                    </a:lnTo>
                    <a:lnTo>
                      <a:pt x="53" y="107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7" name="Freeform 242"/>
              <p:cNvSpPr>
                <a:spLocks noChangeAspect="1"/>
              </p:cNvSpPr>
              <p:nvPr/>
            </p:nvSpPr>
            <p:spPr bwMode="auto">
              <a:xfrm>
                <a:off x="4270" y="3073"/>
                <a:ext cx="183" cy="124"/>
              </a:xfrm>
              <a:custGeom>
                <a:avLst/>
                <a:gdLst>
                  <a:gd name="T0" fmla="*/ 5 w 1522"/>
                  <a:gd name="T1" fmla="*/ 121 h 1037"/>
                  <a:gd name="T2" fmla="*/ 5 w 1522"/>
                  <a:gd name="T3" fmla="*/ 120 h 1037"/>
                  <a:gd name="T4" fmla="*/ 4 w 1522"/>
                  <a:gd name="T5" fmla="*/ 119 h 1037"/>
                  <a:gd name="T6" fmla="*/ 4 w 1522"/>
                  <a:gd name="T7" fmla="*/ 118 h 1037"/>
                  <a:gd name="T8" fmla="*/ 4 w 1522"/>
                  <a:gd name="T9" fmla="*/ 117 h 1037"/>
                  <a:gd name="T10" fmla="*/ 4 w 1522"/>
                  <a:gd name="T11" fmla="*/ 7 h 1037"/>
                  <a:gd name="T12" fmla="*/ 4 w 1522"/>
                  <a:gd name="T13" fmla="*/ 6 h 1037"/>
                  <a:gd name="T14" fmla="*/ 5 w 1522"/>
                  <a:gd name="T15" fmla="*/ 5 h 1037"/>
                  <a:gd name="T16" fmla="*/ 6 w 1522"/>
                  <a:gd name="T17" fmla="*/ 4 h 1037"/>
                  <a:gd name="T18" fmla="*/ 7 w 1522"/>
                  <a:gd name="T19" fmla="*/ 4 h 1037"/>
                  <a:gd name="T20" fmla="*/ 177 w 1522"/>
                  <a:gd name="T21" fmla="*/ 4 h 1037"/>
                  <a:gd name="T22" fmla="*/ 177 w 1522"/>
                  <a:gd name="T23" fmla="*/ 4 h 1037"/>
                  <a:gd name="T24" fmla="*/ 178 w 1522"/>
                  <a:gd name="T25" fmla="*/ 4 h 1037"/>
                  <a:gd name="T26" fmla="*/ 179 w 1522"/>
                  <a:gd name="T27" fmla="*/ 4 h 1037"/>
                  <a:gd name="T28" fmla="*/ 179 w 1522"/>
                  <a:gd name="T29" fmla="*/ 5 h 1037"/>
                  <a:gd name="T30" fmla="*/ 183 w 1522"/>
                  <a:gd name="T31" fmla="*/ 1 h 1037"/>
                  <a:gd name="T32" fmla="*/ 182 w 1522"/>
                  <a:gd name="T33" fmla="*/ 1 h 1037"/>
                  <a:gd name="T34" fmla="*/ 182 w 1522"/>
                  <a:gd name="T35" fmla="*/ 0 h 1037"/>
                  <a:gd name="T36" fmla="*/ 181 w 1522"/>
                  <a:gd name="T37" fmla="*/ 0 h 1037"/>
                  <a:gd name="T38" fmla="*/ 180 w 1522"/>
                  <a:gd name="T39" fmla="*/ 0 h 1037"/>
                  <a:gd name="T40" fmla="*/ 4 w 1522"/>
                  <a:gd name="T41" fmla="*/ 0 h 1037"/>
                  <a:gd name="T42" fmla="*/ 3 w 1522"/>
                  <a:gd name="T43" fmla="*/ 0 h 1037"/>
                  <a:gd name="T44" fmla="*/ 2 w 1522"/>
                  <a:gd name="T45" fmla="*/ 0 h 1037"/>
                  <a:gd name="T46" fmla="*/ 1 w 1522"/>
                  <a:gd name="T47" fmla="*/ 1 h 1037"/>
                  <a:gd name="T48" fmla="*/ 1 w 1522"/>
                  <a:gd name="T49" fmla="*/ 1 h 1037"/>
                  <a:gd name="T50" fmla="*/ 0 w 1522"/>
                  <a:gd name="T51" fmla="*/ 2 h 1037"/>
                  <a:gd name="T52" fmla="*/ 0 w 1522"/>
                  <a:gd name="T53" fmla="*/ 2 h 1037"/>
                  <a:gd name="T54" fmla="*/ 0 w 1522"/>
                  <a:gd name="T55" fmla="*/ 3 h 1037"/>
                  <a:gd name="T56" fmla="*/ 0 w 1522"/>
                  <a:gd name="T57" fmla="*/ 4 h 1037"/>
                  <a:gd name="T58" fmla="*/ 0 w 1522"/>
                  <a:gd name="T59" fmla="*/ 120 h 1037"/>
                  <a:gd name="T60" fmla="*/ 0 w 1522"/>
                  <a:gd name="T61" fmla="*/ 121 h 1037"/>
                  <a:gd name="T62" fmla="*/ 0 w 1522"/>
                  <a:gd name="T63" fmla="*/ 122 h 1037"/>
                  <a:gd name="T64" fmla="*/ 1 w 1522"/>
                  <a:gd name="T65" fmla="*/ 123 h 1037"/>
                  <a:gd name="T66" fmla="*/ 1 w 1522"/>
                  <a:gd name="T67" fmla="*/ 124 h 1037"/>
                  <a:gd name="T68" fmla="*/ 5 w 1522"/>
                  <a:gd name="T69" fmla="*/ 121 h 10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22" h="1037">
                    <a:moveTo>
                      <a:pt x="45" y="1008"/>
                    </a:moveTo>
                    <a:lnTo>
                      <a:pt x="41" y="1002"/>
                    </a:lnTo>
                    <a:lnTo>
                      <a:pt x="36" y="995"/>
                    </a:lnTo>
                    <a:lnTo>
                      <a:pt x="34" y="987"/>
                    </a:lnTo>
                    <a:lnTo>
                      <a:pt x="33" y="980"/>
                    </a:lnTo>
                    <a:lnTo>
                      <a:pt x="33" y="61"/>
                    </a:lnTo>
                    <a:lnTo>
                      <a:pt x="35" y="48"/>
                    </a:lnTo>
                    <a:lnTo>
                      <a:pt x="41" y="39"/>
                    </a:lnTo>
                    <a:lnTo>
                      <a:pt x="49" y="33"/>
                    </a:lnTo>
                    <a:lnTo>
                      <a:pt x="61" y="31"/>
                    </a:lnTo>
                    <a:lnTo>
                      <a:pt x="1469" y="31"/>
                    </a:lnTo>
                    <a:lnTo>
                      <a:pt x="1476" y="32"/>
                    </a:lnTo>
                    <a:lnTo>
                      <a:pt x="1481" y="33"/>
                    </a:lnTo>
                    <a:lnTo>
                      <a:pt x="1486" y="36"/>
                    </a:lnTo>
                    <a:lnTo>
                      <a:pt x="1490" y="39"/>
                    </a:lnTo>
                    <a:lnTo>
                      <a:pt x="1522" y="8"/>
                    </a:lnTo>
                    <a:lnTo>
                      <a:pt x="1517" y="5"/>
                    </a:lnTo>
                    <a:lnTo>
                      <a:pt x="1513" y="2"/>
                    </a:lnTo>
                    <a:lnTo>
                      <a:pt x="1506" y="0"/>
                    </a:lnTo>
                    <a:lnTo>
                      <a:pt x="1499" y="0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18" y="2"/>
                    </a:lnTo>
                    <a:lnTo>
                      <a:pt x="12" y="5"/>
                    </a:lnTo>
                    <a:lnTo>
                      <a:pt x="7" y="8"/>
                    </a:lnTo>
                    <a:lnTo>
                      <a:pt x="4" y="13"/>
                    </a:lnTo>
                    <a:lnTo>
                      <a:pt x="3" y="18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0" y="1007"/>
                    </a:lnTo>
                    <a:lnTo>
                      <a:pt x="2" y="1015"/>
                    </a:lnTo>
                    <a:lnTo>
                      <a:pt x="3" y="1023"/>
                    </a:lnTo>
                    <a:lnTo>
                      <a:pt x="6" y="1030"/>
                    </a:lnTo>
                    <a:lnTo>
                      <a:pt x="11" y="1037"/>
                    </a:lnTo>
                    <a:lnTo>
                      <a:pt x="45" y="1008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8" name="Freeform 243"/>
              <p:cNvSpPr>
                <a:spLocks noChangeAspect="1"/>
              </p:cNvSpPr>
              <p:nvPr/>
            </p:nvSpPr>
            <p:spPr bwMode="auto">
              <a:xfrm>
                <a:off x="4272" y="3074"/>
                <a:ext cx="182" cy="125"/>
              </a:xfrm>
              <a:custGeom>
                <a:avLst/>
                <a:gdLst>
                  <a:gd name="T0" fmla="*/ 4 w 1519"/>
                  <a:gd name="T1" fmla="*/ 120 h 1042"/>
                  <a:gd name="T2" fmla="*/ 5 w 1519"/>
                  <a:gd name="T3" fmla="*/ 120 h 1042"/>
                  <a:gd name="T4" fmla="*/ 5 w 1519"/>
                  <a:gd name="T5" fmla="*/ 121 h 1042"/>
                  <a:gd name="T6" fmla="*/ 6 w 1519"/>
                  <a:gd name="T7" fmla="*/ 121 h 1042"/>
                  <a:gd name="T8" fmla="*/ 7 w 1519"/>
                  <a:gd name="T9" fmla="*/ 121 h 1042"/>
                  <a:gd name="T10" fmla="*/ 174 w 1519"/>
                  <a:gd name="T11" fmla="*/ 121 h 1042"/>
                  <a:gd name="T12" fmla="*/ 176 w 1519"/>
                  <a:gd name="T13" fmla="*/ 121 h 1042"/>
                  <a:gd name="T14" fmla="*/ 177 w 1519"/>
                  <a:gd name="T15" fmla="*/ 120 h 1042"/>
                  <a:gd name="T16" fmla="*/ 178 w 1519"/>
                  <a:gd name="T17" fmla="*/ 118 h 1042"/>
                  <a:gd name="T18" fmla="*/ 178 w 1519"/>
                  <a:gd name="T19" fmla="*/ 117 h 1042"/>
                  <a:gd name="T20" fmla="*/ 178 w 1519"/>
                  <a:gd name="T21" fmla="*/ 6 h 1042"/>
                  <a:gd name="T22" fmla="*/ 178 w 1519"/>
                  <a:gd name="T23" fmla="*/ 6 h 1042"/>
                  <a:gd name="T24" fmla="*/ 178 w 1519"/>
                  <a:gd name="T25" fmla="*/ 5 h 1042"/>
                  <a:gd name="T26" fmla="*/ 178 w 1519"/>
                  <a:gd name="T27" fmla="*/ 4 h 1042"/>
                  <a:gd name="T28" fmla="*/ 177 w 1519"/>
                  <a:gd name="T29" fmla="*/ 4 h 1042"/>
                  <a:gd name="T30" fmla="*/ 181 w 1519"/>
                  <a:gd name="T31" fmla="*/ 0 h 1042"/>
                  <a:gd name="T32" fmla="*/ 181 w 1519"/>
                  <a:gd name="T33" fmla="*/ 1 h 1042"/>
                  <a:gd name="T34" fmla="*/ 182 w 1519"/>
                  <a:gd name="T35" fmla="*/ 1 h 1042"/>
                  <a:gd name="T36" fmla="*/ 182 w 1519"/>
                  <a:gd name="T37" fmla="*/ 2 h 1042"/>
                  <a:gd name="T38" fmla="*/ 182 w 1519"/>
                  <a:gd name="T39" fmla="*/ 3 h 1042"/>
                  <a:gd name="T40" fmla="*/ 182 w 1519"/>
                  <a:gd name="T41" fmla="*/ 120 h 1042"/>
                  <a:gd name="T42" fmla="*/ 182 w 1519"/>
                  <a:gd name="T43" fmla="*/ 121 h 1042"/>
                  <a:gd name="T44" fmla="*/ 182 w 1519"/>
                  <a:gd name="T45" fmla="*/ 122 h 1042"/>
                  <a:gd name="T46" fmla="*/ 181 w 1519"/>
                  <a:gd name="T47" fmla="*/ 123 h 1042"/>
                  <a:gd name="T48" fmla="*/ 181 w 1519"/>
                  <a:gd name="T49" fmla="*/ 123 h 1042"/>
                  <a:gd name="T50" fmla="*/ 180 w 1519"/>
                  <a:gd name="T51" fmla="*/ 124 h 1042"/>
                  <a:gd name="T52" fmla="*/ 179 w 1519"/>
                  <a:gd name="T53" fmla="*/ 125 h 1042"/>
                  <a:gd name="T54" fmla="*/ 178 w 1519"/>
                  <a:gd name="T55" fmla="*/ 125 h 1042"/>
                  <a:gd name="T56" fmla="*/ 177 w 1519"/>
                  <a:gd name="T57" fmla="*/ 125 h 1042"/>
                  <a:gd name="T58" fmla="*/ 3 w 1519"/>
                  <a:gd name="T59" fmla="*/ 125 h 1042"/>
                  <a:gd name="T60" fmla="*/ 2 w 1519"/>
                  <a:gd name="T61" fmla="*/ 125 h 1042"/>
                  <a:gd name="T62" fmla="*/ 1 w 1519"/>
                  <a:gd name="T63" fmla="*/ 125 h 1042"/>
                  <a:gd name="T64" fmla="*/ 1 w 1519"/>
                  <a:gd name="T65" fmla="*/ 124 h 1042"/>
                  <a:gd name="T66" fmla="*/ 0 w 1519"/>
                  <a:gd name="T67" fmla="*/ 123 h 1042"/>
                  <a:gd name="T68" fmla="*/ 4 w 1519"/>
                  <a:gd name="T69" fmla="*/ 120 h 104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9" h="1042">
                    <a:moveTo>
                      <a:pt x="34" y="1000"/>
                    </a:moveTo>
                    <a:lnTo>
                      <a:pt x="39" y="1004"/>
                    </a:lnTo>
                    <a:lnTo>
                      <a:pt x="45" y="1007"/>
                    </a:lnTo>
                    <a:lnTo>
                      <a:pt x="50" y="1008"/>
                    </a:lnTo>
                    <a:lnTo>
                      <a:pt x="56" y="1009"/>
                    </a:lnTo>
                    <a:lnTo>
                      <a:pt x="1452" y="1009"/>
                    </a:lnTo>
                    <a:lnTo>
                      <a:pt x="1465" y="1006"/>
                    </a:lnTo>
                    <a:lnTo>
                      <a:pt x="1476" y="998"/>
                    </a:lnTo>
                    <a:lnTo>
                      <a:pt x="1483" y="985"/>
                    </a:lnTo>
                    <a:lnTo>
                      <a:pt x="1485" y="972"/>
                    </a:lnTo>
                    <a:lnTo>
                      <a:pt x="1485" y="53"/>
                    </a:lnTo>
                    <a:lnTo>
                      <a:pt x="1485" y="46"/>
                    </a:lnTo>
                    <a:lnTo>
                      <a:pt x="1484" y="40"/>
                    </a:lnTo>
                    <a:lnTo>
                      <a:pt x="1482" y="35"/>
                    </a:lnTo>
                    <a:lnTo>
                      <a:pt x="1479" y="31"/>
                    </a:lnTo>
                    <a:lnTo>
                      <a:pt x="1511" y="0"/>
                    </a:lnTo>
                    <a:lnTo>
                      <a:pt x="1514" y="5"/>
                    </a:lnTo>
                    <a:lnTo>
                      <a:pt x="1517" y="10"/>
                    </a:lnTo>
                    <a:lnTo>
                      <a:pt x="1519" y="16"/>
                    </a:lnTo>
                    <a:lnTo>
                      <a:pt x="1519" y="24"/>
                    </a:lnTo>
                    <a:lnTo>
                      <a:pt x="1519" y="999"/>
                    </a:lnTo>
                    <a:lnTo>
                      <a:pt x="1518" y="1007"/>
                    </a:lnTo>
                    <a:lnTo>
                      <a:pt x="1517" y="1015"/>
                    </a:lnTo>
                    <a:lnTo>
                      <a:pt x="1513" y="1022"/>
                    </a:lnTo>
                    <a:lnTo>
                      <a:pt x="1508" y="1029"/>
                    </a:lnTo>
                    <a:lnTo>
                      <a:pt x="1503" y="1034"/>
                    </a:lnTo>
                    <a:lnTo>
                      <a:pt x="1496" y="1038"/>
                    </a:lnTo>
                    <a:lnTo>
                      <a:pt x="1489" y="1040"/>
                    </a:lnTo>
                    <a:lnTo>
                      <a:pt x="1481" y="1042"/>
                    </a:lnTo>
                    <a:lnTo>
                      <a:pt x="27" y="1042"/>
                    </a:lnTo>
                    <a:lnTo>
                      <a:pt x="19" y="1040"/>
                    </a:lnTo>
                    <a:lnTo>
                      <a:pt x="12" y="1038"/>
                    </a:lnTo>
                    <a:lnTo>
                      <a:pt x="6" y="1034"/>
                    </a:lnTo>
                    <a:lnTo>
                      <a:pt x="0" y="1029"/>
                    </a:lnTo>
                    <a:lnTo>
                      <a:pt x="34" y="100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9" name="Freeform 244"/>
              <p:cNvSpPr>
                <a:spLocks noChangeAspect="1"/>
              </p:cNvSpPr>
              <p:nvPr/>
            </p:nvSpPr>
            <p:spPr bwMode="auto">
              <a:xfrm>
                <a:off x="4274" y="3077"/>
                <a:ext cx="176" cy="118"/>
              </a:xfrm>
              <a:custGeom>
                <a:avLst/>
                <a:gdLst>
                  <a:gd name="T0" fmla="*/ 172 w 1463"/>
                  <a:gd name="T1" fmla="*/ 118 h 986"/>
                  <a:gd name="T2" fmla="*/ 174 w 1463"/>
                  <a:gd name="T3" fmla="*/ 118 h 986"/>
                  <a:gd name="T4" fmla="*/ 175 w 1463"/>
                  <a:gd name="T5" fmla="*/ 117 h 986"/>
                  <a:gd name="T6" fmla="*/ 176 w 1463"/>
                  <a:gd name="T7" fmla="*/ 115 h 986"/>
                  <a:gd name="T8" fmla="*/ 176 w 1463"/>
                  <a:gd name="T9" fmla="*/ 114 h 986"/>
                  <a:gd name="T10" fmla="*/ 176 w 1463"/>
                  <a:gd name="T11" fmla="*/ 4 h 986"/>
                  <a:gd name="T12" fmla="*/ 176 w 1463"/>
                  <a:gd name="T13" fmla="*/ 2 h 986"/>
                  <a:gd name="T14" fmla="*/ 175 w 1463"/>
                  <a:gd name="T15" fmla="*/ 1 h 986"/>
                  <a:gd name="T16" fmla="*/ 174 w 1463"/>
                  <a:gd name="T17" fmla="*/ 0 h 986"/>
                  <a:gd name="T18" fmla="*/ 173 w 1463"/>
                  <a:gd name="T19" fmla="*/ 0 h 986"/>
                  <a:gd name="T20" fmla="*/ 3 w 1463"/>
                  <a:gd name="T21" fmla="*/ 0 h 986"/>
                  <a:gd name="T22" fmla="*/ 2 w 1463"/>
                  <a:gd name="T23" fmla="*/ 0 h 986"/>
                  <a:gd name="T24" fmla="*/ 1 w 1463"/>
                  <a:gd name="T25" fmla="*/ 1 h 986"/>
                  <a:gd name="T26" fmla="*/ 0 w 1463"/>
                  <a:gd name="T27" fmla="*/ 2 h 986"/>
                  <a:gd name="T28" fmla="*/ 0 w 1463"/>
                  <a:gd name="T29" fmla="*/ 4 h 986"/>
                  <a:gd name="T30" fmla="*/ 0 w 1463"/>
                  <a:gd name="T31" fmla="*/ 114 h 986"/>
                  <a:gd name="T32" fmla="*/ 0 w 1463"/>
                  <a:gd name="T33" fmla="*/ 114 h 986"/>
                  <a:gd name="T34" fmla="*/ 0 w 1463"/>
                  <a:gd name="T35" fmla="*/ 115 h 986"/>
                  <a:gd name="T36" fmla="*/ 1 w 1463"/>
                  <a:gd name="T37" fmla="*/ 116 h 986"/>
                  <a:gd name="T38" fmla="*/ 1 w 1463"/>
                  <a:gd name="T39" fmla="*/ 117 h 986"/>
                  <a:gd name="T40" fmla="*/ 2 w 1463"/>
                  <a:gd name="T41" fmla="*/ 117 h 986"/>
                  <a:gd name="T42" fmla="*/ 3 w 1463"/>
                  <a:gd name="T43" fmla="*/ 118 h 986"/>
                  <a:gd name="T44" fmla="*/ 3 w 1463"/>
                  <a:gd name="T45" fmla="*/ 118 h 986"/>
                  <a:gd name="T46" fmla="*/ 4 w 1463"/>
                  <a:gd name="T47" fmla="*/ 118 h 986"/>
                  <a:gd name="T48" fmla="*/ 172 w 1463"/>
                  <a:gd name="T49" fmla="*/ 118 h 98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463" h="986">
                    <a:moveTo>
                      <a:pt x="1430" y="986"/>
                    </a:moveTo>
                    <a:lnTo>
                      <a:pt x="1443" y="983"/>
                    </a:lnTo>
                    <a:lnTo>
                      <a:pt x="1454" y="975"/>
                    </a:lnTo>
                    <a:lnTo>
                      <a:pt x="1461" y="962"/>
                    </a:lnTo>
                    <a:lnTo>
                      <a:pt x="1463" y="949"/>
                    </a:lnTo>
                    <a:lnTo>
                      <a:pt x="1463" y="30"/>
                    </a:lnTo>
                    <a:lnTo>
                      <a:pt x="1462" y="17"/>
                    </a:lnTo>
                    <a:lnTo>
                      <a:pt x="1457" y="8"/>
                    </a:lnTo>
                    <a:lnTo>
                      <a:pt x="1448" y="2"/>
                    </a:lnTo>
                    <a:lnTo>
                      <a:pt x="1436" y="0"/>
                    </a:lnTo>
                    <a:lnTo>
                      <a:pt x="28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7"/>
                    </a:lnTo>
                    <a:lnTo>
                      <a:pt x="0" y="30"/>
                    </a:lnTo>
                    <a:lnTo>
                      <a:pt x="0" y="949"/>
                    </a:lnTo>
                    <a:lnTo>
                      <a:pt x="1" y="956"/>
                    </a:lnTo>
                    <a:lnTo>
                      <a:pt x="2" y="962"/>
                    </a:lnTo>
                    <a:lnTo>
                      <a:pt x="5" y="969"/>
                    </a:lnTo>
                    <a:lnTo>
                      <a:pt x="10" y="975"/>
                    </a:lnTo>
                    <a:lnTo>
                      <a:pt x="15" y="979"/>
                    </a:lnTo>
                    <a:lnTo>
                      <a:pt x="22" y="983"/>
                    </a:lnTo>
                    <a:lnTo>
                      <a:pt x="27" y="985"/>
                    </a:lnTo>
                    <a:lnTo>
                      <a:pt x="34" y="986"/>
                    </a:lnTo>
                    <a:lnTo>
                      <a:pt x="1430" y="98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0" name="Freeform 245"/>
              <p:cNvSpPr>
                <a:spLocks noChangeAspect="1"/>
              </p:cNvSpPr>
              <p:nvPr/>
            </p:nvSpPr>
            <p:spPr bwMode="auto">
              <a:xfrm>
                <a:off x="4446" y="3190"/>
                <a:ext cx="4" cy="5"/>
              </a:xfrm>
              <a:custGeom>
                <a:avLst/>
                <a:gdLst>
                  <a:gd name="T0" fmla="*/ 3 w 38"/>
                  <a:gd name="T1" fmla="*/ 0 h 42"/>
                  <a:gd name="T2" fmla="*/ 3 w 38"/>
                  <a:gd name="T3" fmla="*/ 0 h 42"/>
                  <a:gd name="T4" fmla="*/ 3 w 38"/>
                  <a:gd name="T5" fmla="*/ 1 h 42"/>
                  <a:gd name="T6" fmla="*/ 2 w 38"/>
                  <a:gd name="T7" fmla="*/ 3 h 42"/>
                  <a:gd name="T8" fmla="*/ 1 w 38"/>
                  <a:gd name="T9" fmla="*/ 4 h 42"/>
                  <a:gd name="T10" fmla="*/ 0 w 38"/>
                  <a:gd name="T11" fmla="*/ 4 h 42"/>
                  <a:gd name="T12" fmla="*/ 0 w 38"/>
                  <a:gd name="T13" fmla="*/ 5 h 42"/>
                  <a:gd name="T14" fmla="*/ 1 w 38"/>
                  <a:gd name="T15" fmla="*/ 4 h 42"/>
                  <a:gd name="T16" fmla="*/ 3 w 38"/>
                  <a:gd name="T17" fmla="*/ 3 h 42"/>
                  <a:gd name="T18" fmla="*/ 4 w 38"/>
                  <a:gd name="T19" fmla="*/ 2 h 42"/>
                  <a:gd name="T20" fmla="*/ 4 w 38"/>
                  <a:gd name="T21" fmla="*/ 0 h 42"/>
                  <a:gd name="T22" fmla="*/ 4 w 38"/>
                  <a:gd name="T23" fmla="*/ 0 h 42"/>
                  <a:gd name="T24" fmla="*/ 3 w 38"/>
                  <a:gd name="T25" fmla="*/ 0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8" h="42">
                    <a:moveTo>
                      <a:pt x="29" y="0"/>
                    </a:moveTo>
                    <a:lnTo>
                      <a:pt x="29" y="0"/>
                    </a:lnTo>
                    <a:lnTo>
                      <a:pt x="28" y="12"/>
                    </a:lnTo>
                    <a:lnTo>
                      <a:pt x="22" y="24"/>
                    </a:lnTo>
                    <a:lnTo>
                      <a:pt x="12" y="30"/>
                    </a:lnTo>
                    <a:lnTo>
                      <a:pt x="0" y="33"/>
                    </a:lnTo>
                    <a:lnTo>
                      <a:pt x="0" y="42"/>
                    </a:lnTo>
                    <a:lnTo>
                      <a:pt x="14" y="37"/>
                    </a:lnTo>
                    <a:lnTo>
                      <a:pt x="27" y="28"/>
                    </a:lnTo>
                    <a:lnTo>
                      <a:pt x="35" y="14"/>
                    </a:lnTo>
                    <a:lnTo>
                      <a:pt x="38" y="0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1" name="Freeform 246"/>
              <p:cNvSpPr>
                <a:spLocks noChangeAspect="1"/>
              </p:cNvSpPr>
              <p:nvPr/>
            </p:nvSpPr>
            <p:spPr bwMode="auto">
              <a:xfrm>
                <a:off x="4449" y="3080"/>
                <a:ext cx="1" cy="110"/>
              </a:xfrm>
              <a:custGeom>
                <a:avLst/>
                <a:gdLst>
                  <a:gd name="T0" fmla="*/ 0 w 9"/>
                  <a:gd name="T1" fmla="*/ 0 h 923"/>
                  <a:gd name="T2" fmla="*/ 0 w 9"/>
                  <a:gd name="T3" fmla="*/ 0 h 923"/>
                  <a:gd name="T4" fmla="*/ 0 w 9"/>
                  <a:gd name="T5" fmla="*/ 110 h 923"/>
                  <a:gd name="T6" fmla="*/ 1 w 9"/>
                  <a:gd name="T7" fmla="*/ 110 h 923"/>
                  <a:gd name="T8" fmla="*/ 1 w 9"/>
                  <a:gd name="T9" fmla="*/ 0 h 923"/>
                  <a:gd name="T10" fmla="*/ 1 w 9"/>
                  <a:gd name="T11" fmla="*/ 0 h 923"/>
                  <a:gd name="T12" fmla="*/ 1 w 9"/>
                  <a:gd name="T13" fmla="*/ 0 h 923"/>
                  <a:gd name="T14" fmla="*/ 1 w 9"/>
                  <a:gd name="T15" fmla="*/ 0 h 923"/>
                  <a:gd name="T16" fmla="*/ 0 w 9"/>
                  <a:gd name="T17" fmla="*/ 0 h 923"/>
                  <a:gd name="T18" fmla="*/ 0 w 9"/>
                  <a:gd name="T19" fmla="*/ 0 h 923"/>
                  <a:gd name="T20" fmla="*/ 0 w 9"/>
                  <a:gd name="T21" fmla="*/ 0 h 9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23">
                    <a:moveTo>
                      <a:pt x="0" y="4"/>
                    </a:moveTo>
                    <a:lnTo>
                      <a:pt x="0" y="4"/>
                    </a:lnTo>
                    <a:lnTo>
                      <a:pt x="0" y="923"/>
                    </a:lnTo>
                    <a:lnTo>
                      <a:pt x="9" y="923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2" name="Freeform 247"/>
              <p:cNvSpPr>
                <a:spLocks noChangeAspect="1"/>
              </p:cNvSpPr>
              <p:nvPr/>
            </p:nvSpPr>
            <p:spPr bwMode="auto">
              <a:xfrm>
                <a:off x="4446" y="3076"/>
                <a:ext cx="4" cy="4"/>
              </a:xfrm>
              <a:custGeom>
                <a:avLst/>
                <a:gdLst>
                  <a:gd name="T0" fmla="*/ 1 w 37"/>
                  <a:gd name="T1" fmla="*/ 1 h 34"/>
                  <a:gd name="T2" fmla="*/ 1 w 37"/>
                  <a:gd name="T3" fmla="*/ 1 h 34"/>
                  <a:gd name="T4" fmla="*/ 2 w 37"/>
                  <a:gd name="T5" fmla="*/ 1 h 34"/>
                  <a:gd name="T6" fmla="*/ 2 w 37"/>
                  <a:gd name="T7" fmla="*/ 2 h 34"/>
                  <a:gd name="T8" fmla="*/ 3 w 37"/>
                  <a:gd name="T9" fmla="*/ 3 h 34"/>
                  <a:gd name="T10" fmla="*/ 3 w 37"/>
                  <a:gd name="T11" fmla="*/ 4 h 34"/>
                  <a:gd name="T12" fmla="*/ 4 w 37"/>
                  <a:gd name="T13" fmla="*/ 4 h 34"/>
                  <a:gd name="T14" fmla="*/ 4 w 37"/>
                  <a:gd name="T15" fmla="*/ 2 h 34"/>
                  <a:gd name="T16" fmla="*/ 3 w 37"/>
                  <a:gd name="T17" fmla="*/ 1 h 34"/>
                  <a:gd name="T18" fmla="*/ 2 w 37"/>
                  <a:gd name="T19" fmla="*/ 0 h 34"/>
                  <a:gd name="T20" fmla="*/ 1 w 37"/>
                  <a:gd name="T21" fmla="*/ 0 h 34"/>
                  <a:gd name="T22" fmla="*/ 1 w 37"/>
                  <a:gd name="T23" fmla="*/ 0 h 34"/>
                  <a:gd name="T24" fmla="*/ 1 w 37"/>
                  <a:gd name="T25" fmla="*/ 0 h 34"/>
                  <a:gd name="T26" fmla="*/ 0 w 37"/>
                  <a:gd name="T27" fmla="*/ 0 h 34"/>
                  <a:gd name="T28" fmla="*/ 0 w 37"/>
                  <a:gd name="T29" fmla="*/ 0 h 34"/>
                  <a:gd name="T30" fmla="*/ 0 w 37"/>
                  <a:gd name="T31" fmla="*/ 1 h 34"/>
                  <a:gd name="T32" fmla="*/ 1 w 37"/>
                  <a:gd name="T33" fmla="*/ 1 h 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7" h="34">
                    <a:moveTo>
                      <a:pt x="5" y="9"/>
                    </a:moveTo>
                    <a:lnTo>
                      <a:pt x="5" y="9"/>
                    </a:lnTo>
                    <a:lnTo>
                      <a:pt x="16" y="10"/>
                    </a:lnTo>
                    <a:lnTo>
                      <a:pt x="23" y="15"/>
                    </a:lnTo>
                    <a:lnTo>
                      <a:pt x="28" y="23"/>
                    </a:lnTo>
                    <a:lnTo>
                      <a:pt x="28" y="34"/>
                    </a:lnTo>
                    <a:lnTo>
                      <a:pt x="37" y="34"/>
                    </a:lnTo>
                    <a:lnTo>
                      <a:pt x="35" y="20"/>
                    </a:lnTo>
                    <a:lnTo>
                      <a:pt x="28" y="10"/>
                    </a:lnTo>
                    <a:lnTo>
                      <a:pt x="19" y="3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3" name="Freeform 248"/>
              <p:cNvSpPr>
                <a:spLocks noChangeAspect="1"/>
              </p:cNvSpPr>
              <p:nvPr/>
            </p:nvSpPr>
            <p:spPr bwMode="auto">
              <a:xfrm>
                <a:off x="4277" y="3076"/>
                <a:ext cx="169" cy="1"/>
              </a:xfrm>
              <a:custGeom>
                <a:avLst/>
                <a:gdLst>
                  <a:gd name="T0" fmla="*/ 0 w 1412"/>
                  <a:gd name="T1" fmla="*/ 1 h 9"/>
                  <a:gd name="T2" fmla="*/ 0 w 1412"/>
                  <a:gd name="T3" fmla="*/ 1 h 9"/>
                  <a:gd name="T4" fmla="*/ 169 w 1412"/>
                  <a:gd name="T5" fmla="*/ 1 h 9"/>
                  <a:gd name="T6" fmla="*/ 169 w 1412"/>
                  <a:gd name="T7" fmla="*/ 0 h 9"/>
                  <a:gd name="T8" fmla="*/ 0 w 1412"/>
                  <a:gd name="T9" fmla="*/ 0 h 9"/>
                  <a:gd name="T10" fmla="*/ 0 w 1412"/>
                  <a:gd name="T11" fmla="*/ 0 h 9"/>
                  <a:gd name="T12" fmla="*/ 0 w 1412"/>
                  <a:gd name="T13" fmla="*/ 0 h 9"/>
                  <a:gd name="T14" fmla="*/ 0 w 1412"/>
                  <a:gd name="T15" fmla="*/ 0 h 9"/>
                  <a:gd name="T16" fmla="*/ 0 w 1412"/>
                  <a:gd name="T17" fmla="*/ 0 h 9"/>
                  <a:gd name="T18" fmla="*/ 0 w 1412"/>
                  <a:gd name="T19" fmla="*/ 1 h 9"/>
                  <a:gd name="T20" fmla="*/ 0 w 1412"/>
                  <a:gd name="T21" fmla="*/ 1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12" h="9">
                    <a:moveTo>
                      <a:pt x="4" y="9"/>
                    </a:moveTo>
                    <a:lnTo>
                      <a:pt x="4" y="9"/>
                    </a:lnTo>
                    <a:lnTo>
                      <a:pt x="1412" y="9"/>
                    </a:lnTo>
                    <a:lnTo>
                      <a:pt x="1412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4" name="Freeform 249"/>
              <p:cNvSpPr>
                <a:spLocks noChangeAspect="1"/>
              </p:cNvSpPr>
              <p:nvPr/>
            </p:nvSpPr>
            <p:spPr bwMode="auto">
              <a:xfrm>
                <a:off x="4274" y="3076"/>
                <a:ext cx="4" cy="4"/>
              </a:xfrm>
              <a:custGeom>
                <a:avLst/>
                <a:gdLst>
                  <a:gd name="T0" fmla="*/ 1 w 33"/>
                  <a:gd name="T1" fmla="*/ 4 h 34"/>
                  <a:gd name="T2" fmla="*/ 1 w 33"/>
                  <a:gd name="T3" fmla="*/ 4 h 34"/>
                  <a:gd name="T4" fmla="*/ 1 w 33"/>
                  <a:gd name="T5" fmla="*/ 3 h 34"/>
                  <a:gd name="T6" fmla="*/ 2 w 33"/>
                  <a:gd name="T7" fmla="*/ 2 h 34"/>
                  <a:gd name="T8" fmla="*/ 3 w 33"/>
                  <a:gd name="T9" fmla="*/ 1 h 34"/>
                  <a:gd name="T10" fmla="*/ 4 w 33"/>
                  <a:gd name="T11" fmla="*/ 1 h 34"/>
                  <a:gd name="T12" fmla="*/ 4 w 33"/>
                  <a:gd name="T13" fmla="*/ 0 h 34"/>
                  <a:gd name="T14" fmla="*/ 2 w 33"/>
                  <a:gd name="T15" fmla="*/ 0 h 34"/>
                  <a:gd name="T16" fmla="*/ 1 w 33"/>
                  <a:gd name="T17" fmla="*/ 1 h 34"/>
                  <a:gd name="T18" fmla="*/ 0 w 33"/>
                  <a:gd name="T19" fmla="*/ 2 h 34"/>
                  <a:gd name="T20" fmla="*/ 0 w 33"/>
                  <a:gd name="T21" fmla="*/ 4 h 34"/>
                  <a:gd name="T22" fmla="*/ 0 w 33"/>
                  <a:gd name="T23" fmla="*/ 4 h 34"/>
                  <a:gd name="T24" fmla="*/ 1 w 33"/>
                  <a:gd name="T25" fmla="*/ 4 h 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3" h="34">
                    <a:moveTo>
                      <a:pt x="9" y="34"/>
                    </a:moveTo>
                    <a:lnTo>
                      <a:pt x="9" y="34"/>
                    </a:lnTo>
                    <a:lnTo>
                      <a:pt x="10" y="23"/>
                    </a:lnTo>
                    <a:lnTo>
                      <a:pt x="15" y="15"/>
                    </a:lnTo>
                    <a:lnTo>
                      <a:pt x="22" y="10"/>
                    </a:lnTo>
                    <a:lnTo>
                      <a:pt x="33" y="9"/>
                    </a:lnTo>
                    <a:lnTo>
                      <a:pt x="33" y="0"/>
                    </a:lnTo>
                    <a:lnTo>
                      <a:pt x="20" y="3"/>
                    </a:lnTo>
                    <a:lnTo>
                      <a:pt x="10" y="10"/>
                    </a:lnTo>
                    <a:lnTo>
                      <a:pt x="3" y="20"/>
                    </a:lnTo>
                    <a:lnTo>
                      <a:pt x="0" y="34"/>
                    </a:lnTo>
                    <a:lnTo>
                      <a:pt x="9" y="3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5" name="Freeform 250"/>
              <p:cNvSpPr>
                <a:spLocks noChangeAspect="1"/>
              </p:cNvSpPr>
              <p:nvPr/>
            </p:nvSpPr>
            <p:spPr bwMode="auto">
              <a:xfrm>
                <a:off x="4274" y="3080"/>
                <a:ext cx="1" cy="111"/>
              </a:xfrm>
              <a:custGeom>
                <a:avLst/>
                <a:gdLst>
                  <a:gd name="T0" fmla="*/ 1 w 9"/>
                  <a:gd name="T1" fmla="*/ 110 h 924"/>
                  <a:gd name="T2" fmla="*/ 1 w 9"/>
                  <a:gd name="T3" fmla="*/ 110 h 924"/>
                  <a:gd name="T4" fmla="*/ 1 w 9"/>
                  <a:gd name="T5" fmla="*/ 0 h 924"/>
                  <a:gd name="T6" fmla="*/ 0 w 9"/>
                  <a:gd name="T7" fmla="*/ 0 h 924"/>
                  <a:gd name="T8" fmla="*/ 0 w 9"/>
                  <a:gd name="T9" fmla="*/ 110 h 924"/>
                  <a:gd name="T10" fmla="*/ 0 w 9"/>
                  <a:gd name="T11" fmla="*/ 110 h 924"/>
                  <a:gd name="T12" fmla="*/ 0 w 9"/>
                  <a:gd name="T13" fmla="*/ 110 h 924"/>
                  <a:gd name="T14" fmla="*/ 0 w 9"/>
                  <a:gd name="T15" fmla="*/ 111 h 924"/>
                  <a:gd name="T16" fmla="*/ 1 w 9"/>
                  <a:gd name="T17" fmla="*/ 111 h 924"/>
                  <a:gd name="T18" fmla="*/ 1 w 9"/>
                  <a:gd name="T19" fmla="*/ 111 h 924"/>
                  <a:gd name="T20" fmla="*/ 1 w 9"/>
                  <a:gd name="T21" fmla="*/ 110 h 92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24">
                    <a:moveTo>
                      <a:pt x="9" y="919"/>
                    </a:moveTo>
                    <a:lnTo>
                      <a:pt x="9" y="91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19"/>
                    </a:lnTo>
                    <a:lnTo>
                      <a:pt x="1" y="923"/>
                    </a:lnTo>
                    <a:lnTo>
                      <a:pt x="5" y="924"/>
                    </a:lnTo>
                    <a:lnTo>
                      <a:pt x="8" y="923"/>
                    </a:lnTo>
                    <a:lnTo>
                      <a:pt x="9" y="91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6" name="Freeform 251"/>
              <p:cNvSpPr>
                <a:spLocks noChangeAspect="1"/>
              </p:cNvSpPr>
              <p:nvPr/>
            </p:nvSpPr>
            <p:spPr bwMode="auto">
              <a:xfrm>
                <a:off x="4274" y="3190"/>
                <a:ext cx="5" cy="5"/>
              </a:xfrm>
              <a:custGeom>
                <a:avLst/>
                <a:gdLst>
                  <a:gd name="T0" fmla="*/ 4 w 44"/>
                  <a:gd name="T1" fmla="*/ 4 h 42"/>
                  <a:gd name="T2" fmla="*/ 4 w 44"/>
                  <a:gd name="T3" fmla="*/ 4 h 42"/>
                  <a:gd name="T4" fmla="*/ 4 w 44"/>
                  <a:gd name="T5" fmla="*/ 4 h 42"/>
                  <a:gd name="T6" fmla="*/ 3 w 44"/>
                  <a:gd name="T7" fmla="*/ 4 h 42"/>
                  <a:gd name="T8" fmla="*/ 3 w 44"/>
                  <a:gd name="T9" fmla="*/ 3 h 42"/>
                  <a:gd name="T10" fmla="*/ 2 w 44"/>
                  <a:gd name="T11" fmla="*/ 3 h 42"/>
                  <a:gd name="T12" fmla="*/ 2 w 44"/>
                  <a:gd name="T13" fmla="*/ 2 h 42"/>
                  <a:gd name="T14" fmla="*/ 1 w 44"/>
                  <a:gd name="T15" fmla="*/ 1 h 42"/>
                  <a:gd name="T16" fmla="*/ 1 w 44"/>
                  <a:gd name="T17" fmla="*/ 1 h 42"/>
                  <a:gd name="T18" fmla="*/ 1 w 44"/>
                  <a:gd name="T19" fmla="*/ 0 h 42"/>
                  <a:gd name="T20" fmla="*/ 0 w 44"/>
                  <a:gd name="T21" fmla="*/ 0 h 42"/>
                  <a:gd name="T22" fmla="*/ 0 w 44"/>
                  <a:gd name="T23" fmla="*/ 1 h 42"/>
                  <a:gd name="T24" fmla="*/ 0 w 44"/>
                  <a:gd name="T25" fmla="*/ 2 h 42"/>
                  <a:gd name="T26" fmla="*/ 1 w 44"/>
                  <a:gd name="T27" fmla="*/ 3 h 42"/>
                  <a:gd name="T28" fmla="*/ 1 w 44"/>
                  <a:gd name="T29" fmla="*/ 3 h 42"/>
                  <a:gd name="T30" fmla="*/ 2 w 44"/>
                  <a:gd name="T31" fmla="*/ 4 h 42"/>
                  <a:gd name="T32" fmla="*/ 3 w 44"/>
                  <a:gd name="T33" fmla="*/ 4 h 42"/>
                  <a:gd name="T34" fmla="*/ 4 w 44"/>
                  <a:gd name="T35" fmla="*/ 5 h 42"/>
                  <a:gd name="T36" fmla="*/ 4 w 44"/>
                  <a:gd name="T37" fmla="*/ 5 h 42"/>
                  <a:gd name="T38" fmla="*/ 4 w 44"/>
                  <a:gd name="T39" fmla="*/ 5 h 42"/>
                  <a:gd name="T40" fmla="*/ 4 w 44"/>
                  <a:gd name="T41" fmla="*/ 5 h 42"/>
                  <a:gd name="T42" fmla="*/ 5 w 44"/>
                  <a:gd name="T43" fmla="*/ 5 h 42"/>
                  <a:gd name="T44" fmla="*/ 5 w 44"/>
                  <a:gd name="T45" fmla="*/ 4 h 42"/>
                  <a:gd name="T46" fmla="*/ 5 w 44"/>
                  <a:gd name="T47" fmla="*/ 4 h 42"/>
                  <a:gd name="T48" fmla="*/ 4 w 44"/>
                  <a:gd name="T49" fmla="*/ 4 h 4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44" h="42">
                    <a:moveTo>
                      <a:pt x="39" y="33"/>
                    </a:moveTo>
                    <a:lnTo>
                      <a:pt x="39" y="33"/>
                    </a:lnTo>
                    <a:lnTo>
                      <a:pt x="33" y="33"/>
                    </a:lnTo>
                    <a:lnTo>
                      <a:pt x="28" y="30"/>
                    </a:lnTo>
                    <a:lnTo>
                      <a:pt x="22" y="27"/>
                    </a:lnTo>
                    <a:lnTo>
                      <a:pt x="17" y="24"/>
                    </a:lnTo>
                    <a:lnTo>
                      <a:pt x="14" y="18"/>
                    </a:lnTo>
                    <a:lnTo>
                      <a:pt x="10" y="12"/>
                    </a:lnTo>
                    <a:lnTo>
                      <a:pt x="9" y="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7"/>
                    </a:lnTo>
                    <a:lnTo>
                      <a:pt x="3" y="14"/>
                    </a:lnTo>
                    <a:lnTo>
                      <a:pt x="7" y="22"/>
                    </a:lnTo>
                    <a:lnTo>
                      <a:pt x="13" y="28"/>
                    </a:lnTo>
                    <a:lnTo>
                      <a:pt x="17" y="34"/>
                    </a:lnTo>
                    <a:lnTo>
                      <a:pt x="25" y="37"/>
                    </a:lnTo>
                    <a:lnTo>
                      <a:pt x="31" y="40"/>
                    </a:lnTo>
                    <a:lnTo>
                      <a:pt x="39" y="42"/>
                    </a:lnTo>
                    <a:lnTo>
                      <a:pt x="43" y="41"/>
                    </a:lnTo>
                    <a:lnTo>
                      <a:pt x="44" y="37"/>
                    </a:lnTo>
                    <a:lnTo>
                      <a:pt x="43" y="34"/>
                    </a:lnTo>
                    <a:lnTo>
                      <a:pt x="39" y="33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7" name="Freeform 252"/>
              <p:cNvSpPr>
                <a:spLocks noChangeAspect="1"/>
              </p:cNvSpPr>
              <p:nvPr/>
            </p:nvSpPr>
            <p:spPr bwMode="auto">
              <a:xfrm>
                <a:off x="4278" y="3194"/>
                <a:ext cx="168" cy="1"/>
              </a:xfrm>
              <a:custGeom>
                <a:avLst/>
                <a:gdLst>
                  <a:gd name="T0" fmla="*/ 167 w 1401"/>
                  <a:gd name="T1" fmla="*/ 0 h 9"/>
                  <a:gd name="T2" fmla="*/ 167 w 1401"/>
                  <a:gd name="T3" fmla="*/ 0 h 9"/>
                  <a:gd name="T4" fmla="*/ 0 w 1401"/>
                  <a:gd name="T5" fmla="*/ 0 h 9"/>
                  <a:gd name="T6" fmla="*/ 0 w 1401"/>
                  <a:gd name="T7" fmla="*/ 1 h 9"/>
                  <a:gd name="T8" fmla="*/ 167 w 1401"/>
                  <a:gd name="T9" fmla="*/ 1 h 9"/>
                  <a:gd name="T10" fmla="*/ 167 w 1401"/>
                  <a:gd name="T11" fmla="*/ 1 h 9"/>
                  <a:gd name="T12" fmla="*/ 167 w 1401"/>
                  <a:gd name="T13" fmla="*/ 1 h 9"/>
                  <a:gd name="T14" fmla="*/ 168 w 1401"/>
                  <a:gd name="T15" fmla="*/ 1 h 9"/>
                  <a:gd name="T16" fmla="*/ 168 w 1401"/>
                  <a:gd name="T17" fmla="*/ 0 h 9"/>
                  <a:gd name="T18" fmla="*/ 168 w 1401"/>
                  <a:gd name="T19" fmla="*/ 0 h 9"/>
                  <a:gd name="T20" fmla="*/ 167 w 1401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01" h="9">
                    <a:moveTo>
                      <a:pt x="1396" y="0"/>
                    </a:moveTo>
                    <a:lnTo>
                      <a:pt x="139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396" y="9"/>
                    </a:lnTo>
                    <a:lnTo>
                      <a:pt x="1399" y="8"/>
                    </a:lnTo>
                    <a:lnTo>
                      <a:pt x="1401" y="4"/>
                    </a:lnTo>
                    <a:lnTo>
                      <a:pt x="1399" y="1"/>
                    </a:lnTo>
                    <a:lnTo>
                      <a:pt x="1396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8" name="Freeform 253"/>
              <p:cNvSpPr>
                <a:spLocks noChangeAspect="1"/>
              </p:cNvSpPr>
              <p:nvPr/>
            </p:nvSpPr>
            <p:spPr bwMode="auto">
              <a:xfrm>
                <a:off x="4271" y="3197"/>
                <a:ext cx="4" cy="2"/>
              </a:xfrm>
              <a:custGeom>
                <a:avLst/>
                <a:gdLst>
                  <a:gd name="T0" fmla="*/ 3 w 35"/>
                  <a:gd name="T1" fmla="*/ 1 h 19"/>
                  <a:gd name="T2" fmla="*/ 3 w 35"/>
                  <a:gd name="T3" fmla="*/ 1 h 19"/>
                  <a:gd name="T4" fmla="*/ 3 w 35"/>
                  <a:gd name="T5" fmla="*/ 1 h 19"/>
                  <a:gd name="T6" fmla="*/ 2 w 35"/>
                  <a:gd name="T7" fmla="*/ 1 h 19"/>
                  <a:gd name="T8" fmla="*/ 1 w 35"/>
                  <a:gd name="T9" fmla="*/ 0 h 19"/>
                  <a:gd name="T10" fmla="*/ 1 w 35"/>
                  <a:gd name="T11" fmla="*/ 0 h 19"/>
                  <a:gd name="T12" fmla="*/ 0 w 35"/>
                  <a:gd name="T13" fmla="*/ 0 h 19"/>
                  <a:gd name="T14" fmla="*/ 1 w 35"/>
                  <a:gd name="T15" fmla="*/ 1 h 19"/>
                  <a:gd name="T16" fmla="*/ 2 w 35"/>
                  <a:gd name="T17" fmla="*/ 2 h 19"/>
                  <a:gd name="T18" fmla="*/ 3 w 35"/>
                  <a:gd name="T19" fmla="*/ 2 h 19"/>
                  <a:gd name="T20" fmla="*/ 3 w 35"/>
                  <a:gd name="T21" fmla="*/ 2 h 19"/>
                  <a:gd name="T22" fmla="*/ 3 w 35"/>
                  <a:gd name="T23" fmla="*/ 2 h 19"/>
                  <a:gd name="T24" fmla="*/ 3 w 35"/>
                  <a:gd name="T25" fmla="*/ 2 h 19"/>
                  <a:gd name="T26" fmla="*/ 4 w 35"/>
                  <a:gd name="T27" fmla="*/ 2 h 19"/>
                  <a:gd name="T28" fmla="*/ 4 w 35"/>
                  <a:gd name="T29" fmla="*/ 2 h 19"/>
                  <a:gd name="T30" fmla="*/ 4 w 35"/>
                  <a:gd name="T31" fmla="*/ 1 h 19"/>
                  <a:gd name="T32" fmla="*/ 3 w 35"/>
                  <a:gd name="T33" fmla="*/ 1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5" h="19">
                    <a:moveTo>
                      <a:pt x="30" y="10"/>
                    </a:moveTo>
                    <a:lnTo>
                      <a:pt x="30" y="10"/>
                    </a:lnTo>
                    <a:lnTo>
                      <a:pt x="22" y="10"/>
                    </a:lnTo>
                    <a:lnTo>
                      <a:pt x="17" y="8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0" y="4"/>
                    </a:lnTo>
                    <a:lnTo>
                      <a:pt x="6" y="10"/>
                    </a:lnTo>
                    <a:lnTo>
                      <a:pt x="14" y="15"/>
                    </a:lnTo>
                    <a:lnTo>
                      <a:pt x="22" y="17"/>
                    </a:lnTo>
                    <a:lnTo>
                      <a:pt x="30" y="19"/>
                    </a:lnTo>
                    <a:lnTo>
                      <a:pt x="34" y="18"/>
                    </a:lnTo>
                    <a:lnTo>
                      <a:pt x="35" y="15"/>
                    </a:lnTo>
                    <a:lnTo>
                      <a:pt x="34" y="11"/>
                    </a:lnTo>
                    <a:lnTo>
                      <a:pt x="30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9" name="Freeform 254"/>
              <p:cNvSpPr>
                <a:spLocks noChangeAspect="1"/>
              </p:cNvSpPr>
              <p:nvPr/>
            </p:nvSpPr>
            <p:spPr bwMode="auto">
              <a:xfrm>
                <a:off x="4275" y="3198"/>
                <a:ext cx="175" cy="1"/>
              </a:xfrm>
              <a:custGeom>
                <a:avLst/>
                <a:gdLst>
                  <a:gd name="T0" fmla="*/ 175 w 1458"/>
                  <a:gd name="T1" fmla="*/ 0 h 9"/>
                  <a:gd name="T2" fmla="*/ 175 w 1458"/>
                  <a:gd name="T3" fmla="*/ 0 h 9"/>
                  <a:gd name="T4" fmla="*/ 0 w 1458"/>
                  <a:gd name="T5" fmla="*/ 0 h 9"/>
                  <a:gd name="T6" fmla="*/ 0 w 1458"/>
                  <a:gd name="T7" fmla="*/ 1 h 9"/>
                  <a:gd name="T8" fmla="*/ 175 w 1458"/>
                  <a:gd name="T9" fmla="*/ 1 h 9"/>
                  <a:gd name="T10" fmla="*/ 175 w 1458"/>
                  <a:gd name="T11" fmla="*/ 1 h 9"/>
                  <a:gd name="T12" fmla="*/ 175 w 1458"/>
                  <a:gd name="T13" fmla="*/ 1 h 9"/>
                  <a:gd name="T14" fmla="*/ 175 w 1458"/>
                  <a:gd name="T15" fmla="*/ 1 h 9"/>
                  <a:gd name="T16" fmla="*/ 175 w 1458"/>
                  <a:gd name="T17" fmla="*/ 1 h 9"/>
                  <a:gd name="T18" fmla="*/ 175 w 1458"/>
                  <a:gd name="T19" fmla="*/ 0 h 9"/>
                  <a:gd name="T20" fmla="*/ 175 w 1458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8" h="9">
                    <a:moveTo>
                      <a:pt x="1454" y="0"/>
                    </a:moveTo>
                    <a:lnTo>
                      <a:pt x="1454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454" y="9"/>
                    </a:lnTo>
                    <a:lnTo>
                      <a:pt x="1457" y="8"/>
                    </a:lnTo>
                    <a:lnTo>
                      <a:pt x="1458" y="5"/>
                    </a:lnTo>
                    <a:lnTo>
                      <a:pt x="1457" y="1"/>
                    </a:lnTo>
                    <a:lnTo>
                      <a:pt x="1454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0" name="Freeform 255"/>
              <p:cNvSpPr>
                <a:spLocks noChangeAspect="1"/>
              </p:cNvSpPr>
              <p:nvPr/>
            </p:nvSpPr>
            <p:spPr bwMode="auto">
              <a:xfrm>
                <a:off x="4449" y="3193"/>
                <a:ext cx="5" cy="6"/>
              </a:xfrm>
              <a:custGeom>
                <a:avLst/>
                <a:gdLst>
                  <a:gd name="T0" fmla="*/ 4 w 42"/>
                  <a:gd name="T1" fmla="*/ 0 h 47"/>
                  <a:gd name="T2" fmla="*/ 4 w 42"/>
                  <a:gd name="T3" fmla="*/ 0 h 47"/>
                  <a:gd name="T4" fmla="*/ 4 w 42"/>
                  <a:gd name="T5" fmla="*/ 1 h 47"/>
                  <a:gd name="T6" fmla="*/ 4 w 42"/>
                  <a:gd name="T7" fmla="*/ 2 h 47"/>
                  <a:gd name="T8" fmla="*/ 3 w 42"/>
                  <a:gd name="T9" fmla="*/ 3 h 47"/>
                  <a:gd name="T10" fmla="*/ 3 w 42"/>
                  <a:gd name="T11" fmla="*/ 4 h 47"/>
                  <a:gd name="T12" fmla="*/ 2 w 42"/>
                  <a:gd name="T13" fmla="*/ 4 h 47"/>
                  <a:gd name="T14" fmla="*/ 2 w 42"/>
                  <a:gd name="T15" fmla="*/ 5 h 47"/>
                  <a:gd name="T16" fmla="*/ 1 w 42"/>
                  <a:gd name="T17" fmla="*/ 5 h 47"/>
                  <a:gd name="T18" fmla="*/ 0 w 42"/>
                  <a:gd name="T19" fmla="*/ 5 h 47"/>
                  <a:gd name="T20" fmla="*/ 0 w 42"/>
                  <a:gd name="T21" fmla="*/ 6 h 47"/>
                  <a:gd name="T22" fmla="*/ 1 w 42"/>
                  <a:gd name="T23" fmla="*/ 6 h 47"/>
                  <a:gd name="T24" fmla="*/ 2 w 42"/>
                  <a:gd name="T25" fmla="*/ 5 h 47"/>
                  <a:gd name="T26" fmla="*/ 3 w 42"/>
                  <a:gd name="T27" fmla="*/ 5 h 47"/>
                  <a:gd name="T28" fmla="*/ 4 w 42"/>
                  <a:gd name="T29" fmla="*/ 4 h 47"/>
                  <a:gd name="T30" fmla="*/ 4 w 42"/>
                  <a:gd name="T31" fmla="*/ 3 h 47"/>
                  <a:gd name="T32" fmla="*/ 5 w 42"/>
                  <a:gd name="T33" fmla="*/ 2 h 47"/>
                  <a:gd name="T34" fmla="*/ 5 w 42"/>
                  <a:gd name="T35" fmla="*/ 1 h 47"/>
                  <a:gd name="T36" fmla="*/ 5 w 42"/>
                  <a:gd name="T37" fmla="*/ 0 h 47"/>
                  <a:gd name="T38" fmla="*/ 5 w 42"/>
                  <a:gd name="T39" fmla="*/ 0 h 47"/>
                  <a:gd name="T40" fmla="*/ 4 w 42"/>
                  <a:gd name="T41" fmla="*/ 0 h 4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2" h="47">
                    <a:moveTo>
                      <a:pt x="33" y="0"/>
                    </a:moveTo>
                    <a:lnTo>
                      <a:pt x="33" y="0"/>
                    </a:lnTo>
                    <a:lnTo>
                      <a:pt x="33" y="8"/>
                    </a:lnTo>
                    <a:lnTo>
                      <a:pt x="32" y="15"/>
                    </a:lnTo>
                    <a:lnTo>
                      <a:pt x="29" y="21"/>
                    </a:lnTo>
                    <a:lnTo>
                      <a:pt x="25" y="28"/>
                    </a:lnTo>
                    <a:lnTo>
                      <a:pt x="19" y="31"/>
                    </a:lnTo>
                    <a:lnTo>
                      <a:pt x="14" y="36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47"/>
                    </a:lnTo>
                    <a:lnTo>
                      <a:pt x="8" y="45"/>
                    </a:lnTo>
                    <a:lnTo>
                      <a:pt x="16" y="43"/>
                    </a:lnTo>
                    <a:lnTo>
                      <a:pt x="24" y="38"/>
                    </a:lnTo>
                    <a:lnTo>
                      <a:pt x="30" y="32"/>
                    </a:lnTo>
                    <a:lnTo>
                      <a:pt x="36" y="25"/>
                    </a:lnTo>
                    <a:lnTo>
                      <a:pt x="39" y="17"/>
                    </a:lnTo>
                    <a:lnTo>
                      <a:pt x="40" y="8"/>
                    </a:lnTo>
                    <a:lnTo>
                      <a:pt x="42" y="0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1" name="Freeform 256"/>
              <p:cNvSpPr>
                <a:spLocks noChangeAspect="1"/>
              </p:cNvSpPr>
              <p:nvPr/>
            </p:nvSpPr>
            <p:spPr bwMode="auto">
              <a:xfrm>
                <a:off x="4453" y="3076"/>
                <a:ext cx="1" cy="117"/>
              </a:xfrm>
              <a:custGeom>
                <a:avLst/>
                <a:gdLst>
                  <a:gd name="T0" fmla="*/ 0 w 9"/>
                  <a:gd name="T1" fmla="*/ 0 h 979"/>
                  <a:gd name="T2" fmla="*/ 0 w 9"/>
                  <a:gd name="T3" fmla="*/ 0 h 979"/>
                  <a:gd name="T4" fmla="*/ 0 w 9"/>
                  <a:gd name="T5" fmla="*/ 117 h 979"/>
                  <a:gd name="T6" fmla="*/ 1 w 9"/>
                  <a:gd name="T7" fmla="*/ 117 h 979"/>
                  <a:gd name="T8" fmla="*/ 1 w 9"/>
                  <a:gd name="T9" fmla="*/ 0 h 979"/>
                  <a:gd name="T10" fmla="*/ 1 w 9"/>
                  <a:gd name="T11" fmla="*/ 0 h 979"/>
                  <a:gd name="T12" fmla="*/ 1 w 9"/>
                  <a:gd name="T13" fmla="*/ 0 h 979"/>
                  <a:gd name="T14" fmla="*/ 1 w 9"/>
                  <a:gd name="T15" fmla="*/ 0 h 979"/>
                  <a:gd name="T16" fmla="*/ 1 w 9"/>
                  <a:gd name="T17" fmla="*/ 0 h 979"/>
                  <a:gd name="T18" fmla="*/ 0 w 9"/>
                  <a:gd name="T19" fmla="*/ 0 h 979"/>
                  <a:gd name="T20" fmla="*/ 0 w 9"/>
                  <a:gd name="T21" fmla="*/ 0 h 97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79">
                    <a:moveTo>
                      <a:pt x="0" y="4"/>
                    </a:moveTo>
                    <a:lnTo>
                      <a:pt x="0" y="4"/>
                    </a:lnTo>
                    <a:lnTo>
                      <a:pt x="0" y="979"/>
                    </a:lnTo>
                    <a:lnTo>
                      <a:pt x="9" y="979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2" name="Freeform 257"/>
              <p:cNvSpPr>
                <a:spLocks noChangeAspect="1"/>
              </p:cNvSpPr>
              <p:nvPr/>
            </p:nvSpPr>
            <p:spPr bwMode="auto">
              <a:xfrm>
                <a:off x="4452" y="3073"/>
                <a:ext cx="2" cy="4"/>
              </a:xfrm>
              <a:custGeom>
                <a:avLst/>
                <a:gdLst>
                  <a:gd name="T0" fmla="*/ 0 w 16"/>
                  <a:gd name="T1" fmla="*/ 1 h 27"/>
                  <a:gd name="T2" fmla="*/ 0 w 16"/>
                  <a:gd name="T3" fmla="*/ 1 h 27"/>
                  <a:gd name="T4" fmla="*/ 1 w 16"/>
                  <a:gd name="T5" fmla="*/ 1 h 27"/>
                  <a:gd name="T6" fmla="*/ 1 w 16"/>
                  <a:gd name="T7" fmla="*/ 2 h 27"/>
                  <a:gd name="T8" fmla="*/ 1 w 16"/>
                  <a:gd name="T9" fmla="*/ 3 h 27"/>
                  <a:gd name="T10" fmla="*/ 1 w 16"/>
                  <a:gd name="T11" fmla="*/ 4 h 27"/>
                  <a:gd name="T12" fmla="*/ 2 w 16"/>
                  <a:gd name="T13" fmla="*/ 4 h 27"/>
                  <a:gd name="T14" fmla="*/ 2 w 16"/>
                  <a:gd name="T15" fmla="*/ 3 h 27"/>
                  <a:gd name="T16" fmla="*/ 2 w 16"/>
                  <a:gd name="T17" fmla="*/ 2 h 27"/>
                  <a:gd name="T18" fmla="*/ 1 w 16"/>
                  <a:gd name="T19" fmla="*/ 1 h 27"/>
                  <a:gd name="T20" fmla="*/ 1 w 16"/>
                  <a:gd name="T21" fmla="*/ 0 h 27"/>
                  <a:gd name="T22" fmla="*/ 1 w 16"/>
                  <a:gd name="T23" fmla="*/ 0 h 27"/>
                  <a:gd name="T24" fmla="*/ 0 w 16"/>
                  <a:gd name="T25" fmla="*/ 1 h 2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" h="27">
                    <a:moveTo>
                      <a:pt x="0" y="5"/>
                    </a:moveTo>
                    <a:lnTo>
                      <a:pt x="1" y="7"/>
                    </a:lnTo>
                    <a:lnTo>
                      <a:pt x="4" y="9"/>
                    </a:lnTo>
                    <a:lnTo>
                      <a:pt x="6" y="15"/>
                    </a:lnTo>
                    <a:lnTo>
                      <a:pt x="8" y="19"/>
                    </a:lnTo>
                    <a:lnTo>
                      <a:pt x="7" y="27"/>
                    </a:lnTo>
                    <a:lnTo>
                      <a:pt x="16" y="27"/>
                    </a:lnTo>
                    <a:lnTo>
                      <a:pt x="15" y="19"/>
                    </a:lnTo>
                    <a:lnTo>
                      <a:pt x="13" y="12"/>
                    </a:lnTo>
                    <a:lnTo>
                      <a:pt x="11" y="7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3" name="Freeform 258"/>
              <p:cNvSpPr>
                <a:spLocks noChangeAspect="1"/>
              </p:cNvSpPr>
              <p:nvPr/>
            </p:nvSpPr>
            <p:spPr bwMode="auto">
              <a:xfrm>
                <a:off x="4450" y="3072"/>
                <a:ext cx="3" cy="2"/>
              </a:xfrm>
              <a:custGeom>
                <a:avLst/>
                <a:gdLst>
                  <a:gd name="T0" fmla="*/ 0 w 31"/>
                  <a:gd name="T1" fmla="*/ 1 h 15"/>
                  <a:gd name="T2" fmla="*/ 0 w 31"/>
                  <a:gd name="T3" fmla="*/ 1 h 15"/>
                  <a:gd name="T4" fmla="*/ 1 w 31"/>
                  <a:gd name="T5" fmla="*/ 1 h 15"/>
                  <a:gd name="T6" fmla="*/ 2 w 31"/>
                  <a:gd name="T7" fmla="*/ 1 h 15"/>
                  <a:gd name="T8" fmla="*/ 2 w 31"/>
                  <a:gd name="T9" fmla="*/ 2 h 15"/>
                  <a:gd name="T10" fmla="*/ 2 w 31"/>
                  <a:gd name="T11" fmla="*/ 2 h 15"/>
                  <a:gd name="T12" fmla="*/ 3 w 31"/>
                  <a:gd name="T13" fmla="*/ 1 h 15"/>
                  <a:gd name="T14" fmla="*/ 2 w 31"/>
                  <a:gd name="T15" fmla="*/ 1 h 15"/>
                  <a:gd name="T16" fmla="*/ 2 w 31"/>
                  <a:gd name="T17" fmla="*/ 1 h 15"/>
                  <a:gd name="T18" fmla="*/ 1 w 31"/>
                  <a:gd name="T19" fmla="*/ 0 h 15"/>
                  <a:gd name="T20" fmla="*/ 0 w 31"/>
                  <a:gd name="T21" fmla="*/ 0 h 15"/>
                  <a:gd name="T22" fmla="*/ 0 w 31"/>
                  <a:gd name="T23" fmla="*/ 0 h 15"/>
                  <a:gd name="T24" fmla="*/ 0 w 31"/>
                  <a:gd name="T25" fmla="*/ 0 h 15"/>
                  <a:gd name="T26" fmla="*/ 0 w 31"/>
                  <a:gd name="T27" fmla="*/ 0 h 15"/>
                  <a:gd name="T28" fmla="*/ 0 w 31"/>
                  <a:gd name="T29" fmla="*/ 1 h 15"/>
                  <a:gd name="T30" fmla="*/ 0 w 31"/>
                  <a:gd name="T31" fmla="*/ 1 h 15"/>
                  <a:gd name="T32" fmla="*/ 0 w 31"/>
                  <a:gd name="T33" fmla="*/ 1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1" h="15">
                    <a:moveTo>
                      <a:pt x="5" y="10"/>
                    </a:moveTo>
                    <a:lnTo>
                      <a:pt x="5" y="10"/>
                    </a:lnTo>
                    <a:lnTo>
                      <a:pt x="12" y="9"/>
                    </a:lnTo>
                    <a:lnTo>
                      <a:pt x="17" y="11"/>
                    </a:lnTo>
                    <a:lnTo>
                      <a:pt x="21" y="13"/>
                    </a:lnTo>
                    <a:lnTo>
                      <a:pt x="24" y="15"/>
                    </a:lnTo>
                    <a:lnTo>
                      <a:pt x="31" y="11"/>
                    </a:lnTo>
                    <a:lnTo>
                      <a:pt x="25" y="6"/>
                    </a:lnTo>
                    <a:lnTo>
                      <a:pt x="20" y="4"/>
                    </a:lnTo>
                    <a:lnTo>
                      <a:pt x="12" y="2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4" name="Freeform 259"/>
              <p:cNvSpPr>
                <a:spLocks noChangeAspect="1"/>
              </p:cNvSpPr>
              <p:nvPr/>
            </p:nvSpPr>
            <p:spPr bwMode="auto">
              <a:xfrm>
                <a:off x="4274" y="3072"/>
                <a:ext cx="176" cy="1"/>
              </a:xfrm>
              <a:custGeom>
                <a:avLst/>
                <a:gdLst>
                  <a:gd name="T0" fmla="*/ 0 w 1472"/>
                  <a:gd name="T1" fmla="*/ 1 h 10"/>
                  <a:gd name="T2" fmla="*/ 0 w 1472"/>
                  <a:gd name="T3" fmla="*/ 1 h 10"/>
                  <a:gd name="T4" fmla="*/ 176 w 1472"/>
                  <a:gd name="T5" fmla="*/ 1 h 10"/>
                  <a:gd name="T6" fmla="*/ 176 w 1472"/>
                  <a:gd name="T7" fmla="*/ 0 h 10"/>
                  <a:gd name="T8" fmla="*/ 0 w 1472"/>
                  <a:gd name="T9" fmla="*/ 0 h 10"/>
                  <a:gd name="T10" fmla="*/ 0 w 1472"/>
                  <a:gd name="T11" fmla="*/ 0 h 10"/>
                  <a:gd name="T12" fmla="*/ 0 w 1472"/>
                  <a:gd name="T13" fmla="*/ 0 h 10"/>
                  <a:gd name="T14" fmla="*/ 0 w 1472"/>
                  <a:gd name="T15" fmla="*/ 0 h 10"/>
                  <a:gd name="T16" fmla="*/ 0 w 1472"/>
                  <a:gd name="T17" fmla="*/ 1 h 10"/>
                  <a:gd name="T18" fmla="*/ 0 w 1472"/>
                  <a:gd name="T19" fmla="*/ 1 h 10"/>
                  <a:gd name="T20" fmla="*/ 0 w 1472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72" h="10">
                    <a:moveTo>
                      <a:pt x="4" y="10"/>
                    </a:moveTo>
                    <a:lnTo>
                      <a:pt x="4" y="10"/>
                    </a:lnTo>
                    <a:lnTo>
                      <a:pt x="1472" y="10"/>
                    </a:lnTo>
                    <a:lnTo>
                      <a:pt x="1472" y="0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5" name="Freeform 260"/>
              <p:cNvSpPr>
                <a:spLocks noChangeAspect="1"/>
              </p:cNvSpPr>
              <p:nvPr/>
            </p:nvSpPr>
            <p:spPr bwMode="auto">
              <a:xfrm>
                <a:off x="4271" y="3072"/>
                <a:ext cx="3" cy="2"/>
              </a:xfrm>
              <a:custGeom>
                <a:avLst/>
                <a:gdLst>
                  <a:gd name="T0" fmla="*/ 1 w 26"/>
                  <a:gd name="T1" fmla="*/ 2 h 15"/>
                  <a:gd name="T2" fmla="*/ 1 w 26"/>
                  <a:gd name="T3" fmla="*/ 2 h 15"/>
                  <a:gd name="T4" fmla="*/ 1 w 26"/>
                  <a:gd name="T5" fmla="*/ 2 h 15"/>
                  <a:gd name="T6" fmla="*/ 2 w 26"/>
                  <a:gd name="T7" fmla="*/ 1 h 15"/>
                  <a:gd name="T8" fmla="*/ 2 w 26"/>
                  <a:gd name="T9" fmla="*/ 1 h 15"/>
                  <a:gd name="T10" fmla="*/ 3 w 26"/>
                  <a:gd name="T11" fmla="*/ 1 h 15"/>
                  <a:gd name="T12" fmla="*/ 3 w 26"/>
                  <a:gd name="T13" fmla="*/ 0 h 15"/>
                  <a:gd name="T14" fmla="*/ 2 w 26"/>
                  <a:gd name="T15" fmla="*/ 0 h 15"/>
                  <a:gd name="T16" fmla="*/ 1 w 26"/>
                  <a:gd name="T17" fmla="*/ 1 h 15"/>
                  <a:gd name="T18" fmla="*/ 1 w 26"/>
                  <a:gd name="T19" fmla="*/ 1 h 15"/>
                  <a:gd name="T20" fmla="*/ 0 w 26"/>
                  <a:gd name="T21" fmla="*/ 1 h 15"/>
                  <a:gd name="T22" fmla="*/ 0 w 26"/>
                  <a:gd name="T23" fmla="*/ 1 h 15"/>
                  <a:gd name="T24" fmla="*/ 1 w 26"/>
                  <a:gd name="T25" fmla="*/ 2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6" h="15">
                    <a:moveTo>
                      <a:pt x="5" y="15"/>
                    </a:moveTo>
                    <a:lnTo>
                      <a:pt x="5" y="15"/>
                    </a:lnTo>
                    <a:lnTo>
                      <a:pt x="8" y="13"/>
                    </a:lnTo>
                    <a:lnTo>
                      <a:pt x="14" y="11"/>
                    </a:lnTo>
                    <a:lnTo>
                      <a:pt x="20" y="9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2" y="4"/>
                    </a:lnTo>
                    <a:lnTo>
                      <a:pt x="6" y="6"/>
                    </a:lnTo>
                    <a:lnTo>
                      <a:pt x="0" y="11"/>
                    </a:lnTo>
                    <a:lnTo>
                      <a:pt x="5" y="1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6" name="Freeform 261"/>
              <p:cNvSpPr>
                <a:spLocks noChangeAspect="1"/>
              </p:cNvSpPr>
              <p:nvPr/>
            </p:nvSpPr>
            <p:spPr bwMode="auto">
              <a:xfrm>
                <a:off x="4270" y="3073"/>
                <a:ext cx="1" cy="4"/>
              </a:xfrm>
              <a:custGeom>
                <a:avLst/>
                <a:gdLst>
                  <a:gd name="T0" fmla="*/ 1 w 14"/>
                  <a:gd name="T1" fmla="*/ 4 h 26"/>
                  <a:gd name="T2" fmla="*/ 1 w 14"/>
                  <a:gd name="T3" fmla="*/ 4 h 26"/>
                  <a:gd name="T4" fmla="*/ 1 w 14"/>
                  <a:gd name="T5" fmla="*/ 3 h 26"/>
                  <a:gd name="T6" fmla="*/ 1 w 14"/>
                  <a:gd name="T7" fmla="*/ 2 h 26"/>
                  <a:gd name="T8" fmla="*/ 1 w 14"/>
                  <a:gd name="T9" fmla="*/ 1 h 26"/>
                  <a:gd name="T10" fmla="*/ 1 w 14"/>
                  <a:gd name="T11" fmla="*/ 1 h 26"/>
                  <a:gd name="T12" fmla="*/ 1 w 14"/>
                  <a:gd name="T13" fmla="*/ 0 h 26"/>
                  <a:gd name="T14" fmla="*/ 0 w 14"/>
                  <a:gd name="T15" fmla="*/ 1 h 26"/>
                  <a:gd name="T16" fmla="*/ 0 w 14"/>
                  <a:gd name="T17" fmla="*/ 2 h 26"/>
                  <a:gd name="T18" fmla="*/ 0 w 14"/>
                  <a:gd name="T19" fmla="*/ 3 h 26"/>
                  <a:gd name="T20" fmla="*/ 0 w 14"/>
                  <a:gd name="T21" fmla="*/ 4 h 26"/>
                  <a:gd name="T22" fmla="*/ 0 w 14"/>
                  <a:gd name="T23" fmla="*/ 4 h 26"/>
                  <a:gd name="T24" fmla="*/ 1 w 14"/>
                  <a:gd name="T25" fmla="*/ 4 h 2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" h="26">
                    <a:moveTo>
                      <a:pt x="9" y="26"/>
                    </a:moveTo>
                    <a:lnTo>
                      <a:pt x="9" y="26"/>
                    </a:lnTo>
                    <a:lnTo>
                      <a:pt x="8" y="18"/>
                    </a:lnTo>
                    <a:lnTo>
                      <a:pt x="10" y="14"/>
                    </a:lnTo>
                    <a:lnTo>
                      <a:pt x="11" y="8"/>
                    </a:lnTo>
                    <a:lnTo>
                      <a:pt x="14" y="4"/>
                    </a:lnTo>
                    <a:lnTo>
                      <a:pt x="9" y="0"/>
                    </a:lnTo>
                    <a:lnTo>
                      <a:pt x="4" y="6"/>
                    </a:lnTo>
                    <a:lnTo>
                      <a:pt x="3" y="11"/>
                    </a:lnTo>
                    <a:lnTo>
                      <a:pt x="1" y="18"/>
                    </a:lnTo>
                    <a:lnTo>
                      <a:pt x="0" y="26"/>
                    </a:lnTo>
                    <a:lnTo>
                      <a:pt x="9" y="26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7" name="Freeform 262"/>
              <p:cNvSpPr>
                <a:spLocks noChangeAspect="1"/>
              </p:cNvSpPr>
              <p:nvPr/>
            </p:nvSpPr>
            <p:spPr bwMode="auto">
              <a:xfrm>
                <a:off x="4270" y="3077"/>
                <a:ext cx="1" cy="117"/>
              </a:xfrm>
              <a:custGeom>
                <a:avLst/>
                <a:gdLst>
                  <a:gd name="T0" fmla="*/ 1 w 9"/>
                  <a:gd name="T1" fmla="*/ 116 h 980"/>
                  <a:gd name="T2" fmla="*/ 1 w 9"/>
                  <a:gd name="T3" fmla="*/ 116 h 980"/>
                  <a:gd name="T4" fmla="*/ 1 w 9"/>
                  <a:gd name="T5" fmla="*/ 0 h 980"/>
                  <a:gd name="T6" fmla="*/ 0 w 9"/>
                  <a:gd name="T7" fmla="*/ 0 h 980"/>
                  <a:gd name="T8" fmla="*/ 0 w 9"/>
                  <a:gd name="T9" fmla="*/ 116 h 980"/>
                  <a:gd name="T10" fmla="*/ 0 w 9"/>
                  <a:gd name="T11" fmla="*/ 116 h 980"/>
                  <a:gd name="T12" fmla="*/ 0 w 9"/>
                  <a:gd name="T13" fmla="*/ 116 h 980"/>
                  <a:gd name="T14" fmla="*/ 0 w 9"/>
                  <a:gd name="T15" fmla="*/ 117 h 980"/>
                  <a:gd name="T16" fmla="*/ 0 w 9"/>
                  <a:gd name="T17" fmla="*/ 117 h 980"/>
                  <a:gd name="T18" fmla="*/ 1 w 9"/>
                  <a:gd name="T19" fmla="*/ 117 h 980"/>
                  <a:gd name="T20" fmla="*/ 1 w 9"/>
                  <a:gd name="T21" fmla="*/ 116 h 98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980">
                    <a:moveTo>
                      <a:pt x="9" y="975"/>
                    </a:moveTo>
                    <a:lnTo>
                      <a:pt x="9" y="975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75"/>
                    </a:lnTo>
                    <a:lnTo>
                      <a:pt x="1" y="978"/>
                    </a:lnTo>
                    <a:lnTo>
                      <a:pt x="4" y="980"/>
                    </a:lnTo>
                    <a:lnTo>
                      <a:pt x="8" y="978"/>
                    </a:lnTo>
                    <a:lnTo>
                      <a:pt x="9" y="97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8" name="Freeform 263"/>
              <p:cNvSpPr>
                <a:spLocks noChangeAspect="1"/>
              </p:cNvSpPr>
              <p:nvPr/>
            </p:nvSpPr>
            <p:spPr bwMode="auto">
              <a:xfrm>
                <a:off x="4270" y="3193"/>
                <a:ext cx="2" cy="5"/>
              </a:xfrm>
              <a:custGeom>
                <a:avLst/>
                <a:gdLst>
                  <a:gd name="T0" fmla="*/ 2 w 18"/>
                  <a:gd name="T1" fmla="*/ 4 h 35"/>
                  <a:gd name="T2" fmla="*/ 2 w 18"/>
                  <a:gd name="T3" fmla="*/ 4 h 35"/>
                  <a:gd name="T4" fmla="*/ 2 w 18"/>
                  <a:gd name="T5" fmla="*/ 3 h 35"/>
                  <a:gd name="T6" fmla="*/ 1 w 18"/>
                  <a:gd name="T7" fmla="*/ 2 h 35"/>
                  <a:gd name="T8" fmla="*/ 1 w 18"/>
                  <a:gd name="T9" fmla="*/ 1 h 35"/>
                  <a:gd name="T10" fmla="*/ 1 w 18"/>
                  <a:gd name="T11" fmla="*/ 0 h 35"/>
                  <a:gd name="T12" fmla="*/ 0 w 18"/>
                  <a:gd name="T13" fmla="*/ 0 h 35"/>
                  <a:gd name="T14" fmla="*/ 0 w 18"/>
                  <a:gd name="T15" fmla="*/ 1 h 35"/>
                  <a:gd name="T16" fmla="*/ 0 w 18"/>
                  <a:gd name="T17" fmla="*/ 2 h 35"/>
                  <a:gd name="T18" fmla="*/ 1 w 18"/>
                  <a:gd name="T19" fmla="*/ 4 h 35"/>
                  <a:gd name="T20" fmla="*/ 1 w 18"/>
                  <a:gd name="T21" fmla="*/ 5 h 35"/>
                  <a:gd name="T22" fmla="*/ 1 w 18"/>
                  <a:gd name="T23" fmla="*/ 5 h 35"/>
                  <a:gd name="T24" fmla="*/ 1 w 18"/>
                  <a:gd name="T25" fmla="*/ 5 h 35"/>
                  <a:gd name="T26" fmla="*/ 2 w 18"/>
                  <a:gd name="T27" fmla="*/ 5 h 35"/>
                  <a:gd name="T28" fmla="*/ 2 w 18"/>
                  <a:gd name="T29" fmla="*/ 5 h 35"/>
                  <a:gd name="T30" fmla="*/ 2 w 18"/>
                  <a:gd name="T31" fmla="*/ 4 h 35"/>
                  <a:gd name="T32" fmla="*/ 2 w 18"/>
                  <a:gd name="T33" fmla="*/ 4 h 35"/>
                  <a:gd name="T34" fmla="*/ 2 w 18"/>
                  <a:gd name="T35" fmla="*/ 4 h 3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8" h="35">
                    <a:moveTo>
                      <a:pt x="17" y="28"/>
                    </a:moveTo>
                    <a:lnTo>
                      <a:pt x="18" y="28"/>
                    </a:lnTo>
                    <a:lnTo>
                      <a:pt x="14" y="21"/>
                    </a:lnTo>
                    <a:lnTo>
                      <a:pt x="10" y="15"/>
                    </a:lnTo>
                    <a:lnTo>
                      <a:pt x="9" y="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3" y="17"/>
                    </a:lnTo>
                    <a:lnTo>
                      <a:pt x="7" y="25"/>
                    </a:lnTo>
                    <a:lnTo>
                      <a:pt x="11" y="32"/>
                    </a:lnTo>
                    <a:lnTo>
                      <a:pt x="12" y="32"/>
                    </a:lnTo>
                    <a:lnTo>
                      <a:pt x="11" y="32"/>
                    </a:lnTo>
                    <a:lnTo>
                      <a:pt x="14" y="35"/>
                    </a:lnTo>
                    <a:lnTo>
                      <a:pt x="17" y="33"/>
                    </a:lnTo>
                    <a:lnTo>
                      <a:pt x="18" y="31"/>
                    </a:lnTo>
                    <a:lnTo>
                      <a:pt x="18" y="28"/>
                    </a:lnTo>
                    <a:lnTo>
                      <a:pt x="17" y="28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9" name="Freeform 264"/>
              <p:cNvSpPr>
                <a:spLocks noChangeAspect="1"/>
              </p:cNvSpPr>
              <p:nvPr/>
            </p:nvSpPr>
            <p:spPr bwMode="auto">
              <a:xfrm>
                <a:off x="4271" y="3197"/>
                <a:ext cx="1" cy="1"/>
              </a:xfrm>
              <a:custGeom>
                <a:avLst/>
                <a:gdLst>
                  <a:gd name="T0" fmla="*/ 1 w 7"/>
                  <a:gd name="T1" fmla="*/ 0 h 7"/>
                  <a:gd name="T2" fmla="*/ 1 w 7"/>
                  <a:gd name="T3" fmla="*/ 0 h 7"/>
                  <a:gd name="T4" fmla="*/ 1 w 7"/>
                  <a:gd name="T5" fmla="*/ 0 h 7"/>
                  <a:gd name="T6" fmla="*/ 1 w 7"/>
                  <a:gd name="T7" fmla="*/ 0 h 7"/>
                  <a:gd name="T8" fmla="*/ 1 w 7"/>
                  <a:gd name="T9" fmla="*/ 0 h 7"/>
                  <a:gd name="T10" fmla="*/ 0 w 7"/>
                  <a:gd name="T11" fmla="*/ 1 h 7"/>
                  <a:gd name="T12" fmla="*/ 0 w 7"/>
                  <a:gd name="T13" fmla="*/ 1 h 7"/>
                  <a:gd name="T14" fmla="*/ 0 w 7"/>
                  <a:gd name="T15" fmla="*/ 1 h 7"/>
                  <a:gd name="T16" fmla="*/ 1 w 7"/>
                  <a:gd name="T17" fmla="*/ 1 h 7"/>
                  <a:gd name="T18" fmla="*/ 1 w 7"/>
                  <a:gd name="T19" fmla="*/ 0 h 7"/>
                  <a:gd name="T20" fmla="*/ 1 w 7"/>
                  <a:gd name="T21" fmla="*/ 0 h 7"/>
                  <a:gd name="T22" fmla="*/ 1 w 7"/>
                  <a:gd name="T23" fmla="*/ 0 h 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7">
                    <a:moveTo>
                      <a:pt x="6" y="0"/>
                    </a:moveTo>
                    <a:lnTo>
                      <a:pt x="4" y="2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3" y="7"/>
                    </a:lnTo>
                    <a:lnTo>
                      <a:pt x="6" y="5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0" name="Freeform 265"/>
              <p:cNvSpPr>
                <a:spLocks noChangeAspect="1"/>
              </p:cNvSpPr>
              <p:nvPr/>
            </p:nvSpPr>
            <p:spPr bwMode="auto">
              <a:xfrm>
                <a:off x="4265" y="3069"/>
                <a:ext cx="2" cy="3"/>
              </a:xfrm>
              <a:custGeom>
                <a:avLst/>
                <a:gdLst>
                  <a:gd name="T0" fmla="*/ 1 w 15"/>
                  <a:gd name="T1" fmla="*/ 3 h 29"/>
                  <a:gd name="T2" fmla="*/ 0 w 15"/>
                  <a:gd name="T3" fmla="*/ 3 h 29"/>
                  <a:gd name="T4" fmla="*/ 1 w 15"/>
                  <a:gd name="T5" fmla="*/ 3 h 29"/>
                  <a:gd name="T6" fmla="*/ 1 w 15"/>
                  <a:gd name="T7" fmla="*/ 2 h 29"/>
                  <a:gd name="T8" fmla="*/ 2 w 15"/>
                  <a:gd name="T9" fmla="*/ 1 h 29"/>
                  <a:gd name="T10" fmla="*/ 2 w 15"/>
                  <a:gd name="T11" fmla="*/ 1 h 29"/>
                  <a:gd name="T12" fmla="*/ 1 w 15"/>
                  <a:gd name="T13" fmla="*/ 0 h 29"/>
                  <a:gd name="T14" fmla="*/ 1 w 15"/>
                  <a:gd name="T15" fmla="*/ 1 h 29"/>
                  <a:gd name="T16" fmla="*/ 1 w 15"/>
                  <a:gd name="T17" fmla="*/ 2 h 29"/>
                  <a:gd name="T18" fmla="*/ 0 w 15"/>
                  <a:gd name="T19" fmla="*/ 3 h 29"/>
                  <a:gd name="T20" fmla="*/ 1 w 15"/>
                  <a:gd name="T21" fmla="*/ 3 h 29"/>
                  <a:gd name="T22" fmla="*/ 0 w 15"/>
                  <a:gd name="T23" fmla="*/ 3 h 29"/>
                  <a:gd name="T24" fmla="*/ 1 w 15"/>
                  <a:gd name="T25" fmla="*/ 3 h 2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" h="29">
                    <a:moveTo>
                      <a:pt x="9" y="29"/>
                    </a:moveTo>
                    <a:lnTo>
                      <a:pt x="0" y="29"/>
                    </a:lnTo>
                    <a:lnTo>
                      <a:pt x="8" y="27"/>
                    </a:lnTo>
                    <a:lnTo>
                      <a:pt x="11" y="20"/>
                    </a:lnTo>
                    <a:lnTo>
                      <a:pt x="13" y="11"/>
                    </a:lnTo>
                    <a:lnTo>
                      <a:pt x="15" y="5"/>
                    </a:lnTo>
                    <a:lnTo>
                      <a:pt x="11" y="0"/>
                    </a:lnTo>
                    <a:lnTo>
                      <a:pt x="6" y="8"/>
                    </a:lnTo>
                    <a:lnTo>
                      <a:pt x="4" y="18"/>
                    </a:lnTo>
                    <a:lnTo>
                      <a:pt x="1" y="27"/>
                    </a:lnTo>
                    <a:lnTo>
                      <a:pt x="9" y="29"/>
                    </a:lnTo>
                    <a:lnTo>
                      <a:pt x="0" y="29"/>
                    </a:lnTo>
                    <a:lnTo>
                      <a:pt x="9" y="2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1" name="Freeform 266"/>
              <p:cNvSpPr>
                <a:spLocks noChangeAspect="1"/>
              </p:cNvSpPr>
              <p:nvPr/>
            </p:nvSpPr>
            <p:spPr bwMode="auto">
              <a:xfrm>
                <a:off x="4265" y="3072"/>
                <a:ext cx="1" cy="127"/>
              </a:xfrm>
              <a:custGeom>
                <a:avLst/>
                <a:gdLst>
                  <a:gd name="T0" fmla="*/ 1 w 9"/>
                  <a:gd name="T1" fmla="*/ 126 h 1057"/>
                  <a:gd name="T2" fmla="*/ 1 w 9"/>
                  <a:gd name="T3" fmla="*/ 126 h 1057"/>
                  <a:gd name="T4" fmla="*/ 1 w 9"/>
                  <a:gd name="T5" fmla="*/ 0 h 1057"/>
                  <a:gd name="T6" fmla="*/ 0 w 9"/>
                  <a:gd name="T7" fmla="*/ 0 h 1057"/>
                  <a:gd name="T8" fmla="*/ 0 w 9"/>
                  <a:gd name="T9" fmla="*/ 126 h 1057"/>
                  <a:gd name="T10" fmla="*/ 0 w 9"/>
                  <a:gd name="T11" fmla="*/ 126 h 1057"/>
                  <a:gd name="T12" fmla="*/ 0 w 9"/>
                  <a:gd name="T13" fmla="*/ 126 h 1057"/>
                  <a:gd name="T14" fmla="*/ 0 w 9"/>
                  <a:gd name="T15" fmla="*/ 127 h 1057"/>
                  <a:gd name="T16" fmla="*/ 1 w 9"/>
                  <a:gd name="T17" fmla="*/ 127 h 1057"/>
                  <a:gd name="T18" fmla="*/ 1 w 9"/>
                  <a:gd name="T19" fmla="*/ 127 h 1057"/>
                  <a:gd name="T20" fmla="*/ 1 w 9"/>
                  <a:gd name="T21" fmla="*/ 126 h 105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1057">
                    <a:moveTo>
                      <a:pt x="9" y="1052"/>
                    </a:moveTo>
                    <a:lnTo>
                      <a:pt x="9" y="105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52"/>
                    </a:lnTo>
                    <a:lnTo>
                      <a:pt x="1" y="1055"/>
                    </a:lnTo>
                    <a:lnTo>
                      <a:pt x="5" y="1057"/>
                    </a:lnTo>
                    <a:lnTo>
                      <a:pt x="8" y="1055"/>
                    </a:lnTo>
                    <a:lnTo>
                      <a:pt x="9" y="1052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2" name="Freeform 267"/>
              <p:cNvSpPr>
                <a:spLocks noChangeAspect="1"/>
              </p:cNvSpPr>
              <p:nvPr/>
            </p:nvSpPr>
            <p:spPr bwMode="auto">
              <a:xfrm>
                <a:off x="4265" y="3198"/>
                <a:ext cx="2" cy="4"/>
              </a:xfrm>
              <a:custGeom>
                <a:avLst/>
                <a:gdLst>
                  <a:gd name="T0" fmla="*/ 2 w 22"/>
                  <a:gd name="T1" fmla="*/ 3 h 37"/>
                  <a:gd name="T2" fmla="*/ 2 w 22"/>
                  <a:gd name="T3" fmla="*/ 3 h 37"/>
                  <a:gd name="T4" fmla="*/ 1 w 22"/>
                  <a:gd name="T5" fmla="*/ 3 h 37"/>
                  <a:gd name="T6" fmla="*/ 1 w 22"/>
                  <a:gd name="T7" fmla="*/ 2 h 37"/>
                  <a:gd name="T8" fmla="*/ 1 w 22"/>
                  <a:gd name="T9" fmla="*/ 1 h 37"/>
                  <a:gd name="T10" fmla="*/ 1 w 22"/>
                  <a:gd name="T11" fmla="*/ 0 h 37"/>
                  <a:gd name="T12" fmla="*/ 0 w 22"/>
                  <a:gd name="T13" fmla="*/ 0 h 37"/>
                  <a:gd name="T14" fmla="*/ 0 w 22"/>
                  <a:gd name="T15" fmla="*/ 1 h 37"/>
                  <a:gd name="T16" fmla="*/ 0 w 22"/>
                  <a:gd name="T17" fmla="*/ 2 h 37"/>
                  <a:gd name="T18" fmla="*/ 1 w 22"/>
                  <a:gd name="T19" fmla="*/ 3 h 37"/>
                  <a:gd name="T20" fmla="*/ 1 w 22"/>
                  <a:gd name="T21" fmla="*/ 4 h 37"/>
                  <a:gd name="T22" fmla="*/ 1 w 22"/>
                  <a:gd name="T23" fmla="*/ 4 h 37"/>
                  <a:gd name="T24" fmla="*/ 2 w 22"/>
                  <a:gd name="T25" fmla="*/ 3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" h="37">
                    <a:moveTo>
                      <a:pt x="21" y="32"/>
                    </a:moveTo>
                    <a:lnTo>
                      <a:pt x="22" y="32"/>
                    </a:lnTo>
                    <a:lnTo>
                      <a:pt x="16" y="24"/>
                    </a:lnTo>
                    <a:lnTo>
                      <a:pt x="12" y="17"/>
                    </a:lnTo>
                    <a:lnTo>
                      <a:pt x="9" y="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9"/>
                    </a:lnTo>
                    <a:lnTo>
                      <a:pt x="5" y="20"/>
                    </a:lnTo>
                    <a:lnTo>
                      <a:pt x="9" y="29"/>
                    </a:lnTo>
                    <a:lnTo>
                      <a:pt x="15" y="37"/>
                    </a:lnTo>
                    <a:lnTo>
                      <a:pt x="16" y="37"/>
                    </a:lnTo>
                    <a:lnTo>
                      <a:pt x="21" y="3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3" name="Freeform 268"/>
              <p:cNvSpPr>
                <a:spLocks noChangeAspect="1"/>
              </p:cNvSpPr>
              <p:nvPr/>
            </p:nvSpPr>
            <p:spPr bwMode="auto">
              <a:xfrm>
                <a:off x="4267" y="3202"/>
                <a:ext cx="4" cy="2"/>
              </a:xfrm>
              <a:custGeom>
                <a:avLst/>
                <a:gdLst>
                  <a:gd name="T0" fmla="*/ 3 w 36"/>
                  <a:gd name="T1" fmla="*/ 1 h 20"/>
                  <a:gd name="T2" fmla="*/ 3 w 36"/>
                  <a:gd name="T3" fmla="*/ 1 h 20"/>
                  <a:gd name="T4" fmla="*/ 3 w 36"/>
                  <a:gd name="T5" fmla="*/ 1 h 20"/>
                  <a:gd name="T6" fmla="*/ 2 w 36"/>
                  <a:gd name="T7" fmla="*/ 1 h 20"/>
                  <a:gd name="T8" fmla="*/ 1 w 36"/>
                  <a:gd name="T9" fmla="*/ 1 h 20"/>
                  <a:gd name="T10" fmla="*/ 1 w 36"/>
                  <a:gd name="T11" fmla="*/ 0 h 20"/>
                  <a:gd name="T12" fmla="*/ 0 w 36"/>
                  <a:gd name="T13" fmla="*/ 1 h 20"/>
                  <a:gd name="T14" fmla="*/ 1 w 36"/>
                  <a:gd name="T15" fmla="*/ 1 h 20"/>
                  <a:gd name="T16" fmla="*/ 2 w 36"/>
                  <a:gd name="T17" fmla="*/ 2 h 20"/>
                  <a:gd name="T18" fmla="*/ 3 w 36"/>
                  <a:gd name="T19" fmla="*/ 2 h 20"/>
                  <a:gd name="T20" fmla="*/ 3 w 36"/>
                  <a:gd name="T21" fmla="*/ 2 h 20"/>
                  <a:gd name="T22" fmla="*/ 3 w 36"/>
                  <a:gd name="T23" fmla="*/ 2 h 20"/>
                  <a:gd name="T24" fmla="*/ 3 w 36"/>
                  <a:gd name="T25" fmla="*/ 2 h 20"/>
                  <a:gd name="T26" fmla="*/ 4 w 36"/>
                  <a:gd name="T27" fmla="*/ 2 h 20"/>
                  <a:gd name="T28" fmla="*/ 4 w 36"/>
                  <a:gd name="T29" fmla="*/ 2 h 20"/>
                  <a:gd name="T30" fmla="*/ 4 w 36"/>
                  <a:gd name="T31" fmla="*/ 1 h 20"/>
                  <a:gd name="T32" fmla="*/ 3 w 36"/>
                  <a:gd name="T33" fmla="*/ 1 h 2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6" h="20">
                    <a:moveTo>
                      <a:pt x="31" y="11"/>
                    </a:moveTo>
                    <a:lnTo>
                      <a:pt x="31" y="11"/>
                    </a:lnTo>
                    <a:lnTo>
                      <a:pt x="23" y="11"/>
                    </a:lnTo>
                    <a:lnTo>
                      <a:pt x="16" y="8"/>
                    </a:lnTo>
                    <a:lnTo>
                      <a:pt x="11" y="5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6" y="12"/>
                    </a:lnTo>
                    <a:lnTo>
                      <a:pt x="14" y="15"/>
                    </a:lnTo>
                    <a:lnTo>
                      <a:pt x="23" y="18"/>
                    </a:lnTo>
                    <a:lnTo>
                      <a:pt x="31" y="20"/>
                    </a:lnTo>
                    <a:lnTo>
                      <a:pt x="35" y="19"/>
                    </a:lnTo>
                    <a:lnTo>
                      <a:pt x="36" y="15"/>
                    </a:lnTo>
                    <a:lnTo>
                      <a:pt x="35" y="12"/>
                    </a:lnTo>
                    <a:lnTo>
                      <a:pt x="31" y="11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4" name="Freeform 269"/>
              <p:cNvSpPr>
                <a:spLocks noChangeAspect="1"/>
              </p:cNvSpPr>
              <p:nvPr/>
            </p:nvSpPr>
            <p:spPr bwMode="auto">
              <a:xfrm>
                <a:off x="4270" y="3203"/>
                <a:ext cx="185" cy="1"/>
              </a:xfrm>
              <a:custGeom>
                <a:avLst/>
                <a:gdLst>
                  <a:gd name="T0" fmla="*/ 184 w 1537"/>
                  <a:gd name="T1" fmla="*/ 0 h 9"/>
                  <a:gd name="T2" fmla="*/ 184 w 1537"/>
                  <a:gd name="T3" fmla="*/ 0 h 9"/>
                  <a:gd name="T4" fmla="*/ 0 w 1537"/>
                  <a:gd name="T5" fmla="*/ 0 h 9"/>
                  <a:gd name="T6" fmla="*/ 0 w 1537"/>
                  <a:gd name="T7" fmla="*/ 1 h 9"/>
                  <a:gd name="T8" fmla="*/ 184 w 1537"/>
                  <a:gd name="T9" fmla="*/ 1 h 9"/>
                  <a:gd name="T10" fmla="*/ 184 w 1537"/>
                  <a:gd name="T11" fmla="*/ 1 h 9"/>
                  <a:gd name="T12" fmla="*/ 184 w 1537"/>
                  <a:gd name="T13" fmla="*/ 1 h 9"/>
                  <a:gd name="T14" fmla="*/ 185 w 1537"/>
                  <a:gd name="T15" fmla="*/ 1 h 9"/>
                  <a:gd name="T16" fmla="*/ 185 w 1537"/>
                  <a:gd name="T17" fmla="*/ 0 h 9"/>
                  <a:gd name="T18" fmla="*/ 185 w 1537"/>
                  <a:gd name="T19" fmla="*/ 0 h 9"/>
                  <a:gd name="T20" fmla="*/ 184 w 1537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37" h="9">
                    <a:moveTo>
                      <a:pt x="1532" y="0"/>
                    </a:moveTo>
                    <a:lnTo>
                      <a:pt x="153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532" y="9"/>
                    </a:lnTo>
                    <a:lnTo>
                      <a:pt x="1536" y="8"/>
                    </a:lnTo>
                    <a:lnTo>
                      <a:pt x="1537" y="4"/>
                    </a:lnTo>
                    <a:lnTo>
                      <a:pt x="1536" y="1"/>
                    </a:lnTo>
                    <a:lnTo>
                      <a:pt x="1532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5" name="Freeform 270"/>
              <p:cNvSpPr>
                <a:spLocks noChangeAspect="1"/>
              </p:cNvSpPr>
              <p:nvPr/>
            </p:nvSpPr>
            <p:spPr bwMode="auto">
              <a:xfrm>
                <a:off x="4454" y="3198"/>
                <a:ext cx="6" cy="6"/>
              </a:xfrm>
              <a:custGeom>
                <a:avLst/>
                <a:gdLst>
                  <a:gd name="T0" fmla="*/ 5 w 47"/>
                  <a:gd name="T1" fmla="*/ 0 h 52"/>
                  <a:gd name="T2" fmla="*/ 5 w 47"/>
                  <a:gd name="T3" fmla="*/ 0 h 52"/>
                  <a:gd name="T4" fmla="*/ 5 w 47"/>
                  <a:gd name="T5" fmla="*/ 1 h 52"/>
                  <a:gd name="T6" fmla="*/ 5 w 47"/>
                  <a:gd name="T7" fmla="*/ 2 h 52"/>
                  <a:gd name="T8" fmla="*/ 4 w 47"/>
                  <a:gd name="T9" fmla="*/ 3 h 52"/>
                  <a:gd name="T10" fmla="*/ 4 w 47"/>
                  <a:gd name="T11" fmla="*/ 3 h 52"/>
                  <a:gd name="T12" fmla="*/ 3 w 47"/>
                  <a:gd name="T13" fmla="*/ 4 h 52"/>
                  <a:gd name="T14" fmla="*/ 2 w 47"/>
                  <a:gd name="T15" fmla="*/ 5 h 52"/>
                  <a:gd name="T16" fmla="*/ 1 w 47"/>
                  <a:gd name="T17" fmla="*/ 5 h 52"/>
                  <a:gd name="T18" fmla="*/ 0 w 47"/>
                  <a:gd name="T19" fmla="*/ 5 h 52"/>
                  <a:gd name="T20" fmla="*/ 0 w 47"/>
                  <a:gd name="T21" fmla="*/ 6 h 52"/>
                  <a:gd name="T22" fmla="*/ 1 w 47"/>
                  <a:gd name="T23" fmla="*/ 6 h 52"/>
                  <a:gd name="T24" fmla="*/ 2 w 47"/>
                  <a:gd name="T25" fmla="*/ 5 h 52"/>
                  <a:gd name="T26" fmla="*/ 3 w 47"/>
                  <a:gd name="T27" fmla="*/ 5 h 52"/>
                  <a:gd name="T28" fmla="*/ 4 w 47"/>
                  <a:gd name="T29" fmla="*/ 4 h 52"/>
                  <a:gd name="T30" fmla="*/ 5 w 47"/>
                  <a:gd name="T31" fmla="*/ 3 h 52"/>
                  <a:gd name="T32" fmla="*/ 5 w 47"/>
                  <a:gd name="T33" fmla="*/ 2 h 52"/>
                  <a:gd name="T34" fmla="*/ 6 w 47"/>
                  <a:gd name="T35" fmla="*/ 1 h 52"/>
                  <a:gd name="T36" fmla="*/ 6 w 47"/>
                  <a:gd name="T37" fmla="*/ 0 h 52"/>
                  <a:gd name="T38" fmla="*/ 6 w 47"/>
                  <a:gd name="T39" fmla="*/ 0 h 52"/>
                  <a:gd name="T40" fmla="*/ 5 w 47"/>
                  <a:gd name="T41" fmla="*/ 0 h 5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7" h="52">
                    <a:moveTo>
                      <a:pt x="38" y="0"/>
                    </a:moveTo>
                    <a:lnTo>
                      <a:pt x="38" y="0"/>
                    </a:lnTo>
                    <a:lnTo>
                      <a:pt x="38" y="9"/>
                    </a:lnTo>
                    <a:lnTo>
                      <a:pt x="36" y="16"/>
                    </a:lnTo>
                    <a:lnTo>
                      <a:pt x="32" y="23"/>
                    </a:lnTo>
                    <a:lnTo>
                      <a:pt x="28" y="30"/>
                    </a:lnTo>
                    <a:lnTo>
                      <a:pt x="21" y="36"/>
                    </a:lnTo>
                    <a:lnTo>
                      <a:pt x="15" y="40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52"/>
                    </a:lnTo>
                    <a:lnTo>
                      <a:pt x="8" y="50"/>
                    </a:lnTo>
                    <a:lnTo>
                      <a:pt x="17" y="47"/>
                    </a:lnTo>
                    <a:lnTo>
                      <a:pt x="25" y="43"/>
                    </a:lnTo>
                    <a:lnTo>
                      <a:pt x="32" y="35"/>
                    </a:lnTo>
                    <a:lnTo>
                      <a:pt x="39" y="28"/>
                    </a:lnTo>
                    <a:lnTo>
                      <a:pt x="43" y="18"/>
                    </a:lnTo>
                    <a:lnTo>
                      <a:pt x="45" y="9"/>
                    </a:lnTo>
                    <a:lnTo>
                      <a:pt x="47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6" name="Freeform 271"/>
              <p:cNvSpPr>
                <a:spLocks noChangeAspect="1"/>
              </p:cNvSpPr>
              <p:nvPr/>
            </p:nvSpPr>
            <p:spPr bwMode="auto">
              <a:xfrm>
                <a:off x="4459" y="3072"/>
                <a:ext cx="1" cy="126"/>
              </a:xfrm>
              <a:custGeom>
                <a:avLst/>
                <a:gdLst>
                  <a:gd name="T0" fmla="*/ 0 w 9"/>
                  <a:gd name="T1" fmla="*/ 0 h 1056"/>
                  <a:gd name="T2" fmla="*/ 0 w 9"/>
                  <a:gd name="T3" fmla="*/ 0 h 1056"/>
                  <a:gd name="T4" fmla="*/ 0 w 9"/>
                  <a:gd name="T5" fmla="*/ 126 h 1056"/>
                  <a:gd name="T6" fmla="*/ 1 w 9"/>
                  <a:gd name="T7" fmla="*/ 126 h 1056"/>
                  <a:gd name="T8" fmla="*/ 1 w 9"/>
                  <a:gd name="T9" fmla="*/ 0 h 1056"/>
                  <a:gd name="T10" fmla="*/ 1 w 9"/>
                  <a:gd name="T11" fmla="*/ 0 h 1056"/>
                  <a:gd name="T12" fmla="*/ 1 w 9"/>
                  <a:gd name="T13" fmla="*/ 0 h 1056"/>
                  <a:gd name="T14" fmla="*/ 1 w 9"/>
                  <a:gd name="T15" fmla="*/ 0 h 1056"/>
                  <a:gd name="T16" fmla="*/ 1 w 9"/>
                  <a:gd name="T17" fmla="*/ 0 h 1056"/>
                  <a:gd name="T18" fmla="*/ 0 w 9"/>
                  <a:gd name="T19" fmla="*/ 0 h 1056"/>
                  <a:gd name="T20" fmla="*/ 0 w 9"/>
                  <a:gd name="T21" fmla="*/ 0 h 10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1056">
                    <a:moveTo>
                      <a:pt x="0" y="4"/>
                    </a:moveTo>
                    <a:lnTo>
                      <a:pt x="0" y="4"/>
                    </a:lnTo>
                    <a:lnTo>
                      <a:pt x="0" y="1056"/>
                    </a:lnTo>
                    <a:lnTo>
                      <a:pt x="9" y="1056"/>
                    </a:lnTo>
                    <a:lnTo>
                      <a:pt x="9" y="4"/>
                    </a:lnTo>
                    <a:lnTo>
                      <a:pt x="8" y="1"/>
                    </a:lnTo>
                    <a:lnTo>
                      <a:pt x="5" y="0"/>
                    </a:lnTo>
                    <a:lnTo>
                      <a:pt x="1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7" name="Freeform 272"/>
              <p:cNvSpPr>
                <a:spLocks noChangeAspect="1"/>
              </p:cNvSpPr>
              <p:nvPr/>
            </p:nvSpPr>
            <p:spPr bwMode="auto">
              <a:xfrm>
                <a:off x="4458" y="3068"/>
                <a:ext cx="2" cy="4"/>
              </a:xfrm>
              <a:custGeom>
                <a:avLst/>
                <a:gdLst>
                  <a:gd name="T0" fmla="*/ 0 w 16"/>
                  <a:gd name="T1" fmla="*/ 1 h 30"/>
                  <a:gd name="T2" fmla="*/ 0 w 16"/>
                  <a:gd name="T3" fmla="*/ 1 h 30"/>
                  <a:gd name="T4" fmla="*/ 0 w 16"/>
                  <a:gd name="T5" fmla="*/ 1 h 30"/>
                  <a:gd name="T6" fmla="*/ 1 w 16"/>
                  <a:gd name="T7" fmla="*/ 2 h 30"/>
                  <a:gd name="T8" fmla="*/ 1 w 16"/>
                  <a:gd name="T9" fmla="*/ 3 h 30"/>
                  <a:gd name="T10" fmla="*/ 1 w 16"/>
                  <a:gd name="T11" fmla="*/ 4 h 30"/>
                  <a:gd name="T12" fmla="*/ 2 w 16"/>
                  <a:gd name="T13" fmla="*/ 4 h 30"/>
                  <a:gd name="T14" fmla="*/ 2 w 16"/>
                  <a:gd name="T15" fmla="*/ 3 h 30"/>
                  <a:gd name="T16" fmla="*/ 2 w 16"/>
                  <a:gd name="T17" fmla="*/ 2 h 30"/>
                  <a:gd name="T18" fmla="*/ 1 w 16"/>
                  <a:gd name="T19" fmla="*/ 1 h 30"/>
                  <a:gd name="T20" fmla="*/ 1 w 16"/>
                  <a:gd name="T21" fmla="*/ 0 h 30"/>
                  <a:gd name="T22" fmla="*/ 1 w 16"/>
                  <a:gd name="T23" fmla="*/ 0 h 30"/>
                  <a:gd name="T24" fmla="*/ 0 w 16"/>
                  <a:gd name="T25" fmla="*/ 1 h 3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" h="30">
                    <a:moveTo>
                      <a:pt x="0" y="5"/>
                    </a:moveTo>
                    <a:lnTo>
                      <a:pt x="0" y="5"/>
                    </a:lnTo>
                    <a:lnTo>
                      <a:pt x="3" y="9"/>
                    </a:lnTo>
                    <a:lnTo>
                      <a:pt x="6" y="15"/>
                    </a:lnTo>
                    <a:lnTo>
                      <a:pt x="7" y="21"/>
                    </a:lnTo>
                    <a:lnTo>
                      <a:pt x="7" y="30"/>
                    </a:lnTo>
                    <a:lnTo>
                      <a:pt x="16" y="30"/>
                    </a:lnTo>
                    <a:lnTo>
                      <a:pt x="14" y="21"/>
                    </a:lnTo>
                    <a:lnTo>
                      <a:pt x="13" y="13"/>
                    </a:lnTo>
                    <a:lnTo>
                      <a:pt x="9" y="5"/>
                    </a:lnTo>
                    <a:lnTo>
                      <a:pt x="5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8" name="Freeform 273"/>
              <p:cNvSpPr>
                <a:spLocks noChangeAspect="1"/>
              </p:cNvSpPr>
              <p:nvPr/>
            </p:nvSpPr>
            <p:spPr bwMode="auto">
              <a:xfrm>
                <a:off x="4454" y="3067"/>
                <a:ext cx="4" cy="2"/>
              </a:xfrm>
              <a:custGeom>
                <a:avLst/>
                <a:gdLst>
                  <a:gd name="T0" fmla="*/ 1 w 34"/>
                  <a:gd name="T1" fmla="*/ 1 h 16"/>
                  <a:gd name="T2" fmla="*/ 1 w 34"/>
                  <a:gd name="T3" fmla="*/ 1 h 16"/>
                  <a:gd name="T4" fmla="*/ 2 w 34"/>
                  <a:gd name="T5" fmla="*/ 1 h 16"/>
                  <a:gd name="T6" fmla="*/ 2 w 34"/>
                  <a:gd name="T7" fmla="*/ 1 h 16"/>
                  <a:gd name="T8" fmla="*/ 3 w 34"/>
                  <a:gd name="T9" fmla="*/ 2 h 16"/>
                  <a:gd name="T10" fmla="*/ 3 w 34"/>
                  <a:gd name="T11" fmla="*/ 2 h 16"/>
                  <a:gd name="T12" fmla="*/ 4 w 34"/>
                  <a:gd name="T13" fmla="*/ 1 h 16"/>
                  <a:gd name="T14" fmla="*/ 3 w 34"/>
                  <a:gd name="T15" fmla="*/ 1 h 16"/>
                  <a:gd name="T16" fmla="*/ 2 w 34"/>
                  <a:gd name="T17" fmla="*/ 0 h 16"/>
                  <a:gd name="T18" fmla="*/ 2 w 34"/>
                  <a:gd name="T19" fmla="*/ 0 h 16"/>
                  <a:gd name="T20" fmla="*/ 1 w 34"/>
                  <a:gd name="T21" fmla="*/ 0 h 16"/>
                  <a:gd name="T22" fmla="*/ 1 w 34"/>
                  <a:gd name="T23" fmla="*/ 0 h 16"/>
                  <a:gd name="T24" fmla="*/ 1 w 34"/>
                  <a:gd name="T25" fmla="*/ 0 h 16"/>
                  <a:gd name="T26" fmla="*/ 0 w 34"/>
                  <a:gd name="T27" fmla="*/ 0 h 16"/>
                  <a:gd name="T28" fmla="*/ 0 w 34"/>
                  <a:gd name="T29" fmla="*/ 1 h 16"/>
                  <a:gd name="T30" fmla="*/ 0 w 34"/>
                  <a:gd name="T31" fmla="*/ 1 h 16"/>
                  <a:gd name="T32" fmla="*/ 1 w 34"/>
                  <a:gd name="T33" fmla="*/ 1 h 1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4" h="16">
                    <a:moveTo>
                      <a:pt x="5" y="9"/>
                    </a:moveTo>
                    <a:lnTo>
                      <a:pt x="5" y="9"/>
                    </a:lnTo>
                    <a:lnTo>
                      <a:pt x="13" y="9"/>
                    </a:lnTo>
                    <a:lnTo>
                      <a:pt x="19" y="10"/>
                    </a:lnTo>
                    <a:lnTo>
                      <a:pt x="25" y="13"/>
                    </a:lnTo>
                    <a:lnTo>
                      <a:pt x="29" y="16"/>
                    </a:lnTo>
                    <a:lnTo>
                      <a:pt x="34" y="11"/>
                    </a:lnTo>
                    <a:lnTo>
                      <a:pt x="29" y="7"/>
                    </a:lnTo>
                    <a:lnTo>
                      <a:pt x="21" y="3"/>
                    </a:lnTo>
                    <a:lnTo>
                      <a:pt x="13" y="2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49" name="Freeform 274"/>
              <p:cNvSpPr>
                <a:spLocks noChangeAspect="1"/>
              </p:cNvSpPr>
              <p:nvPr/>
            </p:nvSpPr>
            <p:spPr bwMode="auto">
              <a:xfrm>
                <a:off x="4269" y="3067"/>
                <a:ext cx="186" cy="1"/>
              </a:xfrm>
              <a:custGeom>
                <a:avLst/>
                <a:gdLst>
                  <a:gd name="T0" fmla="*/ 0 w 1550"/>
                  <a:gd name="T1" fmla="*/ 1 h 9"/>
                  <a:gd name="T2" fmla="*/ 0 w 1550"/>
                  <a:gd name="T3" fmla="*/ 1 h 9"/>
                  <a:gd name="T4" fmla="*/ 186 w 1550"/>
                  <a:gd name="T5" fmla="*/ 1 h 9"/>
                  <a:gd name="T6" fmla="*/ 186 w 1550"/>
                  <a:gd name="T7" fmla="*/ 0 h 9"/>
                  <a:gd name="T8" fmla="*/ 0 w 1550"/>
                  <a:gd name="T9" fmla="*/ 0 h 9"/>
                  <a:gd name="T10" fmla="*/ 0 w 1550"/>
                  <a:gd name="T11" fmla="*/ 0 h 9"/>
                  <a:gd name="T12" fmla="*/ 0 w 1550"/>
                  <a:gd name="T13" fmla="*/ 0 h 9"/>
                  <a:gd name="T14" fmla="*/ 0 w 1550"/>
                  <a:gd name="T15" fmla="*/ 0 h 9"/>
                  <a:gd name="T16" fmla="*/ 0 w 1550"/>
                  <a:gd name="T17" fmla="*/ 0 h 9"/>
                  <a:gd name="T18" fmla="*/ 0 w 1550"/>
                  <a:gd name="T19" fmla="*/ 1 h 9"/>
                  <a:gd name="T20" fmla="*/ 0 w 1550"/>
                  <a:gd name="T21" fmla="*/ 1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50" h="9">
                    <a:moveTo>
                      <a:pt x="4" y="9"/>
                    </a:moveTo>
                    <a:lnTo>
                      <a:pt x="4" y="9"/>
                    </a:lnTo>
                    <a:lnTo>
                      <a:pt x="1550" y="9"/>
                    </a:lnTo>
                    <a:lnTo>
                      <a:pt x="1550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0" name="Freeform 275"/>
              <p:cNvSpPr>
                <a:spLocks noChangeAspect="1"/>
              </p:cNvSpPr>
              <p:nvPr/>
            </p:nvSpPr>
            <p:spPr bwMode="auto">
              <a:xfrm>
                <a:off x="4266" y="3067"/>
                <a:ext cx="3" cy="2"/>
              </a:xfrm>
              <a:custGeom>
                <a:avLst/>
                <a:gdLst>
                  <a:gd name="T0" fmla="*/ 1 w 31"/>
                  <a:gd name="T1" fmla="*/ 2 h 17"/>
                  <a:gd name="T2" fmla="*/ 1 w 31"/>
                  <a:gd name="T3" fmla="*/ 2 h 17"/>
                  <a:gd name="T4" fmla="*/ 1 w 31"/>
                  <a:gd name="T5" fmla="*/ 2 h 17"/>
                  <a:gd name="T6" fmla="*/ 2 w 31"/>
                  <a:gd name="T7" fmla="*/ 1 h 17"/>
                  <a:gd name="T8" fmla="*/ 2 w 31"/>
                  <a:gd name="T9" fmla="*/ 1 h 17"/>
                  <a:gd name="T10" fmla="*/ 3 w 31"/>
                  <a:gd name="T11" fmla="*/ 1 h 17"/>
                  <a:gd name="T12" fmla="*/ 3 w 31"/>
                  <a:gd name="T13" fmla="*/ 0 h 17"/>
                  <a:gd name="T14" fmla="*/ 2 w 31"/>
                  <a:gd name="T15" fmla="*/ 0 h 17"/>
                  <a:gd name="T16" fmla="*/ 1 w 31"/>
                  <a:gd name="T17" fmla="*/ 0 h 17"/>
                  <a:gd name="T18" fmla="*/ 1 w 31"/>
                  <a:gd name="T19" fmla="*/ 1 h 17"/>
                  <a:gd name="T20" fmla="*/ 0 w 31"/>
                  <a:gd name="T21" fmla="*/ 1 h 17"/>
                  <a:gd name="T22" fmla="*/ 0 w 31"/>
                  <a:gd name="T23" fmla="*/ 1 h 17"/>
                  <a:gd name="T24" fmla="*/ 1 w 31"/>
                  <a:gd name="T25" fmla="*/ 2 h 1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1" h="17">
                    <a:moveTo>
                      <a:pt x="6" y="17"/>
                    </a:moveTo>
                    <a:lnTo>
                      <a:pt x="7" y="17"/>
                    </a:lnTo>
                    <a:lnTo>
                      <a:pt x="11" y="13"/>
                    </a:lnTo>
                    <a:lnTo>
                      <a:pt x="17" y="10"/>
                    </a:lnTo>
                    <a:lnTo>
                      <a:pt x="22" y="9"/>
                    </a:lnTo>
                    <a:lnTo>
                      <a:pt x="31" y="9"/>
                    </a:lnTo>
                    <a:lnTo>
                      <a:pt x="31" y="0"/>
                    </a:lnTo>
                    <a:lnTo>
                      <a:pt x="22" y="2"/>
                    </a:lnTo>
                    <a:lnTo>
                      <a:pt x="14" y="3"/>
                    </a:lnTo>
                    <a:lnTo>
                      <a:pt x="6" y="7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1" name="Freeform 276"/>
              <p:cNvSpPr>
                <a:spLocks noChangeAspect="1"/>
              </p:cNvSpPr>
              <p:nvPr/>
            </p:nvSpPr>
            <p:spPr bwMode="auto">
              <a:xfrm>
                <a:off x="4308" y="3204"/>
                <a:ext cx="106" cy="9"/>
              </a:xfrm>
              <a:custGeom>
                <a:avLst/>
                <a:gdLst>
                  <a:gd name="T0" fmla="*/ 103 w 891"/>
                  <a:gd name="T1" fmla="*/ 9 h 75"/>
                  <a:gd name="T2" fmla="*/ 103 w 891"/>
                  <a:gd name="T3" fmla="*/ 7 h 75"/>
                  <a:gd name="T4" fmla="*/ 104 w 891"/>
                  <a:gd name="T5" fmla="*/ 7 h 75"/>
                  <a:gd name="T6" fmla="*/ 105 w 891"/>
                  <a:gd name="T7" fmla="*/ 6 h 75"/>
                  <a:gd name="T8" fmla="*/ 105 w 891"/>
                  <a:gd name="T9" fmla="*/ 6 h 75"/>
                  <a:gd name="T10" fmla="*/ 105 w 891"/>
                  <a:gd name="T11" fmla="*/ 5 h 75"/>
                  <a:gd name="T12" fmla="*/ 106 w 891"/>
                  <a:gd name="T13" fmla="*/ 4 h 75"/>
                  <a:gd name="T14" fmla="*/ 106 w 891"/>
                  <a:gd name="T15" fmla="*/ 2 h 75"/>
                  <a:gd name="T16" fmla="*/ 106 w 891"/>
                  <a:gd name="T17" fmla="*/ 1 h 75"/>
                  <a:gd name="T18" fmla="*/ 106 w 891"/>
                  <a:gd name="T19" fmla="*/ 0 h 75"/>
                  <a:gd name="T20" fmla="*/ 0 w 891"/>
                  <a:gd name="T21" fmla="*/ 0 h 75"/>
                  <a:gd name="T22" fmla="*/ 0 w 891"/>
                  <a:gd name="T23" fmla="*/ 1 h 75"/>
                  <a:gd name="T24" fmla="*/ 0 w 891"/>
                  <a:gd name="T25" fmla="*/ 2 h 75"/>
                  <a:gd name="T26" fmla="*/ 0 w 891"/>
                  <a:gd name="T27" fmla="*/ 4 h 75"/>
                  <a:gd name="T28" fmla="*/ 1 w 891"/>
                  <a:gd name="T29" fmla="*/ 5 h 75"/>
                  <a:gd name="T30" fmla="*/ 1 w 891"/>
                  <a:gd name="T31" fmla="*/ 6 h 75"/>
                  <a:gd name="T32" fmla="*/ 1 w 891"/>
                  <a:gd name="T33" fmla="*/ 6 h 75"/>
                  <a:gd name="T34" fmla="*/ 2 w 891"/>
                  <a:gd name="T35" fmla="*/ 7 h 75"/>
                  <a:gd name="T36" fmla="*/ 3 w 891"/>
                  <a:gd name="T37" fmla="*/ 7 h 75"/>
                  <a:gd name="T38" fmla="*/ 3 w 891"/>
                  <a:gd name="T39" fmla="*/ 9 h 75"/>
                  <a:gd name="T40" fmla="*/ 103 w 891"/>
                  <a:gd name="T41" fmla="*/ 9 h 7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91" h="75">
                    <a:moveTo>
                      <a:pt x="868" y="75"/>
                    </a:moveTo>
                    <a:lnTo>
                      <a:pt x="868" y="59"/>
                    </a:lnTo>
                    <a:lnTo>
                      <a:pt x="873" y="57"/>
                    </a:lnTo>
                    <a:lnTo>
                      <a:pt x="879" y="53"/>
                    </a:lnTo>
                    <a:lnTo>
                      <a:pt x="884" y="46"/>
                    </a:lnTo>
                    <a:lnTo>
                      <a:pt x="886" y="41"/>
                    </a:lnTo>
                    <a:lnTo>
                      <a:pt x="887" y="31"/>
                    </a:lnTo>
                    <a:lnTo>
                      <a:pt x="888" y="19"/>
                    </a:lnTo>
                    <a:lnTo>
                      <a:pt x="891" y="6"/>
                    </a:lnTo>
                    <a:lnTo>
                      <a:pt x="891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3" y="19"/>
                    </a:lnTo>
                    <a:lnTo>
                      <a:pt x="4" y="31"/>
                    </a:lnTo>
                    <a:lnTo>
                      <a:pt x="5" y="41"/>
                    </a:lnTo>
                    <a:lnTo>
                      <a:pt x="7" y="46"/>
                    </a:lnTo>
                    <a:lnTo>
                      <a:pt x="12" y="53"/>
                    </a:lnTo>
                    <a:lnTo>
                      <a:pt x="18" y="57"/>
                    </a:lnTo>
                    <a:lnTo>
                      <a:pt x="23" y="59"/>
                    </a:lnTo>
                    <a:lnTo>
                      <a:pt x="23" y="75"/>
                    </a:lnTo>
                    <a:lnTo>
                      <a:pt x="868" y="75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2" name="Freeform 277"/>
              <p:cNvSpPr>
                <a:spLocks noChangeAspect="1"/>
              </p:cNvSpPr>
              <p:nvPr/>
            </p:nvSpPr>
            <p:spPr bwMode="auto">
              <a:xfrm>
                <a:off x="4411" y="3210"/>
                <a:ext cx="1" cy="3"/>
              </a:xfrm>
              <a:custGeom>
                <a:avLst/>
                <a:gdLst>
                  <a:gd name="T0" fmla="*/ 1 w 9"/>
                  <a:gd name="T1" fmla="*/ 0 h 21"/>
                  <a:gd name="T2" fmla="*/ 0 w 9"/>
                  <a:gd name="T3" fmla="*/ 1 h 21"/>
                  <a:gd name="T4" fmla="*/ 0 w 9"/>
                  <a:gd name="T5" fmla="*/ 3 h 21"/>
                  <a:gd name="T6" fmla="*/ 1 w 9"/>
                  <a:gd name="T7" fmla="*/ 3 h 21"/>
                  <a:gd name="T8" fmla="*/ 1 w 9"/>
                  <a:gd name="T9" fmla="*/ 1 h 21"/>
                  <a:gd name="T10" fmla="*/ 1 w 9"/>
                  <a:gd name="T11" fmla="*/ 1 h 21"/>
                  <a:gd name="T12" fmla="*/ 1 w 9"/>
                  <a:gd name="T13" fmla="*/ 1 h 21"/>
                  <a:gd name="T14" fmla="*/ 1 w 9"/>
                  <a:gd name="T15" fmla="*/ 0 h 21"/>
                  <a:gd name="T16" fmla="*/ 1 w 9"/>
                  <a:gd name="T17" fmla="*/ 0 h 21"/>
                  <a:gd name="T18" fmla="*/ 0 w 9"/>
                  <a:gd name="T19" fmla="*/ 0 h 21"/>
                  <a:gd name="T20" fmla="*/ 0 w 9"/>
                  <a:gd name="T21" fmla="*/ 1 h 21"/>
                  <a:gd name="T22" fmla="*/ 1 w 9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" h="21">
                    <a:moveTo>
                      <a:pt x="5" y="0"/>
                    </a:moveTo>
                    <a:lnTo>
                      <a:pt x="0" y="5"/>
                    </a:lnTo>
                    <a:lnTo>
                      <a:pt x="0" y="21"/>
                    </a:lnTo>
                    <a:lnTo>
                      <a:pt x="9" y="21"/>
                    </a:lnTo>
                    <a:lnTo>
                      <a:pt x="9" y="5"/>
                    </a:lnTo>
                    <a:lnTo>
                      <a:pt x="5" y="10"/>
                    </a:lnTo>
                    <a:lnTo>
                      <a:pt x="9" y="5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3" name="Freeform 278"/>
              <p:cNvSpPr>
                <a:spLocks noChangeAspect="1"/>
              </p:cNvSpPr>
              <p:nvPr/>
            </p:nvSpPr>
            <p:spPr bwMode="auto">
              <a:xfrm>
                <a:off x="4412" y="3209"/>
                <a:ext cx="2" cy="2"/>
              </a:xfrm>
              <a:custGeom>
                <a:avLst/>
                <a:gdLst>
                  <a:gd name="T0" fmla="*/ 1 w 21"/>
                  <a:gd name="T1" fmla="*/ 0 h 23"/>
                  <a:gd name="T2" fmla="*/ 1 w 21"/>
                  <a:gd name="T3" fmla="*/ 0 h 23"/>
                  <a:gd name="T4" fmla="*/ 1 w 21"/>
                  <a:gd name="T5" fmla="*/ 0 h 23"/>
                  <a:gd name="T6" fmla="*/ 1 w 21"/>
                  <a:gd name="T7" fmla="*/ 1 h 23"/>
                  <a:gd name="T8" fmla="*/ 0 w 21"/>
                  <a:gd name="T9" fmla="*/ 1 h 23"/>
                  <a:gd name="T10" fmla="*/ 0 w 21"/>
                  <a:gd name="T11" fmla="*/ 1 h 23"/>
                  <a:gd name="T12" fmla="*/ 0 w 21"/>
                  <a:gd name="T13" fmla="*/ 2 h 23"/>
                  <a:gd name="T14" fmla="*/ 1 w 21"/>
                  <a:gd name="T15" fmla="*/ 2 h 23"/>
                  <a:gd name="T16" fmla="*/ 1 w 21"/>
                  <a:gd name="T17" fmla="*/ 1 h 23"/>
                  <a:gd name="T18" fmla="*/ 2 w 21"/>
                  <a:gd name="T19" fmla="*/ 1 h 23"/>
                  <a:gd name="T20" fmla="*/ 2 w 21"/>
                  <a:gd name="T21" fmla="*/ 0 h 23"/>
                  <a:gd name="T22" fmla="*/ 2 w 21"/>
                  <a:gd name="T23" fmla="*/ 0 h 23"/>
                  <a:gd name="T24" fmla="*/ 1 w 21"/>
                  <a:gd name="T25" fmla="*/ 0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" h="23">
                    <a:moveTo>
                      <a:pt x="15" y="0"/>
                    </a:moveTo>
                    <a:lnTo>
                      <a:pt x="15" y="0"/>
                    </a:lnTo>
                    <a:lnTo>
                      <a:pt x="12" y="4"/>
                    </a:lnTo>
                    <a:lnTo>
                      <a:pt x="9" y="10"/>
                    </a:lnTo>
                    <a:lnTo>
                      <a:pt x="4" y="12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6" y="19"/>
                    </a:lnTo>
                    <a:lnTo>
                      <a:pt x="13" y="15"/>
                    </a:lnTo>
                    <a:lnTo>
                      <a:pt x="19" y="6"/>
                    </a:lnTo>
                    <a:lnTo>
                      <a:pt x="21" y="0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4" name="Freeform 279"/>
              <p:cNvSpPr>
                <a:spLocks noChangeAspect="1"/>
              </p:cNvSpPr>
              <p:nvPr/>
            </p:nvSpPr>
            <p:spPr bwMode="auto">
              <a:xfrm>
                <a:off x="4413" y="3203"/>
                <a:ext cx="2" cy="6"/>
              </a:xfrm>
              <a:custGeom>
                <a:avLst/>
                <a:gdLst>
                  <a:gd name="T0" fmla="*/ 1 w 11"/>
                  <a:gd name="T1" fmla="*/ 1 h 45"/>
                  <a:gd name="T2" fmla="*/ 1 w 11"/>
                  <a:gd name="T3" fmla="*/ 1 h 45"/>
                  <a:gd name="T4" fmla="*/ 1 w 11"/>
                  <a:gd name="T5" fmla="*/ 1 h 45"/>
                  <a:gd name="T6" fmla="*/ 0 w 11"/>
                  <a:gd name="T7" fmla="*/ 3 h 45"/>
                  <a:gd name="T8" fmla="*/ 0 w 11"/>
                  <a:gd name="T9" fmla="*/ 5 h 45"/>
                  <a:gd name="T10" fmla="*/ 0 w 11"/>
                  <a:gd name="T11" fmla="*/ 6 h 45"/>
                  <a:gd name="T12" fmla="*/ 1 w 11"/>
                  <a:gd name="T13" fmla="*/ 6 h 45"/>
                  <a:gd name="T14" fmla="*/ 1 w 11"/>
                  <a:gd name="T15" fmla="*/ 5 h 45"/>
                  <a:gd name="T16" fmla="*/ 2 w 11"/>
                  <a:gd name="T17" fmla="*/ 3 h 45"/>
                  <a:gd name="T18" fmla="*/ 2 w 11"/>
                  <a:gd name="T19" fmla="*/ 1 h 45"/>
                  <a:gd name="T20" fmla="*/ 2 w 11"/>
                  <a:gd name="T21" fmla="*/ 1 h 45"/>
                  <a:gd name="T22" fmla="*/ 1 w 11"/>
                  <a:gd name="T23" fmla="*/ 0 h 45"/>
                  <a:gd name="T24" fmla="*/ 2 w 11"/>
                  <a:gd name="T25" fmla="*/ 1 h 45"/>
                  <a:gd name="T26" fmla="*/ 2 w 11"/>
                  <a:gd name="T27" fmla="*/ 0 h 45"/>
                  <a:gd name="T28" fmla="*/ 1 w 11"/>
                  <a:gd name="T29" fmla="*/ 0 h 45"/>
                  <a:gd name="T30" fmla="*/ 1 w 11"/>
                  <a:gd name="T31" fmla="*/ 0 h 45"/>
                  <a:gd name="T32" fmla="*/ 1 w 11"/>
                  <a:gd name="T33" fmla="*/ 1 h 45"/>
                  <a:gd name="T34" fmla="*/ 1 w 11"/>
                  <a:gd name="T35" fmla="*/ 1 h 4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45">
                    <a:moveTo>
                      <a:pt x="8" y="9"/>
                    </a:moveTo>
                    <a:lnTo>
                      <a:pt x="4" y="4"/>
                    </a:lnTo>
                    <a:lnTo>
                      <a:pt x="4" y="10"/>
                    </a:lnTo>
                    <a:lnTo>
                      <a:pt x="2" y="23"/>
                    </a:lnTo>
                    <a:lnTo>
                      <a:pt x="1" y="35"/>
                    </a:lnTo>
                    <a:lnTo>
                      <a:pt x="0" y="45"/>
                    </a:lnTo>
                    <a:lnTo>
                      <a:pt x="6" y="45"/>
                    </a:lnTo>
                    <a:lnTo>
                      <a:pt x="8" y="35"/>
                    </a:lnTo>
                    <a:lnTo>
                      <a:pt x="9" y="23"/>
                    </a:lnTo>
                    <a:lnTo>
                      <a:pt x="11" y="10"/>
                    </a:lnTo>
                    <a:lnTo>
                      <a:pt x="11" y="4"/>
                    </a:lnTo>
                    <a:lnTo>
                      <a:pt x="8" y="0"/>
                    </a:lnTo>
                    <a:lnTo>
                      <a:pt x="11" y="4"/>
                    </a:lnTo>
                    <a:lnTo>
                      <a:pt x="10" y="2"/>
                    </a:lnTo>
                    <a:lnTo>
                      <a:pt x="8" y="1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5" name="Freeform 280"/>
              <p:cNvSpPr>
                <a:spLocks noChangeAspect="1"/>
              </p:cNvSpPr>
              <p:nvPr/>
            </p:nvSpPr>
            <p:spPr bwMode="auto">
              <a:xfrm>
                <a:off x="4307" y="3203"/>
                <a:ext cx="107" cy="1"/>
              </a:xfrm>
              <a:custGeom>
                <a:avLst/>
                <a:gdLst>
                  <a:gd name="T0" fmla="*/ 1 w 895"/>
                  <a:gd name="T1" fmla="*/ 0 h 9"/>
                  <a:gd name="T2" fmla="*/ 0 w 895"/>
                  <a:gd name="T3" fmla="*/ 1 h 9"/>
                  <a:gd name="T4" fmla="*/ 107 w 895"/>
                  <a:gd name="T5" fmla="*/ 1 h 9"/>
                  <a:gd name="T6" fmla="*/ 107 w 895"/>
                  <a:gd name="T7" fmla="*/ 0 h 9"/>
                  <a:gd name="T8" fmla="*/ 0 w 895"/>
                  <a:gd name="T9" fmla="*/ 0 h 9"/>
                  <a:gd name="T10" fmla="*/ 0 w 895"/>
                  <a:gd name="T11" fmla="*/ 0 h 9"/>
                  <a:gd name="T12" fmla="*/ 0 w 895"/>
                  <a:gd name="T13" fmla="*/ 0 h 9"/>
                  <a:gd name="T14" fmla="*/ 0 w 895"/>
                  <a:gd name="T15" fmla="*/ 0 h 9"/>
                  <a:gd name="T16" fmla="*/ 0 w 895"/>
                  <a:gd name="T17" fmla="*/ 0 h 9"/>
                  <a:gd name="T18" fmla="*/ 0 w 895"/>
                  <a:gd name="T19" fmla="*/ 1 h 9"/>
                  <a:gd name="T20" fmla="*/ 0 w 895"/>
                  <a:gd name="T21" fmla="*/ 1 h 9"/>
                  <a:gd name="T22" fmla="*/ 1 w 895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95" h="9">
                    <a:moveTo>
                      <a:pt x="8" y="4"/>
                    </a:moveTo>
                    <a:lnTo>
                      <a:pt x="4" y="9"/>
                    </a:lnTo>
                    <a:lnTo>
                      <a:pt x="895" y="9"/>
                    </a:lnTo>
                    <a:lnTo>
                      <a:pt x="895" y="0"/>
                    </a:lnTo>
                    <a:lnTo>
                      <a:pt x="4" y="0"/>
                    </a:lnTo>
                    <a:lnTo>
                      <a:pt x="1" y="4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6" name="Freeform 281"/>
              <p:cNvSpPr>
                <a:spLocks noChangeAspect="1"/>
              </p:cNvSpPr>
              <p:nvPr/>
            </p:nvSpPr>
            <p:spPr bwMode="auto">
              <a:xfrm>
                <a:off x="4307" y="3204"/>
                <a:ext cx="2" cy="5"/>
              </a:xfrm>
              <a:custGeom>
                <a:avLst/>
                <a:gdLst>
                  <a:gd name="T0" fmla="*/ 2 w 11"/>
                  <a:gd name="T1" fmla="*/ 5 h 41"/>
                  <a:gd name="T2" fmla="*/ 2 w 11"/>
                  <a:gd name="T3" fmla="*/ 5 h 41"/>
                  <a:gd name="T4" fmla="*/ 2 w 11"/>
                  <a:gd name="T5" fmla="*/ 4 h 41"/>
                  <a:gd name="T6" fmla="*/ 2 w 11"/>
                  <a:gd name="T7" fmla="*/ 2 h 41"/>
                  <a:gd name="T8" fmla="*/ 1 w 11"/>
                  <a:gd name="T9" fmla="*/ 1 h 41"/>
                  <a:gd name="T10" fmla="*/ 1 w 11"/>
                  <a:gd name="T11" fmla="*/ 0 h 41"/>
                  <a:gd name="T12" fmla="*/ 0 w 11"/>
                  <a:gd name="T13" fmla="*/ 0 h 41"/>
                  <a:gd name="T14" fmla="*/ 0 w 11"/>
                  <a:gd name="T15" fmla="*/ 1 h 41"/>
                  <a:gd name="T16" fmla="*/ 0 w 11"/>
                  <a:gd name="T17" fmla="*/ 2 h 41"/>
                  <a:gd name="T18" fmla="*/ 1 w 11"/>
                  <a:gd name="T19" fmla="*/ 4 h 41"/>
                  <a:gd name="T20" fmla="*/ 1 w 11"/>
                  <a:gd name="T21" fmla="*/ 5 h 41"/>
                  <a:gd name="T22" fmla="*/ 1 w 11"/>
                  <a:gd name="T23" fmla="*/ 5 h 41"/>
                  <a:gd name="T24" fmla="*/ 2 w 11"/>
                  <a:gd name="T25" fmla="*/ 5 h 4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1" h="41">
                    <a:moveTo>
                      <a:pt x="11" y="41"/>
                    </a:moveTo>
                    <a:lnTo>
                      <a:pt x="11" y="41"/>
                    </a:lnTo>
                    <a:lnTo>
                      <a:pt x="10" y="31"/>
                    </a:lnTo>
                    <a:lnTo>
                      <a:pt x="9" y="19"/>
                    </a:lnTo>
                    <a:lnTo>
                      <a:pt x="7" y="6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2" y="19"/>
                    </a:lnTo>
                    <a:lnTo>
                      <a:pt x="3" y="31"/>
                    </a:lnTo>
                    <a:lnTo>
                      <a:pt x="5" y="41"/>
                    </a:lnTo>
                    <a:lnTo>
                      <a:pt x="11" y="41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7" name="Freeform 282"/>
              <p:cNvSpPr>
                <a:spLocks noChangeAspect="1"/>
              </p:cNvSpPr>
              <p:nvPr/>
            </p:nvSpPr>
            <p:spPr bwMode="auto">
              <a:xfrm>
                <a:off x="4308" y="3209"/>
                <a:ext cx="3" cy="2"/>
              </a:xfrm>
              <a:custGeom>
                <a:avLst/>
                <a:gdLst>
                  <a:gd name="T0" fmla="*/ 3 w 26"/>
                  <a:gd name="T1" fmla="*/ 2 h 23"/>
                  <a:gd name="T2" fmla="*/ 2 w 26"/>
                  <a:gd name="T3" fmla="*/ 1 h 23"/>
                  <a:gd name="T4" fmla="*/ 2 w 26"/>
                  <a:gd name="T5" fmla="*/ 1 h 23"/>
                  <a:gd name="T6" fmla="*/ 1 w 26"/>
                  <a:gd name="T7" fmla="*/ 1 h 23"/>
                  <a:gd name="T8" fmla="*/ 1 w 26"/>
                  <a:gd name="T9" fmla="*/ 0 h 23"/>
                  <a:gd name="T10" fmla="*/ 1 w 26"/>
                  <a:gd name="T11" fmla="*/ 0 h 23"/>
                  <a:gd name="T12" fmla="*/ 0 w 26"/>
                  <a:gd name="T13" fmla="*/ 0 h 23"/>
                  <a:gd name="T14" fmla="*/ 0 w 26"/>
                  <a:gd name="T15" fmla="*/ 1 h 23"/>
                  <a:gd name="T16" fmla="*/ 1 w 26"/>
                  <a:gd name="T17" fmla="*/ 1 h 23"/>
                  <a:gd name="T18" fmla="*/ 2 w 26"/>
                  <a:gd name="T19" fmla="*/ 2 h 23"/>
                  <a:gd name="T20" fmla="*/ 2 w 26"/>
                  <a:gd name="T21" fmla="*/ 2 h 23"/>
                  <a:gd name="T22" fmla="*/ 2 w 26"/>
                  <a:gd name="T23" fmla="*/ 2 h 23"/>
                  <a:gd name="T24" fmla="*/ 2 w 26"/>
                  <a:gd name="T25" fmla="*/ 2 h 23"/>
                  <a:gd name="T26" fmla="*/ 3 w 26"/>
                  <a:gd name="T27" fmla="*/ 2 h 23"/>
                  <a:gd name="T28" fmla="*/ 3 w 26"/>
                  <a:gd name="T29" fmla="*/ 2 h 23"/>
                  <a:gd name="T30" fmla="*/ 3 w 26"/>
                  <a:gd name="T31" fmla="*/ 1 h 23"/>
                  <a:gd name="T32" fmla="*/ 2 w 26"/>
                  <a:gd name="T33" fmla="*/ 1 h 23"/>
                  <a:gd name="T34" fmla="*/ 3 w 26"/>
                  <a:gd name="T35" fmla="*/ 2 h 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23">
                    <a:moveTo>
                      <a:pt x="26" y="18"/>
                    </a:moveTo>
                    <a:lnTo>
                      <a:pt x="21" y="13"/>
                    </a:lnTo>
                    <a:lnTo>
                      <a:pt x="17" y="12"/>
                    </a:lnTo>
                    <a:lnTo>
                      <a:pt x="12" y="10"/>
                    </a:lnTo>
                    <a:lnTo>
                      <a:pt x="9" y="4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2" y="6"/>
                    </a:lnTo>
                    <a:lnTo>
                      <a:pt x="8" y="15"/>
                    </a:lnTo>
                    <a:lnTo>
                      <a:pt x="14" y="19"/>
                    </a:lnTo>
                    <a:lnTo>
                      <a:pt x="21" y="23"/>
                    </a:lnTo>
                    <a:lnTo>
                      <a:pt x="17" y="18"/>
                    </a:lnTo>
                    <a:lnTo>
                      <a:pt x="21" y="23"/>
                    </a:lnTo>
                    <a:lnTo>
                      <a:pt x="25" y="21"/>
                    </a:lnTo>
                    <a:lnTo>
                      <a:pt x="26" y="18"/>
                    </a:lnTo>
                    <a:lnTo>
                      <a:pt x="25" y="15"/>
                    </a:lnTo>
                    <a:lnTo>
                      <a:pt x="21" y="13"/>
                    </a:lnTo>
                    <a:lnTo>
                      <a:pt x="26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8" name="Freeform 283"/>
              <p:cNvSpPr>
                <a:spLocks noChangeAspect="1"/>
              </p:cNvSpPr>
              <p:nvPr/>
            </p:nvSpPr>
            <p:spPr bwMode="auto">
              <a:xfrm>
                <a:off x="4310" y="3211"/>
                <a:ext cx="1" cy="2"/>
              </a:xfrm>
              <a:custGeom>
                <a:avLst/>
                <a:gdLst>
                  <a:gd name="T0" fmla="*/ 0 w 9"/>
                  <a:gd name="T1" fmla="*/ 1 h 21"/>
                  <a:gd name="T2" fmla="*/ 1 w 9"/>
                  <a:gd name="T3" fmla="*/ 2 h 21"/>
                  <a:gd name="T4" fmla="*/ 1 w 9"/>
                  <a:gd name="T5" fmla="*/ 0 h 21"/>
                  <a:gd name="T6" fmla="*/ 0 w 9"/>
                  <a:gd name="T7" fmla="*/ 0 h 21"/>
                  <a:gd name="T8" fmla="*/ 0 w 9"/>
                  <a:gd name="T9" fmla="*/ 2 h 21"/>
                  <a:gd name="T10" fmla="*/ 0 w 9"/>
                  <a:gd name="T11" fmla="*/ 2 h 21"/>
                  <a:gd name="T12" fmla="*/ 0 w 9"/>
                  <a:gd name="T13" fmla="*/ 2 h 21"/>
                  <a:gd name="T14" fmla="*/ 0 w 9"/>
                  <a:gd name="T15" fmla="*/ 2 h 21"/>
                  <a:gd name="T16" fmla="*/ 0 w 9"/>
                  <a:gd name="T17" fmla="*/ 2 h 21"/>
                  <a:gd name="T18" fmla="*/ 1 w 9"/>
                  <a:gd name="T19" fmla="*/ 2 h 21"/>
                  <a:gd name="T20" fmla="*/ 1 w 9"/>
                  <a:gd name="T21" fmla="*/ 2 h 21"/>
                  <a:gd name="T22" fmla="*/ 0 w 9"/>
                  <a:gd name="T23" fmla="*/ 1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" h="21">
                    <a:moveTo>
                      <a:pt x="4" y="11"/>
                    </a:moveTo>
                    <a:lnTo>
                      <a:pt x="9" y="1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4" y="21"/>
                    </a:lnTo>
                    <a:lnTo>
                      <a:pt x="0" y="16"/>
                    </a:lnTo>
                    <a:lnTo>
                      <a:pt x="1" y="20"/>
                    </a:lnTo>
                    <a:lnTo>
                      <a:pt x="4" y="21"/>
                    </a:lnTo>
                    <a:lnTo>
                      <a:pt x="8" y="20"/>
                    </a:lnTo>
                    <a:lnTo>
                      <a:pt x="9" y="16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9" name="Freeform 284"/>
              <p:cNvSpPr>
                <a:spLocks noChangeAspect="1"/>
              </p:cNvSpPr>
              <p:nvPr/>
            </p:nvSpPr>
            <p:spPr bwMode="auto">
              <a:xfrm>
                <a:off x="4310" y="3212"/>
                <a:ext cx="102" cy="1"/>
              </a:xfrm>
              <a:custGeom>
                <a:avLst/>
                <a:gdLst>
                  <a:gd name="T0" fmla="*/ 101 w 849"/>
                  <a:gd name="T1" fmla="*/ 1 h 10"/>
                  <a:gd name="T2" fmla="*/ 102 w 849"/>
                  <a:gd name="T3" fmla="*/ 0 h 10"/>
                  <a:gd name="T4" fmla="*/ 0 w 849"/>
                  <a:gd name="T5" fmla="*/ 0 h 10"/>
                  <a:gd name="T6" fmla="*/ 0 w 849"/>
                  <a:gd name="T7" fmla="*/ 1 h 10"/>
                  <a:gd name="T8" fmla="*/ 102 w 849"/>
                  <a:gd name="T9" fmla="*/ 1 h 10"/>
                  <a:gd name="T10" fmla="*/ 102 w 849"/>
                  <a:gd name="T11" fmla="*/ 1 h 10"/>
                  <a:gd name="T12" fmla="*/ 102 w 849"/>
                  <a:gd name="T13" fmla="*/ 1 h 10"/>
                  <a:gd name="T14" fmla="*/ 102 w 849"/>
                  <a:gd name="T15" fmla="*/ 1 h 10"/>
                  <a:gd name="T16" fmla="*/ 102 w 849"/>
                  <a:gd name="T17" fmla="*/ 1 h 10"/>
                  <a:gd name="T18" fmla="*/ 102 w 849"/>
                  <a:gd name="T19" fmla="*/ 0 h 10"/>
                  <a:gd name="T20" fmla="*/ 102 w 849"/>
                  <a:gd name="T21" fmla="*/ 0 h 10"/>
                  <a:gd name="T22" fmla="*/ 101 w 849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9" h="10">
                    <a:moveTo>
                      <a:pt x="840" y="5"/>
                    </a:moveTo>
                    <a:lnTo>
                      <a:pt x="845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845" y="10"/>
                    </a:lnTo>
                    <a:lnTo>
                      <a:pt x="849" y="5"/>
                    </a:lnTo>
                    <a:lnTo>
                      <a:pt x="845" y="10"/>
                    </a:lnTo>
                    <a:lnTo>
                      <a:pt x="848" y="9"/>
                    </a:lnTo>
                    <a:lnTo>
                      <a:pt x="849" y="5"/>
                    </a:lnTo>
                    <a:lnTo>
                      <a:pt x="848" y="2"/>
                    </a:lnTo>
                    <a:lnTo>
                      <a:pt x="845" y="0"/>
                    </a:lnTo>
                    <a:lnTo>
                      <a:pt x="840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0" name="Freeform 285"/>
              <p:cNvSpPr>
                <a:spLocks noChangeAspect="1"/>
              </p:cNvSpPr>
              <p:nvPr/>
            </p:nvSpPr>
            <p:spPr bwMode="auto">
              <a:xfrm>
                <a:off x="4311" y="3210"/>
                <a:ext cx="0" cy="1"/>
              </a:xfrm>
              <a:custGeom>
                <a:avLst/>
                <a:gdLst>
                  <a:gd name="T0" fmla="*/ 1 w 5"/>
                  <a:gd name="T1" fmla="*/ 0 h 10"/>
                  <a:gd name="T2" fmla="*/ 0 w 5"/>
                  <a:gd name="T3" fmla="*/ 0 h 10"/>
                  <a:gd name="T4" fmla="*/ 0 w 5"/>
                  <a:gd name="T5" fmla="*/ 1 h 10"/>
                  <a:gd name="T6" fmla="*/ 0 w 5"/>
                  <a:gd name="T7" fmla="*/ 1 h 10"/>
                  <a:gd name="T8" fmla="*/ 1 w 5"/>
                  <a:gd name="T9" fmla="*/ 1 h 10"/>
                  <a:gd name="T10" fmla="*/ 1 w 5"/>
                  <a:gd name="T11" fmla="*/ 0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10">
                    <a:moveTo>
                      <a:pt x="5" y="0"/>
                    </a:moveTo>
                    <a:lnTo>
                      <a:pt x="1" y="2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5" y="1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1" name="Freeform 286"/>
              <p:cNvSpPr>
                <a:spLocks noChangeAspect="1"/>
              </p:cNvSpPr>
              <p:nvPr/>
            </p:nvSpPr>
            <p:spPr bwMode="auto">
              <a:xfrm>
                <a:off x="4311" y="3210"/>
                <a:ext cx="100" cy="1"/>
              </a:xfrm>
              <a:custGeom>
                <a:avLst/>
                <a:gdLst>
                  <a:gd name="T0" fmla="*/ 100 w 827"/>
                  <a:gd name="T1" fmla="*/ 1 h 10"/>
                  <a:gd name="T2" fmla="*/ 100 w 827"/>
                  <a:gd name="T3" fmla="*/ 0 h 10"/>
                  <a:gd name="T4" fmla="*/ 0 w 827"/>
                  <a:gd name="T5" fmla="*/ 0 h 10"/>
                  <a:gd name="T6" fmla="*/ 0 w 827"/>
                  <a:gd name="T7" fmla="*/ 1 h 10"/>
                  <a:gd name="T8" fmla="*/ 100 w 827"/>
                  <a:gd name="T9" fmla="*/ 1 h 10"/>
                  <a:gd name="T10" fmla="*/ 100 w 827"/>
                  <a:gd name="T11" fmla="*/ 1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27" h="10">
                    <a:moveTo>
                      <a:pt x="827" y="5"/>
                    </a:moveTo>
                    <a:lnTo>
                      <a:pt x="82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827" y="10"/>
                    </a:lnTo>
                    <a:lnTo>
                      <a:pt x="827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2" name="Freeform 287"/>
              <p:cNvSpPr>
                <a:spLocks noChangeAspect="1"/>
              </p:cNvSpPr>
              <p:nvPr/>
            </p:nvSpPr>
            <p:spPr bwMode="auto">
              <a:xfrm>
                <a:off x="4411" y="3210"/>
                <a:ext cx="0" cy="1"/>
              </a:xfrm>
              <a:custGeom>
                <a:avLst/>
                <a:gdLst>
                  <a:gd name="T0" fmla="*/ 0 w 4"/>
                  <a:gd name="T1" fmla="*/ 1 h 10"/>
                  <a:gd name="T2" fmla="*/ 1 w 4"/>
                  <a:gd name="T3" fmla="*/ 1 h 10"/>
                  <a:gd name="T4" fmla="*/ 1 w 4"/>
                  <a:gd name="T5" fmla="*/ 1 h 10"/>
                  <a:gd name="T6" fmla="*/ 1 w 4"/>
                  <a:gd name="T7" fmla="*/ 0 h 10"/>
                  <a:gd name="T8" fmla="*/ 0 w 4"/>
                  <a:gd name="T9" fmla="*/ 0 h 10"/>
                  <a:gd name="T10" fmla="*/ 0 w 4"/>
                  <a:gd name="T11" fmla="*/ 1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0" y="10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3" name="Freeform 288"/>
              <p:cNvSpPr>
                <a:spLocks noChangeAspect="1"/>
              </p:cNvSpPr>
              <p:nvPr/>
            </p:nvSpPr>
            <p:spPr bwMode="auto">
              <a:xfrm>
                <a:off x="4253" y="3213"/>
                <a:ext cx="203" cy="36"/>
              </a:xfrm>
              <a:custGeom>
                <a:avLst/>
                <a:gdLst>
                  <a:gd name="T0" fmla="*/ 203 w 1692"/>
                  <a:gd name="T1" fmla="*/ 36 h 305"/>
                  <a:gd name="T2" fmla="*/ 203 w 1692"/>
                  <a:gd name="T3" fmla="*/ 32 h 305"/>
                  <a:gd name="T4" fmla="*/ 203 w 1692"/>
                  <a:gd name="T5" fmla="*/ 24 h 305"/>
                  <a:gd name="T6" fmla="*/ 203 w 1692"/>
                  <a:gd name="T7" fmla="*/ 15 h 305"/>
                  <a:gd name="T8" fmla="*/ 203 w 1692"/>
                  <a:gd name="T9" fmla="*/ 9 h 305"/>
                  <a:gd name="T10" fmla="*/ 203 w 1692"/>
                  <a:gd name="T11" fmla="*/ 7 h 305"/>
                  <a:gd name="T12" fmla="*/ 202 w 1692"/>
                  <a:gd name="T13" fmla="*/ 5 h 305"/>
                  <a:gd name="T14" fmla="*/ 201 w 1692"/>
                  <a:gd name="T15" fmla="*/ 4 h 305"/>
                  <a:gd name="T16" fmla="*/ 200 w 1692"/>
                  <a:gd name="T17" fmla="*/ 3 h 305"/>
                  <a:gd name="T18" fmla="*/ 199 w 1692"/>
                  <a:gd name="T19" fmla="*/ 2 h 305"/>
                  <a:gd name="T20" fmla="*/ 197 w 1692"/>
                  <a:gd name="T21" fmla="*/ 1 h 305"/>
                  <a:gd name="T22" fmla="*/ 195 w 1692"/>
                  <a:gd name="T23" fmla="*/ 0 h 305"/>
                  <a:gd name="T24" fmla="*/ 193 w 1692"/>
                  <a:gd name="T25" fmla="*/ 0 h 305"/>
                  <a:gd name="T26" fmla="*/ 10 w 1692"/>
                  <a:gd name="T27" fmla="*/ 0 h 305"/>
                  <a:gd name="T28" fmla="*/ 8 w 1692"/>
                  <a:gd name="T29" fmla="*/ 0 h 305"/>
                  <a:gd name="T30" fmla="*/ 6 w 1692"/>
                  <a:gd name="T31" fmla="*/ 1 h 305"/>
                  <a:gd name="T32" fmla="*/ 4 w 1692"/>
                  <a:gd name="T33" fmla="*/ 2 h 305"/>
                  <a:gd name="T34" fmla="*/ 3 w 1692"/>
                  <a:gd name="T35" fmla="*/ 3 h 305"/>
                  <a:gd name="T36" fmla="*/ 2 w 1692"/>
                  <a:gd name="T37" fmla="*/ 4 h 305"/>
                  <a:gd name="T38" fmla="*/ 1 w 1692"/>
                  <a:gd name="T39" fmla="*/ 5 h 305"/>
                  <a:gd name="T40" fmla="*/ 0 w 1692"/>
                  <a:gd name="T41" fmla="*/ 7 h 305"/>
                  <a:gd name="T42" fmla="*/ 0 w 1692"/>
                  <a:gd name="T43" fmla="*/ 9 h 305"/>
                  <a:gd name="T44" fmla="*/ 0 w 1692"/>
                  <a:gd name="T45" fmla="*/ 15 h 305"/>
                  <a:gd name="T46" fmla="*/ 0 w 1692"/>
                  <a:gd name="T47" fmla="*/ 24 h 305"/>
                  <a:gd name="T48" fmla="*/ 0 w 1692"/>
                  <a:gd name="T49" fmla="*/ 32 h 305"/>
                  <a:gd name="T50" fmla="*/ 0 w 1692"/>
                  <a:gd name="T51" fmla="*/ 36 h 305"/>
                  <a:gd name="T52" fmla="*/ 203 w 1692"/>
                  <a:gd name="T53" fmla="*/ 36 h 30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692" h="305">
                    <a:moveTo>
                      <a:pt x="1692" y="305"/>
                    </a:moveTo>
                    <a:lnTo>
                      <a:pt x="1692" y="274"/>
                    </a:lnTo>
                    <a:lnTo>
                      <a:pt x="1692" y="202"/>
                    </a:lnTo>
                    <a:lnTo>
                      <a:pt x="1692" y="125"/>
                    </a:lnTo>
                    <a:lnTo>
                      <a:pt x="1692" y="74"/>
                    </a:lnTo>
                    <a:lnTo>
                      <a:pt x="1691" y="59"/>
                    </a:lnTo>
                    <a:lnTo>
                      <a:pt x="1686" y="46"/>
                    </a:lnTo>
                    <a:lnTo>
                      <a:pt x="1679" y="34"/>
                    </a:lnTo>
                    <a:lnTo>
                      <a:pt x="1669" y="22"/>
                    </a:lnTo>
                    <a:lnTo>
                      <a:pt x="1656" y="13"/>
                    </a:lnTo>
                    <a:lnTo>
                      <a:pt x="1642" y="6"/>
                    </a:lnTo>
                    <a:lnTo>
                      <a:pt x="1625" y="1"/>
                    </a:lnTo>
                    <a:lnTo>
                      <a:pt x="1606" y="0"/>
                    </a:lnTo>
                    <a:lnTo>
                      <a:pt x="87" y="0"/>
                    </a:lnTo>
                    <a:lnTo>
                      <a:pt x="67" y="1"/>
                    </a:lnTo>
                    <a:lnTo>
                      <a:pt x="50" y="6"/>
                    </a:lnTo>
                    <a:lnTo>
                      <a:pt x="36" y="13"/>
                    </a:lnTo>
                    <a:lnTo>
                      <a:pt x="23" y="22"/>
                    </a:lnTo>
                    <a:lnTo>
                      <a:pt x="13" y="34"/>
                    </a:lnTo>
                    <a:lnTo>
                      <a:pt x="6" y="46"/>
                    </a:lnTo>
                    <a:lnTo>
                      <a:pt x="1" y="59"/>
                    </a:lnTo>
                    <a:lnTo>
                      <a:pt x="0" y="74"/>
                    </a:lnTo>
                    <a:lnTo>
                      <a:pt x="0" y="125"/>
                    </a:lnTo>
                    <a:lnTo>
                      <a:pt x="0" y="202"/>
                    </a:lnTo>
                    <a:lnTo>
                      <a:pt x="0" y="274"/>
                    </a:lnTo>
                    <a:lnTo>
                      <a:pt x="0" y="305"/>
                    </a:lnTo>
                    <a:lnTo>
                      <a:pt x="1692" y="305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4" name="Freeform 289"/>
              <p:cNvSpPr>
                <a:spLocks noChangeAspect="1"/>
              </p:cNvSpPr>
              <p:nvPr/>
            </p:nvSpPr>
            <p:spPr bwMode="auto">
              <a:xfrm>
                <a:off x="4455" y="3222"/>
                <a:ext cx="1" cy="27"/>
              </a:xfrm>
              <a:custGeom>
                <a:avLst/>
                <a:gdLst>
                  <a:gd name="T0" fmla="*/ 0 w 10"/>
                  <a:gd name="T1" fmla="*/ 0 h 231"/>
                  <a:gd name="T2" fmla="*/ 0 w 10"/>
                  <a:gd name="T3" fmla="*/ 0 h 231"/>
                  <a:gd name="T4" fmla="*/ 0 w 10"/>
                  <a:gd name="T5" fmla="*/ 6 h 231"/>
                  <a:gd name="T6" fmla="*/ 0 w 10"/>
                  <a:gd name="T7" fmla="*/ 15 h 231"/>
                  <a:gd name="T8" fmla="*/ 0 w 10"/>
                  <a:gd name="T9" fmla="*/ 23 h 231"/>
                  <a:gd name="T10" fmla="*/ 0 w 10"/>
                  <a:gd name="T11" fmla="*/ 27 h 231"/>
                  <a:gd name="T12" fmla="*/ 1 w 10"/>
                  <a:gd name="T13" fmla="*/ 27 h 231"/>
                  <a:gd name="T14" fmla="*/ 1 w 10"/>
                  <a:gd name="T15" fmla="*/ 23 h 231"/>
                  <a:gd name="T16" fmla="*/ 1 w 10"/>
                  <a:gd name="T17" fmla="*/ 15 h 231"/>
                  <a:gd name="T18" fmla="*/ 1 w 10"/>
                  <a:gd name="T19" fmla="*/ 6 h 231"/>
                  <a:gd name="T20" fmla="*/ 1 w 10"/>
                  <a:gd name="T21" fmla="*/ 0 h 231"/>
                  <a:gd name="T22" fmla="*/ 1 w 10"/>
                  <a:gd name="T23" fmla="*/ 0 h 231"/>
                  <a:gd name="T24" fmla="*/ 0 w 10"/>
                  <a:gd name="T25" fmla="*/ 0 h 23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" h="231">
                    <a:moveTo>
                      <a:pt x="0" y="0"/>
                    </a:moveTo>
                    <a:lnTo>
                      <a:pt x="0" y="0"/>
                    </a:lnTo>
                    <a:lnTo>
                      <a:pt x="0" y="51"/>
                    </a:lnTo>
                    <a:lnTo>
                      <a:pt x="0" y="128"/>
                    </a:lnTo>
                    <a:lnTo>
                      <a:pt x="0" y="200"/>
                    </a:lnTo>
                    <a:lnTo>
                      <a:pt x="0" y="231"/>
                    </a:lnTo>
                    <a:lnTo>
                      <a:pt x="10" y="231"/>
                    </a:lnTo>
                    <a:lnTo>
                      <a:pt x="10" y="200"/>
                    </a:lnTo>
                    <a:lnTo>
                      <a:pt x="10" y="128"/>
                    </a:lnTo>
                    <a:lnTo>
                      <a:pt x="10" y="51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5" name="Freeform 290"/>
              <p:cNvSpPr>
                <a:spLocks noChangeAspect="1"/>
              </p:cNvSpPr>
              <p:nvPr/>
            </p:nvSpPr>
            <p:spPr bwMode="auto">
              <a:xfrm>
                <a:off x="4445" y="3212"/>
                <a:ext cx="11" cy="10"/>
              </a:xfrm>
              <a:custGeom>
                <a:avLst/>
                <a:gdLst>
                  <a:gd name="T0" fmla="*/ 1 w 96"/>
                  <a:gd name="T1" fmla="*/ 1 h 79"/>
                  <a:gd name="T2" fmla="*/ 1 w 96"/>
                  <a:gd name="T3" fmla="*/ 1 h 79"/>
                  <a:gd name="T4" fmla="*/ 3 w 96"/>
                  <a:gd name="T5" fmla="*/ 1 h 79"/>
                  <a:gd name="T6" fmla="*/ 5 w 96"/>
                  <a:gd name="T7" fmla="*/ 2 h 79"/>
                  <a:gd name="T8" fmla="*/ 6 w 96"/>
                  <a:gd name="T9" fmla="*/ 3 h 79"/>
                  <a:gd name="T10" fmla="*/ 8 w 96"/>
                  <a:gd name="T11" fmla="*/ 4 h 79"/>
                  <a:gd name="T12" fmla="*/ 9 w 96"/>
                  <a:gd name="T13" fmla="*/ 5 h 79"/>
                  <a:gd name="T14" fmla="*/ 9 w 96"/>
                  <a:gd name="T15" fmla="*/ 7 h 79"/>
                  <a:gd name="T16" fmla="*/ 10 w 96"/>
                  <a:gd name="T17" fmla="*/ 8 h 79"/>
                  <a:gd name="T18" fmla="*/ 10 w 96"/>
                  <a:gd name="T19" fmla="*/ 10 h 79"/>
                  <a:gd name="T20" fmla="*/ 11 w 96"/>
                  <a:gd name="T21" fmla="*/ 10 h 79"/>
                  <a:gd name="T22" fmla="*/ 11 w 96"/>
                  <a:gd name="T23" fmla="*/ 8 h 79"/>
                  <a:gd name="T24" fmla="*/ 10 w 96"/>
                  <a:gd name="T25" fmla="*/ 6 h 79"/>
                  <a:gd name="T26" fmla="*/ 9 w 96"/>
                  <a:gd name="T27" fmla="*/ 5 h 79"/>
                  <a:gd name="T28" fmla="*/ 8 w 96"/>
                  <a:gd name="T29" fmla="*/ 3 h 79"/>
                  <a:gd name="T30" fmla="*/ 7 w 96"/>
                  <a:gd name="T31" fmla="*/ 2 h 79"/>
                  <a:gd name="T32" fmla="*/ 5 w 96"/>
                  <a:gd name="T33" fmla="*/ 1 h 79"/>
                  <a:gd name="T34" fmla="*/ 3 w 96"/>
                  <a:gd name="T35" fmla="*/ 0 h 79"/>
                  <a:gd name="T36" fmla="*/ 1 w 96"/>
                  <a:gd name="T37" fmla="*/ 0 h 79"/>
                  <a:gd name="T38" fmla="*/ 1 w 96"/>
                  <a:gd name="T39" fmla="*/ 0 h 79"/>
                  <a:gd name="T40" fmla="*/ 1 w 96"/>
                  <a:gd name="T41" fmla="*/ 0 h 79"/>
                  <a:gd name="T42" fmla="*/ 0 w 96"/>
                  <a:gd name="T43" fmla="*/ 0 h 79"/>
                  <a:gd name="T44" fmla="*/ 0 w 96"/>
                  <a:gd name="T45" fmla="*/ 1 h 79"/>
                  <a:gd name="T46" fmla="*/ 0 w 96"/>
                  <a:gd name="T47" fmla="*/ 1 h 79"/>
                  <a:gd name="T48" fmla="*/ 1 w 96"/>
                  <a:gd name="T49" fmla="*/ 1 h 7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96" h="79">
                    <a:moveTo>
                      <a:pt x="5" y="10"/>
                    </a:moveTo>
                    <a:lnTo>
                      <a:pt x="5" y="10"/>
                    </a:lnTo>
                    <a:lnTo>
                      <a:pt x="24" y="10"/>
                    </a:lnTo>
                    <a:lnTo>
                      <a:pt x="40" y="14"/>
                    </a:lnTo>
                    <a:lnTo>
                      <a:pt x="53" y="21"/>
                    </a:lnTo>
                    <a:lnTo>
                      <a:pt x="66" y="29"/>
                    </a:lnTo>
                    <a:lnTo>
                      <a:pt x="75" y="41"/>
                    </a:lnTo>
                    <a:lnTo>
                      <a:pt x="82" y="52"/>
                    </a:lnTo>
                    <a:lnTo>
                      <a:pt x="86" y="64"/>
                    </a:lnTo>
                    <a:lnTo>
                      <a:pt x="86" y="79"/>
                    </a:lnTo>
                    <a:lnTo>
                      <a:pt x="96" y="79"/>
                    </a:lnTo>
                    <a:lnTo>
                      <a:pt x="93" y="64"/>
                    </a:lnTo>
                    <a:lnTo>
                      <a:pt x="89" y="50"/>
                    </a:lnTo>
                    <a:lnTo>
                      <a:pt x="82" y="36"/>
                    </a:lnTo>
                    <a:lnTo>
                      <a:pt x="70" y="25"/>
                    </a:lnTo>
                    <a:lnTo>
                      <a:pt x="58" y="14"/>
                    </a:lnTo>
                    <a:lnTo>
                      <a:pt x="43" y="7"/>
                    </a:lnTo>
                    <a:lnTo>
                      <a:pt x="24" y="3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6" name="Freeform 291"/>
              <p:cNvSpPr>
                <a:spLocks noChangeAspect="1"/>
              </p:cNvSpPr>
              <p:nvPr/>
            </p:nvSpPr>
            <p:spPr bwMode="auto">
              <a:xfrm>
                <a:off x="4263" y="3212"/>
                <a:ext cx="182" cy="1"/>
              </a:xfrm>
              <a:custGeom>
                <a:avLst/>
                <a:gdLst>
                  <a:gd name="T0" fmla="*/ 1 w 1524"/>
                  <a:gd name="T1" fmla="*/ 1 h 10"/>
                  <a:gd name="T2" fmla="*/ 1 w 1524"/>
                  <a:gd name="T3" fmla="*/ 1 h 10"/>
                  <a:gd name="T4" fmla="*/ 182 w 1524"/>
                  <a:gd name="T5" fmla="*/ 1 h 10"/>
                  <a:gd name="T6" fmla="*/ 182 w 1524"/>
                  <a:gd name="T7" fmla="*/ 0 h 10"/>
                  <a:gd name="T8" fmla="*/ 1 w 1524"/>
                  <a:gd name="T9" fmla="*/ 0 h 10"/>
                  <a:gd name="T10" fmla="*/ 1 w 1524"/>
                  <a:gd name="T11" fmla="*/ 0 h 10"/>
                  <a:gd name="T12" fmla="*/ 1 w 1524"/>
                  <a:gd name="T13" fmla="*/ 0 h 10"/>
                  <a:gd name="T14" fmla="*/ 0 w 1524"/>
                  <a:gd name="T15" fmla="*/ 0 h 10"/>
                  <a:gd name="T16" fmla="*/ 0 w 1524"/>
                  <a:gd name="T17" fmla="*/ 1 h 10"/>
                  <a:gd name="T18" fmla="*/ 0 w 1524"/>
                  <a:gd name="T19" fmla="*/ 1 h 10"/>
                  <a:gd name="T20" fmla="*/ 1 w 1524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24" h="10">
                    <a:moveTo>
                      <a:pt x="5" y="10"/>
                    </a:moveTo>
                    <a:lnTo>
                      <a:pt x="5" y="10"/>
                    </a:lnTo>
                    <a:lnTo>
                      <a:pt x="1524" y="10"/>
                    </a:lnTo>
                    <a:lnTo>
                      <a:pt x="1524" y="0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7" name="Freeform 292"/>
              <p:cNvSpPr>
                <a:spLocks noChangeAspect="1"/>
              </p:cNvSpPr>
              <p:nvPr/>
            </p:nvSpPr>
            <p:spPr bwMode="auto">
              <a:xfrm>
                <a:off x="4252" y="3212"/>
                <a:ext cx="11" cy="10"/>
              </a:xfrm>
              <a:custGeom>
                <a:avLst/>
                <a:gdLst>
                  <a:gd name="T0" fmla="*/ 1 w 91"/>
                  <a:gd name="T1" fmla="*/ 10 h 79"/>
                  <a:gd name="T2" fmla="*/ 1 w 91"/>
                  <a:gd name="T3" fmla="*/ 10 h 79"/>
                  <a:gd name="T4" fmla="*/ 1 w 91"/>
                  <a:gd name="T5" fmla="*/ 8 h 79"/>
                  <a:gd name="T6" fmla="*/ 2 w 91"/>
                  <a:gd name="T7" fmla="*/ 7 h 79"/>
                  <a:gd name="T8" fmla="*/ 2 w 91"/>
                  <a:gd name="T9" fmla="*/ 5 h 79"/>
                  <a:gd name="T10" fmla="*/ 4 w 91"/>
                  <a:gd name="T11" fmla="*/ 4 h 79"/>
                  <a:gd name="T12" fmla="*/ 5 w 91"/>
                  <a:gd name="T13" fmla="*/ 3 h 79"/>
                  <a:gd name="T14" fmla="*/ 7 w 91"/>
                  <a:gd name="T15" fmla="*/ 2 h 79"/>
                  <a:gd name="T16" fmla="*/ 9 w 91"/>
                  <a:gd name="T17" fmla="*/ 1 h 79"/>
                  <a:gd name="T18" fmla="*/ 11 w 91"/>
                  <a:gd name="T19" fmla="*/ 1 h 79"/>
                  <a:gd name="T20" fmla="*/ 11 w 91"/>
                  <a:gd name="T21" fmla="*/ 0 h 79"/>
                  <a:gd name="T22" fmla="*/ 9 w 91"/>
                  <a:gd name="T23" fmla="*/ 0 h 79"/>
                  <a:gd name="T24" fmla="*/ 6 w 91"/>
                  <a:gd name="T25" fmla="*/ 1 h 79"/>
                  <a:gd name="T26" fmla="*/ 5 w 91"/>
                  <a:gd name="T27" fmla="*/ 2 h 79"/>
                  <a:gd name="T28" fmla="*/ 3 w 91"/>
                  <a:gd name="T29" fmla="*/ 3 h 79"/>
                  <a:gd name="T30" fmla="*/ 2 w 91"/>
                  <a:gd name="T31" fmla="*/ 5 h 79"/>
                  <a:gd name="T32" fmla="*/ 1 w 91"/>
                  <a:gd name="T33" fmla="*/ 6 h 79"/>
                  <a:gd name="T34" fmla="*/ 0 w 91"/>
                  <a:gd name="T35" fmla="*/ 8 h 79"/>
                  <a:gd name="T36" fmla="*/ 0 w 91"/>
                  <a:gd name="T37" fmla="*/ 10 h 79"/>
                  <a:gd name="T38" fmla="*/ 0 w 91"/>
                  <a:gd name="T39" fmla="*/ 10 h 79"/>
                  <a:gd name="T40" fmla="*/ 1 w 91"/>
                  <a:gd name="T41" fmla="*/ 10 h 7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1" h="79">
                    <a:moveTo>
                      <a:pt x="9" y="79"/>
                    </a:moveTo>
                    <a:lnTo>
                      <a:pt x="9" y="79"/>
                    </a:lnTo>
                    <a:lnTo>
                      <a:pt x="9" y="64"/>
                    </a:lnTo>
                    <a:lnTo>
                      <a:pt x="13" y="52"/>
                    </a:lnTo>
                    <a:lnTo>
                      <a:pt x="20" y="41"/>
                    </a:lnTo>
                    <a:lnTo>
                      <a:pt x="29" y="29"/>
                    </a:lnTo>
                    <a:lnTo>
                      <a:pt x="42" y="21"/>
                    </a:lnTo>
                    <a:lnTo>
                      <a:pt x="55" y="14"/>
                    </a:lnTo>
                    <a:lnTo>
                      <a:pt x="71" y="10"/>
                    </a:lnTo>
                    <a:lnTo>
                      <a:pt x="91" y="10"/>
                    </a:lnTo>
                    <a:lnTo>
                      <a:pt x="91" y="0"/>
                    </a:lnTo>
                    <a:lnTo>
                      <a:pt x="71" y="3"/>
                    </a:lnTo>
                    <a:lnTo>
                      <a:pt x="53" y="7"/>
                    </a:lnTo>
                    <a:lnTo>
                      <a:pt x="38" y="14"/>
                    </a:lnTo>
                    <a:lnTo>
                      <a:pt x="25" y="25"/>
                    </a:lnTo>
                    <a:lnTo>
                      <a:pt x="13" y="36"/>
                    </a:lnTo>
                    <a:lnTo>
                      <a:pt x="6" y="50"/>
                    </a:lnTo>
                    <a:lnTo>
                      <a:pt x="2" y="64"/>
                    </a:lnTo>
                    <a:lnTo>
                      <a:pt x="0" y="79"/>
                    </a:lnTo>
                    <a:lnTo>
                      <a:pt x="9" y="7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8" name="Freeform 293"/>
              <p:cNvSpPr>
                <a:spLocks noChangeAspect="1"/>
              </p:cNvSpPr>
              <p:nvPr/>
            </p:nvSpPr>
            <p:spPr bwMode="auto">
              <a:xfrm>
                <a:off x="4252" y="3222"/>
                <a:ext cx="1" cy="28"/>
              </a:xfrm>
              <a:custGeom>
                <a:avLst/>
                <a:gdLst>
                  <a:gd name="T0" fmla="*/ 0 w 9"/>
                  <a:gd name="T1" fmla="*/ 27 h 236"/>
                  <a:gd name="T2" fmla="*/ 1 w 9"/>
                  <a:gd name="T3" fmla="*/ 27 h 236"/>
                  <a:gd name="T4" fmla="*/ 1 w 9"/>
                  <a:gd name="T5" fmla="*/ 24 h 236"/>
                  <a:gd name="T6" fmla="*/ 1 w 9"/>
                  <a:gd name="T7" fmla="*/ 15 h 236"/>
                  <a:gd name="T8" fmla="*/ 1 w 9"/>
                  <a:gd name="T9" fmla="*/ 6 h 236"/>
                  <a:gd name="T10" fmla="*/ 1 w 9"/>
                  <a:gd name="T11" fmla="*/ 0 h 236"/>
                  <a:gd name="T12" fmla="*/ 0 w 9"/>
                  <a:gd name="T13" fmla="*/ 0 h 236"/>
                  <a:gd name="T14" fmla="*/ 0 w 9"/>
                  <a:gd name="T15" fmla="*/ 6 h 236"/>
                  <a:gd name="T16" fmla="*/ 0 w 9"/>
                  <a:gd name="T17" fmla="*/ 15 h 236"/>
                  <a:gd name="T18" fmla="*/ 0 w 9"/>
                  <a:gd name="T19" fmla="*/ 24 h 236"/>
                  <a:gd name="T20" fmla="*/ 0 w 9"/>
                  <a:gd name="T21" fmla="*/ 27 h 236"/>
                  <a:gd name="T22" fmla="*/ 0 w 9"/>
                  <a:gd name="T23" fmla="*/ 28 h 236"/>
                  <a:gd name="T24" fmla="*/ 0 w 9"/>
                  <a:gd name="T25" fmla="*/ 27 h 236"/>
                  <a:gd name="T26" fmla="*/ 0 w 9"/>
                  <a:gd name="T27" fmla="*/ 28 h 236"/>
                  <a:gd name="T28" fmla="*/ 0 w 9"/>
                  <a:gd name="T29" fmla="*/ 28 h 236"/>
                  <a:gd name="T30" fmla="*/ 1 w 9"/>
                  <a:gd name="T31" fmla="*/ 28 h 236"/>
                  <a:gd name="T32" fmla="*/ 1 w 9"/>
                  <a:gd name="T33" fmla="*/ 27 h 236"/>
                  <a:gd name="T34" fmla="*/ 0 w 9"/>
                  <a:gd name="T35" fmla="*/ 27 h 2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236">
                    <a:moveTo>
                      <a:pt x="4" y="227"/>
                    </a:moveTo>
                    <a:lnTo>
                      <a:pt x="9" y="231"/>
                    </a:lnTo>
                    <a:lnTo>
                      <a:pt x="9" y="200"/>
                    </a:lnTo>
                    <a:lnTo>
                      <a:pt x="9" y="128"/>
                    </a:lnTo>
                    <a:lnTo>
                      <a:pt x="9" y="51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0" y="128"/>
                    </a:lnTo>
                    <a:lnTo>
                      <a:pt x="0" y="200"/>
                    </a:lnTo>
                    <a:lnTo>
                      <a:pt x="0" y="231"/>
                    </a:lnTo>
                    <a:lnTo>
                      <a:pt x="4" y="236"/>
                    </a:lnTo>
                    <a:lnTo>
                      <a:pt x="0" y="231"/>
                    </a:lnTo>
                    <a:lnTo>
                      <a:pt x="1" y="235"/>
                    </a:lnTo>
                    <a:lnTo>
                      <a:pt x="4" y="236"/>
                    </a:lnTo>
                    <a:lnTo>
                      <a:pt x="8" y="235"/>
                    </a:lnTo>
                    <a:lnTo>
                      <a:pt x="9" y="231"/>
                    </a:lnTo>
                    <a:lnTo>
                      <a:pt x="4" y="2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69" name="Freeform 294"/>
              <p:cNvSpPr>
                <a:spLocks noChangeAspect="1"/>
              </p:cNvSpPr>
              <p:nvPr/>
            </p:nvSpPr>
            <p:spPr bwMode="auto">
              <a:xfrm>
                <a:off x="4253" y="3249"/>
                <a:ext cx="203" cy="1"/>
              </a:xfrm>
              <a:custGeom>
                <a:avLst/>
                <a:gdLst>
                  <a:gd name="T0" fmla="*/ 202 w 1697"/>
                  <a:gd name="T1" fmla="*/ 0 h 9"/>
                  <a:gd name="T2" fmla="*/ 202 w 1697"/>
                  <a:gd name="T3" fmla="*/ 0 h 9"/>
                  <a:gd name="T4" fmla="*/ 0 w 1697"/>
                  <a:gd name="T5" fmla="*/ 0 h 9"/>
                  <a:gd name="T6" fmla="*/ 0 w 1697"/>
                  <a:gd name="T7" fmla="*/ 1 h 9"/>
                  <a:gd name="T8" fmla="*/ 202 w 1697"/>
                  <a:gd name="T9" fmla="*/ 1 h 9"/>
                  <a:gd name="T10" fmla="*/ 203 w 1697"/>
                  <a:gd name="T11" fmla="*/ 0 h 9"/>
                  <a:gd name="T12" fmla="*/ 202 w 1697"/>
                  <a:gd name="T13" fmla="*/ 1 h 9"/>
                  <a:gd name="T14" fmla="*/ 203 w 1697"/>
                  <a:gd name="T15" fmla="*/ 1 h 9"/>
                  <a:gd name="T16" fmla="*/ 203 w 1697"/>
                  <a:gd name="T17" fmla="*/ 0 h 9"/>
                  <a:gd name="T18" fmla="*/ 203 w 1697"/>
                  <a:gd name="T19" fmla="*/ 0 h 9"/>
                  <a:gd name="T20" fmla="*/ 202 w 1697"/>
                  <a:gd name="T21" fmla="*/ 0 h 9"/>
                  <a:gd name="T22" fmla="*/ 202 w 1697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97" h="9">
                    <a:moveTo>
                      <a:pt x="1687" y="4"/>
                    </a:moveTo>
                    <a:lnTo>
                      <a:pt x="169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692" y="9"/>
                    </a:lnTo>
                    <a:lnTo>
                      <a:pt x="1697" y="4"/>
                    </a:lnTo>
                    <a:lnTo>
                      <a:pt x="1692" y="9"/>
                    </a:lnTo>
                    <a:lnTo>
                      <a:pt x="1695" y="8"/>
                    </a:lnTo>
                    <a:lnTo>
                      <a:pt x="1697" y="4"/>
                    </a:lnTo>
                    <a:lnTo>
                      <a:pt x="1695" y="1"/>
                    </a:lnTo>
                    <a:lnTo>
                      <a:pt x="1692" y="0"/>
                    </a:lnTo>
                    <a:lnTo>
                      <a:pt x="168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0" name="Freeform 295"/>
              <p:cNvSpPr>
                <a:spLocks noChangeAspect="1"/>
              </p:cNvSpPr>
              <p:nvPr/>
            </p:nvSpPr>
            <p:spPr bwMode="auto">
              <a:xfrm>
                <a:off x="4231" y="3275"/>
                <a:ext cx="235" cy="10"/>
              </a:xfrm>
              <a:custGeom>
                <a:avLst/>
                <a:gdLst>
                  <a:gd name="T0" fmla="*/ 233 w 1966"/>
                  <a:gd name="T1" fmla="*/ 10 h 85"/>
                  <a:gd name="T2" fmla="*/ 234 w 1966"/>
                  <a:gd name="T3" fmla="*/ 10 h 85"/>
                  <a:gd name="T4" fmla="*/ 234 w 1966"/>
                  <a:gd name="T5" fmla="*/ 10 h 85"/>
                  <a:gd name="T6" fmla="*/ 235 w 1966"/>
                  <a:gd name="T7" fmla="*/ 9 h 85"/>
                  <a:gd name="T8" fmla="*/ 235 w 1966"/>
                  <a:gd name="T9" fmla="*/ 8 h 85"/>
                  <a:gd name="T10" fmla="*/ 235 w 1966"/>
                  <a:gd name="T11" fmla="*/ 7 h 85"/>
                  <a:gd name="T12" fmla="*/ 234 w 1966"/>
                  <a:gd name="T13" fmla="*/ 7 h 85"/>
                  <a:gd name="T14" fmla="*/ 233 w 1966"/>
                  <a:gd name="T15" fmla="*/ 6 h 85"/>
                  <a:gd name="T16" fmla="*/ 232 w 1966"/>
                  <a:gd name="T17" fmla="*/ 5 h 85"/>
                  <a:gd name="T18" fmla="*/ 231 w 1966"/>
                  <a:gd name="T19" fmla="*/ 3 h 85"/>
                  <a:gd name="T20" fmla="*/ 230 w 1966"/>
                  <a:gd name="T21" fmla="*/ 2 h 85"/>
                  <a:gd name="T22" fmla="*/ 230 w 1966"/>
                  <a:gd name="T23" fmla="*/ 1 h 85"/>
                  <a:gd name="T24" fmla="*/ 229 w 1966"/>
                  <a:gd name="T25" fmla="*/ 0 h 85"/>
                  <a:gd name="T26" fmla="*/ 6 w 1966"/>
                  <a:gd name="T27" fmla="*/ 0 h 85"/>
                  <a:gd name="T28" fmla="*/ 5 w 1966"/>
                  <a:gd name="T29" fmla="*/ 1 h 85"/>
                  <a:gd name="T30" fmla="*/ 5 w 1966"/>
                  <a:gd name="T31" fmla="*/ 2 h 85"/>
                  <a:gd name="T32" fmla="*/ 4 w 1966"/>
                  <a:gd name="T33" fmla="*/ 3 h 85"/>
                  <a:gd name="T34" fmla="*/ 3 w 1966"/>
                  <a:gd name="T35" fmla="*/ 5 h 85"/>
                  <a:gd name="T36" fmla="*/ 1 w 1966"/>
                  <a:gd name="T37" fmla="*/ 6 h 85"/>
                  <a:gd name="T38" fmla="*/ 1 w 1966"/>
                  <a:gd name="T39" fmla="*/ 7 h 85"/>
                  <a:gd name="T40" fmla="*/ 0 w 1966"/>
                  <a:gd name="T41" fmla="*/ 7 h 85"/>
                  <a:gd name="T42" fmla="*/ 0 w 1966"/>
                  <a:gd name="T43" fmla="*/ 8 h 85"/>
                  <a:gd name="T44" fmla="*/ 0 w 1966"/>
                  <a:gd name="T45" fmla="*/ 9 h 85"/>
                  <a:gd name="T46" fmla="*/ 1 w 1966"/>
                  <a:gd name="T47" fmla="*/ 10 h 85"/>
                  <a:gd name="T48" fmla="*/ 1 w 1966"/>
                  <a:gd name="T49" fmla="*/ 10 h 85"/>
                  <a:gd name="T50" fmla="*/ 2 w 1966"/>
                  <a:gd name="T51" fmla="*/ 10 h 85"/>
                  <a:gd name="T52" fmla="*/ 233 w 1966"/>
                  <a:gd name="T53" fmla="*/ 10 h 8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966" h="85">
                    <a:moveTo>
                      <a:pt x="1952" y="85"/>
                    </a:moveTo>
                    <a:lnTo>
                      <a:pt x="1954" y="84"/>
                    </a:lnTo>
                    <a:lnTo>
                      <a:pt x="1959" y="82"/>
                    </a:lnTo>
                    <a:lnTo>
                      <a:pt x="1963" y="76"/>
                    </a:lnTo>
                    <a:lnTo>
                      <a:pt x="1966" y="69"/>
                    </a:lnTo>
                    <a:lnTo>
                      <a:pt x="1963" y="63"/>
                    </a:lnTo>
                    <a:lnTo>
                      <a:pt x="1959" y="56"/>
                    </a:lnTo>
                    <a:lnTo>
                      <a:pt x="1952" y="48"/>
                    </a:lnTo>
                    <a:lnTo>
                      <a:pt x="1944" y="39"/>
                    </a:lnTo>
                    <a:lnTo>
                      <a:pt x="1935" y="29"/>
                    </a:lnTo>
                    <a:lnTo>
                      <a:pt x="1926" y="18"/>
                    </a:lnTo>
                    <a:lnTo>
                      <a:pt x="1920" y="9"/>
                    </a:lnTo>
                    <a:lnTo>
                      <a:pt x="1915" y="0"/>
                    </a:lnTo>
                    <a:lnTo>
                      <a:pt x="49" y="0"/>
                    </a:lnTo>
                    <a:lnTo>
                      <a:pt x="45" y="9"/>
                    </a:lnTo>
                    <a:lnTo>
                      <a:pt x="38" y="18"/>
                    </a:lnTo>
                    <a:lnTo>
                      <a:pt x="30" y="29"/>
                    </a:lnTo>
                    <a:lnTo>
                      <a:pt x="22" y="39"/>
                    </a:lnTo>
                    <a:lnTo>
                      <a:pt x="12" y="48"/>
                    </a:lnTo>
                    <a:lnTo>
                      <a:pt x="7" y="56"/>
                    </a:lnTo>
                    <a:lnTo>
                      <a:pt x="2" y="63"/>
                    </a:lnTo>
                    <a:lnTo>
                      <a:pt x="0" y="69"/>
                    </a:lnTo>
                    <a:lnTo>
                      <a:pt x="2" y="76"/>
                    </a:lnTo>
                    <a:lnTo>
                      <a:pt x="7" y="82"/>
                    </a:lnTo>
                    <a:lnTo>
                      <a:pt x="11" y="84"/>
                    </a:lnTo>
                    <a:lnTo>
                      <a:pt x="14" y="85"/>
                    </a:lnTo>
                    <a:lnTo>
                      <a:pt x="1952" y="85"/>
                    </a:lnTo>
                    <a:close/>
                  </a:path>
                </a:pathLst>
              </a:custGeom>
              <a:solidFill>
                <a:srgbClr val="7F99B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1" name="Freeform 296"/>
              <p:cNvSpPr>
                <a:spLocks noChangeAspect="1"/>
              </p:cNvSpPr>
              <p:nvPr/>
            </p:nvSpPr>
            <p:spPr bwMode="auto">
              <a:xfrm>
                <a:off x="4237" y="3234"/>
                <a:ext cx="224" cy="42"/>
              </a:xfrm>
              <a:custGeom>
                <a:avLst/>
                <a:gdLst>
                  <a:gd name="T0" fmla="*/ 220 w 1861"/>
                  <a:gd name="T1" fmla="*/ 42 h 348"/>
                  <a:gd name="T2" fmla="*/ 222 w 1861"/>
                  <a:gd name="T3" fmla="*/ 42 h 348"/>
                  <a:gd name="T4" fmla="*/ 223 w 1861"/>
                  <a:gd name="T5" fmla="*/ 41 h 348"/>
                  <a:gd name="T6" fmla="*/ 224 w 1861"/>
                  <a:gd name="T7" fmla="*/ 40 h 348"/>
                  <a:gd name="T8" fmla="*/ 224 w 1861"/>
                  <a:gd name="T9" fmla="*/ 39 h 348"/>
                  <a:gd name="T10" fmla="*/ 224 w 1861"/>
                  <a:gd name="T11" fmla="*/ 38 h 348"/>
                  <a:gd name="T12" fmla="*/ 224 w 1861"/>
                  <a:gd name="T13" fmla="*/ 36 h 348"/>
                  <a:gd name="T14" fmla="*/ 224 w 1861"/>
                  <a:gd name="T15" fmla="*/ 35 h 348"/>
                  <a:gd name="T16" fmla="*/ 224 w 1861"/>
                  <a:gd name="T17" fmla="*/ 34 h 348"/>
                  <a:gd name="T18" fmla="*/ 224 w 1861"/>
                  <a:gd name="T19" fmla="*/ 33 h 348"/>
                  <a:gd name="T20" fmla="*/ 224 w 1861"/>
                  <a:gd name="T21" fmla="*/ 32 h 348"/>
                  <a:gd name="T22" fmla="*/ 224 w 1861"/>
                  <a:gd name="T23" fmla="*/ 30 h 348"/>
                  <a:gd name="T24" fmla="*/ 223 w 1861"/>
                  <a:gd name="T25" fmla="*/ 29 h 348"/>
                  <a:gd name="T26" fmla="*/ 222 w 1861"/>
                  <a:gd name="T27" fmla="*/ 28 h 348"/>
                  <a:gd name="T28" fmla="*/ 220 w 1861"/>
                  <a:gd name="T29" fmla="*/ 25 h 348"/>
                  <a:gd name="T30" fmla="*/ 218 w 1861"/>
                  <a:gd name="T31" fmla="*/ 21 h 348"/>
                  <a:gd name="T32" fmla="*/ 215 w 1861"/>
                  <a:gd name="T33" fmla="*/ 16 h 348"/>
                  <a:gd name="T34" fmla="*/ 212 w 1861"/>
                  <a:gd name="T35" fmla="*/ 12 h 348"/>
                  <a:gd name="T36" fmla="*/ 209 w 1861"/>
                  <a:gd name="T37" fmla="*/ 7 h 348"/>
                  <a:gd name="T38" fmla="*/ 207 w 1861"/>
                  <a:gd name="T39" fmla="*/ 4 h 348"/>
                  <a:gd name="T40" fmla="*/ 206 w 1861"/>
                  <a:gd name="T41" fmla="*/ 3 h 348"/>
                  <a:gd name="T42" fmla="*/ 206 w 1861"/>
                  <a:gd name="T43" fmla="*/ 2 h 348"/>
                  <a:gd name="T44" fmla="*/ 205 w 1861"/>
                  <a:gd name="T45" fmla="*/ 1 h 348"/>
                  <a:gd name="T46" fmla="*/ 204 w 1861"/>
                  <a:gd name="T47" fmla="*/ 1 h 348"/>
                  <a:gd name="T48" fmla="*/ 204 w 1861"/>
                  <a:gd name="T49" fmla="*/ 0 h 348"/>
                  <a:gd name="T50" fmla="*/ 203 w 1861"/>
                  <a:gd name="T51" fmla="*/ 0 h 348"/>
                  <a:gd name="T52" fmla="*/ 202 w 1861"/>
                  <a:gd name="T53" fmla="*/ 0 h 348"/>
                  <a:gd name="T54" fmla="*/ 201 w 1861"/>
                  <a:gd name="T55" fmla="*/ 0 h 348"/>
                  <a:gd name="T56" fmla="*/ 200 w 1861"/>
                  <a:gd name="T57" fmla="*/ 0 h 348"/>
                  <a:gd name="T58" fmla="*/ 24 w 1861"/>
                  <a:gd name="T59" fmla="*/ 0 h 348"/>
                  <a:gd name="T60" fmla="*/ 23 w 1861"/>
                  <a:gd name="T61" fmla="*/ 0 h 348"/>
                  <a:gd name="T62" fmla="*/ 22 w 1861"/>
                  <a:gd name="T63" fmla="*/ 0 h 348"/>
                  <a:gd name="T64" fmla="*/ 21 w 1861"/>
                  <a:gd name="T65" fmla="*/ 0 h 348"/>
                  <a:gd name="T66" fmla="*/ 21 w 1861"/>
                  <a:gd name="T67" fmla="*/ 0 h 348"/>
                  <a:gd name="T68" fmla="*/ 20 w 1861"/>
                  <a:gd name="T69" fmla="*/ 1 h 348"/>
                  <a:gd name="T70" fmla="*/ 19 w 1861"/>
                  <a:gd name="T71" fmla="*/ 1 h 348"/>
                  <a:gd name="T72" fmla="*/ 18 w 1861"/>
                  <a:gd name="T73" fmla="*/ 2 h 348"/>
                  <a:gd name="T74" fmla="*/ 18 w 1861"/>
                  <a:gd name="T75" fmla="*/ 3 h 348"/>
                  <a:gd name="T76" fmla="*/ 17 w 1861"/>
                  <a:gd name="T77" fmla="*/ 4 h 348"/>
                  <a:gd name="T78" fmla="*/ 15 w 1861"/>
                  <a:gd name="T79" fmla="*/ 7 h 348"/>
                  <a:gd name="T80" fmla="*/ 12 w 1861"/>
                  <a:gd name="T81" fmla="*/ 12 h 348"/>
                  <a:gd name="T82" fmla="*/ 9 w 1861"/>
                  <a:gd name="T83" fmla="*/ 16 h 348"/>
                  <a:gd name="T84" fmla="*/ 6 w 1861"/>
                  <a:gd name="T85" fmla="*/ 21 h 348"/>
                  <a:gd name="T86" fmla="*/ 4 w 1861"/>
                  <a:gd name="T87" fmla="*/ 25 h 348"/>
                  <a:gd name="T88" fmla="*/ 2 w 1861"/>
                  <a:gd name="T89" fmla="*/ 28 h 348"/>
                  <a:gd name="T90" fmla="*/ 1 w 1861"/>
                  <a:gd name="T91" fmla="*/ 29 h 348"/>
                  <a:gd name="T92" fmla="*/ 0 w 1861"/>
                  <a:gd name="T93" fmla="*/ 30 h 348"/>
                  <a:gd name="T94" fmla="*/ 0 w 1861"/>
                  <a:gd name="T95" fmla="*/ 32 h 348"/>
                  <a:gd name="T96" fmla="*/ 0 w 1861"/>
                  <a:gd name="T97" fmla="*/ 33 h 348"/>
                  <a:gd name="T98" fmla="*/ 0 w 1861"/>
                  <a:gd name="T99" fmla="*/ 34 h 348"/>
                  <a:gd name="T100" fmla="*/ 0 w 1861"/>
                  <a:gd name="T101" fmla="*/ 35 h 348"/>
                  <a:gd name="T102" fmla="*/ 0 w 1861"/>
                  <a:gd name="T103" fmla="*/ 36 h 348"/>
                  <a:gd name="T104" fmla="*/ 0 w 1861"/>
                  <a:gd name="T105" fmla="*/ 38 h 348"/>
                  <a:gd name="T106" fmla="*/ 0 w 1861"/>
                  <a:gd name="T107" fmla="*/ 39 h 348"/>
                  <a:gd name="T108" fmla="*/ 0 w 1861"/>
                  <a:gd name="T109" fmla="*/ 40 h 348"/>
                  <a:gd name="T110" fmla="*/ 1 w 1861"/>
                  <a:gd name="T111" fmla="*/ 41 h 348"/>
                  <a:gd name="T112" fmla="*/ 2 w 1861"/>
                  <a:gd name="T113" fmla="*/ 42 h 348"/>
                  <a:gd name="T114" fmla="*/ 4 w 1861"/>
                  <a:gd name="T115" fmla="*/ 42 h 348"/>
                  <a:gd name="T116" fmla="*/ 220 w 1861"/>
                  <a:gd name="T117" fmla="*/ 42 h 34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1861" h="348">
                    <a:moveTo>
                      <a:pt x="1829" y="348"/>
                    </a:moveTo>
                    <a:lnTo>
                      <a:pt x="1845" y="347"/>
                    </a:lnTo>
                    <a:lnTo>
                      <a:pt x="1856" y="342"/>
                    </a:lnTo>
                    <a:lnTo>
                      <a:pt x="1860" y="335"/>
                    </a:lnTo>
                    <a:lnTo>
                      <a:pt x="1861" y="324"/>
                    </a:lnTo>
                    <a:lnTo>
                      <a:pt x="1861" y="313"/>
                    </a:lnTo>
                    <a:lnTo>
                      <a:pt x="1861" y="301"/>
                    </a:lnTo>
                    <a:lnTo>
                      <a:pt x="1861" y="288"/>
                    </a:lnTo>
                    <a:lnTo>
                      <a:pt x="1861" y="278"/>
                    </a:lnTo>
                    <a:lnTo>
                      <a:pt x="1861" y="270"/>
                    </a:lnTo>
                    <a:lnTo>
                      <a:pt x="1860" y="261"/>
                    </a:lnTo>
                    <a:lnTo>
                      <a:pt x="1858" y="252"/>
                    </a:lnTo>
                    <a:lnTo>
                      <a:pt x="1852" y="243"/>
                    </a:lnTo>
                    <a:lnTo>
                      <a:pt x="1844" y="230"/>
                    </a:lnTo>
                    <a:lnTo>
                      <a:pt x="1828" y="205"/>
                    </a:lnTo>
                    <a:lnTo>
                      <a:pt x="1807" y="172"/>
                    </a:lnTo>
                    <a:lnTo>
                      <a:pt x="1783" y="135"/>
                    </a:lnTo>
                    <a:lnTo>
                      <a:pt x="1760" y="97"/>
                    </a:lnTo>
                    <a:lnTo>
                      <a:pt x="1738" y="62"/>
                    </a:lnTo>
                    <a:lnTo>
                      <a:pt x="1722" y="36"/>
                    </a:lnTo>
                    <a:lnTo>
                      <a:pt x="1713" y="21"/>
                    </a:lnTo>
                    <a:lnTo>
                      <a:pt x="1708" y="14"/>
                    </a:lnTo>
                    <a:lnTo>
                      <a:pt x="1702" y="9"/>
                    </a:lnTo>
                    <a:lnTo>
                      <a:pt x="1697" y="5"/>
                    </a:lnTo>
                    <a:lnTo>
                      <a:pt x="1691" y="2"/>
                    </a:lnTo>
                    <a:lnTo>
                      <a:pt x="1684" y="1"/>
                    </a:lnTo>
                    <a:lnTo>
                      <a:pt x="1677" y="0"/>
                    </a:lnTo>
                    <a:lnTo>
                      <a:pt x="1670" y="0"/>
                    </a:lnTo>
                    <a:lnTo>
                      <a:pt x="1664" y="0"/>
                    </a:lnTo>
                    <a:lnTo>
                      <a:pt x="197" y="0"/>
                    </a:lnTo>
                    <a:lnTo>
                      <a:pt x="191" y="0"/>
                    </a:lnTo>
                    <a:lnTo>
                      <a:pt x="184" y="0"/>
                    </a:lnTo>
                    <a:lnTo>
                      <a:pt x="178" y="1"/>
                    </a:lnTo>
                    <a:lnTo>
                      <a:pt x="172" y="2"/>
                    </a:lnTo>
                    <a:lnTo>
                      <a:pt x="165" y="5"/>
                    </a:lnTo>
                    <a:lnTo>
                      <a:pt x="159" y="9"/>
                    </a:lnTo>
                    <a:lnTo>
                      <a:pt x="153" y="14"/>
                    </a:lnTo>
                    <a:lnTo>
                      <a:pt x="149" y="21"/>
                    </a:lnTo>
                    <a:lnTo>
                      <a:pt x="140" y="36"/>
                    </a:lnTo>
                    <a:lnTo>
                      <a:pt x="123" y="62"/>
                    </a:lnTo>
                    <a:lnTo>
                      <a:pt x="101" y="97"/>
                    </a:lnTo>
                    <a:lnTo>
                      <a:pt x="78" y="135"/>
                    </a:lnTo>
                    <a:lnTo>
                      <a:pt x="54" y="172"/>
                    </a:lnTo>
                    <a:lnTo>
                      <a:pt x="34" y="205"/>
                    </a:lnTo>
                    <a:lnTo>
                      <a:pt x="17" y="230"/>
                    </a:lnTo>
                    <a:lnTo>
                      <a:pt x="9" y="243"/>
                    </a:lnTo>
                    <a:lnTo>
                      <a:pt x="4" y="252"/>
                    </a:lnTo>
                    <a:lnTo>
                      <a:pt x="1" y="261"/>
                    </a:lnTo>
                    <a:lnTo>
                      <a:pt x="0" y="270"/>
                    </a:lnTo>
                    <a:lnTo>
                      <a:pt x="0" y="278"/>
                    </a:lnTo>
                    <a:lnTo>
                      <a:pt x="0" y="288"/>
                    </a:lnTo>
                    <a:lnTo>
                      <a:pt x="0" y="301"/>
                    </a:lnTo>
                    <a:lnTo>
                      <a:pt x="0" y="313"/>
                    </a:lnTo>
                    <a:lnTo>
                      <a:pt x="0" y="324"/>
                    </a:lnTo>
                    <a:lnTo>
                      <a:pt x="1" y="335"/>
                    </a:lnTo>
                    <a:lnTo>
                      <a:pt x="6" y="342"/>
                    </a:lnTo>
                    <a:lnTo>
                      <a:pt x="16" y="347"/>
                    </a:lnTo>
                    <a:lnTo>
                      <a:pt x="32" y="348"/>
                    </a:lnTo>
                    <a:lnTo>
                      <a:pt x="1829" y="348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2" name="Freeform 297"/>
              <p:cNvSpPr>
                <a:spLocks noChangeAspect="1"/>
              </p:cNvSpPr>
              <p:nvPr/>
            </p:nvSpPr>
            <p:spPr bwMode="auto">
              <a:xfrm>
                <a:off x="4457" y="3273"/>
                <a:ext cx="4" cy="4"/>
              </a:xfrm>
              <a:custGeom>
                <a:avLst/>
                <a:gdLst>
                  <a:gd name="T0" fmla="*/ 3 w 37"/>
                  <a:gd name="T1" fmla="*/ 0 h 28"/>
                  <a:gd name="T2" fmla="*/ 3 w 37"/>
                  <a:gd name="T3" fmla="*/ 0 h 28"/>
                  <a:gd name="T4" fmla="*/ 3 w 37"/>
                  <a:gd name="T5" fmla="*/ 1 h 28"/>
                  <a:gd name="T6" fmla="*/ 3 w 37"/>
                  <a:gd name="T7" fmla="*/ 2 h 28"/>
                  <a:gd name="T8" fmla="*/ 2 w 37"/>
                  <a:gd name="T9" fmla="*/ 3 h 28"/>
                  <a:gd name="T10" fmla="*/ 0 w 37"/>
                  <a:gd name="T11" fmla="*/ 3 h 28"/>
                  <a:gd name="T12" fmla="*/ 0 w 37"/>
                  <a:gd name="T13" fmla="*/ 4 h 28"/>
                  <a:gd name="T14" fmla="*/ 2 w 37"/>
                  <a:gd name="T15" fmla="*/ 4 h 28"/>
                  <a:gd name="T16" fmla="*/ 3 w 37"/>
                  <a:gd name="T17" fmla="*/ 3 h 28"/>
                  <a:gd name="T18" fmla="*/ 4 w 37"/>
                  <a:gd name="T19" fmla="*/ 2 h 28"/>
                  <a:gd name="T20" fmla="*/ 4 w 37"/>
                  <a:gd name="T21" fmla="*/ 0 h 28"/>
                  <a:gd name="T22" fmla="*/ 4 w 37"/>
                  <a:gd name="T23" fmla="*/ 0 h 28"/>
                  <a:gd name="T24" fmla="*/ 3 w 37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lnTo>
                      <a:pt x="28" y="0"/>
                    </a:lnTo>
                    <a:lnTo>
                      <a:pt x="28" y="10"/>
                    </a:lnTo>
                    <a:lnTo>
                      <a:pt x="24" y="15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28"/>
                    </a:lnTo>
                    <a:lnTo>
                      <a:pt x="16" y="26"/>
                    </a:lnTo>
                    <a:lnTo>
                      <a:pt x="29" y="22"/>
                    </a:lnTo>
                    <a:lnTo>
                      <a:pt x="35" y="12"/>
                    </a:lnTo>
                    <a:lnTo>
                      <a:pt x="37" y="0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3" name="Freeform 298"/>
              <p:cNvSpPr>
                <a:spLocks noChangeAspect="1"/>
              </p:cNvSpPr>
              <p:nvPr/>
            </p:nvSpPr>
            <p:spPr bwMode="auto">
              <a:xfrm>
                <a:off x="4460" y="3267"/>
                <a:ext cx="1" cy="6"/>
              </a:xfrm>
              <a:custGeom>
                <a:avLst/>
                <a:gdLst>
                  <a:gd name="T0" fmla="*/ 0 w 9"/>
                  <a:gd name="T1" fmla="*/ 0 h 46"/>
                  <a:gd name="T2" fmla="*/ 0 w 9"/>
                  <a:gd name="T3" fmla="*/ 0 h 46"/>
                  <a:gd name="T4" fmla="*/ 0 w 9"/>
                  <a:gd name="T5" fmla="*/ 1 h 46"/>
                  <a:gd name="T6" fmla="*/ 0 w 9"/>
                  <a:gd name="T7" fmla="*/ 3 h 46"/>
                  <a:gd name="T8" fmla="*/ 0 w 9"/>
                  <a:gd name="T9" fmla="*/ 5 h 46"/>
                  <a:gd name="T10" fmla="*/ 0 w 9"/>
                  <a:gd name="T11" fmla="*/ 6 h 46"/>
                  <a:gd name="T12" fmla="*/ 1 w 9"/>
                  <a:gd name="T13" fmla="*/ 6 h 46"/>
                  <a:gd name="T14" fmla="*/ 1 w 9"/>
                  <a:gd name="T15" fmla="*/ 5 h 46"/>
                  <a:gd name="T16" fmla="*/ 1 w 9"/>
                  <a:gd name="T17" fmla="*/ 3 h 46"/>
                  <a:gd name="T18" fmla="*/ 1 w 9"/>
                  <a:gd name="T19" fmla="*/ 1 h 46"/>
                  <a:gd name="T20" fmla="*/ 1 w 9"/>
                  <a:gd name="T21" fmla="*/ 0 h 46"/>
                  <a:gd name="T22" fmla="*/ 1 w 9"/>
                  <a:gd name="T23" fmla="*/ 0 h 46"/>
                  <a:gd name="T24" fmla="*/ 0 w 9"/>
                  <a:gd name="T25" fmla="*/ 0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4" name="Freeform 299"/>
              <p:cNvSpPr>
                <a:spLocks noChangeAspect="1"/>
              </p:cNvSpPr>
              <p:nvPr/>
            </p:nvSpPr>
            <p:spPr bwMode="auto">
              <a:xfrm>
                <a:off x="4459" y="3263"/>
                <a:ext cx="2" cy="4"/>
              </a:xfrm>
              <a:custGeom>
                <a:avLst/>
                <a:gdLst>
                  <a:gd name="T0" fmla="*/ 0 w 17"/>
                  <a:gd name="T1" fmla="*/ 0 h 37"/>
                  <a:gd name="T2" fmla="*/ 0 w 17"/>
                  <a:gd name="T3" fmla="*/ 0 h 37"/>
                  <a:gd name="T4" fmla="*/ 1 w 17"/>
                  <a:gd name="T5" fmla="*/ 1 h 37"/>
                  <a:gd name="T6" fmla="*/ 1 w 17"/>
                  <a:gd name="T7" fmla="*/ 2 h 37"/>
                  <a:gd name="T8" fmla="*/ 1 w 17"/>
                  <a:gd name="T9" fmla="*/ 3 h 37"/>
                  <a:gd name="T10" fmla="*/ 1 w 17"/>
                  <a:gd name="T11" fmla="*/ 4 h 37"/>
                  <a:gd name="T12" fmla="*/ 2 w 17"/>
                  <a:gd name="T13" fmla="*/ 4 h 37"/>
                  <a:gd name="T14" fmla="*/ 2 w 17"/>
                  <a:gd name="T15" fmla="*/ 3 h 37"/>
                  <a:gd name="T16" fmla="*/ 2 w 17"/>
                  <a:gd name="T17" fmla="*/ 2 h 37"/>
                  <a:gd name="T18" fmla="*/ 1 w 17"/>
                  <a:gd name="T19" fmla="*/ 1 h 37"/>
                  <a:gd name="T20" fmla="*/ 1 w 17"/>
                  <a:gd name="T21" fmla="*/ 0 h 37"/>
                  <a:gd name="T22" fmla="*/ 1 w 17"/>
                  <a:gd name="T23" fmla="*/ 0 h 37"/>
                  <a:gd name="T24" fmla="*/ 0 w 17"/>
                  <a:gd name="T25" fmla="*/ 0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" h="37">
                    <a:moveTo>
                      <a:pt x="0" y="4"/>
                    </a:moveTo>
                    <a:lnTo>
                      <a:pt x="0" y="4"/>
                    </a:lnTo>
                    <a:lnTo>
                      <a:pt x="5" y="12"/>
                    </a:lnTo>
                    <a:lnTo>
                      <a:pt x="8" y="20"/>
                    </a:lnTo>
                    <a:lnTo>
                      <a:pt x="9" y="29"/>
                    </a:lnTo>
                    <a:lnTo>
                      <a:pt x="8" y="37"/>
                    </a:lnTo>
                    <a:lnTo>
                      <a:pt x="17" y="37"/>
                    </a:lnTo>
                    <a:lnTo>
                      <a:pt x="16" y="29"/>
                    </a:lnTo>
                    <a:lnTo>
                      <a:pt x="15" y="20"/>
                    </a:lnTo>
                    <a:lnTo>
                      <a:pt x="12" y="10"/>
                    </a:lnTo>
                    <a:lnTo>
                      <a:pt x="7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5" name="Freeform 300"/>
              <p:cNvSpPr>
                <a:spLocks noChangeAspect="1"/>
              </p:cNvSpPr>
              <p:nvPr/>
            </p:nvSpPr>
            <p:spPr bwMode="auto">
              <a:xfrm>
                <a:off x="4442" y="3237"/>
                <a:ext cx="18" cy="27"/>
              </a:xfrm>
              <a:custGeom>
                <a:avLst/>
                <a:gdLst>
                  <a:gd name="T0" fmla="*/ 0 w 147"/>
                  <a:gd name="T1" fmla="*/ 0 h 225"/>
                  <a:gd name="T2" fmla="*/ 0 w 147"/>
                  <a:gd name="T3" fmla="*/ 0 h 225"/>
                  <a:gd name="T4" fmla="*/ 1 w 147"/>
                  <a:gd name="T5" fmla="*/ 2 h 225"/>
                  <a:gd name="T6" fmla="*/ 3 w 147"/>
                  <a:gd name="T7" fmla="*/ 5 h 225"/>
                  <a:gd name="T8" fmla="*/ 6 w 147"/>
                  <a:gd name="T9" fmla="*/ 9 h 225"/>
                  <a:gd name="T10" fmla="*/ 9 w 147"/>
                  <a:gd name="T11" fmla="*/ 14 h 225"/>
                  <a:gd name="T12" fmla="*/ 12 w 147"/>
                  <a:gd name="T13" fmla="*/ 18 h 225"/>
                  <a:gd name="T14" fmla="*/ 14 w 147"/>
                  <a:gd name="T15" fmla="*/ 22 h 225"/>
                  <a:gd name="T16" fmla="*/ 16 w 147"/>
                  <a:gd name="T17" fmla="*/ 26 h 225"/>
                  <a:gd name="T18" fmla="*/ 17 w 147"/>
                  <a:gd name="T19" fmla="*/ 27 h 225"/>
                  <a:gd name="T20" fmla="*/ 18 w 147"/>
                  <a:gd name="T21" fmla="*/ 27 h 225"/>
                  <a:gd name="T22" fmla="*/ 17 w 147"/>
                  <a:gd name="T23" fmla="*/ 25 h 225"/>
                  <a:gd name="T24" fmla="*/ 15 w 147"/>
                  <a:gd name="T25" fmla="*/ 22 h 225"/>
                  <a:gd name="T26" fmla="*/ 12 w 147"/>
                  <a:gd name="T27" fmla="*/ 18 h 225"/>
                  <a:gd name="T28" fmla="*/ 9 w 147"/>
                  <a:gd name="T29" fmla="*/ 13 h 225"/>
                  <a:gd name="T30" fmla="*/ 7 w 147"/>
                  <a:gd name="T31" fmla="*/ 9 h 225"/>
                  <a:gd name="T32" fmla="*/ 4 w 147"/>
                  <a:gd name="T33" fmla="*/ 5 h 225"/>
                  <a:gd name="T34" fmla="*/ 2 w 147"/>
                  <a:gd name="T35" fmla="*/ 2 h 225"/>
                  <a:gd name="T36" fmla="*/ 1 w 147"/>
                  <a:gd name="T37" fmla="*/ 0 h 225"/>
                  <a:gd name="T38" fmla="*/ 1 w 147"/>
                  <a:gd name="T39" fmla="*/ 0 h 225"/>
                  <a:gd name="T40" fmla="*/ 0 w 147"/>
                  <a:gd name="T41" fmla="*/ 0 h 22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7" h="225">
                    <a:moveTo>
                      <a:pt x="0" y="2"/>
                    </a:moveTo>
                    <a:lnTo>
                      <a:pt x="0" y="2"/>
                    </a:lnTo>
                    <a:lnTo>
                      <a:pt x="9" y="18"/>
                    </a:lnTo>
                    <a:lnTo>
                      <a:pt x="26" y="44"/>
                    </a:lnTo>
                    <a:lnTo>
                      <a:pt x="47" y="79"/>
                    </a:lnTo>
                    <a:lnTo>
                      <a:pt x="70" y="117"/>
                    </a:lnTo>
                    <a:lnTo>
                      <a:pt x="95" y="154"/>
                    </a:lnTo>
                    <a:lnTo>
                      <a:pt x="115" y="187"/>
                    </a:lnTo>
                    <a:lnTo>
                      <a:pt x="132" y="213"/>
                    </a:lnTo>
                    <a:lnTo>
                      <a:pt x="140" y="225"/>
                    </a:lnTo>
                    <a:lnTo>
                      <a:pt x="147" y="221"/>
                    </a:lnTo>
                    <a:lnTo>
                      <a:pt x="138" y="208"/>
                    </a:lnTo>
                    <a:lnTo>
                      <a:pt x="122" y="183"/>
                    </a:lnTo>
                    <a:lnTo>
                      <a:pt x="102" y="149"/>
                    </a:lnTo>
                    <a:lnTo>
                      <a:pt x="77" y="112"/>
                    </a:lnTo>
                    <a:lnTo>
                      <a:pt x="54" y="74"/>
                    </a:lnTo>
                    <a:lnTo>
                      <a:pt x="32" y="40"/>
                    </a:lnTo>
                    <a:lnTo>
                      <a:pt x="16" y="13"/>
                    </a:lnTo>
                    <a:lnTo>
                      <a:pt x="7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6" name="Freeform 301"/>
              <p:cNvSpPr>
                <a:spLocks noChangeAspect="1"/>
              </p:cNvSpPr>
              <p:nvPr/>
            </p:nvSpPr>
            <p:spPr bwMode="auto">
              <a:xfrm>
                <a:off x="4436" y="3234"/>
                <a:ext cx="7" cy="3"/>
              </a:xfrm>
              <a:custGeom>
                <a:avLst/>
                <a:gdLst>
                  <a:gd name="T0" fmla="*/ 1 w 56"/>
                  <a:gd name="T1" fmla="*/ 1 h 27"/>
                  <a:gd name="T2" fmla="*/ 1 w 56"/>
                  <a:gd name="T3" fmla="*/ 1 h 27"/>
                  <a:gd name="T4" fmla="*/ 1 w 56"/>
                  <a:gd name="T5" fmla="*/ 1 h 27"/>
                  <a:gd name="T6" fmla="*/ 2 w 56"/>
                  <a:gd name="T7" fmla="*/ 1 h 27"/>
                  <a:gd name="T8" fmla="*/ 3 w 56"/>
                  <a:gd name="T9" fmla="*/ 1 h 27"/>
                  <a:gd name="T10" fmla="*/ 4 w 56"/>
                  <a:gd name="T11" fmla="*/ 1 h 27"/>
                  <a:gd name="T12" fmla="*/ 4 w 56"/>
                  <a:gd name="T13" fmla="*/ 1 h 27"/>
                  <a:gd name="T14" fmla="*/ 5 w 56"/>
                  <a:gd name="T15" fmla="*/ 2 h 27"/>
                  <a:gd name="T16" fmla="*/ 6 w 56"/>
                  <a:gd name="T17" fmla="*/ 2 h 27"/>
                  <a:gd name="T18" fmla="*/ 6 w 56"/>
                  <a:gd name="T19" fmla="*/ 3 h 27"/>
                  <a:gd name="T20" fmla="*/ 7 w 56"/>
                  <a:gd name="T21" fmla="*/ 3 h 27"/>
                  <a:gd name="T22" fmla="*/ 6 w 56"/>
                  <a:gd name="T23" fmla="*/ 2 h 27"/>
                  <a:gd name="T24" fmla="*/ 6 w 56"/>
                  <a:gd name="T25" fmla="*/ 1 h 27"/>
                  <a:gd name="T26" fmla="*/ 5 w 56"/>
                  <a:gd name="T27" fmla="*/ 1 h 27"/>
                  <a:gd name="T28" fmla="*/ 4 w 56"/>
                  <a:gd name="T29" fmla="*/ 0 h 27"/>
                  <a:gd name="T30" fmla="*/ 3 w 56"/>
                  <a:gd name="T31" fmla="*/ 0 h 27"/>
                  <a:gd name="T32" fmla="*/ 2 w 56"/>
                  <a:gd name="T33" fmla="*/ 0 h 27"/>
                  <a:gd name="T34" fmla="*/ 1 w 56"/>
                  <a:gd name="T35" fmla="*/ 0 h 27"/>
                  <a:gd name="T36" fmla="*/ 1 w 56"/>
                  <a:gd name="T37" fmla="*/ 0 h 27"/>
                  <a:gd name="T38" fmla="*/ 1 w 56"/>
                  <a:gd name="T39" fmla="*/ 0 h 27"/>
                  <a:gd name="T40" fmla="*/ 1 w 56"/>
                  <a:gd name="T41" fmla="*/ 0 h 27"/>
                  <a:gd name="T42" fmla="*/ 0 w 56"/>
                  <a:gd name="T43" fmla="*/ 0 h 27"/>
                  <a:gd name="T44" fmla="*/ 0 w 56"/>
                  <a:gd name="T45" fmla="*/ 1 h 27"/>
                  <a:gd name="T46" fmla="*/ 0 w 56"/>
                  <a:gd name="T47" fmla="*/ 1 h 27"/>
                  <a:gd name="T48" fmla="*/ 1 w 56"/>
                  <a:gd name="T49" fmla="*/ 1 h 2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56" h="27">
                    <a:moveTo>
                      <a:pt x="4" y="10"/>
                    </a:moveTo>
                    <a:lnTo>
                      <a:pt x="4" y="10"/>
                    </a:lnTo>
                    <a:lnTo>
                      <a:pt x="10" y="10"/>
                    </a:lnTo>
                    <a:lnTo>
                      <a:pt x="17" y="8"/>
                    </a:lnTo>
                    <a:lnTo>
                      <a:pt x="24" y="10"/>
                    </a:lnTo>
                    <a:lnTo>
                      <a:pt x="30" y="11"/>
                    </a:lnTo>
                    <a:lnTo>
                      <a:pt x="34" y="13"/>
                    </a:lnTo>
                    <a:lnTo>
                      <a:pt x="40" y="18"/>
                    </a:lnTo>
                    <a:lnTo>
                      <a:pt x="46" y="21"/>
                    </a:lnTo>
                    <a:lnTo>
                      <a:pt x="49" y="27"/>
                    </a:lnTo>
                    <a:lnTo>
                      <a:pt x="56" y="25"/>
                    </a:lnTo>
                    <a:lnTo>
                      <a:pt x="50" y="16"/>
                    </a:lnTo>
                    <a:lnTo>
                      <a:pt x="45" y="11"/>
                    </a:lnTo>
                    <a:lnTo>
                      <a:pt x="39" y="6"/>
                    </a:lnTo>
                    <a:lnTo>
                      <a:pt x="32" y="4"/>
                    </a:lnTo>
                    <a:lnTo>
                      <a:pt x="24" y="3"/>
                    </a:lnTo>
                    <a:lnTo>
                      <a:pt x="17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7" name="Freeform 302"/>
              <p:cNvSpPr>
                <a:spLocks noChangeAspect="1"/>
              </p:cNvSpPr>
              <p:nvPr/>
            </p:nvSpPr>
            <p:spPr bwMode="auto">
              <a:xfrm>
                <a:off x="4260" y="3234"/>
                <a:ext cx="177" cy="1"/>
              </a:xfrm>
              <a:custGeom>
                <a:avLst/>
                <a:gdLst>
                  <a:gd name="T0" fmla="*/ 1 w 1472"/>
                  <a:gd name="T1" fmla="*/ 1 h 10"/>
                  <a:gd name="T2" fmla="*/ 1 w 1472"/>
                  <a:gd name="T3" fmla="*/ 1 h 10"/>
                  <a:gd name="T4" fmla="*/ 177 w 1472"/>
                  <a:gd name="T5" fmla="*/ 1 h 10"/>
                  <a:gd name="T6" fmla="*/ 177 w 1472"/>
                  <a:gd name="T7" fmla="*/ 0 h 10"/>
                  <a:gd name="T8" fmla="*/ 1 w 1472"/>
                  <a:gd name="T9" fmla="*/ 0 h 10"/>
                  <a:gd name="T10" fmla="*/ 1 w 1472"/>
                  <a:gd name="T11" fmla="*/ 0 h 10"/>
                  <a:gd name="T12" fmla="*/ 1 w 1472"/>
                  <a:gd name="T13" fmla="*/ 0 h 10"/>
                  <a:gd name="T14" fmla="*/ 0 w 1472"/>
                  <a:gd name="T15" fmla="*/ 0 h 10"/>
                  <a:gd name="T16" fmla="*/ 0 w 1472"/>
                  <a:gd name="T17" fmla="*/ 1 h 10"/>
                  <a:gd name="T18" fmla="*/ 0 w 1472"/>
                  <a:gd name="T19" fmla="*/ 1 h 10"/>
                  <a:gd name="T20" fmla="*/ 1 w 1472"/>
                  <a:gd name="T21" fmla="*/ 1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72" h="10">
                    <a:moveTo>
                      <a:pt x="5" y="10"/>
                    </a:moveTo>
                    <a:lnTo>
                      <a:pt x="5" y="10"/>
                    </a:lnTo>
                    <a:lnTo>
                      <a:pt x="1472" y="10"/>
                    </a:lnTo>
                    <a:lnTo>
                      <a:pt x="1472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8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8" name="Freeform 303"/>
              <p:cNvSpPr>
                <a:spLocks noChangeAspect="1"/>
              </p:cNvSpPr>
              <p:nvPr/>
            </p:nvSpPr>
            <p:spPr bwMode="auto">
              <a:xfrm>
                <a:off x="4255" y="3234"/>
                <a:ext cx="6" cy="3"/>
              </a:xfrm>
              <a:custGeom>
                <a:avLst/>
                <a:gdLst>
                  <a:gd name="T0" fmla="*/ 1 w 52"/>
                  <a:gd name="T1" fmla="*/ 3 h 27"/>
                  <a:gd name="T2" fmla="*/ 1 w 52"/>
                  <a:gd name="T3" fmla="*/ 3 h 27"/>
                  <a:gd name="T4" fmla="*/ 1 w 52"/>
                  <a:gd name="T5" fmla="*/ 2 h 27"/>
                  <a:gd name="T6" fmla="*/ 2 w 52"/>
                  <a:gd name="T7" fmla="*/ 2 h 27"/>
                  <a:gd name="T8" fmla="*/ 2 w 52"/>
                  <a:gd name="T9" fmla="*/ 1 h 27"/>
                  <a:gd name="T10" fmla="*/ 3 w 52"/>
                  <a:gd name="T11" fmla="*/ 1 h 27"/>
                  <a:gd name="T12" fmla="*/ 4 w 52"/>
                  <a:gd name="T13" fmla="*/ 1 h 27"/>
                  <a:gd name="T14" fmla="*/ 5 w 52"/>
                  <a:gd name="T15" fmla="*/ 1 h 27"/>
                  <a:gd name="T16" fmla="*/ 5 w 52"/>
                  <a:gd name="T17" fmla="*/ 1 h 27"/>
                  <a:gd name="T18" fmla="*/ 6 w 52"/>
                  <a:gd name="T19" fmla="*/ 1 h 27"/>
                  <a:gd name="T20" fmla="*/ 6 w 52"/>
                  <a:gd name="T21" fmla="*/ 0 h 27"/>
                  <a:gd name="T22" fmla="*/ 5 w 52"/>
                  <a:gd name="T23" fmla="*/ 0 h 27"/>
                  <a:gd name="T24" fmla="*/ 5 w 52"/>
                  <a:gd name="T25" fmla="*/ 0 h 27"/>
                  <a:gd name="T26" fmla="*/ 4 w 52"/>
                  <a:gd name="T27" fmla="*/ 0 h 27"/>
                  <a:gd name="T28" fmla="*/ 3 w 52"/>
                  <a:gd name="T29" fmla="*/ 0 h 27"/>
                  <a:gd name="T30" fmla="*/ 2 w 52"/>
                  <a:gd name="T31" fmla="*/ 1 h 27"/>
                  <a:gd name="T32" fmla="*/ 1 w 52"/>
                  <a:gd name="T33" fmla="*/ 1 h 27"/>
                  <a:gd name="T34" fmla="*/ 1 w 52"/>
                  <a:gd name="T35" fmla="*/ 2 h 27"/>
                  <a:gd name="T36" fmla="*/ 0 w 52"/>
                  <a:gd name="T37" fmla="*/ 3 h 27"/>
                  <a:gd name="T38" fmla="*/ 0 w 52"/>
                  <a:gd name="T39" fmla="*/ 3 h 27"/>
                  <a:gd name="T40" fmla="*/ 1 w 52"/>
                  <a:gd name="T41" fmla="*/ 3 h 2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52" h="27">
                    <a:moveTo>
                      <a:pt x="7" y="27"/>
                    </a:moveTo>
                    <a:lnTo>
                      <a:pt x="7" y="27"/>
                    </a:lnTo>
                    <a:lnTo>
                      <a:pt x="11" y="21"/>
                    </a:lnTo>
                    <a:lnTo>
                      <a:pt x="16" y="18"/>
                    </a:lnTo>
                    <a:lnTo>
                      <a:pt x="21" y="13"/>
                    </a:lnTo>
                    <a:lnTo>
                      <a:pt x="28" y="11"/>
                    </a:lnTo>
                    <a:lnTo>
                      <a:pt x="33" y="10"/>
                    </a:lnTo>
                    <a:lnTo>
                      <a:pt x="39" y="8"/>
                    </a:lnTo>
                    <a:lnTo>
                      <a:pt x="46" y="10"/>
                    </a:lnTo>
                    <a:lnTo>
                      <a:pt x="52" y="10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39" y="2"/>
                    </a:lnTo>
                    <a:lnTo>
                      <a:pt x="33" y="3"/>
                    </a:lnTo>
                    <a:lnTo>
                      <a:pt x="26" y="4"/>
                    </a:lnTo>
                    <a:lnTo>
                      <a:pt x="19" y="6"/>
                    </a:lnTo>
                    <a:lnTo>
                      <a:pt x="12" y="11"/>
                    </a:lnTo>
                    <a:lnTo>
                      <a:pt x="6" y="16"/>
                    </a:lnTo>
                    <a:lnTo>
                      <a:pt x="0" y="25"/>
                    </a:lnTo>
                    <a:lnTo>
                      <a:pt x="7" y="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79" name="Freeform 304"/>
              <p:cNvSpPr>
                <a:spLocks noChangeAspect="1"/>
              </p:cNvSpPr>
              <p:nvPr/>
            </p:nvSpPr>
            <p:spPr bwMode="auto">
              <a:xfrm>
                <a:off x="4238" y="3237"/>
                <a:ext cx="18" cy="27"/>
              </a:xfrm>
              <a:custGeom>
                <a:avLst/>
                <a:gdLst>
                  <a:gd name="T0" fmla="*/ 1 w 146"/>
                  <a:gd name="T1" fmla="*/ 27 h 225"/>
                  <a:gd name="T2" fmla="*/ 1 w 146"/>
                  <a:gd name="T3" fmla="*/ 27 h 225"/>
                  <a:gd name="T4" fmla="*/ 2 w 146"/>
                  <a:gd name="T5" fmla="*/ 26 h 225"/>
                  <a:gd name="T6" fmla="*/ 4 w 146"/>
                  <a:gd name="T7" fmla="*/ 22 h 225"/>
                  <a:gd name="T8" fmla="*/ 6 w 146"/>
                  <a:gd name="T9" fmla="*/ 18 h 225"/>
                  <a:gd name="T10" fmla="*/ 9 w 146"/>
                  <a:gd name="T11" fmla="*/ 14 h 225"/>
                  <a:gd name="T12" fmla="*/ 12 w 146"/>
                  <a:gd name="T13" fmla="*/ 9 h 225"/>
                  <a:gd name="T14" fmla="*/ 15 w 146"/>
                  <a:gd name="T15" fmla="*/ 5 h 225"/>
                  <a:gd name="T16" fmla="*/ 17 w 146"/>
                  <a:gd name="T17" fmla="*/ 2 h 225"/>
                  <a:gd name="T18" fmla="*/ 18 w 146"/>
                  <a:gd name="T19" fmla="*/ 0 h 225"/>
                  <a:gd name="T20" fmla="*/ 17 w 146"/>
                  <a:gd name="T21" fmla="*/ 0 h 225"/>
                  <a:gd name="T22" fmla="*/ 16 w 146"/>
                  <a:gd name="T23" fmla="*/ 2 h 225"/>
                  <a:gd name="T24" fmla="*/ 14 w 146"/>
                  <a:gd name="T25" fmla="*/ 5 h 225"/>
                  <a:gd name="T26" fmla="*/ 11 w 146"/>
                  <a:gd name="T27" fmla="*/ 9 h 225"/>
                  <a:gd name="T28" fmla="*/ 9 w 146"/>
                  <a:gd name="T29" fmla="*/ 13 h 225"/>
                  <a:gd name="T30" fmla="*/ 6 w 146"/>
                  <a:gd name="T31" fmla="*/ 18 h 225"/>
                  <a:gd name="T32" fmla="*/ 3 w 146"/>
                  <a:gd name="T33" fmla="*/ 22 h 225"/>
                  <a:gd name="T34" fmla="*/ 1 w 146"/>
                  <a:gd name="T35" fmla="*/ 25 h 225"/>
                  <a:gd name="T36" fmla="*/ 0 w 146"/>
                  <a:gd name="T37" fmla="*/ 27 h 225"/>
                  <a:gd name="T38" fmla="*/ 0 w 146"/>
                  <a:gd name="T39" fmla="*/ 27 h 225"/>
                  <a:gd name="T40" fmla="*/ 1 w 146"/>
                  <a:gd name="T41" fmla="*/ 27 h 22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6" h="225">
                    <a:moveTo>
                      <a:pt x="7" y="225"/>
                    </a:moveTo>
                    <a:lnTo>
                      <a:pt x="7" y="225"/>
                    </a:lnTo>
                    <a:lnTo>
                      <a:pt x="15" y="213"/>
                    </a:lnTo>
                    <a:lnTo>
                      <a:pt x="31" y="187"/>
                    </a:lnTo>
                    <a:lnTo>
                      <a:pt x="52" y="154"/>
                    </a:lnTo>
                    <a:lnTo>
                      <a:pt x="76" y="117"/>
                    </a:lnTo>
                    <a:lnTo>
                      <a:pt x="99" y="79"/>
                    </a:lnTo>
                    <a:lnTo>
                      <a:pt x="121" y="44"/>
                    </a:lnTo>
                    <a:lnTo>
                      <a:pt x="137" y="18"/>
                    </a:lnTo>
                    <a:lnTo>
                      <a:pt x="146" y="2"/>
                    </a:lnTo>
                    <a:lnTo>
                      <a:pt x="139" y="0"/>
                    </a:lnTo>
                    <a:lnTo>
                      <a:pt x="130" y="13"/>
                    </a:lnTo>
                    <a:lnTo>
                      <a:pt x="114" y="40"/>
                    </a:lnTo>
                    <a:lnTo>
                      <a:pt x="92" y="74"/>
                    </a:lnTo>
                    <a:lnTo>
                      <a:pt x="69" y="112"/>
                    </a:lnTo>
                    <a:lnTo>
                      <a:pt x="45" y="149"/>
                    </a:lnTo>
                    <a:lnTo>
                      <a:pt x="24" y="183"/>
                    </a:lnTo>
                    <a:lnTo>
                      <a:pt x="8" y="208"/>
                    </a:lnTo>
                    <a:lnTo>
                      <a:pt x="0" y="221"/>
                    </a:lnTo>
                    <a:lnTo>
                      <a:pt x="7" y="2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0" name="Freeform 305"/>
              <p:cNvSpPr>
                <a:spLocks noChangeAspect="1"/>
              </p:cNvSpPr>
              <p:nvPr/>
            </p:nvSpPr>
            <p:spPr bwMode="auto">
              <a:xfrm>
                <a:off x="4237" y="3263"/>
                <a:ext cx="2" cy="4"/>
              </a:xfrm>
              <a:custGeom>
                <a:avLst/>
                <a:gdLst>
                  <a:gd name="T0" fmla="*/ 1 w 17"/>
                  <a:gd name="T1" fmla="*/ 4 h 37"/>
                  <a:gd name="T2" fmla="*/ 1 w 17"/>
                  <a:gd name="T3" fmla="*/ 4 h 37"/>
                  <a:gd name="T4" fmla="*/ 1 w 17"/>
                  <a:gd name="T5" fmla="*/ 3 h 37"/>
                  <a:gd name="T6" fmla="*/ 1 w 17"/>
                  <a:gd name="T7" fmla="*/ 2 h 37"/>
                  <a:gd name="T8" fmla="*/ 1 w 17"/>
                  <a:gd name="T9" fmla="*/ 1 h 37"/>
                  <a:gd name="T10" fmla="*/ 2 w 17"/>
                  <a:gd name="T11" fmla="*/ 0 h 37"/>
                  <a:gd name="T12" fmla="*/ 1 w 17"/>
                  <a:gd name="T13" fmla="*/ 0 h 37"/>
                  <a:gd name="T14" fmla="*/ 0 w 17"/>
                  <a:gd name="T15" fmla="*/ 1 h 37"/>
                  <a:gd name="T16" fmla="*/ 0 w 17"/>
                  <a:gd name="T17" fmla="*/ 2 h 37"/>
                  <a:gd name="T18" fmla="*/ 0 w 17"/>
                  <a:gd name="T19" fmla="*/ 3 h 37"/>
                  <a:gd name="T20" fmla="*/ 0 w 17"/>
                  <a:gd name="T21" fmla="*/ 4 h 37"/>
                  <a:gd name="T22" fmla="*/ 0 w 17"/>
                  <a:gd name="T23" fmla="*/ 4 h 37"/>
                  <a:gd name="T24" fmla="*/ 1 w 17"/>
                  <a:gd name="T25" fmla="*/ 4 h 3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" h="37">
                    <a:moveTo>
                      <a:pt x="9" y="37"/>
                    </a:moveTo>
                    <a:lnTo>
                      <a:pt x="9" y="37"/>
                    </a:lnTo>
                    <a:lnTo>
                      <a:pt x="8" y="29"/>
                    </a:lnTo>
                    <a:lnTo>
                      <a:pt x="9" y="20"/>
                    </a:lnTo>
                    <a:lnTo>
                      <a:pt x="11" y="12"/>
                    </a:lnTo>
                    <a:lnTo>
                      <a:pt x="17" y="4"/>
                    </a:lnTo>
                    <a:lnTo>
                      <a:pt x="10" y="0"/>
                    </a:lnTo>
                    <a:lnTo>
                      <a:pt x="4" y="10"/>
                    </a:lnTo>
                    <a:lnTo>
                      <a:pt x="2" y="20"/>
                    </a:lnTo>
                    <a:lnTo>
                      <a:pt x="1" y="29"/>
                    </a:lnTo>
                    <a:lnTo>
                      <a:pt x="0" y="37"/>
                    </a:lnTo>
                    <a:lnTo>
                      <a:pt x="9" y="3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1" name="Freeform 306"/>
              <p:cNvSpPr>
                <a:spLocks noChangeAspect="1"/>
              </p:cNvSpPr>
              <p:nvPr/>
            </p:nvSpPr>
            <p:spPr bwMode="auto">
              <a:xfrm>
                <a:off x="4237" y="3267"/>
                <a:ext cx="1" cy="6"/>
              </a:xfrm>
              <a:custGeom>
                <a:avLst/>
                <a:gdLst>
                  <a:gd name="T0" fmla="*/ 1 w 9"/>
                  <a:gd name="T1" fmla="*/ 6 h 46"/>
                  <a:gd name="T2" fmla="*/ 1 w 9"/>
                  <a:gd name="T3" fmla="*/ 6 h 46"/>
                  <a:gd name="T4" fmla="*/ 1 w 9"/>
                  <a:gd name="T5" fmla="*/ 5 h 46"/>
                  <a:gd name="T6" fmla="*/ 1 w 9"/>
                  <a:gd name="T7" fmla="*/ 3 h 46"/>
                  <a:gd name="T8" fmla="*/ 1 w 9"/>
                  <a:gd name="T9" fmla="*/ 1 h 46"/>
                  <a:gd name="T10" fmla="*/ 1 w 9"/>
                  <a:gd name="T11" fmla="*/ 0 h 46"/>
                  <a:gd name="T12" fmla="*/ 0 w 9"/>
                  <a:gd name="T13" fmla="*/ 0 h 46"/>
                  <a:gd name="T14" fmla="*/ 0 w 9"/>
                  <a:gd name="T15" fmla="*/ 1 h 46"/>
                  <a:gd name="T16" fmla="*/ 0 w 9"/>
                  <a:gd name="T17" fmla="*/ 3 h 46"/>
                  <a:gd name="T18" fmla="*/ 0 w 9"/>
                  <a:gd name="T19" fmla="*/ 5 h 46"/>
                  <a:gd name="T20" fmla="*/ 0 w 9"/>
                  <a:gd name="T21" fmla="*/ 6 h 46"/>
                  <a:gd name="T22" fmla="*/ 0 w 9"/>
                  <a:gd name="T23" fmla="*/ 6 h 46"/>
                  <a:gd name="T24" fmla="*/ 1 w 9"/>
                  <a:gd name="T25" fmla="*/ 6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9" y="46"/>
                    </a:move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2" name="Freeform 307"/>
              <p:cNvSpPr>
                <a:spLocks noChangeAspect="1"/>
              </p:cNvSpPr>
              <p:nvPr/>
            </p:nvSpPr>
            <p:spPr bwMode="auto">
              <a:xfrm>
                <a:off x="4237" y="3273"/>
                <a:ext cx="5" cy="4"/>
              </a:xfrm>
              <a:custGeom>
                <a:avLst/>
                <a:gdLst>
                  <a:gd name="T0" fmla="*/ 4 w 41"/>
                  <a:gd name="T1" fmla="*/ 3 h 28"/>
                  <a:gd name="T2" fmla="*/ 4 w 41"/>
                  <a:gd name="T3" fmla="*/ 3 h 28"/>
                  <a:gd name="T4" fmla="*/ 2 w 41"/>
                  <a:gd name="T5" fmla="*/ 3 h 28"/>
                  <a:gd name="T6" fmla="*/ 1 w 41"/>
                  <a:gd name="T7" fmla="*/ 2 h 28"/>
                  <a:gd name="T8" fmla="*/ 1 w 41"/>
                  <a:gd name="T9" fmla="*/ 1 h 28"/>
                  <a:gd name="T10" fmla="*/ 1 w 41"/>
                  <a:gd name="T11" fmla="*/ 0 h 28"/>
                  <a:gd name="T12" fmla="*/ 0 w 41"/>
                  <a:gd name="T13" fmla="*/ 0 h 28"/>
                  <a:gd name="T14" fmla="*/ 0 w 41"/>
                  <a:gd name="T15" fmla="*/ 2 h 28"/>
                  <a:gd name="T16" fmla="*/ 1 w 41"/>
                  <a:gd name="T17" fmla="*/ 3 h 28"/>
                  <a:gd name="T18" fmla="*/ 2 w 41"/>
                  <a:gd name="T19" fmla="*/ 4 h 28"/>
                  <a:gd name="T20" fmla="*/ 4 w 41"/>
                  <a:gd name="T21" fmla="*/ 4 h 28"/>
                  <a:gd name="T22" fmla="*/ 4 w 41"/>
                  <a:gd name="T23" fmla="*/ 4 h 28"/>
                  <a:gd name="T24" fmla="*/ 4 w 41"/>
                  <a:gd name="T25" fmla="*/ 4 h 28"/>
                  <a:gd name="T26" fmla="*/ 5 w 41"/>
                  <a:gd name="T27" fmla="*/ 4 h 28"/>
                  <a:gd name="T28" fmla="*/ 5 w 41"/>
                  <a:gd name="T29" fmla="*/ 3 h 28"/>
                  <a:gd name="T30" fmla="*/ 5 w 41"/>
                  <a:gd name="T31" fmla="*/ 3 h 28"/>
                  <a:gd name="T32" fmla="*/ 4 w 41"/>
                  <a:gd name="T33" fmla="*/ 3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1" h="28">
                    <a:moveTo>
                      <a:pt x="36" y="19"/>
                    </a:moveTo>
                    <a:lnTo>
                      <a:pt x="36" y="19"/>
                    </a:lnTo>
                    <a:lnTo>
                      <a:pt x="20" y="19"/>
                    </a:lnTo>
                    <a:lnTo>
                      <a:pt x="12" y="15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12"/>
                    </a:lnTo>
                    <a:lnTo>
                      <a:pt x="8" y="22"/>
                    </a:lnTo>
                    <a:lnTo>
                      <a:pt x="20" y="26"/>
                    </a:lnTo>
                    <a:lnTo>
                      <a:pt x="36" y="28"/>
                    </a:lnTo>
                    <a:lnTo>
                      <a:pt x="40" y="27"/>
                    </a:lnTo>
                    <a:lnTo>
                      <a:pt x="41" y="24"/>
                    </a:lnTo>
                    <a:lnTo>
                      <a:pt x="40" y="20"/>
                    </a:lnTo>
                    <a:lnTo>
                      <a:pt x="36" y="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3" name="Freeform 308"/>
              <p:cNvSpPr>
                <a:spLocks noChangeAspect="1"/>
              </p:cNvSpPr>
              <p:nvPr/>
            </p:nvSpPr>
            <p:spPr bwMode="auto">
              <a:xfrm>
                <a:off x="4241" y="3275"/>
                <a:ext cx="216" cy="2"/>
              </a:xfrm>
              <a:custGeom>
                <a:avLst/>
                <a:gdLst>
                  <a:gd name="T0" fmla="*/ 215 w 1802"/>
                  <a:gd name="T1" fmla="*/ 0 h 9"/>
                  <a:gd name="T2" fmla="*/ 215 w 1802"/>
                  <a:gd name="T3" fmla="*/ 0 h 9"/>
                  <a:gd name="T4" fmla="*/ 0 w 1802"/>
                  <a:gd name="T5" fmla="*/ 0 h 9"/>
                  <a:gd name="T6" fmla="*/ 0 w 1802"/>
                  <a:gd name="T7" fmla="*/ 2 h 9"/>
                  <a:gd name="T8" fmla="*/ 215 w 1802"/>
                  <a:gd name="T9" fmla="*/ 2 h 9"/>
                  <a:gd name="T10" fmla="*/ 215 w 1802"/>
                  <a:gd name="T11" fmla="*/ 2 h 9"/>
                  <a:gd name="T12" fmla="*/ 215 w 1802"/>
                  <a:gd name="T13" fmla="*/ 2 h 9"/>
                  <a:gd name="T14" fmla="*/ 216 w 1802"/>
                  <a:gd name="T15" fmla="*/ 2 h 9"/>
                  <a:gd name="T16" fmla="*/ 216 w 1802"/>
                  <a:gd name="T17" fmla="*/ 1 h 9"/>
                  <a:gd name="T18" fmla="*/ 216 w 1802"/>
                  <a:gd name="T19" fmla="*/ 0 h 9"/>
                  <a:gd name="T20" fmla="*/ 215 w 180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2" h="9">
                    <a:moveTo>
                      <a:pt x="1797" y="0"/>
                    </a:moveTo>
                    <a:lnTo>
                      <a:pt x="179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797" y="9"/>
                    </a:lnTo>
                    <a:lnTo>
                      <a:pt x="1800" y="8"/>
                    </a:lnTo>
                    <a:lnTo>
                      <a:pt x="1802" y="5"/>
                    </a:lnTo>
                    <a:lnTo>
                      <a:pt x="1800" y="1"/>
                    </a:lnTo>
                    <a:lnTo>
                      <a:pt x="179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4" name="Freeform 309"/>
              <p:cNvSpPr>
                <a:spLocks noChangeAspect="1"/>
              </p:cNvSpPr>
              <p:nvPr/>
            </p:nvSpPr>
            <p:spPr bwMode="auto">
              <a:xfrm>
                <a:off x="4237" y="3265"/>
                <a:ext cx="224" cy="11"/>
              </a:xfrm>
              <a:custGeom>
                <a:avLst/>
                <a:gdLst>
                  <a:gd name="T0" fmla="*/ 0 w 1861"/>
                  <a:gd name="T1" fmla="*/ 2 h 89"/>
                  <a:gd name="T2" fmla="*/ 0 w 1861"/>
                  <a:gd name="T3" fmla="*/ 4 h 89"/>
                  <a:gd name="T4" fmla="*/ 0 w 1861"/>
                  <a:gd name="T5" fmla="*/ 5 h 89"/>
                  <a:gd name="T6" fmla="*/ 0 w 1861"/>
                  <a:gd name="T7" fmla="*/ 7 h 89"/>
                  <a:gd name="T8" fmla="*/ 0 w 1861"/>
                  <a:gd name="T9" fmla="*/ 8 h 89"/>
                  <a:gd name="T10" fmla="*/ 0 w 1861"/>
                  <a:gd name="T11" fmla="*/ 9 h 89"/>
                  <a:gd name="T12" fmla="*/ 1 w 1861"/>
                  <a:gd name="T13" fmla="*/ 10 h 89"/>
                  <a:gd name="T14" fmla="*/ 2 w 1861"/>
                  <a:gd name="T15" fmla="*/ 11 h 89"/>
                  <a:gd name="T16" fmla="*/ 4 w 1861"/>
                  <a:gd name="T17" fmla="*/ 11 h 89"/>
                  <a:gd name="T18" fmla="*/ 220 w 1861"/>
                  <a:gd name="T19" fmla="*/ 11 h 89"/>
                  <a:gd name="T20" fmla="*/ 222 w 1861"/>
                  <a:gd name="T21" fmla="*/ 11 h 89"/>
                  <a:gd name="T22" fmla="*/ 223 w 1861"/>
                  <a:gd name="T23" fmla="*/ 10 h 89"/>
                  <a:gd name="T24" fmla="*/ 224 w 1861"/>
                  <a:gd name="T25" fmla="*/ 9 h 89"/>
                  <a:gd name="T26" fmla="*/ 224 w 1861"/>
                  <a:gd name="T27" fmla="*/ 8 h 89"/>
                  <a:gd name="T28" fmla="*/ 224 w 1861"/>
                  <a:gd name="T29" fmla="*/ 7 h 89"/>
                  <a:gd name="T30" fmla="*/ 224 w 1861"/>
                  <a:gd name="T31" fmla="*/ 5 h 89"/>
                  <a:gd name="T32" fmla="*/ 224 w 1861"/>
                  <a:gd name="T33" fmla="*/ 4 h 89"/>
                  <a:gd name="T34" fmla="*/ 224 w 1861"/>
                  <a:gd name="T35" fmla="*/ 2 h 89"/>
                  <a:gd name="T36" fmla="*/ 224 w 1861"/>
                  <a:gd name="T37" fmla="*/ 1 h 89"/>
                  <a:gd name="T38" fmla="*/ 224 w 1861"/>
                  <a:gd name="T39" fmla="*/ 0 h 89"/>
                  <a:gd name="T40" fmla="*/ 223 w 1861"/>
                  <a:gd name="T41" fmla="*/ 0 h 89"/>
                  <a:gd name="T42" fmla="*/ 221 w 1861"/>
                  <a:gd name="T43" fmla="*/ 0 h 89"/>
                  <a:gd name="T44" fmla="*/ 220 w 1861"/>
                  <a:gd name="T45" fmla="*/ 0 h 89"/>
                  <a:gd name="T46" fmla="*/ 218 w 1861"/>
                  <a:gd name="T47" fmla="*/ 0 h 89"/>
                  <a:gd name="T48" fmla="*/ 215 w 1861"/>
                  <a:gd name="T49" fmla="*/ 0 h 89"/>
                  <a:gd name="T50" fmla="*/ 211 w 1861"/>
                  <a:gd name="T51" fmla="*/ 0 h 89"/>
                  <a:gd name="T52" fmla="*/ 206 w 1861"/>
                  <a:gd name="T53" fmla="*/ 0 h 89"/>
                  <a:gd name="T54" fmla="*/ 200 w 1861"/>
                  <a:gd name="T55" fmla="*/ 0 h 89"/>
                  <a:gd name="T56" fmla="*/ 193 w 1861"/>
                  <a:gd name="T57" fmla="*/ 0 h 89"/>
                  <a:gd name="T58" fmla="*/ 186 w 1861"/>
                  <a:gd name="T59" fmla="*/ 0 h 89"/>
                  <a:gd name="T60" fmla="*/ 178 w 1861"/>
                  <a:gd name="T61" fmla="*/ 0 h 89"/>
                  <a:gd name="T62" fmla="*/ 170 w 1861"/>
                  <a:gd name="T63" fmla="*/ 0 h 89"/>
                  <a:gd name="T64" fmla="*/ 161 w 1861"/>
                  <a:gd name="T65" fmla="*/ 0 h 89"/>
                  <a:gd name="T66" fmla="*/ 151 w 1861"/>
                  <a:gd name="T67" fmla="*/ 0 h 89"/>
                  <a:gd name="T68" fmla="*/ 142 w 1861"/>
                  <a:gd name="T69" fmla="*/ 0 h 89"/>
                  <a:gd name="T70" fmla="*/ 132 w 1861"/>
                  <a:gd name="T71" fmla="*/ 0 h 89"/>
                  <a:gd name="T72" fmla="*/ 122 w 1861"/>
                  <a:gd name="T73" fmla="*/ 0 h 89"/>
                  <a:gd name="T74" fmla="*/ 112 w 1861"/>
                  <a:gd name="T75" fmla="*/ 0 h 89"/>
                  <a:gd name="T76" fmla="*/ 102 w 1861"/>
                  <a:gd name="T77" fmla="*/ 0 h 89"/>
                  <a:gd name="T78" fmla="*/ 92 w 1861"/>
                  <a:gd name="T79" fmla="*/ 0 h 89"/>
                  <a:gd name="T80" fmla="*/ 82 w 1861"/>
                  <a:gd name="T81" fmla="*/ 0 h 89"/>
                  <a:gd name="T82" fmla="*/ 72 w 1861"/>
                  <a:gd name="T83" fmla="*/ 0 h 89"/>
                  <a:gd name="T84" fmla="*/ 63 w 1861"/>
                  <a:gd name="T85" fmla="*/ 0 h 89"/>
                  <a:gd name="T86" fmla="*/ 54 w 1861"/>
                  <a:gd name="T87" fmla="*/ 0 h 89"/>
                  <a:gd name="T88" fmla="*/ 46 w 1861"/>
                  <a:gd name="T89" fmla="*/ 0 h 89"/>
                  <a:gd name="T90" fmla="*/ 38 w 1861"/>
                  <a:gd name="T91" fmla="*/ 0 h 89"/>
                  <a:gd name="T92" fmla="*/ 30 w 1861"/>
                  <a:gd name="T93" fmla="*/ 0 h 89"/>
                  <a:gd name="T94" fmla="*/ 24 w 1861"/>
                  <a:gd name="T95" fmla="*/ 0 h 89"/>
                  <a:gd name="T96" fmla="*/ 18 w 1861"/>
                  <a:gd name="T97" fmla="*/ 0 h 89"/>
                  <a:gd name="T98" fmla="*/ 13 w 1861"/>
                  <a:gd name="T99" fmla="*/ 0 h 89"/>
                  <a:gd name="T100" fmla="*/ 9 w 1861"/>
                  <a:gd name="T101" fmla="*/ 0 h 89"/>
                  <a:gd name="T102" fmla="*/ 6 w 1861"/>
                  <a:gd name="T103" fmla="*/ 0 h 89"/>
                  <a:gd name="T104" fmla="*/ 4 w 1861"/>
                  <a:gd name="T105" fmla="*/ 0 h 89"/>
                  <a:gd name="T106" fmla="*/ 3 w 1861"/>
                  <a:gd name="T107" fmla="*/ 0 h 89"/>
                  <a:gd name="T108" fmla="*/ 2 w 1861"/>
                  <a:gd name="T109" fmla="*/ 0 h 89"/>
                  <a:gd name="T110" fmla="*/ 1 w 1861"/>
                  <a:gd name="T111" fmla="*/ 0 h 89"/>
                  <a:gd name="T112" fmla="*/ 0 w 1861"/>
                  <a:gd name="T113" fmla="*/ 1 h 89"/>
                  <a:gd name="T114" fmla="*/ 0 w 1861"/>
                  <a:gd name="T115" fmla="*/ 2 h 89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61" h="89">
                    <a:moveTo>
                      <a:pt x="0" y="19"/>
                    </a:moveTo>
                    <a:lnTo>
                      <a:pt x="0" y="29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5"/>
                    </a:lnTo>
                    <a:lnTo>
                      <a:pt x="1" y="76"/>
                    </a:lnTo>
                    <a:lnTo>
                      <a:pt x="6" y="83"/>
                    </a:lnTo>
                    <a:lnTo>
                      <a:pt x="16" y="88"/>
                    </a:lnTo>
                    <a:lnTo>
                      <a:pt x="32" y="89"/>
                    </a:lnTo>
                    <a:lnTo>
                      <a:pt x="1829" y="89"/>
                    </a:lnTo>
                    <a:lnTo>
                      <a:pt x="1845" y="88"/>
                    </a:lnTo>
                    <a:lnTo>
                      <a:pt x="1856" y="83"/>
                    </a:lnTo>
                    <a:lnTo>
                      <a:pt x="1860" y="76"/>
                    </a:lnTo>
                    <a:lnTo>
                      <a:pt x="1861" y="65"/>
                    </a:lnTo>
                    <a:lnTo>
                      <a:pt x="1861" y="54"/>
                    </a:lnTo>
                    <a:lnTo>
                      <a:pt x="1861" y="42"/>
                    </a:lnTo>
                    <a:lnTo>
                      <a:pt x="1861" y="29"/>
                    </a:lnTo>
                    <a:lnTo>
                      <a:pt x="1861" y="19"/>
                    </a:lnTo>
                    <a:lnTo>
                      <a:pt x="1861" y="8"/>
                    </a:lnTo>
                    <a:lnTo>
                      <a:pt x="1858" y="2"/>
                    </a:lnTo>
                    <a:lnTo>
                      <a:pt x="1850" y="0"/>
                    </a:lnTo>
                    <a:lnTo>
                      <a:pt x="1835" y="0"/>
                    </a:lnTo>
                    <a:lnTo>
                      <a:pt x="1828" y="0"/>
                    </a:lnTo>
                    <a:lnTo>
                      <a:pt x="1811" y="0"/>
                    </a:lnTo>
                    <a:lnTo>
                      <a:pt x="1785" y="0"/>
                    </a:lnTo>
                    <a:lnTo>
                      <a:pt x="1752" y="0"/>
                    </a:lnTo>
                    <a:lnTo>
                      <a:pt x="1709" y="0"/>
                    </a:lnTo>
                    <a:lnTo>
                      <a:pt x="1661" y="0"/>
                    </a:lnTo>
                    <a:lnTo>
                      <a:pt x="1606" y="0"/>
                    </a:lnTo>
                    <a:lnTo>
                      <a:pt x="1546" y="0"/>
                    </a:lnTo>
                    <a:lnTo>
                      <a:pt x="1479" y="0"/>
                    </a:lnTo>
                    <a:lnTo>
                      <a:pt x="1409" y="0"/>
                    </a:lnTo>
                    <a:lnTo>
                      <a:pt x="1335" y="0"/>
                    </a:lnTo>
                    <a:lnTo>
                      <a:pt x="1257" y="0"/>
                    </a:lnTo>
                    <a:lnTo>
                      <a:pt x="1177" y="0"/>
                    </a:lnTo>
                    <a:lnTo>
                      <a:pt x="1095" y="0"/>
                    </a:lnTo>
                    <a:lnTo>
                      <a:pt x="1012" y="0"/>
                    </a:lnTo>
                    <a:lnTo>
                      <a:pt x="928" y="0"/>
                    </a:lnTo>
                    <a:lnTo>
                      <a:pt x="844" y="0"/>
                    </a:lnTo>
                    <a:lnTo>
                      <a:pt x="761" y="0"/>
                    </a:lnTo>
                    <a:lnTo>
                      <a:pt x="680" y="0"/>
                    </a:lnTo>
                    <a:lnTo>
                      <a:pt x="600" y="0"/>
                    </a:lnTo>
                    <a:lnTo>
                      <a:pt x="523" y="0"/>
                    </a:lnTo>
                    <a:lnTo>
                      <a:pt x="448" y="0"/>
                    </a:lnTo>
                    <a:lnTo>
                      <a:pt x="379" y="0"/>
                    </a:lnTo>
                    <a:lnTo>
                      <a:pt x="313" y="0"/>
                    </a:lnTo>
                    <a:lnTo>
                      <a:pt x="252" y="0"/>
                    </a:lnTo>
                    <a:lnTo>
                      <a:pt x="198" y="0"/>
                    </a:lnTo>
                    <a:lnTo>
                      <a:pt x="150" y="0"/>
                    </a:lnTo>
                    <a:lnTo>
                      <a:pt x="108" y="0"/>
                    </a:lnTo>
                    <a:lnTo>
                      <a:pt x="75" y="0"/>
                    </a:lnTo>
                    <a:lnTo>
                      <a:pt x="50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15" y="1"/>
                    </a:lnTo>
                    <a:lnTo>
                      <a:pt x="6" y="4"/>
                    </a:lnTo>
                    <a:lnTo>
                      <a:pt x="1" y="9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5" name="Freeform 310"/>
              <p:cNvSpPr>
                <a:spLocks noChangeAspect="1"/>
              </p:cNvSpPr>
              <p:nvPr/>
            </p:nvSpPr>
            <p:spPr bwMode="auto">
              <a:xfrm>
                <a:off x="4237" y="3267"/>
                <a:ext cx="1" cy="6"/>
              </a:xfrm>
              <a:custGeom>
                <a:avLst/>
                <a:gdLst>
                  <a:gd name="T0" fmla="*/ 1 w 9"/>
                  <a:gd name="T1" fmla="*/ 6 h 46"/>
                  <a:gd name="T2" fmla="*/ 1 w 9"/>
                  <a:gd name="T3" fmla="*/ 6 h 46"/>
                  <a:gd name="T4" fmla="*/ 1 w 9"/>
                  <a:gd name="T5" fmla="*/ 5 h 46"/>
                  <a:gd name="T6" fmla="*/ 1 w 9"/>
                  <a:gd name="T7" fmla="*/ 3 h 46"/>
                  <a:gd name="T8" fmla="*/ 1 w 9"/>
                  <a:gd name="T9" fmla="*/ 1 h 46"/>
                  <a:gd name="T10" fmla="*/ 1 w 9"/>
                  <a:gd name="T11" fmla="*/ 0 h 46"/>
                  <a:gd name="T12" fmla="*/ 0 w 9"/>
                  <a:gd name="T13" fmla="*/ 0 h 46"/>
                  <a:gd name="T14" fmla="*/ 0 w 9"/>
                  <a:gd name="T15" fmla="*/ 1 h 46"/>
                  <a:gd name="T16" fmla="*/ 0 w 9"/>
                  <a:gd name="T17" fmla="*/ 3 h 46"/>
                  <a:gd name="T18" fmla="*/ 0 w 9"/>
                  <a:gd name="T19" fmla="*/ 5 h 46"/>
                  <a:gd name="T20" fmla="*/ 0 w 9"/>
                  <a:gd name="T21" fmla="*/ 6 h 46"/>
                  <a:gd name="T22" fmla="*/ 0 w 9"/>
                  <a:gd name="T23" fmla="*/ 6 h 46"/>
                  <a:gd name="T24" fmla="*/ 1 w 9"/>
                  <a:gd name="T25" fmla="*/ 6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9" y="46"/>
                    </a:move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6" name="Freeform 311"/>
              <p:cNvSpPr>
                <a:spLocks noChangeAspect="1"/>
              </p:cNvSpPr>
              <p:nvPr/>
            </p:nvSpPr>
            <p:spPr bwMode="auto">
              <a:xfrm>
                <a:off x="4237" y="3273"/>
                <a:ext cx="5" cy="4"/>
              </a:xfrm>
              <a:custGeom>
                <a:avLst/>
                <a:gdLst>
                  <a:gd name="T0" fmla="*/ 4 w 41"/>
                  <a:gd name="T1" fmla="*/ 3 h 28"/>
                  <a:gd name="T2" fmla="*/ 4 w 41"/>
                  <a:gd name="T3" fmla="*/ 3 h 28"/>
                  <a:gd name="T4" fmla="*/ 2 w 41"/>
                  <a:gd name="T5" fmla="*/ 3 h 28"/>
                  <a:gd name="T6" fmla="*/ 1 w 41"/>
                  <a:gd name="T7" fmla="*/ 2 h 28"/>
                  <a:gd name="T8" fmla="*/ 1 w 41"/>
                  <a:gd name="T9" fmla="*/ 1 h 28"/>
                  <a:gd name="T10" fmla="*/ 1 w 41"/>
                  <a:gd name="T11" fmla="*/ 0 h 28"/>
                  <a:gd name="T12" fmla="*/ 0 w 41"/>
                  <a:gd name="T13" fmla="*/ 0 h 28"/>
                  <a:gd name="T14" fmla="*/ 0 w 41"/>
                  <a:gd name="T15" fmla="*/ 2 h 28"/>
                  <a:gd name="T16" fmla="*/ 1 w 41"/>
                  <a:gd name="T17" fmla="*/ 3 h 28"/>
                  <a:gd name="T18" fmla="*/ 2 w 41"/>
                  <a:gd name="T19" fmla="*/ 4 h 28"/>
                  <a:gd name="T20" fmla="*/ 4 w 41"/>
                  <a:gd name="T21" fmla="*/ 4 h 28"/>
                  <a:gd name="T22" fmla="*/ 4 w 41"/>
                  <a:gd name="T23" fmla="*/ 4 h 28"/>
                  <a:gd name="T24" fmla="*/ 4 w 41"/>
                  <a:gd name="T25" fmla="*/ 4 h 28"/>
                  <a:gd name="T26" fmla="*/ 5 w 41"/>
                  <a:gd name="T27" fmla="*/ 4 h 28"/>
                  <a:gd name="T28" fmla="*/ 5 w 41"/>
                  <a:gd name="T29" fmla="*/ 3 h 28"/>
                  <a:gd name="T30" fmla="*/ 5 w 41"/>
                  <a:gd name="T31" fmla="*/ 3 h 28"/>
                  <a:gd name="T32" fmla="*/ 4 w 41"/>
                  <a:gd name="T33" fmla="*/ 3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1" h="28">
                    <a:moveTo>
                      <a:pt x="36" y="19"/>
                    </a:moveTo>
                    <a:lnTo>
                      <a:pt x="36" y="19"/>
                    </a:lnTo>
                    <a:lnTo>
                      <a:pt x="20" y="19"/>
                    </a:lnTo>
                    <a:lnTo>
                      <a:pt x="12" y="15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" y="12"/>
                    </a:lnTo>
                    <a:lnTo>
                      <a:pt x="8" y="22"/>
                    </a:lnTo>
                    <a:lnTo>
                      <a:pt x="20" y="26"/>
                    </a:lnTo>
                    <a:lnTo>
                      <a:pt x="36" y="28"/>
                    </a:lnTo>
                    <a:lnTo>
                      <a:pt x="40" y="27"/>
                    </a:lnTo>
                    <a:lnTo>
                      <a:pt x="41" y="24"/>
                    </a:lnTo>
                    <a:lnTo>
                      <a:pt x="40" y="20"/>
                    </a:lnTo>
                    <a:lnTo>
                      <a:pt x="36" y="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7" name="Freeform 312"/>
              <p:cNvSpPr>
                <a:spLocks noChangeAspect="1"/>
              </p:cNvSpPr>
              <p:nvPr/>
            </p:nvSpPr>
            <p:spPr bwMode="auto">
              <a:xfrm>
                <a:off x="4241" y="3275"/>
                <a:ext cx="216" cy="2"/>
              </a:xfrm>
              <a:custGeom>
                <a:avLst/>
                <a:gdLst>
                  <a:gd name="T0" fmla="*/ 215 w 1802"/>
                  <a:gd name="T1" fmla="*/ 0 h 9"/>
                  <a:gd name="T2" fmla="*/ 215 w 1802"/>
                  <a:gd name="T3" fmla="*/ 0 h 9"/>
                  <a:gd name="T4" fmla="*/ 0 w 1802"/>
                  <a:gd name="T5" fmla="*/ 0 h 9"/>
                  <a:gd name="T6" fmla="*/ 0 w 1802"/>
                  <a:gd name="T7" fmla="*/ 2 h 9"/>
                  <a:gd name="T8" fmla="*/ 215 w 1802"/>
                  <a:gd name="T9" fmla="*/ 2 h 9"/>
                  <a:gd name="T10" fmla="*/ 215 w 1802"/>
                  <a:gd name="T11" fmla="*/ 2 h 9"/>
                  <a:gd name="T12" fmla="*/ 215 w 1802"/>
                  <a:gd name="T13" fmla="*/ 2 h 9"/>
                  <a:gd name="T14" fmla="*/ 216 w 1802"/>
                  <a:gd name="T15" fmla="*/ 2 h 9"/>
                  <a:gd name="T16" fmla="*/ 216 w 1802"/>
                  <a:gd name="T17" fmla="*/ 1 h 9"/>
                  <a:gd name="T18" fmla="*/ 216 w 1802"/>
                  <a:gd name="T19" fmla="*/ 0 h 9"/>
                  <a:gd name="T20" fmla="*/ 215 w 180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2" h="9">
                    <a:moveTo>
                      <a:pt x="1797" y="0"/>
                    </a:moveTo>
                    <a:lnTo>
                      <a:pt x="179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797" y="9"/>
                    </a:lnTo>
                    <a:lnTo>
                      <a:pt x="1800" y="8"/>
                    </a:lnTo>
                    <a:lnTo>
                      <a:pt x="1802" y="5"/>
                    </a:lnTo>
                    <a:lnTo>
                      <a:pt x="1800" y="1"/>
                    </a:lnTo>
                    <a:lnTo>
                      <a:pt x="179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8" name="Freeform 313"/>
              <p:cNvSpPr>
                <a:spLocks noChangeAspect="1"/>
              </p:cNvSpPr>
              <p:nvPr/>
            </p:nvSpPr>
            <p:spPr bwMode="auto">
              <a:xfrm>
                <a:off x="4457" y="3273"/>
                <a:ext cx="4" cy="4"/>
              </a:xfrm>
              <a:custGeom>
                <a:avLst/>
                <a:gdLst>
                  <a:gd name="T0" fmla="*/ 3 w 37"/>
                  <a:gd name="T1" fmla="*/ 0 h 28"/>
                  <a:gd name="T2" fmla="*/ 3 w 37"/>
                  <a:gd name="T3" fmla="*/ 0 h 28"/>
                  <a:gd name="T4" fmla="*/ 3 w 37"/>
                  <a:gd name="T5" fmla="*/ 1 h 28"/>
                  <a:gd name="T6" fmla="*/ 3 w 37"/>
                  <a:gd name="T7" fmla="*/ 2 h 28"/>
                  <a:gd name="T8" fmla="*/ 2 w 37"/>
                  <a:gd name="T9" fmla="*/ 3 h 28"/>
                  <a:gd name="T10" fmla="*/ 0 w 37"/>
                  <a:gd name="T11" fmla="*/ 3 h 28"/>
                  <a:gd name="T12" fmla="*/ 0 w 37"/>
                  <a:gd name="T13" fmla="*/ 4 h 28"/>
                  <a:gd name="T14" fmla="*/ 2 w 37"/>
                  <a:gd name="T15" fmla="*/ 4 h 28"/>
                  <a:gd name="T16" fmla="*/ 3 w 37"/>
                  <a:gd name="T17" fmla="*/ 3 h 28"/>
                  <a:gd name="T18" fmla="*/ 4 w 37"/>
                  <a:gd name="T19" fmla="*/ 2 h 28"/>
                  <a:gd name="T20" fmla="*/ 4 w 37"/>
                  <a:gd name="T21" fmla="*/ 0 h 28"/>
                  <a:gd name="T22" fmla="*/ 4 w 37"/>
                  <a:gd name="T23" fmla="*/ 0 h 28"/>
                  <a:gd name="T24" fmla="*/ 3 w 37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lnTo>
                      <a:pt x="28" y="0"/>
                    </a:lnTo>
                    <a:lnTo>
                      <a:pt x="28" y="10"/>
                    </a:lnTo>
                    <a:lnTo>
                      <a:pt x="24" y="15"/>
                    </a:lnTo>
                    <a:lnTo>
                      <a:pt x="16" y="19"/>
                    </a:lnTo>
                    <a:lnTo>
                      <a:pt x="0" y="19"/>
                    </a:lnTo>
                    <a:lnTo>
                      <a:pt x="0" y="28"/>
                    </a:lnTo>
                    <a:lnTo>
                      <a:pt x="16" y="26"/>
                    </a:lnTo>
                    <a:lnTo>
                      <a:pt x="29" y="22"/>
                    </a:lnTo>
                    <a:lnTo>
                      <a:pt x="35" y="12"/>
                    </a:lnTo>
                    <a:lnTo>
                      <a:pt x="37" y="0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89" name="Freeform 314"/>
              <p:cNvSpPr>
                <a:spLocks noChangeAspect="1"/>
              </p:cNvSpPr>
              <p:nvPr/>
            </p:nvSpPr>
            <p:spPr bwMode="auto">
              <a:xfrm>
                <a:off x="4460" y="3267"/>
                <a:ext cx="1" cy="6"/>
              </a:xfrm>
              <a:custGeom>
                <a:avLst/>
                <a:gdLst>
                  <a:gd name="T0" fmla="*/ 0 w 9"/>
                  <a:gd name="T1" fmla="*/ 0 h 46"/>
                  <a:gd name="T2" fmla="*/ 0 w 9"/>
                  <a:gd name="T3" fmla="*/ 0 h 46"/>
                  <a:gd name="T4" fmla="*/ 0 w 9"/>
                  <a:gd name="T5" fmla="*/ 1 h 46"/>
                  <a:gd name="T6" fmla="*/ 0 w 9"/>
                  <a:gd name="T7" fmla="*/ 3 h 46"/>
                  <a:gd name="T8" fmla="*/ 0 w 9"/>
                  <a:gd name="T9" fmla="*/ 5 h 46"/>
                  <a:gd name="T10" fmla="*/ 0 w 9"/>
                  <a:gd name="T11" fmla="*/ 6 h 46"/>
                  <a:gd name="T12" fmla="*/ 1 w 9"/>
                  <a:gd name="T13" fmla="*/ 6 h 46"/>
                  <a:gd name="T14" fmla="*/ 1 w 9"/>
                  <a:gd name="T15" fmla="*/ 5 h 46"/>
                  <a:gd name="T16" fmla="*/ 1 w 9"/>
                  <a:gd name="T17" fmla="*/ 3 h 46"/>
                  <a:gd name="T18" fmla="*/ 1 w 9"/>
                  <a:gd name="T19" fmla="*/ 1 h 46"/>
                  <a:gd name="T20" fmla="*/ 1 w 9"/>
                  <a:gd name="T21" fmla="*/ 0 h 46"/>
                  <a:gd name="T22" fmla="*/ 1 w 9"/>
                  <a:gd name="T23" fmla="*/ 0 h 46"/>
                  <a:gd name="T24" fmla="*/ 0 w 9"/>
                  <a:gd name="T25" fmla="*/ 0 h 4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46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0" y="23"/>
                    </a:lnTo>
                    <a:lnTo>
                      <a:pt x="0" y="35"/>
                    </a:lnTo>
                    <a:lnTo>
                      <a:pt x="0" y="46"/>
                    </a:lnTo>
                    <a:lnTo>
                      <a:pt x="9" y="46"/>
                    </a:lnTo>
                    <a:lnTo>
                      <a:pt x="9" y="35"/>
                    </a:lnTo>
                    <a:lnTo>
                      <a:pt x="9" y="23"/>
                    </a:lnTo>
                    <a:lnTo>
                      <a:pt x="9" y="10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0" name="Freeform 315"/>
              <p:cNvSpPr>
                <a:spLocks noChangeAspect="1"/>
              </p:cNvSpPr>
              <p:nvPr/>
            </p:nvSpPr>
            <p:spPr bwMode="auto">
              <a:xfrm>
                <a:off x="4457" y="3265"/>
                <a:ext cx="4" cy="2"/>
              </a:xfrm>
              <a:custGeom>
                <a:avLst/>
                <a:gdLst>
                  <a:gd name="T0" fmla="*/ 0 w 31"/>
                  <a:gd name="T1" fmla="*/ 1 h 23"/>
                  <a:gd name="T2" fmla="*/ 0 w 31"/>
                  <a:gd name="T3" fmla="*/ 1 h 23"/>
                  <a:gd name="T4" fmla="*/ 2 w 31"/>
                  <a:gd name="T5" fmla="*/ 1 h 23"/>
                  <a:gd name="T6" fmla="*/ 3 w 31"/>
                  <a:gd name="T7" fmla="*/ 1 h 23"/>
                  <a:gd name="T8" fmla="*/ 3 w 31"/>
                  <a:gd name="T9" fmla="*/ 1 h 23"/>
                  <a:gd name="T10" fmla="*/ 3 w 31"/>
                  <a:gd name="T11" fmla="*/ 2 h 23"/>
                  <a:gd name="T12" fmla="*/ 4 w 31"/>
                  <a:gd name="T13" fmla="*/ 2 h 23"/>
                  <a:gd name="T14" fmla="*/ 4 w 31"/>
                  <a:gd name="T15" fmla="*/ 1 h 23"/>
                  <a:gd name="T16" fmla="*/ 3 w 31"/>
                  <a:gd name="T17" fmla="*/ 0 h 23"/>
                  <a:gd name="T18" fmla="*/ 2 w 31"/>
                  <a:gd name="T19" fmla="*/ 0 h 23"/>
                  <a:gd name="T20" fmla="*/ 0 w 31"/>
                  <a:gd name="T21" fmla="*/ 0 h 23"/>
                  <a:gd name="T22" fmla="*/ 0 w 31"/>
                  <a:gd name="T23" fmla="*/ 0 h 23"/>
                  <a:gd name="T24" fmla="*/ 0 w 31"/>
                  <a:gd name="T25" fmla="*/ 1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0" y="9"/>
                    </a:moveTo>
                    <a:lnTo>
                      <a:pt x="0" y="9"/>
                    </a:lnTo>
                    <a:lnTo>
                      <a:pt x="15" y="8"/>
                    </a:lnTo>
                    <a:lnTo>
                      <a:pt x="21" y="10"/>
                    </a:lnTo>
                    <a:lnTo>
                      <a:pt x="23" y="12"/>
                    </a:lnTo>
                    <a:lnTo>
                      <a:pt x="22" y="23"/>
                    </a:lnTo>
                    <a:lnTo>
                      <a:pt x="31" y="23"/>
                    </a:lnTo>
                    <a:lnTo>
                      <a:pt x="30" y="12"/>
                    </a:lnTo>
                    <a:lnTo>
                      <a:pt x="25" y="3"/>
                    </a:lnTo>
                    <a:lnTo>
                      <a:pt x="15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1" name="Freeform 316"/>
              <p:cNvSpPr>
                <a:spLocks noChangeAspect="1"/>
              </p:cNvSpPr>
              <p:nvPr/>
            </p:nvSpPr>
            <p:spPr bwMode="auto">
              <a:xfrm>
                <a:off x="4241" y="3265"/>
                <a:ext cx="216" cy="1"/>
              </a:xfrm>
              <a:custGeom>
                <a:avLst/>
                <a:gdLst>
                  <a:gd name="T0" fmla="*/ 0 w 1807"/>
                  <a:gd name="T1" fmla="*/ 1 h 9"/>
                  <a:gd name="T2" fmla="*/ 3 w 1807"/>
                  <a:gd name="T3" fmla="*/ 1 h 9"/>
                  <a:gd name="T4" fmla="*/ 10 w 1807"/>
                  <a:gd name="T5" fmla="*/ 1 h 9"/>
                  <a:gd name="T6" fmla="*/ 20 w 1807"/>
                  <a:gd name="T7" fmla="*/ 1 h 9"/>
                  <a:gd name="T8" fmla="*/ 34 w 1807"/>
                  <a:gd name="T9" fmla="*/ 1 h 9"/>
                  <a:gd name="T10" fmla="*/ 50 w 1807"/>
                  <a:gd name="T11" fmla="*/ 1 h 9"/>
                  <a:gd name="T12" fmla="*/ 68 w 1807"/>
                  <a:gd name="T13" fmla="*/ 1 h 9"/>
                  <a:gd name="T14" fmla="*/ 88 w 1807"/>
                  <a:gd name="T15" fmla="*/ 1 h 9"/>
                  <a:gd name="T16" fmla="*/ 108 w 1807"/>
                  <a:gd name="T17" fmla="*/ 1 h 9"/>
                  <a:gd name="T18" fmla="*/ 128 w 1807"/>
                  <a:gd name="T19" fmla="*/ 1 h 9"/>
                  <a:gd name="T20" fmla="*/ 147 w 1807"/>
                  <a:gd name="T21" fmla="*/ 1 h 9"/>
                  <a:gd name="T22" fmla="*/ 165 w 1807"/>
                  <a:gd name="T23" fmla="*/ 1 h 9"/>
                  <a:gd name="T24" fmla="*/ 181 w 1807"/>
                  <a:gd name="T25" fmla="*/ 1 h 9"/>
                  <a:gd name="T26" fmla="*/ 195 w 1807"/>
                  <a:gd name="T27" fmla="*/ 1 h 9"/>
                  <a:gd name="T28" fmla="*/ 206 w 1807"/>
                  <a:gd name="T29" fmla="*/ 1 h 9"/>
                  <a:gd name="T30" fmla="*/ 213 w 1807"/>
                  <a:gd name="T31" fmla="*/ 1 h 9"/>
                  <a:gd name="T32" fmla="*/ 216 w 1807"/>
                  <a:gd name="T33" fmla="*/ 1 h 9"/>
                  <a:gd name="T34" fmla="*/ 215 w 1807"/>
                  <a:gd name="T35" fmla="*/ 0 h 9"/>
                  <a:gd name="T36" fmla="*/ 210 w 1807"/>
                  <a:gd name="T37" fmla="*/ 0 h 9"/>
                  <a:gd name="T38" fmla="*/ 201 w 1807"/>
                  <a:gd name="T39" fmla="*/ 0 h 9"/>
                  <a:gd name="T40" fmla="*/ 189 w 1807"/>
                  <a:gd name="T41" fmla="*/ 0 h 9"/>
                  <a:gd name="T42" fmla="*/ 173 w 1807"/>
                  <a:gd name="T43" fmla="*/ 0 h 9"/>
                  <a:gd name="T44" fmla="*/ 156 w 1807"/>
                  <a:gd name="T45" fmla="*/ 0 h 9"/>
                  <a:gd name="T46" fmla="*/ 137 w 1807"/>
                  <a:gd name="T47" fmla="*/ 0 h 9"/>
                  <a:gd name="T48" fmla="*/ 118 w 1807"/>
                  <a:gd name="T49" fmla="*/ 0 h 9"/>
                  <a:gd name="T50" fmla="*/ 98 w 1807"/>
                  <a:gd name="T51" fmla="*/ 0 h 9"/>
                  <a:gd name="T52" fmla="*/ 78 w 1807"/>
                  <a:gd name="T53" fmla="*/ 0 h 9"/>
                  <a:gd name="T54" fmla="*/ 59 w 1807"/>
                  <a:gd name="T55" fmla="*/ 0 h 9"/>
                  <a:gd name="T56" fmla="*/ 42 w 1807"/>
                  <a:gd name="T57" fmla="*/ 0 h 9"/>
                  <a:gd name="T58" fmla="*/ 27 w 1807"/>
                  <a:gd name="T59" fmla="*/ 0 h 9"/>
                  <a:gd name="T60" fmla="*/ 15 w 1807"/>
                  <a:gd name="T61" fmla="*/ 0 h 9"/>
                  <a:gd name="T62" fmla="*/ 6 w 1807"/>
                  <a:gd name="T63" fmla="*/ 0 h 9"/>
                  <a:gd name="T64" fmla="*/ 1 w 1807"/>
                  <a:gd name="T65" fmla="*/ 0 h 9"/>
                  <a:gd name="T66" fmla="*/ 0 w 1807"/>
                  <a:gd name="T67" fmla="*/ 0 h 9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807" h="9">
                    <a:moveTo>
                      <a:pt x="0" y="9"/>
                    </a:moveTo>
                    <a:lnTo>
                      <a:pt x="0" y="9"/>
                    </a:lnTo>
                    <a:lnTo>
                      <a:pt x="7" y="9"/>
                    </a:lnTo>
                    <a:lnTo>
                      <a:pt x="22" y="9"/>
                    </a:lnTo>
                    <a:lnTo>
                      <a:pt x="47" y="9"/>
                    </a:lnTo>
                    <a:lnTo>
                      <a:pt x="80" y="9"/>
                    </a:lnTo>
                    <a:lnTo>
                      <a:pt x="122" y="9"/>
                    </a:lnTo>
                    <a:lnTo>
                      <a:pt x="170" y="9"/>
                    </a:lnTo>
                    <a:lnTo>
                      <a:pt x="224" y="9"/>
                    </a:lnTo>
                    <a:lnTo>
                      <a:pt x="285" y="9"/>
                    </a:lnTo>
                    <a:lnTo>
                      <a:pt x="351" y="9"/>
                    </a:lnTo>
                    <a:lnTo>
                      <a:pt x="420" y="9"/>
                    </a:lnTo>
                    <a:lnTo>
                      <a:pt x="495" y="9"/>
                    </a:lnTo>
                    <a:lnTo>
                      <a:pt x="572" y="9"/>
                    </a:lnTo>
                    <a:lnTo>
                      <a:pt x="652" y="9"/>
                    </a:lnTo>
                    <a:lnTo>
                      <a:pt x="733" y="9"/>
                    </a:lnTo>
                    <a:lnTo>
                      <a:pt x="816" y="9"/>
                    </a:lnTo>
                    <a:lnTo>
                      <a:pt x="900" y="9"/>
                    </a:lnTo>
                    <a:lnTo>
                      <a:pt x="984" y="9"/>
                    </a:lnTo>
                    <a:lnTo>
                      <a:pt x="1067" y="9"/>
                    </a:lnTo>
                    <a:lnTo>
                      <a:pt x="1149" y="9"/>
                    </a:lnTo>
                    <a:lnTo>
                      <a:pt x="1229" y="9"/>
                    </a:lnTo>
                    <a:lnTo>
                      <a:pt x="1307" y="9"/>
                    </a:lnTo>
                    <a:lnTo>
                      <a:pt x="1381" y="9"/>
                    </a:lnTo>
                    <a:lnTo>
                      <a:pt x="1451" y="9"/>
                    </a:lnTo>
                    <a:lnTo>
                      <a:pt x="1518" y="9"/>
                    </a:lnTo>
                    <a:lnTo>
                      <a:pt x="1578" y="9"/>
                    </a:lnTo>
                    <a:lnTo>
                      <a:pt x="1633" y="9"/>
                    </a:lnTo>
                    <a:lnTo>
                      <a:pt x="1681" y="9"/>
                    </a:lnTo>
                    <a:lnTo>
                      <a:pt x="1724" y="9"/>
                    </a:lnTo>
                    <a:lnTo>
                      <a:pt x="1757" y="9"/>
                    </a:lnTo>
                    <a:lnTo>
                      <a:pt x="1783" y="9"/>
                    </a:lnTo>
                    <a:lnTo>
                      <a:pt x="1800" y="9"/>
                    </a:lnTo>
                    <a:lnTo>
                      <a:pt x="1807" y="9"/>
                    </a:lnTo>
                    <a:lnTo>
                      <a:pt x="1807" y="0"/>
                    </a:lnTo>
                    <a:lnTo>
                      <a:pt x="1800" y="0"/>
                    </a:lnTo>
                    <a:lnTo>
                      <a:pt x="1783" y="0"/>
                    </a:lnTo>
                    <a:lnTo>
                      <a:pt x="1757" y="0"/>
                    </a:lnTo>
                    <a:lnTo>
                      <a:pt x="1724" y="0"/>
                    </a:lnTo>
                    <a:lnTo>
                      <a:pt x="1681" y="0"/>
                    </a:lnTo>
                    <a:lnTo>
                      <a:pt x="1633" y="0"/>
                    </a:lnTo>
                    <a:lnTo>
                      <a:pt x="1578" y="0"/>
                    </a:lnTo>
                    <a:lnTo>
                      <a:pt x="1518" y="0"/>
                    </a:lnTo>
                    <a:lnTo>
                      <a:pt x="1451" y="0"/>
                    </a:lnTo>
                    <a:lnTo>
                      <a:pt x="1381" y="0"/>
                    </a:lnTo>
                    <a:lnTo>
                      <a:pt x="1307" y="0"/>
                    </a:lnTo>
                    <a:lnTo>
                      <a:pt x="1229" y="0"/>
                    </a:lnTo>
                    <a:lnTo>
                      <a:pt x="1149" y="0"/>
                    </a:lnTo>
                    <a:lnTo>
                      <a:pt x="1067" y="0"/>
                    </a:lnTo>
                    <a:lnTo>
                      <a:pt x="984" y="0"/>
                    </a:lnTo>
                    <a:lnTo>
                      <a:pt x="900" y="0"/>
                    </a:lnTo>
                    <a:lnTo>
                      <a:pt x="816" y="0"/>
                    </a:lnTo>
                    <a:lnTo>
                      <a:pt x="733" y="0"/>
                    </a:lnTo>
                    <a:lnTo>
                      <a:pt x="652" y="0"/>
                    </a:lnTo>
                    <a:lnTo>
                      <a:pt x="572" y="0"/>
                    </a:lnTo>
                    <a:lnTo>
                      <a:pt x="495" y="0"/>
                    </a:lnTo>
                    <a:lnTo>
                      <a:pt x="420" y="0"/>
                    </a:lnTo>
                    <a:lnTo>
                      <a:pt x="351" y="0"/>
                    </a:lnTo>
                    <a:lnTo>
                      <a:pt x="285" y="0"/>
                    </a:lnTo>
                    <a:lnTo>
                      <a:pt x="224" y="0"/>
                    </a:lnTo>
                    <a:lnTo>
                      <a:pt x="170" y="0"/>
                    </a:lnTo>
                    <a:lnTo>
                      <a:pt x="122" y="0"/>
                    </a:lnTo>
                    <a:lnTo>
                      <a:pt x="80" y="0"/>
                    </a:lnTo>
                    <a:lnTo>
                      <a:pt x="47" y="0"/>
                    </a:lnTo>
                    <a:lnTo>
                      <a:pt x="22" y="0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2" name="Freeform 317"/>
              <p:cNvSpPr>
                <a:spLocks noChangeAspect="1"/>
              </p:cNvSpPr>
              <p:nvPr/>
            </p:nvSpPr>
            <p:spPr bwMode="auto">
              <a:xfrm>
                <a:off x="4237" y="3265"/>
                <a:ext cx="4" cy="2"/>
              </a:xfrm>
              <a:custGeom>
                <a:avLst/>
                <a:gdLst>
                  <a:gd name="T0" fmla="*/ 1 w 32"/>
                  <a:gd name="T1" fmla="*/ 2 h 23"/>
                  <a:gd name="T2" fmla="*/ 1 w 32"/>
                  <a:gd name="T3" fmla="*/ 2 h 23"/>
                  <a:gd name="T4" fmla="*/ 1 w 32"/>
                  <a:gd name="T5" fmla="*/ 1 h 23"/>
                  <a:gd name="T6" fmla="*/ 2 w 32"/>
                  <a:gd name="T7" fmla="*/ 1 h 23"/>
                  <a:gd name="T8" fmla="*/ 2 w 32"/>
                  <a:gd name="T9" fmla="*/ 1 h 23"/>
                  <a:gd name="T10" fmla="*/ 4 w 32"/>
                  <a:gd name="T11" fmla="*/ 1 h 23"/>
                  <a:gd name="T12" fmla="*/ 4 w 32"/>
                  <a:gd name="T13" fmla="*/ 0 h 23"/>
                  <a:gd name="T14" fmla="*/ 2 w 32"/>
                  <a:gd name="T15" fmla="*/ 0 h 23"/>
                  <a:gd name="T16" fmla="*/ 1 w 32"/>
                  <a:gd name="T17" fmla="*/ 0 h 23"/>
                  <a:gd name="T18" fmla="*/ 0 w 32"/>
                  <a:gd name="T19" fmla="*/ 1 h 23"/>
                  <a:gd name="T20" fmla="*/ 0 w 32"/>
                  <a:gd name="T21" fmla="*/ 2 h 23"/>
                  <a:gd name="T22" fmla="*/ 0 w 32"/>
                  <a:gd name="T23" fmla="*/ 2 h 23"/>
                  <a:gd name="T24" fmla="*/ 1 w 32"/>
                  <a:gd name="T25" fmla="*/ 2 h 2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2" h="23">
                    <a:moveTo>
                      <a:pt x="9" y="23"/>
                    </a:moveTo>
                    <a:lnTo>
                      <a:pt x="9" y="23"/>
                    </a:lnTo>
                    <a:lnTo>
                      <a:pt x="9" y="15"/>
                    </a:lnTo>
                    <a:lnTo>
                      <a:pt x="12" y="11"/>
                    </a:lnTo>
                    <a:lnTo>
                      <a:pt x="19" y="9"/>
                    </a:lnTo>
                    <a:lnTo>
                      <a:pt x="32" y="9"/>
                    </a:lnTo>
                    <a:lnTo>
                      <a:pt x="32" y="0"/>
                    </a:lnTo>
                    <a:lnTo>
                      <a:pt x="19" y="2"/>
                    </a:lnTo>
                    <a:lnTo>
                      <a:pt x="8" y="4"/>
                    </a:lnTo>
                    <a:lnTo>
                      <a:pt x="2" y="12"/>
                    </a:lnTo>
                    <a:lnTo>
                      <a:pt x="0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3" name="Freeform 318"/>
              <p:cNvSpPr>
                <a:spLocks noChangeAspect="1"/>
              </p:cNvSpPr>
              <p:nvPr/>
            </p:nvSpPr>
            <p:spPr bwMode="auto">
              <a:xfrm>
                <a:off x="4246" y="3236"/>
                <a:ext cx="204" cy="26"/>
              </a:xfrm>
              <a:custGeom>
                <a:avLst/>
                <a:gdLst>
                  <a:gd name="T0" fmla="*/ 41 w 1699"/>
                  <a:gd name="T1" fmla="*/ 0 h 212"/>
                  <a:gd name="T2" fmla="*/ 43 w 1699"/>
                  <a:gd name="T3" fmla="*/ 0 h 212"/>
                  <a:gd name="T4" fmla="*/ 52 w 1699"/>
                  <a:gd name="T5" fmla="*/ 1 h 212"/>
                  <a:gd name="T6" fmla="*/ 61 w 1699"/>
                  <a:gd name="T7" fmla="*/ 0 h 212"/>
                  <a:gd name="T8" fmla="*/ 62 w 1699"/>
                  <a:gd name="T9" fmla="*/ 0 h 212"/>
                  <a:gd name="T10" fmla="*/ 71 w 1699"/>
                  <a:gd name="T11" fmla="*/ 1 h 212"/>
                  <a:gd name="T12" fmla="*/ 80 w 1699"/>
                  <a:gd name="T13" fmla="*/ 0 h 212"/>
                  <a:gd name="T14" fmla="*/ 82 w 1699"/>
                  <a:gd name="T15" fmla="*/ 0 h 212"/>
                  <a:gd name="T16" fmla="*/ 90 w 1699"/>
                  <a:gd name="T17" fmla="*/ 1 h 212"/>
                  <a:gd name="T18" fmla="*/ 100 w 1699"/>
                  <a:gd name="T19" fmla="*/ 0 h 212"/>
                  <a:gd name="T20" fmla="*/ 102 w 1699"/>
                  <a:gd name="T21" fmla="*/ 0 h 212"/>
                  <a:gd name="T22" fmla="*/ 110 w 1699"/>
                  <a:gd name="T23" fmla="*/ 1 h 212"/>
                  <a:gd name="T24" fmla="*/ 119 w 1699"/>
                  <a:gd name="T25" fmla="*/ 0 h 212"/>
                  <a:gd name="T26" fmla="*/ 121 w 1699"/>
                  <a:gd name="T27" fmla="*/ 0 h 212"/>
                  <a:gd name="T28" fmla="*/ 130 w 1699"/>
                  <a:gd name="T29" fmla="*/ 1 h 212"/>
                  <a:gd name="T30" fmla="*/ 139 w 1699"/>
                  <a:gd name="T31" fmla="*/ 0 h 212"/>
                  <a:gd name="T32" fmla="*/ 141 w 1699"/>
                  <a:gd name="T33" fmla="*/ 1 h 212"/>
                  <a:gd name="T34" fmla="*/ 143 w 1699"/>
                  <a:gd name="T35" fmla="*/ 1 h 212"/>
                  <a:gd name="T36" fmla="*/ 152 w 1699"/>
                  <a:gd name="T37" fmla="*/ 1 h 212"/>
                  <a:gd name="T38" fmla="*/ 161 w 1699"/>
                  <a:gd name="T39" fmla="*/ 0 h 212"/>
                  <a:gd name="T40" fmla="*/ 163 w 1699"/>
                  <a:gd name="T41" fmla="*/ 0 h 212"/>
                  <a:gd name="T42" fmla="*/ 172 w 1699"/>
                  <a:gd name="T43" fmla="*/ 1 h 212"/>
                  <a:gd name="T44" fmla="*/ 181 w 1699"/>
                  <a:gd name="T45" fmla="*/ 0 h 212"/>
                  <a:gd name="T46" fmla="*/ 183 w 1699"/>
                  <a:gd name="T47" fmla="*/ 0 h 212"/>
                  <a:gd name="T48" fmla="*/ 192 w 1699"/>
                  <a:gd name="T49" fmla="*/ 3 h 212"/>
                  <a:gd name="T50" fmla="*/ 193 w 1699"/>
                  <a:gd name="T51" fmla="*/ 5 h 212"/>
                  <a:gd name="T52" fmla="*/ 195 w 1699"/>
                  <a:gd name="T53" fmla="*/ 10 h 212"/>
                  <a:gd name="T54" fmla="*/ 198 w 1699"/>
                  <a:gd name="T55" fmla="*/ 13 h 212"/>
                  <a:gd name="T56" fmla="*/ 199 w 1699"/>
                  <a:gd name="T57" fmla="*/ 15 h 212"/>
                  <a:gd name="T58" fmla="*/ 201 w 1699"/>
                  <a:gd name="T59" fmla="*/ 20 h 212"/>
                  <a:gd name="T60" fmla="*/ 203 w 1699"/>
                  <a:gd name="T61" fmla="*/ 23 h 212"/>
                  <a:gd name="T62" fmla="*/ 0 w 1699"/>
                  <a:gd name="T63" fmla="*/ 26 h 212"/>
                  <a:gd name="T64" fmla="*/ 2 w 1699"/>
                  <a:gd name="T65" fmla="*/ 20 h 212"/>
                  <a:gd name="T66" fmla="*/ 3 w 1699"/>
                  <a:gd name="T67" fmla="*/ 18 h 212"/>
                  <a:gd name="T68" fmla="*/ 6 w 1699"/>
                  <a:gd name="T69" fmla="*/ 15 h 212"/>
                  <a:gd name="T70" fmla="*/ 8 w 1699"/>
                  <a:gd name="T71" fmla="*/ 10 h 212"/>
                  <a:gd name="T72" fmla="*/ 9 w 1699"/>
                  <a:gd name="T73" fmla="*/ 8 h 212"/>
                  <a:gd name="T74" fmla="*/ 12 w 1699"/>
                  <a:gd name="T75" fmla="*/ 5 h 212"/>
                  <a:gd name="T76" fmla="*/ 14 w 1699"/>
                  <a:gd name="T77" fmla="*/ 0 h 212"/>
                  <a:gd name="T78" fmla="*/ 22 w 1699"/>
                  <a:gd name="T79" fmla="*/ 1 h 212"/>
                  <a:gd name="T80" fmla="*/ 31 w 1699"/>
                  <a:gd name="T81" fmla="*/ 0 h 212"/>
                  <a:gd name="T82" fmla="*/ 32 w 1699"/>
                  <a:gd name="T83" fmla="*/ 0 h 21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699" h="212">
                    <a:moveTo>
                      <a:pt x="268" y="0"/>
                    </a:moveTo>
                    <a:lnTo>
                      <a:pt x="340" y="0"/>
                    </a:lnTo>
                    <a:lnTo>
                      <a:pt x="348" y="9"/>
                    </a:lnTo>
                    <a:lnTo>
                      <a:pt x="357" y="0"/>
                    </a:lnTo>
                    <a:lnTo>
                      <a:pt x="423" y="0"/>
                    </a:lnTo>
                    <a:lnTo>
                      <a:pt x="430" y="9"/>
                    </a:lnTo>
                    <a:lnTo>
                      <a:pt x="436" y="0"/>
                    </a:lnTo>
                    <a:lnTo>
                      <a:pt x="508" y="0"/>
                    </a:lnTo>
                    <a:lnTo>
                      <a:pt x="514" y="9"/>
                    </a:lnTo>
                    <a:lnTo>
                      <a:pt x="519" y="0"/>
                    </a:lnTo>
                    <a:lnTo>
                      <a:pt x="586" y="0"/>
                    </a:lnTo>
                    <a:lnTo>
                      <a:pt x="594" y="9"/>
                    </a:lnTo>
                    <a:lnTo>
                      <a:pt x="600" y="0"/>
                    </a:lnTo>
                    <a:lnTo>
                      <a:pt x="670" y="0"/>
                    </a:lnTo>
                    <a:lnTo>
                      <a:pt x="677" y="9"/>
                    </a:lnTo>
                    <a:lnTo>
                      <a:pt x="685" y="0"/>
                    </a:lnTo>
                    <a:lnTo>
                      <a:pt x="746" y="0"/>
                    </a:lnTo>
                    <a:lnTo>
                      <a:pt x="753" y="9"/>
                    </a:lnTo>
                    <a:lnTo>
                      <a:pt x="760" y="0"/>
                    </a:lnTo>
                    <a:lnTo>
                      <a:pt x="830" y="0"/>
                    </a:lnTo>
                    <a:lnTo>
                      <a:pt x="837" y="9"/>
                    </a:lnTo>
                    <a:lnTo>
                      <a:pt x="846" y="0"/>
                    </a:lnTo>
                    <a:lnTo>
                      <a:pt x="911" y="0"/>
                    </a:lnTo>
                    <a:lnTo>
                      <a:pt x="919" y="9"/>
                    </a:lnTo>
                    <a:lnTo>
                      <a:pt x="926" y="0"/>
                    </a:lnTo>
                    <a:lnTo>
                      <a:pt x="994" y="0"/>
                    </a:lnTo>
                    <a:lnTo>
                      <a:pt x="1001" y="9"/>
                    </a:lnTo>
                    <a:lnTo>
                      <a:pt x="1009" y="0"/>
                    </a:lnTo>
                    <a:lnTo>
                      <a:pt x="1077" y="0"/>
                    </a:lnTo>
                    <a:lnTo>
                      <a:pt x="1084" y="9"/>
                    </a:lnTo>
                    <a:lnTo>
                      <a:pt x="1091" y="0"/>
                    </a:lnTo>
                    <a:lnTo>
                      <a:pt x="1159" y="0"/>
                    </a:lnTo>
                    <a:lnTo>
                      <a:pt x="1166" y="9"/>
                    </a:lnTo>
                    <a:lnTo>
                      <a:pt x="1174" y="9"/>
                    </a:lnTo>
                    <a:lnTo>
                      <a:pt x="1185" y="9"/>
                    </a:lnTo>
                    <a:lnTo>
                      <a:pt x="1194" y="9"/>
                    </a:lnTo>
                    <a:lnTo>
                      <a:pt x="1260" y="9"/>
                    </a:lnTo>
                    <a:lnTo>
                      <a:pt x="1267" y="9"/>
                    </a:lnTo>
                    <a:lnTo>
                      <a:pt x="1275" y="0"/>
                    </a:lnTo>
                    <a:lnTo>
                      <a:pt x="1342" y="0"/>
                    </a:lnTo>
                    <a:lnTo>
                      <a:pt x="1349" y="9"/>
                    </a:lnTo>
                    <a:lnTo>
                      <a:pt x="1356" y="0"/>
                    </a:lnTo>
                    <a:lnTo>
                      <a:pt x="1423" y="0"/>
                    </a:lnTo>
                    <a:lnTo>
                      <a:pt x="1432" y="9"/>
                    </a:lnTo>
                    <a:lnTo>
                      <a:pt x="1440" y="0"/>
                    </a:lnTo>
                    <a:lnTo>
                      <a:pt x="1509" y="0"/>
                    </a:lnTo>
                    <a:lnTo>
                      <a:pt x="1514" y="9"/>
                    </a:lnTo>
                    <a:lnTo>
                      <a:pt x="1520" y="0"/>
                    </a:lnTo>
                    <a:lnTo>
                      <a:pt x="1582" y="0"/>
                    </a:lnTo>
                    <a:lnTo>
                      <a:pt x="1596" y="24"/>
                    </a:lnTo>
                    <a:lnTo>
                      <a:pt x="1600" y="42"/>
                    </a:lnTo>
                    <a:lnTo>
                      <a:pt x="1607" y="40"/>
                    </a:lnTo>
                    <a:lnTo>
                      <a:pt x="1620" y="65"/>
                    </a:lnTo>
                    <a:lnTo>
                      <a:pt x="1624" y="83"/>
                    </a:lnTo>
                    <a:lnTo>
                      <a:pt x="1631" y="81"/>
                    </a:lnTo>
                    <a:lnTo>
                      <a:pt x="1646" y="106"/>
                    </a:lnTo>
                    <a:lnTo>
                      <a:pt x="1648" y="123"/>
                    </a:lnTo>
                    <a:lnTo>
                      <a:pt x="1656" y="122"/>
                    </a:lnTo>
                    <a:lnTo>
                      <a:pt x="1670" y="146"/>
                    </a:lnTo>
                    <a:lnTo>
                      <a:pt x="1672" y="165"/>
                    </a:lnTo>
                    <a:lnTo>
                      <a:pt x="1680" y="163"/>
                    </a:lnTo>
                    <a:lnTo>
                      <a:pt x="1694" y="187"/>
                    </a:lnTo>
                    <a:lnTo>
                      <a:pt x="1699" y="212"/>
                    </a:lnTo>
                    <a:lnTo>
                      <a:pt x="0" y="212"/>
                    </a:lnTo>
                    <a:lnTo>
                      <a:pt x="3" y="187"/>
                    </a:lnTo>
                    <a:lnTo>
                      <a:pt x="18" y="163"/>
                    </a:lnTo>
                    <a:lnTo>
                      <a:pt x="24" y="164"/>
                    </a:lnTo>
                    <a:lnTo>
                      <a:pt x="28" y="146"/>
                    </a:lnTo>
                    <a:lnTo>
                      <a:pt x="43" y="122"/>
                    </a:lnTo>
                    <a:lnTo>
                      <a:pt x="48" y="122"/>
                    </a:lnTo>
                    <a:lnTo>
                      <a:pt x="53" y="106"/>
                    </a:lnTo>
                    <a:lnTo>
                      <a:pt x="67" y="81"/>
                    </a:lnTo>
                    <a:lnTo>
                      <a:pt x="74" y="82"/>
                    </a:lnTo>
                    <a:lnTo>
                      <a:pt x="77" y="65"/>
                    </a:lnTo>
                    <a:lnTo>
                      <a:pt x="91" y="40"/>
                    </a:lnTo>
                    <a:lnTo>
                      <a:pt x="98" y="40"/>
                    </a:lnTo>
                    <a:lnTo>
                      <a:pt x="101" y="24"/>
                    </a:lnTo>
                    <a:lnTo>
                      <a:pt x="115" y="0"/>
                    </a:lnTo>
                    <a:lnTo>
                      <a:pt x="175" y="0"/>
                    </a:lnTo>
                    <a:lnTo>
                      <a:pt x="183" y="9"/>
                    </a:lnTo>
                    <a:lnTo>
                      <a:pt x="191" y="0"/>
                    </a:lnTo>
                    <a:lnTo>
                      <a:pt x="255" y="0"/>
                    </a:lnTo>
                    <a:lnTo>
                      <a:pt x="263" y="9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4" name="Freeform 319"/>
              <p:cNvSpPr>
                <a:spLocks noChangeAspect="1"/>
              </p:cNvSpPr>
              <p:nvPr/>
            </p:nvSpPr>
            <p:spPr bwMode="auto">
              <a:xfrm>
                <a:off x="4279" y="3236"/>
                <a:ext cx="9" cy="1"/>
              </a:xfrm>
              <a:custGeom>
                <a:avLst/>
                <a:gdLst>
                  <a:gd name="T0" fmla="*/ 9 w 76"/>
                  <a:gd name="T1" fmla="*/ 0 h 10"/>
                  <a:gd name="T2" fmla="*/ 9 w 76"/>
                  <a:gd name="T3" fmla="*/ 0 h 10"/>
                  <a:gd name="T4" fmla="*/ 0 w 76"/>
                  <a:gd name="T5" fmla="*/ 0 h 10"/>
                  <a:gd name="T6" fmla="*/ 0 w 76"/>
                  <a:gd name="T7" fmla="*/ 1 h 10"/>
                  <a:gd name="T8" fmla="*/ 9 w 76"/>
                  <a:gd name="T9" fmla="*/ 1 h 10"/>
                  <a:gd name="T10" fmla="*/ 8 w 76"/>
                  <a:gd name="T11" fmla="*/ 1 h 10"/>
                  <a:gd name="T12" fmla="*/ 9 w 76"/>
                  <a:gd name="T13" fmla="*/ 1 h 10"/>
                  <a:gd name="T14" fmla="*/ 9 w 76"/>
                  <a:gd name="T15" fmla="*/ 1 h 10"/>
                  <a:gd name="T16" fmla="*/ 9 w 76"/>
                  <a:gd name="T17" fmla="*/ 1 h 10"/>
                  <a:gd name="T18" fmla="*/ 9 w 76"/>
                  <a:gd name="T19" fmla="*/ 0 h 10"/>
                  <a:gd name="T20" fmla="*/ 9 w 76"/>
                  <a:gd name="T21" fmla="*/ 0 h 10"/>
                  <a:gd name="T22" fmla="*/ 9 w 76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6" h="10">
                    <a:moveTo>
                      <a:pt x="75" y="3"/>
                    </a:moveTo>
                    <a:lnTo>
                      <a:pt x="7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2" y="10"/>
                    </a:lnTo>
                    <a:lnTo>
                      <a:pt x="68" y="7"/>
                    </a:lnTo>
                    <a:lnTo>
                      <a:pt x="72" y="10"/>
                    </a:lnTo>
                    <a:lnTo>
                      <a:pt x="75" y="9"/>
                    </a:lnTo>
                    <a:lnTo>
                      <a:pt x="76" y="5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7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5" name="Freeform 320"/>
              <p:cNvSpPr>
                <a:spLocks noChangeAspect="1"/>
              </p:cNvSpPr>
              <p:nvPr/>
            </p:nvSpPr>
            <p:spPr bwMode="auto">
              <a:xfrm>
                <a:off x="4287" y="3236"/>
                <a:ext cx="1" cy="2"/>
              </a:xfrm>
              <a:custGeom>
                <a:avLst/>
                <a:gdLst>
                  <a:gd name="T0" fmla="*/ 1 w 15"/>
                  <a:gd name="T1" fmla="*/ 1 h 16"/>
                  <a:gd name="T2" fmla="*/ 1 w 15"/>
                  <a:gd name="T3" fmla="*/ 1 h 16"/>
                  <a:gd name="T4" fmla="*/ 0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1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1 w 15"/>
                  <a:gd name="T17" fmla="*/ 2 h 16"/>
                  <a:gd name="T18" fmla="*/ 1 w 15"/>
                  <a:gd name="T19" fmla="*/ 2 h 16"/>
                  <a:gd name="T20" fmla="*/ 1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10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4" y="14"/>
                    </a:lnTo>
                    <a:lnTo>
                      <a:pt x="8" y="14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1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6" name="Freeform 321"/>
              <p:cNvSpPr>
                <a:spLocks noChangeAspect="1"/>
              </p:cNvSpPr>
              <p:nvPr/>
            </p:nvSpPr>
            <p:spPr bwMode="auto">
              <a:xfrm>
                <a:off x="4288" y="3236"/>
                <a:ext cx="2" cy="2"/>
              </a:xfrm>
              <a:custGeom>
                <a:avLst/>
                <a:gdLst>
                  <a:gd name="T0" fmla="*/ 2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2 w 14"/>
                  <a:gd name="T11" fmla="*/ 1 h 17"/>
                  <a:gd name="T12" fmla="*/ 2 w 14"/>
                  <a:gd name="T13" fmla="*/ 1 h 17"/>
                  <a:gd name="T14" fmla="*/ 2 w 14"/>
                  <a:gd name="T15" fmla="*/ 1 h 17"/>
                  <a:gd name="T16" fmla="*/ 2 w 14"/>
                  <a:gd name="T17" fmla="*/ 0 h 17"/>
                  <a:gd name="T18" fmla="*/ 2 w 14"/>
                  <a:gd name="T19" fmla="*/ 0 h 17"/>
                  <a:gd name="T20" fmla="*/ 1 w 14"/>
                  <a:gd name="T21" fmla="*/ 0 h 17"/>
                  <a:gd name="T22" fmla="*/ 2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9" y="3"/>
                    </a:lnTo>
                    <a:lnTo>
                      <a:pt x="0" y="12"/>
                    </a:lnTo>
                    <a:lnTo>
                      <a:pt x="4" y="17"/>
                    </a:lnTo>
                    <a:lnTo>
                      <a:pt x="13" y="7"/>
                    </a:lnTo>
                    <a:lnTo>
                      <a:pt x="11" y="10"/>
                    </a:lnTo>
                    <a:lnTo>
                      <a:pt x="13" y="7"/>
                    </a:lnTo>
                    <a:lnTo>
                      <a:pt x="14" y="5"/>
                    </a:lnTo>
                    <a:lnTo>
                      <a:pt x="13" y="3"/>
                    </a:lnTo>
                    <a:lnTo>
                      <a:pt x="11" y="2"/>
                    </a:lnTo>
                    <a:lnTo>
                      <a:pt x="9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7" name="Freeform 322"/>
              <p:cNvSpPr>
                <a:spLocks noChangeAspect="1"/>
              </p:cNvSpPr>
              <p:nvPr/>
            </p:nvSpPr>
            <p:spPr bwMode="auto">
              <a:xfrm>
                <a:off x="4289" y="3236"/>
                <a:ext cx="9" cy="1"/>
              </a:xfrm>
              <a:custGeom>
                <a:avLst/>
                <a:gdLst>
                  <a:gd name="T0" fmla="*/ 9 w 70"/>
                  <a:gd name="T1" fmla="*/ 0 h 10"/>
                  <a:gd name="T2" fmla="*/ 8 w 70"/>
                  <a:gd name="T3" fmla="*/ 0 h 10"/>
                  <a:gd name="T4" fmla="*/ 0 w 70"/>
                  <a:gd name="T5" fmla="*/ 0 h 10"/>
                  <a:gd name="T6" fmla="*/ 0 w 70"/>
                  <a:gd name="T7" fmla="*/ 1 h 10"/>
                  <a:gd name="T8" fmla="*/ 8 w 70"/>
                  <a:gd name="T9" fmla="*/ 1 h 10"/>
                  <a:gd name="T10" fmla="*/ 8 w 70"/>
                  <a:gd name="T11" fmla="*/ 1 h 10"/>
                  <a:gd name="T12" fmla="*/ 8 w 70"/>
                  <a:gd name="T13" fmla="*/ 1 h 10"/>
                  <a:gd name="T14" fmla="*/ 9 w 70"/>
                  <a:gd name="T15" fmla="*/ 1 h 10"/>
                  <a:gd name="T16" fmla="*/ 9 w 70"/>
                  <a:gd name="T17" fmla="*/ 1 h 10"/>
                  <a:gd name="T18" fmla="*/ 9 w 70"/>
                  <a:gd name="T19" fmla="*/ 0 h 10"/>
                  <a:gd name="T20" fmla="*/ 8 w 70"/>
                  <a:gd name="T21" fmla="*/ 0 h 10"/>
                  <a:gd name="T22" fmla="*/ 9 w 70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0" h="10">
                    <a:moveTo>
                      <a:pt x="69" y="3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6" y="10"/>
                    </a:lnTo>
                    <a:lnTo>
                      <a:pt x="62" y="7"/>
                    </a:lnTo>
                    <a:lnTo>
                      <a:pt x="66" y="10"/>
                    </a:lnTo>
                    <a:lnTo>
                      <a:pt x="69" y="9"/>
                    </a:lnTo>
                    <a:lnTo>
                      <a:pt x="70" y="5"/>
                    </a:lnTo>
                    <a:lnTo>
                      <a:pt x="69" y="2"/>
                    </a:lnTo>
                    <a:lnTo>
                      <a:pt x="66" y="0"/>
                    </a:lnTo>
                    <a:lnTo>
                      <a:pt x="69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8" name="Freeform 323"/>
              <p:cNvSpPr>
                <a:spLocks noChangeAspect="1"/>
              </p:cNvSpPr>
              <p:nvPr/>
            </p:nvSpPr>
            <p:spPr bwMode="auto">
              <a:xfrm>
                <a:off x="4297" y="3236"/>
                <a:ext cx="1" cy="2"/>
              </a:xfrm>
              <a:custGeom>
                <a:avLst/>
                <a:gdLst>
                  <a:gd name="T0" fmla="*/ 1 w 14"/>
                  <a:gd name="T1" fmla="*/ 1 h 16"/>
                  <a:gd name="T2" fmla="*/ 1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1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1 w 14"/>
                  <a:gd name="T17" fmla="*/ 2 h 16"/>
                  <a:gd name="T18" fmla="*/ 1 w 14"/>
                  <a:gd name="T19" fmla="*/ 2 h 16"/>
                  <a:gd name="T20" fmla="*/ 1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99" name="Freeform 324"/>
              <p:cNvSpPr>
                <a:spLocks noChangeAspect="1"/>
              </p:cNvSpPr>
              <p:nvPr/>
            </p:nvSpPr>
            <p:spPr bwMode="auto">
              <a:xfrm>
                <a:off x="4298" y="3236"/>
                <a:ext cx="1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1 w 14"/>
                  <a:gd name="T9" fmla="*/ 1 h 17"/>
                  <a:gd name="T10" fmla="*/ 1 w 14"/>
                  <a:gd name="T11" fmla="*/ 1 h 17"/>
                  <a:gd name="T12" fmla="*/ 1 w 14"/>
                  <a:gd name="T13" fmla="*/ 1 h 17"/>
                  <a:gd name="T14" fmla="*/ 1 w 14"/>
                  <a:gd name="T15" fmla="*/ 0 h 17"/>
                  <a:gd name="T16" fmla="*/ 1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0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0" name="Freeform 325"/>
              <p:cNvSpPr>
                <a:spLocks noChangeAspect="1"/>
              </p:cNvSpPr>
              <p:nvPr/>
            </p:nvSpPr>
            <p:spPr bwMode="auto">
              <a:xfrm>
                <a:off x="4299" y="3236"/>
                <a:ext cx="9" cy="1"/>
              </a:xfrm>
              <a:custGeom>
                <a:avLst/>
                <a:gdLst>
                  <a:gd name="T0" fmla="*/ 9 w 77"/>
                  <a:gd name="T1" fmla="*/ 0 h 10"/>
                  <a:gd name="T2" fmla="*/ 8 w 77"/>
                  <a:gd name="T3" fmla="*/ 0 h 10"/>
                  <a:gd name="T4" fmla="*/ 0 w 77"/>
                  <a:gd name="T5" fmla="*/ 0 h 10"/>
                  <a:gd name="T6" fmla="*/ 0 w 77"/>
                  <a:gd name="T7" fmla="*/ 1 h 10"/>
                  <a:gd name="T8" fmla="*/ 8 w 77"/>
                  <a:gd name="T9" fmla="*/ 1 h 10"/>
                  <a:gd name="T10" fmla="*/ 8 w 77"/>
                  <a:gd name="T11" fmla="*/ 1 h 10"/>
                  <a:gd name="T12" fmla="*/ 8 w 77"/>
                  <a:gd name="T13" fmla="*/ 1 h 10"/>
                  <a:gd name="T14" fmla="*/ 9 w 77"/>
                  <a:gd name="T15" fmla="*/ 1 h 10"/>
                  <a:gd name="T16" fmla="*/ 9 w 77"/>
                  <a:gd name="T17" fmla="*/ 1 h 10"/>
                  <a:gd name="T18" fmla="*/ 9 w 77"/>
                  <a:gd name="T19" fmla="*/ 0 h 10"/>
                  <a:gd name="T20" fmla="*/ 8 w 77"/>
                  <a:gd name="T21" fmla="*/ 0 h 10"/>
                  <a:gd name="T22" fmla="*/ 9 w 7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7" h="10">
                    <a:moveTo>
                      <a:pt x="75" y="3"/>
                    </a:moveTo>
                    <a:lnTo>
                      <a:pt x="7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2" y="10"/>
                    </a:lnTo>
                    <a:lnTo>
                      <a:pt x="68" y="7"/>
                    </a:lnTo>
                    <a:lnTo>
                      <a:pt x="72" y="10"/>
                    </a:lnTo>
                    <a:lnTo>
                      <a:pt x="75" y="9"/>
                    </a:lnTo>
                    <a:lnTo>
                      <a:pt x="77" y="5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7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1" name="Freeform 326"/>
              <p:cNvSpPr>
                <a:spLocks noChangeAspect="1"/>
              </p:cNvSpPr>
              <p:nvPr/>
            </p:nvSpPr>
            <p:spPr bwMode="auto">
              <a:xfrm>
                <a:off x="4307" y="3236"/>
                <a:ext cx="1" cy="2"/>
              </a:xfrm>
              <a:custGeom>
                <a:avLst/>
                <a:gdLst>
                  <a:gd name="T0" fmla="*/ 0 w 13"/>
                  <a:gd name="T1" fmla="*/ 1 h 16"/>
                  <a:gd name="T2" fmla="*/ 1 w 13"/>
                  <a:gd name="T3" fmla="*/ 1 h 16"/>
                  <a:gd name="T4" fmla="*/ 1 w 13"/>
                  <a:gd name="T5" fmla="*/ 0 h 16"/>
                  <a:gd name="T6" fmla="*/ 0 w 13"/>
                  <a:gd name="T7" fmla="*/ 1 h 16"/>
                  <a:gd name="T8" fmla="*/ 0 w 13"/>
                  <a:gd name="T9" fmla="*/ 2 h 16"/>
                  <a:gd name="T10" fmla="*/ 1 w 13"/>
                  <a:gd name="T11" fmla="*/ 2 h 16"/>
                  <a:gd name="T12" fmla="*/ 0 w 13"/>
                  <a:gd name="T13" fmla="*/ 2 h 16"/>
                  <a:gd name="T14" fmla="*/ 1 w 13"/>
                  <a:gd name="T15" fmla="*/ 2 h 16"/>
                  <a:gd name="T16" fmla="*/ 1 w 13"/>
                  <a:gd name="T17" fmla="*/ 2 h 16"/>
                  <a:gd name="T18" fmla="*/ 1 w 13"/>
                  <a:gd name="T19" fmla="*/ 2 h 16"/>
                  <a:gd name="T20" fmla="*/ 1 w 13"/>
                  <a:gd name="T21" fmla="*/ 1 h 16"/>
                  <a:gd name="T22" fmla="*/ 0 w 13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6">
                    <a:moveTo>
                      <a:pt x="6" y="9"/>
                    </a:moveTo>
                    <a:lnTo>
                      <a:pt x="13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6" y="14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9" y="16"/>
                    </a:lnTo>
                    <a:lnTo>
                      <a:pt x="12" y="15"/>
                    </a:lnTo>
                    <a:lnTo>
                      <a:pt x="13" y="12"/>
                    </a:lnTo>
                    <a:lnTo>
                      <a:pt x="13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2" name="Freeform 327"/>
              <p:cNvSpPr>
                <a:spLocks noChangeAspect="1"/>
              </p:cNvSpPr>
              <p:nvPr/>
            </p:nvSpPr>
            <p:spPr bwMode="auto">
              <a:xfrm>
                <a:off x="4308" y="3236"/>
                <a:ext cx="1" cy="2"/>
              </a:xfrm>
              <a:custGeom>
                <a:avLst/>
                <a:gdLst>
                  <a:gd name="T0" fmla="*/ 1 w 13"/>
                  <a:gd name="T1" fmla="*/ 0 h 17"/>
                  <a:gd name="T2" fmla="*/ 0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1 w 13"/>
                  <a:gd name="T9" fmla="*/ 1 h 17"/>
                  <a:gd name="T10" fmla="*/ 1 w 13"/>
                  <a:gd name="T11" fmla="*/ 1 h 17"/>
                  <a:gd name="T12" fmla="*/ 1 w 13"/>
                  <a:gd name="T13" fmla="*/ 1 h 17"/>
                  <a:gd name="T14" fmla="*/ 1 w 13"/>
                  <a:gd name="T15" fmla="*/ 0 h 17"/>
                  <a:gd name="T16" fmla="*/ 1 w 13"/>
                  <a:gd name="T17" fmla="*/ 0 h 17"/>
                  <a:gd name="T18" fmla="*/ 1 w 13"/>
                  <a:gd name="T19" fmla="*/ 0 h 17"/>
                  <a:gd name="T20" fmla="*/ 0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3" name="Freeform 328"/>
              <p:cNvSpPr>
                <a:spLocks noChangeAspect="1"/>
              </p:cNvSpPr>
              <p:nvPr/>
            </p:nvSpPr>
            <p:spPr bwMode="auto">
              <a:xfrm>
                <a:off x="4309" y="3236"/>
                <a:ext cx="8" cy="1"/>
              </a:xfrm>
              <a:custGeom>
                <a:avLst/>
                <a:gdLst>
                  <a:gd name="T0" fmla="*/ 8 w 72"/>
                  <a:gd name="T1" fmla="*/ 0 h 10"/>
                  <a:gd name="T2" fmla="*/ 7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7 w 72"/>
                  <a:gd name="T9" fmla="*/ 1 h 10"/>
                  <a:gd name="T10" fmla="*/ 7 w 72"/>
                  <a:gd name="T11" fmla="*/ 1 h 10"/>
                  <a:gd name="T12" fmla="*/ 7 w 72"/>
                  <a:gd name="T13" fmla="*/ 1 h 10"/>
                  <a:gd name="T14" fmla="*/ 8 w 72"/>
                  <a:gd name="T15" fmla="*/ 1 h 10"/>
                  <a:gd name="T16" fmla="*/ 8 w 72"/>
                  <a:gd name="T17" fmla="*/ 1 h 10"/>
                  <a:gd name="T18" fmla="*/ 8 w 72"/>
                  <a:gd name="T19" fmla="*/ 0 h 10"/>
                  <a:gd name="T20" fmla="*/ 7 w 72"/>
                  <a:gd name="T21" fmla="*/ 0 h 10"/>
                  <a:gd name="T22" fmla="*/ 8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7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7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4" name="Freeform 329"/>
              <p:cNvSpPr>
                <a:spLocks noChangeAspect="1"/>
              </p:cNvSpPr>
              <p:nvPr/>
            </p:nvSpPr>
            <p:spPr bwMode="auto">
              <a:xfrm>
                <a:off x="4316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5" name="Freeform 330"/>
              <p:cNvSpPr>
                <a:spLocks noChangeAspect="1"/>
              </p:cNvSpPr>
              <p:nvPr/>
            </p:nvSpPr>
            <p:spPr bwMode="auto">
              <a:xfrm>
                <a:off x="4317" y="3236"/>
                <a:ext cx="2" cy="2"/>
              </a:xfrm>
              <a:custGeom>
                <a:avLst/>
                <a:gdLst>
                  <a:gd name="T0" fmla="*/ 2 w 12"/>
                  <a:gd name="T1" fmla="*/ 0 h 17"/>
                  <a:gd name="T2" fmla="*/ 1 w 12"/>
                  <a:gd name="T3" fmla="*/ 0 h 17"/>
                  <a:gd name="T4" fmla="*/ 0 w 12"/>
                  <a:gd name="T5" fmla="*/ 1 h 17"/>
                  <a:gd name="T6" fmla="*/ 1 w 12"/>
                  <a:gd name="T7" fmla="*/ 2 h 17"/>
                  <a:gd name="T8" fmla="*/ 2 w 12"/>
                  <a:gd name="T9" fmla="*/ 1 h 17"/>
                  <a:gd name="T10" fmla="*/ 2 w 12"/>
                  <a:gd name="T11" fmla="*/ 1 h 17"/>
                  <a:gd name="T12" fmla="*/ 2 w 12"/>
                  <a:gd name="T13" fmla="*/ 1 h 17"/>
                  <a:gd name="T14" fmla="*/ 2 w 12"/>
                  <a:gd name="T15" fmla="*/ 0 h 17"/>
                  <a:gd name="T16" fmla="*/ 2 w 12"/>
                  <a:gd name="T17" fmla="*/ 0 h 17"/>
                  <a:gd name="T18" fmla="*/ 1 w 12"/>
                  <a:gd name="T19" fmla="*/ 0 h 17"/>
                  <a:gd name="T20" fmla="*/ 1 w 12"/>
                  <a:gd name="T21" fmla="*/ 0 h 17"/>
                  <a:gd name="T22" fmla="*/ 2 w 12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2" y="7"/>
                    </a:lnTo>
                    <a:lnTo>
                      <a:pt x="9" y="10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6" name="Freeform 331"/>
              <p:cNvSpPr>
                <a:spLocks noChangeAspect="1"/>
              </p:cNvSpPr>
              <p:nvPr/>
            </p:nvSpPr>
            <p:spPr bwMode="auto">
              <a:xfrm>
                <a:off x="4318" y="3236"/>
                <a:ext cx="9" cy="1"/>
              </a:xfrm>
              <a:custGeom>
                <a:avLst/>
                <a:gdLst>
                  <a:gd name="T0" fmla="*/ 9 w 75"/>
                  <a:gd name="T1" fmla="*/ 0 h 10"/>
                  <a:gd name="T2" fmla="*/ 8 w 75"/>
                  <a:gd name="T3" fmla="*/ 0 h 10"/>
                  <a:gd name="T4" fmla="*/ 0 w 75"/>
                  <a:gd name="T5" fmla="*/ 0 h 10"/>
                  <a:gd name="T6" fmla="*/ 0 w 75"/>
                  <a:gd name="T7" fmla="*/ 1 h 10"/>
                  <a:gd name="T8" fmla="*/ 8 w 75"/>
                  <a:gd name="T9" fmla="*/ 1 h 10"/>
                  <a:gd name="T10" fmla="*/ 8 w 75"/>
                  <a:gd name="T11" fmla="*/ 1 h 10"/>
                  <a:gd name="T12" fmla="*/ 8 w 75"/>
                  <a:gd name="T13" fmla="*/ 1 h 10"/>
                  <a:gd name="T14" fmla="*/ 9 w 75"/>
                  <a:gd name="T15" fmla="*/ 1 h 10"/>
                  <a:gd name="T16" fmla="*/ 9 w 75"/>
                  <a:gd name="T17" fmla="*/ 1 h 10"/>
                  <a:gd name="T18" fmla="*/ 9 w 75"/>
                  <a:gd name="T19" fmla="*/ 0 h 10"/>
                  <a:gd name="T20" fmla="*/ 8 w 75"/>
                  <a:gd name="T21" fmla="*/ 0 h 10"/>
                  <a:gd name="T22" fmla="*/ 9 w 7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5" h="10">
                    <a:moveTo>
                      <a:pt x="74" y="3"/>
                    </a:moveTo>
                    <a:lnTo>
                      <a:pt x="7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70" y="10"/>
                    </a:lnTo>
                    <a:lnTo>
                      <a:pt x="74" y="9"/>
                    </a:lnTo>
                    <a:lnTo>
                      <a:pt x="75" y="5"/>
                    </a:lnTo>
                    <a:lnTo>
                      <a:pt x="74" y="2"/>
                    </a:lnTo>
                    <a:lnTo>
                      <a:pt x="70" y="0"/>
                    </a:lnTo>
                    <a:lnTo>
                      <a:pt x="7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7" name="Freeform 332"/>
              <p:cNvSpPr>
                <a:spLocks noChangeAspect="1"/>
              </p:cNvSpPr>
              <p:nvPr/>
            </p:nvSpPr>
            <p:spPr bwMode="auto">
              <a:xfrm>
                <a:off x="4326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2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8" name="Freeform 333"/>
              <p:cNvSpPr>
                <a:spLocks noChangeAspect="1"/>
              </p:cNvSpPr>
              <p:nvPr/>
            </p:nvSpPr>
            <p:spPr bwMode="auto">
              <a:xfrm>
                <a:off x="4327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1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09" name="Freeform 334"/>
              <p:cNvSpPr>
                <a:spLocks noChangeAspect="1"/>
              </p:cNvSpPr>
              <p:nvPr/>
            </p:nvSpPr>
            <p:spPr bwMode="auto">
              <a:xfrm>
                <a:off x="4328" y="3236"/>
                <a:ext cx="8" cy="1"/>
              </a:xfrm>
              <a:custGeom>
                <a:avLst/>
                <a:gdLst>
                  <a:gd name="T0" fmla="*/ 8 w 66"/>
                  <a:gd name="T1" fmla="*/ 0 h 10"/>
                  <a:gd name="T2" fmla="*/ 7 w 66"/>
                  <a:gd name="T3" fmla="*/ 0 h 10"/>
                  <a:gd name="T4" fmla="*/ 0 w 66"/>
                  <a:gd name="T5" fmla="*/ 0 h 10"/>
                  <a:gd name="T6" fmla="*/ 0 w 66"/>
                  <a:gd name="T7" fmla="*/ 1 h 10"/>
                  <a:gd name="T8" fmla="*/ 7 w 66"/>
                  <a:gd name="T9" fmla="*/ 1 h 10"/>
                  <a:gd name="T10" fmla="*/ 7 w 66"/>
                  <a:gd name="T11" fmla="*/ 1 h 10"/>
                  <a:gd name="T12" fmla="*/ 7 w 66"/>
                  <a:gd name="T13" fmla="*/ 1 h 10"/>
                  <a:gd name="T14" fmla="*/ 8 w 66"/>
                  <a:gd name="T15" fmla="*/ 1 h 10"/>
                  <a:gd name="T16" fmla="*/ 8 w 66"/>
                  <a:gd name="T17" fmla="*/ 1 h 10"/>
                  <a:gd name="T18" fmla="*/ 8 w 66"/>
                  <a:gd name="T19" fmla="*/ 0 h 10"/>
                  <a:gd name="T20" fmla="*/ 7 w 66"/>
                  <a:gd name="T21" fmla="*/ 0 h 10"/>
                  <a:gd name="T22" fmla="*/ 8 w 66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6" h="10">
                    <a:moveTo>
                      <a:pt x="65" y="3"/>
                    </a:moveTo>
                    <a:lnTo>
                      <a:pt x="61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1" y="10"/>
                    </a:lnTo>
                    <a:lnTo>
                      <a:pt x="58" y="7"/>
                    </a:lnTo>
                    <a:lnTo>
                      <a:pt x="61" y="10"/>
                    </a:lnTo>
                    <a:lnTo>
                      <a:pt x="65" y="9"/>
                    </a:lnTo>
                    <a:lnTo>
                      <a:pt x="66" y="5"/>
                    </a:lnTo>
                    <a:lnTo>
                      <a:pt x="65" y="2"/>
                    </a:lnTo>
                    <a:lnTo>
                      <a:pt x="61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0" name="Freeform 335"/>
              <p:cNvSpPr>
                <a:spLocks noChangeAspect="1"/>
              </p:cNvSpPr>
              <p:nvPr/>
            </p:nvSpPr>
            <p:spPr bwMode="auto">
              <a:xfrm>
                <a:off x="433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1" name="Freeform 336"/>
              <p:cNvSpPr>
                <a:spLocks noChangeAspect="1"/>
              </p:cNvSpPr>
              <p:nvPr/>
            </p:nvSpPr>
            <p:spPr bwMode="auto">
              <a:xfrm>
                <a:off x="4336" y="3236"/>
                <a:ext cx="2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1 w 14"/>
                  <a:gd name="T11" fmla="*/ 1 h 17"/>
                  <a:gd name="T12" fmla="*/ 2 w 14"/>
                  <a:gd name="T13" fmla="*/ 1 h 17"/>
                  <a:gd name="T14" fmla="*/ 2 w 14"/>
                  <a:gd name="T15" fmla="*/ 0 h 17"/>
                  <a:gd name="T16" fmla="*/ 2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0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2" name="Freeform 337"/>
              <p:cNvSpPr>
                <a:spLocks noChangeAspect="1"/>
              </p:cNvSpPr>
              <p:nvPr/>
            </p:nvSpPr>
            <p:spPr bwMode="auto">
              <a:xfrm>
                <a:off x="4338" y="3236"/>
                <a:ext cx="8" cy="1"/>
              </a:xfrm>
              <a:custGeom>
                <a:avLst/>
                <a:gdLst>
                  <a:gd name="T0" fmla="*/ 8 w 75"/>
                  <a:gd name="T1" fmla="*/ 0 h 10"/>
                  <a:gd name="T2" fmla="*/ 7 w 75"/>
                  <a:gd name="T3" fmla="*/ 0 h 10"/>
                  <a:gd name="T4" fmla="*/ 0 w 75"/>
                  <a:gd name="T5" fmla="*/ 0 h 10"/>
                  <a:gd name="T6" fmla="*/ 0 w 75"/>
                  <a:gd name="T7" fmla="*/ 1 h 10"/>
                  <a:gd name="T8" fmla="*/ 7 w 75"/>
                  <a:gd name="T9" fmla="*/ 1 h 10"/>
                  <a:gd name="T10" fmla="*/ 7 w 75"/>
                  <a:gd name="T11" fmla="*/ 1 h 10"/>
                  <a:gd name="T12" fmla="*/ 7 w 75"/>
                  <a:gd name="T13" fmla="*/ 1 h 10"/>
                  <a:gd name="T14" fmla="*/ 8 w 75"/>
                  <a:gd name="T15" fmla="*/ 1 h 10"/>
                  <a:gd name="T16" fmla="*/ 8 w 75"/>
                  <a:gd name="T17" fmla="*/ 1 h 10"/>
                  <a:gd name="T18" fmla="*/ 8 w 75"/>
                  <a:gd name="T19" fmla="*/ 0 h 10"/>
                  <a:gd name="T20" fmla="*/ 7 w 75"/>
                  <a:gd name="T21" fmla="*/ 0 h 10"/>
                  <a:gd name="T22" fmla="*/ 8 w 7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5" h="10">
                    <a:moveTo>
                      <a:pt x="74" y="3"/>
                    </a:moveTo>
                    <a:lnTo>
                      <a:pt x="7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70" y="10"/>
                    </a:lnTo>
                    <a:lnTo>
                      <a:pt x="74" y="9"/>
                    </a:lnTo>
                    <a:lnTo>
                      <a:pt x="75" y="5"/>
                    </a:lnTo>
                    <a:lnTo>
                      <a:pt x="74" y="2"/>
                    </a:lnTo>
                    <a:lnTo>
                      <a:pt x="70" y="0"/>
                    </a:lnTo>
                    <a:lnTo>
                      <a:pt x="7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3" name="Freeform 338"/>
              <p:cNvSpPr>
                <a:spLocks noChangeAspect="1"/>
              </p:cNvSpPr>
              <p:nvPr/>
            </p:nvSpPr>
            <p:spPr bwMode="auto">
              <a:xfrm>
                <a:off x="434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8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3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4" name="Freeform 339"/>
              <p:cNvSpPr>
                <a:spLocks noChangeAspect="1"/>
              </p:cNvSpPr>
              <p:nvPr/>
            </p:nvSpPr>
            <p:spPr bwMode="auto">
              <a:xfrm>
                <a:off x="4346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1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9" y="3"/>
                    </a:lnTo>
                    <a:lnTo>
                      <a:pt x="0" y="12"/>
                    </a:lnTo>
                    <a:lnTo>
                      <a:pt x="5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5" y="5"/>
                    </a:lnTo>
                    <a:lnTo>
                      <a:pt x="14" y="3"/>
                    </a:lnTo>
                    <a:lnTo>
                      <a:pt x="11" y="2"/>
                    </a:lnTo>
                    <a:lnTo>
                      <a:pt x="9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5" name="Freeform 340"/>
              <p:cNvSpPr>
                <a:spLocks noChangeAspect="1"/>
              </p:cNvSpPr>
              <p:nvPr/>
            </p:nvSpPr>
            <p:spPr bwMode="auto">
              <a:xfrm>
                <a:off x="4348" y="3236"/>
                <a:ext cx="8" cy="1"/>
              </a:xfrm>
              <a:custGeom>
                <a:avLst/>
                <a:gdLst>
                  <a:gd name="T0" fmla="*/ 8 w 70"/>
                  <a:gd name="T1" fmla="*/ 0 h 10"/>
                  <a:gd name="T2" fmla="*/ 7 w 70"/>
                  <a:gd name="T3" fmla="*/ 0 h 10"/>
                  <a:gd name="T4" fmla="*/ 0 w 70"/>
                  <a:gd name="T5" fmla="*/ 0 h 10"/>
                  <a:gd name="T6" fmla="*/ 0 w 70"/>
                  <a:gd name="T7" fmla="*/ 1 h 10"/>
                  <a:gd name="T8" fmla="*/ 7 w 70"/>
                  <a:gd name="T9" fmla="*/ 1 h 10"/>
                  <a:gd name="T10" fmla="*/ 7 w 70"/>
                  <a:gd name="T11" fmla="*/ 1 h 10"/>
                  <a:gd name="T12" fmla="*/ 7 w 70"/>
                  <a:gd name="T13" fmla="*/ 1 h 10"/>
                  <a:gd name="T14" fmla="*/ 8 w 70"/>
                  <a:gd name="T15" fmla="*/ 1 h 10"/>
                  <a:gd name="T16" fmla="*/ 8 w 70"/>
                  <a:gd name="T17" fmla="*/ 1 h 10"/>
                  <a:gd name="T18" fmla="*/ 8 w 70"/>
                  <a:gd name="T19" fmla="*/ 0 h 10"/>
                  <a:gd name="T20" fmla="*/ 7 w 70"/>
                  <a:gd name="T21" fmla="*/ 0 h 10"/>
                  <a:gd name="T22" fmla="*/ 8 w 70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0" h="10">
                    <a:moveTo>
                      <a:pt x="68" y="3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5" y="10"/>
                    </a:lnTo>
                    <a:lnTo>
                      <a:pt x="62" y="7"/>
                    </a:lnTo>
                    <a:lnTo>
                      <a:pt x="65" y="10"/>
                    </a:lnTo>
                    <a:lnTo>
                      <a:pt x="68" y="9"/>
                    </a:lnTo>
                    <a:lnTo>
                      <a:pt x="70" y="5"/>
                    </a:lnTo>
                    <a:lnTo>
                      <a:pt x="68" y="2"/>
                    </a:lnTo>
                    <a:lnTo>
                      <a:pt x="65" y="0"/>
                    </a:lnTo>
                    <a:lnTo>
                      <a:pt x="68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6" name="Freeform 341"/>
              <p:cNvSpPr>
                <a:spLocks noChangeAspect="1"/>
              </p:cNvSpPr>
              <p:nvPr/>
            </p:nvSpPr>
            <p:spPr bwMode="auto">
              <a:xfrm>
                <a:off x="4355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7" name="Freeform 342"/>
              <p:cNvSpPr>
                <a:spLocks noChangeAspect="1"/>
              </p:cNvSpPr>
              <p:nvPr/>
            </p:nvSpPr>
            <p:spPr bwMode="auto">
              <a:xfrm>
                <a:off x="4356" y="3236"/>
                <a:ext cx="2" cy="2"/>
              </a:xfrm>
              <a:custGeom>
                <a:avLst/>
                <a:gdLst>
                  <a:gd name="T0" fmla="*/ 2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2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2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10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10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8" name="Freeform 343"/>
              <p:cNvSpPr>
                <a:spLocks noChangeAspect="1"/>
              </p:cNvSpPr>
              <p:nvPr/>
            </p:nvSpPr>
            <p:spPr bwMode="auto">
              <a:xfrm>
                <a:off x="4357" y="3236"/>
                <a:ext cx="9" cy="1"/>
              </a:xfrm>
              <a:custGeom>
                <a:avLst/>
                <a:gdLst>
                  <a:gd name="T0" fmla="*/ 9 w 73"/>
                  <a:gd name="T1" fmla="*/ 0 h 10"/>
                  <a:gd name="T2" fmla="*/ 8 w 73"/>
                  <a:gd name="T3" fmla="*/ 0 h 10"/>
                  <a:gd name="T4" fmla="*/ 0 w 73"/>
                  <a:gd name="T5" fmla="*/ 0 h 10"/>
                  <a:gd name="T6" fmla="*/ 0 w 73"/>
                  <a:gd name="T7" fmla="*/ 1 h 10"/>
                  <a:gd name="T8" fmla="*/ 8 w 73"/>
                  <a:gd name="T9" fmla="*/ 1 h 10"/>
                  <a:gd name="T10" fmla="*/ 8 w 73"/>
                  <a:gd name="T11" fmla="*/ 1 h 10"/>
                  <a:gd name="T12" fmla="*/ 8 w 73"/>
                  <a:gd name="T13" fmla="*/ 1 h 10"/>
                  <a:gd name="T14" fmla="*/ 9 w 73"/>
                  <a:gd name="T15" fmla="*/ 1 h 10"/>
                  <a:gd name="T16" fmla="*/ 9 w 73"/>
                  <a:gd name="T17" fmla="*/ 1 h 10"/>
                  <a:gd name="T18" fmla="*/ 9 w 73"/>
                  <a:gd name="T19" fmla="*/ 0 h 10"/>
                  <a:gd name="T20" fmla="*/ 8 w 73"/>
                  <a:gd name="T21" fmla="*/ 0 h 10"/>
                  <a:gd name="T22" fmla="*/ 9 w 73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3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3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19" name="Freeform 344"/>
              <p:cNvSpPr>
                <a:spLocks noChangeAspect="1"/>
              </p:cNvSpPr>
              <p:nvPr/>
            </p:nvSpPr>
            <p:spPr bwMode="auto">
              <a:xfrm>
                <a:off x="436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0" name="Freeform 345"/>
              <p:cNvSpPr>
                <a:spLocks noChangeAspect="1"/>
              </p:cNvSpPr>
              <p:nvPr/>
            </p:nvSpPr>
            <p:spPr bwMode="auto">
              <a:xfrm>
                <a:off x="4366" y="3236"/>
                <a:ext cx="2" cy="2"/>
              </a:xfrm>
              <a:custGeom>
                <a:avLst/>
                <a:gdLst>
                  <a:gd name="T0" fmla="*/ 2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2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2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1" name="Freeform 346"/>
              <p:cNvSpPr>
                <a:spLocks noChangeAspect="1"/>
              </p:cNvSpPr>
              <p:nvPr/>
            </p:nvSpPr>
            <p:spPr bwMode="auto">
              <a:xfrm>
                <a:off x="4367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9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9 w 72"/>
                  <a:gd name="T9" fmla="*/ 1 h 10"/>
                  <a:gd name="T10" fmla="*/ 8 w 72"/>
                  <a:gd name="T11" fmla="*/ 1 h 10"/>
                  <a:gd name="T12" fmla="*/ 9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9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2" name="Freeform 347"/>
              <p:cNvSpPr>
                <a:spLocks noChangeAspect="1"/>
              </p:cNvSpPr>
              <p:nvPr/>
            </p:nvSpPr>
            <p:spPr bwMode="auto">
              <a:xfrm>
                <a:off x="4375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3" name="Freeform 348"/>
              <p:cNvSpPr>
                <a:spLocks noChangeAspect="1"/>
              </p:cNvSpPr>
              <p:nvPr/>
            </p:nvSpPr>
            <p:spPr bwMode="auto">
              <a:xfrm>
                <a:off x="4376" y="3236"/>
                <a:ext cx="2" cy="2"/>
              </a:xfrm>
              <a:custGeom>
                <a:avLst/>
                <a:gdLst>
                  <a:gd name="T0" fmla="*/ 2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2 w 14"/>
                  <a:gd name="T9" fmla="*/ 1 h 17"/>
                  <a:gd name="T10" fmla="*/ 2 w 14"/>
                  <a:gd name="T11" fmla="*/ 1 h 17"/>
                  <a:gd name="T12" fmla="*/ 2 w 14"/>
                  <a:gd name="T13" fmla="*/ 1 h 17"/>
                  <a:gd name="T14" fmla="*/ 2 w 14"/>
                  <a:gd name="T15" fmla="*/ 0 h 17"/>
                  <a:gd name="T16" fmla="*/ 2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2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4" name="Freeform 349"/>
              <p:cNvSpPr>
                <a:spLocks noChangeAspect="1"/>
              </p:cNvSpPr>
              <p:nvPr/>
            </p:nvSpPr>
            <p:spPr bwMode="auto">
              <a:xfrm>
                <a:off x="4377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9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9 w 72"/>
                  <a:gd name="T9" fmla="*/ 1 h 10"/>
                  <a:gd name="T10" fmla="*/ 8 w 72"/>
                  <a:gd name="T11" fmla="*/ 1 h 10"/>
                  <a:gd name="T12" fmla="*/ 9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9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8" y="10"/>
                    </a:lnTo>
                    <a:lnTo>
                      <a:pt x="64" y="7"/>
                    </a:lnTo>
                    <a:lnTo>
                      <a:pt x="68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8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5" name="Freeform 350"/>
              <p:cNvSpPr>
                <a:spLocks noChangeAspect="1"/>
              </p:cNvSpPr>
              <p:nvPr/>
            </p:nvSpPr>
            <p:spPr bwMode="auto">
              <a:xfrm>
                <a:off x="4385" y="3236"/>
                <a:ext cx="1" cy="2"/>
              </a:xfrm>
              <a:custGeom>
                <a:avLst/>
                <a:gdLst>
                  <a:gd name="T0" fmla="*/ 1 w 14"/>
                  <a:gd name="T1" fmla="*/ 1 h 16"/>
                  <a:gd name="T2" fmla="*/ 1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1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1 w 14"/>
                  <a:gd name="T17" fmla="*/ 2 h 16"/>
                  <a:gd name="T18" fmla="*/ 1 w 14"/>
                  <a:gd name="T19" fmla="*/ 2 h 16"/>
                  <a:gd name="T20" fmla="*/ 1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11" y="7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1" y="16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11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6" name="Freeform 351"/>
              <p:cNvSpPr>
                <a:spLocks noChangeAspect="1"/>
              </p:cNvSpPr>
              <p:nvPr/>
            </p:nvSpPr>
            <p:spPr bwMode="auto">
              <a:xfrm>
                <a:off x="4386" y="3237"/>
                <a:ext cx="2" cy="1"/>
              </a:xfrm>
              <a:custGeom>
                <a:avLst/>
                <a:gdLst>
                  <a:gd name="T0" fmla="*/ 1 w 12"/>
                  <a:gd name="T1" fmla="*/ 0 h 9"/>
                  <a:gd name="T2" fmla="*/ 1 w 12"/>
                  <a:gd name="T3" fmla="*/ 0 h 9"/>
                  <a:gd name="T4" fmla="*/ 0 w 12"/>
                  <a:gd name="T5" fmla="*/ 0 h 9"/>
                  <a:gd name="T6" fmla="*/ 0 w 12"/>
                  <a:gd name="T7" fmla="*/ 1 h 9"/>
                  <a:gd name="T8" fmla="*/ 1 w 12"/>
                  <a:gd name="T9" fmla="*/ 1 h 9"/>
                  <a:gd name="T10" fmla="*/ 1 w 12"/>
                  <a:gd name="T11" fmla="*/ 1 h 9"/>
                  <a:gd name="T12" fmla="*/ 1 w 12"/>
                  <a:gd name="T13" fmla="*/ 1 h 9"/>
                  <a:gd name="T14" fmla="*/ 2 w 12"/>
                  <a:gd name="T15" fmla="*/ 1 h 9"/>
                  <a:gd name="T16" fmla="*/ 2 w 12"/>
                  <a:gd name="T17" fmla="*/ 0 h 9"/>
                  <a:gd name="T18" fmla="*/ 2 w 12"/>
                  <a:gd name="T19" fmla="*/ 0 h 9"/>
                  <a:gd name="T20" fmla="*/ 1 w 12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2" h="9">
                    <a:moveTo>
                      <a:pt x="8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8" y="9"/>
                    </a:lnTo>
                    <a:lnTo>
                      <a:pt x="11" y="8"/>
                    </a:lnTo>
                    <a:lnTo>
                      <a:pt x="12" y="4"/>
                    </a:lnTo>
                    <a:lnTo>
                      <a:pt x="11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7" name="Freeform 352"/>
              <p:cNvSpPr>
                <a:spLocks noChangeAspect="1"/>
              </p:cNvSpPr>
              <p:nvPr/>
            </p:nvSpPr>
            <p:spPr bwMode="auto">
              <a:xfrm>
                <a:off x="4387" y="3237"/>
                <a:ext cx="2" cy="1"/>
              </a:xfrm>
              <a:custGeom>
                <a:avLst/>
                <a:gdLst>
                  <a:gd name="T0" fmla="*/ 1 w 16"/>
                  <a:gd name="T1" fmla="*/ 0 h 9"/>
                  <a:gd name="T2" fmla="*/ 1 w 16"/>
                  <a:gd name="T3" fmla="*/ 0 h 9"/>
                  <a:gd name="T4" fmla="*/ 0 w 16"/>
                  <a:gd name="T5" fmla="*/ 0 h 9"/>
                  <a:gd name="T6" fmla="*/ 0 w 16"/>
                  <a:gd name="T7" fmla="*/ 1 h 9"/>
                  <a:gd name="T8" fmla="*/ 1 w 16"/>
                  <a:gd name="T9" fmla="*/ 1 h 9"/>
                  <a:gd name="T10" fmla="*/ 1 w 16"/>
                  <a:gd name="T11" fmla="*/ 1 h 9"/>
                  <a:gd name="T12" fmla="*/ 1 w 16"/>
                  <a:gd name="T13" fmla="*/ 1 h 9"/>
                  <a:gd name="T14" fmla="*/ 2 w 16"/>
                  <a:gd name="T15" fmla="*/ 1 h 9"/>
                  <a:gd name="T16" fmla="*/ 2 w 16"/>
                  <a:gd name="T17" fmla="*/ 0 h 9"/>
                  <a:gd name="T18" fmla="*/ 2 w 16"/>
                  <a:gd name="T19" fmla="*/ 0 h 9"/>
                  <a:gd name="T20" fmla="*/ 1 w 16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" h="9">
                    <a:moveTo>
                      <a:pt x="11" y="0"/>
                    </a:moveTo>
                    <a:lnTo>
                      <a:pt x="11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11" y="9"/>
                    </a:lnTo>
                    <a:lnTo>
                      <a:pt x="15" y="8"/>
                    </a:lnTo>
                    <a:lnTo>
                      <a:pt x="16" y="4"/>
                    </a:lnTo>
                    <a:lnTo>
                      <a:pt x="15" y="1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8" name="Freeform 353"/>
              <p:cNvSpPr>
                <a:spLocks noChangeAspect="1"/>
              </p:cNvSpPr>
              <p:nvPr/>
            </p:nvSpPr>
            <p:spPr bwMode="auto">
              <a:xfrm>
                <a:off x="4388" y="3237"/>
                <a:ext cx="2" cy="1"/>
              </a:xfrm>
              <a:custGeom>
                <a:avLst/>
                <a:gdLst>
                  <a:gd name="T0" fmla="*/ 1 w 14"/>
                  <a:gd name="T1" fmla="*/ 0 h 9"/>
                  <a:gd name="T2" fmla="*/ 1 w 14"/>
                  <a:gd name="T3" fmla="*/ 0 h 9"/>
                  <a:gd name="T4" fmla="*/ 0 w 14"/>
                  <a:gd name="T5" fmla="*/ 0 h 9"/>
                  <a:gd name="T6" fmla="*/ 0 w 14"/>
                  <a:gd name="T7" fmla="*/ 1 h 9"/>
                  <a:gd name="T8" fmla="*/ 1 w 14"/>
                  <a:gd name="T9" fmla="*/ 1 h 9"/>
                  <a:gd name="T10" fmla="*/ 1 w 14"/>
                  <a:gd name="T11" fmla="*/ 1 h 9"/>
                  <a:gd name="T12" fmla="*/ 1 w 14"/>
                  <a:gd name="T13" fmla="*/ 1 h 9"/>
                  <a:gd name="T14" fmla="*/ 2 w 14"/>
                  <a:gd name="T15" fmla="*/ 1 h 9"/>
                  <a:gd name="T16" fmla="*/ 2 w 14"/>
                  <a:gd name="T17" fmla="*/ 0 h 9"/>
                  <a:gd name="T18" fmla="*/ 2 w 14"/>
                  <a:gd name="T19" fmla="*/ 0 h 9"/>
                  <a:gd name="T20" fmla="*/ 1 w 14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" h="9">
                    <a:moveTo>
                      <a:pt x="9" y="0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lnTo>
                      <a:pt x="13" y="8"/>
                    </a:lnTo>
                    <a:lnTo>
                      <a:pt x="14" y="4"/>
                    </a:lnTo>
                    <a:lnTo>
                      <a:pt x="13" y="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29" name="Freeform 354"/>
              <p:cNvSpPr>
                <a:spLocks noChangeAspect="1"/>
              </p:cNvSpPr>
              <p:nvPr/>
            </p:nvSpPr>
            <p:spPr bwMode="auto">
              <a:xfrm>
                <a:off x="4390" y="3237"/>
                <a:ext cx="8" cy="1"/>
              </a:xfrm>
              <a:custGeom>
                <a:avLst/>
                <a:gdLst>
                  <a:gd name="T0" fmla="*/ 7 w 71"/>
                  <a:gd name="T1" fmla="*/ 0 h 9"/>
                  <a:gd name="T2" fmla="*/ 7 w 71"/>
                  <a:gd name="T3" fmla="*/ 0 h 9"/>
                  <a:gd name="T4" fmla="*/ 0 w 71"/>
                  <a:gd name="T5" fmla="*/ 0 h 9"/>
                  <a:gd name="T6" fmla="*/ 0 w 71"/>
                  <a:gd name="T7" fmla="*/ 1 h 9"/>
                  <a:gd name="T8" fmla="*/ 7 w 71"/>
                  <a:gd name="T9" fmla="*/ 1 h 9"/>
                  <a:gd name="T10" fmla="*/ 7 w 71"/>
                  <a:gd name="T11" fmla="*/ 1 h 9"/>
                  <a:gd name="T12" fmla="*/ 7 w 71"/>
                  <a:gd name="T13" fmla="*/ 1 h 9"/>
                  <a:gd name="T14" fmla="*/ 8 w 71"/>
                  <a:gd name="T15" fmla="*/ 1 h 9"/>
                  <a:gd name="T16" fmla="*/ 8 w 71"/>
                  <a:gd name="T17" fmla="*/ 0 h 9"/>
                  <a:gd name="T18" fmla="*/ 8 w 71"/>
                  <a:gd name="T19" fmla="*/ 0 h 9"/>
                  <a:gd name="T20" fmla="*/ 7 w 71"/>
                  <a:gd name="T21" fmla="*/ 0 h 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1" h="9">
                    <a:moveTo>
                      <a:pt x="66" y="0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6" y="9"/>
                    </a:lnTo>
                    <a:lnTo>
                      <a:pt x="69" y="8"/>
                    </a:lnTo>
                    <a:lnTo>
                      <a:pt x="71" y="4"/>
                    </a:lnTo>
                    <a:lnTo>
                      <a:pt x="69" y="1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0" name="Freeform 355"/>
              <p:cNvSpPr>
                <a:spLocks noChangeAspect="1"/>
              </p:cNvSpPr>
              <p:nvPr/>
            </p:nvSpPr>
            <p:spPr bwMode="auto">
              <a:xfrm>
                <a:off x="4397" y="3237"/>
                <a:ext cx="2" cy="1"/>
              </a:xfrm>
              <a:custGeom>
                <a:avLst/>
                <a:gdLst>
                  <a:gd name="T0" fmla="*/ 1 w 11"/>
                  <a:gd name="T1" fmla="*/ 0 h 9"/>
                  <a:gd name="T2" fmla="*/ 1 w 11"/>
                  <a:gd name="T3" fmla="*/ 0 h 9"/>
                  <a:gd name="T4" fmla="*/ 0 w 11"/>
                  <a:gd name="T5" fmla="*/ 0 h 9"/>
                  <a:gd name="T6" fmla="*/ 0 w 11"/>
                  <a:gd name="T7" fmla="*/ 1 h 9"/>
                  <a:gd name="T8" fmla="*/ 1 w 11"/>
                  <a:gd name="T9" fmla="*/ 1 h 9"/>
                  <a:gd name="T10" fmla="*/ 2 w 11"/>
                  <a:gd name="T11" fmla="*/ 1 h 9"/>
                  <a:gd name="T12" fmla="*/ 1 w 11"/>
                  <a:gd name="T13" fmla="*/ 1 h 9"/>
                  <a:gd name="T14" fmla="*/ 2 w 11"/>
                  <a:gd name="T15" fmla="*/ 1 h 9"/>
                  <a:gd name="T16" fmla="*/ 2 w 11"/>
                  <a:gd name="T17" fmla="*/ 0 h 9"/>
                  <a:gd name="T18" fmla="*/ 2 w 11"/>
                  <a:gd name="T19" fmla="*/ 0 h 9"/>
                  <a:gd name="T20" fmla="*/ 1 w 11"/>
                  <a:gd name="T21" fmla="*/ 0 h 9"/>
                  <a:gd name="T22" fmla="*/ 1 w 11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9">
                    <a:moveTo>
                      <a:pt x="3" y="2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10" y="7"/>
                    </a:lnTo>
                    <a:lnTo>
                      <a:pt x="7" y="9"/>
                    </a:lnTo>
                    <a:lnTo>
                      <a:pt x="10" y="8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1" name="Freeform 356"/>
              <p:cNvSpPr>
                <a:spLocks noChangeAspect="1"/>
              </p:cNvSpPr>
              <p:nvPr/>
            </p:nvSpPr>
            <p:spPr bwMode="auto">
              <a:xfrm>
                <a:off x="4398" y="3236"/>
                <a:ext cx="2" cy="2"/>
              </a:xfrm>
              <a:custGeom>
                <a:avLst/>
                <a:gdLst>
                  <a:gd name="T0" fmla="*/ 2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2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2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2" name="Freeform 357"/>
              <p:cNvSpPr>
                <a:spLocks noChangeAspect="1"/>
              </p:cNvSpPr>
              <p:nvPr/>
            </p:nvSpPr>
            <p:spPr bwMode="auto">
              <a:xfrm>
                <a:off x="4399" y="3236"/>
                <a:ext cx="9" cy="1"/>
              </a:xfrm>
              <a:custGeom>
                <a:avLst/>
                <a:gdLst>
                  <a:gd name="T0" fmla="*/ 9 w 71"/>
                  <a:gd name="T1" fmla="*/ 0 h 10"/>
                  <a:gd name="T2" fmla="*/ 8 w 71"/>
                  <a:gd name="T3" fmla="*/ 0 h 10"/>
                  <a:gd name="T4" fmla="*/ 0 w 71"/>
                  <a:gd name="T5" fmla="*/ 0 h 10"/>
                  <a:gd name="T6" fmla="*/ 0 w 71"/>
                  <a:gd name="T7" fmla="*/ 1 h 10"/>
                  <a:gd name="T8" fmla="*/ 8 w 71"/>
                  <a:gd name="T9" fmla="*/ 1 h 10"/>
                  <a:gd name="T10" fmla="*/ 8 w 71"/>
                  <a:gd name="T11" fmla="*/ 1 h 10"/>
                  <a:gd name="T12" fmla="*/ 8 w 71"/>
                  <a:gd name="T13" fmla="*/ 1 h 10"/>
                  <a:gd name="T14" fmla="*/ 9 w 71"/>
                  <a:gd name="T15" fmla="*/ 1 h 10"/>
                  <a:gd name="T16" fmla="*/ 9 w 71"/>
                  <a:gd name="T17" fmla="*/ 1 h 10"/>
                  <a:gd name="T18" fmla="*/ 9 w 71"/>
                  <a:gd name="T19" fmla="*/ 0 h 10"/>
                  <a:gd name="T20" fmla="*/ 8 w 71"/>
                  <a:gd name="T21" fmla="*/ 0 h 10"/>
                  <a:gd name="T22" fmla="*/ 9 w 71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1" h="10">
                    <a:moveTo>
                      <a:pt x="70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3" y="7"/>
                    </a:lnTo>
                    <a:lnTo>
                      <a:pt x="67" y="10"/>
                    </a:lnTo>
                    <a:lnTo>
                      <a:pt x="70" y="9"/>
                    </a:lnTo>
                    <a:lnTo>
                      <a:pt x="71" y="5"/>
                    </a:lnTo>
                    <a:lnTo>
                      <a:pt x="70" y="2"/>
                    </a:lnTo>
                    <a:lnTo>
                      <a:pt x="67" y="0"/>
                    </a:lnTo>
                    <a:lnTo>
                      <a:pt x="7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3" name="Freeform 358"/>
              <p:cNvSpPr>
                <a:spLocks noChangeAspect="1"/>
              </p:cNvSpPr>
              <p:nvPr/>
            </p:nvSpPr>
            <p:spPr bwMode="auto">
              <a:xfrm>
                <a:off x="4407" y="3236"/>
                <a:ext cx="2" cy="2"/>
              </a:xfrm>
              <a:custGeom>
                <a:avLst/>
                <a:gdLst>
                  <a:gd name="T0" fmla="*/ 1 w 14"/>
                  <a:gd name="T1" fmla="*/ 1 h 16"/>
                  <a:gd name="T2" fmla="*/ 2 w 14"/>
                  <a:gd name="T3" fmla="*/ 1 h 16"/>
                  <a:gd name="T4" fmla="*/ 1 w 14"/>
                  <a:gd name="T5" fmla="*/ 0 h 16"/>
                  <a:gd name="T6" fmla="*/ 0 w 14"/>
                  <a:gd name="T7" fmla="*/ 1 h 16"/>
                  <a:gd name="T8" fmla="*/ 1 w 14"/>
                  <a:gd name="T9" fmla="*/ 2 h 16"/>
                  <a:gd name="T10" fmla="*/ 2 w 14"/>
                  <a:gd name="T11" fmla="*/ 2 h 16"/>
                  <a:gd name="T12" fmla="*/ 1 w 14"/>
                  <a:gd name="T13" fmla="*/ 2 h 16"/>
                  <a:gd name="T14" fmla="*/ 1 w 14"/>
                  <a:gd name="T15" fmla="*/ 2 h 16"/>
                  <a:gd name="T16" fmla="*/ 2 w 14"/>
                  <a:gd name="T17" fmla="*/ 2 h 16"/>
                  <a:gd name="T18" fmla="*/ 2 w 14"/>
                  <a:gd name="T19" fmla="*/ 2 h 16"/>
                  <a:gd name="T20" fmla="*/ 2 w 14"/>
                  <a:gd name="T21" fmla="*/ 1 h 16"/>
                  <a:gd name="T22" fmla="*/ 1 w 14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6">
                    <a:moveTo>
                      <a:pt x="7" y="9"/>
                    </a:moveTo>
                    <a:lnTo>
                      <a:pt x="14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4" name="Freeform 359"/>
              <p:cNvSpPr>
                <a:spLocks noChangeAspect="1"/>
              </p:cNvSpPr>
              <p:nvPr/>
            </p:nvSpPr>
            <p:spPr bwMode="auto">
              <a:xfrm>
                <a:off x="4408" y="3236"/>
                <a:ext cx="1" cy="2"/>
              </a:xfrm>
              <a:custGeom>
                <a:avLst/>
                <a:gdLst>
                  <a:gd name="T0" fmla="*/ 1 w 14"/>
                  <a:gd name="T1" fmla="*/ 0 h 17"/>
                  <a:gd name="T2" fmla="*/ 1 w 14"/>
                  <a:gd name="T3" fmla="*/ 0 h 17"/>
                  <a:gd name="T4" fmla="*/ 0 w 14"/>
                  <a:gd name="T5" fmla="*/ 1 h 17"/>
                  <a:gd name="T6" fmla="*/ 1 w 14"/>
                  <a:gd name="T7" fmla="*/ 2 h 17"/>
                  <a:gd name="T8" fmla="*/ 1 w 14"/>
                  <a:gd name="T9" fmla="*/ 1 h 17"/>
                  <a:gd name="T10" fmla="*/ 1 w 14"/>
                  <a:gd name="T11" fmla="*/ 1 h 17"/>
                  <a:gd name="T12" fmla="*/ 1 w 14"/>
                  <a:gd name="T13" fmla="*/ 1 h 17"/>
                  <a:gd name="T14" fmla="*/ 1 w 14"/>
                  <a:gd name="T15" fmla="*/ 0 h 17"/>
                  <a:gd name="T16" fmla="*/ 1 w 14"/>
                  <a:gd name="T17" fmla="*/ 0 h 17"/>
                  <a:gd name="T18" fmla="*/ 1 w 14"/>
                  <a:gd name="T19" fmla="*/ 0 h 17"/>
                  <a:gd name="T20" fmla="*/ 1 w 14"/>
                  <a:gd name="T21" fmla="*/ 0 h 17"/>
                  <a:gd name="T22" fmla="*/ 1 w 14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lnTo>
                      <a:pt x="7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4" y="7"/>
                    </a:lnTo>
                    <a:lnTo>
                      <a:pt x="11" y="10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7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5" name="Freeform 360"/>
              <p:cNvSpPr>
                <a:spLocks noChangeAspect="1"/>
              </p:cNvSpPr>
              <p:nvPr/>
            </p:nvSpPr>
            <p:spPr bwMode="auto">
              <a:xfrm>
                <a:off x="4409" y="3236"/>
                <a:ext cx="9" cy="1"/>
              </a:xfrm>
              <a:custGeom>
                <a:avLst/>
                <a:gdLst>
                  <a:gd name="T0" fmla="*/ 9 w 72"/>
                  <a:gd name="T1" fmla="*/ 0 h 10"/>
                  <a:gd name="T2" fmla="*/ 8 w 72"/>
                  <a:gd name="T3" fmla="*/ 0 h 10"/>
                  <a:gd name="T4" fmla="*/ 0 w 72"/>
                  <a:gd name="T5" fmla="*/ 0 h 10"/>
                  <a:gd name="T6" fmla="*/ 0 w 72"/>
                  <a:gd name="T7" fmla="*/ 1 h 10"/>
                  <a:gd name="T8" fmla="*/ 8 w 72"/>
                  <a:gd name="T9" fmla="*/ 1 h 10"/>
                  <a:gd name="T10" fmla="*/ 8 w 72"/>
                  <a:gd name="T11" fmla="*/ 1 h 10"/>
                  <a:gd name="T12" fmla="*/ 8 w 72"/>
                  <a:gd name="T13" fmla="*/ 1 h 10"/>
                  <a:gd name="T14" fmla="*/ 9 w 72"/>
                  <a:gd name="T15" fmla="*/ 1 h 10"/>
                  <a:gd name="T16" fmla="*/ 9 w 72"/>
                  <a:gd name="T17" fmla="*/ 1 h 10"/>
                  <a:gd name="T18" fmla="*/ 9 w 72"/>
                  <a:gd name="T19" fmla="*/ 0 h 10"/>
                  <a:gd name="T20" fmla="*/ 8 w 72"/>
                  <a:gd name="T21" fmla="*/ 0 h 10"/>
                  <a:gd name="T22" fmla="*/ 9 w 72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2" h="10">
                    <a:moveTo>
                      <a:pt x="71" y="3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7" y="10"/>
                    </a:lnTo>
                    <a:lnTo>
                      <a:pt x="71" y="9"/>
                    </a:lnTo>
                    <a:lnTo>
                      <a:pt x="72" y="5"/>
                    </a:lnTo>
                    <a:lnTo>
                      <a:pt x="71" y="2"/>
                    </a:lnTo>
                    <a:lnTo>
                      <a:pt x="67" y="0"/>
                    </a:lnTo>
                    <a:lnTo>
                      <a:pt x="71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6" name="Freeform 361"/>
              <p:cNvSpPr>
                <a:spLocks noChangeAspect="1"/>
              </p:cNvSpPr>
              <p:nvPr/>
            </p:nvSpPr>
            <p:spPr bwMode="auto">
              <a:xfrm>
                <a:off x="4417" y="3236"/>
                <a:ext cx="1" cy="2"/>
              </a:xfrm>
              <a:custGeom>
                <a:avLst/>
                <a:gdLst>
                  <a:gd name="T0" fmla="*/ 1 w 15"/>
                  <a:gd name="T1" fmla="*/ 1 h 16"/>
                  <a:gd name="T2" fmla="*/ 1 w 15"/>
                  <a:gd name="T3" fmla="*/ 1 h 16"/>
                  <a:gd name="T4" fmla="*/ 0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1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1 w 15"/>
                  <a:gd name="T17" fmla="*/ 2 h 16"/>
                  <a:gd name="T18" fmla="*/ 1 w 15"/>
                  <a:gd name="T19" fmla="*/ 2 h 16"/>
                  <a:gd name="T20" fmla="*/ 1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7" name="Freeform 362"/>
              <p:cNvSpPr>
                <a:spLocks noChangeAspect="1"/>
              </p:cNvSpPr>
              <p:nvPr/>
            </p:nvSpPr>
            <p:spPr bwMode="auto">
              <a:xfrm>
                <a:off x="4418" y="3236"/>
                <a:ext cx="1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0 w 15"/>
                  <a:gd name="T7" fmla="*/ 2 h 17"/>
                  <a:gd name="T8" fmla="*/ 1 w 15"/>
                  <a:gd name="T9" fmla="*/ 1 h 17"/>
                  <a:gd name="T10" fmla="*/ 1 w 15"/>
                  <a:gd name="T11" fmla="*/ 1 h 17"/>
                  <a:gd name="T12" fmla="*/ 1 w 15"/>
                  <a:gd name="T13" fmla="*/ 1 h 17"/>
                  <a:gd name="T14" fmla="*/ 1 w 15"/>
                  <a:gd name="T15" fmla="*/ 0 h 17"/>
                  <a:gd name="T16" fmla="*/ 1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8" name="Freeform 363"/>
              <p:cNvSpPr>
                <a:spLocks noChangeAspect="1"/>
              </p:cNvSpPr>
              <p:nvPr/>
            </p:nvSpPr>
            <p:spPr bwMode="auto">
              <a:xfrm>
                <a:off x="4419" y="3236"/>
                <a:ext cx="9" cy="1"/>
              </a:xfrm>
              <a:custGeom>
                <a:avLst/>
                <a:gdLst>
                  <a:gd name="T0" fmla="*/ 9 w 73"/>
                  <a:gd name="T1" fmla="*/ 0 h 10"/>
                  <a:gd name="T2" fmla="*/ 9 w 73"/>
                  <a:gd name="T3" fmla="*/ 0 h 10"/>
                  <a:gd name="T4" fmla="*/ 0 w 73"/>
                  <a:gd name="T5" fmla="*/ 0 h 10"/>
                  <a:gd name="T6" fmla="*/ 0 w 73"/>
                  <a:gd name="T7" fmla="*/ 1 h 10"/>
                  <a:gd name="T8" fmla="*/ 9 w 73"/>
                  <a:gd name="T9" fmla="*/ 1 h 10"/>
                  <a:gd name="T10" fmla="*/ 8 w 73"/>
                  <a:gd name="T11" fmla="*/ 1 h 10"/>
                  <a:gd name="T12" fmla="*/ 9 w 73"/>
                  <a:gd name="T13" fmla="*/ 1 h 10"/>
                  <a:gd name="T14" fmla="*/ 9 w 73"/>
                  <a:gd name="T15" fmla="*/ 1 h 10"/>
                  <a:gd name="T16" fmla="*/ 9 w 73"/>
                  <a:gd name="T17" fmla="*/ 1 h 10"/>
                  <a:gd name="T18" fmla="*/ 9 w 73"/>
                  <a:gd name="T19" fmla="*/ 0 h 10"/>
                  <a:gd name="T20" fmla="*/ 9 w 73"/>
                  <a:gd name="T21" fmla="*/ 0 h 10"/>
                  <a:gd name="T22" fmla="*/ 9 w 73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3" h="10">
                    <a:moveTo>
                      <a:pt x="72" y="3"/>
                    </a:moveTo>
                    <a:lnTo>
                      <a:pt x="69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9" y="10"/>
                    </a:lnTo>
                    <a:lnTo>
                      <a:pt x="65" y="7"/>
                    </a:lnTo>
                    <a:lnTo>
                      <a:pt x="69" y="10"/>
                    </a:lnTo>
                    <a:lnTo>
                      <a:pt x="72" y="9"/>
                    </a:lnTo>
                    <a:lnTo>
                      <a:pt x="73" y="5"/>
                    </a:lnTo>
                    <a:lnTo>
                      <a:pt x="72" y="2"/>
                    </a:lnTo>
                    <a:lnTo>
                      <a:pt x="69" y="0"/>
                    </a:lnTo>
                    <a:lnTo>
                      <a:pt x="72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39" name="Freeform 364"/>
              <p:cNvSpPr>
                <a:spLocks noChangeAspect="1"/>
              </p:cNvSpPr>
              <p:nvPr/>
            </p:nvSpPr>
            <p:spPr bwMode="auto">
              <a:xfrm>
                <a:off x="4427" y="3236"/>
                <a:ext cx="1" cy="2"/>
              </a:xfrm>
              <a:custGeom>
                <a:avLst/>
                <a:gdLst>
                  <a:gd name="T0" fmla="*/ 0 w 13"/>
                  <a:gd name="T1" fmla="*/ 1 h 16"/>
                  <a:gd name="T2" fmla="*/ 1 w 13"/>
                  <a:gd name="T3" fmla="*/ 1 h 16"/>
                  <a:gd name="T4" fmla="*/ 1 w 13"/>
                  <a:gd name="T5" fmla="*/ 0 h 16"/>
                  <a:gd name="T6" fmla="*/ 0 w 13"/>
                  <a:gd name="T7" fmla="*/ 1 h 16"/>
                  <a:gd name="T8" fmla="*/ 0 w 13"/>
                  <a:gd name="T9" fmla="*/ 2 h 16"/>
                  <a:gd name="T10" fmla="*/ 1 w 13"/>
                  <a:gd name="T11" fmla="*/ 2 h 16"/>
                  <a:gd name="T12" fmla="*/ 0 w 13"/>
                  <a:gd name="T13" fmla="*/ 2 h 16"/>
                  <a:gd name="T14" fmla="*/ 1 w 13"/>
                  <a:gd name="T15" fmla="*/ 2 h 16"/>
                  <a:gd name="T16" fmla="*/ 1 w 13"/>
                  <a:gd name="T17" fmla="*/ 2 h 16"/>
                  <a:gd name="T18" fmla="*/ 1 w 13"/>
                  <a:gd name="T19" fmla="*/ 2 h 16"/>
                  <a:gd name="T20" fmla="*/ 1 w 13"/>
                  <a:gd name="T21" fmla="*/ 1 h 16"/>
                  <a:gd name="T22" fmla="*/ 0 w 13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6">
                    <a:moveTo>
                      <a:pt x="6" y="9"/>
                    </a:moveTo>
                    <a:lnTo>
                      <a:pt x="13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6" y="14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8" y="16"/>
                    </a:lnTo>
                    <a:lnTo>
                      <a:pt x="12" y="15"/>
                    </a:lnTo>
                    <a:lnTo>
                      <a:pt x="13" y="12"/>
                    </a:lnTo>
                    <a:lnTo>
                      <a:pt x="13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0" name="Freeform 365"/>
              <p:cNvSpPr>
                <a:spLocks noChangeAspect="1"/>
              </p:cNvSpPr>
              <p:nvPr/>
            </p:nvSpPr>
            <p:spPr bwMode="auto">
              <a:xfrm>
                <a:off x="4427" y="3236"/>
                <a:ext cx="2" cy="2"/>
              </a:xfrm>
              <a:custGeom>
                <a:avLst/>
                <a:gdLst>
                  <a:gd name="T0" fmla="*/ 1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1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1" name="Freeform 366"/>
              <p:cNvSpPr>
                <a:spLocks noChangeAspect="1"/>
              </p:cNvSpPr>
              <p:nvPr/>
            </p:nvSpPr>
            <p:spPr bwMode="auto">
              <a:xfrm>
                <a:off x="4429" y="3236"/>
                <a:ext cx="8" cy="1"/>
              </a:xfrm>
              <a:custGeom>
                <a:avLst/>
                <a:gdLst>
                  <a:gd name="T0" fmla="*/ 8 w 67"/>
                  <a:gd name="T1" fmla="*/ 0 h 10"/>
                  <a:gd name="T2" fmla="*/ 7 w 67"/>
                  <a:gd name="T3" fmla="*/ 0 h 10"/>
                  <a:gd name="T4" fmla="*/ 0 w 67"/>
                  <a:gd name="T5" fmla="*/ 0 h 10"/>
                  <a:gd name="T6" fmla="*/ 0 w 67"/>
                  <a:gd name="T7" fmla="*/ 1 h 10"/>
                  <a:gd name="T8" fmla="*/ 7 w 67"/>
                  <a:gd name="T9" fmla="*/ 1 h 10"/>
                  <a:gd name="T10" fmla="*/ 7 w 67"/>
                  <a:gd name="T11" fmla="*/ 1 h 10"/>
                  <a:gd name="T12" fmla="*/ 7 w 67"/>
                  <a:gd name="T13" fmla="*/ 1 h 10"/>
                  <a:gd name="T14" fmla="*/ 8 w 67"/>
                  <a:gd name="T15" fmla="*/ 1 h 10"/>
                  <a:gd name="T16" fmla="*/ 8 w 67"/>
                  <a:gd name="T17" fmla="*/ 1 h 10"/>
                  <a:gd name="T18" fmla="*/ 8 w 67"/>
                  <a:gd name="T19" fmla="*/ 0 h 10"/>
                  <a:gd name="T20" fmla="*/ 7 w 67"/>
                  <a:gd name="T21" fmla="*/ 0 h 10"/>
                  <a:gd name="T22" fmla="*/ 8 w 6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10">
                    <a:moveTo>
                      <a:pt x="66" y="4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2" y="10"/>
                    </a:lnTo>
                    <a:lnTo>
                      <a:pt x="59" y="6"/>
                    </a:lnTo>
                    <a:lnTo>
                      <a:pt x="62" y="10"/>
                    </a:lnTo>
                    <a:lnTo>
                      <a:pt x="66" y="9"/>
                    </a:lnTo>
                    <a:lnTo>
                      <a:pt x="67" y="5"/>
                    </a:lnTo>
                    <a:lnTo>
                      <a:pt x="66" y="2"/>
                    </a:lnTo>
                    <a:lnTo>
                      <a:pt x="62" y="0"/>
                    </a:lnTo>
                    <a:lnTo>
                      <a:pt x="66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2" name="Freeform 367"/>
              <p:cNvSpPr>
                <a:spLocks noChangeAspect="1"/>
              </p:cNvSpPr>
              <p:nvPr/>
            </p:nvSpPr>
            <p:spPr bwMode="auto">
              <a:xfrm>
                <a:off x="4436" y="3236"/>
                <a:ext cx="2" cy="3"/>
              </a:xfrm>
              <a:custGeom>
                <a:avLst/>
                <a:gdLst>
                  <a:gd name="T0" fmla="*/ 2 w 21"/>
                  <a:gd name="T1" fmla="*/ 3 h 29"/>
                  <a:gd name="T2" fmla="*/ 2 w 21"/>
                  <a:gd name="T3" fmla="*/ 2 h 29"/>
                  <a:gd name="T4" fmla="*/ 1 w 21"/>
                  <a:gd name="T5" fmla="*/ 0 h 29"/>
                  <a:gd name="T6" fmla="*/ 0 w 21"/>
                  <a:gd name="T7" fmla="*/ 0 h 29"/>
                  <a:gd name="T8" fmla="*/ 1 w 21"/>
                  <a:gd name="T9" fmla="*/ 3 h 29"/>
                  <a:gd name="T10" fmla="*/ 1 w 21"/>
                  <a:gd name="T11" fmla="*/ 3 h 29"/>
                  <a:gd name="T12" fmla="*/ 1 w 21"/>
                  <a:gd name="T13" fmla="*/ 3 h 29"/>
                  <a:gd name="T14" fmla="*/ 2 w 21"/>
                  <a:gd name="T15" fmla="*/ 3 h 29"/>
                  <a:gd name="T16" fmla="*/ 2 w 21"/>
                  <a:gd name="T17" fmla="*/ 3 h 29"/>
                  <a:gd name="T18" fmla="*/ 2 w 21"/>
                  <a:gd name="T19" fmla="*/ 3 h 29"/>
                  <a:gd name="T20" fmla="*/ 2 w 21"/>
                  <a:gd name="T21" fmla="*/ 2 h 29"/>
                  <a:gd name="T22" fmla="*/ 2 w 21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5"/>
                    </a:moveTo>
                    <a:lnTo>
                      <a:pt x="21" y="24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4" y="26"/>
                    </a:lnTo>
                    <a:lnTo>
                      <a:pt x="14" y="25"/>
                    </a:lnTo>
                    <a:lnTo>
                      <a:pt x="14" y="26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1" y="28"/>
                    </a:lnTo>
                    <a:lnTo>
                      <a:pt x="21" y="24"/>
                    </a:lnTo>
                    <a:lnTo>
                      <a:pt x="21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3" name="Freeform 368"/>
              <p:cNvSpPr>
                <a:spLocks noChangeAspect="1"/>
              </p:cNvSpPr>
              <p:nvPr/>
            </p:nvSpPr>
            <p:spPr bwMode="auto">
              <a:xfrm>
                <a:off x="4437" y="3239"/>
                <a:ext cx="2" cy="3"/>
              </a:xfrm>
              <a:custGeom>
                <a:avLst/>
                <a:gdLst>
                  <a:gd name="T0" fmla="*/ 1 w 10"/>
                  <a:gd name="T1" fmla="*/ 2 h 21"/>
                  <a:gd name="T2" fmla="*/ 2 w 10"/>
                  <a:gd name="T3" fmla="*/ 3 h 21"/>
                  <a:gd name="T4" fmla="*/ 1 w 10"/>
                  <a:gd name="T5" fmla="*/ 0 h 21"/>
                  <a:gd name="T6" fmla="*/ 0 w 10"/>
                  <a:gd name="T7" fmla="*/ 0 h 21"/>
                  <a:gd name="T8" fmla="*/ 1 w 10"/>
                  <a:gd name="T9" fmla="*/ 3 h 21"/>
                  <a:gd name="T10" fmla="*/ 1 w 10"/>
                  <a:gd name="T11" fmla="*/ 3 h 21"/>
                  <a:gd name="T12" fmla="*/ 1 w 10"/>
                  <a:gd name="T13" fmla="*/ 3 h 21"/>
                  <a:gd name="T14" fmla="*/ 1 w 10"/>
                  <a:gd name="T15" fmla="*/ 3 h 21"/>
                  <a:gd name="T16" fmla="*/ 1 w 10"/>
                  <a:gd name="T17" fmla="*/ 3 h 21"/>
                  <a:gd name="T18" fmla="*/ 2 w 10"/>
                  <a:gd name="T19" fmla="*/ 3 h 21"/>
                  <a:gd name="T20" fmla="*/ 2 w 10"/>
                  <a:gd name="T21" fmla="*/ 3 h 21"/>
                  <a:gd name="T22" fmla="*/ 1 w 10"/>
                  <a:gd name="T23" fmla="*/ 2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7" y="14"/>
                    </a:moveTo>
                    <a:lnTo>
                      <a:pt x="10" y="18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8"/>
                    </a:lnTo>
                    <a:lnTo>
                      <a:pt x="7" y="21"/>
                    </a:lnTo>
                    <a:lnTo>
                      <a:pt x="3" y="18"/>
                    </a:lnTo>
                    <a:lnTo>
                      <a:pt x="4" y="20"/>
                    </a:lnTo>
                    <a:lnTo>
                      <a:pt x="7" y="21"/>
                    </a:lnTo>
                    <a:lnTo>
                      <a:pt x="9" y="20"/>
                    </a:lnTo>
                    <a:lnTo>
                      <a:pt x="10" y="18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4" name="Freeform 369"/>
              <p:cNvSpPr>
                <a:spLocks noChangeAspect="1"/>
              </p:cNvSpPr>
              <p:nvPr/>
            </p:nvSpPr>
            <p:spPr bwMode="auto">
              <a:xfrm>
                <a:off x="4438" y="3241"/>
                <a:ext cx="1" cy="1"/>
              </a:xfrm>
              <a:custGeom>
                <a:avLst/>
                <a:gdLst>
                  <a:gd name="T0" fmla="*/ 1 w 10"/>
                  <a:gd name="T1" fmla="*/ 0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0 w 10"/>
                  <a:gd name="T11" fmla="*/ 1 h 8"/>
                  <a:gd name="T12" fmla="*/ 1 w 10"/>
                  <a:gd name="T13" fmla="*/ 1 h 8"/>
                  <a:gd name="T14" fmla="*/ 1 w 10"/>
                  <a:gd name="T15" fmla="*/ 1 h 8"/>
                  <a:gd name="T16" fmla="*/ 1 w 10"/>
                  <a:gd name="T17" fmla="*/ 0 h 8"/>
                  <a:gd name="T18" fmla="*/ 1 w 10"/>
                  <a:gd name="T19" fmla="*/ 0 h 8"/>
                  <a:gd name="T20" fmla="*/ 1 w 10"/>
                  <a:gd name="T21" fmla="*/ 0 h 8"/>
                  <a:gd name="T22" fmla="*/ 1 w 10"/>
                  <a:gd name="T23" fmla="*/ 0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10" y="2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0" y="8"/>
                    </a:lnTo>
                    <a:lnTo>
                      <a:pt x="7" y="7"/>
                    </a:lnTo>
                    <a:lnTo>
                      <a:pt x="3" y="5"/>
                    </a:lnTo>
                    <a:lnTo>
                      <a:pt x="7" y="7"/>
                    </a:lnTo>
                    <a:lnTo>
                      <a:pt x="9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5" name="Freeform 370"/>
              <p:cNvSpPr>
                <a:spLocks noChangeAspect="1"/>
              </p:cNvSpPr>
              <p:nvPr/>
            </p:nvSpPr>
            <p:spPr bwMode="auto">
              <a:xfrm>
                <a:off x="4439" y="3241"/>
                <a:ext cx="2" cy="4"/>
              </a:xfrm>
              <a:custGeom>
                <a:avLst/>
                <a:gdLst>
                  <a:gd name="T0" fmla="*/ 2 w 21"/>
                  <a:gd name="T1" fmla="*/ 4 h 29"/>
                  <a:gd name="T2" fmla="*/ 2 w 21"/>
                  <a:gd name="T3" fmla="*/ 3 h 29"/>
                  <a:gd name="T4" fmla="*/ 1 w 21"/>
                  <a:gd name="T5" fmla="*/ 0 h 29"/>
                  <a:gd name="T6" fmla="*/ 0 w 21"/>
                  <a:gd name="T7" fmla="*/ 0 h 29"/>
                  <a:gd name="T8" fmla="*/ 1 w 21"/>
                  <a:gd name="T9" fmla="*/ 4 h 29"/>
                  <a:gd name="T10" fmla="*/ 1 w 21"/>
                  <a:gd name="T11" fmla="*/ 4 h 29"/>
                  <a:gd name="T12" fmla="*/ 1 w 21"/>
                  <a:gd name="T13" fmla="*/ 4 h 29"/>
                  <a:gd name="T14" fmla="*/ 2 w 21"/>
                  <a:gd name="T15" fmla="*/ 4 h 29"/>
                  <a:gd name="T16" fmla="*/ 2 w 21"/>
                  <a:gd name="T17" fmla="*/ 4 h 29"/>
                  <a:gd name="T18" fmla="*/ 2 w 21"/>
                  <a:gd name="T19" fmla="*/ 4 h 29"/>
                  <a:gd name="T20" fmla="*/ 2 w 21"/>
                  <a:gd name="T21" fmla="*/ 3 h 29"/>
                  <a:gd name="T22" fmla="*/ 2 w 21"/>
                  <a:gd name="T23" fmla="*/ 4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6"/>
                    </a:moveTo>
                    <a:lnTo>
                      <a:pt x="21" y="24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14" y="27"/>
                    </a:lnTo>
                    <a:lnTo>
                      <a:pt x="14" y="26"/>
                    </a:lnTo>
                    <a:lnTo>
                      <a:pt x="14" y="27"/>
                    </a:lnTo>
                    <a:lnTo>
                      <a:pt x="16" y="29"/>
                    </a:lnTo>
                    <a:lnTo>
                      <a:pt x="19" y="29"/>
                    </a:lnTo>
                    <a:lnTo>
                      <a:pt x="21" y="28"/>
                    </a:lnTo>
                    <a:lnTo>
                      <a:pt x="21" y="24"/>
                    </a:lnTo>
                    <a:lnTo>
                      <a:pt x="21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6" name="Freeform 371"/>
              <p:cNvSpPr>
                <a:spLocks noChangeAspect="1"/>
              </p:cNvSpPr>
              <p:nvPr/>
            </p:nvSpPr>
            <p:spPr bwMode="auto">
              <a:xfrm>
                <a:off x="4440" y="3244"/>
                <a:ext cx="1" cy="3"/>
              </a:xfrm>
              <a:custGeom>
                <a:avLst/>
                <a:gdLst>
                  <a:gd name="T0" fmla="*/ 1 w 10"/>
                  <a:gd name="T1" fmla="*/ 2 h 22"/>
                  <a:gd name="T2" fmla="*/ 1 w 10"/>
                  <a:gd name="T3" fmla="*/ 2 h 22"/>
                  <a:gd name="T4" fmla="*/ 1 w 10"/>
                  <a:gd name="T5" fmla="*/ 0 h 22"/>
                  <a:gd name="T6" fmla="*/ 0 w 10"/>
                  <a:gd name="T7" fmla="*/ 0 h 22"/>
                  <a:gd name="T8" fmla="*/ 0 w 10"/>
                  <a:gd name="T9" fmla="*/ 2 h 22"/>
                  <a:gd name="T10" fmla="*/ 1 w 10"/>
                  <a:gd name="T11" fmla="*/ 3 h 22"/>
                  <a:gd name="T12" fmla="*/ 0 w 10"/>
                  <a:gd name="T13" fmla="*/ 2 h 22"/>
                  <a:gd name="T14" fmla="*/ 1 w 10"/>
                  <a:gd name="T15" fmla="*/ 3 h 22"/>
                  <a:gd name="T16" fmla="*/ 1 w 10"/>
                  <a:gd name="T17" fmla="*/ 3 h 22"/>
                  <a:gd name="T18" fmla="*/ 1 w 10"/>
                  <a:gd name="T19" fmla="*/ 3 h 22"/>
                  <a:gd name="T20" fmla="*/ 1 w 10"/>
                  <a:gd name="T21" fmla="*/ 2 h 22"/>
                  <a:gd name="T22" fmla="*/ 1 w 10"/>
                  <a:gd name="T23" fmla="*/ 2 h 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2">
                    <a:moveTo>
                      <a:pt x="6" y="15"/>
                    </a:moveTo>
                    <a:lnTo>
                      <a:pt x="10" y="18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8"/>
                    </a:lnTo>
                    <a:lnTo>
                      <a:pt x="8" y="22"/>
                    </a:lnTo>
                    <a:lnTo>
                      <a:pt x="3" y="18"/>
                    </a:lnTo>
                    <a:lnTo>
                      <a:pt x="5" y="20"/>
                    </a:lnTo>
                    <a:lnTo>
                      <a:pt x="7" y="22"/>
                    </a:lnTo>
                    <a:lnTo>
                      <a:pt x="9" y="20"/>
                    </a:lnTo>
                    <a:lnTo>
                      <a:pt x="10" y="18"/>
                    </a:lnTo>
                    <a:lnTo>
                      <a:pt x="6" y="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7" name="Freeform 372"/>
              <p:cNvSpPr>
                <a:spLocks noChangeAspect="1"/>
              </p:cNvSpPr>
              <p:nvPr/>
            </p:nvSpPr>
            <p:spPr bwMode="auto">
              <a:xfrm>
                <a:off x="4441" y="3245"/>
                <a:ext cx="1" cy="2"/>
              </a:xfrm>
              <a:custGeom>
                <a:avLst/>
                <a:gdLst>
                  <a:gd name="T0" fmla="*/ 1 w 11"/>
                  <a:gd name="T1" fmla="*/ 0 h 10"/>
                  <a:gd name="T2" fmla="*/ 1 w 11"/>
                  <a:gd name="T3" fmla="*/ 0 h 10"/>
                  <a:gd name="T4" fmla="*/ 0 w 11"/>
                  <a:gd name="T5" fmla="*/ 1 h 10"/>
                  <a:gd name="T6" fmla="*/ 0 w 11"/>
                  <a:gd name="T7" fmla="*/ 2 h 10"/>
                  <a:gd name="T8" fmla="*/ 1 w 11"/>
                  <a:gd name="T9" fmla="*/ 1 h 10"/>
                  <a:gd name="T10" fmla="*/ 0 w 11"/>
                  <a:gd name="T11" fmla="*/ 1 h 10"/>
                  <a:gd name="T12" fmla="*/ 1 w 11"/>
                  <a:gd name="T13" fmla="*/ 1 h 10"/>
                  <a:gd name="T14" fmla="*/ 1 w 11"/>
                  <a:gd name="T15" fmla="*/ 1 h 10"/>
                  <a:gd name="T16" fmla="*/ 1 w 11"/>
                  <a:gd name="T17" fmla="*/ 1 h 10"/>
                  <a:gd name="T18" fmla="*/ 1 w 11"/>
                  <a:gd name="T19" fmla="*/ 0 h 10"/>
                  <a:gd name="T20" fmla="*/ 1 w 11"/>
                  <a:gd name="T21" fmla="*/ 0 h 10"/>
                  <a:gd name="T22" fmla="*/ 1 w 11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0">
                    <a:moveTo>
                      <a:pt x="11" y="1"/>
                    </a:moveTo>
                    <a:lnTo>
                      <a:pt x="7" y="0"/>
                    </a:lnTo>
                    <a:lnTo>
                      <a:pt x="0" y="3"/>
                    </a:lnTo>
                    <a:lnTo>
                      <a:pt x="2" y="10"/>
                    </a:lnTo>
                    <a:lnTo>
                      <a:pt x="9" y="7"/>
                    </a:lnTo>
                    <a:lnTo>
                      <a:pt x="4" y="6"/>
                    </a:lnTo>
                    <a:lnTo>
                      <a:pt x="9" y="7"/>
                    </a:lnTo>
                    <a:lnTo>
                      <a:pt x="11" y="5"/>
                    </a:lnTo>
                    <a:lnTo>
                      <a:pt x="11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11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8" name="Freeform 373"/>
              <p:cNvSpPr>
                <a:spLocks noChangeAspect="1"/>
              </p:cNvSpPr>
              <p:nvPr/>
            </p:nvSpPr>
            <p:spPr bwMode="auto">
              <a:xfrm>
                <a:off x="4441" y="3246"/>
                <a:ext cx="3" cy="4"/>
              </a:xfrm>
              <a:custGeom>
                <a:avLst/>
                <a:gdLst>
                  <a:gd name="T0" fmla="*/ 3 w 22"/>
                  <a:gd name="T1" fmla="*/ 3 h 33"/>
                  <a:gd name="T2" fmla="*/ 3 w 22"/>
                  <a:gd name="T3" fmla="*/ 3 h 33"/>
                  <a:gd name="T4" fmla="*/ 1 w 22"/>
                  <a:gd name="T5" fmla="*/ 0 h 33"/>
                  <a:gd name="T6" fmla="*/ 0 w 22"/>
                  <a:gd name="T7" fmla="*/ 1 h 33"/>
                  <a:gd name="T8" fmla="*/ 2 w 22"/>
                  <a:gd name="T9" fmla="*/ 4 h 33"/>
                  <a:gd name="T10" fmla="*/ 2 w 22"/>
                  <a:gd name="T11" fmla="*/ 3 h 33"/>
                  <a:gd name="T12" fmla="*/ 2 w 22"/>
                  <a:gd name="T13" fmla="*/ 4 h 33"/>
                  <a:gd name="T14" fmla="*/ 2 w 22"/>
                  <a:gd name="T15" fmla="*/ 4 h 33"/>
                  <a:gd name="T16" fmla="*/ 3 w 22"/>
                  <a:gd name="T17" fmla="*/ 4 h 33"/>
                  <a:gd name="T18" fmla="*/ 3 w 22"/>
                  <a:gd name="T19" fmla="*/ 4 h 33"/>
                  <a:gd name="T20" fmla="*/ 3 w 22"/>
                  <a:gd name="T21" fmla="*/ 3 h 33"/>
                  <a:gd name="T22" fmla="*/ 3 w 22"/>
                  <a:gd name="T23" fmla="*/ 3 h 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3">
                    <a:moveTo>
                      <a:pt x="22" y="28"/>
                    </a:moveTo>
                    <a:lnTo>
                      <a:pt x="22" y="26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15" y="30"/>
                    </a:lnTo>
                    <a:lnTo>
                      <a:pt x="15" y="28"/>
                    </a:lnTo>
                    <a:lnTo>
                      <a:pt x="15" y="30"/>
                    </a:lnTo>
                    <a:lnTo>
                      <a:pt x="18" y="33"/>
                    </a:lnTo>
                    <a:lnTo>
                      <a:pt x="21" y="32"/>
                    </a:lnTo>
                    <a:lnTo>
                      <a:pt x="22" y="29"/>
                    </a:lnTo>
                    <a:lnTo>
                      <a:pt x="22" y="26"/>
                    </a:lnTo>
                    <a:lnTo>
                      <a:pt x="22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49" name="Freeform 374"/>
              <p:cNvSpPr>
                <a:spLocks noChangeAspect="1"/>
              </p:cNvSpPr>
              <p:nvPr/>
            </p:nvSpPr>
            <p:spPr bwMode="auto">
              <a:xfrm>
                <a:off x="4443" y="3249"/>
                <a:ext cx="1" cy="2"/>
              </a:xfrm>
              <a:custGeom>
                <a:avLst/>
                <a:gdLst>
                  <a:gd name="T0" fmla="*/ 1 w 10"/>
                  <a:gd name="T1" fmla="*/ 1 h 21"/>
                  <a:gd name="T2" fmla="*/ 1 w 10"/>
                  <a:gd name="T3" fmla="*/ 2 h 21"/>
                  <a:gd name="T4" fmla="*/ 1 w 10"/>
                  <a:gd name="T5" fmla="*/ 0 h 21"/>
                  <a:gd name="T6" fmla="*/ 0 w 10"/>
                  <a:gd name="T7" fmla="*/ 0 h 21"/>
                  <a:gd name="T8" fmla="*/ 0 w 10"/>
                  <a:gd name="T9" fmla="*/ 2 h 21"/>
                  <a:gd name="T10" fmla="*/ 1 w 10"/>
                  <a:gd name="T11" fmla="*/ 2 h 21"/>
                  <a:gd name="T12" fmla="*/ 0 w 10"/>
                  <a:gd name="T13" fmla="*/ 2 h 21"/>
                  <a:gd name="T14" fmla="*/ 0 w 10"/>
                  <a:gd name="T15" fmla="*/ 2 h 21"/>
                  <a:gd name="T16" fmla="*/ 1 w 10"/>
                  <a:gd name="T17" fmla="*/ 2 h 21"/>
                  <a:gd name="T18" fmla="*/ 1 w 10"/>
                  <a:gd name="T19" fmla="*/ 2 h 21"/>
                  <a:gd name="T20" fmla="*/ 1 w 10"/>
                  <a:gd name="T21" fmla="*/ 2 h 21"/>
                  <a:gd name="T22" fmla="*/ 1 w 10"/>
                  <a:gd name="T23" fmla="*/ 1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6" y="14"/>
                    </a:moveTo>
                    <a:lnTo>
                      <a:pt x="10" y="17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7"/>
                    </a:lnTo>
                    <a:lnTo>
                      <a:pt x="6" y="21"/>
                    </a:lnTo>
                    <a:lnTo>
                      <a:pt x="3" y="17"/>
                    </a:lnTo>
                    <a:lnTo>
                      <a:pt x="4" y="20"/>
                    </a:lnTo>
                    <a:lnTo>
                      <a:pt x="6" y="21"/>
                    </a:lnTo>
                    <a:lnTo>
                      <a:pt x="8" y="20"/>
                    </a:lnTo>
                    <a:lnTo>
                      <a:pt x="10" y="17"/>
                    </a:ln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0" name="Freeform 375"/>
              <p:cNvSpPr>
                <a:spLocks noChangeAspect="1"/>
              </p:cNvSpPr>
              <p:nvPr/>
            </p:nvSpPr>
            <p:spPr bwMode="auto">
              <a:xfrm>
                <a:off x="4444" y="3250"/>
                <a:ext cx="1" cy="1"/>
              </a:xfrm>
              <a:custGeom>
                <a:avLst/>
                <a:gdLst>
                  <a:gd name="T0" fmla="*/ 1 w 12"/>
                  <a:gd name="T1" fmla="*/ 0 h 8"/>
                  <a:gd name="T2" fmla="*/ 1 w 12"/>
                  <a:gd name="T3" fmla="*/ 0 h 8"/>
                  <a:gd name="T4" fmla="*/ 0 w 12"/>
                  <a:gd name="T5" fmla="*/ 0 h 8"/>
                  <a:gd name="T6" fmla="*/ 0 w 12"/>
                  <a:gd name="T7" fmla="*/ 1 h 8"/>
                  <a:gd name="T8" fmla="*/ 1 w 12"/>
                  <a:gd name="T9" fmla="*/ 1 h 8"/>
                  <a:gd name="T10" fmla="*/ 0 w 12"/>
                  <a:gd name="T11" fmla="*/ 1 h 8"/>
                  <a:gd name="T12" fmla="*/ 1 w 12"/>
                  <a:gd name="T13" fmla="*/ 1 h 8"/>
                  <a:gd name="T14" fmla="*/ 1 w 12"/>
                  <a:gd name="T15" fmla="*/ 1 h 8"/>
                  <a:gd name="T16" fmla="*/ 1 w 12"/>
                  <a:gd name="T17" fmla="*/ 0 h 8"/>
                  <a:gd name="T18" fmla="*/ 1 w 12"/>
                  <a:gd name="T19" fmla="*/ 0 h 8"/>
                  <a:gd name="T20" fmla="*/ 1 w 12"/>
                  <a:gd name="T21" fmla="*/ 0 h 8"/>
                  <a:gd name="T22" fmla="*/ 1 w 12"/>
                  <a:gd name="T23" fmla="*/ 0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2" y="2"/>
                    </a:moveTo>
                    <a:lnTo>
                      <a:pt x="8" y="0"/>
                    </a:lnTo>
                    <a:lnTo>
                      <a:pt x="0" y="1"/>
                    </a:lnTo>
                    <a:lnTo>
                      <a:pt x="0" y="8"/>
                    </a:lnTo>
                    <a:lnTo>
                      <a:pt x="8" y="7"/>
                    </a:lnTo>
                    <a:lnTo>
                      <a:pt x="5" y="4"/>
                    </a:lnTo>
                    <a:lnTo>
                      <a:pt x="8" y="7"/>
                    </a:lnTo>
                    <a:lnTo>
                      <a:pt x="10" y="6"/>
                    </a:lnTo>
                    <a:lnTo>
                      <a:pt x="12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1" name="Freeform 376"/>
              <p:cNvSpPr>
                <a:spLocks noChangeAspect="1"/>
              </p:cNvSpPr>
              <p:nvPr/>
            </p:nvSpPr>
            <p:spPr bwMode="auto">
              <a:xfrm>
                <a:off x="4445" y="3251"/>
                <a:ext cx="2" cy="3"/>
              </a:xfrm>
              <a:custGeom>
                <a:avLst/>
                <a:gdLst>
                  <a:gd name="T0" fmla="*/ 2 w 20"/>
                  <a:gd name="T1" fmla="*/ 3 h 29"/>
                  <a:gd name="T2" fmla="*/ 2 w 20"/>
                  <a:gd name="T3" fmla="*/ 2 h 29"/>
                  <a:gd name="T4" fmla="*/ 1 w 20"/>
                  <a:gd name="T5" fmla="*/ 0 h 29"/>
                  <a:gd name="T6" fmla="*/ 0 w 20"/>
                  <a:gd name="T7" fmla="*/ 0 h 29"/>
                  <a:gd name="T8" fmla="*/ 1 w 20"/>
                  <a:gd name="T9" fmla="*/ 3 h 29"/>
                  <a:gd name="T10" fmla="*/ 1 w 20"/>
                  <a:gd name="T11" fmla="*/ 3 h 29"/>
                  <a:gd name="T12" fmla="*/ 1 w 20"/>
                  <a:gd name="T13" fmla="*/ 3 h 29"/>
                  <a:gd name="T14" fmla="*/ 2 w 20"/>
                  <a:gd name="T15" fmla="*/ 3 h 29"/>
                  <a:gd name="T16" fmla="*/ 2 w 20"/>
                  <a:gd name="T17" fmla="*/ 3 h 29"/>
                  <a:gd name="T18" fmla="*/ 2 w 20"/>
                  <a:gd name="T19" fmla="*/ 3 h 29"/>
                  <a:gd name="T20" fmla="*/ 2 w 20"/>
                  <a:gd name="T21" fmla="*/ 2 h 29"/>
                  <a:gd name="T22" fmla="*/ 2 w 20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29">
                    <a:moveTo>
                      <a:pt x="20" y="25"/>
                    </a:moveTo>
                    <a:lnTo>
                      <a:pt x="20" y="24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3" y="27"/>
                    </a:lnTo>
                    <a:lnTo>
                      <a:pt x="13" y="25"/>
                    </a:lnTo>
                    <a:lnTo>
                      <a:pt x="13" y="27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0" y="28"/>
                    </a:lnTo>
                    <a:lnTo>
                      <a:pt x="20" y="24"/>
                    </a:lnTo>
                    <a:lnTo>
                      <a:pt x="20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2" name="Freeform 377"/>
              <p:cNvSpPr>
                <a:spLocks noChangeAspect="1"/>
              </p:cNvSpPr>
              <p:nvPr/>
            </p:nvSpPr>
            <p:spPr bwMode="auto">
              <a:xfrm>
                <a:off x="4446" y="3254"/>
                <a:ext cx="1" cy="2"/>
              </a:xfrm>
              <a:custGeom>
                <a:avLst/>
                <a:gdLst>
                  <a:gd name="T0" fmla="*/ 1 w 10"/>
                  <a:gd name="T1" fmla="*/ 1 h 22"/>
                  <a:gd name="T2" fmla="*/ 1 w 10"/>
                  <a:gd name="T3" fmla="*/ 2 h 22"/>
                  <a:gd name="T4" fmla="*/ 1 w 10"/>
                  <a:gd name="T5" fmla="*/ 0 h 22"/>
                  <a:gd name="T6" fmla="*/ 0 w 10"/>
                  <a:gd name="T7" fmla="*/ 0 h 22"/>
                  <a:gd name="T8" fmla="*/ 0 w 10"/>
                  <a:gd name="T9" fmla="*/ 2 h 22"/>
                  <a:gd name="T10" fmla="*/ 1 w 10"/>
                  <a:gd name="T11" fmla="*/ 2 h 22"/>
                  <a:gd name="T12" fmla="*/ 0 w 10"/>
                  <a:gd name="T13" fmla="*/ 2 h 22"/>
                  <a:gd name="T14" fmla="*/ 0 w 10"/>
                  <a:gd name="T15" fmla="*/ 2 h 22"/>
                  <a:gd name="T16" fmla="*/ 1 w 10"/>
                  <a:gd name="T17" fmla="*/ 2 h 22"/>
                  <a:gd name="T18" fmla="*/ 1 w 10"/>
                  <a:gd name="T19" fmla="*/ 2 h 22"/>
                  <a:gd name="T20" fmla="*/ 1 w 10"/>
                  <a:gd name="T21" fmla="*/ 2 h 22"/>
                  <a:gd name="T22" fmla="*/ 1 w 10"/>
                  <a:gd name="T23" fmla="*/ 1 h 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2">
                    <a:moveTo>
                      <a:pt x="5" y="15"/>
                    </a:moveTo>
                    <a:lnTo>
                      <a:pt x="10" y="19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3" y="19"/>
                    </a:lnTo>
                    <a:lnTo>
                      <a:pt x="7" y="22"/>
                    </a:lnTo>
                    <a:lnTo>
                      <a:pt x="3" y="19"/>
                    </a:lnTo>
                    <a:lnTo>
                      <a:pt x="4" y="21"/>
                    </a:lnTo>
                    <a:lnTo>
                      <a:pt x="6" y="22"/>
                    </a:lnTo>
                    <a:lnTo>
                      <a:pt x="9" y="21"/>
                    </a:lnTo>
                    <a:lnTo>
                      <a:pt x="10" y="19"/>
                    </a:lnTo>
                    <a:lnTo>
                      <a:pt x="5" y="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3" name="Freeform 378"/>
              <p:cNvSpPr>
                <a:spLocks noChangeAspect="1"/>
              </p:cNvSpPr>
              <p:nvPr/>
            </p:nvSpPr>
            <p:spPr bwMode="auto">
              <a:xfrm>
                <a:off x="4447" y="3255"/>
                <a:ext cx="1" cy="1"/>
              </a:xfrm>
              <a:custGeom>
                <a:avLst/>
                <a:gdLst>
                  <a:gd name="T0" fmla="*/ 1 w 13"/>
                  <a:gd name="T1" fmla="*/ 0 h 9"/>
                  <a:gd name="T2" fmla="*/ 1 w 13"/>
                  <a:gd name="T3" fmla="*/ 0 h 9"/>
                  <a:gd name="T4" fmla="*/ 0 w 13"/>
                  <a:gd name="T5" fmla="*/ 0 h 9"/>
                  <a:gd name="T6" fmla="*/ 0 w 13"/>
                  <a:gd name="T7" fmla="*/ 1 h 9"/>
                  <a:gd name="T8" fmla="*/ 1 w 13"/>
                  <a:gd name="T9" fmla="*/ 1 h 9"/>
                  <a:gd name="T10" fmla="*/ 0 w 13"/>
                  <a:gd name="T11" fmla="*/ 1 h 9"/>
                  <a:gd name="T12" fmla="*/ 1 w 13"/>
                  <a:gd name="T13" fmla="*/ 1 h 9"/>
                  <a:gd name="T14" fmla="*/ 1 w 13"/>
                  <a:gd name="T15" fmla="*/ 1 h 9"/>
                  <a:gd name="T16" fmla="*/ 1 w 13"/>
                  <a:gd name="T17" fmla="*/ 0 h 9"/>
                  <a:gd name="T18" fmla="*/ 1 w 13"/>
                  <a:gd name="T19" fmla="*/ 0 h 9"/>
                  <a:gd name="T20" fmla="*/ 1 w 13"/>
                  <a:gd name="T21" fmla="*/ 0 h 9"/>
                  <a:gd name="T22" fmla="*/ 1 w 13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9">
                    <a:moveTo>
                      <a:pt x="13" y="2"/>
                    </a:moveTo>
                    <a:lnTo>
                      <a:pt x="8" y="0"/>
                    </a:lnTo>
                    <a:lnTo>
                      <a:pt x="0" y="2"/>
                    </a:lnTo>
                    <a:lnTo>
                      <a:pt x="2" y="9"/>
                    </a:lnTo>
                    <a:lnTo>
                      <a:pt x="10" y="7"/>
                    </a:lnTo>
                    <a:lnTo>
                      <a:pt x="6" y="5"/>
                    </a:lnTo>
                    <a:lnTo>
                      <a:pt x="10" y="7"/>
                    </a:lnTo>
                    <a:lnTo>
                      <a:pt x="13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4" name="Freeform 379"/>
              <p:cNvSpPr>
                <a:spLocks noChangeAspect="1"/>
              </p:cNvSpPr>
              <p:nvPr/>
            </p:nvSpPr>
            <p:spPr bwMode="auto">
              <a:xfrm>
                <a:off x="4447" y="3256"/>
                <a:ext cx="3" cy="3"/>
              </a:xfrm>
              <a:custGeom>
                <a:avLst/>
                <a:gdLst>
                  <a:gd name="T0" fmla="*/ 3 w 21"/>
                  <a:gd name="T1" fmla="*/ 3 h 29"/>
                  <a:gd name="T2" fmla="*/ 3 w 21"/>
                  <a:gd name="T3" fmla="*/ 3 h 29"/>
                  <a:gd name="T4" fmla="*/ 1 w 21"/>
                  <a:gd name="T5" fmla="*/ 0 h 29"/>
                  <a:gd name="T6" fmla="*/ 0 w 21"/>
                  <a:gd name="T7" fmla="*/ 0 h 29"/>
                  <a:gd name="T8" fmla="*/ 2 w 21"/>
                  <a:gd name="T9" fmla="*/ 3 h 29"/>
                  <a:gd name="T10" fmla="*/ 2 w 21"/>
                  <a:gd name="T11" fmla="*/ 3 h 29"/>
                  <a:gd name="T12" fmla="*/ 2 w 21"/>
                  <a:gd name="T13" fmla="*/ 3 h 29"/>
                  <a:gd name="T14" fmla="*/ 2 w 21"/>
                  <a:gd name="T15" fmla="*/ 3 h 29"/>
                  <a:gd name="T16" fmla="*/ 3 w 21"/>
                  <a:gd name="T17" fmla="*/ 3 h 29"/>
                  <a:gd name="T18" fmla="*/ 3 w 21"/>
                  <a:gd name="T19" fmla="*/ 3 h 29"/>
                  <a:gd name="T20" fmla="*/ 3 w 21"/>
                  <a:gd name="T21" fmla="*/ 3 h 29"/>
                  <a:gd name="T22" fmla="*/ 3 w 21"/>
                  <a:gd name="T23" fmla="*/ 3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29">
                    <a:moveTo>
                      <a:pt x="21" y="26"/>
                    </a:moveTo>
                    <a:lnTo>
                      <a:pt x="21" y="25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14" y="27"/>
                    </a:lnTo>
                    <a:lnTo>
                      <a:pt x="14" y="26"/>
                    </a:lnTo>
                    <a:lnTo>
                      <a:pt x="14" y="27"/>
                    </a:lnTo>
                    <a:lnTo>
                      <a:pt x="16" y="29"/>
                    </a:lnTo>
                    <a:lnTo>
                      <a:pt x="18" y="29"/>
                    </a:lnTo>
                    <a:lnTo>
                      <a:pt x="21" y="28"/>
                    </a:lnTo>
                    <a:lnTo>
                      <a:pt x="21" y="25"/>
                    </a:lnTo>
                    <a:lnTo>
                      <a:pt x="21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5" name="Freeform 380"/>
              <p:cNvSpPr>
                <a:spLocks noChangeAspect="1"/>
              </p:cNvSpPr>
              <p:nvPr/>
            </p:nvSpPr>
            <p:spPr bwMode="auto">
              <a:xfrm>
                <a:off x="4449" y="3259"/>
                <a:ext cx="1" cy="3"/>
              </a:xfrm>
              <a:custGeom>
                <a:avLst/>
                <a:gdLst>
                  <a:gd name="T0" fmla="*/ 1 w 11"/>
                  <a:gd name="T1" fmla="*/ 3 h 30"/>
                  <a:gd name="T2" fmla="*/ 1 w 11"/>
                  <a:gd name="T3" fmla="*/ 3 h 30"/>
                  <a:gd name="T4" fmla="*/ 1 w 11"/>
                  <a:gd name="T5" fmla="*/ 0 h 30"/>
                  <a:gd name="T6" fmla="*/ 0 w 11"/>
                  <a:gd name="T7" fmla="*/ 0 h 30"/>
                  <a:gd name="T8" fmla="*/ 0 w 11"/>
                  <a:gd name="T9" fmla="*/ 3 h 30"/>
                  <a:gd name="T10" fmla="*/ 1 w 11"/>
                  <a:gd name="T11" fmla="*/ 2 h 30"/>
                  <a:gd name="T12" fmla="*/ 0 w 11"/>
                  <a:gd name="T13" fmla="*/ 3 h 30"/>
                  <a:gd name="T14" fmla="*/ 0 w 11"/>
                  <a:gd name="T15" fmla="*/ 3 h 30"/>
                  <a:gd name="T16" fmla="*/ 1 w 11"/>
                  <a:gd name="T17" fmla="*/ 3 h 30"/>
                  <a:gd name="T18" fmla="*/ 1 w 11"/>
                  <a:gd name="T19" fmla="*/ 3 h 30"/>
                  <a:gd name="T20" fmla="*/ 1 w 11"/>
                  <a:gd name="T21" fmla="*/ 3 h 30"/>
                  <a:gd name="T22" fmla="*/ 1 w 11"/>
                  <a:gd name="T23" fmla="*/ 3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30">
                    <a:moveTo>
                      <a:pt x="8" y="30"/>
                    </a:moveTo>
                    <a:lnTo>
                      <a:pt x="11" y="2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4" y="25"/>
                    </a:lnTo>
                    <a:lnTo>
                      <a:pt x="8" y="20"/>
                    </a:lnTo>
                    <a:lnTo>
                      <a:pt x="4" y="25"/>
                    </a:lnTo>
                    <a:lnTo>
                      <a:pt x="5" y="27"/>
                    </a:lnTo>
                    <a:lnTo>
                      <a:pt x="8" y="29"/>
                    </a:lnTo>
                    <a:lnTo>
                      <a:pt x="10" y="27"/>
                    </a:lnTo>
                    <a:lnTo>
                      <a:pt x="11" y="25"/>
                    </a:lnTo>
                    <a:lnTo>
                      <a:pt x="8" y="3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6" name="Freeform 381"/>
              <p:cNvSpPr>
                <a:spLocks noChangeAspect="1"/>
              </p:cNvSpPr>
              <p:nvPr/>
            </p:nvSpPr>
            <p:spPr bwMode="auto">
              <a:xfrm>
                <a:off x="4246" y="3261"/>
                <a:ext cx="204" cy="1"/>
              </a:xfrm>
              <a:custGeom>
                <a:avLst/>
                <a:gdLst>
                  <a:gd name="T0" fmla="*/ 0 w 1704"/>
                  <a:gd name="T1" fmla="*/ 1 h 10"/>
                  <a:gd name="T2" fmla="*/ 1 w 1704"/>
                  <a:gd name="T3" fmla="*/ 1 h 10"/>
                  <a:gd name="T4" fmla="*/ 204 w 1704"/>
                  <a:gd name="T5" fmla="*/ 1 h 10"/>
                  <a:gd name="T6" fmla="*/ 204 w 1704"/>
                  <a:gd name="T7" fmla="*/ 0 h 10"/>
                  <a:gd name="T8" fmla="*/ 1 w 1704"/>
                  <a:gd name="T9" fmla="*/ 0 h 10"/>
                  <a:gd name="T10" fmla="*/ 1 w 1704"/>
                  <a:gd name="T11" fmla="*/ 1 h 10"/>
                  <a:gd name="T12" fmla="*/ 1 w 1704"/>
                  <a:gd name="T13" fmla="*/ 0 h 10"/>
                  <a:gd name="T14" fmla="*/ 0 w 1704"/>
                  <a:gd name="T15" fmla="*/ 0 h 10"/>
                  <a:gd name="T16" fmla="*/ 0 w 1704"/>
                  <a:gd name="T17" fmla="*/ 1 h 10"/>
                  <a:gd name="T18" fmla="*/ 0 w 1704"/>
                  <a:gd name="T19" fmla="*/ 1 h 10"/>
                  <a:gd name="T20" fmla="*/ 1 w 1704"/>
                  <a:gd name="T21" fmla="*/ 1 h 10"/>
                  <a:gd name="T22" fmla="*/ 0 w 1704"/>
                  <a:gd name="T23" fmla="*/ 1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04" h="10">
                    <a:moveTo>
                      <a:pt x="2" y="5"/>
                    </a:moveTo>
                    <a:lnTo>
                      <a:pt x="5" y="10"/>
                    </a:lnTo>
                    <a:lnTo>
                      <a:pt x="1704" y="10"/>
                    </a:lnTo>
                    <a:lnTo>
                      <a:pt x="1704" y="0"/>
                    </a:lnTo>
                    <a:lnTo>
                      <a:pt x="5" y="0"/>
                    </a:lnTo>
                    <a:lnTo>
                      <a:pt x="8" y="5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5" y="10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7" name="Freeform 382"/>
              <p:cNvSpPr>
                <a:spLocks noChangeAspect="1"/>
              </p:cNvSpPr>
              <p:nvPr/>
            </p:nvSpPr>
            <p:spPr bwMode="auto">
              <a:xfrm>
                <a:off x="4246" y="3258"/>
                <a:ext cx="1" cy="4"/>
              </a:xfrm>
              <a:custGeom>
                <a:avLst/>
                <a:gdLst>
                  <a:gd name="T0" fmla="*/ 0 w 10"/>
                  <a:gd name="T1" fmla="*/ 0 h 29"/>
                  <a:gd name="T2" fmla="*/ 0 w 10"/>
                  <a:gd name="T3" fmla="*/ 1 h 29"/>
                  <a:gd name="T4" fmla="*/ 0 w 10"/>
                  <a:gd name="T5" fmla="*/ 4 h 29"/>
                  <a:gd name="T6" fmla="*/ 1 w 10"/>
                  <a:gd name="T7" fmla="*/ 4 h 29"/>
                  <a:gd name="T8" fmla="*/ 1 w 10"/>
                  <a:gd name="T9" fmla="*/ 1 h 29"/>
                  <a:gd name="T10" fmla="*/ 1 w 10"/>
                  <a:gd name="T11" fmla="*/ 1 h 29"/>
                  <a:gd name="T12" fmla="*/ 1 w 10"/>
                  <a:gd name="T13" fmla="*/ 1 h 29"/>
                  <a:gd name="T14" fmla="*/ 1 w 10"/>
                  <a:gd name="T15" fmla="*/ 0 h 29"/>
                  <a:gd name="T16" fmla="*/ 1 w 10"/>
                  <a:gd name="T17" fmla="*/ 0 h 29"/>
                  <a:gd name="T18" fmla="*/ 0 w 10"/>
                  <a:gd name="T19" fmla="*/ 0 h 29"/>
                  <a:gd name="T20" fmla="*/ 0 w 10"/>
                  <a:gd name="T21" fmla="*/ 1 h 29"/>
                  <a:gd name="T22" fmla="*/ 0 w 10"/>
                  <a:gd name="T23" fmla="*/ 0 h 2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9">
                    <a:moveTo>
                      <a:pt x="3" y="1"/>
                    </a:moveTo>
                    <a:lnTo>
                      <a:pt x="3" y="4"/>
                    </a:lnTo>
                    <a:lnTo>
                      <a:pt x="0" y="29"/>
                    </a:lnTo>
                    <a:lnTo>
                      <a:pt x="6" y="29"/>
                    </a:lnTo>
                    <a:lnTo>
                      <a:pt x="10" y="4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1"/>
                    </a:lnTo>
                    <a:lnTo>
                      <a:pt x="3" y="4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8" name="Freeform 383"/>
              <p:cNvSpPr>
                <a:spLocks noChangeAspect="1"/>
              </p:cNvSpPr>
              <p:nvPr/>
            </p:nvSpPr>
            <p:spPr bwMode="auto">
              <a:xfrm>
                <a:off x="4246" y="3255"/>
                <a:ext cx="3" cy="4"/>
              </a:xfrm>
              <a:custGeom>
                <a:avLst/>
                <a:gdLst>
                  <a:gd name="T0" fmla="*/ 2 w 22"/>
                  <a:gd name="T1" fmla="*/ 0 h 31"/>
                  <a:gd name="T2" fmla="*/ 2 w 22"/>
                  <a:gd name="T3" fmla="*/ 0 h 31"/>
                  <a:gd name="T4" fmla="*/ 0 w 22"/>
                  <a:gd name="T5" fmla="*/ 3 h 31"/>
                  <a:gd name="T6" fmla="*/ 1 w 22"/>
                  <a:gd name="T7" fmla="*/ 4 h 31"/>
                  <a:gd name="T8" fmla="*/ 3 w 22"/>
                  <a:gd name="T9" fmla="*/ 1 h 31"/>
                  <a:gd name="T10" fmla="*/ 2 w 22"/>
                  <a:gd name="T11" fmla="*/ 1 h 31"/>
                  <a:gd name="T12" fmla="*/ 3 w 22"/>
                  <a:gd name="T13" fmla="*/ 1 h 31"/>
                  <a:gd name="T14" fmla="*/ 3 w 22"/>
                  <a:gd name="T15" fmla="*/ 0 h 31"/>
                  <a:gd name="T16" fmla="*/ 3 w 22"/>
                  <a:gd name="T17" fmla="*/ 0 h 31"/>
                  <a:gd name="T18" fmla="*/ 2 w 22"/>
                  <a:gd name="T19" fmla="*/ 0 h 31"/>
                  <a:gd name="T20" fmla="*/ 2 w 22"/>
                  <a:gd name="T21" fmla="*/ 0 h 31"/>
                  <a:gd name="T22" fmla="*/ 2 w 22"/>
                  <a:gd name="T23" fmla="*/ 0 h 3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1">
                    <a:moveTo>
                      <a:pt x="18" y="1"/>
                    </a:moveTo>
                    <a:lnTo>
                      <a:pt x="15" y="2"/>
                    </a:lnTo>
                    <a:lnTo>
                      <a:pt x="0" y="26"/>
                    </a:lnTo>
                    <a:lnTo>
                      <a:pt x="7" y="31"/>
                    </a:lnTo>
                    <a:lnTo>
                      <a:pt x="22" y="7"/>
                    </a:lnTo>
                    <a:lnTo>
                      <a:pt x="18" y="8"/>
                    </a:lnTo>
                    <a:lnTo>
                      <a:pt x="22" y="7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17" y="0"/>
                    </a:lnTo>
                    <a:lnTo>
                      <a:pt x="15" y="2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59" name="Freeform 384"/>
              <p:cNvSpPr>
                <a:spLocks noChangeAspect="1"/>
              </p:cNvSpPr>
              <p:nvPr/>
            </p:nvSpPr>
            <p:spPr bwMode="auto">
              <a:xfrm>
                <a:off x="4249" y="3255"/>
                <a:ext cx="1" cy="1"/>
              </a:xfrm>
              <a:custGeom>
                <a:avLst/>
                <a:gdLst>
                  <a:gd name="T0" fmla="*/ 0 w 10"/>
                  <a:gd name="T1" fmla="*/ 1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1 w 10"/>
                  <a:gd name="T11" fmla="*/ 1 h 8"/>
                  <a:gd name="T12" fmla="*/ 1 w 10"/>
                  <a:gd name="T13" fmla="*/ 1 h 8"/>
                  <a:gd name="T14" fmla="*/ 1 w 10"/>
                  <a:gd name="T15" fmla="*/ 1 h 8"/>
                  <a:gd name="T16" fmla="*/ 1 w 10"/>
                  <a:gd name="T17" fmla="*/ 1 h 8"/>
                  <a:gd name="T18" fmla="*/ 1 w 10"/>
                  <a:gd name="T19" fmla="*/ 0 h 8"/>
                  <a:gd name="T20" fmla="*/ 1 w 10"/>
                  <a:gd name="T21" fmla="*/ 0 h 8"/>
                  <a:gd name="T22" fmla="*/ 0 w 10"/>
                  <a:gd name="T23" fmla="*/ 1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3" y="5"/>
                    </a:moveTo>
                    <a:lnTo>
                      <a:pt x="6" y="1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6" y="8"/>
                    </a:lnTo>
                    <a:lnTo>
                      <a:pt x="10" y="5"/>
                    </a:lnTo>
                    <a:lnTo>
                      <a:pt x="6" y="8"/>
                    </a:lnTo>
                    <a:lnTo>
                      <a:pt x="8" y="7"/>
                    </a:lnTo>
                    <a:lnTo>
                      <a:pt x="10" y="5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0" name="Freeform 385"/>
              <p:cNvSpPr>
                <a:spLocks noChangeAspect="1"/>
              </p:cNvSpPr>
              <p:nvPr/>
            </p:nvSpPr>
            <p:spPr bwMode="auto">
              <a:xfrm>
                <a:off x="4249" y="3253"/>
                <a:ext cx="1" cy="3"/>
              </a:xfrm>
              <a:custGeom>
                <a:avLst/>
                <a:gdLst>
                  <a:gd name="T0" fmla="*/ 0 w 10"/>
                  <a:gd name="T1" fmla="*/ 0 h 21"/>
                  <a:gd name="T2" fmla="*/ 0 w 10"/>
                  <a:gd name="T3" fmla="*/ 0 h 21"/>
                  <a:gd name="T4" fmla="*/ 0 w 10"/>
                  <a:gd name="T5" fmla="*/ 3 h 21"/>
                  <a:gd name="T6" fmla="*/ 1 w 10"/>
                  <a:gd name="T7" fmla="*/ 3 h 21"/>
                  <a:gd name="T8" fmla="*/ 1 w 10"/>
                  <a:gd name="T9" fmla="*/ 0 h 21"/>
                  <a:gd name="T10" fmla="*/ 1 w 10"/>
                  <a:gd name="T11" fmla="*/ 1 h 21"/>
                  <a:gd name="T12" fmla="*/ 1 w 10"/>
                  <a:gd name="T13" fmla="*/ 0 h 21"/>
                  <a:gd name="T14" fmla="*/ 1 w 10"/>
                  <a:gd name="T15" fmla="*/ 0 h 21"/>
                  <a:gd name="T16" fmla="*/ 1 w 10"/>
                  <a:gd name="T17" fmla="*/ 0 h 21"/>
                  <a:gd name="T18" fmla="*/ 0 w 10"/>
                  <a:gd name="T19" fmla="*/ 0 h 21"/>
                  <a:gd name="T20" fmla="*/ 0 w 10"/>
                  <a:gd name="T21" fmla="*/ 0 h 21"/>
                  <a:gd name="T22" fmla="*/ 0 w 10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21">
                    <a:moveTo>
                      <a:pt x="3" y="1"/>
                    </a:moveTo>
                    <a:lnTo>
                      <a:pt x="3" y="3"/>
                    </a:lnTo>
                    <a:lnTo>
                      <a:pt x="0" y="21"/>
                    </a:lnTo>
                    <a:lnTo>
                      <a:pt x="7" y="21"/>
                    </a:lnTo>
                    <a:lnTo>
                      <a:pt x="10" y="3"/>
                    </a:lnTo>
                    <a:lnTo>
                      <a:pt x="10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4" y="1"/>
                    </a:lnTo>
                    <a:lnTo>
                      <a:pt x="3" y="3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1" name="Freeform 386"/>
              <p:cNvSpPr>
                <a:spLocks noChangeAspect="1"/>
              </p:cNvSpPr>
              <p:nvPr/>
            </p:nvSpPr>
            <p:spPr bwMode="auto">
              <a:xfrm>
                <a:off x="4249" y="3250"/>
                <a:ext cx="3" cy="4"/>
              </a:xfrm>
              <a:custGeom>
                <a:avLst/>
                <a:gdLst>
                  <a:gd name="T0" fmla="*/ 3 w 22"/>
                  <a:gd name="T1" fmla="*/ 0 h 31"/>
                  <a:gd name="T2" fmla="*/ 2 w 22"/>
                  <a:gd name="T3" fmla="*/ 0 h 31"/>
                  <a:gd name="T4" fmla="*/ 0 w 22"/>
                  <a:gd name="T5" fmla="*/ 3 h 31"/>
                  <a:gd name="T6" fmla="*/ 1 w 22"/>
                  <a:gd name="T7" fmla="*/ 4 h 31"/>
                  <a:gd name="T8" fmla="*/ 3 w 22"/>
                  <a:gd name="T9" fmla="*/ 1 h 31"/>
                  <a:gd name="T10" fmla="*/ 3 w 22"/>
                  <a:gd name="T11" fmla="*/ 1 h 31"/>
                  <a:gd name="T12" fmla="*/ 3 w 22"/>
                  <a:gd name="T13" fmla="*/ 1 h 31"/>
                  <a:gd name="T14" fmla="*/ 3 w 22"/>
                  <a:gd name="T15" fmla="*/ 0 h 31"/>
                  <a:gd name="T16" fmla="*/ 3 w 22"/>
                  <a:gd name="T17" fmla="*/ 0 h 31"/>
                  <a:gd name="T18" fmla="*/ 2 w 22"/>
                  <a:gd name="T19" fmla="*/ 0 h 31"/>
                  <a:gd name="T20" fmla="*/ 2 w 22"/>
                  <a:gd name="T21" fmla="*/ 0 h 31"/>
                  <a:gd name="T22" fmla="*/ 3 w 22"/>
                  <a:gd name="T23" fmla="*/ 0 h 3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" h="31">
                    <a:moveTo>
                      <a:pt x="19" y="0"/>
                    </a:moveTo>
                    <a:lnTo>
                      <a:pt x="15" y="2"/>
                    </a:lnTo>
                    <a:lnTo>
                      <a:pt x="0" y="26"/>
                    </a:lnTo>
                    <a:lnTo>
                      <a:pt x="7" y="31"/>
                    </a:lnTo>
                    <a:lnTo>
                      <a:pt x="22" y="7"/>
                    </a:lnTo>
                    <a:lnTo>
                      <a:pt x="19" y="9"/>
                    </a:lnTo>
                    <a:lnTo>
                      <a:pt x="22" y="7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17" y="0"/>
                    </a:lnTo>
                    <a:lnTo>
                      <a:pt x="1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2" name="Freeform 387"/>
              <p:cNvSpPr>
                <a:spLocks noChangeAspect="1"/>
              </p:cNvSpPr>
              <p:nvPr/>
            </p:nvSpPr>
            <p:spPr bwMode="auto">
              <a:xfrm>
                <a:off x="4251" y="3250"/>
                <a:ext cx="2" cy="1"/>
              </a:xfrm>
              <a:custGeom>
                <a:avLst/>
                <a:gdLst>
                  <a:gd name="T0" fmla="*/ 0 w 10"/>
                  <a:gd name="T1" fmla="*/ 0 h 9"/>
                  <a:gd name="T2" fmla="*/ 1 w 10"/>
                  <a:gd name="T3" fmla="*/ 0 h 9"/>
                  <a:gd name="T4" fmla="*/ 0 w 10"/>
                  <a:gd name="T5" fmla="*/ 0 h 9"/>
                  <a:gd name="T6" fmla="*/ 0 w 10"/>
                  <a:gd name="T7" fmla="*/ 1 h 9"/>
                  <a:gd name="T8" fmla="*/ 1 w 10"/>
                  <a:gd name="T9" fmla="*/ 1 h 9"/>
                  <a:gd name="T10" fmla="*/ 2 w 10"/>
                  <a:gd name="T11" fmla="*/ 1 h 9"/>
                  <a:gd name="T12" fmla="*/ 1 w 10"/>
                  <a:gd name="T13" fmla="*/ 1 h 9"/>
                  <a:gd name="T14" fmla="*/ 2 w 10"/>
                  <a:gd name="T15" fmla="*/ 1 h 9"/>
                  <a:gd name="T16" fmla="*/ 2 w 10"/>
                  <a:gd name="T17" fmla="*/ 0 h 9"/>
                  <a:gd name="T18" fmla="*/ 2 w 10"/>
                  <a:gd name="T19" fmla="*/ 0 h 9"/>
                  <a:gd name="T20" fmla="*/ 1 w 10"/>
                  <a:gd name="T21" fmla="*/ 0 h 9"/>
                  <a:gd name="T22" fmla="*/ 0 w 10"/>
                  <a:gd name="T23" fmla="*/ 0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9">
                    <a:moveTo>
                      <a:pt x="2" y="3"/>
                    </a:moveTo>
                    <a:lnTo>
                      <a:pt x="5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5" y="9"/>
                    </a:lnTo>
                    <a:lnTo>
                      <a:pt x="9" y="5"/>
                    </a:lnTo>
                    <a:lnTo>
                      <a:pt x="5" y="9"/>
                    </a:lnTo>
                    <a:lnTo>
                      <a:pt x="9" y="8"/>
                    </a:lnTo>
                    <a:lnTo>
                      <a:pt x="10" y="4"/>
                    </a:lnTo>
                    <a:lnTo>
                      <a:pt x="9" y="1"/>
                    </a:lnTo>
                    <a:lnTo>
                      <a:pt x="5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3" name="Freeform 388"/>
              <p:cNvSpPr>
                <a:spLocks noChangeAspect="1"/>
              </p:cNvSpPr>
              <p:nvPr/>
            </p:nvSpPr>
            <p:spPr bwMode="auto">
              <a:xfrm>
                <a:off x="4252" y="3249"/>
                <a:ext cx="1" cy="2"/>
              </a:xfrm>
              <a:custGeom>
                <a:avLst/>
                <a:gdLst>
                  <a:gd name="T0" fmla="*/ 0 w 11"/>
                  <a:gd name="T1" fmla="*/ 0 h 20"/>
                  <a:gd name="T2" fmla="*/ 0 w 11"/>
                  <a:gd name="T3" fmla="*/ 0 h 20"/>
                  <a:gd name="T4" fmla="*/ 0 w 11"/>
                  <a:gd name="T5" fmla="*/ 2 h 20"/>
                  <a:gd name="T6" fmla="*/ 1 w 11"/>
                  <a:gd name="T7" fmla="*/ 2 h 20"/>
                  <a:gd name="T8" fmla="*/ 1 w 11"/>
                  <a:gd name="T9" fmla="*/ 0 h 20"/>
                  <a:gd name="T10" fmla="*/ 1 w 11"/>
                  <a:gd name="T11" fmla="*/ 0 h 20"/>
                  <a:gd name="T12" fmla="*/ 1 w 11"/>
                  <a:gd name="T13" fmla="*/ 0 h 20"/>
                  <a:gd name="T14" fmla="*/ 1 w 11"/>
                  <a:gd name="T15" fmla="*/ 0 h 20"/>
                  <a:gd name="T16" fmla="*/ 1 w 11"/>
                  <a:gd name="T17" fmla="*/ 0 h 20"/>
                  <a:gd name="T18" fmla="*/ 1 w 11"/>
                  <a:gd name="T19" fmla="*/ 0 h 20"/>
                  <a:gd name="T20" fmla="*/ 0 w 11"/>
                  <a:gd name="T21" fmla="*/ 0 h 2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" h="20">
                    <a:moveTo>
                      <a:pt x="5" y="2"/>
                    </a:moveTo>
                    <a:lnTo>
                      <a:pt x="5" y="2"/>
                    </a:lnTo>
                    <a:lnTo>
                      <a:pt x="0" y="18"/>
                    </a:lnTo>
                    <a:lnTo>
                      <a:pt x="7" y="20"/>
                    </a:lnTo>
                    <a:lnTo>
                      <a:pt x="11" y="4"/>
                    </a:lnTo>
                    <a:lnTo>
                      <a:pt x="11" y="1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4" name="Freeform 389"/>
              <p:cNvSpPr>
                <a:spLocks noChangeAspect="1"/>
              </p:cNvSpPr>
              <p:nvPr/>
            </p:nvSpPr>
            <p:spPr bwMode="auto">
              <a:xfrm>
                <a:off x="4252" y="3245"/>
                <a:ext cx="3" cy="4"/>
              </a:xfrm>
              <a:custGeom>
                <a:avLst/>
                <a:gdLst>
                  <a:gd name="T0" fmla="*/ 3 w 20"/>
                  <a:gd name="T1" fmla="*/ 0 h 30"/>
                  <a:gd name="T2" fmla="*/ 2 w 20"/>
                  <a:gd name="T3" fmla="*/ 0 h 30"/>
                  <a:gd name="T4" fmla="*/ 0 w 20"/>
                  <a:gd name="T5" fmla="*/ 4 h 30"/>
                  <a:gd name="T6" fmla="*/ 1 w 20"/>
                  <a:gd name="T7" fmla="*/ 4 h 30"/>
                  <a:gd name="T8" fmla="*/ 3 w 20"/>
                  <a:gd name="T9" fmla="*/ 1 h 30"/>
                  <a:gd name="T10" fmla="*/ 3 w 20"/>
                  <a:gd name="T11" fmla="*/ 1 h 30"/>
                  <a:gd name="T12" fmla="*/ 3 w 20"/>
                  <a:gd name="T13" fmla="*/ 1 h 30"/>
                  <a:gd name="T14" fmla="*/ 3 w 20"/>
                  <a:gd name="T15" fmla="*/ 0 h 30"/>
                  <a:gd name="T16" fmla="*/ 3 w 20"/>
                  <a:gd name="T17" fmla="*/ 0 h 30"/>
                  <a:gd name="T18" fmla="*/ 2 w 20"/>
                  <a:gd name="T19" fmla="*/ 0 h 30"/>
                  <a:gd name="T20" fmla="*/ 2 w 20"/>
                  <a:gd name="T21" fmla="*/ 0 h 30"/>
                  <a:gd name="T22" fmla="*/ 3 w 20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30">
                    <a:moveTo>
                      <a:pt x="17" y="0"/>
                    </a:moveTo>
                    <a:lnTo>
                      <a:pt x="13" y="3"/>
                    </a:lnTo>
                    <a:lnTo>
                      <a:pt x="0" y="28"/>
                    </a:lnTo>
                    <a:lnTo>
                      <a:pt x="6" y="30"/>
                    </a:lnTo>
                    <a:lnTo>
                      <a:pt x="20" y="5"/>
                    </a:lnTo>
                    <a:lnTo>
                      <a:pt x="17" y="7"/>
                    </a:lnTo>
                    <a:lnTo>
                      <a:pt x="20" y="5"/>
                    </a:lnTo>
                    <a:lnTo>
                      <a:pt x="20" y="1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3" y="3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5" name="Freeform 390"/>
              <p:cNvSpPr>
                <a:spLocks noChangeAspect="1"/>
              </p:cNvSpPr>
              <p:nvPr/>
            </p:nvSpPr>
            <p:spPr bwMode="auto">
              <a:xfrm>
                <a:off x="4254" y="3245"/>
                <a:ext cx="2" cy="1"/>
              </a:xfrm>
              <a:custGeom>
                <a:avLst/>
                <a:gdLst>
                  <a:gd name="T0" fmla="*/ 1 w 10"/>
                  <a:gd name="T1" fmla="*/ 1 h 8"/>
                  <a:gd name="T2" fmla="*/ 1 w 10"/>
                  <a:gd name="T3" fmla="*/ 0 h 8"/>
                  <a:gd name="T4" fmla="*/ 0 w 10"/>
                  <a:gd name="T5" fmla="*/ 0 h 8"/>
                  <a:gd name="T6" fmla="*/ 0 w 10"/>
                  <a:gd name="T7" fmla="*/ 1 h 8"/>
                  <a:gd name="T8" fmla="*/ 1 w 10"/>
                  <a:gd name="T9" fmla="*/ 1 h 8"/>
                  <a:gd name="T10" fmla="*/ 2 w 10"/>
                  <a:gd name="T11" fmla="*/ 1 h 8"/>
                  <a:gd name="T12" fmla="*/ 1 w 10"/>
                  <a:gd name="T13" fmla="*/ 1 h 8"/>
                  <a:gd name="T14" fmla="*/ 2 w 10"/>
                  <a:gd name="T15" fmla="*/ 1 h 8"/>
                  <a:gd name="T16" fmla="*/ 2 w 10"/>
                  <a:gd name="T17" fmla="*/ 1 h 8"/>
                  <a:gd name="T18" fmla="*/ 2 w 10"/>
                  <a:gd name="T19" fmla="*/ 0 h 8"/>
                  <a:gd name="T20" fmla="*/ 1 w 10"/>
                  <a:gd name="T21" fmla="*/ 0 h 8"/>
                  <a:gd name="T22" fmla="*/ 1 w 10"/>
                  <a:gd name="T23" fmla="*/ 1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" h="8">
                    <a:moveTo>
                      <a:pt x="3" y="5"/>
                    </a:moveTo>
                    <a:lnTo>
                      <a:pt x="7" y="1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7" y="8"/>
                    </a:lnTo>
                    <a:lnTo>
                      <a:pt x="9" y="7"/>
                    </a:lnTo>
                    <a:lnTo>
                      <a:pt x="10" y="5"/>
                    </a:lnTo>
                    <a:lnTo>
                      <a:pt x="9" y="3"/>
                    </a:lnTo>
                    <a:lnTo>
                      <a:pt x="7" y="1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6" name="Freeform 391"/>
              <p:cNvSpPr>
                <a:spLocks noChangeAspect="1"/>
              </p:cNvSpPr>
              <p:nvPr/>
            </p:nvSpPr>
            <p:spPr bwMode="auto">
              <a:xfrm>
                <a:off x="4255" y="3244"/>
                <a:ext cx="1" cy="2"/>
              </a:xfrm>
              <a:custGeom>
                <a:avLst/>
                <a:gdLst>
                  <a:gd name="T0" fmla="*/ 0 w 11"/>
                  <a:gd name="T1" fmla="*/ 0 h 21"/>
                  <a:gd name="T2" fmla="*/ 0 w 11"/>
                  <a:gd name="T3" fmla="*/ 0 h 21"/>
                  <a:gd name="T4" fmla="*/ 0 w 11"/>
                  <a:gd name="T5" fmla="*/ 2 h 21"/>
                  <a:gd name="T6" fmla="*/ 1 w 11"/>
                  <a:gd name="T7" fmla="*/ 2 h 21"/>
                  <a:gd name="T8" fmla="*/ 1 w 11"/>
                  <a:gd name="T9" fmla="*/ 0 h 21"/>
                  <a:gd name="T10" fmla="*/ 1 w 11"/>
                  <a:gd name="T11" fmla="*/ 0 h 21"/>
                  <a:gd name="T12" fmla="*/ 1 w 11"/>
                  <a:gd name="T13" fmla="*/ 0 h 21"/>
                  <a:gd name="T14" fmla="*/ 1 w 11"/>
                  <a:gd name="T15" fmla="*/ 0 h 21"/>
                  <a:gd name="T16" fmla="*/ 1 w 11"/>
                  <a:gd name="T17" fmla="*/ 0 h 21"/>
                  <a:gd name="T18" fmla="*/ 0 w 11"/>
                  <a:gd name="T19" fmla="*/ 0 h 21"/>
                  <a:gd name="T20" fmla="*/ 0 w 11"/>
                  <a:gd name="T21" fmla="*/ 0 h 21"/>
                  <a:gd name="T22" fmla="*/ 0 w 11"/>
                  <a:gd name="T23" fmla="*/ 0 h 2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21">
                    <a:moveTo>
                      <a:pt x="4" y="2"/>
                    </a:moveTo>
                    <a:lnTo>
                      <a:pt x="4" y="4"/>
                    </a:lnTo>
                    <a:lnTo>
                      <a:pt x="0" y="21"/>
                    </a:lnTo>
                    <a:lnTo>
                      <a:pt x="7" y="21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11" y="4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4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7" name="Freeform 392"/>
              <p:cNvSpPr>
                <a:spLocks noChangeAspect="1"/>
              </p:cNvSpPr>
              <p:nvPr/>
            </p:nvSpPr>
            <p:spPr bwMode="auto">
              <a:xfrm>
                <a:off x="4255" y="3240"/>
                <a:ext cx="3" cy="4"/>
              </a:xfrm>
              <a:custGeom>
                <a:avLst/>
                <a:gdLst>
                  <a:gd name="T0" fmla="*/ 3 w 20"/>
                  <a:gd name="T1" fmla="*/ 0 h 30"/>
                  <a:gd name="T2" fmla="*/ 2 w 20"/>
                  <a:gd name="T3" fmla="*/ 0 h 30"/>
                  <a:gd name="T4" fmla="*/ 0 w 20"/>
                  <a:gd name="T5" fmla="*/ 4 h 30"/>
                  <a:gd name="T6" fmla="*/ 1 w 20"/>
                  <a:gd name="T7" fmla="*/ 4 h 30"/>
                  <a:gd name="T8" fmla="*/ 3 w 20"/>
                  <a:gd name="T9" fmla="*/ 1 h 30"/>
                  <a:gd name="T10" fmla="*/ 3 w 20"/>
                  <a:gd name="T11" fmla="*/ 1 h 30"/>
                  <a:gd name="T12" fmla="*/ 3 w 20"/>
                  <a:gd name="T13" fmla="*/ 1 h 30"/>
                  <a:gd name="T14" fmla="*/ 3 w 20"/>
                  <a:gd name="T15" fmla="*/ 0 h 30"/>
                  <a:gd name="T16" fmla="*/ 3 w 20"/>
                  <a:gd name="T17" fmla="*/ 0 h 30"/>
                  <a:gd name="T18" fmla="*/ 2 w 20"/>
                  <a:gd name="T19" fmla="*/ 0 h 30"/>
                  <a:gd name="T20" fmla="*/ 2 w 20"/>
                  <a:gd name="T21" fmla="*/ 0 h 30"/>
                  <a:gd name="T22" fmla="*/ 3 w 20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30">
                    <a:moveTo>
                      <a:pt x="17" y="0"/>
                    </a:moveTo>
                    <a:lnTo>
                      <a:pt x="14" y="3"/>
                    </a:lnTo>
                    <a:lnTo>
                      <a:pt x="0" y="27"/>
                    </a:lnTo>
                    <a:lnTo>
                      <a:pt x="7" y="30"/>
                    </a:lnTo>
                    <a:lnTo>
                      <a:pt x="20" y="6"/>
                    </a:lnTo>
                    <a:lnTo>
                      <a:pt x="17" y="9"/>
                    </a:lnTo>
                    <a:lnTo>
                      <a:pt x="20" y="6"/>
                    </a:lnTo>
                    <a:lnTo>
                      <a:pt x="20" y="2"/>
                    </a:lnTo>
                    <a:lnTo>
                      <a:pt x="18" y="1"/>
                    </a:lnTo>
                    <a:lnTo>
                      <a:pt x="16" y="1"/>
                    </a:lnTo>
                    <a:lnTo>
                      <a:pt x="14" y="3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8" name="Freeform 393"/>
              <p:cNvSpPr>
                <a:spLocks noChangeAspect="1"/>
              </p:cNvSpPr>
              <p:nvPr/>
            </p:nvSpPr>
            <p:spPr bwMode="auto">
              <a:xfrm>
                <a:off x="4257" y="3240"/>
                <a:ext cx="2" cy="2"/>
              </a:xfrm>
              <a:custGeom>
                <a:avLst/>
                <a:gdLst>
                  <a:gd name="T0" fmla="*/ 1 w 12"/>
                  <a:gd name="T1" fmla="*/ 1 h 9"/>
                  <a:gd name="T2" fmla="*/ 1 w 12"/>
                  <a:gd name="T3" fmla="*/ 0 h 9"/>
                  <a:gd name="T4" fmla="*/ 0 w 12"/>
                  <a:gd name="T5" fmla="*/ 0 h 9"/>
                  <a:gd name="T6" fmla="*/ 0 w 12"/>
                  <a:gd name="T7" fmla="*/ 2 h 9"/>
                  <a:gd name="T8" fmla="*/ 1 w 12"/>
                  <a:gd name="T9" fmla="*/ 2 h 9"/>
                  <a:gd name="T10" fmla="*/ 2 w 12"/>
                  <a:gd name="T11" fmla="*/ 1 h 9"/>
                  <a:gd name="T12" fmla="*/ 1 w 12"/>
                  <a:gd name="T13" fmla="*/ 2 h 9"/>
                  <a:gd name="T14" fmla="*/ 2 w 12"/>
                  <a:gd name="T15" fmla="*/ 2 h 9"/>
                  <a:gd name="T16" fmla="*/ 2 w 12"/>
                  <a:gd name="T17" fmla="*/ 1 h 9"/>
                  <a:gd name="T18" fmla="*/ 2 w 12"/>
                  <a:gd name="T19" fmla="*/ 0 h 9"/>
                  <a:gd name="T20" fmla="*/ 1 w 12"/>
                  <a:gd name="T21" fmla="*/ 0 h 9"/>
                  <a:gd name="T22" fmla="*/ 1 w 12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2" h="9">
                    <a:moveTo>
                      <a:pt x="3" y="4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10" y="4"/>
                    </a:lnTo>
                    <a:lnTo>
                      <a:pt x="7" y="9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69" name="Freeform 394"/>
              <p:cNvSpPr>
                <a:spLocks noChangeAspect="1"/>
              </p:cNvSpPr>
              <p:nvPr/>
            </p:nvSpPr>
            <p:spPr bwMode="auto">
              <a:xfrm>
                <a:off x="4258" y="3239"/>
                <a:ext cx="1" cy="2"/>
              </a:xfrm>
              <a:custGeom>
                <a:avLst/>
                <a:gdLst>
                  <a:gd name="T0" fmla="*/ 0 w 11"/>
                  <a:gd name="T1" fmla="*/ 0 h 19"/>
                  <a:gd name="T2" fmla="*/ 0 w 11"/>
                  <a:gd name="T3" fmla="*/ 0 h 19"/>
                  <a:gd name="T4" fmla="*/ 0 w 11"/>
                  <a:gd name="T5" fmla="*/ 2 h 19"/>
                  <a:gd name="T6" fmla="*/ 1 w 11"/>
                  <a:gd name="T7" fmla="*/ 2 h 19"/>
                  <a:gd name="T8" fmla="*/ 1 w 11"/>
                  <a:gd name="T9" fmla="*/ 0 h 19"/>
                  <a:gd name="T10" fmla="*/ 1 w 11"/>
                  <a:gd name="T11" fmla="*/ 0 h 19"/>
                  <a:gd name="T12" fmla="*/ 1 w 11"/>
                  <a:gd name="T13" fmla="*/ 0 h 19"/>
                  <a:gd name="T14" fmla="*/ 1 w 11"/>
                  <a:gd name="T15" fmla="*/ 0 h 19"/>
                  <a:gd name="T16" fmla="*/ 1 w 11"/>
                  <a:gd name="T17" fmla="*/ 0 h 19"/>
                  <a:gd name="T18" fmla="*/ 0 w 11"/>
                  <a:gd name="T19" fmla="*/ 0 h 19"/>
                  <a:gd name="T20" fmla="*/ 0 w 11"/>
                  <a:gd name="T21" fmla="*/ 0 h 19"/>
                  <a:gd name="T22" fmla="*/ 0 w 11"/>
                  <a:gd name="T23" fmla="*/ 0 h 1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19">
                    <a:moveTo>
                      <a:pt x="4" y="2"/>
                    </a:moveTo>
                    <a:lnTo>
                      <a:pt x="4" y="3"/>
                    </a:lnTo>
                    <a:lnTo>
                      <a:pt x="0" y="19"/>
                    </a:lnTo>
                    <a:lnTo>
                      <a:pt x="7" y="19"/>
                    </a:lnTo>
                    <a:lnTo>
                      <a:pt x="11" y="3"/>
                    </a:lnTo>
                    <a:lnTo>
                      <a:pt x="11" y="4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0" name="Freeform 395"/>
              <p:cNvSpPr>
                <a:spLocks noChangeAspect="1"/>
              </p:cNvSpPr>
              <p:nvPr/>
            </p:nvSpPr>
            <p:spPr bwMode="auto">
              <a:xfrm>
                <a:off x="4258" y="3236"/>
                <a:ext cx="3" cy="3"/>
              </a:xfrm>
              <a:custGeom>
                <a:avLst/>
                <a:gdLst>
                  <a:gd name="T0" fmla="*/ 2 w 21"/>
                  <a:gd name="T1" fmla="*/ 0 h 30"/>
                  <a:gd name="T2" fmla="*/ 2 w 21"/>
                  <a:gd name="T3" fmla="*/ 0 h 30"/>
                  <a:gd name="T4" fmla="*/ 0 w 21"/>
                  <a:gd name="T5" fmla="*/ 3 h 30"/>
                  <a:gd name="T6" fmla="*/ 1 w 21"/>
                  <a:gd name="T7" fmla="*/ 3 h 30"/>
                  <a:gd name="T8" fmla="*/ 3 w 21"/>
                  <a:gd name="T9" fmla="*/ 1 h 30"/>
                  <a:gd name="T10" fmla="*/ 2 w 21"/>
                  <a:gd name="T11" fmla="*/ 1 h 30"/>
                  <a:gd name="T12" fmla="*/ 3 w 21"/>
                  <a:gd name="T13" fmla="*/ 1 h 30"/>
                  <a:gd name="T14" fmla="*/ 3 w 21"/>
                  <a:gd name="T15" fmla="*/ 0 h 30"/>
                  <a:gd name="T16" fmla="*/ 3 w 21"/>
                  <a:gd name="T17" fmla="*/ 0 h 30"/>
                  <a:gd name="T18" fmla="*/ 2 w 21"/>
                  <a:gd name="T19" fmla="*/ 0 h 30"/>
                  <a:gd name="T20" fmla="*/ 2 w 21"/>
                  <a:gd name="T21" fmla="*/ 0 h 30"/>
                  <a:gd name="T22" fmla="*/ 2 w 21"/>
                  <a:gd name="T23" fmla="*/ 0 h 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30">
                    <a:moveTo>
                      <a:pt x="17" y="0"/>
                    </a:moveTo>
                    <a:lnTo>
                      <a:pt x="14" y="4"/>
                    </a:lnTo>
                    <a:lnTo>
                      <a:pt x="0" y="28"/>
                    </a:lnTo>
                    <a:lnTo>
                      <a:pt x="7" y="30"/>
                    </a:lnTo>
                    <a:lnTo>
                      <a:pt x="21" y="6"/>
                    </a:lnTo>
                    <a:lnTo>
                      <a:pt x="17" y="10"/>
                    </a:lnTo>
                    <a:lnTo>
                      <a:pt x="21" y="6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14" y="4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1" name="Freeform 396"/>
              <p:cNvSpPr>
                <a:spLocks noChangeAspect="1"/>
              </p:cNvSpPr>
              <p:nvPr/>
            </p:nvSpPr>
            <p:spPr bwMode="auto">
              <a:xfrm>
                <a:off x="4260" y="3236"/>
                <a:ext cx="8" cy="1"/>
              </a:xfrm>
              <a:custGeom>
                <a:avLst/>
                <a:gdLst>
                  <a:gd name="T0" fmla="*/ 8 w 65"/>
                  <a:gd name="T1" fmla="*/ 0 h 10"/>
                  <a:gd name="T2" fmla="*/ 7 w 65"/>
                  <a:gd name="T3" fmla="*/ 0 h 10"/>
                  <a:gd name="T4" fmla="*/ 0 w 65"/>
                  <a:gd name="T5" fmla="*/ 0 h 10"/>
                  <a:gd name="T6" fmla="*/ 0 w 65"/>
                  <a:gd name="T7" fmla="*/ 1 h 10"/>
                  <a:gd name="T8" fmla="*/ 7 w 65"/>
                  <a:gd name="T9" fmla="*/ 1 h 10"/>
                  <a:gd name="T10" fmla="*/ 7 w 65"/>
                  <a:gd name="T11" fmla="*/ 1 h 10"/>
                  <a:gd name="T12" fmla="*/ 7 w 65"/>
                  <a:gd name="T13" fmla="*/ 1 h 10"/>
                  <a:gd name="T14" fmla="*/ 8 w 65"/>
                  <a:gd name="T15" fmla="*/ 1 h 10"/>
                  <a:gd name="T16" fmla="*/ 8 w 65"/>
                  <a:gd name="T17" fmla="*/ 1 h 10"/>
                  <a:gd name="T18" fmla="*/ 8 w 65"/>
                  <a:gd name="T19" fmla="*/ 0 h 10"/>
                  <a:gd name="T20" fmla="*/ 7 w 65"/>
                  <a:gd name="T21" fmla="*/ 0 h 10"/>
                  <a:gd name="T22" fmla="*/ 8 w 65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5" h="10">
                    <a:moveTo>
                      <a:pt x="64" y="3"/>
                    </a:moveTo>
                    <a:lnTo>
                      <a:pt x="60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0" y="10"/>
                    </a:lnTo>
                    <a:lnTo>
                      <a:pt x="57" y="7"/>
                    </a:lnTo>
                    <a:lnTo>
                      <a:pt x="60" y="10"/>
                    </a:lnTo>
                    <a:lnTo>
                      <a:pt x="64" y="9"/>
                    </a:lnTo>
                    <a:lnTo>
                      <a:pt x="65" y="5"/>
                    </a:lnTo>
                    <a:lnTo>
                      <a:pt x="64" y="2"/>
                    </a:lnTo>
                    <a:lnTo>
                      <a:pt x="60" y="0"/>
                    </a:lnTo>
                    <a:lnTo>
                      <a:pt x="64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2" name="Freeform 397"/>
              <p:cNvSpPr>
                <a:spLocks noChangeAspect="1"/>
              </p:cNvSpPr>
              <p:nvPr/>
            </p:nvSpPr>
            <p:spPr bwMode="auto">
              <a:xfrm>
                <a:off x="4267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3" name="Freeform 398"/>
              <p:cNvSpPr>
                <a:spLocks noChangeAspect="1"/>
              </p:cNvSpPr>
              <p:nvPr/>
            </p:nvSpPr>
            <p:spPr bwMode="auto">
              <a:xfrm>
                <a:off x="4268" y="3236"/>
                <a:ext cx="2" cy="2"/>
              </a:xfrm>
              <a:custGeom>
                <a:avLst/>
                <a:gdLst>
                  <a:gd name="T0" fmla="*/ 1 w 15"/>
                  <a:gd name="T1" fmla="*/ 0 h 17"/>
                  <a:gd name="T2" fmla="*/ 1 w 15"/>
                  <a:gd name="T3" fmla="*/ 0 h 17"/>
                  <a:gd name="T4" fmla="*/ 0 w 15"/>
                  <a:gd name="T5" fmla="*/ 1 h 17"/>
                  <a:gd name="T6" fmla="*/ 1 w 15"/>
                  <a:gd name="T7" fmla="*/ 2 h 17"/>
                  <a:gd name="T8" fmla="*/ 2 w 15"/>
                  <a:gd name="T9" fmla="*/ 1 h 17"/>
                  <a:gd name="T10" fmla="*/ 1 w 15"/>
                  <a:gd name="T11" fmla="*/ 1 h 17"/>
                  <a:gd name="T12" fmla="*/ 2 w 15"/>
                  <a:gd name="T13" fmla="*/ 1 h 17"/>
                  <a:gd name="T14" fmla="*/ 2 w 15"/>
                  <a:gd name="T15" fmla="*/ 0 h 17"/>
                  <a:gd name="T16" fmla="*/ 2 w 15"/>
                  <a:gd name="T17" fmla="*/ 0 h 17"/>
                  <a:gd name="T18" fmla="*/ 1 w 15"/>
                  <a:gd name="T19" fmla="*/ 0 h 17"/>
                  <a:gd name="T20" fmla="*/ 1 w 15"/>
                  <a:gd name="T21" fmla="*/ 0 h 17"/>
                  <a:gd name="T22" fmla="*/ 1 w 15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7">
                    <a:moveTo>
                      <a:pt x="11" y="0"/>
                    </a:moveTo>
                    <a:lnTo>
                      <a:pt x="8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5" y="7"/>
                    </a:lnTo>
                    <a:lnTo>
                      <a:pt x="11" y="10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4" name="Freeform 399"/>
              <p:cNvSpPr>
                <a:spLocks noChangeAspect="1"/>
              </p:cNvSpPr>
              <p:nvPr/>
            </p:nvSpPr>
            <p:spPr bwMode="auto">
              <a:xfrm>
                <a:off x="4269" y="3236"/>
                <a:ext cx="8" cy="1"/>
              </a:xfrm>
              <a:custGeom>
                <a:avLst/>
                <a:gdLst>
                  <a:gd name="T0" fmla="*/ 8 w 68"/>
                  <a:gd name="T1" fmla="*/ 0 h 10"/>
                  <a:gd name="T2" fmla="*/ 8 w 68"/>
                  <a:gd name="T3" fmla="*/ 0 h 10"/>
                  <a:gd name="T4" fmla="*/ 0 w 68"/>
                  <a:gd name="T5" fmla="*/ 0 h 10"/>
                  <a:gd name="T6" fmla="*/ 0 w 68"/>
                  <a:gd name="T7" fmla="*/ 1 h 10"/>
                  <a:gd name="T8" fmla="*/ 8 w 68"/>
                  <a:gd name="T9" fmla="*/ 1 h 10"/>
                  <a:gd name="T10" fmla="*/ 7 w 68"/>
                  <a:gd name="T11" fmla="*/ 1 h 10"/>
                  <a:gd name="T12" fmla="*/ 8 w 68"/>
                  <a:gd name="T13" fmla="*/ 1 h 10"/>
                  <a:gd name="T14" fmla="*/ 8 w 68"/>
                  <a:gd name="T15" fmla="*/ 1 h 10"/>
                  <a:gd name="T16" fmla="*/ 8 w 68"/>
                  <a:gd name="T17" fmla="*/ 1 h 10"/>
                  <a:gd name="T18" fmla="*/ 8 w 68"/>
                  <a:gd name="T19" fmla="*/ 0 h 10"/>
                  <a:gd name="T20" fmla="*/ 8 w 68"/>
                  <a:gd name="T21" fmla="*/ 0 h 10"/>
                  <a:gd name="T22" fmla="*/ 8 w 68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8" h="10">
                    <a:moveTo>
                      <a:pt x="67" y="3"/>
                    </a:moveTo>
                    <a:lnTo>
                      <a:pt x="64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64" y="10"/>
                    </a:lnTo>
                    <a:lnTo>
                      <a:pt x="60" y="7"/>
                    </a:lnTo>
                    <a:lnTo>
                      <a:pt x="64" y="10"/>
                    </a:lnTo>
                    <a:lnTo>
                      <a:pt x="67" y="9"/>
                    </a:lnTo>
                    <a:lnTo>
                      <a:pt x="68" y="5"/>
                    </a:lnTo>
                    <a:lnTo>
                      <a:pt x="67" y="2"/>
                    </a:lnTo>
                    <a:lnTo>
                      <a:pt x="64" y="0"/>
                    </a:lnTo>
                    <a:lnTo>
                      <a:pt x="67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5" name="Freeform 400"/>
              <p:cNvSpPr>
                <a:spLocks noChangeAspect="1"/>
              </p:cNvSpPr>
              <p:nvPr/>
            </p:nvSpPr>
            <p:spPr bwMode="auto">
              <a:xfrm>
                <a:off x="4276" y="3236"/>
                <a:ext cx="2" cy="2"/>
              </a:xfrm>
              <a:custGeom>
                <a:avLst/>
                <a:gdLst>
                  <a:gd name="T0" fmla="*/ 1 w 15"/>
                  <a:gd name="T1" fmla="*/ 1 h 16"/>
                  <a:gd name="T2" fmla="*/ 2 w 15"/>
                  <a:gd name="T3" fmla="*/ 1 h 16"/>
                  <a:gd name="T4" fmla="*/ 1 w 15"/>
                  <a:gd name="T5" fmla="*/ 0 h 16"/>
                  <a:gd name="T6" fmla="*/ 0 w 15"/>
                  <a:gd name="T7" fmla="*/ 1 h 16"/>
                  <a:gd name="T8" fmla="*/ 1 w 15"/>
                  <a:gd name="T9" fmla="*/ 2 h 16"/>
                  <a:gd name="T10" fmla="*/ 2 w 15"/>
                  <a:gd name="T11" fmla="*/ 2 h 16"/>
                  <a:gd name="T12" fmla="*/ 1 w 15"/>
                  <a:gd name="T13" fmla="*/ 2 h 16"/>
                  <a:gd name="T14" fmla="*/ 1 w 15"/>
                  <a:gd name="T15" fmla="*/ 2 h 16"/>
                  <a:gd name="T16" fmla="*/ 2 w 15"/>
                  <a:gd name="T17" fmla="*/ 2 h 16"/>
                  <a:gd name="T18" fmla="*/ 2 w 15"/>
                  <a:gd name="T19" fmla="*/ 2 h 16"/>
                  <a:gd name="T20" fmla="*/ 2 w 15"/>
                  <a:gd name="T21" fmla="*/ 1 h 16"/>
                  <a:gd name="T22" fmla="*/ 1 w 15"/>
                  <a:gd name="T23" fmla="*/ 1 h 1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6">
                    <a:moveTo>
                      <a:pt x="8" y="9"/>
                    </a:moveTo>
                    <a:lnTo>
                      <a:pt x="15" y="9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8" y="14"/>
                    </a:lnTo>
                    <a:lnTo>
                      <a:pt x="15" y="14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4" y="15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6" name="Freeform 401"/>
              <p:cNvSpPr>
                <a:spLocks noChangeAspect="1"/>
              </p:cNvSpPr>
              <p:nvPr/>
            </p:nvSpPr>
            <p:spPr bwMode="auto">
              <a:xfrm>
                <a:off x="4277" y="3236"/>
                <a:ext cx="2" cy="2"/>
              </a:xfrm>
              <a:custGeom>
                <a:avLst/>
                <a:gdLst>
                  <a:gd name="T0" fmla="*/ 1 w 13"/>
                  <a:gd name="T1" fmla="*/ 0 h 17"/>
                  <a:gd name="T2" fmla="*/ 1 w 13"/>
                  <a:gd name="T3" fmla="*/ 0 h 17"/>
                  <a:gd name="T4" fmla="*/ 0 w 13"/>
                  <a:gd name="T5" fmla="*/ 1 h 17"/>
                  <a:gd name="T6" fmla="*/ 1 w 13"/>
                  <a:gd name="T7" fmla="*/ 2 h 17"/>
                  <a:gd name="T8" fmla="*/ 2 w 13"/>
                  <a:gd name="T9" fmla="*/ 1 h 17"/>
                  <a:gd name="T10" fmla="*/ 1 w 13"/>
                  <a:gd name="T11" fmla="*/ 1 h 17"/>
                  <a:gd name="T12" fmla="*/ 2 w 13"/>
                  <a:gd name="T13" fmla="*/ 1 h 17"/>
                  <a:gd name="T14" fmla="*/ 2 w 13"/>
                  <a:gd name="T15" fmla="*/ 0 h 17"/>
                  <a:gd name="T16" fmla="*/ 2 w 13"/>
                  <a:gd name="T17" fmla="*/ 0 h 17"/>
                  <a:gd name="T18" fmla="*/ 1 w 13"/>
                  <a:gd name="T19" fmla="*/ 0 h 17"/>
                  <a:gd name="T20" fmla="*/ 1 w 13"/>
                  <a:gd name="T21" fmla="*/ 0 h 17"/>
                  <a:gd name="T22" fmla="*/ 1 w 13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" h="17">
                    <a:moveTo>
                      <a:pt x="9" y="0"/>
                    </a:moveTo>
                    <a:lnTo>
                      <a:pt x="6" y="3"/>
                    </a:lnTo>
                    <a:lnTo>
                      <a:pt x="0" y="12"/>
                    </a:lnTo>
                    <a:lnTo>
                      <a:pt x="7" y="17"/>
                    </a:lnTo>
                    <a:lnTo>
                      <a:pt x="13" y="7"/>
                    </a:lnTo>
                    <a:lnTo>
                      <a:pt x="9" y="10"/>
                    </a:lnTo>
                    <a:lnTo>
                      <a:pt x="13" y="7"/>
                    </a:lnTo>
                    <a:lnTo>
                      <a:pt x="13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7" name="Freeform 402"/>
              <p:cNvSpPr>
                <a:spLocks noChangeAspect="1"/>
              </p:cNvSpPr>
              <p:nvPr/>
            </p:nvSpPr>
            <p:spPr bwMode="auto">
              <a:xfrm>
                <a:off x="4268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8" name="Freeform 403"/>
              <p:cNvSpPr>
                <a:spLocks noChangeAspect="1"/>
              </p:cNvSpPr>
              <p:nvPr/>
            </p:nvSpPr>
            <p:spPr bwMode="auto">
              <a:xfrm>
                <a:off x="4257" y="3237"/>
                <a:ext cx="12" cy="22"/>
              </a:xfrm>
              <a:custGeom>
                <a:avLst/>
                <a:gdLst>
                  <a:gd name="T0" fmla="*/ 0 w 97"/>
                  <a:gd name="T1" fmla="*/ 22 h 183"/>
                  <a:gd name="T2" fmla="*/ 1 w 97"/>
                  <a:gd name="T3" fmla="*/ 22 h 183"/>
                  <a:gd name="T4" fmla="*/ 12 w 97"/>
                  <a:gd name="T5" fmla="*/ 0 h 183"/>
                  <a:gd name="T6" fmla="*/ 11 w 97"/>
                  <a:gd name="T7" fmla="*/ 0 h 183"/>
                  <a:gd name="T8" fmla="*/ 0 w 97"/>
                  <a:gd name="T9" fmla="*/ 22 h 183"/>
                  <a:gd name="T10" fmla="*/ 0 w 97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7" h="183">
                    <a:moveTo>
                      <a:pt x="3" y="182"/>
                    </a:moveTo>
                    <a:lnTo>
                      <a:pt x="7" y="183"/>
                    </a:lnTo>
                    <a:lnTo>
                      <a:pt x="97" y="2"/>
                    </a:lnTo>
                    <a:lnTo>
                      <a:pt x="90" y="0"/>
                    </a:lnTo>
                    <a:lnTo>
                      <a:pt x="0" y="181"/>
                    </a:lnTo>
                    <a:lnTo>
                      <a:pt x="3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79" name="Freeform 404"/>
              <p:cNvSpPr>
                <a:spLocks noChangeAspect="1"/>
              </p:cNvSpPr>
              <p:nvPr/>
            </p:nvSpPr>
            <p:spPr bwMode="auto">
              <a:xfrm>
                <a:off x="4257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0" name="Freeform 405"/>
              <p:cNvSpPr>
                <a:spLocks noChangeAspect="1"/>
              </p:cNvSpPr>
              <p:nvPr/>
            </p:nvSpPr>
            <p:spPr bwMode="auto">
              <a:xfrm>
                <a:off x="4277" y="3237"/>
                <a:ext cx="0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1" name="Freeform 406"/>
              <p:cNvSpPr>
                <a:spLocks noChangeAspect="1"/>
              </p:cNvSpPr>
              <p:nvPr/>
            </p:nvSpPr>
            <p:spPr bwMode="auto">
              <a:xfrm>
                <a:off x="4266" y="3237"/>
                <a:ext cx="11" cy="22"/>
              </a:xfrm>
              <a:custGeom>
                <a:avLst/>
                <a:gdLst>
                  <a:gd name="T0" fmla="*/ 0 w 97"/>
                  <a:gd name="T1" fmla="*/ 22 h 183"/>
                  <a:gd name="T2" fmla="*/ 1 w 97"/>
                  <a:gd name="T3" fmla="*/ 22 h 183"/>
                  <a:gd name="T4" fmla="*/ 11 w 97"/>
                  <a:gd name="T5" fmla="*/ 0 h 183"/>
                  <a:gd name="T6" fmla="*/ 10 w 97"/>
                  <a:gd name="T7" fmla="*/ 0 h 183"/>
                  <a:gd name="T8" fmla="*/ 0 w 97"/>
                  <a:gd name="T9" fmla="*/ 22 h 183"/>
                  <a:gd name="T10" fmla="*/ 0 w 97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7" h="183">
                    <a:moveTo>
                      <a:pt x="4" y="182"/>
                    </a:moveTo>
                    <a:lnTo>
                      <a:pt x="7" y="183"/>
                    </a:lnTo>
                    <a:lnTo>
                      <a:pt x="97" y="2"/>
                    </a:lnTo>
                    <a:lnTo>
                      <a:pt x="90" y="0"/>
                    </a:lnTo>
                    <a:lnTo>
                      <a:pt x="0" y="181"/>
                    </a:lnTo>
                    <a:lnTo>
                      <a:pt x="4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2" name="Freeform 407"/>
              <p:cNvSpPr>
                <a:spLocks noChangeAspect="1"/>
              </p:cNvSpPr>
              <p:nvPr/>
            </p:nvSpPr>
            <p:spPr bwMode="auto">
              <a:xfrm>
                <a:off x="4266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3" name="Freeform 408"/>
              <p:cNvSpPr>
                <a:spLocks noChangeAspect="1"/>
              </p:cNvSpPr>
              <p:nvPr/>
            </p:nvSpPr>
            <p:spPr bwMode="auto">
              <a:xfrm>
                <a:off x="428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4" name="Freeform 409"/>
              <p:cNvSpPr>
                <a:spLocks noChangeAspect="1"/>
              </p:cNvSpPr>
              <p:nvPr/>
            </p:nvSpPr>
            <p:spPr bwMode="auto">
              <a:xfrm>
                <a:off x="4276" y="3237"/>
                <a:ext cx="11" cy="22"/>
              </a:xfrm>
              <a:custGeom>
                <a:avLst/>
                <a:gdLst>
                  <a:gd name="T0" fmla="*/ 0 w 96"/>
                  <a:gd name="T1" fmla="*/ 22 h 183"/>
                  <a:gd name="T2" fmla="*/ 1 w 96"/>
                  <a:gd name="T3" fmla="*/ 22 h 183"/>
                  <a:gd name="T4" fmla="*/ 11 w 96"/>
                  <a:gd name="T5" fmla="*/ 0 h 183"/>
                  <a:gd name="T6" fmla="*/ 10 w 96"/>
                  <a:gd name="T7" fmla="*/ 0 h 183"/>
                  <a:gd name="T8" fmla="*/ 0 w 96"/>
                  <a:gd name="T9" fmla="*/ 22 h 183"/>
                  <a:gd name="T10" fmla="*/ 0 w 96"/>
                  <a:gd name="T11" fmla="*/ 22 h 1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6" h="183">
                    <a:moveTo>
                      <a:pt x="4" y="182"/>
                    </a:moveTo>
                    <a:lnTo>
                      <a:pt x="7" y="183"/>
                    </a:lnTo>
                    <a:lnTo>
                      <a:pt x="96" y="2"/>
                    </a:lnTo>
                    <a:lnTo>
                      <a:pt x="89" y="0"/>
                    </a:lnTo>
                    <a:lnTo>
                      <a:pt x="0" y="181"/>
                    </a:lnTo>
                    <a:lnTo>
                      <a:pt x="4" y="18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5" name="Freeform 410"/>
              <p:cNvSpPr>
                <a:spLocks noChangeAspect="1"/>
              </p:cNvSpPr>
              <p:nvPr/>
            </p:nvSpPr>
            <p:spPr bwMode="auto">
              <a:xfrm>
                <a:off x="4276" y="3259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6" name="Freeform 411"/>
              <p:cNvSpPr>
                <a:spLocks noChangeAspect="1"/>
              </p:cNvSpPr>
              <p:nvPr/>
            </p:nvSpPr>
            <p:spPr bwMode="auto">
              <a:xfrm>
                <a:off x="429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7" name="Freeform 412"/>
              <p:cNvSpPr>
                <a:spLocks noChangeAspect="1"/>
              </p:cNvSpPr>
              <p:nvPr/>
            </p:nvSpPr>
            <p:spPr bwMode="auto">
              <a:xfrm>
                <a:off x="4287" y="3237"/>
                <a:ext cx="10" cy="19"/>
              </a:xfrm>
              <a:custGeom>
                <a:avLst/>
                <a:gdLst>
                  <a:gd name="T0" fmla="*/ 0 w 83"/>
                  <a:gd name="T1" fmla="*/ 19 h 153"/>
                  <a:gd name="T2" fmla="*/ 1 w 83"/>
                  <a:gd name="T3" fmla="*/ 19 h 153"/>
                  <a:gd name="T4" fmla="*/ 10 w 83"/>
                  <a:gd name="T5" fmla="*/ 0 h 153"/>
                  <a:gd name="T6" fmla="*/ 9 w 83"/>
                  <a:gd name="T7" fmla="*/ 0 h 153"/>
                  <a:gd name="T8" fmla="*/ 0 w 83"/>
                  <a:gd name="T9" fmla="*/ 19 h 153"/>
                  <a:gd name="T10" fmla="*/ 0 w 83"/>
                  <a:gd name="T11" fmla="*/ 19 h 15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3" h="153">
                    <a:moveTo>
                      <a:pt x="3" y="152"/>
                    </a:moveTo>
                    <a:lnTo>
                      <a:pt x="7" y="153"/>
                    </a:lnTo>
                    <a:lnTo>
                      <a:pt x="83" y="2"/>
                    </a:lnTo>
                    <a:lnTo>
                      <a:pt x="76" y="0"/>
                    </a:lnTo>
                    <a:lnTo>
                      <a:pt x="0" y="151"/>
                    </a:lnTo>
                    <a:lnTo>
                      <a:pt x="3" y="15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8" name="Freeform 413"/>
              <p:cNvSpPr>
                <a:spLocks noChangeAspect="1"/>
              </p:cNvSpPr>
              <p:nvPr/>
            </p:nvSpPr>
            <p:spPr bwMode="auto">
              <a:xfrm>
                <a:off x="4287" y="3255"/>
                <a:ext cx="1" cy="1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0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4"/>
                    </a:lnTo>
                    <a:lnTo>
                      <a:pt x="2" y="5"/>
                    </a:lnTo>
                    <a:lnTo>
                      <a:pt x="6" y="5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89" name="Freeform 414"/>
              <p:cNvSpPr>
                <a:spLocks noChangeAspect="1"/>
              </p:cNvSpPr>
              <p:nvPr/>
            </p:nvSpPr>
            <p:spPr bwMode="auto">
              <a:xfrm>
                <a:off x="4307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0" name="Freeform 415"/>
              <p:cNvSpPr>
                <a:spLocks noChangeAspect="1"/>
              </p:cNvSpPr>
              <p:nvPr/>
            </p:nvSpPr>
            <p:spPr bwMode="auto">
              <a:xfrm>
                <a:off x="4298" y="3237"/>
                <a:ext cx="10" cy="17"/>
              </a:xfrm>
              <a:custGeom>
                <a:avLst/>
                <a:gdLst>
                  <a:gd name="T0" fmla="*/ 1 w 78"/>
                  <a:gd name="T1" fmla="*/ 17 h 140"/>
                  <a:gd name="T2" fmla="*/ 1 w 78"/>
                  <a:gd name="T3" fmla="*/ 17 h 140"/>
                  <a:gd name="T4" fmla="*/ 10 w 78"/>
                  <a:gd name="T5" fmla="*/ 0 h 140"/>
                  <a:gd name="T6" fmla="*/ 9 w 78"/>
                  <a:gd name="T7" fmla="*/ 0 h 140"/>
                  <a:gd name="T8" fmla="*/ 0 w 78"/>
                  <a:gd name="T9" fmla="*/ 17 h 140"/>
                  <a:gd name="T10" fmla="*/ 1 w 78"/>
                  <a:gd name="T11" fmla="*/ 17 h 14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8" h="140">
                    <a:moveTo>
                      <a:pt x="4" y="138"/>
                    </a:moveTo>
                    <a:lnTo>
                      <a:pt x="7" y="140"/>
                    </a:lnTo>
                    <a:lnTo>
                      <a:pt x="78" y="2"/>
                    </a:lnTo>
                    <a:lnTo>
                      <a:pt x="71" y="0"/>
                    </a:lnTo>
                    <a:lnTo>
                      <a:pt x="0" y="137"/>
                    </a:lnTo>
                    <a:lnTo>
                      <a:pt x="4" y="1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1" name="Freeform 416"/>
              <p:cNvSpPr>
                <a:spLocks noChangeAspect="1"/>
              </p:cNvSpPr>
              <p:nvPr/>
            </p:nvSpPr>
            <p:spPr bwMode="auto">
              <a:xfrm>
                <a:off x="4298" y="3254"/>
                <a:ext cx="1" cy="0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1 h 5"/>
                  <a:gd name="T4" fmla="*/ 0 w 7"/>
                  <a:gd name="T5" fmla="*/ 1 h 5"/>
                  <a:gd name="T6" fmla="*/ 1 w 7"/>
                  <a:gd name="T7" fmla="*/ 1 h 5"/>
                  <a:gd name="T8" fmla="*/ 1 w 7"/>
                  <a:gd name="T9" fmla="*/ 1 h 5"/>
                  <a:gd name="T10" fmla="*/ 0 w 7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4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7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2" name="Freeform 417"/>
              <p:cNvSpPr>
                <a:spLocks noChangeAspect="1"/>
              </p:cNvSpPr>
              <p:nvPr/>
            </p:nvSpPr>
            <p:spPr bwMode="auto">
              <a:xfrm>
                <a:off x="4316" y="3237"/>
                <a:ext cx="1" cy="1"/>
              </a:xfrm>
              <a:custGeom>
                <a:avLst/>
                <a:gdLst>
                  <a:gd name="T0" fmla="*/ 1 w 7"/>
                  <a:gd name="T1" fmla="*/ 1 h 4"/>
                  <a:gd name="T2" fmla="*/ 1 w 7"/>
                  <a:gd name="T3" fmla="*/ 0 h 4"/>
                  <a:gd name="T4" fmla="*/ 1 w 7"/>
                  <a:gd name="T5" fmla="*/ 0 h 4"/>
                  <a:gd name="T6" fmla="*/ 0 w 7"/>
                  <a:gd name="T7" fmla="*/ 0 h 4"/>
                  <a:gd name="T8" fmla="*/ 0 w 7"/>
                  <a:gd name="T9" fmla="*/ 1 h 4"/>
                  <a:gd name="T10" fmla="*/ 1 w 7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7" y="4"/>
                    </a:moveTo>
                    <a:lnTo>
                      <a:pt x="7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3" name="Freeform 418"/>
              <p:cNvSpPr>
                <a:spLocks noChangeAspect="1"/>
              </p:cNvSpPr>
              <p:nvPr/>
            </p:nvSpPr>
            <p:spPr bwMode="auto">
              <a:xfrm>
                <a:off x="4307" y="3237"/>
                <a:ext cx="10" cy="16"/>
              </a:xfrm>
              <a:custGeom>
                <a:avLst/>
                <a:gdLst>
                  <a:gd name="T0" fmla="*/ 0 w 80"/>
                  <a:gd name="T1" fmla="*/ 16 h 135"/>
                  <a:gd name="T2" fmla="*/ 1 w 80"/>
                  <a:gd name="T3" fmla="*/ 16 h 135"/>
                  <a:gd name="T4" fmla="*/ 10 w 80"/>
                  <a:gd name="T5" fmla="*/ 0 h 135"/>
                  <a:gd name="T6" fmla="*/ 9 w 80"/>
                  <a:gd name="T7" fmla="*/ 0 h 135"/>
                  <a:gd name="T8" fmla="*/ 0 w 80"/>
                  <a:gd name="T9" fmla="*/ 16 h 135"/>
                  <a:gd name="T10" fmla="*/ 0 w 80"/>
                  <a:gd name="T11" fmla="*/ 16 h 1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0" h="135">
                    <a:moveTo>
                      <a:pt x="3" y="134"/>
                    </a:moveTo>
                    <a:lnTo>
                      <a:pt x="7" y="135"/>
                    </a:lnTo>
                    <a:lnTo>
                      <a:pt x="80" y="2"/>
                    </a:lnTo>
                    <a:lnTo>
                      <a:pt x="73" y="0"/>
                    </a:lnTo>
                    <a:lnTo>
                      <a:pt x="0" y="133"/>
                    </a:lnTo>
                    <a:lnTo>
                      <a:pt x="3" y="13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4" name="Freeform 419"/>
              <p:cNvSpPr>
                <a:spLocks noChangeAspect="1"/>
              </p:cNvSpPr>
              <p:nvPr/>
            </p:nvSpPr>
            <p:spPr bwMode="auto">
              <a:xfrm>
                <a:off x="4307" y="3253"/>
                <a:ext cx="1" cy="1"/>
              </a:xfrm>
              <a:custGeom>
                <a:avLst/>
                <a:gdLst>
                  <a:gd name="T0" fmla="*/ 0 w 7"/>
                  <a:gd name="T1" fmla="*/ 0 h 4"/>
                  <a:gd name="T2" fmla="*/ 0 w 7"/>
                  <a:gd name="T3" fmla="*/ 1 h 4"/>
                  <a:gd name="T4" fmla="*/ 0 w 7"/>
                  <a:gd name="T5" fmla="*/ 1 h 4"/>
                  <a:gd name="T6" fmla="*/ 1 w 7"/>
                  <a:gd name="T7" fmla="*/ 1 h 4"/>
                  <a:gd name="T8" fmla="*/ 1 w 7"/>
                  <a:gd name="T9" fmla="*/ 1 h 4"/>
                  <a:gd name="T10" fmla="*/ 0 w 7"/>
                  <a:gd name="T11" fmla="*/ 0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0" y="3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5" name="Freeform 420"/>
              <p:cNvSpPr>
                <a:spLocks noChangeAspect="1"/>
              </p:cNvSpPr>
              <p:nvPr/>
            </p:nvSpPr>
            <p:spPr bwMode="auto">
              <a:xfrm>
                <a:off x="4257" y="3240"/>
                <a:ext cx="1" cy="2"/>
              </a:xfrm>
              <a:custGeom>
                <a:avLst/>
                <a:gdLst>
                  <a:gd name="T0" fmla="*/ 1 w 5"/>
                  <a:gd name="T1" fmla="*/ 0 h 9"/>
                  <a:gd name="T2" fmla="*/ 0 w 5"/>
                  <a:gd name="T3" fmla="*/ 0 h 9"/>
                  <a:gd name="T4" fmla="*/ 0 w 5"/>
                  <a:gd name="T5" fmla="*/ 1 h 9"/>
                  <a:gd name="T6" fmla="*/ 0 w 5"/>
                  <a:gd name="T7" fmla="*/ 2 h 9"/>
                  <a:gd name="T8" fmla="*/ 1 w 5"/>
                  <a:gd name="T9" fmla="*/ 2 h 9"/>
                  <a:gd name="T10" fmla="*/ 1 w 5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5" y="0"/>
                    </a:move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5" y="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6" name="Freeform 421"/>
              <p:cNvSpPr>
                <a:spLocks noChangeAspect="1"/>
              </p:cNvSpPr>
              <p:nvPr/>
            </p:nvSpPr>
            <p:spPr bwMode="auto">
              <a:xfrm>
                <a:off x="4258" y="3240"/>
                <a:ext cx="84" cy="2"/>
              </a:xfrm>
              <a:custGeom>
                <a:avLst/>
                <a:gdLst>
                  <a:gd name="T0" fmla="*/ 84 w 697"/>
                  <a:gd name="T1" fmla="*/ 1 h 11"/>
                  <a:gd name="T2" fmla="*/ 84 w 697"/>
                  <a:gd name="T3" fmla="*/ 0 h 11"/>
                  <a:gd name="T4" fmla="*/ 0 w 697"/>
                  <a:gd name="T5" fmla="*/ 0 h 11"/>
                  <a:gd name="T6" fmla="*/ 0 w 697"/>
                  <a:gd name="T7" fmla="*/ 2 h 11"/>
                  <a:gd name="T8" fmla="*/ 84 w 697"/>
                  <a:gd name="T9" fmla="*/ 2 h 11"/>
                  <a:gd name="T10" fmla="*/ 84 w 697"/>
                  <a:gd name="T11" fmla="*/ 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97" h="11">
                    <a:moveTo>
                      <a:pt x="697" y="7"/>
                    </a:moveTo>
                    <a:lnTo>
                      <a:pt x="697" y="2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97" y="11"/>
                    </a:lnTo>
                    <a:lnTo>
                      <a:pt x="697" y="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7" name="Freeform 422"/>
              <p:cNvSpPr>
                <a:spLocks noChangeAspect="1"/>
              </p:cNvSpPr>
              <p:nvPr/>
            </p:nvSpPr>
            <p:spPr bwMode="auto">
              <a:xfrm>
                <a:off x="4342" y="3241"/>
                <a:ext cx="0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8" name="Freeform 423"/>
              <p:cNvSpPr>
                <a:spLocks noChangeAspect="1"/>
              </p:cNvSpPr>
              <p:nvPr/>
            </p:nvSpPr>
            <p:spPr bwMode="auto">
              <a:xfrm>
                <a:off x="4256" y="3246"/>
                <a:ext cx="1" cy="1"/>
              </a:xfrm>
              <a:custGeom>
                <a:avLst/>
                <a:gdLst>
                  <a:gd name="T0" fmla="*/ 1 w 4"/>
                  <a:gd name="T1" fmla="*/ 0 h 9"/>
                  <a:gd name="T2" fmla="*/ 0 w 4"/>
                  <a:gd name="T3" fmla="*/ 0 h 9"/>
                  <a:gd name="T4" fmla="*/ 0 w 4"/>
                  <a:gd name="T5" fmla="*/ 0 h 9"/>
                  <a:gd name="T6" fmla="*/ 0 w 4"/>
                  <a:gd name="T7" fmla="*/ 1 h 9"/>
                  <a:gd name="T8" fmla="*/ 1 w 4"/>
                  <a:gd name="T9" fmla="*/ 1 h 9"/>
                  <a:gd name="T10" fmla="*/ 1 w 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1" y="1"/>
                    </a:lnTo>
                    <a:lnTo>
                      <a:pt x="0" y="4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99" name="Freeform 424"/>
              <p:cNvSpPr>
                <a:spLocks noChangeAspect="1"/>
              </p:cNvSpPr>
              <p:nvPr/>
            </p:nvSpPr>
            <p:spPr bwMode="auto">
              <a:xfrm>
                <a:off x="4257" y="3245"/>
                <a:ext cx="66" cy="2"/>
              </a:xfrm>
              <a:custGeom>
                <a:avLst/>
                <a:gdLst>
                  <a:gd name="T0" fmla="*/ 66 w 558"/>
                  <a:gd name="T1" fmla="*/ 1 h 14"/>
                  <a:gd name="T2" fmla="*/ 66 w 558"/>
                  <a:gd name="T3" fmla="*/ 0 h 14"/>
                  <a:gd name="T4" fmla="*/ 0 w 558"/>
                  <a:gd name="T5" fmla="*/ 1 h 14"/>
                  <a:gd name="T6" fmla="*/ 0 w 558"/>
                  <a:gd name="T7" fmla="*/ 2 h 14"/>
                  <a:gd name="T8" fmla="*/ 66 w 558"/>
                  <a:gd name="T9" fmla="*/ 1 h 14"/>
                  <a:gd name="T10" fmla="*/ 66 w 558"/>
                  <a:gd name="T11" fmla="*/ 1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8" h="14">
                    <a:moveTo>
                      <a:pt x="558" y="5"/>
                    </a:moveTo>
                    <a:lnTo>
                      <a:pt x="558" y="0"/>
                    </a:lnTo>
                    <a:lnTo>
                      <a:pt x="0" y="5"/>
                    </a:lnTo>
                    <a:lnTo>
                      <a:pt x="0" y="14"/>
                    </a:lnTo>
                    <a:lnTo>
                      <a:pt x="558" y="9"/>
                    </a:lnTo>
                    <a:lnTo>
                      <a:pt x="558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0" name="Freeform 425"/>
              <p:cNvSpPr>
                <a:spLocks noChangeAspect="1"/>
              </p:cNvSpPr>
              <p:nvPr/>
            </p:nvSpPr>
            <p:spPr bwMode="auto">
              <a:xfrm>
                <a:off x="4323" y="3245"/>
                <a:ext cx="1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1" name="Freeform 426"/>
              <p:cNvSpPr>
                <a:spLocks noChangeAspect="1"/>
              </p:cNvSpPr>
              <p:nvPr/>
            </p:nvSpPr>
            <p:spPr bwMode="auto">
              <a:xfrm>
                <a:off x="4253" y="3251"/>
                <a:ext cx="1" cy="1"/>
              </a:xfrm>
              <a:custGeom>
                <a:avLst/>
                <a:gdLst>
                  <a:gd name="T0" fmla="*/ 1 w 4"/>
                  <a:gd name="T1" fmla="*/ 0 h 9"/>
                  <a:gd name="T2" fmla="*/ 0 w 4"/>
                  <a:gd name="T3" fmla="*/ 0 h 9"/>
                  <a:gd name="T4" fmla="*/ 0 w 4"/>
                  <a:gd name="T5" fmla="*/ 1 h 9"/>
                  <a:gd name="T6" fmla="*/ 0 w 4"/>
                  <a:gd name="T7" fmla="*/ 1 h 9"/>
                  <a:gd name="T8" fmla="*/ 1 w 4"/>
                  <a:gd name="T9" fmla="*/ 1 h 9"/>
                  <a:gd name="T10" fmla="*/ 1 w 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1" y="1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4" y="9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2" name="Freeform 427"/>
              <p:cNvSpPr>
                <a:spLocks noChangeAspect="1"/>
              </p:cNvSpPr>
              <p:nvPr/>
            </p:nvSpPr>
            <p:spPr bwMode="auto">
              <a:xfrm>
                <a:off x="4254" y="3251"/>
                <a:ext cx="39" cy="1"/>
              </a:xfrm>
              <a:custGeom>
                <a:avLst/>
                <a:gdLst>
                  <a:gd name="T0" fmla="*/ 39 w 330"/>
                  <a:gd name="T1" fmla="*/ 1 h 9"/>
                  <a:gd name="T2" fmla="*/ 39 w 330"/>
                  <a:gd name="T3" fmla="*/ 0 h 9"/>
                  <a:gd name="T4" fmla="*/ 0 w 330"/>
                  <a:gd name="T5" fmla="*/ 0 h 9"/>
                  <a:gd name="T6" fmla="*/ 0 w 330"/>
                  <a:gd name="T7" fmla="*/ 1 h 9"/>
                  <a:gd name="T8" fmla="*/ 39 w 330"/>
                  <a:gd name="T9" fmla="*/ 1 h 9"/>
                  <a:gd name="T10" fmla="*/ 39 w 330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30" h="9">
                    <a:moveTo>
                      <a:pt x="330" y="5"/>
                    </a:moveTo>
                    <a:lnTo>
                      <a:pt x="33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330" y="9"/>
                    </a:lnTo>
                    <a:lnTo>
                      <a:pt x="330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3" name="Freeform 428"/>
              <p:cNvSpPr>
                <a:spLocks noChangeAspect="1"/>
              </p:cNvSpPr>
              <p:nvPr/>
            </p:nvSpPr>
            <p:spPr bwMode="auto">
              <a:xfrm>
                <a:off x="4293" y="3251"/>
                <a:ext cx="1" cy="1"/>
              </a:xfrm>
              <a:custGeom>
                <a:avLst/>
                <a:gdLst>
                  <a:gd name="T0" fmla="*/ 0 w 4"/>
                  <a:gd name="T1" fmla="*/ 1 h 9"/>
                  <a:gd name="T2" fmla="*/ 1 w 4"/>
                  <a:gd name="T3" fmla="*/ 1 h 9"/>
                  <a:gd name="T4" fmla="*/ 1 w 4"/>
                  <a:gd name="T5" fmla="*/ 1 h 9"/>
                  <a:gd name="T6" fmla="*/ 1 w 4"/>
                  <a:gd name="T7" fmla="*/ 0 h 9"/>
                  <a:gd name="T8" fmla="*/ 0 w 4"/>
                  <a:gd name="T9" fmla="*/ 0 h 9"/>
                  <a:gd name="T10" fmla="*/ 0 w 4"/>
                  <a:gd name="T11" fmla="*/ 1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3" y="8"/>
                    </a:lnTo>
                    <a:lnTo>
                      <a:pt x="4" y="5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4" name="Freeform 429"/>
              <p:cNvSpPr>
                <a:spLocks noChangeAspect="1"/>
              </p:cNvSpPr>
              <p:nvPr/>
            </p:nvSpPr>
            <p:spPr bwMode="auto">
              <a:xfrm>
                <a:off x="4266" y="3259"/>
                <a:ext cx="10" cy="3"/>
              </a:xfrm>
              <a:custGeom>
                <a:avLst/>
                <a:gdLst>
                  <a:gd name="T0" fmla="*/ 1 w 79"/>
                  <a:gd name="T1" fmla="*/ 0 h 22"/>
                  <a:gd name="T2" fmla="*/ 9 w 79"/>
                  <a:gd name="T3" fmla="*/ 0 h 22"/>
                  <a:gd name="T4" fmla="*/ 10 w 79"/>
                  <a:gd name="T5" fmla="*/ 3 h 22"/>
                  <a:gd name="T6" fmla="*/ 0 w 79"/>
                  <a:gd name="T7" fmla="*/ 3 h 22"/>
                  <a:gd name="T8" fmla="*/ 1 w 79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" h="22">
                    <a:moveTo>
                      <a:pt x="8" y="0"/>
                    </a:moveTo>
                    <a:lnTo>
                      <a:pt x="70" y="0"/>
                    </a:lnTo>
                    <a:lnTo>
                      <a:pt x="79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5" name="Freeform 430"/>
              <p:cNvSpPr>
                <a:spLocks noChangeAspect="1"/>
              </p:cNvSpPr>
              <p:nvPr/>
            </p:nvSpPr>
            <p:spPr bwMode="auto">
              <a:xfrm>
                <a:off x="4267" y="3258"/>
                <a:ext cx="8" cy="2"/>
              </a:xfrm>
              <a:custGeom>
                <a:avLst/>
                <a:gdLst>
                  <a:gd name="T0" fmla="*/ 8 w 67"/>
                  <a:gd name="T1" fmla="*/ 1 h 9"/>
                  <a:gd name="T2" fmla="*/ 7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7 w 67"/>
                  <a:gd name="T9" fmla="*/ 2 h 9"/>
                  <a:gd name="T10" fmla="*/ 7 w 67"/>
                  <a:gd name="T11" fmla="*/ 1 h 9"/>
                  <a:gd name="T12" fmla="*/ 7 w 67"/>
                  <a:gd name="T13" fmla="*/ 2 h 9"/>
                  <a:gd name="T14" fmla="*/ 8 w 67"/>
                  <a:gd name="T15" fmla="*/ 2 h 9"/>
                  <a:gd name="T16" fmla="*/ 8 w 67"/>
                  <a:gd name="T17" fmla="*/ 1 h 9"/>
                  <a:gd name="T18" fmla="*/ 8 w 67"/>
                  <a:gd name="T19" fmla="*/ 0 h 9"/>
                  <a:gd name="T20" fmla="*/ 7 w 67"/>
                  <a:gd name="T21" fmla="*/ 0 h 9"/>
                  <a:gd name="T22" fmla="*/ 8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5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8" y="5"/>
                    </a:lnTo>
                    <a:lnTo>
                      <a:pt x="62" y="9"/>
                    </a:lnTo>
                    <a:lnTo>
                      <a:pt x="65" y="8"/>
                    </a:lnTo>
                    <a:lnTo>
                      <a:pt x="67" y="4"/>
                    </a:lnTo>
                    <a:lnTo>
                      <a:pt x="65" y="1"/>
                    </a:lnTo>
                    <a:lnTo>
                      <a:pt x="62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6" name="Freeform 431"/>
              <p:cNvSpPr>
                <a:spLocks noChangeAspect="1"/>
              </p:cNvSpPr>
              <p:nvPr/>
            </p:nvSpPr>
            <p:spPr bwMode="auto">
              <a:xfrm>
                <a:off x="4274" y="3259"/>
                <a:ext cx="2" cy="3"/>
              </a:xfrm>
              <a:custGeom>
                <a:avLst/>
                <a:gdLst>
                  <a:gd name="T0" fmla="*/ 2 w 17"/>
                  <a:gd name="T1" fmla="*/ 3 h 28"/>
                  <a:gd name="T2" fmla="*/ 2 w 17"/>
                  <a:gd name="T3" fmla="*/ 2 h 28"/>
                  <a:gd name="T4" fmla="*/ 1 w 17"/>
                  <a:gd name="T5" fmla="*/ 0 h 28"/>
                  <a:gd name="T6" fmla="*/ 0 w 17"/>
                  <a:gd name="T7" fmla="*/ 0 h 28"/>
                  <a:gd name="T8" fmla="*/ 1 w 17"/>
                  <a:gd name="T9" fmla="*/ 3 h 28"/>
                  <a:gd name="T10" fmla="*/ 2 w 17"/>
                  <a:gd name="T11" fmla="*/ 2 h 28"/>
                  <a:gd name="T12" fmla="*/ 1 w 17"/>
                  <a:gd name="T13" fmla="*/ 3 h 28"/>
                  <a:gd name="T14" fmla="*/ 1 w 17"/>
                  <a:gd name="T15" fmla="*/ 3 h 28"/>
                  <a:gd name="T16" fmla="*/ 2 w 17"/>
                  <a:gd name="T17" fmla="*/ 3 h 28"/>
                  <a:gd name="T18" fmla="*/ 2 w 17"/>
                  <a:gd name="T19" fmla="*/ 3 h 28"/>
                  <a:gd name="T20" fmla="*/ 2 w 17"/>
                  <a:gd name="T21" fmla="*/ 2 h 28"/>
                  <a:gd name="T22" fmla="*/ 2 w 17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7" h="28">
                    <a:moveTo>
                      <a:pt x="13" y="28"/>
                    </a:moveTo>
                    <a:lnTo>
                      <a:pt x="17" y="22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10" y="24"/>
                    </a:lnTo>
                    <a:lnTo>
                      <a:pt x="13" y="18"/>
                    </a:lnTo>
                    <a:lnTo>
                      <a:pt x="10" y="24"/>
                    </a:lnTo>
                    <a:lnTo>
                      <a:pt x="12" y="27"/>
                    </a:lnTo>
                    <a:lnTo>
                      <a:pt x="14" y="27"/>
                    </a:lnTo>
                    <a:lnTo>
                      <a:pt x="17" y="25"/>
                    </a:lnTo>
                    <a:lnTo>
                      <a:pt x="17" y="22"/>
                    </a:lnTo>
                    <a:lnTo>
                      <a:pt x="13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7" name="Freeform 432"/>
              <p:cNvSpPr>
                <a:spLocks noChangeAspect="1"/>
              </p:cNvSpPr>
              <p:nvPr/>
            </p:nvSpPr>
            <p:spPr bwMode="auto">
              <a:xfrm>
                <a:off x="4266" y="3261"/>
                <a:ext cx="10" cy="1"/>
              </a:xfrm>
              <a:custGeom>
                <a:avLst/>
                <a:gdLst>
                  <a:gd name="T0" fmla="*/ 0 w 84"/>
                  <a:gd name="T1" fmla="*/ 0 h 10"/>
                  <a:gd name="T2" fmla="*/ 1 w 84"/>
                  <a:gd name="T3" fmla="*/ 1 h 10"/>
                  <a:gd name="T4" fmla="*/ 10 w 84"/>
                  <a:gd name="T5" fmla="*/ 1 h 10"/>
                  <a:gd name="T6" fmla="*/ 10 w 84"/>
                  <a:gd name="T7" fmla="*/ 0 h 10"/>
                  <a:gd name="T8" fmla="*/ 1 w 84"/>
                  <a:gd name="T9" fmla="*/ 0 h 10"/>
                  <a:gd name="T10" fmla="*/ 1 w 84"/>
                  <a:gd name="T11" fmla="*/ 1 h 10"/>
                  <a:gd name="T12" fmla="*/ 1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1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5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5" y="0"/>
                    </a:lnTo>
                    <a:lnTo>
                      <a:pt x="8" y="6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8" name="Freeform 433"/>
              <p:cNvSpPr>
                <a:spLocks noChangeAspect="1"/>
              </p:cNvSpPr>
              <p:nvPr/>
            </p:nvSpPr>
            <p:spPr bwMode="auto">
              <a:xfrm>
                <a:off x="4266" y="3258"/>
                <a:ext cx="2" cy="4"/>
              </a:xfrm>
              <a:custGeom>
                <a:avLst/>
                <a:gdLst>
                  <a:gd name="T0" fmla="*/ 2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2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2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2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2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09" name="Freeform 434"/>
              <p:cNvSpPr>
                <a:spLocks noChangeAspect="1"/>
              </p:cNvSpPr>
              <p:nvPr/>
            </p:nvSpPr>
            <p:spPr bwMode="auto">
              <a:xfrm>
                <a:off x="4257" y="3259"/>
                <a:ext cx="9" cy="3"/>
              </a:xfrm>
              <a:custGeom>
                <a:avLst/>
                <a:gdLst>
                  <a:gd name="T0" fmla="*/ 1 w 80"/>
                  <a:gd name="T1" fmla="*/ 0 h 22"/>
                  <a:gd name="T2" fmla="*/ 8 w 80"/>
                  <a:gd name="T3" fmla="*/ 0 h 22"/>
                  <a:gd name="T4" fmla="*/ 9 w 80"/>
                  <a:gd name="T5" fmla="*/ 3 h 22"/>
                  <a:gd name="T6" fmla="*/ 0 w 80"/>
                  <a:gd name="T7" fmla="*/ 3 h 22"/>
                  <a:gd name="T8" fmla="*/ 1 w 80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0" h="22">
                    <a:moveTo>
                      <a:pt x="8" y="0"/>
                    </a:moveTo>
                    <a:lnTo>
                      <a:pt x="70" y="0"/>
                    </a:lnTo>
                    <a:lnTo>
                      <a:pt x="80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0" name="Freeform 435"/>
              <p:cNvSpPr>
                <a:spLocks noChangeAspect="1"/>
              </p:cNvSpPr>
              <p:nvPr/>
            </p:nvSpPr>
            <p:spPr bwMode="auto">
              <a:xfrm>
                <a:off x="4257" y="3258"/>
                <a:ext cx="9" cy="2"/>
              </a:xfrm>
              <a:custGeom>
                <a:avLst/>
                <a:gdLst>
                  <a:gd name="T0" fmla="*/ 9 w 67"/>
                  <a:gd name="T1" fmla="*/ 1 h 9"/>
                  <a:gd name="T2" fmla="*/ 8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8 w 67"/>
                  <a:gd name="T9" fmla="*/ 2 h 9"/>
                  <a:gd name="T10" fmla="*/ 8 w 67"/>
                  <a:gd name="T11" fmla="*/ 1 h 9"/>
                  <a:gd name="T12" fmla="*/ 8 w 67"/>
                  <a:gd name="T13" fmla="*/ 2 h 9"/>
                  <a:gd name="T14" fmla="*/ 9 w 67"/>
                  <a:gd name="T15" fmla="*/ 2 h 9"/>
                  <a:gd name="T16" fmla="*/ 9 w 67"/>
                  <a:gd name="T17" fmla="*/ 1 h 9"/>
                  <a:gd name="T18" fmla="*/ 9 w 67"/>
                  <a:gd name="T19" fmla="*/ 0 h 9"/>
                  <a:gd name="T20" fmla="*/ 8 w 67"/>
                  <a:gd name="T21" fmla="*/ 0 h 9"/>
                  <a:gd name="T22" fmla="*/ 9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6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9" y="5"/>
                    </a:lnTo>
                    <a:lnTo>
                      <a:pt x="62" y="9"/>
                    </a:lnTo>
                    <a:lnTo>
                      <a:pt x="66" y="8"/>
                    </a:lnTo>
                    <a:lnTo>
                      <a:pt x="67" y="4"/>
                    </a:lnTo>
                    <a:lnTo>
                      <a:pt x="66" y="1"/>
                    </a:lnTo>
                    <a:lnTo>
                      <a:pt x="62" y="0"/>
                    </a:lnTo>
                    <a:lnTo>
                      <a:pt x="66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1" name="Freeform 436"/>
              <p:cNvSpPr>
                <a:spLocks noChangeAspect="1"/>
              </p:cNvSpPr>
              <p:nvPr/>
            </p:nvSpPr>
            <p:spPr bwMode="auto">
              <a:xfrm>
                <a:off x="4265" y="3259"/>
                <a:ext cx="2" cy="3"/>
              </a:xfrm>
              <a:custGeom>
                <a:avLst/>
                <a:gdLst>
                  <a:gd name="T0" fmla="*/ 2 w 16"/>
                  <a:gd name="T1" fmla="*/ 3 h 28"/>
                  <a:gd name="T2" fmla="*/ 2 w 16"/>
                  <a:gd name="T3" fmla="*/ 2 h 28"/>
                  <a:gd name="T4" fmla="*/ 1 w 16"/>
                  <a:gd name="T5" fmla="*/ 0 h 28"/>
                  <a:gd name="T6" fmla="*/ 0 w 16"/>
                  <a:gd name="T7" fmla="*/ 0 h 28"/>
                  <a:gd name="T8" fmla="*/ 1 w 16"/>
                  <a:gd name="T9" fmla="*/ 3 h 28"/>
                  <a:gd name="T10" fmla="*/ 2 w 16"/>
                  <a:gd name="T11" fmla="*/ 2 h 28"/>
                  <a:gd name="T12" fmla="*/ 1 w 16"/>
                  <a:gd name="T13" fmla="*/ 3 h 28"/>
                  <a:gd name="T14" fmla="*/ 2 w 16"/>
                  <a:gd name="T15" fmla="*/ 3 h 28"/>
                  <a:gd name="T16" fmla="*/ 2 w 16"/>
                  <a:gd name="T17" fmla="*/ 3 h 28"/>
                  <a:gd name="T18" fmla="*/ 2 w 16"/>
                  <a:gd name="T19" fmla="*/ 3 h 28"/>
                  <a:gd name="T20" fmla="*/ 2 w 16"/>
                  <a:gd name="T21" fmla="*/ 2 h 28"/>
                  <a:gd name="T22" fmla="*/ 2 w 16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" h="28">
                    <a:moveTo>
                      <a:pt x="13" y="28"/>
                    </a:moveTo>
                    <a:lnTo>
                      <a:pt x="16" y="22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9" y="24"/>
                    </a:lnTo>
                    <a:lnTo>
                      <a:pt x="13" y="18"/>
                    </a:lnTo>
                    <a:lnTo>
                      <a:pt x="9" y="24"/>
                    </a:lnTo>
                    <a:lnTo>
                      <a:pt x="12" y="27"/>
                    </a:lnTo>
                    <a:lnTo>
                      <a:pt x="14" y="27"/>
                    </a:lnTo>
                    <a:lnTo>
                      <a:pt x="16" y="25"/>
                    </a:lnTo>
                    <a:lnTo>
                      <a:pt x="16" y="22"/>
                    </a:lnTo>
                    <a:lnTo>
                      <a:pt x="13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2" name="Freeform 437"/>
              <p:cNvSpPr>
                <a:spLocks noChangeAspect="1"/>
              </p:cNvSpPr>
              <p:nvPr/>
            </p:nvSpPr>
            <p:spPr bwMode="auto">
              <a:xfrm>
                <a:off x="4256" y="3261"/>
                <a:ext cx="10" cy="1"/>
              </a:xfrm>
              <a:custGeom>
                <a:avLst/>
                <a:gdLst>
                  <a:gd name="T0" fmla="*/ 0 w 84"/>
                  <a:gd name="T1" fmla="*/ 0 h 10"/>
                  <a:gd name="T2" fmla="*/ 0 w 84"/>
                  <a:gd name="T3" fmla="*/ 1 h 10"/>
                  <a:gd name="T4" fmla="*/ 10 w 84"/>
                  <a:gd name="T5" fmla="*/ 1 h 10"/>
                  <a:gd name="T6" fmla="*/ 10 w 84"/>
                  <a:gd name="T7" fmla="*/ 0 h 10"/>
                  <a:gd name="T8" fmla="*/ 0 w 84"/>
                  <a:gd name="T9" fmla="*/ 0 h 10"/>
                  <a:gd name="T10" fmla="*/ 1 w 84"/>
                  <a:gd name="T11" fmla="*/ 1 h 10"/>
                  <a:gd name="T12" fmla="*/ 0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0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4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4" y="0"/>
                    </a:lnTo>
                    <a:lnTo>
                      <a:pt x="8" y="6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3" name="Freeform 438"/>
              <p:cNvSpPr>
                <a:spLocks noChangeAspect="1"/>
              </p:cNvSpPr>
              <p:nvPr/>
            </p:nvSpPr>
            <p:spPr bwMode="auto">
              <a:xfrm>
                <a:off x="4256" y="3258"/>
                <a:ext cx="2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1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1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1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1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4" name="Freeform 439"/>
              <p:cNvSpPr>
                <a:spLocks noChangeAspect="1"/>
              </p:cNvSpPr>
              <p:nvPr/>
            </p:nvSpPr>
            <p:spPr bwMode="auto">
              <a:xfrm>
                <a:off x="4247" y="3259"/>
                <a:ext cx="10" cy="3"/>
              </a:xfrm>
              <a:custGeom>
                <a:avLst/>
                <a:gdLst>
                  <a:gd name="T0" fmla="*/ 1 w 79"/>
                  <a:gd name="T1" fmla="*/ 0 h 22"/>
                  <a:gd name="T2" fmla="*/ 9 w 79"/>
                  <a:gd name="T3" fmla="*/ 0 h 22"/>
                  <a:gd name="T4" fmla="*/ 10 w 79"/>
                  <a:gd name="T5" fmla="*/ 3 h 22"/>
                  <a:gd name="T6" fmla="*/ 0 w 79"/>
                  <a:gd name="T7" fmla="*/ 3 h 22"/>
                  <a:gd name="T8" fmla="*/ 1 w 79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" h="22">
                    <a:moveTo>
                      <a:pt x="8" y="0"/>
                    </a:moveTo>
                    <a:lnTo>
                      <a:pt x="70" y="0"/>
                    </a:lnTo>
                    <a:lnTo>
                      <a:pt x="79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5" name="Freeform 440"/>
              <p:cNvSpPr>
                <a:spLocks noChangeAspect="1"/>
              </p:cNvSpPr>
              <p:nvPr/>
            </p:nvSpPr>
            <p:spPr bwMode="auto">
              <a:xfrm>
                <a:off x="4248" y="3258"/>
                <a:ext cx="8" cy="2"/>
              </a:xfrm>
              <a:custGeom>
                <a:avLst/>
                <a:gdLst>
                  <a:gd name="T0" fmla="*/ 8 w 67"/>
                  <a:gd name="T1" fmla="*/ 1 h 9"/>
                  <a:gd name="T2" fmla="*/ 7 w 67"/>
                  <a:gd name="T3" fmla="*/ 0 h 9"/>
                  <a:gd name="T4" fmla="*/ 0 w 67"/>
                  <a:gd name="T5" fmla="*/ 0 h 9"/>
                  <a:gd name="T6" fmla="*/ 0 w 67"/>
                  <a:gd name="T7" fmla="*/ 2 h 9"/>
                  <a:gd name="T8" fmla="*/ 7 w 67"/>
                  <a:gd name="T9" fmla="*/ 2 h 9"/>
                  <a:gd name="T10" fmla="*/ 7 w 67"/>
                  <a:gd name="T11" fmla="*/ 1 h 9"/>
                  <a:gd name="T12" fmla="*/ 7 w 67"/>
                  <a:gd name="T13" fmla="*/ 2 h 9"/>
                  <a:gd name="T14" fmla="*/ 8 w 67"/>
                  <a:gd name="T15" fmla="*/ 2 h 9"/>
                  <a:gd name="T16" fmla="*/ 8 w 67"/>
                  <a:gd name="T17" fmla="*/ 1 h 9"/>
                  <a:gd name="T18" fmla="*/ 8 w 67"/>
                  <a:gd name="T19" fmla="*/ 0 h 9"/>
                  <a:gd name="T20" fmla="*/ 7 w 67"/>
                  <a:gd name="T21" fmla="*/ 0 h 9"/>
                  <a:gd name="T22" fmla="*/ 8 w 67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7" h="9">
                    <a:moveTo>
                      <a:pt x="65" y="3"/>
                    </a:moveTo>
                    <a:lnTo>
                      <a:pt x="62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59" y="5"/>
                    </a:lnTo>
                    <a:lnTo>
                      <a:pt x="62" y="9"/>
                    </a:lnTo>
                    <a:lnTo>
                      <a:pt x="65" y="8"/>
                    </a:lnTo>
                    <a:lnTo>
                      <a:pt x="67" y="4"/>
                    </a:lnTo>
                    <a:lnTo>
                      <a:pt x="65" y="1"/>
                    </a:lnTo>
                    <a:lnTo>
                      <a:pt x="62" y="0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6" name="Freeform 441"/>
              <p:cNvSpPr>
                <a:spLocks noChangeAspect="1"/>
              </p:cNvSpPr>
              <p:nvPr/>
            </p:nvSpPr>
            <p:spPr bwMode="auto">
              <a:xfrm>
                <a:off x="4255" y="3259"/>
                <a:ext cx="2" cy="3"/>
              </a:xfrm>
              <a:custGeom>
                <a:avLst/>
                <a:gdLst>
                  <a:gd name="T0" fmla="*/ 2 w 16"/>
                  <a:gd name="T1" fmla="*/ 3 h 28"/>
                  <a:gd name="T2" fmla="*/ 2 w 16"/>
                  <a:gd name="T3" fmla="*/ 2 h 28"/>
                  <a:gd name="T4" fmla="*/ 1 w 16"/>
                  <a:gd name="T5" fmla="*/ 0 h 28"/>
                  <a:gd name="T6" fmla="*/ 0 w 16"/>
                  <a:gd name="T7" fmla="*/ 0 h 28"/>
                  <a:gd name="T8" fmla="*/ 1 w 16"/>
                  <a:gd name="T9" fmla="*/ 3 h 28"/>
                  <a:gd name="T10" fmla="*/ 2 w 16"/>
                  <a:gd name="T11" fmla="*/ 2 h 28"/>
                  <a:gd name="T12" fmla="*/ 1 w 16"/>
                  <a:gd name="T13" fmla="*/ 3 h 28"/>
                  <a:gd name="T14" fmla="*/ 1 w 16"/>
                  <a:gd name="T15" fmla="*/ 3 h 28"/>
                  <a:gd name="T16" fmla="*/ 2 w 16"/>
                  <a:gd name="T17" fmla="*/ 3 h 28"/>
                  <a:gd name="T18" fmla="*/ 2 w 16"/>
                  <a:gd name="T19" fmla="*/ 3 h 28"/>
                  <a:gd name="T20" fmla="*/ 2 w 16"/>
                  <a:gd name="T21" fmla="*/ 2 h 28"/>
                  <a:gd name="T22" fmla="*/ 2 w 16"/>
                  <a:gd name="T23" fmla="*/ 3 h 2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6" h="28">
                    <a:moveTo>
                      <a:pt x="12" y="28"/>
                    </a:moveTo>
                    <a:lnTo>
                      <a:pt x="16" y="22"/>
                    </a:lnTo>
                    <a:lnTo>
                      <a:pt x="6" y="0"/>
                    </a:lnTo>
                    <a:lnTo>
                      <a:pt x="0" y="2"/>
                    </a:lnTo>
                    <a:lnTo>
                      <a:pt x="9" y="24"/>
                    </a:lnTo>
                    <a:lnTo>
                      <a:pt x="12" y="18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3" y="27"/>
                    </a:lnTo>
                    <a:lnTo>
                      <a:pt x="16" y="25"/>
                    </a:lnTo>
                    <a:lnTo>
                      <a:pt x="16" y="22"/>
                    </a:lnTo>
                    <a:lnTo>
                      <a:pt x="12" y="2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7" name="Freeform 442"/>
              <p:cNvSpPr>
                <a:spLocks noChangeAspect="1"/>
              </p:cNvSpPr>
              <p:nvPr/>
            </p:nvSpPr>
            <p:spPr bwMode="auto">
              <a:xfrm>
                <a:off x="4246" y="3261"/>
                <a:ext cx="11" cy="1"/>
              </a:xfrm>
              <a:custGeom>
                <a:avLst/>
                <a:gdLst>
                  <a:gd name="T0" fmla="*/ 0 w 84"/>
                  <a:gd name="T1" fmla="*/ 0 h 10"/>
                  <a:gd name="T2" fmla="*/ 1 w 84"/>
                  <a:gd name="T3" fmla="*/ 1 h 10"/>
                  <a:gd name="T4" fmla="*/ 11 w 84"/>
                  <a:gd name="T5" fmla="*/ 1 h 10"/>
                  <a:gd name="T6" fmla="*/ 11 w 84"/>
                  <a:gd name="T7" fmla="*/ 0 h 10"/>
                  <a:gd name="T8" fmla="*/ 1 w 84"/>
                  <a:gd name="T9" fmla="*/ 0 h 10"/>
                  <a:gd name="T10" fmla="*/ 1 w 84"/>
                  <a:gd name="T11" fmla="*/ 1 h 10"/>
                  <a:gd name="T12" fmla="*/ 1 w 84"/>
                  <a:gd name="T13" fmla="*/ 0 h 10"/>
                  <a:gd name="T14" fmla="*/ 0 w 84"/>
                  <a:gd name="T15" fmla="*/ 0 h 10"/>
                  <a:gd name="T16" fmla="*/ 0 w 84"/>
                  <a:gd name="T17" fmla="*/ 1 h 10"/>
                  <a:gd name="T18" fmla="*/ 0 w 84"/>
                  <a:gd name="T19" fmla="*/ 1 h 10"/>
                  <a:gd name="T20" fmla="*/ 1 w 84"/>
                  <a:gd name="T21" fmla="*/ 1 h 10"/>
                  <a:gd name="T22" fmla="*/ 0 w 84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4" h="10">
                    <a:moveTo>
                      <a:pt x="1" y="4"/>
                    </a:moveTo>
                    <a:lnTo>
                      <a:pt x="5" y="10"/>
                    </a:lnTo>
                    <a:lnTo>
                      <a:pt x="84" y="10"/>
                    </a:lnTo>
                    <a:lnTo>
                      <a:pt x="84" y="0"/>
                    </a:lnTo>
                    <a:lnTo>
                      <a:pt x="5" y="0"/>
                    </a:lnTo>
                    <a:lnTo>
                      <a:pt x="8" y="6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5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8" name="Freeform 443"/>
              <p:cNvSpPr>
                <a:spLocks noChangeAspect="1"/>
              </p:cNvSpPr>
              <p:nvPr/>
            </p:nvSpPr>
            <p:spPr bwMode="auto">
              <a:xfrm>
                <a:off x="4247" y="3258"/>
                <a:ext cx="1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0 w 15"/>
                  <a:gd name="T7" fmla="*/ 4 h 27"/>
                  <a:gd name="T8" fmla="*/ 1 w 15"/>
                  <a:gd name="T9" fmla="*/ 1 h 27"/>
                  <a:gd name="T10" fmla="*/ 1 w 15"/>
                  <a:gd name="T11" fmla="*/ 1 h 27"/>
                  <a:gd name="T12" fmla="*/ 1 w 15"/>
                  <a:gd name="T13" fmla="*/ 1 h 27"/>
                  <a:gd name="T14" fmla="*/ 1 w 15"/>
                  <a:gd name="T15" fmla="*/ 0 h 27"/>
                  <a:gd name="T16" fmla="*/ 1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2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2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8" y="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19" name="Freeform 444"/>
              <p:cNvSpPr>
                <a:spLocks noChangeAspect="1"/>
              </p:cNvSpPr>
              <p:nvPr/>
            </p:nvSpPr>
            <p:spPr bwMode="auto">
              <a:xfrm>
                <a:off x="4276" y="3259"/>
                <a:ext cx="92" cy="3"/>
              </a:xfrm>
              <a:custGeom>
                <a:avLst/>
                <a:gdLst>
                  <a:gd name="T0" fmla="*/ 1 w 773"/>
                  <a:gd name="T1" fmla="*/ 0 h 22"/>
                  <a:gd name="T2" fmla="*/ 91 w 773"/>
                  <a:gd name="T3" fmla="*/ 0 h 22"/>
                  <a:gd name="T4" fmla="*/ 92 w 773"/>
                  <a:gd name="T5" fmla="*/ 3 h 22"/>
                  <a:gd name="T6" fmla="*/ 0 w 773"/>
                  <a:gd name="T7" fmla="*/ 3 h 22"/>
                  <a:gd name="T8" fmla="*/ 1 w 773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73" h="22">
                    <a:moveTo>
                      <a:pt x="8" y="0"/>
                    </a:moveTo>
                    <a:lnTo>
                      <a:pt x="765" y="0"/>
                    </a:lnTo>
                    <a:lnTo>
                      <a:pt x="773" y="22"/>
                    </a:lnTo>
                    <a:lnTo>
                      <a:pt x="0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3602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0" name="Freeform 445"/>
              <p:cNvSpPr>
                <a:spLocks noChangeAspect="1"/>
              </p:cNvSpPr>
              <p:nvPr/>
            </p:nvSpPr>
            <p:spPr bwMode="auto">
              <a:xfrm>
                <a:off x="4277" y="3258"/>
                <a:ext cx="91" cy="2"/>
              </a:xfrm>
              <a:custGeom>
                <a:avLst/>
                <a:gdLst>
                  <a:gd name="T0" fmla="*/ 91 w 761"/>
                  <a:gd name="T1" fmla="*/ 1 h 9"/>
                  <a:gd name="T2" fmla="*/ 91 w 761"/>
                  <a:gd name="T3" fmla="*/ 0 h 9"/>
                  <a:gd name="T4" fmla="*/ 0 w 761"/>
                  <a:gd name="T5" fmla="*/ 0 h 9"/>
                  <a:gd name="T6" fmla="*/ 0 w 761"/>
                  <a:gd name="T7" fmla="*/ 2 h 9"/>
                  <a:gd name="T8" fmla="*/ 91 w 761"/>
                  <a:gd name="T9" fmla="*/ 2 h 9"/>
                  <a:gd name="T10" fmla="*/ 90 w 761"/>
                  <a:gd name="T11" fmla="*/ 1 h 9"/>
                  <a:gd name="T12" fmla="*/ 91 w 761"/>
                  <a:gd name="T13" fmla="*/ 2 h 9"/>
                  <a:gd name="T14" fmla="*/ 91 w 761"/>
                  <a:gd name="T15" fmla="*/ 2 h 9"/>
                  <a:gd name="T16" fmla="*/ 91 w 761"/>
                  <a:gd name="T17" fmla="*/ 1 h 9"/>
                  <a:gd name="T18" fmla="*/ 91 w 761"/>
                  <a:gd name="T19" fmla="*/ 0 h 9"/>
                  <a:gd name="T20" fmla="*/ 91 w 761"/>
                  <a:gd name="T21" fmla="*/ 0 h 9"/>
                  <a:gd name="T22" fmla="*/ 91 w 761"/>
                  <a:gd name="T23" fmla="*/ 1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61" h="9">
                    <a:moveTo>
                      <a:pt x="760" y="3"/>
                    </a:moveTo>
                    <a:lnTo>
                      <a:pt x="757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757" y="9"/>
                    </a:lnTo>
                    <a:lnTo>
                      <a:pt x="753" y="5"/>
                    </a:lnTo>
                    <a:lnTo>
                      <a:pt x="757" y="9"/>
                    </a:lnTo>
                    <a:lnTo>
                      <a:pt x="760" y="8"/>
                    </a:lnTo>
                    <a:lnTo>
                      <a:pt x="761" y="4"/>
                    </a:lnTo>
                    <a:lnTo>
                      <a:pt x="760" y="1"/>
                    </a:lnTo>
                    <a:lnTo>
                      <a:pt x="757" y="0"/>
                    </a:lnTo>
                    <a:lnTo>
                      <a:pt x="760" y="3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1" name="Freeform 446"/>
              <p:cNvSpPr>
                <a:spLocks noChangeAspect="1"/>
              </p:cNvSpPr>
              <p:nvPr/>
            </p:nvSpPr>
            <p:spPr bwMode="auto">
              <a:xfrm>
                <a:off x="4275" y="3261"/>
                <a:ext cx="93" cy="1"/>
              </a:xfrm>
              <a:custGeom>
                <a:avLst/>
                <a:gdLst>
                  <a:gd name="T0" fmla="*/ 0 w 777"/>
                  <a:gd name="T1" fmla="*/ 0 h 10"/>
                  <a:gd name="T2" fmla="*/ 0 w 777"/>
                  <a:gd name="T3" fmla="*/ 1 h 10"/>
                  <a:gd name="T4" fmla="*/ 93 w 777"/>
                  <a:gd name="T5" fmla="*/ 1 h 10"/>
                  <a:gd name="T6" fmla="*/ 93 w 777"/>
                  <a:gd name="T7" fmla="*/ 0 h 10"/>
                  <a:gd name="T8" fmla="*/ 0 w 777"/>
                  <a:gd name="T9" fmla="*/ 0 h 10"/>
                  <a:gd name="T10" fmla="*/ 1 w 777"/>
                  <a:gd name="T11" fmla="*/ 1 h 10"/>
                  <a:gd name="T12" fmla="*/ 0 w 777"/>
                  <a:gd name="T13" fmla="*/ 0 h 10"/>
                  <a:gd name="T14" fmla="*/ 0 w 777"/>
                  <a:gd name="T15" fmla="*/ 0 h 10"/>
                  <a:gd name="T16" fmla="*/ 0 w 777"/>
                  <a:gd name="T17" fmla="*/ 1 h 10"/>
                  <a:gd name="T18" fmla="*/ 0 w 777"/>
                  <a:gd name="T19" fmla="*/ 1 h 10"/>
                  <a:gd name="T20" fmla="*/ 0 w 777"/>
                  <a:gd name="T21" fmla="*/ 1 h 10"/>
                  <a:gd name="T22" fmla="*/ 0 w 777"/>
                  <a:gd name="T23" fmla="*/ 0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77" h="10">
                    <a:moveTo>
                      <a:pt x="1" y="4"/>
                    </a:moveTo>
                    <a:lnTo>
                      <a:pt x="4" y="10"/>
                    </a:lnTo>
                    <a:lnTo>
                      <a:pt x="777" y="10"/>
                    </a:lnTo>
                    <a:lnTo>
                      <a:pt x="777" y="0"/>
                    </a:lnTo>
                    <a:lnTo>
                      <a:pt x="4" y="0"/>
                    </a:lnTo>
                    <a:lnTo>
                      <a:pt x="8" y="6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1" y="9"/>
                    </a:lnTo>
                    <a:lnTo>
                      <a:pt x="4" y="1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22" name="Freeform 447"/>
              <p:cNvSpPr>
                <a:spLocks noChangeAspect="1"/>
              </p:cNvSpPr>
              <p:nvPr/>
            </p:nvSpPr>
            <p:spPr bwMode="auto">
              <a:xfrm>
                <a:off x="4275" y="3258"/>
                <a:ext cx="2" cy="4"/>
              </a:xfrm>
              <a:custGeom>
                <a:avLst/>
                <a:gdLst>
                  <a:gd name="T0" fmla="*/ 1 w 15"/>
                  <a:gd name="T1" fmla="*/ 0 h 27"/>
                  <a:gd name="T2" fmla="*/ 1 w 15"/>
                  <a:gd name="T3" fmla="*/ 0 h 27"/>
                  <a:gd name="T4" fmla="*/ 0 w 15"/>
                  <a:gd name="T5" fmla="*/ 4 h 27"/>
                  <a:gd name="T6" fmla="*/ 1 w 15"/>
                  <a:gd name="T7" fmla="*/ 4 h 27"/>
                  <a:gd name="T8" fmla="*/ 2 w 15"/>
                  <a:gd name="T9" fmla="*/ 1 h 27"/>
                  <a:gd name="T10" fmla="*/ 1 w 15"/>
                  <a:gd name="T11" fmla="*/ 1 h 27"/>
                  <a:gd name="T12" fmla="*/ 2 w 15"/>
                  <a:gd name="T13" fmla="*/ 1 h 27"/>
                  <a:gd name="T14" fmla="*/ 2 w 15"/>
                  <a:gd name="T15" fmla="*/ 0 h 27"/>
                  <a:gd name="T16" fmla="*/ 2 w 15"/>
                  <a:gd name="T17" fmla="*/ 0 h 27"/>
                  <a:gd name="T18" fmla="*/ 1 w 15"/>
                  <a:gd name="T19" fmla="*/ 0 h 27"/>
                  <a:gd name="T20" fmla="*/ 1 w 15"/>
                  <a:gd name="T21" fmla="*/ 0 h 27"/>
                  <a:gd name="T22" fmla="*/ 1 w 15"/>
                  <a:gd name="T23" fmla="*/ 0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27">
                    <a:moveTo>
                      <a:pt x="11" y="0"/>
                    </a:moveTo>
                    <a:lnTo>
                      <a:pt x="8" y="3"/>
                    </a:lnTo>
                    <a:lnTo>
                      <a:pt x="0" y="25"/>
                    </a:lnTo>
                    <a:lnTo>
                      <a:pt x="7" y="27"/>
                    </a:lnTo>
                    <a:lnTo>
                      <a:pt x="15" y="5"/>
                    </a:lnTo>
                    <a:lnTo>
                      <a:pt x="11" y="9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1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2453608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03" name="Text Box 448"/>
            <p:cNvSpPr txBox="1">
              <a:spLocks noChangeArrowheads="1"/>
            </p:cNvSpPr>
            <p:nvPr/>
          </p:nvSpPr>
          <p:spPr bwMode="auto">
            <a:xfrm>
              <a:off x="4432" y="2593"/>
              <a:ext cx="122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/>
                <a:t>Report</a:t>
              </a:r>
              <a:br>
                <a:rPr lang="en-US"/>
              </a:br>
              <a:r>
                <a:rPr lang="en-US"/>
                <a:t>Viewer</a:t>
              </a:r>
            </a:p>
          </p:txBody>
        </p:sp>
      </p:grpSp>
      <p:sp>
        <p:nvSpPr>
          <p:cNvPr id="22537" name="Text Box 449"/>
          <p:cNvSpPr txBox="1">
            <a:spLocks noChangeArrowheads="1"/>
          </p:cNvSpPr>
          <p:nvPr/>
        </p:nvSpPr>
        <p:spPr bwMode="auto">
          <a:xfrm>
            <a:off x="6003925" y="2497138"/>
            <a:ext cx="2532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/>
              <a:t>Client</a:t>
            </a:r>
          </a:p>
        </p:txBody>
      </p:sp>
      <p:sp>
        <p:nvSpPr>
          <p:cNvPr id="22538" name="Line 450"/>
          <p:cNvSpPr>
            <a:spLocks noChangeShapeType="1"/>
          </p:cNvSpPr>
          <p:nvPr/>
        </p:nvSpPr>
        <p:spPr bwMode="auto">
          <a:xfrm>
            <a:off x="5184775" y="4078288"/>
            <a:ext cx="10572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9" name="Rectangle 451"/>
          <p:cNvSpPr>
            <a:spLocks noChangeArrowheads="1"/>
          </p:cNvSpPr>
          <p:nvPr/>
        </p:nvSpPr>
        <p:spPr bwMode="auto">
          <a:xfrm>
            <a:off x="3506788" y="3832225"/>
            <a:ext cx="1162050" cy="795338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2540" name="Line 452"/>
          <p:cNvSpPr>
            <a:spLocks noChangeShapeType="1"/>
          </p:cNvSpPr>
          <p:nvPr/>
        </p:nvSpPr>
        <p:spPr bwMode="auto">
          <a:xfrm>
            <a:off x="2819400" y="2344738"/>
            <a:ext cx="0" cy="3276600"/>
          </a:xfrm>
          <a:prstGeom prst="line">
            <a:avLst/>
          </a:prstGeom>
          <a:noFill/>
          <a:ln w="9525">
            <a:solidFill>
              <a:schemeClr val="accent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1" name="Text Box 453"/>
          <p:cNvSpPr txBox="1">
            <a:spLocks noChangeArrowheads="1"/>
          </p:cNvSpPr>
          <p:nvPr/>
        </p:nvSpPr>
        <p:spPr bwMode="auto">
          <a:xfrm>
            <a:off x="3021013" y="2497138"/>
            <a:ext cx="2532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/>
              <a:t>MDBMS Server</a:t>
            </a:r>
          </a:p>
        </p:txBody>
      </p:sp>
      <p:grpSp>
        <p:nvGrpSpPr>
          <p:cNvPr id="22542" name="Group 454"/>
          <p:cNvGrpSpPr>
            <a:grpSpLocks noChangeAspect="1"/>
          </p:cNvGrpSpPr>
          <p:nvPr/>
        </p:nvGrpSpPr>
        <p:grpSpPr bwMode="auto">
          <a:xfrm>
            <a:off x="3743325" y="3397250"/>
            <a:ext cx="1373188" cy="1266825"/>
            <a:chOff x="2453" y="2252"/>
            <a:chExt cx="677" cy="687"/>
          </a:xfrm>
        </p:grpSpPr>
        <p:grpSp>
          <p:nvGrpSpPr>
            <p:cNvPr id="22590" name="Group 455"/>
            <p:cNvGrpSpPr>
              <a:grpSpLocks noChangeAspect="1"/>
            </p:cNvGrpSpPr>
            <p:nvPr/>
          </p:nvGrpSpPr>
          <p:grpSpPr bwMode="auto">
            <a:xfrm>
              <a:off x="2453" y="2252"/>
              <a:ext cx="272" cy="687"/>
              <a:chOff x="2361" y="2252"/>
              <a:chExt cx="272" cy="687"/>
            </a:xfrm>
          </p:grpSpPr>
          <p:sp>
            <p:nvSpPr>
              <p:cNvPr id="22599" name="AutoShape 456"/>
              <p:cNvSpPr>
                <a:spLocks noChangeAspect="1" noChangeArrowheads="1"/>
              </p:cNvSpPr>
              <p:nvPr/>
            </p:nvSpPr>
            <p:spPr bwMode="auto">
              <a:xfrm>
                <a:off x="2361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600" name="AutoShape 457"/>
              <p:cNvSpPr>
                <a:spLocks noChangeAspect="1" noChangeArrowheads="1"/>
              </p:cNvSpPr>
              <p:nvPr/>
            </p:nvSpPr>
            <p:spPr bwMode="auto">
              <a:xfrm>
                <a:off x="2361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601" name="AutoShape 458"/>
              <p:cNvSpPr>
                <a:spLocks noChangeAspect="1" noChangeArrowheads="1"/>
              </p:cNvSpPr>
              <p:nvPr/>
            </p:nvSpPr>
            <p:spPr bwMode="auto">
              <a:xfrm>
                <a:off x="2361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91" name="Group 459"/>
            <p:cNvGrpSpPr>
              <a:grpSpLocks noChangeAspect="1"/>
            </p:cNvGrpSpPr>
            <p:nvPr/>
          </p:nvGrpSpPr>
          <p:grpSpPr bwMode="auto">
            <a:xfrm>
              <a:off x="2657" y="2252"/>
              <a:ext cx="272" cy="687"/>
              <a:chOff x="2609" y="2252"/>
              <a:chExt cx="272" cy="687"/>
            </a:xfrm>
          </p:grpSpPr>
          <p:sp>
            <p:nvSpPr>
              <p:cNvPr id="22596" name="AutoShape 460"/>
              <p:cNvSpPr>
                <a:spLocks noChangeAspect="1" noChangeArrowheads="1"/>
              </p:cNvSpPr>
              <p:nvPr/>
            </p:nvSpPr>
            <p:spPr bwMode="auto">
              <a:xfrm>
                <a:off x="2609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97" name="AutoShape 461"/>
              <p:cNvSpPr>
                <a:spLocks noChangeAspect="1" noChangeArrowheads="1"/>
              </p:cNvSpPr>
              <p:nvPr/>
            </p:nvSpPr>
            <p:spPr bwMode="auto">
              <a:xfrm>
                <a:off x="2609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98" name="AutoShape 462"/>
              <p:cNvSpPr>
                <a:spLocks noChangeAspect="1" noChangeArrowheads="1"/>
              </p:cNvSpPr>
              <p:nvPr/>
            </p:nvSpPr>
            <p:spPr bwMode="auto">
              <a:xfrm>
                <a:off x="2609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92" name="Group 463"/>
            <p:cNvGrpSpPr>
              <a:grpSpLocks noChangeAspect="1"/>
            </p:cNvGrpSpPr>
            <p:nvPr/>
          </p:nvGrpSpPr>
          <p:grpSpPr bwMode="auto">
            <a:xfrm>
              <a:off x="2858" y="2252"/>
              <a:ext cx="272" cy="687"/>
              <a:chOff x="2902" y="2252"/>
              <a:chExt cx="272" cy="687"/>
            </a:xfrm>
          </p:grpSpPr>
          <p:sp>
            <p:nvSpPr>
              <p:cNvPr id="22593" name="AutoShape 464"/>
              <p:cNvSpPr>
                <a:spLocks noChangeAspect="1" noChangeArrowheads="1"/>
              </p:cNvSpPr>
              <p:nvPr/>
            </p:nvSpPr>
            <p:spPr bwMode="auto">
              <a:xfrm>
                <a:off x="2902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94" name="AutoShape 465"/>
              <p:cNvSpPr>
                <a:spLocks noChangeAspect="1" noChangeArrowheads="1"/>
              </p:cNvSpPr>
              <p:nvPr/>
            </p:nvSpPr>
            <p:spPr bwMode="auto">
              <a:xfrm>
                <a:off x="2902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95" name="AutoShape 466"/>
              <p:cNvSpPr>
                <a:spLocks noChangeAspect="1" noChangeArrowheads="1"/>
              </p:cNvSpPr>
              <p:nvPr/>
            </p:nvSpPr>
            <p:spPr bwMode="auto">
              <a:xfrm>
                <a:off x="2902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</p:grpSp>
      <p:grpSp>
        <p:nvGrpSpPr>
          <p:cNvPr id="22543" name="Group 467"/>
          <p:cNvGrpSpPr>
            <a:grpSpLocks noChangeAspect="1"/>
          </p:cNvGrpSpPr>
          <p:nvPr/>
        </p:nvGrpSpPr>
        <p:grpSpPr bwMode="auto">
          <a:xfrm>
            <a:off x="3613150" y="3522663"/>
            <a:ext cx="1373188" cy="1266825"/>
            <a:chOff x="2453" y="2252"/>
            <a:chExt cx="677" cy="687"/>
          </a:xfrm>
        </p:grpSpPr>
        <p:grpSp>
          <p:nvGrpSpPr>
            <p:cNvPr id="22578" name="Group 468"/>
            <p:cNvGrpSpPr>
              <a:grpSpLocks noChangeAspect="1"/>
            </p:cNvGrpSpPr>
            <p:nvPr/>
          </p:nvGrpSpPr>
          <p:grpSpPr bwMode="auto">
            <a:xfrm>
              <a:off x="2453" y="2252"/>
              <a:ext cx="272" cy="687"/>
              <a:chOff x="2361" y="2252"/>
              <a:chExt cx="272" cy="687"/>
            </a:xfrm>
          </p:grpSpPr>
          <p:sp>
            <p:nvSpPr>
              <p:cNvPr id="22587" name="AutoShape 469"/>
              <p:cNvSpPr>
                <a:spLocks noChangeAspect="1" noChangeArrowheads="1"/>
              </p:cNvSpPr>
              <p:nvPr/>
            </p:nvSpPr>
            <p:spPr bwMode="auto">
              <a:xfrm>
                <a:off x="2361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8" name="AutoShape 470"/>
              <p:cNvSpPr>
                <a:spLocks noChangeAspect="1" noChangeArrowheads="1"/>
              </p:cNvSpPr>
              <p:nvPr/>
            </p:nvSpPr>
            <p:spPr bwMode="auto">
              <a:xfrm>
                <a:off x="2361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9" name="AutoShape 471"/>
              <p:cNvSpPr>
                <a:spLocks noChangeAspect="1" noChangeArrowheads="1"/>
              </p:cNvSpPr>
              <p:nvPr/>
            </p:nvSpPr>
            <p:spPr bwMode="auto">
              <a:xfrm>
                <a:off x="2361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79" name="Group 472"/>
            <p:cNvGrpSpPr>
              <a:grpSpLocks noChangeAspect="1"/>
            </p:cNvGrpSpPr>
            <p:nvPr/>
          </p:nvGrpSpPr>
          <p:grpSpPr bwMode="auto">
            <a:xfrm>
              <a:off x="2657" y="2252"/>
              <a:ext cx="272" cy="687"/>
              <a:chOff x="2609" y="2252"/>
              <a:chExt cx="272" cy="687"/>
            </a:xfrm>
          </p:grpSpPr>
          <p:sp>
            <p:nvSpPr>
              <p:cNvPr id="22584" name="AutoShape 473"/>
              <p:cNvSpPr>
                <a:spLocks noChangeAspect="1" noChangeArrowheads="1"/>
              </p:cNvSpPr>
              <p:nvPr/>
            </p:nvSpPr>
            <p:spPr bwMode="auto">
              <a:xfrm>
                <a:off x="2609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5" name="AutoShape 474"/>
              <p:cNvSpPr>
                <a:spLocks noChangeAspect="1" noChangeArrowheads="1"/>
              </p:cNvSpPr>
              <p:nvPr/>
            </p:nvSpPr>
            <p:spPr bwMode="auto">
              <a:xfrm>
                <a:off x="2609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6" name="AutoShape 475"/>
              <p:cNvSpPr>
                <a:spLocks noChangeAspect="1" noChangeArrowheads="1"/>
              </p:cNvSpPr>
              <p:nvPr/>
            </p:nvSpPr>
            <p:spPr bwMode="auto">
              <a:xfrm>
                <a:off x="2609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80" name="Group 476"/>
            <p:cNvGrpSpPr>
              <a:grpSpLocks noChangeAspect="1"/>
            </p:cNvGrpSpPr>
            <p:nvPr/>
          </p:nvGrpSpPr>
          <p:grpSpPr bwMode="auto">
            <a:xfrm>
              <a:off x="2858" y="2252"/>
              <a:ext cx="272" cy="687"/>
              <a:chOff x="2902" y="2252"/>
              <a:chExt cx="272" cy="687"/>
            </a:xfrm>
          </p:grpSpPr>
          <p:sp>
            <p:nvSpPr>
              <p:cNvPr id="22581" name="AutoShape 477"/>
              <p:cNvSpPr>
                <a:spLocks noChangeAspect="1" noChangeArrowheads="1"/>
              </p:cNvSpPr>
              <p:nvPr/>
            </p:nvSpPr>
            <p:spPr bwMode="auto">
              <a:xfrm>
                <a:off x="2902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2" name="AutoShape 478"/>
              <p:cNvSpPr>
                <a:spLocks noChangeAspect="1" noChangeArrowheads="1"/>
              </p:cNvSpPr>
              <p:nvPr/>
            </p:nvSpPr>
            <p:spPr bwMode="auto">
              <a:xfrm>
                <a:off x="2902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83" name="AutoShape 479"/>
              <p:cNvSpPr>
                <a:spLocks noChangeAspect="1" noChangeArrowheads="1"/>
              </p:cNvSpPr>
              <p:nvPr/>
            </p:nvSpPr>
            <p:spPr bwMode="auto">
              <a:xfrm>
                <a:off x="2902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</p:grpSp>
      <p:grpSp>
        <p:nvGrpSpPr>
          <p:cNvPr id="22544" name="Group 480"/>
          <p:cNvGrpSpPr>
            <a:grpSpLocks noChangeAspect="1"/>
          </p:cNvGrpSpPr>
          <p:nvPr/>
        </p:nvGrpSpPr>
        <p:grpSpPr bwMode="auto">
          <a:xfrm>
            <a:off x="3482975" y="3648075"/>
            <a:ext cx="1373188" cy="1266825"/>
            <a:chOff x="2453" y="2252"/>
            <a:chExt cx="677" cy="687"/>
          </a:xfrm>
        </p:grpSpPr>
        <p:grpSp>
          <p:nvGrpSpPr>
            <p:cNvPr id="22566" name="Group 481"/>
            <p:cNvGrpSpPr>
              <a:grpSpLocks noChangeAspect="1"/>
            </p:cNvGrpSpPr>
            <p:nvPr/>
          </p:nvGrpSpPr>
          <p:grpSpPr bwMode="auto">
            <a:xfrm>
              <a:off x="2453" y="2252"/>
              <a:ext cx="272" cy="687"/>
              <a:chOff x="2361" y="2252"/>
              <a:chExt cx="272" cy="687"/>
            </a:xfrm>
          </p:grpSpPr>
          <p:sp>
            <p:nvSpPr>
              <p:cNvPr id="22575" name="AutoShape 482"/>
              <p:cNvSpPr>
                <a:spLocks noChangeAspect="1" noChangeArrowheads="1"/>
              </p:cNvSpPr>
              <p:nvPr/>
            </p:nvSpPr>
            <p:spPr bwMode="auto">
              <a:xfrm>
                <a:off x="2361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6" name="AutoShape 483"/>
              <p:cNvSpPr>
                <a:spLocks noChangeAspect="1" noChangeArrowheads="1"/>
              </p:cNvSpPr>
              <p:nvPr/>
            </p:nvSpPr>
            <p:spPr bwMode="auto">
              <a:xfrm>
                <a:off x="2361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7" name="AutoShape 484"/>
              <p:cNvSpPr>
                <a:spLocks noChangeAspect="1" noChangeArrowheads="1"/>
              </p:cNvSpPr>
              <p:nvPr/>
            </p:nvSpPr>
            <p:spPr bwMode="auto">
              <a:xfrm>
                <a:off x="2361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67" name="Group 485"/>
            <p:cNvGrpSpPr>
              <a:grpSpLocks noChangeAspect="1"/>
            </p:cNvGrpSpPr>
            <p:nvPr/>
          </p:nvGrpSpPr>
          <p:grpSpPr bwMode="auto">
            <a:xfrm>
              <a:off x="2657" y="2252"/>
              <a:ext cx="272" cy="687"/>
              <a:chOff x="2609" y="2252"/>
              <a:chExt cx="272" cy="687"/>
            </a:xfrm>
          </p:grpSpPr>
          <p:sp>
            <p:nvSpPr>
              <p:cNvPr id="22572" name="AutoShape 486"/>
              <p:cNvSpPr>
                <a:spLocks noChangeAspect="1" noChangeArrowheads="1"/>
              </p:cNvSpPr>
              <p:nvPr/>
            </p:nvSpPr>
            <p:spPr bwMode="auto">
              <a:xfrm>
                <a:off x="2609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3" name="AutoShape 487"/>
              <p:cNvSpPr>
                <a:spLocks noChangeAspect="1" noChangeArrowheads="1"/>
              </p:cNvSpPr>
              <p:nvPr/>
            </p:nvSpPr>
            <p:spPr bwMode="auto">
              <a:xfrm>
                <a:off x="2609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4" name="AutoShape 488"/>
              <p:cNvSpPr>
                <a:spLocks noChangeAspect="1" noChangeArrowheads="1"/>
              </p:cNvSpPr>
              <p:nvPr/>
            </p:nvSpPr>
            <p:spPr bwMode="auto">
              <a:xfrm>
                <a:off x="2609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  <p:grpSp>
          <p:nvGrpSpPr>
            <p:cNvPr id="22568" name="Group 489"/>
            <p:cNvGrpSpPr>
              <a:grpSpLocks noChangeAspect="1"/>
            </p:cNvGrpSpPr>
            <p:nvPr/>
          </p:nvGrpSpPr>
          <p:grpSpPr bwMode="auto">
            <a:xfrm>
              <a:off x="2858" y="2252"/>
              <a:ext cx="272" cy="687"/>
              <a:chOff x="2902" y="2252"/>
              <a:chExt cx="272" cy="687"/>
            </a:xfrm>
          </p:grpSpPr>
          <p:sp>
            <p:nvSpPr>
              <p:cNvPr id="22569" name="AutoShape 490"/>
              <p:cNvSpPr>
                <a:spLocks noChangeAspect="1" noChangeArrowheads="1"/>
              </p:cNvSpPr>
              <p:nvPr/>
            </p:nvSpPr>
            <p:spPr bwMode="auto">
              <a:xfrm>
                <a:off x="2902" y="2667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0" name="AutoShape 491"/>
              <p:cNvSpPr>
                <a:spLocks noChangeAspect="1" noChangeArrowheads="1"/>
              </p:cNvSpPr>
              <p:nvPr/>
            </p:nvSpPr>
            <p:spPr bwMode="auto">
              <a:xfrm>
                <a:off x="2902" y="2459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22571" name="AutoShape 492"/>
              <p:cNvSpPr>
                <a:spLocks noChangeAspect="1" noChangeArrowheads="1"/>
              </p:cNvSpPr>
              <p:nvPr/>
            </p:nvSpPr>
            <p:spPr bwMode="auto">
              <a:xfrm>
                <a:off x="2902" y="2252"/>
                <a:ext cx="272" cy="272"/>
              </a:xfrm>
              <a:prstGeom prst="cube">
                <a:avLst>
                  <a:gd name="adj" fmla="val 24995"/>
                </a:avLst>
              </a:prstGeom>
              <a:solidFill>
                <a:srgbClr val="FFFF99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</p:grpSp>
      <p:sp>
        <p:nvSpPr>
          <p:cNvPr id="22545" name="Text Box 493"/>
          <p:cNvSpPr txBox="1">
            <a:spLocks noChangeArrowheads="1"/>
          </p:cNvSpPr>
          <p:nvPr/>
        </p:nvSpPr>
        <p:spPr bwMode="auto">
          <a:xfrm>
            <a:off x="3490913" y="4027488"/>
            <a:ext cx="1222375" cy="739775"/>
          </a:xfrm>
          <a:prstGeom prst="rect">
            <a:avLst/>
          </a:prstGeom>
          <a:solidFill>
            <a:srgbClr val="FFFF99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Multi-</a:t>
            </a:r>
            <a:br>
              <a:rPr lang="en-US" sz="1400" b="1">
                <a:solidFill>
                  <a:schemeClr val="bg2"/>
                </a:solidFill>
              </a:rPr>
            </a:br>
            <a:r>
              <a:rPr lang="en-US" sz="1400" b="1">
                <a:solidFill>
                  <a:schemeClr val="bg2"/>
                </a:solidFill>
              </a:rPr>
              <a:t>dimensionaldata</a:t>
            </a:r>
          </a:p>
        </p:txBody>
      </p:sp>
      <p:grpSp>
        <p:nvGrpSpPr>
          <p:cNvPr id="22546" name="Group 494"/>
          <p:cNvGrpSpPr>
            <a:grpSpLocks/>
          </p:cNvGrpSpPr>
          <p:nvPr/>
        </p:nvGrpSpPr>
        <p:grpSpPr bwMode="auto">
          <a:xfrm>
            <a:off x="1273175" y="3567113"/>
            <a:ext cx="2214563" cy="820737"/>
            <a:chOff x="755" y="1818"/>
            <a:chExt cx="1395" cy="517"/>
          </a:xfrm>
        </p:grpSpPr>
        <p:sp>
          <p:nvSpPr>
            <p:cNvPr id="22563" name="Text Box 495"/>
            <p:cNvSpPr txBox="1">
              <a:spLocks noChangeArrowheads="1"/>
            </p:cNvSpPr>
            <p:nvPr/>
          </p:nvSpPr>
          <p:spPr bwMode="auto">
            <a:xfrm>
              <a:off x="1403" y="1818"/>
              <a:ext cx="74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/>
                <a:t>SQL-Read</a:t>
              </a:r>
            </a:p>
          </p:txBody>
        </p:sp>
        <p:sp>
          <p:nvSpPr>
            <p:cNvPr id="22564" name="Line 496"/>
            <p:cNvSpPr>
              <a:spLocks noChangeShapeType="1"/>
            </p:cNvSpPr>
            <p:nvPr/>
          </p:nvSpPr>
          <p:spPr bwMode="auto">
            <a:xfrm>
              <a:off x="755" y="2113"/>
              <a:ext cx="1348" cy="0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565" name="Line 497"/>
            <p:cNvSpPr>
              <a:spLocks noChangeShapeType="1"/>
            </p:cNvSpPr>
            <p:nvPr/>
          </p:nvSpPr>
          <p:spPr bwMode="auto">
            <a:xfrm>
              <a:off x="1421" y="2335"/>
              <a:ext cx="682" cy="0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547" name="Text Box 498"/>
          <p:cNvSpPr txBox="1">
            <a:spLocks noChangeArrowheads="1"/>
          </p:cNvSpPr>
          <p:nvPr/>
        </p:nvSpPr>
        <p:spPr bwMode="auto">
          <a:xfrm>
            <a:off x="193675" y="2497138"/>
            <a:ext cx="2532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400"/>
              <a:t>RDBMS Server</a:t>
            </a:r>
          </a:p>
        </p:txBody>
      </p:sp>
      <p:sp>
        <p:nvSpPr>
          <p:cNvPr id="22548" name="AutoShape 499"/>
          <p:cNvSpPr>
            <a:spLocks noChangeAspect="1" noChangeArrowheads="1"/>
          </p:cNvSpPr>
          <p:nvPr/>
        </p:nvSpPr>
        <p:spPr bwMode="auto">
          <a:xfrm>
            <a:off x="423863" y="3175000"/>
            <a:ext cx="1927225" cy="2070100"/>
          </a:xfrm>
          <a:prstGeom prst="flowChartMagneticDisk">
            <a:avLst/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0" scaled="1"/>
          </a:gradFill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GB" sz="2400" b="1">
              <a:solidFill>
                <a:schemeClr val="bg1"/>
              </a:solidFill>
            </a:endParaRPr>
          </a:p>
        </p:txBody>
      </p:sp>
      <p:sp>
        <p:nvSpPr>
          <p:cNvPr id="22549" name="Rectangle 500"/>
          <p:cNvSpPr>
            <a:spLocks noChangeArrowheads="1"/>
          </p:cNvSpPr>
          <p:nvPr/>
        </p:nvSpPr>
        <p:spPr bwMode="auto">
          <a:xfrm>
            <a:off x="457200" y="3927475"/>
            <a:ext cx="1143000" cy="585788"/>
          </a:xfrm>
          <a:prstGeom prst="rect">
            <a:avLst/>
          </a:prstGeom>
          <a:solidFill>
            <a:srgbClr val="FFCC99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>
                <a:solidFill>
                  <a:schemeClr val="bg2"/>
                </a:solidFill>
              </a:rPr>
              <a:t>Warehouse</a:t>
            </a:r>
          </a:p>
          <a:p>
            <a:pPr algn="ctr"/>
            <a:r>
              <a:rPr lang="en-US" sz="1400" b="1">
                <a:solidFill>
                  <a:schemeClr val="bg2"/>
                </a:solidFill>
              </a:rPr>
              <a:t>data</a:t>
            </a:r>
          </a:p>
        </p:txBody>
      </p:sp>
      <p:sp>
        <p:nvSpPr>
          <p:cNvPr id="22550" name="Rectangle 501"/>
          <p:cNvSpPr>
            <a:spLocks noChangeArrowheads="1"/>
          </p:cNvSpPr>
          <p:nvPr/>
        </p:nvSpPr>
        <p:spPr bwMode="auto">
          <a:xfrm>
            <a:off x="1219200" y="4343400"/>
            <a:ext cx="1042988" cy="298450"/>
          </a:xfrm>
          <a:prstGeom prst="rect">
            <a:avLst/>
          </a:prstGeom>
          <a:solidFill>
            <a:srgbClr val="FFCC99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>
                <a:solidFill>
                  <a:schemeClr val="bg2"/>
                </a:solidFill>
              </a:rPr>
              <a:t>Meta data</a:t>
            </a:r>
          </a:p>
        </p:txBody>
      </p:sp>
      <p:sp>
        <p:nvSpPr>
          <p:cNvPr id="22551" name="Rectangle 502"/>
          <p:cNvSpPr>
            <a:spLocks noChangeArrowheads="1"/>
          </p:cNvSpPr>
          <p:nvPr/>
        </p:nvSpPr>
        <p:spPr bwMode="auto">
          <a:xfrm>
            <a:off x="914400" y="4648200"/>
            <a:ext cx="1135063" cy="468313"/>
          </a:xfrm>
          <a:prstGeom prst="rect">
            <a:avLst/>
          </a:prstGeom>
          <a:solidFill>
            <a:srgbClr val="FFCC99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>
                <a:solidFill>
                  <a:schemeClr val="bg2"/>
                </a:solidFill>
              </a:rPr>
              <a:t>Derived</a:t>
            </a:r>
          </a:p>
          <a:p>
            <a:pPr algn="ctr"/>
            <a:r>
              <a:rPr lang="en-US" sz="1400" b="1">
                <a:solidFill>
                  <a:schemeClr val="bg2"/>
                </a:solidFill>
              </a:rPr>
              <a:t>data</a:t>
            </a:r>
          </a:p>
        </p:txBody>
      </p:sp>
      <p:sp>
        <p:nvSpPr>
          <p:cNvPr id="22552" name="Text Box 503"/>
          <p:cNvSpPr txBox="1">
            <a:spLocks noChangeArrowheads="1"/>
          </p:cNvSpPr>
          <p:nvPr/>
        </p:nvSpPr>
        <p:spPr bwMode="auto">
          <a:xfrm>
            <a:off x="2262188" y="4919663"/>
            <a:ext cx="12255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/>
              <a:t>SQL-Reach Through</a:t>
            </a:r>
          </a:p>
        </p:txBody>
      </p:sp>
      <p:sp>
        <p:nvSpPr>
          <p:cNvPr id="22553" name="Line 504"/>
          <p:cNvSpPr>
            <a:spLocks noChangeShapeType="1"/>
          </p:cNvSpPr>
          <p:nvPr/>
        </p:nvSpPr>
        <p:spPr bwMode="auto">
          <a:xfrm>
            <a:off x="2381250" y="4768850"/>
            <a:ext cx="1028700" cy="0"/>
          </a:xfrm>
          <a:prstGeom prst="line">
            <a:avLst/>
          </a:prstGeom>
          <a:noFill/>
          <a:ln w="76200">
            <a:solidFill>
              <a:srgbClr val="00CC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2554" name="Group 505"/>
          <p:cNvGrpSpPr>
            <a:grpSpLocks/>
          </p:cNvGrpSpPr>
          <p:nvPr/>
        </p:nvGrpSpPr>
        <p:grpSpPr bwMode="auto">
          <a:xfrm>
            <a:off x="2108200" y="4281488"/>
            <a:ext cx="3252788" cy="2576512"/>
            <a:chOff x="1281" y="2268"/>
            <a:chExt cx="2049" cy="1623"/>
          </a:xfrm>
        </p:grpSpPr>
        <p:sp>
          <p:nvSpPr>
            <p:cNvPr id="22561" name="Arc 506"/>
            <p:cNvSpPr>
              <a:spLocks noChangeAspect="1"/>
            </p:cNvSpPr>
            <p:nvPr/>
          </p:nvSpPr>
          <p:spPr bwMode="auto">
            <a:xfrm rot="-1844681" flipH="1" flipV="1">
              <a:off x="1281" y="2268"/>
              <a:ext cx="2049" cy="1623"/>
            </a:xfrm>
            <a:custGeom>
              <a:avLst/>
              <a:gdLst>
                <a:gd name="T0" fmla="*/ 0 w 23162"/>
                <a:gd name="T1" fmla="*/ 4 h 21600"/>
                <a:gd name="T2" fmla="*/ 2049 w 23162"/>
                <a:gd name="T3" fmla="*/ 1623 h 21600"/>
                <a:gd name="T4" fmla="*/ 138 w 23162"/>
                <a:gd name="T5" fmla="*/ 1623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3162" h="21600" fill="none" extrusionOk="0">
                  <a:moveTo>
                    <a:pt x="-1" y="56"/>
                  </a:moveTo>
                  <a:cubicBezTo>
                    <a:pt x="519" y="18"/>
                    <a:pt x="1040" y="0"/>
                    <a:pt x="1562" y="0"/>
                  </a:cubicBezTo>
                  <a:cubicBezTo>
                    <a:pt x="13491" y="0"/>
                    <a:pt x="23162" y="9670"/>
                    <a:pt x="23162" y="21600"/>
                  </a:cubicBezTo>
                </a:path>
                <a:path w="23162" h="21600" stroke="0" extrusionOk="0">
                  <a:moveTo>
                    <a:pt x="-1" y="56"/>
                  </a:moveTo>
                  <a:cubicBezTo>
                    <a:pt x="519" y="18"/>
                    <a:pt x="1040" y="0"/>
                    <a:pt x="1562" y="0"/>
                  </a:cubicBezTo>
                  <a:cubicBezTo>
                    <a:pt x="13491" y="0"/>
                    <a:pt x="23162" y="9670"/>
                    <a:pt x="23162" y="21600"/>
                  </a:cubicBezTo>
                  <a:lnTo>
                    <a:pt x="1562" y="21600"/>
                  </a:lnTo>
                  <a:lnTo>
                    <a:pt x="-1" y="56"/>
                  </a:lnTo>
                  <a:close/>
                </a:path>
              </a:pathLst>
            </a:custGeom>
            <a:noFill/>
            <a:ln w="76200">
              <a:solidFill>
                <a:srgbClr val="FFFF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562" name="Text Box 507"/>
            <p:cNvSpPr txBox="1">
              <a:spLocks noChangeArrowheads="1"/>
            </p:cNvSpPr>
            <p:nvPr/>
          </p:nvSpPr>
          <p:spPr bwMode="auto">
            <a:xfrm>
              <a:off x="2000" y="3350"/>
              <a:ext cx="74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/>
                <a:t>SQL-Read</a:t>
              </a:r>
            </a:p>
          </p:txBody>
        </p:sp>
      </p:grpSp>
      <p:sp>
        <p:nvSpPr>
          <p:cNvPr id="22555" name="Line 508"/>
          <p:cNvSpPr>
            <a:spLocks noChangeShapeType="1"/>
          </p:cNvSpPr>
          <p:nvPr/>
        </p:nvSpPr>
        <p:spPr bwMode="auto">
          <a:xfrm flipV="1">
            <a:off x="5189538" y="4294188"/>
            <a:ext cx="752475" cy="6350"/>
          </a:xfrm>
          <a:prstGeom prst="line">
            <a:avLst/>
          </a:prstGeom>
          <a:noFill/>
          <a:ln w="76200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6" name="Text Box 509"/>
          <p:cNvSpPr txBox="1">
            <a:spLocks noChangeArrowheads="1"/>
          </p:cNvSpPr>
          <p:nvPr/>
        </p:nvSpPr>
        <p:spPr bwMode="auto">
          <a:xfrm>
            <a:off x="990600" y="5316538"/>
            <a:ext cx="774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b="1">
                <a:latin typeface="Times New Roman" panose="02020603050405020304" pitchFamily="18" charset="0"/>
              </a:rPr>
              <a:t>Tier 1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22557" name="Text Box 510"/>
          <p:cNvSpPr txBox="1">
            <a:spLocks noChangeArrowheads="1"/>
          </p:cNvSpPr>
          <p:nvPr/>
        </p:nvSpPr>
        <p:spPr bwMode="auto">
          <a:xfrm>
            <a:off x="3886200" y="5316538"/>
            <a:ext cx="774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b="1">
                <a:latin typeface="Times New Roman" panose="02020603050405020304" pitchFamily="18" charset="0"/>
              </a:rPr>
              <a:t>Tier 2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22558" name="Text Box 511"/>
          <p:cNvSpPr txBox="1">
            <a:spLocks noChangeArrowheads="1"/>
          </p:cNvSpPr>
          <p:nvPr/>
        </p:nvSpPr>
        <p:spPr bwMode="auto">
          <a:xfrm>
            <a:off x="6324600" y="4630738"/>
            <a:ext cx="774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b="1">
                <a:latin typeface="Times New Roman" panose="02020603050405020304" pitchFamily="18" charset="0"/>
              </a:rPr>
              <a:t>Tier 3</a:t>
            </a:r>
            <a:endParaRPr lang="en-US" sz="2400" b="1">
              <a:latin typeface="Times New Roman" panose="02020603050405020304" pitchFamily="18" charset="0"/>
            </a:endParaRPr>
          </a:p>
        </p:txBody>
      </p:sp>
      <p:sp>
        <p:nvSpPr>
          <p:cNvPr id="22559" name="Rectangle 512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OLAP Application Architecture</a:t>
            </a:r>
            <a:endParaRPr lang="en-GB" sz="2800">
              <a:latin typeface="Times New Roman" panose="02020603050405020304" pitchFamily="18" charset="0"/>
            </a:endParaRPr>
          </a:p>
        </p:txBody>
      </p:sp>
      <p:sp>
        <p:nvSpPr>
          <p:cNvPr id="22560" name="Text Box 513"/>
          <p:cNvSpPr txBox="1">
            <a:spLocks noChangeArrowheads="1"/>
          </p:cNvSpPr>
          <p:nvPr/>
        </p:nvSpPr>
        <p:spPr bwMode="auto">
          <a:xfrm>
            <a:off x="3276600" y="2819400"/>
            <a:ext cx="1847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000"/>
              <a:t>(OLAP Server)</a:t>
            </a:r>
          </a:p>
        </p:txBody>
      </p:sp>
    </p:spTree>
    <p:extLst>
      <p:ext uri="{BB962C8B-B14F-4D97-AF65-F5344CB8AC3E}">
        <p14:creationId xmlns:p14="http://schemas.microsoft.com/office/powerpoint/2010/main" val="7625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90575" y="1712913"/>
            <a:ext cx="7261225" cy="36972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OLAP Technology: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chemeClr val="folHlink"/>
                </a:solidFill>
              </a:rPr>
              <a:t>ROLAP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chemeClr val="folHlink"/>
                </a:solidFill>
              </a:rPr>
              <a:t>MOLAP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chemeClr val="folHlink"/>
                </a:solidFill>
              </a:rPr>
              <a:t>HOLAP</a:t>
            </a:r>
          </a:p>
          <a:p>
            <a:pPr lvl="4" eaLnBrk="1" hangingPunct="1">
              <a:lnSpc>
                <a:spcPct val="90000"/>
              </a:lnSpc>
            </a:pPr>
            <a:endParaRPr lang="en-US" sz="400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Bagaimana memilih?</a:t>
            </a:r>
            <a:endParaRPr lang="en-US" sz="2400" smtClean="0"/>
          </a:p>
        </p:txBody>
      </p:sp>
      <p:sp>
        <p:nvSpPr>
          <p:cNvPr id="23557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Storage Technology</a:t>
            </a:r>
            <a:endParaRPr lang="en-GB" sz="28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8" name="Rectangle 4"/>
          <p:cNvSpPr>
            <a:spLocks noChangeArrowheads="1"/>
          </p:cNvSpPr>
          <p:nvPr/>
        </p:nvSpPr>
        <p:spPr bwMode="auto">
          <a:xfrm>
            <a:off x="6553200" y="2743200"/>
            <a:ext cx="1143000" cy="1219200"/>
          </a:xfrm>
          <a:prstGeom prst="rect">
            <a:avLst/>
          </a:prstGeom>
          <a:solidFill>
            <a:srgbClr val="FF99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8" lon="20099998" rev="0"/>
            </a:camera>
            <a:lightRig rig="legacyFlat2" dir="t"/>
          </a:scene3d>
          <a:sp3d extrusionH="887400" prstMaterial="legacyMatte">
            <a:bevelT w="13500" h="13500" prst="angle"/>
            <a:bevelB w="13500" h="13500" prst="angle"/>
            <a:extrusionClr>
              <a:srgbClr val="FF9900"/>
            </a:extrusionClr>
            <a:contourClr>
              <a:srgbClr val="FF99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3559" name="Rectangle 5"/>
          <p:cNvSpPr>
            <a:spLocks noChangeArrowheads="1"/>
          </p:cNvSpPr>
          <p:nvPr/>
        </p:nvSpPr>
        <p:spPr bwMode="auto">
          <a:xfrm>
            <a:off x="5181600" y="2819400"/>
            <a:ext cx="914400" cy="838200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8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74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772400" cy="3836988"/>
          </a:xfrm>
        </p:spPr>
        <p:txBody>
          <a:bodyPr/>
          <a:lstStyle/>
          <a:p>
            <a:pPr eaLnBrk="1" hangingPunct="1"/>
            <a:r>
              <a:rPr lang="en-US" sz="2400" smtClean="0"/>
              <a:t>Relational DBMS dengan SQL standard dengan optimasi kinerja (minimasi operasi join)</a:t>
            </a:r>
          </a:p>
          <a:p>
            <a:pPr eaLnBrk="1" hangingPunct="1"/>
            <a:r>
              <a:rPr lang="en-US" sz="2400" smtClean="0"/>
              <a:t>Membutuhkan tambahan </a:t>
            </a:r>
            <a:r>
              <a:rPr lang="en-US" sz="2400" i="1" smtClean="0"/>
              <a:t>meta layer</a:t>
            </a:r>
            <a:r>
              <a:rPr lang="en-US" sz="2400" smtClean="0"/>
              <a:t> khusus</a:t>
            </a:r>
          </a:p>
          <a:p>
            <a:pPr eaLnBrk="1" hangingPunct="1"/>
            <a:r>
              <a:rPr lang="en-US" sz="2400" smtClean="0"/>
              <a:t>Membutuhkan tambahan </a:t>
            </a:r>
            <a:r>
              <a:rPr lang="en-US" sz="2400" i="1" smtClean="0"/>
              <a:t>front end layer</a:t>
            </a:r>
            <a:r>
              <a:rPr lang="en-US" sz="2400" smtClean="0"/>
              <a:t> khusus</a:t>
            </a:r>
          </a:p>
          <a:p>
            <a:pPr eaLnBrk="1" hangingPunct="1"/>
            <a:r>
              <a:rPr lang="en-US" sz="2400" smtClean="0"/>
              <a:t>Skema data: </a:t>
            </a:r>
            <a:r>
              <a:rPr lang="en-US" sz="2400" smtClean="0">
                <a:solidFill>
                  <a:schemeClr val="folHlink"/>
                </a:solidFill>
              </a:rPr>
              <a:t>bintang</a:t>
            </a:r>
            <a:r>
              <a:rPr lang="en-US" sz="2400" smtClean="0"/>
              <a:t> (</a:t>
            </a:r>
            <a:r>
              <a:rPr lang="en-US" sz="2400" b="1" i="1" smtClean="0">
                <a:solidFill>
                  <a:schemeClr val="accent1"/>
                </a:solidFill>
              </a:rPr>
              <a:t>star</a:t>
            </a:r>
            <a:r>
              <a:rPr lang="en-US" sz="2400" smtClean="0"/>
              <a:t>) dan </a:t>
            </a:r>
            <a:r>
              <a:rPr lang="en-US" sz="2400" smtClean="0">
                <a:solidFill>
                  <a:schemeClr val="folHlink"/>
                </a:solidFill>
              </a:rPr>
              <a:t>kristal salju</a:t>
            </a:r>
            <a:r>
              <a:rPr lang="en-US" sz="2400" smtClean="0"/>
              <a:t> (</a:t>
            </a:r>
            <a:r>
              <a:rPr lang="en-US" sz="2400" b="1" i="1" smtClean="0">
                <a:solidFill>
                  <a:schemeClr val="accent1"/>
                </a:solidFill>
              </a:rPr>
              <a:t>snowflake</a:t>
            </a:r>
            <a:r>
              <a:rPr lang="en-US" sz="2400" smtClean="0"/>
              <a:t>)</a:t>
            </a:r>
          </a:p>
        </p:txBody>
      </p:sp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ROLAP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09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7772400" cy="37338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Keuntungan:</a:t>
            </a:r>
          </a:p>
          <a:p>
            <a:pPr lvl="1" eaLnBrk="1" hangingPunct="1"/>
            <a:r>
              <a:rPr lang="en-US" smtClean="0"/>
              <a:t>Dapat menampung volume data besar (</a:t>
            </a:r>
            <a:r>
              <a:rPr lang="en-US" i="1" smtClean="0"/>
              <a:t>scalability</a:t>
            </a:r>
            <a:r>
              <a:rPr lang="en-US" smtClean="0"/>
              <a:t>)</a:t>
            </a:r>
          </a:p>
          <a:p>
            <a:pPr lvl="1" eaLnBrk="1" hangingPunct="1"/>
            <a:r>
              <a:rPr lang="en-US" smtClean="0"/>
              <a:t>Menggunakan teknologi yang telah mapan (RDB): kinerja lebih baik/teruji</a:t>
            </a:r>
          </a:p>
          <a:p>
            <a:pPr lvl="1" eaLnBrk="1" hangingPunct="1"/>
            <a:r>
              <a:rPr lang="en-US" smtClean="0"/>
              <a:t>Memungkinkan DW untuk berubah (berevolusi) tanpa harus merubah skema data.</a:t>
            </a:r>
            <a:endParaRPr lang="en-US" sz="2400" smtClean="0"/>
          </a:p>
        </p:txBody>
      </p:sp>
      <p:sp>
        <p:nvSpPr>
          <p:cNvPr id="25605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ROLAP (2)</a:t>
            </a: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73160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ChangeArrowheads="1"/>
          </p:cNvSpPr>
          <p:nvPr/>
        </p:nvSpPr>
        <p:spPr bwMode="auto">
          <a:xfrm>
            <a:off x="812800" y="3397250"/>
            <a:ext cx="4586288" cy="156686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848600" cy="1371600"/>
          </a:xfrm>
        </p:spPr>
        <p:txBody>
          <a:bodyPr>
            <a:normAutofit fontScale="92500"/>
          </a:bodyPr>
          <a:lstStyle/>
          <a:p>
            <a:pPr eaLnBrk="1" hangingPunct="1">
              <a:buClr>
                <a:schemeClr val="tx2"/>
              </a:buClr>
              <a:buFont typeface="Symbol" panose="05050102010706020507" pitchFamily="18" charset="2"/>
              <a:buChar char="·"/>
            </a:pPr>
            <a:r>
              <a:rPr lang="en-US" altLang="en-GB" sz="2400" smtClean="0">
                <a:solidFill>
                  <a:schemeClr val="folHlink"/>
                </a:solidFill>
              </a:rPr>
              <a:t>Roll-up:</a:t>
            </a:r>
          </a:p>
          <a:p>
            <a:pPr lvl="1" eaLnBrk="1" hangingPunct="1">
              <a:buClr>
                <a:schemeClr val="tx2"/>
              </a:buClr>
              <a:buFont typeface="Symbol" panose="05050102010706020507" pitchFamily="18" charset="2"/>
              <a:buNone/>
            </a:pPr>
            <a:r>
              <a:rPr lang="en-US" altLang="en-GB" sz="2400" smtClean="0">
                <a:solidFill>
                  <a:schemeClr val="folHlink"/>
                </a:solidFill>
              </a:rPr>
              <a:t>Total </a:t>
            </a:r>
            <a:r>
              <a:rPr lang="en-US" altLang="en-GB" sz="2400" i="1" smtClean="0">
                <a:solidFill>
                  <a:schemeClr val="folHlink"/>
                </a:solidFill>
              </a:rPr>
              <a:t>amounts</a:t>
            </a:r>
            <a:r>
              <a:rPr lang="en-US" altLang="en-GB" sz="2400" smtClean="0">
                <a:solidFill>
                  <a:schemeClr val="folHlink"/>
                </a:solidFill>
              </a:rPr>
              <a:t> untuk </a:t>
            </a:r>
            <a:r>
              <a:rPr lang="en-US" altLang="en-GB" sz="2400" i="1" smtClean="0">
                <a:solidFill>
                  <a:schemeClr val="folHlink"/>
                </a:solidFill>
              </a:rPr>
              <a:t>day </a:t>
            </a:r>
            <a:r>
              <a:rPr lang="en-US" altLang="en-GB" sz="2400" smtClean="0">
                <a:solidFill>
                  <a:schemeClr val="folHlink"/>
                </a:solidFill>
              </a:rPr>
              <a:t>1 dalam SQL:</a:t>
            </a:r>
          </a:p>
          <a:p>
            <a:pPr lvl="2" eaLnBrk="1" hangingPunct="1">
              <a:buClr>
                <a:schemeClr val="tx2"/>
              </a:buClr>
              <a:buFont typeface="Symbol" panose="05050102010706020507" pitchFamily="18" charset="2"/>
              <a:buNone/>
            </a:pPr>
            <a:r>
              <a:rPr lang="en-US" altLang="en-GB" sz="2400" b="1" smtClean="0">
                <a:latin typeface="Arial" panose="020B0604020202020204" pitchFamily="34" charset="0"/>
              </a:rPr>
              <a:t>SELECT</a:t>
            </a:r>
            <a:r>
              <a:rPr lang="en-US" altLang="en-GB" sz="2400" smtClean="0">
                <a:latin typeface="Arial" panose="020B0604020202020204" pitchFamily="34" charset="0"/>
              </a:rPr>
              <a:t> sum(</a:t>
            </a:r>
            <a:r>
              <a:rPr lang="en-US" altLang="en-GB" sz="2400" i="1" smtClean="0">
                <a:latin typeface="Arial" panose="020B0604020202020204" pitchFamily="34" charset="0"/>
              </a:rPr>
              <a:t>amt</a:t>
            </a:r>
            <a:r>
              <a:rPr lang="en-US" altLang="en-GB" sz="2400" smtClean="0">
                <a:latin typeface="Arial" panose="020B0604020202020204" pitchFamily="34" charset="0"/>
              </a:rPr>
              <a:t>) </a:t>
            </a:r>
            <a:r>
              <a:rPr lang="en-US" altLang="en-GB" sz="2400" b="1" smtClean="0">
                <a:latin typeface="Arial" panose="020B0604020202020204" pitchFamily="34" charset="0"/>
              </a:rPr>
              <a:t>FROM</a:t>
            </a:r>
            <a:r>
              <a:rPr lang="en-US" altLang="en-GB" sz="2400" smtClean="0">
                <a:latin typeface="Arial" panose="020B0604020202020204" pitchFamily="34" charset="0"/>
              </a:rPr>
              <a:t> </a:t>
            </a:r>
            <a:r>
              <a:rPr lang="en-US" altLang="en-GB" sz="2400" i="1" smtClean="0">
                <a:latin typeface="Arial" panose="020B0604020202020204" pitchFamily="34" charset="0"/>
              </a:rPr>
              <a:t>SALE</a:t>
            </a:r>
            <a:r>
              <a:rPr lang="en-US" altLang="en-GB" sz="2400" smtClean="0">
                <a:latin typeface="Arial" panose="020B0604020202020204" pitchFamily="34" charset="0"/>
              </a:rPr>
              <a:t> </a:t>
            </a:r>
            <a:r>
              <a:rPr lang="en-US" altLang="en-GB" sz="2400" b="1" smtClean="0">
                <a:latin typeface="Arial" panose="020B0604020202020204" pitchFamily="34" charset="0"/>
              </a:rPr>
              <a:t>WHERE</a:t>
            </a:r>
            <a:r>
              <a:rPr lang="en-US" altLang="en-GB" sz="2400" smtClean="0">
                <a:latin typeface="Arial" panose="020B0604020202020204" pitchFamily="34" charset="0"/>
              </a:rPr>
              <a:t> </a:t>
            </a:r>
            <a:r>
              <a:rPr lang="en-US" altLang="en-GB" sz="2400" i="1" smtClean="0">
                <a:latin typeface="Arial" panose="020B0604020202020204" pitchFamily="34" charset="0"/>
              </a:rPr>
              <a:t>date</a:t>
            </a:r>
            <a:r>
              <a:rPr lang="en-US" altLang="en-GB" sz="2400" smtClean="0">
                <a:latin typeface="Arial" panose="020B0604020202020204" pitchFamily="34" charset="0"/>
              </a:rPr>
              <a:t> = 1</a:t>
            </a:r>
          </a:p>
        </p:txBody>
      </p:sp>
      <p:sp>
        <p:nvSpPr>
          <p:cNvPr id="26630" name="Line 4"/>
          <p:cNvSpPr>
            <a:spLocks noChangeShapeType="1"/>
          </p:cNvSpPr>
          <p:nvPr/>
        </p:nvSpPr>
        <p:spPr bwMode="auto">
          <a:xfrm>
            <a:off x="830263" y="3390900"/>
            <a:ext cx="4557712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1" name="Line 5"/>
          <p:cNvSpPr>
            <a:spLocks noChangeShapeType="1"/>
          </p:cNvSpPr>
          <p:nvPr/>
        </p:nvSpPr>
        <p:spPr bwMode="auto">
          <a:xfrm>
            <a:off x="830263" y="3390900"/>
            <a:ext cx="1587" cy="1565275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2" name="Rectangle 6"/>
          <p:cNvSpPr>
            <a:spLocks noChangeArrowheads="1"/>
          </p:cNvSpPr>
          <p:nvPr/>
        </p:nvSpPr>
        <p:spPr bwMode="auto">
          <a:xfrm>
            <a:off x="1082675" y="3390900"/>
            <a:ext cx="3714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sale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3" name="Rectangle 7"/>
          <p:cNvSpPr>
            <a:spLocks noChangeArrowheads="1"/>
          </p:cNvSpPr>
          <p:nvPr/>
        </p:nvSpPr>
        <p:spPr bwMode="auto">
          <a:xfrm>
            <a:off x="1922463" y="3390900"/>
            <a:ext cx="5905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prodId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4" name="Rectangle 8"/>
          <p:cNvSpPr>
            <a:spLocks noChangeArrowheads="1"/>
          </p:cNvSpPr>
          <p:nvPr/>
        </p:nvSpPr>
        <p:spPr bwMode="auto">
          <a:xfrm>
            <a:off x="2895600" y="3390900"/>
            <a:ext cx="635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storeId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5" name="Rectangle 9"/>
          <p:cNvSpPr>
            <a:spLocks noChangeArrowheads="1"/>
          </p:cNvSpPr>
          <p:nvPr/>
        </p:nvSpPr>
        <p:spPr bwMode="auto">
          <a:xfrm>
            <a:off x="3975100" y="3390900"/>
            <a:ext cx="5603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date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6" name="Rectangle 10"/>
          <p:cNvSpPr>
            <a:spLocks noChangeArrowheads="1"/>
          </p:cNvSpPr>
          <p:nvPr/>
        </p:nvSpPr>
        <p:spPr bwMode="auto">
          <a:xfrm>
            <a:off x="4840288" y="3390900"/>
            <a:ext cx="3397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 b="1">
                <a:solidFill>
                  <a:srgbClr val="000000"/>
                </a:solidFill>
              </a:rPr>
              <a:t>amt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7" name="Rectangle 11"/>
          <p:cNvSpPr>
            <a:spLocks noChangeArrowheads="1"/>
          </p:cNvSpPr>
          <p:nvPr/>
        </p:nvSpPr>
        <p:spPr bwMode="auto">
          <a:xfrm>
            <a:off x="2136775" y="3622675"/>
            <a:ext cx="346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8" name="Rectangle 12"/>
          <p:cNvSpPr>
            <a:spLocks noChangeArrowheads="1"/>
          </p:cNvSpPr>
          <p:nvPr/>
        </p:nvSpPr>
        <p:spPr bwMode="auto">
          <a:xfrm>
            <a:off x="3135313" y="3622675"/>
            <a:ext cx="3333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39" name="Rectangle 13"/>
          <p:cNvSpPr>
            <a:spLocks noChangeArrowheads="1"/>
          </p:cNvSpPr>
          <p:nvPr/>
        </p:nvSpPr>
        <p:spPr bwMode="auto">
          <a:xfrm>
            <a:off x="4135438" y="3622675"/>
            <a:ext cx="22701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0" name="Rectangle 14"/>
          <p:cNvSpPr>
            <a:spLocks noChangeArrowheads="1"/>
          </p:cNvSpPr>
          <p:nvPr/>
        </p:nvSpPr>
        <p:spPr bwMode="auto">
          <a:xfrm>
            <a:off x="4906963" y="3622675"/>
            <a:ext cx="346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1" name="Rectangle 15"/>
          <p:cNvSpPr>
            <a:spLocks noChangeArrowheads="1"/>
          </p:cNvSpPr>
          <p:nvPr/>
        </p:nvSpPr>
        <p:spPr bwMode="auto">
          <a:xfrm>
            <a:off x="2136775" y="3843338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2" name="Rectangle 16"/>
          <p:cNvSpPr>
            <a:spLocks noChangeArrowheads="1"/>
          </p:cNvSpPr>
          <p:nvPr/>
        </p:nvSpPr>
        <p:spPr bwMode="auto">
          <a:xfrm>
            <a:off x="3135313" y="3843338"/>
            <a:ext cx="333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3" name="Rectangle 17"/>
          <p:cNvSpPr>
            <a:spLocks noChangeArrowheads="1"/>
          </p:cNvSpPr>
          <p:nvPr/>
        </p:nvSpPr>
        <p:spPr bwMode="auto">
          <a:xfrm>
            <a:off x="4135438" y="3843338"/>
            <a:ext cx="22701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4" name="Rectangle 18"/>
          <p:cNvSpPr>
            <a:spLocks noChangeArrowheads="1"/>
          </p:cNvSpPr>
          <p:nvPr/>
        </p:nvSpPr>
        <p:spPr bwMode="auto">
          <a:xfrm>
            <a:off x="4906963" y="3843338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5" name="Rectangle 19"/>
          <p:cNvSpPr>
            <a:spLocks noChangeArrowheads="1"/>
          </p:cNvSpPr>
          <p:nvPr/>
        </p:nvSpPr>
        <p:spPr bwMode="auto">
          <a:xfrm>
            <a:off x="2136775" y="4062413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6" name="Rectangle 20"/>
          <p:cNvSpPr>
            <a:spLocks noChangeArrowheads="1"/>
          </p:cNvSpPr>
          <p:nvPr/>
        </p:nvSpPr>
        <p:spPr bwMode="auto">
          <a:xfrm>
            <a:off x="3135313" y="4062413"/>
            <a:ext cx="333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s3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7" name="Rectangle 21"/>
          <p:cNvSpPr>
            <a:spLocks noChangeArrowheads="1"/>
          </p:cNvSpPr>
          <p:nvPr/>
        </p:nvSpPr>
        <p:spPr bwMode="auto">
          <a:xfrm>
            <a:off x="4135438" y="4062413"/>
            <a:ext cx="22701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8" name="Rectangle 22"/>
          <p:cNvSpPr>
            <a:spLocks noChangeArrowheads="1"/>
          </p:cNvSpPr>
          <p:nvPr/>
        </p:nvSpPr>
        <p:spPr bwMode="auto">
          <a:xfrm>
            <a:off x="4906963" y="4062413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50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49" name="Rectangle 23"/>
          <p:cNvSpPr>
            <a:spLocks noChangeArrowheads="1"/>
          </p:cNvSpPr>
          <p:nvPr/>
        </p:nvSpPr>
        <p:spPr bwMode="auto">
          <a:xfrm>
            <a:off x="2136775" y="4283075"/>
            <a:ext cx="346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0" name="Rectangle 24"/>
          <p:cNvSpPr>
            <a:spLocks noChangeArrowheads="1"/>
          </p:cNvSpPr>
          <p:nvPr/>
        </p:nvSpPr>
        <p:spPr bwMode="auto">
          <a:xfrm>
            <a:off x="3135313" y="4283075"/>
            <a:ext cx="3333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1" name="Rectangle 25"/>
          <p:cNvSpPr>
            <a:spLocks noChangeArrowheads="1"/>
          </p:cNvSpPr>
          <p:nvPr/>
        </p:nvSpPr>
        <p:spPr bwMode="auto">
          <a:xfrm>
            <a:off x="4135438" y="4283075"/>
            <a:ext cx="22701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2" name="Rectangle 26"/>
          <p:cNvSpPr>
            <a:spLocks noChangeArrowheads="1"/>
          </p:cNvSpPr>
          <p:nvPr/>
        </p:nvSpPr>
        <p:spPr bwMode="auto">
          <a:xfrm>
            <a:off x="4973638" y="4283075"/>
            <a:ext cx="22701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8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3" name="Rectangle 27"/>
          <p:cNvSpPr>
            <a:spLocks noChangeArrowheads="1"/>
          </p:cNvSpPr>
          <p:nvPr/>
        </p:nvSpPr>
        <p:spPr bwMode="auto">
          <a:xfrm>
            <a:off x="2136775" y="4503738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4" name="Rectangle 28"/>
          <p:cNvSpPr>
            <a:spLocks noChangeArrowheads="1"/>
          </p:cNvSpPr>
          <p:nvPr/>
        </p:nvSpPr>
        <p:spPr bwMode="auto">
          <a:xfrm>
            <a:off x="3135313" y="4503738"/>
            <a:ext cx="333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5" name="Rectangle 29"/>
          <p:cNvSpPr>
            <a:spLocks noChangeArrowheads="1"/>
          </p:cNvSpPr>
          <p:nvPr/>
        </p:nvSpPr>
        <p:spPr bwMode="auto">
          <a:xfrm>
            <a:off x="4135438" y="4503738"/>
            <a:ext cx="22701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6" name="Rectangle 30"/>
          <p:cNvSpPr>
            <a:spLocks noChangeArrowheads="1"/>
          </p:cNvSpPr>
          <p:nvPr/>
        </p:nvSpPr>
        <p:spPr bwMode="auto">
          <a:xfrm>
            <a:off x="4906963" y="4503738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44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7" name="Rectangle 31"/>
          <p:cNvSpPr>
            <a:spLocks noChangeArrowheads="1"/>
          </p:cNvSpPr>
          <p:nvPr/>
        </p:nvSpPr>
        <p:spPr bwMode="auto">
          <a:xfrm>
            <a:off x="2136775" y="4722813"/>
            <a:ext cx="346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8" name="Rectangle 32"/>
          <p:cNvSpPr>
            <a:spLocks noChangeArrowheads="1"/>
          </p:cNvSpPr>
          <p:nvPr/>
        </p:nvSpPr>
        <p:spPr bwMode="auto">
          <a:xfrm>
            <a:off x="3135313" y="4722813"/>
            <a:ext cx="333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s2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59" name="Rectangle 33"/>
          <p:cNvSpPr>
            <a:spLocks noChangeArrowheads="1"/>
          </p:cNvSpPr>
          <p:nvPr/>
        </p:nvSpPr>
        <p:spPr bwMode="auto">
          <a:xfrm>
            <a:off x="4135438" y="4722813"/>
            <a:ext cx="22701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60" name="Rectangle 34"/>
          <p:cNvSpPr>
            <a:spLocks noChangeArrowheads="1"/>
          </p:cNvSpPr>
          <p:nvPr/>
        </p:nvSpPr>
        <p:spPr bwMode="auto">
          <a:xfrm>
            <a:off x="4973638" y="4722813"/>
            <a:ext cx="22701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00">
                <a:solidFill>
                  <a:srgbClr val="000000"/>
                </a:solidFill>
              </a:rPr>
              <a:t>4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6661" name="Line 35"/>
          <p:cNvSpPr>
            <a:spLocks noChangeShapeType="1"/>
          </p:cNvSpPr>
          <p:nvPr/>
        </p:nvSpPr>
        <p:spPr bwMode="auto">
          <a:xfrm>
            <a:off x="830263" y="3390900"/>
            <a:ext cx="8921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2" name="Line 36"/>
          <p:cNvSpPr>
            <a:spLocks noChangeShapeType="1"/>
          </p:cNvSpPr>
          <p:nvPr/>
        </p:nvSpPr>
        <p:spPr bwMode="auto">
          <a:xfrm>
            <a:off x="1749425" y="3390900"/>
            <a:ext cx="10001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3" name="Line 37"/>
          <p:cNvSpPr>
            <a:spLocks noChangeShapeType="1"/>
          </p:cNvSpPr>
          <p:nvPr/>
        </p:nvSpPr>
        <p:spPr bwMode="auto">
          <a:xfrm>
            <a:off x="2774950" y="33909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4" name="Line 38"/>
          <p:cNvSpPr>
            <a:spLocks noChangeShapeType="1"/>
          </p:cNvSpPr>
          <p:nvPr/>
        </p:nvSpPr>
        <p:spPr bwMode="auto">
          <a:xfrm>
            <a:off x="3721100" y="33909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5" name="Line 39"/>
          <p:cNvSpPr>
            <a:spLocks noChangeShapeType="1"/>
          </p:cNvSpPr>
          <p:nvPr/>
        </p:nvSpPr>
        <p:spPr bwMode="auto">
          <a:xfrm>
            <a:off x="830263" y="3390900"/>
            <a:ext cx="1587" cy="207963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6" name="Line 40"/>
          <p:cNvSpPr>
            <a:spLocks noChangeShapeType="1"/>
          </p:cNvSpPr>
          <p:nvPr/>
        </p:nvSpPr>
        <p:spPr bwMode="auto">
          <a:xfrm>
            <a:off x="1736725" y="33909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7" name="Line 41"/>
          <p:cNvSpPr>
            <a:spLocks noChangeShapeType="1"/>
          </p:cNvSpPr>
          <p:nvPr/>
        </p:nvSpPr>
        <p:spPr bwMode="auto">
          <a:xfrm>
            <a:off x="2762250" y="33909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8" name="Line 42"/>
          <p:cNvSpPr>
            <a:spLocks noChangeShapeType="1"/>
          </p:cNvSpPr>
          <p:nvPr/>
        </p:nvSpPr>
        <p:spPr bwMode="auto">
          <a:xfrm>
            <a:off x="3708400" y="33909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9" name="Line 43"/>
          <p:cNvSpPr>
            <a:spLocks noChangeShapeType="1"/>
          </p:cNvSpPr>
          <p:nvPr/>
        </p:nvSpPr>
        <p:spPr bwMode="auto">
          <a:xfrm>
            <a:off x="4654550" y="3390900"/>
            <a:ext cx="1588" cy="2079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0" name="Rectangle 44"/>
          <p:cNvSpPr>
            <a:spLocks noChangeArrowheads="1"/>
          </p:cNvSpPr>
          <p:nvPr/>
        </p:nvSpPr>
        <p:spPr bwMode="auto">
          <a:xfrm>
            <a:off x="830263" y="3611563"/>
            <a:ext cx="4570412" cy="238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71" name="Line 45"/>
          <p:cNvSpPr>
            <a:spLocks noChangeShapeType="1"/>
          </p:cNvSpPr>
          <p:nvPr/>
        </p:nvSpPr>
        <p:spPr bwMode="auto">
          <a:xfrm>
            <a:off x="5387975" y="3390900"/>
            <a:ext cx="1588" cy="207963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2" name="Line 46"/>
          <p:cNvSpPr>
            <a:spLocks noChangeShapeType="1"/>
          </p:cNvSpPr>
          <p:nvPr/>
        </p:nvSpPr>
        <p:spPr bwMode="auto">
          <a:xfrm>
            <a:off x="830263" y="3843338"/>
            <a:ext cx="89217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3" name="Line 47"/>
          <p:cNvSpPr>
            <a:spLocks noChangeShapeType="1"/>
          </p:cNvSpPr>
          <p:nvPr/>
        </p:nvSpPr>
        <p:spPr bwMode="auto">
          <a:xfrm>
            <a:off x="1749425" y="3843338"/>
            <a:ext cx="100012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4" name="Line 48"/>
          <p:cNvSpPr>
            <a:spLocks noChangeShapeType="1"/>
          </p:cNvSpPr>
          <p:nvPr/>
        </p:nvSpPr>
        <p:spPr bwMode="auto">
          <a:xfrm>
            <a:off x="2774950" y="3843338"/>
            <a:ext cx="920750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5" name="Line 49"/>
          <p:cNvSpPr>
            <a:spLocks noChangeShapeType="1"/>
          </p:cNvSpPr>
          <p:nvPr/>
        </p:nvSpPr>
        <p:spPr bwMode="auto">
          <a:xfrm>
            <a:off x="3721100" y="3843338"/>
            <a:ext cx="920750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6" name="Line 50"/>
          <p:cNvSpPr>
            <a:spLocks noChangeShapeType="1"/>
          </p:cNvSpPr>
          <p:nvPr/>
        </p:nvSpPr>
        <p:spPr bwMode="auto">
          <a:xfrm>
            <a:off x="830263" y="4064000"/>
            <a:ext cx="8921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7" name="Line 51"/>
          <p:cNvSpPr>
            <a:spLocks noChangeShapeType="1"/>
          </p:cNvSpPr>
          <p:nvPr/>
        </p:nvSpPr>
        <p:spPr bwMode="auto">
          <a:xfrm>
            <a:off x="1749425" y="4064000"/>
            <a:ext cx="10001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8" name="Line 52"/>
          <p:cNvSpPr>
            <a:spLocks noChangeShapeType="1"/>
          </p:cNvSpPr>
          <p:nvPr/>
        </p:nvSpPr>
        <p:spPr bwMode="auto">
          <a:xfrm>
            <a:off x="2774950" y="40640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9" name="Line 53"/>
          <p:cNvSpPr>
            <a:spLocks noChangeShapeType="1"/>
          </p:cNvSpPr>
          <p:nvPr/>
        </p:nvSpPr>
        <p:spPr bwMode="auto">
          <a:xfrm>
            <a:off x="3721100" y="40640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0" name="Line 54"/>
          <p:cNvSpPr>
            <a:spLocks noChangeShapeType="1"/>
          </p:cNvSpPr>
          <p:nvPr/>
        </p:nvSpPr>
        <p:spPr bwMode="auto">
          <a:xfrm>
            <a:off x="830263" y="4283075"/>
            <a:ext cx="8921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1" name="Line 55"/>
          <p:cNvSpPr>
            <a:spLocks noChangeShapeType="1"/>
          </p:cNvSpPr>
          <p:nvPr/>
        </p:nvSpPr>
        <p:spPr bwMode="auto">
          <a:xfrm>
            <a:off x="1749425" y="4283075"/>
            <a:ext cx="10001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2" name="Line 56"/>
          <p:cNvSpPr>
            <a:spLocks noChangeShapeType="1"/>
          </p:cNvSpPr>
          <p:nvPr/>
        </p:nvSpPr>
        <p:spPr bwMode="auto">
          <a:xfrm>
            <a:off x="2774950" y="4283075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3" name="Line 57"/>
          <p:cNvSpPr>
            <a:spLocks noChangeShapeType="1"/>
          </p:cNvSpPr>
          <p:nvPr/>
        </p:nvSpPr>
        <p:spPr bwMode="auto">
          <a:xfrm>
            <a:off x="3721100" y="4283075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4" name="Line 58"/>
          <p:cNvSpPr>
            <a:spLocks noChangeShapeType="1"/>
          </p:cNvSpPr>
          <p:nvPr/>
        </p:nvSpPr>
        <p:spPr bwMode="auto">
          <a:xfrm>
            <a:off x="830263" y="4503738"/>
            <a:ext cx="89217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5" name="Line 59"/>
          <p:cNvSpPr>
            <a:spLocks noChangeShapeType="1"/>
          </p:cNvSpPr>
          <p:nvPr/>
        </p:nvSpPr>
        <p:spPr bwMode="auto">
          <a:xfrm>
            <a:off x="1749425" y="4503738"/>
            <a:ext cx="100012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6" name="Line 60"/>
          <p:cNvSpPr>
            <a:spLocks noChangeShapeType="1"/>
          </p:cNvSpPr>
          <p:nvPr/>
        </p:nvSpPr>
        <p:spPr bwMode="auto">
          <a:xfrm>
            <a:off x="2774950" y="4503738"/>
            <a:ext cx="920750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7" name="Line 61"/>
          <p:cNvSpPr>
            <a:spLocks noChangeShapeType="1"/>
          </p:cNvSpPr>
          <p:nvPr/>
        </p:nvSpPr>
        <p:spPr bwMode="auto">
          <a:xfrm>
            <a:off x="3721100" y="4503738"/>
            <a:ext cx="920750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8" name="Line 62"/>
          <p:cNvSpPr>
            <a:spLocks noChangeShapeType="1"/>
          </p:cNvSpPr>
          <p:nvPr/>
        </p:nvSpPr>
        <p:spPr bwMode="auto">
          <a:xfrm>
            <a:off x="830263" y="4724400"/>
            <a:ext cx="8921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9" name="Line 63"/>
          <p:cNvSpPr>
            <a:spLocks noChangeShapeType="1"/>
          </p:cNvSpPr>
          <p:nvPr/>
        </p:nvSpPr>
        <p:spPr bwMode="auto">
          <a:xfrm>
            <a:off x="1749425" y="4724400"/>
            <a:ext cx="10001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0" name="Line 64"/>
          <p:cNvSpPr>
            <a:spLocks noChangeShapeType="1"/>
          </p:cNvSpPr>
          <p:nvPr/>
        </p:nvSpPr>
        <p:spPr bwMode="auto">
          <a:xfrm>
            <a:off x="2774950" y="47244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1" name="Line 65"/>
          <p:cNvSpPr>
            <a:spLocks noChangeShapeType="1"/>
          </p:cNvSpPr>
          <p:nvPr/>
        </p:nvSpPr>
        <p:spPr bwMode="auto">
          <a:xfrm>
            <a:off x="3721100" y="4724400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2" name="Line 66"/>
          <p:cNvSpPr>
            <a:spLocks noChangeShapeType="1"/>
          </p:cNvSpPr>
          <p:nvPr/>
        </p:nvSpPr>
        <p:spPr bwMode="auto">
          <a:xfrm>
            <a:off x="830263" y="4956175"/>
            <a:ext cx="89217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3" name="Line 67"/>
          <p:cNvSpPr>
            <a:spLocks noChangeShapeType="1"/>
          </p:cNvSpPr>
          <p:nvPr/>
        </p:nvSpPr>
        <p:spPr bwMode="auto">
          <a:xfrm>
            <a:off x="1736725" y="36353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4" name="Line 68"/>
          <p:cNvSpPr>
            <a:spLocks noChangeShapeType="1"/>
          </p:cNvSpPr>
          <p:nvPr/>
        </p:nvSpPr>
        <p:spPr bwMode="auto">
          <a:xfrm>
            <a:off x="1749425" y="4956175"/>
            <a:ext cx="10001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5" name="Line 69"/>
          <p:cNvSpPr>
            <a:spLocks noChangeShapeType="1"/>
          </p:cNvSpPr>
          <p:nvPr/>
        </p:nvSpPr>
        <p:spPr bwMode="auto">
          <a:xfrm>
            <a:off x="2762250" y="36353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6" name="Line 70"/>
          <p:cNvSpPr>
            <a:spLocks noChangeShapeType="1"/>
          </p:cNvSpPr>
          <p:nvPr/>
        </p:nvSpPr>
        <p:spPr bwMode="auto">
          <a:xfrm>
            <a:off x="2774950" y="4956175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7" name="Line 71"/>
          <p:cNvSpPr>
            <a:spLocks noChangeShapeType="1"/>
          </p:cNvSpPr>
          <p:nvPr/>
        </p:nvSpPr>
        <p:spPr bwMode="auto">
          <a:xfrm>
            <a:off x="3708400" y="36353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8" name="Line 72"/>
          <p:cNvSpPr>
            <a:spLocks noChangeShapeType="1"/>
          </p:cNvSpPr>
          <p:nvPr/>
        </p:nvSpPr>
        <p:spPr bwMode="auto">
          <a:xfrm>
            <a:off x="3721100" y="4956175"/>
            <a:ext cx="920750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9" name="Line 73"/>
          <p:cNvSpPr>
            <a:spLocks noChangeShapeType="1"/>
          </p:cNvSpPr>
          <p:nvPr/>
        </p:nvSpPr>
        <p:spPr bwMode="auto">
          <a:xfrm>
            <a:off x="4654550" y="3635375"/>
            <a:ext cx="1588" cy="132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0" name="Line 74"/>
          <p:cNvSpPr>
            <a:spLocks noChangeShapeType="1"/>
          </p:cNvSpPr>
          <p:nvPr/>
        </p:nvSpPr>
        <p:spPr bwMode="auto">
          <a:xfrm>
            <a:off x="830263" y="3635375"/>
            <a:ext cx="1587" cy="1333500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1" name="Line 75"/>
          <p:cNvSpPr>
            <a:spLocks noChangeShapeType="1"/>
          </p:cNvSpPr>
          <p:nvPr/>
        </p:nvSpPr>
        <p:spPr bwMode="auto">
          <a:xfrm>
            <a:off x="1736725" y="49688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2" name="Line 76"/>
          <p:cNvSpPr>
            <a:spLocks noChangeShapeType="1"/>
          </p:cNvSpPr>
          <p:nvPr/>
        </p:nvSpPr>
        <p:spPr bwMode="auto">
          <a:xfrm>
            <a:off x="2762250" y="49688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3" name="Line 77"/>
          <p:cNvSpPr>
            <a:spLocks noChangeShapeType="1"/>
          </p:cNvSpPr>
          <p:nvPr/>
        </p:nvSpPr>
        <p:spPr bwMode="auto">
          <a:xfrm>
            <a:off x="3708400" y="49688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4" name="Line 78"/>
          <p:cNvSpPr>
            <a:spLocks noChangeShapeType="1"/>
          </p:cNvSpPr>
          <p:nvPr/>
        </p:nvSpPr>
        <p:spPr bwMode="auto">
          <a:xfrm>
            <a:off x="4654550" y="49688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5" name="Line 79"/>
          <p:cNvSpPr>
            <a:spLocks noChangeShapeType="1"/>
          </p:cNvSpPr>
          <p:nvPr/>
        </p:nvSpPr>
        <p:spPr bwMode="auto">
          <a:xfrm>
            <a:off x="5387975" y="3635375"/>
            <a:ext cx="1588" cy="1333500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6" name="Line 80"/>
          <p:cNvSpPr>
            <a:spLocks noChangeShapeType="1"/>
          </p:cNvSpPr>
          <p:nvPr/>
        </p:nvSpPr>
        <p:spPr bwMode="auto">
          <a:xfrm>
            <a:off x="4667250" y="3390900"/>
            <a:ext cx="7334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7" name="Line 81"/>
          <p:cNvSpPr>
            <a:spLocks noChangeShapeType="1"/>
          </p:cNvSpPr>
          <p:nvPr/>
        </p:nvSpPr>
        <p:spPr bwMode="auto">
          <a:xfrm>
            <a:off x="5400675" y="3622675"/>
            <a:ext cx="1588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8" name="Line 82"/>
          <p:cNvSpPr>
            <a:spLocks noChangeShapeType="1"/>
          </p:cNvSpPr>
          <p:nvPr/>
        </p:nvSpPr>
        <p:spPr bwMode="auto">
          <a:xfrm>
            <a:off x="4667250" y="3843338"/>
            <a:ext cx="73342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9" name="Line 83"/>
          <p:cNvSpPr>
            <a:spLocks noChangeShapeType="1"/>
          </p:cNvSpPr>
          <p:nvPr/>
        </p:nvSpPr>
        <p:spPr bwMode="auto">
          <a:xfrm>
            <a:off x="4667250" y="4064000"/>
            <a:ext cx="7334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0" name="Line 84"/>
          <p:cNvSpPr>
            <a:spLocks noChangeShapeType="1"/>
          </p:cNvSpPr>
          <p:nvPr/>
        </p:nvSpPr>
        <p:spPr bwMode="auto">
          <a:xfrm>
            <a:off x="4667250" y="4283075"/>
            <a:ext cx="7334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1" name="Line 85"/>
          <p:cNvSpPr>
            <a:spLocks noChangeShapeType="1"/>
          </p:cNvSpPr>
          <p:nvPr/>
        </p:nvSpPr>
        <p:spPr bwMode="auto">
          <a:xfrm>
            <a:off x="4667250" y="4503738"/>
            <a:ext cx="733425" cy="1587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2" name="Line 86"/>
          <p:cNvSpPr>
            <a:spLocks noChangeShapeType="1"/>
          </p:cNvSpPr>
          <p:nvPr/>
        </p:nvSpPr>
        <p:spPr bwMode="auto">
          <a:xfrm>
            <a:off x="4667250" y="4724400"/>
            <a:ext cx="7334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3" name="Line 87"/>
          <p:cNvSpPr>
            <a:spLocks noChangeShapeType="1"/>
          </p:cNvSpPr>
          <p:nvPr/>
        </p:nvSpPr>
        <p:spPr bwMode="auto">
          <a:xfrm>
            <a:off x="4667250" y="4956175"/>
            <a:ext cx="733425" cy="1588"/>
          </a:xfrm>
          <a:prstGeom prst="line">
            <a:avLst/>
          </a:prstGeom>
          <a:noFill/>
          <a:ln w="1270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4" name="AutoShape 88"/>
          <p:cNvSpPr>
            <a:spLocks noChangeArrowheads="1"/>
          </p:cNvSpPr>
          <p:nvPr/>
        </p:nvSpPr>
        <p:spPr bwMode="auto">
          <a:xfrm>
            <a:off x="5873750" y="4044950"/>
            <a:ext cx="520700" cy="368300"/>
          </a:xfrm>
          <a:prstGeom prst="rightArrow">
            <a:avLst>
              <a:gd name="adj1" fmla="val 50000"/>
              <a:gd name="adj2" fmla="val 70696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715" name="Rectangle 89"/>
          <p:cNvSpPr>
            <a:spLocks noChangeArrowheads="1"/>
          </p:cNvSpPr>
          <p:nvPr/>
        </p:nvSpPr>
        <p:spPr bwMode="auto">
          <a:xfrm>
            <a:off x="6602413" y="4022725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folHlink"/>
                </a:solidFill>
              </a:rPr>
              <a:t>81</a:t>
            </a:r>
          </a:p>
        </p:txBody>
      </p:sp>
      <p:sp>
        <p:nvSpPr>
          <p:cNvPr id="26716" name="Rectangle 90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OLAP Operations in RDBM</a:t>
            </a:r>
            <a:endParaRPr lang="en-GB" sz="2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32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536575" y="3657600"/>
            <a:ext cx="4572000" cy="1582738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7772400" cy="1295400"/>
          </a:xfrm>
        </p:spPr>
        <p:txBody>
          <a:bodyPr/>
          <a:lstStyle/>
          <a:p>
            <a:pPr eaLnBrk="1" hangingPunct="1">
              <a:buClr>
                <a:schemeClr val="tx2"/>
              </a:buClr>
              <a:buFont typeface="Symbol" panose="05050102010706020507" pitchFamily="18" charset="2"/>
              <a:buChar char="·"/>
            </a:pPr>
            <a:r>
              <a:rPr lang="en-US" altLang="en-GB" sz="2400" smtClean="0">
                <a:solidFill>
                  <a:schemeClr val="folHlink"/>
                </a:solidFill>
              </a:rPr>
              <a:t>Total </a:t>
            </a:r>
            <a:r>
              <a:rPr lang="en-US" altLang="en-GB" sz="2400" i="1" smtClean="0">
                <a:solidFill>
                  <a:schemeClr val="folHlink"/>
                </a:solidFill>
              </a:rPr>
              <a:t>amounts</a:t>
            </a:r>
            <a:r>
              <a:rPr lang="en-US" altLang="en-GB" sz="2400" smtClean="0">
                <a:solidFill>
                  <a:schemeClr val="folHlink"/>
                </a:solidFill>
              </a:rPr>
              <a:t> menurut </a:t>
            </a:r>
            <a:r>
              <a:rPr lang="en-US" altLang="en-GB" sz="2400" i="1" smtClean="0">
                <a:solidFill>
                  <a:schemeClr val="folHlink"/>
                </a:solidFill>
              </a:rPr>
              <a:t>date</a:t>
            </a:r>
            <a:r>
              <a:rPr lang="en-US" altLang="en-GB" sz="2400" smtClean="0">
                <a:solidFill>
                  <a:schemeClr val="folHlink"/>
                </a:solidFill>
              </a:rPr>
              <a:t> dalam SQL:</a:t>
            </a:r>
          </a:p>
          <a:p>
            <a:pPr lvl="1" eaLnBrk="1" hangingPunct="1">
              <a:buClr>
                <a:schemeClr val="tx2"/>
              </a:buClr>
              <a:buFont typeface="Symbol" panose="05050102010706020507" pitchFamily="18" charset="2"/>
              <a:buNone/>
            </a:pPr>
            <a:r>
              <a:rPr lang="en-US" altLang="en-GB" sz="2400" smtClean="0">
                <a:latin typeface="Arial" panose="020B0604020202020204" pitchFamily="34" charset="0"/>
              </a:rPr>
              <a:t>SELECT </a:t>
            </a:r>
            <a:r>
              <a:rPr lang="en-US" altLang="en-GB" sz="2400" i="1" smtClean="0">
                <a:latin typeface="Arial" panose="020B0604020202020204" pitchFamily="34" charset="0"/>
              </a:rPr>
              <a:t>date</a:t>
            </a:r>
            <a:r>
              <a:rPr lang="en-US" altLang="en-GB" sz="2400" smtClean="0">
                <a:latin typeface="Arial" panose="020B0604020202020204" pitchFamily="34" charset="0"/>
              </a:rPr>
              <a:t>, sum(</a:t>
            </a:r>
            <a:r>
              <a:rPr lang="en-US" altLang="en-GB" sz="2400" i="1" smtClean="0">
                <a:latin typeface="Arial" panose="020B0604020202020204" pitchFamily="34" charset="0"/>
              </a:rPr>
              <a:t>amt</a:t>
            </a:r>
            <a:r>
              <a:rPr lang="en-US" altLang="en-GB" sz="2400" smtClean="0">
                <a:latin typeface="Arial" panose="020B0604020202020204" pitchFamily="34" charset="0"/>
              </a:rPr>
              <a:t>) FROM </a:t>
            </a:r>
            <a:r>
              <a:rPr lang="en-US" altLang="en-GB" sz="2400" i="1" smtClean="0">
                <a:latin typeface="Arial" panose="020B0604020202020204" pitchFamily="34" charset="0"/>
              </a:rPr>
              <a:t>SALE</a:t>
            </a:r>
            <a:r>
              <a:rPr lang="en-US" altLang="en-GB" sz="2400" smtClean="0">
                <a:latin typeface="Arial" panose="020B0604020202020204" pitchFamily="34" charset="0"/>
              </a:rPr>
              <a:t> GROUP BY </a:t>
            </a:r>
            <a:r>
              <a:rPr lang="en-US" altLang="en-GB" sz="2400" i="1" smtClean="0">
                <a:latin typeface="Arial" panose="020B0604020202020204" pitchFamily="34" charset="0"/>
              </a:rPr>
              <a:t>date</a:t>
            </a:r>
            <a:endParaRPr lang="en-US" altLang="en-GB" sz="2400" smtClean="0">
              <a:latin typeface="Arial" panose="020B0604020202020204" pitchFamily="34" charset="0"/>
            </a:endParaRPr>
          </a:p>
        </p:txBody>
      </p:sp>
      <p:sp>
        <p:nvSpPr>
          <p:cNvPr id="27654" name="AutoShape 4"/>
          <p:cNvSpPr>
            <a:spLocks noChangeArrowheads="1"/>
          </p:cNvSpPr>
          <p:nvPr/>
        </p:nvSpPr>
        <p:spPr bwMode="auto">
          <a:xfrm>
            <a:off x="5264150" y="4273550"/>
            <a:ext cx="520700" cy="368300"/>
          </a:xfrm>
          <a:prstGeom prst="rightArrow">
            <a:avLst>
              <a:gd name="adj1" fmla="val 50000"/>
              <a:gd name="adj2" fmla="val 70696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graphicFrame>
        <p:nvGraphicFramePr>
          <p:cNvPr id="27655" name="Object 5"/>
          <p:cNvGraphicFramePr>
            <a:graphicFrameLocks/>
          </p:cNvGraphicFramePr>
          <p:nvPr/>
        </p:nvGraphicFramePr>
        <p:xfrm>
          <a:off x="6226175" y="3987800"/>
          <a:ext cx="2265363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Worksheet" r:id="rId3" imgW="2162251" imgH="790651" progId="Excel.Sheet.8">
                  <p:embed/>
                </p:oleObj>
              </mc:Choice>
              <mc:Fallback>
                <p:oleObj name="Worksheet" r:id="rId3" imgW="2162251" imgH="790651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6175" y="3987800"/>
                        <a:ext cx="2265363" cy="82391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6" name="Object 6"/>
          <p:cNvGraphicFramePr>
            <a:graphicFrameLocks/>
          </p:cNvGraphicFramePr>
          <p:nvPr/>
        </p:nvGraphicFramePr>
        <p:xfrm>
          <a:off x="533400" y="3657600"/>
          <a:ext cx="4570413" cy="157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Worksheet" r:id="rId5" imgW="4356100" imgH="1638300" progId="Excel.Sheet.8">
                  <p:embed/>
                </p:oleObj>
              </mc:Choice>
              <mc:Fallback>
                <p:oleObj name="Worksheet" r:id="rId5" imgW="4356100" imgH="16383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657600"/>
                        <a:ext cx="4570413" cy="157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7" name="Rectangle 7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OLAP Operations in RDBM (2)</a:t>
            </a:r>
          </a:p>
        </p:txBody>
      </p:sp>
      <p:sp>
        <p:nvSpPr>
          <p:cNvPr id="27658" name="Rectangle 8"/>
          <p:cNvSpPr>
            <a:spLocks noChangeArrowheads="1"/>
          </p:cNvSpPr>
          <p:nvPr/>
        </p:nvSpPr>
        <p:spPr bwMode="auto">
          <a:xfrm>
            <a:off x="6226175" y="3990975"/>
            <a:ext cx="2265363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25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ChangeArrowheads="1"/>
          </p:cNvSpPr>
          <p:nvPr/>
        </p:nvSpPr>
        <p:spPr bwMode="auto">
          <a:xfrm>
            <a:off x="5718175" y="3584575"/>
            <a:ext cx="3135313" cy="1131888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77" name="Rectangle 3"/>
          <p:cNvSpPr>
            <a:spLocks noChangeArrowheads="1"/>
          </p:cNvSpPr>
          <p:nvPr/>
        </p:nvSpPr>
        <p:spPr bwMode="auto">
          <a:xfrm>
            <a:off x="231775" y="3425825"/>
            <a:ext cx="4572000" cy="158115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7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1676400"/>
          </a:xfrm>
        </p:spPr>
        <p:txBody>
          <a:bodyPr/>
          <a:lstStyle/>
          <a:p>
            <a:pPr eaLnBrk="1" hangingPunct="1">
              <a:buClr>
                <a:schemeClr val="tx2"/>
              </a:buClr>
              <a:buFont typeface="Symbol" panose="05050102010706020507" pitchFamily="18" charset="2"/>
              <a:buChar char="·"/>
            </a:pPr>
            <a:r>
              <a:rPr lang="en-US" altLang="en-GB" sz="2400" smtClean="0">
                <a:solidFill>
                  <a:schemeClr val="folHlink"/>
                </a:solidFill>
              </a:rPr>
              <a:t>Total </a:t>
            </a:r>
            <a:r>
              <a:rPr lang="en-US" altLang="en-GB" sz="2400" i="1" smtClean="0">
                <a:solidFill>
                  <a:schemeClr val="folHlink"/>
                </a:solidFill>
              </a:rPr>
              <a:t>amounts</a:t>
            </a:r>
            <a:r>
              <a:rPr lang="en-US" altLang="en-GB" sz="2400" smtClean="0">
                <a:solidFill>
                  <a:schemeClr val="folHlink"/>
                </a:solidFill>
              </a:rPr>
              <a:t> menurut </a:t>
            </a:r>
            <a:r>
              <a:rPr lang="en-US" altLang="en-GB" sz="2400" i="1" smtClean="0">
                <a:solidFill>
                  <a:schemeClr val="folHlink"/>
                </a:solidFill>
              </a:rPr>
              <a:t>date</a:t>
            </a:r>
            <a:r>
              <a:rPr lang="en-US" altLang="en-GB" sz="2400" smtClean="0">
                <a:solidFill>
                  <a:schemeClr val="folHlink"/>
                </a:solidFill>
              </a:rPr>
              <a:t> dan </a:t>
            </a:r>
            <a:r>
              <a:rPr lang="en-US" altLang="en-GB" sz="2400" i="1" smtClean="0">
                <a:solidFill>
                  <a:schemeClr val="folHlink"/>
                </a:solidFill>
              </a:rPr>
              <a:t>product-ID</a:t>
            </a:r>
            <a:r>
              <a:rPr lang="en-US" altLang="en-GB" sz="2400" smtClean="0">
                <a:solidFill>
                  <a:schemeClr val="folHlink"/>
                </a:solidFill>
              </a:rPr>
              <a:t> dalam SQL:</a:t>
            </a:r>
          </a:p>
          <a:p>
            <a:pPr lvl="1" eaLnBrk="1" hangingPunct="1">
              <a:buClr>
                <a:schemeClr val="tx2"/>
              </a:buClr>
              <a:buFont typeface="Symbol" panose="05050102010706020507" pitchFamily="18" charset="2"/>
              <a:buNone/>
            </a:pPr>
            <a:r>
              <a:rPr lang="en-US" altLang="en-GB" sz="2400" smtClean="0">
                <a:latin typeface="Arial" panose="020B0604020202020204" pitchFamily="34" charset="0"/>
              </a:rPr>
              <a:t>SELECT </a:t>
            </a:r>
            <a:r>
              <a:rPr lang="en-US" altLang="en-GB" sz="2400" i="1" smtClean="0">
                <a:latin typeface="Arial" panose="020B0604020202020204" pitchFamily="34" charset="0"/>
              </a:rPr>
              <a:t>prodId</a:t>
            </a:r>
            <a:r>
              <a:rPr lang="en-US" altLang="en-GB" sz="2400" smtClean="0">
                <a:latin typeface="Arial" panose="020B0604020202020204" pitchFamily="34" charset="0"/>
              </a:rPr>
              <a:t>, </a:t>
            </a:r>
            <a:r>
              <a:rPr lang="en-US" altLang="en-GB" sz="2400" i="1" smtClean="0">
                <a:latin typeface="Arial" panose="020B0604020202020204" pitchFamily="34" charset="0"/>
              </a:rPr>
              <a:t>date</a:t>
            </a:r>
            <a:r>
              <a:rPr lang="en-US" altLang="en-GB" sz="2400" smtClean="0">
                <a:latin typeface="Arial" panose="020B0604020202020204" pitchFamily="34" charset="0"/>
              </a:rPr>
              <a:t>, sum(</a:t>
            </a:r>
            <a:r>
              <a:rPr lang="en-US" altLang="en-GB" sz="2400" i="1" smtClean="0">
                <a:latin typeface="Arial" panose="020B0604020202020204" pitchFamily="34" charset="0"/>
              </a:rPr>
              <a:t>amt</a:t>
            </a:r>
            <a:r>
              <a:rPr lang="en-US" altLang="en-GB" sz="2400" smtClean="0">
                <a:latin typeface="Arial" panose="020B0604020202020204" pitchFamily="34" charset="0"/>
              </a:rPr>
              <a:t>) FROM </a:t>
            </a:r>
            <a:r>
              <a:rPr lang="en-US" altLang="en-GB" sz="2400" i="1" smtClean="0">
                <a:latin typeface="Arial" panose="020B0604020202020204" pitchFamily="34" charset="0"/>
              </a:rPr>
              <a:t>SALE</a:t>
            </a:r>
            <a:r>
              <a:rPr lang="en-US" altLang="en-GB" sz="2400" smtClean="0">
                <a:latin typeface="Arial" panose="020B0604020202020204" pitchFamily="34" charset="0"/>
              </a:rPr>
              <a:t> GROUP BY </a:t>
            </a:r>
            <a:r>
              <a:rPr lang="en-US" altLang="en-GB" sz="2400" i="1" smtClean="0">
                <a:latin typeface="Arial" panose="020B0604020202020204" pitchFamily="34" charset="0"/>
              </a:rPr>
              <a:t>date</a:t>
            </a:r>
            <a:r>
              <a:rPr lang="en-US" altLang="en-GB" sz="2400" smtClean="0">
                <a:latin typeface="Arial" panose="020B0604020202020204" pitchFamily="34" charset="0"/>
              </a:rPr>
              <a:t>, </a:t>
            </a:r>
            <a:r>
              <a:rPr lang="en-US" altLang="en-GB" sz="2400" i="1" smtClean="0">
                <a:latin typeface="Arial" panose="020B0604020202020204" pitchFamily="34" charset="0"/>
              </a:rPr>
              <a:t>prodId</a:t>
            </a:r>
            <a:endParaRPr lang="en-US" altLang="en-GB" sz="2400" smtClean="0">
              <a:latin typeface="Arial" panose="020B0604020202020204" pitchFamily="34" charset="0"/>
            </a:endParaRPr>
          </a:p>
        </p:txBody>
      </p:sp>
      <p:sp>
        <p:nvSpPr>
          <p:cNvPr id="28679" name="Line 5"/>
          <p:cNvSpPr>
            <a:spLocks noChangeShapeType="1"/>
          </p:cNvSpPr>
          <p:nvPr/>
        </p:nvSpPr>
        <p:spPr bwMode="auto">
          <a:xfrm>
            <a:off x="3276600" y="5486400"/>
            <a:ext cx="2667000" cy="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0" name="Line 6"/>
          <p:cNvSpPr>
            <a:spLocks noChangeShapeType="1"/>
          </p:cNvSpPr>
          <p:nvPr/>
        </p:nvSpPr>
        <p:spPr bwMode="auto">
          <a:xfrm>
            <a:off x="3276600" y="6096000"/>
            <a:ext cx="2667000" cy="0"/>
          </a:xfrm>
          <a:prstGeom prst="line">
            <a:avLst/>
          </a:prstGeom>
          <a:noFill/>
          <a:ln w="50800">
            <a:solidFill>
              <a:schemeClr val="accent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1" name="AutoShape 7"/>
          <p:cNvSpPr>
            <a:spLocks noChangeArrowheads="1"/>
          </p:cNvSpPr>
          <p:nvPr/>
        </p:nvSpPr>
        <p:spPr bwMode="auto">
          <a:xfrm>
            <a:off x="4914900" y="4025900"/>
            <a:ext cx="520700" cy="368300"/>
          </a:xfrm>
          <a:prstGeom prst="rightArrow">
            <a:avLst>
              <a:gd name="adj1" fmla="val 50000"/>
              <a:gd name="adj2" fmla="val 70696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82" name="Line 8"/>
          <p:cNvSpPr>
            <a:spLocks noChangeShapeType="1"/>
          </p:cNvSpPr>
          <p:nvPr/>
        </p:nvSpPr>
        <p:spPr bwMode="auto">
          <a:xfrm>
            <a:off x="5715000" y="3581400"/>
            <a:ext cx="3136900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3" name="Rectangle 9"/>
          <p:cNvSpPr>
            <a:spLocks noChangeArrowheads="1"/>
          </p:cNvSpPr>
          <p:nvPr/>
        </p:nvSpPr>
        <p:spPr bwMode="auto">
          <a:xfrm>
            <a:off x="5715000" y="3581400"/>
            <a:ext cx="3136900" cy="9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84" name="Line 10"/>
          <p:cNvSpPr>
            <a:spLocks noChangeShapeType="1"/>
          </p:cNvSpPr>
          <p:nvPr/>
        </p:nvSpPr>
        <p:spPr bwMode="auto">
          <a:xfrm>
            <a:off x="5715000" y="3581400"/>
            <a:ext cx="1588" cy="1116013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5" name="Rectangle 11"/>
          <p:cNvSpPr>
            <a:spLocks noChangeArrowheads="1"/>
          </p:cNvSpPr>
          <p:nvPr/>
        </p:nvSpPr>
        <p:spPr bwMode="auto">
          <a:xfrm>
            <a:off x="5715000" y="3581400"/>
            <a:ext cx="9525" cy="111601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86" name="Line 12"/>
          <p:cNvSpPr>
            <a:spLocks noChangeShapeType="1"/>
          </p:cNvSpPr>
          <p:nvPr/>
        </p:nvSpPr>
        <p:spPr bwMode="auto">
          <a:xfrm>
            <a:off x="5705475" y="3865563"/>
            <a:ext cx="3146425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7" name="Rectangle 13"/>
          <p:cNvSpPr>
            <a:spLocks noChangeArrowheads="1"/>
          </p:cNvSpPr>
          <p:nvPr/>
        </p:nvSpPr>
        <p:spPr bwMode="auto">
          <a:xfrm>
            <a:off x="5076825" y="3865563"/>
            <a:ext cx="3775075" cy="9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88" name="Line 14"/>
          <p:cNvSpPr>
            <a:spLocks noChangeShapeType="1"/>
          </p:cNvSpPr>
          <p:nvPr/>
        </p:nvSpPr>
        <p:spPr bwMode="auto">
          <a:xfrm>
            <a:off x="5705475" y="4140200"/>
            <a:ext cx="3146425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9" name="Rectangle 15"/>
          <p:cNvSpPr>
            <a:spLocks noChangeArrowheads="1"/>
          </p:cNvSpPr>
          <p:nvPr/>
        </p:nvSpPr>
        <p:spPr bwMode="auto">
          <a:xfrm>
            <a:off x="5076825" y="4140200"/>
            <a:ext cx="3775075" cy="9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90" name="Line 16"/>
          <p:cNvSpPr>
            <a:spLocks noChangeShapeType="1"/>
          </p:cNvSpPr>
          <p:nvPr/>
        </p:nvSpPr>
        <p:spPr bwMode="auto">
          <a:xfrm>
            <a:off x="5705475" y="4413250"/>
            <a:ext cx="3146425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1" name="Rectangle 17"/>
          <p:cNvSpPr>
            <a:spLocks noChangeArrowheads="1"/>
          </p:cNvSpPr>
          <p:nvPr/>
        </p:nvSpPr>
        <p:spPr bwMode="auto">
          <a:xfrm>
            <a:off x="5076825" y="4413250"/>
            <a:ext cx="3775075" cy="9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92" name="Line 18"/>
          <p:cNvSpPr>
            <a:spLocks noChangeShapeType="1"/>
          </p:cNvSpPr>
          <p:nvPr/>
        </p:nvSpPr>
        <p:spPr bwMode="auto">
          <a:xfrm>
            <a:off x="5705475" y="4687888"/>
            <a:ext cx="3146425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3" name="Line 19"/>
          <p:cNvSpPr>
            <a:spLocks noChangeShapeType="1"/>
          </p:cNvSpPr>
          <p:nvPr/>
        </p:nvSpPr>
        <p:spPr bwMode="auto">
          <a:xfrm>
            <a:off x="5715000" y="3590925"/>
            <a:ext cx="1588" cy="11064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4" name="Rectangle 20"/>
          <p:cNvSpPr>
            <a:spLocks noChangeArrowheads="1"/>
          </p:cNvSpPr>
          <p:nvPr/>
        </p:nvSpPr>
        <p:spPr bwMode="auto">
          <a:xfrm>
            <a:off x="5715000" y="3590925"/>
            <a:ext cx="9525" cy="110648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95" name="Line 21"/>
          <p:cNvSpPr>
            <a:spLocks noChangeShapeType="1"/>
          </p:cNvSpPr>
          <p:nvPr/>
        </p:nvSpPr>
        <p:spPr bwMode="auto">
          <a:xfrm>
            <a:off x="6515100" y="3590925"/>
            <a:ext cx="1588" cy="11064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6" name="Rectangle 22"/>
          <p:cNvSpPr>
            <a:spLocks noChangeArrowheads="1"/>
          </p:cNvSpPr>
          <p:nvPr/>
        </p:nvSpPr>
        <p:spPr bwMode="auto">
          <a:xfrm>
            <a:off x="6515100" y="3590925"/>
            <a:ext cx="9525" cy="110648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97" name="Line 23"/>
          <p:cNvSpPr>
            <a:spLocks noChangeShapeType="1"/>
          </p:cNvSpPr>
          <p:nvPr/>
        </p:nvSpPr>
        <p:spPr bwMode="auto">
          <a:xfrm>
            <a:off x="7354888" y="3590925"/>
            <a:ext cx="1587" cy="11064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8" name="Rectangle 24"/>
          <p:cNvSpPr>
            <a:spLocks noChangeArrowheads="1"/>
          </p:cNvSpPr>
          <p:nvPr/>
        </p:nvSpPr>
        <p:spPr bwMode="auto">
          <a:xfrm>
            <a:off x="7354888" y="3590925"/>
            <a:ext cx="9525" cy="110648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699" name="Line 25"/>
          <p:cNvSpPr>
            <a:spLocks noChangeShapeType="1"/>
          </p:cNvSpPr>
          <p:nvPr/>
        </p:nvSpPr>
        <p:spPr bwMode="auto">
          <a:xfrm>
            <a:off x="8194675" y="3590925"/>
            <a:ext cx="1588" cy="11064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0" name="Rectangle 26"/>
          <p:cNvSpPr>
            <a:spLocks noChangeArrowheads="1"/>
          </p:cNvSpPr>
          <p:nvPr/>
        </p:nvSpPr>
        <p:spPr bwMode="auto">
          <a:xfrm>
            <a:off x="8194675" y="3590925"/>
            <a:ext cx="9525" cy="110648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01" name="Line 27"/>
          <p:cNvSpPr>
            <a:spLocks noChangeShapeType="1"/>
          </p:cNvSpPr>
          <p:nvPr/>
        </p:nvSpPr>
        <p:spPr bwMode="auto">
          <a:xfrm>
            <a:off x="8842375" y="3590925"/>
            <a:ext cx="1588" cy="11064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2" name="Rectangle 28"/>
          <p:cNvSpPr>
            <a:spLocks noChangeArrowheads="1"/>
          </p:cNvSpPr>
          <p:nvPr/>
        </p:nvSpPr>
        <p:spPr bwMode="auto">
          <a:xfrm>
            <a:off x="8842375" y="3590925"/>
            <a:ext cx="9525" cy="110648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03" name="Line 29"/>
          <p:cNvSpPr>
            <a:spLocks noChangeShapeType="1"/>
          </p:cNvSpPr>
          <p:nvPr/>
        </p:nvSpPr>
        <p:spPr bwMode="auto">
          <a:xfrm>
            <a:off x="6515100" y="3581400"/>
            <a:ext cx="1588" cy="27463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4" name="Rectangle 30"/>
          <p:cNvSpPr>
            <a:spLocks noChangeArrowheads="1"/>
          </p:cNvSpPr>
          <p:nvPr/>
        </p:nvSpPr>
        <p:spPr bwMode="auto">
          <a:xfrm>
            <a:off x="6515100" y="3581400"/>
            <a:ext cx="9525" cy="274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05" name="Line 31"/>
          <p:cNvSpPr>
            <a:spLocks noChangeShapeType="1"/>
          </p:cNvSpPr>
          <p:nvPr/>
        </p:nvSpPr>
        <p:spPr bwMode="auto">
          <a:xfrm>
            <a:off x="7354888" y="3581400"/>
            <a:ext cx="1587" cy="27463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6" name="Rectangle 32"/>
          <p:cNvSpPr>
            <a:spLocks noChangeArrowheads="1"/>
          </p:cNvSpPr>
          <p:nvPr/>
        </p:nvSpPr>
        <p:spPr bwMode="auto">
          <a:xfrm>
            <a:off x="7354888" y="3581400"/>
            <a:ext cx="9525" cy="274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07" name="Line 33"/>
          <p:cNvSpPr>
            <a:spLocks noChangeShapeType="1"/>
          </p:cNvSpPr>
          <p:nvPr/>
        </p:nvSpPr>
        <p:spPr bwMode="auto">
          <a:xfrm>
            <a:off x="8194675" y="3581400"/>
            <a:ext cx="1588" cy="27463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8" name="Rectangle 34"/>
          <p:cNvSpPr>
            <a:spLocks noChangeArrowheads="1"/>
          </p:cNvSpPr>
          <p:nvPr/>
        </p:nvSpPr>
        <p:spPr bwMode="auto">
          <a:xfrm>
            <a:off x="8194675" y="3581400"/>
            <a:ext cx="9525" cy="2746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09" name="Line 35"/>
          <p:cNvSpPr>
            <a:spLocks noChangeShapeType="1"/>
          </p:cNvSpPr>
          <p:nvPr/>
        </p:nvSpPr>
        <p:spPr bwMode="auto">
          <a:xfrm>
            <a:off x="6515100" y="3875088"/>
            <a:ext cx="1588" cy="8223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0" name="Rectangle 36"/>
          <p:cNvSpPr>
            <a:spLocks noChangeArrowheads="1"/>
          </p:cNvSpPr>
          <p:nvPr/>
        </p:nvSpPr>
        <p:spPr bwMode="auto">
          <a:xfrm>
            <a:off x="6515100" y="3875088"/>
            <a:ext cx="9525" cy="8223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11" name="Line 37"/>
          <p:cNvSpPr>
            <a:spLocks noChangeShapeType="1"/>
          </p:cNvSpPr>
          <p:nvPr/>
        </p:nvSpPr>
        <p:spPr bwMode="auto">
          <a:xfrm>
            <a:off x="7354888" y="3875088"/>
            <a:ext cx="1587" cy="8223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2" name="Rectangle 38"/>
          <p:cNvSpPr>
            <a:spLocks noChangeArrowheads="1"/>
          </p:cNvSpPr>
          <p:nvPr/>
        </p:nvSpPr>
        <p:spPr bwMode="auto">
          <a:xfrm>
            <a:off x="7354888" y="3875088"/>
            <a:ext cx="9525" cy="8223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13" name="Line 39"/>
          <p:cNvSpPr>
            <a:spLocks noChangeShapeType="1"/>
          </p:cNvSpPr>
          <p:nvPr/>
        </p:nvSpPr>
        <p:spPr bwMode="auto">
          <a:xfrm>
            <a:off x="8194675" y="3875088"/>
            <a:ext cx="1588" cy="8223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4" name="Rectangle 40"/>
          <p:cNvSpPr>
            <a:spLocks noChangeArrowheads="1"/>
          </p:cNvSpPr>
          <p:nvPr/>
        </p:nvSpPr>
        <p:spPr bwMode="auto">
          <a:xfrm>
            <a:off x="8194675" y="3875088"/>
            <a:ext cx="9525" cy="8223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15" name="Rectangle 41"/>
          <p:cNvSpPr>
            <a:spLocks noChangeArrowheads="1"/>
          </p:cNvSpPr>
          <p:nvPr/>
        </p:nvSpPr>
        <p:spPr bwMode="auto">
          <a:xfrm>
            <a:off x="5715000" y="3856038"/>
            <a:ext cx="3136900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8716" name="Rectangle 42"/>
          <p:cNvSpPr>
            <a:spLocks noChangeArrowheads="1"/>
          </p:cNvSpPr>
          <p:nvPr/>
        </p:nvSpPr>
        <p:spPr bwMode="auto">
          <a:xfrm>
            <a:off x="5830888" y="3611563"/>
            <a:ext cx="58896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 b="1">
                <a:solidFill>
                  <a:srgbClr val="000000"/>
                </a:solidFill>
              </a:rPr>
              <a:t>result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17" name="Rectangle 43"/>
          <p:cNvSpPr>
            <a:spLocks noChangeArrowheads="1"/>
          </p:cNvSpPr>
          <p:nvPr/>
        </p:nvSpPr>
        <p:spPr bwMode="auto">
          <a:xfrm>
            <a:off x="6615113" y="3611563"/>
            <a:ext cx="67151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 b="1">
                <a:solidFill>
                  <a:srgbClr val="000000"/>
                </a:solidFill>
              </a:rPr>
              <a:t>prodId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18" name="Rectangle 44"/>
          <p:cNvSpPr>
            <a:spLocks noChangeArrowheads="1"/>
          </p:cNvSpPr>
          <p:nvPr/>
        </p:nvSpPr>
        <p:spPr bwMode="auto">
          <a:xfrm>
            <a:off x="7556500" y="3611563"/>
            <a:ext cx="54610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 b="1">
                <a:solidFill>
                  <a:srgbClr val="000000"/>
                </a:solidFill>
              </a:rPr>
              <a:t>date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19" name="Rectangle 45"/>
          <p:cNvSpPr>
            <a:spLocks noChangeArrowheads="1"/>
          </p:cNvSpPr>
          <p:nvPr/>
        </p:nvSpPr>
        <p:spPr bwMode="auto">
          <a:xfrm>
            <a:off x="8335963" y="3611563"/>
            <a:ext cx="44450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 b="1">
                <a:solidFill>
                  <a:srgbClr val="000000"/>
                </a:solidFill>
              </a:rPr>
              <a:t>sum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0" name="Rectangle 46"/>
          <p:cNvSpPr>
            <a:spLocks noChangeArrowheads="1"/>
          </p:cNvSpPr>
          <p:nvPr/>
        </p:nvSpPr>
        <p:spPr bwMode="auto">
          <a:xfrm>
            <a:off x="6827838" y="3895725"/>
            <a:ext cx="323850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1" name="Rectangle 47"/>
          <p:cNvSpPr>
            <a:spLocks noChangeArrowheads="1"/>
          </p:cNvSpPr>
          <p:nvPr/>
        </p:nvSpPr>
        <p:spPr bwMode="auto">
          <a:xfrm>
            <a:off x="7718425" y="3895725"/>
            <a:ext cx="2127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2" name="Rectangle 48"/>
          <p:cNvSpPr>
            <a:spLocks noChangeArrowheads="1"/>
          </p:cNvSpPr>
          <p:nvPr/>
        </p:nvSpPr>
        <p:spPr bwMode="auto">
          <a:xfrm>
            <a:off x="8407400" y="3895725"/>
            <a:ext cx="33337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62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3" name="Rectangle 49"/>
          <p:cNvSpPr>
            <a:spLocks noChangeArrowheads="1"/>
          </p:cNvSpPr>
          <p:nvPr/>
        </p:nvSpPr>
        <p:spPr bwMode="auto">
          <a:xfrm>
            <a:off x="6827838" y="4170363"/>
            <a:ext cx="3238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p2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4" name="Rectangle 50"/>
          <p:cNvSpPr>
            <a:spLocks noChangeArrowheads="1"/>
          </p:cNvSpPr>
          <p:nvPr/>
        </p:nvSpPr>
        <p:spPr bwMode="auto">
          <a:xfrm>
            <a:off x="7718425" y="4170363"/>
            <a:ext cx="21272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5" name="Rectangle 51"/>
          <p:cNvSpPr>
            <a:spLocks noChangeArrowheads="1"/>
          </p:cNvSpPr>
          <p:nvPr/>
        </p:nvSpPr>
        <p:spPr bwMode="auto">
          <a:xfrm>
            <a:off x="8407400" y="4170363"/>
            <a:ext cx="3333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19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6" name="Rectangle 52"/>
          <p:cNvSpPr>
            <a:spLocks noChangeArrowheads="1"/>
          </p:cNvSpPr>
          <p:nvPr/>
        </p:nvSpPr>
        <p:spPr bwMode="auto">
          <a:xfrm>
            <a:off x="6827838" y="4443413"/>
            <a:ext cx="3238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p1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7" name="Rectangle 53"/>
          <p:cNvSpPr>
            <a:spLocks noChangeArrowheads="1"/>
          </p:cNvSpPr>
          <p:nvPr/>
        </p:nvSpPr>
        <p:spPr bwMode="auto">
          <a:xfrm>
            <a:off x="7718425" y="4443413"/>
            <a:ext cx="21272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2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8" name="Rectangle 54"/>
          <p:cNvSpPr>
            <a:spLocks noChangeArrowheads="1"/>
          </p:cNvSpPr>
          <p:nvPr/>
        </p:nvSpPr>
        <p:spPr bwMode="auto">
          <a:xfrm>
            <a:off x="8407400" y="4443413"/>
            <a:ext cx="3333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700">
                <a:solidFill>
                  <a:srgbClr val="000000"/>
                </a:solidFill>
              </a:rPr>
              <a:t>48</a:t>
            </a: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8729" name="Rectangle 55"/>
          <p:cNvSpPr>
            <a:spLocks noChangeArrowheads="1"/>
          </p:cNvSpPr>
          <p:nvPr/>
        </p:nvSpPr>
        <p:spPr bwMode="auto">
          <a:xfrm>
            <a:off x="3794125" y="5851525"/>
            <a:ext cx="1492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tx2"/>
                </a:solidFill>
              </a:rPr>
              <a:t>drill-down</a:t>
            </a:r>
          </a:p>
        </p:txBody>
      </p:sp>
      <p:sp>
        <p:nvSpPr>
          <p:cNvPr id="28730" name="Rectangle 56"/>
          <p:cNvSpPr>
            <a:spLocks noChangeArrowheads="1"/>
          </p:cNvSpPr>
          <p:nvPr/>
        </p:nvSpPr>
        <p:spPr bwMode="auto">
          <a:xfrm>
            <a:off x="4022725" y="5241925"/>
            <a:ext cx="931863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GB" sz="2400">
                <a:solidFill>
                  <a:schemeClr val="tx2"/>
                </a:solidFill>
              </a:rPr>
              <a:t>rollup</a:t>
            </a:r>
          </a:p>
        </p:txBody>
      </p:sp>
      <p:graphicFrame>
        <p:nvGraphicFramePr>
          <p:cNvPr id="28731" name="Object 57"/>
          <p:cNvGraphicFramePr>
            <a:graphicFrameLocks/>
          </p:cNvGraphicFramePr>
          <p:nvPr/>
        </p:nvGraphicFramePr>
        <p:xfrm>
          <a:off x="228600" y="3429000"/>
          <a:ext cx="4570413" cy="157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Worksheet" r:id="rId3" imgW="4356100" imgH="1638300" progId="Excel.Sheet.8">
                  <p:embed/>
                </p:oleObj>
              </mc:Choice>
              <mc:Fallback>
                <p:oleObj name="Worksheet" r:id="rId3" imgW="4356100" imgH="16383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3429000"/>
                        <a:ext cx="4570413" cy="157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32" name="Rectangle 58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OLAP Operations in RDBM (3)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60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 descr="Stationery"/>
          <p:cNvSpPr>
            <a:spLocks noChangeArrowheads="1"/>
          </p:cNvSpPr>
          <p:nvPr/>
        </p:nvSpPr>
        <p:spPr bwMode="auto">
          <a:xfrm>
            <a:off x="1497013" y="1557338"/>
            <a:ext cx="6318250" cy="2951162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dist="107763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FFCC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50211" name="AutoShape 3"/>
          <p:cNvSpPr>
            <a:spLocks noChangeArrowheads="1"/>
          </p:cNvSpPr>
          <p:nvPr/>
        </p:nvSpPr>
        <p:spPr bwMode="auto">
          <a:xfrm>
            <a:off x="1763713" y="2060575"/>
            <a:ext cx="2808287" cy="2376488"/>
          </a:xfrm>
          <a:prstGeom prst="star5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1500000" lon="20099999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29702" name="Rectangle 4"/>
          <p:cNvSpPr>
            <a:spLocks noGrp="1" noChangeArrowheads="1"/>
          </p:cNvSpPr>
          <p:nvPr>
            <p:ph type="title"/>
          </p:nvPr>
        </p:nvSpPr>
        <p:spPr>
          <a:xfrm>
            <a:off x="1187450" y="1844675"/>
            <a:ext cx="6705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Implementasi ROLAP</a:t>
            </a:r>
            <a:endParaRPr lang="en-US" smtClean="0"/>
          </a:p>
        </p:txBody>
      </p:sp>
      <p:sp>
        <p:nvSpPr>
          <p:cNvPr id="2970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231900" y="3016250"/>
            <a:ext cx="6862763" cy="7572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mtClean="0">
                <a:solidFill>
                  <a:schemeClr val="bg2"/>
                </a:solidFill>
                <a:latin typeface="Arial" panose="020B0604020202020204" pitchFamily="34" charset="0"/>
              </a:rPr>
              <a:t>Skema Bintang dan Keping Salju</a:t>
            </a:r>
          </a:p>
        </p:txBody>
      </p:sp>
    </p:spTree>
    <p:extLst>
      <p:ext uri="{BB962C8B-B14F-4D97-AF65-F5344CB8AC3E}">
        <p14:creationId xmlns:p14="http://schemas.microsoft.com/office/powerpoint/2010/main" val="156981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2" descr="14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71600"/>
            <a:ext cx="7772400" cy="495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Star Schema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27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None/>
            </a:pPr>
            <a:r>
              <a:rPr lang="en-GB" sz="2400" smtClean="0">
                <a:solidFill>
                  <a:schemeClr val="folHlink"/>
                </a:solidFill>
              </a:rPr>
              <a:t>Skema Bintang Dasar: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Char char="w"/>
            </a:pPr>
            <a:r>
              <a:rPr lang="en-GB" sz="2000" smtClean="0"/>
              <a:t>Tabel fakta tunggal berisi data rinci dan agregat.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Char char="w"/>
            </a:pPr>
            <a:r>
              <a:rPr lang="en-GB" sz="2000" smtClean="0"/>
              <a:t>Satu kolom kunci (</a:t>
            </a:r>
            <a:r>
              <a:rPr lang="en-GB" sz="2000" i="1" smtClean="0"/>
              <a:t>key</a:t>
            </a:r>
            <a:r>
              <a:rPr lang="en-GB" sz="2000" smtClean="0"/>
              <a:t>) untuk tiap dimensi sebagai kunci primer (</a:t>
            </a:r>
            <a:r>
              <a:rPr lang="en-GB" sz="2000" i="1" smtClean="0"/>
              <a:t>primary key</a:t>
            </a:r>
            <a:r>
              <a:rPr lang="en-GB" sz="2000" smtClean="0"/>
              <a:t>) tabel fakta.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Char char="w"/>
            </a:pPr>
            <a:r>
              <a:rPr lang="en-GB" sz="2000" smtClean="0"/>
              <a:t>Nilai-nilai kolom kunci asing (</a:t>
            </a:r>
            <a:r>
              <a:rPr lang="en-GB" sz="2000" i="1" smtClean="0"/>
              <a:t>foreign key</a:t>
            </a:r>
            <a:r>
              <a:rPr lang="en-GB" sz="2000" smtClean="0"/>
              <a:t>) telah terdefinisi.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Char char="w"/>
            </a:pPr>
            <a:r>
              <a:rPr lang="en-GB" sz="2000" smtClean="0"/>
              <a:t>Setiap dimensi direpresentasikan dalam satu tabel yang umumnya sangat</a:t>
            </a:r>
            <a:r>
              <a:rPr lang="en-GB" sz="2000" smtClean="0">
                <a:solidFill>
                  <a:srgbClr val="000000"/>
                </a:solidFill>
              </a:rPr>
              <a:t> </a:t>
            </a:r>
            <a:r>
              <a:rPr lang="en-GB" sz="2000" smtClean="0">
                <a:solidFill>
                  <a:schemeClr val="folHlink"/>
                </a:solidFill>
              </a:rPr>
              <a:t>ter-denormalisasi</a:t>
            </a:r>
            <a:r>
              <a:rPr lang="en-GB" sz="2000" smtClean="0"/>
              <a:t>.</a:t>
            </a:r>
          </a:p>
          <a:p>
            <a:pPr lvl="4" eaLnBrk="1" hangingPunct="1">
              <a:lnSpc>
                <a:spcPct val="80000"/>
              </a:lnSpc>
              <a:buSzPct val="75000"/>
              <a:buFont typeface="Wingdings" panose="05000000000000000000" pitchFamily="2" charset="2"/>
              <a:buChar char="w"/>
            </a:pPr>
            <a:endParaRPr lang="en-GB" sz="2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GB" altLang="en-GB" sz="2400" smtClean="0">
                <a:solidFill>
                  <a:schemeClr val="folHlink"/>
                </a:solidFill>
              </a:rPr>
              <a:t>Keuntungan:</a:t>
            </a:r>
          </a:p>
          <a:p>
            <a:pPr lvl="1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GB" altLang="en-GB" sz="2400" smtClean="0">
                <a:solidFill>
                  <a:srgbClr val="000000"/>
                </a:solidFill>
              </a:rPr>
              <a:t>   </a:t>
            </a:r>
            <a:r>
              <a:rPr lang="en-GB" altLang="en-GB" sz="2400" smtClean="0"/>
              <a:t>Mudah dipahami, mudah untuk merepresentasi-kan hirarki dimensi, metadata tidak rumit, </a:t>
            </a:r>
            <a:r>
              <a:rPr lang="en-GB" altLang="en-GB" sz="2400" i="1" smtClean="0"/>
              <a:t>low maintenance</a:t>
            </a:r>
            <a:r>
              <a:rPr lang="en-GB" altLang="en-GB" sz="2400" smtClean="0"/>
              <a:t>, jumlah operasi </a:t>
            </a:r>
            <a:r>
              <a:rPr lang="en-GB" altLang="en-GB" sz="2400" i="1" smtClean="0"/>
              <a:t>join</a:t>
            </a:r>
            <a:r>
              <a:rPr lang="en-GB" altLang="en-GB" sz="2400" smtClean="0"/>
              <a:t> minimal.</a:t>
            </a:r>
            <a:endParaRPr lang="en-US" sz="2400" smtClean="0"/>
          </a:p>
        </p:txBody>
      </p:sp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Classical Star Schema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4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381000" y="381000"/>
            <a:ext cx="2133600" cy="2667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1981200" cy="1524000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chemeClr val="bg1"/>
                </a:solidFill>
              </a:rPr>
              <a:t>Star Schema Example</a:t>
            </a:r>
          </a:p>
        </p:txBody>
      </p:sp>
      <p:pic>
        <p:nvPicPr>
          <p:cNvPr id="32774" name="Picture 4" descr="14_1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04800"/>
            <a:ext cx="59436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80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5029200"/>
          </a:xfrm>
        </p:spPr>
        <p:txBody>
          <a:bodyPr/>
          <a:lstStyle/>
          <a:p>
            <a:pPr eaLnBrk="1" hangingPunct="1">
              <a:spcBef>
                <a:spcPct val="45000"/>
              </a:spcBef>
            </a:pPr>
            <a:r>
              <a:rPr lang="en-US" sz="2400" smtClean="0"/>
              <a:t>Sumber masalah: penggabungan data rinci dan agregat dalam tabel fakta tunggal.</a:t>
            </a:r>
          </a:p>
          <a:p>
            <a:pPr eaLnBrk="1" hangingPunct="1">
              <a:spcBef>
                <a:spcPct val="45000"/>
              </a:spcBef>
            </a:pPr>
            <a:r>
              <a:rPr lang="en-US" sz="2400" smtClean="0"/>
              <a:t>Solusi: tabel-tabel dimensi harus memiliki indikator </a:t>
            </a:r>
            <a:r>
              <a:rPr lang="en-US" sz="2400" smtClean="0">
                <a:solidFill>
                  <a:schemeClr val="folHlink"/>
                </a:solidFill>
              </a:rPr>
              <a:t>level</a:t>
            </a:r>
            <a:r>
              <a:rPr lang="en-US" sz="2400" smtClean="0"/>
              <a:t> (</a:t>
            </a:r>
            <a:r>
              <a:rPr lang="en-US" sz="2400" smtClean="0">
                <a:solidFill>
                  <a:schemeClr val="folHlink"/>
                </a:solidFill>
              </a:rPr>
              <a:t>tingkat agregasi</a:t>
            </a:r>
            <a:r>
              <a:rPr lang="en-US" sz="2400" smtClean="0"/>
              <a:t>) yang dapat digunakan sebagai kondisi syarat dalam query</a:t>
            </a:r>
          </a:p>
          <a:p>
            <a:pPr eaLnBrk="1" hangingPunct="1">
              <a:spcBef>
                <a:spcPct val="45000"/>
              </a:spcBef>
            </a:pPr>
            <a:r>
              <a:rPr lang="en-US" sz="2400" smtClean="0"/>
              <a:t>Akibat: kinerja pemrosesan query untuk tingkat agregat rendah, apalagi dengan besarnya tabel fakta.</a:t>
            </a:r>
            <a:endParaRPr lang="en-GB" altLang="en-GB" sz="2400" smtClean="0"/>
          </a:p>
        </p:txBody>
      </p:sp>
      <p:sp>
        <p:nvSpPr>
          <p:cNvPr id="33797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Problems with Aggregates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91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932738" cy="5029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/>
              <a:t>… Tabel-tabel dimensi harus memiliki indikator </a:t>
            </a:r>
            <a:r>
              <a:rPr lang="en-US" sz="2000" i="1" smtClean="0"/>
              <a:t>level</a:t>
            </a:r>
            <a:r>
              <a:rPr lang="en-US" sz="2000" smtClean="0"/>
              <a:t> (tingkat agregasi) yang dapat digunakan sebagai kondisi syarat dalam query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altLang="en-GB" sz="2400" smtClean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SELECT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A.STORE_KEY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,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A.PERIOD_KEY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,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A.dollars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FROM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Fact_Table A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WHERE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A.STORE_KEY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IN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  (SELECT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STORE_KEY 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FROM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Store_Dimension B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WHERE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region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= “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North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”  AND </a:t>
            </a:r>
            <a:r>
              <a:rPr lang="en-GB" altLang="en-GB" sz="2400" i="1" smtClean="0">
                <a:solidFill>
                  <a:schemeClr val="folHlink"/>
                </a:solidFill>
                <a:latin typeface="Arial" panose="020B0604020202020204" pitchFamily="34" charset="0"/>
              </a:rPr>
              <a:t>level</a:t>
            </a:r>
            <a:r>
              <a:rPr lang="en-GB" altLang="en-GB" sz="2400" smtClean="0">
                <a:solidFill>
                  <a:schemeClr val="folHlink"/>
                </a:solidFill>
                <a:latin typeface="Arial" panose="020B0604020202020204" pitchFamily="34" charset="0"/>
              </a:rPr>
              <a:t> = 2) AND … )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GB" sz="2000" smtClean="0"/>
              <a:t>Indikator </a:t>
            </a:r>
            <a:r>
              <a:rPr lang="en-GB" sz="2000" i="1" smtClean="0"/>
              <a:t>level</a:t>
            </a:r>
            <a:r>
              <a:rPr lang="en-GB" sz="2000" smtClean="0"/>
              <a:t> berpotensi menjadi sumber kesalahan: sangat mudah terlupakan, berakibat nilai yang dihasilkan salah (menjerumuskan).</a:t>
            </a:r>
            <a:endParaRPr lang="en-GB" altLang="en-GB" sz="2000" smtClean="0"/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Problems with Aggregates (2)</a:t>
            </a:r>
          </a:p>
        </p:txBody>
      </p:sp>
      <p:sp>
        <p:nvSpPr>
          <p:cNvPr id="34822" name="Line 4"/>
          <p:cNvSpPr>
            <a:spLocks noChangeShapeType="1"/>
          </p:cNvSpPr>
          <p:nvPr/>
        </p:nvSpPr>
        <p:spPr bwMode="auto">
          <a:xfrm>
            <a:off x="5783263" y="4278313"/>
            <a:ext cx="1111250" cy="0"/>
          </a:xfrm>
          <a:prstGeom prst="line">
            <a:avLst/>
          </a:prstGeom>
          <a:noFill/>
          <a:ln w="28575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484313"/>
            <a:ext cx="7772400" cy="3124200"/>
          </a:xfrm>
        </p:spPr>
        <p:txBody>
          <a:bodyPr/>
          <a:lstStyle/>
          <a:p>
            <a:pPr eaLnBrk="1" hangingPunct="1"/>
            <a:r>
              <a:rPr lang="en-GB" sz="2400" smtClean="0"/>
              <a:t>Alternatif solusi: normalisasi tabel dimensi berdasarkan atribut </a:t>
            </a:r>
            <a:r>
              <a:rPr lang="en-GB" sz="2400" i="1" smtClean="0"/>
              <a:t>level</a:t>
            </a:r>
            <a:r>
              <a:rPr lang="en-GB" sz="2400" smtClean="0"/>
              <a:t>, lalu tabel-tabel dimensi kecil yang dihasilkan diacukan pada tabel-tabel fakta tersendiri untuk setiap level.</a:t>
            </a:r>
          </a:p>
          <a:p>
            <a:pPr lvl="4" eaLnBrk="1" hangingPunct="1"/>
            <a:endParaRPr lang="en-GB" sz="1600" smtClean="0"/>
          </a:p>
          <a:p>
            <a:pPr eaLnBrk="1" hangingPunct="1"/>
            <a:r>
              <a:rPr lang="en-GB" sz="2400" smtClean="0"/>
              <a:t>Skema kristal salju (</a:t>
            </a:r>
            <a:r>
              <a:rPr lang="en-GB" sz="2400" i="1" smtClean="0">
                <a:solidFill>
                  <a:schemeClr val="folHlink"/>
                </a:solidFill>
              </a:rPr>
              <a:t>snowflake</a:t>
            </a:r>
            <a:r>
              <a:rPr lang="en-GB" sz="2400" smtClean="0"/>
              <a:t>) diperoleh.</a:t>
            </a:r>
            <a:endParaRPr lang="en-US" smtClean="0"/>
          </a:p>
        </p:txBody>
      </p:sp>
      <p:grpSp>
        <p:nvGrpSpPr>
          <p:cNvPr id="35845" name="Group 3"/>
          <p:cNvGrpSpPr>
            <a:grpSpLocks/>
          </p:cNvGrpSpPr>
          <p:nvPr/>
        </p:nvGrpSpPr>
        <p:grpSpPr bwMode="auto">
          <a:xfrm>
            <a:off x="5791200" y="4572000"/>
            <a:ext cx="1828800" cy="1752600"/>
            <a:chOff x="3888" y="2544"/>
            <a:chExt cx="1152" cy="1104"/>
          </a:xfrm>
        </p:grpSpPr>
        <p:sp>
          <p:nvSpPr>
            <p:cNvPr id="35847" name="Line 4"/>
            <p:cNvSpPr>
              <a:spLocks noChangeShapeType="1"/>
            </p:cNvSpPr>
            <p:nvPr/>
          </p:nvSpPr>
          <p:spPr bwMode="auto">
            <a:xfrm flipV="1">
              <a:off x="4464" y="2544"/>
              <a:ext cx="0" cy="1104"/>
            </a:xfrm>
            <a:prstGeom prst="line">
              <a:avLst/>
            </a:prstGeom>
            <a:noFill/>
            <a:ln w="19050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48" name="Line 5"/>
            <p:cNvSpPr>
              <a:spLocks noChangeShapeType="1"/>
            </p:cNvSpPr>
            <p:nvPr/>
          </p:nvSpPr>
          <p:spPr bwMode="auto">
            <a:xfrm rot="18961539" flipV="1">
              <a:off x="4464" y="2544"/>
              <a:ext cx="1" cy="1104"/>
            </a:xfrm>
            <a:prstGeom prst="line">
              <a:avLst/>
            </a:prstGeom>
            <a:noFill/>
            <a:ln w="12700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49" name="Line 6"/>
            <p:cNvSpPr>
              <a:spLocks noChangeShapeType="1"/>
            </p:cNvSpPr>
            <p:nvPr/>
          </p:nvSpPr>
          <p:spPr bwMode="auto">
            <a:xfrm rot="2817126" flipV="1">
              <a:off x="4487" y="2521"/>
              <a:ext cx="1" cy="1104"/>
            </a:xfrm>
            <a:prstGeom prst="line">
              <a:avLst/>
            </a:prstGeom>
            <a:noFill/>
            <a:ln w="12700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0" name="Line 7"/>
            <p:cNvSpPr>
              <a:spLocks noChangeShapeType="1"/>
            </p:cNvSpPr>
            <p:nvPr/>
          </p:nvSpPr>
          <p:spPr bwMode="auto">
            <a:xfrm rot="16212448" flipV="1">
              <a:off x="4439" y="2568"/>
              <a:ext cx="1" cy="1104"/>
            </a:xfrm>
            <a:prstGeom prst="line">
              <a:avLst/>
            </a:prstGeom>
            <a:noFill/>
            <a:ln w="12700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1" name="Line 8"/>
            <p:cNvSpPr>
              <a:spLocks noChangeShapeType="1"/>
            </p:cNvSpPr>
            <p:nvPr/>
          </p:nvSpPr>
          <p:spPr bwMode="auto">
            <a:xfrm>
              <a:off x="4656" y="2736"/>
              <a:ext cx="0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2" name="Line 9"/>
            <p:cNvSpPr>
              <a:spLocks noChangeShapeType="1"/>
            </p:cNvSpPr>
            <p:nvPr/>
          </p:nvSpPr>
          <p:spPr bwMode="auto">
            <a:xfrm>
              <a:off x="4272" y="2736"/>
              <a:ext cx="0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3" name="Line 10"/>
            <p:cNvSpPr>
              <a:spLocks noChangeShapeType="1"/>
            </p:cNvSpPr>
            <p:nvPr/>
          </p:nvSpPr>
          <p:spPr bwMode="auto">
            <a:xfrm>
              <a:off x="4224" y="3312"/>
              <a:ext cx="0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4" name="Line 11"/>
            <p:cNvSpPr>
              <a:spLocks noChangeShapeType="1"/>
            </p:cNvSpPr>
            <p:nvPr/>
          </p:nvSpPr>
          <p:spPr bwMode="auto">
            <a:xfrm>
              <a:off x="4656" y="3312"/>
              <a:ext cx="0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5" name="Line 12"/>
            <p:cNvSpPr>
              <a:spLocks noChangeShapeType="1"/>
            </p:cNvSpPr>
            <p:nvPr/>
          </p:nvSpPr>
          <p:spPr bwMode="auto">
            <a:xfrm rot="-5219233">
              <a:off x="4751" y="2833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6" name="Line 13"/>
            <p:cNvSpPr>
              <a:spLocks noChangeShapeType="1"/>
            </p:cNvSpPr>
            <p:nvPr/>
          </p:nvSpPr>
          <p:spPr bwMode="auto">
            <a:xfrm rot="-5219233">
              <a:off x="4223" y="2833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7" name="Line 14"/>
            <p:cNvSpPr>
              <a:spLocks noChangeShapeType="1"/>
            </p:cNvSpPr>
            <p:nvPr/>
          </p:nvSpPr>
          <p:spPr bwMode="auto">
            <a:xfrm rot="-5219233">
              <a:off x="4175" y="3217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8" name="Line 15"/>
            <p:cNvSpPr>
              <a:spLocks noChangeShapeType="1"/>
            </p:cNvSpPr>
            <p:nvPr/>
          </p:nvSpPr>
          <p:spPr bwMode="auto">
            <a:xfrm rot="-5219233">
              <a:off x="4751" y="3217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9" name="Line 16"/>
            <p:cNvSpPr>
              <a:spLocks noChangeShapeType="1"/>
            </p:cNvSpPr>
            <p:nvPr/>
          </p:nvSpPr>
          <p:spPr bwMode="auto">
            <a:xfrm rot="2533822">
              <a:off x="4368" y="3408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0" name="Line 17"/>
            <p:cNvSpPr>
              <a:spLocks noChangeShapeType="1"/>
            </p:cNvSpPr>
            <p:nvPr/>
          </p:nvSpPr>
          <p:spPr bwMode="auto">
            <a:xfrm rot="2533822">
              <a:off x="4128" y="3072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1" name="Line 18"/>
            <p:cNvSpPr>
              <a:spLocks noChangeShapeType="1"/>
            </p:cNvSpPr>
            <p:nvPr/>
          </p:nvSpPr>
          <p:spPr bwMode="auto">
            <a:xfrm rot="2533822">
              <a:off x="4800" y="2976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2" name="Line 19"/>
            <p:cNvSpPr>
              <a:spLocks noChangeShapeType="1"/>
            </p:cNvSpPr>
            <p:nvPr/>
          </p:nvSpPr>
          <p:spPr bwMode="auto">
            <a:xfrm rot="2533822">
              <a:off x="4512" y="2688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3" name="Line 20"/>
            <p:cNvSpPr>
              <a:spLocks noChangeShapeType="1"/>
            </p:cNvSpPr>
            <p:nvPr/>
          </p:nvSpPr>
          <p:spPr bwMode="auto">
            <a:xfrm rot="-3194700">
              <a:off x="4127" y="2977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4" name="Line 21"/>
            <p:cNvSpPr>
              <a:spLocks noChangeShapeType="1"/>
            </p:cNvSpPr>
            <p:nvPr/>
          </p:nvSpPr>
          <p:spPr bwMode="auto">
            <a:xfrm rot="-3194700">
              <a:off x="4847" y="3073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5" name="Line 22"/>
            <p:cNvSpPr>
              <a:spLocks noChangeShapeType="1"/>
            </p:cNvSpPr>
            <p:nvPr/>
          </p:nvSpPr>
          <p:spPr bwMode="auto">
            <a:xfrm rot="-3194700">
              <a:off x="4415" y="2689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6" name="Line 23"/>
            <p:cNvSpPr>
              <a:spLocks noChangeShapeType="1"/>
            </p:cNvSpPr>
            <p:nvPr/>
          </p:nvSpPr>
          <p:spPr bwMode="auto">
            <a:xfrm rot="-3194700">
              <a:off x="4559" y="3409"/>
              <a:ext cx="1" cy="192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  <a:effectLst>
              <a:prstShdw prst="shdw17" dist="17961" dir="2700000">
                <a:srgbClr val="99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46" name="Rectangle 24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From Star to Snowflake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38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ChangeArrowheads="1"/>
          </p:cNvSpPr>
          <p:nvPr/>
        </p:nvSpPr>
        <p:spPr bwMode="auto">
          <a:xfrm>
            <a:off x="304800" y="1752600"/>
            <a:ext cx="2362200" cy="2971800"/>
          </a:xfrm>
          <a:prstGeom prst="rect">
            <a:avLst/>
          </a:prstGeom>
          <a:solidFill>
            <a:srgbClr val="CCFFFF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69" name="Line 3"/>
          <p:cNvSpPr>
            <a:spLocks noChangeShapeType="1"/>
          </p:cNvSpPr>
          <p:nvPr/>
        </p:nvSpPr>
        <p:spPr bwMode="auto">
          <a:xfrm>
            <a:off x="304800" y="2133600"/>
            <a:ext cx="23622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0" name="Rectangle 4"/>
          <p:cNvSpPr>
            <a:spLocks noChangeArrowheads="1"/>
          </p:cNvSpPr>
          <p:nvPr/>
        </p:nvSpPr>
        <p:spPr bwMode="auto">
          <a:xfrm>
            <a:off x="366713" y="1806575"/>
            <a:ext cx="1631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KODE_AGEN</a:t>
            </a:r>
          </a:p>
        </p:txBody>
      </p:sp>
      <p:sp>
        <p:nvSpPr>
          <p:cNvPr id="36871" name="Rectangle 5"/>
          <p:cNvSpPr>
            <a:spLocks noChangeArrowheads="1"/>
          </p:cNvSpPr>
          <p:nvPr/>
        </p:nvSpPr>
        <p:spPr bwMode="auto">
          <a:xfrm>
            <a:off x="290513" y="1425575"/>
            <a:ext cx="2225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latin typeface="Zurich BT" charset="0"/>
              </a:rPr>
              <a:t>Dimensi Agen</a:t>
            </a:r>
          </a:p>
        </p:txBody>
      </p:sp>
      <p:sp>
        <p:nvSpPr>
          <p:cNvPr id="36872" name="Rectangle 6"/>
          <p:cNvSpPr>
            <a:spLocks noChangeArrowheads="1"/>
          </p:cNvSpPr>
          <p:nvPr/>
        </p:nvSpPr>
        <p:spPr bwMode="auto">
          <a:xfrm>
            <a:off x="366713" y="2133600"/>
            <a:ext cx="146050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Nama Agen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Alamat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No Telpon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Kode_Distrik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Nama Distrik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Kode_Kota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Nama Kota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Manajer Kota</a:t>
            </a:r>
          </a:p>
          <a:p>
            <a:endParaRPr lang="en-GB" altLang="en-GB" sz="1600" b="1">
              <a:solidFill>
                <a:srgbClr val="280049"/>
              </a:solidFill>
              <a:latin typeface="Zurich BT" charset="0"/>
            </a:endParaRPr>
          </a:p>
        </p:txBody>
      </p:sp>
      <p:sp>
        <p:nvSpPr>
          <p:cNvPr id="36873" name="Rectangle 7"/>
          <p:cNvSpPr>
            <a:spLocks noChangeArrowheads="1"/>
          </p:cNvSpPr>
          <p:nvPr/>
        </p:nvSpPr>
        <p:spPr bwMode="auto">
          <a:xfrm>
            <a:off x="3124200" y="1752600"/>
            <a:ext cx="1676400" cy="1371600"/>
          </a:xfrm>
          <a:prstGeom prst="rect">
            <a:avLst/>
          </a:prstGeom>
          <a:solidFill>
            <a:srgbClr val="DADADA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74" name="Line 8"/>
          <p:cNvSpPr>
            <a:spLocks noChangeShapeType="1"/>
          </p:cNvSpPr>
          <p:nvPr/>
        </p:nvSpPr>
        <p:spPr bwMode="auto">
          <a:xfrm>
            <a:off x="3124200" y="2133600"/>
            <a:ext cx="1676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5" name="Rectangle 9"/>
          <p:cNvSpPr>
            <a:spLocks noChangeArrowheads="1"/>
          </p:cNvSpPr>
          <p:nvPr/>
        </p:nvSpPr>
        <p:spPr bwMode="auto">
          <a:xfrm>
            <a:off x="3186113" y="1806575"/>
            <a:ext cx="159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Kode_Distrik</a:t>
            </a:r>
          </a:p>
        </p:txBody>
      </p:sp>
      <p:sp>
        <p:nvSpPr>
          <p:cNvPr id="36876" name="Rectangle 10"/>
          <p:cNvSpPr>
            <a:spLocks noChangeArrowheads="1"/>
          </p:cNvSpPr>
          <p:nvPr/>
        </p:nvSpPr>
        <p:spPr bwMode="auto">
          <a:xfrm>
            <a:off x="3186113" y="2133600"/>
            <a:ext cx="142716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Nama Distrik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Kode_Kota</a:t>
            </a:r>
          </a:p>
          <a:p>
            <a:endParaRPr lang="en-GB" altLang="en-GB" sz="1600" b="1">
              <a:solidFill>
                <a:srgbClr val="280049"/>
              </a:solidFill>
              <a:latin typeface="Zurich BT" charset="0"/>
            </a:endParaRPr>
          </a:p>
        </p:txBody>
      </p:sp>
      <p:sp>
        <p:nvSpPr>
          <p:cNvPr id="36877" name="Rectangle 11"/>
          <p:cNvSpPr>
            <a:spLocks noChangeArrowheads="1"/>
          </p:cNvSpPr>
          <p:nvPr/>
        </p:nvSpPr>
        <p:spPr bwMode="auto">
          <a:xfrm>
            <a:off x="5105400" y="1752600"/>
            <a:ext cx="1676400" cy="1371600"/>
          </a:xfrm>
          <a:prstGeom prst="rect">
            <a:avLst/>
          </a:prstGeom>
          <a:solidFill>
            <a:srgbClr val="DADADA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78" name="Rectangle 12"/>
          <p:cNvSpPr>
            <a:spLocks noChangeArrowheads="1"/>
          </p:cNvSpPr>
          <p:nvPr/>
        </p:nvSpPr>
        <p:spPr bwMode="auto">
          <a:xfrm>
            <a:off x="5165725" y="1806575"/>
            <a:ext cx="1390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Kode_Kota</a:t>
            </a:r>
          </a:p>
        </p:txBody>
      </p:sp>
      <p:sp>
        <p:nvSpPr>
          <p:cNvPr id="36879" name="Rectangle 13"/>
          <p:cNvSpPr>
            <a:spLocks noChangeArrowheads="1"/>
          </p:cNvSpPr>
          <p:nvPr/>
        </p:nvSpPr>
        <p:spPr bwMode="auto">
          <a:xfrm>
            <a:off x="5165725" y="2132013"/>
            <a:ext cx="148272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80" name="Rectangle 14"/>
          <p:cNvSpPr>
            <a:spLocks noChangeArrowheads="1"/>
          </p:cNvSpPr>
          <p:nvPr/>
        </p:nvSpPr>
        <p:spPr bwMode="auto">
          <a:xfrm>
            <a:off x="5165725" y="2171700"/>
            <a:ext cx="14605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Nama Kota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Manajer Kota</a:t>
            </a:r>
          </a:p>
          <a:p>
            <a:endParaRPr lang="en-GB" altLang="en-GB" sz="1600" b="1">
              <a:solidFill>
                <a:srgbClr val="280049"/>
              </a:solidFill>
              <a:latin typeface="Zurich BT" charset="0"/>
            </a:endParaRPr>
          </a:p>
        </p:txBody>
      </p:sp>
      <p:sp>
        <p:nvSpPr>
          <p:cNvPr id="36881" name="Line 15"/>
          <p:cNvSpPr>
            <a:spLocks noChangeShapeType="1"/>
          </p:cNvSpPr>
          <p:nvPr/>
        </p:nvSpPr>
        <p:spPr bwMode="auto">
          <a:xfrm>
            <a:off x="5105400" y="2133600"/>
            <a:ext cx="1676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2" name="Rectangle 16"/>
          <p:cNvSpPr>
            <a:spLocks noChangeArrowheads="1"/>
          </p:cNvSpPr>
          <p:nvPr/>
        </p:nvSpPr>
        <p:spPr bwMode="auto">
          <a:xfrm>
            <a:off x="2819400" y="4038600"/>
            <a:ext cx="2133600" cy="1905000"/>
          </a:xfrm>
          <a:prstGeom prst="rect">
            <a:avLst/>
          </a:prstGeom>
          <a:solidFill>
            <a:srgbClr val="CCFFFF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83" name="Line 17"/>
          <p:cNvSpPr>
            <a:spLocks noChangeShapeType="1"/>
          </p:cNvSpPr>
          <p:nvPr/>
        </p:nvSpPr>
        <p:spPr bwMode="auto">
          <a:xfrm>
            <a:off x="2819400" y="5029200"/>
            <a:ext cx="21336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4" name="Rectangle 18"/>
          <p:cNvSpPr>
            <a:spLocks noChangeArrowheads="1"/>
          </p:cNvSpPr>
          <p:nvPr/>
        </p:nvSpPr>
        <p:spPr bwMode="auto">
          <a:xfrm>
            <a:off x="2881313" y="4090988"/>
            <a:ext cx="1631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KODE_AGEN</a:t>
            </a:r>
          </a:p>
        </p:txBody>
      </p:sp>
      <p:sp>
        <p:nvSpPr>
          <p:cNvPr id="36885" name="Rectangle 19"/>
          <p:cNvSpPr>
            <a:spLocks noChangeArrowheads="1"/>
          </p:cNvSpPr>
          <p:nvPr/>
        </p:nvSpPr>
        <p:spPr bwMode="auto">
          <a:xfrm>
            <a:off x="2881313" y="4395788"/>
            <a:ext cx="1771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KEY_PRODUK</a:t>
            </a:r>
          </a:p>
        </p:txBody>
      </p:sp>
      <p:sp>
        <p:nvSpPr>
          <p:cNvPr id="36886" name="Rectangle 20"/>
          <p:cNvSpPr>
            <a:spLocks noChangeArrowheads="1"/>
          </p:cNvSpPr>
          <p:nvPr/>
        </p:nvSpPr>
        <p:spPr bwMode="auto">
          <a:xfrm>
            <a:off x="2881313" y="4700588"/>
            <a:ext cx="1809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solidFill>
                  <a:srgbClr val="280049"/>
                </a:solidFill>
                <a:latin typeface="Zurich BT" charset="0"/>
              </a:rPr>
              <a:t>KEY_PERIODE</a:t>
            </a:r>
          </a:p>
        </p:txBody>
      </p:sp>
      <p:sp>
        <p:nvSpPr>
          <p:cNvPr id="36887" name="Rectangle 21"/>
          <p:cNvSpPr>
            <a:spLocks noChangeArrowheads="1"/>
          </p:cNvSpPr>
          <p:nvPr/>
        </p:nvSpPr>
        <p:spPr bwMode="auto">
          <a:xfrm>
            <a:off x="2957513" y="5103813"/>
            <a:ext cx="895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Nilai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Jumlah</a:t>
            </a:r>
          </a:p>
          <a:p>
            <a:r>
              <a:rPr lang="en-GB" altLang="en-GB" sz="1600" b="1">
                <a:solidFill>
                  <a:srgbClr val="280049"/>
                </a:solidFill>
                <a:latin typeface="Zurich BT" charset="0"/>
              </a:rPr>
              <a:t>Biaya</a:t>
            </a:r>
          </a:p>
        </p:txBody>
      </p:sp>
      <p:sp>
        <p:nvSpPr>
          <p:cNvPr id="36888" name="Rectangle 22"/>
          <p:cNvSpPr>
            <a:spLocks noChangeArrowheads="1"/>
          </p:cNvSpPr>
          <p:nvPr/>
        </p:nvSpPr>
        <p:spPr bwMode="auto">
          <a:xfrm>
            <a:off x="2805113" y="3709988"/>
            <a:ext cx="2203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b="1">
                <a:latin typeface="Zurich BT" charset="0"/>
              </a:rPr>
              <a:t>Tabel Fakta Utama</a:t>
            </a:r>
          </a:p>
        </p:txBody>
      </p:sp>
      <p:sp>
        <p:nvSpPr>
          <p:cNvPr id="36889" name="Rectangle 23"/>
          <p:cNvSpPr>
            <a:spLocks noChangeArrowheads="1"/>
          </p:cNvSpPr>
          <p:nvPr/>
        </p:nvSpPr>
        <p:spPr bwMode="auto">
          <a:xfrm>
            <a:off x="5181600" y="4038600"/>
            <a:ext cx="1600200" cy="1489075"/>
          </a:xfrm>
          <a:prstGeom prst="rect">
            <a:avLst/>
          </a:prstGeom>
          <a:solidFill>
            <a:srgbClr val="DADADA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90" name="Line 24"/>
          <p:cNvSpPr>
            <a:spLocks noChangeShapeType="1"/>
          </p:cNvSpPr>
          <p:nvPr/>
        </p:nvSpPr>
        <p:spPr bwMode="auto">
          <a:xfrm>
            <a:off x="5181600" y="4800600"/>
            <a:ext cx="16002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91" name="Rectangle 25"/>
          <p:cNvSpPr>
            <a:spLocks noChangeArrowheads="1"/>
          </p:cNvSpPr>
          <p:nvPr/>
        </p:nvSpPr>
        <p:spPr bwMode="auto">
          <a:xfrm>
            <a:off x="5318125" y="4770438"/>
            <a:ext cx="80486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400" b="1">
                <a:solidFill>
                  <a:srgbClr val="280049"/>
                </a:solidFill>
                <a:latin typeface="Zurich BT" charset="0"/>
              </a:rPr>
              <a:t>Nilai</a:t>
            </a:r>
            <a:endParaRPr lang="en-GB" altLang="en-GB" sz="1200" b="1">
              <a:solidFill>
                <a:srgbClr val="280049"/>
              </a:solidFill>
              <a:latin typeface="Zurich BT" charset="0"/>
            </a:endParaRPr>
          </a:p>
          <a:p>
            <a:r>
              <a:rPr lang="en-GB" altLang="en-GB" sz="1400" b="1">
                <a:solidFill>
                  <a:srgbClr val="280049"/>
                </a:solidFill>
                <a:latin typeface="Zurich BT" charset="0"/>
              </a:rPr>
              <a:t>Jumlah</a:t>
            </a:r>
          </a:p>
          <a:p>
            <a:r>
              <a:rPr lang="en-GB" altLang="en-GB" sz="1400" b="1">
                <a:solidFill>
                  <a:srgbClr val="280049"/>
                </a:solidFill>
                <a:latin typeface="Zurich BT" charset="0"/>
              </a:rPr>
              <a:t>Biaya</a:t>
            </a:r>
            <a:endParaRPr lang="en-GB" altLang="en-GB" sz="1200" b="1">
              <a:solidFill>
                <a:srgbClr val="280049"/>
              </a:solidFill>
              <a:latin typeface="Zurich BT" charset="0"/>
            </a:endParaRPr>
          </a:p>
        </p:txBody>
      </p:sp>
      <p:sp>
        <p:nvSpPr>
          <p:cNvPr id="36892" name="Rectangle 26"/>
          <p:cNvSpPr>
            <a:spLocks noChangeArrowheads="1"/>
          </p:cNvSpPr>
          <p:nvPr/>
        </p:nvSpPr>
        <p:spPr bwMode="auto">
          <a:xfrm>
            <a:off x="5165725" y="3756025"/>
            <a:ext cx="1758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400" b="1">
                <a:latin typeface="Zurich BT" charset="0"/>
              </a:rPr>
              <a:t>Tabel Fakta Distrik</a:t>
            </a:r>
          </a:p>
        </p:txBody>
      </p:sp>
      <p:sp>
        <p:nvSpPr>
          <p:cNvPr id="36893" name="Rectangle 27"/>
          <p:cNvSpPr>
            <a:spLocks noChangeArrowheads="1"/>
          </p:cNvSpPr>
          <p:nvPr/>
        </p:nvSpPr>
        <p:spPr bwMode="auto">
          <a:xfrm>
            <a:off x="5241925" y="4060825"/>
            <a:ext cx="145097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400" b="1">
                <a:solidFill>
                  <a:srgbClr val="280049"/>
                </a:solidFill>
              </a:rPr>
              <a:t>Kode_Distrik</a:t>
            </a:r>
          </a:p>
          <a:p>
            <a:r>
              <a:rPr lang="en-GB" altLang="en-GB" sz="1400" b="1">
                <a:solidFill>
                  <a:srgbClr val="280049"/>
                </a:solidFill>
              </a:rPr>
              <a:t>KEY_PRODUK</a:t>
            </a:r>
          </a:p>
          <a:p>
            <a:r>
              <a:rPr lang="en-GB" altLang="en-GB" sz="1400" b="1">
                <a:solidFill>
                  <a:srgbClr val="280049"/>
                </a:solidFill>
              </a:rPr>
              <a:t>KEY_PERIODE</a:t>
            </a:r>
          </a:p>
        </p:txBody>
      </p:sp>
      <p:sp>
        <p:nvSpPr>
          <p:cNvPr id="36894" name="Rectangle 28"/>
          <p:cNvSpPr>
            <a:spLocks noChangeArrowheads="1"/>
          </p:cNvSpPr>
          <p:nvPr/>
        </p:nvSpPr>
        <p:spPr bwMode="auto">
          <a:xfrm>
            <a:off x="7162800" y="4038600"/>
            <a:ext cx="1600200" cy="1182688"/>
          </a:xfrm>
          <a:prstGeom prst="rect">
            <a:avLst/>
          </a:prstGeom>
          <a:solidFill>
            <a:srgbClr val="DADADA"/>
          </a:solidFill>
          <a:ln>
            <a:noFill/>
          </a:ln>
          <a:effectLst>
            <a:outerShdw dist="107763" dir="2700000" algn="ctr" rotWithShape="0">
              <a:srgbClr val="474747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895" name="Line 29"/>
          <p:cNvSpPr>
            <a:spLocks noChangeShapeType="1"/>
          </p:cNvSpPr>
          <p:nvPr/>
        </p:nvSpPr>
        <p:spPr bwMode="auto">
          <a:xfrm>
            <a:off x="7162800" y="4629150"/>
            <a:ext cx="16002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96" name="Rectangle 30"/>
          <p:cNvSpPr>
            <a:spLocks noChangeArrowheads="1"/>
          </p:cNvSpPr>
          <p:nvPr/>
        </p:nvSpPr>
        <p:spPr bwMode="auto">
          <a:xfrm>
            <a:off x="7223125" y="4570413"/>
            <a:ext cx="717550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200" b="1">
                <a:solidFill>
                  <a:srgbClr val="280049"/>
                </a:solidFill>
                <a:latin typeface="Zurich BT" charset="0"/>
              </a:rPr>
              <a:t>Nilai</a:t>
            </a:r>
          </a:p>
          <a:p>
            <a:r>
              <a:rPr lang="en-GB" altLang="en-GB" sz="1200" b="1">
                <a:solidFill>
                  <a:srgbClr val="280049"/>
                </a:solidFill>
                <a:latin typeface="Zurich BT" charset="0"/>
              </a:rPr>
              <a:t>Jumlah</a:t>
            </a:r>
          </a:p>
          <a:p>
            <a:r>
              <a:rPr lang="en-GB" altLang="en-GB" sz="1200" b="1">
                <a:solidFill>
                  <a:srgbClr val="280049"/>
                </a:solidFill>
                <a:latin typeface="Zurich BT" charset="0"/>
              </a:rPr>
              <a:t>Biaya</a:t>
            </a:r>
          </a:p>
        </p:txBody>
      </p:sp>
      <p:sp>
        <p:nvSpPr>
          <p:cNvPr id="36897" name="Rectangle 31"/>
          <p:cNvSpPr>
            <a:spLocks noChangeArrowheads="1"/>
          </p:cNvSpPr>
          <p:nvPr/>
        </p:nvSpPr>
        <p:spPr bwMode="auto">
          <a:xfrm>
            <a:off x="7162800" y="3733800"/>
            <a:ext cx="1600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400" b="1">
                <a:latin typeface="Zurich BT" charset="0"/>
              </a:rPr>
              <a:t>Tabel Fakta Kota</a:t>
            </a:r>
          </a:p>
        </p:txBody>
      </p:sp>
      <p:sp>
        <p:nvSpPr>
          <p:cNvPr id="36898" name="Rectangle 32"/>
          <p:cNvSpPr>
            <a:spLocks noChangeArrowheads="1"/>
          </p:cNvSpPr>
          <p:nvPr/>
        </p:nvSpPr>
        <p:spPr bwMode="auto">
          <a:xfrm>
            <a:off x="7223125" y="4008438"/>
            <a:ext cx="1266825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GB" sz="1200" b="1">
                <a:solidFill>
                  <a:srgbClr val="280049"/>
                </a:solidFill>
              </a:rPr>
              <a:t>Kode_Kota</a:t>
            </a:r>
          </a:p>
          <a:p>
            <a:r>
              <a:rPr lang="en-GB" altLang="en-GB" sz="1200" b="1">
                <a:solidFill>
                  <a:srgbClr val="280049"/>
                </a:solidFill>
              </a:rPr>
              <a:t>KEY_PRODUK</a:t>
            </a:r>
          </a:p>
          <a:p>
            <a:r>
              <a:rPr lang="en-GB" altLang="en-GB" sz="1200" b="1">
                <a:solidFill>
                  <a:srgbClr val="280049"/>
                </a:solidFill>
              </a:rPr>
              <a:t>KEY_PERIODE</a:t>
            </a:r>
          </a:p>
        </p:txBody>
      </p:sp>
      <p:sp>
        <p:nvSpPr>
          <p:cNvPr id="36899" name="Line 33"/>
          <p:cNvSpPr>
            <a:spLocks noChangeShapeType="1"/>
          </p:cNvSpPr>
          <p:nvPr/>
        </p:nvSpPr>
        <p:spPr bwMode="auto">
          <a:xfrm>
            <a:off x="2093913" y="1966913"/>
            <a:ext cx="801687" cy="230028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>
            <a:prstShdw prst="shdw17" dist="17961" dir="13500000">
              <a:srgbClr val="990000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900" name="Line 34"/>
          <p:cNvSpPr>
            <a:spLocks noChangeShapeType="1"/>
          </p:cNvSpPr>
          <p:nvPr/>
        </p:nvSpPr>
        <p:spPr bwMode="auto">
          <a:xfrm>
            <a:off x="4729163" y="1995488"/>
            <a:ext cx="546100" cy="2209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>
            <a:prstShdw prst="shdw17" dist="17961" dir="13500000">
              <a:srgbClr val="990000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901" name="Line 35"/>
          <p:cNvSpPr>
            <a:spLocks noChangeShapeType="1"/>
          </p:cNvSpPr>
          <p:nvPr/>
        </p:nvSpPr>
        <p:spPr bwMode="auto">
          <a:xfrm>
            <a:off x="6578600" y="2006600"/>
            <a:ext cx="660400" cy="2108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>
            <a:prstShdw prst="shdw17" dist="17961" dir="13500000">
              <a:srgbClr val="990000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902" name="Rectangle 36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Aggregate Fact Tables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903" name="AutoShape 37"/>
          <p:cNvSpPr>
            <a:spLocks/>
          </p:cNvSpPr>
          <p:nvPr/>
        </p:nvSpPr>
        <p:spPr bwMode="auto">
          <a:xfrm rot="5400000">
            <a:off x="6803232" y="3996531"/>
            <a:ext cx="344488" cy="3527425"/>
          </a:xfrm>
          <a:prstGeom prst="rightBrace">
            <a:avLst>
              <a:gd name="adj1" fmla="val 85330"/>
              <a:gd name="adj2" fmla="val 4845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6904" name="Text Box 38"/>
          <p:cNvSpPr txBox="1">
            <a:spLocks noChangeArrowheads="1"/>
          </p:cNvSpPr>
          <p:nvPr/>
        </p:nvSpPr>
        <p:spPr bwMode="auto">
          <a:xfrm>
            <a:off x="5537200" y="5880100"/>
            <a:ext cx="3054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b="1"/>
              <a:t>tabel agregat (rangkuman)</a:t>
            </a:r>
          </a:p>
        </p:txBody>
      </p:sp>
    </p:spTree>
    <p:extLst>
      <p:ext uri="{BB962C8B-B14F-4D97-AF65-F5344CB8AC3E}">
        <p14:creationId xmlns:p14="http://schemas.microsoft.com/office/powerpoint/2010/main" val="383922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 eaLnBrk="1" hangingPunct="1"/>
            <a:r>
              <a:rPr lang="en-GB" sz="2400" smtClean="0"/>
              <a:t>Attribut </a:t>
            </a:r>
            <a:r>
              <a:rPr lang="en-GB" sz="2400" i="1" smtClean="0"/>
              <a:t>level</a:t>
            </a:r>
            <a:r>
              <a:rPr lang="en-GB" sz="2400" smtClean="0"/>
              <a:t> tidak diperlukan lagi.</a:t>
            </a:r>
          </a:p>
          <a:p>
            <a:pPr eaLnBrk="1" hangingPunct="1"/>
            <a:r>
              <a:rPr lang="en-GB" sz="2400" smtClean="0"/>
              <a:t>Setiap tabel dimensi tambahan memiliki satu kolom kunci (</a:t>
            </a:r>
            <a:r>
              <a:rPr lang="en-GB" sz="2400" i="1" smtClean="0"/>
              <a:t>key</a:t>
            </a:r>
            <a:r>
              <a:rPr lang="en-GB" sz="2400" smtClean="0"/>
              <a:t>) untuk setiap </a:t>
            </a:r>
            <a:r>
              <a:rPr lang="en-GB" sz="2400" i="1" smtClean="0"/>
              <a:t>level</a:t>
            </a:r>
            <a:r>
              <a:rPr lang="en-GB" sz="2400" smtClean="0"/>
              <a:t> dalam hirarki dimensi.</a:t>
            </a:r>
          </a:p>
          <a:p>
            <a:pPr eaLnBrk="1" hangingPunct="1"/>
            <a:r>
              <a:rPr lang="en-GB" sz="2400" smtClean="0"/>
              <a:t>Tabel dimensi pada </a:t>
            </a:r>
            <a:r>
              <a:rPr lang="en-GB" sz="2400" i="1" smtClean="0"/>
              <a:t>level</a:t>
            </a:r>
            <a:r>
              <a:rPr lang="en-GB" sz="2400" smtClean="0"/>
              <a:t> terendah menggabungkan atribut-atribut tabel dimensi lainnya.</a:t>
            </a:r>
          </a:p>
          <a:p>
            <a:pPr eaLnBrk="1" hangingPunct="1"/>
            <a:r>
              <a:rPr lang="en-GB" sz="2400" smtClean="0"/>
              <a:t>Level terendah masih berupa tabel fakta yang ter-denormalisasi: untuk query-query kompleks dan </a:t>
            </a:r>
            <a:r>
              <a:rPr lang="en-GB" sz="2400" i="1" smtClean="0"/>
              <a:t>ad-hoc</a:t>
            </a:r>
            <a:r>
              <a:rPr lang="en-GB" sz="2400" smtClean="0"/>
              <a:t>.</a:t>
            </a:r>
            <a:endParaRPr lang="en-US" smtClean="0"/>
          </a:p>
        </p:txBody>
      </p:sp>
      <p:sp>
        <p:nvSpPr>
          <p:cNvPr id="37893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Snowflake Schema (2)</a:t>
            </a:r>
          </a:p>
        </p:txBody>
      </p:sp>
    </p:spTree>
    <p:extLst>
      <p:ext uri="{BB962C8B-B14F-4D97-AF65-F5344CB8AC3E}">
        <p14:creationId xmlns:p14="http://schemas.microsoft.com/office/powerpoint/2010/main" val="208826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7772400" cy="4343400"/>
          </a:xfrm>
        </p:spPr>
        <p:txBody>
          <a:bodyPr/>
          <a:lstStyle/>
          <a:p>
            <a:pPr eaLnBrk="1" hangingPunct="1"/>
            <a:r>
              <a:rPr lang="en-GB" sz="2400" smtClean="0">
                <a:solidFill>
                  <a:schemeClr val="folHlink"/>
                </a:solidFill>
              </a:rPr>
              <a:t>Prakteknya:</a:t>
            </a:r>
          </a:p>
          <a:p>
            <a:pPr lvl="1" eaLnBrk="1" hangingPunct="1"/>
            <a:r>
              <a:rPr lang="en-GB" sz="2400" smtClean="0"/>
              <a:t>Mulai dengan skema bintang, lalu buat </a:t>
            </a:r>
            <a:r>
              <a:rPr lang="en-GB" sz="2400" i="1" smtClean="0"/>
              <a:t>kembang-kristal salju-</a:t>
            </a:r>
            <a:r>
              <a:rPr lang="en-GB" sz="2400" smtClean="0"/>
              <a:t>nya dengan query.</a:t>
            </a:r>
          </a:p>
          <a:p>
            <a:pPr lvl="1" eaLnBrk="1" hangingPunct="1"/>
            <a:r>
              <a:rPr lang="en-GB" sz="2400" smtClean="0"/>
              <a:t>Keuntungan: </a:t>
            </a:r>
            <a:r>
              <a:rPr lang="en-GB" sz="2400" i="1" smtClean="0"/>
              <a:t>referential integrity</a:t>
            </a:r>
            <a:r>
              <a:rPr lang="en-GB" sz="2400" smtClean="0"/>
              <a:t> terjamin.</a:t>
            </a:r>
          </a:p>
          <a:p>
            <a:pPr eaLnBrk="1" hangingPunct="1"/>
            <a:r>
              <a:rPr lang="en-GB" sz="2400" smtClean="0">
                <a:solidFill>
                  <a:schemeClr val="folHlink"/>
                </a:solidFill>
              </a:rPr>
              <a:t>Kelebihan: </a:t>
            </a:r>
          </a:p>
          <a:p>
            <a:pPr lvl="1" eaLnBrk="1" hangingPunct="1"/>
            <a:r>
              <a:rPr lang="en-GB" sz="2400" smtClean="0"/>
              <a:t>Kinerja pemrosesan query tinggi untuk query-query yang melibatkan agregasi (hitungan total).</a:t>
            </a:r>
          </a:p>
          <a:p>
            <a:pPr eaLnBrk="1" hangingPunct="1"/>
            <a:r>
              <a:rPr lang="en-GB" sz="2400" smtClean="0">
                <a:solidFill>
                  <a:schemeClr val="folHlink"/>
                </a:solidFill>
              </a:rPr>
              <a:t>Kelemahan: </a:t>
            </a:r>
          </a:p>
          <a:p>
            <a:pPr lvl="1" eaLnBrk="1" hangingPunct="1"/>
            <a:r>
              <a:rPr lang="en-GB" sz="2400" smtClean="0"/>
              <a:t>Rumit dalam pemeliharaan dan metadata-nya</a:t>
            </a:r>
          </a:p>
          <a:p>
            <a:pPr lvl="1" eaLnBrk="1" hangingPunct="1"/>
            <a:r>
              <a:rPr lang="en-GB" sz="2400" smtClean="0"/>
              <a:t>Jumlah tabel dalam database membengkak</a:t>
            </a:r>
            <a:r>
              <a:rPr lang="en-GB" sz="2400" smtClean="0">
                <a:latin typeface="Arial" panose="020B0604020202020204" pitchFamily="34" charset="0"/>
              </a:rPr>
              <a:t>.</a:t>
            </a:r>
            <a:endParaRPr lang="en-GB" sz="1800" smtClean="0">
              <a:solidFill>
                <a:schemeClr val="accent1"/>
              </a:solidFill>
            </a:endParaRPr>
          </a:p>
        </p:txBody>
      </p:sp>
      <p:sp>
        <p:nvSpPr>
          <p:cNvPr id="38917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Snowflake Schema (3)</a:t>
            </a:r>
          </a:p>
        </p:txBody>
      </p:sp>
    </p:spTree>
    <p:extLst>
      <p:ext uri="{BB962C8B-B14F-4D97-AF65-F5344CB8AC3E}">
        <p14:creationId xmlns:p14="http://schemas.microsoft.com/office/powerpoint/2010/main" val="305275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ChangeArrowheads="1"/>
          </p:cNvSpPr>
          <p:nvPr/>
        </p:nvSpPr>
        <p:spPr bwMode="auto">
          <a:xfrm>
            <a:off x="609600" y="1566863"/>
            <a:ext cx="7983538" cy="48926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GB" sz="2400"/>
          </a:p>
        </p:txBody>
      </p:sp>
      <p:grpSp>
        <p:nvGrpSpPr>
          <p:cNvPr id="39941" name="Group 3"/>
          <p:cNvGrpSpPr>
            <a:grpSpLocks/>
          </p:cNvGrpSpPr>
          <p:nvPr/>
        </p:nvGrpSpPr>
        <p:grpSpPr bwMode="auto">
          <a:xfrm>
            <a:off x="819150" y="1958975"/>
            <a:ext cx="1295400" cy="1066800"/>
            <a:chOff x="576" y="1632"/>
            <a:chExt cx="816" cy="672"/>
          </a:xfrm>
        </p:grpSpPr>
        <p:sp>
          <p:nvSpPr>
            <p:cNvPr id="40049" name="Rectangle 4"/>
            <p:cNvSpPr>
              <a:spLocks noChangeArrowheads="1"/>
            </p:cNvSpPr>
            <p:nvPr/>
          </p:nvSpPr>
          <p:spPr bwMode="auto">
            <a:xfrm>
              <a:off x="576" y="1632"/>
              <a:ext cx="816" cy="67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50" name="Text Box 5"/>
            <p:cNvSpPr txBox="1">
              <a:spLocks noChangeArrowheads="1"/>
            </p:cNvSpPr>
            <p:nvPr/>
          </p:nvSpPr>
          <p:spPr bwMode="auto">
            <a:xfrm>
              <a:off x="624" y="1632"/>
              <a:ext cx="59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/>
                <a:t>Info Agen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51" name="Line 6"/>
            <p:cNvSpPr>
              <a:spLocks noChangeShapeType="1"/>
            </p:cNvSpPr>
            <p:nvPr/>
          </p:nvSpPr>
          <p:spPr bwMode="auto">
            <a:xfrm>
              <a:off x="576" y="1824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942" name="Group 7"/>
          <p:cNvGrpSpPr>
            <a:grpSpLocks/>
          </p:cNvGrpSpPr>
          <p:nvPr/>
        </p:nvGrpSpPr>
        <p:grpSpPr bwMode="auto">
          <a:xfrm>
            <a:off x="809625" y="3392488"/>
            <a:ext cx="1295400" cy="1066800"/>
            <a:chOff x="192" y="2544"/>
            <a:chExt cx="816" cy="672"/>
          </a:xfrm>
        </p:grpSpPr>
        <p:sp>
          <p:nvSpPr>
            <p:cNvPr id="40046" name="Rectangle 8"/>
            <p:cNvSpPr>
              <a:spLocks noChangeArrowheads="1"/>
            </p:cNvSpPr>
            <p:nvPr/>
          </p:nvSpPr>
          <p:spPr bwMode="auto">
            <a:xfrm>
              <a:off x="192" y="2544"/>
              <a:ext cx="816" cy="67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0047" name="Text Box 9"/>
            <p:cNvSpPr txBox="1">
              <a:spLocks noChangeArrowheads="1"/>
            </p:cNvSpPr>
            <p:nvPr/>
          </p:nvSpPr>
          <p:spPr bwMode="auto">
            <a:xfrm>
              <a:off x="240" y="2544"/>
              <a:ext cx="68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/>
                <a:t>Info Produk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48" name="Line 10"/>
            <p:cNvSpPr>
              <a:spLocks noChangeShapeType="1"/>
            </p:cNvSpPr>
            <p:nvPr/>
          </p:nvSpPr>
          <p:spPr bwMode="auto">
            <a:xfrm>
              <a:off x="192" y="2736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943" name="Group 11"/>
          <p:cNvGrpSpPr>
            <a:grpSpLocks/>
          </p:cNvGrpSpPr>
          <p:nvPr/>
        </p:nvGrpSpPr>
        <p:grpSpPr bwMode="auto">
          <a:xfrm>
            <a:off x="844550" y="4965700"/>
            <a:ext cx="1295400" cy="1066800"/>
            <a:chOff x="1296" y="3456"/>
            <a:chExt cx="816" cy="672"/>
          </a:xfrm>
        </p:grpSpPr>
        <p:sp>
          <p:nvSpPr>
            <p:cNvPr id="40043" name="Rectangle 12"/>
            <p:cNvSpPr>
              <a:spLocks noChangeArrowheads="1"/>
            </p:cNvSpPr>
            <p:nvPr/>
          </p:nvSpPr>
          <p:spPr bwMode="auto">
            <a:xfrm>
              <a:off x="1296" y="3456"/>
              <a:ext cx="816" cy="67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0044" name="Text Box 13"/>
            <p:cNvSpPr txBox="1">
              <a:spLocks noChangeArrowheads="1"/>
            </p:cNvSpPr>
            <p:nvPr/>
          </p:nvSpPr>
          <p:spPr bwMode="auto">
            <a:xfrm>
              <a:off x="1440" y="3456"/>
              <a:ext cx="65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/>
                <a:t>Info Waktu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45" name="Line 14"/>
            <p:cNvSpPr>
              <a:spLocks noChangeShapeType="1"/>
            </p:cNvSpPr>
            <p:nvPr/>
          </p:nvSpPr>
          <p:spPr bwMode="auto">
            <a:xfrm>
              <a:off x="1296" y="3648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9944" name="Rectangle 15"/>
          <p:cNvSpPr>
            <a:spLocks noChangeArrowheads="1"/>
          </p:cNvSpPr>
          <p:nvPr/>
        </p:nvSpPr>
        <p:spPr bwMode="auto">
          <a:xfrm>
            <a:off x="685800" y="381000"/>
            <a:ext cx="7848600" cy="9906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Multiple Aggregate Tables</a:t>
            </a:r>
            <a:endParaRPr lang="en-GB" sz="2800">
              <a:latin typeface="Times New Roman" panose="02020603050405020304" pitchFamily="18" charset="0"/>
            </a:endParaRPr>
          </a:p>
        </p:txBody>
      </p:sp>
      <p:grpSp>
        <p:nvGrpSpPr>
          <p:cNvPr id="39945" name="Group 16"/>
          <p:cNvGrpSpPr>
            <a:grpSpLocks/>
          </p:cNvGrpSpPr>
          <p:nvPr/>
        </p:nvGrpSpPr>
        <p:grpSpPr bwMode="auto">
          <a:xfrm>
            <a:off x="3303588" y="1765300"/>
            <a:ext cx="4267200" cy="1289050"/>
            <a:chOff x="1872" y="2208"/>
            <a:chExt cx="2688" cy="912"/>
          </a:xfrm>
        </p:grpSpPr>
        <p:sp>
          <p:nvSpPr>
            <p:cNvPr id="40031" name="Rectangle 17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0032" name="Text Box 18"/>
            <p:cNvSpPr txBox="1">
              <a:spLocks noChangeArrowheads="1"/>
            </p:cNvSpPr>
            <p:nvPr/>
          </p:nvSpPr>
          <p:spPr bwMode="auto">
            <a:xfrm>
              <a:off x="1872" y="2221"/>
              <a:ext cx="2670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Kode Produk  Kode Waktu  Kode Agen      N</a:t>
              </a:r>
              <a:r>
                <a:rPr lang="en-GB" altLang="en-GB" sz="1200"/>
                <a:t>ilai</a:t>
              </a:r>
              <a:r>
                <a:rPr lang="en-US" altLang="en-GB" sz="1200"/>
                <a:t>         Jumlah</a:t>
              </a:r>
              <a:endParaRPr lang="en-US" altLang="en-GB" sz="2400"/>
            </a:p>
          </p:txBody>
        </p:sp>
        <p:sp>
          <p:nvSpPr>
            <p:cNvPr id="40033" name="Line 19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34" name="Line 20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35" name="Line 21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36" name="Line 22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37" name="Line 23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38" name="Text Box 24"/>
            <p:cNvSpPr txBox="1">
              <a:spLocks noChangeArrowheads="1"/>
            </p:cNvSpPr>
            <p:nvPr/>
          </p:nvSpPr>
          <p:spPr bwMode="auto">
            <a:xfrm>
              <a:off x="2016" y="2544"/>
              <a:ext cx="256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39" name="Text Box 25"/>
            <p:cNvSpPr txBox="1">
              <a:spLocks noChangeArrowheads="1"/>
            </p:cNvSpPr>
            <p:nvPr/>
          </p:nvSpPr>
          <p:spPr bwMode="auto">
            <a:xfrm>
              <a:off x="4224" y="2544"/>
              <a:ext cx="256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40" name="Text Box 26"/>
            <p:cNvSpPr txBox="1">
              <a:spLocks noChangeArrowheads="1"/>
            </p:cNvSpPr>
            <p:nvPr/>
          </p:nvSpPr>
          <p:spPr bwMode="auto">
            <a:xfrm>
              <a:off x="3792" y="2544"/>
              <a:ext cx="256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41" name="Text Box 27"/>
            <p:cNvSpPr txBox="1">
              <a:spLocks noChangeArrowheads="1"/>
            </p:cNvSpPr>
            <p:nvPr/>
          </p:nvSpPr>
          <p:spPr bwMode="auto">
            <a:xfrm>
              <a:off x="3216" y="2544"/>
              <a:ext cx="256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42" name="Text Box 28"/>
            <p:cNvSpPr txBox="1">
              <a:spLocks noChangeArrowheads="1"/>
            </p:cNvSpPr>
            <p:nvPr/>
          </p:nvSpPr>
          <p:spPr bwMode="auto">
            <a:xfrm>
              <a:off x="2592" y="2544"/>
              <a:ext cx="256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946" name="Group 29"/>
          <p:cNvGrpSpPr>
            <a:grpSpLocks/>
          </p:cNvGrpSpPr>
          <p:nvPr/>
        </p:nvGrpSpPr>
        <p:grpSpPr bwMode="auto">
          <a:xfrm>
            <a:off x="4022725" y="3630613"/>
            <a:ext cx="2636838" cy="973137"/>
            <a:chOff x="1872" y="2208"/>
            <a:chExt cx="2780" cy="912"/>
          </a:xfrm>
        </p:grpSpPr>
        <p:sp>
          <p:nvSpPr>
            <p:cNvPr id="40019" name="Rectangle 30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0020" name="Text Box 31"/>
            <p:cNvSpPr txBox="1">
              <a:spLocks noChangeArrowheads="1"/>
            </p:cNvSpPr>
            <p:nvPr/>
          </p:nvSpPr>
          <p:spPr bwMode="auto">
            <a:xfrm>
              <a:off x="1872" y="2221"/>
              <a:ext cx="263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Produk  Waktu   Agen    N</a:t>
              </a:r>
              <a:r>
                <a:rPr lang="en-GB" altLang="en-GB" sz="1200"/>
                <a:t>ilai</a:t>
              </a:r>
              <a:r>
                <a:rPr lang="en-US" altLang="en-GB" sz="1200"/>
                <a:t>   Jml</a:t>
              </a:r>
              <a:endParaRPr lang="en-US" altLang="en-GB" sz="2400"/>
            </a:p>
          </p:txBody>
        </p:sp>
        <p:sp>
          <p:nvSpPr>
            <p:cNvPr id="40021" name="Line 32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22" name="Line 33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23" name="Line 34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24" name="Line 35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25" name="Line 36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26" name="Text Box 37"/>
            <p:cNvSpPr txBox="1">
              <a:spLocks noChangeArrowheads="1"/>
            </p:cNvSpPr>
            <p:nvPr/>
          </p:nvSpPr>
          <p:spPr bwMode="auto">
            <a:xfrm>
              <a:off x="2016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27" name="Text Box 38"/>
            <p:cNvSpPr txBox="1">
              <a:spLocks noChangeArrowheads="1"/>
            </p:cNvSpPr>
            <p:nvPr/>
          </p:nvSpPr>
          <p:spPr bwMode="auto">
            <a:xfrm>
              <a:off x="4223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28" name="Text Box 39"/>
            <p:cNvSpPr txBox="1">
              <a:spLocks noChangeArrowheads="1"/>
            </p:cNvSpPr>
            <p:nvPr/>
          </p:nvSpPr>
          <p:spPr bwMode="auto">
            <a:xfrm>
              <a:off x="3791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29" name="Text Box 40"/>
            <p:cNvSpPr txBox="1">
              <a:spLocks noChangeArrowheads="1"/>
            </p:cNvSpPr>
            <p:nvPr/>
          </p:nvSpPr>
          <p:spPr bwMode="auto">
            <a:xfrm>
              <a:off x="3217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30" name="Text Box 41"/>
            <p:cNvSpPr txBox="1">
              <a:spLocks noChangeArrowheads="1"/>
            </p:cNvSpPr>
            <p:nvPr/>
          </p:nvSpPr>
          <p:spPr bwMode="auto">
            <a:xfrm>
              <a:off x="2592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947" name="Group 42"/>
          <p:cNvGrpSpPr>
            <a:grpSpLocks/>
          </p:cNvGrpSpPr>
          <p:nvPr/>
        </p:nvGrpSpPr>
        <p:grpSpPr bwMode="auto">
          <a:xfrm>
            <a:off x="3365500" y="3494088"/>
            <a:ext cx="2636838" cy="973137"/>
            <a:chOff x="1872" y="2208"/>
            <a:chExt cx="2780" cy="912"/>
          </a:xfrm>
        </p:grpSpPr>
        <p:sp>
          <p:nvSpPr>
            <p:cNvPr id="40007" name="Rectangle 43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40008" name="Text Box 44"/>
            <p:cNvSpPr txBox="1">
              <a:spLocks noChangeArrowheads="1"/>
            </p:cNvSpPr>
            <p:nvPr/>
          </p:nvSpPr>
          <p:spPr bwMode="auto">
            <a:xfrm>
              <a:off x="1872" y="2221"/>
              <a:ext cx="263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Produk  Waktu   Agen    N</a:t>
              </a:r>
              <a:r>
                <a:rPr lang="en-GB" altLang="en-GB" sz="1200"/>
                <a:t>ilai</a:t>
              </a:r>
              <a:r>
                <a:rPr lang="en-US" altLang="en-GB" sz="1200"/>
                <a:t>   Jml</a:t>
              </a:r>
              <a:endParaRPr lang="en-US" altLang="en-GB" sz="2400"/>
            </a:p>
          </p:txBody>
        </p:sp>
        <p:sp>
          <p:nvSpPr>
            <p:cNvPr id="40009" name="Line 45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10" name="Line 46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11" name="Line 47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12" name="Line 48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13" name="Line 49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14" name="Text Box 50"/>
            <p:cNvSpPr txBox="1">
              <a:spLocks noChangeArrowheads="1"/>
            </p:cNvSpPr>
            <p:nvPr/>
          </p:nvSpPr>
          <p:spPr bwMode="auto">
            <a:xfrm>
              <a:off x="2016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15" name="Text Box 51"/>
            <p:cNvSpPr txBox="1">
              <a:spLocks noChangeArrowheads="1"/>
            </p:cNvSpPr>
            <p:nvPr/>
          </p:nvSpPr>
          <p:spPr bwMode="auto">
            <a:xfrm>
              <a:off x="4223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16" name="Text Box 52"/>
            <p:cNvSpPr txBox="1">
              <a:spLocks noChangeArrowheads="1"/>
            </p:cNvSpPr>
            <p:nvPr/>
          </p:nvSpPr>
          <p:spPr bwMode="auto">
            <a:xfrm>
              <a:off x="3791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17" name="Text Box 53"/>
            <p:cNvSpPr txBox="1">
              <a:spLocks noChangeArrowheads="1"/>
            </p:cNvSpPr>
            <p:nvPr/>
          </p:nvSpPr>
          <p:spPr bwMode="auto">
            <a:xfrm>
              <a:off x="3217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18" name="Text Box 54"/>
            <p:cNvSpPr txBox="1">
              <a:spLocks noChangeArrowheads="1"/>
            </p:cNvSpPr>
            <p:nvPr/>
          </p:nvSpPr>
          <p:spPr bwMode="auto">
            <a:xfrm>
              <a:off x="2592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9948" name="Text Box 55"/>
          <p:cNvSpPr txBox="1">
            <a:spLocks noChangeArrowheads="1"/>
          </p:cNvSpPr>
          <p:nvPr/>
        </p:nvSpPr>
        <p:spPr bwMode="auto">
          <a:xfrm>
            <a:off x="5329238" y="3233738"/>
            <a:ext cx="6778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400">
                <a:solidFill>
                  <a:schemeClr val="bg2"/>
                </a:solidFill>
              </a:rPr>
              <a:t>Distrik</a:t>
            </a:r>
          </a:p>
        </p:txBody>
      </p:sp>
      <p:sp>
        <p:nvSpPr>
          <p:cNvPr id="39949" name="Text Box 56"/>
          <p:cNvSpPr txBox="1">
            <a:spLocks noChangeArrowheads="1"/>
          </p:cNvSpPr>
          <p:nvPr/>
        </p:nvSpPr>
        <p:spPr bwMode="auto">
          <a:xfrm>
            <a:off x="5976938" y="3376613"/>
            <a:ext cx="549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400">
                <a:solidFill>
                  <a:schemeClr val="bg2"/>
                </a:solidFill>
              </a:rPr>
              <a:t>Kota</a:t>
            </a:r>
          </a:p>
        </p:txBody>
      </p:sp>
      <p:grpSp>
        <p:nvGrpSpPr>
          <p:cNvPr id="39950" name="Group 57"/>
          <p:cNvGrpSpPr>
            <a:grpSpLocks/>
          </p:cNvGrpSpPr>
          <p:nvPr/>
        </p:nvGrpSpPr>
        <p:grpSpPr bwMode="auto">
          <a:xfrm>
            <a:off x="4849813" y="5329238"/>
            <a:ext cx="2636837" cy="973137"/>
            <a:chOff x="1872" y="2208"/>
            <a:chExt cx="2780" cy="912"/>
          </a:xfrm>
        </p:grpSpPr>
        <p:sp>
          <p:nvSpPr>
            <p:cNvPr id="39995" name="Rectangle 58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39996" name="Text Box 59"/>
            <p:cNvSpPr txBox="1">
              <a:spLocks noChangeArrowheads="1"/>
            </p:cNvSpPr>
            <p:nvPr/>
          </p:nvSpPr>
          <p:spPr bwMode="auto">
            <a:xfrm>
              <a:off x="1872" y="2221"/>
              <a:ext cx="263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Produk  Waktu   Agen    N</a:t>
              </a:r>
              <a:r>
                <a:rPr lang="en-GB" altLang="en-GB" sz="1200"/>
                <a:t>ilai</a:t>
              </a:r>
              <a:r>
                <a:rPr lang="en-US" altLang="en-GB" sz="1200"/>
                <a:t>   Jml</a:t>
              </a:r>
              <a:endParaRPr lang="en-US" altLang="en-GB" sz="2400"/>
            </a:p>
          </p:txBody>
        </p:sp>
        <p:sp>
          <p:nvSpPr>
            <p:cNvPr id="39997" name="Line 60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98" name="Line 61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99" name="Line 62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00" name="Line 63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01" name="Line 64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002" name="Text Box 65"/>
            <p:cNvSpPr txBox="1">
              <a:spLocks noChangeArrowheads="1"/>
            </p:cNvSpPr>
            <p:nvPr/>
          </p:nvSpPr>
          <p:spPr bwMode="auto">
            <a:xfrm>
              <a:off x="2016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03" name="Text Box 66"/>
            <p:cNvSpPr txBox="1">
              <a:spLocks noChangeArrowheads="1"/>
            </p:cNvSpPr>
            <p:nvPr/>
          </p:nvSpPr>
          <p:spPr bwMode="auto">
            <a:xfrm>
              <a:off x="4223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04" name="Text Box 67"/>
            <p:cNvSpPr txBox="1">
              <a:spLocks noChangeArrowheads="1"/>
            </p:cNvSpPr>
            <p:nvPr/>
          </p:nvSpPr>
          <p:spPr bwMode="auto">
            <a:xfrm>
              <a:off x="3791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05" name="Text Box 68"/>
            <p:cNvSpPr txBox="1">
              <a:spLocks noChangeArrowheads="1"/>
            </p:cNvSpPr>
            <p:nvPr/>
          </p:nvSpPr>
          <p:spPr bwMode="auto">
            <a:xfrm>
              <a:off x="3217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40006" name="Text Box 69"/>
            <p:cNvSpPr txBox="1">
              <a:spLocks noChangeArrowheads="1"/>
            </p:cNvSpPr>
            <p:nvPr/>
          </p:nvSpPr>
          <p:spPr bwMode="auto">
            <a:xfrm>
              <a:off x="2592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951" name="Group 70"/>
          <p:cNvGrpSpPr>
            <a:grpSpLocks/>
          </p:cNvGrpSpPr>
          <p:nvPr/>
        </p:nvGrpSpPr>
        <p:grpSpPr bwMode="auto">
          <a:xfrm>
            <a:off x="4089400" y="5186363"/>
            <a:ext cx="2636838" cy="973137"/>
            <a:chOff x="1872" y="2208"/>
            <a:chExt cx="2780" cy="912"/>
          </a:xfrm>
        </p:grpSpPr>
        <p:sp>
          <p:nvSpPr>
            <p:cNvPr id="39983" name="Rectangle 71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39984" name="Text Box 72"/>
            <p:cNvSpPr txBox="1">
              <a:spLocks noChangeArrowheads="1"/>
            </p:cNvSpPr>
            <p:nvPr/>
          </p:nvSpPr>
          <p:spPr bwMode="auto">
            <a:xfrm>
              <a:off x="1872" y="2221"/>
              <a:ext cx="263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Produk  Waktu   Agen    N</a:t>
              </a:r>
              <a:r>
                <a:rPr lang="en-GB" altLang="en-GB" sz="1200"/>
                <a:t>ilai</a:t>
              </a:r>
              <a:r>
                <a:rPr lang="en-US" altLang="en-GB" sz="1200"/>
                <a:t>   Jml</a:t>
              </a:r>
              <a:endParaRPr lang="en-US" altLang="en-GB" sz="2400"/>
            </a:p>
          </p:txBody>
        </p:sp>
        <p:sp>
          <p:nvSpPr>
            <p:cNvPr id="39985" name="Line 73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86" name="Line 74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87" name="Line 75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88" name="Line 76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89" name="Line 77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90" name="Text Box 78"/>
            <p:cNvSpPr txBox="1">
              <a:spLocks noChangeArrowheads="1"/>
            </p:cNvSpPr>
            <p:nvPr/>
          </p:nvSpPr>
          <p:spPr bwMode="auto">
            <a:xfrm>
              <a:off x="2016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91" name="Text Box 79"/>
            <p:cNvSpPr txBox="1">
              <a:spLocks noChangeArrowheads="1"/>
            </p:cNvSpPr>
            <p:nvPr/>
          </p:nvSpPr>
          <p:spPr bwMode="auto">
            <a:xfrm>
              <a:off x="4223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92" name="Text Box 80"/>
            <p:cNvSpPr txBox="1">
              <a:spLocks noChangeArrowheads="1"/>
            </p:cNvSpPr>
            <p:nvPr/>
          </p:nvSpPr>
          <p:spPr bwMode="auto">
            <a:xfrm>
              <a:off x="3791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93" name="Text Box 81"/>
            <p:cNvSpPr txBox="1">
              <a:spLocks noChangeArrowheads="1"/>
            </p:cNvSpPr>
            <p:nvPr/>
          </p:nvSpPr>
          <p:spPr bwMode="auto">
            <a:xfrm>
              <a:off x="3217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94" name="Text Box 82"/>
            <p:cNvSpPr txBox="1">
              <a:spLocks noChangeArrowheads="1"/>
            </p:cNvSpPr>
            <p:nvPr/>
          </p:nvSpPr>
          <p:spPr bwMode="auto">
            <a:xfrm>
              <a:off x="2592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952" name="Group 83"/>
          <p:cNvGrpSpPr>
            <a:grpSpLocks/>
          </p:cNvGrpSpPr>
          <p:nvPr/>
        </p:nvGrpSpPr>
        <p:grpSpPr bwMode="auto">
          <a:xfrm>
            <a:off x="3392488" y="5027613"/>
            <a:ext cx="2636837" cy="973137"/>
            <a:chOff x="1872" y="2208"/>
            <a:chExt cx="2780" cy="912"/>
          </a:xfrm>
        </p:grpSpPr>
        <p:sp>
          <p:nvSpPr>
            <p:cNvPr id="39971" name="Rectangle 84"/>
            <p:cNvSpPr>
              <a:spLocks noChangeArrowheads="1"/>
            </p:cNvSpPr>
            <p:nvPr/>
          </p:nvSpPr>
          <p:spPr bwMode="auto">
            <a:xfrm>
              <a:off x="1920" y="2208"/>
              <a:ext cx="2640" cy="9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39972" name="Text Box 85"/>
            <p:cNvSpPr txBox="1">
              <a:spLocks noChangeArrowheads="1"/>
            </p:cNvSpPr>
            <p:nvPr/>
          </p:nvSpPr>
          <p:spPr bwMode="auto">
            <a:xfrm>
              <a:off x="1872" y="2221"/>
              <a:ext cx="263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200"/>
                <a:t>Produk  Waktu   Agen    N</a:t>
              </a:r>
              <a:r>
                <a:rPr lang="en-GB" altLang="en-GB" sz="1200"/>
                <a:t>ilai</a:t>
              </a:r>
              <a:r>
                <a:rPr lang="en-US" altLang="en-GB" sz="1200"/>
                <a:t>   Jml</a:t>
              </a:r>
              <a:endParaRPr lang="en-US" altLang="en-GB" sz="2400"/>
            </a:p>
          </p:txBody>
        </p:sp>
        <p:sp>
          <p:nvSpPr>
            <p:cNvPr id="39973" name="Line 86"/>
            <p:cNvSpPr>
              <a:spLocks noChangeShapeType="1"/>
            </p:cNvSpPr>
            <p:nvPr/>
          </p:nvSpPr>
          <p:spPr bwMode="auto">
            <a:xfrm>
              <a:off x="1920" y="2448"/>
              <a:ext cx="26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74" name="Line 87"/>
            <p:cNvSpPr>
              <a:spLocks noChangeShapeType="1"/>
            </p:cNvSpPr>
            <p:nvPr/>
          </p:nvSpPr>
          <p:spPr bwMode="auto">
            <a:xfrm>
              <a:off x="2496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75" name="Line 88"/>
            <p:cNvSpPr>
              <a:spLocks noChangeShapeType="1"/>
            </p:cNvSpPr>
            <p:nvPr/>
          </p:nvSpPr>
          <p:spPr bwMode="auto">
            <a:xfrm>
              <a:off x="3072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76" name="Line 89"/>
            <p:cNvSpPr>
              <a:spLocks noChangeShapeType="1"/>
            </p:cNvSpPr>
            <p:nvPr/>
          </p:nvSpPr>
          <p:spPr bwMode="auto">
            <a:xfrm>
              <a:off x="364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77" name="Line 90"/>
            <p:cNvSpPr>
              <a:spLocks noChangeShapeType="1"/>
            </p:cNvSpPr>
            <p:nvPr/>
          </p:nvSpPr>
          <p:spPr bwMode="auto">
            <a:xfrm>
              <a:off x="4128" y="22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78" name="Text Box 91"/>
            <p:cNvSpPr txBox="1">
              <a:spLocks noChangeArrowheads="1"/>
            </p:cNvSpPr>
            <p:nvPr/>
          </p:nvSpPr>
          <p:spPr bwMode="auto">
            <a:xfrm>
              <a:off x="2016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79" name="Text Box 92"/>
            <p:cNvSpPr txBox="1">
              <a:spLocks noChangeArrowheads="1"/>
            </p:cNvSpPr>
            <p:nvPr/>
          </p:nvSpPr>
          <p:spPr bwMode="auto">
            <a:xfrm>
              <a:off x="4223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80" name="Text Box 93"/>
            <p:cNvSpPr txBox="1">
              <a:spLocks noChangeArrowheads="1"/>
            </p:cNvSpPr>
            <p:nvPr/>
          </p:nvSpPr>
          <p:spPr bwMode="auto">
            <a:xfrm>
              <a:off x="3791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81" name="Text Box 94"/>
            <p:cNvSpPr txBox="1">
              <a:spLocks noChangeArrowheads="1"/>
            </p:cNvSpPr>
            <p:nvPr/>
          </p:nvSpPr>
          <p:spPr bwMode="auto">
            <a:xfrm>
              <a:off x="3217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  <p:sp>
          <p:nvSpPr>
            <p:cNvPr id="39982" name="Text Box 95"/>
            <p:cNvSpPr txBox="1">
              <a:spLocks noChangeArrowheads="1"/>
            </p:cNvSpPr>
            <p:nvPr/>
          </p:nvSpPr>
          <p:spPr bwMode="auto">
            <a:xfrm>
              <a:off x="2592" y="2544"/>
              <a:ext cx="429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GB" sz="1400">
                  <a:latin typeface="Times New Roman" panose="02020603050405020304" pitchFamily="18" charset="0"/>
                </a:rPr>
                <a:t>. . .</a:t>
              </a:r>
              <a:endParaRPr lang="en-US" altLang="en-GB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9953" name="Text Box 96"/>
          <p:cNvSpPr txBox="1">
            <a:spLocks noChangeArrowheads="1"/>
          </p:cNvSpPr>
          <p:nvPr/>
        </p:nvSpPr>
        <p:spPr bwMode="auto">
          <a:xfrm>
            <a:off x="5213350" y="4757738"/>
            <a:ext cx="835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400">
                <a:solidFill>
                  <a:schemeClr val="bg2"/>
                </a:solidFill>
              </a:rPr>
              <a:t>Bulanan</a:t>
            </a:r>
          </a:p>
        </p:txBody>
      </p:sp>
      <p:sp>
        <p:nvSpPr>
          <p:cNvPr id="39954" name="Text Box 97"/>
          <p:cNvSpPr txBox="1">
            <a:spLocks noChangeArrowheads="1"/>
          </p:cNvSpPr>
          <p:nvPr/>
        </p:nvSpPr>
        <p:spPr bwMode="auto">
          <a:xfrm>
            <a:off x="5937250" y="4910138"/>
            <a:ext cx="9429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400">
                <a:solidFill>
                  <a:schemeClr val="bg2"/>
                </a:solidFill>
              </a:rPr>
              <a:t>Kuartalan</a:t>
            </a:r>
          </a:p>
        </p:txBody>
      </p:sp>
      <p:sp>
        <p:nvSpPr>
          <p:cNvPr id="39955" name="Text Box 98"/>
          <p:cNvSpPr txBox="1">
            <a:spLocks noChangeArrowheads="1"/>
          </p:cNvSpPr>
          <p:nvPr/>
        </p:nvSpPr>
        <p:spPr bwMode="auto">
          <a:xfrm>
            <a:off x="6646863" y="5083175"/>
            <a:ext cx="8826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400">
                <a:solidFill>
                  <a:schemeClr val="bg2"/>
                </a:solidFill>
              </a:rPr>
              <a:t>Tahunan</a:t>
            </a:r>
          </a:p>
        </p:txBody>
      </p:sp>
      <p:sp>
        <p:nvSpPr>
          <p:cNvPr id="39956" name="Line 99"/>
          <p:cNvSpPr>
            <a:spLocks noChangeShapeType="1"/>
          </p:cNvSpPr>
          <p:nvPr/>
        </p:nvSpPr>
        <p:spPr bwMode="auto">
          <a:xfrm>
            <a:off x="2128838" y="2538413"/>
            <a:ext cx="1812925" cy="946150"/>
          </a:xfrm>
          <a:prstGeom prst="line">
            <a:avLst/>
          </a:prstGeom>
          <a:noFill/>
          <a:ln w="158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7" name="Line 100"/>
          <p:cNvSpPr>
            <a:spLocks noChangeShapeType="1"/>
          </p:cNvSpPr>
          <p:nvPr/>
        </p:nvSpPr>
        <p:spPr bwMode="auto">
          <a:xfrm>
            <a:off x="2097088" y="2538413"/>
            <a:ext cx="1292225" cy="946150"/>
          </a:xfrm>
          <a:prstGeom prst="line">
            <a:avLst/>
          </a:prstGeom>
          <a:noFill/>
          <a:ln w="15875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8" name="Line 101"/>
          <p:cNvSpPr>
            <a:spLocks noChangeShapeType="1"/>
          </p:cNvSpPr>
          <p:nvPr/>
        </p:nvSpPr>
        <p:spPr bwMode="auto">
          <a:xfrm>
            <a:off x="2128838" y="5534025"/>
            <a:ext cx="1308100" cy="0"/>
          </a:xfrm>
          <a:prstGeom prst="line">
            <a:avLst/>
          </a:prstGeom>
          <a:noFill/>
          <a:ln w="15875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9" name="Line 102"/>
          <p:cNvSpPr>
            <a:spLocks noChangeShapeType="1"/>
          </p:cNvSpPr>
          <p:nvPr/>
        </p:nvSpPr>
        <p:spPr bwMode="auto">
          <a:xfrm>
            <a:off x="2128838" y="5565775"/>
            <a:ext cx="1308100" cy="141288"/>
          </a:xfrm>
          <a:prstGeom prst="line">
            <a:avLst/>
          </a:prstGeom>
          <a:noFill/>
          <a:ln w="15875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0" name="Line 103"/>
          <p:cNvSpPr>
            <a:spLocks noChangeShapeType="1"/>
          </p:cNvSpPr>
          <p:nvPr/>
        </p:nvSpPr>
        <p:spPr bwMode="auto">
          <a:xfrm>
            <a:off x="2160588" y="5581650"/>
            <a:ext cx="1260475" cy="314325"/>
          </a:xfrm>
          <a:prstGeom prst="line">
            <a:avLst/>
          </a:prstGeom>
          <a:noFill/>
          <a:ln w="15875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1" name="Line 104"/>
          <p:cNvSpPr>
            <a:spLocks noChangeShapeType="1"/>
          </p:cNvSpPr>
          <p:nvPr/>
        </p:nvSpPr>
        <p:spPr bwMode="auto">
          <a:xfrm flipV="1">
            <a:off x="2112963" y="4114800"/>
            <a:ext cx="1260475" cy="1435100"/>
          </a:xfrm>
          <a:prstGeom prst="line">
            <a:avLst/>
          </a:prstGeom>
          <a:noFill/>
          <a:ln w="15875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2" name="Line 105"/>
          <p:cNvSpPr>
            <a:spLocks noChangeShapeType="1"/>
          </p:cNvSpPr>
          <p:nvPr/>
        </p:nvSpPr>
        <p:spPr bwMode="auto">
          <a:xfrm>
            <a:off x="2097088" y="2522538"/>
            <a:ext cx="1323975" cy="2695575"/>
          </a:xfrm>
          <a:prstGeom prst="line">
            <a:avLst/>
          </a:prstGeom>
          <a:noFill/>
          <a:ln w="15875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3" name="Line 106"/>
          <p:cNvSpPr>
            <a:spLocks noChangeShapeType="1"/>
          </p:cNvSpPr>
          <p:nvPr/>
        </p:nvSpPr>
        <p:spPr bwMode="auto">
          <a:xfrm>
            <a:off x="2097088" y="3878263"/>
            <a:ext cx="1308100" cy="111125"/>
          </a:xfrm>
          <a:prstGeom prst="line">
            <a:avLst/>
          </a:prstGeom>
          <a:noFill/>
          <a:ln w="15875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4" name="Line 107"/>
          <p:cNvSpPr>
            <a:spLocks noChangeShapeType="1"/>
          </p:cNvSpPr>
          <p:nvPr/>
        </p:nvSpPr>
        <p:spPr bwMode="auto">
          <a:xfrm>
            <a:off x="2112963" y="3878263"/>
            <a:ext cx="1323975" cy="1450975"/>
          </a:xfrm>
          <a:prstGeom prst="line">
            <a:avLst/>
          </a:prstGeom>
          <a:noFill/>
          <a:ln w="15875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5" name="Line 108"/>
          <p:cNvSpPr>
            <a:spLocks noChangeShapeType="1"/>
          </p:cNvSpPr>
          <p:nvPr/>
        </p:nvSpPr>
        <p:spPr bwMode="auto">
          <a:xfrm flipV="1">
            <a:off x="2112963" y="2301875"/>
            <a:ext cx="1244600" cy="252413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6" name="Line 109"/>
          <p:cNvSpPr>
            <a:spLocks noChangeShapeType="1"/>
          </p:cNvSpPr>
          <p:nvPr/>
        </p:nvSpPr>
        <p:spPr bwMode="auto">
          <a:xfrm flipV="1">
            <a:off x="2112963" y="2522538"/>
            <a:ext cx="1228725" cy="1355725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7" name="Line 110"/>
          <p:cNvSpPr>
            <a:spLocks noChangeShapeType="1"/>
          </p:cNvSpPr>
          <p:nvPr/>
        </p:nvSpPr>
        <p:spPr bwMode="auto">
          <a:xfrm flipV="1">
            <a:off x="2144713" y="2774950"/>
            <a:ext cx="1196975" cy="2759075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8" name="Text Box 111"/>
          <p:cNvSpPr txBox="1">
            <a:spLocks noChangeArrowheads="1"/>
          </p:cNvSpPr>
          <p:nvPr/>
        </p:nvSpPr>
        <p:spPr bwMode="auto">
          <a:xfrm>
            <a:off x="7081838" y="3732213"/>
            <a:ext cx="165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600" b="1">
                <a:solidFill>
                  <a:schemeClr val="bg1"/>
                </a:solidFill>
              </a:rPr>
              <a:t>Tabel-tabel fakta agregat</a:t>
            </a:r>
          </a:p>
        </p:txBody>
      </p:sp>
      <p:sp>
        <p:nvSpPr>
          <p:cNvPr id="39969" name="Line 112"/>
          <p:cNvSpPr>
            <a:spLocks noChangeShapeType="1"/>
          </p:cNvSpPr>
          <p:nvPr/>
        </p:nvSpPr>
        <p:spPr bwMode="auto">
          <a:xfrm flipH="1">
            <a:off x="7170738" y="4427538"/>
            <a:ext cx="319087" cy="49212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9970" name="Line 113"/>
          <p:cNvSpPr>
            <a:spLocks noChangeShapeType="1"/>
          </p:cNvSpPr>
          <p:nvPr/>
        </p:nvSpPr>
        <p:spPr bwMode="auto">
          <a:xfrm flipH="1" flipV="1">
            <a:off x="6764338" y="4017963"/>
            <a:ext cx="319087" cy="1587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58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7772400" cy="4343400"/>
          </a:xfrm>
        </p:spPr>
        <p:txBody>
          <a:bodyPr/>
          <a:lstStyle/>
          <a:p>
            <a:pPr eaLnBrk="1" hangingPunct="1"/>
            <a:r>
              <a:rPr lang="en-GB" sz="2400" smtClean="0">
                <a:solidFill>
                  <a:schemeClr val="folHlink"/>
                </a:solidFill>
              </a:rPr>
              <a:t>DW dengan topik (</a:t>
            </a:r>
            <a:r>
              <a:rPr lang="en-GB" sz="2400" i="1" smtClean="0">
                <a:solidFill>
                  <a:schemeClr val="folHlink"/>
                </a:solidFill>
              </a:rPr>
              <a:t>business subject</a:t>
            </a:r>
            <a:r>
              <a:rPr lang="en-GB" sz="2400" smtClean="0">
                <a:solidFill>
                  <a:schemeClr val="folHlink"/>
                </a:solidFill>
              </a:rPr>
              <a:t>) banyak</a:t>
            </a:r>
          </a:p>
          <a:p>
            <a:pPr lvl="4" eaLnBrk="1" hangingPunct="1"/>
            <a:endParaRPr lang="en-GB" sz="1600" smtClean="0">
              <a:solidFill>
                <a:srgbClr val="000099"/>
              </a:solidFill>
            </a:endParaRPr>
          </a:p>
          <a:p>
            <a:pPr lvl="1" eaLnBrk="1" hangingPunct="1"/>
            <a:r>
              <a:rPr lang="en-GB" sz="2400" smtClean="0">
                <a:solidFill>
                  <a:schemeClr val="folHlink"/>
                </a:solidFill>
              </a:rPr>
              <a:t>Setiap topik</a:t>
            </a:r>
            <a:r>
              <a:rPr lang="en-GB" sz="2400" smtClean="0"/>
              <a:t> direpresentasikan oleh </a:t>
            </a:r>
            <a:r>
              <a:rPr lang="en-GB" sz="2400" smtClean="0">
                <a:solidFill>
                  <a:schemeClr val="folHlink"/>
                </a:solidFill>
              </a:rPr>
              <a:t>sebuah tabel fakta</a:t>
            </a:r>
          </a:p>
          <a:p>
            <a:pPr lvl="1" eaLnBrk="1" hangingPunct="1"/>
            <a:r>
              <a:rPr lang="en-GB" sz="2400" smtClean="0"/>
              <a:t>Data masing-masing topik mungkin diperoleh dari sistem aplikasi sumber yang berbeda</a:t>
            </a:r>
          </a:p>
          <a:p>
            <a:pPr lvl="1" eaLnBrk="1" hangingPunct="1"/>
            <a:r>
              <a:rPr lang="en-GB" sz="2400" smtClean="0">
                <a:solidFill>
                  <a:schemeClr val="folHlink"/>
                </a:solidFill>
              </a:rPr>
              <a:t>Dimensi-dimensi</a:t>
            </a:r>
            <a:r>
              <a:rPr lang="en-GB" sz="2400" smtClean="0"/>
              <a:t> yang dipakai oleh lebih dari satu tabel fakta </a:t>
            </a:r>
            <a:r>
              <a:rPr lang="en-GB" sz="2400" smtClean="0">
                <a:solidFill>
                  <a:schemeClr val="folHlink"/>
                </a:solidFill>
              </a:rPr>
              <a:t>harus seragam</a:t>
            </a:r>
            <a:r>
              <a:rPr lang="en-GB" sz="2400" smtClean="0"/>
              <a:t> (</a:t>
            </a:r>
            <a:r>
              <a:rPr lang="en-GB" sz="2400" i="1" smtClean="0">
                <a:solidFill>
                  <a:schemeClr val="accent1"/>
                </a:solidFill>
              </a:rPr>
              <a:t>conformed</a:t>
            </a:r>
            <a:r>
              <a:rPr lang="en-GB" sz="2400" smtClean="0"/>
              <a:t>) baik dalam hal nama dan nilai atribut-atribut maupun hierarkinya.</a:t>
            </a:r>
          </a:p>
        </p:txBody>
      </p:sp>
      <p:sp>
        <p:nvSpPr>
          <p:cNvPr id="40965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Multiple DW Subjects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28651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2" descr="02172000_Kachur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81200"/>
            <a:ext cx="73914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3"/>
          <p:cNvSpPr>
            <a:spLocks noChangeArrowheads="1"/>
          </p:cNvSpPr>
          <p:nvPr/>
        </p:nvSpPr>
        <p:spPr bwMode="auto">
          <a:xfrm>
            <a:off x="4398963" y="5745163"/>
            <a:ext cx="914400" cy="3143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41990" name="Rectangle 4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Conformed Dimensions</a:t>
            </a:r>
            <a:endParaRPr lang="en-GB" sz="2400"/>
          </a:p>
        </p:txBody>
      </p:sp>
      <p:sp>
        <p:nvSpPr>
          <p:cNvPr id="41991" name="Text Box 5"/>
          <p:cNvSpPr txBox="1">
            <a:spLocks noChangeArrowheads="1"/>
          </p:cNvSpPr>
          <p:nvPr/>
        </p:nvSpPr>
        <p:spPr bwMode="auto">
          <a:xfrm>
            <a:off x="1905000" y="5691188"/>
            <a:ext cx="1109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000" b="1">
                <a:latin typeface="Arial Narrow" panose="020B0606020202030204" pitchFamily="34" charset="0"/>
              </a:rPr>
              <a:t>Subject 1</a:t>
            </a:r>
            <a:endParaRPr lang="en-GB">
              <a:latin typeface="Arial Narrow" panose="020B0606020202030204" pitchFamily="34" charset="0"/>
            </a:endParaRPr>
          </a:p>
        </p:txBody>
      </p:sp>
      <p:sp>
        <p:nvSpPr>
          <p:cNvPr id="41992" name="Text Box 6"/>
          <p:cNvSpPr txBox="1">
            <a:spLocks noChangeArrowheads="1"/>
          </p:cNvSpPr>
          <p:nvPr/>
        </p:nvSpPr>
        <p:spPr bwMode="auto">
          <a:xfrm>
            <a:off x="5410200" y="5691188"/>
            <a:ext cx="1109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000" b="1">
                <a:latin typeface="Arial Narrow" panose="020B0606020202030204" pitchFamily="34" charset="0"/>
              </a:rPr>
              <a:t>Subject 2</a:t>
            </a:r>
            <a:endParaRPr lang="en-GB">
              <a:latin typeface="Arial Narrow" panose="020B0606020202030204" pitchFamily="34" charset="0"/>
            </a:endParaRPr>
          </a:p>
        </p:txBody>
      </p:sp>
      <p:sp>
        <p:nvSpPr>
          <p:cNvPr id="41993" name="Rectangle 7"/>
          <p:cNvSpPr>
            <a:spLocks noChangeArrowheads="1"/>
          </p:cNvSpPr>
          <p:nvPr/>
        </p:nvSpPr>
        <p:spPr bwMode="auto">
          <a:xfrm>
            <a:off x="1797050" y="3736975"/>
            <a:ext cx="1419225" cy="67786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41994" name="Rectangle 8"/>
          <p:cNvSpPr>
            <a:spLocks noChangeArrowheads="1"/>
          </p:cNvSpPr>
          <p:nvPr/>
        </p:nvSpPr>
        <p:spPr bwMode="auto">
          <a:xfrm>
            <a:off x="4854575" y="3698875"/>
            <a:ext cx="1419225" cy="677863"/>
          </a:xfrm>
          <a:prstGeom prst="rect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66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4343400"/>
          </a:xfrm>
        </p:spPr>
        <p:txBody>
          <a:bodyPr/>
          <a:lstStyle/>
          <a:p>
            <a:pPr eaLnBrk="1" hangingPunct="1"/>
            <a:r>
              <a:rPr lang="en-US" sz="2400" smtClean="0"/>
              <a:t>Menyimpan data sesuai dengan struktur kubus: 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Ukuran disimpan dalam </a:t>
            </a:r>
            <a:r>
              <a:rPr lang="en-US" sz="2400" i="1" smtClean="0">
                <a:solidFill>
                  <a:schemeClr val="folHlink"/>
                </a:solidFill>
              </a:rPr>
              <a:t>array</a:t>
            </a:r>
            <a:r>
              <a:rPr lang="en-US" sz="2400" smtClean="0">
                <a:solidFill>
                  <a:schemeClr val="folHlink"/>
                </a:solidFill>
              </a:rPr>
              <a:t> multi dimensi</a:t>
            </a:r>
          </a:p>
          <a:p>
            <a:pPr lvl="1" eaLnBrk="1" hangingPunct="1"/>
            <a:r>
              <a:rPr lang="en-US" sz="2400" i="1" smtClean="0">
                <a:solidFill>
                  <a:schemeClr val="folHlink"/>
                </a:solidFill>
              </a:rPr>
              <a:t>Array</a:t>
            </a:r>
            <a:r>
              <a:rPr lang="en-US" sz="2400" smtClean="0">
                <a:solidFill>
                  <a:schemeClr val="folHlink"/>
                </a:solidFill>
              </a:rPr>
              <a:t> di-indeks oleh dimensi</a:t>
            </a:r>
          </a:p>
          <a:p>
            <a:pPr eaLnBrk="1" hangingPunct="1"/>
            <a:r>
              <a:rPr lang="en-US" sz="2400" smtClean="0"/>
              <a:t>Akses langsung ke array</a:t>
            </a:r>
          </a:p>
          <a:p>
            <a:pPr eaLnBrk="1" hangingPunct="1"/>
            <a:r>
              <a:rPr lang="en-US" sz="2400" smtClean="0"/>
              <a:t>Teknologi </a:t>
            </a:r>
            <a:r>
              <a:rPr lang="en-US" sz="2400" i="1" smtClean="0"/>
              <a:t>proprietary</a:t>
            </a:r>
            <a:endParaRPr lang="en-US" sz="2400" smtClean="0"/>
          </a:p>
          <a:p>
            <a:pPr eaLnBrk="1" hangingPunct="1"/>
            <a:r>
              <a:rPr lang="en-US" sz="2400" smtClean="0"/>
              <a:t>Belum ada </a:t>
            </a:r>
            <a:r>
              <a:rPr lang="en-US" sz="2400" i="1" smtClean="0"/>
              <a:t>standard access API/language</a:t>
            </a:r>
            <a:endParaRPr lang="en-US" sz="2400" smtClean="0"/>
          </a:p>
          <a:p>
            <a:pPr eaLnBrk="1" hangingPunct="1"/>
            <a:r>
              <a:rPr lang="en-US" sz="2400" smtClean="0"/>
              <a:t>Ada juga yang internalnya menggunakan RDBMS.</a:t>
            </a:r>
            <a:endParaRPr lang="en-US" smtClean="0"/>
          </a:p>
        </p:txBody>
      </p:sp>
      <p:sp>
        <p:nvSpPr>
          <p:cNvPr id="43013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MOLAP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63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79248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b="1" smtClean="0"/>
              <a:t>Keuntungan:</a:t>
            </a:r>
            <a:endParaRPr lang="en-US" smtClean="0"/>
          </a:p>
          <a:p>
            <a:pPr eaLnBrk="1" hangingPunct="1"/>
            <a:r>
              <a:rPr lang="en-US" sz="2400" smtClean="0"/>
              <a:t>Kinerja pemrosesan query tinggi dibanding ROLAP</a:t>
            </a:r>
          </a:p>
          <a:p>
            <a:pPr eaLnBrk="1" hangingPunct="1"/>
            <a:r>
              <a:rPr lang="en-US" sz="2400" smtClean="0"/>
              <a:t>Lebih efisien, fleksibel dan intuitif dalam merepresentasikan hierarki-hierarki dimensi</a:t>
            </a:r>
          </a:p>
          <a:p>
            <a:pPr lvl="4" eaLnBrk="1" hangingPunct="1"/>
            <a:endParaRPr lang="en-US" sz="2400" smtClean="0"/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b="1" smtClean="0"/>
              <a:t>Kelemahan:</a:t>
            </a:r>
            <a:endParaRPr lang="en-US" smtClean="0"/>
          </a:p>
          <a:p>
            <a:pPr eaLnBrk="1" hangingPunct="1"/>
            <a:r>
              <a:rPr lang="en-US" sz="2400" smtClean="0"/>
              <a:t>Volume data (</a:t>
            </a:r>
            <a:r>
              <a:rPr lang="en-US" sz="2400" i="1" smtClean="0"/>
              <a:t>scalability</a:t>
            </a:r>
            <a:r>
              <a:rPr lang="en-US" sz="2400" smtClean="0"/>
              <a:t>) umumnya terbatas</a:t>
            </a:r>
          </a:p>
          <a:p>
            <a:pPr eaLnBrk="1" hangingPunct="1"/>
            <a:r>
              <a:rPr lang="en-US" sz="2400" smtClean="0"/>
              <a:t>Relatif mahal dan </a:t>
            </a:r>
            <a:r>
              <a:rPr lang="en-US" sz="2400" b="1" smtClean="0"/>
              <a:t>bukan</a:t>
            </a:r>
            <a:r>
              <a:rPr lang="en-US" sz="2400" smtClean="0"/>
              <a:t> </a:t>
            </a:r>
            <a:r>
              <a:rPr lang="en-US" sz="2400" i="1" smtClean="0"/>
              <a:t>open architecture</a:t>
            </a:r>
            <a:endParaRPr lang="en-US" sz="1800" smtClean="0"/>
          </a:p>
        </p:txBody>
      </p:sp>
      <p:sp>
        <p:nvSpPr>
          <p:cNvPr id="44037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MOLAP (2)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64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1905000"/>
            <a:ext cx="7772400" cy="3810000"/>
          </a:xfrm>
        </p:spPr>
        <p:txBody>
          <a:bodyPr/>
          <a:lstStyle/>
          <a:p>
            <a:pPr eaLnBrk="1" hangingPunct="1"/>
            <a:r>
              <a:rPr lang="en-US" smtClean="0"/>
              <a:t>Gabungan ROLAP dengan MOLAP</a:t>
            </a:r>
          </a:p>
          <a:p>
            <a:pPr lvl="1" eaLnBrk="1" hangingPunct="1"/>
            <a:r>
              <a:rPr lang="en-US" smtClean="0"/>
              <a:t>Menyimpan data rinci dengan RDBMS dan data agregat dengan MDBMS</a:t>
            </a:r>
          </a:p>
          <a:p>
            <a:pPr lvl="1" eaLnBrk="1" hangingPunct="1"/>
            <a:r>
              <a:rPr lang="en-US" smtClean="0"/>
              <a:t>Akses data secara MOLAP.</a:t>
            </a:r>
          </a:p>
          <a:p>
            <a:pPr eaLnBrk="1" hangingPunct="1"/>
            <a:endParaRPr lang="en-US" sz="1800" smtClean="0"/>
          </a:p>
        </p:txBody>
      </p:sp>
      <p:sp>
        <p:nvSpPr>
          <p:cNvPr id="45061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HOLAP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6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AutoShape 2"/>
          <p:cNvSpPr>
            <a:spLocks noChangeArrowheads="1"/>
          </p:cNvSpPr>
          <p:nvPr/>
        </p:nvSpPr>
        <p:spPr bwMode="auto">
          <a:xfrm>
            <a:off x="1524000" y="685800"/>
            <a:ext cx="3505200" cy="51816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FFCC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98613" y="2133600"/>
            <a:ext cx="2178050" cy="20161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>
                <a:solidFill>
                  <a:schemeClr val="bg1"/>
                </a:solidFill>
              </a:rPr>
              <a:t>ROLAP, </a:t>
            </a:r>
          </a:p>
          <a:p>
            <a:pPr eaLnBrk="1" hangingPunct="1">
              <a:buFontTx/>
              <a:buNone/>
            </a:pPr>
            <a:r>
              <a:rPr lang="en-US" sz="2400" smtClean="0">
                <a:solidFill>
                  <a:schemeClr val="bg1"/>
                </a:solidFill>
              </a:rPr>
              <a:t>MOLAP or </a:t>
            </a:r>
          </a:p>
          <a:p>
            <a:pPr eaLnBrk="1" hangingPunct="1">
              <a:buFontTx/>
              <a:buNone/>
            </a:pPr>
            <a:r>
              <a:rPr lang="en-US" sz="2400" smtClean="0">
                <a:solidFill>
                  <a:schemeClr val="bg1"/>
                </a:solidFill>
              </a:rPr>
              <a:t>HOLAP</a:t>
            </a:r>
            <a:r>
              <a:rPr lang="en-US" smtClean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46086" name="Object 4"/>
          <p:cNvGraphicFramePr>
            <a:graphicFrameLocks noChangeAspect="1"/>
          </p:cNvGraphicFramePr>
          <p:nvPr/>
        </p:nvGraphicFramePr>
        <p:xfrm>
          <a:off x="5181600" y="2209800"/>
          <a:ext cx="2609850" cy="350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Clip" r:id="rId3" imgW="3848100" imgH="5478463" progId="MS_ClipArt_Gallery.2">
                  <p:embed/>
                </p:oleObj>
              </mc:Choice>
              <mc:Fallback>
                <p:oleObj name="Clip" r:id="rId3" imgW="3848100" imgH="5478463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2209800"/>
                        <a:ext cx="2609850" cy="3500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7" name="Text Box 5"/>
          <p:cNvSpPr txBox="1">
            <a:spLocks noChangeArrowheads="1"/>
          </p:cNvSpPr>
          <p:nvPr/>
        </p:nvSpPr>
        <p:spPr bwMode="auto">
          <a:xfrm>
            <a:off x="3708400" y="2574925"/>
            <a:ext cx="1016000" cy="143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CC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8800" b="1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540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Data pada tingkat transaksi (</a:t>
            </a:r>
            <a:r>
              <a:rPr lang="en-US" sz="2400" i="1" smtClean="0"/>
              <a:t>lowest granularity level</a:t>
            </a:r>
            <a:r>
              <a:rPr lang="en-US" sz="24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Hanya membutuhkan data rinci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Banyak menggunakan </a:t>
            </a:r>
            <a:r>
              <a:rPr lang="en-US" sz="2400" smtClean="0">
                <a:solidFill>
                  <a:schemeClr val="folHlink"/>
                </a:solidFill>
              </a:rPr>
              <a:t>query </a:t>
            </a:r>
            <a:r>
              <a:rPr lang="en-US" sz="2400" i="1" smtClean="0">
                <a:solidFill>
                  <a:schemeClr val="folHlink"/>
                </a:solidFill>
              </a:rPr>
              <a:t>ad-hoc</a:t>
            </a:r>
            <a:r>
              <a:rPr lang="en-US" sz="2400" smtClean="0"/>
              <a:t> (bukan hasil prekomputasi)</a:t>
            </a:r>
          </a:p>
          <a:p>
            <a:pPr lvl="4"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>
                <a:solidFill>
                  <a:schemeClr val="accent1"/>
                </a:solidFill>
              </a:rPr>
              <a:t>Contoh</a:t>
            </a:r>
            <a:r>
              <a:rPr lang="en-US" sz="2400" smtClean="0">
                <a:solidFill>
                  <a:schemeClr val="accent1"/>
                </a:solidFill>
              </a:rPr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Telekomunikasi: </a:t>
            </a:r>
            <a:r>
              <a:rPr lang="en-US" sz="2400" i="1" smtClean="0"/>
              <a:t>call data records</a:t>
            </a:r>
            <a:r>
              <a:rPr lang="en-US" sz="2400" smtClean="0"/>
              <a:t> (CDRs)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Situs </a:t>
            </a:r>
            <a:r>
              <a:rPr lang="en-US" sz="2400" i="1" smtClean="0"/>
              <a:t>e-Commerce</a:t>
            </a: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Perusahaan kartu kredit.</a:t>
            </a:r>
            <a:endParaRPr lang="en-US" sz="1800" smtClean="0"/>
          </a:p>
        </p:txBody>
      </p:sp>
      <p:sp>
        <p:nvSpPr>
          <p:cNvPr id="47109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Use ROLAP when ...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1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772400" cy="3810000"/>
          </a:xfrm>
        </p:spPr>
        <p:txBody>
          <a:bodyPr/>
          <a:lstStyle/>
          <a:p>
            <a:pPr eaLnBrk="1" hangingPunct="1"/>
            <a:r>
              <a:rPr lang="en-US" sz="2400" smtClean="0"/>
              <a:t>Data yang tersedia berupa data agregat</a:t>
            </a:r>
          </a:p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Hanya membutuhkan data agregat</a:t>
            </a:r>
          </a:p>
          <a:p>
            <a:pPr lvl="4" eaLnBrk="1" hangingPunct="1"/>
            <a:endParaRPr lang="en-US" sz="2400" smtClean="0"/>
          </a:p>
          <a:p>
            <a:pPr eaLnBrk="1" hangingPunct="1"/>
            <a:r>
              <a:rPr lang="en-US" sz="2400" b="1" smtClean="0">
                <a:solidFill>
                  <a:schemeClr val="accent1"/>
                </a:solidFill>
              </a:rPr>
              <a:t>Contoh</a:t>
            </a:r>
            <a:r>
              <a:rPr lang="en-US" sz="2400" smtClean="0">
                <a:solidFill>
                  <a:schemeClr val="accent1"/>
                </a:solidFill>
              </a:rPr>
              <a:t>:</a:t>
            </a:r>
          </a:p>
          <a:p>
            <a:pPr lvl="1" eaLnBrk="1" hangingPunct="1"/>
            <a:r>
              <a:rPr lang="en-US" sz="2400" smtClean="0"/>
              <a:t>Analisa dan penyusunan anggaran oleh bagian keuangan</a:t>
            </a:r>
          </a:p>
          <a:p>
            <a:pPr lvl="1" eaLnBrk="1" hangingPunct="1"/>
            <a:r>
              <a:rPr lang="en-US" sz="2400" smtClean="0"/>
              <a:t>Analisa penjualan</a:t>
            </a:r>
          </a:p>
          <a:p>
            <a:pPr lvl="1" eaLnBrk="1" hangingPunct="1"/>
            <a:r>
              <a:rPr lang="en-US" sz="2400" smtClean="0"/>
              <a:t>Dsb.</a:t>
            </a:r>
          </a:p>
          <a:p>
            <a:pPr eaLnBrk="1" hangingPunct="1"/>
            <a:endParaRPr lang="en-US" sz="1800" smtClean="0"/>
          </a:p>
        </p:txBody>
      </p:sp>
      <p:sp>
        <p:nvSpPr>
          <p:cNvPr id="48133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Use MOLAP when ...</a:t>
            </a:r>
            <a:endParaRPr lang="en-GB" sz="32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45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772400" cy="43370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Menggunakan OLAP baik dengan data rincian maupun agregat</a:t>
            </a:r>
          </a:p>
          <a:p>
            <a:pPr eaLnBrk="1" hangingPunct="1">
              <a:lnSpc>
                <a:spcPct val="90000"/>
              </a:lnSpc>
            </a:pPr>
            <a:r>
              <a:rPr lang="en-US" i="1" smtClean="0"/>
              <a:t>User groups</a:t>
            </a:r>
            <a:r>
              <a:rPr lang="en-US" smtClean="0"/>
              <a:t> dengan </a:t>
            </a:r>
            <a:r>
              <a:rPr lang="en-US" smtClean="0">
                <a:solidFill>
                  <a:schemeClr val="folHlink"/>
                </a:solidFill>
              </a:rPr>
              <a:t>kebutuhan yang bervariasi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chemeClr val="folHlink"/>
                </a:solidFill>
              </a:rPr>
              <a:t>Volume data rinci yang tinggi</a:t>
            </a:r>
          </a:p>
          <a:p>
            <a:pPr lvl="4" eaLnBrk="1" hangingPunct="1">
              <a:lnSpc>
                <a:spcPct val="90000"/>
              </a:lnSpc>
            </a:pPr>
            <a:endParaRPr lang="en-US" smtClean="0">
              <a:solidFill>
                <a:srgbClr val="9933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accent1"/>
                </a:solidFill>
              </a:rPr>
              <a:t>Contoh</a:t>
            </a:r>
            <a:r>
              <a:rPr lang="en-US" smtClean="0">
                <a:solidFill>
                  <a:schemeClr val="accent1"/>
                </a:solidFill>
              </a:rPr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Ritel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Bank dan penyedia jasa finansial.</a:t>
            </a:r>
          </a:p>
        </p:txBody>
      </p:sp>
      <p:sp>
        <p:nvSpPr>
          <p:cNvPr id="49157" name="Rectangle 3"/>
          <p:cNvSpPr>
            <a:spLocks noChangeArrowheads="1"/>
          </p:cNvSpPr>
          <p:nvPr/>
        </p:nvSpPr>
        <p:spPr bwMode="auto">
          <a:xfrm>
            <a:off x="685800" y="381000"/>
            <a:ext cx="7848600" cy="8382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Use HOLAP when ...</a:t>
            </a:r>
          </a:p>
        </p:txBody>
      </p:sp>
    </p:spTree>
    <p:extLst>
      <p:ext uri="{BB962C8B-B14F-4D97-AF65-F5344CB8AC3E}">
        <p14:creationId xmlns:p14="http://schemas.microsoft.com/office/powerpoint/2010/main" val="407354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8825" y="2836863"/>
            <a:ext cx="7772400" cy="11239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GB" sz="40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Teknik-teknik ROLAP</a:t>
            </a:r>
          </a:p>
        </p:txBody>
      </p:sp>
    </p:spTree>
    <p:extLst>
      <p:ext uri="{BB962C8B-B14F-4D97-AF65-F5344CB8AC3E}">
        <p14:creationId xmlns:p14="http://schemas.microsoft.com/office/powerpoint/2010/main" val="5956622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620000" cy="43434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sz="2400" smtClean="0">
                <a:solidFill>
                  <a:schemeClr val="folHlink"/>
                </a:solidFill>
              </a:rPr>
              <a:t>Kunci pengganti (</a:t>
            </a:r>
            <a:r>
              <a:rPr lang="en-US" sz="2400" i="1" smtClean="0">
                <a:solidFill>
                  <a:schemeClr val="folHlink"/>
                </a:solidFill>
              </a:rPr>
              <a:t>surrogate key</a:t>
            </a:r>
            <a:r>
              <a:rPr lang="en-US" sz="2400" smtClean="0">
                <a:solidFill>
                  <a:schemeClr val="folHlink"/>
                </a:solidFill>
              </a:rPr>
              <a:t>)</a:t>
            </a:r>
          </a:p>
          <a:p>
            <a:pPr lvl="1" eaLnBrk="1" hangingPunct="1">
              <a:buFontTx/>
              <a:buChar char="•"/>
            </a:pPr>
            <a:r>
              <a:rPr lang="en-US" sz="2400" smtClean="0"/>
              <a:t>Antisipasi perubahan dimensi bisnis</a:t>
            </a:r>
          </a:p>
          <a:p>
            <a:pPr lvl="4" eaLnBrk="1" hangingPunct="1"/>
            <a:endParaRPr lang="en-US" sz="2400" smtClean="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sz="2400" smtClean="0">
                <a:solidFill>
                  <a:schemeClr val="folHlink"/>
                </a:solidFill>
              </a:rPr>
              <a:t>Revisi insidentil dimensi bisnis</a:t>
            </a:r>
            <a:r>
              <a:rPr lang="en-US" sz="2400" smtClean="0">
                <a:solidFill>
                  <a:schemeClr val="accent1"/>
                </a:solidFill>
              </a:rPr>
              <a:t> </a:t>
            </a:r>
          </a:p>
          <a:p>
            <a:pPr lvl="1" eaLnBrk="1" hangingPunct="1">
              <a:buFontTx/>
              <a:buChar char="•"/>
            </a:pPr>
            <a:r>
              <a:rPr lang="en-US" sz="2400" smtClean="0"/>
              <a:t>Tipe 1: Koreksi kesalahan</a:t>
            </a:r>
          </a:p>
          <a:p>
            <a:pPr lvl="1" eaLnBrk="1" hangingPunct="1">
              <a:buFontTx/>
              <a:buChar char="•"/>
            </a:pPr>
            <a:r>
              <a:rPr lang="en-US" sz="2400" smtClean="0"/>
              <a:t>Tipe 2: Perubahan status</a:t>
            </a:r>
          </a:p>
          <a:p>
            <a:pPr lvl="1" eaLnBrk="1" hangingPunct="1">
              <a:buFontTx/>
              <a:buChar char="•"/>
            </a:pPr>
            <a:r>
              <a:rPr lang="en-US" sz="2400" smtClean="0"/>
              <a:t>Tipe 3: Nilai atribut paralel</a:t>
            </a:r>
          </a:p>
          <a:p>
            <a:pPr lvl="4" eaLnBrk="1" hangingPunct="1"/>
            <a:endParaRPr lang="en-US" sz="2400" smtClean="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sz="2400" smtClean="0">
                <a:solidFill>
                  <a:schemeClr val="folHlink"/>
                </a:solidFill>
              </a:rPr>
              <a:t>Dimensi bisnis yang sering berubah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sz="2400" smtClean="0">
                <a:solidFill>
                  <a:schemeClr val="folHlink"/>
                </a:solidFill>
              </a:rPr>
              <a:t>Aturan (</a:t>
            </a:r>
            <a:r>
              <a:rPr lang="en-US" sz="2400" i="1" smtClean="0">
                <a:solidFill>
                  <a:schemeClr val="folHlink"/>
                </a:solidFill>
              </a:rPr>
              <a:t>policy</a:t>
            </a:r>
            <a:r>
              <a:rPr lang="en-US" sz="2400" smtClean="0">
                <a:solidFill>
                  <a:schemeClr val="folHlink"/>
                </a:solidFill>
              </a:rPr>
              <a:t>) perubahan dimensi</a:t>
            </a:r>
          </a:p>
        </p:txBody>
      </p:sp>
      <p:sp>
        <p:nvSpPr>
          <p:cNvPr id="51205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Dealing with Dimension Changes</a:t>
            </a:r>
          </a:p>
        </p:txBody>
      </p:sp>
    </p:spTree>
    <p:extLst>
      <p:ext uri="{BB962C8B-B14F-4D97-AF65-F5344CB8AC3E}">
        <p14:creationId xmlns:p14="http://schemas.microsoft.com/office/powerpoint/2010/main" val="314683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7848600" cy="4648200"/>
          </a:xfrm>
        </p:spPr>
        <p:txBody>
          <a:bodyPr/>
          <a:lstStyle/>
          <a:p>
            <a:pPr eaLnBrk="1" hangingPunct="1"/>
            <a:r>
              <a:rPr lang="en-US" sz="2400" smtClean="0"/>
              <a:t>Pemakaian </a:t>
            </a:r>
            <a:r>
              <a:rPr lang="en-US" sz="2400" i="1" smtClean="0"/>
              <a:t>kunci pengganti</a:t>
            </a:r>
            <a:r>
              <a:rPr lang="en-US" sz="2400" smtClean="0"/>
              <a:t> untuk mengantisipasi perubahan nilai kunci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Penggantian nama, nomor induk, kode, dsb.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Masalah daur ulang kode atau nomor yang sudah tidak digunakan.</a:t>
            </a:r>
            <a:endParaRPr lang="en-US" sz="3200" smtClean="0">
              <a:solidFill>
                <a:schemeClr val="folHlink"/>
              </a:solidFill>
            </a:endParaRPr>
          </a:p>
          <a:p>
            <a:pPr eaLnBrk="1" hangingPunct="1">
              <a:spcBef>
                <a:spcPct val="45000"/>
              </a:spcBef>
            </a:pPr>
            <a:r>
              <a:rPr lang="en-US" sz="2400" smtClean="0"/>
              <a:t>Nilai kunci pengganti adalah nomor unik yang diciptakan oleh sistem</a:t>
            </a:r>
            <a:endParaRPr lang="en-US" sz="3600" smtClean="0"/>
          </a:p>
          <a:p>
            <a:pPr eaLnBrk="1" hangingPunct="1">
              <a:spcBef>
                <a:spcPct val="45000"/>
              </a:spcBef>
            </a:pPr>
            <a:r>
              <a:rPr lang="en-US" sz="2400" smtClean="0"/>
              <a:t>Nilai kunci aslinya disimpan sebagai atribut dalam tabel dimensi.</a:t>
            </a:r>
          </a:p>
        </p:txBody>
      </p:sp>
      <p:sp>
        <p:nvSpPr>
          <p:cNvPr id="52229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Surrogate Key</a:t>
            </a:r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164141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"/>
          <p:cNvSpPr>
            <a:spLocks noChangeArrowheads="1"/>
          </p:cNvSpPr>
          <p:nvPr/>
        </p:nvSpPr>
        <p:spPr bwMode="auto">
          <a:xfrm>
            <a:off x="611188" y="1412875"/>
            <a:ext cx="7993062" cy="47529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53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Surrogate Key Example</a:t>
            </a:r>
            <a:endParaRPr lang="en-GB" sz="2400"/>
          </a:p>
        </p:txBody>
      </p:sp>
      <p:graphicFrame>
        <p:nvGraphicFramePr>
          <p:cNvPr id="53254" name="Object 4"/>
          <p:cNvGraphicFramePr>
            <a:graphicFrameLocks noChangeAspect="1"/>
          </p:cNvGraphicFramePr>
          <p:nvPr/>
        </p:nvGraphicFramePr>
        <p:xfrm>
          <a:off x="838200" y="1447800"/>
          <a:ext cx="113538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Document" r:id="rId3" imgW="5643880" imgH="1249680" progId="Word.Document.8">
                  <p:embed/>
                </p:oleObj>
              </mc:Choice>
              <mc:Fallback>
                <p:oleObj name="Document" r:id="rId3" imgW="5643880" imgH="12496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447800"/>
                        <a:ext cx="113538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5" name="Text Box 5"/>
          <p:cNvSpPr txBox="1">
            <a:spLocks noChangeArrowheads="1"/>
          </p:cNvSpPr>
          <p:nvPr/>
        </p:nvSpPr>
        <p:spPr bwMode="auto">
          <a:xfrm>
            <a:off x="2635250" y="35290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600" b="1" i="1">
                <a:solidFill>
                  <a:schemeClr val="hlink"/>
                </a:solidFill>
              </a:rPr>
              <a:t>key</a:t>
            </a:r>
            <a:r>
              <a:rPr lang="en-GB" sz="1600" b="1">
                <a:solidFill>
                  <a:schemeClr val="hlink"/>
                </a:solidFill>
              </a:rPr>
              <a:t> asli</a:t>
            </a:r>
          </a:p>
        </p:txBody>
      </p:sp>
      <p:sp>
        <p:nvSpPr>
          <p:cNvPr id="53256" name="Line 6"/>
          <p:cNvSpPr>
            <a:spLocks noChangeShapeType="1"/>
          </p:cNvSpPr>
          <p:nvPr/>
        </p:nvSpPr>
        <p:spPr bwMode="auto">
          <a:xfrm flipV="1">
            <a:off x="3124200" y="3352800"/>
            <a:ext cx="0" cy="228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3257" name="Object 7"/>
          <p:cNvGraphicFramePr>
            <a:graphicFrameLocks noChangeAspect="1"/>
          </p:cNvGraphicFramePr>
          <p:nvPr/>
        </p:nvGraphicFramePr>
        <p:xfrm>
          <a:off x="2133600" y="3962400"/>
          <a:ext cx="967740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Document" r:id="rId5" imgW="5643880" imgH="1249680" progId="Word.Document.8">
                  <p:embed/>
                </p:oleObj>
              </mc:Choice>
              <mc:Fallback>
                <p:oleObj name="Document" r:id="rId5" imgW="5643880" imgH="12496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3962400"/>
                        <a:ext cx="9677400" cy="228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8" name="Rectangle 8"/>
          <p:cNvSpPr>
            <a:spLocks noChangeArrowheads="1"/>
          </p:cNvSpPr>
          <p:nvPr/>
        </p:nvSpPr>
        <p:spPr bwMode="auto">
          <a:xfrm>
            <a:off x="609600" y="4005263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59" name="Rectangle 9"/>
          <p:cNvSpPr>
            <a:spLocks noChangeArrowheads="1"/>
          </p:cNvSpPr>
          <p:nvPr/>
        </p:nvSpPr>
        <p:spPr bwMode="auto">
          <a:xfrm>
            <a:off x="609600" y="4005263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0" name="Rectangle 10"/>
          <p:cNvSpPr>
            <a:spLocks noChangeArrowheads="1"/>
          </p:cNvSpPr>
          <p:nvPr/>
        </p:nvSpPr>
        <p:spPr bwMode="auto">
          <a:xfrm>
            <a:off x="2168525" y="4005263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1" name="Rectangle 11"/>
          <p:cNvSpPr>
            <a:spLocks noChangeArrowheads="1"/>
          </p:cNvSpPr>
          <p:nvPr/>
        </p:nvSpPr>
        <p:spPr bwMode="auto">
          <a:xfrm>
            <a:off x="2168525" y="4005263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2" name="Rectangle 12"/>
          <p:cNvSpPr>
            <a:spLocks noChangeArrowheads="1"/>
          </p:cNvSpPr>
          <p:nvPr/>
        </p:nvSpPr>
        <p:spPr bwMode="auto">
          <a:xfrm>
            <a:off x="609600" y="4441825"/>
            <a:ext cx="11113" cy="79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3" name="Rectangle 13"/>
          <p:cNvSpPr>
            <a:spLocks noChangeArrowheads="1"/>
          </p:cNvSpPr>
          <p:nvPr/>
        </p:nvSpPr>
        <p:spPr bwMode="auto">
          <a:xfrm>
            <a:off x="609600" y="4662488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4" name="Rectangle 14"/>
          <p:cNvSpPr>
            <a:spLocks noChangeArrowheads="1"/>
          </p:cNvSpPr>
          <p:nvPr/>
        </p:nvSpPr>
        <p:spPr bwMode="auto">
          <a:xfrm>
            <a:off x="609600" y="5099050"/>
            <a:ext cx="11113" cy="79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5" name="Rectangle 15"/>
          <p:cNvSpPr>
            <a:spLocks noChangeArrowheads="1"/>
          </p:cNvSpPr>
          <p:nvPr/>
        </p:nvSpPr>
        <p:spPr bwMode="auto">
          <a:xfrm>
            <a:off x="609600" y="5316538"/>
            <a:ext cx="11113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6" name="Rectangle 16"/>
          <p:cNvSpPr>
            <a:spLocks noChangeArrowheads="1"/>
          </p:cNvSpPr>
          <p:nvPr/>
        </p:nvSpPr>
        <p:spPr bwMode="auto">
          <a:xfrm>
            <a:off x="609600" y="5975350"/>
            <a:ext cx="11113" cy="79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7" name="Rectangle 17"/>
          <p:cNvSpPr>
            <a:spLocks noChangeArrowheads="1"/>
          </p:cNvSpPr>
          <p:nvPr/>
        </p:nvSpPr>
        <p:spPr bwMode="auto">
          <a:xfrm>
            <a:off x="609600" y="5975350"/>
            <a:ext cx="11113" cy="793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8" name="Rectangle 18"/>
          <p:cNvSpPr>
            <a:spLocks noChangeArrowheads="1"/>
          </p:cNvSpPr>
          <p:nvPr/>
        </p:nvSpPr>
        <p:spPr bwMode="auto">
          <a:xfrm>
            <a:off x="1074738" y="3962400"/>
            <a:ext cx="1122362" cy="2905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69" name="Rectangle 19"/>
          <p:cNvSpPr>
            <a:spLocks noChangeArrowheads="1"/>
          </p:cNvSpPr>
          <p:nvPr/>
        </p:nvSpPr>
        <p:spPr bwMode="auto">
          <a:xfrm>
            <a:off x="1270000" y="3962400"/>
            <a:ext cx="787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600" b="1">
                <a:solidFill>
                  <a:srgbClr val="FFFFFF"/>
                </a:solidFill>
                <a:latin typeface="Arial Narrow" panose="020B0606020202030204" pitchFamily="34" charset="0"/>
              </a:rPr>
              <a:t>KEY_PEG</a:t>
            </a:r>
            <a:endParaRPr lang="en-GB">
              <a:latin typeface="Times New Roman" panose="02020603050405020304" pitchFamily="18" charset="0"/>
            </a:endParaRPr>
          </a:p>
        </p:txBody>
      </p:sp>
      <p:sp>
        <p:nvSpPr>
          <p:cNvPr id="53270" name="Rectangle 20"/>
          <p:cNvSpPr>
            <a:spLocks noChangeArrowheads="1"/>
          </p:cNvSpPr>
          <p:nvPr/>
        </p:nvSpPr>
        <p:spPr bwMode="auto">
          <a:xfrm>
            <a:off x="1255713" y="4243388"/>
            <a:ext cx="757237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1" name="Rectangle 21"/>
          <p:cNvSpPr>
            <a:spLocks noChangeArrowheads="1"/>
          </p:cNvSpPr>
          <p:nvPr/>
        </p:nvSpPr>
        <p:spPr bwMode="auto">
          <a:xfrm>
            <a:off x="1066800" y="4043363"/>
            <a:ext cx="7938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2" name="Rectangle 22"/>
          <p:cNvSpPr>
            <a:spLocks noChangeArrowheads="1"/>
          </p:cNvSpPr>
          <p:nvPr/>
        </p:nvSpPr>
        <p:spPr bwMode="auto">
          <a:xfrm>
            <a:off x="1066800" y="4043363"/>
            <a:ext cx="7938" cy="79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3" name="Rectangle 23"/>
          <p:cNvSpPr>
            <a:spLocks noChangeArrowheads="1"/>
          </p:cNvSpPr>
          <p:nvPr/>
        </p:nvSpPr>
        <p:spPr bwMode="auto">
          <a:xfrm>
            <a:off x="1066800" y="4051300"/>
            <a:ext cx="7938" cy="2143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4" name="Rectangle 24"/>
          <p:cNvSpPr>
            <a:spLocks noChangeArrowheads="1"/>
          </p:cNvSpPr>
          <p:nvPr/>
        </p:nvSpPr>
        <p:spPr bwMode="auto">
          <a:xfrm>
            <a:off x="1308100" y="4243388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010234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75" name="Rectangle 25"/>
          <p:cNvSpPr>
            <a:spLocks noChangeArrowheads="1"/>
          </p:cNvSpPr>
          <p:nvPr/>
        </p:nvSpPr>
        <p:spPr bwMode="auto">
          <a:xfrm>
            <a:off x="1066800" y="4265613"/>
            <a:ext cx="7938" cy="63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6" name="Rectangle 26"/>
          <p:cNvSpPr>
            <a:spLocks noChangeArrowheads="1"/>
          </p:cNvSpPr>
          <p:nvPr/>
        </p:nvSpPr>
        <p:spPr bwMode="auto">
          <a:xfrm>
            <a:off x="1066800" y="4271963"/>
            <a:ext cx="7938" cy="2143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7" name="Rectangle 27"/>
          <p:cNvSpPr>
            <a:spLocks noChangeArrowheads="1"/>
          </p:cNvSpPr>
          <p:nvPr/>
        </p:nvSpPr>
        <p:spPr bwMode="auto">
          <a:xfrm>
            <a:off x="1308100" y="4449763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010456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78" name="Rectangle 28"/>
          <p:cNvSpPr>
            <a:spLocks noChangeArrowheads="1"/>
          </p:cNvSpPr>
          <p:nvPr/>
        </p:nvSpPr>
        <p:spPr bwMode="auto">
          <a:xfrm>
            <a:off x="1066800" y="4486275"/>
            <a:ext cx="7938" cy="2143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79" name="Rectangle 29"/>
          <p:cNvSpPr>
            <a:spLocks noChangeArrowheads="1"/>
          </p:cNvSpPr>
          <p:nvPr/>
        </p:nvSpPr>
        <p:spPr bwMode="auto">
          <a:xfrm>
            <a:off x="1308100" y="4678363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010478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80" name="Rectangle 30"/>
          <p:cNvSpPr>
            <a:spLocks noChangeArrowheads="1"/>
          </p:cNvSpPr>
          <p:nvPr/>
        </p:nvSpPr>
        <p:spPr bwMode="auto">
          <a:xfrm>
            <a:off x="1066800" y="4700588"/>
            <a:ext cx="7938" cy="2143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81" name="Rectangle 31"/>
          <p:cNvSpPr>
            <a:spLocks noChangeArrowheads="1"/>
          </p:cNvSpPr>
          <p:nvPr/>
        </p:nvSpPr>
        <p:spPr bwMode="auto">
          <a:xfrm>
            <a:off x="1308100" y="4878388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020125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82" name="Rectangle 32"/>
          <p:cNvSpPr>
            <a:spLocks noChangeArrowheads="1"/>
          </p:cNvSpPr>
          <p:nvPr/>
        </p:nvSpPr>
        <p:spPr bwMode="auto">
          <a:xfrm>
            <a:off x="1066800" y="4914900"/>
            <a:ext cx="7938" cy="2143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83" name="Rectangle 33"/>
          <p:cNvSpPr>
            <a:spLocks noChangeArrowheads="1"/>
          </p:cNvSpPr>
          <p:nvPr/>
        </p:nvSpPr>
        <p:spPr bwMode="auto">
          <a:xfrm>
            <a:off x="1298575" y="5091113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020136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84" name="Rectangle 34"/>
          <p:cNvSpPr>
            <a:spLocks noChangeArrowheads="1"/>
          </p:cNvSpPr>
          <p:nvPr/>
        </p:nvSpPr>
        <p:spPr bwMode="auto">
          <a:xfrm>
            <a:off x="1066800" y="5129213"/>
            <a:ext cx="7938" cy="2143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85" name="Rectangle 35"/>
          <p:cNvSpPr>
            <a:spLocks noChangeArrowheads="1"/>
          </p:cNvSpPr>
          <p:nvPr/>
        </p:nvSpPr>
        <p:spPr bwMode="auto">
          <a:xfrm>
            <a:off x="1308100" y="5286375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020167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86" name="Rectangle 36"/>
          <p:cNvSpPr>
            <a:spLocks noChangeArrowheads="1"/>
          </p:cNvSpPr>
          <p:nvPr/>
        </p:nvSpPr>
        <p:spPr bwMode="auto">
          <a:xfrm>
            <a:off x="1066800" y="5343525"/>
            <a:ext cx="7938" cy="2143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87" name="Rectangle 37"/>
          <p:cNvSpPr>
            <a:spLocks noChangeArrowheads="1"/>
          </p:cNvSpPr>
          <p:nvPr/>
        </p:nvSpPr>
        <p:spPr bwMode="auto">
          <a:xfrm>
            <a:off x="1298575" y="5486400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030224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88" name="Rectangle 38"/>
          <p:cNvSpPr>
            <a:spLocks noChangeArrowheads="1"/>
          </p:cNvSpPr>
          <p:nvPr/>
        </p:nvSpPr>
        <p:spPr bwMode="auto">
          <a:xfrm>
            <a:off x="1066800" y="5557838"/>
            <a:ext cx="7938" cy="21431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89" name="Rectangle 39"/>
          <p:cNvSpPr>
            <a:spLocks noChangeArrowheads="1"/>
          </p:cNvSpPr>
          <p:nvPr/>
        </p:nvSpPr>
        <p:spPr bwMode="auto">
          <a:xfrm>
            <a:off x="1308100" y="5715000"/>
            <a:ext cx="638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500">
                <a:solidFill>
                  <a:srgbClr val="000000"/>
                </a:solidFill>
              </a:rPr>
              <a:t>030350</a:t>
            </a:r>
            <a:endParaRPr lang="en-GB" sz="2400">
              <a:latin typeface="Times New Roman" panose="02020603050405020304" pitchFamily="18" charset="0"/>
            </a:endParaRPr>
          </a:p>
        </p:txBody>
      </p:sp>
      <p:sp>
        <p:nvSpPr>
          <p:cNvPr id="53290" name="Rectangle 40"/>
          <p:cNvSpPr>
            <a:spLocks noChangeArrowheads="1"/>
          </p:cNvSpPr>
          <p:nvPr/>
        </p:nvSpPr>
        <p:spPr bwMode="auto">
          <a:xfrm>
            <a:off x="1066800" y="5772150"/>
            <a:ext cx="7938" cy="2143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91" name="Rectangle 41"/>
          <p:cNvSpPr>
            <a:spLocks noChangeArrowheads="1"/>
          </p:cNvSpPr>
          <p:nvPr/>
        </p:nvSpPr>
        <p:spPr bwMode="auto">
          <a:xfrm>
            <a:off x="1066800" y="5986463"/>
            <a:ext cx="7938" cy="63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92" name="Rectangle 42"/>
          <p:cNvSpPr>
            <a:spLocks noChangeArrowheads="1"/>
          </p:cNvSpPr>
          <p:nvPr/>
        </p:nvSpPr>
        <p:spPr bwMode="auto">
          <a:xfrm>
            <a:off x="1066800" y="5986463"/>
            <a:ext cx="7938" cy="63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293" name="Line 43"/>
          <p:cNvSpPr>
            <a:spLocks noChangeShapeType="1"/>
          </p:cNvSpPr>
          <p:nvPr/>
        </p:nvSpPr>
        <p:spPr bwMode="auto">
          <a:xfrm>
            <a:off x="1066800" y="3962400"/>
            <a:ext cx="0" cy="198120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94" name="Line 44"/>
          <p:cNvSpPr>
            <a:spLocks noChangeShapeType="1"/>
          </p:cNvSpPr>
          <p:nvPr/>
        </p:nvSpPr>
        <p:spPr bwMode="auto">
          <a:xfrm flipH="1">
            <a:off x="1066800" y="5964238"/>
            <a:ext cx="1093788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95" name="Text Box 45"/>
          <p:cNvSpPr txBox="1">
            <a:spLocks noChangeArrowheads="1"/>
          </p:cNvSpPr>
          <p:nvPr/>
        </p:nvSpPr>
        <p:spPr bwMode="auto">
          <a:xfrm>
            <a:off x="838200" y="3390900"/>
            <a:ext cx="154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1600" b="1" i="1">
                <a:solidFill>
                  <a:schemeClr val="hlink"/>
                </a:solidFill>
              </a:rPr>
              <a:t>key</a:t>
            </a:r>
            <a:r>
              <a:rPr lang="en-GB" sz="1600" b="1">
                <a:solidFill>
                  <a:schemeClr val="hlink"/>
                </a:solidFill>
              </a:rPr>
              <a:t> pengganti</a:t>
            </a:r>
          </a:p>
        </p:txBody>
      </p:sp>
      <p:sp>
        <p:nvSpPr>
          <p:cNvPr id="53296" name="Line 46"/>
          <p:cNvSpPr>
            <a:spLocks noChangeShapeType="1"/>
          </p:cNvSpPr>
          <p:nvPr/>
        </p:nvSpPr>
        <p:spPr bwMode="auto">
          <a:xfrm>
            <a:off x="1676400" y="3733800"/>
            <a:ext cx="0" cy="228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51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62100"/>
            <a:ext cx="7772400" cy="4686300"/>
          </a:xfrm>
        </p:spPr>
        <p:txBody>
          <a:bodyPr/>
          <a:lstStyle/>
          <a:p>
            <a:pPr eaLnBrk="1" hangingPunct="1"/>
            <a:r>
              <a:rPr lang="en-GB" sz="2400" smtClean="0"/>
              <a:t>Jenis perubahan insidentil pada tabel dimensi:</a:t>
            </a:r>
          </a:p>
          <a:p>
            <a:pPr lvl="1" eaLnBrk="1" hangingPunct="1"/>
            <a:r>
              <a:rPr lang="en-GB" sz="2400" smtClean="0"/>
              <a:t>Tipe 1: Koreksi kesalahan</a:t>
            </a:r>
          </a:p>
          <a:p>
            <a:pPr lvl="2" eaLnBrk="1" hangingPunct="1"/>
            <a:r>
              <a:rPr lang="en-GB" sz="2400" smtClean="0">
                <a:solidFill>
                  <a:schemeClr val="accent1"/>
                </a:solidFill>
              </a:rPr>
              <a:t>Misal: Kesalahan tulis nama pelanggan.</a:t>
            </a:r>
          </a:p>
          <a:p>
            <a:pPr lvl="1" eaLnBrk="1" hangingPunct="1"/>
            <a:r>
              <a:rPr lang="en-GB" sz="2400" smtClean="0"/>
              <a:t>Tipe 2: Pergantian status</a:t>
            </a:r>
          </a:p>
          <a:p>
            <a:pPr lvl="2" eaLnBrk="1" hangingPunct="1"/>
            <a:r>
              <a:rPr lang="en-GB" sz="2400" smtClean="0">
                <a:solidFill>
                  <a:srgbClr val="00FFFF"/>
                </a:solidFill>
              </a:rPr>
              <a:t>Misal: Dari status </a:t>
            </a:r>
            <a:r>
              <a:rPr lang="en-GB" sz="2400" i="1" smtClean="0">
                <a:solidFill>
                  <a:srgbClr val="00FFFF"/>
                </a:solidFill>
              </a:rPr>
              <a:t>membujang</a:t>
            </a:r>
            <a:r>
              <a:rPr lang="en-GB" sz="2400" smtClean="0">
                <a:solidFill>
                  <a:srgbClr val="00FFFF"/>
                </a:solidFill>
              </a:rPr>
              <a:t> ke status </a:t>
            </a:r>
            <a:r>
              <a:rPr lang="en-GB" sz="2400" i="1" smtClean="0">
                <a:solidFill>
                  <a:srgbClr val="00FFFF"/>
                </a:solidFill>
              </a:rPr>
              <a:t>menikah</a:t>
            </a:r>
            <a:r>
              <a:rPr lang="en-GB" sz="2400" smtClean="0">
                <a:solidFill>
                  <a:srgbClr val="00FFFF"/>
                </a:solidFill>
              </a:rPr>
              <a:t>.</a:t>
            </a:r>
          </a:p>
          <a:p>
            <a:pPr lvl="1" eaLnBrk="1" hangingPunct="1"/>
            <a:r>
              <a:rPr lang="en-GB" sz="2400" smtClean="0"/>
              <a:t>Tipe 3: Nilai atribut ganda/paralel</a:t>
            </a:r>
          </a:p>
          <a:p>
            <a:pPr lvl="2" eaLnBrk="1" hangingPunct="1"/>
            <a:r>
              <a:rPr lang="en-GB" sz="2400" smtClean="0">
                <a:solidFill>
                  <a:srgbClr val="00FFFF"/>
                </a:solidFill>
              </a:rPr>
              <a:t>Misal: Jabatan rangkap karyawan.</a:t>
            </a:r>
            <a:endParaRPr lang="en-GB" smtClean="0">
              <a:solidFill>
                <a:srgbClr val="00FFFF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en-GB" sz="2400" smtClean="0"/>
              <a:t>Proses updating dilakukan saat full refresh (</a:t>
            </a:r>
            <a:r>
              <a:rPr lang="en-GB" sz="2400" i="1" smtClean="0"/>
              <a:t>maintenance</a:t>
            </a:r>
            <a:r>
              <a:rPr lang="en-GB" sz="2400" smtClean="0"/>
              <a:t>)</a:t>
            </a:r>
          </a:p>
        </p:txBody>
      </p:sp>
      <p:sp>
        <p:nvSpPr>
          <p:cNvPr id="54277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Slowly Changing Dimensions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05750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435100"/>
            <a:ext cx="7848600" cy="49418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Tipe 1: Koreksi Kesalahan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b="1" smtClean="0">
                <a:solidFill>
                  <a:schemeClr val="folHlink"/>
                </a:solidFill>
              </a:rPr>
              <a:t>Karakteristik</a:t>
            </a:r>
            <a:r>
              <a:rPr lang="en-US" sz="2000" smtClean="0">
                <a:solidFill>
                  <a:schemeClr val="folHlink"/>
                </a:solidFill>
              </a:rPr>
              <a:t>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Nilai lama yang salah </a:t>
            </a:r>
            <a:r>
              <a:rPr lang="en-US" sz="2400" smtClean="0">
                <a:solidFill>
                  <a:schemeClr val="folHlink"/>
                </a:solidFill>
              </a:rPr>
              <a:t>digantikan</a:t>
            </a:r>
            <a:r>
              <a:rPr lang="en-US" sz="2400" smtClean="0"/>
              <a:t> dengan nilai baru.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Perubahan </a:t>
            </a:r>
            <a:r>
              <a:rPr lang="en-US" sz="2400" smtClean="0">
                <a:solidFill>
                  <a:schemeClr val="folHlink"/>
                </a:solidFill>
              </a:rPr>
              <a:t>terjadi pada aplikasi sumber</a:t>
            </a:r>
            <a:r>
              <a:rPr lang="en-US" sz="2400" smtClean="0"/>
              <a:t> data tanpa mengubah status record data yang bersangkutan.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Nilai lama </a:t>
            </a:r>
            <a:r>
              <a:rPr lang="en-US" sz="2400" b="1" smtClean="0"/>
              <a:t>tidak diperlukan lagi</a:t>
            </a:r>
            <a:r>
              <a:rPr lang="en-US" sz="2400" smtClean="0"/>
              <a:t> oleh aplikasi sumber data maupun DW.</a:t>
            </a:r>
          </a:p>
          <a:p>
            <a:pPr lvl="4" eaLnBrk="1" hangingPunct="1">
              <a:lnSpc>
                <a:spcPct val="80000"/>
              </a:lnSpc>
            </a:pPr>
            <a:endParaRPr lang="en-US" sz="1000" smtClean="0"/>
          </a:p>
          <a:p>
            <a:pPr eaLnBrk="1" hangingPunct="1">
              <a:lnSpc>
                <a:spcPct val="80000"/>
              </a:lnSpc>
            </a:pPr>
            <a:r>
              <a:rPr lang="en-US" sz="2000" b="1" smtClean="0">
                <a:solidFill>
                  <a:schemeClr val="folHlink"/>
                </a:solidFill>
              </a:rPr>
              <a:t>Implementasi</a:t>
            </a:r>
            <a:r>
              <a:rPr lang="en-US" sz="2000" smtClean="0">
                <a:solidFill>
                  <a:schemeClr val="folHlink"/>
                </a:solidFill>
              </a:rPr>
              <a:t>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Nilai lama dalam tabel dimensi </a:t>
            </a:r>
            <a:r>
              <a:rPr lang="en-US" sz="2400" smtClean="0">
                <a:solidFill>
                  <a:schemeClr val="folHlink"/>
                </a:solidFill>
              </a:rPr>
              <a:t>dibuang</a:t>
            </a:r>
            <a:r>
              <a:rPr lang="en-US" sz="2400" smtClean="0"/>
              <a:t> dan </a:t>
            </a:r>
            <a:r>
              <a:rPr lang="en-US" sz="2400" smtClean="0">
                <a:solidFill>
                  <a:schemeClr val="folHlink"/>
                </a:solidFill>
              </a:rPr>
              <a:t>digantikan</a:t>
            </a:r>
            <a:r>
              <a:rPr lang="en-US" sz="2400" smtClean="0"/>
              <a:t> dengan nilai baru.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Tidak ada perubahan lain di tabel fakta dan dimensi.</a:t>
            </a:r>
          </a:p>
        </p:txBody>
      </p:sp>
      <p:sp>
        <p:nvSpPr>
          <p:cNvPr id="55301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1 Changes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56973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4" name="Group 2"/>
          <p:cNvGrpSpPr>
            <a:grpSpLocks/>
          </p:cNvGrpSpPr>
          <p:nvPr/>
        </p:nvGrpSpPr>
        <p:grpSpPr bwMode="auto">
          <a:xfrm>
            <a:off x="685800" y="2057400"/>
            <a:ext cx="3581400" cy="3733800"/>
            <a:chOff x="432" y="1104"/>
            <a:chExt cx="2256" cy="2352"/>
          </a:xfrm>
        </p:grpSpPr>
        <p:sp>
          <p:nvSpPr>
            <p:cNvPr id="56335" name="Rectangle 3"/>
            <p:cNvSpPr>
              <a:spLocks noChangeArrowheads="1"/>
            </p:cNvSpPr>
            <p:nvPr/>
          </p:nvSpPr>
          <p:spPr bwMode="auto">
            <a:xfrm>
              <a:off x="432" y="1104"/>
              <a:ext cx="2256" cy="235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56336" name="Text Box 4"/>
            <p:cNvSpPr txBox="1">
              <a:spLocks noChangeArrowheads="1"/>
            </p:cNvSpPr>
            <p:nvPr/>
          </p:nvSpPr>
          <p:spPr bwMode="auto">
            <a:xfrm>
              <a:off x="470" y="1127"/>
              <a:ext cx="152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Dony Wijaya</a:t>
              </a:r>
            </a:p>
          </p:txBody>
        </p:sp>
        <p:sp>
          <p:nvSpPr>
            <p:cNvPr id="56337" name="Text Box 5"/>
            <p:cNvSpPr txBox="1">
              <a:spLocks noChangeArrowheads="1"/>
            </p:cNvSpPr>
            <p:nvPr/>
          </p:nvSpPr>
          <p:spPr bwMode="auto">
            <a:xfrm>
              <a:off x="480" y="1488"/>
              <a:ext cx="21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Alamat: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Jl. Salemba Raya 4</a:t>
              </a:r>
            </a:p>
          </p:txBody>
        </p:sp>
        <p:sp>
          <p:nvSpPr>
            <p:cNvPr id="56338" name="Text Box 6"/>
            <p:cNvSpPr txBox="1">
              <a:spLocks noChangeArrowheads="1"/>
            </p:cNvSpPr>
            <p:nvPr/>
          </p:nvSpPr>
          <p:spPr bwMode="auto">
            <a:xfrm>
              <a:off x="480" y="1872"/>
              <a:ext cx="13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Cust ID: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9901245</a:t>
              </a:r>
            </a:p>
          </p:txBody>
        </p:sp>
        <p:sp>
          <p:nvSpPr>
            <p:cNvPr id="56339" name="Text Box 7"/>
            <p:cNvSpPr txBox="1">
              <a:spLocks noChangeArrowheads="1"/>
            </p:cNvSpPr>
            <p:nvPr/>
          </p:nvSpPr>
          <p:spPr bwMode="auto">
            <a:xfrm>
              <a:off x="480" y="2255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  <a:sym typeface="Symbol" panose="05050102010706020507" pitchFamily="18" charset="2"/>
                </a:rPr>
                <a:t></a:t>
              </a:r>
              <a:endParaRPr lang="en-US" sz="2400">
                <a:solidFill>
                  <a:schemeClr val="bg2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56325" name="Group 8"/>
          <p:cNvGrpSpPr>
            <a:grpSpLocks/>
          </p:cNvGrpSpPr>
          <p:nvPr/>
        </p:nvGrpSpPr>
        <p:grpSpPr bwMode="auto">
          <a:xfrm>
            <a:off x="4953000" y="2057400"/>
            <a:ext cx="3581400" cy="3733800"/>
            <a:chOff x="3120" y="1104"/>
            <a:chExt cx="2256" cy="2352"/>
          </a:xfrm>
        </p:grpSpPr>
        <p:sp>
          <p:nvSpPr>
            <p:cNvPr id="56330" name="Rectangle 9"/>
            <p:cNvSpPr>
              <a:spLocks noChangeArrowheads="1"/>
            </p:cNvSpPr>
            <p:nvPr/>
          </p:nvSpPr>
          <p:spPr bwMode="auto">
            <a:xfrm>
              <a:off x="3120" y="1104"/>
              <a:ext cx="2256" cy="235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56331" name="Text Box 10"/>
            <p:cNvSpPr txBox="1">
              <a:spLocks noChangeArrowheads="1"/>
            </p:cNvSpPr>
            <p:nvPr/>
          </p:nvSpPr>
          <p:spPr bwMode="auto">
            <a:xfrm>
              <a:off x="3158" y="1127"/>
              <a:ext cx="166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Donnie Wijaya</a:t>
              </a:r>
            </a:p>
          </p:txBody>
        </p:sp>
        <p:sp>
          <p:nvSpPr>
            <p:cNvPr id="56332" name="Text Box 11"/>
            <p:cNvSpPr txBox="1">
              <a:spLocks noChangeArrowheads="1"/>
            </p:cNvSpPr>
            <p:nvPr/>
          </p:nvSpPr>
          <p:spPr bwMode="auto">
            <a:xfrm>
              <a:off x="3168" y="1488"/>
              <a:ext cx="21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Alamat: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Jl. Salemba Raya 4</a:t>
              </a:r>
            </a:p>
          </p:txBody>
        </p:sp>
        <p:sp>
          <p:nvSpPr>
            <p:cNvPr id="56333" name="Text Box 12"/>
            <p:cNvSpPr txBox="1">
              <a:spLocks noChangeArrowheads="1"/>
            </p:cNvSpPr>
            <p:nvPr/>
          </p:nvSpPr>
          <p:spPr bwMode="auto">
            <a:xfrm>
              <a:off x="3168" y="1872"/>
              <a:ext cx="14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</a:rPr>
                <a:t>Cust  ID:</a:t>
              </a:r>
              <a:r>
                <a:rPr lang="en-US" sz="2400">
                  <a:solidFill>
                    <a:schemeClr val="bg2"/>
                  </a:solidFill>
                  <a:latin typeface="Arial Narrow" panose="020B0606020202030204" pitchFamily="34" charset="0"/>
                </a:rPr>
                <a:t> 9901245</a:t>
              </a:r>
            </a:p>
          </p:txBody>
        </p:sp>
        <p:sp>
          <p:nvSpPr>
            <p:cNvPr id="56334" name="Text Box 13"/>
            <p:cNvSpPr txBox="1">
              <a:spLocks noChangeArrowheads="1"/>
            </p:cNvSpPr>
            <p:nvPr/>
          </p:nvSpPr>
          <p:spPr bwMode="auto">
            <a:xfrm>
              <a:off x="3168" y="2255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400" b="1">
                  <a:solidFill>
                    <a:schemeClr val="bg2"/>
                  </a:solidFill>
                  <a:latin typeface="Arial Narrow" panose="020B0606020202030204" pitchFamily="34" charset="0"/>
                  <a:sym typeface="Symbol" panose="05050102010706020507" pitchFamily="18" charset="2"/>
                </a:rPr>
                <a:t></a:t>
              </a:r>
              <a:endParaRPr lang="en-US" sz="2400">
                <a:solidFill>
                  <a:schemeClr val="bg2"/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56326" name="Line 14"/>
          <p:cNvSpPr>
            <a:spLocks noChangeShapeType="1"/>
          </p:cNvSpPr>
          <p:nvPr/>
        </p:nvSpPr>
        <p:spPr bwMode="auto">
          <a:xfrm>
            <a:off x="4414838" y="5029200"/>
            <a:ext cx="479425" cy="0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Text Box 15"/>
          <p:cNvSpPr txBox="1">
            <a:spLocks noChangeArrowheads="1"/>
          </p:cNvSpPr>
          <p:nvPr/>
        </p:nvSpPr>
        <p:spPr bwMode="auto">
          <a:xfrm>
            <a:off x="2601913" y="5965825"/>
            <a:ext cx="4056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latin typeface="Comic Sans MS" panose="030F0702030302020204" pitchFamily="66" charset="0"/>
              </a:rPr>
              <a:t>Koreksi kesalahan nama</a:t>
            </a:r>
            <a:endParaRPr lang="en-US" sz="2400">
              <a:latin typeface="Comic Sans MS" panose="030F0702030302020204" pitchFamily="66" charset="0"/>
            </a:endParaRPr>
          </a:p>
        </p:txBody>
      </p:sp>
      <p:sp>
        <p:nvSpPr>
          <p:cNvPr id="56328" name="Text Box 16"/>
          <p:cNvSpPr txBox="1">
            <a:spLocks noChangeArrowheads="1"/>
          </p:cNvSpPr>
          <p:nvPr/>
        </p:nvSpPr>
        <p:spPr bwMode="auto">
          <a:xfrm>
            <a:off x="3019425" y="1524000"/>
            <a:ext cx="3321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/>
              <a:t>Dimensi: </a:t>
            </a:r>
            <a:r>
              <a:rPr lang="en-US" sz="2400">
                <a:latin typeface="Times New Roman" panose="02020603050405020304" pitchFamily="18" charset="0"/>
              </a:rPr>
              <a:t>PELANGGAN</a:t>
            </a:r>
          </a:p>
        </p:txBody>
      </p:sp>
      <p:sp>
        <p:nvSpPr>
          <p:cNvPr id="56329" name="Rectangle 17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1 Change Example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23016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444625"/>
            <a:ext cx="7848600" cy="4800600"/>
          </a:xfrm>
        </p:spPr>
        <p:txBody>
          <a:bodyPr/>
          <a:lstStyle/>
          <a:p>
            <a:pPr eaLnBrk="1" hangingPunct="1"/>
            <a:r>
              <a:rPr lang="en-US" sz="2400" smtClean="0"/>
              <a:t>Tipe 2: Perubahan Status</a:t>
            </a:r>
          </a:p>
          <a:p>
            <a:pPr eaLnBrk="1" hangingPunct="1"/>
            <a:r>
              <a:rPr lang="en-US" sz="2000" b="1" smtClean="0">
                <a:solidFill>
                  <a:schemeClr val="folHlink"/>
                </a:solidFill>
              </a:rPr>
              <a:t>Karakteristik:</a:t>
            </a:r>
          </a:p>
          <a:p>
            <a:pPr lvl="1" eaLnBrk="1" hangingPunct="1"/>
            <a:r>
              <a:rPr lang="en-US" sz="2400" smtClean="0"/>
              <a:t>Perubahan status record pada aplikasi sumber data: nilai atribut baru menandai </a:t>
            </a:r>
            <a:r>
              <a:rPr lang="en-US" sz="2400" smtClean="0">
                <a:solidFill>
                  <a:schemeClr val="folHlink"/>
                </a:solidFill>
              </a:rPr>
              <a:t>periode</a:t>
            </a:r>
            <a:r>
              <a:rPr lang="en-US" sz="2400" smtClean="0">
                <a:solidFill>
                  <a:srgbClr val="990000"/>
                </a:solidFill>
              </a:rPr>
              <a:t> </a:t>
            </a:r>
            <a:r>
              <a:rPr lang="en-US" sz="2400" smtClean="0">
                <a:solidFill>
                  <a:schemeClr val="folHlink"/>
                </a:solidFill>
              </a:rPr>
              <a:t>historis baru</a:t>
            </a:r>
            <a:r>
              <a:rPr lang="en-US" sz="2400" smtClean="0"/>
              <a:t> (periode historis berganda). </a:t>
            </a:r>
          </a:p>
          <a:p>
            <a:pPr lvl="1" eaLnBrk="1" hangingPunct="1"/>
            <a:r>
              <a:rPr lang="en-US" sz="2400" smtClean="0"/>
              <a:t>Nilai lama harus tetap disimpan sebagai data historis DW.</a:t>
            </a:r>
          </a:p>
          <a:p>
            <a:pPr lvl="4" eaLnBrk="1" hangingPunct="1"/>
            <a:endParaRPr lang="en-US" sz="1000" smtClean="0"/>
          </a:p>
          <a:p>
            <a:pPr eaLnBrk="1" hangingPunct="1"/>
            <a:r>
              <a:rPr lang="en-US" sz="2000" b="1" smtClean="0">
                <a:solidFill>
                  <a:schemeClr val="folHlink"/>
                </a:solidFill>
              </a:rPr>
              <a:t>Implementasi: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Tambahkan record baru</a:t>
            </a:r>
            <a:r>
              <a:rPr lang="en-US" sz="2400" smtClean="0"/>
              <a:t> dalam tabel dimensi dengan nilai atribut baru (atribut yang lain sama dengan record lama) ...</a:t>
            </a:r>
          </a:p>
        </p:txBody>
      </p:sp>
      <p:sp>
        <p:nvSpPr>
          <p:cNvPr id="57349" name="Rectangle 3"/>
          <p:cNvSpPr>
            <a:spLocks noChangeArrowheads="1"/>
          </p:cNvSpPr>
          <p:nvPr/>
        </p:nvSpPr>
        <p:spPr bwMode="auto">
          <a:xfrm>
            <a:off x="6096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2 Changes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83919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423988"/>
            <a:ext cx="7772400" cy="4784725"/>
          </a:xfrm>
        </p:spPr>
        <p:txBody>
          <a:bodyPr/>
          <a:lstStyle/>
          <a:p>
            <a:pPr eaLnBrk="1" hangingPunct="1"/>
            <a:r>
              <a:rPr lang="en-US" sz="2400" b="1" smtClean="0">
                <a:solidFill>
                  <a:schemeClr val="folHlink"/>
                </a:solidFill>
              </a:rPr>
              <a:t>Implementasi:</a:t>
            </a:r>
          </a:p>
          <a:p>
            <a:pPr lvl="1" eaLnBrk="1" hangingPunct="1"/>
            <a:r>
              <a:rPr lang="en-US" sz="2400" smtClean="0">
                <a:solidFill>
                  <a:schemeClr val="folHlink"/>
                </a:solidFill>
              </a:rPr>
              <a:t>Tambahkan </a:t>
            </a:r>
            <a:r>
              <a:rPr lang="en-US" sz="2400" i="1" smtClean="0">
                <a:solidFill>
                  <a:schemeClr val="folHlink"/>
                </a:solidFill>
              </a:rPr>
              <a:t>record</a:t>
            </a:r>
            <a:r>
              <a:rPr lang="en-US" sz="2400" smtClean="0">
                <a:solidFill>
                  <a:schemeClr val="folHlink"/>
                </a:solidFill>
              </a:rPr>
              <a:t> baru</a:t>
            </a:r>
            <a:r>
              <a:rPr lang="en-US" sz="2400" smtClean="0"/>
              <a:t> dalam tabel dimensi dengan nilai atribut baru (atribut yang lain sama dengan record lama). </a:t>
            </a:r>
          </a:p>
          <a:p>
            <a:pPr lvl="1" eaLnBrk="1" hangingPunct="1"/>
            <a:r>
              <a:rPr lang="en-US" sz="2400" smtClean="0"/>
              <a:t>Jika </a:t>
            </a:r>
            <a:r>
              <a:rPr lang="en-US" sz="2400" i="1" smtClean="0"/>
              <a:t>surrogate key</a:t>
            </a:r>
            <a:r>
              <a:rPr lang="en-US" sz="2400" smtClean="0"/>
              <a:t> digunakan, </a:t>
            </a:r>
            <a:r>
              <a:rPr lang="en-US" sz="2400" i="1" smtClean="0"/>
              <a:t>record</a:t>
            </a:r>
            <a:r>
              <a:rPr lang="en-US" sz="2400" smtClean="0"/>
              <a:t> baru ini mendapat </a:t>
            </a:r>
            <a:r>
              <a:rPr lang="en-US" sz="2400" i="1" smtClean="0"/>
              <a:t>surrogate key</a:t>
            </a:r>
            <a:r>
              <a:rPr lang="en-US" sz="2400" smtClean="0"/>
              <a:t> baru.</a:t>
            </a:r>
          </a:p>
          <a:p>
            <a:pPr lvl="1" eaLnBrk="1" hangingPunct="1"/>
            <a:r>
              <a:rPr lang="en-US" sz="2400" smtClean="0"/>
              <a:t>Tambahkan atribut </a:t>
            </a:r>
            <a:r>
              <a:rPr lang="en-US" sz="2400" smtClean="0">
                <a:solidFill>
                  <a:schemeClr val="folHlink"/>
                </a:solidFill>
              </a:rPr>
              <a:t>berlaku_mulai</a:t>
            </a:r>
            <a:r>
              <a:rPr lang="en-US" sz="2400" smtClean="0"/>
              <a:t> dan </a:t>
            </a:r>
            <a:r>
              <a:rPr lang="en-US" sz="2400" smtClean="0">
                <a:solidFill>
                  <a:schemeClr val="folHlink"/>
                </a:solidFill>
              </a:rPr>
              <a:t>berlaku_ sampai</a:t>
            </a:r>
            <a:r>
              <a:rPr lang="en-US" sz="2400" smtClean="0"/>
              <a:t> dalam tabel dimensi (jika belum ada)</a:t>
            </a:r>
          </a:p>
          <a:p>
            <a:pPr lvl="1" eaLnBrk="1" hangingPunct="1"/>
            <a:r>
              <a:rPr lang="en-US" sz="2400" smtClean="0"/>
              <a:t>Tulis tanggal </a:t>
            </a:r>
            <a:r>
              <a:rPr lang="en-US" sz="2400" smtClean="0">
                <a:solidFill>
                  <a:schemeClr val="folHlink"/>
                </a:solidFill>
              </a:rPr>
              <a:t>berlakunya</a:t>
            </a:r>
            <a:r>
              <a:rPr lang="en-US" sz="2400" smtClean="0"/>
              <a:t> perubahan (pada </a:t>
            </a:r>
            <a:r>
              <a:rPr lang="en-US" sz="2400" i="1" smtClean="0">
                <a:solidFill>
                  <a:schemeClr val="folHlink"/>
                </a:solidFill>
              </a:rPr>
              <a:t>record</a:t>
            </a:r>
            <a:r>
              <a:rPr lang="en-US" sz="2400" smtClean="0">
                <a:solidFill>
                  <a:schemeClr val="folHlink"/>
                </a:solidFill>
              </a:rPr>
              <a:t> baru</a:t>
            </a:r>
            <a:r>
              <a:rPr lang="en-US" sz="2400" smtClean="0"/>
              <a:t>) dan tanggal </a:t>
            </a:r>
            <a:r>
              <a:rPr lang="en-US" sz="2400" smtClean="0">
                <a:solidFill>
                  <a:schemeClr val="folHlink"/>
                </a:solidFill>
              </a:rPr>
              <a:t>tidak berlaku</a:t>
            </a:r>
            <a:r>
              <a:rPr lang="en-US" sz="2400" smtClean="0"/>
              <a:t> (pada </a:t>
            </a:r>
            <a:r>
              <a:rPr lang="en-US" sz="2400" i="1" smtClean="0">
                <a:solidFill>
                  <a:schemeClr val="folHlink"/>
                </a:solidFill>
              </a:rPr>
              <a:t>record</a:t>
            </a:r>
            <a:r>
              <a:rPr lang="en-US" sz="2400" smtClean="0">
                <a:solidFill>
                  <a:schemeClr val="folHlink"/>
                </a:solidFill>
              </a:rPr>
              <a:t> lama</a:t>
            </a:r>
            <a:r>
              <a:rPr lang="en-US" sz="2400" smtClean="0"/>
              <a:t>/sebelumnya)</a:t>
            </a:r>
          </a:p>
        </p:txBody>
      </p:sp>
      <p:sp>
        <p:nvSpPr>
          <p:cNvPr id="58373" name="Rectangle 3"/>
          <p:cNvSpPr>
            <a:spLocks noChangeArrowheads="1"/>
          </p:cNvSpPr>
          <p:nvPr/>
        </p:nvSpPr>
        <p:spPr bwMode="auto">
          <a:xfrm>
            <a:off x="6096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2 Changes (2)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54645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6" name="Group 2"/>
          <p:cNvGrpSpPr>
            <a:grpSpLocks/>
          </p:cNvGrpSpPr>
          <p:nvPr/>
        </p:nvGrpSpPr>
        <p:grpSpPr bwMode="auto">
          <a:xfrm>
            <a:off x="609600" y="990600"/>
            <a:ext cx="3292475" cy="2514600"/>
            <a:chOff x="384" y="624"/>
            <a:chExt cx="2074" cy="1584"/>
          </a:xfrm>
        </p:grpSpPr>
        <p:sp>
          <p:nvSpPr>
            <p:cNvPr id="59409" name="Rectangle 3"/>
            <p:cNvSpPr>
              <a:spLocks noChangeArrowheads="1"/>
            </p:cNvSpPr>
            <p:nvPr/>
          </p:nvSpPr>
          <p:spPr bwMode="auto">
            <a:xfrm>
              <a:off x="394" y="624"/>
              <a:ext cx="1968" cy="158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59410" name="Text Box 4"/>
            <p:cNvSpPr txBox="1">
              <a:spLocks noChangeArrowheads="1"/>
            </p:cNvSpPr>
            <p:nvPr/>
          </p:nvSpPr>
          <p:spPr bwMode="auto">
            <a:xfrm>
              <a:off x="384" y="624"/>
              <a:ext cx="2074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Key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100237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N203077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Nia Daniati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Status Nikah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tidak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Alamat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Jl. Salemba Raya 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Pos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Jakarta 12345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Times New Roman" panose="02020603050405020304" pitchFamily="18" charset="0"/>
                  <a:sym typeface="Symbol" panose="05050102010706020507" pitchFamily="18" charset="2"/>
                </a:rPr>
                <a:t></a:t>
              </a:r>
              <a:endParaRPr lang="en-US" sz="2000">
                <a:solidFill>
                  <a:schemeClr val="bg2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9397" name="Group 5"/>
          <p:cNvGrpSpPr>
            <a:grpSpLocks/>
          </p:cNvGrpSpPr>
          <p:nvPr/>
        </p:nvGrpSpPr>
        <p:grpSpPr bwMode="auto">
          <a:xfrm>
            <a:off x="4876800" y="990600"/>
            <a:ext cx="3292475" cy="2574925"/>
            <a:chOff x="3072" y="624"/>
            <a:chExt cx="2074" cy="1584"/>
          </a:xfrm>
        </p:grpSpPr>
        <p:sp>
          <p:nvSpPr>
            <p:cNvPr id="59407" name="Rectangle 6"/>
            <p:cNvSpPr>
              <a:spLocks noChangeArrowheads="1"/>
            </p:cNvSpPr>
            <p:nvPr/>
          </p:nvSpPr>
          <p:spPr bwMode="auto">
            <a:xfrm>
              <a:off x="3082" y="624"/>
              <a:ext cx="1968" cy="158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59408" name="Text Box 7"/>
            <p:cNvSpPr txBox="1">
              <a:spLocks noChangeArrowheads="1"/>
            </p:cNvSpPr>
            <p:nvPr/>
          </p:nvSpPr>
          <p:spPr bwMode="auto">
            <a:xfrm>
              <a:off x="3072" y="624"/>
              <a:ext cx="2074" cy="1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Key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101724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N203077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Nia Darmawan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Status Nikah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menikah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Alamat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Jl. Salemba Raya 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Pos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Jakarta 12345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Berlaku Mulai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10-07-2002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Berlaku Sampai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04-01-2003</a:t>
              </a:r>
            </a:p>
          </p:txBody>
        </p:sp>
      </p:grpSp>
      <p:grpSp>
        <p:nvGrpSpPr>
          <p:cNvPr id="59398" name="Group 8"/>
          <p:cNvGrpSpPr>
            <a:grpSpLocks/>
          </p:cNvGrpSpPr>
          <p:nvPr/>
        </p:nvGrpSpPr>
        <p:grpSpPr bwMode="auto">
          <a:xfrm>
            <a:off x="4876800" y="4000500"/>
            <a:ext cx="3292475" cy="2530475"/>
            <a:chOff x="3072" y="2592"/>
            <a:chExt cx="2074" cy="1594"/>
          </a:xfrm>
        </p:grpSpPr>
        <p:sp>
          <p:nvSpPr>
            <p:cNvPr id="59405" name="Rectangle 9"/>
            <p:cNvSpPr>
              <a:spLocks noChangeArrowheads="1"/>
            </p:cNvSpPr>
            <p:nvPr/>
          </p:nvSpPr>
          <p:spPr bwMode="auto">
            <a:xfrm>
              <a:off x="3082" y="2592"/>
              <a:ext cx="1968" cy="158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59406" name="Text Box 10"/>
            <p:cNvSpPr txBox="1">
              <a:spLocks noChangeArrowheads="1"/>
            </p:cNvSpPr>
            <p:nvPr/>
          </p:nvSpPr>
          <p:spPr bwMode="auto">
            <a:xfrm>
              <a:off x="3072" y="2592"/>
              <a:ext cx="2074" cy="1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Key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102015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Pelanggan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N203077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Nia Darmawan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Status Nikah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menikah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Alamat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Jl. Barito 26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Kode Pos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Jakarta 14202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Berlaku Mulai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05-01-2003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  <a:sym typeface="Symbol" panose="05050102010706020507" pitchFamily="18" charset="2"/>
                </a:rPr>
                <a:t></a:t>
              </a:r>
              <a:endParaRPr lang="en-US" sz="2000">
                <a:solidFill>
                  <a:schemeClr val="bg2"/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59399" name="Line 11"/>
          <p:cNvSpPr>
            <a:spLocks noChangeShapeType="1"/>
          </p:cNvSpPr>
          <p:nvPr/>
        </p:nvSpPr>
        <p:spPr bwMode="auto">
          <a:xfrm flipV="1">
            <a:off x="3962400" y="2133600"/>
            <a:ext cx="762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0" name="Line 12"/>
          <p:cNvSpPr>
            <a:spLocks noChangeShapeType="1"/>
          </p:cNvSpPr>
          <p:nvPr/>
        </p:nvSpPr>
        <p:spPr bwMode="auto">
          <a:xfrm>
            <a:off x="6477000" y="3571875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1" name="Text Box 13"/>
          <p:cNvSpPr txBox="1">
            <a:spLocks noChangeArrowheads="1"/>
          </p:cNvSpPr>
          <p:nvPr/>
        </p:nvSpPr>
        <p:spPr bwMode="auto">
          <a:xfrm>
            <a:off x="4114800" y="1752600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</a:rPr>
              <a:t>1</a:t>
            </a:r>
            <a:endParaRPr lang="en-US" sz="2000">
              <a:latin typeface="Times New Roman" panose="02020603050405020304" pitchFamily="18" charset="0"/>
            </a:endParaRPr>
          </a:p>
        </p:txBody>
      </p:sp>
      <p:sp>
        <p:nvSpPr>
          <p:cNvPr id="59402" name="Text Box 14"/>
          <p:cNvSpPr txBox="1">
            <a:spLocks noChangeArrowheads="1"/>
          </p:cNvSpPr>
          <p:nvPr/>
        </p:nvSpPr>
        <p:spPr bwMode="auto">
          <a:xfrm>
            <a:off x="6629400" y="3581400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</a:rPr>
              <a:t>2</a:t>
            </a:r>
            <a:endParaRPr lang="en-US" sz="2000">
              <a:latin typeface="Times New Roman" panose="02020603050405020304" pitchFamily="18" charset="0"/>
            </a:endParaRPr>
          </a:p>
        </p:txBody>
      </p:sp>
      <p:sp>
        <p:nvSpPr>
          <p:cNvPr id="59403" name="Text Box 15"/>
          <p:cNvSpPr txBox="1">
            <a:spLocks noChangeArrowheads="1"/>
          </p:cNvSpPr>
          <p:nvPr/>
        </p:nvSpPr>
        <p:spPr bwMode="auto">
          <a:xfrm>
            <a:off x="762000" y="4097338"/>
            <a:ext cx="37655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>
                <a:latin typeface="Comic Sans MS" panose="030F0702030302020204" pitchFamily="66" charset="0"/>
              </a:rPr>
              <a:t>Perubahan status record </a:t>
            </a:r>
          </a:p>
          <a:p>
            <a:r>
              <a:rPr lang="en-US" sz="2400">
                <a:latin typeface="Comic Sans MS" panose="030F0702030302020204" pitchFamily="66" charset="0"/>
              </a:rPr>
              <a:t>dimensi PELANGGAN:</a:t>
            </a:r>
          </a:p>
          <a:p>
            <a:r>
              <a:rPr lang="en-US" sz="2400">
                <a:latin typeface="Comic Sans MS" panose="030F0702030302020204" pitchFamily="66" charset="0"/>
              </a:rPr>
              <a:t>3 periode historis untuk </a:t>
            </a:r>
          </a:p>
          <a:p>
            <a:r>
              <a:rPr lang="en-US" sz="2400">
                <a:latin typeface="Comic Sans MS" panose="030F0702030302020204" pitchFamily="66" charset="0"/>
              </a:rPr>
              <a:t>pelanggan yang sama</a:t>
            </a:r>
            <a:endParaRPr lang="en-US" sz="2800">
              <a:latin typeface="Comic Sans MS" panose="030F0702030302020204" pitchFamily="66" charset="0"/>
            </a:endParaRPr>
          </a:p>
        </p:txBody>
      </p:sp>
      <p:sp>
        <p:nvSpPr>
          <p:cNvPr id="59404" name="Rectangle 16"/>
          <p:cNvSpPr>
            <a:spLocks noChangeArrowheads="1"/>
          </p:cNvSpPr>
          <p:nvPr/>
        </p:nvSpPr>
        <p:spPr bwMode="auto">
          <a:xfrm>
            <a:off x="685800" y="228600"/>
            <a:ext cx="7772400" cy="5334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2 Change Example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62055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190625"/>
            <a:ext cx="8077200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Tipe 3: Nilai Atribut Paralel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b="1" smtClean="0">
                <a:solidFill>
                  <a:schemeClr val="folHlink"/>
                </a:solidFill>
              </a:rPr>
              <a:t>Karakteristik: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Biasanya disebabkan oleh </a:t>
            </a:r>
            <a:r>
              <a:rPr lang="en-US" sz="2400" smtClean="0">
                <a:solidFill>
                  <a:schemeClr val="folHlink"/>
                </a:solidFill>
              </a:rPr>
              <a:t>perubahan sementara nilai atribut</a:t>
            </a:r>
            <a:r>
              <a:rPr lang="en-US" sz="2400" smtClean="0"/>
              <a:t> pada aplikasi sumber data.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Nilai baru dan </a:t>
            </a:r>
            <a:r>
              <a:rPr lang="en-US" sz="2400" smtClean="0">
                <a:solidFill>
                  <a:schemeClr val="folHlink"/>
                </a:solidFill>
              </a:rPr>
              <a:t>nilai lama masih digunakan/diperlukan</a:t>
            </a:r>
            <a:r>
              <a:rPr lang="en-US" sz="2400" smtClean="0"/>
              <a:t> baik oleh aplikasi sumber data maupun DW.</a:t>
            </a:r>
          </a:p>
          <a:p>
            <a:pPr lvl="4"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>
                <a:solidFill>
                  <a:schemeClr val="folHlink"/>
                </a:solidFill>
              </a:rPr>
              <a:t>Implementasi: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Tambahkan kolom</a:t>
            </a:r>
            <a:r>
              <a:rPr lang="en-US" sz="2400" smtClean="0"/>
              <a:t> </a:t>
            </a:r>
            <a:r>
              <a:rPr lang="en-US" sz="2400" smtClean="0">
                <a:solidFill>
                  <a:schemeClr val="tx2"/>
                </a:solidFill>
                <a:latin typeface="Helvetica" panose="020B0604020202020204" pitchFamily="34" charset="0"/>
              </a:rPr>
              <a:t>nilai_lama</a:t>
            </a:r>
            <a:r>
              <a:rPr lang="en-US" sz="2400" smtClean="0"/>
              <a:t> dalam tabel dimensi, dan pindahkan nilai yang lama ke kolom ini.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Masukkan nilai baru pada kolom nilai aslinya.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Jika perlu tambahkan/pakai kolom </a:t>
            </a:r>
            <a:r>
              <a:rPr lang="en-US" sz="2400" smtClean="0">
                <a:solidFill>
                  <a:schemeClr val="tx2"/>
                </a:solidFill>
                <a:latin typeface="Helvetica" panose="020B0604020202020204" pitchFamily="34" charset="0"/>
              </a:rPr>
              <a:t>berlaku_mulai</a:t>
            </a:r>
            <a:r>
              <a:rPr lang="en-US" sz="2400" smtClean="0"/>
              <a:t> untuk mencatat tanggal berlakunya perubahan.</a:t>
            </a:r>
          </a:p>
        </p:txBody>
      </p:sp>
      <p:sp>
        <p:nvSpPr>
          <p:cNvPr id="60421" name="Rectangle 3"/>
          <p:cNvSpPr>
            <a:spLocks noChangeArrowheads="1"/>
          </p:cNvSpPr>
          <p:nvPr/>
        </p:nvSpPr>
        <p:spPr bwMode="auto">
          <a:xfrm>
            <a:off x="762000" y="2286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3 Changes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48810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2"/>
          <p:cNvSpPr>
            <a:spLocks noChangeArrowheads="1"/>
          </p:cNvSpPr>
          <p:nvPr/>
        </p:nvSpPr>
        <p:spPr bwMode="auto">
          <a:xfrm>
            <a:off x="5029200" y="2209800"/>
            <a:ext cx="3505200" cy="2590800"/>
          </a:xfrm>
          <a:prstGeom prst="rect">
            <a:avLst/>
          </a:prstGeom>
          <a:solidFill>
            <a:srgbClr val="C0C0C0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5105400" y="2209800"/>
            <a:ext cx="35814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Sales Key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101724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Sales Code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AM203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Nama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Arman Munawar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Wilayah Lama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Jakarta Pusat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Wilayah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Jakarta Selatan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Daerah</a:t>
            </a:r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: DKI Jakarta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61446" name="Group 4"/>
          <p:cNvGrpSpPr>
            <a:grpSpLocks/>
          </p:cNvGrpSpPr>
          <p:nvPr/>
        </p:nvGrpSpPr>
        <p:grpSpPr bwMode="auto">
          <a:xfrm>
            <a:off x="685800" y="2209800"/>
            <a:ext cx="3292475" cy="2514600"/>
            <a:chOff x="3072" y="624"/>
            <a:chExt cx="2074" cy="1584"/>
          </a:xfrm>
        </p:grpSpPr>
        <p:sp>
          <p:nvSpPr>
            <p:cNvPr id="61451" name="Rectangle 5"/>
            <p:cNvSpPr>
              <a:spLocks noChangeArrowheads="1"/>
            </p:cNvSpPr>
            <p:nvPr/>
          </p:nvSpPr>
          <p:spPr bwMode="auto">
            <a:xfrm>
              <a:off x="3082" y="624"/>
              <a:ext cx="1968" cy="158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61452" name="Text Box 6"/>
            <p:cNvSpPr txBox="1">
              <a:spLocks noChangeArrowheads="1"/>
            </p:cNvSpPr>
            <p:nvPr/>
          </p:nvSpPr>
          <p:spPr bwMode="auto">
            <a:xfrm>
              <a:off x="3072" y="624"/>
              <a:ext cx="2074" cy="12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Sales Key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101724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Sales Code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AM203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Nama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Arman Munawar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Wilayah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Jakarta Pusat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</a:rPr>
                <a:t>Daerah</a:t>
              </a:r>
              <a:r>
                <a:rPr lang="en-US" sz="2000">
                  <a:solidFill>
                    <a:schemeClr val="bg2"/>
                  </a:solidFill>
                  <a:latin typeface="Arial Narrow" panose="020B0606020202030204" pitchFamily="34" charset="0"/>
                </a:rPr>
                <a:t>: DKI Jakarta</a:t>
              </a:r>
            </a:p>
            <a:p>
              <a:r>
                <a:rPr lang="en-US" sz="2000" b="1">
                  <a:solidFill>
                    <a:schemeClr val="bg2"/>
                  </a:solidFill>
                  <a:latin typeface="Arial Narrow" panose="020B0606020202030204" pitchFamily="34" charset="0"/>
                  <a:sym typeface="Symbol" panose="05050102010706020507" pitchFamily="18" charset="2"/>
                </a:rPr>
                <a:t></a:t>
              </a:r>
              <a:endParaRPr lang="en-US" sz="2000">
                <a:solidFill>
                  <a:schemeClr val="bg2"/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61447" name="Line 7"/>
          <p:cNvSpPr>
            <a:spLocks noChangeShapeType="1"/>
          </p:cNvSpPr>
          <p:nvPr/>
        </p:nvSpPr>
        <p:spPr bwMode="auto">
          <a:xfrm>
            <a:off x="4191000" y="3429000"/>
            <a:ext cx="68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2743200" y="5262563"/>
            <a:ext cx="395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>
                <a:latin typeface="Comic Sans MS" panose="030F0702030302020204" pitchFamily="66" charset="0"/>
              </a:rPr>
              <a:t>Nilai atribut ganda/paralel</a:t>
            </a:r>
            <a:endParaRPr lang="en-US" sz="2800">
              <a:latin typeface="Comic Sans MS" panose="030F0702030302020204" pitchFamily="66" charset="0"/>
            </a:endParaRP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2971800" y="1524000"/>
            <a:ext cx="2813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sz="2400"/>
              <a:t>Dimensi: Salesman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61450" name="Rectangle 10"/>
          <p:cNvSpPr>
            <a:spLocks noChangeArrowheads="1"/>
          </p:cNvSpPr>
          <p:nvPr/>
        </p:nvSpPr>
        <p:spPr bwMode="auto">
          <a:xfrm>
            <a:off x="685800" y="3810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Type 3 Change Example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17996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25475" y="1230313"/>
            <a:ext cx="7848600" cy="5081587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Problem:</a:t>
            </a:r>
          </a:p>
          <a:p>
            <a:pPr lvl="1" eaLnBrk="1" hangingPunct="1"/>
            <a:r>
              <a:rPr lang="en-US" sz="2400" smtClean="0"/>
              <a:t>Dimensi yang sering dan banyak berubah.</a:t>
            </a:r>
          </a:p>
          <a:p>
            <a:pPr lvl="1" eaLnBrk="1" hangingPunct="1"/>
            <a:r>
              <a:rPr lang="en-US" sz="2400" smtClean="0"/>
              <a:t>Perubahan pada tabel-tabel dimensi besar (misal: dimensi </a:t>
            </a:r>
            <a:r>
              <a:rPr lang="en-US" sz="2400" i="1" smtClean="0"/>
              <a:t>customer</a:t>
            </a:r>
            <a:r>
              <a:rPr lang="en-US" sz="2400" smtClean="0"/>
              <a:t> dengan jutaan records) akan sangat tidak efisien.</a:t>
            </a:r>
          </a:p>
          <a:p>
            <a:pPr lvl="4" eaLnBrk="1" hangingPunct="1"/>
            <a:endParaRPr lang="en-US" sz="1000" smtClean="0"/>
          </a:p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Implementasi:</a:t>
            </a:r>
          </a:p>
          <a:p>
            <a:pPr lvl="1" eaLnBrk="1" hangingPunct="1"/>
            <a:r>
              <a:rPr lang="en-US" sz="2400" smtClean="0"/>
              <a:t>Bagi/partisi tabel dimensi menjadi dua (atau lebih) dimensi dengan </a:t>
            </a:r>
            <a:r>
              <a:rPr lang="en-US" sz="2400" smtClean="0">
                <a:solidFill>
                  <a:schemeClr val="folHlink"/>
                </a:solidFill>
              </a:rPr>
              <a:t>mengeluarkan atribut-atribut yang sering berubah ke tabel dimensi baru</a:t>
            </a:r>
            <a:r>
              <a:rPr lang="en-US" sz="2400" smtClean="0"/>
              <a:t>.</a:t>
            </a:r>
          </a:p>
          <a:p>
            <a:pPr lvl="1" eaLnBrk="1" hangingPunct="1"/>
            <a:r>
              <a:rPr lang="en-US" sz="2400" smtClean="0"/>
              <a:t>Tambahkan kunci primer tabel dimensi baru tersebut ke tabel fakta sebagai kunci eksternal.</a:t>
            </a:r>
          </a:p>
        </p:txBody>
      </p:sp>
      <p:sp>
        <p:nvSpPr>
          <p:cNvPr id="62469" name="Rectangle 3"/>
          <p:cNvSpPr>
            <a:spLocks noChangeArrowheads="1"/>
          </p:cNvSpPr>
          <p:nvPr/>
        </p:nvSpPr>
        <p:spPr bwMode="auto">
          <a:xfrm>
            <a:off x="685800" y="457200"/>
            <a:ext cx="79248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Rapidly Changing Dimensions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29473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2"/>
          <p:cNvSpPr>
            <a:spLocks noChangeArrowheads="1"/>
          </p:cNvSpPr>
          <p:nvPr/>
        </p:nvSpPr>
        <p:spPr bwMode="auto">
          <a:xfrm>
            <a:off x="457200" y="1371600"/>
            <a:ext cx="1600200" cy="2362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493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16764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u="sng">
                <a:solidFill>
                  <a:schemeClr val="bg2"/>
                </a:solidFill>
                <a:latin typeface="Arial Narrow" panose="020B0606020202030204" pitchFamily="34" charset="0"/>
              </a:rPr>
              <a:t>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Nama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Alamat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Kode Pos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Telp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</a:p>
        </p:txBody>
      </p:sp>
      <p:sp>
        <p:nvSpPr>
          <p:cNvPr id="63494" name="Rectangle 4"/>
          <p:cNvSpPr>
            <a:spLocks noChangeArrowheads="1"/>
          </p:cNvSpPr>
          <p:nvPr/>
        </p:nvSpPr>
        <p:spPr bwMode="auto">
          <a:xfrm>
            <a:off x="7239000" y="2514600"/>
            <a:ext cx="1600200" cy="2590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495" name="Rectangle 5"/>
          <p:cNvSpPr>
            <a:spLocks noChangeArrowheads="1"/>
          </p:cNvSpPr>
          <p:nvPr/>
        </p:nvSpPr>
        <p:spPr bwMode="auto">
          <a:xfrm>
            <a:off x="4495800" y="3810000"/>
            <a:ext cx="2057400" cy="2819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496" name="Rectangle 6"/>
          <p:cNvSpPr>
            <a:spLocks noChangeArrowheads="1"/>
          </p:cNvSpPr>
          <p:nvPr/>
        </p:nvSpPr>
        <p:spPr bwMode="auto">
          <a:xfrm>
            <a:off x="2438400" y="3352800"/>
            <a:ext cx="1752600" cy="2362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497" name="Text Box 7"/>
          <p:cNvSpPr txBox="1">
            <a:spLocks noChangeArrowheads="1"/>
          </p:cNvSpPr>
          <p:nvPr/>
        </p:nvSpPr>
        <p:spPr bwMode="auto">
          <a:xfrm>
            <a:off x="2438400" y="3352800"/>
            <a:ext cx="1676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u="sng">
                <a:solidFill>
                  <a:schemeClr val="bg2"/>
                </a:solidFill>
                <a:latin typeface="Arial Narrow" panose="020B0606020202030204" pitchFamily="34" charset="0"/>
              </a:rPr>
              <a:t>PENJUALAN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Metrics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</p:txBody>
      </p:sp>
      <p:sp>
        <p:nvSpPr>
          <p:cNvPr id="63498" name="Rectangle 8"/>
          <p:cNvSpPr>
            <a:spLocks noChangeArrowheads="1"/>
          </p:cNvSpPr>
          <p:nvPr/>
        </p:nvSpPr>
        <p:spPr bwMode="auto">
          <a:xfrm>
            <a:off x="4572000" y="1143000"/>
            <a:ext cx="1600200" cy="2286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auto">
          <a:xfrm>
            <a:off x="4572000" y="1143000"/>
            <a:ext cx="16764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u="sng">
                <a:solidFill>
                  <a:schemeClr val="bg2"/>
                </a:solidFill>
                <a:latin typeface="Arial Narrow" panose="020B0606020202030204" pitchFamily="34" charset="0"/>
              </a:rPr>
              <a:t>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Nama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Alamat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Kode Pos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Telp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</a:p>
        </p:txBody>
      </p:sp>
      <p:sp>
        <p:nvSpPr>
          <p:cNvPr id="63500" name="Text Box 10"/>
          <p:cNvSpPr txBox="1">
            <a:spLocks noChangeArrowheads="1"/>
          </p:cNvSpPr>
          <p:nvPr/>
        </p:nvSpPr>
        <p:spPr bwMode="auto">
          <a:xfrm>
            <a:off x="4495800" y="3810000"/>
            <a:ext cx="2071688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u="sng">
                <a:solidFill>
                  <a:schemeClr val="bg2"/>
                </a:solidFill>
                <a:latin typeface="Arial Narrow" panose="020B0606020202030204" pitchFamily="34" charset="0"/>
              </a:rPr>
              <a:t>PERILAKU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Perilaku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Key Pelanggan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Rating Kredit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Status Nikah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Range Pembelian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Tingkat Penghasilan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</a:rPr>
              <a:t>Kepemilikan Rumah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</p:txBody>
      </p:sp>
      <p:sp>
        <p:nvSpPr>
          <p:cNvPr id="63501" name="Text Box 11"/>
          <p:cNvSpPr txBox="1">
            <a:spLocks noChangeArrowheads="1"/>
          </p:cNvSpPr>
          <p:nvPr/>
        </p:nvSpPr>
        <p:spPr bwMode="auto">
          <a:xfrm>
            <a:off x="7239000" y="2590800"/>
            <a:ext cx="1676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u="sng">
                <a:solidFill>
                  <a:schemeClr val="bg2"/>
                </a:solidFill>
                <a:latin typeface="Arial Narrow" panose="020B0606020202030204" pitchFamily="34" charset="0"/>
              </a:rPr>
              <a:t>PENJUALAN</a:t>
            </a: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Pelanggan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 b="1">
                <a:solidFill>
                  <a:schemeClr val="bg2"/>
                </a:solidFill>
                <a:latin typeface="Arial Narrow" panose="020B0606020202030204" pitchFamily="34" charset="0"/>
              </a:rPr>
              <a:t>Key Perilaku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</a:t>
            </a:r>
          </a:p>
          <a:p>
            <a:r>
              <a:rPr lang="en-US" sz="2000">
                <a:solidFill>
                  <a:schemeClr val="bg2"/>
                </a:solidFill>
                <a:latin typeface="Arial Narrow" panose="020B0606020202030204" pitchFamily="34" charset="0"/>
                <a:sym typeface="Symbol" panose="05050102010706020507" pitchFamily="18" charset="2"/>
              </a:rPr>
              <a:t>Metrics</a:t>
            </a:r>
            <a:endParaRPr lang="en-US" sz="2000">
              <a:solidFill>
                <a:schemeClr val="bg2"/>
              </a:solidFill>
              <a:latin typeface="Arial Narrow" panose="020B0606020202030204" pitchFamily="34" charset="0"/>
            </a:endParaRPr>
          </a:p>
        </p:txBody>
      </p:sp>
      <p:sp>
        <p:nvSpPr>
          <p:cNvPr id="63502" name="Freeform 12"/>
          <p:cNvSpPr>
            <a:spLocks/>
          </p:cNvSpPr>
          <p:nvPr/>
        </p:nvSpPr>
        <p:spPr bwMode="auto">
          <a:xfrm>
            <a:off x="2065338" y="1892300"/>
            <a:ext cx="373062" cy="2459038"/>
          </a:xfrm>
          <a:custGeom>
            <a:avLst/>
            <a:gdLst>
              <a:gd name="T0" fmla="*/ 0 w 235"/>
              <a:gd name="T1" fmla="*/ 0 h 1549"/>
              <a:gd name="T2" fmla="*/ 173037 w 235"/>
              <a:gd name="T3" fmla="*/ 0 h 1549"/>
              <a:gd name="T4" fmla="*/ 173037 w 235"/>
              <a:gd name="T5" fmla="*/ 2459038 h 1549"/>
              <a:gd name="T6" fmla="*/ 373062 w 235"/>
              <a:gd name="T7" fmla="*/ 2451100 h 154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5" h="1549">
                <a:moveTo>
                  <a:pt x="0" y="0"/>
                </a:moveTo>
                <a:lnTo>
                  <a:pt x="109" y="0"/>
                </a:lnTo>
                <a:lnTo>
                  <a:pt x="109" y="1549"/>
                </a:lnTo>
                <a:lnTo>
                  <a:pt x="235" y="1544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3" name="Line 13"/>
          <p:cNvSpPr>
            <a:spLocks noChangeShapeType="1"/>
          </p:cNvSpPr>
          <p:nvPr/>
        </p:nvSpPr>
        <p:spPr bwMode="auto">
          <a:xfrm flipV="1">
            <a:off x="2238375" y="4117975"/>
            <a:ext cx="215900" cy="209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4" name="Line 14"/>
          <p:cNvSpPr>
            <a:spLocks noChangeShapeType="1"/>
          </p:cNvSpPr>
          <p:nvPr/>
        </p:nvSpPr>
        <p:spPr bwMode="auto">
          <a:xfrm>
            <a:off x="2238375" y="4340225"/>
            <a:ext cx="184150" cy="2270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5" name="Freeform 15"/>
          <p:cNvSpPr>
            <a:spLocks/>
          </p:cNvSpPr>
          <p:nvPr/>
        </p:nvSpPr>
        <p:spPr bwMode="auto">
          <a:xfrm>
            <a:off x="6172200" y="1679575"/>
            <a:ext cx="1066800" cy="1600200"/>
          </a:xfrm>
          <a:custGeom>
            <a:avLst/>
            <a:gdLst>
              <a:gd name="T0" fmla="*/ 0 w 672"/>
              <a:gd name="T1" fmla="*/ 0 h 1008"/>
              <a:gd name="T2" fmla="*/ 622300 w 672"/>
              <a:gd name="T3" fmla="*/ 7938 h 1008"/>
              <a:gd name="T4" fmla="*/ 622300 w 672"/>
              <a:gd name="T5" fmla="*/ 1600200 h 1008"/>
              <a:gd name="T6" fmla="*/ 1066800 w 672"/>
              <a:gd name="T7" fmla="*/ 1597025 h 10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72" h="1008">
                <a:moveTo>
                  <a:pt x="0" y="0"/>
                </a:moveTo>
                <a:lnTo>
                  <a:pt x="392" y="5"/>
                </a:lnTo>
                <a:lnTo>
                  <a:pt x="392" y="1008"/>
                </a:lnTo>
                <a:lnTo>
                  <a:pt x="672" y="100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6" name="Freeform 16"/>
          <p:cNvSpPr>
            <a:spLocks/>
          </p:cNvSpPr>
          <p:nvPr/>
        </p:nvSpPr>
        <p:spPr bwMode="auto">
          <a:xfrm>
            <a:off x="6542088" y="3657600"/>
            <a:ext cx="696912" cy="646113"/>
          </a:xfrm>
          <a:custGeom>
            <a:avLst/>
            <a:gdLst>
              <a:gd name="T0" fmla="*/ 0 w 439"/>
              <a:gd name="T1" fmla="*/ 646113 h 407"/>
              <a:gd name="T2" fmla="*/ 252412 w 439"/>
              <a:gd name="T3" fmla="*/ 646113 h 407"/>
              <a:gd name="T4" fmla="*/ 252412 w 439"/>
              <a:gd name="T5" fmla="*/ 0 h 407"/>
              <a:gd name="T6" fmla="*/ 696912 w 439"/>
              <a:gd name="T7" fmla="*/ 1588 h 40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39" h="407">
                <a:moveTo>
                  <a:pt x="0" y="407"/>
                </a:moveTo>
                <a:lnTo>
                  <a:pt x="159" y="407"/>
                </a:lnTo>
                <a:lnTo>
                  <a:pt x="159" y="0"/>
                </a:lnTo>
                <a:lnTo>
                  <a:pt x="439" y="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7" name="Line 17"/>
          <p:cNvSpPr>
            <a:spLocks noChangeShapeType="1"/>
          </p:cNvSpPr>
          <p:nvPr/>
        </p:nvSpPr>
        <p:spPr bwMode="auto">
          <a:xfrm>
            <a:off x="7038975" y="3651250"/>
            <a:ext cx="200025" cy="139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8" name="Freeform 18"/>
          <p:cNvSpPr>
            <a:spLocks/>
          </p:cNvSpPr>
          <p:nvPr/>
        </p:nvSpPr>
        <p:spPr bwMode="auto">
          <a:xfrm>
            <a:off x="7031038" y="3506788"/>
            <a:ext cx="207962" cy="150812"/>
          </a:xfrm>
          <a:custGeom>
            <a:avLst/>
            <a:gdLst>
              <a:gd name="T0" fmla="*/ 0 w 131"/>
              <a:gd name="T1" fmla="*/ 150812 h 95"/>
              <a:gd name="T2" fmla="*/ 207962 w 131"/>
              <a:gd name="T3" fmla="*/ 0 h 9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31" h="95">
                <a:moveTo>
                  <a:pt x="0" y="95"/>
                </a:moveTo>
                <a:lnTo>
                  <a:pt x="131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09" name="Freeform 19"/>
          <p:cNvSpPr>
            <a:spLocks/>
          </p:cNvSpPr>
          <p:nvPr/>
        </p:nvSpPr>
        <p:spPr bwMode="auto">
          <a:xfrm>
            <a:off x="6937375" y="3124200"/>
            <a:ext cx="301625" cy="139700"/>
          </a:xfrm>
          <a:custGeom>
            <a:avLst/>
            <a:gdLst>
              <a:gd name="T0" fmla="*/ 0 w 190"/>
              <a:gd name="T1" fmla="*/ 139700 h 88"/>
              <a:gd name="T2" fmla="*/ 301625 w 190"/>
              <a:gd name="T3" fmla="*/ 0 h 8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90" h="88">
                <a:moveTo>
                  <a:pt x="0" y="88"/>
                </a:moveTo>
                <a:lnTo>
                  <a:pt x="19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0" name="Freeform 20"/>
          <p:cNvSpPr>
            <a:spLocks/>
          </p:cNvSpPr>
          <p:nvPr/>
        </p:nvSpPr>
        <p:spPr bwMode="auto">
          <a:xfrm>
            <a:off x="6921500" y="3279775"/>
            <a:ext cx="317500" cy="149225"/>
          </a:xfrm>
          <a:custGeom>
            <a:avLst/>
            <a:gdLst>
              <a:gd name="T0" fmla="*/ 0 w 200"/>
              <a:gd name="T1" fmla="*/ 0 h 94"/>
              <a:gd name="T2" fmla="*/ 317500 w 200"/>
              <a:gd name="T3" fmla="*/ 149225 h 9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00" h="94">
                <a:moveTo>
                  <a:pt x="0" y="0"/>
                </a:moveTo>
                <a:lnTo>
                  <a:pt x="200" y="94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1" name="Line 21"/>
          <p:cNvSpPr>
            <a:spLocks noChangeShapeType="1"/>
          </p:cNvSpPr>
          <p:nvPr/>
        </p:nvSpPr>
        <p:spPr bwMode="auto">
          <a:xfrm>
            <a:off x="3084513" y="1571625"/>
            <a:ext cx="1106487" cy="16287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2" name="Text Box 22"/>
          <p:cNvSpPr txBox="1">
            <a:spLocks noChangeArrowheads="1"/>
          </p:cNvSpPr>
          <p:nvPr/>
        </p:nvSpPr>
        <p:spPr bwMode="auto">
          <a:xfrm>
            <a:off x="7080250" y="1103313"/>
            <a:ext cx="728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b="1">
                <a:latin typeface="Arial Narrow" panose="020B0606020202030204" pitchFamily="34" charset="0"/>
              </a:rPr>
              <a:t>statis</a:t>
            </a:r>
          </a:p>
        </p:txBody>
      </p:sp>
      <p:sp>
        <p:nvSpPr>
          <p:cNvPr id="63513" name="Text Box 23"/>
          <p:cNvSpPr txBox="1">
            <a:spLocks noChangeArrowheads="1"/>
          </p:cNvSpPr>
          <p:nvPr/>
        </p:nvSpPr>
        <p:spPr bwMode="auto">
          <a:xfrm>
            <a:off x="7162800" y="5791200"/>
            <a:ext cx="1779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 b="1">
                <a:latin typeface="Arial Narrow" panose="020B0606020202030204" pitchFamily="34" charset="0"/>
              </a:rPr>
              <a:t>banyak berubah</a:t>
            </a:r>
          </a:p>
        </p:txBody>
      </p:sp>
      <p:sp>
        <p:nvSpPr>
          <p:cNvPr id="63514" name="Line 24"/>
          <p:cNvSpPr>
            <a:spLocks noChangeShapeType="1"/>
          </p:cNvSpPr>
          <p:nvPr/>
        </p:nvSpPr>
        <p:spPr bwMode="auto">
          <a:xfrm flipH="1">
            <a:off x="6303963" y="1316038"/>
            <a:ext cx="6858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5" name="Line 25"/>
          <p:cNvSpPr>
            <a:spLocks noChangeShapeType="1"/>
          </p:cNvSpPr>
          <p:nvPr/>
        </p:nvSpPr>
        <p:spPr bwMode="auto">
          <a:xfrm flipH="1" flipV="1">
            <a:off x="6705600" y="5486400"/>
            <a:ext cx="4572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6" name="Text Box 26"/>
          <p:cNvSpPr txBox="1">
            <a:spLocks noChangeArrowheads="1"/>
          </p:cNvSpPr>
          <p:nvPr/>
        </p:nvSpPr>
        <p:spPr bwMode="auto">
          <a:xfrm>
            <a:off x="2743200" y="5867400"/>
            <a:ext cx="114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>
                <a:latin typeface="Arial Narrow" panose="020B0606020202030204" pitchFamily="34" charset="0"/>
              </a:rPr>
              <a:t>tabel fakta</a:t>
            </a:r>
          </a:p>
        </p:txBody>
      </p:sp>
      <p:sp>
        <p:nvSpPr>
          <p:cNvPr id="63517" name="Line 27"/>
          <p:cNvSpPr>
            <a:spLocks noChangeShapeType="1"/>
          </p:cNvSpPr>
          <p:nvPr/>
        </p:nvSpPr>
        <p:spPr bwMode="auto">
          <a:xfrm flipV="1">
            <a:off x="2185988" y="1584325"/>
            <a:ext cx="20812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8" name="Rectangle 28"/>
          <p:cNvSpPr>
            <a:spLocks noChangeArrowheads="1"/>
          </p:cNvSpPr>
          <p:nvPr/>
        </p:nvSpPr>
        <p:spPr bwMode="auto">
          <a:xfrm>
            <a:off x="609600" y="304800"/>
            <a:ext cx="8229600" cy="6858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Partitioned Dimension</a:t>
            </a:r>
            <a:endParaRPr lang="en-GB" sz="3200"/>
          </a:p>
        </p:txBody>
      </p:sp>
      <p:sp>
        <p:nvSpPr>
          <p:cNvPr id="63519" name="Text Box 29"/>
          <p:cNvSpPr txBox="1">
            <a:spLocks noChangeArrowheads="1"/>
          </p:cNvSpPr>
          <p:nvPr/>
        </p:nvSpPr>
        <p:spPr bwMode="auto">
          <a:xfrm>
            <a:off x="788988" y="3771900"/>
            <a:ext cx="10461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b="1">
                <a:latin typeface="Comic Sans MS" panose="030F0702030302020204" pitchFamily="66" charset="0"/>
              </a:rPr>
              <a:t>sebelum</a:t>
            </a:r>
          </a:p>
        </p:txBody>
      </p:sp>
      <p:sp>
        <p:nvSpPr>
          <p:cNvPr id="63520" name="Text Box 30"/>
          <p:cNvSpPr txBox="1">
            <a:spLocks noChangeArrowheads="1"/>
          </p:cNvSpPr>
          <p:nvPr/>
        </p:nvSpPr>
        <p:spPr bwMode="auto">
          <a:xfrm>
            <a:off x="4883150" y="3452813"/>
            <a:ext cx="1047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b="1">
                <a:latin typeface="Comic Sans MS" panose="030F0702030302020204" pitchFamily="66" charset="0"/>
              </a:rPr>
              <a:t>sesudah</a:t>
            </a:r>
          </a:p>
        </p:txBody>
      </p:sp>
    </p:spTree>
    <p:extLst>
      <p:ext uri="{BB962C8B-B14F-4D97-AF65-F5344CB8AC3E}">
        <p14:creationId xmlns:p14="http://schemas.microsoft.com/office/powerpoint/2010/main" val="176077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848600" cy="4648200"/>
          </a:xfrm>
        </p:spPr>
        <p:txBody>
          <a:bodyPr/>
          <a:lstStyle/>
          <a:p>
            <a:pPr eaLnBrk="1" hangingPunct="1"/>
            <a:r>
              <a:rPr lang="en-GB" sz="2400" smtClean="0"/>
              <a:t>Tidak semua perubahan pada nilai atribut harus/dapat diperlakukan sebagai perubahan tipe 2 atau tipe 3.</a:t>
            </a:r>
          </a:p>
          <a:p>
            <a:pPr lvl="4" eaLnBrk="1" hangingPunct="1"/>
            <a:endParaRPr lang="en-GB" sz="1800" smtClean="0"/>
          </a:p>
          <a:p>
            <a:pPr eaLnBrk="1" hangingPunct="1"/>
            <a:r>
              <a:rPr lang="en-GB" sz="2400" smtClean="0">
                <a:solidFill>
                  <a:schemeClr val="folHlink"/>
                </a:solidFill>
              </a:rPr>
              <a:t>Spesifikasi kebutuhan</a:t>
            </a:r>
            <a:r>
              <a:rPr lang="en-GB" sz="2400" smtClean="0"/>
              <a:t> menentukan atribut-atribut mana yang harus menerapkan pencatatan perubahan tipe 2 dan tipe 3.</a:t>
            </a:r>
          </a:p>
          <a:p>
            <a:pPr lvl="4" eaLnBrk="1" hangingPunct="1"/>
            <a:endParaRPr lang="en-GB" sz="1600" smtClean="0"/>
          </a:p>
          <a:p>
            <a:pPr eaLnBrk="1" hangingPunct="1"/>
            <a:r>
              <a:rPr lang="en-GB" sz="2400" smtClean="0"/>
              <a:t>Perubahan pada atribut-atribut lainnya diperlakukan sebagai perubahan tipe 1: dilakukan dengan operasi </a:t>
            </a:r>
            <a:r>
              <a:rPr lang="en-GB" sz="2400" i="1" smtClean="0"/>
              <a:t>overwrite</a:t>
            </a:r>
            <a:r>
              <a:rPr lang="en-GB" sz="2400" smtClean="0"/>
              <a:t>.</a:t>
            </a:r>
          </a:p>
        </p:txBody>
      </p:sp>
      <p:sp>
        <p:nvSpPr>
          <p:cNvPr id="64517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762000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sz="3200">
                <a:solidFill>
                  <a:schemeClr val="bg1"/>
                </a:solidFill>
              </a:rPr>
              <a:t>Slowly-Changing Dimension Policy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88233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481512" y="2286000"/>
            <a:ext cx="4648200" cy="984738"/>
          </a:xfrm>
        </p:spPr>
        <p:txBody>
          <a:bodyPr/>
          <a:lstStyle/>
          <a:p>
            <a:pPr eaLnBrk="1" hangingPunct="1">
              <a:defRPr/>
            </a:pPr>
            <a:r>
              <a:rPr lang="de-DE" dirty="0" smtClean="0">
                <a:solidFill>
                  <a:srgbClr val="0099FF"/>
                </a:solidFill>
              </a:rPr>
              <a:t>Data Warehouse:</a:t>
            </a:r>
            <a:br>
              <a:rPr lang="de-DE" dirty="0" smtClean="0">
                <a:solidFill>
                  <a:srgbClr val="0099FF"/>
                </a:solidFill>
              </a:rPr>
            </a:br>
            <a:r>
              <a:rPr lang="de-DE" dirty="0" smtClean="0">
                <a:solidFill>
                  <a:srgbClr val="0099FF"/>
                </a:solidFill>
              </a:rPr>
              <a:t> </a:t>
            </a:r>
            <a:r>
              <a:rPr lang="de-DE" sz="3200" dirty="0" smtClean="0">
                <a:solidFill>
                  <a:srgbClr val="0099FF"/>
                </a:solidFill>
              </a:rPr>
              <a:t>Methodology and Tools</a:t>
            </a: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1455127" y="5550878"/>
            <a:ext cx="7151077" cy="116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/>
          <a:lstStyle>
            <a:lvl1pPr>
              <a:lnSpc>
                <a:spcPct val="150000"/>
              </a:lnSpc>
              <a:buClr>
                <a:schemeClr val="accent1"/>
              </a:buClr>
              <a:buSzPct val="75000"/>
              <a:buFont typeface="ZapfDingbats" pitchFamily="82" charset="2"/>
              <a:buChar char="l"/>
              <a:defRPr sz="2400">
                <a:solidFill>
                  <a:srgbClr val="000099"/>
                </a:solidFill>
                <a:latin typeface="Arial" panose="020B0604020202020204" pitchFamily="34" charset="0"/>
              </a:defRPr>
            </a:lvl1pPr>
            <a:lvl2pPr marL="685800" indent="-228600">
              <a:lnSpc>
                <a:spcPct val="150000"/>
              </a:lnSpc>
              <a:buClr>
                <a:schemeClr val="accent2"/>
              </a:buClr>
              <a:buSzPct val="110000"/>
              <a:buChar char="–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50000"/>
              </a:lnSpc>
              <a:buClr>
                <a:schemeClr val="accent1"/>
              </a:buClr>
              <a:buChar char="»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3pPr>
            <a:lvl4pPr marL="1543050" indent="-171450">
              <a:lnSpc>
                <a:spcPct val="150000"/>
              </a:lnSpc>
              <a:buClr>
                <a:schemeClr val="accent2"/>
              </a:buClr>
              <a:buSzPct val="59000"/>
              <a:buFont typeface="Monotype Sorts" pitchFamily="2" charset="2"/>
              <a:buChar char="l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00250" indent="-171450">
              <a:lnSpc>
                <a:spcPct val="150000"/>
              </a:lnSpc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4574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146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3718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290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ZapfDingbats" pitchFamily="82" charset="2"/>
              <a:buNone/>
            </a:pPr>
            <a:r>
              <a:rPr lang="de-DE" sz="1662"/>
              <a:t>FORWISS - Bavarian Research Centre for Knowledge Based Systems</a:t>
            </a:r>
          </a:p>
        </p:txBody>
      </p:sp>
    </p:spTree>
    <p:extLst>
      <p:ext uri="{BB962C8B-B14F-4D97-AF65-F5344CB8AC3E}">
        <p14:creationId xmlns:p14="http://schemas.microsoft.com/office/powerpoint/2010/main" val="1658387842"/>
      </p:ext>
    </p:extLst>
  </p:cSld>
  <p:clrMapOvr>
    <a:masterClrMapping/>
  </p:clrMapOvr>
  <p:transition>
    <p:wipe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Overview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2723" y="1450731"/>
            <a:ext cx="8434754" cy="4583723"/>
          </a:xfrm>
        </p:spPr>
        <p:txBody>
          <a:bodyPr/>
          <a:lstStyle/>
          <a:p>
            <a:pPr eaLnBrk="1" hangingPunct="1"/>
            <a:r>
              <a:rPr lang="en-US" smtClean="0"/>
              <a:t>The Process of Planning and Building a Warehouse</a:t>
            </a:r>
          </a:p>
          <a:p>
            <a:pPr eaLnBrk="1" hangingPunct="1"/>
            <a:r>
              <a:rPr lang="en-US" smtClean="0"/>
              <a:t>Data Warehouse Architecture (revisited)</a:t>
            </a:r>
          </a:p>
          <a:p>
            <a:pPr eaLnBrk="1" hangingPunct="1"/>
            <a:r>
              <a:rPr lang="en-US" smtClean="0"/>
              <a:t>Classification of Tools</a:t>
            </a:r>
          </a:p>
          <a:p>
            <a:pPr eaLnBrk="1" hangingPunct="1"/>
            <a:r>
              <a:rPr lang="en-US" smtClean="0"/>
              <a:t>Focus: OLAP Tools</a:t>
            </a:r>
          </a:p>
          <a:p>
            <a:pPr lvl="1" eaLnBrk="1" hangingPunct="1"/>
            <a:r>
              <a:rPr lang="en-US" smtClean="0"/>
              <a:t>Multidimensional Data Modeling</a:t>
            </a:r>
          </a:p>
          <a:p>
            <a:pPr lvl="1" eaLnBrk="1" hangingPunct="1"/>
            <a:r>
              <a:rPr lang="en-US" smtClean="0"/>
              <a:t>OLAP Architectures</a:t>
            </a:r>
          </a:p>
          <a:p>
            <a:pPr lvl="1" eaLnBrk="1" hangingPunct="1"/>
            <a:r>
              <a:rPr lang="en-US" smtClean="0"/>
              <a:t>OLAP query languages</a:t>
            </a:r>
          </a:p>
          <a:p>
            <a:pPr eaLnBrk="1" hangingPunct="1"/>
            <a:r>
              <a:rPr lang="en-US" smtClean="0"/>
              <a:t>Tool Demonstration</a:t>
            </a:r>
          </a:p>
          <a:p>
            <a:pPr eaLnBrk="1" hangingPunct="1"/>
            <a:r>
              <a:rPr lang="en-US" smtClean="0"/>
              <a:t>Summary</a:t>
            </a:r>
          </a:p>
          <a:p>
            <a:pPr algn="ctr" eaLnBrk="1" hangingPunct="1">
              <a:buFont typeface="ZapfDingbats" pitchFamily="82" charset="2"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16450371"/>
      </p:ext>
    </p:extLst>
  </p:cSld>
  <p:clrMapOvr>
    <a:masterClrMapping/>
  </p:clrMapOvr>
  <p:transition>
    <p:wipe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OLAP Design Cycle</a:t>
            </a:r>
          </a:p>
        </p:txBody>
      </p:sp>
      <p:grpSp>
        <p:nvGrpSpPr>
          <p:cNvPr id="134158" name="Group 14"/>
          <p:cNvGrpSpPr>
            <a:grpSpLocks/>
          </p:cNvGrpSpPr>
          <p:nvPr/>
        </p:nvGrpSpPr>
        <p:grpSpPr bwMode="auto">
          <a:xfrm>
            <a:off x="3266343" y="2092570"/>
            <a:ext cx="4500197" cy="2249366"/>
            <a:chOff x="2229" y="1248"/>
            <a:chExt cx="3071" cy="1535"/>
          </a:xfrm>
        </p:grpSpPr>
        <p:sp>
          <p:nvSpPr>
            <p:cNvPr id="9232" name="AutoShape 3"/>
            <p:cNvSpPr>
              <a:spLocks noChangeArrowheads="1"/>
            </p:cNvSpPr>
            <p:nvPr/>
          </p:nvSpPr>
          <p:spPr bwMode="auto">
            <a:xfrm>
              <a:off x="2229" y="1392"/>
              <a:ext cx="1779" cy="1391"/>
            </a:xfrm>
            <a:custGeom>
              <a:avLst/>
              <a:gdLst>
                <a:gd name="T0" fmla="*/ 1472 w 21600"/>
                <a:gd name="T1" fmla="*/ 170 h 21600"/>
                <a:gd name="T2" fmla="*/ 1028 w 21600"/>
                <a:gd name="T3" fmla="*/ 86 h 21600"/>
                <a:gd name="T4" fmla="*/ 1344 w 21600"/>
                <a:gd name="T5" fmla="*/ 285 h 21600"/>
                <a:gd name="T6" fmla="*/ 1945 w 21600"/>
                <a:gd name="T7" fmla="*/ 423 h 21600"/>
                <a:gd name="T8" fmla="*/ 1742 w 21600"/>
                <a:gd name="T9" fmla="*/ 738 h 21600"/>
                <a:gd name="T10" fmla="*/ 1338 w 21600"/>
                <a:gd name="T11" fmla="*/ 58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9 w 21600"/>
                <a:gd name="T19" fmla="*/ 3168 h 21600"/>
                <a:gd name="T20" fmla="*/ 18431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810" y="8152"/>
                  </a:moveTo>
                  <a:cubicBezTo>
                    <a:pt x="17837" y="5209"/>
                    <a:pt x="15330" y="3036"/>
                    <a:pt x="12278" y="2493"/>
                  </a:cubicBezTo>
                  <a:lnTo>
                    <a:pt x="12692" y="167"/>
                  </a:lnTo>
                  <a:cubicBezTo>
                    <a:pt x="16598" y="862"/>
                    <a:pt x="19809" y="3643"/>
                    <a:pt x="21054" y="7410"/>
                  </a:cubicBezTo>
                  <a:lnTo>
                    <a:pt x="23617" y="6563"/>
                  </a:lnTo>
                  <a:lnTo>
                    <a:pt x="21150" y="11466"/>
                  </a:lnTo>
                  <a:lnTo>
                    <a:pt x="16247" y="8999"/>
                  </a:lnTo>
                  <a:lnTo>
                    <a:pt x="18810" y="8152"/>
                  </a:lnTo>
                  <a:close/>
                </a:path>
              </a:pathLst>
            </a:custGeom>
            <a:solidFill>
              <a:srgbClr val="008000"/>
            </a:solidFill>
            <a:ln>
              <a:noFill/>
            </a:ln>
            <a:effectLst>
              <a:prstShdw prst="shdw17" dist="17961" dir="2700000">
                <a:schemeClr val="tx1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3" name="Rectangle 6"/>
            <p:cNvSpPr>
              <a:spLocks noChangeArrowheads="1"/>
            </p:cNvSpPr>
            <p:nvPr/>
          </p:nvSpPr>
          <p:spPr bwMode="auto">
            <a:xfrm>
              <a:off x="3997" y="1248"/>
              <a:ext cx="13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Requirement</a:t>
              </a:r>
            </a:p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Analysis</a:t>
              </a:r>
            </a:p>
          </p:txBody>
        </p:sp>
      </p:grpSp>
      <p:grpSp>
        <p:nvGrpSpPr>
          <p:cNvPr id="134159" name="Group 15"/>
          <p:cNvGrpSpPr>
            <a:grpSpLocks/>
          </p:cNvGrpSpPr>
          <p:nvPr/>
        </p:nvGrpSpPr>
        <p:grpSpPr bwMode="auto">
          <a:xfrm>
            <a:off x="3723543" y="2444262"/>
            <a:ext cx="5131777" cy="2406162"/>
            <a:chOff x="2541" y="1488"/>
            <a:chExt cx="3502" cy="1642"/>
          </a:xfrm>
        </p:grpSpPr>
        <p:sp>
          <p:nvSpPr>
            <p:cNvPr id="9230" name="AutoShape 4"/>
            <p:cNvSpPr>
              <a:spLocks noChangeArrowheads="1"/>
            </p:cNvSpPr>
            <p:nvPr/>
          </p:nvSpPr>
          <p:spPr bwMode="auto">
            <a:xfrm rot="5400000">
              <a:off x="2474" y="1555"/>
              <a:ext cx="1642" cy="1507"/>
            </a:xfrm>
            <a:custGeom>
              <a:avLst/>
              <a:gdLst>
                <a:gd name="T0" fmla="*/ 1101 w 21600"/>
                <a:gd name="T1" fmla="*/ 45 h 21600"/>
                <a:gd name="T2" fmla="*/ 713 w 21600"/>
                <a:gd name="T3" fmla="*/ 86 h 21600"/>
                <a:gd name="T4" fmla="*/ 1043 w 21600"/>
                <a:gd name="T5" fmla="*/ 193 h 21600"/>
                <a:gd name="T6" fmla="*/ 1588 w 21600"/>
                <a:gd name="T7" fmla="*/ 128 h 21600"/>
                <a:gd name="T8" fmla="*/ 1564 w 21600"/>
                <a:gd name="T9" fmla="*/ 505 h 21600"/>
                <a:gd name="T10" fmla="*/ 1153 w 21600"/>
                <a:gd name="T11" fmla="*/ 483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8 h 21600"/>
                <a:gd name="T20" fmla="*/ 18443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7192" y="5124"/>
                  </a:moveTo>
                  <a:cubicBezTo>
                    <a:pt x="15570" y="3296"/>
                    <a:pt x="13243" y="2251"/>
                    <a:pt x="10800" y="2251"/>
                  </a:cubicBezTo>
                  <a:cubicBezTo>
                    <a:pt x="10378" y="2251"/>
                    <a:pt x="9956" y="2282"/>
                    <a:pt x="9539" y="2344"/>
                  </a:cubicBezTo>
                  <a:lnTo>
                    <a:pt x="9207" y="118"/>
                  </a:lnTo>
                  <a:cubicBezTo>
                    <a:pt x="9734" y="39"/>
                    <a:pt x="10266" y="0"/>
                    <a:pt x="10800" y="0"/>
                  </a:cubicBezTo>
                  <a:cubicBezTo>
                    <a:pt x="13887" y="0"/>
                    <a:pt x="16826" y="1321"/>
                    <a:pt x="18876" y="3629"/>
                  </a:cubicBezTo>
                  <a:lnTo>
                    <a:pt x="20895" y="1836"/>
                  </a:lnTo>
                  <a:lnTo>
                    <a:pt x="20574" y="7237"/>
                  </a:lnTo>
                  <a:lnTo>
                    <a:pt x="15173" y="6916"/>
                  </a:lnTo>
                  <a:lnTo>
                    <a:pt x="17192" y="5124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>
              <a:prstShdw prst="shdw17" dist="17961" dir="2700000">
                <a:srgbClr val="993D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1" name="Rectangle 7"/>
            <p:cNvSpPr>
              <a:spLocks noChangeArrowheads="1"/>
            </p:cNvSpPr>
            <p:nvPr/>
          </p:nvSpPr>
          <p:spPr bwMode="auto">
            <a:xfrm>
              <a:off x="4170" y="2352"/>
              <a:ext cx="1873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Conceptual Design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(Implementation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Independent)</a:t>
              </a:r>
            </a:p>
          </p:txBody>
        </p:sp>
      </p:grpSp>
      <p:grpSp>
        <p:nvGrpSpPr>
          <p:cNvPr id="134162" name="Group 18"/>
          <p:cNvGrpSpPr>
            <a:grpSpLocks/>
          </p:cNvGrpSpPr>
          <p:nvPr/>
        </p:nvGrpSpPr>
        <p:grpSpPr bwMode="auto">
          <a:xfrm>
            <a:off x="524609" y="1740877"/>
            <a:ext cx="6457950" cy="3367454"/>
            <a:chOff x="358" y="1008"/>
            <a:chExt cx="4407" cy="2298"/>
          </a:xfrm>
        </p:grpSpPr>
        <p:sp>
          <p:nvSpPr>
            <p:cNvPr id="9228" name="AutoShape 5"/>
            <p:cNvSpPr>
              <a:spLocks noChangeArrowheads="1"/>
            </p:cNvSpPr>
            <p:nvPr/>
          </p:nvSpPr>
          <p:spPr bwMode="auto">
            <a:xfrm rot="-5400000">
              <a:off x="2320" y="861"/>
              <a:ext cx="2250" cy="2640"/>
            </a:xfrm>
            <a:custGeom>
              <a:avLst/>
              <a:gdLst>
                <a:gd name="T0" fmla="*/ 1843 w 21600"/>
                <a:gd name="T1" fmla="*/ 304 h 21600"/>
                <a:gd name="T2" fmla="*/ 1422 w 21600"/>
                <a:gd name="T3" fmla="*/ 150 h 21600"/>
                <a:gd name="T4" fmla="*/ 1734 w 21600"/>
                <a:gd name="T5" fmla="*/ 457 h 21600"/>
                <a:gd name="T6" fmla="*/ 2375 w 21600"/>
                <a:gd name="T7" fmla="*/ 563 h 21600"/>
                <a:gd name="T8" fmla="*/ 2217 w 21600"/>
                <a:gd name="T9" fmla="*/ 1142 h 21600"/>
                <a:gd name="T10" fmla="*/ 1724 w 21600"/>
                <a:gd name="T11" fmla="*/ 95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8 w 21600"/>
                <a:gd name="T19" fmla="*/ 3166 h 21600"/>
                <a:gd name="T20" fmla="*/ 18442 w 21600"/>
                <a:gd name="T21" fmla="*/ 18434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949" y="6594"/>
                  </a:moveTo>
                  <a:cubicBezTo>
                    <a:pt x="17806" y="4378"/>
                    <a:pt x="15809" y="2723"/>
                    <a:pt x="13419" y="2011"/>
                  </a:cubicBezTo>
                  <a:lnTo>
                    <a:pt x="13884" y="449"/>
                  </a:lnTo>
                  <a:cubicBezTo>
                    <a:pt x="16699" y="1288"/>
                    <a:pt x="19050" y="3237"/>
                    <a:pt x="20397" y="5847"/>
                  </a:cubicBezTo>
                  <a:lnTo>
                    <a:pt x="22796" y="4608"/>
                  </a:lnTo>
                  <a:lnTo>
                    <a:pt x="21285" y="9343"/>
                  </a:lnTo>
                  <a:lnTo>
                    <a:pt x="16550" y="7832"/>
                  </a:lnTo>
                  <a:lnTo>
                    <a:pt x="18949" y="659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>
              <a:prstShdw prst="shdw17" dist="17961" dir="2700000">
                <a:srgbClr val="7A00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9" name="Rectangle 9"/>
            <p:cNvSpPr>
              <a:spLocks noChangeArrowheads="1"/>
            </p:cNvSpPr>
            <p:nvPr/>
          </p:nvSpPr>
          <p:spPr bwMode="auto">
            <a:xfrm>
              <a:off x="358" y="1008"/>
              <a:ext cx="1475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CC0000"/>
                  </a:solidFill>
                </a:rPr>
                <a:t>Using the Data</a:t>
              </a:r>
              <a:br>
                <a:rPr lang="en-US" sz="2215" b="1">
                  <a:solidFill>
                    <a:srgbClr val="CC0000"/>
                  </a:solidFill>
                </a:rPr>
              </a:br>
              <a:r>
                <a:rPr lang="en-US" sz="2215" b="1">
                  <a:solidFill>
                    <a:srgbClr val="CC0000"/>
                  </a:solidFill>
                </a:rPr>
                <a:t>Warehouse</a:t>
              </a:r>
              <a:endParaRPr lang="en-US" sz="2215" b="1">
                <a:solidFill>
                  <a:srgbClr val="000066"/>
                </a:solidFill>
              </a:endParaRPr>
            </a:p>
          </p:txBody>
        </p:sp>
      </p:grpSp>
      <p:grpSp>
        <p:nvGrpSpPr>
          <p:cNvPr id="134160" name="Group 16"/>
          <p:cNvGrpSpPr>
            <a:grpSpLocks/>
          </p:cNvGrpSpPr>
          <p:nvPr/>
        </p:nvGrpSpPr>
        <p:grpSpPr bwMode="auto">
          <a:xfrm>
            <a:off x="2469175" y="2584938"/>
            <a:ext cx="3667858" cy="3370385"/>
            <a:chOff x="1685" y="1584"/>
            <a:chExt cx="2503" cy="2300"/>
          </a:xfrm>
        </p:grpSpPr>
        <p:sp>
          <p:nvSpPr>
            <p:cNvPr id="9226" name="Rectangle 10"/>
            <p:cNvSpPr>
              <a:spLocks noChangeArrowheads="1"/>
            </p:cNvSpPr>
            <p:nvPr/>
          </p:nvSpPr>
          <p:spPr bwMode="auto">
            <a:xfrm>
              <a:off x="1685" y="3360"/>
              <a:ext cx="25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Logical + Physical Design</a:t>
              </a:r>
            </a:p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(e.g. Product specific)</a:t>
              </a:r>
            </a:p>
          </p:txBody>
        </p:sp>
        <p:sp>
          <p:nvSpPr>
            <p:cNvPr id="9227" name="AutoShape 11"/>
            <p:cNvSpPr>
              <a:spLocks noChangeArrowheads="1"/>
            </p:cNvSpPr>
            <p:nvPr/>
          </p:nvSpPr>
          <p:spPr bwMode="auto">
            <a:xfrm rot="5400000">
              <a:off x="2266" y="1547"/>
              <a:ext cx="1642" cy="1715"/>
            </a:xfrm>
            <a:custGeom>
              <a:avLst/>
              <a:gdLst>
                <a:gd name="T0" fmla="*/ 1642 w 21600"/>
                <a:gd name="T1" fmla="*/ 885 h 21600"/>
                <a:gd name="T2" fmla="*/ 1466 w 21600"/>
                <a:gd name="T3" fmla="*/ 474 h 21600"/>
                <a:gd name="T4" fmla="*/ 1485 w 21600"/>
                <a:gd name="T5" fmla="*/ 880 h 21600"/>
                <a:gd name="T6" fmla="*/ 1679 w 21600"/>
                <a:gd name="T7" fmla="*/ 1446 h 21600"/>
                <a:gd name="T8" fmla="*/ 1286 w 21600"/>
                <a:gd name="T9" fmla="*/ 1531 h 21600"/>
                <a:gd name="T10" fmla="*/ 1204 w 21600"/>
                <a:gd name="T11" fmla="*/ 1121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1 h 21600"/>
                <a:gd name="T20" fmla="*/ 18443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99" y="15595"/>
                  </a:moveTo>
                  <a:cubicBezTo>
                    <a:pt x="19035" y="14171"/>
                    <a:pt x="19534" y="12504"/>
                    <a:pt x="19534" y="10800"/>
                  </a:cubicBezTo>
                  <a:cubicBezTo>
                    <a:pt x="19534" y="9287"/>
                    <a:pt x="19141" y="7800"/>
                    <a:pt x="18393" y="6485"/>
                  </a:cubicBezTo>
                  <a:lnTo>
                    <a:pt x="20189" y="5464"/>
                  </a:lnTo>
                  <a:cubicBezTo>
                    <a:pt x="21114" y="7090"/>
                    <a:pt x="21600" y="8929"/>
                    <a:pt x="21600" y="10800"/>
                  </a:cubicBezTo>
                  <a:cubicBezTo>
                    <a:pt x="21600" y="12907"/>
                    <a:pt x="20983" y="14968"/>
                    <a:pt x="19826" y="16730"/>
                  </a:cubicBezTo>
                  <a:lnTo>
                    <a:pt x="22082" y="18212"/>
                  </a:lnTo>
                  <a:lnTo>
                    <a:pt x="16913" y="19281"/>
                  </a:lnTo>
                  <a:lnTo>
                    <a:pt x="15843" y="14113"/>
                  </a:lnTo>
                  <a:lnTo>
                    <a:pt x="18099" y="15595"/>
                  </a:lnTo>
                  <a:close/>
                </a:path>
              </a:pathLst>
            </a:custGeom>
            <a:solidFill>
              <a:srgbClr val="FF33CC"/>
            </a:solidFill>
            <a:ln>
              <a:noFill/>
            </a:ln>
            <a:effectLst>
              <a:prstShdw prst="shdw17" dist="17961" dir="2700000">
                <a:srgbClr val="991F7A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161" name="Group 17"/>
          <p:cNvGrpSpPr>
            <a:grpSpLocks/>
          </p:cNvGrpSpPr>
          <p:nvPr/>
        </p:nvGrpSpPr>
        <p:grpSpPr bwMode="auto">
          <a:xfrm>
            <a:off x="381001" y="2586405"/>
            <a:ext cx="5244611" cy="2406162"/>
            <a:chOff x="260" y="1585"/>
            <a:chExt cx="3579" cy="1642"/>
          </a:xfrm>
        </p:grpSpPr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260" y="2448"/>
              <a:ext cx="155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66FF"/>
                  </a:solidFill>
                </a:rPr>
                <a:t>Implementation</a:t>
              </a:r>
            </a:p>
          </p:txBody>
        </p:sp>
        <p:sp>
          <p:nvSpPr>
            <p:cNvPr id="134156" name="AutoShape 12"/>
            <p:cNvSpPr>
              <a:spLocks noChangeArrowheads="1"/>
            </p:cNvSpPr>
            <p:nvPr/>
          </p:nvSpPr>
          <p:spPr bwMode="auto">
            <a:xfrm rot="5400000">
              <a:off x="2161" y="1548"/>
              <a:ext cx="1642" cy="1715"/>
            </a:xfrm>
            <a:custGeom>
              <a:avLst/>
              <a:gdLst>
                <a:gd name="G0" fmla="+- 6892099 0 0"/>
                <a:gd name="G1" fmla="+- 3747240 0 0"/>
                <a:gd name="G2" fmla="+- 6892099 0 3747240"/>
                <a:gd name="G3" fmla="+- 10800 0 0"/>
                <a:gd name="G4" fmla="+- 0 0 6892099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149 0 0"/>
                <a:gd name="G9" fmla="+- 0 0 3747240"/>
                <a:gd name="G10" fmla="+- 8149 0 2700"/>
                <a:gd name="G11" fmla="cos G10 6892099"/>
                <a:gd name="G12" fmla="sin G10 6892099"/>
                <a:gd name="G13" fmla="cos 13500 6892099"/>
                <a:gd name="G14" fmla="sin 13500 6892099"/>
                <a:gd name="G15" fmla="+- G11 10800 0"/>
                <a:gd name="G16" fmla="+- G12 10800 0"/>
                <a:gd name="G17" fmla="+- G13 10800 0"/>
                <a:gd name="G18" fmla="+- G14 10800 0"/>
                <a:gd name="G19" fmla="*/ 8149 1 2"/>
                <a:gd name="G20" fmla="+- G19 5400 0"/>
                <a:gd name="G21" fmla="cos G20 6892099"/>
                <a:gd name="G22" fmla="sin G20 6892099"/>
                <a:gd name="G23" fmla="+- G21 10800 0"/>
                <a:gd name="G24" fmla="+- G12 G23 G22"/>
                <a:gd name="G25" fmla="+- G22 G23 G11"/>
                <a:gd name="G26" fmla="cos 10800 6892099"/>
                <a:gd name="G27" fmla="sin 10800 6892099"/>
                <a:gd name="G28" fmla="cos 8149 6892099"/>
                <a:gd name="G29" fmla="sin 8149 6892099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3747240"/>
                <a:gd name="G36" fmla="sin G34 3747240"/>
                <a:gd name="G37" fmla="+/ 3747240 6892099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149 G39"/>
                <a:gd name="G43" fmla="sin 81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2457 w 21600"/>
                <a:gd name="T5" fmla="*/ 21472 h 21600"/>
                <a:gd name="T6" fmla="*/ 15935 w 21600"/>
                <a:gd name="T7" fmla="*/ 18762 h 21600"/>
                <a:gd name="T8" fmla="*/ 12050 w 21600"/>
                <a:gd name="T9" fmla="*/ 18852 h 21600"/>
                <a:gd name="T10" fmla="*/ 7268 w 21600"/>
                <a:gd name="T11" fmla="*/ 23829 h 21600"/>
                <a:gd name="T12" fmla="*/ 4435 w 21600"/>
                <a:gd name="T13" fmla="*/ 18892 h 21600"/>
                <a:gd name="T14" fmla="*/ 9374 w 21600"/>
                <a:gd name="T15" fmla="*/ 160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68" y="18665"/>
                  </a:moveTo>
                  <a:cubicBezTo>
                    <a:pt x="9363" y="18853"/>
                    <a:pt x="10079" y="18949"/>
                    <a:pt x="10800" y="18949"/>
                  </a:cubicBezTo>
                  <a:cubicBezTo>
                    <a:pt x="12366" y="18949"/>
                    <a:pt x="13900" y="18497"/>
                    <a:pt x="15216" y="17648"/>
                  </a:cubicBezTo>
                  <a:lnTo>
                    <a:pt x="16653" y="19875"/>
                  </a:lnTo>
                  <a:cubicBezTo>
                    <a:pt x="14908" y="21001"/>
                    <a:pt x="12876" y="21600"/>
                    <a:pt x="10800" y="21600"/>
                  </a:cubicBezTo>
                  <a:cubicBezTo>
                    <a:pt x="9845" y="21600"/>
                    <a:pt x="8895" y="21473"/>
                    <a:pt x="7974" y="21223"/>
                  </a:cubicBezTo>
                  <a:lnTo>
                    <a:pt x="7268" y="23829"/>
                  </a:lnTo>
                  <a:lnTo>
                    <a:pt x="4435" y="18892"/>
                  </a:lnTo>
                  <a:lnTo>
                    <a:pt x="9374" y="16059"/>
                  </a:lnTo>
                  <a:lnTo>
                    <a:pt x="8668" y="1866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>
              <a:prstShdw prst="shdw17" dist="17961" dir="2700000">
                <a:schemeClr val="hlink">
                  <a:gamma/>
                  <a:shade val="60000"/>
                  <a:invGamma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rot="10800000" vert="eaVert" wrap="none" anchor="ctr"/>
            <a:lstStyle/>
            <a:p>
              <a:pPr algn="ctr"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834416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3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483" name="Group 1027"/>
          <p:cNvGrpSpPr>
            <a:grpSpLocks/>
          </p:cNvGrpSpPr>
          <p:nvPr/>
        </p:nvGrpSpPr>
        <p:grpSpPr bwMode="auto">
          <a:xfrm>
            <a:off x="359020" y="5074628"/>
            <a:ext cx="8522677" cy="975946"/>
            <a:chOff x="245" y="3283"/>
            <a:chExt cx="5816" cy="666"/>
          </a:xfrm>
        </p:grpSpPr>
        <p:sp>
          <p:nvSpPr>
            <p:cNvPr id="11393" name="Rectangle 1028"/>
            <p:cNvSpPr>
              <a:spLocks noChangeArrowheads="1"/>
            </p:cNvSpPr>
            <p:nvPr/>
          </p:nvSpPr>
          <p:spPr bwMode="auto">
            <a:xfrm>
              <a:off x="245" y="3283"/>
              <a:ext cx="5816" cy="666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37373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394" name="Rectangle 1029"/>
            <p:cNvSpPr>
              <a:spLocks noChangeArrowheads="1"/>
            </p:cNvSpPr>
            <p:nvPr/>
          </p:nvSpPr>
          <p:spPr bwMode="auto">
            <a:xfrm>
              <a:off x="315" y="3401"/>
              <a:ext cx="1358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Operational</a:t>
              </a:r>
              <a:br>
                <a:rPr lang="en-US" sz="2215" b="1">
                  <a:solidFill>
                    <a:srgbClr val="000066"/>
                  </a:solidFill>
                </a:rPr>
              </a:br>
              <a:r>
                <a:rPr lang="en-US" sz="2215" b="1">
                  <a:solidFill>
                    <a:srgbClr val="000066"/>
                  </a:solidFill>
                </a:rPr>
                <a:t>Data Sources</a:t>
              </a:r>
            </a:p>
          </p:txBody>
        </p:sp>
        <p:graphicFrame>
          <p:nvGraphicFramePr>
            <p:cNvPr id="11395" name="Object 1030"/>
            <p:cNvGraphicFramePr>
              <a:graphicFrameLocks noChangeAspect="1"/>
            </p:cNvGraphicFramePr>
            <p:nvPr/>
          </p:nvGraphicFramePr>
          <p:xfrm>
            <a:off x="4317" y="3406"/>
            <a:ext cx="478" cy="4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3" name="Clip" r:id="rId4" imgW="2305151" imgH="2276543" progId="MS_ClipArt_Gallery.2">
                    <p:embed/>
                  </p:oleObj>
                </mc:Choice>
                <mc:Fallback>
                  <p:oleObj name="Clip" r:id="rId4" imgW="2305151" imgH="227654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17" y="3406"/>
                          <a:ext cx="478" cy="4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96" name="Rectangle 1031"/>
            <p:cNvSpPr>
              <a:spLocks noChangeArrowheads="1"/>
            </p:cNvSpPr>
            <p:nvPr/>
          </p:nvSpPr>
          <p:spPr bwMode="auto">
            <a:xfrm>
              <a:off x="1851" y="3399"/>
              <a:ext cx="2274" cy="51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11397" name="Group 1032"/>
            <p:cNvGrpSpPr>
              <a:grpSpLocks/>
            </p:cNvGrpSpPr>
            <p:nvPr/>
          </p:nvGrpSpPr>
          <p:grpSpPr bwMode="auto">
            <a:xfrm>
              <a:off x="3631" y="3468"/>
              <a:ext cx="330" cy="374"/>
              <a:chOff x="4252" y="3136"/>
              <a:chExt cx="376" cy="520"/>
            </a:xfrm>
          </p:grpSpPr>
          <p:grpSp>
            <p:nvGrpSpPr>
              <p:cNvPr id="11412" name="Group 1033"/>
              <p:cNvGrpSpPr>
                <a:grpSpLocks/>
              </p:cNvGrpSpPr>
              <p:nvPr/>
            </p:nvGrpSpPr>
            <p:grpSpPr bwMode="auto">
              <a:xfrm>
                <a:off x="4300" y="3184"/>
                <a:ext cx="328" cy="472"/>
                <a:chOff x="4300" y="3184"/>
                <a:chExt cx="328" cy="472"/>
              </a:xfrm>
            </p:grpSpPr>
            <p:sp>
              <p:nvSpPr>
                <p:cNvPr id="11422" name="Rectangle 1034"/>
                <p:cNvSpPr>
                  <a:spLocks noChangeArrowheads="1"/>
                </p:cNvSpPr>
                <p:nvPr/>
              </p:nvSpPr>
              <p:spPr bwMode="auto">
                <a:xfrm>
                  <a:off x="4300" y="3184"/>
                  <a:ext cx="328" cy="472"/>
                </a:xfrm>
                <a:prstGeom prst="rect">
                  <a:avLst/>
                </a:prstGeom>
                <a:gradFill rotWithShape="0">
                  <a:gsLst>
                    <a:gs pos="0">
                      <a:srgbClr val="CBCBCB"/>
                    </a:gs>
                    <a:gs pos="100000">
                      <a:srgbClr val="B6B6B6"/>
                    </a:gs>
                  </a:gsLst>
                  <a:lin ang="5400000" scaled="1"/>
                </a:gra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prstShdw prst="shdw17" dist="17961" dir="2700000">
                    <a:srgbClr val="000000"/>
                  </a:prstShdw>
                </a:effec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48491" name="Line 1035"/>
                <p:cNvSpPr>
                  <a:spLocks noChangeShapeType="1"/>
                </p:cNvSpPr>
                <p:nvPr/>
              </p:nvSpPr>
              <p:spPr bwMode="auto">
                <a:xfrm>
                  <a:off x="4392" y="3229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>
                  <a:prstShdw prst="shdw17" dist="17961" dir="2700000">
                    <a:schemeClr val="bg1">
                      <a:gamma/>
                      <a:shade val="60000"/>
                      <a:invGamma/>
                    </a:schemeClr>
                  </a:prst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8492" name="Line 1036"/>
                <p:cNvSpPr>
                  <a:spLocks noChangeShapeType="1"/>
                </p:cNvSpPr>
                <p:nvPr/>
              </p:nvSpPr>
              <p:spPr bwMode="auto">
                <a:xfrm>
                  <a:off x="4392" y="3276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>
                  <a:prstShdw prst="shdw17" dist="17961" dir="2700000">
                    <a:schemeClr val="bg1">
                      <a:gamma/>
                      <a:shade val="60000"/>
                      <a:invGamma/>
                    </a:schemeClr>
                  </a:prst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grpSp>
              <p:nvGrpSpPr>
                <p:cNvPr id="11425" name="Group 1037"/>
                <p:cNvGrpSpPr>
                  <a:grpSpLocks/>
                </p:cNvGrpSpPr>
                <p:nvPr/>
              </p:nvGrpSpPr>
              <p:grpSpPr bwMode="auto">
                <a:xfrm>
                  <a:off x="4344" y="3372"/>
                  <a:ext cx="240" cy="144"/>
                  <a:chOff x="4344" y="3372"/>
                  <a:chExt cx="240" cy="144"/>
                </a:xfrm>
              </p:grpSpPr>
              <p:sp>
                <p:nvSpPr>
                  <p:cNvPr id="11426" name="Line 1038"/>
                  <p:cNvSpPr>
                    <a:spLocks noChangeShapeType="1"/>
                  </p:cNvSpPr>
                  <p:nvPr/>
                </p:nvSpPr>
                <p:spPr bwMode="auto">
                  <a:xfrm>
                    <a:off x="4344" y="3372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27" name="Line 1039"/>
                  <p:cNvSpPr>
                    <a:spLocks noChangeShapeType="1"/>
                  </p:cNvSpPr>
                  <p:nvPr/>
                </p:nvSpPr>
                <p:spPr bwMode="auto">
                  <a:xfrm>
                    <a:off x="4344" y="3420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28" name="Line 1040"/>
                  <p:cNvSpPr>
                    <a:spLocks noChangeShapeType="1"/>
                  </p:cNvSpPr>
                  <p:nvPr/>
                </p:nvSpPr>
                <p:spPr bwMode="auto">
                  <a:xfrm>
                    <a:off x="4344" y="3468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29" name="Line 1041"/>
                  <p:cNvSpPr>
                    <a:spLocks noChangeShapeType="1"/>
                  </p:cNvSpPr>
                  <p:nvPr/>
                </p:nvSpPr>
                <p:spPr bwMode="auto">
                  <a:xfrm>
                    <a:off x="4344" y="3516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1413" name="Group 1042"/>
              <p:cNvGrpSpPr>
                <a:grpSpLocks/>
              </p:cNvGrpSpPr>
              <p:nvPr/>
            </p:nvGrpSpPr>
            <p:grpSpPr bwMode="auto">
              <a:xfrm>
                <a:off x="4252" y="3136"/>
                <a:ext cx="328" cy="472"/>
                <a:chOff x="4252" y="3136"/>
                <a:chExt cx="328" cy="472"/>
              </a:xfrm>
            </p:grpSpPr>
            <p:sp>
              <p:nvSpPr>
                <p:cNvPr id="11414" name="Rectangle 1043"/>
                <p:cNvSpPr>
                  <a:spLocks noChangeArrowheads="1"/>
                </p:cNvSpPr>
                <p:nvPr/>
              </p:nvSpPr>
              <p:spPr bwMode="auto">
                <a:xfrm>
                  <a:off x="4252" y="3136"/>
                  <a:ext cx="328" cy="472"/>
                </a:xfrm>
                <a:prstGeom prst="rect">
                  <a:avLst/>
                </a:prstGeom>
                <a:gradFill rotWithShape="0">
                  <a:gsLst>
                    <a:gs pos="0">
                      <a:srgbClr val="CBCBCB"/>
                    </a:gs>
                    <a:gs pos="100000">
                      <a:srgbClr val="B6B6B6"/>
                    </a:gs>
                  </a:gsLst>
                  <a:lin ang="5400000" scaled="1"/>
                </a:gra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prstShdw prst="shdw17" dist="17961" dir="2700000">
                    <a:srgbClr val="000000"/>
                  </a:prstShdw>
                </a:effec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48500" name="Line 1044"/>
                <p:cNvSpPr>
                  <a:spLocks noChangeShapeType="1"/>
                </p:cNvSpPr>
                <p:nvPr/>
              </p:nvSpPr>
              <p:spPr bwMode="auto">
                <a:xfrm>
                  <a:off x="4344" y="3180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>
                  <a:prstShdw prst="shdw17" dist="17961" dir="2700000">
                    <a:schemeClr val="bg1">
                      <a:gamma/>
                      <a:shade val="60000"/>
                      <a:invGamma/>
                    </a:schemeClr>
                  </a:prst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8501" name="Line 1045"/>
                <p:cNvSpPr>
                  <a:spLocks noChangeShapeType="1"/>
                </p:cNvSpPr>
                <p:nvPr/>
              </p:nvSpPr>
              <p:spPr bwMode="auto">
                <a:xfrm>
                  <a:off x="4344" y="3228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>
                  <a:prstShdw prst="shdw17" dist="17961" dir="2700000">
                    <a:schemeClr val="bg1">
                      <a:gamma/>
                      <a:shade val="60000"/>
                      <a:invGamma/>
                    </a:schemeClr>
                  </a:prst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grpSp>
              <p:nvGrpSpPr>
                <p:cNvPr id="11417" name="Group 1046"/>
                <p:cNvGrpSpPr>
                  <a:grpSpLocks/>
                </p:cNvGrpSpPr>
                <p:nvPr/>
              </p:nvGrpSpPr>
              <p:grpSpPr bwMode="auto">
                <a:xfrm>
                  <a:off x="4296" y="3324"/>
                  <a:ext cx="240" cy="144"/>
                  <a:chOff x="4296" y="3324"/>
                  <a:chExt cx="240" cy="144"/>
                </a:xfrm>
              </p:grpSpPr>
              <p:sp>
                <p:nvSpPr>
                  <p:cNvPr id="11418" name="Line 1047"/>
                  <p:cNvSpPr>
                    <a:spLocks noChangeShapeType="1"/>
                  </p:cNvSpPr>
                  <p:nvPr/>
                </p:nvSpPr>
                <p:spPr bwMode="auto">
                  <a:xfrm>
                    <a:off x="4296" y="3324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19" name="Line 1048"/>
                  <p:cNvSpPr>
                    <a:spLocks noChangeShapeType="1"/>
                  </p:cNvSpPr>
                  <p:nvPr/>
                </p:nvSpPr>
                <p:spPr bwMode="auto">
                  <a:xfrm>
                    <a:off x="4296" y="3372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20" name="Line 1049"/>
                  <p:cNvSpPr>
                    <a:spLocks noChangeShapeType="1"/>
                  </p:cNvSpPr>
                  <p:nvPr/>
                </p:nvSpPr>
                <p:spPr bwMode="auto">
                  <a:xfrm>
                    <a:off x="4296" y="3420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21" name="Line 1050"/>
                  <p:cNvSpPr>
                    <a:spLocks noChangeShapeType="1"/>
                  </p:cNvSpPr>
                  <p:nvPr/>
                </p:nvSpPr>
                <p:spPr bwMode="auto">
                  <a:xfrm>
                    <a:off x="4296" y="3468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398" name="Group 1051"/>
            <p:cNvGrpSpPr>
              <a:grpSpLocks/>
            </p:cNvGrpSpPr>
            <p:nvPr/>
          </p:nvGrpSpPr>
          <p:grpSpPr bwMode="auto">
            <a:xfrm>
              <a:off x="2014" y="3432"/>
              <a:ext cx="547" cy="343"/>
              <a:chOff x="1920" y="3216"/>
              <a:chExt cx="623" cy="477"/>
            </a:xfrm>
          </p:grpSpPr>
          <p:sp>
            <p:nvSpPr>
              <p:cNvPr id="11410" name="Freeform 1052"/>
              <p:cNvSpPr>
                <a:spLocks/>
              </p:cNvSpPr>
              <p:nvPr/>
            </p:nvSpPr>
            <p:spPr bwMode="auto">
              <a:xfrm>
                <a:off x="1920" y="3285"/>
                <a:ext cx="623" cy="408"/>
              </a:xfrm>
              <a:custGeom>
                <a:avLst/>
                <a:gdLst>
                  <a:gd name="T0" fmla="*/ 622 w 623"/>
                  <a:gd name="T1" fmla="*/ 4 h 408"/>
                  <a:gd name="T2" fmla="*/ 622 w 623"/>
                  <a:gd name="T3" fmla="*/ 335 h 408"/>
                  <a:gd name="T4" fmla="*/ 612 w 623"/>
                  <a:gd name="T5" fmla="*/ 348 h 408"/>
                  <a:gd name="T6" fmla="*/ 597 w 623"/>
                  <a:gd name="T7" fmla="*/ 359 h 408"/>
                  <a:gd name="T8" fmla="*/ 574 w 623"/>
                  <a:gd name="T9" fmla="*/ 370 h 408"/>
                  <a:gd name="T10" fmla="*/ 545 w 623"/>
                  <a:gd name="T11" fmla="*/ 380 h 408"/>
                  <a:gd name="T12" fmla="*/ 505 w 623"/>
                  <a:gd name="T13" fmla="*/ 389 h 408"/>
                  <a:gd name="T14" fmla="*/ 464 w 623"/>
                  <a:gd name="T15" fmla="*/ 396 h 408"/>
                  <a:gd name="T16" fmla="*/ 419 w 623"/>
                  <a:gd name="T17" fmla="*/ 401 h 408"/>
                  <a:gd name="T18" fmla="*/ 377 w 623"/>
                  <a:gd name="T19" fmla="*/ 404 h 408"/>
                  <a:gd name="T20" fmla="*/ 338 w 623"/>
                  <a:gd name="T21" fmla="*/ 407 h 408"/>
                  <a:gd name="T22" fmla="*/ 296 w 623"/>
                  <a:gd name="T23" fmla="*/ 407 h 408"/>
                  <a:gd name="T24" fmla="*/ 246 w 623"/>
                  <a:gd name="T25" fmla="*/ 404 h 408"/>
                  <a:gd name="T26" fmla="*/ 204 w 623"/>
                  <a:gd name="T27" fmla="*/ 402 h 408"/>
                  <a:gd name="T28" fmla="*/ 160 w 623"/>
                  <a:gd name="T29" fmla="*/ 397 h 408"/>
                  <a:gd name="T30" fmla="*/ 120 w 623"/>
                  <a:gd name="T31" fmla="*/ 390 h 408"/>
                  <a:gd name="T32" fmla="*/ 88 w 623"/>
                  <a:gd name="T33" fmla="*/ 384 h 408"/>
                  <a:gd name="T34" fmla="*/ 56 w 623"/>
                  <a:gd name="T35" fmla="*/ 374 h 408"/>
                  <a:gd name="T36" fmla="*/ 31 w 623"/>
                  <a:gd name="T37" fmla="*/ 364 h 408"/>
                  <a:gd name="T38" fmla="*/ 19 w 623"/>
                  <a:gd name="T39" fmla="*/ 357 h 408"/>
                  <a:gd name="T40" fmla="*/ 7 w 623"/>
                  <a:gd name="T41" fmla="*/ 347 h 408"/>
                  <a:gd name="T42" fmla="*/ 0 w 623"/>
                  <a:gd name="T43" fmla="*/ 334 h 408"/>
                  <a:gd name="T44" fmla="*/ 0 w 623"/>
                  <a:gd name="T45" fmla="*/ 0 h 408"/>
                  <a:gd name="T46" fmla="*/ 622 w 623"/>
                  <a:gd name="T47" fmla="*/ 4 h 4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23" h="408">
                    <a:moveTo>
                      <a:pt x="622" y="4"/>
                    </a:moveTo>
                    <a:lnTo>
                      <a:pt x="622" y="335"/>
                    </a:lnTo>
                    <a:lnTo>
                      <a:pt x="612" y="348"/>
                    </a:lnTo>
                    <a:lnTo>
                      <a:pt x="597" y="359"/>
                    </a:lnTo>
                    <a:lnTo>
                      <a:pt x="574" y="370"/>
                    </a:lnTo>
                    <a:lnTo>
                      <a:pt x="545" y="380"/>
                    </a:lnTo>
                    <a:lnTo>
                      <a:pt x="505" y="389"/>
                    </a:lnTo>
                    <a:lnTo>
                      <a:pt x="464" y="396"/>
                    </a:lnTo>
                    <a:lnTo>
                      <a:pt x="419" y="401"/>
                    </a:lnTo>
                    <a:lnTo>
                      <a:pt x="377" y="404"/>
                    </a:lnTo>
                    <a:lnTo>
                      <a:pt x="338" y="407"/>
                    </a:lnTo>
                    <a:lnTo>
                      <a:pt x="296" y="407"/>
                    </a:lnTo>
                    <a:lnTo>
                      <a:pt x="246" y="404"/>
                    </a:lnTo>
                    <a:lnTo>
                      <a:pt x="204" y="402"/>
                    </a:lnTo>
                    <a:lnTo>
                      <a:pt x="160" y="397"/>
                    </a:lnTo>
                    <a:lnTo>
                      <a:pt x="120" y="390"/>
                    </a:lnTo>
                    <a:lnTo>
                      <a:pt x="88" y="384"/>
                    </a:lnTo>
                    <a:lnTo>
                      <a:pt x="56" y="374"/>
                    </a:lnTo>
                    <a:lnTo>
                      <a:pt x="31" y="364"/>
                    </a:lnTo>
                    <a:lnTo>
                      <a:pt x="19" y="357"/>
                    </a:lnTo>
                    <a:lnTo>
                      <a:pt x="7" y="347"/>
                    </a:lnTo>
                    <a:lnTo>
                      <a:pt x="0" y="334"/>
                    </a:lnTo>
                    <a:lnTo>
                      <a:pt x="0" y="0"/>
                    </a:lnTo>
                    <a:lnTo>
                      <a:pt x="622" y="4"/>
                    </a:lnTo>
                  </a:path>
                </a:pathLst>
              </a:custGeom>
              <a:gradFill rotWithShape="0">
                <a:gsLst>
                  <a:gs pos="0">
                    <a:srgbClr val="161616"/>
                  </a:gs>
                  <a:gs pos="50000">
                    <a:srgbClr val="969696"/>
                  </a:gs>
                  <a:gs pos="100000">
                    <a:srgbClr val="161616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11" name="Oval 1053"/>
              <p:cNvSpPr>
                <a:spLocks noChangeArrowheads="1"/>
              </p:cNvSpPr>
              <p:nvPr/>
            </p:nvSpPr>
            <p:spPr bwMode="auto">
              <a:xfrm>
                <a:off x="1922" y="3216"/>
                <a:ext cx="613" cy="139"/>
              </a:xfrm>
              <a:prstGeom prst="ellipse">
                <a:avLst/>
              </a:prstGeom>
              <a:solidFill>
                <a:srgbClr val="969696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11399" name="Group 1054"/>
            <p:cNvGrpSpPr>
              <a:grpSpLocks/>
            </p:cNvGrpSpPr>
            <p:nvPr/>
          </p:nvGrpSpPr>
          <p:grpSpPr bwMode="auto">
            <a:xfrm>
              <a:off x="2735" y="3432"/>
              <a:ext cx="547" cy="343"/>
              <a:chOff x="1920" y="3216"/>
              <a:chExt cx="623" cy="477"/>
            </a:xfrm>
          </p:grpSpPr>
          <p:sp>
            <p:nvSpPr>
              <p:cNvPr id="11408" name="Freeform 1055"/>
              <p:cNvSpPr>
                <a:spLocks/>
              </p:cNvSpPr>
              <p:nvPr/>
            </p:nvSpPr>
            <p:spPr bwMode="auto">
              <a:xfrm>
                <a:off x="1920" y="3285"/>
                <a:ext cx="623" cy="408"/>
              </a:xfrm>
              <a:custGeom>
                <a:avLst/>
                <a:gdLst>
                  <a:gd name="T0" fmla="*/ 622 w 623"/>
                  <a:gd name="T1" fmla="*/ 4 h 408"/>
                  <a:gd name="T2" fmla="*/ 622 w 623"/>
                  <a:gd name="T3" fmla="*/ 335 h 408"/>
                  <a:gd name="T4" fmla="*/ 612 w 623"/>
                  <a:gd name="T5" fmla="*/ 348 h 408"/>
                  <a:gd name="T6" fmla="*/ 597 w 623"/>
                  <a:gd name="T7" fmla="*/ 359 h 408"/>
                  <a:gd name="T8" fmla="*/ 574 w 623"/>
                  <a:gd name="T9" fmla="*/ 370 h 408"/>
                  <a:gd name="T10" fmla="*/ 545 w 623"/>
                  <a:gd name="T11" fmla="*/ 380 h 408"/>
                  <a:gd name="T12" fmla="*/ 505 w 623"/>
                  <a:gd name="T13" fmla="*/ 389 h 408"/>
                  <a:gd name="T14" fmla="*/ 464 w 623"/>
                  <a:gd name="T15" fmla="*/ 396 h 408"/>
                  <a:gd name="T16" fmla="*/ 419 w 623"/>
                  <a:gd name="T17" fmla="*/ 401 h 408"/>
                  <a:gd name="T18" fmla="*/ 377 w 623"/>
                  <a:gd name="T19" fmla="*/ 404 h 408"/>
                  <a:gd name="T20" fmla="*/ 338 w 623"/>
                  <a:gd name="T21" fmla="*/ 407 h 408"/>
                  <a:gd name="T22" fmla="*/ 296 w 623"/>
                  <a:gd name="T23" fmla="*/ 407 h 408"/>
                  <a:gd name="T24" fmla="*/ 246 w 623"/>
                  <a:gd name="T25" fmla="*/ 404 h 408"/>
                  <a:gd name="T26" fmla="*/ 204 w 623"/>
                  <a:gd name="T27" fmla="*/ 402 h 408"/>
                  <a:gd name="T28" fmla="*/ 160 w 623"/>
                  <a:gd name="T29" fmla="*/ 397 h 408"/>
                  <a:gd name="T30" fmla="*/ 120 w 623"/>
                  <a:gd name="T31" fmla="*/ 390 h 408"/>
                  <a:gd name="T32" fmla="*/ 88 w 623"/>
                  <a:gd name="T33" fmla="*/ 384 h 408"/>
                  <a:gd name="T34" fmla="*/ 56 w 623"/>
                  <a:gd name="T35" fmla="*/ 374 h 408"/>
                  <a:gd name="T36" fmla="*/ 31 w 623"/>
                  <a:gd name="T37" fmla="*/ 364 h 408"/>
                  <a:gd name="T38" fmla="*/ 19 w 623"/>
                  <a:gd name="T39" fmla="*/ 357 h 408"/>
                  <a:gd name="T40" fmla="*/ 7 w 623"/>
                  <a:gd name="T41" fmla="*/ 347 h 408"/>
                  <a:gd name="T42" fmla="*/ 0 w 623"/>
                  <a:gd name="T43" fmla="*/ 334 h 408"/>
                  <a:gd name="T44" fmla="*/ 0 w 623"/>
                  <a:gd name="T45" fmla="*/ 0 h 408"/>
                  <a:gd name="T46" fmla="*/ 622 w 623"/>
                  <a:gd name="T47" fmla="*/ 4 h 4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23" h="408">
                    <a:moveTo>
                      <a:pt x="622" y="4"/>
                    </a:moveTo>
                    <a:lnTo>
                      <a:pt x="622" y="335"/>
                    </a:lnTo>
                    <a:lnTo>
                      <a:pt x="612" y="348"/>
                    </a:lnTo>
                    <a:lnTo>
                      <a:pt x="597" y="359"/>
                    </a:lnTo>
                    <a:lnTo>
                      <a:pt x="574" y="370"/>
                    </a:lnTo>
                    <a:lnTo>
                      <a:pt x="545" y="380"/>
                    </a:lnTo>
                    <a:lnTo>
                      <a:pt x="505" y="389"/>
                    </a:lnTo>
                    <a:lnTo>
                      <a:pt x="464" y="396"/>
                    </a:lnTo>
                    <a:lnTo>
                      <a:pt x="419" y="401"/>
                    </a:lnTo>
                    <a:lnTo>
                      <a:pt x="377" y="404"/>
                    </a:lnTo>
                    <a:lnTo>
                      <a:pt x="338" y="407"/>
                    </a:lnTo>
                    <a:lnTo>
                      <a:pt x="296" y="407"/>
                    </a:lnTo>
                    <a:lnTo>
                      <a:pt x="246" y="404"/>
                    </a:lnTo>
                    <a:lnTo>
                      <a:pt x="204" y="402"/>
                    </a:lnTo>
                    <a:lnTo>
                      <a:pt x="160" y="397"/>
                    </a:lnTo>
                    <a:lnTo>
                      <a:pt x="120" y="390"/>
                    </a:lnTo>
                    <a:lnTo>
                      <a:pt x="88" y="384"/>
                    </a:lnTo>
                    <a:lnTo>
                      <a:pt x="56" y="374"/>
                    </a:lnTo>
                    <a:lnTo>
                      <a:pt x="31" y="364"/>
                    </a:lnTo>
                    <a:lnTo>
                      <a:pt x="19" y="357"/>
                    </a:lnTo>
                    <a:lnTo>
                      <a:pt x="7" y="347"/>
                    </a:lnTo>
                    <a:lnTo>
                      <a:pt x="0" y="334"/>
                    </a:lnTo>
                    <a:lnTo>
                      <a:pt x="0" y="0"/>
                    </a:lnTo>
                    <a:lnTo>
                      <a:pt x="622" y="4"/>
                    </a:lnTo>
                  </a:path>
                </a:pathLst>
              </a:custGeom>
              <a:gradFill rotWithShape="0">
                <a:gsLst>
                  <a:gs pos="0">
                    <a:srgbClr val="161616"/>
                  </a:gs>
                  <a:gs pos="50000">
                    <a:srgbClr val="969696"/>
                  </a:gs>
                  <a:gs pos="100000">
                    <a:srgbClr val="161616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09" name="Oval 1056"/>
              <p:cNvSpPr>
                <a:spLocks noChangeArrowheads="1"/>
              </p:cNvSpPr>
              <p:nvPr/>
            </p:nvSpPr>
            <p:spPr bwMode="auto">
              <a:xfrm>
                <a:off x="1922" y="3216"/>
                <a:ext cx="613" cy="139"/>
              </a:xfrm>
              <a:prstGeom prst="ellipse">
                <a:avLst/>
              </a:prstGeom>
              <a:solidFill>
                <a:srgbClr val="969696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11400" name="Freeform 1057"/>
            <p:cNvSpPr>
              <a:spLocks/>
            </p:cNvSpPr>
            <p:nvPr/>
          </p:nvSpPr>
          <p:spPr bwMode="auto">
            <a:xfrm>
              <a:off x="2358" y="3585"/>
              <a:ext cx="548" cy="293"/>
            </a:xfrm>
            <a:custGeom>
              <a:avLst/>
              <a:gdLst>
                <a:gd name="T0" fmla="*/ 547 w 623"/>
                <a:gd name="T1" fmla="*/ 3 h 408"/>
                <a:gd name="T2" fmla="*/ 547 w 623"/>
                <a:gd name="T3" fmla="*/ 241 h 408"/>
                <a:gd name="T4" fmla="*/ 538 w 623"/>
                <a:gd name="T5" fmla="*/ 250 h 408"/>
                <a:gd name="T6" fmla="*/ 525 w 623"/>
                <a:gd name="T7" fmla="*/ 258 h 408"/>
                <a:gd name="T8" fmla="*/ 505 w 623"/>
                <a:gd name="T9" fmla="*/ 266 h 408"/>
                <a:gd name="T10" fmla="*/ 479 w 623"/>
                <a:gd name="T11" fmla="*/ 273 h 408"/>
                <a:gd name="T12" fmla="*/ 444 w 623"/>
                <a:gd name="T13" fmla="*/ 279 h 408"/>
                <a:gd name="T14" fmla="*/ 408 w 623"/>
                <a:gd name="T15" fmla="*/ 284 h 408"/>
                <a:gd name="T16" fmla="*/ 369 w 623"/>
                <a:gd name="T17" fmla="*/ 288 h 408"/>
                <a:gd name="T18" fmla="*/ 332 w 623"/>
                <a:gd name="T19" fmla="*/ 290 h 408"/>
                <a:gd name="T20" fmla="*/ 297 w 623"/>
                <a:gd name="T21" fmla="*/ 292 h 408"/>
                <a:gd name="T22" fmla="*/ 260 w 623"/>
                <a:gd name="T23" fmla="*/ 292 h 408"/>
                <a:gd name="T24" fmla="*/ 216 w 623"/>
                <a:gd name="T25" fmla="*/ 290 h 408"/>
                <a:gd name="T26" fmla="*/ 179 w 623"/>
                <a:gd name="T27" fmla="*/ 289 h 408"/>
                <a:gd name="T28" fmla="*/ 141 w 623"/>
                <a:gd name="T29" fmla="*/ 285 h 408"/>
                <a:gd name="T30" fmla="*/ 106 w 623"/>
                <a:gd name="T31" fmla="*/ 280 h 408"/>
                <a:gd name="T32" fmla="*/ 77 w 623"/>
                <a:gd name="T33" fmla="*/ 276 h 408"/>
                <a:gd name="T34" fmla="*/ 49 w 623"/>
                <a:gd name="T35" fmla="*/ 269 h 408"/>
                <a:gd name="T36" fmla="*/ 27 w 623"/>
                <a:gd name="T37" fmla="*/ 261 h 408"/>
                <a:gd name="T38" fmla="*/ 17 w 623"/>
                <a:gd name="T39" fmla="*/ 256 h 408"/>
                <a:gd name="T40" fmla="*/ 6 w 623"/>
                <a:gd name="T41" fmla="*/ 249 h 408"/>
                <a:gd name="T42" fmla="*/ 0 w 623"/>
                <a:gd name="T43" fmla="*/ 240 h 408"/>
                <a:gd name="T44" fmla="*/ 0 w 623"/>
                <a:gd name="T45" fmla="*/ 0 h 408"/>
                <a:gd name="T46" fmla="*/ 547 w 623"/>
                <a:gd name="T47" fmla="*/ 3 h 4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408">
                  <a:moveTo>
                    <a:pt x="622" y="4"/>
                  </a:moveTo>
                  <a:lnTo>
                    <a:pt x="622" y="335"/>
                  </a:lnTo>
                  <a:lnTo>
                    <a:pt x="612" y="348"/>
                  </a:lnTo>
                  <a:lnTo>
                    <a:pt x="597" y="359"/>
                  </a:lnTo>
                  <a:lnTo>
                    <a:pt x="574" y="370"/>
                  </a:lnTo>
                  <a:lnTo>
                    <a:pt x="545" y="380"/>
                  </a:lnTo>
                  <a:lnTo>
                    <a:pt x="505" y="389"/>
                  </a:lnTo>
                  <a:lnTo>
                    <a:pt x="464" y="396"/>
                  </a:lnTo>
                  <a:lnTo>
                    <a:pt x="419" y="401"/>
                  </a:lnTo>
                  <a:lnTo>
                    <a:pt x="377" y="404"/>
                  </a:lnTo>
                  <a:lnTo>
                    <a:pt x="338" y="407"/>
                  </a:lnTo>
                  <a:lnTo>
                    <a:pt x="296" y="407"/>
                  </a:lnTo>
                  <a:lnTo>
                    <a:pt x="246" y="404"/>
                  </a:lnTo>
                  <a:lnTo>
                    <a:pt x="204" y="402"/>
                  </a:lnTo>
                  <a:lnTo>
                    <a:pt x="160" y="397"/>
                  </a:lnTo>
                  <a:lnTo>
                    <a:pt x="120" y="390"/>
                  </a:lnTo>
                  <a:lnTo>
                    <a:pt x="88" y="384"/>
                  </a:lnTo>
                  <a:lnTo>
                    <a:pt x="56" y="374"/>
                  </a:lnTo>
                  <a:lnTo>
                    <a:pt x="31" y="364"/>
                  </a:lnTo>
                  <a:lnTo>
                    <a:pt x="19" y="357"/>
                  </a:lnTo>
                  <a:lnTo>
                    <a:pt x="7" y="347"/>
                  </a:lnTo>
                  <a:lnTo>
                    <a:pt x="0" y="334"/>
                  </a:lnTo>
                  <a:lnTo>
                    <a:pt x="0" y="0"/>
                  </a:lnTo>
                  <a:lnTo>
                    <a:pt x="622" y="4"/>
                  </a:lnTo>
                </a:path>
              </a:pathLst>
            </a:custGeom>
            <a:gradFill rotWithShape="0">
              <a:gsLst>
                <a:gs pos="0">
                  <a:srgbClr val="003C96"/>
                </a:gs>
                <a:gs pos="50000">
                  <a:srgbClr val="0066FF"/>
                </a:gs>
                <a:gs pos="100000">
                  <a:srgbClr val="003C96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1" name="Oval 1058"/>
            <p:cNvSpPr>
              <a:spLocks noChangeArrowheads="1"/>
            </p:cNvSpPr>
            <p:nvPr/>
          </p:nvSpPr>
          <p:spPr bwMode="auto">
            <a:xfrm>
              <a:off x="2360" y="3535"/>
              <a:ext cx="539" cy="100"/>
            </a:xfrm>
            <a:prstGeom prst="ellipse">
              <a:avLst/>
            </a:prstGeom>
            <a:solidFill>
              <a:srgbClr val="0066FF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402" name="Rectangle 1059"/>
            <p:cNvSpPr>
              <a:spLocks noChangeArrowheads="1"/>
            </p:cNvSpPr>
            <p:nvPr/>
          </p:nvSpPr>
          <p:spPr bwMode="auto">
            <a:xfrm>
              <a:off x="4267" y="3399"/>
              <a:ext cx="1318" cy="50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403" name="Freeform 1060"/>
            <p:cNvSpPr>
              <a:spLocks/>
            </p:cNvSpPr>
            <p:nvPr/>
          </p:nvSpPr>
          <p:spPr bwMode="auto">
            <a:xfrm>
              <a:off x="4973" y="3539"/>
              <a:ext cx="481" cy="288"/>
            </a:xfrm>
            <a:custGeom>
              <a:avLst/>
              <a:gdLst>
                <a:gd name="T0" fmla="*/ 480 w 623"/>
                <a:gd name="T1" fmla="*/ 3 h 408"/>
                <a:gd name="T2" fmla="*/ 480 w 623"/>
                <a:gd name="T3" fmla="*/ 236 h 408"/>
                <a:gd name="T4" fmla="*/ 473 w 623"/>
                <a:gd name="T5" fmla="*/ 246 h 408"/>
                <a:gd name="T6" fmla="*/ 461 w 623"/>
                <a:gd name="T7" fmla="*/ 253 h 408"/>
                <a:gd name="T8" fmla="*/ 443 w 623"/>
                <a:gd name="T9" fmla="*/ 261 h 408"/>
                <a:gd name="T10" fmla="*/ 421 w 623"/>
                <a:gd name="T11" fmla="*/ 268 h 408"/>
                <a:gd name="T12" fmla="*/ 390 w 623"/>
                <a:gd name="T13" fmla="*/ 275 h 408"/>
                <a:gd name="T14" fmla="*/ 358 w 623"/>
                <a:gd name="T15" fmla="*/ 280 h 408"/>
                <a:gd name="T16" fmla="*/ 323 w 623"/>
                <a:gd name="T17" fmla="*/ 283 h 408"/>
                <a:gd name="T18" fmla="*/ 291 w 623"/>
                <a:gd name="T19" fmla="*/ 285 h 408"/>
                <a:gd name="T20" fmla="*/ 261 w 623"/>
                <a:gd name="T21" fmla="*/ 287 h 408"/>
                <a:gd name="T22" fmla="*/ 229 w 623"/>
                <a:gd name="T23" fmla="*/ 287 h 408"/>
                <a:gd name="T24" fmla="*/ 190 w 623"/>
                <a:gd name="T25" fmla="*/ 285 h 408"/>
                <a:gd name="T26" fmla="*/ 158 w 623"/>
                <a:gd name="T27" fmla="*/ 284 h 408"/>
                <a:gd name="T28" fmla="*/ 124 w 623"/>
                <a:gd name="T29" fmla="*/ 280 h 408"/>
                <a:gd name="T30" fmla="*/ 93 w 623"/>
                <a:gd name="T31" fmla="*/ 275 h 408"/>
                <a:gd name="T32" fmla="*/ 68 w 623"/>
                <a:gd name="T33" fmla="*/ 271 h 408"/>
                <a:gd name="T34" fmla="*/ 43 w 623"/>
                <a:gd name="T35" fmla="*/ 264 h 408"/>
                <a:gd name="T36" fmla="*/ 24 w 623"/>
                <a:gd name="T37" fmla="*/ 257 h 408"/>
                <a:gd name="T38" fmla="*/ 15 w 623"/>
                <a:gd name="T39" fmla="*/ 252 h 408"/>
                <a:gd name="T40" fmla="*/ 5 w 623"/>
                <a:gd name="T41" fmla="*/ 245 h 408"/>
                <a:gd name="T42" fmla="*/ 0 w 623"/>
                <a:gd name="T43" fmla="*/ 236 h 408"/>
                <a:gd name="T44" fmla="*/ 0 w 623"/>
                <a:gd name="T45" fmla="*/ 0 h 408"/>
                <a:gd name="T46" fmla="*/ 480 w 623"/>
                <a:gd name="T47" fmla="*/ 3 h 4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408">
                  <a:moveTo>
                    <a:pt x="622" y="4"/>
                  </a:moveTo>
                  <a:lnTo>
                    <a:pt x="622" y="335"/>
                  </a:lnTo>
                  <a:lnTo>
                    <a:pt x="612" y="348"/>
                  </a:lnTo>
                  <a:lnTo>
                    <a:pt x="597" y="359"/>
                  </a:lnTo>
                  <a:lnTo>
                    <a:pt x="574" y="370"/>
                  </a:lnTo>
                  <a:lnTo>
                    <a:pt x="545" y="380"/>
                  </a:lnTo>
                  <a:lnTo>
                    <a:pt x="505" y="389"/>
                  </a:lnTo>
                  <a:lnTo>
                    <a:pt x="464" y="396"/>
                  </a:lnTo>
                  <a:lnTo>
                    <a:pt x="419" y="401"/>
                  </a:lnTo>
                  <a:lnTo>
                    <a:pt x="377" y="404"/>
                  </a:lnTo>
                  <a:lnTo>
                    <a:pt x="338" y="407"/>
                  </a:lnTo>
                  <a:lnTo>
                    <a:pt x="296" y="407"/>
                  </a:lnTo>
                  <a:lnTo>
                    <a:pt x="246" y="404"/>
                  </a:lnTo>
                  <a:lnTo>
                    <a:pt x="204" y="402"/>
                  </a:lnTo>
                  <a:lnTo>
                    <a:pt x="160" y="397"/>
                  </a:lnTo>
                  <a:lnTo>
                    <a:pt x="120" y="390"/>
                  </a:lnTo>
                  <a:lnTo>
                    <a:pt x="88" y="384"/>
                  </a:lnTo>
                  <a:lnTo>
                    <a:pt x="56" y="374"/>
                  </a:lnTo>
                  <a:lnTo>
                    <a:pt x="31" y="364"/>
                  </a:lnTo>
                  <a:lnTo>
                    <a:pt x="19" y="357"/>
                  </a:lnTo>
                  <a:lnTo>
                    <a:pt x="7" y="347"/>
                  </a:lnTo>
                  <a:lnTo>
                    <a:pt x="0" y="334"/>
                  </a:lnTo>
                  <a:lnTo>
                    <a:pt x="0" y="0"/>
                  </a:lnTo>
                  <a:lnTo>
                    <a:pt x="622" y="4"/>
                  </a:lnTo>
                </a:path>
              </a:pathLst>
            </a:custGeom>
            <a:gradFill rotWithShape="0">
              <a:gsLst>
                <a:gs pos="0">
                  <a:srgbClr val="BC4B00"/>
                </a:gs>
                <a:gs pos="50000">
                  <a:srgbClr val="FF6600"/>
                </a:gs>
                <a:gs pos="100000">
                  <a:srgbClr val="BC4B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4" name="Oval 1061"/>
            <p:cNvSpPr>
              <a:spLocks noChangeArrowheads="1"/>
            </p:cNvSpPr>
            <p:nvPr/>
          </p:nvSpPr>
          <p:spPr bwMode="auto">
            <a:xfrm>
              <a:off x="4974" y="3490"/>
              <a:ext cx="474" cy="98"/>
            </a:xfrm>
            <a:prstGeom prst="ellipse">
              <a:avLst/>
            </a:prstGeom>
            <a:solidFill>
              <a:srgbClr val="FF6600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11405" name="Group 1062"/>
            <p:cNvGrpSpPr>
              <a:grpSpLocks/>
            </p:cNvGrpSpPr>
            <p:nvPr/>
          </p:nvGrpSpPr>
          <p:grpSpPr bwMode="auto">
            <a:xfrm>
              <a:off x="4545" y="3651"/>
              <a:ext cx="301" cy="220"/>
              <a:chOff x="528" y="1488"/>
              <a:chExt cx="336" cy="240"/>
            </a:xfrm>
          </p:grpSpPr>
          <p:sp>
            <p:nvSpPr>
              <p:cNvPr id="11406" name="AutoShape 1063"/>
              <p:cNvSpPr>
                <a:spLocks noChangeArrowheads="1"/>
              </p:cNvSpPr>
              <p:nvPr/>
            </p:nvSpPr>
            <p:spPr bwMode="auto">
              <a:xfrm>
                <a:off x="624" y="1488"/>
                <a:ext cx="240" cy="144"/>
              </a:xfrm>
              <a:prstGeom prst="rightArrow">
                <a:avLst>
                  <a:gd name="adj1" fmla="val 50000"/>
                  <a:gd name="adj2" fmla="val 41667"/>
                </a:avLst>
              </a:prstGeom>
              <a:solidFill>
                <a:srgbClr val="FF66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11407" name="AutoShape 1064"/>
              <p:cNvSpPr>
                <a:spLocks noChangeArrowheads="1"/>
              </p:cNvSpPr>
              <p:nvPr/>
            </p:nvSpPr>
            <p:spPr bwMode="auto">
              <a:xfrm flipH="1">
                <a:off x="528" y="1584"/>
                <a:ext cx="240" cy="144"/>
              </a:xfrm>
              <a:prstGeom prst="rightArrow">
                <a:avLst>
                  <a:gd name="adj1" fmla="val 50000"/>
                  <a:gd name="adj2" fmla="val 41667"/>
                </a:avLst>
              </a:prstGeom>
              <a:solidFill>
                <a:srgbClr val="FF66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</p:grpSp>
      <p:grpSp>
        <p:nvGrpSpPr>
          <p:cNvPr id="148521" name="Group 1065"/>
          <p:cNvGrpSpPr>
            <a:grpSpLocks/>
          </p:cNvGrpSpPr>
          <p:nvPr/>
        </p:nvGrpSpPr>
        <p:grpSpPr bwMode="auto">
          <a:xfrm>
            <a:off x="359020" y="4226170"/>
            <a:ext cx="8522677" cy="1012581"/>
            <a:chOff x="245" y="2704"/>
            <a:chExt cx="5816" cy="691"/>
          </a:xfrm>
        </p:grpSpPr>
        <p:sp>
          <p:nvSpPr>
            <p:cNvPr id="11386" name="Rectangle 1066"/>
            <p:cNvSpPr>
              <a:spLocks noChangeArrowheads="1"/>
            </p:cNvSpPr>
            <p:nvPr/>
          </p:nvSpPr>
          <p:spPr bwMode="auto">
            <a:xfrm>
              <a:off x="245" y="2704"/>
              <a:ext cx="5816" cy="540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37373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387" name="Rectangle 1067"/>
            <p:cNvSpPr>
              <a:spLocks noChangeArrowheads="1"/>
            </p:cNvSpPr>
            <p:nvPr/>
          </p:nvSpPr>
          <p:spPr bwMode="auto">
            <a:xfrm>
              <a:off x="266" y="2847"/>
              <a:ext cx="147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Data-Migration</a:t>
              </a:r>
            </a:p>
          </p:txBody>
        </p:sp>
        <p:sp>
          <p:nvSpPr>
            <p:cNvPr id="11388" name="Rectangle 1068"/>
            <p:cNvSpPr>
              <a:spLocks noChangeArrowheads="1"/>
            </p:cNvSpPr>
            <p:nvPr/>
          </p:nvSpPr>
          <p:spPr bwMode="auto">
            <a:xfrm>
              <a:off x="1861" y="2817"/>
              <a:ext cx="3728" cy="38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sz="1846"/>
                <a:t>Middleware (Populations-Tools)</a:t>
              </a:r>
            </a:p>
          </p:txBody>
        </p:sp>
        <p:sp>
          <p:nvSpPr>
            <p:cNvPr id="11389" name="Line 1069"/>
            <p:cNvSpPr>
              <a:spLocks noChangeShapeType="1"/>
            </p:cNvSpPr>
            <p:nvPr/>
          </p:nvSpPr>
          <p:spPr bwMode="auto">
            <a:xfrm flipH="1" flipV="1">
              <a:off x="2668" y="3182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0" name="Line 1070"/>
            <p:cNvSpPr>
              <a:spLocks noChangeShapeType="1"/>
            </p:cNvSpPr>
            <p:nvPr/>
          </p:nvSpPr>
          <p:spPr bwMode="auto">
            <a:xfrm flipH="1" flipV="1">
              <a:off x="3786" y="3186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1" name="Line 1071"/>
            <p:cNvSpPr>
              <a:spLocks noChangeShapeType="1"/>
            </p:cNvSpPr>
            <p:nvPr/>
          </p:nvSpPr>
          <p:spPr bwMode="auto">
            <a:xfrm flipH="1" flipV="1">
              <a:off x="4562" y="3177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2" name="Line 1072"/>
            <p:cNvSpPr>
              <a:spLocks noChangeShapeType="1"/>
            </p:cNvSpPr>
            <p:nvPr/>
          </p:nvSpPr>
          <p:spPr bwMode="auto">
            <a:xfrm flipH="1" flipV="1">
              <a:off x="5212" y="3188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8529" name="Group 1073"/>
          <p:cNvGrpSpPr>
            <a:grpSpLocks/>
          </p:cNvGrpSpPr>
          <p:nvPr/>
        </p:nvGrpSpPr>
        <p:grpSpPr bwMode="auto">
          <a:xfrm>
            <a:off x="359020" y="2728546"/>
            <a:ext cx="8522677" cy="1655885"/>
            <a:chOff x="245" y="1682"/>
            <a:chExt cx="5816" cy="1130"/>
          </a:xfrm>
        </p:grpSpPr>
        <p:sp>
          <p:nvSpPr>
            <p:cNvPr id="11342" name="Rectangle 1074"/>
            <p:cNvSpPr>
              <a:spLocks noChangeArrowheads="1"/>
            </p:cNvSpPr>
            <p:nvPr/>
          </p:nvSpPr>
          <p:spPr bwMode="auto">
            <a:xfrm>
              <a:off x="245" y="1682"/>
              <a:ext cx="5816" cy="983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37373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343" name="Rectangle 1075"/>
            <p:cNvSpPr>
              <a:spLocks noChangeArrowheads="1"/>
            </p:cNvSpPr>
            <p:nvPr/>
          </p:nvSpPr>
          <p:spPr bwMode="auto">
            <a:xfrm>
              <a:off x="574" y="1955"/>
              <a:ext cx="839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Data</a:t>
              </a:r>
            </a:p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Storage</a:t>
              </a:r>
            </a:p>
          </p:txBody>
        </p:sp>
        <p:grpSp>
          <p:nvGrpSpPr>
            <p:cNvPr id="11344" name="Group 1076"/>
            <p:cNvGrpSpPr>
              <a:grpSpLocks/>
            </p:cNvGrpSpPr>
            <p:nvPr/>
          </p:nvGrpSpPr>
          <p:grpSpPr bwMode="auto">
            <a:xfrm>
              <a:off x="1955" y="1845"/>
              <a:ext cx="2102" cy="688"/>
              <a:chOff x="0" y="1306"/>
              <a:chExt cx="1506" cy="1007"/>
            </a:xfrm>
          </p:grpSpPr>
          <p:sp>
            <p:nvSpPr>
              <p:cNvPr id="11384" name="AutoShape 1077"/>
              <p:cNvSpPr>
                <a:spLocks noChangeArrowheads="1"/>
              </p:cNvSpPr>
              <p:nvPr/>
            </p:nvSpPr>
            <p:spPr bwMode="auto">
              <a:xfrm rot="-5400000">
                <a:off x="249" y="1057"/>
                <a:ext cx="1007" cy="1506"/>
              </a:xfrm>
              <a:prstGeom prst="homePlate">
                <a:avLst>
                  <a:gd name="adj" fmla="val 25000"/>
                </a:avLst>
              </a:prstGeom>
              <a:gradFill rotWithShape="0">
                <a:gsLst>
                  <a:gs pos="0">
                    <a:srgbClr val="000066"/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3D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11385" name="AutoShape 1078"/>
              <p:cNvSpPr>
                <a:spLocks noChangeArrowheads="1"/>
              </p:cNvSpPr>
              <p:nvPr/>
            </p:nvSpPr>
            <p:spPr bwMode="auto">
              <a:xfrm rot="-5400000">
                <a:off x="288" y="1172"/>
                <a:ext cx="930" cy="1352"/>
              </a:xfrm>
              <a:prstGeom prst="homePlate">
                <a:avLst>
                  <a:gd name="adj" fmla="val 25000"/>
                </a:avLst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999999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11345" name="Freeform 1079"/>
            <p:cNvSpPr>
              <a:spLocks/>
            </p:cNvSpPr>
            <p:nvPr/>
          </p:nvSpPr>
          <p:spPr bwMode="auto">
            <a:xfrm>
              <a:off x="2329" y="2071"/>
              <a:ext cx="1355" cy="462"/>
            </a:xfrm>
            <a:custGeom>
              <a:avLst/>
              <a:gdLst>
                <a:gd name="T0" fmla="*/ 1354 w 1964"/>
                <a:gd name="T1" fmla="*/ 5 h 550"/>
                <a:gd name="T2" fmla="*/ 1354 w 1964"/>
                <a:gd name="T3" fmla="*/ 380 h 550"/>
                <a:gd name="T4" fmla="*/ 1332 w 1964"/>
                <a:gd name="T5" fmla="*/ 394 h 550"/>
                <a:gd name="T6" fmla="*/ 1300 w 1964"/>
                <a:gd name="T7" fmla="*/ 407 h 550"/>
                <a:gd name="T8" fmla="*/ 1252 w 1964"/>
                <a:gd name="T9" fmla="*/ 419 h 550"/>
                <a:gd name="T10" fmla="*/ 1187 w 1964"/>
                <a:gd name="T11" fmla="*/ 431 h 550"/>
                <a:gd name="T12" fmla="*/ 1101 w 1964"/>
                <a:gd name="T13" fmla="*/ 441 h 550"/>
                <a:gd name="T14" fmla="*/ 1010 w 1964"/>
                <a:gd name="T15" fmla="*/ 449 h 550"/>
                <a:gd name="T16" fmla="*/ 913 w 1964"/>
                <a:gd name="T17" fmla="*/ 454 h 550"/>
                <a:gd name="T18" fmla="*/ 822 w 1964"/>
                <a:gd name="T19" fmla="*/ 458 h 550"/>
                <a:gd name="T20" fmla="*/ 736 w 1964"/>
                <a:gd name="T21" fmla="*/ 461 h 550"/>
                <a:gd name="T22" fmla="*/ 644 w 1964"/>
                <a:gd name="T23" fmla="*/ 461 h 550"/>
                <a:gd name="T24" fmla="*/ 537 w 1964"/>
                <a:gd name="T25" fmla="*/ 458 h 550"/>
                <a:gd name="T26" fmla="*/ 446 w 1964"/>
                <a:gd name="T27" fmla="*/ 455 h 550"/>
                <a:gd name="T28" fmla="*/ 348 w 1964"/>
                <a:gd name="T29" fmla="*/ 450 h 550"/>
                <a:gd name="T30" fmla="*/ 263 w 1964"/>
                <a:gd name="T31" fmla="*/ 443 h 550"/>
                <a:gd name="T32" fmla="*/ 193 w 1964"/>
                <a:gd name="T33" fmla="*/ 435 h 550"/>
                <a:gd name="T34" fmla="*/ 123 w 1964"/>
                <a:gd name="T35" fmla="*/ 424 h 550"/>
                <a:gd name="T36" fmla="*/ 69 w 1964"/>
                <a:gd name="T37" fmla="*/ 412 h 550"/>
                <a:gd name="T38" fmla="*/ 43 w 1964"/>
                <a:gd name="T39" fmla="*/ 405 h 550"/>
                <a:gd name="T40" fmla="*/ 16 w 1964"/>
                <a:gd name="T41" fmla="*/ 393 h 550"/>
                <a:gd name="T42" fmla="*/ 0 w 1964"/>
                <a:gd name="T43" fmla="*/ 379 h 550"/>
                <a:gd name="T44" fmla="*/ 0 w 1964"/>
                <a:gd name="T45" fmla="*/ 0 h 550"/>
                <a:gd name="T46" fmla="*/ 1354 w 1964"/>
                <a:gd name="T47" fmla="*/ 5 h 55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964" h="550">
                  <a:moveTo>
                    <a:pt x="1963" y="6"/>
                  </a:moveTo>
                  <a:lnTo>
                    <a:pt x="1963" y="452"/>
                  </a:lnTo>
                  <a:lnTo>
                    <a:pt x="1931" y="469"/>
                  </a:lnTo>
                  <a:lnTo>
                    <a:pt x="1884" y="485"/>
                  </a:lnTo>
                  <a:lnTo>
                    <a:pt x="1814" y="499"/>
                  </a:lnTo>
                  <a:lnTo>
                    <a:pt x="1721" y="513"/>
                  </a:lnTo>
                  <a:lnTo>
                    <a:pt x="1596" y="525"/>
                  </a:lnTo>
                  <a:lnTo>
                    <a:pt x="1464" y="534"/>
                  </a:lnTo>
                  <a:lnTo>
                    <a:pt x="1323" y="541"/>
                  </a:lnTo>
                  <a:lnTo>
                    <a:pt x="1191" y="545"/>
                  </a:lnTo>
                  <a:lnTo>
                    <a:pt x="1067" y="549"/>
                  </a:lnTo>
                  <a:lnTo>
                    <a:pt x="934" y="549"/>
                  </a:lnTo>
                  <a:lnTo>
                    <a:pt x="778" y="545"/>
                  </a:lnTo>
                  <a:lnTo>
                    <a:pt x="646" y="542"/>
                  </a:lnTo>
                  <a:lnTo>
                    <a:pt x="505" y="536"/>
                  </a:lnTo>
                  <a:lnTo>
                    <a:pt x="381" y="527"/>
                  </a:lnTo>
                  <a:lnTo>
                    <a:pt x="280" y="518"/>
                  </a:lnTo>
                  <a:lnTo>
                    <a:pt x="178" y="505"/>
                  </a:lnTo>
                  <a:lnTo>
                    <a:pt x="100" y="491"/>
                  </a:lnTo>
                  <a:lnTo>
                    <a:pt x="62" y="482"/>
                  </a:lnTo>
                  <a:lnTo>
                    <a:pt x="23" y="468"/>
                  </a:lnTo>
                  <a:lnTo>
                    <a:pt x="0" y="451"/>
                  </a:lnTo>
                  <a:lnTo>
                    <a:pt x="0" y="0"/>
                  </a:lnTo>
                  <a:lnTo>
                    <a:pt x="1963" y="6"/>
                  </a:lnTo>
                </a:path>
              </a:pathLst>
            </a:custGeom>
            <a:gradFill rotWithShape="0">
              <a:gsLst>
                <a:gs pos="0">
                  <a:srgbClr val="006600"/>
                </a:gs>
                <a:gs pos="50000">
                  <a:srgbClr val="00CC00"/>
                </a:gs>
                <a:gs pos="100000">
                  <a:srgbClr val="0066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6" name="Oval 1080"/>
            <p:cNvSpPr>
              <a:spLocks noChangeArrowheads="1"/>
            </p:cNvSpPr>
            <p:nvPr/>
          </p:nvSpPr>
          <p:spPr bwMode="auto">
            <a:xfrm>
              <a:off x="2330" y="1991"/>
              <a:ext cx="1352" cy="160"/>
            </a:xfrm>
            <a:prstGeom prst="ellipse">
              <a:avLst/>
            </a:prstGeom>
            <a:solidFill>
              <a:srgbClr val="00CC00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11347" name="Group 1081"/>
            <p:cNvGrpSpPr>
              <a:grpSpLocks/>
            </p:cNvGrpSpPr>
            <p:nvPr/>
          </p:nvGrpSpPr>
          <p:grpSpPr bwMode="auto">
            <a:xfrm>
              <a:off x="2790" y="2018"/>
              <a:ext cx="365" cy="363"/>
              <a:chOff x="2592" y="1776"/>
              <a:chExt cx="528" cy="432"/>
            </a:xfrm>
          </p:grpSpPr>
          <p:sp>
            <p:nvSpPr>
              <p:cNvPr id="11362" name="AutoShape 1082"/>
              <p:cNvSpPr>
                <a:spLocks noChangeArrowheads="1"/>
              </p:cNvSpPr>
              <p:nvPr/>
            </p:nvSpPr>
            <p:spPr bwMode="auto">
              <a:xfrm>
                <a:off x="2596" y="1780"/>
                <a:ext cx="520" cy="424"/>
              </a:xfrm>
              <a:prstGeom prst="cube">
                <a:avLst>
                  <a:gd name="adj" fmla="val 24995"/>
                </a:avLst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E71C07"/>
                  </a:gs>
                </a:gsLst>
                <a:path path="rect">
                  <a:fillToRect l="100000" b="100000"/>
                </a:path>
              </a:gra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11363" name="Line 1083"/>
              <p:cNvSpPr>
                <a:spLocks noChangeShapeType="1"/>
              </p:cNvSpPr>
              <p:nvPr/>
            </p:nvSpPr>
            <p:spPr bwMode="auto">
              <a:xfrm flipV="1">
                <a:off x="267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4" name="Line 1084"/>
              <p:cNvSpPr>
                <a:spLocks noChangeShapeType="1"/>
              </p:cNvSpPr>
              <p:nvPr/>
            </p:nvSpPr>
            <p:spPr bwMode="auto">
              <a:xfrm flipV="1">
                <a:off x="2842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5" name="Line 1085"/>
              <p:cNvSpPr>
                <a:spLocks noChangeShapeType="1"/>
              </p:cNvSpPr>
              <p:nvPr/>
            </p:nvSpPr>
            <p:spPr bwMode="auto">
              <a:xfrm flipV="1">
                <a:off x="292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366" name="Group 1086"/>
              <p:cNvGrpSpPr>
                <a:grpSpLocks/>
              </p:cNvGrpSpPr>
              <p:nvPr/>
            </p:nvGrpSpPr>
            <p:grpSpPr bwMode="auto">
              <a:xfrm>
                <a:off x="3008" y="1857"/>
                <a:ext cx="112" cy="270"/>
                <a:chOff x="3008" y="1857"/>
                <a:chExt cx="112" cy="270"/>
              </a:xfrm>
            </p:grpSpPr>
            <p:sp>
              <p:nvSpPr>
                <p:cNvPr id="11381" name="Line 1087"/>
                <p:cNvSpPr>
                  <a:spLocks noChangeShapeType="1"/>
                </p:cNvSpPr>
                <p:nvPr/>
              </p:nvSpPr>
              <p:spPr bwMode="auto">
                <a:xfrm flipV="1">
                  <a:off x="3008" y="2019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2" name="Line 1088"/>
                <p:cNvSpPr>
                  <a:spLocks noChangeShapeType="1"/>
                </p:cNvSpPr>
                <p:nvPr/>
              </p:nvSpPr>
              <p:spPr bwMode="auto">
                <a:xfrm flipV="1">
                  <a:off x="3008" y="1857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3" name="Line 1089"/>
                <p:cNvSpPr>
                  <a:spLocks noChangeShapeType="1"/>
                </p:cNvSpPr>
                <p:nvPr/>
              </p:nvSpPr>
              <p:spPr bwMode="auto">
                <a:xfrm flipV="1">
                  <a:off x="3008" y="1938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1367" name="Line 1090"/>
              <p:cNvSpPr>
                <a:spLocks noChangeShapeType="1"/>
              </p:cNvSpPr>
              <p:nvPr/>
            </p:nvSpPr>
            <p:spPr bwMode="auto">
              <a:xfrm flipV="1">
                <a:off x="2759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8" name="Line 1091"/>
              <p:cNvSpPr>
                <a:spLocks noChangeShapeType="1"/>
              </p:cNvSpPr>
              <p:nvPr/>
            </p:nvSpPr>
            <p:spPr bwMode="auto">
              <a:xfrm>
                <a:off x="267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9" name="Line 1092"/>
              <p:cNvSpPr>
                <a:spLocks noChangeShapeType="1"/>
              </p:cNvSpPr>
              <p:nvPr/>
            </p:nvSpPr>
            <p:spPr bwMode="auto">
              <a:xfrm>
                <a:off x="2759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0" name="Line 1093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1" name="Line 1094"/>
              <p:cNvSpPr>
                <a:spLocks noChangeShapeType="1"/>
              </p:cNvSpPr>
              <p:nvPr/>
            </p:nvSpPr>
            <p:spPr bwMode="auto">
              <a:xfrm>
                <a:off x="292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2" name="Line 1095"/>
              <p:cNvSpPr>
                <a:spLocks noChangeShapeType="1"/>
              </p:cNvSpPr>
              <p:nvPr/>
            </p:nvSpPr>
            <p:spPr bwMode="auto">
              <a:xfrm>
                <a:off x="3037" y="1857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3" name="Line 1096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4" name="Line 1097"/>
              <p:cNvSpPr>
                <a:spLocks noChangeShapeType="1"/>
              </p:cNvSpPr>
              <p:nvPr/>
            </p:nvSpPr>
            <p:spPr bwMode="auto">
              <a:xfrm>
                <a:off x="3092" y="1803"/>
                <a:ext cx="0" cy="32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5" name="Line 1098"/>
              <p:cNvSpPr>
                <a:spLocks noChangeShapeType="1"/>
              </p:cNvSpPr>
              <p:nvPr/>
            </p:nvSpPr>
            <p:spPr bwMode="auto">
              <a:xfrm flipH="1">
                <a:off x="2592" y="1965"/>
                <a:ext cx="416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6" name="Line 1099"/>
              <p:cNvSpPr>
                <a:spLocks noChangeShapeType="1"/>
              </p:cNvSpPr>
              <p:nvPr/>
            </p:nvSpPr>
            <p:spPr bwMode="auto">
              <a:xfrm flipH="1">
                <a:off x="2592" y="2046"/>
                <a:ext cx="416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7" name="Line 1100"/>
              <p:cNvSpPr>
                <a:spLocks noChangeShapeType="1"/>
              </p:cNvSpPr>
              <p:nvPr/>
            </p:nvSpPr>
            <p:spPr bwMode="auto">
              <a:xfrm flipH="1">
                <a:off x="2592" y="2127"/>
                <a:ext cx="416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8" name="Line 1101"/>
              <p:cNvSpPr>
                <a:spLocks noChangeShapeType="1"/>
              </p:cNvSpPr>
              <p:nvPr/>
            </p:nvSpPr>
            <p:spPr bwMode="auto">
              <a:xfrm flipH="1">
                <a:off x="2619" y="1857"/>
                <a:ext cx="418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79" name="Line 1102"/>
              <p:cNvSpPr>
                <a:spLocks noChangeShapeType="1"/>
              </p:cNvSpPr>
              <p:nvPr/>
            </p:nvSpPr>
            <p:spPr bwMode="auto">
              <a:xfrm flipH="1">
                <a:off x="2648" y="1830"/>
                <a:ext cx="416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80" name="Line 1103"/>
              <p:cNvSpPr>
                <a:spLocks noChangeShapeType="1"/>
              </p:cNvSpPr>
              <p:nvPr/>
            </p:nvSpPr>
            <p:spPr bwMode="auto">
              <a:xfrm flipH="1">
                <a:off x="2675" y="1803"/>
                <a:ext cx="417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48" name="Group 1104"/>
            <p:cNvGrpSpPr>
              <a:grpSpLocks/>
            </p:cNvGrpSpPr>
            <p:nvPr/>
          </p:nvGrpSpPr>
          <p:grpSpPr bwMode="auto">
            <a:xfrm>
              <a:off x="2962" y="2064"/>
              <a:ext cx="154" cy="181"/>
              <a:chOff x="2842" y="1830"/>
              <a:chExt cx="222" cy="216"/>
            </a:xfrm>
          </p:grpSpPr>
          <p:sp>
            <p:nvSpPr>
              <p:cNvPr id="11356" name="Line 1105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7" name="Line 1106"/>
              <p:cNvSpPr>
                <a:spLocks noChangeShapeType="1"/>
              </p:cNvSpPr>
              <p:nvPr/>
            </p:nvSpPr>
            <p:spPr bwMode="auto">
              <a:xfrm>
                <a:off x="2842" y="2046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8" name="Line 1107"/>
              <p:cNvSpPr>
                <a:spLocks noChangeShapeType="1"/>
              </p:cNvSpPr>
              <p:nvPr/>
            </p:nvSpPr>
            <p:spPr bwMode="auto">
              <a:xfrm flipH="1">
                <a:off x="3008" y="1992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9" name="Line 1108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0" name="Line 1109"/>
              <p:cNvSpPr>
                <a:spLocks noChangeShapeType="1"/>
              </p:cNvSpPr>
              <p:nvPr/>
            </p:nvSpPr>
            <p:spPr bwMode="auto">
              <a:xfrm>
                <a:off x="2898" y="1830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61" name="Line 1110"/>
              <p:cNvSpPr>
                <a:spLocks noChangeShapeType="1"/>
              </p:cNvSpPr>
              <p:nvPr/>
            </p:nvSpPr>
            <p:spPr bwMode="auto">
              <a:xfrm flipH="1">
                <a:off x="2842" y="1830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349" name="Oval 1111"/>
            <p:cNvSpPr>
              <a:spLocks noChangeArrowheads="1"/>
            </p:cNvSpPr>
            <p:nvPr/>
          </p:nvSpPr>
          <p:spPr bwMode="auto">
            <a:xfrm>
              <a:off x="2330" y="1991"/>
              <a:ext cx="1352" cy="160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350" name="Line 1112"/>
            <p:cNvSpPr>
              <a:spLocks noChangeShapeType="1"/>
            </p:cNvSpPr>
            <p:nvPr/>
          </p:nvSpPr>
          <p:spPr bwMode="auto">
            <a:xfrm>
              <a:off x="4072" y="2217"/>
              <a:ext cx="402" cy="0"/>
            </a:xfrm>
            <a:prstGeom prst="line">
              <a:avLst/>
            </a:prstGeom>
            <a:noFill/>
            <a:ln w="76200">
              <a:solidFill>
                <a:srgbClr val="00CC00"/>
              </a:solidFill>
              <a:round/>
              <a:headEnd type="none" w="sm" len="sm"/>
              <a:tailEnd type="none" w="sm" len="sm"/>
            </a:ln>
            <a:effectLst>
              <a:prstShdw prst="shdw17" dist="17961" dir="2700000">
                <a:srgbClr val="007A00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51" name="Freeform 1113"/>
            <p:cNvSpPr>
              <a:spLocks/>
            </p:cNvSpPr>
            <p:nvPr/>
          </p:nvSpPr>
          <p:spPr bwMode="auto">
            <a:xfrm>
              <a:off x="4501" y="2091"/>
              <a:ext cx="548" cy="288"/>
            </a:xfrm>
            <a:custGeom>
              <a:avLst/>
              <a:gdLst>
                <a:gd name="T0" fmla="*/ 547 w 623"/>
                <a:gd name="T1" fmla="*/ 2 h 347"/>
                <a:gd name="T2" fmla="*/ 547 w 623"/>
                <a:gd name="T3" fmla="*/ 237 h 347"/>
                <a:gd name="T4" fmla="*/ 538 w 623"/>
                <a:gd name="T5" fmla="*/ 246 h 347"/>
                <a:gd name="T6" fmla="*/ 525 w 623"/>
                <a:gd name="T7" fmla="*/ 253 h 347"/>
                <a:gd name="T8" fmla="*/ 505 w 623"/>
                <a:gd name="T9" fmla="*/ 261 h 347"/>
                <a:gd name="T10" fmla="*/ 479 w 623"/>
                <a:gd name="T11" fmla="*/ 268 h 347"/>
                <a:gd name="T12" fmla="*/ 444 w 623"/>
                <a:gd name="T13" fmla="*/ 275 h 347"/>
                <a:gd name="T14" fmla="*/ 408 w 623"/>
                <a:gd name="T15" fmla="*/ 280 h 347"/>
                <a:gd name="T16" fmla="*/ 369 w 623"/>
                <a:gd name="T17" fmla="*/ 283 h 347"/>
                <a:gd name="T18" fmla="*/ 332 w 623"/>
                <a:gd name="T19" fmla="*/ 285 h 347"/>
                <a:gd name="T20" fmla="*/ 297 w 623"/>
                <a:gd name="T21" fmla="*/ 287 h 347"/>
                <a:gd name="T22" fmla="*/ 260 w 623"/>
                <a:gd name="T23" fmla="*/ 287 h 347"/>
                <a:gd name="T24" fmla="*/ 216 w 623"/>
                <a:gd name="T25" fmla="*/ 285 h 347"/>
                <a:gd name="T26" fmla="*/ 179 w 623"/>
                <a:gd name="T27" fmla="*/ 284 h 347"/>
                <a:gd name="T28" fmla="*/ 141 w 623"/>
                <a:gd name="T29" fmla="*/ 281 h 347"/>
                <a:gd name="T30" fmla="*/ 106 w 623"/>
                <a:gd name="T31" fmla="*/ 276 h 347"/>
                <a:gd name="T32" fmla="*/ 77 w 623"/>
                <a:gd name="T33" fmla="*/ 271 h 347"/>
                <a:gd name="T34" fmla="*/ 49 w 623"/>
                <a:gd name="T35" fmla="*/ 264 h 347"/>
                <a:gd name="T36" fmla="*/ 27 w 623"/>
                <a:gd name="T37" fmla="*/ 256 h 347"/>
                <a:gd name="T38" fmla="*/ 17 w 623"/>
                <a:gd name="T39" fmla="*/ 251 h 347"/>
                <a:gd name="T40" fmla="*/ 6 w 623"/>
                <a:gd name="T41" fmla="*/ 245 h 347"/>
                <a:gd name="T42" fmla="*/ 0 w 623"/>
                <a:gd name="T43" fmla="*/ 236 h 347"/>
                <a:gd name="T44" fmla="*/ 0 w 623"/>
                <a:gd name="T45" fmla="*/ 0 h 347"/>
                <a:gd name="T46" fmla="*/ 547 w 623"/>
                <a:gd name="T47" fmla="*/ 2 h 3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347">
                  <a:moveTo>
                    <a:pt x="622" y="3"/>
                  </a:moveTo>
                  <a:lnTo>
                    <a:pt x="622" y="285"/>
                  </a:lnTo>
                  <a:lnTo>
                    <a:pt x="612" y="296"/>
                  </a:lnTo>
                  <a:lnTo>
                    <a:pt x="597" y="305"/>
                  </a:lnTo>
                  <a:lnTo>
                    <a:pt x="574" y="314"/>
                  </a:lnTo>
                  <a:lnTo>
                    <a:pt x="545" y="323"/>
                  </a:lnTo>
                  <a:lnTo>
                    <a:pt x="505" y="331"/>
                  </a:lnTo>
                  <a:lnTo>
                    <a:pt x="464" y="337"/>
                  </a:lnTo>
                  <a:lnTo>
                    <a:pt x="419" y="341"/>
                  </a:lnTo>
                  <a:lnTo>
                    <a:pt x="377" y="343"/>
                  </a:lnTo>
                  <a:lnTo>
                    <a:pt x="338" y="346"/>
                  </a:lnTo>
                  <a:lnTo>
                    <a:pt x="296" y="346"/>
                  </a:lnTo>
                  <a:lnTo>
                    <a:pt x="246" y="343"/>
                  </a:lnTo>
                  <a:lnTo>
                    <a:pt x="204" y="342"/>
                  </a:lnTo>
                  <a:lnTo>
                    <a:pt x="160" y="338"/>
                  </a:lnTo>
                  <a:lnTo>
                    <a:pt x="120" y="332"/>
                  </a:lnTo>
                  <a:lnTo>
                    <a:pt x="88" y="326"/>
                  </a:lnTo>
                  <a:lnTo>
                    <a:pt x="56" y="318"/>
                  </a:lnTo>
                  <a:lnTo>
                    <a:pt x="31" y="309"/>
                  </a:lnTo>
                  <a:lnTo>
                    <a:pt x="19" y="303"/>
                  </a:lnTo>
                  <a:lnTo>
                    <a:pt x="7" y="295"/>
                  </a:lnTo>
                  <a:lnTo>
                    <a:pt x="0" y="284"/>
                  </a:lnTo>
                  <a:lnTo>
                    <a:pt x="0" y="0"/>
                  </a:lnTo>
                  <a:lnTo>
                    <a:pt x="622" y="3"/>
                  </a:lnTo>
                </a:path>
              </a:pathLst>
            </a:custGeom>
            <a:gradFill rotWithShape="0">
              <a:gsLst>
                <a:gs pos="0">
                  <a:srgbClr val="005E00"/>
                </a:gs>
                <a:gs pos="50000">
                  <a:srgbClr val="00CC00"/>
                </a:gs>
                <a:gs pos="100000">
                  <a:srgbClr val="005E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2" name="Oval 1114"/>
            <p:cNvSpPr>
              <a:spLocks noChangeArrowheads="1"/>
            </p:cNvSpPr>
            <p:nvPr/>
          </p:nvSpPr>
          <p:spPr bwMode="auto">
            <a:xfrm>
              <a:off x="4503" y="2043"/>
              <a:ext cx="538" cy="97"/>
            </a:xfrm>
            <a:prstGeom prst="ellipse">
              <a:avLst/>
            </a:prstGeom>
            <a:solidFill>
              <a:srgbClr val="00CC00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48571" name="Text Box 1115"/>
            <p:cNvSpPr txBox="1">
              <a:spLocks noChangeArrowheads="1"/>
            </p:cNvSpPr>
            <p:nvPr/>
          </p:nvSpPr>
          <p:spPr bwMode="auto">
            <a:xfrm>
              <a:off x="4270" y="2357"/>
              <a:ext cx="968" cy="257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en-US" sz="1846" b="1">
                  <a:solidFill>
                    <a:schemeClr val="accent1"/>
                  </a:solidFill>
                </a:rPr>
                <a:t>Repository</a:t>
              </a:r>
            </a:p>
          </p:txBody>
        </p:sp>
        <p:sp>
          <p:nvSpPr>
            <p:cNvPr id="11354" name="Line 1116"/>
            <p:cNvSpPr>
              <a:spLocks noChangeShapeType="1"/>
            </p:cNvSpPr>
            <p:nvPr/>
          </p:nvSpPr>
          <p:spPr bwMode="auto">
            <a:xfrm flipH="1" flipV="1">
              <a:off x="3001" y="2594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55" name="Line 1117"/>
            <p:cNvSpPr>
              <a:spLocks noChangeShapeType="1"/>
            </p:cNvSpPr>
            <p:nvPr/>
          </p:nvSpPr>
          <p:spPr bwMode="auto">
            <a:xfrm flipH="1" flipV="1">
              <a:off x="4791" y="2605"/>
              <a:ext cx="5" cy="207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8574" name="Group 1118"/>
          <p:cNvGrpSpPr>
            <a:grpSpLocks/>
          </p:cNvGrpSpPr>
          <p:nvPr/>
        </p:nvGrpSpPr>
        <p:grpSpPr bwMode="auto">
          <a:xfrm>
            <a:off x="359020" y="1493228"/>
            <a:ext cx="8522677" cy="1373065"/>
            <a:chOff x="245" y="839"/>
            <a:chExt cx="5816" cy="937"/>
          </a:xfrm>
        </p:grpSpPr>
        <p:sp>
          <p:nvSpPr>
            <p:cNvPr id="11271" name="Rectangle 1119"/>
            <p:cNvSpPr>
              <a:spLocks noChangeArrowheads="1"/>
            </p:cNvSpPr>
            <p:nvPr/>
          </p:nvSpPr>
          <p:spPr bwMode="auto">
            <a:xfrm>
              <a:off x="245" y="839"/>
              <a:ext cx="5816" cy="805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37373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11272" name="Rectangle 1120"/>
            <p:cNvSpPr>
              <a:spLocks noChangeArrowheads="1"/>
            </p:cNvSpPr>
            <p:nvPr/>
          </p:nvSpPr>
          <p:spPr bwMode="auto">
            <a:xfrm>
              <a:off x="536" y="962"/>
              <a:ext cx="916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Data</a:t>
              </a:r>
            </a:p>
            <a:p>
              <a:pPr algn="ctr"/>
              <a:r>
                <a:rPr lang="en-US" sz="2215" b="1">
                  <a:solidFill>
                    <a:srgbClr val="000066"/>
                  </a:solidFill>
                </a:rPr>
                <a:t>Analysis</a:t>
              </a:r>
            </a:p>
          </p:txBody>
        </p:sp>
        <p:sp>
          <p:nvSpPr>
            <p:cNvPr id="11273" name="Rectangle 1121"/>
            <p:cNvSpPr>
              <a:spLocks noChangeArrowheads="1"/>
            </p:cNvSpPr>
            <p:nvPr/>
          </p:nvSpPr>
          <p:spPr bwMode="auto">
            <a:xfrm>
              <a:off x="1847" y="957"/>
              <a:ext cx="3738" cy="52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11274" name="Group 1122"/>
            <p:cNvGrpSpPr>
              <a:grpSpLocks/>
            </p:cNvGrpSpPr>
            <p:nvPr/>
          </p:nvGrpSpPr>
          <p:grpSpPr bwMode="auto">
            <a:xfrm>
              <a:off x="4908" y="1038"/>
              <a:ext cx="542" cy="738"/>
              <a:chOff x="4760" y="936"/>
              <a:chExt cx="605" cy="803"/>
            </a:xfrm>
          </p:grpSpPr>
          <p:sp>
            <p:nvSpPr>
              <p:cNvPr id="11327" name="Line 1123"/>
              <p:cNvSpPr>
                <a:spLocks noChangeShapeType="1"/>
              </p:cNvSpPr>
              <p:nvPr/>
            </p:nvSpPr>
            <p:spPr bwMode="auto">
              <a:xfrm flipV="1">
                <a:off x="5062" y="1464"/>
                <a:ext cx="0" cy="275"/>
              </a:xfrm>
              <a:prstGeom prst="line">
                <a:avLst/>
              </a:prstGeom>
              <a:noFill/>
              <a:ln w="50800">
                <a:solidFill>
                  <a:srgbClr val="000066"/>
                </a:solidFill>
                <a:round/>
                <a:headEnd type="none" w="sm" len="sm"/>
                <a:tailEnd type="stealth" w="med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328" name="Group 1124"/>
              <p:cNvGrpSpPr>
                <a:grpSpLocks/>
              </p:cNvGrpSpPr>
              <p:nvPr/>
            </p:nvGrpSpPr>
            <p:grpSpPr bwMode="auto">
              <a:xfrm>
                <a:off x="4760" y="936"/>
                <a:ext cx="605" cy="408"/>
                <a:chOff x="4944" y="720"/>
                <a:chExt cx="816" cy="432"/>
              </a:xfrm>
            </p:grpSpPr>
            <p:sp>
              <p:nvSpPr>
                <p:cNvPr id="11329" name="Rectangle 1125"/>
                <p:cNvSpPr>
                  <a:spLocks noChangeArrowheads="1"/>
                </p:cNvSpPr>
                <p:nvPr/>
              </p:nvSpPr>
              <p:spPr bwMode="auto">
                <a:xfrm>
                  <a:off x="4944" y="720"/>
                  <a:ext cx="432" cy="144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999999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0" name="Rectangle 1126"/>
                <p:cNvSpPr>
                  <a:spLocks noChangeArrowheads="1"/>
                </p:cNvSpPr>
                <p:nvPr/>
              </p:nvSpPr>
              <p:spPr bwMode="auto">
                <a:xfrm>
                  <a:off x="5376" y="720"/>
                  <a:ext cx="96" cy="336"/>
                </a:xfrm>
                <a:prstGeom prst="rect">
                  <a:avLst/>
                </a:prstGeom>
                <a:solidFill>
                  <a:schemeClr val="tx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1" name="Rectangle 1127"/>
                <p:cNvSpPr>
                  <a:spLocks noChangeArrowheads="1"/>
                </p:cNvSpPr>
                <p:nvPr/>
              </p:nvSpPr>
              <p:spPr bwMode="auto">
                <a:xfrm>
                  <a:off x="5472" y="720"/>
                  <a:ext cx="192" cy="192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2" name="Rectangle 1128"/>
                <p:cNvSpPr>
                  <a:spLocks noChangeArrowheads="1"/>
                </p:cNvSpPr>
                <p:nvPr/>
              </p:nvSpPr>
              <p:spPr bwMode="auto">
                <a:xfrm>
                  <a:off x="5472" y="912"/>
                  <a:ext cx="288" cy="96"/>
                </a:xfrm>
                <a:prstGeom prst="rect">
                  <a:avLst/>
                </a:prstGeom>
                <a:solidFill>
                  <a:srgbClr val="E71C07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8B1104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3" name="Rectangle 1129"/>
                <p:cNvSpPr>
                  <a:spLocks noChangeArrowheads="1"/>
                </p:cNvSpPr>
                <p:nvPr/>
              </p:nvSpPr>
              <p:spPr bwMode="auto">
                <a:xfrm>
                  <a:off x="4944" y="864"/>
                  <a:ext cx="144" cy="96"/>
                </a:xfrm>
                <a:prstGeom prst="rect">
                  <a:avLst/>
                </a:prstGeom>
                <a:solidFill>
                  <a:srgbClr val="66FF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3D991F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4" name="Rectangle 1130"/>
                <p:cNvSpPr>
                  <a:spLocks noChangeArrowheads="1"/>
                </p:cNvSpPr>
                <p:nvPr/>
              </p:nvSpPr>
              <p:spPr bwMode="auto">
                <a:xfrm>
                  <a:off x="5088" y="1056"/>
                  <a:ext cx="384" cy="96"/>
                </a:xfrm>
                <a:prstGeom prst="rect">
                  <a:avLst/>
                </a:prstGeom>
                <a:solidFill>
                  <a:srgbClr val="000066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00003D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5" name="Rectangle 1131"/>
                <p:cNvSpPr>
                  <a:spLocks noChangeArrowheads="1"/>
                </p:cNvSpPr>
                <p:nvPr/>
              </p:nvSpPr>
              <p:spPr bwMode="auto">
                <a:xfrm>
                  <a:off x="4944" y="960"/>
                  <a:ext cx="144" cy="192"/>
                </a:xfrm>
                <a:prstGeom prst="rect">
                  <a:avLst/>
                </a:prstGeom>
                <a:solidFill>
                  <a:srgbClr val="E71C07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8B1104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6" name="Rectangle 1132"/>
                <p:cNvSpPr>
                  <a:spLocks noChangeArrowheads="1"/>
                </p:cNvSpPr>
                <p:nvPr/>
              </p:nvSpPr>
              <p:spPr bwMode="auto">
                <a:xfrm>
                  <a:off x="5472" y="1008"/>
                  <a:ext cx="288" cy="14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7A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7" name="Rectangle 1133"/>
                <p:cNvSpPr>
                  <a:spLocks noChangeArrowheads="1"/>
                </p:cNvSpPr>
                <p:nvPr/>
              </p:nvSpPr>
              <p:spPr bwMode="auto">
                <a:xfrm>
                  <a:off x="5088" y="864"/>
                  <a:ext cx="96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7A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8" name="Rectangle 1134"/>
                <p:cNvSpPr>
                  <a:spLocks noChangeArrowheads="1"/>
                </p:cNvSpPr>
                <p:nvPr/>
              </p:nvSpPr>
              <p:spPr bwMode="auto">
                <a:xfrm>
                  <a:off x="5184" y="960"/>
                  <a:ext cx="192" cy="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999999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39" name="Rectangle 1135"/>
                <p:cNvSpPr>
                  <a:spLocks noChangeArrowheads="1"/>
                </p:cNvSpPr>
                <p:nvPr/>
              </p:nvSpPr>
              <p:spPr bwMode="auto">
                <a:xfrm>
                  <a:off x="5280" y="864"/>
                  <a:ext cx="9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40" name="Rectangle 1136"/>
                <p:cNvSpPr>
                  <a:spLocks noChangeArrowheads="1"/>
                </p:cNvSpPr>
                <p:nvPr/>
              </p:nvSpPr>
              <p:spPr bwMode="auto">
                <a:xfrm>
                  <a:off x="5184" y="864"/>
                  <a:ext cx="96" cy="96"/>
                </a:xfrm>
                <a:prstGeom prst="rect">
                  <a:avLst/>
                </a:prstGeom>
                <a:solidFill>
                  <a:srgbClr val="E71C07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8B1104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11341" name="Rectangle 1137"/>
                <p:cNvSpPr>
                  <a:spLocks noChangeArrowheads="1"/>
                </p:cNvSpPr>
                <p:nvPr/>
              </p:nvSpPr>
              <p:spPr bwMode="auto">
                <a:xfrm>
                  <a:off x="4944" y="720"/>
                  <a:ext cx="816" cy="432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</p:grpSp>
        </p:grpSp>
        <p:grpSp>
          <p:nvGrpSpPr>
            <p:cNvPr id="11275" name="Group 1138"/>
            <p:cNvGrpSpPr>
              <a:grpSpLocks/>
            </p:cNvGrpSpPr>
            <p:nvPr/>
          </p:nvGrpSpPr>
          <p:grpSpPr bwMode="auto">
            <a:xfrm>
              <a:off x="1975" y="1037"/>
              <a:ext cx="1229" cy="739"/>
              <a:chOff x="1919" y="935"/>
              <a:chExt cx="1371" cy="804"/>
            </a:xfrm>
          </p:grpSpPr>
          <p:sp>
            <p:nvSpPr>
              <p:cNvPr id="11279" name="Line 1139"/>
              <p:cNvSpPr>
                <a:spLocks noChangeShapeType="1"/>
              </p:cNvSpPr>
              <p:nvPr/>
            </p:nvSpPr>
            <p:spPr bwMode="auto">
              <a:xfrm flipV="1">
                <a:off x="2604" y="1464"/>
                <a:ext cx="0" cy="275"/>
              </a:xfrm>
              <a:prstGeom prst="line">
                <a:avLst/>
              </a:prstGeom>
              <a:noFill/>
              <a:ln w="50800">
                <a:solidFill>
                  <a:srgbClr val="000066"/>
                </a:solidFill>
                <a:round/>
                <a:headEnd type="none" w="sm" len="sm"/>
                <a:tailEnd type="stealth" w="med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280" name="Group 1140"/>
              <p:cNvGrpSpPr>
                <a:grpSpLocks/>
              </p:cNvGrpSpPr>
              <p:nvPr/>
            </p:nvGrpSpPr>
            <p:grpSpPr bwMode="auto">
              <a:xfrm>
                <a:off x="1919" y="935"/>
                <a:ext cx="1371" cy="450"/>
                <a:chOff x="1919" y="921"/>
                <a:chExt cx="1371" cy="450"/>
              </a:xfrm>
            </p:grpSpPr>
            <p:grpSp>
              <p:nvGrpSpPr>
                <p:cNvPr id="11281" name="Group 1141"/>
                <p:cNvGrpSpPr>
                  <a:grpSpLocks/>
                </p:cNvGrpSpPr>
                <p:nvPr/>
              </p:nvGrpSpPr>
              <p:grpSpPr bwMode="auto">
                <a:xfrm>
                  <a:off x="1919" y="921"/>
                  <a:ext cx="433" cy="317"/>
                  <a:chOff x="1941" y="835"/>
                  <a:chExt cx="674" cy="496"/>
                </a:xfrm>
              </p:grpSpPr>
              <p:sp>
                <p:nvSpPr>
                  <p:cNvPr id="11325" name="Rectangle 1142"/>
                  <p:cNvSpPr>
                    <a:spLocks noChangeArrowheads="1"/>
                  </p:cNvSpPr>
                  <p:nvPr/>
                </p:nvSpPr>
                <p:spPr bwMode="auto">
                  <a:xfrm>
                    <a:off x="1941" y="835"/>
                    <a:ext cx="674" cy="496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66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26" name="Freeform 1143"/>
                  <p:cNvSpPr>
                    <a:spLocks/>
                  </p:cNvSpPr>
                  <p:nvPr/>
                </p:nvSpPr>
                <p:spPr bwMode="auto">
                  <a:xfrm>
                    <a:off x="1956" y="924"/>
                    <a:ext cx="638" cy="380"/>
                  </a:xfrm>
                  <a:custGeom>
                    <a:avLst/>
                    <a:gdLst>
                      <a:gd name="T0" fmla="*/ 0 w 638"/>
                      <a:gd name="T1" fmla="*/ 379 h 380"/>
                      <a:gd name="T2" fmla="*/ 64 w 638"/>
                      <a:gd name="T3" fmla="*/ 184 h 380"/>
                      <a:gd name="T4" fmla="*/ 99 w 638"/>
                      <a:gd name="T5" fmla="*/ 317 h 380"/>
                      <a:gd name="T6" fmla="*/ 134 w 638"/>
                      <a:gd name="T7" fmla="*/ 233 h 380"/>
                      <a:gd name="T8" fmla="*/ 184 w 638"/>
                      <a:gd name="T9" fmla="*/ 355 h 380"/>
                      <a:gd name="T10" fmla="*/ 269 w 638"/>
                      <a:gd name="T11" fmla="*/ 13 h 380"/>
                      <a:gd name="T12" fmla="*/ 326 w 638"/>
                      <a:gd name="T13" fmla="*/ 247 h 380"/>
                      <a:gd name="T14" fmla="*/ 389 w 638"/>
                      <a:gd name="T15" fmla="*/ 148 h 380"/>
                      <a:gd name="T16" fmla="*/ 475 w 638"/>
                      <a:gd name="T17" fmla="*/ 148 h 380"/>
                      <a:gd name="T18" fmla="*/ 524 w 638"/>
                      <a:gd name="T19" fmla="*/ 63 h 380"/>
                      <a:gd name="T20" fmla="*/ 561 w 638"/>
                      <a:gd name="T21" fmla="*/ 135 h 380"/>
                      <a:gd name="T22" fmla="*/ 637 w 638"/>
                      <a:gd name="T23" fmla="*/ 0 h 380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638" h="380">
                        <a:moveTo>
                          <a:pt x="0" y="379"/>
                        </a:moveTo>
                        <a:lnTo>
                          <a:pt x="64" y="184"/>
                        </a:lnTo>
                        <a:lnTo>
                          <a:pt x="99" y="317"/>
                        </a:lnTo>
                        <a:lnTo>
                          <a:pt x="134" y="233"/>
                        </a:lnTo>
                        <a:lnTo>
                          <a:pt x="184" y="355"/>
                        </a:lnTo>
                        <a:lnTo>
                          <a:pt x="269" y="13"/>
                        </a:lnTo>
                        <a:lnTo>
                          <a:pt x="326" y="247"/>
                        </a:lnTo>
                        <a:lnTo>
                          <a:pt x="389" y="148"/>
                        </a:lnTo>
                        <a:lnTo>
                          <a:pt x="475" y="148"/>
                        </a:lnTo>
                        <a:lnTo>
                          <a:pt x="524" y="63"/>
                        </a:lnTo>
                        <a:lnTo>
                          <a:pt x="561" y="135"/>
                        </a:lnTo>
                        <a:lnTo>
                          <a:pt x="637" y="0"/>
                        </a:lnTo>
                      </a:path>
                    </a:pathLst>
                  </a:custGeom>
                  <a:noFill/>
                  <a:ln w="19050" cap="rnd" cmpd="sng">
                    <a:solidFill>
                      <a:srgbClr val="FF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282" name="Group 1144"/>
                <p:cNvGrpSpPr>
                  <a:grpSpLocks/>
                </p:cNvGrpSpPr>
                <p:nvPr/>
              </p:nvGrpSpPr>
              <p:grpSpPr bwMode="auto">
                <a:xfrm>
                  <a:off x="2687" y="926"/>
                  <a:ext cx="603" cy="314"/>
                  <a:chOff x="4185" y="717"/>
                  <a:chExt cx="904" cy="455"/>
                </a:xfrm>
              </p:grpSpPr>
              <p:sp>
                <p:nvSpPr>
                  <p:cNvPr id="11314" name="Rectangle 1145"/>
                  <p:cNvSpPr>
                    <a:spLocks noChangeArrowheads="1"/>
                  </p:cNvSpPr>
                  <p:nvPr/>
                </p:nvSpPr>
                <p:spPr bwMode="auto">
                  <a:xfrm>
                    <a:off x="4185" y="717"/>
                    <a:ext cx="904" cy="8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0099FF"/>
                      </a:gs>
                      <a:gs pos="100000">
                        <a:srgbClr val="CBCBCB"/>
                      </a:gs>
                    </a:gsLst>
                    <a:lin ang="0" scaled="1"/>
                  </a:gra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15" name="Rectangle 1146"/>
                  <p:cNvSpPr>
                    <a:spLocks noChangeArrowheads="1"/>
                  </p:cNvSpPr>
                  <p:nvPr/>
                </p:nvSpPr>
                <p:spPr bwMode="auto">
                  <a:xfrm>
                    <a:off x="4185" y="809"/>
                    <a:ext cx="904" cy="84"/>
                  </a:xfrm>
                  <a:prstGeom prst="rect">
                    <a:avLst/>
                  </a:prstGeom>
                  <a:solidFill>
                    <a:srgbClr val="CBCBC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16" name="Rectangle 1147"/>
                  <p:cNvSpPr>
                    <a:spLocks noChangeArrowheads="1"/>
                  </p:cNvSpPr>
                  <p:nvPr/>
                </p:nvSpPr>
                <p:spPr bwMode="auto">
                  <a:xfrm>
                    <a:off x="4185" y="901"/>
                    <a:ext cx="904" cy="83"/>
                  </a:xfrm>
                  <a:prstGeom prst="rect">
                    <a:avLst/>
                  </a:prstGeom>
                  <a:solidFill>
                    <a:srgbClr val="CBCBC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17" name="Rectangle 1148"/>
                  <p:cNvSpPr>
                    <a:spLocks noChangeArrowheads="1"/>
                  </p:cNvSpPr>
                  <p:nvPr/>
                </p:nvSpPr>
                <p:spPr bwMode="auto">
                  <a:xfrm>
                    <a:off x="4185" y="992"/>
                    <a:ext cx="904" cy="84"/>
                  </a:xfrm>
                  <a:prstGeom prst="rect">
                    <a:avLst/>
                  </a:prstGeom>
                  <a:solidFill>
                    <a:srgbClr val="CBCBC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18" name="Rectangle 1149"/>
                  <p:cNvSpPr>
                    <a:spLocks noChangeArrowheads="1"/>
                  </p:cNvSpPr>
                  <p:nvPr/>
                </p:nvSpPr>
                <p:spPr bwMode="auto">
                  <a:xfrm>
                    <a:off x="4185" y="1084"/>
                    <a:ext cx="904" cy="84"/>
                  </a:xfrm>
                  <a:prstGeom prst="rect">
                    <a:avLst/>
                  </a:prstGeom>
                  <a:solidFill>
                    <a:srgbClr val="CBCBC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sz="2215"/>
                  </a:p>
                </p:txBody>
              </p:sp>
              <p:sp>
                <p:nvSpPr>
                  <p:cNvPr id="11319" name="Line 1150"/>
                  <p:cNvSpPr>
                    <a:spLocks noChangeShapeType="1"/>
                  </p:cNvSpPr>
                  <p:nvPr/>
                </p:nvSpPr>
                <p:spPr bwMode="auto">
                  <a:xfrm>
                    <a:off x="4242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20" name="Line 1151"/>
                  <p:cNvSpPr>
                    <a:spLocks noChangeShapeType="1"/>
                  </p:cNvSpPr>
                  <p:nvPr/>
                </p:nvSpPr>
                <p:spPr bwMode="auto">
                  <a:xfrm>
                    <a:off x="4303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21" name="Line 1152"/>
                  <p:cNvSpPr>
                    <a:spLocks noChangeShapeType="1"/>
                  </p:cNvSpPr>
                  <p:nvPr/>
                </p:nvSpPr>
                <p:spPr bwMode="auto">
                  <a:xfrm>
                    <a:off x="4424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22" name="Line 1153"/>
                  <p:cNvSpPr>
                    <a:spLocks noChangeShapeType="1"/>
                  </p:cNvSpPr>
                  <p:nvPr/>
                </p:nvSpPr>
                <p:spPr bwMode="auto">
                  <a:xfrm>
                    <a:off x="4728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23" name="Line 1154"/>
                  <p:cNvSpPr>
                    <a:spLocks noChangeShapeType="1"/>
                  </p:cNvSpPr>
                  <p:nvPr/>
                </p:nvSpPr>
                <p:spPr bwMode="auto">
                  <a:xfrm>
                    <a:off x="4850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24" name="Line 1155"/>
                  <p:cNvSpPr>
                    <a:spLocks noChangeShapeType="1"/>
                  </p:cNvSpPr>
                  <p:nvPr/>
                </p:nvSpPr>
                <p:spPr bwMode="auto">
                  <a:xfrm>
                    <a:off x="5032" y="805"/>
                    <a:ext cx="0" cy="36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283" name="Group 1156"/>
                <p:cNvGrpSpPr>
                  <a:grpSpLocks/>
                </p:cNvGrpSpPr>
                <p:nvPr/>
              </p:nvGrpSpPr>
              <p:grpSpPr bwMode="auto">
                <a:xfrm>
                  <a:off x="2201" y="982"/>
                  <a:ext cx="759" cy="389"/>
                  <a:chOff x="2809" y="810"/>
                  <a:chExt cx="1008" cy="546"/>
                </a:xfrm>
              </p:grpSpPr>
              <p:sp>
                <p:nvSpPr>
                  <p:cNvPr id="11284" name="Freeform 1157"/>
                  <p:cNvSpPr>
                    <a:spLocks/>
                  </p:cNvSpPr>
                  <p:nvPr/>
                </p:nvSpPr>
                <p:spPr bwMode="auto">
                  <a:xfrm>
                    <a:off x="2809" y="1306"/>
                    <a:ext cx="1008" cy="44"/>
                  </a:xfrm>
                  <a:custGeom>
                    <a:avLst/>
                    <a:gdLst>
                      <a:gd name="T0" fmla="*/ 1007 w 1157"/>
                      <a:gd name="T1" fmla="*/ 0 h 44"/>
                      <a:gd name="T2" fmla="*/ 972 w 1157"/>
                      <a:gd name="T3" fmla="*/ 43 h 44"/>
                      <a:gd name="T4" fmla="*/ 0 w 1157"/>
                      <a:gd name="T5" fmla="*/ 43 h 44"/>
                      <a:gd name="T6" fmla="*/ 35 w 1157"/>
                      <a:gd name="T7" fmla="*/ 0 h 44"/>
                      <a:gd name="T8" fmla="*/ 1007 w 1157"/>
                      <a:gd name="T9" fmla="*/ 0 h 4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157" h="44">
                        <a:moveTo>
                          <a:pt x="1156" y="0"/>
                        </a:moveTo>
                        <a:lnTo>
                          <a:pt x="1116" y="43"/>
                        </a:lnTo>
                        <a:lnTo>
                          <a:pt x="0" y="43"/>
                        </a:ln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85" name="Freeform 1158"/>
                  <p:cNvSpPr>
                    <a:spLocks/>
                  </p:cNvSpPr>
                  <p:nvPr/>
                </p:nvSpPr>
                <p:spPr bwMode="auto">
                  <a:xfrm>
                    <a:off x="2809" y="810"/>
                    <a:ext cx="36" cy="540"/>
                  </a:xfrm>
                  <a:custGeom>
                    <a:avLst/>
                    <a:gdLst>
                      <a:gd name="T0" fmla="*/ 0 w 41"/>
                      <a:gd name="T1" fmla="*/ 539 h 540"/>
                      <a:gd name="T2" fmla="*/ 0 w 41"/>
                      <a:gd name="T3" fmla="*/ 42 h 540"/>
                      <a:gd name="T4" fmla="*/ 35 w 41"/>
                      <a:gd name="T5" fmla="*/ 0 h 540"/>
                      <a:gd name="T6" fmla="*/ 35 w 41"/>
                      <a:gd name="T7" fmla="*/ 496 h 540"/>
                      <a:gd name="T8" fmla="*/ 0 w 41"/>
                      <a:gd name="T9" fmla="*/ 539 h 54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1" h="540">
                        <a:moveTo>
                          <a:pt x="0" y="539"/>
                        </a:moveTo>
                        <a:lnTo>
                          <a:pt x="0" y="42"/>
                        </a:lnTo>
                        <a:lnTo>
                          <a:pt x="40" y="0"/>
                        </a:lnTo>
                        <a:lnTo>
                          <a:pt x="40" y="496"/>
                        </a:lnTo>
                        <a:lnTo>
                          <a:pt x="0" y="539"/>
                        </a:lnTo>
                      </a:path>
                    </a:pathLst>
                  </a:cu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86" name="Freeform 1159"/>
                  <p:cNvSpPr>
                    <a:spLocks/>
                  </p:cNvSpPr>
                  <p:nvPr/>
                </p:nvSpPr>
                <p:spPr bwMode="auto">
                  <a:xfrm>
                    <a:off x="2844" y="810"/>
                    <a:ext cx="973" cy="497"/>
                  </a:xfrm>
                  <a:custGeom>
                    <a:avLst/>
                    <a:gdLst>
                      <a:gd name="T0" fmla="*/ 0 w 1117"/>
                      <a:gd name="T1" fmla="*/ 496 h 497"/>
                      <a:gd name="T2" fmla="*/ 0 w 1117"/>
                      <a:gd name="T3" fmla="*/ 0 h 497"/>
                      <a:gd name="T4" fmla="*/ 972 w 1117"/>
                      <a:gd name="T5" fmla="*/ 0 h 497"/>
                      <a:gd name="T6" fmla="*/ 972 w 1117"/>
                      <a:gd name="T7" fmla="*/ 496 h 497"/>
                      <a:gd name="T8" fmla="*/ 0 w 1117"/>
                      <a:gd name="T9" fmla="*/ 496 h 49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117" h="497">
                        <a:moveTo>
                          <a:pt x="0" y="496"/>
                        </a:moveTo>
                        <a:lnTo>
                          <a:pt x="0" y="0"/>
                        </a:lnTo>
                        <a:lnTo>
                          <a:pt x="1116" y="0"/>
                        </a:lnTo>
                        <a:lnTo>
                          <a:pt x="1116" y="496"/>
                        </a:lnTo>
                        <a:lnTo>
                          <a:pt x="0" y="496"/>
                        </a:lnTo>
                      </a:path>
                    </a:pathLst>
                  </a:cu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87" name="Freeform 1160"/>
                  <p:cNvSpPr>
                    <a:spLocks/>
                  </p:cNvSpPr>
                  <p:nvPr/>
                </p:nvSpPr>
                <p:spPr bwMode="auto">
                  <a:xfrm>
                    <a:off x="2809" y="1306"/>
                    <a:ext cx="1008" cy="44"/>
                  </a:xfrm>
                  <a:custGeom>
                    <a:avLst/>
                    <a:gdLst>
                      <a:gd name="T0" fmla="*/ 0 w 1157"/>
                      <a:gd name="T1" fmla="*/ 43 h 44"/>
                      <a:gd name="T2" fmla="*/ 35 w 1157"/>
                      <a:gd name="T3" fmla="*/ 0 h 44"/>
                      <a:gd name="T4" fmla="*/ 1007 w 1157"/>
                      <a:gd name="T5" fmla="*/ 0 h 4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157" h="44">
                        <a:moveTo>
                          <a:pt x="0" y="43"/>
                        </a:move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FAFD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88" name="Freeform 1161"/>
                  <p:cNvSpPr>
                    <a:spLocks/>
                  </p:cNvSpPr>
                  <p:nvPr/>
                </p:nvSpPr>
                <p:spPr bwMode="auto">
                  <a:xfrm>
                    <a:off x="2809" y="1182"/>
                    <a:ext cx="1008" cy="44"/>
                  </a:xfrm>
                  <a:custGeom>
                    <a:avLst/>
                    <a:gdLst>
                      <a:gd name="T0" fmla="*/ 0 w 1157"/>
                      <a:gd name="T1" fmla="*/ 43 h 44"/>
                      <a:gd name="T2" fmla="*/ 35 w 1157"/>
                      <a:gd name="T3" fmla="*/ 0 h 44"/>
                      <a:gd name="T4" fmla="*/ 1007 w 1157"/>
                      <a:gd name="T5" fmla="*/ 0 h 4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157" h="44">
                        <a:moveTo>
                          <a:pt x="0" y="43"/>
                        </a:move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89" name="Freeform 1162"/>
                  <p:cNvSpPr>
                    <a:spLocks/>
                  </p:cNvSpPr>
                  <p:nvPr/>
                </p:nvSpPr>
                <p:spPr bwMode="auto">
                  <a:xfrm>
                    <a:off x="2809" y="1059"/>
                    <a:ext cx="1008" cy="42"/>
                  </a:xfrm>
                  <a:custGeom>
                    <a:avLst/>
                    <a:gdLst>
                      <a:gd name="T0" fmla="*/ 0 w 1157"/>
                      <a:gd name="T1" fmla="*/ 41 h 42"/>
                      <a:gd name="T2" fmla="*/ 35 w 1157"/>
                      <a:gd name="T3" fmla="*/ 0 h 42"/>
                      <a:gd name="T4" fmla="*/ 1007 w 1157"/>
                      <a:gd name="T5" fmla="*/ 0 h 4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157" h="42">
                        <a:moveTo>
                          <a:pt x="0" y="41"/>
                        </a:move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0" name="Freeform 1163"/>
                  <p:cNvSpPr>
                    <a:spLocks/>
                  </p:cNvSpPr>
                  <p:nvPr/>
                </p:nvSpPr>
                <p:spPr bwMode="auto">
                  <a:xfrm>
                    <a:off x="2809" y="934"/>
                    <a:ext cx="1008" cy="43"/>
                  </a:xfrm>
                  <a:custGeom>
                    <a:avLst/>
                    <a:gdLst>
                      <a:gd name="T0" fmla="*/ 0 w 1157"/>
                      <a:gd name="T1" fmla="*/ 42 h 43"/>
                      <a:gd name="T2" fmla="*/ 35 w 1157"/>
                      <a:gd name="T3" fmla="*/ 0 h 43"/>
                      <a:gd name="T4" fmla="*/ 1007 w 1157"/>
                      <a:gd name="T5" fmla="*/ 0 h 43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157" h="43">
                        <a:moveTo>
                          <a:pt x="0" y="42"/>
                        </a:move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1" name="Freeform 1164"/>
                  <p:cNvSpPr>
                    <a:spLocks/>
                  </p:cNvSpPr>
                  <p:nvPr/>
                </p:nvSpPr>
                <p:spPr bwMode="auto">
                  <a:xfrm>
                    <a:off x="2809" y="810"/>
                    <a:ext cx="1008" cy="43"/>
                  </a:xfrm>
                  <a:custGeom>
                    <a:avLst/>
                    <a:gdLst>
                      <a:gd name="T0" fmla="*/ 0 w 1157"/>
                      <a:gd name="T1" fmla="*/ 42 h 43"/>
                      <a:gd name="T2" fmla="*/ 35 w 1157"/>
                      <a:gd name="T3" fmla="*/ 0 h 43"/>
                      <a:gd name="T4" fmla="*/ 1007 w 1157"/>
                      <a:gd name="T5" fmla="*/ 0 h 43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157" h="43">
                        <a:moveTo>
                          <a:pt x="0" y="42"/>
                        </a:move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FAFD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2" name="Freeform 1165"/>
                  <p:cNvSpPr>
                    <a:spLocks/>
                  </p:cNvSpPr>
                  <p:nvPr/>
                </p:nvSpPr>
                <p:spPr bwMode="auto">
                  <a:xfrm>
                    <a:off x="2809" y="1306"/>
                    <a:ext cx="1008" cy="44"/>
                  </a:xfrm>
                  <a:custGeom>
                    <a:avLst/>
                    <a:gdLst>
                      <a:gd name="T0" fmla="*/ 1007 w 1157"/>
                      <a:gd name="T1" fmla="*/ 0 h 44"/>
                      <a:gd name="T2" fmla="*/ 972 w 1157"/>
                      <a:gd name="T3" fmla="*/ 43 h 44"/>
                      <a:gd name="T4" fmla="*/ 0 w 1157"/>
                      <a:gd name="T5" fmla="*/ 43 h 44"/>
                      <a:gd name="T6" fmla="*/ 35 w 1157"/>
                      <a:gd name="T7" fmla="*/ 0 h 44"/>
                      <a:gd name="T8" fmla="*/ 1007 w 1157"/>
                      <a:gd name="T9" fmla="*/ 0 h 4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157" h="44">
                        <a:moveTo>
                          <a:pt x="1156" y="0"/>
                        </a:moveTo>
                        <a:lnTo>
                          <a:pt x="1116" y="43"/>
                        </a:lnTo>
                        <a:lnTo>
                          <a:pt x="0" y="43"/>
                        </a:lnTo>
                        <a:lnTo>
                          <a:pt x="40" y="0"/>
                        </a:lnTo>
                        <a:lnTo>
                          <a:pt x="1156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3" name="Freeform 1166"/>
                  <p:cNvSpPr>
                    <a:spLocks/>
                  </p:cNvSpPr>
                  <p:nvPr/>
                </p:nvSpPr>
                <p:spPr bwMode="auto">
                  <a:xfrm>
                    <a:off x="2809" y="810"/>
                    <a:ext cx="36" cy="540"/>
                  </a:xfrm>
                  <a:custGeom>
                    <a:avLst/>
                    <a:gdLst>
                      <a:gd name="T0" fmla="*/ 0 w 41"/>
                      <a:gd name="T1" fmla="*/ 539 h 540"/>
                      <a:gd name="T2" fmla="*/ 0 w 41"/>
                      <a:gd name="T3" fmla="*/ 42 h 540"/>
                      <a:gd name="T4" fmla="*/ 35 w 41"/>
                      <a:gd name="T5" fmla="*/ 0 h 540"/>
                      <a:gd name="T6" fmla="*/ 35 w 41"/>
                      <a:gd name="T7" fmla="*/ 496 h 540"/>
                      <a:gd name="T8" fmla="*/ 0 w 41"/>
                      <a:gd name="T9" fmla="*/ 539 h 54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1" h="540">
                        <a:moveTo>
                          <a:pt x="0" y="539"/>
                        </a:moveTo>
                        <a:lnTo>
                          <a:pt x="0" y="42"/>
                        </a:lnTo>
                        <a:lnTo>
                          <a:pt x="40" y="0"/>
                        </a:lnTo>
                        <a:lnTo>
                          <a:pt x="40" y="496"/>
                        </a:lnTo>
                        <a:lnTo>
                          <a:pt x="0" y="539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4" name="Freeform 1167"/>
                  <p:cNvSpPr>
                    <a:spLocks/>
                  </p:cNvSpPr>
                  <p:nvPr/>
                </p:nvSpPr>
                <p:spPr bwMode="auto">
                  <a:xfrm>
                    <a:off x="2844" y="810"/>
                    <a:ext cx="973" cy="497"/>
                  </a:xfrm>
                  <a:custGeom>
                    <a:avLst/>
                    <a:gdLst>
                      <a:gd name="T0" fmla="*/ 0 w 1117"/>
                      <a:gd name="T1" fmla="*/ 496 h 497"/>
                      <a:gd name="T2" fmla="*/ 0 w 1117"/>
                      <a:gd name="T3" fmla="*/ 0 h 497"/>
                      <a:gd name="T4" fmla="*/ 972 w 1117"/>
                      <a:gd name="T5" fmla="*/ 0 h 497"/>
                      <a:gd name="T6" fmla="*/ 972 w 1117"/>
                      <a:gd name="T7" fmla="*/ 496 h 497"/>
                      <a:gd name="T8" fmla="*/ 0 w 1117"/>
                      <a:gd name="T9" fmla="*/ 496 h 49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117" h="497">
                        <a:moveTo>
                          <a:pt x="0" y="496"/>
                        </a:moveTo>
                        <a:lnTo>
                          <a:pt x="0" y="0"/>
                        </a:lnTo>
                        <a:lnTo>
                          <a:pt x="1116" y="0"/>
                        </a:lnTo>
                        <a:lnTo>
                          <a:pt x="1116" y="496"/>
                        </a:lnTo>
                        <a:lnTo>
                          <a:pt x="0" y="49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66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5" name="Line 1168"/>
                  <p:cNvSpPr>
                    <a:spLocks noChangeShapeType="1"/>
                  </p:cNvSpPr>
                  <p:nvPr/>
                </p:nvSpPr>
                <p:spPr bwMode="auto">
                  <a:xfrm>
                    <a:off x="2809" y="1349"/>
                    <a:ext cx="97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AFD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296" name="Line 1169"/>
                  <p:cNvSpPr>
                    <a:spLocks noChangeShapeType="1"/>
                  </p:cNvSpPr>
                  <p:nvPr/>
                </p:nvSpPr>
                <p:spPr bwMode="auto">
                  <a:xfrm>
                    <a:off x="3781" y="1349"/>
                    <a:ext cx="0" cy="7"/>
                  </a:xfrm>
                  <a:prstGeom prst="line">
                    <a:avLst/>
                  </a:prstGeom>
                  <a:noFill/>
                  <a:ln w="12700">
                    <a:solidFill>
                      <a:srgbClr val="FAFD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297" name="Freeform 1170"/>
                  <p:cNvSpPr>
                    <a:spLocks/>
                  </p:cNvSpPr>
                  <p:nvPr/>
                </p:nvSpPr>
                <p:spPr bwMode="auto">
                  <a:xfrm>
                    <a:off x="2958" y="1230"/>
                    <a:ext cx="38" cy="120"/>
                  </a:xfrm>
                  <a:custGeom>
                    <a:avLst/>
                    <a:gdLst>
                      <a:gd name="T0" fmla="*/ 37 w 44"/>
                      <a:gd name="T1" fmla="*/ 76 h 120"/>
                      <a:gd name="T2" fmla="*/ 37 w 44"/>
                      <a:gd name="T3" fmla="*/ 0 h 120"/>
                      <a:gd name="T4" fmla="*/ 0 w 44"/>
                      <a:gd name="T5" fmla="*/ 41 h 120"/>
                      <a:gd name="T6" fmla="*/ 0 w 44"/>
                      <a:gd name="T7" fmla="*/ 119 h 120"/>
                      <a:gd name="T8" fmla="*/ 37 w 44"/>
                      <a:gd name="T9" fmla="*/ 76 h 12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4" h="120">
                        <a:moveTo>
                          <a:pt x="43" y="76"/>
                        </a:moveTo>
                        <a:lnTo>
                          <a:pt x="43" y="0"/>
                        </a:lnTo>
                        <a:lnTo>
                          <a:pt x="0" y="41"/>
                        </a:lnTo>
                        <a:lnTo>
                          <a:pt x="0" y="119"/>
                        </a:lnTo>
                        <a:lnTo>
                          <a:pt x="43" y="76"/>
                        </a:lnTo>
                      </a:path>
                    </a:pathLst>
                  </a:custGeom>
                  <a:solidFill>
                    <a:srgbClr val="006F65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8" name="Freeform 1171"/>
                  <p:cNvSpPr>
                    <a:spLocks/>
                  </p:cNvSpPr>
                  <p:nvPr/>
                </p:nvSpPr>
                <p:spPr bwMode="auto">
                  <a:xfrm>
                    <a:off x="2853" y="1272"/>
                    <a:ext cx="106" cy="78"/>
                  </a:xfrm>
                  <a:custGeom>
                    <a:avLst/>
                    <a:gdLst>
                      <a:gd name="T0" fmla="*/ 105 w 122"/>
                      <a:gd name="T1" fmla="*/ 77 h 78"/>
                      <a:gd name="T2" fmla="*/ 105 w 122"/>
                      <a:gd name="T3" fmla="*/ 0 h 78"/>
                      <a:gd name="T4" fmla="*/ 0 w 122"/>
                      <a:gd name="T5" fmla="*/ 0 h 78"/>
                      <a:gd name="T6" fmla="*/ 0 w 122"/>
                      <a:gd name="T7" fmla="*/ 77 h 78"/>
                      <a:gd name="T8" fmla="*/ 105 w 122"/>
                      <a:gd name="T9" fmla="*/ 77 h 7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22" h="78">
                        <a:moveTo>
                          <a:pt x="121" y="77"/>
                        </a:moveTo>
                        <a:lnTo>
                          <a:pt x="121" y="0"/>
                        </a:lnTo>
                        <a:lnTo>
                          <a:pt x="0" y="0"/>
                        </a:lnTo>
                        <a:lnTo>
                          <a:pt x="0" y="77"/>
                        </a:lnTo>
                        <a:lnTo>
                          <a:pt x="121" y="77"/>
                        </a:lnTo>
                      </a:path>
                    </a:pathLst>
                  </a:custGeom>
                  <a:solidFill>
                    <a:srgbClr val="00DFCA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299" name="Freeform 1172"/>
                  <p:cNvSpPr>
                    <a:spLocks/>
                  </p:cNvSpPr>
                  <p:nvPr/>
                </p:nvSpPr>
                <p:spPr bwMode="auto">
                  <a:xfrm>
                    <a:off x="2853" y="1230"/>
                    <a:ext cx="143" cy="43"/>
                  </a:xfrm>
                  <a:custGeom>
                    <a:avLst/>
                    <a:gdLst>
                      <a:gd name="T0" fmla="*/ 142 w 165"/>
                      <a:gd name="T1" fmla="*/ 0 h 43"/>
                      <a:gd name="T2" fmla="*/ 105 w 165"/>
                      <a:gd name="T3" fmla="*/ 42 h 43"/>
                      <a:gd name="T4" fmla="*/ 0 w 165"/>
                      <a:gd name="T5" fmla="*/ 42 h 43"/>
                      <a:gd name="T6" fmla="*/ 36 w 165"/>
                      <a:gd name="T7" fmla="*/ 0 h 43"/>
                      <a:gd name="T8" fmla="*/ 142 w 165"/>
                      <a:gd name="T9" fmla="*/ 0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65" h="43">
                        <a:moveTo>
                          <a:pt x="164" y="0"/>
                        </a:moveTo>
                        <a:lnTo>
                          <a:pt x="121" y="42"/>
                        </a:lnTo>
                        <a:lnTo>
                          <a:pt x="0" y="42"/>
                        </a:lnTo>
                        <a:lnTo>
                          <a:pt x="42" y="0"/>
                        </a:lnTo>
                        <a:lnTo>
                          <a:pt x="164" y="0"/>
                        </a:lnTo>
                      </a:path>
                    </a:pathLst>
                  </a:custGeom>
                  <a:solidFill>
                    <a:srgbClr val="00A596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0" name="Freeform 1173"/>
                  <p:cNvSpPr>
                    <a:spLocks/>
                  </p:cNvSpPr>
                  <p:nvPr/>
                </p:nvSpPr>
                <p:spPr bwMode="auto">
                  <a:xfrm>
                    <a:off x="3153" y="1182"/>
                    <a:ext cx="38" cy="168"/>
                  </a:xfrm>
                  <a:custGeom>
                    <a:avLst/>
                    <a:gdLst>
                      <a:gd name="T0" fmla="*/ 37 w 43"/>
                      <a:gd name="T1" fmla="*/ 124 h 168"/>
                      <a:gd name="T2" fmla="*/ 37 w 43"/>
                      <a:gd name="T3" fmla="*/ 0 h 168"/>
                      <a:gd name="T4" fmla="*/ 0 w 43"/>
                      <a:gd name="T5" fmla="*/ 42 h 168"/>
                      <a:gd name="T6" fmla="*/ 0 w 43"/>
                      <a:gd name="T7" fmla="*/ 167 h 168"/>
                      <a:gd name="T8" fmla="*/ 37 w 43"/>
                      <a:gd name="T9" fmla="*/ 124 h 16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3" h="168">
                        <a:moveTo>
                          <a:pt x="42" y="124"/>
                        </a:moveTo>
                        <a:lnTo>
                          <a:pt x="42" y="0"/>
                        </a:lnTo>
                        <a:lnTo>
                          <a:pt x="0" y="42"/>
                        </a:lnTo>
                        <a:lnTo>
                          <a:pt x="0" y="167"/>
                        </a:lnTo>
                        <a:lnTo>
                          <a:pt x="42" y="124"/>
                        </a:lnTo>
                      </a:path>
                    </a:pathLst>
                  </a:custGeom>
                  <a:solidFill>
                    <a:srgbClr val="006F65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1" name="Freeform 1174"/>
                  <p:cNvSpPr>
                    <a:spLocks/>
                  </p:cNvSpPr>
                  <p:nvPr/>
                </p:nvSpPr>
                <p:spPr bwMode="auto">
                  <a:xfrm>
                    <a:off x="3048" y="1225"/>
                    <a:ext cx="106" cy="125"/>
                  </a:xfrm>
                  <a:custGeom>
                    <a:avLst/>
                    <a:gdLst>
                      <a:gd name="T0" fmla="*/ 105 w 122"/>
                      <a:gd name="T1" fmla="*/ 124 h 125"/>
                      <a:gd name="T2" fmla="*/ 105 w 122"/>
                      <a:gd name="T3" fmla="*/ 0 h 125"/>
                      <a:gd name="T4" fmla="*/ 0 w 122"/>
                      <a:gd name="T5" fmla="*/ 0 h 125"/>
                      <a:gd name="T6" fmla="*/ 0 w 122"/>
                      <a:gd name="T7" fmla="*/ 124 h 125"/>
                      <a:gd name="T8" fmla="*/ 105 w 122"/>
                      <a:gd name="T9" fmla="*/ 124 h 12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22" h="125">
                        <a:moveTo>
                          <a:pt x="121" y="124"/>
                        </a:moveTo>
                        <a:lnTo>
                          <a:pt x="121" y="0"/>
                        </a:lnTo>
                        <a:lnTo>
                          <a:pt x="0" y="0"/>
                        </a:lnTo>
                        <a:lnTo>
                          <a:pt x="0" y="124"/>
                        </a:lnTo>
                        <a:lnTo>
                          <a:pt x="121" y="124"/>
                        </a:lnTo>
                      </a:path>
                    </a:pathLst>
                  </a:custGeom>
                  <a:solidFill>
                    <a:srgbClr val="00DFCA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2" name="Freeform 1175"/>
                  <p:cNvSpPr>
                    <a:spLocks/>
                  </p:cNvSpPr>
                  <p:nvPr/>
                </p:nvSpPr>
                <p:spPr bwMode="auto">
                  <a:xfrm>
                    <a:off x="3048" y="1182"/>
                    <a:ext cx="143" cy="44"/>
                  </a:xfrm>
                  <a:custGeom>
                    <a:avLst/>
                    <a:gdLst>
                      <a:gd name="T0" fmla="*/ 142 w 164"/>
                      <a:gd name="T1" fmla="*/ 0 h 44"/>
                      <a:gd name="T2" fmla="*/ 105 w 164"/>
                      <a:gd name="T3" fmla="*/ 43 h 44"/>
                      <a:gd name="T4" fmla="*/ 0 w 164"/>
                      <a:gd name="T5" fmla="*/ 43 h 44"/>
                      <a:gd name="T6" fmla="*/ 35 w 164"/>
                      <a:gd name="T7" fmla="*/ 0 h 44"/>
                      <a:gd name="T8" fmla="*/ 142 w 164"/>
                      <a:gd name="T9" fmla="*/ 0 h 4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64" h="44">
                        <a:moveTo>
                          <a:pt x="163" y="0"/>
                        </a:moveTo>
                        <a:lnTo>
                          <a:pt x="120" y="43"/>
                        </a:lnTo>
                        <a:lnTo>
                          <a:pt x="0" y="43"/>
                        </a:lnTo>
                        <a:lnTo>
                          <a:pt x="40" y="0"/>
                        </a:lnTo>
                        <a:lnTo>
                          <a:pt x="163" y="0"/>
                        </a:lnTo>
                      </a:path>
                    </a:pathLst>
                  </a:custGeom>
                  <a:solidFill>
                    <a:srgbClr val="00A596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3" name="Freeform 1176"/>
                  <p:cNvSpPr>
                    <a:spLocks/>
                  </p:cNvSpPr>
                  <p:nvPr/>
                </p:nvSpPr>
                <p:spPr bwMode="auto">
                  <a:xfrm>
                    <a:off x="3347" y="1059"/>
                    <a:ext cx="39" cy="291"/>
                  </a:xfrm>
                  <a:custGeom>
                    <a:avLst/>
                    <a:gdLst>
                      <a:gd name="T0" fmla="*/ 38 w 44"/>
                      <a:gd name="T1" fmla="*/ 247 h 291"/>
                      <a:gd name="T2" fmla="*/ 38 w 44"/>
                      <a:gd name="T3" fmla="*/ 0 h 291"/>
                      <a:gd name="T4" fmla="*/ 0 w 44"/>
                      <a:gd name="T5" fmla="*/ 41 h 291"/>
                      <a:gd name="T6" fmla="*/ 0 w 44"/>
                      <a:gd name="T7" fmla="*/ 290 h 291"/>
                      <a:gd name="T8" fmla="*/ 38 w 44"/>
                      <a:gd name="T9" fmla="*/ 247 h 2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4" h="291">
                        <a:moveTo>
                          <a:pt x="43" y="247"/>
                        </a:moveTo>
                        <a:lnTo>
                          <a:pt x="43" y="0"/>
                        </a:lnTo>
                        <a:lnTo>
                          <a:pt x="0" y="41"/>
                        </a:lnTo>
                        <a:lnTo>
                          <a:pt x="0" y="290"/>
                        </a:lnTo>
                        <a:lnTo>
                          <a:pt x="43" y="247"/>
                        </a:lnTo>
                      </a:path>
                    </a:pathLst>
                  </a:custGeom>
                  <a:solidFill>
                    <a:srgbClr val="006F65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4" name="Freeform 1177"/>
                  <p:cNvSpPr>
                    <a:spLocks/>
                  </p:cNvSpPr>
                  <p:nvPr/>
                </p:nvSpPr>
                <p:spPr bwMode="auto">
                  <a:xfrm>
                    <a:off x="3241" y="1100"/>
                    <a:ext cx="107" cy="250"/>
                  </a:xfrm>
                  <a:custGeom>
                    <a:avLst/>
                    <a:gdLst>
                      <a:gd name="T0" fmla="*/ 106 w 123"/>
                      <a:gd name="T1" fmla="*/ 249 h 250"/>
                      <a:gd name="T2" fmla="*/ 106 w 123"/>
                      <a:gd name="T3" fmla="*/ 0 h 250"/>
                      <a:gd name="T4" fmla="*/ 0 w 123"/>
                      <a:gd name="T5" fmla="*/ 0 h 250"/>
                      <a:gd name="T6" fmla="*/ 0 w 123"/>
                      <a:gd name="T7" fmla="*/ 249 h 250"/>
                      <a:gd name="T8" fmla="*/ 106 w 123"/>
                      <a:gd name="T9" fmla="*/ 249 h 25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23" h="250">
                        <a:moveTo>
                          <a:pt x="122" y="249"/>
                        </a:moveTo>
                        <a:lnTo>
                          <a:pt x="122" y="0"/>
                        </a:lnTo>
                        <a:lnTo>
                          <a:pt x="0" y="0"/>
                        </a:lnTo>
                        <a:lnTo>
                          <a:pt x="0" y="249"/>
                        </a:lnTo>
                        <a:lnTo>
                          <a:pt x="122" y="249"/>
                        </a:lnTo>
                      </a:path>
                    </a:pathLst>
                  </a:custGeom>
                  <a:solidFill>
                    <a:srgbClr val="00DFCA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5" name="Freeform 1178"/>
                  <p:cNvSpPr>
                    <a:spLocks/>
                  </p:cNvSpPr>
                  <p:nvPr/>
                </p:nvSpPr>
                <p:spPr bwMode="auto">
                  <a:xfrm>
                    <a:off x="3241" y="1059"/>
                    <a:ext cx="145" cy="42"/>
                  </a:xfrm>
                  <a:custGeom>
                    <a:avLst/>
                    <a:gdLst>
                      <a:gd name="T0" fmla="*/ 144 w 166"/>
                      <a:gd name="T1" fmla="*/ 0 h 42"/>
                      <a:gd name="T2" fmla="*/ 107 w 166"/>
                      <a:gd name="T3" fmla="*/ 41 h 42"/>
                      <a:gd name="T4" fmla="*/ 0 w 166"/>
                      <a:gd name="T5" fmla="*/ 41 h 42"/>
                      <a:gd name="T6" fmla="*/ 37 w 166"/>
                      <a:gd name="T7" fmla="*/ 0 h 42"/>
                      <a:gd name="T8" fmla="*/ 144 w 166"/>
                      <a:gd name="T9" fmla="*/ 0 h 4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66" h="42">
                        <a:moveTo>
                          <a:pt x="165" y="0"/>
                        </a:moveTo>
                        <a:lnTo>
                          <a:pt x="122" y="41"/>
                        </a:lnTo>
                        <a:lnTo>
                          <a:pt x="0" y="41"/>
                        </a:lnTo>
                        <a:lnTo>
                          <a:pt x="42" y="0"/>
                        </a:lnTo>
                        <a:lnTo>
                          <a:pt x="165" y="0"/>
                        </a:lnTo>
                      </a:path>
                    </a:pathLst>
                  </a:custGeom>
                  <a:solidFill>
                    <a:srgbClr val="00A596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6" name="Freeform 1179"/>
                  <p:cNvSpPr>
                    <a:spLocks/>
                  </p:cNvSpPr>
                  <p:nvPr/>
                </p:nvSpPr>
                <p:spPr bwMode="auto">
                  <a:xfrm>
                    <a:off x="3543" y="934"/>
                    <a:ext cx="35" cy="416"/>
                  </a:xfrm>
                  <a:custGeom>
                    <a:avLst/>
                    <a:gdLst>
                      <a:gd name="T0" fmla="*/ 34 w 41"/>
                      <a:gd name="T1" fmla="*/ 372 h 416"/>
                      <a:gd name="T2" fmla="*/ 34 w 41"/>
                      <a:gd name="T3" fmla="*/ 0 h 416"/>
                      <a:gd name="T4" fmla="*/ 0 w 41"/>
                      <a:gd name="T5" fmla="*/ 41 h 416"/>
                      <a:gd name="T6" fmla="*/ 0 w 41"/>
                      <a:gd name="T7" fmla="*/ 415 h 416"/>
                      <a:gd name="T8" fmla="*/ 34 w 41"/>
                      <a:gd name="T9" fmla="*/ 372 h 416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1" h="416">
                        <a:moveTo>
                          <a:pt x="40" y="372"/>
                        </a:moveTo>
                        <a:lnTo>
                          <a:pt x="40" y="0"/>
                        </a:lnTo>
                        <a:lnTo>
                          <a:pt x="0" y="41"/>
                        </a:lnTo>
                        <a:lnTo>
                          <a:pt x="0" y="415"/>
                        </a:lnTo>
                        <a:lnTo>
                          <a:pt x="40" y="372"/>
                        </a:lnTo>
                      </a:path>
                    </a:pathLst>
                  </a:custGeom>
                  <a:solidFill>
                    <a:srgbClr val="006F65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7" name="Freeform 1180"/>
                  <p:cNvSpPr>
                    <a:spLocks/>
                  </p:cNvSpPr>
                  <p:nvPr/>
                </p:nvSpPr>
                <p:spPr bwMode="auto">
                  <a:xfrm>
                    <a:off x="3435" y="976"/>
                    <a:ext cx="108" cy="374"/>
                  </a:xfrm>
                  <a:custGeom>
                    <a:avLst/>
                    <a:gdLst>
                      <a:gd name="T0" fmla="*/ 107 w 124"/>
                      <a:gd name="T1" fmla="*/ 373 h 374"/>
                      <a:gd name="T2" fmla="*/ 107 w 124"/>
                      <a:gd name="T3" fmla="*/ 0 h 374"/>
                      <a:gd name="T4" fmla="*/ 0 w 124"/>
                      <a:gd name="T5" fmla="*/ 0 h 374"/>
                      <a:gd name="T6" fmla="*/ 0 w 124"/>
                      <a:gd name="T7" fmla="*/ 373 h 374"/>
                      <a:gd name="T8" fmla="*/ 107 w 124"/>
                      <a:gd name="T9" fmla="*/ 373 h 37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24" h="374">
                        <a:moveTo>
                          <a:pt x="123" y="373"/>
                        </a:moveTo>
                        <a:lnTo>
                          <a:pt x="123" y="0"/>
                        </a:lnTo>
                        <a:lnTo>
                          <a:pt x="0" y="0"/>
                        </a:lnTo>
                        <a:lnTo>
                          <a:pt x="0" y="373"/>
                        </a:lnTo>
                        <a:lnTo>
                          <a:pt x="123" y="373"/>
                        </a:lnTo>
                      </a:path>
                    </a:pathLst>
                  </a:custGeom>
                  <a:solidFill>
                    <a:srgbClr val="00DFCA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8" name="Freeform 1181"/>
                  <p:cNvSpPr>
                    <a:spLocks/>
                  </p:cNvSpPr>
                  <p:nvPr/>
                </p:nvSpPr>
                <p:spPr bwMode="auto">
                  <a:xfrm>
                    <a:off x="3435" y="934"/>
                    <a:ext cx="143" cy="43"/>
                  </a:xfrm>
                  <a:custGeom>
                    <a:avLst/>
                    <a:gdLst>
                      <a:gd name="T0" fmla="*/ 142 w 164"/>
                      <a:gd name="T1" fmla="*/ 0 h 43"/>
                      <a:gd name="T2" fmla="*/ 106 w 164"/>
                      <a:gd name="T3" fmla="*/ 42 h 43"/>
                      <a:gd name="T4" fmla="*/ 0 w 164"/>
                      <a:gd name="T5" fmla="*/ 42 h 43"/>
                      <a:gd name="T6" fmla="*/ 37 w 164"/>
                      <a:gd name="T7" fmla="*/ 0 h 43"/>
                      <a:gd name="T8" fmla="*/ 142 w 164"/>
                      <a:gd name="T9" fmla="*/ 0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64" h="43">
                        <a:moveTo>
                          <a:pt x="163" y="0"/>
                        </a:moveTo>
                        <a:lnTo>
                          <a:pt x="122" y="42"/>
                        </a:lnTo>
                        <a:lnTo>
                          <a:pt x="0" y="42"/>
                        </a:lnTo>
                        <a:lnTo>
                          <a:pt x="42" y="0"/>
                        </a:lnTo>
                        <a:lnTo>
                          <a:pt x="163" y="0"/>
                        </a:lnTo>
                      </a:path>
                    </a:pathLst>
                  </a:custGeom>
                  <a:solidFill>
                    <a:srgbClr val="00A596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09" name="Freeform 1182"/>
                  <p:cNvSpPr>
                    <a:spLocks/>
                  </p:cNvSpPr>
                  <p:nvPr/>
                </p:nvSpPr>
                <p:spPr bwMode="auto">
                  <a:xfrm>
                    <a:off x="3735" y="810"/>
                    <a:ext cx="38" cy="540"/>
                  </a:xfrm>
                  <a:custGeom>
                    <a:avLst/>
                    <a:gdLst>
                      <a:gd name="T0" fmla="*/ 37 w 44"/>
                      <a:gd name="T1" fmla="*/ 496 h 540"/>
                      <a:gd name="T2" fmla="*/ 37 w 44"/>
                      <a:gd name="T3" fmla="*/ 0 h 540"/>
                      <a:gd name="T4" fmla="*/ 0 w 44"/>
                      <a:gd name="T5" fmla="*/ 42 h 540"/>
                      <a:gd name="T6" fmla="*/ 0 w 44"/>
                      <a:gd name="T7" fmla="*/ 539 h 540"/>
                      <a:gd name="T8" fmla="*/ 37 w 44"/>
                      <a:gd name="T9" fmla="*/ 496 h 54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4" h="540">
                        <a:moveTo>
                          <a:pt x="43" y="496"/>
                        </a:moveTo>
                        <a:lnTo>
                          <a:pt x="43" y="0"/>
                        </a:lnTo>
                        <a:lnTo>
                          <a:pt x="0" y="42"/>
                        </a:lnTo>
                        <a:lnTo>
                          <a:pt x="0" y="539"/>
                        </a:lnTo>
                        <a:lnTo>
                          <a:pt x="43" y="496"/>
                        </a:lnTo>
                      </a:path>
                    </a:pathLst>
                  </a:custGeom>
                  <a:solidFill>
                    <a:srgbClr val="006F65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10" name="Freeform 1183"/>
                  <p:cNvSpPr>
                    <a:spLocks/>
                  </p:cNvSpPr>
                  <p:nvPr/>
                </p:nvSpPr>
                <p:spPr bwMode="auto">
                  <a:xfrm>
                    <a:off x="3631" y="852"/>
                    <a:ext cx="105" cy="498"/>
                  </a:xfrm>
                  <a:custGeom>
                    <a:avLst/>
                    <a:gdLst>
                      <a:gd name="T0" fmla="*/ 104 w 121"/>
                      <a:gd name="T1" fmla="*/ 497 h 498"/>
                      <a:gd name="T2" fmla="*/ 104 w 121"/>
                      <a:gd name="T3" fmla="*/ 0 h 498"/>
                      <a:gd name="T4" fmla="*/ 0 w 121"/>
                      <a:gd name="T5" fmla="*/ 0 h 498"/>
                      <a:gd name="T6" fmla="*/ 0 w 121"/>
                      <a:gd name="T7" fmla="*/ 497 h 498"/>
                      <a:gd name="T8" fmla="*/ 104 w 121"/>
                      <a:gd name="T9" fmla="*/ 497 h 49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21" h="498">
                        <a:moveTo>
                          <a:pt x="120" y="497"/>
                        </a:moveTo>
                        <a:lnTo>
                          <a:pt x="120" y="0"/>
                        </a:lnTo>
                        <a:lnTo>
                          <a:pt x="0" y="0"/>
                        </a:lnTo>
                        <a:lnTo>
                          <a:pt x="0" y="497"/>
                        </a:lnTo>
                        <a:lnTo>
                          <a:pt x="120" y="497"/>
                        </a:lnTo>
                      </a:path>
                    </a:pathLst>
                  </a:custGeom>
                  <a:solidFill>
                    <a:srgbClr val="00DFCA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11" name="Freeform 1184"/>
                  <p:cNvSpPr>
                    <a:spLocks/>
                  </p:cNvSpPr>
                  <p:nvPr/>
                </p:nvSpPr>
                <p:spPr bwMode="auto">
                  <a:xfrm>
                    <a:off x="3631" y="810"/>
                    <a:ext cx="142" cy="43"/>
                  </a:xfrm>
                  <a:custGeom>
                    <a:avLst/>
                    <a:gdLst>
                      <a:gd name="T0" fmla="*/ 141 w 164"/>
                      <a:gd name="T1" fmla="*/ 0 h 43"/>
                      <a:gd name="T2" fmla="*/ 104 w 164"/>
                      <a:gd name="T3" fmla="*/ 42 h 43"/>
                      <a:gd name="T4" fmla="*/ 0 w 164"/>
                      <a:gd name="T5" fmla="*/ 42 h 43"/>
                      <a:gd name="T6" fmla="*/ 36 w 164"/>
                      <a:gd name="T7" fmla="*/ 0 h 43"/>
                      <a:gd name="T8" fmla="*/ 141 w 164"/>
                      <a:gd name="T9" fmla="*/ 0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64" h="43">
                        <a:moveTo>
                          <a:pt x="163" y="0"/>
                        </a:moveTo>
                        <a:lnTo>
                          <a:pt x="120" y="42"/>
                        </a:lnTo>
                        <a:lnTo>
                          <a:pt x="0" y="42"/>
                        </a:lnTo>
                        <a:lnTo>
                          <a:pt x="42" y="0"/>
                        </a:lnTo>
                        <a:lnTo>
                          <a:pt x="163" y="0"/>
                        </a:lnTo>
                      </a:path>
                    </a:pathLst>
                  </a:custGeom>
                  <a:solidFill>
                    <a:srgbClr val="00A596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12" name="Line 1185"/>
                  <p:cNvSpPr>
                    <a:spLocks noChangeShapeType="1"/>
                  </p:cNvSpPr>
                  <p:nvPr/>
                </p:nvSpPr>
                <p:spPr bwMode="auto">
                  <a:xfrm>
                    <a:off x="2809" y="1349"/>
                    <a:ext cx="97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66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13" name="Line 1186"/>
                  <p:cNvSpPr>
                    <a:spLocks noChangeShapeType="1"/>
                  </p:cNvSpPr>
                  <p:nvPr/>
                </p:nvSpPr>
                <p:spPr bwMode="auto">
                  <a:xfrm>
                    <a:off x="3781" y="1349"/>
                    <a:ext cx="0" cy="7"/>
                  </a:xfrm>
                  <a:prstGeom prst="line">
                    <a:avLst/>
                  </a:prstGeom>
                  <a:noFill/>
                  <a:ln w="12700">
                    <a:solidFill>
                      <a:srgbClr val="FAFD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276" name="Group 1187"/>
            <p:cNvGrpSpPr>
              <a:grpSpLocks/>
            </p:cNvGrpSpPr>
            <p:nvPr/>
          </p:nvGrpSpPr>
          <p:grpSpPr bwMode="auto">
            <a:xfrm>
              <a:off x="3206" y="980"/>
              <a:ext cx="1706" cy="796"/>
              <a:chOff x="3124" y="873"/>
              <a:chExt cx="1904" cy="866"/>
            </a:xfrm>
          </p:grpSpPr>
          <p:sp>
            <p:nvSpPr>
              <p:cNvPr id="11277" name="Line 1188"/>
              <p:cNvSpPr>
                <a:spLocks noChangeShapeType="1"/>
              </p:cNvSpPr>
              <p:nvPr/>
            </p:nvSpPr>
            <p:spPr bwMode="auto">
              <a:xfrm flipV="1">
                <a:off x="4072" y="1464"/>
                <a:ext cx="0" cy="275"/>
              </a:xfrm>
              <a:prstGeom prst="line">
                <a:avLst/>
              </a:prstGeom>
              <a:noFill/>
              <a:ln w="50800">
                <a:solidFill>
                  <a:srgbClr val="000066"/>
                </a:solidFill>
                <a:round/>
                <a:headEnd type="none" w="sm" len="sm"/>
                <a:tailEnd type="stealth" w="med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78" name="Rectangle 1189"/>
              <p:cNvSpPr>
                <a:spLocks noChangeArrowheads="1"/>
              </p:cNvSpPr>
              <p:nvPr/>
            </p:nvSpPr>
            <p:spPr bwMode="auto">
              <a:xfrm>
                <a:off x="3124" y="873"/>
                <a:ext cx="1904" cy="5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84992" tIns="42497" rIns="84992" bIns="42497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sz="2215" b="1">
                    <a:solidFill>
                      <a:schemeClr val="folHlink"/>
                    </a:solidFill>
                  </a:rPr>
                  <a:t>Reporting, OLAP,</a:t>
                </a:r>
              </a:p>
              <a:p>
                <a:pPr algn="ctr"/>
                <a:r>
                  <a:rPr lang="en-US" sz="2215" b="1">
                    <a:solidFill>
                      <a:schemeClr val="folHlink"/>
                    </a:solidFill>
                  </a:rPr>
                  <a:t>Data Mining</a:t>
                </a:r>
                <a:endParaRPr lang="en-US" sz="2215" b="1">
                  <a:solidFill>
                    <a:srgbClr val="000066"/>
                  </a:solidFill>
                </a:endParaRPr>
              </a:p>
            </p:txBody>
          </p:sp>
        </p:grpSp>
      </p:grpSp>
      <p:sp>
        <p:nvSpPr>
          <p:cNvPr id="148646" name="Rectangle 1190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de-DE" smtClean="0"/>
              <a:t>Data Warehouse Architecture</a:t>
            </a:r>
          </a:p>
        </p:txBody>
      </p:sp>
    </p:spTree>
    <p:extLst>
      <p:ext uri="{BB962C8B-B14F-4D97-AF65-F5344CB8AC3E}">
        <p14:creationId xmlns:p14="http://schemas.microsoft.com/office/powerpoint/2010/main" val="194491493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8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8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8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Classification of Tools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smtClean="0"/>
              <a:t>Frontend Tools</a:t>
            </a:r>
          </a:p>
          <a:p>
            <a:pPr eaLnBrk="1" hangingPunct="1"/>
            <a:r>
              <a:rPr lang="de-DE" smtClean="0"/>
              <a:t>Data Storage Tools (Databases)</a:t>
            </a:r>
          </a:p>
          <a:p>
            <a:pPr eaLnBrk="1" hangingPunct="1"/>
            <a:r>
              <a:rPr lang="de-DE" smtClean="0"/>
              <a:t>ETL Tools</a:t>
            </a:r>
          </a:p>
          <a:p>
            <a:pPr lvl="1" eaLnBrk="1" hangingPunct="1"/>
            <a:r>
              <a:rPr lang="de-DE" smtClean="0"/>
              <a:t>Extraction</a:t>
            </a:r>
          </a:p>
          <a:p>
            <a:pPr lvl="1" eaLnBrk="1" hangingPunct="1"/>
            <a:r>
              <a:rPr lang="de-DE" smtClean="0"/>
              <a:t>Transformation</a:t>
            </a:r>
          </a:p>
          <a:p>
            <a:pPr lvl="1" eaLnBrk="1" hangingPunct="1"/>
            <a:r>
              <a:rPr lang="de-DE" smtClean="0"/>
              <a:t>Loading</a:t>
            </a:r>
          </a:p>
          <a:p>
            <a:pPr eaLnBrk="1" hangingPunct="1"/>
            <a:r>
              <a:rPr lang="de-DE" smtClean="0"/>
              <a:t>Repository Systems</a:t>
            </a:r>
          </a:p>
          <a:p>
            <a:pPr lvl="1" eaLnBrk="1" hangingPunct="1"/>
            <a:r>
              <a:rPr lang="de-DE" smtClean="0"/>
              <a:t>Metadata Storage</a:t>
            </a:r>
          </a:p>
        </p:txBody>
      </p:sp>
    </p:spTree>
    <p:extLst>
      <p:ext uri="{BB962C8B-B14F-4D97-AF65-F5344CB8AC3E}">
        <p14:creationId xmlns:p14="http://schemas.microsoft.com/office/powerpoint/2010/main" val="145842581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Repository Systems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sz="1846"/>
              <a:t>Manage Different Kinds of Metadata</a:t>
            </a:r>
          </a:p>
          <a:p>
            <a:pPr lvl="1" eaLnBrk="1" hangingPunct="1"/>
            <a:r>
              <a:rPr lang="de-DE" sz="1477"/>
              <a:t>Business Metadata</a:t>
            </a:r>
          </a:p>
          <a:p>
            <a:pPr lvl="2" eaLnBrk="1" hangingPunct="1"/>
            <a:r>
              <a:rPr lang="de-DE" sz="1477"/>
              <a:t>E.g. How is revenue computed</a:t>
            </a:r>
          </a:p>
          <a:p>
            <a:pPr lvl="1" eaLnBrk="1" hangingPunct="1"/>
            <a:r>
              <a:rPr lang="de-DE" sz="1477"/>
              <a:t>Technical Metadata</a:t>
            </a:r>
          </a:p>
          <a:p>
            <a:pPr lvl="2" eaLnBrk="1" hangingPunct="1"/>
            <a:r>
              <a:rPr lang="de-DE" sz="1477"/>
              <a:t>When was data last loaded from which system</a:t>
            </a:r>
          </a:p>
          <a:p>
            <a:pPr lvl="2" eaLnBrk="1" hangingPunct="1"/>
            <a:r>
              <a:rPr lang="de-DE" sz="1477"/>
              <a:t>Data model for OLTP and OLAP databases</a:t>
            </a:r>
          </a:p>
          <a:p>
            <a:pPr eaLnBrk="1" hangingPunct="1"/>
            <a:r>
              <a:rPr lang="de-DE" sz="1846"/>
              <a:t>Functionality</a:t>
            </a:r>
          </a:p>
          <a:p>
            <a:pPr lvl="1" eaLnBrk="1" hangingPunct="1"/>
            <a:r>
              <a:rPr lang="de-DE" sz="1477"/>
              <a:t>Communication ‚hub‘ for different tools</a:t>
            </a:r>
          </a:p>
          <a:p>
            <a:pPr lvl="1" eaLnBrk="1" hangingPunct="1"/>
            <a:r>
              <a:rPr lang="de-DE" sz="1477"/>
              <a:t>Guides user exploration</a:t>
            </a:r>
          </a:p>
          <a:p>
            <a:pPr lvl="1" eaLnBrk="1" hangingPunct="1"/>
            <a:r>
              <a:rPr lang="de-DE" sz="1477"/>
              <a:t>Guides development process</a:t>
            </a:r>
          </a:p>
          <a:p>
            <a:pPr lvl="1" eaLnBrk="1" hangingPunct="1"/>
            <a:r>
              <a:rPr lang="de-DE" sz="1477"/>
              <a:t>Impact analysis</a:t>
            </a:r>
          </a:p>
          <a:p>
            <a:pPr eaLnBrk="1" hangingPunct="1"/>
            <a:r>
              <a:rPr lang="de-DE" sz="1846"/>
              <a:t>E.g. Viasoft Rochade, Softlab Enabler,...</a:t>
            </a:r>
          </a:p>
        </p:txBody>
      </p:sp>
    </p:spTree>
    <p:extLst>
      <p:ext uri="{BB962C8B-B14F-4D97-AF65-F5344CB8AC3E}">
        <p14:creationId xmlns:p14="http://schemas.microsoft.com/office/powerpoint/2010/main" val="43594594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ETL Tools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sz="1846"/>
              <a:t>Extraction: Range of Supported Data Sources</a:t>
            </a:r>
          </a:p>
          <a:p>
            <a:pPr lvl="1" eaLnBrk="1" hangingPunct="1"/>
            <a:r>
              <a:rPr lang="de-DE" sz="1477"/>
              <a:t>Mainframe legacy databases</a:t>
            </a:r>
          </a:p>
          <a:p>
            <a:pPr lvl="1" eaLnBrk="1" hangingPunct="1"/>
            <a:r>
              <a:rPr lang="de-DE" sz="1477"/>
              <a:t>COBOL Files</a:t>
            </a:r>
          </a:p>
          <a:p>
            <a:pPr lvl="1" eaLnBrk="1" hangingPunct="1"/>
            <a:r>
              <a:rPr lang="de-DE" sz="1477"/>
              <a:t>Relational Databases</a:t>
            </a:r>
          </a:p>
          <a:p>
            <a:pPr lvl="1" eaLnBrk="1" hangingPunct="1"/>
            <a:r>
              <a:rPr lang="de-DE" sz="1477"/>
              <a:t>Filebased data storage (Excel, Word,XML,...)</a:t>
            </a:r>
          </a:p>
          <a:p>
            <a:pPr eaLnBrk="1" hangingPunct="1"/>
            <a:r>
              <a:rPr lang="de-DE" sz="1846"/>
              <a:t>Transformation</a:t>
            </a:r>
          </a:p>
          <a:p>
            <a:pPr lvl="1" eaLnBrk="1" hangingPunct="1"/>
            <a:r>
              <a:rPr lang="de-DE" sz="1477"/>
              <a:t>(Graphical) Specification of Transformation Rules (Expressive Power)</a:t>
            </a:r>
          </a:p>
          <a:p>
            <a:pPr eaLnBrk="1" hangingPunct="1"/>
            <a:r>
              <a:rPr lang="de-DE" sz="1846"/>
              <a:t>Loading</a:t>
            </a:r>
          </a:p>
          <a:p>
            <a:pPr lvl="1" eaLnBrk="1" hangingPunct="1"/>
            <a:r>
              <a:rPr lang="de-DE" sz="1477"/>
              <a:t>Ability to use database features (e.g. bulk loading)</a:t>
            </a:r>
          </a:p>
          <a:p>
            <a:pPr eaLnBrk="1" hangingPunct="1"/>
            <a:r>
              <a:rPr lang="de-DE" sz="1846"/>
              <a:t>Process Management</a:t>
            </a:r>
          </a:p>
          <a:p>
            <a:pPr lvl="1" eaLnBrk="1" hangingPunct="1"/>
            <a:r>
              <a:rPr lang="de-DE" sz="1477"/>
              <a:t>Scheduling, Monitoring, Error Handling</a:t>
            </a:r>
          </a:p>
          <a:p>
            <a:pPr eaLnBrk="1" hangingPunct="1"/>
            <a:r>
              <a:rPr lang="de-DE" sz="1846"/>
              <a:t>Informatica PowerMart, Hummingbird Genio, Acta...</a:t>
            </a:r>
          </a:p>
        </p:txBody>
      </p:sp>
    </p:spTree>
    <p:extLst>
      <p:ext uri="{BB962C8B-B14F-4D97-AF65-F5344CB8AC3E}">
        <p14:creationId xmlns:p14="http://schemas.microsoft.com/office/powerpoint/2010/main" val="136708701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Databases for DW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smtClean="0"/>
              <a:t>Special Indexing Techniques</a:t>
            </a:r>
          </a:p>
          <a:p>
            <a:pPr lvl="1" eaLnBrk="1" hangingPunct="1"/>
            <a:r>
              <a:rPr lang="de-DE" smtClean="0"/>
              <a:t>Multidimensional Indexes</a:t>
            </a:r>
          </a:p>
          <a:p>
            <a:pPr lvl="1" eaLnBrk="1" hangingPunct="1"/>
            <a:r>
              <a:rPr lang="de-DE" smtClean="0"/>
              <a:t>Bitmap Indexes</a:t>
            </a:r>
          </a:p>
          <a:p>
            <a:pPr lvl="1" eaLnBrk="1" hangingPunct="1"/>
            <a:r>
              <a:rPr lang="de-DE" smtClean="0"/>
              <a:t>Foreign Column Indexes</a:t>
            </a:r>
          </a:p>
          <a:p>
            <a:pPr eaLnBrk="1" hangingPunct="1"/>
            <a:r>
              <a:rPr lang="de-DE" smtClean="0"/>
              <a:t>Support for Materialized Views (Preaggregation)</a:t>
            </a:r>
          </a:p>
          <a:p>
            <a:pPr eaLnBrk="1" hangingPunct="1"/>
            <a:r>
              <a:rPr lang="de-DE" smtClean="0"/>
              <a:t>Special Analytical Capabilities (e.g. SQL Extensions)</a:t>
            </a:r>
          </a:p>
          <a:p>
            <a:pPr lvl="1" eaLnBrk="1" hangingPunct="1"/>
            <a:r>
              <a:rPr lang="de-DE" smtClean="0"/>
              <a:t>Top N</a:t>
            </a:r>
          </a:p>
          <a:p>
            <a:pPr lvl="1" eaLnBrk="1" hangingPunct="1"/>
            <a:r>
              <a:rPr lang="de-DE" smtClean="0"/>
              <a:t>Ranking</a:t>
            </a:r>
          </a:p>
          <a:p>
            <a:pPr eaLnBrk="1" hangingPunct="1"/>
            <a:r>
              <a:rPr lang="de-DE" smtClean="0"/>
              <a:t>Bulk Loading Capabilities</a:t>
            </a:r>
          </a:p>
          <a:p>
            <a:pPr lvl="1" eaLnBrk="1" hangingPunct="1"/>
            <a:r>
              <a:rPr lang="de-DE" smtClean="0"/>
              <a:t>Offline, No concurrency control</a:t>
            </a:r>
          </a:p>
        </p:txBody>
      </p:sp>
    </p:spTree>
    <p:extLst>
      <p:ext uri="{BB962C8B-B14F-4D97-AF65-F5344CB8AC3E}">
        <p14:creationId xmlns:p14="http://schemas.microsoft.com/office/powerpoint/2010/main" val="24520942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ChangeArrowheads="1"/>
          </p:cNvSpPr>
          <p:nvPr/>
        </p:nvSpPr>
        <p:spPr bwMode="ltGray">
          <a:xfrm>
            <a:off x="2826728" y="2414954"/>
            <a:ext cx="3430465" cy="71510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lIns="83077" tIns="43200" rIns="83077" bIns="43200" anchor="ctr"/>
          <a:lstStyle/>
          <a:p>
            <a:pPr algn="ctr" eaLnBrk="1" hangingPunct="1">
              <a:defRPr/>
            </a:pPr>
            <a:r>
              <a:rPr lang="en-US">
                <a:solidFill>
                  <a:srgbClr val="FEFF78"/>
                </a:solidFill>
              </a:rPr>
              <a:t>Reporting</a:t>
            </a: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ltGray">
          <a:xfrm>
            <a:off x="2826728" y="3201866"/>
            <a:ext cx="3430465" cy="71510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lIns="83077" tIns="43200" rIns="83077" bIns="43200" anchor="ctr"/>
          <a:lstStyle/>
          <a:p>
            <a:pPr algn="ctr" eaLnBrk="1" hangingPunct="1">
              <a:defRPr/>
            </a:pPr>
            <a:r>
              <a:rPr lang="en-US">
                <a:solidFill>
                  <a:srgbClr val="FEFF78"/>
                </a:solidFill>
              </a:rPr>
              <a:t>Interactive OLAP</a:t>
            </a:r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ltGray">
          <a:xfrm>
            <a:off x="2826728" y="3990243"/>
            <a:ext cx="3430465" cy="7151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47"/>
                  </a:outerShdw>
                </a:effectLst>
              </a14:hiddenEffects>
            </a:ext>
          </a:extLst>
        </p:spPr>
        <p:txBody>
          <a:bodyPr wrap="none" lIns="83077" tIns="43200" rIns="83077" bIns="432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215" i="1">
                <a:solidFill>
                  <a:srgbClr val="FEFF78"/>
                </a:solidFill>
              </a:rPr>
              <a:t>Ad hoc</a:t>
            </a:r>
            <a:r>
              <a:rPr lang="en-US" sz="2215">
                <a:solidFill>
                  <a:srgbClr val="FEFF78"/>
                </a:solidFill>
              </a:rPr>
              <a:t>-Queries</a:t>
            </a:r>
          </a:p>
        </p:txBody>
      </p:sp>
      <p:sp>
        <p:nvSpPr>
          <p:cNvPr id="139270" name="Rectangle 6"/>
          <p:cNvSpPr>
            <a:spLocks noChangeArrowheads="1"/>
          </p:cNvSpPr>
          <p:nvPr/>
        </p:nvSpPr>
        <p:spPr bwMode="ltGray">
          <a:xfrm>
            <a:off x="2826728" y="4778620"/>
            <a:ext cx="3430465" cy="71510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lIns="83077" tIns="43200" rIns="83077" bIns="43200" anchor="ctr"/>
          <a:lstStyle/>
          <a:p>
            <a:pPr algn="ctr" eaLnBrk="1" hangingPunct="1">
              <a:defRPr/>
            </a:pPr>
            <a:r>
              <a:rPr lang="en-US">
                <a:solidFill>
                  <a:srgbClr val="FEFF78"/>
                </a:solidFill>
              </a:rPr>
              <a:t>Data Mining</a:t>
            </a:r>
          </a:p>
        </p:txBody>
      </p:sp>
      <p:grpSp>
        <p:nvGrpSpPr>
          <p:cNvPr id="139271" name="Group 7"/>
          <p:cNvGrpSpPr>
            <a:grpSpLocks/>
          </p:cNvGrpSpPr>
          <p:nvPr/>
        </p:nvGrpSpPr>
        <p:grpSpPr bwMode="auto">
          <a:xfrm>
            <a:off x="706315" y="2167304"/>
            <a:ext cx="1831732" cy="3859823"/>
            <a:chOff x="482" y="1299"/>
            <a:chExt cx="1250" cy="2634"/>
          </a:xfrm>
        </p:grpSpPr>
        <p:sp>
          <p:nvSpPr>
            <p:cNvPr id="139272" name="AutoShape 8"/>
            <p:cNvSpPr>
              <a:spLocks noChangeArrowheads="1"/>
            </p:cNvSpPr>
            <p:nvPr/>
          </p:nvSpPr>
          <p:spPr bwMode="auto">
            <a:xfrm>
              <a:off x="515" y="1299"/>
              <a:ext cx="1134" cy="2308"/>
            </a:xfrm>
            <a:prstGeom prst="triangle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3568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prstShdw prst="shdw17" dist="17961" dir="2700000">
                <a:schemeClr val="tx1">
                  <a:gamma/>
                  <a:shade val="60000"/>
                  <a:invGamma/>
                </a:schemeClr>
              </a:prstShdw>
            </a:effectLst>
          </p:spPr>
          <p:txBody>
            <a:bodyPr wrap="none" lIns="83077" tIns="43200" rIns="83077" bIns="4320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9273" name="Text Box 9"/>
            <p:cNvSpPr txBox="1">
              <a:spLocks noChangeArrowheads="1"/>
            </p:cNvSpPr>
            <p:nvPr/>
          </p:nvSpPr>
          <p:spPr bwMode="auto">
            <a:xfrm>
              <a:off x="482" y="3699"/>
              <a:ext cx="1250" cy="23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83077" tIns="43200" rIns="83077" bIns="43200" anchor="ctr">
              <a:spAutoFit/>
            </a:bodyPr>
            <a:lstStyle/>
            <a:p>
              <a:pPr algn="ctr" eaLnBrk="1" hangingPunct="1">
                <a:defRPr/>
              </a:pPr>
              <a:r>
                <a:rPr lang="en-US" sz="1662"/>
                <a:t>Additional Benefit</a:t>
              </a:r>
            </a:p>
          </p:txBody>
        </p:sp>
      </p:grpSp>
      <p:grpSp>
        <p:nvGrpSpPr>
          <p:cNvPr id="139274" name="Group 10"/>
          <p:cNvGrpSpPr>
            <a:grpSpLocks/>
          </p:cNvGrpSpPr>
          <p:nvPr/>
        </p:nvGrpSpPr>
        <p:grpSpPr bwMode="auto">
          <a:xfrm>
            <a:off x="6642592" y="2230316"/>
            <a:ext cx="1777512" cy="3811466"/>
            <a:chOff x="4533" y="1342"/>
            <a:chExt cx="1213" cy="2601"/>
          </a:xfrm>
        </p:grpSpPr>
        <p:sp>
          <p:nvSpPr>
            <p:cNvPr id="139275" name="AutoShape 11"/>
            <p:cNvSpPr>
              <a:spLocks noChangeArrowheads="1"/>
            </p:cNvSpPr>
            <p:nvPr/>
          </p:nvSpPr>
          <p:spPr bwMode="auto">
            <a:xfrm flipV="1">
              <a:off x="4562" y="1342"/>
              <a:ext cx="1134" cy="2308"/>
            </a:xfrm>
            <a:prstGeom prst="triangle">
              <a:avLst>
                <a:gd name="adj" fmla="val 50000"/>
              </a:avLst>
            </a:prstGeom>
            <a:gradFill rotWithShape="0">
              <a:gsLst>
                <a:gs pos="0">
                  <a:schemeClr val="folHlink">
                    <a:gamma/>
                    <a:tint val="29412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lIns="83077" tIns="43200" rIns="83077" bIns="4320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9276" name="Text Box 12"/>
            <p:cNvSpPr txBox="1">
              <a:spLocks noChangeArrowheads="1"/>
            </p:cNvSpPr>
            <p:nvPr/>
          </p:nvSpPr>
          <p:spPr bwMode="auto">
            <a:xfrm>
              <a:off x="4533" y="3709"/>
              <a:ext cx="1213" cy="23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83077" tIns="43200" rIns="83077" bIns="43200" anchor="ctr">
              <a:spAutoFit/>
            </a:bodyPr>
            <a:lstStyle/>
            <a:p>
              <a:pPr algn="ctr" eaLnBrk="1" hangingPunct="1">
                <a:defRPr/>
              </a:pPr>
              <a:r>
                <a:rPr lang="en-US" sz="1662"/>
                <a:t>Number of Users</a:t>
              </a:r>
            </a:p>
          </p:txBody>
        </p:sp>
      </p:grpSp>
      <p:sp>
        <p:nvSpPr>
          <p:cNvPr id="139277" name="AutoShape 13"/>
          <p:cNvSpPr>
            <a:spLocks noChangeArrowheads="1"/>
          </p:cNvSpPr>
          <p:nvPr/>
        </p:nvSpPr>
        <p:spPr bwMode="hidden">
          <a:xfrm>
            <a:off x="6833089" y="2321170"/>
            <a:ext cx="1893277" cy="860181"/>
          </a:xfrm>
          <a:prstGeom prst="wedgeRoundRectCallout">
            <a:avLst>
              <a:gd name="adj1" fmla="val -75852"/>
              <a:gd name="adj2" fmla="val -935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/>
              <a:t>What </a:t>
            </a:r>
            <a:br>
              <a:rPr lang="en-US"/>
            </a:br>
            <a:r>
              <a:rPr lang="en-US"/>
              <a:t>happened?</a:t>
            </a:r>
          </a:p>
        </p:txBody>
      </p:sp>
      <p:sp>
        <p:nvSpPr>
          <p:cNvPr id="139278" name="AutoShape 14"/>
          <p:cNvSpPr>
            <a:spLocks noChangeArrowheads="1"/>
          </p:cNvSpPr>
          <p:nvPr/>
        </p:nvSpPr>
        <p:spPr bwMode="hidden">
          <a:xfrm>
            <a:off x="200758" y="3099289"/>
            <a:ext cx="2057400" cy="975946"/>
          </a:xfrm>
          <a:prstGeom prst="wedgeRoundRectCallout">
            <a:avLst>
              <a:gd name="adj1" fmla="val 74500"/>
              <a:gd name="adj2" fmla="val -2704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/>
              <a:t>Why did </a:t>
            </a:r>
            <a:br>
              <a:rPr lang="en-US"/>
            </a:br>
            <a:r>
              <a:rPr lang="en-US"/>
              <a:t>it happen?</a:t>
            </a:r>
          </a:p>
        </p:txBody>
      </p:sp>
      <p:sp>
        <p:nvSpPr>
          <p:cNvPr id="139279" name="AutoShape 15"/>
          <p:cNvSpPr>
            <a:spLocks noChangeArrowheads="1"/>
          </p:cNvSpPr>
          <p:nvPr/>
        </p:nvSpPr>
        <p:spPr bwMode="hidden">
          <a:xfrm>
            <a:off x="247651" y="4654062"/>
            <a:ext cx="2067657" cy="860181"/>
          </a:xfrm>
          <a:prstGeom prst="wedgeRoundRectCallout">
            <a:avLst>
              <a:gd name="adj1" fmla="val 71259"/>
              <a:gd name="adj2" fmla="val -769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/>
              <a:t>What will </a:t>
            </a:r>
            <a:br>
              <a:rPr lang="en-US"/>
            </a:br>
            <a:r>
              <a:rPr lang="en-US"/>
              <a:t>happen?</a:t>
            </a:r>
          </a:p>
        </p:txBody>
      </p:sp>
      <p:sp>
        <p:nvSpPr>
          <p:cNvPr id="139280" name="AutoShape 16"/>
          <p:cNvSpPr>
            <a:spLocks noChangeArrowheads="1"/>
          </p:cNvSpPr>
          <p:nvPr/>
        </p:nvSpPr>
        <p:spPr bwMode="hidden">
          <a:xfrm>
            <a:off x="6636727" y="3620966"/>
            <a:ext cx="2315308" cy="1053611"/>
          </a:xfrm>
          <a:prstGeom prst="wedgeRoundRectCallout">
            <a:avLst>
              <a:gd name="adj1" fmla="val -63292"/>
              <a:gd name="adj2" fmla="val 30528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/>
              <a:t>What happened </a:t>
            </a:r>
          </a:p>
          <a:p>
            <a:pPr algn="ctr" eaLnBrk="1" hangingPunct="1">
              <a:defRPr/>
            </a:pPr>
            <a:r>
              <a:rPr lang="en-US"/>
              <a:t>why and how?</a:t>
            </a:r>
          </a:p>
        </p:txBody>
      </p:sp>
      <p:sp>
        <p:nvSpPr>
          <p:cNvPr id="139281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Frontend Tools</a:t>
            </a:r>
          </a:p>
        </p:txBody>
      </p:sp>
    </p:spTree>
    <p:extLst>
      <p:ext uri="{BB962C8B-B14F-4D97-AF65-F5344CB8AC3E}">
        <p14:creationId xmlns:p14="http://schemas.microsoft.com/office/powerpoint/2010/main" val="2311820132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392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1392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1392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animBg="1" autoUpdateAnimBg="0"/>
      <p:bldP spid="139268" grpId="0" animBg="1" autoUpdateAnimBg="0"/>
      <p:bldP spid="139269" grpId="0" animBg="1" autoUpdateAnimBg="0"/>
      <p:bldP spid="139270" grpId="0" animBg="1" autoUpdateAnimBg="0"/>
      <p:bldP spid="139277" grpId="0" animBg="1" autoUpdateAnimBg="0"/>
      <p:bldP spid="139278" grpId="0" animBg="1" autoUpdateAnimBg="0"/>
      <p:bldP spid="139279" grpId="0" animBg="1" autoUpdateAnimBg="0"/>
      <p:bldP spid="139280" grpId="0" animBg="1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27" descr="Z:\sapia\System42\Wacker\screensho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69" y="1389185"/>
            <a:ext cx="8299938" cy="4586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7460" name="Rectangle 1028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de-DE" smtClean="0"/>
              <a:t>The User‘s view (OLAP Tool)</a:t>
            </a:r>
          </a:p>
        </p:txBody>
      </p:sp>
    </p:spTree>
    <p:extLst>
      <p:ext uri="{BB962C8B-B14F-4D97-AF65-F5344CB8AC3E}">
        <p14:creationId xmlns:p14="http://schemas.microsoft.com/office/powerpoint/2010/main" val="799068867"/>
      </p:ext>
    </p:extLst>
  </p:cSld>
  <p:clrMapOvr>
    <a:masterClrMapping/>
  </p:clrMapOvr>
  <p:transition>
    <p:wipe dir="d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Multidimensional OLAP (MOLAP)</a:t>
            </a:r>
          </a:p>
        </p:txBody>
      </p:sp>
      <p:sp>
        <p:nvSpPr>
          <p:cNvPr id="21507" name="Line 40"/>
          <p:cNvSpPr>
            <a:spLocks noChangeShapeType="1"/>
          </p:cNvSpPr>
          <p:nvPr/>
        </p:nvSpPr>
        <p:spPr bwMode="auto">
          <a:xfrm flipV="1">
            <a:off x="1088781" y="3631223"/>
            <a:ext cx="10257" cy="468923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Text Box 41"/>
          <p:cNvSpPr txBox="1">
            <a:spLocks noChangeArrowheads="1"/>
          </p:cNvSpPr>
          <p:nvPr/>
        </p:nvSpPr>
        <p:spPr bwMode="auto">
          <a:xfrm>
            <a:off x="422306" y="4903177"/>
            <a:ext cx="1236236" cy="6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Multidim.</a:t>
            </a:r>
          </a:p>
          <a:p>
            <a:pPr algn="ctr"/>
            <a:r>
              <a:rPr lang="de-DE" sz="1846" b="1">
                <a:solidFill>
                  <a:srgbClr val="000066"/>
                </a:solidFill>
              </a:rPr>
              <a:t>Database</a:t>
            </a:r>
          </a:p>
        </p:txBody>
      </p:sp>
      <p:grpSp>
        <p:nvGrpSpPr>
          <p:cNvPr id="21509" name="Group 77"/>
          <p:cNvGrpSpPr>
            <a:grpSpLocks/>
          </p:cNvGrpSpPr>
          <p:nvPr/>
        </p:nvGrpSpPr>
        <p:grpSpPr bwMode="auto">
          <a:xfrm>
            <a:off x="479181" y="4110405"/>
            <a:ext cx="1154723" cy="764931"/>
            <a:chOff x="871" y="2193"/>
            <a:chExt cx="788" cy="522"/>
          </a:xfrm>
        </p:grpSpPr>
        <p:grpSp>
          <p:nvGrpSpPr>
            <p:cNvPr id="21545" name="Group 6"/>
            <p:cNvGrpSpPr>
              <a:grpSpLocks/>
            </p:cNvGrpSpPr>
            <p:nvPr/>
          </p:nvGrpSpPr>
          <p:grpSpPr bwMode="auto">
            <a:xfrm>
              <a:off x="872" y="2193"/>
              <a:ext cx="787" cy="522"/>
              <a:chOff x="4116" y="1864"/>
              <a:chExt cx="623" cy="405"/>
            </a:xfrm>
          </p:grpSpPr>
          <p:sp>
            <p:nvSpPr>
              <p:cNvPr id="21578" name="Freeform 7"/>
              <p:cNvSpPr>
                <a:spLocks/>
              </p:cNvSpPr>
              <p:nvPr/>
            </p:nvSpPr>
            <p:spPr bwMode="auto">
              <a:xfrm>
                <a:off x="4116" y="1922"/>
                <a:ext cx="623" cy="347"/>
              </a:xfrm>
              <a:custGeom>
                <a:avLst/>
                <a:gdLst>
                  <a:gd name="T0" fmla="*/ 622 w 623"/>
                  <a:gd name="T1" fmla="*/ 3 h 347"/>
                  <a:gd name="T2" fmla="*/ 622 w 623"/>
                  <a:gd name="T3" fmla="*/ 285 h 347"/>
                  <a:gd name="T4" fmla="*/ 612 w 623"/>
                  <a:gd name="T5" fmla="*/ 296 h 347"/>
                  <a:gd name="T6" fmla="*/ 597 w 623"/>
                  <a:gd name="T7" fmla="*/ 305 h 347"/>
                  <a:gd name="T8" fmla="*/ 574 w 623"/>
                  <a:gd name="T9" fmla="*/ 314 h 347"/>
                  <a:gd name="T10" fmla="*/ 545 w 623"/>
                  <a:gd name="T11" fmla="*/ 323 h 347"/>
                  <a:gd name="T12" fmla="*/ 505 w 623"/>
                  <a:gd name="T13" fmla="*/ 331 h 347"/>
                  <a:gd name="T14" fmla="*/ 464 w 623"/>
                  <a:gd name="T15" fmla="*/ 337 h 347"/>
                  <a:gd name="T16" fmla="*/ 419 w 623"/>
                  <a:gd name="T17" fmla="*/ 341 h 347"/>
                  <a:gd name="T18" fmla="*/ 377 w 623"/>
                  <a:gd name="T19" fmla="*/ 343 h 347"/>
                  <a:gd name="T20" fmla="*/ 338 w 623"/>
                  <a:gd name="T21" fmla="*/ 346 h 347"/>
                  <a:gd name="T22" fmla="*/ 296 w 623"/>
                  <a:gd name="T23" fmla="*/ 346 h 347"/>
                  <a:gd name="T24" fmla="*/ 246 w 623"/>
                  <a:gd name="T25" fmla="*/ 343 h 347"/>
                  <a:gd name="T26" fmla="*/ 204 w 623"/>
                  <a:gd name="T27" fmla="*/ 342 h 347"/>
                  <a:gd name="T28" fmla="*/ 160 w 623"/>
                  <a:gd name="T29" fmla="*/ 338 h 347"/>
                  <a:gd name="T30" fmla="*/ 120 w 623"/>
                  <a:gd name="T31" fmla="*/ 332 h 347"/>
                  <a:gd name="T32" fmla="*/ 88 w 623"/>
                  <a:gd name="T33" fmla="*/ 326 h 347"/>
                  <a:gd name="T34" fmla="*/ 56 w 623"/>
                  <a:gd name="T35" fmla="*/ 318 h 347"/>
                  <a:gd name="T36" fmla="*/ 31 w 623"/>
                  <a:gd name="T37" fmla="*/ 309 h 347"/>
                  <a:gd name="T38" fmla="*/ 19 w 623"/>
                  <a:gd name="T39" fmla="*/ 303 h 347"/>
                  <a:gd name="T40" fmla="*/ 7 w 623"/>
                  <a:gd name="T41" fmla="*/ 295 h 347"/>
                  <a:gd name="T42" fmla="*/ 0 w 623"/>
                  <a:gd name="T43" fmla="*/ 284 h 347"/>
                  <a:gd name="T44" fmla="*/ 0 w 623"/>
                  <a:gd name="T45" fmla="*/ 0 h 347"/>
                  <a:gd name="T46" fmla="*/ 622 w 623"/>
                  <a:gd name="T47" fmla="*/ 3 h 34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23" h="347">
                    <a:moveTo>
                      <a:pt x="622" y="3"/>
                    </a:moveTo>
                    <a:lnTo>
                      <a:pt x="622" y="285"/>
                    </a:lnTo>
                    <a:lnTo>
                      <a:pt x="612" y="296"/>
                    </a:lnTo>
                    <a:lnTo>
                      <a:pt x="597" y="305"/>
                    </a:lnTo>
                    <a:lnTo>
                      <a:pt x="574" y="314"/>
                    </a:lnTo>
                    <a:lnTo>
                      <a:pt x="545" y="323"/>
                    </a:lnTo>
                    <a:lnTo>
                      <a:pt x="505" y="331"/>
                    </a:lnTo>
                    <a:lnTo>
                      <a:pt x="464" y="337"/>
                    </a:lnTo>
                    <a:lnTo>
                      <a:pt x="419" y="341"/>
                    </a:lnTo>
                    <a:lnTo>
                      <a:pt x="377" y="343"/>
                    </a:lnTo>
                    <a:lnTo>
                      <a:pt x="338" y="346"/>
                    </a:lnTo>
                    <a:lnTo>
                      <a:pt x="296" y="346"/>
                    </a:lnTo>
                    <a:lnTo>
                      <a:pt x="246" y="343"/>
                    </a:lnTo>
                    <a:lnTo>
                      <a:pt x="204" y="342"/>
                    </a:lnTo>
                    <a:lnTo>
                      <a:pt x="160" y="338"/>
                    </a:lnTo>
                    <a:lnTo>
                      <a:pt x="120" y="332"/>
                    </a:lnTo>
                    <a:lnTo>
                      <a:pt x="88" y="326"/>
                    </a:lnTo>
                    <a:lnTo>
                      <a:pt x="56" y="318"/>
                    </a:lnTo>
                    <a:lnTo>
                      <a:pt x="31" y="309"/>
                    </a:lnTo>
                    <a:lnTo>
                      <a:pt x="19" y="303"/>
                    </a:lnTo>
                    <a:lnTo>
                      <a:pt x="7" y="295"/>
                    </a:lnTo>
                    <a:lnTo>
                      <a:pt x="0" y="284"/>
                    </a:lnTo>
                    <a:lnTo>
                      <a:pt x="0" y="0"/>
                    </a:lnTo>
                    <a:lnTo>
                      <a:pt x="622" y="3"/>
                    </a:lnTo>
                  </a:path>
                </a:pathLst>
              </a:custGeom>
              <a:gradFill rotWithShape="0">
                <a:gsLst>
                  <a:gs pos="0">
                    <a:srgbClr val="00CC00"/>
                  </a:gs>
                  <a:gs pos="50000">
                    <a:srgbClr val="CCFF33"/>
                  </a:gs>
                  <a:gs pos="100000">
                    <a:srgbClr val="00CC00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79" name="Oval 8"/>
              <p:cNvSpPr>
                <a:spLocks noChangeArrowheads="1"/>
              </p:cNvSpPr>
              <p:nvPr/>
            </p:nvSpPr>
            <p:spPr bwMode="auto">
              <a:xfrm>
                <a:off x="4118" y="1864"/>
                <a:ext cx="613" cy="117"/>
              </a:xfrm>
              <a:prstGeom prst="ellipse">
                <a:avLst/>
              </a:prstGeom>
              <a:solidFill>
                <a:srgbClr val="CCFF33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21546" name="Group 9"/>
            <p:cNvGrpSpPr>
              <a:grpSpLocks/>
            </p:cNvGrpSpPr>
            <p:nvPr/>
          </p:nvGrpSpPr>
          <p:grpSpPr bwMode="auto">
            <a:xfrm>
              <a:off x="1037" y="2238"/>
              <a:ext cx="452" cy="441"/>
              <a:chOff x="2837" y="2344"/>
              <a:chExt cx="407" cy="395"/>
            </a:xfrm>
          </p:grpSpPr>
          <p:grpSp>
            <p:nvGrpSpPr>
              <p:cNvPr id="21548" name="Group 10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1556" name="AutoShape 11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rgbClr val="808080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1557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8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9" name="Line 14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1560" name="Group 15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1575" name="Line 1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1576" name="Line 1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1577" name="Line 1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1561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2" name="Line 20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3" name="Line 21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4" name="Line 22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5" name="Line 23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6" name="Line 24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7" name="Line 25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8" name="Line 26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9" name="Line 27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70" name="Line 28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71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72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73" name="Line 31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74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549" name="Group 33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1550" name="Line 34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1" name="Line 35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2" name="Line 36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3" name="Line 37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4" name="Line 38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5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1547" name="Oval 42"/>
            <p:cNvSpPr>
              <a:spLocks noChangeArrowheads="1"/>
            </p:cNvSpPr>
            <p:nvPr/>
          </p:nvSpPr>
          <p:spPr bwMode="auto">
            <a:xfrm>
              <a:off x="871" y="2200"/>
              <a:ext cx="779" cy="143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grpSp>
        <p:nvGrpSpPr>
          <p:cNvPr id="21510" name="Group 43"/>
          <p:cNvGrpSpPr>
            <a:grpSpLocks/>
          </p:cNvGrpSpPr>
          <p:nvPr/>
        </p:nvGrpSpPr>
        <p:grpSpPr bwMode="auto">
          <a:xfrm>
            <a:off x="483577" y="2526323"/>
            <a:ext cx="1106366" cy="1062404"/>
            <a:chOff x="1294" y="1078"/>
            <a:chExt cx="755" cy="725"/>
          </a:xfrm>
        </p:grpSpPr>
        <p:graphicFrame>
          <p:nvGraphicFramePr>
            <p:cNvPr id="21513" name="Object 44"/>
            <p:cNvGraphicFramePr>
              <a:graphicFrameLocks noChangeAspect="1"/>
            </p:cNvGraphicFramePr>
            <p:nvPr/>
          </p:nvGraphicFramePr>
          <p:xfrm>
            <a:off x="1294" y="1078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7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4" y="1078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1514" name="Group 45"/>
            <p:cNvGrpSpPr>
              <a:grpSpLocks/>
            </p:cNvGrpSpPr>
            <p:nvPr/>
          </p:nvGrpSpPr>
          <p:grpSpPr bwMode="auto">
            <a:xfrm>
              <a:off x="1631" y="1229"/>
              <a:ext cx="235" cy="215"/>
              <a:chOff x="2837" y="2344"/>
              <a:chExt cx="407" cy="395"/>
            </a:xfrm>
          </p:grpSpPr>
          <p:grpSp>
            <p:nvGrpSpPr>
              <p:cNvPr id="21515" name="Group 46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1523" name="AutoShape 47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accent2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1524" name="Line 48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5" name="Line 49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6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1527" name="Group 51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1542" name="Line 5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1543" name="Line 5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1544" name="Line 5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1528" name="Line 55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9" name="Line 56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0" name="Line 57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1" name="Line 58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2" name="Line 59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3" name="Line 60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4" name="Line 61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5" name="Line 62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6" name="Line 63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7" name="Line 64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8" name="Line 65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9" name="Line 66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0" name="Line 67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1" name="Line 68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516" name="Group 69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1517" name="Line 70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8" name="Line 71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9" name="Line 72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0" name="Line 73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1" name="Line 74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2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21511" name="Rectangle 78"/>
          <p:cNvSpPr>
            <a:spLocks noChangeArrowheads="1"/>
          </p:cNvSpPr>
          <p:nvPr/>
        </p:nvSpPr>
        <p:spPr bwMode="auto">
          <a:xfrm>
            <a:off x="246185" y="1872762"/>
            <a:ext cx="1669074" cy="65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/>
              <a:t>Frontend </a:t>
            </a:r>
          </a:p>
          <a:p>
            <a:pPr algn="ctr"/>
            <a:r>
              <a:rPr lang="de-DE" sz="1846" b="1"/>
              <a:t>Tool</a:t>
            </a:r>
          </a:p>
        </p:txBody>
      </p:sp>
      <p:sp>
        <p:nvSpPr>
          <p:cNvPr id="21512" name="Rectangle 79"/>
          <p:cNvSpPr>
            <a:spLocks noChangeArrowheads="1"/>
          </p:cNvSpPr>
          <p:nvPr/>
        </p:nvSpPr>
        <p:spPr bwMode="auto">
          <a:xfrm>
            <a:off x="2502877" y="1450731"/>
            <a:ext cx="6219092" cy="4583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 anchor="ctr"/>
          <a:lstStyle>
            <a:lvl1pPr marL="285750" indent="-285750">
              <a:lnSpc>
                <a:spcPct val="150000"/>
              </a:lnSpc>
              <a:buClr>
                <a:schemeClr val="accent1"/>
              </a:buClr>
              <a:buSzPct val="75000"/>
              <a:buFont typeface="ZapfDingbats" pitchFamily="82" charset="2"/>
              <a:buChar char="l"/>
              <a:defRPr sz="2400">
                <a:solidFill>
                  <a:srgbClr val="000099"/>
                </a:solidFill>
                <a:latin typeface="Arial" panose="020B0604020202020204" pitchFamily="34" charset="0"/>
              </a:defRPr>
            </a:lvl1pPr>
            <a:lvl2pPr marL="704850" indent="-228600">
              <a:lnSpc>
                <a:spcPct val="150000"/>
              </a:lnSpc>
              <a:buClr>
                <a:schemeClr val="accent2"/>
              </a:buClr>
              <a:buSzPct val="110000"/>
              <a:buChar char="–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50000"/>
              </a:lnSpc>
              <a:buClr>
                <a:schemeClr val="accent1"/>
              </a:buClr>
              <a:buChar char="»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3pPr>
            <a:lvl4pPr marL="1543050" indent="-171450">
              <a:lnSpc>
                <a:spcPct val="150000"/>
              </a:lnSpc>
              <a:buClr>
                <a:schemeClr val="accent2"/>
              </a:buClr>
              <a:buSzPct val="59000"/>
              <a:buFont typeface="Monotype Sorts" pitchFamily="2" charset="2"/>
              <a:buChar char="l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00250" indent="-171450">
              <a:lnSpc>
                <a:spcPct val="150000"/>
              </a:lnSpc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4574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146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3718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290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215"/>
              <a:t>specialized database technology</a:t>
            </a:r>
          </a:p>
          <a:p>
            <a:pPr eaLnBrk="1" hangingPunct="1"/>
            <a:r>
              <a:rPr lang="en-US" sz="2215"/>
              <a:t>multidimensional storage structures</a:t>
            </a:r>
          </a:p>
          <a:p>
            <a:pPr eaLnBrk="1" hangingPunct="1"/>
            <a:r>
              <a:rPr lang="en-US" sz="2215"/>
              <a:t>E.g. Hyperion Essbase, Oracle Express, Cognos PowerPlay (Server)</a:t>
            </a:r>
          </a:p>
          <a:p>
            <a:pPr eaLnBrk="1" hangingPunct="1">
              <a:buFontTx/>
              <a:buChar char="+"/>
            </a:pPr>
            <a:r>
              <a:rPr lang="en-US" sz="2215"/>
              <a:t>Query Performance</a:t>
            </a:r>
          </a:p>
          <a:p>
            <a:pPr eaLnBrk="1" hangingPunct="1">
              <a:buFontTx/>
              <a:buChar char="+"/>
            </a:pPr>
            <a:r>
              <a:rPr lang="en-US" sz="2215"/>
              <a:t>Powerful MD Model</a:t>
            </a:r>
          </a:p>
          <a:p>
            <a:pPr eaLnBrk="1" hangingPunct="1">
              <a:buFontTx/>
              <a:buChar char="+"/>
            </a:pPr>
            <a:r>
              <a:rPr lang="en-US" sz="2215"/>
              <a:t>write access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z="2215"/>
              <a:t>Database Features</a:t>
            </a:r>
          </a:p>
          <a:p>
            <a:pPr lvl="1" eaLnBrk="1" hangingPunct="1">
              <a:buFont typeface="Wingdings" panose="05000000000000000000" pitchFamily="2" charset="2"/>
              <a:buChar char=";"/>
            </a:pPr>
            <a:r>
              <a:rPr lang="en-US" sz="1662"/>
              <a:t>multiuser access/ backup and recovery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z="2215"/>
              <a:t>Sparsity Handling -&gt; DB Explosion</a:t>
            </a:r>
          </a:p>
        </p:txBody>
      </p:sp>
    </p:spTree>
    <p:extLst>
      <p:ext uri="{BB962C8B-B14F-4D97-AF65-F5344CB8AC3E}">
        <p14:creationId xmlns:p14="http://schemas.microsoft.com/office/powerpoint/2010/main" val="363379596"/>
      </p:ext>
    </p:extLst>
  </p:cSld>
  <p:clrMapOvr>
    <a:masterClrMapping/>
  </p:clrMapOvr>
  <p:transition>
    <p:wipe dir="d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Relational OLAP (ROLAP)</a:t>
            </a: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386862" y="3556489"/>
            <a:ext cx="1625112" cy="76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ROLAP- </a:t>
            </a:r>
          </a:p>
          <a:p>
            <a:pPr algn="ctr"/>
            <a:r>
              <a:rPr lang="de-DE" sz="1846" b="1">
                <a:solidFill>
                  <a:srgbClr val="000066"/>
                </a:solidFill>
              </a:rPr>
              <a:t>Engine</a:t>
            </a:r>
          </a:p>
        </p:txBody>
      </p:sp>
      <p:sp>
        <p:nvSpPr>
          <p:cNvPr id="23556" name="Line 6"/>
          <p:cNvSpPr>
            <a:spLocks noChangeShapeType="1"/>
          </p:cNvSpPr>
          <p:nvPr/>
        </p:nvSpPr>
        <p:spPr bwMode="auto">
          <a:xfrm flipV="1">
            <a:off x="1188428" y="3065585"/>
            <a:ext cx="10257" cy="468923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557" name="Group 61"/>
          <p:cNvGrpSpPr>
            <a:grpSpLocks/>
          </p:cNvGrpSpPr>
          <p:nvPr/>
        </p:nvGrpSpPr>
        <p:grpSpPr bwMode="auto">
          <a:xfrm>
            <a:off x="564174" y="4755174"/>
            <a:ext cx="1365738" cy="857250"/>
            <a:chOff x="1689" y="3337"/>
            <a:chExt cx="932" cy="585"/>
          </a:xfrm>
        </p:grpSpPr>
        <p:grpSp>
          <p:nvGrpSpPr>
            <p:cNvPr id="23602" name="Group 8"/>
            <p:cNvGrpSpPr>
              <a:grpSpLocks/>
            </p:cNvGrpSpPr>
            <p:nvPr/>
          </p:nvGrpSpPr>
          <p:grpSpPr bwMode="auto">
            <a:xfrm>
              <a:off x="1689" y="3337"/>
              <a:ext cx="932" cy="585"/>
              <a:chOff x="2224" y="3159"/>
              <a:chExt cx="1762" cy="789"/>
            </a:xfrm>
          </p:grpSpPr>
          <p:grpSp>
            <p:nvGrpSpPr>
              <p:cNvPr id="23615" name="Group 9"/>
              <p:cNvGrpSpPr>
                <a:grpSpLocks/>
              </p:cNvGrpSpPr>
              <p:nvPr/>
            </p:nvGrpSpPr>
            <p:grpSpPr bwMode="auto">
              <a:xfrm>
                <a:off x="2224" y="3159"/>
                <a:ext cx="1762" cy="789"/>
                <a:chOff x="2224" y="3159"/>
                <a:chExt cx="1762" cy="789"/>
              </a:xfrm>
            </p:grpSpPr>
            <p:sp>
              <p:nvSpPr>
                <p:cNvPr id="23617" name="Freeform 10"/>
                <p:cNvSpPr>
                  <a:spLocks/>
                </p:cNvSpPr>
                <p:nvPr/>
              </p:nvSpPr>
              <p:spPr bwMode="auto">
                <a:xfrm>
                  <a:off x="2224" y="3276"/>
                  <a:ext cx="1762" cy="672"/>
                </a:xfrm>
                <a:custGeom>
                  <a:avLst/>
                  <a:gdLst>
                    <a:gd name="T0" fmla="*/ 1761 w 1964"/>
                    <a:gd name="T1" fmla="*/ 7 h 550"/>
                    <a:gd name="T2" fmla="*/ 1761 w 1964"/>
                    <a:gd name="T3" fmla="*/ 552 h 550"/>
                    <a:gd name="T4" fmla="*/ 1732 w 1964"/>
                    <a:gd name="T5" fmla="*/ 573 h 550"/>
                    <a:gd name="T6" fmla="*/ 1690 w 1964"/>
                    <a:gd name="T7" fmla="*/ 593 h 550"/>
                    <a:gd name="T8" fmla="*/ 1627 w 1964"/>
                    <a:gd name="T9" fmla="*/ 610 h 550"/>
                    <a:gd name="T10" fmla="*/ 1544 w 1964"/>
                    <a:gd name="T11" fmla="*/ 627 h 550"/>
                    <a:gd name="T12" fmla="*/ 1432 w 1964"/>
                    <a:gd name="T13" fmla="*/ 641 h 550"/>
                    <a:gd name="T14" fmla="*/ 1313 w 1964"/>
                    <a:gd name="T15" fmla="*/ 652 h 550"/>
                    <a:gd name="T16" fmla="*/ 1187 w 1964"/>
                    <a:gd name="T17" fmla="*/ 661 h 550"/>
                    <a:gd name="T18" fmla="*/ 1069 w 1964"/>
                    <a:gd name="T19" fmla="*/ 666 h 550"/>
                    <a:gd name="T20" fmla="*/ 957 w 1964"/>
                    <a:gd name="T21" fmla="*/ 671 h 550"/>
                    <a:gd name="T22" fmla="*/ 838 w 1964"/>
                    <a:gd name="T23" fmla="*/ 671 h 550"/>
                    <a:gd name="T24" fmla="*/ 698 w 1964"/>
                    <a:gd name="T25" fmla="*/ 666 h 550"/>
                    <a:gd name="T26" fmla="*/ 580 w 1964"/>
                    <a:gd name="T27" fmla="*/ 662 h 550"/>
                    <a:gd name="T28" fmla="*/ 453 w 1964"/>
                    <a:gd name="T29" fmla="*/ 655 h 550"/>
                    <a:gd name="T30" fmla="*/ 342 w 1964"/>
                    <a:gd name="T31" fmla="*/ 644 h 550"/>
                    <a:gd name="T32" fmla="*/ 251 w 1964"/>
                    <a:gd name="T33" fmla="*/ 633 h 550"/>
                    <a:gd name="T34" fmla="*/ 160 w 1964"/>
                    <a:gd name="T35" fmla="*/ 617 h 550"/>
                    <a:gd name="T36" fmla="*/ 90 w 1964"/>
                    <a:gd name="T37" fmla="*/ 600 h 550"/>
                    <a:gd name="T38" fmla="*/ 56 w 1964"/>
                    <a:gd name="T39" fmla="*/ 589 h 550"/>
                    <a:gd name="T40" fmla="*/ 21 w 1964"/>
                    <a:gd name="T41" fmla="*/ 572 h 550"/>
                    <a:gd name="T42" fmla="*/ 0 w 1964"/>
                    <a:gd name="T43" fmla="*/ 551 h 550"/>
                    <a:gd name="T44" fmla="*/ 0 w 1964"/>
                    <a:gd name="T45" fmla="*/ 0 h 550"/>
                    <a:gd name="T46" fmla="*/ 1761 w 1964"/>
                    <a:gd name="T47" fmla="*/ 7 h 550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1964" h="550">
                      <a:moveTo>
                        <a:pt x="1963" y="6"/>
                      </a:moveTo>
                      <a:lnTo>
                        <a:pt x="1963" y="452"/>
                      </a:lnTo>
                      <a:lnTo>
                        <a:pt x="1931" y="469"/>
                      </a:lnTo>
                      <a:lnTo>
                        <a:pt x="1884" y="485"/>
                      </a:lnTo>
                      <a:lnTo>
                        <a:pt x="1814" y="499"/>
                      </a:lnTo>
                      <a:lnTo>
                        <a:pt x="1721" y="513"/>
                      </a:lnTo>
                      <a:lnTo>
                        <a:pt x="1596" y="525"/>
                      </a:lnTo>
                      <a:lnTo>
                        <a:pt x="1464" y="534"/>
                      </a:lnTo>
                      <a:lnTo>
                        <a:pt x="1323" y="541"/>
                      </a:lnTo>
                      <a:lnTo>
                        <a:pt x="1191" y="545"/>
                      </a:lnTo>
                      <a:lnTo>
                        <a:pt x="1067" y="549"/>
                      </a:lnTo>
                      <a:lnTo>
                        <a:pt x="934" y="549"/>
                      </a:lnTo>
                      <a:lnTo>
                        <a:pt x="778" y="545"/>
                      </a:lnTo>
                      <a:lnTo>
                        <a:pt x="646" y="542"/>
                      </a:lnTo>
                      <a:lnTo>
                        <a:pt x="505" y="536"/>
                      </a:lnTo>
                      <a:lnTo>
                        <a:pt x="381" y="527"/>
                      </a:lnTo>
                      <a:lnTo>
                        <a:pt x="280" y="518"/>
                      </a:lnTo>
                      <a:lnTo>
                        <a:pt x="178" y="505"/>
                      </a:lnTo>
                      <a:lnTo>
                        <a:pt x="100" y="491"/>
                      </a:lnTo>
                      <a:lnTo>
                        <a:pt x="62" y="482"/>
                      </a:lnTo>
                      <a:lnTo>
                        <a:pt x="23" y="468"/>
                      </a:lnTo>
                      <a:lnTo>
                        <a:pt x="0" y="451"/>
                      </a:lnTo>
                      <a:lnTo>
                        <a:pt x="0" y="0"/>
                      </a:lnTo>
                      <a:lnTo>
                        <a:pt x="1963" y="6"/>
                      </a:lnTo>
                    </a:path>
                  </a:pathLst>
                </a:custGeom>
                <a:gradFill rotWithShape="0">
                  <a:gsLst>
                    <a:gs pos="0">
                      <a:srgbClr val="006600"/>
                    </a:gs>
                    <a:gs pos="50000">
                      <a:srgbClr val="00CC00"/>
                    </a:gs>
                    <a:gs pos="100000">
                      <a:srgbClr val="006600"/>
                    </a:gs>
                  </a:gsLst>
                  <a:lin ang="0" scaled="1"/>
                </a:gradFill>
                <a:ln w="12700" cap="rnd" cmpd="sng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618" name="Oval 11"/>
                <p:cNvSpPr>
                  <a:spLocks noChangeArrowheads="1"/>
                </p:cNvSpPr>
                <p:nvPr/>
              </p:nvSpPr>
              <p:spPr bwMode="auto">
                <a:xfrm>
                  <a:off x="2225" y="3159"/>
                  <a:ext cx="1759" cy="232"/>
                </a:xfrm>
                <a:prstGeom prst="ellipse">
                  <a:avLst/>
                </a:prstGeom>
                <a:solidFill>
                  <a:srgbClr val="00CC00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</p:grpSp>
          <p:sp>
            <p:nvSpPr>
              <p:cNvPr id="23616" name="Oval 12"/>
              <p:cNvSpPr>
                <a:spLocks noChangeArrowheads="1"/>
              </p:cNvSpPr>
              <p:nvPr/>
            </p:nvSpPr>
            <p:spPr bwMode="auto">
              <a:xfrm>
                <a:off x="2225" y="3159"/>
                <a:ext cx="1759" cy="232"/>
              </a:xfrm>
              <a:prstGeom prst="ellips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23603" name="Group 13"/>
            <p:cNvGrpSpPr>
              <a:grpSpLocks/>
            </p:cNvGrpSpPr>
            <p:nvPr/>
          </p:nvGrpSpPr>
          <p:grpSpPr bwMode="auto">
            <a:xfrm>
              <a:off x="1862" y="3548"/>
              <a:ext cx="610" cy="260"/>
              <a:chOff x="4185" y="717"/>
              <a:chExt cx="904" cy="455"/>
            </a:xfrm>
          </p:grpSpPr>
          <p:sp>
            <p:nvSpPr>
              <p:cNvPr id="23604" name="Rectangle 14"/>
              <p:cNvSpPr>
                <a:spLocks noChangeArrowheads="1"/>
              </p:cNvSpPr>
              <p:nvPr/>
            </p:nvSpPr>
            <p:spPr bwMode="auto">
              <a:xfrm>
                <a:off x="4185" y="717"/>
                <a:ext cx="904" cy="84"/>
              </a:xfrm>
              <a:prstGeom prst="rect">
                <a:avLst/>
              </a:prstGeom>
              <a:gradFill rotWithShape="0">
                <a:gsLst>
                  <a:gs pos="0">
                    <a:srgbClr val="0099FF"/>
                  </a:gs>
                  <a:gs pos="100000">
                    <a:srgbClr val="CBCBCB"/>
                  </a:gs>
                </a:gsLst>
                <a:lin ang="0" scaled="1"/>
              </a:gra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3605" name="Rectangle 15"/>
              <p:cNvSpPr>
                <a:spLocks noChangeArrowheads="1"/>
              </p:cNvSpPr>
              <p:nvPr/>
            </p:nvSpPr>
            <p:spPr bwMode="auto">
              <a:xfrm>
                <a:off x="4185" y="809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3606" name="Rectangle 16"/>
              <p:cNvSpPr>
                <a:spLocks noChangeArrowheads="1"/>
              </p:cNvSpPr>
              <p:nvPr/>
            </p:nvSpPr>
            <p:spPr bwMode="auto">
              <a:xfrm>
                <a:off x="4185" y="901"/>
                <a:ext cx="904" cy="83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3607" name="Rectangle 17"/>
              <p:cNvSpPr>
                <a:spLocks noChangeArrowheads="1"/>
              </p:cNvSpPr>
              <p:nvPr/>
            </p:nvSpPr>
            <p:spPr bwMode="auto">
              <a:xfrm>
                <a:off x="4185" y="992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3608" name="Rectangle 18"/>
              <p:cNvSpPr>
                <a:spLocks noChangeArrowheads="1"/>
              </p:cNvSpPr>
              <p:nvPr/>
            </p:nvSpPr>
            <p:spPr bwMode="auto">
              <a:xfrm>
                <a:off x="4185" y="1084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3609" name="Line 19"/>
              <p:cNvSpPr>
                <a:spLocks noChangeShapeType="1"/>
              </p:cNvSpPr>
              <p:nvPr/>
            </p:nvSpPr>
            <p:spPr bwMode="auto">
              <a:xfrm>
                <a:off x="424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10" name="Line 20"/>
              <p:cNvSpPr>
                <a:spLocks noChangeShapeType="1"/>
              </p:cNvSpPr>
              <p:nvPr/>
            </p:nvSpPr>
            <p:spPr bwMode="auto">
              <a:xfrm>
                <a:off x="4303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11" name="Line 21"/>
              <p:cNvSpPr>
                <a:spLocks noChangeShapeType="1"/>
              </p:cNvSpPr>
              <p:nvPr/>
            </p:nvSpPr>
            <p:spPr bwMode="auto">
              <a:xfrm>
                <a:off x="4424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12" name="Line 22"/>
              <p:cNvSpPr>
                <a:spLocks noChangeShapeType="1"/>
              </p:cNvSpPr>
              <p:nvPr/>
            </p:nvSpPr>
            <p:spPr bwMode="auto">
              <a:xfrm>
                <a:off x="4728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13" name="Line 23"/>
              <p:cNvSpPr>
                <a:spLocks noChangeShapeType="1"/>
              </p:cNvSpPr>
              <p:nvPr/>
            </p:nvSpPr>
            <p:spPr bwMode="auto">
              <a:xfrm>
                <a:off x="4850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14" name="Line 24"/>
              <p:cNvSpPr>
                <a:spLocks noChangeShapeType="1"/>
              </p:cNvSpPr>
              <p:nvPr/>
            </p:nvSpPr>
            <p:spPr bwMode="auto">
              <a:xfrm>
                <a:off x="503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3558" name="Rectangle 25"/>
          <p:cNvSpPr>
            <a:spLocks noChangeArrowheads="1"/>
          </p:cNvSpPr>
          <p:nvPr/>
        </p:nvSpPr>
        <p:spPr bwMode="auto">
          <a:xfrm>
            <a:off x="171450" y="5659315"/>
            <a:ext cx="2149719" cy="42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/>
              <a:t>Relational DB</a:t>
            </a:r>
          </a:p>
        </p:txBody>
      </p:sp>
      <p:grpSp>
        <p:nvGrpSpPr>
          <p:cNvPr id="23559" name="Group 26"/>
          <p:cNvGrpSpPr>
            <a:grpSpLocks/>
          </p:cNvGrpSpPr>
          <p:nvPr/>
        </p:nvGrpSpPr>
        <p:grpSpPr bwMode="auto">
          <a:xfrm>
            <a:off x="597877" y="1995854"/>
            <a:ext cx="1106366" cy="1062404"/>
            <a:chOff x="2664" y="1090"/>
            <a:chExt cx="755" cy="725"/>
          </a:xfrm>
        </p:grpSpPr>
        <p:graphicFrame>
          <p:nvGraphicFramePr>
            <p:cNvPr id="23570" name="Object 27"/>
            <p:cNvGraphicFramePr>
              <a:graphicFrameLocks noChangeAspect="1"/>
            </p:cNvGraphicFramePr>
            <p:nvPr/>
          </p:nvGraphicFramePr>
          <p:xfrm>
            <a:off x="2664" y="1090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1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4" y="1090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3571" name="Group 28"/>
            <p:cNvGrpSpPr>
              <a:grpSpLocks/>
            </p:cNvGrpSpPr>
            <p:nvPr/>
          </p:nvGrpSpPr>
          <p:grpSpPr bwMode="auto">
            <a:xfrm>
              <a:off x="3001" y="1241"/>
              <a:ext cx="235" cy="215"/>
              <a:chOff x="2837" y="2344"/>
              <a:chExt cx="407" cy="395"/>
            </a:xfrm>
          </p:grpSpPr>
          <p:grpSp>
            <p:nvGrpSpPr>
              <p:cNvPr id="23572" name="Group 29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3580" name="AutoShape 30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hlink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3581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2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3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3584" name="Group 34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3599" name="Line 3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3600" name="Line 3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3601" name="Line 3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3585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6" name="Line 39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7" name="Line 40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8" name="Line 41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89" name="Line 42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0" name="Line 43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1" name="Line 44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2" name="Line 45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3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4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5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6" name="Line 49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7" name="Line 50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98" name="Line 51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3573" name="Group 52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3574" name="Line 53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75" name="Line 54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76" name="Line 55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77" name="Line 56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78" name="Line 57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79" name="Line 58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23560" name="Line 7"/>
          <p:cNvSpPr>
            <a:spLocks noChangeShapeType="1"/>
          </p:cNvSpPr>
          <p:nvPr/>
        </p:nvSpPr>
        <p:spPr bwMode="auto">
          <a:xfrm flipV="1">
            <a:off x="1217735" y="4322885"/>
            <a:ext cx="0" cy="609600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Rectangle 62"/>
          <p:cNvSpPr>
            <a:spLocks noChangeArrowheads="1"/>
          </p:cNvSpPr>
          <p:nvPr/>
        </p:nvSpPr>
        <p:spPr bwMode="auto">
          <a:xfrm>
            <a:off x="441081" y="1427285"/>
            <a:ext cx="1669073" cy="65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/>
              <a:t>Frontend </a:t>
            </a:r>
          </a:p>
          <a:p>
            <a:pPr algn="ctr"/>
            <a:r>
              <a:rPr lang="de-DE" sz="1846" b="1"/>
              <a:t>Tool</a:t>
            </a:r>
          </a:p>
        </p:txBody>
      </p:sp>
      <p:sp>
        <p:nvSpPr>
          <p:cNvPr id="23562" name="Rectangle 63"/>
          <p:cNvSpPr>
            <a:spLocks noChangeArrowheads="1"/>
          </p:cNvSpPr>
          <p:nvPr/>
        </p:nvSpPr>
        <p:spPr bwMode="auto">
          <a:xfrm>
            <a:off x="1249974" y="4416670"/>
            <a:ext cx="649165" cy="34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662" b="1"/>
              <a:t>SQL</a:t>
            </a:r>
          </a:p>
        </p:txBody>
      </p:sp>
      <p:sp>
        <p:nvSpPr>
          <p:cNvPr id="23563" name="Rectangle 64"/>
          <p:cNvSpPr>
            <a:spLocks noChangeArrowheads="1"/>
          </p:cNvSpPr>
          <p:nvPr/>
        </p:nvSpPr>
        <p:spPr bwMode="auto">
          <a:xfrm>
            <a:off x="1121020" y="3009901"/>
            <a:ext cx="1282211" cy="597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662" b="1"/>
              <a:t>MD-Interface</a:t>
            </a:r>
          </a:p>
        </p:txBody>
      </p:sp>
      <p:grpSp>
        <p:nvGrpSpPr>
          <p:cNvPr id="23564" name="Group 65"/>
          <p:cNvGrpSpPr>
            <a:grpSpLocks/>
          </p:cNvGrpSpPr>
          <p:nvPr/>
        </p:nvGrpSpPr>
        <p:grpSpPr bwMode="auto">
          <a:xfrm>
            <a:off x="2766647" y="3618036"/>
            <a:ext cx="649166" cy="495300"/>
            <a:chOff x="4116" y="1864"/>
            <a:chExt cx="623" cy="405"/>
          </a:xfrm>
        </p:grpSpPr>
        <p:sp>
          <p:nvSpPr>
            <p:cNvPr id="23568" name="Freeform 66"/>
            <p:cNvSpPr>
              <a:spLocks/>
            </p:cNvSpPr>
            <p:nvPr/>
          </p:nvSpPr>
          <p:spPr bwMode="auto">
            <a:xfrm>
              <a:off x="4116" y="1922"/>
              <a:ext cx="623" cy="347"/>
            </a:xfrm>
            <a:custGeom>
              <a:avLst/>
              <a:gdLst>
                <a:gd name="T0" fmla="*/ 622 w 623"/>
                <a:gd name="T1" fmla="*/ 3 h 347"/>
                <a:gd name="T2" fmla="*/ 622 w 623"/>
                <a:gd name="T3" fmla="*/ 285 h 347"/>
                <a:gd name="T4" fmla="*/ 612 w 623"/>
                <a:gd name="T5" fmla="*/ 296 h 347"/>
                <a:gd name="T6" fmla="*/ 597 w 623"/>
                <a:gd name="T7" fmla="*/ 305 h 347"/>
                <a:gd name="T8" fmla="*/ 574 w 623"/>
                <a:gd name="T9" fmla="*/ 314 h 347"/>
                <a:gd name="T10" fmla="*/ 545 w 623"/>
                <a:gd name="T11" fmla="*/ 323 h 347"/>
                <a:gd name="T12" fmla="*/ 505 w 623"/>
                <a:gd name="T13" fmla="*/ 331 h 347"/>
                <a:gd name="T14" fmla="*/ 464 w 623"/>
                <a:gd name="T15" fmla="*/ 337 h 347"/>
                <a:gd name="T16" fmla="*/ 419 w 623"/>
                <a:gd name="T17" fmla="*/ 341 h 347"/>
                <a:gd name="T18" fmla="*/ 377 w 623"/>
                <a:gd name="T19" fmla="*/ 343 h 347"/>
                <a:gd name="T20" fmla="*/ 338 w 623"/>
                <a:gd name="T21" fmla="*/ 346 h 347"/>
                <a:gd name="T22" fmla="*/ 296 w 623"/>
                <a:gd name="T23" fmla="*/ 346 h 347"/>
                <a:gd name="T24" fmla="*/ 246 w 623"/>
                <a:gd name="T25" fmla="*/ 343 h 347"/>
                <a:gd name="T26" fmla="*/ 204 w 623"/>
                <a:gd name="T27" fmla="*/ 342 h 347"/>
                <a:gd name="T28" fmla="*/ 160 w 623"/>
                <a:gd name="T29" fmla="*/ 338 h 347"/>
                <a:gd name="T30" fmla="*/ 120 w 623"/>
                <a:gd name="T31" fmla="*/ 332 h 347"/>
                <a:gd name="T32" fmla="*/ 88 w 623"/>
                <a:gd name="T33" fmla="*/ 326 h 347"/>
                <a:gd name="T34" fmla="*/ 56 w 623"/>
                <a:gd name="T35" fmla="*/ 318 h 347"/>
                <a:gd name="T36" fmla="*/ 31 w 623"/>
                <a:gd name="T37" fmla="*/ 309 h 347"/>
                <a:gd name="T38" fmla="*/ 19 w 623"/>
                <a:gd name="T39" fmla="*/ 303 h 347"/>
                <a:gd name="T40" fmla="*/ 7 w 623"/>
                <a:gd name="T41" fmla="*/ 295 h 347"/>
                <a:gd name="T42" fmla="*/ 0 w 623"/>
                <a:gd name="T43" fmla="*/ 284 h 347"/>
                <a:gd name="T44" fmla="*/ 0 w 623"/>
                <a:gd name="T45" fmla="*/ 0 h 347"/>
                <a:gd name="T46" fmla="*/ 622 w 623"/>
                <a:gd name="T47" fmla="*/ 3 h 3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347">
                  <a:moveTo>
                    <a:pt x="622" y="3"/>
                  </a:moveTo>
                  <a:lnTo>
                    <a:pt x="622" y="285"/>
                  </a:lnTo>
                  <a:lnTo>
                    <a:pt x="612" y="296"/>
                  </a:lnTo>
                  <a:lnTo>
                    <a:pt x="597" y="305"/>
                  </a:lnTo>
                  <a:lnTo>
                    <a:pt x="574" y="314"/>
                  </a:lnTo>
                  <a:lnTo>
                    <a:pt x="545" y="323"/>
                  </a:lnTo>
                  <a:lnTo>
                    <a:pt x="505" y="331"/>
                  </a:lnTo>
                  <a:lnTo>
                    <a:pt x="464" y="337"/>
                  </a:lnTo>
                  <a:lnTo>
                    <a:pt x="419" y="341"/>
                  </a:lnTo>
                  <a:lnTo>
                    <a:pt x="377" y="343"/>
                  </a:lnTo>
                  <a:lnTo>
                    <a:pt x="338" y="346"/>
                  </a:lnTo>
                  <a:lnTo>
                    <a:pt x="296" y="346"/>
                  </a:lnTo>
                  <a:lnTo>
                    <a:pt x="246" y="343"/>
                  </a:lnTo>
                  <a:lnTo>
                    <a:pt x="204" y="342"/>
                  </a:lnTo>
                  <a:lnTo>
                    <a:pt x="160" y="338"/>
                  </a:lnTo>
                  <a:lnTo>
                    <a:pt x="120" y="332"/>
                  </a:lnTo>
                  <a:lnTo>
                    <a:pt x="88" y="326"/>
                  </a:lnTo>
                  <a:lnTo>
                    <a:pt x="56" y="318"/>
                  </a:lnTo>
                  <a:lnTo>
                    <a:pt x="31" y="309"/>
                  </a:lnTo>
                  <a:lnTo>
                    <a:pt x="19" y="303"/>
                  </a:lnTo>
                  <a:lnTo>
                    <a:pt x="7" y="295"/>
                  </a:lnTo>
                  <a:lnTo>
                    <a:pt x="0" y="284"/>
                  </a:lnTo>
                  <a:lnTo>
                    <a:pt x="0" y="0"/>
                  </a:lnTo>
                  <a:lnTo>
                    <a:pt x="622" y="3"/>
                  </a:lnTo>
                </a:path>
              </a:pathLst>
            </a:custGeom>
            <a:gradFill rotWithShape="0">
              <a:gsLst>
                <a:gs pos="0">
                  <a:srgbClr val="00CC00"/>
                </a:gs>
                <a:gs pos="50000">
                  <a:srgbClr val="CCFF33"/>
                </a:gs>
                <a:gs pos="100000">
                  <a:srgbClr val="00CC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9" name="Oval 67"/>
            <p:cNvSpPr>
              <a:spLocks noChangeArrowheads="1"/>
            </p:cNvSpPr>
            <p:nvPr/>
          </p:nvSpPr>
          <p:spPr bwMode="auto">
            <a:xfrm>
              <a:off x="4118" y="1864"/>
              <a:ext cx="613" cy="117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sp>
        <p:nvSpPr>
          <p:cNvPr id="23565" name="Text Box 68"/>
          <p:cNvSpPr txBox="1">
            <a:spLocks noChangeArrowheads="1"/>
          </p:cNvSpPr>
          <p:nvPr/>
        </p:nvSpPr>
        <p:spPr bwMode="auto">
          <a:xfrm>
            <a:off x="2479815" y="4094285"/>
            <a:ext cx="1301959" cy="3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Meta Data</a:t>
            </a:r>
          </a:p>
        </p:txBody>
      </p:sp>
      <p:sp>
        <p:nvSpPr>
          <p:cNvPr id="23566" name="Line 69"/>
          <p:cNvSpPr>
            <a:spLocks noChangeShapeType="1"/>
          </p:cNvSpPr>
          <p:nvPr/>
        </p:nvSpPr>
        <p:spPr bwMode="auto">
          <a:xfrm>
            <a:off x="2116016" y="3909646"/>
            <a:ext cx="514350" cy="5862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7" name="Rectangle 70"/>
          <p:cNvSpPr>
            <a:spLocks noGrp="1" noChangeArrowheads="1"/>
          </p:cNvSpPr>
          <p:nvPr>
            <p:ph type="body" idx="1"/>
          </p:nvPr>
        </p:nvSpPr>
        <p:spPr>
          <a:xfrm>
            <a:off x="3897923" y="1450731"/>
            <a:ext cx="4824046" cy="4583723"/>
          </a:xfrm>
        </p:spPr>
        <p:txBody>
          <a:bodyPr/>
          <a:lstStyle/>
          <a:p>
            <a:pPr eaLnBrk="1" hangingPunct="1"/>
            <a:r>
              <a:rPr lang="en-US" smtClean="0"/>
              <a:t>idea: use relational data storage</a:t>
            </a:r>
          </a:p>
          <a:p>
            <a:pPr eaLnBrk="1" hangingPunct="1"/>
            <a:r>
              <a:rPr lang="en-US" smtClean="0"/>
              <a:t>star (snowflake) schema</a:t>
            </a:r>
          </a:p>
          <a:p>
            <a:pPr eaLnBrk="1" hangingPunct="1"/>
            <a:r>
              <a:rPr lang="en-US" smtClean="0"/>
              <a:t>E.g. Microstrategy, SAP BW</a:t>
            </a:r>
          </a:p>
          <a:p>
            <a:pPr eaLnBrk="1" hangingPunct="1">
              <a:buFontTx/>
              <a:buChar char="+"/>
            </a:pPr>
            <a:r>
              <a:rPr lang="en-US" smtClean="0"/>
              <a:t>advantages of RDBMS</a:t>
            </a:r>
          </a:p>
          <a:p>
            <a:pPr lvl="1" eaLnBrk="1" hangingPunct="1">
              <a:buFontTx/>
              <a:buChar char="+"/>
            </a:pPr>
            <a:r>
              <a:rPr lang="en-US" smtClean="0"/>
              <a:t>scalability, reliability, security etc.</a:t>
            </a:r>
          </a:p>
          <a:p>
            <a:pPr eaLnBrk="1" hangingPunct="1">
              <a:buFontTx/>
              <a:buChar char="+"/>
            </a:pPr>
            <a:r>
              <a:rPr lang="en-US" smtClean="0"/>
              <a:t>Sparsity handling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mtClean="0"/>
              <a:t>Query Performance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mtClean="0"/>
              <a:t>Data Model Complexity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mtClean="0"/>
              <a:t>no write access</a:t>
            </a:r>
          </a:p>
        </p:txBody>
      </p:sp>
    </p:spTree>
    <p:extLst>
      <p:ext uri="{BB962C8B-B14F-4D97-AF65-F5344CB8AC3E}">
        <p14:creationId xmlns:p14="http://schemas.microsoft.com/office/powerpoint/2010/main" val="1112244408"/>
      </p:ext>
    </p:extLst>
  </p:cSld>
  <p:clrMapOvr>
    <a:masterClrMapping/>
  </p:clrMapOvr>
  <p:transition>
    <p:wipe dir="d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Client (Desktop) OLAP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328247" y="2234713"/>
            <a:ext cx="1106366" cy="1062403"/>
            <a:chOff x="4026" y="1087"/>
            <a:chExt cx="755" cy="725"/>
          </a:xfrm>
        </p:grpSpPr>
        <p:graphicFrame>
          <p:nvGraphicFramePr>
            <p:cNvPr id="25637" name="Object 4"/>
            <p:cNvGraphicFramePr>
              <a:graphicFrameLocks noChangeAspect="1"/>
            </p:cNvGraphicFramePr>
            <p:nvPr/>
          </p:nvGraphicFramePr>
          <p:xfrm>
            <a:off x="4026" y="1087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5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6" y="1087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5638" name="Group 5"/>
            <p:cNvGrpSpPr>
              <a:grpSpLocks/>
            </p:cNvGrpSpPr>
            <p:nvPr/>
          </p:nvGrpSpPr>
          <p:grpSpPr bwMode="auto">
            <a:xfrm>
              <a:off x="4363" y="1238"/>
              <a:ext cx="235" cy="215"/>
              <a:chOff x="2837" y="2344"/>
              <a:chExt cx="407" cy="395"/>
            </a:xfrm>
          </p:grpSpPr>
          <p:grpSp>
            <p:nvGrpSpPr>
              <p:cNvPr id="25639" name="Group 6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5647" name="AutoShape 7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rgbClr val="339966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5648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9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0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5651" name="Group 11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5666" name="Line 1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5667" name="Line 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5668" name="Line 1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5652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3" name="Line 16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4" name="Line 17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5" name="Line 18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6" name="Line 19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7" name="Line 20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8" name="Line 21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59" name="Line 22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0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1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2" name="Line 25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3" name="Line 26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4" name="Line 27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65" name="Line 28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5640" name="Group 29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5641" name="Line 30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2" name="Line 31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3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4" name="Line 33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5" name="Line 34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46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25604" name="Group 36"/>
          <p:cNvGrpSpPr>
            <a:grpSpLocks/>
          </p:cNvGrpSpPr>
          <p:nvPr/>
        </p:nvGrpSpPr>
        <p:grpSpPr bwMode="auto">
          <a:xfrm>
            <a:off x="1670538" y="2400300"/>
            <a:ext cx="662354" cy="646235"/>
            <a:chOff x="2837" y="2344"/>
            <a:chExt cx="407" cy="395"/>
          </a:xfrm>
        </p:grpSpPr>
        <p:grpSp>
          <p:nvGrpSpPr>
            <p:cNvPr id="25607" name="Group 37"/>
            <p:cNvGrpSpPr>
              <a:grpSpLocks/>
            </p:cNvGrpSpPr>
            <p:nvPr/>
          </p:nvGrpSpPr>
          <p:grpSpPr bwMode="auto">
            <a:xfrm>
              <a:off x="2837" y="2344"/>
              <a:ext cx="407" cy="395"/>
              <a:chOff x="2592" y="1776"/>
              <a:chExt cx="528" cy="432"/>
            </a:xfrm>
          </p:grpSpPr>
          <p:sp>
            <p:nvSpPr>
              <p:cNvPr id="25615" name="AutoShape 38"/>
              <p:cNvSpPr>
                <a:spLocks noChangeArrowheads="1"/>
              </p:cNvSpPr>
              <p:nvPr/>
            </p:nvSpPr>
            <p:spPr bwMode="auto">
              <a:xfrm>
                <a:off x="2596" y="1780"/>
                <a:ext cx="520" cy="424"/>
              </a:xfrm>
              <a:prstGeom prst="cube">
                <a:avLst>
                  <a:gd name="adj" fmla="val 24995"/>
                </a:avLst>
              </a:prstGeom>
              <a:solidFill>
                <a:srgbClr val="808080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5616" name="Line 39"/>
              <p:cNvSpPr>
                <a:spLocks noChangeShapeType="1"/>
              </p:cNvSpPr>
              <p:nvPr/>
            </p:nvSpPr>
            <p:spPr bwMode="auto">
              <a:xfrm flipV="1">
                <a:off x="267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7" name="Line 40"/>
              <p:cNvSpPr>
                <a:spLocks noChangeShapeType="1"/>
              </p:cNvSpPr>
              <p:nvPr/>
            </p:nvSpPr>
            <p:spPr bwMode="auto">
              <a:xfrm flipV="1">
                <a:off x="2842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8" name="Line 41"/>
              <p:cNvSpPr>
                <a:spLocks noChangeShapeType="1"/>
              </p:cNvSpPr>
              <p:nvPr/>
            </p:nvSpPr>
            <p:spPr bwMode="auto">
              <a:xfrm flipV="1">
                <a:off x="292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5619" name="Group 42"/>
              <p:cNvGrpSpPr>
                <a:grpSpLocks/>
              </p:cNvGrpSpPr>
              <p:nvPr/>
            </p:nvGrpSpPr>
            <p:grpSpPr bwMode="auto">
              <a:xfrm>
                <a:off x="3008" y="1857"/>
                <a:ext cx="112" cy="270"/>
                <a:chOff x="3008" y="1857"/>
                <a:chExt cx="112" cy="270"/>
              </a:xfrm>
            </p:grpSpPr>
            <p:sp>
              <p:nvSpPr>
                <p:cNvPr id="25634" name="Line 43"/>
                <p:cNvSpPr>
                  <a:spLocks noChangeShapeType="1"/>
                </p:cNvSpPr>
                <p:nvPr/>
              </p:nvSpPr>
              <p:spPr bwMode="auto">
                <a:xfrm flipV="1">
                  <a:off x="3008" y="2019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35" name="Line 44"/>
                <p:cNvSpPr>
                  <a:spLocks noChangeShapeType="1"/>
                </p:cNvSpPr>
                <p:nvPr/>
              </p:nvSpPr>
              <p:spPr bwMode="auto">
                <a:xfrm flipV="1">
                  <a:off x="3008" y="1857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636" name="Line 45"/>
                <p:cNvSpPr>
                  <a:spLocks noChangeShapeType="1"/>
                </p:cNvSpPr>
                <p:nvPr/>
              </p:nvSpPr>
              <p:spPr bwMode="auto">
                <a:xfrm flipV="1">
                  <a:off x="3008" y="1938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5620" name="Line 46"/>
              <p:cNvSpPr>
                <a:spLocks noChangeShapeType="1"/>
              </p:cNvSpPr>
              <p:nvPr/>
            </p:nvSpPr>
            <p:spPr bwMode="auto">
              <a:xfrm flipV="1">
                <a:off x="2759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1" name="Line 47"/>
              <p:cNvSpPr>
                <a:spLocks noChangeShapeType="1"/>
              </p:cNvSpPr>
              <p:nvPr/>
            </p:nvSpPr>
            <p:spPr bwMode="auto">
              <a:xfrm>
                <a:off x="267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2" name="Line 48"/>
              <p:cNvSpPr>
                <a:spLocks noChangeShapeType="1"/>
              </p:cNvSpPr>
              <p:nvPr/>
            </p:nvSpPr>
            <p:spPr bwMode="auto">
              <a:xfrm>
                <a:off x="2759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3" name="Line 49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4" name="Line 50"/>
              <p:cNvSpPr>
                <a:spLocks noChangeShapeType="1"/>
              </p:cNvSpPr>
              <p:nvPr/>
            </p:nvSpPr>
            <p:spPr bwMode="auto">
              <a:xfrm>
                <a:off x="292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5" name="Line 51"/>
              <p:cNvSpPr>
                <a:spLocks noChangeShapeType="1"/>
              </p:cNvSpPr>
              <p:nvPr/>
            </p:nvSpPr>
            <p:spPr bwMode="auto">
              <a:xfrm>
                <a:off x="3037" y="1857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6" name="Line 52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7" name="Line 53"/>
              <p:cNvSpPr>
                <a:spLocks noChangeShapeType="1"/>
              </p:cNvSpPr>
              <p:nvPr/>
            </p:nvSpPr>
            <p:spPr bwMode="auto">
              <a:xfrm>
                <a:off x="3092" y="1803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8" name="Line 54"/>
              <p:cNvSpPr>
                <a:spLocks noChangeShapeType="1"/>
              </p:cNvSpPr>
              <p:nvPr/>
            </p:nvSpPr>
            <p:spPr bwMode="auto">
              <a:xfrm flipH="1">
                <a:off x="2592" y="1965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9" name="Line 55"/>
              <p:cNvSpPr>
                <a:spLocks noChangeShapeType="1"/>
              </p:cNvSpPr>
              <p:nvPr/>
            </p:nvSpPr>
            <p:spPr bwMode="auto">
              <a:xfrm flipH="1">
                <a:off x="2592" y="2046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30" name="Line 56"/>
              <p:cNvSpPr>
                <a:spLocks noChangeShapeType="1"/>
              </p:cNvSpPr>
              <p:nvPr/>
            </p:nvSpPr>
            <p:spPr bwMode="auto">
              <a:xfrm flipH="1">
                <a:off x="2592" y="2127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31" name="Line 57"/>
              <p:cNvSpPr>
                <a:spLocks noChangeShapeType="1"/>
              </p:cNvSpPr>
              <p:nvPr/>
            </p:nvSpPr>
            <p:spPr bwMode="auto">
              <a:xfrm flipH="1">
                <a:off x="2619" y="1857"/>
                <a:ext cx="418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32" name="Line 58"/>
              <p:cNvSpPr>
                <a:spLocks noChangeShapeType="1"/>
              </p:cNvSpPr>
              <p:nvPr/>
            </p:nvSpPr>
            <p:spPr bwMode="auto">
              <a:xfrm flipH="1">
                <a:off x="2648" y="1830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33" name="Line 59"/>
              <p:cNvSpPr>
                <a:spLocks noChangeShapeType="1"/>
              </p:cNvSpPr>
              <p:nvPr/>
            </p:nvSpPr>
            <p:spPr bwMode="auto">
              <a:xfrm flipH="1">
                <a:off x="2675" y="1803"/>
                <a:ext cx="417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608" name="Group 60"/>
            <p:cNvGrpSpPr>
              <a:grpSpLocks/>
            </p:cNvGrpSpPr>
            <p:nvPr/>
          </p:nvGrpSpPr>
          <p:grpSpPr bwMode="auto">
            <a:xfrm>
              <a:off x="3029" y="2394"/>
              <a:ext cx="171" cy="197"/>
              <a:chOff x="2842" y="1830"/>
              <a:chExt cx="222" cy="216"/>
            </a:xfrm>
          </p:grpSpPr>
          <p:sp>
            <p:nvSpPr>
              <p:cNvPr id="25609" name="Line 61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0" name="Line 62"/>
              <p:cNvSpPr>
                <a:spLocks noChangeShapeType="1"/>
              </p:cNvSpPr>
              <p:nvPr/>
            </p:nvSpPr>
            <p:spPr bwMode="auto">
              <a:xfrm>
                <a:off x="2842" y="2046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1" name="Line 63"/>
              <p:cNvSpPr>
                <a:spLocks noChangeShapeType="1"/>
              </p:cNvSpPr>
              <p:nvPr/>
            </p:nvSpPr>
            <p:spPr bwMode="auto">
              <a:xfrm flipH="1">
                <a:off x="3008" y="1992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2" name="Line 64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3" name="Line 65"/>
              <p:cNvSpPr>
                <a:spLocks noChangeShapeType="1"/>
              </p:cNvSpPr>
              <p:nvPr/>
            </p:nvSpPr>
            <p:spPr bwMode="auto">
              <a:xfrm>
                <a:off x="2898" y="1830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14" name="Line 66"/>
              <p:cNvSpPr>
                <a:spLocks noChangeShapeType="1"/>
              </p:cNvSpPr>
              <p:nvPr/>
            </p:nvSpPr>
            <p:spPr bwMode="auto">
              <a:xfrm flipH="1">
                <a:off x="2842" y="1830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5605" name="Text Box 67"/>
          <p:cNvSpPr txBox="1">
            <a:spLocks noChangeArrowheads="1"/>
          </p:cNvSpPr>
          <p:nvPr/>
        </p:nvSpPr>
        <p:spPr bwMode="auto">
          <a:xfrm>
            <a:off x="263942" y="1578220"/>
            <a:ext cx="1067921" cy="774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Client-</a:t>
            </a:r>
          </a:p>
          <a:p>
            <a:pPr algn="ctr"/>
            <a:r>
              <a:rPr lang="de-DE" sz="2215" b="1">
                <a:solidFill>
                  <a:srgbClr val="000066"/>
                </a:solidFill>
              </a:rPr>
              <a:t>OLAP</a:t>
            </a:r>
          </a:p>
        </p:txBody>
      </p:sp>
      <p:sp>
        <p:nvSpPr>
          <p:cNvPr id="25606" name="Rectangle 68"/>
          <p:cNvSpPr>
            <a:spLocks noChangeArrowheads="1"/>
          </p:cNvSpPr>
          <p:nvPr/>
        </p:nvSpPr>
        <p:spPr bwMode="auto">
          <a:xfrm>
            <a:off x="2983523" y="1450731"/>
            <a:ext cx="5738446" cy="4583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 anchor="ctr"/>
          <a:lstStyle>
            <a:lvl1pPr marL="285750" indent="-285750">
              <a:lnSpc>
                <a:spcPct val="150000"/>
              </a:lnSpc>
              <a:buClr>
                <a:schemeClr val="accent1"/>
              </a:buClr>
              <a:buSzPct val="75000"/>
              <a:buFont typeface="ZapfDingbats" pitchFamily="82" charset="2"/>
              <a:buChar char="l"/>
              <a:defRPr sz="2400">
                <a:solidFill>
                  <a:srgbClr val="000099"/>
                </a:solidFill>
                <a:latin typeface="Arial" panose="020B0604020202020204" pitchFamily="34" charset="0"/>
              </a:defRPr>
            </a:lvl1pPr>
            <a:lvl2pPr marL="685800" indent="-228600">
              <a:lnSpc>
                <a:spcPct val="150000"/>
              </a:lnSpc>
              <a:buClr>
                <a:schemeClr val="accent2"/>
              </a:buClr>
              <a:buSzPct val="110000"/>
              <a:buChar char="–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50000"/>
              </a:lnSpc>
              <a:buClr>
                <a:schemeClr val="accent1"/>
              </a:buClr>
              <a:buChar char="»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3pPr>
            <a:lvl4pPr marL="1543050" indent="-171450">
              <a:lnSpc>
                <a:spcPct val="150000"/>
              </a:lnSpc>
              <a:buClr>
                <a:schemeClr val="accent2"/>
              </a:buClr>
              <a:buSzPct val="59000"/>
              <a:buFont typeface="Monotype Sorts" pitchFamily="2" charset="2"/>
              <a:buChar char="l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00250" indent="-171450">
              <a:lnSpc>
                <a:spcPct val="150000"/>
              </a:lnSpc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4574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146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3718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290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215"/>
              <a:t>proprietary data structure on the client</a:t>
            </a:r>
          </a:p>
          <a:p>
            <a:pPr eaLnBrk="1" hangingPunct="1"/>
            <a:r>
              <a:rPr lang="en-US" sz="2215"/>
              <a:t>data stored as file</a:t>
            </a:r>
          </a:p>
          <a:p>
            <a:pPr eaLnBrk="1" hangingPunct="1"/>
            <a:r>
              <a:rPr lang="en-US" sz="2215"/>
              <a:t>mostly RAM based architectures</a:t>
            </a:r>
          </a:p>
          <a:p>
            <a:pPr eaLnBrk="1" hangingPunct="1"/>
            <a:r>
              <a:rPr lang="en-US" sz="2215"/>
              <a:t>E.g. Business Objects, Cognos PowerPlay</a:t>
            </a:r>
          </a:p>
          <a:p>
            <a:pPr eaLnBrk="1" hangingPunct="1"/>
            <a:endParaRPr lang="en-US" sz="2215"/>
          </a:p>
          <a:p>
            <a:pPr eaLnBrk="1" hangingPunct="1">
              <a:buFontTx/>
              <a:buChar char="+"/>
            </a:pPr>
            <a:r>
              <a:rPr lang="en-US" sz="2215"/>
              <a:t>mobile user</a:t>
            </a:r>
          </a:p>
          <a:p>
            <a:pPr eaLnBrk="1" hangingPunct="1">
              <a:buFontTx/>
              <a:buChar char="+"/>
            </a:pPr>
            <a:r>
              <a:rPr lang="en-US" sz="2215"/>
              <a:t>ease of installation and use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z="2215"/>
              <a:t>data volume</a:t>
            </a:r>
          </a:p>
          <a:p>
            <a:pPr eaLnBrk="1" hangingPunct="1">
              <a:buFont typeface="Wingdings" panose="05000000000000000000" pitchFamily="2" charset="2"/>
              <a:buChar char=";"/>
            </a:pPr>
            <a:r>
              <a:rPr lang="en-US" sz="2215"/>
              <a:t>no multiuser capabilites</a:t>
            </a:r>
          </a:p>
        </p:txBody>
      </p:sp>
    </p:spTree>
    <p:extLst>
      <p:ext uri="{BB962C8B-B14F-4D97-AF65-F5344CB8AC3E}">
        <p14:creationId xmlns:p14="http://schemas.microsoft.com/office/powerpoint/2010/main" val="72217084"/>
      </p:ext>
    </p:extLst>
  </p:cSld>
  <p:clrMapOvr>
    <a:masterClrMapping/>
  </p:clrMapOvr>
  <p:transition>
    <p:wipe dir="d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314" name="Group 2"/>
          <p:cNvGrpSpPr>
            <a:grpSpLocks/>
          </p:cNvGrpSpPr>
          <p:nvPr/>
        </p:nvGrpSpPr>
        <p:grpSpPr bwMode="auto">
          <a:xfrm>
            <a:off x="6192716" y="3012831"/>
            <a:ext cx="2706566" cy="2995246"/>
            <a:chOff x="4226" y="1876"/>
            <a:chExt cx="1847" cy="2044"/>
          </a:xfrm>
        </p:grpSpPr>
        <p:sp>
          <p:nvSpPr>
            <p:cNvPr id="27849" name="Rectangle 3"/>
            <p:cNvSpPr>
              <a:spLocks noChangeArrowheads="1"/>
            </p:cNvSpPr>
            <p:nvPr/>
          </p:nvSpPr>
          <p:spPr bwMode="auto">
            <a:xfrm>
              <a:off x="4226" y="1876"/>
              <a:ext cx="1847" cy="2044"/>
            </a:xfrm>
            <a:prstGeom prst="rect">
              <a:avLst/>
            </a:prstGeom>
            <a:gradFill rotWithShape="0">
              <a:gsLst>
                <a:gs pos="0">
                  <a:srgbClr val="00CC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850" name="Line 4"/>
            <p:cNvSpPr>
              <a:spLocks noChangeShapeType="1"/>
            </p:cNvSpPr>
            <p:nvPr/>
          </p:nvSpPr>
          <p:spPr bwMode="auto">
            <a:xfrm flipV="1">
              <a:off x="4283" y="1887"/>
              <a:ext cx="1324" cy="1481"/>
            </a:xfrm>
            <a:prstGeom prst="line">
              <a:avLst/>
            </a:prstGeom>
            <a:noFill/>
            <a:ln w="50800">
              <a:solidFill>
                <a:srgbClr val="000066"/>
              </a:solidFill>
              <a:round/>
              <a:headEnd type="triangle" w="med" len="med"/>
              <a:tailEnd type="triangle" w="med" len="med"/>
            </a:ln>
            <a:effectLst>
              <a:prstShdw prst="shdw17" dist="17961" dir="2700000">
                <a:schemeClr val="bg1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1317" name="Group 5"/>
          <p:cNvGrpSpPr>
            <a:grpSpLocks/>
          </p:cNvGrpSpPr>
          <p:nvPr/>
        </p:nvGrpSpPr>
        <p:grpSpPr bwMode="auto">
          <a:xfrm>
            <a:off x="3257550" y="3012831"/>
            <a:ext cx="2706565" cy="2995246"/>
            <a:chOff x="2223" y="1876"/>
            <a:chExt cx="1847" cy="2044"/>
          </a:xfrm>
        </p:grpSpPr>
        <p:sp>
          <p:nvSpPr>
            <p:cNvPr id="27845" name="Rectangle 6"/>
            <p:cNvSpPr>
              <a:spLocks noChangeArrowheads="1"/>
            </p:cNvSpPr>
            <p:nvPr/>
          </p:nvSpPr>
          <p:spPr bwMode="auto">
            <a:xfrm>
              <a:off x="2223" y="1876"/>
              <a:ext cx="1847" cy="2044"/>
            </a:xfrm>
            <a:prstGeom prst="rect">
              <a:avLst/>
            </a:prstGeom>
            <a:gradFill rotWithShape="0">
              <a:gsLst>
                <a:gs pos="0">
                  <a:srgbClr val="00CC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846" name="Rectangle 7"/>
            <p:cNvSpPr>
              <a:spLocks noChangeArrowheads="1"/>
            </p:cNvSpPr>
            <p:nvPr/>
          </p:nvSpPr>
          <p:spPr bwMode="auto">
            <a:xfrm>
              <a:off x="2592" y="2223"/>
              <a:ext cx="1109" cy="5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846" b="1">
                  <a:solidFill>
                    <a:srgbClr val="000066"/>
                  </a:solidFill>
                </a:rPr>
                <a:t>ROLAP- </a:t>
              </a:r>
            </a:p>
            <a:p>
              <a:pPr algn="ctr"/>
              <a:r>
                <a:rPr lang="de-DE" sz="1846" b="1">
                  <a:solidFill>
                    <a:srgbClr val="000066"/>
                  </a:solidFill>
                </a:rPr>
                <a:t>Engine</a:t>
              </a:r>
            </a:p>
          </p:txBody>
        </p:sp>
        <p:sp>
          <p:nvSpPr>
            <p:cNvPr id="27847" name="Line 8"/>
            <p:cNvSpPr>
              <a:spLocks noChangeShapeType="1"/>
            </p:cNvSpPr>
            <p:nvPr/>
          </p:nvSpPr>
          <p:spPr bwMode="auto">
            <a:xfrm flipV="1">
              <a:off x="3123" y="1896"/>
              <a:ext cx="7" cy="320"/>
            </a:xfrm>
            <a:prstGeom prst="line">
              <a:avLst/>
            </a:prstGeom>
            <a:noFill/>
            <a:ln w="50800">
              <a:solidFill>
                <a:srgbClr val="000066"/>
              </a:solidFill>
              <a:round/>
              <a:headEnd type="triangle" w="med" len="med"/>
              <a:tailEnd type="triangle" w="med" len="med"/>
            </a:ln>
            <a:effectLst>
              <a:prstShdw prst="shdw17" dist="17961" dir="2700000">
                <a:schemeClr val="bg1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48" name="Line 9"/>
            <p:cNvSpPr>
              <a:spLocks noChangeShapeType="1"/>
            </p:cNvSpPr>
            <p:nvPr/>
          </p:nvSpPr>
          <p:spPr bwMode="auto">
            <a:xfrm flipV="1">
              <a:off x="3127" y="2770"/>
              <a:ext cx="0" cy="584"/>
            </a:xfrm>
            <a:prstGeom prst="line">
              <a:avLst/>
            </a:prstGeom>
            <a:noFill/>
            <a:ln w="50800">
              <a:solidFill>
                <a:srgbClr val="000066"/>
              </a:solidFill>
              <a:round/>
              <a:headEnd type="triangle" w="med" len="med"/>
              <a:tailEnd type="triangle" w="med" len="med"/>
            </a:ln>
            <a:effectLst>
              <a:prstShdw prst="shdw17" dist="17961" dir="2700000">
                <a:schemeClr val="bg1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1322" name="Group 10"/>
          <p:cNvGrpSpPr>
            <a:grpSpLocks/>
          </p:cNvGrpSpPr>
          <p:nvPr/>
        </p:nvGrpSpPr>
        <p:grpSpPr bwMode="auto">
          <a:xfrm>
            <a:off x="334108" y="3009900"/>
            <a:ext cx="2734408" cy="2998177"/>
            <a:chOff x="228" y="1874"/>
            <a:chExt cx="1866" cy="2046"/>
          </a:xfrm>
        </p:grpSpPr>
        <p:sp>
          <p:nvSpPr>
            <p:cNvPr id="27807" name="Rectangle 11"/>
            <p:cNvSpPr>
              <a:spLocks noChangeArrowheads="1"/>
            </p:cNvSpPr>
            <p:nvPr/>
          </p:nvSpPr>
          <p:spPr bwMode="auto">
            <a:xfrm>
              <a:off x="228" y="1876"/>
              <a:ext cx="1847" cy="2044"/>
            </a:xfrm>
            <a:prstGeom prst="rect">
              <a:avLst/>
            </a:prstGeom>
            <a:gradFill rotWithShape="0">
              <a:gsLst>
                <a:gs pos="0">
                  <a:srgbClr val="00CC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808" name="Line 12"/>
            <p:cNvSpPr>
              <a:spLocks noChangeShapeType="1"/>
            </p:cNvSpPr>
            <p:nvPr/>
          </p:nvSpPr>
          <p:spPr bwMode="auto">
            <a:xfrm flipH="1" flipV="1">
              <a:off x="1357" y="2740"/>
              <a:ext cx="737" cy="676"/>
            </a:xfrm>
            <a:prstGeom prst="line">
              <a:avLst/>
            </a:prstGeom>
            <a:noFill/>
            <a:ln w="50800">
              <a:solidFill>
                <a:srgbClr val="000066"/>
              </a:solidFill>
              <a:round/>
              <a:headEnd type="triangle" w="med" len="med"/>
              <a:tailEnd type="triangle" w="med" len="med"/>
            </a:ln>
            <a:effectLst>
              <a:prstShdw prst="shdw17" dist="17961" dir="2700000">
                <a:schemeClr val="bg1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7809" name="Group 13"/>
            <p:cNvGrpSpPr>
              <a:grpSpLocks/>
            </p:cNvGrpSpPr>
            <p:nvPr/>
          </p:nvGrpSpPr>
          <p:grpSpPr bwMode="auto">
            <a:xfrm>
              <a:off x="872" y="2193"/>
              <a:ext cx="787" cy="522"/>
              <a:chOff x="4116" y="1864"/>
              <a:chExt cx="623" cy="405"/>
            </a:xfrm>
          </p:grpSpPr>
          <p:sp>
            <p:nvSpPr>
              <p:cNvPr id="27843" name="Freeform 14"/>
              <p:cNvSpPr>
                <a:spLocks/>
              </p:cNvSpPr>
              <p:nvPr/>
            </p:nvSpPr>
            <p:spPr bwMode="auto">
              <a:xfrm>
                <a:off x="4116" y="1922"/>
                <a:ext cx="623" cy="347"/>
              </a:xfrm>
              <a:custGeom>
                <a:avLst/>
                <a:gdLst>
                  <a:gd name="T0" fmla="*/ 622 w 623"/>
                  <a:gd name="T1" fmla="*/ 3 h 347"/>
                  <a:gd name="T2" fmla="*/ 622 w 623"/>
                  <a:gd name="T3" fmla="*/ 285 h 347"/>
                  <a:gd name="T4" fmla="*/ 612 w 623"/>
                  <a:gd name="T5" fmla="*/ 296 h 347"/>
                  <a:gd name="T6" fmla="*/ 597 w 623"/>
                  <a:gd name="T7" fmla="*/ 305 h 347"/>
                  <a:gd name="T8" fmla="*/ 574 w 623"/>
                  <a:gd name="T9" fmla="*/ 314 h 347"/>
                  <a:gd name="T10" fmla="*/ 545 w 623"/>
                  <a:gd name="T11" fmla="*/ 323 h 347"/>
                  <a:gd name="T12" fmla="*/ 505 w 623"/>
                  <a:gd name="T13" fmla="*/ 331 h 347"/>
                  <a:gd name="T14" fmla="*/ 464 w 623"/>
                  <a:gd name="T15" fmla="*/ 337 h 347"/>
                  <a:gd name="T16" fmla="*/ 419 w 623"/>
                  <a:gd name="T17" fmla="*/ 341 h 347"/>
                  <a:gd name="T18" fmla="*/ 377 w 623"/>
                  <a:gd name="T19" fmla="*/ 343 h 347"/>
                  <a:gd name="T20" fmla="*/ 338 w 623"/>
                  <a:gd name="T21" fmla="*/ 346 h 347"/>
                  <a:gd name="T22" fmla="*/ 296 w 623"/>
                  <a:gd name="T23" fmla="*/ 346 h 347"/>
                  <a:gd name="T24" fmla="*/ 246 w 623"/>
                  <a:gd name="T25" fmla="*/ 343 h 347"/>
                  <a:gd name="T26" fmla="*/ 204 w 623"/>
                  <a:gd name="T27" fmla="*/ 342 h 347"/>
                  <a:gd name="T28" fmla="*/ 160 w 623"/>
                  <a:gd name="T29" fmla="*/ 338 h 347"/>
                  <a:gd name="T30" fmla="*/ 120 w 623"/>
                  <a:gd name="T31" fmla="*/ 332 h 347"/>
                  <a:gd name="T32" fmla="*/ 88 w 623"/>
                  <a:gd name="T33" fmla="*/ 326 h 347"/>
                  <a:gd name="T34" fmla="*/ 56 w 623"/>
                  <a:gd name="T35" fmla="*/ 318 h 347"/>
                  <a:gd name="T36" fmla="*/ 31 w 623"/>
                  <a:gd name="T37" fmla="*/ 309 h 347"/>
                  <a:gd name="T38" fmla="*/ 19 w 623"/>
                  <a:gd name="T39" fmla="*/ 303 h 347"/>
                  <a:gd name="T40" fmla="*/ 7 w 623"/>
                  <a:gd name="T41" fmla="*/ 295 h 347"/>
                  <a:gd name="T42" fmla="*/ 0 w 623"/>
                  <a:gd name="T43" fmla="*/ 284 h 347"/>
                  <a:gd name="T44" fmla="*/ 0 w 623"/>
                  <a:gd name="T45" fmla="*/ 0 h 347"/>
                  <a:gd name="T46" fmla="*/ 622 w 623"/>
                  <a:gd name="T47" fmla="*/ 3 h 34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23" h="347">
                    <a:moveTo>
                      <a:pt x="622" y="3"/>
                    </a:moveTo>
                    <a:lnTo>
                      <a:pt x="622" y="285"/>
                    </a:lnTo>
                    <a:lnTo>
                      <a:pt x="612" y="296"/>
                    </a:lnTo>
                    <a:lnTo>
                      <a:pt x="597" y="305"/>
                    </a:lnTo>
                    <a:lnTo>
                      <a:pt x="574" y="314"/>
                    </a:lnTo>
                    <a:lnTo>
                      <a:pt x="545" y="323"/>
                    </a:lnTo>
                    <a:lnTo>
                      <a:pt x="505" y="331"/>
                    </a:lnTo>
                    <a:lnTo>
                      <a:pt x="464" y="337"/>
                    </a:lnTo>
                    <a:lnTo>
                      <a:pt x="419" y="341"/>
                    </a:lnTo>
                    <a:lnTo>
                      <a:pt x="377" y="343"/>
                    </a:lnTo>
                    <a:lnTo>
                      <a:pt x="338" y="346"/>
                    </a:lnTo>
                    <a:lnTo>
                      <a:pt x="296" y="346"/>
                    </a:lnTo>
                    <a:lnTo>
                      <a:pt x="246" y="343"/>
                    </a:lnTo>
                    <a:lnTo>
                      <a:pt x="204" y="342"/>
                    </a:lnTo>
                    <a:lnTo>
                      <a:pt x="160" y="338"/>
                    </a:lnTo>
                    <a:lnTo>
                      <a:pt x="120" y="332"/>
                    </a:lnTo>
                    <a:lnTo>
                      <a:pt x="88" y="326"/>
                    </a:lnTo>
                    <a:lnTo>
                      <a:pt x="56" y="318"/>
                    </a:lnTo>
                    <a:lnTo>
                      <a:pt x="31" y="309"/>
                    </a:lnTo>
                    <a:lnTo>
                      <a:pt x="19" y="303"/>
                    </a:lnTo>
                    <a:lnTo>
                      <a:pt x="7" y="295"/>
                    </a:lnTo>
                    <a:lnTo>
                      <a:pt x="0" y="284"/>
                    </a:lnTo>
                    <a:lnTo>
                      <a:pt x="0" y="0"/>
                    </a:lnTo>
                    <a:lnTo>
                      <a:pt x="622" y="3"/>
                    </a:lnTo>
                  </a:path>
                </a:pathLst>
              </a:custGeom>
              <a:gradFill rotWithShape="0">
                <a:gsLst>
                  <a:gs pos="0">
                    <a:srgbClr val="00CC00"/>
                  </a:gs>
                  <a:gs pos="50000">
                    <a:srgbClr val="CCFF33"/>
                  </a:gs>
                  <a:gs pos="100000">
                    <a:srgbClr val="00CC00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844" name="Oval 15"/>
              <p:cNvSpPr>
                <a:spLocks noChangeArrowheads="1"/>
              </p:cNvSpPr>
              <p:nvPr/>
            </p:nvSpPr>
            <p:spPr bwMode="auto">
              <a:xfrm>
                <a:off x="4118" y="1864"/>
                <a:ext cx="613" cy="117"/>
              </a:xfrm>
              <a:prstGeom prst="ellipse">
                <a:avLst/>
              </a:prstGeom>
              <a:solidFill>
                <a:srgbClr val="CCFF33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27810" name="Group 16"/>
            <p:cNvGrpSpPr>
              <a:grpSpLocks/>
            </p:cNvGrpSpPr>
            <p:nvPr/>
          </p:nvGrpSpPr>
          <p:grpSpPr bwMode="auto">
            <a:xfrm>
              <a:off x="1037" y="2238"/>
              <a:ext cx="452" cy="441"/>
              <a:chOff x="2837" y="2344"/>
              <a:chExt cx="407" cy="395"/>
            </a:xfrm>
          </p:grpSpPr>
          <p:grpSp>
            <p:nvGrpSpPr>
              <p:cNvPr id="27813" name="Group 17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7821" name="AutoShape 18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rgbClr val="808080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7822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3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4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7825" name="Group 22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7840" name="Line 2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841" name="Line 2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842" name="Line 2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7826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7" name="Line 27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8" name="Line 28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9" name="Line 29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0" name="Line 30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1" name="Line 31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2" name="Line 32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3" name="Line 33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4" name="Line 34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5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6" name="Line 36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7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8" name="Line 38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39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814" name="Group 40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7815" name="Line 41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16" name="Line 42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17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18" name="Line 44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19" name="Line 45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820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7811" name="Line 47"/>
            <p:cNvSpPr>
              <a:spLocks noChangeShapeType="1"/>
            </p:cNvSpPr>
            <p:nvPr/>
          </p:nvSpPr>
          <p:spPr bwMode="auto">
            <a:xfrm flipV="1">
              <a:off x="1247" y="1874"/>
              <a:ext cx="7" cy="320"/>
            </a:xfrm>
            <a:prstGeom prst="line">
              <a:avLst/>
            </a:prstGeom>
            <a:noFill/>
            <a:ln w="50800">
              <a:solidFill>
                <a:srgbClr val="000066"/>
              </a:solidFill>
              <a:round/>
              <a:headEnd type="triangle" w="med" len="med"/>
              <a:tailEnd type="triangle" w="med" len="med"/>
            </a:ln>
            <a:effectLst>
              <a:prstShdw prst="shdw17" dist="17961" dir="2700000">
                <a:schemeClr val="bg1"/>
              </a:prst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12" name="Text Box 48"/>
            <p:cNvSpPr txBox="1">
              <a:spLocks noChangeArrowheads="1"/>
            </p:cNvSpPr>
            <p:nvPr/>
          </p:nvSpPr>
          <p:spPr bwMode="auto">
            <a:xfrm>
              <a:off x="465" y="2702"/>
              <a:ext cx="844" cy="4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846" b="1">
                  <a:solidFill>
                    <a:srgbClr val="000066"/>
                  </a:solidFill>
                </a:rPr>
                <a:t>Multidim.</a:t>
              </a:r>
            </a:p>
            <a:p>
              <a:pPr algn="ctr"/>
              <a:r>
                <a:rPr lang="de-DE" sz="1846" b="1">
                  <a:solidFill>
                    <a:srgbClr val="000066"/>
                  </a:solidFill>
                </a:rPr>
                <a:t>Database</a:t>
              </a:r>
            </a:p>
          </p:txBody>
        </p:sp>
      </p:grpSp>
      <p:grpSp>
        <p:nvGrpSpPr>
          <p:cNvPr id="27653" name="Group 49"/>
          <p:cNvGrpSpPr>
            <a:grpSpLocks/>
          </p:cNvGrpSpPr>
          <p:nvPr/>
        </p:nvGrpSpPr>
        <p:grpSpPr bwMode="auto">
          <a:xfrm>
            <a:off x="2475035" y="5153758"/>
            <a:ext cx="4542692" cy="857250"/>
            <a:chOff x="2224" y="3159"/>
            <a:chExt cx="1762" cy="789"/>
          </a:xfrm>
        </p:grpSpPr>
        <p:grpSp>
          <p:nvGrpSpPr>
            <p:cNvPr id="27803" name="Group 50"/>
            <p:cNvGrpSpPr>
              <a:grpSpLocks/>
            </p:cNvGrpSpPr>
            <p:nvPr/>
          </p:nvGrpSpPr>
          <p:grpSpPr bwMode="auto">
            <a:xfrm>
              <a:off x="2224" y="3159"/>
              <a:ext cx="1762" cy="789"/>
              <a:chOff x="2224" y="3159"/>
              <a:chExt cx="1762" cy="789"/>
            </a:xfrm>
          </p:grpSpPr>
          <p:sp>
            <p:nvSpPr>
              <p:cNvPr id="27805" name="Freeform 51"/>
              <p:cNvSpPr>
                <a:spLocks/>
              </p:cNvSpPr>
              <p:nvPr/>
            </p:nvSpPr>
            <p:spPr bwMode="auto">
              <a:xfrm>
                <a:off x="2224" y="3276"/>
                <a:ext cx="1762" cy="672"/>
              </a:xfrm>
              <a:custGeom>
                <a:avLst/>
                <a:gdLst>
                  <a:gd name="T0" fmla="*/ 1761 w 1964"/>
                  <a:gd name="T1" fmla="*/ 7 h 550"/>
                  <a:gd name="T2" fmla="*/ 1761 w 1964"/>
                  <a:gd name="T3" fmla="*/ 552 h 550"/>
                  <a:gd name="T4" fmla="*/ 1732 w 1964"/>
                  <a:gd name="T5" fmla="*/ 573 h 550"/>
                  <a:gd name="T6" fmla="*/ 1690 w 1964"/>
                  <a:gd name="T7" fmla="*/ 593 h 550"/>
                  <a:gd name="T8" fmla="*/ 1627 w 1964"/>
                  <a:gd name="T9" fmla="*/ 610 h 550"/>
                  <a:gd name="T10" fmla="*/ 1544 w 1964"/>
                  <a:gd name="T11" fmla="*/ 627 h 550"/>
                  <a:gd name="T12" fmla="*/ 1432 w 1964"/>
                  <a:gd name="T13" fmla="*/ 641 h 550"/>
                  <a:gd name="T14" fmla="*/ 1313 w 1964"/>
                  <a:gd name="T15" fmla="*/ 652 h 550"/>
                  <a:gd name="T16" fmla="*/ 1187 w 1964"/>
                  <a:gd name="T17" fmla="*/ 661 h 550"/>
                  <a:gd name="T18" fmla="*/ 1069 w 1964"/>
                  <a:gd name="T19" fmla="*/ 666 h 550"/>
                  <a:gd name="T20" fmla="*/ 957 w 1964"/>
                  <a:gd name="T21" fmla="*/ 671 h 550"/>
                  <a:gd name="T22" fmla="*/ 838 w 1964"/>
                  <a:gd name="T23" fmla="*/ 671 h 550"/>
                  <a:gd name="T24" fmla="*/ 698 w 1964"/>
                  <a:gd name="T25" fmla="*/ 666 h 550"/>
                  <a:gd name="T26" fmla="*/ 580 w 1964"/>
                  <a:gd name="T27" fmla="*/ 662 h 550"/>
                  <a:gd name="T28" fmla="*/ 453 w 1964"/>
                  <a:gd name="T29" fmla="*/ 655 h 550"/>
                  <a:gd name="T30" fmla="*/ 342 w 1964"/>
                  <a:gd name="T31" fmla="*/ 644 h 550"/>
                  <a:gd name="T32" fmla="*/ 251 w 1964"/>
                  <a:gd name="T33" fmla="*/ 633 h 550"/>
                  <a:gd name="T34" fmla="*/ 160 w 1964"/>
                  <a:gd name="T35" fmla="*/ 617 h 550"/>
                  <a:gd name="T36" fmla="*/ 90 w 1964"/>
                  <a:gd name="T37" fmla="*/ 600 h 550"/>
                  <a:gd name="T38" fmla="*/ 56 w 1964"/>
                  <a:gd name="T39" fmla="*/ 589 h 550"/>
                  <a:gd name="T40" fmla="*/ 21 w 1964"/>
                  <a:gd name="T41" fmla="*/ 572 h 550"/>
                  <a:gd name="T42" fmla="*/ 0 w 1964"/>
                  <a:gd name="T43" fmla="*/ 551 h 550"/>
                  <a:gd name="T44" fmla="*/ 0 w 1964"/>
                  <a:gd name="T45" fmla="*/ 0 h 550"/>
                  <a:gd name="T46" fmla="*/ 1761 w 1964"/>
                  <a:gd name="T47" fmla="*/ 7 h 55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964" h="550">
                    <a:moveTo>
                      <a:pt x="1963" y="6"/>
                    </a:moveTo>
                    <a:lnTo>
                      <a:pt x="1963" y="452"/>
                    </a:lnTo>
                    <a:lnTo>
                      <a:pt x="1931" y="469"/>
                    </a:lnTo>
                    <a:lnTo>
                      <a:pt x="1884" y="485"/>
                    </a:lnTo>
                    <a:lnTo>
                      <a:pt x="1814" y="499"/>
                    </a:lnTo>
                    <a:lnTo>
                      <a:pt x="1721" y="513"/>
                    </a:lnTo>
                    <a:lnTo>
                      <a:pt x="1596" y="525"/>
                    </a:lnTo>
                    <a:lnTo>
                      <a:pt x="1464" y="534"/>
                    </a:lnTo>
                    <a:lnTo>
                      <a:pt x="1323" y="541"/>
                    </a:lnTo>
                    <a:lnTo>
                      <a:pt x="1191" y="545"/>
                    </a:lnTo>
                    <a:lnTo>
                      <a:pt x="1067" y="549"/>
                    </a:lnTo>
                    <a:lnTo>
                      <a:pt x="934" y="549"/>
                    </a:lnTo>
                    <a:lnTo>
                      <a:pt x="778" y="545"/>
                    </a:lnTo>
                    <a:lnTo>
                      <a:pt x="646" y="542"/>
                    </a:lnTo>
                    <a:lnTo>
                      <a:pt x="505" y="536"/>
                    </a:lnTo>
                    <a:lnTo>
                      <a:pt x="381" y="527"/>
                    </a:lnTo>
                    <a:lnTo>
                      <a:pt x="280" y="518"/>
                    </a:lnTo>
                    <a:lnTo>
                      <a:pt x="178" y="505"/>
                    </a:lnTo>
                    <a:lnTo>
                      <a:pt x="100" y="491"/>
                    </a:lnTo>
                    <a:lnTo>
                      <a:pt x="62" y="482"/>
                    </a:lnTo>
                    <a:lnTo>
                      <a:pt x="23" y="468"/>
                    </a:lnTo>
                    <a:lnTo>
                      <a:pt x="0" y="451"/>
                    </a:lnTo>
                    <a:lnTo>
                      <a:pt x="0" y="0"/>
                    </a:lnTo>
                    <a:lnTo>
                      <a:pt x="1963" y="6"/>
                    </a:lnTo>
                  </a:path>
                </a:pathLst>
              </a:custGeom>
              <a:gradFill rotWithShape="0">
                <a:gsLst>
                  <a:gs pos="0">
                    <a:srgbClr val="006600"/>
                  </a:gs>
                  <a:gs pos="50000">
                    <a:srgbClr val="00CC00"/>
                  </a:gs>
                  <a:gs pos="100000">
                    <a:srgbClr val="006600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806" name="Oval 52"/>
              <p:cNvSpPr>
                <a:spLocks noChangeArrowheads="1"/>
              </p:cNvSpPr>
              <p:nvPr/>
            </p:nvSpPr>
            <p:spPr bwMode="auto">
              <a:xfrm>
                <a:off x="2225" y="3159"/>
                <a:ext cx="1759" cy="232"/>
              </a:xfrm>
              <a:prstGeom prst="ellipse">
                <a:avLst/>
              </a:prstGeom>
              <a:solidFill>
                <a:srgbClr val="00CC00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27804" name="Oval 53"/>
            <p:cNvSpPr>
              <a:spLocks noChangeArrowheads="1"/>
            </p:cNvSpPr>
            <p:nvPr/>
          </p:nvSpPr>
          <p:spPr bwMode="auto">
            <a:xfrm>
              <a:off x="2225" y="3159"/>
              <a:ext cx="1759" cy="2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sp>
        <p:nvSpPr>
          <p:cNvPr id="27654" name="Rectangle 54"/>
          <p:cNvSpPr>
            <a:spLocks noChangeArrowheads="1"/>
          </p:cNvSpPr>
          <p:nvPr/>
        </p:nvSpPr>
        <p:spPr bwMode="auto">
          <a:xfrm>
            <a:off x="338505" y="1742343"/>
            <a:ext cx="8560777" cy="1285142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sz="2215" b="1">
              <a:solidFill>
                <a:srgbClr val="000066"/>
              </a:solidFill>
            </a:endParaRPr>
          </a:p>
        </p:txBody>
      </p:sp>
      <p:grpSp>
        <p:nvGrpSpPr>
          <p:cNvPr id="27655" name="Group 56"/>
          <p:cNvGrpSpPr>
            <a:grpSpLocks/>
          </p:cNvGrpSpPr>
          <p:nvPr/>
        </p:nvGrpSpPr>
        <p:grpSpPr bwMode="auto">
          <a:xfrm>
            <a:off x="2728546" y="5462954"/>
            <a:ext cx="893885" cy="381000"/>
            <a:chOff x="4185" y="717"/>
            <a:chExt cx="904" cy="455"/>
          </a:xfrm>
        </p:grpSpPr>
        <p:sp>
          <p:nvSpPr>
            <p:cNvPr id="27792" name="Rectangle 57"/>
            <p:cNvSpPr>
              <a:spLocks noChangeArrowheads="1"/>
            </p:cNvSpPr>
            <p:nvPr/>
          </p:nvSpPr>
          <p:spPr bwMode="auto">
            <a:xfrm>
              <a:off x="4185" y="717"/>
              <a:ext cx="904" cy="84"/>
            </a:xfrm>
            <a:prstGeom prst="rect">
              <a:avLst/>
            </a:prstGeom>
            <a:gradFill rotWithShape="0">
              <a:gsLst>
                <a:gs pos="0">
                  <a:srgbClr val="0099FF"/>
                </a:gs>
                <a:gs pos="100000">
                  <a:srgbClr val="CBCBCB"/>
                </a:gs>
              </a:gsLst>
              <a:lin ang="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793" name="Rectangle 58"/>
            <p:cNvSpPr>
              <a:spLocks noChangeArrowheads="1"/>
            </p:cNvSpPr>
            <p:nvPr/>
          </p:nvSpPr>
          <p:spPr bwMode="auto">
            <a:xfrm>
              <a:off x="4185" y="809"/>
              <a:ext cx="904" cy="84"/>
            </a:xfrm>
            <a:prstGeom prst="rect">
              <a:avLst/>
            </a:prstGeom>
            <a:solidFill>
              <a:srgbClr val="CBCBC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794" name="Rectangle 59"/>
            <p:cNvSpPr>
              <a:spLocks noChangeArrowheads="1"/>
            </p:cNvSpPr>
            <p:nvPr/>
          </p:nvSpPr>
          <p:spPr bwMode="auto">
            <a:xfrm>
              <a:off x="4185" y="901"/>
              <a:ext cx="904" cy="83"/>
            </a:xfrm>
            <a:prstGeom prst="rect">
              <a:avLst/>
            </a:prstGeom>
            <a:solidFill>
              <a:srgbClr val="CBCBC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795" name="Rectangle 60"/>
            <p:cNvSpPr>
              <a:spLocks noChangeArrowheads="1"/>
            </p:cNvSpPr>
            <p:nvPr/>
          </p:nvSpPr>
          <p:spPr bwMode="auto">
            <a:xfrm>
              <a:off x="4185" y="992"/>
              <a:ext cx="904" cy="84"/>
            </a:xfrm>
            <a:prstGeom prst="rect">
              <a:avLst/>
            </a:prstGeom>
            <a:solidFill>
              <a:srgbClr val="CBCBC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796" name="Rectangle 61"/>
            <p:cNvSpPr>
              <a:spLocks noChangeArrowheads="1"/>
            </p:cNvSpPr>
            <p:nvPr/>
          </p:nvSpPr>
          <p:spPr bwMode="auto">
            <a:xfrm>
              <a:off x="4185" y="1084"/>
              <a:ext cx="904" cy="84"/>
            </a:xfrm>
            <a:prstGeom prst="rect">
              <a:avLst/>
            </a:prstGeom>
            <a:solidFill>
              <a:srgbClr val="CBCBC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27797" name="Line 62"/>
            <p:cNvSpPr>
              <a:spLocks noChangeShapeType="1"/>
            </p:cNvSpPr>
            <p:nvPr/>
          </p:nvSpPr>
          <p:spPr bwMode="auto">
            <a:xfrm>
              <a:off x="4242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798" name="Line 63"/>
            <p:cNvSpPr>
              <a:spLocks noChangeShapeType="1"/>
            </p:cNvSpPr>
            <p:nvPr/>
          </p:nvSpPr>
          <p:spPr bwMode="auto">
            <a:xfrm>
              <a:off x="4303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799" name="Line 64"/>
            <p:cNvSpPr>
              <a:spLocks noChangeShapeType="1"/>
            </p:cNvSpPr>
            <p:nvPr/>
          </p:nvSpPr>
          <p:spPr bwMode="auto">
            <a:xfrm>
              <a:off x="4424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00" name="Line 65"/>
            <p:cNvSpPr>
              <a:spLocks noChangeShapeType="1"/>
            </p:cNvSpPr>
            <p:nvPr/>
          </p:nvSpPr>
          <p:spPr bwMode="auto">
            <a:xfrm>
              <a:off x="4728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01" name="Line 66"/>
            <p:cNvSpPr>
              <a:spLocks noChangeShapeType="1"/>
            </p:cNvSpPr>
            <p:nvPr/>
          </p:nvSpPr>
          <p:spPr bwMode="auto">
            <a:xfrm>
              <a:off x="4850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02" name="Line 67"/>
            <p:cNvSpPr>
              <a:spLocks noChangeShapeType="1"/>
            </p:cNvSpPr>
            <p:nvPr/>
          </p:nvSpPr>
          <p:spPr bwMode="auto">
            <a:xfrm>
              <a:off x="5032" y="805"/>
              <a:ext cx="0" cy="36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7656" name="Rectangle 68"/>
          <p:cNvSpPr>
            <a:spLocks noChangeArrowheads="1"/>
          </p:cNvSpPr>
          <p:nvPr/>
        </p:nvSpPr>
        <p:spPr bwMode="auto">
          <a:xfrm>
            <a:off x="3641481" y="5471746"/>
            <a:ext cx="3392365" cy="42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FFFFFF"/>
                </a:solidFill>
              </a:rPr>
              <a:t>DW-DB </a:t>
            </a:r>
            <a:r>
              <a:rPr lang="de-DE" sz="1846" b="1">
                <a:solidFill>
                  <a:srgbClr val="FFFFFF"/>
                </a:solidFill>
              </a:rPr>
              <a:t>(mostly relational)</a:t>
            </a:r>
            <a:endParaRPr lang="de-DE" sz="2215" b="1">
              <a:solidFill>
                <a:srgbClr val="FFFFFF"/>
              </a:solidFill>
            </a:endParaRPr>
          </a:p>
        </p:txBody>
      </p:sp>
      <p:sp>
        <p:nvSpPr>
          <p:cNvPr id="27657" name="Oval 69"/>
          <p:cNvSpPr>
            <a:spLocks noChangeArrowheads="1"/>
          </p:cNvSpPr>
          <p:nvPr/>
        </p:nvSpPr>
        <p:spPr bwMode="auto">
          <a:xfrm>
            <a:off x="1276351" y="3487616"/>
            <a:ext cx="1141534" cy="209550"/>
          </a:xfrm>
          <a:prstGeom prst="ellips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grpSp>
        <p:nvGrpSpPr>
          <p:cNvPr id="27658" name="Group 70"/>
          <p:cNvGrpSpPr>
            <a:grpSpLocks/>
          </p:cNvGrpSpPr>
          <p:nvPr/>
        </p:nvGrpSpPr>
        <p:grpSpPr bwMode="auto">
          <a:xfrm>
            <a:off x="4267200" y="1913792"/>
            <a:ext cx="1106366" cy="1062404"/>
            <a:chOff x="2664" y="1090"/>
            <a:chExt cx="755" cy="725"/>
          </a:xfrm>
        </p:grpSpPr>
        <p:graphicFrame>
          <p:nvGraphicFramePr>
            <p:cNvPr id="27760" name="Object 71"/>
            <p:cNvGraphicFramePr>
              <a:graphicFrameLocks noChangeAspect="1"/>
            </p:cNvGraphicFramePr>
            <p:nvPr/>
          </p:nvGraphicFramePr>
          <p:xfrm>
            <a:off x="2664" y="1090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1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4" y="1090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761" name="Group 72"/>
            <p:cNvGrpSpPr>
              <a:grpSpLocks/>
            </p:cNvGrpSpPr>
            <p:nvPr/>
          </p:nvGrpSpPr>
          <p:grpSpPr bwMode="auto">
            <a:xfrm>
              <a:off x="3001" y="1241"/>
              <a:ext cx="235" cy="215"/>
              <a:chOff x="2837" y="2344"/>
              <a:chExt cx="407" cy="395"/>
            </a:xfrm>
          </p:grpSpPr>
          <p:grpSp>
            <p:nvGrpSpPr>
              <p:cNvPr id="27762" name="Group 73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7770" name="AutoShape 74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hlink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7771" name="Line 75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2" name="Line 76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3" name="Line 77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7774" name="Group 78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7789" name="Line 7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90" name="Line 8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91" name="Line 8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7775" name="Line 82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6" name="Line 83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7" name="Line 84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8" name="Line 85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79" name="Line 86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0" name="Line 87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1" name="Line 88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2" name="Line 89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3" name="Line 90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4" name="Line 91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5" name="Line 92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6" name="Line 93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7" name="Line 94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88" name="Line 95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763" name="Group 96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7764" name="Line 97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65" name="Line 98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66" name="Line 99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67" name="Line 100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68" name="Line 101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69" name="Line 102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27659" name="Group 103"/>
          <p:cNvGrpSpPr>
            <a:grpSpLocks/>
          </p:cNvGrpSpPr>
          <p:nvPr/>
        </p:nvGrpSpPr>
        <p:grpSpPr bwMode="auto">
          <a:xfrm>
            <a:off x="6916616" y="1918190"/>
            <a:ext cx="1106366" cy="1062403"/>
            <a:chOff x="4026" y="1087"/>
            <a:chExt cx="755" cy="725"/>
          </a:xfrm>
        </p:grpSpPr>
        <p:graphicFrame>
          <p:nvGraphicFramePr>
            <p:cNvPr id="27728" name="Object 104"/>
            <p:cNvGraphicFramePr>
              <a:graphicFrameLocks noChangeAspect="1"/>
            </p:cNvGraphicFramePr>
            <p:nvPr/>
          </p:nvGraphicFramePr>
          <p:xfrm>
            <a:off x="4026" y="1087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2" name="Clip" r:id="rId6" imgW="2013509" imgH="1930298" progId="MS_ClipArt_Gallery.2">
                    <p:embed/>
                  </p:oleObj>
                </mc:Choice>
                <mc:Fallback>
                  <p:oleObj name="Clip" r:id="rId6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26" y="1087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729" name="Group 105"/>
            <p:cNvGrpSpPr>
              <a:grpSpLocks/>
            </p:cNvGrpSpPr>
            <p:nvPr/>
          </p:nvGrpSpPr>
          <p:grpSpPr bwMode="auto">
            <a:xfrm>
              <a:off x="4363" y="1238"/>
              <a:ext cx="235" cy="215"/>
              <a:chOff x="2837" y="2344"/>
              <a:chExt cx="407" cy="395"/>
            </a:xfrm>
          </p:grpSpPr>
          <p:grpSp>
            <p:nvGrpSpPr>
              <p:cNvPr id="27730" name="Group 106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7738" name="AutoShape 107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rgbClr val="339966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7739" name="Line 108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0" name="Line 109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1" name="Line 110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7742" name="Group 111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7757" name="Line 11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58" name="Line 1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59" name="Line 11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7743" name="Line 115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4" name="Line 116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5" name="Line 117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6" name="Line 118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7" name="Line 119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8" name="Line 120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49" name="Line 121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0" name="Line 122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1" name="Line 123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2" name="Line 124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3" name="Line 125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4" name="Line 126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5" name="Line 127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56" name="Line 128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731" name="Group 129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7732" name="Line 130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33" name="Line 131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34" name="Line 132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35" name="Line 133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36" name="Line 134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37" name="Line 135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27660" name="Group 136"/>
          <p:cNvGrpSpPr>
            <a:grpSpLocks/>
          </p:cNvGrpSpPr>
          <p:nvPr/>
        </p:nvGrpSpPr>
        <p:grpSpPr bwMode="auto">
          <a:xfrm>
            <a:off x="1245577" y="1905000"/>
            <a:ext cx="1106366" cy="1062404"/>
            <a:chOff x="1294" y="1078"/>
            <a:chExt cx="755" cy="725"/>
          </a:xfrm>
        </p:grpSpPr>
        <p:graphicFrame>
          <p:nvGraphicFramePr>
            <p:cNvPr id="27696" name="Object 137"/>
            <p:cNvGraphicFramePr>
              <a:graphicFrameLocks noChangeAspect="1"/>
            </p:cNvGraphicFramePr>
            <p:nvPr/>
          </p:nvGraphicFramePr>
          <p:xfrm>
            <a:off x="1294" y="1078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3" name="Clip" r:id="rId7" imgW="2013509" imgH="1930298" progId="MS_ClipArt_Gallery.2">
                    <p:embed/>
                  </p:oleObj>
                </mc:Choice>
                <mc:Fallback>
                  <p:oleObj name="Clip" r:id="rId7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4" y="1078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697" name="Group 138"/>
            <p:cNvGrpSpPr>
              <a:grpSpLocks/>
            </p:cNvGrpSpPr>
            <p:nvPr/>
          </p:nvGrpSpPr>
          <p:grpSpPr bwMode="auto">
            <a:xfrm>
              <a:off x="1631" y="1229"/>
              <a:ext cx="235" cy="215"/>
              <a:chOff x="2837" y="2344"/>
              <a:chExt cx="407" cy="395"/>
            </a:xfrm>
          </p:grpSpPr>
          <p:grpSp>
            <p:nvGrpSpPr>
              <p:cNvPr id="27698" name="Group 139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7706" name="AutoShape 140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accent2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7707" name="Line 141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8" name="Line 142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9" name="Line 143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7710" name="Group 144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7725" name="Line 14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26" name="Line 14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7727" name="Line 14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7711" name="Line 148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2" name="Line 149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3" name="Line 150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4" name="Line 151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5" name="Line 152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6" name="Line 153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7" name="Line 154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8" name="Line 155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19" name="Line 156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20" name="Line 157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21" name="Line 158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22" name="Line 159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23" name="Line 160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24" name="Line 161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699" name="Group 162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7700" name="Line 163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1" name="Line 164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2" name="Line 165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3" name="Line 166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4" name="Line 167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05" name="Line 168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41481" name="Group 169"/>
          <p:cNvGrpSpPr>
            <a:grpSpLocks/>
          </p:cNvGrpSpPr>
          <p:nvPr/>
        </p:nvGrpSpPr>
        <p:grpSpPr bwMode="auto">
          <a:xfrm>
            <a:off x="8129954" y="2177562"/>
            <a:ext cx="662354" cy="646235"/>
            <a:chOff x="2837" y="2344"/>
            <a:chExt cx="407" cy="395"/>
          </a:xfrm>
        </p:grpSpPr>
        <p:grpSp>
          <p:nvGrpSpPr>
            <p:cNvPr id="27666" name="Group 170"/>
            <p:cNvGrpSpPr>
              <a:grpSpLocks/>
            </p:cNvGrpSpPr>
            <p:nvPr/>
          </p:nvGrpSpPr>
          <p:grpSpPr bwMode="auto">
            <a:xfrm>
              <a:off x="2837" y="2344"/>
              <a:ext cx="407" cy="395"/>
              <a:chOff x="2592" y="1776"/>
              <a:chExt cx="528" cy="432"/>
            </a:xfrm>
          </p:grpSpPr>
          <p:sp>
            <p:nvSpPr>
              <p:cNvPr id="27674" name="AutoShape 171"/>
              <p:cNvSpPr>
                <a:spLocks noChangeArrowheads="1"/>
              </p:cNvSpPr>
              <p:nvPr/>
            </p:nvSpPr>
            <p:spPr bwMode="auto">
              <a:xfrm>
                <a:off x="2596" y="1780"/>
                <a:ext cx="520" cy="424"/>
              </a:xfrm>
              <a:prstGeom prst="cube">
                <a:avLst>
                  <a:gd name="adj" fmla="val 24995"/>
                </a:avLst>
              </a:prstGeom>
              <a:solidFill>
                <a:srgbClr val="808080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7675" name="Line 172"/>
              <p:cNvSpPr>
                <a:spLocks noChangeShapeType="1"/>
              </p:cNvSpPr>
              <p:nvPr/>
            </p:nvSpPr>
            <p:spPr bwMode="auto">
              <a:xfrm flipV="1">
                <a:off x="267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6" name="Line 173"/>
              <p:cNvSpPr>
                <a:spLocks noChangeShapeType="1"/>
              </p:cNvSpPr>
              <p:nvPr/>
            </p:nvSpPr>
            <p:spPr bwMode="auto">
              <a:xfrm flipV="1">
                <a:off x="2842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7" name="Line 174"/>
              <p:cNvSpPr>
                <a:spLocks noChangeShapeType="1"/>
              </p:cNvSpPr>
              <p:nvPr/>
            </p:nvSpPr>
            <p:spPr bwMode="auto">
              <a:xfrm flipV="1">
                <a:off x="292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7678" name="Group 175"/>
              <p:cNvGrpSpPr>
                <a:grpSpLocks/>
              </p:cNvGrpSpPr>
              <p:nvPr/>
            </p:nvGrpSpPr>
            <p:grpSpPr bwMode="auto">
              <a:xfrm>
                <a:off x="3008" y="1857"/>
                <a:ext cx="112" cy="270"/>
                <a:chOff x="3008" y="1857"/>
                <a:chExt cx="112" cy="270"/>
              </a:xfrm>
            </p:grpSpPr>
            <p:sp>
              <p:nvSpPr>
                <p:cNvPr id="27693" name="Line 176"/>
                <p:cNvSpPr>
                  <a:spLocks noChangeShapeType="1"/>
                </p:cNvSpPr>
                <p:nvPr/>
              </p:nvSpPr>
              <p:spPr bwMode="auto">
                <a:xfrm flipV="1">
                  <a:off x="3008" y="2019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4" name="Line 177"/>
                <p:cNvSpPr>
                  <a:spLocks noChangeShapeType="1"/>
                </p:cNvSpPr>
                <p:nvPr/>
              </p:nvSpPr>
              <p:spPr bwMode="auto">
                <a:xfrm flipV="1">
                  <a:off x="3008" y="1857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5" name="Line 178"/>
                <p:cNvSpPr>
                  <a:spLocks noChangeShapeType="1"/>
                </p:cNvSpPr>
                <p:nvPr/>
              </p:nvSpPr>
              <p:spPr bwMode="auto">
                <a:xfrm flipV="1">
                  <a:off x="3008" y="1938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7679" name="Line 179"/>
              <p:cNvSpPr>
                <a:spLocks noChangeShapeType="1"/>
              </p:cNvSpPr>
              <p:nvPr/>
            </p:nvSpPr>
            <p:spPr bwMode="auto">
              <a:xfrm flipV="1">
                <a:off x="2759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0" name="Line 180"/>
              <p:cNvSpPr>
                <a:spLocks noChangeShapeType="1"/>
              </p:cNvSpPr>
              <p:nvPr/>
            </p:nvSpPr>
            <p:spPr bwMode="auto">
              <a:xfrm>
                <a:off x="267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1" name="Line 181"/>
              <p:cNvSpPr>
                <a:spLocks noChangeShapeType="1"/>
              </p:cNvSpPr>
              <p:nvPr/>
            </p:nvSpPr>
            <p:spPr bwMode="auto">
              <a:xfrm>
                <a:off x="2759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2" name="Line 182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3" name="Line 183"/>
              <p:cNvSpPr>
                <a:spLocks noChangeShapeType="1"/>
              </p:cNvSpPr>
              <p:nvPr/>
            </p:nvSpPr>
            <p:spPr bwMode="auto">
              <a:xfrm>
                <a:off x="292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4" name="Line 184"/>
              <p:cNvSpPr>
                <a:spLocks noChangeShapeType="1"/>
              </p:cNvSpPr>
              <p:nvPr/>
            </p:nvSpPr>
            <p:spPr bwMode="auto">
              <a:xfrm>
                <a:off x="3037" y="1857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5" name="Line 185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6" name="Line 186"/>
              <p:cNvSpPr>
                <a:spLocks noChangeShapeType="1"/>
              </p:cNvSpPr>
              <p:nvPr/>
            </p:nvSpPr>
            <p:spPr bwMode="auto">
              <a:xfrm>
                <a:off x="3092" y="1803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7" name="Line 187"/>
              <p:cNvSpPr>
                <a:spLocks noChangeShapeType="1"/>
              </p:cNvSpPr>
              <p:nvPr/>
            </p:nvSpPr>
            <p:spPr bwMode="auto">
              <a:xfrm flipH="1">
                <a:off x="2592" y="1965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8" name="Line 188"/>
              <p:cNvSpPr>
                <a:spLocks noChangeShapeType="1"/>
              </p:cNvSpPr>
              <p:nvPr/>
            </p:nvSpPr>
            <p:spPr bwMode="auto">
              <a:xfrm flipH="1">
                <a:off x="2592" y="2046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89" name="Line 189"/>
              <p:cNvSpPr>
                <a:spLocks noChangeShapeType="1"/>
              </p:cNvSpPr>
              <p:nvPr/>
            </p:nvSpPr>
            <p:spPr bwMode="auto">
              <a:xfrm flipH="1">
                <a:off x="2592" y="2127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90" name="Line 190"/>
              <p:cNvSpPr>
                <a:spLocks noChangeShapeType="1"/>
              </p:cNvSpPr>
              <p:nvPr/>
            </p:nvSpPr>
            <p:spPr bwMode="auto">
              <a:xfrm flipH="1">
                <a:off x="2619" y="1857"/>
                <a:ext cx="418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91" name="Line 191"/>
              <p:cNvSpPr>
                <a:spLocks noChangeShapeType="1"/>
              </p:cNvSpPr>
              <p:nvPr/>
            </p:nvSpPr>
            <p:spPr bwMode="auto">
              <a:xfrm flipH="1">
                <a:off x="2648" y="1830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92" name="Line 192"/>
              <p:cNvSpPr>
                <a:spLocks noChangeShapeType="1"/>
              </p:cNvSpPr>
              <p:nvPr/>
            </p:nvSpPr>
            <p:spPr bwMode="auto">
              <a:xfrm flipH="1">
                <a:off x="2675" y="1803"/>
                <a:ext cx="417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7667" name="Group 193"/>
            <p:cNvGrpSpPr>
              <a:grpSpLocks/>
            </p:cNvGrpSpPr>
            <p:nvPr/>
          </p:nvGrpSpPr>
          <p:grpSpPr bwMode="auto">
            <a:xfrm>
              <a:off x="3029" y="2394"/>
              <a:ext cx="171" cy="197"/>
              <a:chOff x="2842" y="1830"/>
              <a:chExt cx="222" cy="216"/>
            </a:xfrm>
          </p:grpSpPr>
          <p:sp>
            <p:nvSpPr>
              <p:cNvPr id="27668" name="Line 194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69" name="Line 195"/>
              <p:cNvSpPr>
                <a:spLocks noChangeShapeType="1"/>
              </p:cNvSpPr>
              <p:nvPr/>
            </p:nvSpPr>
            <p:spPr bwMode="auto">
              <a:xfrm>
                <a:off x="2842" y="2046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0" name="Line 196"/>
              <p:cNvSpPr>
                <a:spLocks noChangeShapeType="1"/>
              </p:cNvSpPr>
              <p:nvPr/>
            </p:nvSpPr>
            <p:spPr bwMode="auto">
              <a:xfrm flipH="1">
                <a:off x="3008" y="1992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1" name="Line 197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2" name="Line 198"/>
              <p:cNvSpPr>
                <a:spLocks noChangeShapeType="1"/>
              </p:cNvSpPr>
              <p:nvPr/>
            </p:nvSpPr>
            <p:spPr bwMode="auto">
              <a:xfrm>
                <a:off x="2898" y="1830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673" name="Line 199"/>
              <p:cNvSpPr>
                <a:spLocks noChangeShapeType="1"/>
              </p:cNvSpPr>
              <p:nvPr/>
            </p:nvSpPr>
            <p:spPr bwMode="auto">
              <a:xfrm flipH="1">
                <a:off x="2842" y="1830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41512" name="Text Box 200"/>
          <p:cNvSpPr txBox="1">
            <a:spLocks noChangeArrowheads="1"/>
          </p:cNvSpPr>
          <p:nvPr/>
        </p:nvSpPr>
        <p:spPr bwMode="auto">
          <a:xfrm>
            <a:off x="391900" y="1800958"/>
            <a:ext cx="1210588" cy="43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MOLAP</a:t>
            </a:r>
          </a:p>
        </p:txBody>
      </p:sp>
      <p:sp>
        <p:nvSpPr>
          <p:cNvPr id="141513" name="Text Box 201"/>
          <p:cNvSpPr txBox="1">
            <a:spLocks noChangeArrowheads="1"/>
          </p:cNvSpPr>
          <p:nvPr/>
        </p:nvSpPr>
        <p:spPr bwMode="auto">
          <a:xfrm>
            <a:off x="3425890" y="1800958"/>
            <a:ext cx="1178529" cy="43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ROLAP</a:t>
            </a:r>
          </a:p>
        </p:txBody>
      </p:sp>
      <p:sp>
        <p:nvSpPr>
          <p:cNvPr id="141514" name="Text Box 202"/>
          <p:cNvSpPr txBox="1">
            <a:spLocks noChangeArrowheads="1"/>
          </p:cNvSpPr>
          <p:nvPr/>
        </p:nvSpPr>
        <p:spPr bwMode="auto">
          <a:xfrm>
            <a:off x="6207542" y="1800958"/>
            <a:ext cx="1067921" cy="774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Client-</a:t>
            </a:r>
          </a:p>
          <a:p>
            <a:pPr algn="ctr"/>
            <a:r>
              <a:rPr lang="de-DE" sz="2215" b="1">
                <a:solidFill>
                  <a:srgbClr val="000066"/>
                </a:solidFill>
              </a:rPr>
              <a:t>OLAP</a:t>
            </a:r>
          </a:p>
        </p:txBody>
      </p:sp>
      <p:sp>
        <p:nvSpPr>
          <p:cNvPr id="141515" name="Rectangle 20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DW Integration</a:t>
            </a:r>
          </a:p>
        </p:txBody>
      </p:sp>
    </p:spTree>
    <p:extLst>
      <p:ext uri="{BB962C8B-B14F-4D97-AF65-F5344CB8AC3E}">
        <p14:creationId xmlns:p14="http://schemas.microsoft.com/office/powerpoint/2010/main" val="61190129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14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14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141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512" grpId="0" autoUpdateAnimBg="0"/>
      <p:bldP spid="141513" grpId="0" autoUpdateAnimBg="0"/>
      <p:bldP spid="141514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Combining Architectures I</a:t>
            </a:r>
          </a:p>
        </p:txBody>
      </p:sp>
      <p:grpSp>
        <p:nvGrpSpPr>
          <p:cNvPr id="29699" name="Group 12"/>
          <p:cNvGrpSpPr>
            <a:grpSpLocks/>
          </p:cNvGrpSpPr>
          <p:nvPr/>
        </p:nvGrpSpPr>
        <p:grpSpPr bwMode="auto">
          <a:xfrm>
            <a:off x="2532185" y="3641482"/>
            <a:ext cx="1153258" cy="764931"/>
            <a:chOff x="4116" y="1864"/>
            <a:chExt cx="623" cy="405"/>
          </a:xfrm>
        </p:grpSpPr>
        <p:sp>
          <p:nvSpPr>
            <p:cNvPr id="29790" name="Freeform 13"/>
            <p:cNvSpPr>
              <a:spLocks/>
            </p:cNvSpPr>
            <p:nvPr/>
          </p:nvSpPr>
          <p:spPr bwMode="auto">
            <a:xfrm>
              <a:off x="4116" y="1922"/>
              <a:ext cx="623" cy="347"/>
            </a:xfrm>
            <a:custGeom>
              <a:avLst/>
              <a:gdLst>
                <a:gd name="T0" fmla="*/ 622 w 623"/>
                <a:gd name="T1" fmla="*/ 3 h 347"/>
                <a:gd name="T2" fmla="*/ 622 w 623"/>
                <a:gd name="T3" fmla="*/ 285 h 347"/>
                <a:gd name="T4" fmla="*/ 612 w 623"/>
                <a:gd name="T5" fmla="*/ 296 h 347"/>
                <a:gd name="T6" fmla="*/ 597 w 623"/>
                <a:gd name="T7" fmla="*/ 305 h 347"/>
                <a:gd name="T8" fmla="*/ 574 w 623"/>
                <a:gd name="T9" fmla="*/ 314 h 347"/>
                <a:gd name="T10" fmla="*/ 545 w 623"/>
                <a:gd name="T11" fmla="*/ 323 h 347"/>
                <a:gd name="T12" fmla="*/ 505 w 623"/>
                <a:gd name="T13" fmla="*/ 331 h 347"/>
                <a:gd name="T14" fmla="*/ 464 w 623"/>
                <a:gd name="T15" fmla="*/ 337 h 347"/>
                <a:gd name="T16" fmla="*/ 419 w 623"/>
                <a:gd name="T17" fmla="*/ 341 h 347"/>
                <a:gd name="T18" fmla="*/ 377 w 623"/>
                <a:gd name="T19" fmla="*/ 343 h 347"/>
                <a:gd name="T20" fmla="*/ 338 w 623"/>
                <a:gd name="T21" fmla="*/ 346 h 347"/>
                <a:gd name="T22" fmla="*/ 296 w 623"/>
                <a:gd name="T23" fmla="*/ 346 h 347"/>
                <a:gd name="T24" fmla="*/ 246 w 623"/>
                <a:gd name="T25" fmla="*/ 343 h 347"/>
                <a:gd name="T26" fmla="*/ 204 w 623"/>
                <a:gd name="T27" fmla="*/ 342 h 347"/>
                <a:gd name="T28" fmla="*/ 160 w 623"/>
                <a:gd name="T29" fmla="*/ 338 h 347"/>
                <a:gd name="T30" fmla="*/ 120 w 623"/>
                <a:gd name="T31" fmla="*/ 332 h 347"/>
                <a:gd name="T32" fmla="*/ 88 w 623"/>
                <a:gd name="T33" fmla="*/ 326 h 347"/>
                <a:gd name="T34" fmla="*/ 56 w 623"/>
                <a:gd name="T35" fmla="*/ 318 h 347"/>
                <a:gd name="T36" fmla="*/ 31 w 623"/>
                <a:gd name="T37" fmla="*/ 309 h 347"/>
                <a:gd name="T38" fmla="*/ 19 w 623"/>
                <a:gd name="T39" fmla="*/ 303 h 347"/>
                <a:gd name="T40" fmla="*/ 7 w 623"/>
                <a:gd name="T41" fmla="*/ 295 h 347"/>
                <a:gd name="T42" fmla="*/ 0 w 623"/>
                <a:gd name="T43" fmla="*/ 284 h 347"/>
                <a:gd name="T44" fmla="*/ 0 w 623"/>
                <a:gd name="T45" fmla="*/ 0 h 347"/>
                <a:gd name="T46" fmla="*/ 622 w 623"/>
                <a:gd name="T47" fmla="*/ 3 h 3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347">
                  <a:moveTo>
                    <a:pt x="622" y="3"/>
                  </a:moveTo>
                  <a:lnTo>
                    <a:pt x="622" y="285"/>
                  </a:lnTo>
                  <a:lnTo>
                    <a:pt x="612" y="296"/>
                  </a:lnTo>
                  <a:lnTo>
                    <a:pt x="597" y="305"/>
                  </a:lnTo>
                  <a:lnTo>
                    <a:pt x="574" y="314"/>
                  </a:lnTo>
                  <a:lnTo>
                    <a:pt x="545" y="323"/>
                  </a:lnTo>
                  <a:lnTo>
                    <a:pt x="505" y="331"/>
                  </a:lnTo>
                  <a:lnTo>
                    <a:pt x="464" y="337"/>
                  </a:lnTo>
                  <a:lnTo>
                    <a:pt x="419" y="341"/>
                  </a:lnTo>
                  <a:lnTo>
                    <a:pt x="377" y="343"/>
                  </a:lnTo>
                  <a:lnTo>
                    <a:pt x="338" y="346"/>
                  </a:lnTo>
                  <a:lnTo>
                    <a:pt x="296" y="346"/>
                  </a:lnTo>
                  <a:lnTo>
                    <a:pt x="246" y="343"/>
                  </a:lnTo>
                  <a:lnTo>
                    <a:pt x="204" y="342"/>
                  </a:lnTo>
                  <a:lnTo>
                    <a:pt x="160" y="338"/>
                  </a:lnTo>
                  <a:lnTo>
                    <a:pt x="120" y="332"/>
                  </a:lnTo>
                  <a:lnTo>
                    <a:pt x="88" y="326"/>
                  </a:lnTo>
                  <a:lnTo>
                    <a:pt x="56" y="318"/>
                  </a:lnTo>
                  <a:lnTo>
                    <a:pt x="31" y="309"/>
                  </a:lnTo>
                  <a:lnTo>
                    <a:pt x="19" y="303"/>
                  </a:lnTo>
                  <a:lnTo>
                    <a:pt x="7" y="295"/>
                  </a:lnTo>
                  <a:lnTo>
                    <a:pt x="0" y="284"/>
                  </a:lnTo>
                  <a:lnTo>
                    <a:pt x="0" y="0"/>
                  </a:lnTo>
                  <a:lnTo>
                    <a:pt x="622" y="3"/>
                  </a:lnTo>
                </a:path>
              </a:pathLst>
            </a:custGeom>
            <a:gradFill rotWithShape="0">
              <a:gsLst>
                <a:gs pos="0">
                  <a:srgbClr val="00CC00"/>
                </a:gs>
                <a:gs pos="50000">
                  <a:srgbClr val="CCFF33"/>
                </a:gs>
                <a:gs pos="100000">
                  <a:srgbClr val="00CC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791" name="Oval 14"/>
            <p:cNvSpPr>
              <a:spLocks noChangeArrowheads="1"/>
            </p:cNvSpPr>
            <p:nvPr/>
          </p:nvSpPr>
          <p:spPr bwMode="auto">
            <a:xfrm>
              <a:off x="4118" y="1864"/>
              <a:ext cx="613" cy="117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grpSp>
        <p:nvGrpSpPr>
          <p:cNvPr id="29700" name="Group 15"/>
          <p:cNvGrpSpPr>
            <a:grpSpLocks/>
          </p:cNvGrpSpPr>
          <p:nvPr/>
        </p:nvGrpSpPr>
        <p:grpSpPr bwMode="auto">
          <a:xfrm>
            <a:off x="2773973" y="3707423"/>
            <a:ext cx="662354" cy="646235"/>
            <a:chOff x="2837" y="2344"/>
            <a:chExt cx="407" cy="395"/>
          </a:xfrm>
        </p:grpSpPr>
        <p:grpSp>
          <p:nvGrpSpPr>
            <p:cNvPr id="29760" name="Group 16"/>
            <p:cNvGrpSpPr>
              <a:grpSpLocks/>
            </p:cNvGrpSpPr>
            <p:nvPr/>
          </p:nvGrpSpPr>
          <p:grpSpPr bwMode="auto">
            <a:xfrm>
              <a:off x="2837" y="2344"/>
              <a:ext cx="407" cy="395"/>
              <a:chOff x="2592" y="1776"/>
              <a:chExt cx="528" cy="432"/>
            </a:xfrm>
          </p:grpSpPr>
          <p:sp>
            <p:nvSpPr>
              <p:cNvPr id="29768" name="AutoShape 17"/>
              <p:cNvSpPr>
                <a:spLocks noChangeArrowheads="1"/>
              </p:cNvSpPr>
              <p:nvPr/>
            </p:nvSpPr>
            <p:spPr bwMode="auto">
              <a:xfrm>
                <a:off x="2596" y="1780"/>
                <a:ext cx="520" cy="424"/>
              </a:xfrm>
              <a:prstGeom prst="cube">
                <a:avLst>
                  <a:gd name="adj" fmla="val 24995"/>
                </a:avLst>
              </a:prstGeom>
              <a:solidFill>
                <a:srgbClr val="808080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69" name="Line 18"/>
              <p:cNvSpPr>
                <a:spLocks noChangeShapeType="1"/>
              </p:cNvSpPr>
              <p:nvPr/>
            </p:nvSpPr>
            <p:spPr bwMode="auto">
              <a:xfrm flipV="1">
                <a:off x="267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0" name="Line 19"/>
              <p:cNvSpPr>
                <a:spLocks noChangeShapeType="1"/>
              </p:cNvSpPr>
              <p:nvPr/>
            </p:nvSpPr>
            <p:spPr bwMode="auto">
              <a:xfrm flipV="1">
                <a:off x="2842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1" name="Line 20"/>
              <p:cNvSpPr>
                <a:spLocks noChangeShapeType="1"/>
              </p:cNvSpPr>
              <p:nvPr/>
            </p:nvSpPr>
            <p:spPr bwMode="auto">
              <a:xfrm flipV="1">
                <a:off x="2925" y="1776"/>
                <a:ext cx="112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9772" name="Group 21"/>
              <p:cNvGrpSpPr>
                <a:grpSpLocks/>
              </p:cNvGrpSpPr>
              <p:nvPr/>
            </p:nvGrpSpPr>
            <p:grpSpPr bwMode="auto">
              <a:xfrm>
                <a:off x="3008" y="1857"/>
                <a:ext cx="112" cy="270"/>
                <a:chOff x="3008" y="1857"/>
                <a:chExt cx="112" cy="270"/>
              </a:xfrm>
            </p:grpSpPr>
            <p:sp>
              <p:nvSpPr>
                <p:cNvPr id="29787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3008" y="2019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88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3008" y="1857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89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3008" y="1938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9773" name="Line 25"/>
              <p:cNvSpPr>
                <a:spLocks noChangeShapeType="1"/>
              </p:cNvSpPr>
              <p:nvPr/>
            </p:nvSpPr>
            <p:spPr bwMode="auto">
              <a:xfrm flipV="1">
                <a:off x="2759" y="1776"/>
                <a:ext cx="111" cy="108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4" name="Line 26"/>
              <p:cNvSpPr>
                <a:spLocks noChangeShapeType="1"/>
              </p:cNvSpPr>
              <p:nvPr/>
            </p:nvSpPr>
            <p:spPr bwMode="auto">
              <a:xfrm>
                <a:off x="267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5" name="Line 27"/>
              <p:cNvSpPr>
                <a:spLocks noChangeShapeType="1"/>
              </p:cNvSpPr>
              <p:nvPr/>
            </p:nvSpPr>
            <p:spPr bwMode="auto">
              <a:xfrm>
                <a:off x="2759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6" name="Line 28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7" name="Line 29"/>
              <p:cNvSpPr>
                <a:spLocks noChangeShapeType="1"/>
              </p:cNvSpPr>
              <p:nvPr/>
            </p:nvSpPr>
            <p:spPr bwMode="auto">
              <a:xfrm>
                <a:off x="2925" y="1884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8" name="Line 30"/>
              <p:cNvSpPr>
                <a:spLocks noChangeShapeType="1"/>
              </p:cNvSpPr>
              <p:nvPr/>
            </p:nvSpPr>
            <p:spPr bwMode="auto">
              <a:xfrm>
                <a:off x="3037" y="1857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79" name="Line 31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0" name="Line 32"/>
              <p:cNvSpPr>
                <a:spLocks noChangeShapeType="1"/>
              </p:cNvSpPr>
              <p:nvPr/>
            </p:nvSpPr>
            <p:spPr bwMode="auto">
              <a:xfrm>
                <a:off x="3092" y="1803"/>
                <a:ext cx="0" cy="32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1" name="Line 33"/>
              <p:cNvSpPr>
                <a:spLocks noChangeShapeType="1"/>
              </p:cNvSpPr>
              <p:nvPr/>
            </p:nvSpPr>
            <p:spPr bwMode="auto">
              <a:xfrm flipH="1">
                <a:off x="2592" y="1965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2" name="Line 34"/>
              <p:cNvSpPr>
                <a:spLocks noChangeShapeType="1"/>
              </p:cNvSpPr>
              <p:nvPr/>
            </p:nvSpPr>
            <p:spPr bwMode="auto">
              <a:xfrm flipH="1">
                <a:off x="2592" y="2046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3" name="Line 35"/>
              <p:cNvSpPr>
                <a:spLocks noChangeShapeType="1"/>
              </p:cNvSpPr>
              <p:nvPr/>
            </p:nvSpPr>
            <p:spPr bwMode="auto">
              <a:xfrm flipH="1">
                <a:off x="2592" y="2127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4" name="Line 36"/>
              <p:cNvSpPr>
                <a:spLocks noChangeShapeType="1"/>
              </p:cNvSpPr>
              <p:nvPr/>
            </p:nvSpPr>
            <p:spPr bwMode="auto">
              <a:xfrm flipH="1">
                <a:off x="2619" y="1857"/>
                <a:ext cx="418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5" name="Line 37"/>
              <p:cNvSpPr>
                <a:spLocks noChangeShapeType="1"/>
              </p:cNvSpPr>
              <p:nvPr/>
            </p:nvSpPr>
            <p:spPr bwMode="auto">
              <a:xfrm flipH="1">
                <a:off x="2648" y="1830"/>
                <a:ext cx="41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86" name="Line 38"/>
              <p:cNvSpPr>
                <a:spLocks noChangeShapeType="1"/>
              </p:cNvSpPr>
              <p:nvPr/>
            </p:nvSpPr>
            <p:spPr bwMode="auto">
              <a:xfrm flipH="1">
                <a:off x="2675" y="1803"/>
                <a:ext cx="417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9761" name="Group 39"/>
            <p:cNvGrpSpPr>
              <a:grpSpLocks/>
            </p:cNvGrpSpPr>
            <p:nvPr/>
          </p:nvGrpSpPr>
          <p:grpSpPr bwMode="auto">
            <a:xfrm>
              <a:off x="3029" y="2394"/>
              <a:ext cx="171" cy="197"/>
              <a:chOff x="2842" y="1830"/>
              <a:chExt cx="222" cy="216"/>
            </a:xfrm>
          </p:grpSpPr>
          <p:sp>
            <p:nvSpPr>
              <p:cNvPr id="29762" name="Line 40"/>
              <p:cNvSpPr>
                <a:spLocks noChangeShapeType="1"/>
              </p:cNvSpPr>
              <p:nvPr/>
            </p:nvSpPr>
            <p:spPr bwMode="auto">
              <a:xfrm>
                <a:off x="2842" y="1884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63" name="Line 41"/>
              <p:cNvSpPr>
                <a:spLocks noChangeShapeType="1"/>
              </p:cNvSpPr>
              <p:nvPr/>
            </p:nvSpPr>
            <p:spPr bwMode="auto">
              <a:xfrm>
                <a:off x="2842" y="2046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64" name="Line 42"/>
              <p:cNvSpPr>
                <a:spLocks noChangeShapeType="1"/>
              </p:cNvSpPr>
              <p:nvPr/>
            </p:nvSpPr>
            <p:spPr bwMode="auto">
              <a:xfrm flipH="1">
                <a:off x="3008" y="1992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65" name="Line 43"/>
              <p:cNvSpPr>
                <a:spLocks noChangeShapeType="1"/>
              </p:cNvSpPr>
              <p:nvPr/>
            </p:nvSpPr>
            <p:spPr bwMode="auto">
              <a:xfrm>
                <a:off x="3064" y="1830"/>
                <a:ext cx="0" cy="16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66" name="Line 44"/>
              <p:cNvSpPr>
                <a:spLocks noChangeShapeType="1"/>
              </p:cNvSpPr>
              <p:nvPr/>
            </p:nvSpPr>
            <p:spPr bwMode="auto">
              <a:xfrm>
                <a:off x="2898" y="1830"/>
                <a:ext cx="166" cy="0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67" name="Line 45"/>
              <p:cNvSpPr>
                <a:spLocks noChangeShapeType="1"/>
              </p:cNvSpPr>
              <p:nvPr/>
            </p:nvSpPr>
            <p:spPr bwMode="auto">
              <a:xfrm flipH="1">
                <a:off x="2842" y="1830"/>
                <a:ext cx="56" cy="54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9701" name="Line 46"/>
          <p:cNvSpPr>
            <a:spLocks noChangeShapeType="1"/>
          </p:cNvSpPr>
          <p:nvPr/>
        </p:nvSpPr>
        <p:spPr bwMode="auto">
          <a:xfrm flipV="1">
            <a:off x="3093428" y="2963008"/>
            <a:ext cx="10257" cy="468923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Text Box 47"/>
          <p:cNvSpPr txBox="1">
            <a:spLocks noChangeArrowheads="1"/>
          </p:cNvSpPr>
          <p:nvPr/>
        </p:nvSpPr>
        <p:spPr bwMode="auto">
          <a:xfrm>
            <a:off x="961567" y="3730870"/>
            <a:ext cx="1236236" cy="6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Multidim.</a:t>
            </a:r>
          </a:p>
          <a:p>
            <a:pPr algn="ctr"/>
            <a:r>
              <a:rPr lang="de-DE" sz="1846" b="1">
                <a:solidFill>
                  <a:srgbClr val="000066"/>
                </a:solidFill>
              </a:rPr>
              <a:t>Database</a:t>
            </a:r>
          </a:p>
        </p:txBody>
      </p:sp>
      <p:grpSp>
        <p:nvGrpSpPr>
          <p:cNvPr id="29703" name="Group 135"/>
          <p:cNvGrpSpPr>
            <a:grpSpLocks/>
          </p:cNvGrpSpPr>
          <p:nvPr/>
        </p:nvGrpSpPr>
        <p:grpSpPr bwMode="auto">
          <a:xfrm>
            <a:off x="2369527" y="5036528"/>
            <a:ext cx="1447800" cy="857250"/>
            <a:chOff x="1689" y="3337"/>
            <a:chExt cx="988" cy="585"/>
          </a:xfrm>
        </p:grpSpPr>
        <p:grpSp>
          <p:nvGrpSpPr>
            <p:cNvPr id="29743" name="Group 48"/>
            <p:cNvGrpSpPr>
              <a:grpSpLocks/>
            </p:cNvGrpSpPr>
            <p:nvPr/>
          </p:nvGrpSpPr>
          <p:grpSpPr bwMode="auto">
            <a:xfrm>
              <a:off x="1689" y="3337"/>
              <a:ext cx="988" cy="585"/>
              <a:chOff x="2224" y="3159"/>
              <a:chExt cx="1762" cy="789"/>
            </a:xfrm>
          </p:grpSpPr>
          <p:grpSp>
            <p:nvGrpSpPr>
              <p:cNvPr id="29756" name="Group 49"/>
              <p:cNvGrpSpPr>
                <a:grpSpLocks/>
              </p:cNvGrpSpPr>
              <p:nvPr/>
            </p:nvGrpSpPr>
            <p:grpSpPr bwMode="auto">
              <a:xfrm>
                <a:off x="2224" y="3159"/>
                <a:ext cx="1762" cy="789"/>
                <a:chOff x="2224" y="3159"/>
                <a:chExt cx="1762" cy="789"/>
              </a:xfrm>
            </p:grpSpPr>
            <p:sp>
              <p:nvSpPr>
                <p:cNvPr id="29758" name="Freeform 50"/>
                <p:cNvSpPr>
                  <a:spLocks/>
                </p:cNvSpPr>
                <p:nvPr/>
              </p:nvSpPr>
              <p:spPr bwMode="auto">
                <a:xfrm>
                  <a:off x="2224" y="3276"/>
                  <a:ext cx="1762" cy="672"/>
                </a:xfrm>
                <a:custGeom>
                  <a:avLst/>
                  <a:gdLst>
                    <a:gd name="T0" fmla="*/ 1761 w 1964"/>
                    <a:gd name="T1" fmla="*/ 7 h 550"/>
                    <a:gd name="T2" fmla="*/ 1761 w 1964"/>
                    <a:gd name="T3" fmla="*/ 552 h 550"/>
                    <a:gd name="T4" fmla="*/ 1732 w 1964"/>
                    <a:gd name="T5" fmla="*/ 573 h 550"/>
                    <a:gd name="T6" fmla="*/ 1690 w 1964"/>
                    <a:gd name="T7" fmla="*/ 593 h 550"/>
                    <a:gd name="T8" fmla="*/ 1627 w 1964"/>
                    <a:gd name="T9" fmla="*/ 610 h 550"/>
                    <a:gd name="T10" fmla="*/ 1544 w 1964"/>
                    <a:gd name="T11" fmla="*/ 627 h 550"/>
                    <a:gd name="T12" fmla="*/ 1432 w 1964"/>
                    <a:gd name="T13" fmla="*/ 641 h 550"/>
                    <a:gd name="T14" fmla="*/ 1313 w 1964"/>
                    <a:gd name="T15" fmla="*/ 652 h 550"/>
                    <a:gd name="T16" fmla="*/ 1187 w 1964"/>
                    <a:gd name="T17" fmla="*/ 661 h 550"/>
                    <a:gd name="T18" fmla="*/ 1069 w 1964"/>
                    <a:gd name="T19" fmla="*/ 666 h 550"/>
                    <a:gd name="T20" fmla="*/ 957 w 1964"/>
                    <a:gd name="T21" fmla="*/ 671 h 550"/>
                    <a:gd name="T22" fmla="*/ 838 w 1964"/>
                    <a:gd name="T23" fmla="*/ 671 h 550"/>
                    <a:gd name="T24" fmla="*/ 698 w 1964"/>
                    <a:gd name="T25" fmla="*/ 666 h 550"/>
                    <a:gd name="T26" fmla="*/ 580 w 1964"/>
                    <a:gd name="T27" fmla="*/ 662 h 550"/>
                    <a:gd name="T28" fmla="*/ 453 w 1964"/>
                    <a:gd name="T29" fmla="*/ 655 h 550"/>
                    <a:gd name="T30" fmla="*/ 342 w 1964"/>
                    <a:gd name="T31" fmla="*/ 644 h 550"/>
                    <a:gd name="T32" fmla="*/ 251 w 1964"/>
                    <a:gd name="T33" fmla="*/ 633 h 550"/>
                    <a:gd name="T34" fmla="*/ 160 w 1964"/>
                    <a:gd name="T35" fmla="*/ 617 h 550"/>
                    <a:gd name="T36" fmla="*/ 90 w 1964"/>
                    <a:gd name="T37" fmla="*/ 600 h 550"/>
                    <a:gd name="T38" fmla="*/ 56 w 1964"/>
                    <a:gd name="T39" fmla="*/ 589 h 550"/>
                    <a:gd name="T40" fmla="*/ 21 w 1964"/>
                    <a:gd name="T41" fmla="*/ 572 h 550"/>
                    <a:gd name="T42" fmla="*/ 0 w 1964"/>
                    <a:gd name="T43" fmla="*/ 551 h 550"/>
                    <a:gd name="T44" fmla="*/ 0 w 1964"/>
                    <a:gd name="T45" fmla="*/ 0 h 550"/>
                    <a:gd name="T46" fmla="*/ 1761 w 1964"/>
                    <a:gd name="T47" fmla="*/ 7 h 550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1964" h="550">
                      <a:moveTo>
                        <a:pt x="1963" y="6"/>
                      </a:moveTo>
                      <a:lnTo>
                        <a:pt x="1963" y="452"/>
                      </a:lnTo>
                      <a:lnTo>
                        <a:pt x="1931" y="469"/>
                      </a:lnTo>
                      <a:lnTo>
                        <a:pt x="1884" y="485"/>
                      </a:lnTo>
                      <a:lnTo>
                        <a:pt x="1814" y="499"/>
                      </a:lnTo>
                      <a:lnTo>
                        <a:pt x="1721" y="513"/>
                      </a:lnTo>
                      <a:lnTo>
                        <a:pt x="1596" y="525"/>
                      </a:lnTo>
                      <a:lnTo>
                        <a:pt x="1464" y="534"/>
                      </a:lnTo>
                      <a:lnTo>
                        <a:pt x="1323" y="541"/>
                      </a:lnTo>
                      <a:lnTo>
                        <a:pt x="1191" y="545"/>
                      </a:lnTo>
                      <a:lnTo>
                        <a:pt x="1067" y="549"/>
                      </a:lnTo>
                      <a:lnTo>
                        <a:pt x="934" y="549"/>
                      </a:lnTo>
                      <a:lnTo>
                        <a:pt x="778" y="545"/>
                      </a:lnTo>
                      <a:lnTo>
                        <a:pt x="646" y="542"/>
                      </a:lnTo>
                      <a:lnTo>
                        <a:pt x="505" y="536"/>
                      </a:lnTo>
                      <a:lnTo>
                        <a:pt x="381" y="527"/>
                      </a:lnTo>
                      <a:lnTo>
                        <a:pt x="280" y="518"/>
                      </a:lnTo>
                      <a:lnTo>
                        <a:pt x="178" y="505"/>
                      </a:lnTo>
                      <a:lnTo>
                        <a:pt x="100" y="491"/>
                      </a:lnTo>
                      <a:lnTo>
                        <a:pt x="62" y="482"/>
                      </a:lnTo>
                      <a:lnTo>
                        <a:pt x="23" y="468"/>
                      </a:lnTo>
                      <a:lnTo>
                        <a:pt x="0" y="451"/>
                      </a:lnTo>
                      <a:lnTo>
                        <a:pt x="0" y="0"/>
                      </a:lnTo>
                      <a:lnTo>
                        <a:pt x="1963" y="6"/>
                      </a:lnTo>
                    </a:path>
                  </a:pathLst>
                </a:custGeom>
                <a:gradFill rotWithShape="0">
                  <a:gsLst>
                    <a:gs pos="0">
                      <a:srgbClr val="006600"/>
                    </a:gs>
                    <a:gs pos="50000">
                      <a:srgbClr val="00CC00"/>
                    </a:gs>
                    <a:gs pos="100000">
                      <a:srgbClr val="006600"/>
                    </a:gs>
                  </a:gsLst>
                  <a:lin ang="0" scaled="1"/>
                </a:gradFill>
                <a:ln w="12700" cap="rnd" cmpd="sng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759" name="Oval 51"/>
                <p:cNvSpPr>
                  <a:spLocks noChangeArrowheads="1"/>
                </p:cNvSpPr>
                <p:nvPr/>
              </p:nvSpPr>
              <p:spPr bwMode="auto">
                <a:xfrm>
                  <a:off x="2225" y="3159"/>
                  <a:ext cx="1759" cy="232"/>
                </a:xfrm>
                <a:prstGeom prst="ellipse">
                  <a:avLst/>
                </a:prstGeom>
                <a:solidFill>
                  <a:srgbClr val="00CC00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</p:grpSp>
          <p:sp>
            <p:nvSpPr>
              <p:cNvPr id="29757" name="Oval 52"/>
              <p:cNvSpPr>
                <a:spLocks noChangeArrowheads="1"/>
              </p:cNvSpPr>
              <p:nvPr/>
            </p:nvSpPr>
            <p:spPr bwMode="auto">
              <a:xfrm>
                <a:off x="2225" y="3159"/>
                <a:ext cx="1759" cy="232"/>
              </a:xfrm>
              <a:prstGeom prst="ellips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29744" name="Group 53"/>
            <p:cNvGrpSpPr>
              <a:grpSpLocks/>
            </p:cNvGrpSpPr>
            <p:nvPr/>
          </p:nvGrpSpPr>
          <p:grpSpPr bwMode="auto">
            <a:xfrm>
              <a:off x="1862" y="3548"/>
              <a:ext cx="610" cy="260"/>
              <a:chOff x="4185" y="717"/>
              <a:chExt cx="904" cy="455"/>
            </a:xfrm>
          </p:grpSpPr>
          <p:sp>
            <p:nvSpPr>
              <p:cNvPr id="29745" name="Rectangle 54"/>
              <p:cNvSpPr>
                <a:spLocks noChangeArrowheads="1"/>
              </p:cNvSpPr>
              <p:nvPr/>
            </p:nvSpPr>
            <p:spPr bwMode="auto">
              <a:xfrm>
                <a:off x="4185" y="717"/>
                <a:ext cx="904" cy="84"/>
              </a:xfrm>
              <a:prstGeom prst="rect">
                <a:avLst/>
              </a:prstGeom>
              <a:gradFill rotWithShape="0">
                <a:gsLst>
                  <a:gs pos="0">
                    <a:srgbClr val="0099FF"/>
                  </a:gs>
                  <a:gs pos="100000">
                    <a:srgbClr val="CBCBCB"/>
                  </a:gs>
                </a:gsLst>
                <a:lin ang="0" scaled="1"/>
              </a:gra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46" name="Rectangle 55"/>
              <p:cNvSpPr>
                <a:spLocks noChangeArrowheads="1"/>
              </p:cNvSpPr>
              <p:nvPr/>
            </p:nvSpPr>
            <p:spPr bwMode="auto">
              <a:xfrm>
                <a:off x="4185" y="809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47" name="Rectangle 56"/>
              <p:cNvSpPr>
                <a:spLocks noChangeArrowheads="1"/>
              </p:cNvSpPr>
              <p:nvPr/>
            </p:nvSpPr>
            <p:spPr bwMode="auto">
              <a:xfrm>
                <a:off x="4185" y="901"/>
                <a:ext cx="904" cy="83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48" name="Rectangle 57"/>
              <p:cNvSpPr>
                <a:spLocks noChangeArrowheads="1"/>
              </p:cNvSpPr>
              <p:nvPr/>
            </p:nvSpPr>
            <p:spPr bwMode="auto">
              <a:xfrm>
                <a:off x="4185" y="992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49" name="Rectangle 58"/>
              <p:cNvSpPr>
                <a:spLocks noChangeArrowheads="1"/>
              </p:cNvSpPr>
              <p:nvPr/>
            </p:nvSpPr>
            <p:spPr bwMode="auto">
              <a:xfrm>
                <a:off x="4185" y="1084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29750" name="Line 59"/>
              <p:cNvSpPr>
                <a:spLocks noChangeShapeType="1"/>
              </p:cNvSpPr>
              <p:nvPr/>
            </p:nvSpPr>
            <p:spPr bwMode="auto">
              <a:xfrm>
                <a:off x="424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51" name="Line 60"/>
              <p:cNvSpPr>
                <a:spLocks noChangeShapeType="1"/>
              </p:cNvSpPr>
              <p:nvPr/>
            </p:nvSpPr>
            <p:spPr bwMode="auto">
              <a:xfrm>
                <a:off x="4303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52" name="Line 61"/>
              <p:cNvSpPr>
                <a:spLocks noChangeShapeType="1"/>
              </p:cNvSpPr>
              <p:nvPr/>
            </p:nvSpPr>
            <p:spPr bwMode="auto">
              <a:xfrm>
                <a:off x="4424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53" name="Line 62"/>
              <p:cNvSpPr>
                <a:spLocks noChangeShapeType="1"/>
              </p:cNvSpPr>
              <p:nvPr/>
            </p:nvSpPr>
            <p:spPr bwMode="auto">
              <a:xfrm>
                <a:off x="4728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54" name="Line 63"/>
              <p:cNvSpPr>
                <a:spLocks noChangeShapeType="1"/>
              </p:cNvSpPr>
              <p:nvPr/>
            </p:nvSpPr>
            <p:spPr bwMode="auto">
              <a:xfrm>
                <a:off x="4850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55" name="Line 64"/>
              <p:cNvSpPr>
                <a:spLocks noChangeShapeType="1"/>
              </p:cNvSpPr>
              <p:nvPr/>
            </p:nvSpPr>
            <p:spPr bwMode="auto">
              <a:xfrm>
                <a:off x="503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9704" name="Oval 66"/>
          <p:cNvSpPr>
            <a:spLocks noChangeArrowheads="1"/>
          </p:cNvSpPr>
          <p:nvPr/>
        </p:nvSpPr>
        <p:spPr bwMode="auto">
          <a:xfrm>
            <a:off x="2530720" y="3651739"/>
            <a:ext cx="1141534" cy="209550"/>
          </a:xfrm>
          <a:prstGeom prst="ellips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grpSp>
        <p:nvGrpSpPr>
          <p:cNvPr id="29705" name="Group 100"/>
          <p:cNvGrpSpPr>
            <a:grpSpLocks/>
          </p:cNvGrpSpPr>
          <p:nvPr/>
        </p:nvGrpSpPr>
        <p:grpSpPr bwMode="auto">
          <a:xfrm>
            <a:off x="2511670" y="1858108"/>
            <a:ext cx="1106366" cy="1062404"/>
            <a:chOff x="1294" y="1078"/>
            <a:chExt cx="755" cy="725"/>
          </a:xfrm>
        </p:grpSpPr>
        <p:graphicFrame>
          <p:nvGraphicFramePr>
            <p:cNvPr id="29711" name="Object 101"/>
            <p:cNvGraphicFramePr>
              <a:graphicFrameLocks noChangeAspect="1"/>
            </p:cNvGraphicFramePr>
            <p:nvPr/>
          </p:nvGraphicFramePr>
          <p:xfrm>
            <a:off x="1294" y="1078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3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4" y="1078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9712" name="Group 102"/>
            <p:cNvGrpSpPr>
              <a:grpSpLocks/>
            </p:cNvGrpSpPr>
            <p:nvPr/>
          </p:nvGrpSpPr>
          <p:grpSpPr bwMode="auto">
            <a:xfrm>
              <a:off x="1631" y="1229"/>
              <a:ext cx="235" cy="215"/>
              <a:chOff x="2837" y="2344"/>
              <a:chExt cx="407" cy="395"/>
            </a:xfrm>
          </p:grpSpPr>
          <p:grpSp>
            <p:nvGrpSpPr>
              <p:cNvPr id="29713" name="Group 103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29721" name="AutoShape 104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accent2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29722" name="Line 105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3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4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9725" name="Group 108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29740" name="Line 10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9741" name="Line 11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9742" name="Line 11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9726" name="Line 112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7" name="Line 113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8" name="Line 114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9" name="Line 115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0" name="Line 116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1" name="Line 117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2" name="Line 118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3" name="Line 119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4" name="Line 120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5" name="Line 121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6" name="Line 122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7" name="Line 123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8" name="Line 124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39" name="Line 125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9714" name="Group 126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29715" name="Line 127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16" name="Line 128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17" name="Line 129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18" name="Line 130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19" name="Line 131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20" name="Line 132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29706" name="Text Box 133"/>
          <p:cNvSpPr txBox="1">
            <a:spLocks noChangeArrowheads="1"/>
          </p:cNvSpPr>
          <p:nvPr/>
        </p:nvSpPr>
        <p:spPr bwMode="auto">
          <a:xfrm>
            <a:off x="2149236" y="1414097"/>
            <a:ext cx="1885453" cy="43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Drill through</a:t>
            </a:r>
          </a:p>
        </p:txBody>
      </p:sp>
      <p:sp>
        <p:nvSpPr>
          <p:cNvPr id="171144" name="Text Box 136"/>
          <p:cNvSpPr txBox="1">
            <a:spLocks noChangeArrowheads="1"/>
          </p:cNvSpPr>
          <p:nvPr/>
        </p:nvSpPr>
        <p:spPr bwMode="auto">
          <a:xfrm>
            <a:off x="4169020" y="3296842"/>
            <a:ext cx="3874779" cy="122854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indent="1905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highly aggregated data</a:t>
            </a:r>
          </a:p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dense data</a:t>
            </a:r>
          </a:p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95% of the analysis requirements</a:t>
            </a:r>
          </a:p>
        </p:txBody>
      </p:sp>
      <p:sp>
        <p:nvSpPr>
          <p:cNvPr id="171145" name="Text Box 137"/>
          <p:cNvSpPr txBox="1">
            <a:spLocks noChangeArrowheads="1"/>
          </p:cNvSpPr>
          <p:nvPr/>
        </p:nvSpPr>
        <p:spPr bwMode="auto">
          <a:xfrm>
            <a:off x="4169020" y="5057325"/>
            <a:ext cx="2821606" cy="80246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indent="1905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detailed data (sparse)</a:t>
            </a:r>
          </a:p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5% of the requirements</a:t>
            </a:r>
          </a:p>
        </p:txBody>
      </p:sp>
      <p:sp>
        <p:nvSpPr>
          <p:cNvPr id="29709" name="Line 11"/>
          <p:cNvSpPr>
            <a:spLocks noChangeShapeType="1"/>
          </p:cNvSpPr>
          <p:nvPr/>
        </p:nvSpPr>
        <p:spPr bwMode="auto">
          <a:xfrm flipH="1" flipV="1">
            <a:off x="3090497" y="4489938"/>
            <a:ext cx="1465" cy="627185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Text Box 138"/>
          <p:cNvSpPr txBox="1">
            <a:spLocks noChangeArrowheads="1"/>
          </p:cNvSpPr>
          <p:nvPr/>
        </p:nvSpPr>
        <p:spPr bwMode="auto">
          <a:xfrm>
            <a:off x="1004355" y="5149362"/>
            <a:ext cx="1314784" cy="6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Relational</a:t>
            </a:r>
          </a:p>
          <a:p>
            <a:pPr algn="ctr"/>
            <a:r>
              <a:rPr lang="de-DE" sz="1846" b="1">
                <a:solidFill>
                  <a:srgbClr val="000066"/>
                </a:solidFill>
              </a:rPr>
              <a:t>Database</a:t>
            </a:r>
          </a:p>
        </p:txBody>
      </p:sp>
    </p:spTree>
    <p:extLst>
      <p:ext uri="{BB962C8B-B14F-4D97-AF65-F5344CB8AC3E}">
        <p14:creationId xmlns:p14="http://schemas.microsoft.com/office/powerpoint/2010/main" val="330721624"/>
      </p:ext>
    </p:extLst>
  </p:cSld>
  <p:clrMapOvr>
    <a:masterClrMapping/>
  </p:clrMapOvr>
  <p:transition>
    <p:wipe dir="d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Combining Architectures II</a:t>
            </a:r>
          </a:p>
        </p:txBody>
      </p:sp>
      <p:sp>
        <p:nvSpPr>
          <p:cNvPr id="31747" name="Text Box 39"/>
          <p:cNvSpPr txBox="1">
            <a:spLocks noChangeArrowheads="1"/>
          </p:cNvSpPr>
          <p:nvPr/>
        </p:nvSpPr>
        <p:spPr bwMode="auto">
          <a:xfrm>
            <a:off x="1973002" y="5630008"/>
            <a:ext cx="2167581" cy="3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Multidim. Storage</a:t>
            </a:r>
          </a:p>
        </p:txBody>
      </p:sp>
      <p:grpSp>
        <p:nvGrpSpPr>
          <p:cNvPr id="31748" name="Group 40"/>
          <p:cNvGrpSpPr>
            <a:grpSpLocks/>
          </p:cNvGrpSpPr>
          <p:nvPr/>
        </p:nvGrpSpPr>
        <p:grpSpPr bwMode="auto">
          <a:xfrm>
            <a:off x="4586654" y="4848958"/>
            <a:ext cx="1447800" cy="857250"/>
            <a:chOff x="1689" y="3337"/>
            <a:chExt cx="988" cy="585"/>
          </a:xfrm>
        </p:grpSpPr>
        <p:grpSp>
          <p:nvGrpSpPr>
            <p:cNvPr id="31830" name="Group 41"/>
            <p:cNvGrpSpPr>
              <a:grpSpLocks/>
            </p:cNvGrpSpPr>
            <p:nvPr/>
          </p:nvGrpSpPr>
          <p:grpSpPr bwMode="auto">
            <a:xfrm>
              <a:off x="1689" y="3337"/>
              <a:ext cx="988" cy="585"/>
              <a:chOff x="2224" y="3159"/>
              <a:chExt cx="1762" cy="789"/>
            </a:xfrm>
          </p:grpSpPr>
          <p:grpSp>
            <p:nvGrpSpPr>
              <p:cNvPr id="31843" name="Group 42"/>
              <p:cNvGrpSpPr>
                <a:grpSpLocks/>
              </p:cNvGrpSpPr>
              <p:nvPr/>
            </p:nvGrpSpPr>
            <p:grpSpPr bwMode="auto">
              <a:xfrm>
                <a:off x="2224" y="3159"/>
                <a:ext cx="1762" cy="789"/>
                <a:chOff x="2224" y="3159"/>
                <a:chExt cx="1762" cy="789"/>
              </a:xfrm>
            </p:grpSpPr>
            <p:sp>
              <p:nvSpPr>
                <p:cNvPr id="31845" name="Freeform 43"/>
                <p:cNvSpPr>
                  <a:spLocks/>
                </p:cNvSpPr>
                <p:nvPr/>
              </p:nvSpPr>
              <p:spPr bwMode="auto">
                <a:xfrm>
                  <a:off x="2224" y="3276"/>
                  <a:ext cx="1762" cy="672"/>
                </a:xfrm>
                <a:custGeom>
                  <a:avLst/>
                  <a:gdLst>
                    <a:gd name="T0" fmla="*/ 1761 w 1964"/>
                    <a:gd name="T1" fmla="*/ 7 h 550"/>
                    <a:gd name="T2" fmla="*/ 1761 w 1964"/>
                    <a:gd name="T3" fmla="*/ 552 h 550"/>
                    <a:gd name="T4" fmla="*/ 1732 w 1964"/>
                    <a:gd name="T5" fmla="*/ 573 h 550"/>
                    <a:gd name="T6" fmla="*/ 1690 w 1964"/>
                    <a:gd name="T7" fmla="*/ 593 h 550"/>
                    <a:gd name="T8" fmla="*/ 1627 w 1964"/>
                    <a:gd name="T9" fmla="*/ 610 h 550"/>
                    <a:gd name="T10" fmla="*/ 1544 w 1964"/>
                    <a:gd name="T11" fmla="*/ 627 h 550"/>
                    <a:gd name="T12" fmla="*/ 1432 w 1964"/>
                    <a:gd name="T13" fmla="*/ 641 h 550"/>
                    <a:gd name="T14" fmla="*/ 1313 w 1964"/>
                    <a:gd name="T15" fmla="*/ 652 h 550"/>
                    <a:gd name="T16" fmla="*/ 1187 w 1964"/>
                    <a:gd name="T17" fmla="*/ 661 h 550"/>
                    <a:gd name="T18" fmla="*/ 1069 w 1964"/>
                    <a:gd name="T19" fmla="*/ 666 h 550"/>
                    <a:gd name="T20" fmla="*/ 957 w 1964"/>
                    <a:gd name="T21" fmla="*/ 671 h 550"/>
                    <a:gd name="T22" fmla="*/ 838 w 1964"/>
                    <a:gd name="T23" fmla="*/ 671 h 550"/>
                    <a:gd name="T24" fmla="*/ 698 w 1964"/>
                    <a:gd name="T25" fmla="*/ 666 h 550"/>
                    <a:gd name="T26" fmla="*/ 580 w 1964"/>
                    <a:gd name="T27" fmla="*/ 662 h 550"/>
                    <a:gd name="T28" fmla="*/ 453 w 1964"/>
                    <a:gd name="T29" fmla="*/ 655 h 550"/>
                    <a:gd name="T30" fmla="*/ 342 w 1964"/>
                    <a:gd name="T31" fmla="*/ 644 h 550"/>
                    <a:gd name="T32" fmla="*/ 251 w 1964"/>
                    <a:gd name="T33" fmla="*/ 633 h 550"/>
                    <a:gd name="T34" fmla="*/ 160 w 1964"/>
                    <a:gd name="T35" fmla="*/ 617 h 550"/>
                    <a:gd name="T36" fmla="*/ 90 w 1964"/>
                    <a:gd name="T37" fmla="*/ 600 h 550"/>
                    <a:gd name="T38" fmla="*/ 56 w 1964"/>
                    <a:gd name="T39" fmla="*/ 589 h 550"/>
                    <a:gd name="T40" fmla="*/ 21 w 1964"/>
                    <a:gd name="T41" fmla="*/ 572 h 550"/>
                    <a:gd name="T42" fmla="*/ 0 w 1964"/>
                    <a:gd name="T43" fmla="*/ 551 h 550"/>
                    <a:gd name="T44" fmla="*/ 0 w 1964"/>
                    <a:gd name="T45" fmla="*/ 0 h 550"/>
                    <a:gd name="T46" fmla="*/ 1761 w 1964"/>
                    <a:gd name="T47" fmla="*/ 7 h 550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1964" h="550">
                      <a:moveTo>
                        <a:pt x="1963" y="6"/>
                      </a:moveTo>
                      <a:lnTo>
                        <a:pt x="1963" y="452"/>
                      </a:lnTo>
                      <a:lnTo>
                        <a:pt x="1931" y="469"/>
                      </a:lnTo>
                      <a:lnTo>
                        <a:pt x="1884" y="485"/>
                      </a:lnTo>
                      <a:lnTo>
                        <a:pt x="1814" y="499"/>
                      </a:lnTo>
                      <a:lnTo>
                        <a:pt x="1721" y="513"/>
                      </a:lnTo>
                      <a:lnTo>
                        <a:pt x="1596" y="525"/>
                      </a:lnTo>
                      <a:lnTo>
                        <a:pt x="1464" y="534"/>
                      </a:lnTo>
                      <a:lnTo>
                        <a:pt x="1323" y="541"/>
                      </a:lnTo>
                      <a:lnTo>
                        <a:pt x="1191" y="545"/>
                      </a:lnTo>
                      <a:lnTo>
                        <a:pt x="1067" y="549"/>
                      </a:lnTo>
                      <a:lnTo>
                        <a:pt x="934" y="549"/>
                      </a:lnTo>
                      <a:lnTo>
                        <a:pt x="778" y="545"/>
                      </a:lnTo>
                      <a:lnTo>
                        <a:pt x="646" y="542"/>
                      </a:lnTo>
                      <a:lnTo>
                        <a:pt x="505" y="536"/>
                      </a:lnTo>
                      <a:lnTo>
                        <a:pt x="381" y="527"/>
                      </a:lnTo>
                      <a:lnTo>
                        <a:pt x="280" y="518"/>
                      </a:lnTo>
                      <a:lnTo>
                        <a:pt x="178" y="505"/>
                      </a:lnTo>
                      <a:lnTo>
                        <a:pt x="100" y="491"/>
                      </a:lnTo>
                      <a:lnTo>
                        <a:pt x="62" y="482"/>
                      </a:lnTo>
                      <a:lnTo>
                        <a:pt x="23" y="468"/>
                      </a:lnTo>
                      <a:lnTo>
                        <a:pt x="0" y="451"/>
                      </a:lnTo>
                      <a:lnTo>
                        <a:pt x="0" y="0"/>
                      </a:lnTo>
                      <a:lnTo>
                        <a:pt x="1963" y="6"/>
                      </a:lnTo>
                    </a:path>
                  </a:pathLst>
                </a:custGeom>
                <a:gradFill rotWithShape="0">
                  <a:gsLst>
                    <a:gs pos="0">
                      <a:srgbClr val="006600"/>
                    </a:gs>
                    <a:gs pos="50000">
                      <a:srgbClr val="00CC00"/>
                    </a:gs>
                    <a:gs pos="100000">
                      <a:srgbClr val="006600"/>
                    </a:gs>
                  </a:gsLst>
                  <a:lin ang="0" scaled="1"/>
                </a:gradFill>
                <a:ln w="12700" cap="rnd" cmpd="sng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846" name="Oval 44"/>
                <p:cNvSpPr>
                  <a:spLocks noChangeArrowheads="1"/>
                </p:cNvSpPr>
                <p:nvPr/>
              </p:nvSpPr>
              <p:spPr bwMode="auto">
                <a:xfrm>
                  <a:off x="2225" y="3159"/>
                  <a:ext cx="1759" cy="232"/>
                </a:xfrm>
                <a:prstGeom prst="ellipse">
                  <a:avLst/>
                </a:prstGeom>
                <a:solidFill>
                  <a:srgbClr val="00CC00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</p:grpSp>
          <p:sp>
            <p:nvSpPr>
              <p:cNvPr id="31844" name="Oval 45"/>
              <p:cNvSpPr>
                <a:spLocks noChangeArrowheads="1"/>
              </p:cNvSpPr>
              <p:nvPr/>
            </p:nvSpPr>
            <p:spPr bwMode="auto">
              <a:xfrm>
                <a:off x="2225" y="3159"/>
                <a:ext cx="1759" cy="232"/>
              </a:xfrm>
              <a:prstGeom prst="ellips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31831" name="Group 46"/>
            <p:cNvGrpSpPr>
              <a:grpSpLocks/>
            </p:cNvGrpSpPr>
            <p:nvPr/>
          </p:nvGrpSpPr>
          <p:grpSpPr bwMode="auto">
            <a:xfrm>
              <a:off x="1862" y="3548"/>
              <a:ext cx="610" cy="260"/>
              <a:chOff x="4185" y="717"/>
              <a:chExt cx="904" cy="455"/>
            </a:xfrm>
          </p:grpSpPr>
          <p:sp>
            <p:nvSpPr>
              <p:cNvPr id="31832" name="Rectangle 47"/>
              <p:cNvSpPr>
                <a:spLocks noChangeArrowheads="1"/>
              </p:cNvSpPr>
              <p:nvPr/>
            </p:nvSpPr>
            <p:spPr bwMode="auto">
              <a:xfrm>
                <a:off x="4185" y="717"/>
                <a:ext cx="904" cy="84"/>
              </a:xfrm>
              <a:prstGeom prst="rect">
                <a:avLst/>
              </a:prstGeom>
              <a:gradFill rotWithShape="0">
                <a:gsLst>
                  <a:gs pos="0">
                    <a:srgbClr val="0099FF"/>
                  </a:gs>
                  <a:gs pos="100000">
                    <a:srgbClr val="CBCBCB"/>
                  </a:gs>
                </a:gsLst>
                <a:lin ang="0" scaled="1"/>
              </a:gra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31833" name="Rectangle 48"/>
              <p:cNvSpPr>
                <a:spLocks noChangeArrowheads="1"/>
              </p:cNvSpPr>
              <p:nvPr/>
            </p:nvSpPr>
            <p:spPr bwMode="auto">
              <a:xfrm>
                <a:off x="4185" y="809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31834" name="Rectangle 49"/>
              <p:cNvSpPr>
                <a:spLocks noChangeArrowheads="1"/>
              </p:cNvSpPr>
              <p:nvPr/>
            </p:nvSpPr>
            <p:spPr bwMode="auto">
              <a:xfrm>
                <a:off x="4185" y="901"/>
                <a:ext cx="904" cy="83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31835" name="Rectangle 50"/>
              <p:cNvSpPr>
                <a:spLocks noChangeArrowheads="1"/>
              </p:cNvSpPr>
              <p:nvPr/>
            </p:nvSpPr>
            <p:spPr bwMode="auto">
              <a:xfrm>
                <a:off x="4185" y="992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31836" name="Rectangle 51"/>
              <p:cNvSpPr>
                <a:spLocks noChangeArrowheads="1"/>
              </p:cNvSpPr>
              <p:nvPr/>
            </p:nvSpPr>
            <p:spPr bwMode="auto">
              <a:xfrm>
                <a:off x="4185" y="1084"/>
                <a:ext cx="904" cy="84"/>
              </a:xfrm>
              <a:prstGeom prst="rect">
                <a:avLst/>
              </a:prstGeom>
              <a:solidFill>
                <a:srgbClr val="CBCBCB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31837" name="Line 52"/>
              <p:cNvSpPr>
                <a:spLocks noChangeShapeType="1"/>
              </p:cNvSpPr>
              <p:nvPr/>
            </p:nvSpPr>
            <p:spPr bwMode="auto">
              <a:xfrm>
                <a:off x="424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838" name="Line 53"/>
              <p:cNvSpPr>
                <a:spLocks noChangeShapeType="1"/>
              </p:cNvSpPr>
              <p:nvPr/>
            </p:nvSpPr>
            <p:spPr bwMode="auto">
              <a:xfrm>
                <a:off x="4303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839" name="Line 54"/>
              <p:cNvSpPr>
                <a:spLocks noChangeShapeType="1"/>
              </p:cNvSpPr>
              <p:nvPr/>
            </p:nvSpPr>
            <p:spPr bwMode="auto">
              <a:xfrm>
                <a:off x="4424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840" name="Line 55"/>
              <p:cNvSpPr>
                <a:spLocks noChangeShapeType="1"/>
              </p:cNvSpPr>
              <p:nvPr/>
            </p:nvSpPr>
            <p:spPr bwMode="auto">
              <a:xfrm>
                <a:off x="4728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841" name="Line 56"/>
              <p:cNvSpPr>
                <a:spLocks noChangeShapeType="1"/>
              </p:cNvSpPr>
              <p:nvPr/>
            </p:nvSpPr>
            <p:spPr bwMode="auto">
              <a:xfrm>
                <a:off x="4850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842" name="Line 57"/>
              <p:cNvSpPr>
                <a:spLocks noChangeShapeType="1"/>
              </p:cNvSpPr>
              <p:nvPr/>
            </p:nvSpPr>
            <p:spPr bwMode="auto">
              <a:xfrm>
                <a:off x="5032" y="805"/>
                <a:ext cx="0" cy="36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1749" name="Group 130"/>
          <p:cNvGrpSpPr>
            <a:grpSpLocks/>
          </p:cNvGrpSpPr>
          <p:nvPr/>
        </p:nvGrpSpPr>
        <p:grpSpPr bwMode="auto">
          <a:xfrm>
            <a:off x="2495551" y="4919297"/>
            <a:ext cx="1154723" cy="764931"/>
            <a:chOff x="1967" y="2713"/>
            <a:chExt cx="788" cy="522"/>
          </a:xfrm>
        </p:grpSpPr>
        <p:grpSp>
          <p:nvGrpSpPr>
            <p:cNvPr id="31795" name="Group 4"/>
            <p:cNvGrpSpPr>
              <a:grpSpLocks/>
            </p:cNvGrpSpPr>
            <p:nvPr/>
          </p:nvGrpSpPr>
          <p:grpSpPr bwMode="auto">
            <a:xfrm>
              <a:off x="1968" y="2713"/>
              <a:ext cx="787" cy="522"/>
              <a:chOff x="4116" y="1864"/>
              <a:chExt cx="623" cy="405"/>
            </a:xfrm>
          </p:grpSpPr>
          <p:sp>
            <p:nvSpPr>
              <p:cNvPr id="31828" name="Freeform 5"/>
              <p:cNvSpPr>
                <a:spLocks/>
              </p:cNvSpPr>
              <p:nvPr/>
            </p:nvSpPr>
            <p:spPr bwMode="auto">
              <a:xfrm>
                <a:off x="4116" y="1922"/>
                <a:ext cx="623" cy="347"/>
              </a:xfrm>
              <a:custGeom>
                <a:avLst/>
                <a:gdLst>
                  <a:gd name="T0" fmla="*/ 622 w 623"/>
                  <a:gd name="T1" fmla="*/ 3 h 347"/>
                  <a:gd name="T2" fmla="*/ 622 w 623"/>
                  <a:gd name="T3" fmla="*/ 285 h 347"/>
                  <a:gd name="T4" fmla="*/ 612 w 623"/>
                  <a:gd name="T5" fmla="*/ 296 h 347"/>
                  <a:gd name="T6" fmla="*/ 597 w 623"/>
                  <a:gd name="T7" fmla="*/ 305 h 347"/>
                  <a:gd name="T8" fmla="*/ 574 w 623"/>
                  <a:gd name="T9" fmla="*/ 314 h 347"/>
                  <a:gd name="T10" fmla="*/ 545 w 623"/>
                  <a:gd name="T11" fmla="*/ 323 h 347"/>
                  <a:gd name="T12" fmla="*/ 505 w 623"/>
                  <a:gd name="T13" fmla="*/ 331 h 347"/>
                  <a:gd name="T14" fmla="*/ 464 w 623"/>
                  <a:gd name="T15" fmla="*/ 337 h 347"/>
                  <a:gd name="T16" fmla="*/ 419 w 623"/>
                  <a:gd name="T17" fmla="*/ 341 h 347"/>
                  <a:gd name="T18" fmla="*/ 377 w 623"/>
                  <a:gd name="T19" fmla="*/ 343 h 347"/>
                  <a:gd name="T20" fmla="*/ 338 w 623"/>
                  <a:gd name="T21" fmla="*/ 346 h 347"/>
                  <a:gd name="T22" fmla="*/ 296 w 623"/>
                  <a:gd name="T23" fmla="*/ 346 h 347"/>
                  <a:gd name="T24" fmla="*/ 246 w 623"/>
                  <a:gd name="T25" fmla="*/ 343 h 347"/>
                  <a:gd name="T26" fmla="*/ 204 w 623"/>
                  <a:gd name="T27" fmla="*/ 342 h 347"/>
                  <a:gd name="T28" fmla="*/ 160 w 623"/>
                  <a:gd name="T29" fmla="*/ 338 h 347"/>
                  <a:gd name="T30" fmla="*/ 120 w 623"/>
                  <a:gd name="T31" fmla="*/ 332 h 347"/>
                  <a:gd name="T32" fmla="*/ 88 w 623"/>
                  <a:gd name="T33" fmla="*/ 326 h 347"/>
                  <a:gd name="T34" fmla="*/ 56 w 623"/>
                  <a:gd name="T35" fmla="*/ 318 h 347"/>
                  <a:gd name="T36" fmla="*/ 31 w 623"/>
                  <a:gd name="T37" fmla="*/ 309 h 347"/>
                  <a:gd name="T38" fmla="*/ 19 w 623"/>
                  <a:gd name="T39" fmla="*/ 303 h 347"/>
                  <a:gd name="T40" fmla="*/ 7 w 623"/>
                  <a:gd name="T41" fmla="*/ 295 h 347"/>
                  <a:gd name="T42" fmla="*/ 0 w 623"/>
                  <a:gd name="T43" fmla="*/ 284 h 347"/>
                  <a:gd name="T44" fmla="*/ 0 w 623"/>
                  <a:gd name="T45" fmla="*/ 0 h 347"/>
                  <a:gd name="T46" fmla="*/ 622 w 623"/>
                  <a:gd name="T47" fmla="*/ 3 h 34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23" h="347">
                    <a:moveTo>
                      <a:pt x="622" y="3"/>
                    </a:moveTo>
                    <a:lnTo>
                      <a:pt x="622" y="285"/>
                    </a:lnTo>
                    <a:lnTo>
                      <a:pt x="612" y="296"/>
                    </a:lnTo>
                    <a:lnTo>
                      <a:pt x="597" y="305"/>
                    </a:lnTo>
                    <a:lnTo>
                      <a:pt x="574" y="314"/>
                    </a:lnTo>
                    <a:lnTo>
                      <a:pt x="545" y="323"/>
                    </a:lnTo>
                    <a:lnTo>
                      <a:pt x="505" y="331"/>
                    </a:lnTo>
                    <a:lnTo>
                      <a:pt x="464" y="337"/>
                    </a:lnTo>
                    <a:lnTo>
                      <a:pt x="419" y="341"/>
                    </a:lnTo>
                    <a:lnTo>
                      <a:pt x="377" y="343"/>
                    </a:lnTo>
                    <a:lnTo>
                      <a:pt x="338" y="346"/>
                    </a:lnTo>
                    <a:lnTo>
                      <a:pt x="296" y="346"/>
                    </a:lnTo>
                    <a:lnTo>
                      <a:pt x="246" y="343"/>
                    </a:lnTo>
                    <a:lnTo>
                      <a:pt x="204" y="342"/>
                    </a:lnTo>
                    <a:lnTo>
                      <a:pt x="160" y="338"/>
                    </a:lnTo>
                    <a:lnTo>
                      <a:pt x="120" y="332"/>
                    </a:lnTo>
                    <a:lnTo>
                      <a:pt x="88" y="326"/>
                    </a:lnTo>
                    <a:lnTo>
                      <a:pt x="56" y="318"/>
                    </a:lnTo>
                    <a:lnTo>
                      <a:pt x="31" y="309"/>
                    </a:lnTo>
                    <a:lnTo>
                      <a:pt x="19" y="303"/>
                    </a:lnTo>
                    <a:lnTo>
                      <a:pt x="7" y="295"/>
                    </a:lnTo>
                    <a:lnTo>
                      <a:pt x="0" y="284"/>
                    </a:lnTo>
                    <a:lnTo>
                      <a:pt x="0" y="0"/>
                    </a:lnTo>
                    <a:lnTo>
                      <a:pt x="622" y="3"/>
                    </a:lnTo>
                  </a:path>
                </a:pathLst>
              </a:custGeom>
              <a:gradFill rotWithShape="0">
                <a:gsLst>
                  <a:gs pos="0">
                    <a:srgbClr val="00CC00"/>
                  </a:gs>
                  <a:gs pos="50000">
                    <a:srgbClr val="CCFF33"/>
                  </a:gs>
                  <a:gs pos="100000">
                    <a:srgbClr val="00CC00"/>
                  </a:gs>
                </a:gsLst>
                <a:lin ang="0" scaled="1"/>
              </a:gradFill>
              <a:ln w="12700" cap="rnd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829" name="Oval 6"/>
              <p:cNvSpPr>
                <a:spLocks noChangeArrowheads="1"/>
              </p:cNvSpPr>
              <p:nvPr/>
            </p:nvSpPr>
            <p:spPr bwMode="auto">
              <a:xfrm>
                <a:off x="4118" y="1864"/>
                <a:ext cx="613" cy="117"/>
              </a:xfrm>
              <a:prstGeom prst="ellipse">
                <a:avLst/>
              </a:prstGeom>
              <a:solidFill>
                <a:srgbClr val="CCFF33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31796" name="Group 7"/>
            <p:cNvGrpSpPr>
              <a:grpSpLocks/>
            </p:cNvGrpSpPr>
            <p:nvPr/>
          </p:nvGrpSpPr>
          <p:grpSpPr bwMode="auto">
            <a:xfrm>
              <a:off x="2133" y="2758"/>
              <a:ext cx="452" cy="441"/>
              <a:chOff x="2837" y="2344"/>
              <a:chExt cx="407" cy="395"/>
            </a:xfrm>
          </p:grpSpPr>
          <p:grpSp>
            <p:nvGrpSpPr>
              <p:cNvPr id="31798" name="Group 8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31806" name="AutoShape 9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rgbClr val="808080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31807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8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9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1810" name="Group 13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31825" name="Line 1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1826" name="Line 1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1827" name="Line 1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811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2" name="Line 18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3" name="Line 19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4" name="Line 20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5" name="Line 21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6" name="Line 22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7" name="Line 23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8" name="Line 24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19" name="Line 25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20" name="Line 26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21" name="Line 27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22" name="Line 28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23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24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799" name="Group 31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31800" name="Line 32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1" name="Line 33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2" name="Line 34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3" name="Line 35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4" name="Line 36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805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31797" name="Oval 58"/>
            <p:cNvSpPr>
              <a:spLocks noChangeArrowheads="1"/>
            </p:cNvSpPr>
            <p:nvPr/>
          </p:nvSpPr>
          <p:spPr bwMode="auto">
            <a:xfrm>
              <a:off x="1967" y="2720"/>
              <a:ext cx="779" cy="143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grpSp>
        <p:nvGrpSpPr>
          <p:cNvPr id="31750" name="Group 59"/>
          <p:cNvGrpSpPr>
            <a:grpSpLocks/>
          </p:cNvGrpSpPr>
          <p:nvPr/>
        </p:nvGrpSpPr>
        <p:grpSpPr bwMode="auto">
          <a:xfrm>
            <a:off x="3707423" y="1948962"/>
            <a:ext cx="1106366" cy="1062404"/>
            <a:chOff x="2664" y="1090"/>
            <a:chExt cx="755" cy="725"/>
          </a:xfrm>
        </p:grpSpPr>
        <p:graphicFrame>
          <p:nvGraphicFramePr>
            <p:cNvPr id="31763" name="Object 60"/>
            <p:cNvGraphicFramePr>
              <a:graphicFrameLocks noChangeAspect="1"/>
            </p:cNvGraphicFramePr>
            <p:nvPr/>
          </p:nvGraphicFramePr>
          <p:xfrm>
            <a:off x="2664" y="1090"/>
            <a:ext cx="755" cy="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7" name="Clip" r:id="rId4" imgW="2013509" imgH="1930298" progId="MS_ClipArt_Gallery.2">
                    <p:embed/>
                  </p:oleObj>
                </mc:Choice>
                <mc:Fallback>
                  <p:oleObj name="Clip" r:id="rId4" imgW="2013509" imgH="193029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4" y="1090"/>
                          <a:ext cx="755" cy="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1764" name="Group 61"/>
            <p:cNvGrpSpPr>
              <a:grpSpLocks/>
            </p:cNvGrpSpPr>
            <p:nvPr/>
          </p:nvGrpSpPr>
          <p:grpSpPr bwMode="auto">
            <a:xfrm>
              <a:off x="3001" y="1241"/>
              <a:ext cx="235" cy="215"/>
              <a:chOff x="2837" y="2344"/>
              <a:chExt cx="407" cy="395"/>
            </a:xfrm>
          </p:grpSpPr>
          <p:grpSp>
            <p:nvGrpSpPr>
              <p:cNvPr id="31765" name="Group 62"/>
              <p:cNvGrpSpPr>
                <a:grpSpLocks/>
              </p:cNvGrpSpPr>
              <p:nvPr/>
            </p:nvGrpSpPr>
            <p:grpSpPr bwMode="auto">
              <a:xfrm>
                <a:off x="2837" y="2344"/>
                <a:ext cx="407" cy="395"/>
                <a:chOff x="2592" y="1776"/>
                <a:chExt cx="528" cy="432"/>
              </a:xfrm>
            </p:grpSpPr>
            <p:sp>
              <p:nvSpPr>
                <p:cNvPr id="31773" name="AutoShape 63"/>
                <p:cNvSpPr>
                  <a:spLocks noChangeArrowheads="1"/>
                </p:cNvSpPr>
                <p:nvPr/>
              </p:nvSpPr>
              <p:spPr bwMode="auto">
                <a:xfrm>
                  <a:off x="2596" y="1780"/>
                  <a:ext cx="520" cy="424"/>
                </a:xfrm>
                <a:prstGeom prst="cube">
                  <a:avLst>
                    <a:gd name="adj" fmla="val 24995"/>
                  </a:avLst>
                </a:prstGeom>
                <a:solidFill>
                  <a:schemeClr val="hlink"/>
                </a:solidFill>
                <a:ln w="12700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31774" name="Line 64"/>
                <p:cNvSpPr>
                  <a:spLocks noChangeShapeType="1"/>
                </p:cNvSpPr>
                <p:nvPr/>
              </p:nvSpPr>
              <p:spPr bwMode="auto">
                <a:xfrm flipV="1">
                  <a:off x="267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5" name="Line 65"/>
                <p:cNvSpPr>
                  <a:spLocks noChangeShapeType="1"/>
                </p:cNvSpPr>
                <p:nvPr/>
              </p:nvSpPr>
              <p:spPr bwMode="auto">
                <a:xfrm flipV="1">
                  <a:off x="2842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6" name="Line 66"/>
                <p:cNvSpPr>
                  <a:spLocks noChangeShapeType="1"/>
                </p:cNvSpPr>
                <p:nvPr/>
              </p:nvSpPr>
              <p:spPr bwMode="auto">
                <a:xfrm flipV="1">
                  <a:off x="2925" y="1776"/>
                  <a:ext cx="112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1777" name="Group 67"/>
                <p:cNvGrpSpPr>
                  <a:grpSpLocks/>
                </p:cNvGrpSpPr>
                <p:nvPr/>
              </p:nvGrpSpPr>
              <p:grpSpPr bwMode="auto">
                <a:xfrm>
                  <a:off x="3008" y="1857"/>
                  <a:ext cx="112" cy="270"/>
                  <a:chOff x="3008" y="1857"/>
                  <a:chExt cx="112" cy="270"/>
                </a:xfrm>
              </p:grpSpPr>
              <p:sp>
                <p:nvSpPr>
                  <p:cNvPr id="31792" name="Line 6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2019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1793" name="Line 6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857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1794" name="Line 7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8" y="1938"/>
                    <a:ext cx="112" cy="108"/>
                  </a:xfrm>
                  <a:prstGeom prst="line">
                    <a:avLst/>
                  </a:prstGeom>
                  <a:noFill/>
                  <a:ln w="12700">
                    <a:solidFill>
                      <a:schemeClr val="bg1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778" name="Line 71"/>
                <p:cNvSpPr>
                  <a:spLocks noChangeShapeType="1"/>
                </p:cNvSpPr>
                <p:nvPr/>
              </p:nvSpPr>
              <p:spPr bwMode="auto">
                <a:xfrm flipV="1">
                  <a:off x="2759" y="1776"/>
                  <a:ext cx="111" cy="108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9" name="Line 72"/>
                <p:cNvSpPr>
                  <a:spLocks noChangeShapeType="1"/>
                </p:cNvSpPr>
                <p:nvPr/>
              </p:nvSpPr>
              <p:spPr bwMode="auto">
                <a:xfrm>
                  <a:off x="267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0" name="Line 73"/>
                <p:cNvSpPr>
                  <a:spLocks noChangeShapeType="1"/>
                </p:cNvSpPr>
                <p:nvPr/>
              </p:nvSpPr>
              <p:spPr bwMode="auto">
                <a:xfrm>
                  <a:off x="2759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1" name="Line 74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2" name="Line 75"/>
                <p:cNvSpPr>
                  <a:spLocks noChangeShapeType="1"/>
                </p:cNvSpPr>
                <p:nvPr/>
              </p:nvSpPr>
              <p:spPr bwMode="auto">
                <a:xfrm>
                  <a:off x="2925" y="1884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3" name="Line 76"/>
                <p:cNvSpPr>
                  <a:spLocks noChangeShapeType="1"/>
                </p:cNvSpPr>
                <p:nvPr/>
              </p:nvSpPr>
              <p:spPr bwMode="auto">
                <a:xfrm>
                  <a:off x="3037" y="1857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4" name="Line 77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5" name="Line 78"/>
                <p:cNvSpPr>
                  <a:spLocks noChangeShapeType="1"/>
                </p:cNvSpPr>
                <p:nvPr/>
              </p:nvSpPr>
              <p:spPr bwMode="auto">
                <a:xfrm>
                  <a:off x="3092" y="1803"/>
                  <a:ext cx="0" cy="32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6" name="Line 79"/>
                <p:cNvSpPr>
                  <a:spLocks noChangeShapeType="1"/>
                </p:cNvSpPr>
                <p:nvPr/>
              </p:nvSpPr>
              <p:spPr bwMode="auto">
                <a:xfrm flipH="1">
                  <a:off x="2592" y="1965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7" name="Line 80"/>
                <p:cNvSpPr>
                  <a:spLocks noChangeShapeType="1"/>
                </p:cNvSpPr>
                <p:nvPr/>
              </p:nvSpPr>
              <p:spPr bwMode="auto">
                <a:xfrm flipH="1">
                  <a:off x="2592" y="2046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8" name="Line 81"/>
                <p:cNvSpPr>
                  <a:spLocks noChangeShapeType="1"/>
                </p:cNvSpPr>
                <p:nvPr/>
              </p:nvSpPr>
              <p:spPr bwMode="auto">
                <a:xfrm flipH="1">
                  <a:off x="2592" y="2127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89" name="Line 82"/>
                <p:cNvSpPr>
                  <a:spLocks noChangeShapeType="1"/>
                </p:cNvSpPr>
                <p:nvPr/>
              </p:nvSpPr>
              <p:spPr bwMode="auto">
                <a:xfrm flipH="1">
                  <a:off x="2619" y="1857"/>
                  <a:ext cx="418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90" name="Line 83"/>
                <p:cNvSpPr>
                  <a:spLocks noChangeShapeType="1"/>
                </p:cNvSpPr>
                <p:nvPr/>
              </p:nvSpPr>
              <p:spPr bwMode="auto">
                <a:xfrm flipH="1">
                  <a:off x="2648" y="1830"/>
                  <a:ext cx="41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91" name="Line 84"/>
                <p:cNvSpPr>
                  <a:spLocks noChangeShapeType="1"/>
                </p:cNvSpPr>
                <p:nvPr/>
              </p:nvSpPr>
              <p:spPr bwMode="auto">
                <a:xfrm flipH="1">
                  <a:off x="2675" y="1803"/>
                  <a:ext cx="417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766" name="Group 85"/>
              <p:cNvGrpSpPr>
                <a:grpSpLocks/>
              </p:cNvGrpSpPr>
              <p:nvPr/>
            </p:nvGrpSpPr>
            <p:grpSpPr bwMode="auto">
              <a:xfrm>
                <a:off x="3029" y="2394"/>
                <a:ext cx="171" cy="197"/>
                <a:chOff x="2842" y="1830"/>
                <a:chExt cx="222" cy="216"/>
              </a:xfrm>
            </p:grpSpPr>
            <p:sp>
              <p:nvSpPr>
                <p:cNvPr id="31767" name="Line 86"/>
                <p:cNvSpPr>
                  <a:spLocks noChangeShapeType="1"/>
                </p:cNvSpPr>
                <p:nvPr/>
              </p:nvSpPr>
              <p:spPr bwMode="auto">
                <a:xfrm>
                  <a:off x="2842" y="1884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68" name="Line 87"/>
                <p:cNvSpPr>
                  <a:spLocks noChangeShapeType="1"/>
                </p:cNvSpPr>
                <p:nvPr/>
              </p:nvSpPr>
              <p:spPr bwMode="auto">
                <a:xfrm>
                  <a:off x="2842" y="2046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69" name="Line 88"/>
                <p:cNvSpPr>
                  <a:spLocks noChangeShapeType="1"/>
                </p:cNvSpPr>
                <p:nvPr/>
              </p:nvSpPr>
              <p:spPr bwMode="auto">
                <a:xfrm flipH="1">
                  <a:off x="3008" y="1992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0" name="Line 89"/>
                <p:cNvSpPr>
                  <a:spLocks noChangeShapeType="1"/>
                </p:cNvSpPr>
                <p:nvPr/>
              </p:nvSpPr>
              <p:spPr bwMode="auto">
                <a:xfrm>
                  <a:off x="3064" y="1830"/>
                  <a:ext cx="0" cy="162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1" name="Line 90"/>
                <p:cNvSpPr>
                  <a:spLocks noChangeShapeType="1"/>
                </p:cNvSpPr>
                <p:nvPr/>
              </p:nvSpPr>
              <p:spPr bwMode="auto">
                <a:xfrm>
                  <a:off x="2898" y="1830"/>
                  <a:ext cx="166" cy="0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72" name="Line 91"/>
                <p:cNvSpPr>
                  <a:spLocks noChangeShapeType="1"/>
                </p:cNvSpPr>
                <p:nvPr/>
              </p:nvSpPr>
              <p:spPr bwMode="auto">
                <a:xfrm flipH="1">
                  <a:off x="2842" y="1830"/>
                  <a:ext cx="56" cy="54"/>
                </a:xfrm>
                <a:prstGeom prst="lin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31751" name="Text Box 126"/>
          <p:cNvSpPr txBox="1">
            <a:spLocks noChangeArrowheads="1"/>
          </p:cNvSpPr>
          <p:nvPr/>
        </p:nvSpPr>
        <p:spPr bwMode="auto">
          <a:xfrm>
            <a:off x="274086" y="1988528"/>
            <a:ext cx="3207609" cy="43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rgbClr val="000066"/>
                </a:solidFill>
              </a:rPr>
              <a:t>Hybrid OLAP (HOLAP)</a:t>
            </a:r>
          </a:p>
        </p:txBody>
      </p:sp>
      <p:sp>
        <p:nvSpPr>
          <p:cNvPr id="31752" name="Rectangle 129"/>
          <p:cNvSpPr>
            <a:spLocks noChangeArrowheads="1"/>
          </p:cNvSpPr>
          <p:nvPr/>
        </p:nvSpPr>
        <p:spPr bwMode="auto">
          <a:xfrm>
            <a:off x="2368061" y="3851031"/>
            <a:ext cx="3786554" cy="480646"/>
          </a:xfrm>
          <a:prstGeom prst="rect">
            <a:avLst/>
          </a:prstGeom>
          <a:solidFill>
            <a:srgbClr val="3366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215">
                <a:solidFill>
                  <a:schemeClr val="bg1"/>
                </a:solidFill>
              </a:rPr>
              <a:t>HOLAP System</a:t>
            </a:r>
            <a:endParaRPr lang="en-US" sz="2215"/>
          </a:p>
        </p:txBody>
      </p:sp>
      <p:sp>
        <p:nvSpPr>
          <p:cNvPr id="31753" name="Line 3"/>
          <p:cNvSpPr>
            <a:spLocks noChangeShapeType="1"/>
          </p:cNvSpPr>
          <p:nvPr/>
        </p:nvSpPr>
        <p:spPr bwMode="auto">
          <a:xfrm flipH="1" flipV="1">
            <a:off x="3102220" y="4360984"/>
            <a:ext cx="1465" cy="627185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4" name="Line 131"/>
          <p:cNvSpPr>
            <a:spLocks noChangeShapeType="1"/>
          </p:cNvSpPr>
          <p:nvPr/>
        </p:nvSpPr>
        <p:spPr bwMode="auto">
          <a:xfrm flipH="1" flipV="1">
            <a:off x="5309089" y="4360984"/>
            <a:ext cx="1465" cy="627185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5" name="Line 132"/>
          <p:cNvSpPr>
            <a:spLocks noChangeShapeType="1"/>
          </p:cNvSpPr>
          <p:nvPr/>
        </p:nvSpPr>
        <p:spPr bwMode="auto">
          <a:xfrm flipH="1" flipV="1">
            <a:off x="4259874" y="3153508"/>
            <a:ext cx="1465" cy="627185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56" name="Group 134"/>
          <p:cNvGrpSpPr>
            <a:grpSpLocks/>
          </p:cNvGrpSpPr>
          <p:nvPr/>
        </p:nvGrpSpPr>
        <p:grpSpPr bwMode="auto">
          <a:xfrm>
            <a:off x="1031631" y="3864220"/>
            <a:ext cx="649166" cy="495300"/>
            <a:chOff x="4116" y="1864"/>
            <a:chExt cx="623" cy="405"/>
          </a:xfrm>
        </p:grpSpPr>
        <p:sp>
          <p:nvSpPr>
            <p:cNvPr id="31761" name="Freeform 135"/>
            <p:cNvSpPr>
              <a:spLocks/>
            </p:cNvSpPr>
            <p:nvPr/>
          </p:nvSpPr>
          <p:spPr bwMode="auto">
            <a:xfrm>
              <a:off x="4116" y="1922"/>
              <a:ext cx="623" cy="347"/>
            </a:xfrm>
            <a:custGeom>
              <a:avLst/>
              <a:gdLst>
                <a:gd name="T0" fmla="*/ 622 w 623"/>
                <a:gd name="T1" fmla="*/ 3 h 347"/>
                <a:gd name="T2" fmla="*/ 622 w 623"/>
                <a:gd name="T3" fmla="*/ 285 h 347"/>
                <a:gd name="T4" fmla="*/ 612 w 623"/>
                <a:gd name="T5" fmla="*/ 296 h 347"/>
                <a:gd name="T6" fmla="*/ 597 w 623"/>
                <a:gd name="T7" fmla="*/ 305 h 347"/>
                <a:gd name="T8" fmla="*/ 574 w 623"/>
                <a:gd name="T9" fmla="*/ 314 h 347"/>
                <a:gd name="T10" fmla="*/ 545 w 623"/>
                <a:gd name="T11" fmla="*/ 323 h 347"/>
                <a:gd name="T12" fmla="*/ 505 w 623"/>
                <a:gd name="T13" fmla="*/ 331 h 347"/>
                <a:gd name="T14" fmla="*/ 464 w 623"/>
                <a:gd name="T15" fmla="*/ 337 h 347"/>
                <a:gd name="T16" fmla="*/ 419 w 623"/>
                <a:gd name="T17" fmla="*/ 341 h 347"/>
                <a:gd name="T18" fmla="*/ 377 w 623"/>
                <a:gd name="T19" fmla="*/ 343 h 347"/>
                <a:gd name="T20" fmla="*/ 338 w 623"/>
                <a:gd name="T21" fmla="*/ 346 h 347"/>
                <a:gd name="T22" fmla="*/ 296 w 623"/>
                <a:gd name="T23" fmla="*/ 346 h 347"/>
                <a:gd name="T24" fmla="*/ 246 w 623"/>
                <a:gd name="T25" fmla="*/ 343 h 347"/>
                <a:gd name="T26" fmla="*/ 204 w 623"/>
                <a:gd name="T27" fmla="*/ 342 h 347"/>
                <a:gd name="T28" fmla="*/ 160 w 623"/>
                <a:gd name="T29" fmla="*/ 338 h 347"/>
                <a:gd name="T30" fmla="*/ 120 w 623"/>
                <a:gd name="T31" fmla="*/ 332 h 347"/>
                <a:gd name="T32" fmla="*/ 88 w 623"/>
                <a:gd name="T33" fmla="*/ 326 h 347"/>
                <a:gd name="T34" fmla="*/ 56 w 623"/>
                <a:gd name="T35" fmla="*/ 318 h 347"/>
                <a:gd name="T36" fmla="*/ 31 w 623"/>
                <a:gd name="T37" fmla="*/ 309 h 347"/>
                <a:gd name="T38" fmla="*/ 19 w 623"/>
                <a:gd name="T39" fmla="*/ 303 h 347"/>
                <a:gd name="T40" fmla="*/ 7 w 623"/>
                <a:gd name="T41" fmla="*/ 295 h 347"/>
                <a:gd name="T42" fmla="*/ 0 w 623"/>
                <a:gd name="T43" fmla="*/ 284 h 347"/>
                <a:gd name="T44" fmla="*/ 0 w 623"/>
                <a:gd name="T45" fmla="*/ 0 h 347"/>
                <a:gd name="T46" fmla="*/ 622 w 623"/>
                <a:gd name="T47" fmla="*/ 3 h 3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3" h="347">
                  <a:moveTo>
                    <a:pt x="622" y="3"/>
                  </a:moveTo>
                  <a:lnTo>
                    <a:pt x="622" y="285"/>
                  </a:lnTo>
                  <a:lnTo>
                    <a:pt x="612" y="296"/>
                  </a:lnTo>
                  <a:lnTo>
                    <a:pt x="597" y="305"/>
                  </a:lnTo>
                  <a:lnTo>
                    <a:pt x="574" y="314"/>
                  </a:lnTo>
                  <a:lnTo>
                    <a:pt x="545" y="323"/>
                  </a:lnTo>
                  <a:lnTo>
                    <a:pt x="505" y="331"/>
                  </a:lnTo>
                  <a:lnTo>
                    <a:pt x="464" y="337"/>
                  </a:lnTo>
                  <a:lnTo>
                    <a:pt x="419" y="341"/>
                  </a:lnTo>
                  <a:lnTo>
                    <a:pt x="377" y="343"/>
                  </a:lnTo>
                  <a:lnTo>
                    <a:pt x="338" y="346"/>
                  </a:lnTo>
                  <a:lnTo>
                    <a:pt x="296" y="346"/>
                  </a:lnTo>
                  <a:lnTo>
                    <a:pt x="246" y="343"/>
                  </a:lnTo>
                  <a:lnTo>
                    <a:pt x="204" y="342"/>
                  </a:lnTo>
                  <a:lnTo>
                    <a:pt x="160" y="338"/>
                  </a:lnTo>
                  <a:lnTo>
                    <a:pt x="120" y="332"/>
                  </a:lnTo>
                  <a:lnTo>
                    <a:pt x="88" y="326"/>
                  </a:lnTo>
                  <a:lnTo>
                    <a:pt x="56" y="318"/>
                  </a:lnTo>
                  <a:lnTo>
                    <a:pt x="31" y="309"/>
                  </a:lnTo>
                  <a:lnTo>
                    <a:pt x="19" y="303"/>
                  </a:lnTo>
                  <a:lnTo>
                    <a:pt x="7" y="295"/>
                  </a:lnTo>
                  <a:lnTo>
                    <a:pt x="0" y="284"/>
                  </a:lnTo>
                  <a:lnTo>
                    <a:pt x="0" y="0"/>
                  </a:lnTo>
                  <a:lnTo>
                    <a:pt x="622" y="3"/>
                  </a:lnTo>
                </a:path>
              </a:pathLst>
            </a:custGeom>
            <a:gradFill rotWithShape="0">
              <a:gsLst>
                <a:gs pos="0">
                  <a:srgbClr val="00CC00"/>
                </a:gs>
                <a:gs pos="50000">
                  <a:srgbClr val="CCFF33"/>
                </a:gs>
                <a:gs pos="100000">
                  <a:srgbClr val="00CC00"/>
                </a:gs>
              </a:gsLst>
              <a:lin ang="0" scaled="1"/>
            </a:gra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2" name="Oval 136"/>
            <p:cNvSpPr>
              <a:spLocks noChangeArrowheads="1"/>
            </p:cNvSpPr>
            <p:nvPr/>
          </p:nvSpPr>
          <p:spPr bwMode="auto">
            <a:xfrm>
              <a:off x="4118" y="1864"/>
              <a:ext cx="613" cy="117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sp>
        <p:nvSpPr>
          <p:cNvPr id="31757" name="Text Box 169"/>
          <p:cNvSpPr txBox="1">
            <a:spLocks noChangeArrowheads="1"/>
          </p:cNvSpPr>
          <p:nvPr/>
        </p:nvSpPr>
        <p:spPr bwMode="auto">
          <a:xfrm>
            <a:off x="4180277" y="5630008"/>
            <a:ext cx="2260555" cy="3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Relational Storage</a:t>
            </a:r>
          </a:p>
        </p:txBody>
      </p:sp>
      <p:sp>
        <p:nvSpPr>
          <p:cNvPr id="31758" name="Text Box 170"/>
          <p:cNvSpPr txBox="1">
            <a:spLocks noChangeArrowheads="1"/>
          </p:cNvSpPr>
          <p:nvPr/>
        </p:nvSpPr>
        <p:spPr bwMode="auto">
          <a:xfrm>
            <a:off x="674461" y="4410808"/>
            <a:ext cx="1301959" cy="3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846" b="1">
                <a:solidFill>
                  <a:srgbClr val="000066"/>
                </a:solidFill>
              </a:rPr>
              <a:t>Meta Data</a:t>
            </a:r>
          </a:p>
        </p:txBody>
      </p:sp>
      <p:sp>
        <p:nvSpPr>
          <p:cNvPr id="31759" name="Line 171"/>
          <p:cNvSpPr>
            <a:spLocks noChangeShapeType="1"/>
          </p:cNvSpPr>
          <p:nvPr/>
        </p:nvSpPr>
        <p:spPr bwMode="auto">
          <a:xfrm>
            <a:off x="1752601" y="4108938"/>
            <a:ext cx="514350" cy="5862"/>
          </a:xfrm>
          <a:prstGeom prst="line">
            <a:avLst/>
          </a:prstGeom>
          <a:noFill/>
          <a:ln w="50800">
            <a:solidFill>
              <a:srgbClr val="000066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1"/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420" name="Text Box 172"/>
          <p:cNvSpPr txBox="1">
            <a:spLocks noChangeArrowheads="1"/>
          </p:cNvSpPr>
          <p:nvPr/>
        </p:nvSpPr>
        <p:spPr bwMode="auto">
          <a:xfrm>
            <a:off x="5166946" y="1910819"/>
            <a:ext cx="3875943" cy="179664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 indent="190500"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82600"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905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equal treatment of MD and Rel 	Data</a:t>
            </a:r>
          </a:p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Storage type at the discretion of 	the administrator</a:t>
            </a:r>
          </a:p>
          <a:p>
            <a:pPr>
              <a:spcBef>
                <a:spcPct val="50000"/>
              </a:spcBef>
              <a:buSzPct val="75000"/>
              <a:buFont typeface="ZapfDingbats" pitchFamily="82" charset="2"/>
              <a:buChar char="l"/>
              <a:defRPr/>
            </a:pPr>
            <a:r>
              <a:rPr lang="en-US" sz="1846">
                <a:solidFill>
                  <a:schemeClr val="bg2"/>
                </a:solidFill>
              </a:rPr>
              <a:t>Cube Partitioning</a:t>
            </a:r>
          </a:p>
        </p:txBody>
      </p:sp>
    </p:spTree>
    <p:extLst>
      <p:ext uri="{BB962C8B-B14F-4D97-AF65-F5344CB8AC3E}">
        <p14:creationId xmlns:p14="http://schemas.microsoft.com/office/powerpoint/2010/main" val="2592244880"/>
      </p:ext>
    </p:extLst>
  </p:cSld>
  <p:clrMapOvr>
    <a:masterClrMapping/>
  </p:clrMapOvr>
  <p:transition>
    <p:wipe dir="d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OLAP Standards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Idea: define interface between client and server </a:t>
            </a:r>
          </a:p>
          <a:p>
            <a:pPr eaLnBrk="1" hangingPunct="1"/>
            <a:r>
              <a:rPr lang="en-US" smtClean="0"/>
              <a:t>Benefit: Component oriented architectures</a:t>
            </a:r>
          </a:p>
          <a:p>
            <a:pPr eaLnBrk="1" hangingPunct="1"/>
            <a:r>
              <a:rPr lang="en-US" smtClean="0"/>
              <a:t>Proposal 1: OLAP Council</a:t>
            </a:r>
          </a:p>
          <a:p>
            <a:pPr lvl="1" eaLnBrk="1" hangingPunct="1"/>
            <a:r>
              <a:rPr lang="en-US" smtClean="0"/>
              <a:t>union of OLAP Tool producers</a:t>
            </a:r>
          </a:p>
          <a:p>
            <a:pPr lvl="1" eaLnBrk="1" hangingPunct="1"/>
            <a:r>
              <a:rPr lang="en-US" smtClean="0"/>
              <a:t>not implemented so far (even by the council members)</a:t>
            </a:r>
          </a:p>
          <a:p>
            <a:pPr eaLnBrk="1" hangingPunct="1"/>
            <a:r>
              <a:rPr lang="en-US" smtClean="0"/>
              <a:t>Proposal 2: Microsoft - OLEDB for OLAP (shot ODBO)</a:t>
            </a:r>
          </a:p>
          <a:p>
            <a:pPr lvl="1" eaLnBrk="1" hangingPunct="1"/>
            <a:r>
              <a:rPr lang="en-US" smtClean="0"/>
              <a:t>standardizes a data model and an MD query language (MDX)</a:t>
            </a:r>
          </a:p>
          <a:p>
            <a:pPr lvl="1" eaLnBrk="1" hangingPunct="1"/>
            <a:r>
              <a:rPr lang="en-US" smtClean="0"/>
              <a:t>specification contains lots of  optional functionality</a:t>
            </a:r>
          </a:p>
          <a:p>
            <a:pPr lvl="1" eaLnBrk="1" hangingPunct="1"/>
            <a:r>
              <a:rPr lang="en-US" smtClean="0"/>
              <a:t>all major vendors committed themselves to the standard</a:t>
            </a:r>
          </a:p>
          <a:p>
            <a:pPr lvl="1" eaLnBrk="1" hangingPunct="1"/>
            <a:r>
              <a:rPr lang="en-US" smtClean="0"/>
              <a:t>will be the de facto standard</a:t>
            </a:r>
          </a:p>
          <a:p>
            <a:pPr lvl="1"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34905632"/>
      </p:ext>
    </p:extLst>
  </p:cSld>
  <p:clrMapOvr>
    <a:masterClrMapping/>
  </p:clrMapOvr>
  <p:transition>
    <p:wipe dir="d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Z:\sapia\System42\Wacker\WSAG\intersystems-glo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977" y="1981200"/>
            <a:ext cx="3382108" cy="4066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3385" y="2795954"/>
            <a:ext cx="4454769" cy="984738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solidFill>
                  <a:srgbClr val="0099FF"/>
                </a:solidFill>
              </a:rPr>
              <a:t>Practical Case Study</a:t>
            </a:r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1055077" y="4015155"/>
            <a:ext cx="3751385" cy="116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/>
          <a:lstStyle>
            <a:lvl1pPr>
              <a:lnSpc>
                <a:spcPct val="150000"/>
              </a:lnSpc>
              <a:buClr>
                <a:schemeClr val="accent1"/>
              </a:buClr>
              <a:buSzPct val="75000"/>
              <a:buFont typeface="ZapfDingbats" pitchFamily="82" charset="2"/>
              <a:buChar char="l"/>
              <a:defRPr sz="2400">
                <a:solidFill>
                  <a:srgbClr val="000099"/>
                </a:solidFill>
                <a:latin typeface="Arial" panose="020B0604020202020204" pitchFamily="34" charset="0"/>
              </a:defRPr>
            </a:lvl1pPr>
            <a:lvl2pPr marL="685800" indent="-228600">
              <a:lnSpc>
                <a:spcPct val="150000"/>
              </a:lnSpc>
              <a:buClr>
                <a:schemeClr val="accent2"/>
              </a:buClr>
              <a:buSzPct val="110000"/>
              <a:buChar char="–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50000"/>
              </a:lnSpc>
              <a:buClr>
                <a:schemeClr val="accent1"/>
              </a:buClr>
              <a:buChar char="»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3pPr>
            <a:lvl4pPr marL="1543050" indent="-171450">
              <a:lnSpc>
                <a:spcPct val="150000"/>
              </a:lnSpc>
              <a:buClr>
                <a:schemeClr val="accent2"/>
              </a:buClr>
              <a:buSzPct val="59000"/>
              <a:buFont typeface="Monotype Sorts" pitchFamily="2" charset="2"/>
              <a:buChar char="l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00250" indent="-171450">
              <a:lnSpc>
                <a:spcPct val="150000"/>
              </a:lnSpc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4574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146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3718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290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ZapfDingbats" pitchFamily="82" charset="2"/>
              <a:buNone/>
            </a:pPr>
            <a:r>
              <a:rPr lang="en-US" sz="2215" b="1">
                <a:solidFill>
                  <a:srgbClr val="FF6600"/>
                </a:solidFill>
              </a:rPr>
              <a:t>Building a Warehouse</a:t>
            </a:r>
          </a:p>
        </p:txBody>
      </p:sp>
      <p:sp>
        <p:nvSpPr>
          <p:cNvPr id="172038" name="Text Box 6"/>
          <p:cNvSpPr txBox="1">
            <a:spLocks noChangeArrowheads="1"/>
          </p:cNvSpPr>
          <p:nvPr/>
        </p:nvSpPr>
        <p:spPr bwMode="auto">
          <a:xfrm>
            <a:off x="6831278" y="5855728"/>
            <a:ext cx="2172390" cy="23436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sz="923"/>
              <a:t>artwork copyright Intersystems GmbH</a:t>
            </a:r>
          </a:p>
        </p:txBody>
      </p:sp>
    </p:spTree>
    <p:extLst>
      <p:ext uri="{BB962C8B-B14F-4D97-AF65-F5344CB8AC3E}">
        <p14:creationId xmlns:p14="http://schemas.microsoft.com/office/powerpoint/2010/main" val="2523263188"/>
      </p:ext>
    </p:extLst>
  </p:cSld>
  <p:clrMapOvr>
    <a:masterClrMapping/>
  </p:clrMapOvr>
  <p:transition>
    <p:wipe dir="d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Oval 2"/>
          <p:cNvSpPr>
            <a:spLocks noChangeArrowheads="1"/>
          </p:cNvSpPr>
          <p:nvPr/>
        </p:nvSpPr>
        <p:spPr bwMode="auto">
          <a:xfrm>
            <a:off x="4396154" y="3147646"/>
            <a:ext cx="4747846" cy="1981200"/>
          </a:xfrm>
          <a:prstGeom prst="ellipse">
            <a:avLst/>
          </a:prstGeom>
          <a:solidFill>
            <a:srgbClr val="FFFF6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sz="2215">
              <a:solidFill>
                <a:srgbClr val="FFFF63"/>
              </a:solidFill>
            </a:endParaRP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Conceptual Design</a:t>
            </a: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3266343" y="2092570"/>
            <a:ext cx="4500197" cy="2249366"/>
            <a:chOff x="2229" y="1248"/>
            <a:chExt cx="3071" cy="1535"/>
          </a:xfrm>
        </p:grpSpPr>
        <p:sp>
          <p:nvSpPr>
            <p:cNvPr id="37905" name="AutoShape 5"/>
            <p:cNvSpPr>
              <a:spLocks noChangeArrowheads="1"/>
            </p:cNvSpPr>
            <p:nvPr/>
          </p:nvSpPr>
          <p:spPr bwMode="auto">
            <a:xfrm>
              <a:off x="2229" y="1392"/>
              <a:ext cx="1779" cy="1391"/>
            </a:xfrm>
            <a:custGeom>
              <a:avLst/>
              <a:gdLst>
                <a:gd name="T0" fmla="*/ 1472 w 21600"/>
                <a:gd name="T1" fmla="*/ 170 h 21600"/>
                <a:gd name="T2" fmla="*/ 1028 w 21600"/>
                <a:gd name="T3" fmla="*/ 86 h 21600"/>
                <a:gd name="T4" fmla="*/ 1344 w 21600"/>
                <a:gd name="T5" fmla="*/ 285 h 21600"/>
                <a:gd name="T6" fmla="*/ 1945 w 21600"/>
                <a:gd name="T7" fmla="*/ 423 h 21600"/>
                <a:gd name="T8" fmla="*/ 1742 w 21600"/>
                <a:gd name="T9" fmla="*/ 738 h 21600"/>
                <a:gd name="T10" fmla="*/ 1338 w 21600"/>
                <a:gd name="T11" fmla="*/ 58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9 w 21600"/>
                <a:gd name="T19" fmla="*/ 3168 h 21600"/>
                <a:gd name="T20" fmla="*/ 18431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810" y="8152"/>
                  </a:moveTo>
                  <a:cubicBezTo>
                    <a:pt x="17837" y="5209"/>
                    <a:pt x="15330" y="3036"/>
                    <a:pt x="12278" y="2493"/>
                  </a:cubicBezTo>
                  <a:lnTo>
                    <a:pt x="12692" y="167"/>
                  </a:lnTo>
                  <a:cubicBezTo>
                    <a:pt x="16598" y="862"/>
                    <a:pt x="19809" y="3643"/>
                    <a:pt x="21054" y="7410"/>
                  </a:cubicBezTo>
                  <a:lnTo>
                    <a:pt x="23617" y="6563"/>
                  </a:lnTo>
                  <a:lnTo>
                    <a:pt x="21150" y="11466"/>
                  </a:lnTo>
                  <a:lnTo>
                    <a:pt x="16247" y="8999"/>
                  </a:lnTo>
                  <a:lnTo>
                    <a:pt x="18810" y="8152"/>
                  </a:lnTo>
                  <a:close/>
                </a:path>
              </a:pathLst>
            </a:custGeom>
            <a:solidFill>
              <a:srgbClr val="008000"/>
            </a:solidFill>
            <a:ln>
              <a:noFill/>
            </a:ln>
            <a:effectLst>
              <a:prstShdw prst="shdw17" dist="17961" dir="2700000">
                <a:schemeClr val="tx1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6" name="Rectangle 6"/>
            <p:cNvSpPr>
              <a:spLocks noChangeArrowheads="1"/>
            </p:cNvSpPr>
            <p:nvPr/>
          </p:nvSpPr>
          <p:spPr bwMode="auto">
            <a:xfrm>
              <a:off x="3997" y="1248"/>
              <a:ext cx="13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Requirement</a:t>
              </a:r>
            </a:p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Analysis</a:t>
              </a:r>
            </a:p>
          </p:txBody>
        </p:sp>
      </p:grpSp>
      <p:grpSp>
        <p:nvGrpSpPr>
          <p:cNvPr id="37893" name="Group 7"/>
          <p:cNvGrpSpPr>
            <a:grpSpLocks/>
          </p:cNvGrpSpPr>
          <p:nvPr/>
        </p:nvGrpSpPr>
        <p:grpSpPr bwMode="auto">
          <a:xfrm>
            <a:off x="3723543" y="2444262"/>
            <a:ext cx="5133242" cy="2406162"/>
            <a:chOff x="2541" y="1488"/>
            <a:chExt cx="3503" cy="1642"/>
          </a:xfrm>
        </p:grpSpPr>
        <p:sp>
          <p:nvSpPr>
            <p:cNvPr id="37903" name="AutoShape 8"/>
            <p:cNvSpPr>
              <a:spLocks noChangeArrowheads="1"/>
            </p:cNvSpPr>
            <p:nvPr/>
          </p:nvSpPr>
          <p:spPr bwMode="auto">
            <a:xfrm rot="5400000">
              <a:off x="2474" y="1555"/>
              <a:ext cx="1642" cy="1507"/>
            </a:xfrm>
            <a:custGeom>
              <a:avLst/>
              <a:gdLst>
                <a:gd name="T0" fmla="*/ 1101 w 21600"/>
                <a:gd name="T1" fmla="*/ 45 h 21600"/>
                <a:gd name="T2" fmla="*/ 713 w 21600"/>
                <a:gd name="T3" fmla="*/ 86 h 21600"/>
                <a:gd name="T4" fmla="*/ 1043 w 21600"/>
                <a:gd name="T5" fmla="*/ 193 h 21600"/>
                <a:gd name="T6" fmla="*/ 1588 w 21600"/>
                <a:gd name="T7" fmla="*/ 128 h 21600"/>
                <a:gd name="T8" fmla="*/ 1564 w 21600"/>
                <a:gd name="T9" fmla="*/ 505 h 21600"/>
                <a:gd name="T10" fmla="*/ 1153 w 21600"/>
                <a:gd name="T11" fmla="*/ 483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8 h 21600"/>
                <a:gd name="T20" fmla="*/ 18443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7192" y="5124"/>
                  </a:moveTo>
                  <a:cubicBezTo>
                    <a:pt x="15570" y="3296"/>
                    <a:pt x="13243" y="2251"/>
                    <a:pt x="10800" y="2251"/>
                  </a:cubicBezTo>
                  <a:cubicBezTo>
                    <a:pt x="10378" y="2251"/>
                    <a:pt x="9956" y="2282"/>
                    <a:pt x="9539" y="2344"/>
                  </a:cubicBezTo>
                  <a:lnTo>
                    <a:pt x="9207" y="118"/>
                  </a:lnTo>
                  <a:cubicBezTo>
                    <a:pt x="9734" y="39"/>
                    <a:pt x="10266" y="0"/>
                    <a:pt x="10800" y="0"/>
                  </a:cubicBezTo>
                  <a:cubicBezTo>
                    <a:pt x="13887" y="0"/>
                    <a:pt x="16826" y="1321"/>
                    <a:pt x="18876" y="3629"/>
                  </a:cubicBezTo>
                  <a:lnTo>
                    <a:pt x="20895" y="1836"/>
                  </a:lnTo>
                  <a:lnTo>
                    <a:pt x="20574" y="7237"/>
                  </a:lnTo>
                  <a:lnTo>
                    <a:pt x="15173" y="6916"/>
                  </a:lnTo>
                  <a:lnTo>
                    <a:pt x="17192" y="5124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>
              <a:prstShdw prst="shdw17" dist="17961" dir="2700000">
                <a:srgbClr val="993D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4" name="Rectangle 9"/>
            <p:cNvSpPr>
              <a:spLocks noChangeArrowheads="1"/>
            </p:cNvSpPr>
            <p:nvPr/>
          </p:nvSpPr>
          <p:spPr bwMode="auto">
            <a:xfrm>
              <a:off x="4171" y="2352"/>
              <a:ext cx="1873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Conceptual Design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(Implementation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Independent)</a:t>
              </a:r>
            </a:p>
          </p:txBody>
        </p:sp>
      </p:grpSp>
      <p:grpSp>
        <p:nvGrpSpPr>
          <p:cNvPr id="37894" name="Group 10"/>
          <p:cNvGrpSpPr>
            <a:grpSpLocks/>
          </p:cNvGrpSpPr>
          <p:nvPr/>
        </p:nvGrpSpPr>
        <p:grpSpPr bwMode="auto">
          <a:xfrm>
            <a:off x="524609" y="1740877"/>
            <a:ext cx="6457950" cy="3367454"/>
            <a:chOff x="358" y="1008"/>
            <a:chExt cx="4407" cy="2298"/>
          </a:xfrm>
        </p:grpSpPr>
        <p:sp>
          <p:nvSpPr>
            <p:cNvPr id="37901" name="AutoShape 11"/>
            <p:cNvSpPr>
              <a:spLocks noChangeArrowheads="1"/>
            </p:cNvSpPr>
            <p:nvPr/>
          </p:nvSpPr>
          <p:spPr bwMode="auto">
            <a:xfrm rot="-5400000">
              <a:off x="2320" y="861"/>
              <a:ext cx="2250" cy="2640"/>
            </a:xfrm>
            <a:custGeom>
              <a:avLst/>
              <a:gdLst>
                <a:gd name="T0" fmla="*/ 1843 w 21600"/>
                <a:gd name="T1" fmla="*/ 304 h 21600"/>
                <a:gd name="T2" fmla="*/ 1422 w 21600"/>
                <a:gd name="T3" fmla="*/ 150 h 21600"/>
                <a:gd name="T4" fmla="*/ 1734 w 21600"/>
                <a:gd name="T5" fmla="*/ 457 h 21600"/>
                <a:gd name="T6" fmla="*/ 2375 w 21600"/>
                <a:gd name="T7" fmla="*/ 563 h 21600"/>
                <a:gd name="T8" fmla="*/ 2217 w 21600"/>
                <a:gd name="T9" fmla="*/ 1142 h 21600"/>
                <a:gd name="T10" fmla="*/ 1724 w 21600"/>
                <a:gd name="T11" fmla="*/ 95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8 w 21600"/>
                <a:gd name="T19" fmla="*/ 3166 h 21600"/>
                <a:gd name="T20" fmla="*/ 18442 w 21600"/>
                <a:gd name="T21" fmla="*/ 18434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949" y="6594"/>
                  </a:moveTo>
                  <a:cubicBezTo>
                    <a:pt x="17806" y="4378"/>
                    <a:pt x="15809" y="2723"/>
                    <a:pt x="13419" y="2011"/>
                  </a:cubicBezTo>
                  <a:lnTo>
                    <a:pt x="13884" y="449"/>
                  </a:lnTo>
                  <a:cubicBezTo>
                    <a:pt x="16699" y="1288"/>
                    <a:pt x="19050" y="3237"/>
                    <a:pt x="20397" y="5847"/>
                  </a:cubicBezTo>
                  <a:lnTo>
                    <a:pt x="22796" y="4608"/>
                  </a:lnTo>
                  <a:lnTo>
                    <a:pt x="21285" y="9343"/>
                  </a:lnTo>
                  <a:lnTo>
                    <a:pt x="16550" y="7832"/>
                  </a:lnTo>
                  <a:lnTo>
                    <a:pt x="18949" y="659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>
              <a:prstShdw prst="shdw17" dist="17961" dir="2700000">
                <a:srgbClr val="7A00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2" name="Rectangle 12"/>
            <p:cNvSpPr>
              <a:spLocks noChangeArrowheads="1"/>
            </p:cNvSpPr>
            <p:nvPr/>
          </p:nvSpPr>
          <p:spPr bwMode="auto">
            <a:xfrm>
              <a:off x="358" y="1008"/>
              <a:ext cx="1475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CC0000"/>
                  </a:solidFill>
                </a:rPr>
                <a:t>Using the Data</a:t>
              </a:r>
              <a:br>
                <a:rPr lang="en-US" sz="2215" b="1">
                  <a:solidFill>
                    <a:srgbClr val="CC0000"/>
                  </a:solidFill>
                </a:rPr>
              </a:br>
              <a:r>
                <a:rPr lang="en-US" sz="2215" b="1">
                  <a:solidFill>
                    <a:srgbClr val="CC0000"/>
                  </a:solidFill>
                </a:rPr>
                <a:t>Warehouse</a:t>
              </a:r>
              <a:endParaRPr lang="en-US" sz="2215" b="1">
                <a:solidFill>
                  <a:srgbClr val="000066"/>
                </a:solidFill>
              </a:endParaRPr>
            </a:p>
          </p:txBody>
        </p:sp>
      </p:grpSp>
      <p:grpSp>
        <p:nvGrpSpPr>
          <p:cNvPr id="37895" name="Group 13"/>
          <p:cNvGrpSpPr>
            <a:grpSpLocks/>
          </p:cNvGrpSpPr>
          <p:nvPr/>
        </p:nvGrpSpPr>
        <p:grpSpPr bwMode="auto">
          <a:xfrm>
            <a:off x="2469175" y="2584938"/>
            <a:ext cx="3667858" cy="3370385"/>
            <a:chOff x="1685" y="1584"/>
            <a:chExt cx="2503" cy="2300"/>
          </a:xfrm>
        </p:grpSpPr>
        <p:sp>
          <p:nvSpPr>
            <p:cNvPr id="37899" name="Rectangle 14"/>
            <p:cNvSpPr>
              <a:spLocks noChangeArrowheads="1"/>
            </p:cNvSpPr>
            <p:nvPr/>
          </p:nvSpPr>
          <p:spPr bwMode="auto">
            <a:xfrm>
              <a:off x="1685" y="3360"/>
              <a:ext cx="25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Logical + Physical Design</a:t>
              </a:r>
            </a:p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(tool specific)</a:t>
              </a:r>
            </a:p>
          </p:txBody>
        </p:sp>
        <p:sp>
          <p:nvSpPr>
            <p:cNvPr id="37900" name="AutoShape 15"/>
            <p:cNvSpPr>
              <a:spLocks noChangeArrowheads="1"/>
            </p:cNvSpPr>
            <p:nvPr/>
          </p:nvSpPr>
          <p:spPr bwMode="auto">
            <a:xfrm rot="5400000">
              <a:off x="2266" y="1547"/>
              <a:ext cx="1642" cy="1715"/>
            </a:xfrm>
            <a:custGeom>
              <a:avLst/>
              <a:gdLst>
                <a:gd name="T0" fmla="*/ 1642 w 21600"/>
                <a:gd name="T1" fmla="*/ 885 h 21600"/>
                <a:gd name="T2" fmla="*/ 1466 w 21600"/>
                <a:gd name="T3" fmla="*/ 474 h 21600"/>
                <a:gd name="T4" fmla="*/ 1485 w 21600"/>
                <a:gd name="T5" fmla="*/ 880 h 21600"/>
                <a:gd name="T6" fmla="*/ 1679 w 21600"/>
                <a:gd name="T7" fmla="*/ 1446 h 21600"/>
                <a:gd name="T8" fmla="*/ 1286 w 21600"/>
                <a:gd name="T9" fmla="*/ 1531 h 21600"/>
                <a:gd name="T10" fmla="*/ 1204 w 21600"/>
                <a:gd name="T11" fmla="*/ 1121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1 h 21600"/>
                <a:gd name="T20" fmla="*/ 18443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99" y="15595"/>
                  </a:moveTo>
                  <a:cubicBezTo>
                    <a:pt x="19035" y="14171"/>
                    <a:pt x="19534" y="12504"/>
                    <a:pt x="19534" y="10800"/>
                  </a:cubicBezTo>
                  <a:cubicBezTo>
                    <a:pt x="19534" y="9287"/>
                    <a:pt x="19141" y="7800"/>
                    <a:pt x="18393" y="6485"/>
                  </a:cubicBezTo>
                  <a:lnTo>
                    <a:pt x="20189" y="5464"/>
                  </a:lnTo>
                  <a:cubicBezTo>
                    <a:pt x="21114" y="7090"/>
                    <a:pt x="21600" y="8929"/>
                    <a:pt x="21600" y="10800"/>
                  </a:cubicBezTo>
                  <a:cubicBezTo>
                    <a:pt x="21600" y="12907"/>
                    <a:pt x="20983" y="14968"/>
                    <a:pt x="19826" y="16730"/>
                  </a:cubicBezTo>
                  <a:lnTo>
                    <a:pt x="22082" y="18212"/>
                  </a:lnTo>
                  <a:lnTo>
                    <a:pt x="16913" y="19281"/>
                  </a:lnTo>
                  <a:lnTo>
                    <a:pt x="15843" y="14113"/>
                  </a:lnTo>
                  <a:lnTo>
                    <a:pt x="18099" y="15595"/>
                  </a:lnTo>
                  <a:close/>
                </a:path>
              </a:pathLst>
            </a:custGeom>
            <a:solidFill>
              <a:srgbClr val="FF33CC"/>
            </a:solidFill>
            <a:ln>
              <a:noFill/>
            </a:ln>
            <a:effectLst>
              <a:prstShdw prst="shdw17" dist="17961" dir="2700000">
                <a:srgbClr val="991F7A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896" name="Group 16"/>
          <p:cNvGrpSpPr>
            <a:grpSpLocks/>
          </p:cNvGrpSpPr>
          <p:nvPr/>
        </p:nvGrpSpPr>
        <p:grpSpPr bwMode="auto">
          <a:xfrm>
            <a:off x="381001" y="2586405"/>
            <a:ext cx="5244611" cy="2406162"/>
            <a:chOff x="260" y="1585"/>
            <a:chExt cx="3579" cy="1642"/>
          </a:xfrm>
        </p:grpSpPr>
        <p:sp>
          <p:nvSpPr>
            <p:cNvPr id="37897" name="Rectangle 17"/>
            <p:cNvSpPr>
              <a:spLocks noChangeArrowheads="1"/>
            </p:cNvSpPr>
            <p:nvPr/>
          </p:nvSpPr>
          <p:spPr bwMode="auto">
            <a:xfrm>
              <a:off x="260" y="2448"/>
              <a:ext cx="155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66FF"/>
                  </a:solidFill>
                </a:rPr>
                <a:t>Implementation</a:t>
              </a:r>
            </a:p>
          </p:txBody>
        </p:sp>
        <p:sp>
          <p:nvSpPr>
            <p:cNvPr id="185362" name="AutoShape 18"/>
            <p:cNvSpPr>
              <a:spLocks noChangeArrowheads="1"/>
            </p:cNvSpPr>
            <p:nvPr/>
          </p:nvSpPr>
          <p:spPr bwMode="auto">
            <a:xfrm rot="5400000">
              <a:off x="2161" y="1548"/>
              <a:ext cx="1642" cy="1715"/>
            </a:xfrm>
            <a:custGeom>
              <a:avLst/>
              <a:gdLst>
                <a:gd name="G0" fmla="+- 6892099 0 0"/>
                <a:gd name="G1" fmla="+- 3747240 0 0"/>
                <a:gd name="G2" fmla="+- 6892099 0 3747240"/>
                <a:gd name="G3" fmla="+- 10800 0 0"/>
                <a:gd name="G4" fmla="+- 0 0 6892099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149 0 0"/>
                <a:gd name="G9" fmla="+- 0 0 3747240"/>
                <a:gd name="G10" fmla="+- 8149 0 2700"/>
                <a:gd name="G11" fmla="cos G10 6892099"/>
                <a:gd name="G12" fmla="sin G10 6892099"/>
                <a:gd name="G13" fmla="cos 13500 6892099"/>
                <a:gd name="G14" fmla="sin 13500 6892099"/>
                <a:gd name="G15" fmla="+- G11 10800 0"/>
                <a:gd name="G16" fmla="+- G12 10800 0"/>
                <a:gd name="G17" fmla="+- G13 10800 0"/>
                <a:gd name="G18" fmla="+- G14 10800 0"/>
                <a:gd name="G19" fmla="*/ 8149 1 2"/>
                <a:gd name="G20" fmla="+- G19 5400 0"/>
                <a:gd name="G21" fmla="cos G20 6892099"/>
                <a:gd name="G22" fmla="sin G20 6892099"/>
                <a:gd name="G23" fmla="+- G21 10800 0"/>
                <a:gd name="G24" fmla="+- G12 G23 G22"/>
                <a:gd name="G25" fmla="+- G22 G23 G11"/>
                <a:gd name="G26" fmla="cos 10800 6892099"/>
                <a:gd name="G27" fmla="sin 10800 6892099"/>
                <a:gd name="G28" fmla="cos 8149 6892099"/>
                <a:gd name="G29" fmla="sin 8149 6892099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3747240"/>
                <a:gd name="G36" fmla="sin G34 3747240"/>
                <a:gd name="G37" fmla="+/ 3747240 6892099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149 G39"/>
                <a:gd name="G43" fmla="sin 81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2457 w 21600"/>
                <a:gd name="T5" fmla="*/ 21472 h 21600"/>
                <a:gd name="T6" fmla="*/ 15935 w 21600"/>
                <a:gd name="T7" fmla="*/ 18762 h 21600"/>
                <a:gd name="T8" fmla="*/ 12050 w 21600"/>
                <a:gd name="T9" fmla="*/ 18852 h 21600"/>
                <a:gd name="T10" fmla="*/ 7268 w 21600"/>
                <a:gd name="T11" fmla="*/ 23829 h 21600"/>
                <a:gd name="T12" fmla="*/ 4435 w 21600"/>
                <a:gd name="T13" fmla="*/ 18892 h 21600"/>
                <a:gd name="T14" fmla="*/ 9374 w 21600"/>
                <a:gd name="T15" fmla="*/ 160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68" y="18665"/>
                  </a:moveTo>
                  <a:cubicBezTo>
                    <a:pt x="9363" y="18853"/>
                    <a:pt x="10079" y="18949"/>
                    <a:pt x="10800" y="18949"/>
                  </a:cubicBezTo>
                  <a:cubicBezTo>
                    <a:pt x="12366" y="18949"/>
                    <a:pt x="13900" y="18497"/>
                    <a:pt x="15216" y="17648"/>
                  </a:cubicBezTo>
                  <a:lnTo>
                    <a:pt x="16653" y="19875"/>
                  </a:lnTo>
                  <a:cubicBezTo>
                    <a:pt x="14908" y="21001"/>
                    <a:pt x="12876" y="21600"/>
                    <a:pt x="10800" y="21600"/>
                  </a:cubicBezTo>
                  <a:cubicBezTo>
                    <a:pt x="9845" y="21600"/>
                    <a:pt x="8895" y="21473"/>
                    <a:pt x="7974" y="21223"/>
                  </a:cubicBezTo>
                  <a:lnTo>
                    <a:pt x="7268" y="23829"/>
                  </a:lnTo>
                  <a:lnTo>
                    <a:pt x="4435" y="18892"/>
                  </a:lnTo>
                  <a:lnTo>
                    <a:pt x="9374" y="16059"/>
                  </a:lnTo>
                  <a:lnTo>
                    <a:pt x="8668" y="1866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>
              <a:prstShdw prst="shdw17" dist="17961" dir="2700000">
                <a:schemeClr val="hlink">
                  <a:gamma/>
                  <a:shade val="60000"/>
                  <a:invGamma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rot="10800000" vert="eaVert" wrap="none" anchor="ctr"/>
            <a:lstStyle/>
            <a:p>
              <a:pPr algn="ctr"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38730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 animBg="1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The Modeling Process</a:t>
            </a:r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515816" y="1556238"/>
            <a:ext cx="8289681" cy="3798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992" tIns="42497" rIns="84992" bIns="42497"/>
          <a:lstStyle>
            <a:lvl1pPr marL="285750" indent="-285750">
              <a:lnSpc>
                <a:spcPct val="150000"/>
              </a:lnSpc>
              <a:buClr>
                <a:schemeClr val="accent1"/>
              </a:buClr>
              <a:buSzPct val="75000"/>
              <a:buFont typeface="ZapfDingbats" pitchFamily="82" charset="2"/>
              <a:buChar char="l"/>
              <a:defRPr sz="2400">
                <a:solidFill>
                  <a:srgbClr val="000099"/>
                </a:solidFill>
                <a:latin typeface="Arial" panose="020B0604020202020204" pitchFamily="34" charset="0"/>
              </a:defRPr>
            </a:lvl1pPr>
            <a:lvl2pPr marL="685800" indent="-228600">
              <a:lnSpc>
                <a:spcPct val="150000"/>
              </a:lnSpc>
              <a:buClr>
                <a:schemeClr val="accent2"/>
              </a:buClr>
              <a:buSzPct val="110000"/>
              <a:buChar char="–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50000"/>
              </a:lnSpc>
              <a:buClr>
                <a:schemeClr val="accent1"/>
              </a:buClr>
              <a:buChar char="»"/>
              <a:defRPr>
                <a:solidFill>
                  <a:srgbClr val="000099"/>
                </a:solidFill>
                <a:latin typeface="Arial" panose="020B0604020202020204" pitchFamily="34" charset="0"/>
              </a:defRPr>
            </a:lvl3pPr>
            <a:lvl4pPr marL="1543050" indent="-171450">
              <a:lnSpc>
                <a:spcPct val="150000"/>
              </a:lnSpc>
              <a:buClr>
                <a:schemeClr val="accent2"/>
              </a:buClr>
              <a:buSzPct val="59000"/>
              <a:buFont typeface="Monotype Sorts" pitchFamily="2" charset="2"/>
              <a:buChar char="l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00250" indent="-171450">
              <a:lnSpc>
                <a:spcPct val="150000"/>
              </a:lnSpc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4574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146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3718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2905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Char char="–"/>
              <a:defRPr sz="14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Which business process is being modeled?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What is the subject of analysis (fact) and what is being measured?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On what granularity level is active analysis being done?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Which properties (dimensions) determine the measures?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Which different levels of aggregation are meaningful?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What additional information is needed for the different levels?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sz="2215"/>
              <a:t>What is the variability and the cardinality of the dimensions?</a:t>
            </a:r>
          </a:p>
          <a:p>
            <a:pPr eaLnBrk="1" hangingPunct="1"/>
            <a:endParaRPr lang="en-US" sz="2215"/>
          </a:p>
        </p:txBody>
      </p:sp>
    </p:spTree>
    <p:extLst>
      <p:ext uri="{BB962C8B-B14F-4D97-AF65-F5344CB8AC3E}">
        <p14:creationId xmlns:p14="http://schemas.microsoft.com/office/powerpoint/2010/main" val="163801582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5" grpId="0" build="p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Facts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5478" y="1919654"/>
            <a:ext cx="8480181" cy="379827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140000"/>
              </a:lnSpc>
            </a:pPr>
            <a:r>
              <a:rPr lang="en-US" smtClean="0"/>
              <a:t>Fact = Subject of Analysis			</a:t>
            </a:r>
            <a:r>
              <a:rPr lang="en-US" smtClean="0">
                <a:solidFill>
                  <a:schemeClr val="folHlink"/>
                </a:solidFill>
              </a:rPr>
              <a:t>Sales</a:t>
            </a:r>
            <a:endParaRPr lang="en-US" smtClean="0"/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Measures = Attributes describing facts		</a:t>
            </a:r>
            <a:r>
              <a:rPr lang="en-US" smtClean="0">
                <a:solidFill>
                  <a:schemeClr val="folHlink"/>
                </a:solidFill>
              </a:rPr>
              <a:t>Quantity, Price</a:t>
            </a:r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Derived Measures</a:t>
            </a:r>
            <a:r>
              <a:rPr lang="en-US" smtClean="0">
                <a:solidFill>
                  <a:schemeClr val="folHlink"/>
                </a:solidFill>
              </a:rPr>
              <a:t>				Profit</a:t>
            </a:r>
            <a:endParaRPr lang="en-US" smtClean="0"/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Additivity of Measures</a:t>
            </a:r>
          </a:p>
          <a:p>
            <a:pPr lvl="1" eaLnBrk="1" hangingPunct="1">
              <a:lnSpc>
                <a:spcPct val="140000"/>
              </a:lnSpc>
              <a:buClr>
                <a:schemeClr val="folHlink"/>
              </a:buClr>
              <a:buSzPct val="80000"/>
              <a:buFont typeface="Wingdings" panose="05000000000000000000" pitchFamily="2" charset="2"/>
              <a:buChar char="n"/>
            </a:pPr>
            <a:r>
              <a:rPr lang="en-US" sz="1846"/>
              <a:t>globally additiv				</a:t>
            </a:r>
            <a:r>
              <a:rPr lang="en-US" sz="1846">
                <a:solidFill>
                  <a:schemeClr val="folHlink"/>
                </a:solidFill>
              </a:rPr>
              <a:t>Quantity</a:t>
            </a:r>
            <a:endParaRPr lang="en-US" sz="1846"/>
          </a:p>
          <a:p>
            <a:pPr lvl="1" eaLnBrk="1" hangingPunct="1">
              <a:lnSpc>
                <a:spcPct val="120000"/>
              </a:lnSpc>
              <a:buClr>
                <a:schemeClr val="folHlink"/>
              </a:buClr>
              <a:buSzPct val="80000"/>
              <a:buFont typeface="Wingdings" panose="05000000000000000000" pitchFamily="2" charset="2"/>
              <a:buChar char="n"/>
            </a:pPr>
            <a:r>
              <a:rPr lang="en-US" sz="1846"/>
              <a:t>additiv for some dimensions		</a:t>
            </a:r>
            <a:r>
              <a:rPr lang="en-US" sz="1846">
                <a:solidFill>
                  <a:schemeClr val="folHlink"/>
                </a:solidFill>
              </a:rPr>
              <a:t>Items in stock</a:t>
            </a:r>
            <a:r>
              <a:rPr lang="en-US" sz="1846"/>
              <a:t/>
            </a:r>
            <a:br>
              <a:rPr lang="en-US" sz="1846"/>
            </a:br>
            <a:r>
              <a:rPr lang="en-US" sz="1846"/>
              <a:t>						additiv resp. to plants/ </a:t>
            </a:r>
            <a:br>
              <a:rPr lang="en-US" sz="1846"/>
            </a:br>
            <a:r>
              <a:rPr lang="en-US" sz="1846"/>
              <a:t>						not additiv w.r.t. time</a:t>
            </a:r>
          </a:p>
          <a:p>
            <a:pPr lvl="1" eaLnBrk="1" hangingPunct="1">
              <a:lnSpc>
                <a:spcPct val="140000"/>
              </a:lnSpc>
              <a:buClr>
                <a:schemeClr val="folHlink"/>
              </a:buClr>
              <a:buSzPct val="80000"/>
              <a:buFont typeface="Wingdings" panose="05000000000000000000" pitchFamily="2" charset="2"/>
              <a:buChar char="n"/>
            </a:pPr>
            <a:r>
              <a:rPr lang="en-US" sz="1846"/>
              <a:t>not additiv at all				</a:t>
            </a:r>
            <a:r>
              <a:rPr lang="en-US" sz="1846">
                <a:solidFill>
                  <a:schemeClr val="folHlink"/>
                </a:solidFill>
              </a:rPr>
              <a:t>profit margin</a:t>
            </a:r>
            <a:r>
              <a:rPr lang="en-US" sz="1846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207877225"/>
      </p:ext>
    </p:extLst>
  </p:cSld>
  <p:clrMapOvr>
    <a:masterClrMapping/>
  </p:clrMapOvr>
  <p:transition>
    <p:wipe dir="d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Dimensions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9020" y="2118946"/>
            <a:ext cx="8784980" cy="3445120"/>
          </a:xfrm>
        </p:spPr>
        <p:txBody>
          <a:bodyPr/>
          <a:lstStyle/>
          <a:p>
            <a:pPr eaLnBrk="1" hangingPunct="1"/>
            <a:r>
              <a:rPr lang="en-US" smtClean="0"/>
              <a:t>Dimensions = static structure of business information</a:t>
            </a:r>
          </a:p>
          <a:p>
            <a:pPr eaLnBrk="1" hangingPunct="1"/>
            <a:r>
              <a:rPr lang="en-US" smtClean="0"/>
              <a:t>Used for navigating the data space</a:t>
            </a:r>
          </a:p>
          <a:p>
            <a:pPr eaLnBrk="1" hangingPunct="1"/>
            <a:r>
              <a:rPr lang="en-US" smtClean="0"/>
              <a:t>Choosing the necessary granularity</a:t>
            </a:r>
          </a:p>
          <a:p>
            <a:pPr eaLnBrk="1" hangingPunct="1"/>
            <a:r>
              <a:rPr lang="en-US" smtClean="0"/>
              <a:t>Dimension Members =  Instances of a dimension</a:t>
            </a:r>
          </a:p>
          <a:p>
            <a:pPr lvl="1" eaLnBrk="1" hangingPunct="1"/>
            <a:r>
              <a:rPr lang="en-US" smtClean="0"/>
              <a:t>e.g. 8.12.1997 and Juli 1997 are members of dimension “time” </a:t>
            </a:r>
          </a:p>
          <a:p>
            <a:pPr eaLnBrk="1" hangingPunct="1"/>
            <a:r>
              <a:rPr lang="en-US" smtClean="0"/>
              <a:t>Structuring Dimension</a:t>
            </a:r>
          </a:p>
          <a:p>
            <a:pPr lvl="1" eaLnBrk="1" hangingPunct="1"/>
            <a:r>
              <a:rPr lang="en-US" smtClean="0"/>
              <a:t>using different dimension levels (hierarchies)</a:t>
            </a:r>
          </a:p>
          <a:p>
            <a:pPr lvl="1" eaLnBrk="1" hangingPunct="1"/>
            <a:r>
              <a:rPr lang="en-US" smtClean="0"/>
              <a:t>using descriptive attributes</a:t>
            </a:r>
          </a:p>
        </p:txBody>
      </p:sp>
    </p:spTree>
    <p:extLst>
      <p:ext uri="{BB962C8B-B14F-4D97-AF65-F5344CB8AC3E}">
        <p14:creationId xmlns:p14="http://schemas.microsoft.com/office/powerpoint/2010/main" val="3706601244"/>
      </p:ext>
    </p:extLst>
  </p:cSld>
  <p:clrMapOvr>
    <a:masterClrMapping/>
  </p:clrMapOvr>
  <p:transition>
    <p:wipe dir="d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80"/>
          <p:cNvSpPr>
            <a:spLocks noChangeArrowheads="1"/>
          </p:cNvSpPr>
          <p:nvPr/>
        </p:nvSpPr>
        <p:spPr bwMode="auto">
          <a:xfrm>
            <a:off x="2781300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3" name="Rectangle 81"/>
          <p:cNvSpPr>
            <a:spLocks noChangeArrowheads="1"/>
          </p:cNvSpPr>
          <p:nvPr/>
        </p:nvSpPr>
        <p:spPr bwMode="auto">
          <a:xfrm>
            <a:off x="6729046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4" name="Rectangle 82"/>
          <p:cNvSpPr>
            <a:spLocks noChangeArrowheads="1"/>
          </p:cNvSpPr>
          <p:nvPr/>
        </p:nvSpPr>
        <p:spPr bwMode="auto">
          <a:xfrm>
            <a:off x="4755173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5" name="Rectangle 83"/>
          <p:cNvSpPr>
            <a:spLocks noChangeArrowheads="1"/>
          </p:cNvSpPr>
          <p:nvPr/>
        </p:nvSpPr>
        <p:spPr bwMode="auto">
          <a:xfrm>
            <a:off x="808892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6" name="Rectangle 84"/>
          <p:cNvSpPr>
            <a:spLocks noChangeArrowheads="1"/>
          </p:cNvSpPr>
          <p:nvPr/>
        </p:nvSpPr>
        <p:spPr bwMode="auto">
          <a:xfrm>
            <a:off x="2757854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7" name="Rectangle 85"/>
          <p:cNvSpPr>
            <a:spLocks noChangeArrowheads="1"/>
          </p:cNvSpPr>
          <p:nvPr/>
        </p:nvSpPr>
        <p:spPr bwMode="auto">
          <a:xfrm>
            <a:off x="6705600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8" name="Rectangle 86"/>
          <p:cNvSpPr>
            <a:spLocks noChangeArrowheads="1"/>
          </p:cNvSpPr>
          <p:nvPr/>
        </p:nvSpPr>
        <p:spPr bwMode="auto">
          <a:xfrm>
            <a:off x="4731727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6089" name="Rectangle 87"/>
          <p:cNvSpPr>
            <a:spLocks noChangeArrowheads="1"/>
          </p:cNvSpPr>
          <p:nvPr/>
        </p:nvSpPr>
        <p:spPr bwMode="auto">
          <a:xfrm>
            <a:off x="785446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Simple Hierarchies</a:t>
            </a:r>
          </a:p>
        </p:txBody>
      </p:sp>
      <p:grpSp>
        <p:nvGrpSpPr>
          <p:cNvPr id="46091" name="Group 4"/>
          <p:cNvGrpSpPr>
            <a:grpSpLocks/>
          </p:cNvGrpSpPr>
          <p:nvPr/>
        </p:nvGrpSpPr>
        <p:grpSpPr bwMode="auto">
          <a:xfrm>
            <a:off x="936381" y="2561493"/>
            <a:ext cx="1226527" cy="1077057"/>
            <a:chOff x="463" y="960"/>
            <a:chExt cx="837" cy="735"/>
          </a:xfrm>
        </p:grpSpPr>
        <p:sp>
          <p:nvSpPr>
            <p:cNvPr id="124933" name="Text Box 5"/>
            <p:cNvSpPr txBox="1">
              <a:spLocks noChangeArrowheads="1"/>
            </p:cNvSpPr>
            <p:nvPr/>
          </p:nvSpPr>
          <p:spPr bwMode="auto">
            <a:xfrm>
              <a:off x="463" y="960"/>
              <a:ext cx="773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Januar 99</a:t>
              </a:r>
            </a:p>
          </p:txBody>
        </p:sp>
        <p:sp>
          <p:nvSpPr>
            <p:cNvPr id="124934" name="Text Box 6"/>
            <p:cNvSpPr txBox="1">
              <a:spLocks noChangeArrowheads="1"/>
            </p:cNvSpPr>
            <p:nvPr/>
          </p:nvSpPr>
          <p:spPr bwMode="auto">
            <a:xfrm>
              <a:off x="463" y="1208"/>
              <a:ext cx="837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Februar 99</a:t>
              </a:r>
            </a:p>
          </p:txBody>
        </p:sp>
        <p:sp>
          <p:nvSpPr>
            <p:cNvPr id="124935" name="Text Box 7"/>
            <p:cNvSpPr txBox="1">
              <a:spLocks noChangeArrowheads="1"/>
            </p:cNvSpPr>
            <p:nvPr/>
          </p:nvSpPr>
          <p:spPr bwMode="auto">
            <a:xfrm>
              <a:off x="465" y="1457"/>
              <a:ext cx="651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März 99</a:t>
              </a:r>
            </a:p>
          </p:txBody>
        </p:sp>
      </p:grp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936968" y="5476143"/>
            <a:ext cx="97975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Sept. 99</a:t>
            </a: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935981" y="5112728"/>
            <a:ext cx="114486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August 99</a:t>
            </a:r>
          </a:p>
        </p:txBody>
      </p:sp>
      <p:sp>
        <p:nvSpPr>
          <p:cNvPr id="124941" name="Text Box 13"/>
          <p:cNvSpPr txBox="1">
            <a:spLocks noChangeArrowheads="1"/>
          </p:cNvSpPr>
          <p:nvPr/>
        </p:nvSpPr>
        <p:spPr bwMode="auto">
          <a:xfrm>
            <a:off x="939054" y="4747847"/>
            <a:ext cx="801823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Juli 99</a:t>
            </a:r>
          </a:p>
        </p:txBody>
      </p:sp>
      <p:grpSp>
        <p:nvGrpSpPr>
          <p:cNvPr id="46095" name="Group 14"/>
          <p:cNvGrpSpPr>
            <a:grpSpLocks/>
          </p:cNvGrpSpPr>
          <p:nvPr/>
        </p:nvGrpSpPr>
        <p:grpSpPr bwMode="auto">
          <a:xfrm>
            <a:off x="937846" y="3654668"/>
            <a:ext cx="908539" cy="1077057"/>
            <a:chOff x="464" y="1706"/>
            <a:chExt cx="620" cy="735"/>
          </a:xfrm>
        </p:grpSpPr>
        <p:sp>
          <p:nvSpPr>
            <p:cNvPr id="124943" name="Text Box 15"/>
            <p:cNvSpPr txBox="1">
              <a:spLocks noChangeArrowheads="1"/>
            </p:cNvSpPr>
            <p:nvPr/>
          </p:nvSpPr>
          <p:spPr bwMode="auto">
            <a:xfrm>
              <a:off x="464" y="1706"/>
              <a:ext cx="620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April 99</a:t>
              </a:r>
            </a:p>
          </p:txBody>
        </p:sp>
        <p:sp>
          <p:nvSpPr>
            <p:cNvPr id="124944" name="Text Box 16"/>
            <p:cNvSpPr txBox="1">
              <a:spLocks noChangeArrowheads="1"/>
            </p:cNvSpPr>
            <p:nvPr/>
          </p:nvSpPr>
          <p:spPr bwMode="auto">
            <a:xfrm>
              <a:off x="465" y="2203"/>
              <a:ext cx="595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Juni 99</a:t>
              </a:r>
            </a:p>
          </p:txBody>
        </p:sp>
        <p:sp>
          <p:nvSpPr>
            <p:cNvPr id="124945" name="Text Box 17"/>
            <p:cNvSpPr txBox="1">
              <a:spLocks noChangeArrowheads="1"/>
            </p:cNvSpPr>
            <p:nvPr/>
          </p:nvSpPr>
          <p:spPr bwMode="auto">
            <a:xfrm>
              <a:off x="464" y="1954"/>
              <a:ext cx="564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Mai 99</a:t>
              </a:r>
            </a:p>
          </p:txBody>
        </p:sp>
      </p:grpSp>
      <p:grpSp>
        <p:nvGrpSpPr>
          <p:cNvPr id="46096" name="Group 18"/>
          <p:cNvGrpSpPr>
            <a:grpSpLocks/>
          </p:cNvGrpSpPr>
          <p:nvPr/>
        </p:nvGrpSpPr>
        <p:grpSpPr bwMode="auto">
          <a:xfrm>
            <a:off x="2867759" y="2926374"/>
            <a:ext cx="1417028" cy="1441938"/>
            <a:chOff x="1709" y="1209"/>
            <a:chExt cx="967" cy="984"/>
          </a:xfrm>
        </p:grpSpPr>
        <p:sp>
          <p:nvSpPr>
            <p:cNvPr id="124947" name="Text Box 19"/>
            <p:cNvSpPr txBox="1">
              <a:spLocks noChangeArrowheads="1"/>
            </p:cNvSpPr>
            <p:nvPr/>
          </p:nvSpPr>
          <p:spPr bwMode="auto">
            <a:xfrm>
              <a:off x="1709" y="1209"/>
              <a:ext cx="967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1. Quartal 99</a:t>
              </a:r>
            </a:p>
          </p:txBody>
        </p:sp>
        <p:sp>
          <p:nvSpPr>
            <p:cNvPr id="124948" name="Text Box 20"/>
            <p:cNvSpPr txBox="1">
              <a:spLocks noChangeArrowheads="1"/>
            </p:cNvSpPr>
            <p:nvPr/>
          </p:nvSpPr>
          <p:spPr bwMode="auto">
            <a:xfrm>
              <a:off x="1709" y="1955"/>
              <a:ext cx="967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2. Quartal 99</a:t>
              </a:r>
            </a:p>
          </p:txBody>
        </p:sp>
      </p:grpSp>
      <p:sp>
        <p:nvSpPr>
          <p:cNvPr id="124950" name="Text Box 22"/>
          <p:cNvSpPr txBox="1">
            <a:spLocks noChangeArrowheads="1"/>
          </p:cNvSpPr>
          <p:nvPr/>
        </p:nvSpPr>
        <p:spPr bwMode="auto">
          <a:xfrm>
            <a:off x="2867409" y="5122985"/>
            <a:ext cx="1417376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3. Quartal 99</a:t>
            </a:r>
          </a:p>
        </p:txBody>
      </p:sp>
      <p:sp>
        <p:nvSpPr>
          <p:cNvPr id="124952" name="Text Box 24"/>
          <p:cNvSpPr txBox="1">
            <a:spLocks noChangeArrowheads="1"/>
          </p:cNvSpPr>
          <p:nvPr/>
        </p:nvSpPr>
        <p:spPr bwMode="auto">
          <a:xfrm>
            <a:off x="7318399" y="4434255"/>
            <a:ext cx="65915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1999</a:t>
            </a:r>
          </a:p>
        </p:txBody>
      </p:sp>
      <p:sp>
        <p:nvSpPr>
          <p:cNvPr id="124954" name="Text Box 26"/>
          <p:cNvSpPr txBox="1">
            <a:spLocks noChangeArrowheads="1"/>
          </p:cNvSpPr>
          <p:nvPr/>
        </p:nvSpPr>
        <p:spPr bwMode="auto">
          <a:xfrm>
            <a:off x="4834491" y="5149362"/>
            <a:ext cx="1513556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2. Halbjahr 99</a:t>
            </a:r>
          </a:p>
        </p:txBody>
      </p:sp>
      <p:sp>
        <p:nvSpPr>
          <p:cNvPr id="124955" name="Text Box 27"/>
          <p:cNvSpPr txBox="1">
            <a:spLocks noChangeArrowheads="1"/>
          </p:cNvSpPr>
          <p:nvPr/>
        </p:nvSpPr>
        <p:spPr bwMode="auto">
          <a:xfrm>
            <a:off x="4904829" y="3484685"/>
            <a:ext cx="1513556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1. Halbjahr 99</a:t>
            </a:r>
          </a:p>
        </p:txBody>
      </p:sp>
      <p:sp>
        <p:nvSpPr>
          <p:cNvPr id="46101" name="Line 28"/>
          <p:cNvSpPr>
            <a:spLocks noChangeShapeType="1"/>
          </p:cNvSpPr>
          <p:nvPr/>
        </p:nvSpPr>
        <p:spPr bwMode="auto">
          <a:xfrm>
            <a:off x="2157046" y="2702169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2" name="Line 29"/>
          <p:cNvSpPr>
            <a:spLocks noChangeShapeType="1"/>
          </p:cNvSpPr>
          <p:nvPr/>
        </p:nvSpPr>
        <p:spPr bwMode="auto">
          <a:xfrm flipV="1">
            <a:off x="2157046" y="3194539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3" name="Line 30"/>
          <p:cNvSpPr>
            <a:spLocks noChangeShapeType="1"/>
          </p:cNvSpPr>
          <p:nvPr/>
        </p:nvSpPr>
        <p:spPr bwMode="auto">
          <a:xfrm flipV="1">
            <a:off x="2157046" y="3124200"/>
            <a:ext cx="70338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4" name="Line 31"/>
          <p:cNvSpPr>
            <a:spLocks noChangeShapeType="1"/>
          </p:cNvSpPr>
          <p:nvPr/>
        </p:nvSpPr>
        <p:spPr bwMode="auto">
          <a:xfrm>
            <a:off x="2157046" y="3757246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5" name="Line 32"/>
          <p:cNvSpPr>
            <a:spLocks noChangeShapeType="1"/>
          </p:cNvSpPr>
          <p:nvPr/>
        </p:nvSpPr>
        <p:spPr bwMode="auto">
          <a:xfrm flipV="1">
            <a:off x="2157046" y="4249616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6" name="Line 33"/>
          <p:cNvSpPr>
            <a:spLocks noChangeShapeType="1"/>
          </p:cNvSpPr>
          <p:nvPr/>
        </p:nvSpPr>
        <p:spPr bwMode="auto">
          <a:xfrm flipV="1">
            <a:off x="2157046" y="4179277"/>
            <a:ext cx="70338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7" name="Line 34"/>
          <p:cNvSpPr>
            <a:spLocks noChangeShapeType="1"/>
          </p:cNvSpPr>
          <p:nvPr/>
        </p:nvSpPr>
        <p:spPr bwMode="auto">
          <a:xfrm>
            <a:off x="2157046" y="4882662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8" name="Line 35"/>
          <p:cNvSpPr>
            <a:spLocks noChangeShapeType="1"/>
          </p:cNvSpPr>
          <p:nvPr/>
        </p:nvSpPr>
        <p:spPr bwMode="auto">
          <a:xfrm flipV="1">
            <a:off x="2157046" y="5375031"/>
            <a:ext cx="703385" cy="351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09" name="Line 36"/>
          <p:cNvSpPr>
            <a:spLocks noChangeShapeType="1"/>
          </p:cNvSpPr>
          <p:nvPr/>
        </p:nvSpPr>
        <p:spPr bwMode="auto">
          <a:xfrm flipV="1">
            <a:off x="2157046" y="5304692"/>
            <a:ext cx="70338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0" name="Line 40"/>
          <p:cNvSpPr>
            <a:spLocks noChangeShapeType="1"/>
          </p:cNvSpPr>
          <p:nvPr/>
        </p:nvSpPr>
        <p:spPr bwMode="auto">
          <a:xfrm>
            <a:off x="4267200" y="3112477"/>
            <a:ext cx="656492" cy="5040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1" name="Line 41"/>
          <p:cNvSpPr>
            <a:spLocks noChangeShapeType="1"/>
          </p:cNvSpPr>
          <p:nvPr/>
        </p:nvSpPr>
        <p:spPr bwMode="auto">
          <a:xfrm flipV="1">
            <a:off x="4278923" y="3698631"/>
            <a:ext cx="633046" cy="5040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2" name="Line 42"/>
          <p:cNvSpPr>
            <a:spLocks noChangeShapeType="1"/>
          </p:cNvSpPr>
          <p:nvPr/>
        </p:nvSpPr>
        <p:spPr bwMode="auto">
          <a:xfrm flipV="1">
            <a:off x="4243754" y="5328138"/>
            <a:ext cx="57443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3" name="Line 44"/>
          <p:cNvSpPr>
            <a:spLocks noChangeShapeType="1"/>
          </p:cNvSpPr>
          <p:nvPr/>
        </p:nvSpPr>
        <p:spPr bwMode="auto">
          <a:xfrm>
            <a:off x="6365631" y="3675185"/>
            <a:ext cx="949569" cy="89095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4" name="Line 45"/>
          <p:cNvSpPr>
            <a:spLocks noChangeShapeType="1"/>
          </p:cNvSpPr>
          <p:nvPr/>
        </p:nvSpPr>
        <p:spPr bwMode="auto">
          <a:xfrm flipV="1">
            <a:off x="6307016" y="4589585"/>
            <a:ext cx="961292" cy="72683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115" name="Line 88"/>
          <p:cNvSpPr>
            <a:spLocks noChangeShapeType="1"/>
          </p:cNvSpPr>
          <p:nvPr/>
        </p:nvSpPr>
        <p:spPr bwMode="auto">
          <a:xfrm flipV="1">
            <a:off x="4243754" y="5421923"/>
            <a:ext cx="633046" cy="5040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5017" name="Text Box 89"/>
          <p:cNvSpPr txBox="1">
            <a:spLocks noChangeArrowheads="1"/>
          </p:cNvSpPr>
          <p:nvPr/>
        </p:nvSpPr>
        <p:spPr bwMode="auto">
          <a:xfrm>
            <a:off x="3107032" y="5720862"/>
            <a:ext cx="896399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............</a:t>
            </a:r>
          </a:p>
        </p:txBody>
      </p:sp>
      <p:sp>
        <p:nvSpPr>
          <p:cNvPr id="125018" name="Text Box 90"/>
          <p:cNvSpPr txBox="1">
            <a:spLocks noChangeArrowheads="1"/>
          </p:cNvSpPr>
          <p:nvPr/>
        </p:nvSpPr>
        <p:spPr bwMode="auto">
          <a:xfrm>
            <a:off x="1129231" y="1724759"/>
            <a:ext cx="82266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 b="1"/>
              <a:t>Month</a:t>
            </a:r>
          </a:p>
        </p:txBody>
      </p:sp>
      <p:sp>
        <p:nvSpPr>
          <p:cNvPr id="125019" name="Text Box 91"/>
          <p:cNvSpPr txBox="1">
            <a:spLocks noChangeArrowheads="1"/>
          </p:cNvSpPr>
          <p:nvPr/>
        </p:nvSpPr>
        <p:spPr bwMode="auto">
          <a:xfrm>
            <a:off x="3072769" y="1724759"/>
            <a:ext cx="95410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 b="1"/>
              <a:t>Quarter</a:t>
            </a:r>
          </a:p>
        </p:txBody>
      </p:sp>
      <p:sp>
        <p:nvSpPr>
          <p:cNvPr id="125020" name="Text Box 92"/>
          <p:cNvSpPr txBox="1">
            <a:spLocks noChangeArrowheads="1"/>
          </p:cNvSpPr>
          <p:nvPr/>
        </p:nvSpPr>
        <p:spPr bwMode="auto">
          <a:xfrm>
            <a:off x="5094868" y="1584082"/>
            <a:ext cx="988219" cy="6038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 b="1"/>
              <a:t>1/2 Year</a:t>
            </a:r>
          </a:p>
          <a:p>
            <a:pPr algn="ctr" eaLnBrk="1" hangingPunct="1">
              <a:defRPr/>
            </a:pPr>
            <a:r>
              <a:rPr lang="de-DE" sz="1662" b="1"/>
              <a:t>Period</a:t>
            </a:r>
          </a:p>
        </p:txBody>
      </p:sp>
      <p:sp>
        <p:nvSpPr>
          <p:cNvPr id="125021" name="Text Box 93"/>
          <p:cNvSpPr txBox="1">
            <a:spLocks noChangeArrowheads="1"/>
          </p:cNvSpPr>
          <p:nvPr/>
        </p:nvSpPr>
        <p:spPr bwMode="auto">
          <a:xfrm>
            <a:off x="7212400" y="1724759"/>
            <a:ext cx="63620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 b="1"/>
              <a:t>Year</a:t>
            </a:r>
          </a:p>
        </p:txBody>
      </p:sp>
      <p:sp>
        <p:nvSpPr>
          <p:cNvPr id="125023" name="AutoShape 95"/>
          <p:cNvSpPr>
            <a:spLocks noChangeArrowheads="1"/>
          </p:cNvSpPr>
          <p:nvPr/>
        </p:nvSpPr>
        <p:spPr bwMode="auto">
          <a:xfrm flipH="1">
            <a:off x="7010400" y="2596662"/>
            <a:ext cx="1957754" cy="750277"/>
          </a:xfrm>
          <a:prstGeom prst="wedgeRectCallout">
            <a:avLst>
              <a:gd name="adj1" fmla="val 42662"/>
              <a:gd name="adj2" fmla="val -107815"/>
            </a:avLst>
          </a:prstGeom>
          <a:solidFill>
            <a:schemeClr val="bg1"/>
          </a:soli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2215" b="1">
                <a:solidFill>
                  <a:schemeClr val="bg2"/>
                </a:solidFill>
              </a:rPr>
              <a:t>Dimension </a:t>
            </a:r>
            <a:br>
              <a:rPr lang="de-DE" sz="2215" b="1">
                <a:solidFill>
                  <a:schemeClr val="bg2"/>
                </a:solidFill>
              </a:rPr>
            </a:br>
            <a:r>
              <a:rPr lang="de-DE" sz="2215" b="1">
                <a:solidFill>
                  <a:schemeClr val="bg2"/>
                </a:solidFill>
              </a:rPr>
              <a:t>Level</a:t>
            </a:r>
            <a:endParaRPr lang="de-DE" sz="2215" b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16209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023" grpId="0" animBg="1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7"/>
          <p:cNvSpPr>
            <a:spLocks noChangeArrowheads="1"/>
          </p:cNvSpPr>
          <p:nvPr/>
        </p:nvSpPr>
        <p:spPr bwMode="auto">
          <a:xfrm>
            <a:off x="2746131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1" name="Rectangle 38"/>
          <p:cNvSpPr>
            <a:spLocks noChangeArrowheads="1"/>
          </p:cNvSpPr>
          <p:nvPr/>
        </p:nvSpPr>
        <p:spPr bwMode="auto">
          <a:xfrm>
            <a:off x="6729046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2" name="Rectangle 39"/>
          <p:cNvSpPr>
            <a:spLocks noChangeArrowheads="1"/>
          </p:cNvSpPr>
          <p:nvPr/>
        </p:nvSpPr>
        <p:spPr bwMode="auto">
          <a:xfrm>
            <a:off x="4755173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3" name="Rectangle 40"/>
          <p:cNvSpPr>
            <a:spLocks noChangeArrowheads="1"/>
          </p:cNvSpPr>
          <p:nvPr/>
        </p:nvSpPr>
        <p:spPr bwMode="auto">
          <a:xfrm>
            <a:off x="808892" y="1541584"/>
            <a:ext cx="1629508" cy="7151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4" name="Rectangle 27"/>
          <p:cNvSpPr>
            <a:spLocks noChangeArrowheads="1"/>
          </p:cNvSpPr>
          <p:nvPr/>
        </p:nvSpPr>
        <p:spPr bwMode="auto">
          <a:xfrm>
            <a:off x="2757854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5" name="Rectangle 28"/>
          <p:cNvSpPr>
            <a:spLocks noChangeArrowheads="1"/>
          </p:cNvSpPr>
          <p:nvPr/>
        </p:nvSpPr>
        <p:spPr bwMode="auto">
          <a:xfrm>
            <a:off x="6705600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6" name="Rectangle 30"/>
          <p:cNvSpPr>
            <a:spLocks noChangeArrowheads="1"/>
          </p:cNvSpPr>
          <p:nvPr/>
        </p:nvSpPr>
        <p:spPr bwMode="auto">
          <a:xfrm>
            <a:off x="4731727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48137" name="Rectangle 26"/>
          <p:cNvSpPr>
            <a:spLocks noChangeArrowheads="1"/>
          </p:cNvSpPr>
          <p:nvPr/>
        </p:nvSpPr>
        <p:spPr bwMode="auto">
          <a:xfrm>
            <a:off x="785446" y="2327031"/>
            <a:ext cx="1629508" cy="36810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Unbalanced Hierarchies</a:t>
            </a:r>
          </a:p>
        </p:txBody>
      </p:sp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688939" y="4503128"/>
            <a:ext cx="36260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...</a:t>
            </a:r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1307133" y="3962401"/>
            <a:ext cx="849913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Plant 1</a:t>
            </a:r>
          </a:p>
        </p:txBody>
      </p:sp>
      <p:grpSp>
        <p:nvGrpSpPr>
          <p:cNvPr id="48141" name="Group 7"/>
          <p:cNvGrpSpPr>
            <a:grpSpLocks/>
          </p:cNvGrpSpPr>
          <p:nvPr/>
        </p:nvGrpSpPr>
        <p:grpSpPr bwMode="auto">
          <a:xfrm>
            <a:off x="3332287" y="4278923"/>
            <a:ext cx="624255" cy="1386254"/>
            <a:chOff x="2250" y="2700"/>
            <a:chExt cx="426" cy="946"/>
          </a:xfrm>
        </p:grpSpPr>
        <p:sp>
          <p:nvSpPr>
            <p:cNvPr id="126984" name="Text Box 8"/>
            <p:cNvSpPr txBox="1">
              <a:spLocks noChangeArrowheads="1"/>
            </p:cNvSpPr>
            <p:nvPr/>
          </p:nvSpPr>
          <p:spPr bwMode="auto">
            <a:xfrm>
              <a:off x="2250" y="2700"/>
              <a:ext cx="426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Bu 1</a:t>
              </a:r>
            </a:p>
          </p:txBody>
        </p:sp>
        <p:sp>
          <p:nvSpPr>
            <p:cNvPr id="126985" name="Text Box 9"/>
            <p:cNvSpPr txBox="1">
              <a:spLocks noChangeArrowheads="1"/>
            </p:cNvSpPr>
            <p:nvPr/>
          </p:nvSpPr>
          <p:spPr bwMode="auto">
            <a:xfrm>
              <a:off x="2250" y="3408"/>
              <a:ext cx="426" cy="23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de-DE" sz="1662"/>
                <a:t>Bu 2</a:t>
              </a:r>
            </a:p>
          </p:txBody>
        </p:sp>
      </p:grpSp>
      <p:sp>
        <p:nvSpPr>
          <p:cNvPr id="126986" name="Text Box 10"/>
          <p:cNvSpPr txBox="1">
            <a:spLocks noChangeArrowheads="1"/>
          </p:cNvSpPr>
          <p:nvPr/>
        </p:nvSpPr>
        <p:spPr bwMode="auto">
          <a:xfrm>
            <a:off x="7128662" y="3543301"/>
            <a:ext cx="1059907" cy="6038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Great</a:t>
            </a:r>
          </a:p>
          <a:p>
            <a:pPr algn="r" eaLnBrk="1" hangingPunct="1">
              <a:defRPr/>
            </a:pPr>
            <a:r>
              <a:rPr lang="de-DE" sz="1662"/>
              <a:t>Outdoors</a:t>
            </a:r>
          </a:p>
        </p:txBody>
      </p:sp>
      <p:sp>
        <p:nvSpPr>
          <p:cNvPr id="126988" name="Text Box 12"/>
          <p:cNvSpPr txBox="1">
            <a:spLocks noChangeArrowheads="1"/>
          </p:cNvSpPr>
          <p:nvPr/>
        </p:nvSpPr>
        <p:spPr bwMode="auto">
          <a:xfrm>
            <a:off x="5253489" y="4633547"/>
            <a:ext cx="69442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/>
              <a:t>Div B</a:t>
            </a:r>
          </a:p>
        </p:txBody>
      </p:sp>
      <p:sp>
        <p:nvSpPr>
          <p:cNvPr id="126989" name="Text Box 13"/>
          <p:cNvSpPr txBox="1">
            <a:spLocks noChangeArrowheads="1"/>
          </p:cNvSpPr>
          <p:nvPr/>
        </p:nvSpPr>
        <p:spPr bwMode="auto">
          <a:xfrm>
            <a:off x="5282803" y="2664070"/>
            <a:ext cx="68268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/>
              <a:t>Div A</a:t>
            </a:r>
          </a:p>
        </p:txBody>
      </p:sp>
      <p:sp>
        <p:nvSpPr>
          <p:cNvPr id="48145" name="Line 14"/>
          <p:cNvSpPr>
            <a:spLocks noChangeShapeType="1"/>
          </p:cNvSpPr>
          <p:nvPr/>
        </p:nvSpPr>
        <p:spPr bwMode="auto">
          <a:xfrm>
            <a:off x="2262554" y="4097216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6" name="Line 15"/>
          <p:cNvSpPr>
            <a:spLocks noChangeShapeType="1"/>
          </p:cNvSpPr>
          <p:nvPr/>
        </p:nvSpPr>
        <p:spPr bwMode="auto">
          <a:xfrm flipV="1">
            <a:off x="2262554" y="4448908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7" name="Line 16"/>
          <p:cNvSpPr>
            <a:spLocks noChangeShapeType="1"/>
          </p:cNvSpPr>
          <p:nvPr/>
        </p:nvSpPr>
        <p:spPr bwMode="auto">
          <a:xfrm>
            <a:off x="2286000" y="5152292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8" name="Line 17"/>
          <p:cNvSpPr>
            <a:spLocks noChangeShapeType="1"/>
          </p:cNvSpPr>
          <p:nvPr/>
        </p:nvSpPr>
        <p:spPr bwMode="auto">
          <a:xfrm flipV="1">
            <a:off x="2274277" y="5503985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9" name="Line 18"/>
          <p:cNvSpPr>
            <a:spLocks noChangeShapeType="1"/>
          </p:cNvSpPr>
          <p:nvPr/>
        </p:nvSpPr>
        <p:spPr bwMode="auto">
          <a:xfrm>
            <a:off x="2145323" y="2549769"/>
            <a:ext cx="3036277" cy="23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50" name="Line 19"/>
          <p:cNvSpPr>
            <a:spLocks noChangeShapeType="1"/>
          </p:cNvSpPr>
          <p:nvPr/>
        </p:nvSpPr>
        <p:spPr bwMode="auto">
          <a:xfrm flipV="1">
            <a:off x="2133600" y="2901461"/>
            <a:ext cx="3048000" cy="24618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51" name="Line 20"/>
          <p:cNvSpPr>
            <a:spLocks noChangeShapeType="1"/>
          </p:cNvSpPr>
          <p:nvPr/>
        </p:nvSpPr>
        <p:spPr bwMode="auto">
          <a:xfrm>
            <a:off x="4232031" y="4530969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52" name="Line 21"/>
          <p:cNvSpPr>
            <a:spLocks noChangeShapeType="1"/>
          </p:cNvSpPr>
          <p:nvPr/>
        </p:nvSpPr>
        <p:spPr bwMode="auto">
          <a:xfrm flipV="1">
            <a:off x="4232031" y="5023339"/>
            <a:ext cx="703385" cy="3516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53" name="Line 22"/>
          <p:cNvSpPr>
            <a:spLocks noChangeShapeType="1"/>
          </p:cNvSpPr>
          <p:nvPr/>
        </p:nvSpPr>
        <p:spPr bwMode="auto">
          <a:xfrm>
            <a:off x="6260123" y="2889738"/>
            <a:ext cx="867508" cy="86750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54" name="Line 23"/>
          <p:cNvSpPr>
            <a:spLocks noChangeShapeType="1"/>
          </p:cNvSpPr>
          <p:nvPr/>
        </p:nvSpPr>
        <p:spPr bwMode="auto">
          <a:xfrm flipV="1">
            <a:off x="6096000" y="3991708"/>
            <a:ext cx="1043354" cy="9612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7000" name="Text Box 24"/>
          <p:cNvSpPr txBox="1">
            <a:spLocks noChangeArrowheads="1"/>
          </p:cNvSpPr>
          <p:nvPr/>
        </p:nvSpPr>
        <p:spPr bwMode="auto">
          <a:xfrm>
            <a:off x="1618601" y="5587513"/>
            <a:ext cx="36260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...</a:t>
            </a:r>
          </a:p>
        </p:txBody>
      </p:sp>
      <p:sp>
        <p:nvSpPr>
          <p:cNvPr id="127001" name="Text Box 25"/>
          <p:cNvSpPr txBox="1">
            <a:spLocks noChangeArrowheads="1"/>
          </p:cNvSpPr>
          <p:nvPr/>
        </p:nvSpPr>
        <p:spPr bwMode="auto">
          <a:xfrm>
            <a:off x="880929" y="5045320"/>
            <a:ext cx="1205779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Plant 0815</a:t>
            </a:r>
          </a:p>
        </p:txBody>
      </p:sp>
      <p:sp>
        <p:nvSpPr>
          <p:cNvPr id="127007" name="Text Box 31"/>
          <p:cNvSpPr txBox="1">
            <a:spLocks noChangeArrowheads="1"/>
          </p:cNvSpPr>
          <p:nvPr/>
        </p:nvSpPr>
        <p:spPr bwMode="auto">
          <a:xfrm>
            <a:off x="977513" y="1743808"/>
            <a:ext cx="115608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Plant/Site</a:t>
            </a:r>
          </a:p>
        </p:txBody>
      </p:sp>
      <p:sp>
        <p:nvSpPr>
          <p:cNvPr id="127008" name="Text Box 32"/>
          <p:cNvSpPr txBox="1">
            <a:spLocks noChangeArrowheads="1"/>
          </p:cNvSpPr>
          <p:nvPr/>
        </p:nvSpPr>
        <p:spPr bwMode="auto">
          <a:xfrm>
            <a:off x="3030033" y="1617785"/>
            <a:ext cx="1132041" cy="6038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Business</a:t>
            </a:r>
            <a:br>
              <a:rPr lang="de-DE" sz="1662" b="1">
                <a:solidFill>
                  <a:schemeClr val="accent1"/>
                </a:solidFill>
              </a:rPr>
            </a:br>
            <a:r>
              <a:rPr lang="de-DE" sz="1662" b="1">
                <a:solidFill>
                  <a:schemeClr val="accent1"/>
                </a:solidFill>
              </a:rPr>
              <a:t>Unit</a:t>
            </a:r>
          </a:p>
        </p:txBody>
      </p:sp>
      <p:sp>
        <p:nvSpPr>
          <p:cNvPr id="127009" name="Text Box 33"/>
          <p:cNvSpPr txBox="1">
            <a:spLocks noChangeArrowheads="1"/>
          </p:cNvSpPr>
          <p:nvPr/>
        </p:nvSpPr>
        <p:spPr bwMode="auto">
          <a:xfrm>
            <a:off x="5005372" y="1603131"/>
            <a:ext cx="1132041" cy="6038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Business</a:t>
            </a:r>
            <a:br>
              <a:rPr lang="de-DE" sz="1662" b="1">
                <a:solidFill>
                  <a:schemeClr val="accent1"/>
                </a:solidFill>
              </a:rPr>
            </a:br>
            <a:r>
              <a:rPr lang="de-DE" sz="1662" b="1">
                <a:solidFill>
                  <a:schemeClr val="accent1"/>
                </a:solidFill>
              </a:rPr>
              <a:t>Division</a:t>
            </a:r>
          </a:p>
        </p:txBody>
      </p:sp>
      <p:sp>
        <p:nvSpPr>
          <p:cNvPr id="127010" name="Text Box 34"/>
          <p:cNvSpPr txBox="1">
            <a:spLocks noChangeArrowheads="1"/>
          </p:cNvSpPr>
          <p:nvPr/>
        </p:nvSpPr>
        <p:spPr bwMode="auto">
          <a:xfrm>
            <a:off x="6909425" y="1743808"/>
            <a:ext cx="123944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Enterprise</a:t>
            </a:r>
          </a:p>
        </p:txBody>
      </p:sp>
      <p:sp>
        <p:nvSpPr>
          <p:cNvPr id="127011" name="Text Box 35"/>
          <p:cNvSpPr txBox="1">
            <a:spLocks noChangeArrowheads="1"/>
          </p:cNvSpPr>
          <p:nvPr/>
        </p:nvSpPr>
        <p:spPr bwMode="auto">
          <a:xfrm>
            <a:off x="1665493" y="2920513"/>
            <a:ext cx="36260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...</a:t>
            </a:r>
          </a:p>
        </p:txBody>
      </p:sp>
      <p:sp>
        <p:nvSpPr>
          <p:cNvPr id="127012" name="Text Box 36"/>
          <p:cNvSpPr txBox="1">
            <a:spLocks noChangeArrowheads="1"/>
          </p:cNvSpPr>
          <p:nvPr/>
        </p:nvSpPr>
        <p:spPr bwMode="auto">
          <a:xfrm>
            <a:off x="1343000" y="2379785"/>
            <a:ext cx="790601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Plant1</a:t>
            </a:r>
          </a:p>
        </p:txBody>
      </p:sp>
    </p:spTree>
    <p:extLst>
      <p:ext uri="{BB962C8B-B14F-4D97-AF65-F5344CB8AC3E}">
        <p14:creationId xmlns:p14="http://schemas.microsoft.com/office/powerpoint/2010/main" val="3629200494"/>
      </p:ext>
    </p:extLst>
  </p:cSld>
  <p:clrMapOvr>
    <a:masterClrMapping/>
  </p:clrMapOvr>
  <p:transition>
    <p:wipe dir="d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9"/>
          <p:cNvSpPr>
            <a:spLocks noChangeArrowheads="1"/>
          </p:cNvSpPr>
          <p:nvPr/>
        </p:nvSpPr>
        <p:spPr bwMode="auto">
          <a:xfrm>
            <a:off x="5978769" y="1436077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0179" name="Rectangle 40"/>
          <p:cNvSpPr>
            <a:spLocks noChangeArrowheads="1"/>
          </p:cNvSpPr>
          <p:nvPr/>
        </p:nvSpPr>
        <p:spPr bwMode="auto">
          <a:xfrm>
            <a:off x="3540369" y="2092569"/>
            <a:ext cx="2250831" cy="17819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0180" name="Rectangle 42"/>
          <p:cNvSpPr>
            <a:spLocks noChangeArrowheads="1"/>
          </p:cNvSpPr>
          <p:nvPr/>
        </p:nvSpPr>
        <p:spPr bwMode="auto">
          <a:xfrm>
            <a:off x="3540369" y="3991708"/>
            <a:ext cx="2262554" cy="1465385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0181" name="Rectangle 43"/>
          <p:cNvSpPr>
            <a:spLocks noChangeArrowheads="1"/>
          </p:cNvSpPr>
          <p:nvPr/>
        </p:nvSpPr>
        <p:spPr bwMode="auto">
          <a:xfrm>
            <a:off x="5978769" y="2092569"/>
            <a:ext cx="2028092" cy="17819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0182" name="Rectangle 39"/>
          <p:cNvSpPr>
            <a:spLocks noChangeArrowheads="1"/>
          </p:cNvSpPr>
          <p:nvPr/>
        </p:nvSpPr>
        <p:spPr bwMode="auto">
          <a:xfrm>
            <a:off x="750277" y="2092569"/>
            <a:ext cx="2028092" cy="33762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Alternative Hierarchies</a:t>
            </a:r>
          </a:p>
        </p:txBody>
      </p:sp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1025769" y="3606313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04</a:t>
            </a:r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025769" y="2551236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01</a:t>
            </a:r>
          </a:p>
        </p:txBody>
      </p:sp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4204241" y="4302370"/>
            <a:ext cx="88357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en-US" sz="1662"/>
              <a:t>Partner</a:t>
            </a:r>
          </a:p>
        </p:txBody>
      </p:sp>
      <p:sp>
        <p:nvSpPr>
          <p:cNvPr id="129030" name="Text Box 6"/>
          <p:cNvSpPr txBox="1">
            <a:spLocks noChangeArrowheads="1"/>
          </p:cNvSpPr>
          <p:nvPr/>
        </p:nvSpPr>
        <p:spPr bwMode="auto">
          <a:xfrm>
            <a:off x="4184955" y="4671647"/>
            <a:ext cx="92044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en-US" sz="1662"/>
              <a:t>Retailer</a:t>
            </a:r>
          </a:p>
        </p:txBody>
      </p:sp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6451655" y="2690447"/>
            <a:ext cx="105990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en-US" sz="1662"/>
              <a:t>Germany</a:t>
            </a:r>
          </a:p>
        </p:txBody>
      </p:sp>
      <p:sp>
        <p:nvSpPr>
          <p:cNvPr id="50189" name="Line 9"/>
          <p:cNvSpPr>
            <a:spLocks noChangeShapeType="1"/>
          </p:cNvSpPr>
          <p:nvPr/>
        </p:nvSpPr>
        <p:spPr bwMode="auto">
          <a:xfrm>
            <a:off x="5556738" y="2432539"/>
            <a:ext cx="703385" cy="351692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0" name="Line 10"/>
          <p:cNvSpPr>
            <a:spLocks noChangeShapeType="1"/>
          </p:cNvSpPr>
          <p:nvPr/>
        </p:nvSpPr>
        <p:spPr bwMode="auto">
          <a:xfrm flipV="1">
            <a:off x="5556738" y="2924908"/>
            <a:ext cx="703385" cy="351692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7" name="Text Box 13"/>
          <p:cNvSpPr txBox="1">
            <a:spLocks noChangeArrowheads="1"/>
          </p:cNvSpPr>
          <p:nvPr/>
        </p:nvSpPr>
        <p:spPr bwMode="auto">
          <a:xfrm>
            <a:off x="1025769" y="4309697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06</a:t>
            </a:r>
          </a:p>
        </p:txBody>
      </p:sp>
      <p:sp>
        <p:nvSpPr>
          <p:cNvPr id="50192" name="Line 14"/>
          <p:cNvSpPr>
            <a:spLocks noChangeShapeType="1"/>
          </p:cNvSpPr>
          <p:nvPr/>
        </p:nvSpPr>
        <p:spPr bwMode="auto">
          <a:xfrm flipV="1">
            <a:off x="5556738" y="2854569"/>
            <a:ext cx="703385" cy="0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40" name="Text Box 16"/>
          <p:cNvSpPr txBox="1">
            <a:spLocks noChangeArrowheads="1"/>
          </p:cNvSpPr>
          <p:nvPr/>
        </p:nvSpPr>
        <p:spPr bwMode="auto">
          <a:xfrm>
            <a:off x="4061185" y="5070231"/>
            <a:ext cx="116730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en-US" sz="1662"/>
              <a:t>Consumer</a:t>
            </a:r>
          </a:p>
        </p:txBody>
      </p:sp>
      <p:sp>
        <p:nvSpPr>
          <p:cNvPr id="129041" name="Text Box 17"/>
          <p:cNvSpPr txBox="1">
            <a:spLocks noChangeArrowheads="1"/>
          </p:cNvSpPr>
          <p:nvPr/>
        </p:nvSpPr>
        <p:spPr bwMode="auto">
          <a:xfrm>
            <a:off x="1025769" y="2902928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02</a:t>
            </a:r>
          </a:p>
        </p:txBody>
      </p:sp>
      <p:sp>
        <p:nvSpPr>
          <p:cNvPr id="129042" name="Text Box 18"/>
          <p:cNvSpPr txBox="1">
            <a:spLocks noChangeArrowheads="1"/>
          </p:cNvSpPr>
          <p:nvPr/>
        </p:nvSpPr>
        <p:spPr bwMode="auto">
          <a:xfrm>
            <a:off x="1025769" y="3254620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03</a:t>
            </a:r>
          </a:p>
        </p:txBody>
      </p:sp>
      <p:sp>
        <p:nvSpPr>
          <p:cNvPr id="129043" name="Text Box 19"/>
          <p:cNvSpPr txBox="1">
            <a:spLocks noChangeArrowheads="1"/>
          </p:cNvSpPr>
          <p:nvPr/>
        </p:nvSpPr>
        <p:spPr bwMode="auto">
          <a:xfrm>
            <a:off x="1025769" y="3971193"/>
            <a:ext cx="1404552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/>
              <a:t>Customer 05</a:t>
            </a:r>
          </a:p>
        </p:txBody>
      </p:sp>
      <p:sp>
        <p:nvSpPr>
          <p:cNvPr id="129045" name="Text Box 21"/>
          <p:cNvSpPr txBox="1">
            <a:spLocks noChangeArrowheads="1"/>
          </p:cNvSpPr>
          <p:nvPr/>
        </p:nvSpPr>
        <p:spPr bwMode="auto">
          <a:xfrm>
            <a:off x="4211975" y="2315308"/>
            <a:ext cx="907621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62"/>
              <a:t>Bavaria</a:t>
            </a:r>
          </a:p>
        </p:txBody>
      </p:sp>
      <p:sp>
        <p:nvSpPr>
          <p:cNvPr id="129046" name="Text Box 22"/>
          <p:cNvSpPr txBox="1">
            <a:spLocks noChangeArrowheads="1"/>
          </p:cNvSpPr>
          <p:nvPr/>
        </p:nvSpPr>
        <p:spPr bwMode="auto">
          <a:xfrm>
            <a:off x="4212776" y="2667001"/>
            <a:ext cx="90601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62"/>
              <a:t>Hessen</a:t>
            </a:r>
          </a:p>
        </p:txBody>
      </p:sp>
      <p:sp>
        <p:nvSpPr>
          <p:cNvPr id="129047" name="Text Box 23"/>
          <p:cNvSpPr txBox="1">
            <a:spLocks noChangeArrowheads="1"/>
          </p:cNvSpPr>
          <p:nvPr/>
        </p:nvSpPr>
        <p:spPr bwMode="auto">
          <a:xfrm>
            <a:off x="4135031" y="3018693"/>
            <a:ext cx="1061509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1662"/>
              <a:t>Hamburg</a:t>
            </a:r>
          </a:p>
        </p:txBody>
      </p:sp>
      <p:sp>
        <p:nvSpPr>
          <p:cNvPr id="50200" name="Line 24"/>
          <p:cNvSpPr>
            <a:spLocks noChangeShapeType="1"/>
          </p:cNvSpPr>
          <p:nvPr/>
        </p:nvSpPr>
        <p:spPr bwMode="auto">
          <a:xfrm flipV="1">
            <a:off x="2391508" y="2538046"/>
            <a:ext cx="1459523" cy="140677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1" name="Line 25"/>
          <p:cNvSpPr>
            <a:spLocks noChangeShapeType="1"/>
          </p:cNvSpPr>
          <p:nvPr/>
        </p:nvSpPr>
        <p:spPr bwMode="auto">
          <a:xfrm flipV="1">
            <a:off x="2461846" y="2538046"/>
            <a:ext cx="1436077" cy="844062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2" name="Line 26"/>
          <p:cNvSpPr>
            <a:spLocks noChangeShapeType="1"/>
          </p:cNvSpPr>
          <p:nvPr/>
        </p:nvSpPr>
        <p:spPr bwMode="auto">
          <a:xfrm flipV="1">
            <a:off x="2391507" y="2538046"/>
            <a:ext cx="1529862" cy="492369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3" name="Line 27"/>
          <p:cNvSpPr>
            <a:spLocks noChangeShapeType="1"/>
          </p:cNvSpPr>
          <p:nvPr/>
        </p:nvSpPr>
        <p:spPr bwMode="auto">
          <a:xfrm flipV="1">
            <a:off x="2473569" y="3159369"/>
            <a:ext cx="1465385" cy="996462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4" name="Line 28"/>
          <p:cNvSpPr>
            <a:spLocks noChangeShapeType="1"/>
          </p:cNvSpPr>
          <p:nvPr/>
        </p:nvSpPr>
        <p:spPr bwMode="auto">
          <a:xfrm flipV="1">
            <a:off x="2461846" y="2878015"/>
            <a:ext cx="1436077" cy="926123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5" name="Line 29"/>
          <p:cNvSpPr>
            <a:spLocks noChangeShapeType="1"/>
          </p:cNvSpPr>
          <p:nvPr/>
        </p:nvSpPr>
        <p:spPr bwMode="auto">
          <a:xfrm>
            <a:off x="2391508" y="2678723"/>
            <a:ext cx="1477108" cy="1828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6" name="Line 30"/>
          <p:cNvSpPr>
            <a:spLocks noChangeShapeType="1"/>
          </p:cNvSpPr>
          <p:nvPr/>
        </p:nvSpPr>
        <p:spPr bwMode="auto">
          <a:xfrm>
            <a:off x="2391508" y="3030415"/>
            <a:ext cx="1547446" cy="1828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7" name="Line 31"/>
          <p:cNvSpPr>
            <a:spLocks noChangeShapeType="1"/>
          </p:cNvSpPr>
          <p:nvPr/>
        </p:nvSpPr>
        <p:spPr bwMode="auto">
          <a:xfrm>
            <a:off x="2461846" y="3382108"/>
            <a:ext cx="1477108" cy="1969477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8" name="Line 33"/>
          <p:cNvSpPr>
            <a:spLocks noChangeShapeType="1"/>
          </p:cNvSpPr>
          <p:nvPr/>
        </p:nvSpPr>
        <p:spPr bwMode="auto">
          <a:xfrm>
            <a:off x="2461846" y="3804138"/>
            <a:ext cx="1406769" cy="70338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9" name="Line 34"/>
          <p:cNvSpPr>
            <a:spLocks noChangeShapeType="1"/>
          </p:cNvSpPr>
          <p:nvPr/>
        </p:nvSpPr>
        <p:spPr bwMode="auto">
          <a:xfrm>
            <a:off x="2461846" y="4155831"/>
            <a:ext cx="1477108" cy="70338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10" name="Line 35"/>
          <p:cNvSpPr>
            <a:spLocks noChangeShapeType="1"/>
          </p:cNvSpPr>
          <p:nvPr/>
        </p:nvSpPr>
        <p:spPr bwMode="auto">
          <a:xfrm flipV="1">
            <a:off x="2461846" y="3171092"/>
            <a:ext cx="1488831" cy="1266092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11" name="Line 36"/>
          <p:cNvSpPr>
            <a:spLocks noChangeShapeType="1"/>
          </p:cNvSpPr>
          <p:nvPr/>
        </p:nvSpPr>
        <p:spPr bwMode="auto">
          <a:xfrm>
            <a:off x="2461846" y="4437185"/>
            <a:ext cx="1477108" cy="9144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12" name="Rectangle 44"/>
          <p:cNvSpPr>
            <a:spLocks noChangeArrowheads="1"/>
          </p:cNvSpPr>
          <p:nvPr/>
        </p:nvSpPr>
        <p:spPr bwMode="auto">
          <a:xfrm>
            <a:off x="750277" y="1436077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0213" name="Rectangle 45"/>
          <p:cNvSpPr>
            <a:spLocks noChangeArrowheads="1"/>
          </p:cNvSpPr>
          <p:nvPr/>
        </p:nvSpPr>
        <p:spPr bwMode="auto">
          <a:xfrm>
            <a:off x="3540369" y="1436077"/>
            <a:ext cx="2227385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29070" name="Text Box 46"/>
          <p:cNvSpPr txBox="1">
            <a:spLocks noChangeArrowheads="1"/>
          </p:cNvSpPr>
          <p:nvPr/>
        </p:nvSpPr>
        <p:spPr bwMode="auto">
          <a:xfrm>
            <a:off x="1151792" y="1589943"/>
            <a:ext cx="117852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 b="1">
                <a:solidFill>
                  <a:schemeClr val="accent1"/>
                </a:solidFill>
              </a:rPr>
              <a:t>Customer</a:t>
            </a:r>
          </a:p>
        </p:txBody>
      </p:sp>
      <p:sp>
        <p:nvSpPr>
          <p:cNvPr id="129071" name="Text Box 47"/>
          <p:cNvSpPr txBox="1">
            <a:spLocks noChangeArrowheads="1"/>
          </p:cNvSpPr>
          <p:nvPr/>
        </p:nvSpPr>
        <p:spPr bwMode="auto">
          <a:xfrm>
            <a:off x="3851031" y="1566497"/>
            <a:ext cx="163968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 b="1">
                <a:solidFill>
                  <a:schemeClr val="accent1"/>
                </a:solidFill>
              </a:rPr>
              <a:t>Geogr. Region</a:t>
            </a:r>
          </a:p>
        </p:txBody>
      </p:sp>
      <p:sp>
        <p:nvSpPr>
          <p:cNvPr id="129072" name="Text Box 48"/>
          <p:cNvSpPr txBox="1">
            <a:spLocks noChangeArrowheads="1"/>
          </p:cNvSpPr>
          <p:nvPr/>
        </p:nvSpPr>
        <p:spPr bwMode="auto">
          <a:xfrm>
            <a:off x="6503377" y="1565031"/>
            <a:ext cx="100059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 b="1">
                <a:solidFill>
                  <a:schemeClr val="accent1"/>
                </a:solidFill>
              </a:rPr>
              <a:t>Country</a:t>
            </a:r>
          </a:p>
        </p:txBody>
      </p:sp>
      <p:sp>
        <p:nvSpPr>
          <p:cNvPr id="50217" name="Rectangle 50"/>
          <p:cNvSpPr>
            <a:spLocks noChangeArrowheads="1"/>
          </p:cNvSpPr>
          <p:nvPr/>
        </p:nvSpPr>
        <p:spPr bwMode="auto">
          <a:xfrm>
            <a:off x="3563815" y="5492262"/>
            <a:ext cx="2227385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29075" name="Text Box 51"/>
          <p:cNvSpPr txBox="1">
            <a:spLocks noChangeArrowheads="1"/>
          </p:cNvSpPr>
          <p:nvPr/>
        </p:nvSpPr>
        <p:spPr bwMode="auto">
          <a:xfrm>
            <a:off x="3733800" y="5610959"/>
            <a:ext cx="187583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662" b="1">
                <a:solidFill>
                  <a:schemeClr val="accent1"/>
                </a:solidFill>
              </a:rPr>
              <a:t>Customer Group</a:t>
            </a:r>
          </a:p>
        </p:txBody>
      </p:sp>
    </p:spTree>
    <p:extLst>
      <p:ext uri="{BB962C8B-B14F-4D97-AF65-F5344CB8AC3E}">
        <p14:creationId xmlns:p14="http://schemas.microsoft.com/office/powerpoint/2010/main" val="861951912"/>
      </p:ext>
    </p:extLst>
  </p:cSld>
  <p:clrMapOvr>
    <a:masterClrMapping/>
  </p:clrMapOvr>
  <p:transition>
    <p:wipe dir="d"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5"/>
          <p:cNvSpPr>
            <a:spLocks noChangeArrowheads="1"/>
          </p:cNvSpPr>
          <p:nvPr/>
        </p:nvSpPr>
        <p:spPr bwMode="auto">
          <a:xfrm>
            <a:off x="6134100" y="2104292"/>
            <a:ext cx="2028092" cy="3329354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2227" name="Rectangle 40"/>
          <p:cNvSpPr>
            <a:spLocks noChangeArrowheads="1"/>
          </p:cNvSpPr>
          <p:nvPr/>
        </p:nvSpPr>
        <p:spPr bwMode="auto">
          <a:xfrm>
            <a:off x="3540369" y="3827584"/>
            <a:ext cx="2028092" cy="16295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2228" name="Rectangle 39"/>
          <p:cNvSpPr>
            <a:spLocks noChangeArrowheads="1"/>
          </p:cNvSpPr>
          <p:nvPr/>
        </p:nvSpPr>
        <p:spPr bwMode="auto">
          <a:xfrm>
            <a:off x="3552092" y="2104292"/>
            <a:ext cx="2028092" cy="1629508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2229" name="Rectangle 38"/>
          <p:cNvSpPr>
            <a:spLocks noChangeArrowheads="1"/>
          </p:cNvSpPr>
          <p:nvPr/>
        </p:nvSpPr>
        <p:spPr bwMode="auto">
          <a:xfrm>
            <a:off x="1031631" y="2080846"/>
            <a:ext cx="2028092" cy="3376246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Alternative Pathes</a:t>
            </a:r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248508" y="3571143"/>
            <a:ext cx="140294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Würzburg 01</a:t>
            </a:r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1248508" y="2516067"/>
            <a:ext cx="116891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Munich 01</a:t>
            </a: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6606985" y="3522785"/>
            <a:ext cx="105990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Germany</a:t>
            </a:r>
          </a:p>
        </p:txBody>
      </p:sp>
      <p:sp>
        <p:nvSpPr>
          <p:cNvPr id="52234" name="Line 6"/>
          <p:cNvSpPr>
            <a:spLocks noChangeShapeType="1"/>
          </p:cNvSpPr>
          <p:nvPr/>
        </p:nvSpPr>
        <p:spPr bwMode="auto">
          <a:xfrm>
            <a:off x="5181600" y="2491154"/>
            <a:ext cx="1336431" cy="1008185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5" name="Line 7"/>
          <p:cNvSpPr>
            <a:spLocks noChangeShapeType="1"/>
          </p:cNvSpPr>
          <p:nvPr/>
        </p:nvSpPr>
        <p:spPr bwMode="auto">
          <a:xfrm>
            <a:off x="5181600" y="3229708"/>
            <a:ext cx="1324708" cy="375138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6" name="Line 8"/>
          <p:cNvSpPr>
            <a:spLocks noChangeShapeType="1"/>
          </p:cNvSpPr>
          <p:nvPr/>
        </p:nvSpPr>
        <p:spPr bwMode="auto">
          <a:xfrm flipV="1">
            <a:off x="5416062" y="3768969"/>
            <a:ext cx="1125415" cy="445477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7" name="Line 9"/>
          <p:cNvSpPr>
            <a:spLocks noChangeShapeType="1"/>
          </p:cNvSpPr>
          <p:nvPr/>
        </p:nvSpPr>
        <p:spPr bwMode="auto">
          <a:xfrm flipV="1">
            <a:off x="5404338" y="3792415"/>
            <a:ext cx="1160585" cy="844062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1082" name="Text Box 10"/>
          <p:cNvSpPr txBox="1">
            <a:spLocks noChangeArrowheads="1"/>
          </p:cNvSpPr>
          <p:nvPr/>
        </p:nvSpPr>
        <p:spPr bwMode="auto">
          <a:xfrm>
            <a:off x="1248508" y="4274528"/>
            <a:ext cx="1332416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Frankfurt 01</a:t>
            </a:r>
          </a:p>
        </p:txBody>
      </p:sp>
      <p:sp>
        <p:nvSpPr>
          <p:cNvPr id="52239" name="Line 11"/>
          <p:cNvSpPr>
            <a:spLocks noChangeShapeType="1"/>
          </p:cNvSpPr>
          <p:nvPr/>
        </p:nvSpPr>
        <p:spPr bwMode="auto">
          <a:xfrm>
            <a:off x="5158154" y="2889739"/>
            <a:ext cx="1324708" cy="668215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1084" name="Text Box 12"/>
          <p:cNvSpPr txBox="1">
            <a:spLocks noChangeArrowheads="1"/>
          </p:cNvSpPr>
          <p:nvPr/>
        </p:nvSpPr>
        <p:spPr bwMode="auto">
          <a:xfrm>
            <a:off x="3586213" y="4026878"/>
            <a:ext cx="1818126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Germany (South)</a:t>
            </a:r>
          </a:p>
        </p:txBody>
      </p:sp>
      <p:sp>
        <p:nvSpPr>
          <p:cNvPr id="131085" name="Text Box 13"/>
          <p:cNvSpPr txBox="1">
            <a:spLocks noChangeArrowheads="1"/>
          </p:cNvSpPr>
          <p:nvPr/>
        </p:nvSpPr>
        <p:spPr bwMode="auto">
          <a:xfrm>
            <a:off x="3716551" y="4448908"/>
            <a:ext cx="1740541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Germany (West)</a:t>
            </a:r>
          </a:p>
        </p:txBody>
      </p:sp>
      <p:sp>
        <p:nvSpPr>
          <p:cNvPr id="131086" name="Text Box 14"/>
          <p:cNvSpPr txBox="1">
            <a:spLocks noChangeArrowheads="1"/>
          </p:cNvSpPr>
          <p:nvPr/>
        </p:nvSpPr>
        <p:spPr bwMode="auto">
          <a:xfrm>
            <a:off x="3711005" y="4870939"/>
            <a:ext cx="1781257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Germany (North)</a:t>
            </a:r>
          </a:p>
        </p:txBody>
      </p:sp>
      <p:sp>
        <p:nvSpPr>
          <p:cNvPr id="131087" name="Text Box 15"/>
          <p:cNvSpPr txBox="1">
            <a:spLocks noChangeArrowheads="1"/>
          </p:cNvSpPr>
          <p:nvPr/>
        </p:nvSpPr>
        <p:spPr bwMode="auto">
          <a:xfrm>
            <a:off x="1248508" y="2867759"/>
            <a:ext cx="116891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Munich 02</a:t>
            </a:r>
          </a:p>
        </p:txBody>
      </p:sp>
      <p:sp>
        <p:nvSpPr>
          <p:cNvPr id="131088" name="Text Box 16"/>
          <p:cNvSpPr txBox="1">
            <a:spLocks noChangeArrowheads="1"/>
          </p:cNvSpPr>
          <p:nvPr/>
        </p:nvSpPr>
        <p:spPr bwMode="auto">
          <a:xfrm>
            <a:off x="1248508" y="3219451"/>
            <a:ext cx="116891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Munich 03</a:t>
            </a:r>
          </a:p>
        </p:txBody>
      </p:sp>
      <p:sp>
        <p:nvSpPr>
          <p:cNvPr id="131089" name="Text Box 17"/>
          <p:cNvSpPr txBox="1">
            <a:spLocks noChangeArrowheads="1"/>
          </p:cNvSpPr>
          <p:nvPr/>
        </p:nvSpPr>
        <p:spPr bwMode="auto">
          <a:xfrm>
            <a:off x="1248508" y="3936024"/>
            <a:ext cx="140294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/>
              <a:t>Würzburg 02</a:t>
            </a:r>
          </a:p>
        </p:txBody>
      </p:sp>
      <p:sp>
        <p:nvSpPr>
          <p:cNvPr id="131090" name="Text Box 18"/>
          <p:cNvSpPr txBox="1">
            <a:spLocks noChangeArrowheads="1"/>
          </p:cNvSpPr>
          <p:nvPr/>
        </p:nvSpPr>
        <p:spPr bwMode="auto">
          <a:xfrm>
            <a:off x="4122777" y="2327031"/>
            <a:ext cx="859531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Bayern</a:t>
            </a:r>
          </a:p>
        </p:txBody>
      </p:sp>
      <p:sp>
        <p:nvSpPr>
          <p:cNvPr id="131091" name="Text Box 19"/>
          <p:cNvSpPr txBox="1">
            <a:spLocks noChangeArrowheads="1"/>
          </p:cNvSpPr>
          <p:nvPr/>
        </p:nvSpPr>
        <p:spPr bwMode="auto">
          <a:xfrm>
            <a:off x="4099736" y="2678724"/>
            <a:ext cx="906018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Hessen</a:t>
            </a:r>
          </a:p>
        </p:txBody>
      </p:sp>
      <p:sp>
        <p:nvSpPr>
          <p:cNvPr id="131092" name="Text Box 20"/>
          <p:cNvSpPr txBox="1">
            <a:spLocks noChangeArrowheads="1"/>
          </p:cNvSpPr>
          <p:nvPr/>
        </p:nvSpPr>
        <p:spPr bwMode="auto">
          <a:xfrm>
            <a:off x="4020445" y="3030416"/>
            <a:ext cx="1061509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de-DE" sz="1662"/>
              <a:t>Hamburg</a:t>
            </a:r>
          </a:p>
        </p:txBody>
      </p:sp>
      <p:sp>
        <p:nvSpPr>
          <p:cNvPr id="52249" name="Line 21"/>
          <p:cNvSpPr>
            <a:spLocks noChangeShapeType="1"/>
          </p:cNvSpPr>
          <p:nvPr/>
        </p:nvSpPr>
        <p:spPr bwMode="auto">
          <a:xfrm flipV="1">
            <a:off x="2614246" y="2479431"/>
            <a:ext cx="1488831" cy="164123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0" name="Line 22"/>
          <p:cNvSpPr>
            <a:spLocks noChangeShapeType="1"/>
          </p:cNvSpPr>
          <p:nvPr/>
        </p:nvSpPr>
        <p:spPr bwMode="auto">
          <a:xfrm flipV="1">
            <a:off x="2614246" y="2514600"/>
            <a:ext cx="1488831" cy="832338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1" name="Line 23"/>
          <p:cNvSpPr>
            <a:spLocks noChangeShapeType="1"/>
          </p:cNvSpPr>
          <p:nvPr/>
        </p:nvSpPr>
        <p:spPr bwMode="auto">
          <a:xfrm flipV="1">
            <a:off x="2614246" y="2502877"/>
            <a:ext cx="1465385" cy="492369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2" name="Line 24"/>
          <p:cNvSpPr>
            <a:spLocks noChangeShapeType="1"/>
          </p:cNvSpPr>
          <p:nvPr/>
        </p:nvSpPr>
        <p:spPr bwMode="auto">
          <a:xfrm flipV="1">
            <a:off x="2614246" y="2526323"/>
            <a:ext cx="1500554" cy="1594338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3" name="Line 25"/>
          <p:cNvSpPr>
            <a:spLocks noChangeShapeType="1"/>
          </p:cNvSpPr>
          <p:nvPr/>
        </p:nvSpPr>
        <p:spPr bwMode="auto">
          <a:xfrm flipV="1">
            <a:off x="2614246" y="2538046"/>
            <a:ext cx="1465385" cy="1160585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4" name="Line 26"/>
          <p:cNvSpPr>
            <a:spLocks noChangeShapeType="1"/>
          </p:cNvSpPr>
          <p:nvPr/>
        </p:nvSpPr>
        <p:spPr bwMode="auto">
          <a:xfrm flipV="1">
            <a:off x="2614246" y="3253154"/>
            <a:ext cx="1395046" cy="1219200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5C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5" name="Line 27"/>
          <p:cNvSpPr>
            <a:spLocks noChangeShapeType="1"/>
          </p:cNvSpPr>
          <p:nvPr/>
        </p:nvSpPr>
        <p:spPr bwMode="auto">
          <a:xfrm>
            <a:off x="2614246" y="4472354"/>
            <a:ext cx="1031631" cy="539262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6" name="Line 30"/>
          <p:cNvSpPr>
            <a:spLocks noChangeShapeType="1"/>
          </p:cNvSpPr>
          <p:nvPr/>
        </p:nvSpPr>
        <p:spPr bwMode="auto">
          <a:xfrm flipV="1">
            <a:off x="5462954" y="3815862"/>
            <a:ext cx="1125415" cy="1254369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7" name="Line 31"/>
          <p:cNvSpPr>
            <a:spLocks noChangeShapeType="1"/>
          </p:cNvSpPr>
          <p:nvPr/>
        </p:nvSpPr>
        <p:spPr bwMode="auto">
          <a:xfrm>
            <a:off x="2614246" y="4120662"/>
            <a:ext cx="1031631" cy="4572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8" name="Line 32"/>
          <p:cNvSpPr>
            <a:spLocks noChangeShapeType="1"/>
          </p:cNvSpPr>
          <p:nvPr/>
        </p:nvSpPr>
        <p:spPr bwMode="auto">
          <a:xfrm>
            <a:off x="2614246" y="3698631"/>
            <a:ext cx="1008185" cy="85578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9" name="Line 33"/>
          <p:cNvSpPr>
            <a:spLocks noChangeShapeType="1"/>
          </p:cNvSpPr>
          <p:nvPr/>
        </p:nvSpPr>
        <p:spPr bwMode="auto">
          <a:xfrm>
            <a:off x="2614246" y="3346939"/>
            <a:ext cx="1066800" cy="82061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60" name="Line 34"/>
          <p:cNvSpPr>
            <a:spLocks noChangeShapeType="1"/>
          </p:cNvSpPr>
          <p:nvPr/>
        </p:nvSpPr>
        <p:spPr bwMode="auto">
          <a:xfrm>
            <a:off x="2614246" y="2995246"/>
            <a:ext cx="1043354" cy="1137138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61" name="Line 35"/>
          <p:cNvSpPr>
            <a:spLocks noChangeShapeType="1"/>
          </p:cNvSpPr>
          <p:nvPr/>
        </p:nvSpPr>
        <p:spPr bwMode="auto">
          <a:xfrm>
            <a:off x="2614246" y="2643554"/>
            <a:ext cx="1078523" cy="1488831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A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62" name="Rectangle 36"/>
          <p:cNvSpPr>
            <a:spLocks noChangeArrowheads="1"/>
          </p:cNvSpPr>
          <p:nvPr/>
        </p:nvSpPr>
        <p:spPr bwMode="auto">
          <a:xfrm>
            <a:off x="1031631" y="1400908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31109" name="Text Box 37"/>
          <p:cNvSpPr txBox="1">
            <a:spLocks noChangeArrowheads="1"/>
          </p:cNvSpPr>
          <p:nvPr/>
        </p:nvSpPr>
        <p:spPr bwMode="auto">
          <a:xfrm>
            <a:off x="1632438" y="1531328"/>
            <a:ext cx="503664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Ort</a:t>
            </a:r>
          </a:p>
        </p:txBody>
      </p:sp>
      <p:sp>
        <p:nvSpPr>
          <p:cNvPr id="52264" name="Rectangle 41"/>
          <p:cNvSpPr>
            <a:spLocks noChangeArrowheads="1"/>
          </p:cNvSpPr>
          <p:nvPr/>
        </p:nvSpPr>
        <p:spPr bwMode="auto">
          <a:xfrm>
            <a:off x="3540369" y="1412631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31114" name="Text Box 42"/>
          <p:cNvSpPr txBox="1">
            <a:spLocks noChangeArrowheads="1"/>
          </p:cNvSpPr>
          <p:nvPr/>
        </p:nvSpPr>
        <p:spPr bwMode="auto">
          <a:xfrm>
            <a:off x="3742592" y="1543051"/>
            <a:ext cx="1639680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Geogr. Region</a:t>
            </a:r>
          </a:p>
        </p:txBody>
      </p:sp>
      <p:sp>
        <p:nvSpPr>
          <p:cNvPr id="52266" name="Rectangle 43"/>
          <p:cNvSpPr>
            <a:spLocks noChangeArrowheads="1"/>
          </p:cNvSpPr>
          <p:nvPr/>
        </p:nvSpPr>
        <p:spPr bwMode="auto">
          <a:xfrm>
            <a:off x="3540369" y="5515708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31116" name="Text Box 44"/>
          <p:cNvSpPr txBox="1">
            <a:spLocks noChangeArrowheads="1"/>
          </p:cNvSpPr>
          <p:nvPr/>
        </p:nvSpPr>
        <p:spPr bwMode="auto">
          <a:xfrm>
            <a:off x="3807069" y="5646128"/>
            <a:ext cx="1523174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Sales Region</a:t>
            </a:r>
          </a:p>
        </p:txBody>
      </p:sp>
      <p:sp>
        <p:nvSpPr>
          <p:cNvPr id="52268" name="Rectangle 46"/>
          <p:cNvSpPr>
            <a:spLocks noChangeArrowheads="1"/>
          </p:cNvSpPr>
          <p:nvPr/>
        </p:nvSpPr>
        <p:spPr bwMode="auto">
          <a:xfrm>
            <a:off x="6119446" y="1436077"/>
            <a:ext cx="2028092" cy="597877"/>
          </a:xfrm>
          <a:prstGeom prst="rect">
            <a:avLst/>
          </a:prstGeom>
          <a:solidFill>
            <a:srgbClr val="FFFF63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131119" name="Text Box 47"/>
          <p:cNvSpPr txBox="1">
            <a:spLocks noChangeArrowheads="1"/>
          </p:cNvSpPr>
          <p:nvPr/>
        </p:nvSpPr>
        <p:spPr bwMode="auto">
          <a:xfrm>
            <a:off x="6644054" y="1566497"/>
            <a:ext cx="1000595" cy="3481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DE" sz="1662" b="1">
                <a:solidFill>
                  <a:schemeClr val="accent1"/>
                </a:solidFill>
              </a:rPr>
              <a:t>Country</a:t>
            </a:r>
          </a:p>
        </p:txBody>
      </p:sp>
    </p:spTree>
    <p:extLst>
      <p:ext uri="{BB962C8B-B14F-4D97-AF65-F5344CB8AC3E}">
        <p14:creationId xmlns:p14="http://schemas.microsoft.com/office/powerpoint/2010/main" val="3338306792"/>
      </p:ext>
    </p:extLst>
  </p:cSld>
  <p:clrMapOvr>
    <a:masterClrMapping/>
  </p:clrMapOvr>
  <p:transition>
    <p:wipe dir="d"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Criteria for a ‘good’ MD Design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dimensions should be independent</a:t>
            </a:r>
          </a:p>
          <a:p>
            <a:pPr eaLnBrk="1" hangingPunct="1"/>
            <a:r>
              <a:rPr lang="en-US" smtClean="0"/>
              <a:t>dimensionality of a cube should be max. 7-8 dimensions</a:t>
            </a:r>
          </a:p>
          <a:p>
            <a:pPr lvl="1" eaLnBrk="1" hangingPunct="1"/>
            <a:r>
              <a:rPr lang="en-US" smtClean="0"/>
              <a:t>interpretation of results is difficult for a large number of dimensions</a:t>
            </a:r>
          </a:p>
          <a:p>
            <a:pPr eaLnBrk="1" hangingPunct="1"/>
            <a:r>
              <a:rPr lang="en-US" smtClean="0"/>
              <a:t>hierarchies should have a fan-out of max. 30</a:t>
            </a:r>
          </a:p>
          <a:p>
            <a:pPr lvl="1" eaLnBrk="1" hangingPunct="1"/>
            <a:r>
              <a:rPr lang="en-US" smtClean="0"/>
              <a:t>long drill-down times</a:t>
            </a:r>
          </a:p>
          <a:p>
            <a:pPr lvl="1" eaLnBrk="1" hangingPunct="1"/>
            <a:r>
              <a:rPr lang="en-US" smtClean="0"/>
              <a:t>large drill-down results</a:t>
            </a:r>
          </a:p>
          <a:p>
            <a:pPr lvl="1" eaLnBrk="1" hangingPunct="1"/>
            <a:r>
              <a:rPr lang="en-US" smtClean="0"/>
              <a:t>insert additional levels for structuring purposes (e.g. insert state between city and country)</a:t>
            </a:r>
          </a:p>
        </p:txBody>
      </p:sp>
    </p:spTree>
    <p:extLst>
      <p:ext uri="{BB962C8B-B14F-4D97-AF65-F5344CB8AC3E}">
        <p14:creationId xmlns:p14="http://schemas.microsoft.com/office/powerpoint/2010/main" val="1154266256"/>
      </p:ext>
    </p:extLst>
  </p:cSld>
  <p:clrMapOvr>
    <a:masterClrMapping/>
  </p:clrMapOvr>
  <p:transition>
    <p:wipe dir="d"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de-DE" smtClean="0"/>
              <a:t>Graphical Notation (ME/R)</a:t>
            </a: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849566" y="2360735"/>
            <a:ext cx="2830647" cy="3693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/>
              <a:t>A </a:t>
            </a:r>
            <a:r>
              <a:rPr lang="en-US" b="1">
                <a:solidFill>
                  <a:srgbClr val="FFA567"/>
                </a:solidFill>
              </a:rPr>
              <a:t>Fact</a:t>
            </a:r>
            <a:r>
              <a:rPr lang="en-US" b="1"/>
              <a:t> and its measures</a:t>
            </a: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912935" y="3979985"/>
            <a:ext cx="2010508" cy="1066800"/>
          </a:xfrm>
          <a:prstGeom prst="roundRect">
            <a:avLst>
              <a:gd name="adj" fmla="val 0"/>
            </a:avLst>
          </a:prstGeom>
          <a:solidFill>
            <a:srgbClr val="3399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62" b="1">
                <a:solidFill>
                  <a:srgbClr val="FFFFFF"/>
                </a:solidFill>
              </a:rPr>
              <a:t>Level-Name</a:t>
            </a:r>
          </a:p>
          <a:p>
            <a:pPr algn="ctr"/>
            <a:r>
              <a:rPr lang="en-US" sz="1662" b="1">
                <a:solidFill>
                  <a:srgbClr val="FFFFFF"/>
                </a:solidFill>
              </a:rPr>
              <a:t>Attribute 1</a:t>
            </a:r>
          </a:p>
          <a:p>
            <a:pPr algn="ctr"/>
            <a:r>
              <a:rPr lang="en-US" sz="1662" b="1">
                <a:solidFill>
                  <a:srgbClr val="FFFFFF"/>
                </a:solidFill>
              </a:rPr>
              <a:t>...</a:t>
            </a:r>
          </a:p>
          <a:p>
            <a:pPr algn="ctr"/>
            <a:r>
              <a:rPr lang="en-US" sz="1662" b="1">
                <a:solidFill>
                  <a:srgbClr val="FFFFFF"/>
                </a:solidFill>
              </a:rPr>
              <a:t>Attribute n</a:t>
            </a:r>
            <a:endParaRPr lang="en-US" sz="2215">
              <a:solidFill>
                <a:srgbClr val="FFFFFF"/>
              </a:solidFill>
            </a:endParaRPr>
          </a:p>
        </p:txBody>
      </p:sp>
      <p:grpSp>
        <p:nvGrpSpPr>
          <p:cNvPr id="56325" name="Group 5"/>
          <p:cNvGrpSpPr>
            <a:grpSpLocks/>
          </p:cNvGrpSpPr>
          <p:nvPr/>
        </p:nvGrpSpPr>
        <p:grpSpPr bwMode="auto">
          <a:xfrm>
            <a:off x="1285143" y="1940169"/>
            <a:ext cx="1266092" cy="1172308"/>
            <a:chOff x="888" y="1144"/>
            <a:chExt cx="864" cy="800"/>
          </a:xfrm>
        </p:grpSpPr>
        <p:sp>
          <p:nvSpPr>
            <p:cNvPr id="56333" name="Rectangle 6"/>
            <p:cNvSpPr>
              <a:spLocks noChangeArrowheads="1"/>
            </p:cNvSpPr>
            <p:nvPr/>
          </p:nvSpPr>
          <p:spPr bwMode="auto">
            <a:xfrm>
              <a:off x="888" y="1144"/>
              <a:ext cx="864" cy="800"/>
            </a:xfrm>
            <a:prstGeom prst="rect">
              <a:avLst/>
            </a:prstGeom>
            <a:solidFill>
              <a:srgbClr val="FFA567"/>
            </a:solidFill>
            <a:ln>
              <a:noFill/>
            </a:ln>
            <a:effectLst>
              <a:outerShdw dist="10776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6334" name="Rectangle 7"/>
            <p:cNvSpPr>
              <a:spLocks noChangeArrowheads="1"/>
            </p:cNvSpPr>
            <p:nvPr/>
          </p:nvSpPr>
          <p:spPr bwMode="auto">
            <a:xfrm>
              <a:off x="995" y="1196"/>
              <a:ext cx="661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477" b="1">
                  <a:solidFill>
                    <a:srgbClr val="000000"/>
                  </a:solidFill>
                </a:rPr>
                <a:t>Fact-Name</a:t>
              </a:r>
              <a:endParaRPr lang="en-US" sz="1477" b="1"/>
            </a:p>
          </p:txBody>
        </p:sp>
        <p:sp>
          <p:nvSpPr>
            <p:cNvPr id="56335" name="Rectangle 8"/>
            <p:cNvSpPr>
              <a:spLocks noChangeArrowheads="1"/>
            </p:cNvSpPr>
            <p:nvPr/>
          </p:nvSpPr>
          <p:spPr bwMode="auto">
            <a:xfrm>
              <a:off x="979" y="1420"/>
              <a:ext cx="6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477" b="1">
                  <a:solidFill>
                    <a:srgbClr val="000000"/>
                  </a:solidFill>
                </a:rPr>
                <a:t>Measure 1</a:t>
              </a:r>
              <a:endParaRPr lang="en-US" sz="1477" b="1"/>
            </a:p>
          </p:txBody>
        </p:sp>
        <p:sp>
          <p:nvSpPr>
            <p:cNvPr id="56336" name="Rectangle 9"/>
            <p:cNvSpPr>
              <a:spLocks noChangeArrowheads="1"/>
            </p:cNvSpPr>
            <p:nvPr/>
          </p:nvSpPr>
          <p:spPr bwMode="auto">
            <a:xfrm>
              <a:off x="971" y="1716"/>
              <a:ext cx="640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477" b="1">
                  <a:solidFill>
                    <a:srgbClr val="000000"/>
                  </a:solidFill>
                </a:rPr>
                <a:t>Measure n</a:t>
              </a:r>
              <a:endParaRPr lang="en-US" sz="1477" b="1"/>
            </a:p>
          </p:txBody>
        </p:sp>
        <p:sp>
          <p:nvSpPr>
            <p:cNvPr id="56337" name="Line 10"/>
            <p:cNvSpPr>
              <a:spLocks noChangeShapeType="1"/>
            </p:cNvSpPr>
            <p:nvPr/>
          </p:nvSpPr>
          <p:spPr bwMode="auto">
            <a:xfrm>
              <a:off x="888" y="1368"/>
              <a:ext cx="86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38" name="Rectangle 11"/>
            <p:cNvSpPr>
              <a:spLocks noChangeArrowheads="1"/>
            </p:cNvSpPr>
            <p:nvPr/>
          </p:nvSpPr>
          <p:spPr bwMode="auto">
            <a:xfrm>
              <a:off x="1235" y="1572"/>
              <a:ext cx="10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sz="1477" b="1">
                  <a:solidFill>
                    <a:srgbClr val="000000"/>
                  </a:solidFill>
                </a:rPr>
                <a:t>...</a:t>
              </a:r>
              <a:endParaRPr lang="en-US" sz="1477" b="1"/>
            </a:p>
          </p:txBody>
        </p:sp>
      </p:grpSp>
      <p:sp>
        <p:nvSpPr>
          <p:cNvPr id="56326" name="Line 12"/>
          <p:cNvSpPr>
            <a:spLocks noChangeShapeType="1"/>
          </p:cNvSpPr>
          <p:nvPr/>
        </p:nvSpPr>
        <p:spPr bwMode="auto">
          <a:xfrm>
            <a:off x="1244112" y="3593123"/>
            <a:ext cx="1348154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3404089" y="3286858"/>
            <a:ext cx="3801041" cy="3693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/>
              <a:t>.. is characterized by dimensions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3345474" y="5268058"/>
            <a:ext cx="3801041" cy="3693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/>
              <a:t>..can be classified according to...</a:t>
            </a:r>
          </a:p>
        </p:txBody>
      </p:sp>
      <p:grpSp>
        <p:nvGrpSpPr>
          <p:cNvPr id="56329" name="Group 15"/>
          <p:cNvGrpSpPr>
            <a:grpSpLocks/>
          </p:cNvGrpSpPr>
          <p:nvPr/>
        </p:nvGrpSpPr>
        <p:grpSpPr bwMode="auto">
          <a:xfrm>
            <a:off x="1132743" y="5433646"/>
            <a:ext cx="1570892" cy="234462"/>
            <a:chOff x="656" y="3528"/>
            <a:chExt cx="1072" cy="160"/>
          </a:xfrm>
        </p:grpSpPr>
        <p:sp>
          <p:nvSpPr>
            <p:cNvPr id="56331" name="Line 16"/>
            <p:cNvSpPr>
              <a:spLocks noChangeShapeType="1"/>
            </p:cNvSpPr>
            <p:nvPr/>
          </p:nvSpPr>
          <p:spPr bwMode="auto">
            <a:xfrm>
              <a:off x="656" y="3616"/>
              <a:ext cx="9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32" name="Rectangle 17"/>
            <p:cNvSpPr>
              <a:spLocks noChangeArrowheads="1"/>
            </p:cNvSpPr>
            <p:nvPr/>
          </p:nvSpPr>
          <p:spPr bwMode="auto">
            <a:xfrm rot="2608754">
              <a:off x="1568" y="3528"/>
              <a:ext cx="160" cy="16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sp>
        <p:nvSpPr>
          <p:cNvPr id="109586" name="Text Box 18"/>
          <p:cNvSpPr txBox="1">
            <a:spLocks noChangeArrowheads="1"/>
          </p:cNvSpPr>
          <p:nvPr/>
        </p:nvSpPr>
        <p:spPr bwMode="auto">
          <a:xfrm>
            <a:off x="3286859" y="4330212"/>
            <a:ext cx="3882217" cy="3693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/>
              <a:t>A </a:t>
            </a:r>
            <a:r>
              <a:rPr lang="en-US" b="1">
                <a:solidFill>
                  <a:schemeClr val="hlink"/>
                </a:solidFill>
              </a:rPr>
              <a:t>Dimension Level </a:t>
            </a:r>
            <a:r>
              <a:rPr lang="en-US" b="1"/>
              <a:t>with attributes</a:t>
            </a:r>
          </a:p>
        </p:txBody>
      </p:sp>
    </p:spTree>
    <p:extLst>
      <p:ext uri="{BB962C8B-B14F-4D97-AF65-F5344CB8AC3E}">
        <p14:creationId xmlns:p14="http://schemas.microsoft.com/office/powerpoint/2010/main" val="2593169764"/>
      </p:ext>
    </p:extLst>
  </p:cSld>
  <p:clrMapOvr>
    <a:masterClrMapping/>
  </p:clrMapOvr>
  <p:transition>
    <p:wipe dir="d"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3"/>
          <p:cNvSpPr>
            <a:spLocks noChangeArrowheads="1"/>
          </p:cNvSpPr>
          <p:nvPr/>
        </p:nvSpPr>
        <p:spPr bwMode="auto">
          <a:xfrm>
            <a:off x="5454161" y="4111869"/>
            <a:ext cx="70" cy="227306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1477" b="1">
              <a:solidFill>
                <a:srgbClr val="FFFFFF"/>
              </a:solidFill>
            </a:endParaRPr>
          </a:p>
        </p:txBody>
      </p:sp>
      <p:sp>
        <p:nvSpPr>
          <p:cNvPr id="58371" name="Rectangle 6"/>
          <p:cNvSpPr>
            <a:spLocks noChangeArrowheads="1"/>
          </p:cNvSpPr>
          <p:nvPr/>
        </p:nvSpPr>
        <p:spPr bwMode="auto">
          <a:xfrm>
            <a:off x="3981450" y="3429000"/>
            <a:ext cx="1148862" cy="1172308"/>
          </a:xfrm>
          <a:prstGeom prst="rect">
            <a:avLst/>
          </a:prstGeom>
          <a:solidFill>
            <a:srgbClr val="FFA567"/>
          </a:solidFill>
          <a:ln>
            <a:noFill/>
          </a:ln>
          <a:effectLst>
            <a:outerShdw dist="107763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58372" name="Rectangle 7"/>
          <p:cNvSpPr>
            <a:spLocks noChangeArrowheads="1"/>
          </p:cNvSpPr>
          <p:nvPr/>
        </p:nvSpPr>
        <p:spPr bwMode="auto">
          <a:xfrm>
            <a:off x="4138247" y="3505200"/>
            <a:ext cx="391133" cy="22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sz="1477" b="1">
                <a:solidFill>
                  <a:srgbClr val="000000"/>
                </a:solidFill>
              </a:rPr>
              <a:t>Sale</a:t>
            </a:r>
            <a:endParaRPr lang="de-DE" sz="1477" b="1"/>
          </a:p>
        </p:txBody>
      </p:sp>
      <p:sp>
        <p:nvSpPr>
          <p:cNvPr id="58373" name="Rectangle 8"/>
          <p:cNvSpPr>
            <a:spLocks noChangeArrowheads="1"/>
          </p:cNvSpPr>
          <p:nvPr/>
        </p:nvSpPr>
        <p:spPr bwMode="auto">
          <a:xfrm>
            <a:off x="4149970" y="3833446"/>
            <a:ext cx="790281" cy="22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sz="1477" b="1">
                <a:solidFill>
                  <a:srgbClr val="000000"/>
                </a:solidFill>
              </a:rPr>
              <a:t>Revenue</a:t>
            </a:r>
            <a:endParaRPr lang="de-DE" sz="1477" b="1"/>
          </a:p>
        </p:txBody>
      </p:sp>
      <p:sp>
        <p:nvSpPr>
          <p:cNvPr id="58374" name="Rectangle 9"/>
          <p:cNvSpPr>
            <a:spLocks noChangeArrowheads="1"/>
          </p:cNvSpPr>
          <p:nvPr/>
        </p:nvSpPr>
        <p:spPr bwMode="auto">
          <a:xfrm>
            <a:off x="4149969" y="4267200"/>
            <a:ext cx="884858" cy="22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sz="1477" b="1">
                <a:solidFill>
                  <a:srgbClr val="000000"/>
                </a:solidFill>
              </a:rPr>
              <a:t>Order Qty</a:t>
            </a:r>
            <a:endParaRPr lang="de-DE" sz="1477" b="1"/>
          </a:p>
        </p:txBody>
      </p:sp>
      <p:sp>
        <p:nvSpPr>
          <p:cNvPr id="58375" name="Line 10"/>
          <p:cNvSpPr>
            <a:spLocks noChangeShapeType="1"/>
          </p:cNvSpPr>
          <p:nvPr/>
        </p:nvSpPr>
        <p:spPr bwMode="auto">
          <a:xfrm>
            <a:off x="3981451" y="3757246"/>
            <a:ext cx="11371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6" name="Rectangle 11"/>
          <p:cNvSpPr>
            <a:spLocks noChangeArrowheads="1"/>
          </p:cNvSpPr>
          <p:nvPr/>
        </p:nvSpPr>
        <p:spPr bwMode="auto">
          <a:xfrm>
            <a:off x="4149970" y="4056185"/>
            <a:ext cx="419987" cy="22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sz="1477" b="1">
                <a:solidFill>
                  <a:srgbClr val="000000"/>
                </a:solidFill>
              </a:rPr>
              <a:t>Cost</a:t>
            </a:r>
            <a:endParaRPr lang="de-DE" sz="1477" b="1"/>
          </a:p>
        </p:txBody>
      </p:sp>
      <p:grpSp>
        <p:nvGrpSpPr>
          <p:cNvPr id="111755" name="Group 139"/>
          <p:cNvGrpSpPr>
            <a:grpSpLocks/>
          </p:cNvGrpSpPr>
          <p:nvPr/>
        </p:nvGrpSpPr>
        <p:grpSpPr bwMode="auto">
          <a:xfrm>
            <a:off x="80597" y="3725008"/>
            <a:ext cx="2555631" cy="558312"/>
            <a:chOff x="55" y="2362"/>
            <a:chExt cx="1744" cy="381"/>
          </a:xfrm>
        </p:grpSpPr>
        <p:grpSp>
          <p:nvGrpSpPr>
            <p:cNvPr id="58437" name="Group 138"/>
            <p:cNvGrpSpPr>
              <a:grpSpLocks/>
            </p:cNvGrpSpPr>
            <p:nvPr/>
          </p:nvGrpSpPr>
          <p:grpSpPr bwMode="auto">
            <a:xfrm>
              <a:off x="923" y="2362"/>
              <a:ext cx="578" cy="381"/>
              <a:chOff x="923" y="2362"/>
              <a:chExt cx="578" cy="381"/>
            </a:xfrm>
          </p:grpSpPr>
          <p:sp>
            <p:nvSpPr>
              <p:cNvPr id="58446" name="AutoShape 33"/>
              <p:cNvSpPr>
                <a:spLocks noChangeArrowheads="1"/>
              </p:cNvSpPr>
              <p:nvPr/>
            </p:nvSpPr>
            <p:spPr bwMode="auto">
              <a:xfrm>
                <a:off x="923" y="2362"/>
                <a:ext cx="578" cy="381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>
                  <a:solidFill>
                    <a:srgbClr val="FFFFFF"/>
                  </a:solidFill>
                </a:endParaRPr>
              </a:p>
            </p:txBody>
          </p:sp>
          <p:sp>
            <p:nvSpPr>
              <p:cNvPr id="58447" name="Rectangle 34"/>
              <p:cNvSpPr>
                <a:spLocks noChangeArrowheads="1"/>
              </p:cNvSpPr>
              <p:nvPr/>
            </p:nvSpPr>
            <p:spPr bwMode="auto">
              <a:xfrm>
                <a:off x="1053" y="2428"/>
                <a:ext cx="366" cy="3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Prod. </a:t>
                </a:r>
              </a:p>
              <a:p>
                <a:r>
                  <a:rPr lang="de-DE" sz="1477" b="1">
                    <a:solidFill>
                      <a:srgbClr val="FFFFFF"/>
                    </a:solidFill>
                  </a:rPr>
                  <a:t>Type</a:t>
                </a:r>
              </a:p>
            </p:txBody>
          </p:sp>
        </p:grpSp>
        <p:sp>
          <p:nvSpPr>
            <p:cNvPr id="58438" name="AutoShape 35"/>
            <p:cNvSpPr>
              <a:spLocks noChangeArrowheads="1"/>
            </p:cNvSpPr>
            <p:nvPr/>
          </p:nvSpPr>
          <p:spPr bwMode="auto">
            <a:xfrm>
              <a:off x="55" y="2448"/>
              <a:ext cx="579" cy="248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8439" name="Rectangle 36"/>
            <p:cNvSpPr>
              <a:spLocks noChangeArrowheads="1"/>
            </p:cNvSpPr>
            <p:nvPr/>
          </p:nvSpPr>
          <p:spPr bwMode="auto">
            <a:xfrm>
              <a:off x="78" y="2508"/>
              <a:ext cx="26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477" b="1">
                  <a:solidFill>
                    <a:srgbClr val="FFFFFF"/>
                  </a:solidFill>
                </a:rPr>
                <a:t>Line</a:t>
              </a:r>
            </a:p>
          </p:txBody>
        </p:sp>
        <p:grpSp>
          <p:nvGrpSpPr>
            <p:cNvPr id="58440" name="Group 38"/>
            <p:cNvGrpSpPr>
              <a:grpSpLocks/>
            </p:cNvGrpSpPr>
            <p:nvPr/>
          </p:nvGrpSpPr>
          <p:grpSpPr bwMode="auto">
            <a:xfrm rot="-5400000">
              <a:off x="754" y="2451"/>
              <a:ext cx="81" cy="248"/>
              <a:chOff x="3070" y="1507"/>
              <a:chExt cx="81" cy="248"/>
            </a:xfrm>
          </p:grpSpPr>
          <p:sp>
            <p:nvSpPr>
              <p:cNvPr id="58444" name="Line 39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45" name="Rectangle 40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58441" name="Group 41"/>
            <p:cNvGrpSpPr>
              <a:grpSpLocks/>
            </p:cNvGrpSpPr>
            <p:nvPr/>
          </p:nvGrpSpPr>
          <p:grpSpPr bwMode="auto">
            <a:xfrm rot="-5400000">
              <a:off x="1634" y="2451"/>
              <a:ext cx="81" cy="248"/>
              <a:chOff x="3070" y="1507"/>
              <a:chExt cx="81" cy="248"/>
            </a:xfrm>
          </p:grpSpPr>
          <p:sp>
            <p:nvSpPr>
              <p:cNvPr id="58442" name="Line 42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43" name="Rectangle 43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</p:grpSp>
      <p:grpSp>
        <p:nvGrpSpPr>
          <p:cNvPr id="111776" name="Group 160"/>
          <p:cNvGrpSpPr>
            <a:grpSpLocks/>
          </p:cNvGrpSpPr>
          <p:nvPr/>
        </p:nvGrpSpPr>
        <p:grpSpPr bwMode="auto">
          <a:xfrm>
            <a:off x="4132385" y="1427285"/>
            <a:ext cx="846992" cy="1408235"/>
            <a:chOff x="2820" y="794"/>
            <a:chExt cx="578" cy="961"/>
          </a:xfrm>
        </p:grpSpPr>
        <p:sp>
          <p:nvSpPr>
            <p:cNvPr id="58425" name="AutoShape 13"/>
            <p:cNvSpPr>
              <a:spLocks noChangeArrowheads="1"/>
            </p:cNvSpPr>
            <p:nvPr/>
          </p:nvSpPr>
          <p:spPr bwMode="auto">
            <a:xfrm>
              <a:off x="2820" y="794"/>
              <a:ext cx="578" cy="197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rgbClr val="1F1A17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8426" name="Rectangle 14"/>
            <p:cNvSpPr>
              <a:spLocks noChangeArrowheads="1"/>
            </p:cNvSpPr>
            <p:nvPr/>
          </p:nvSpPr>
          <p:spPr bwMode="auto">
            <a:xfrm>
              <a:off x="2936" y="814"/>
              <a:ext cx="274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477" b="1">
                  <a:solidFill>
                    <a:srgbClr val="FFFFFF"/>
                  </a:solidFill>
                </a:rPr>
                <a:t>Year</a:t>
              </a:r>
            </a:p>
          </p:txBody>
        </p:sp>
        <p:grpSp>
          <p:nvGrpSpPr>
            <p:cNvPr id="58427" name="Group 19"/>
            <p:cNvGrpSpPr>
              <a:grpSpLocks/>
            </p:cNvGrpSpPr>
            <p:nvPr/>
          </p:nvGrpSpPr>
          <p:grpSpPr bwMode="auto">
            <a:xfrm>
              <a:off x="2820" y="1278"/>
              <a:ext cx="578" cy="202"/>
              <a:chOff x="2791" y="1278"/>
              <a:chExt cx="578" cy="202"/>
            </a:xfrm>
          </p:grpSpPr>
          <p:sp>
            <p:nvSpPr>
              <p:cNvPr id="58434" name="Freeform 20"/>
              <p:cNvSpPr>
                <a:spLocks/>
              </p:cNvSpPr>
              <p:nvPr/>
            </p:nvSpPr>
            <p:spPr bwMode="auto">
              <a:xfrm>
                <a:off x="3025" y="1451"/>
                <a:ext cx="6" cy="2"/>
              </a:xfrm>
              <a:custGeom>
                <a:avLst/>
                <a:gdLst>
                  <a:gd name="T0" fmla="*/ 0 w 6"/>
                  <a:gd name="T1" fmla="*/ 0 h 2"/>
                  <a:gd name="T2" fmla="*/ 2 w 6"/>
                  <a:gd name="T3" fmla="*/ 2 h 2"/>
                  <a:gd name="T4" fmla="*/ 6 w 6"/>
                  <a:gd name="T5" fmla="*/ 0 h 2"/>
                  <a:gd name="T6" fmla="*/ 0 w 6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2" y="2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F1A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435" name="AutoShape 21"/>
              <p:cNvSpPr>
                <a:spLocks noChangeArrowheads="1"/>
              </p:cNvSpPr>
              <p:nvPr/>
            </p:nvSpPr>
            <p:spPr bwMode="auto">
              <a:xfrm>
                <a:off x="2791" y="1278"/>
                <a:ext cx="578" cy="202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rgbClr val="1F1A17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58436" name="Rectangle 22"/>
              <p:cNvSpPr>
                <a:spLocks noChangeArrowheads="1"/>
              </p:cNvSpPr>
              <p:nvPr/>
            </p:nvSpPr>
            <p:spPr bwMode="auto">
              <a:xfrm>
                <a:off x="2868" y="1299"/>
                <a:ext cx="386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Month</a:t>
                </a:r>
              </a:p>
            </p:txBody>
          </p:sp>
        </p:grpSp>
        <p:grpSp>
          <p:nvGrpSpPr>
            <p:cNvPr id="58428" name="Group 24"/>
            <p:cNvGrpSpPr>
              <a:grpSpLocks/>
            </p:cNvGrpSpPr>
            <p:nvPr/>
          </p:nvGrpSpPr>
          <p:grpSpPr bwMode="auto">
            <a:xfrm>
              <a:off x="3070" y="1507"/>
              <a:ext cx="81" cy="248"/>
              <a:chOff x="3070" y="1507"/>
              <a:chExt cx="81" cy="248"/>
            </a:xfrm>
          </p:grpSpPr>
          <p:sp>
            <p:nvSpPr>
              <p:cNvPr id="58432" name="Line 25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33" name="Rectangle 26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58429" name="Group 27"/>
            <p:cNvGrpSpPr>
              <a:grpSpLocks/>
            </p:cNvGrpSpPr>
            <p:nvPr/>
          </p:nvGrpSpPr>
          <p:grpSpPr bwMode="auto">
            <a:xfrm>
              <a:off x="3074" y="1027"/>
              <a:ext cx="81" cy="248"/>
              <a:chOff x="3070" y="1507"/>
              <a:chExt cx="81" cy="248"/>
            </a:xfrm>
          </p:grpSpPr>
          <p:sp>
            <p:nvSpPr>
              <p:cNvPr id="58430" name="Line 28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31" name="Rectangle 29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</p:grpSp>
      <p:sp>
        <p:nvSpPr>
          <p:cNvPr id="111711" name="Rectangle 9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smtClean="0"/>
              <a:t>Example Data Model</a:t>
            </a:r>
          </a:p>
        </p:txBody>
      </p:sp>
      <p:grpSp>
        <p:nvGrpSpPr>
          <p:cNvPr id="111777" name="Group 161"/>
          <p:cNvGrpSpPr>
            <a:grpSpLocks/>
          </p:cNvGrpSpPr>
          <p:nvPr/>
        </p:nvGrpSpPr>
        <p:grpSpPr bwMode="auto">
          <a:xfrm>
            <a:off x="3291254" y="5273920"/>
            <a:ext cx="1104900" cy="892419"/>
            <a:chOff x="2246" y="3419"/>
            <a:chExt cx="754" cy="609"/>
          </a:xfrm>
        </p:grpSpPr>
        <p:grpSp>
          <p:nvGrpSpPr>
            <p:cNvPr id="58419" name="Group 121"/>
            <p:cNvGrpSpPr>
              <a:grpSpLocks/>
            </p:cNvGrpSpPr>
            <p:nvPr/>
          </p:nvGrpSpPr>
          <p:grpSpPr bwMode="auto">
            <a:xfrm>
              <a:off x="2246" y="3640"/>
              <a:ext cx="754" cy="388"/>
              <a:chOff x="2814" y="3592"/>
              <a:chExt cx="644" cy="388"/>
            </a:xfrm>
          </p:grpSpPr>
          <p:sp>
            <p:nvSpPr>
              <p:cNvPr id="58423" name="AutoShape 113"/>
              <p:cNvSpPr>
                <a:spLocks noChangeArrowheads="1"/>
              </p:cNvSpPr>
              <p:nvPr/>
            </p:nvSpPr>
            <p:spPr bwMode="auto">
              <a:xfrm>
                <a:off x="2814" y="3592"/>
                <a:ext cx="644" cy="388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58424" name="AutoShape 114"/>
              <p:cNvSpPr>
                <a:spLocks noChangeArrowheads="1"/>
              </p:cNvSpPr>
              <p:nvPr/>
            </p:nvSpPr>
            <p:spPr bwMode="auto">
              <a:xfrm>
                <a:off x="2890" y="3627"/>
                <a:ext cx="540" cy="343"/>
              </a:xfrm>
              <a:prstGeom prst="roundRect">
                <a:avLst>
                  <a:gd name="adj" fmla="val 16667"/>
                </a:avLst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Customer</a:t>
                </a:r>
              </a:p>
              <a:p>
                <a:r>
                  <a:rPr lang="de-DE" sz="1477" b="1">
                    <a:solidFill>
                      <a:srgbClr val="FFFFFF"/>
                    </a:solidFill>
                  </a:rPr>
                  <a:t>Type</a:t>
                </a:r>
              </a:p>
            </p:txBody>
          </p:sp>
        </p:grpSp>
        <p:grpSp>
          <p:nvGrpSpPr>
            <p:cNvPr id="58420" name="Group 118"/>
            <p:cNvGrpSpPr>
              <a:grpSpLocks/>
            </p:cNvGrpSpPr>
            <p:nvPr/>
          </p:nvGrpSpPr>
          <p:grpSpPr bwMode="auto">
            <a:xfrm rot="10800000">
              <a:off x="2610" y="3419"/>
              <a:ext cx="73" cy="192"/>
              <a:chOff x="3070" y="1507"/>
              <a:chExt cx="81" cy="248"/>
            </a:xfrm>
          </p:grpSpPr>
          <p:sp>
            <p:nvSpPr>
              <p:cNvPr id="58421" name="Line 119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22" name="Rectangle 120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</p:grpSp>
      <p:grpSp>
        <p:nvGrpSpPr>
          <p:cNvPr id="111772" name="Group 156"/>
          <p:cNvGrpSpPr>
            <a:grpSpLocks/>
          </p:cNvGrpSpPr>
          <p:nvPr/>
        </p:nvGrpSpPr>
        <p:grpSpPr bwMode="auto">
          <a:xfrm>
            <a:off x="6538546" y="2435470"/>
            <a:ext cx="2082312" cy="1749669"/>
            <a:chOff x="4462" y="1482"/>
            <a:chExt cx="1421" cy="1194"/>
          </a:xfrm>
        </p:grpSpPr>
        <p:grpSp>
          <p:nvGrpSpPr>
            <p:cNvPr id="58401" name="Group 141"/>
            <p:cNvGrpSpPr>
              <a:grpSpLocks/>
            </p:cNvGrpSpPr>
            <p:nvPr/>
          </p:nvGrpSpPr>
          <p:grpSpPr bwMode="auto">
            <a:xfrm>
              <a:off x="4462" y="2440"/>
              <a:ext cx="1421" cy="236"/>
              <a:chOff x="4462" y="2440"/>
              <a:chExt cx="1389" cy="236"/>
            </a:xfrm>
          </p:grpSpPr>
          <p:grpSp>
            <p:nvGrpSpPr>
              <p:cNvPr id="58414" name="Group 140"/>
              <p:cNvGrpSpPr>
                <a:grpSpLocks/>
              </p:cNvGrpSpPr>
              <p:nvPr/>
            </p:nvGrpSpPr>
            <p:grpSpPr bwMode="auto">
              <a:xfrm>
                <a:off x="4863" y="2440"/>
                <a:ext cx="988" cy="236"/>
                <a:chOff x="4863" y="2440"/>
                <a:chExt cx="988" cy="236"/>
              </a:xfrm>
            </p:grpSpPr>
            <p:sp>
              <p:nvSpPr>
                <p:cNvPr id="58417" name="AutoShape 46"/>
                <p:cNvSpPr>
                  <a:spLocks noChangeArrowheads="1"/>
                </p:cNvSpPr>
                <p:nvPr/>
              </p:nvSpPr>
              <p:spPr bwMode="auto">
                <a:xfrm>
                  <a:off x="4863" y="2440"/>
                  <a:ext cx="988" cy="236"/>
                </a:xfrm>
                <a:prstGeom prst="roundRect">
                  <a:avLst>
                    <a:gd name="adj" fmla="val 0"/>
                  </a:avLst>
                </a:prstGeom>
                <a:solidFill>
                  <a:srgbClr val="3399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sz="2215"/>
                </a:p>
              </p:txBody>
            </p:sp>
            <p:sp>
              <p:nvSpPr>
                <p:cNvPr id="58418" name="AutoShape 47"/>
                <p:cNvSpPr>
                  <a:spLocks noChangeArrowheads="1"/>
                </p:cNvSpPr>
                <p:nvPr/>
              </p:nvSpPr>
              <p:spPr bwMode="auto">
                <a:xfrm>
                  <a:off x="4925" y="2475"/>
                  <a:ext cx="448" cy="172"/>
                </a:xfrm>
                <a:prstGeom prst="roundRect">
                  <a:avLst>
                    <a:gd name="adj" fmla="val 16667"/>
                  </a:avLst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r>
                    <a:rPr lang="de-DE" sz="1477" b="1">
                      <a:solidFill>
                        <a:srgbClr val="FFFFFF"/>
                      </a:solidFill>
                    </a:rPr>
                    <a:t>Branch</a:t>
                  </a:r>
                </a:p>
              </p:txBody>
            </p:sp>
          </p:grpSp>
          <p:sp>
            <p:nvSpPr>
              <p:cNvPr id="58415" name="Line 64"/>
              <p:cNvSpPr>
                <a:spLocks noChangeShapeType="1"/>
              </p:cNvSpPr>
              <p:nvPr/>
            </p:nvSpPr>
            <p:spPr bwMode="auto">
              <a:xfrm rot="10800000" flipH="1">
                <a:off x="4462" y="2584"/>
                <a:ext cx="33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16" name="Rectangle 65"/>
              <p:cNvSpPr>
                <a:spLocks noChangeArrowheads="1"/>
              </p:cNvSpPr>
              <p:nvPr/>
            </p:nvSpPr>
            <p:spPr bwMode="auto">
              <a:xfrm rot="8191246" flipH="1">
                <a:off x="4726" y="2541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58402" name="AutoShape 143"/>
            <p:cNvSpPr>
              <a:spLocks noChangeArrowheads="1"/>
            </p:cNvSpPr>
            <p:nvPr/>
          </p:nvSpPr>
          <p:spPr bwMode="auto">
            <a:xfrm>
              <a:off x="5060" y="1482"/>
              <a:ext cx="634" cy="197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rgbClr val="1F1A17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8403" name="Rectangle 144"/>
            <p:cNvSpPr>
              <a:spLocks noChangeArrowheads="1"/>
            </p:cNvSpPr>
            <p:nvPr/>
          </p:nvSpPr>
          <p:spPr bwMode="auto">
            <a:xfrm>
              <a:off x="5176" y="1502"/>
              <a:ext cx="43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477" b="1">
                  <a:solidFill>
                    <a:srgbClr val="FFFFFF"/>
                  </a:solidFill>
                </a:rPr>
                <a:t>Region</a:t>
              </a:r>
            </a:p>
          </p:txBody>
        </p:sp>
        <p:grpSp>
          <p:nvGrpSpPr>
            <p:cNvPr id="58404" name="Group 145"/>
            <p:cNvGrpSpPr>
              <a:grpSpLocks/>
            </p:cNvGrpSpPr>
            <p:nvPr/>
          </p:nvGrpSpPr>
          <p:grpSpPr bwMode="auto">
            <a:xfrm>
              <a:off x="5060" y="1966"/>
              <a:ext cx="650" cy="202"/>
              <a:chOff x="2791" y="1278"/>
              <a:chExt cx="578" cy="202"/>
            </a:xfrm>
          </p:grpSpPr>
          <p:sp>
            <p:nvSpPr>
              <p:cNvPr id="58411" name="Freeform 146"/>
              <p:cNvSpPr>
                <a:spLocks/>
              </p:cNvSpPr>
              <p:nvPr/>
            </p:nvSpPr>
            <p:spPr bwMode="auto">
              <a:xfrm>
                <a:off x="3025" y="1451"/>
                <a:ext cx="6" cy="2"/>
              </a:xfrm>
              <a:custGeom>
                <a:avLst/>
                <a:gdLst>
                  <a:gd name="T0" fmla="*/ 0 w 6"/>
                  <a:gd name="T1" fmla="*/ 0 h 2"/>
                  <a:gd name="T2" fmla="*/ 2 w 6"/>
                  <a:gd name="T3" fmla="*/ 2 h 2"/>
                  <a:gd name="T4" fmla="*/ 6 w 6"/>
                  <a:gd name="T5" fmla="*/ 0 h 2"/>
                  <a:gd name="T6" fmla="*/ 0 w 6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2" y="2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F1A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412" name="AutoShape 147"/>
              <p:cNvSpPr>
                <a:spLocks noChangeArrowheads="1"/>
              </p:cNvSpPr>
              <p:nvPr/>
            </p:nvSpPr>
            <p:spPr bwMode="auto">
              <a:xfrm>
                <a:off x="2791" y="1278"/>
                <a:ext cx="578" cy="202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rgbClr val="1F1A17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58413" name="Rectangle 148"/>
              <p:cNvSpPr>
                <a:spLocks noChangeArrowheads="1"/>
              </p:cNvSpPr>
              <p:nvPr/>
            </p:nvSpPr>
            <p:spPr bwMode="auto">
              <a:xfrm>
                <a:off x="2868" y="1299"/>
                <a:ext cx="440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Country</a:t>
                </a:r>
              </a:p>
            </p:txBody>
          </p:sp>
        </p:grpSp>
        <p:grpSp>
          <p:nvGrpSpPr>
            <p:cNvPr id="58405" name="Group 149"/>
            <p:cNvGrpSpPr>
              <a:grpSpLocks/>
            </p:cNvGrpSpPr>
            <p:nvPr/>
          </p:nvGrpSpPr>
          <p:grpSpPr bwMode="auto">
            <a:xfrm>
              <a:off x="5310" y="2195"/>
              <a:ext cx="81" cy="248"/>
              <a:chOff x="3070" y="1507"/>
              <a:chExt cx="81" cy="248"/>
            </a:xfrm>
          </p:grpSpPr>
          <p:sp>
            <p:nvSpPr>
              <p:cNvPr id="58409" name="Line 150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10" name="Rectangle 151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58406" name="Group 152"/>
            <p:cNvGrpSpPr>
              <a:grpSpLocks/>
            </p:cNvGrpSpPr>
            <p:nvPr/>
          </p:nvGrpSpPr>
          <p:grpSpPr bwMode="auto">
            <a:xfrm>
              <a:off x="5314" y="1715"/>
              <a:ext cx="81" cy="248"/>
              <a:chOff x="3070" y="1507"/>
              <a:chExt cx="81" cy="248"/>
            </a:xfrm>
          </p:grpSpPr>
          <p:sp>
            <p:nvSpPr>
              <p:cNvPr id="58407" name="Line 153"/>
              <p:cNvSpPr>
                <a:spLocks noChangeShapeType="1"/>
              </p:cNvSpPr>
              <p:nvPr/>
            </p:nvSpPr>
            <p:spPr bwMode="auto">
              <a:xfrm rot="-5400000">
                <a:off x="3017" y="1656"/>
                <a:ext cx="19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408" name="Rectangle 154"/>
              <p:cNvSpPr>
                <a:spLocks noChangeArrowheads="1"/>
              </p:cNvSpPr>
              <p:nvPr/>
            </p:nvSpPr>
            <p:spPr bwMode="auto">
              <a:xfrm rot="-2791246">
                <a:off x="3067" y="1510"/>
                <a:ext cx="87" cy="8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</p:grpSp>
      <p:grpSp>
        <p:nvGrpSpPr>
          <p:cNvPr id="111775" name="Group 159"/>
          <p:cNvGrpSpPr>
            <a:grpSpLocks/>
          </p:cNvGrpSpPr>
          <p:nvPr/>
        </p:nvGrpSpPr>
        <p:grpSpPr bwMode="auto">
          <a:xfrm>
            <a:off x="2625969" y="2823797"/>
            <a:ext cx="3903785" cy="2615711"/>
            <a:chOff x="1792" y="1747"/>
            <a:chExt cx="2664" cy="1785"/>
          </a:xfrm>
        </p:grpSpPr>
        <p:sp>
          <p:nvSpPr>
            <p:cNvPr id="58383" name="Line 37"/>
            <p:cNvSpPr>
              <a:spLocks noChangeShapeType="1"/>
            </p:cNvSpPr>
            <p:nvPr/>
          </p:nvSpPr>
          <p:spPr bwMode="auto">
            <a:xfrm rot="5400000" flipH="1">
              <a:off x="2581" y="2452"/>
              <a:ext cx="0" cy="2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84" name="AutoShape 31"/>
            <p:cNvSpPr>
              <a:spLocks noChangeArrowheads="1"/>
            </p:cNvSpPr>
            <p:nvPr/>
          </p:nvSpPr>
          <p:spPr bwMode="auto">
            <a:xfrm>
              <a:off x="1792" y="2448"/>
              <a:ext cx="692" cy="236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8385" name="Rectangle 32"/>
            <p:cNvSpPr>
              <a:spLocks noChangeArrowheads="1"/>
            </p:cNvSpPr>
            <p:nvPr/>
          </p:nvSpPr>
          <p:spPr bwMode="auto">
            <a:xfrm>
              <a:off x="1896" y="2507"/>
              <a:ext cx="48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477" b="1">
                  <a:solidFill>
                    <a:srgbClr val="FFFFFF"/>
                  </a:solidFill>
                </a:rPr>
                <a:t>Product</a:t>
              </a:r>
            </a:p>
          </p:txBody>
        </p:sp>
        <p:sp>
          <p:nvSpPr>
            <p:cNvPr id="58386" name="Line 62"/>
            <p:cNvSpPr>
              <a:spLocks noChangeShapeType="1"/>
            </p:cNvSpPr>
            <p:nvPr/>
          </p:nvSpPr>
          <p:spPr bwMode="auto">
            <a:xfrm rot="-5400000">
              <a:off x="3653" y="2452"/>
              <a:ext cx="0" cy="2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8387" name="Group 109"/>
            <p:cNvGrpSpPr>
              <a:grpSpLocks/>
            </p:cNvGrpSpPr>
            <p:nvPr/>
          </p:nvGrpSpPr>
          <p:grpSpPr bwMode="auto">
            <a:xfrm>
              <a:off x="3752" y="2274"/>
              <a:ext cx="704" cy="660"/>
              <a:chOff x="2752" y="3226"/>
              <a:chExt cx="704" cy="660"/>
            </a:xfrm>
          </p:grpSpPr>
          <p:sp>
            <p:nvSpPr>
              <p:cNvPr id="58398" name="AutoShape 71"/>
              <p:cNvSpPr>
                <a:spLocks noChangeArrowheads="1"/>
              </p:cNvSpPr>
              <p:nvPr/>
            </p:nvSpPr>
            <p:spPr bwMode="auto">
              <a:xfrm>
                <a:off x="2761" y="3226"/>
                <a:ext cx="686" cy="660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58399" name="Rectangle 72"/>
              <p:cNvSpPr>
                <a:spLocks noChangeArrowheads="1"/>
              </p:cNvSpPr>
              <p:nvPr/>
            </p:nvSpPr>
            <p:spPr bwMode="auto">
              <a:xfrm>
                <a:off x="2791" y="3255"/>
                <a:ext cx="619" cy="4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Sales Rep</a:t>
                </a:r>
              </a:p>
              <a:p>
                <a:r>
                  <a:rPr lang="de-DE" sz="1477" b="1">
                    <a:solidFill>
                      <a:srgbClr val="FFFFFF"/>
                    </a:solidFill>
                  </a:rPr>
                  <a:t>Name</a:t>
                </a:r>
              </a:p>
              <a:p>
                <a:r>
                  <a:rPr lang="de-DE" sz="1477" b="1">
                    <a:solidFill>
                      <a:srgbClr val="FFFFFF"/>
                    </a:solidFill>
                  </a:rPr>
                  <a:t>Code</a:t>
                </a:r>
              </a:p>
            </p:txBody>
          </p:sp>
          <p:sp>
            <p:nvSpPr>
              <p:cNvPr id="58400" name="Line 75"/>
              <p:cNvSpPr>
                <a:spLocks noChangeShapeType="1"/>
              </p:cNvSpPr>
              <p:nvPr/>
            </p:nvSpPr>
            <p:spPr bwMode="auto">
              <a:xfrm flipV="1">
                <a:off x="2752" y="3408"/>
                <a:ext cx="70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8388" name="Line 23"/>
            <p:cNvSpPr>
              <a:spLocks noChangeShapeType="1"/>
            </p:cNvSpPr>
            <p:nvPr/>
          </p:nvSpPr>
          <p:spPr bwMode="auto">
            <a:xfrm flipV="1">
              <a:off x="3109" y="1944"/>
              <a:ext cx="0" cy="2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8389" name="Group 15"/>
            <p:cNvGrpSpPr>
              <a:grpSpLocks/>
            </p:cNvGrpSpPr>
            <p:nvPr/>
          </p:nvGrpSpPr>
          <p:grpSpPr bwMode="auto">
            <a:xfrm>
              <a:off x="2820" y="1747"/>
              <a:ext cx="578" cy="199"/>
              <a:chOff x="2778" y="1747"/>
              <a:chExt cx="578" cy="199"/>
            </a:xfrm>
          </p:grpSpPr>
          <p:sp>
            <p:nvSpPr>
              <p:cNvPr id="58395" name="Freeform 16"/>
              <p:cNvSpPr>
                <a:spLocks/>
              </p:cNvSpPr>
              <p:nvPr/>
            </p:nvSpPr>
            <p:spPr bwMode="auto">
              <a:xfrm>
                <a:off x="3025" y="1854"/>
                <a:ext cx="6" cy="2"/>
              </a:xfrm>
              <a:custGeom>
                <a:avLst/>
                <a:gdLst>
                  <a:gd name="T0" fmla="*/ 0 w 6"/>
                  <a:gd name="T1" fmla="*/ 0 h 2"/>
                  <a:gd name="T2" fmla="*/ 2 w 6"/>
                  <a:gd name="T3" fmla="*/ 2 h 2"/>
                  <a:gd name="T4" fmla="*/ 6 w 6"/>
                  <a:gd name="T5" fmla="*/ 0 h 2"/>
                  <a:gd name="T6" fmla="*/ 0 w 6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2" y="2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F1A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96" name="AutoShape 17"/>
              <p:cNvSpPr>
                <a:spLocks noChangeArrowheads="1"/>
              </p:cNvSpPr>
              <p:nvPr/>
            </p:nvSpPr>
            <p:spPr bwMode="auto">
              <a:xfrm>
                <a:off x="2778" y="1747"/>
                <a:ext cx="578" cy="199"/>
              </a:xfrm>
              <a:prstGeom prst="roundRect">
                <a:avLst>
                  <a:gd name="adj" fmla="val 0"/>
                </a:avLst>
              </a:prstGeom>
              <a:solidFill>
                <a:srgbClr val="3399FF"/>
              </a:solidFill>
              <a:ln w="3175">
                <a:solidFill>
                  <a:srgbClr val="1F1A17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58397" name="Rectangle 18"/>
              <p:cNvSpPr>
                <a:spLocks noChangeArrowheads="1"/>
              </p:cNvSpPr>
              <p:nvPr/>
            </p:nvSpPr>
            <p:spPr bwMode="auto">
              <a:xfrm>
                <a:off x="2948" y="1770"/>
                <a:ext cx="237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sz="1477" b="1">
                    <a:solidFill>
                      <a:srgbClr val="FFFFFF"/>
                    </a:solidFill>
                  </a:rPr>
                  <a:t>Day</a:t>
                </a:r>
              </a:p>
            </p:txBody>
          </p:sp>
        </p:grpSp>
        <p:sp>
          <p:nvSpPr>
            <p:cNvPr id="58390" name="Line 74"/>
            <p:cNvSpPr>
              <a:spLocks noChangeShapeType="1"/>
            </p:cNvSpPr>
            <p:nvPr/>
          </p:nvSpPr>
          <p:spPr bwMode="auto">
            <a:xfrm flipH="1">
              <a:off x="2685" y="3008"/>
              <a:ext cx="424" cy="1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91" name="AutoShape 111"/>
            <p:cNvSpPr>
              <a:spLocks noChangeArrowheads="1"/>
            </p:cNvSpPr>
            <p:nvPr/>
          </p:nvSpPr>
          <p:spPr bwMode="auto">
            <a:xfrm>
              <a:off x="2270" y="3184"/>
              <a:ext cx="732" cy="236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58392" name="AutoShape 112"/>
            <p:cNvSpPr>
              <a:spLocks noChangeArrowheads="1"/>
            </p:cNvSpPr>
            <p:nvPr/>
          </p:nvSpPr>
          <p:spPr bwMode="auto">
            <a:xfrm>
              <a:off x="2325" y="3227"/>
              <a:ext cx="614" cy="172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477" b="1">
                  <a:solidFill>
                    <a:srgbClr val="FFFFFF"/>
                  </a:solidFill>
                </a:rPr>
                <a:t>Customer</a:t>
              </a:r>
            </a:p>
          </p:txBody>
        </p:sp>
        <p:sp>
          <p:nvSpPr>
            <p:cNvPr id="58393" name="Line 157"/>
            <p:cNvSpPr>
              <a:spLocks noChangeShapeType="1"/>
            </p:cNvSpPr>
            <p:nvPr/>
          </p:nvSpPr>
          <p:spPr bwMode="auto">
            <a:xfrm>
              <a:off x="3117" y="3008"/>
              <a:ext cx="368" cy="1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94" name="AutoShape 158"/>
            <p:cNvSpPr>
              <a:spLocks noChangeArrowheads="1"/>
            </p:cNvSpPr>
            <p:nvPr/>
          </p:nvSpPr>
          <p:spPr bwMode="auto">
            <a:xfrm>
              <a:off x="3150" y="3184"/>
              <a:ext cx="732" cy="348"/>
            </a:xfrm>
            <a:prstGeom prst="roundRect">
              <a:avLst>
                <a:gd name="adj" fmla="val 0"/>
              </a:avLst>
            </a:prstGeom>
            <a:solidFill>
              <a:srgbClr val="3399FF"/>
            </a:solidFill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477" b="1">
                  <a:solidFill>
                    <a:schemeClr val="bg1"/>
                  </a:solidFill>
                </a:rPr>
                <a:t>Margin</a:t>
              </a:r>
            </a:p>
            <a:p>
              <a:pPr algn="ctr"/>
              <a:r>
                <a:rPr lang="de-DE" sz="1477" b="1">
                  <a:solidFill>
                    <a:schemeClr val="bg1"/>
                  </a:solidFill>
                </a:rPr>
                <a:t>Range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832776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Cognos PowerPlay- Architecture</a:t>
            </a:r>
          </a:p>
        </p:txBody>
      </p:sp>
      <p:sp>
        <p:nvSpPr>
          <p:cNvPr id="60419" name="Rectangle 5"/>
          <p:cNvSpPr>
            <a:spLocks noChangeArrowheads="1"/>
          </p:cNvSpPr>
          <p:nvPr/>
        </p:nvSpPr>
        <p:spPr bwMode="auto">
          <a:xfrm>
            <a:off x="524608" y="1676401"/>
            <a:ext cx="7561385" cy="1937238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20" name="Rectangle 6"/>
          <p:cNvSpPr>
            <a:spLocks noChangeArrowheads="1"/>
          </p:cNvSpPr>
          <p:nvPr/>
        </p:nvSpPr>
        <p:spPr bwMode="auto">
          <a:xfrm>
            <a:off x="524608" y="1676401"/>
            <a:ext cx="7561385" cy="1937238"/>
          </a:xfrm>
          <a:prstGeom prst="rect">
            <a:avLst/>
          </a:prstGeom>
          <a:noFill/>
          <a:ln w="4763">
            <a:solidFill>
              <a:srgbClr val="DDE0E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21" name="Rectangle 7"/>
          <p:cNvSpPr>
            <a:spLocks noChangeArrowheads="1"/>
          </p:cNvSpPr>
          <p:nvPr/>
        </p:nvSpPr>
        <p:spPr bwMode="auto">
          <a:xfrm>
            <a:off x="524608" y="3754316"/>
            <a:ext cx="7561385" cy="2114550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22" name="Rectangle 8"/>
          <p:cNvSpPr>
            <a:spLocks noChangeArrowheads="1"/>
          </p:cNvSpPr>
          <p:nvPr/>
        </p:nvSpPr>
        <p:spPr bwMode="auto">
          <a:xfrm>
            <a:off x="524608" y="3754316"/>
            <a:ext cx="7561385" cy="2114550"/>
          </a:xfrm>
          <a:prstGeom prst="rect">
            <a:avLst/>
          </a:prstGeom>
          <a:noFill/>
          <a:ln w="4763">
            <a:solidFill>
              <a:srgbClr val="C4C3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23" name="Line 510"/>
          <p:cNvSpPr>
            <a:spLocks noChangeShapeType="1"/>
          </p:cNvSpPr>
          <p:nvPr/>
        </p:nvSpPr>
        <p:spPr bwMode="auto">
          <a:xfrm>
            <a:off x="524608" y="3683977"/>
            <a:ext cx="7570177" cy="1466"/>
          </a:xfrm>
          <a:prstGeom prst="line">
            <a:avLst/>
          </a:prstGeom>
          <a:noFill/>
          <a:ln w="1587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4" name="Line 511"/>
          <p:cNvSpPr>
            <a:spLocks noChangeShapeType="1"/>
          </p:cNvSpPr>
          <p:nvPr/>
        </p:nvSpPr>
        <p:spPr bwMode="auto">
          <a:xfrm flipH="1">
            <a:off x="2819400" y="2228851"/>
            <a:ext cx="1443404" cy="430823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5" name="Line 513"/>
          <p:cNvSpPr>
            <a:spLocks noChangeShapeType="1"/>
          </p:cNvSpPr>
          <p:nvPr/>
        </p:nvSpPr>
        <p:spPr bwMode="auto">
          <a:xfrm>
            <a:off x="4485543" y="2230316"/>
            <a:ext cx="8792" cy="2064727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6" name="Rectangle 514"/>
          <p:cNvSpPr>
            <a:spLocks noChangeArrowheads="1"/>
          </p:cNvSpPr>
          <p:nvPr/>
        </p:nvSpPr>
        <p:spPr bwMode="auto">
          <a:xfrm rot="-5400000">
            <a:off x="644551" y="4931868"/>
            <a:ext cx="158698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S</a:t>
            </a:r>
            <a:endParaRPr lang="en-US" sz="2215" b="1"/>
          </a:p>
        </p:txBody>
      </p:sp>
      <p:sp>
        <p:nvSpPr>
          <p:cNvPr id="60427" name="Rectangle 515"/>
          <p:cNvSpPr>
            <a:spLocks noChangeArrowheads="1"/>
          </p:cNvSpPr>
          <p:nvPr/>
        </p:nvSpPr>
        <p:spPr bwMode="auto">
          <a:xfrm rot="-5400000">
            <a:off x="658178" y="4791192"/>
            <a:ext cx="131446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e</a:t>
            </a:r>
            <a:endParaRPr lang="en-US" sz="2215" b="1"/>
          </a:p>
        </p:txBody>
      </p:sp>
      <p:sp>
        <p:nvSpPr>
          <p:cNvPr id="60428" name="Rectangle 516"/>
          <p:cNvSpPr>
            <a:spLocks noChangeArrowheads="1"/>
          </p:cNvSpPr>
          <p:nvPr/>
        </p:nvSpPr>
        <p:spPr bwMode="auto">
          <a:xfrm rot="-5400000">
            <a:off x="678214" y="4682021"/>
            <a:ext cx="91372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r</a:t>
            </a:r>
            <a:endParaRPr lang="en-US" sz="2215" b="1"/>
          </a:p>
        </p:txBody>
      </p:sp>
      <p:sp>
        <p:nvSpPr>
          <p:cNvPr id="60429" name="Rectangle 517"/>
          <p:cNvSpPr>
            <a:spLocks noChangeArrowheads="1"/>
          </p:cNvSpPr>
          <p:nvPr/>
        </p:nvSpPr>
        <p:spPr bwMode="auto">
          <a:xfrm rot="-5400000">
            <a:off x="658177" y="4581642"/>
            <a:ext cx="131446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v</a:t>
            </a:r>
            <a:endParaRPr lang="en-US" sz="2215" b="1"/>
          </a:p>
        </p:txBody>
      </p:sp>
      <p:sp>
        <p:nvSpPr>
          <p:cNvPr id="60430" name="Rectangle 518"/>
          <p:cNvSpPr>
            <a:spLocks noChangeArrowheads="1"/>
          </p:cNvSpPr>
          <p:nvPr/>
        </p:nvSpPr>
        <p:spPr bwMode="auto">
          <a:xfrm rot="-5400000">
            <a:off x="658177" y="4464411"/>
            <a:ext cx="131446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e</a:t>
            </a:r>
            <a:endParaRPr lang="en-US" sz="2215" b="1"/>
          </a:p>
        </p:txBody>
      </p:sp>
      <p:sp>
        <p:nvSpPr>
          <p:cNvPr id="60431" name="Rectangle 519"/>
          <p:cNvSpPr>
            <a:spLocks noChangeArrowheads="1"/>
          </p:cNvSpPr>
          <p:nvPr/>
        </p:nvSpPr>
        <p:spPr bwMode="auto">
          <a:xfrm rot="-5400000">
            <a:off x="678214" y="4355240"/>
            <a:ext cx="91372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r</a:t>
            </a:r>
            <a:endParaRPr lang="en-US" sz="2215" b="1"/>
          </a:p>
        </p:txBody>
      </p:sp>
      <p:sp>
        <p:nvSpPr>
          <p:cNvPr id="60432" name="Rectangle 520"/>
          <p:cNvSpPr>
            <a:spLocks noChangeArrowheads="1"/>
          </p:cNvSpPr>
          <p:nvPr/>
        </p:nvSpPr>
        <p:spPr bwMode="auto">
          <a:xfrm rot="-5400000">
            <a:off x="638139" y="2714009"/>
            <a:ext cx="171522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C</a:t>
            </a:r>
            <a:endParaRPr lang="en-US" sz="2215" b="1"/>
          </a:p>
        </p:txBody>
      </p:sp>
      <p:sp>
        <p:nvSpPr>
          <p:cNvPr id="60433" name="Rectangle 521"/>
          <p:cNvSpPr>
            <a:spLocks noChangeArrowheads="1"/>
          </p:cNvSpPr>
          <p:nvPr/>
        </p:nvSpPr>
        <p:spPr bwMode="auto">
          <a:xfrm rot="-5400000">
            <a:off x="691038" y="2593848"/>
            <a:ext cx="65724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l</a:t>
            </a:r>
            <a:endParaRPr lang="en-US" sz="2215" b="1"/>
          </a:p>
        </p:txBody>
      </p:sp>
      <p:sp>
        <p:nvSpPr>
          <p:cNvPr id="60434" name="Rectangle 522"/>
          <p:cNvSpPr>
            <a:spLocks noChangeArrowheads="1"/>
          </p:cNvSpPr>
          <p:nvPr/>
        </p:nvSpPr>
        <p:spPr bwMode="auto">
          <a:xfrm rot="-5400000">
            <a:off x="691038" y="2542559"/>
            <a:ext cx="65724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i</a:t>
            </a:r>
            <a:endParaRPr lang="en-US" sz="2215" b="1"/>
          </a:p>
        </p:txBody>
      </p:sp>
      <p:sp>
        <p:nvSpPr>
          <p:cNvPr id="60435" name="Rectangle 523"/>
          <p:cNvSpPr>
            <a:spLocks noChangeArrowheads="1"/>
          </p:cNvSpPr>
          <p:nvPr/>
        </p:nvSpPr>
        <p:spPr bwMode="auto">
          <a:xfrm rot="-5400000">
            <a:off x="658177" y="2456834"/>
            <a:ext cx="131446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e</a:t>
            </a:r>
            <a:endParaRPr lang="en-US" sz="2215" b="1"/>
          </a:p>
        </p:txBody>
      </p:sp>
      <p:sp>
        <p:nvSpPr>
          <p:cNvPr id="60436" name="Rectangle 524"/>
          <p:cNvSpPr>
            <a:spLocks noChangeArrowheads="1"/>
          </p:cNvSpPr>
          <p:nvPr/>
        </p:nvSpPr>
        <p:spPr bwMode="auto">
          <a:xfrm rot="-5400000">
            <a:off x="651764" y="2319821"/>
            <a:ext cx="144270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n</a:t>
            </a:r>
            <a:endParaRPr lang="en-US" sz="2215" b="1"/>
          </a:p>
        </p:txBody>
      </p:sp>
      <p:sp>
        <p:nvSpPr>
          <p:cNvPr id="60437" name="Rectangle 525"/>
          <p:cNvSpPr>
            <a:spLocks noChangeArrowheads="1"/>
          </p:cNvSpPr>
          <p:nvPr/>
        </p:nvSpPr>
        <p:spPr bwMode="auto">
          <a:xfrm rot="-5400000">
            <a:off x="684625" y="2228234"/>
            <a:ext cx="78548" cy="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46" b="1">
                <a:solidFill>
                  <a:srgbClr val="000000"/>
                </a:solidFill>
              </a:rPr>
              <a:t>t</a:t>
            </a:r>
            <a:endParaRPr lang="en-US" sz="2215" b="1"/>
          </a:p>
        </p:txBody>
      </p:sp>
      <p:sp>
        <p:nvSpPr>
          <p:cNvPr id="60438" name="Rectangle 526"/>
          <p:cNvSpPr>
            <a:spLocks noChangeArrowheads="1"/>
          </p:cNvSpPr>
          <p:nvPr/>
        </p:nvSpPr>
        <p:spPr bwMode="auto">
          <a:xfrm>
            <a:off x="3525716" y="1839058"/>
            <a:ext cx="1944566" cy="37220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39" name="Rectangle 528"/>
          <p:cNvSpPr>
            <a:spLocks noChangeArrowheads="1"/>
          </p:cNvSpPr>
          <p:nvPr/>
        </p:nvSpPr>
        <p:spPr bwMode="auto">
          <a:xfrm>
            <a:off x="3729405" y="1899138"/>
            <a:ext cx="1638269" cy="24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69" b="1">
                <a:solidFill>
                  <a:srgbClr val="000000"/>
                </a:solidFill>
              </a:rPr>
              <a:t>PowerPlay Client</a:t>
            </a:r>
            <a:endParaRPr lang="en-US" sz="2215" b="1"/>
          </a:p>
        </p:txBody>
      </p:sp>
      <p:sp>
        <p:nvSpPr>
          <p:cNvPr id="60440" name="Rectangle 529"/>
          <p:cNvSpPr>
            <a:spLocks noChangeArrowheads="1"/>
          </p:cNvSpPr>
          <p:nvPr/>
        </p:nvSpPr>
        <p:spPr bwMode="auto">
          <a:xfrm>
            <a:off x="906194" y="2886808"/>
            <a:ext cx="1290418" cy="72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sz="1569" b="1">
                <a:solidFill>
                  <a:srgbClr val="000000"/>
                </a:solidFill>
              </a:rPr>
              <a:t>PowerCube</a:t>
            </a:r>
          </a:p>
          <a:p>
            <a:pPr algn="r"/>
            <a:r>
              <a:rPr lang="en-US" sz="1569" b="1">
                <a:solidFill>
                  <a:srgbClr val="000000"/>
                </a:solidFill>
              </a:rPr>
              <a:t>(Proprietary,</a:t>
            </a:r>
          </a:p>
          <a:p>
            <a:pPr algn="r"/>
            <a:r>
              <a:rPr lang="en-US" sz="1569" b="1">
                <a:solidFill>
                  <a:srgbClr val="000000"/>
                </a:solidFill>
              </a:rPr>
              <a:t>Compressed)</a:t>
            </a:r>
            <a:endParaRPr lang="en-US" sz="2215" b="1"/>
          </a:p>
        </p:txBody>
      </p:sp>
      <p:sp>
        <p:nvSpPr>
          <p:cNvPr id="60441" name="Rectangle 531"/>
          <p:cNvSpPr>
            <a:spLocks noChangeArrowheads="1"/>
          </p:cNvSpPr>
          <p:nvPr/>
        </p:nvSpPr>
        <p:spPr bwMode="auto">
          <a:xfrm>
            <a:off x="2293327" y="2841381"/>
            <a:ext cx="549519" cy="5495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42" name="Rectangle 532"/>
          <p:cNvSpPr>
            <a:spLocks noChangeArrowheads="1"/>
          </p:cNvSpPr>
          <p:nvPr/>
        </p:nvSpPr>
        <p:spPr bwMode="auto">
          <a:xfrm>
            <a:off x="2293327" y="2841381"/>
            <a:ext cx="549519" cy="549519"/>
          </a:xfrm>
          <a:prstGeom prst="rect">
            <a:avLst/>
          </a:prstGeom>
          <a:noFill/>
          <a:ln w="9525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43" name="Line 533"/>
          <p:cNvSpPr>
            <a:spLocks noChangeShapeType="1"/>
          </p:cNvSpPr>
          <p:nvPr/>
        </p:nvSpPr>
        <p:spPr bwMode="auto">
          <a:xfrm>
            <a:off x="2406161" y="2841381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4" name="Line 534"/>
          <p:cNvSpPr>
            <a:spLocks noChangeShapeType="1"/>
          </p:cNvSpPr>
          <p:nvPr/>
        </p:nvSpPr>
        <p:spPr bwMode="auto">
          <a:xfrm>
            <a:off x="2517531" y="2841381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5" name="Line 535"/>
          <p:cNvSpPr>
            <a:spLocks noChangeShapeType="1"/>
          </p:cNvSpPr>
          <p:nvPr/>
        </p:nvSpPr>
        <p:spPr bwMode="auto">
          <a:xfrm>
            <a:off x="2628900" y="2841381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6" name="Line 536"/>
          <p:cNvSpPr>
            <a:spLocks noChangeShapeType="1"/>
          </p:cNvSpPr>
          <p:nvPr/>
        </p:nvSpPr>
        <p:spPr bwMode="auto">
          <a:xfrm>
            <a:off x="2740269" y="2841381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7" name="Freeform 537"/>
          <p:cNvSpPr>
            <a:spLocks/>
          </p:cNvSpPr>
          <p:nvPr/>
        </p:nvSpPr>
        <p:spPr bwMode="auto">
          <a:xfrm>
            <a:off x="2842846" y="2659674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8" name="Freeform 538"/>
          <p:cNvSpPr>
            <a:spLocks/>
          </p:cNvSpPr>
          <p:nvPr/>
        </p:nvSpPr>
        <p:spPr bwMode="auto">
          <a:xfrm>
            <a:off x="2842846" y="2659674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49" name="Line 539"/>
          <p:cNvSpPr>
            <a:spLocks noChangeShapeType="1"/>
          </p:cNvSpPr>
          <p:nvPr/>
        </p:nvSpPr>
        <p:spPr bwMode="auto">
          <a:xfrm>
            <a:off x="2902928" y="2803281"/>
            <a:ext cx="1465" cy="55538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0" name="Line 540"/>
          <p:cNvSpPr>
            <a:spLocks noChangeShapeType="1"/>
          </p:cNvSpPr>
          <p:nvPr/>
        </p:nvSpPr>
        <p:spPr bwMode="auto">
          <a:xfrm>
            <a:off x="3071446" y="2700704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1" name="Line 541"/>
          <p:cNvSpPr>
            <a:spLocks noChangeShapeType="1"/>
          </p:cNvSpPr>
          <p:nvPr/>
        </p:nvSpPr>
        <p:spPr bwMode="auto">
          <a:xfrm>
            <a:off x="2954215" y="2775439"/>
            <a:ext cx="1466" cy="54952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2" name="Line 542"/>
          <p:cNvSpPr>
            <a:spLocks noChangeShapeType="1"/>
          </p:cNvSpPr>
          <p:nvPr/>
        </p:nvSpPr>
        <p:spPr bwMode="auto">
          <a:xfrm>
            <a:off x="3005505" y="2738804"/>
            <a:ext cx="1465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3" name="Freeform 543"/>
          <p:cNvSpPr>
            <a:spLocks/>
          </p:cNvSpPr>
          <p:nvPr/>
        </p:nvSpPr>
        <p:spPr bwMode="auto">
          <a:xfrm>
            <a:off x="2293328" y="2659673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4" name="Freeform 544"/>
          <p:cNvSpPr>
            <a:spLocks/>
          </p:cNvSpPr>
          <p:nvPr/>
        </p:nvSpPr>
        <p:spPr bwMode="auto">
          <a:xfrm>
            <a:off x="2293328" y="2659673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5" name="Line 545"/>
          <p:cNvSpPr>
            <a:spLocks noChangeShapeType="1"/>
          </p:cNvSpPr>
          <p:nvPr/>
        </p:nvSpPr>
        <p:spPr bwMode="auto">
          <a:xfrm flipV="1">
            <a:off x="2406162" y="2659673"/>
            <a:ext cx="278423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6" name="Line 546"/>
          <p:cNvSpPr>
            <a:spLocks noChangeShapeType="1"/>
          </p:cNvSpPr>
          <p:nvPr/>
        </p:nvSpPr>
        <p:spPr bwMode="auto">
          <a:xfrm flipV="1">
            <a:off x="2507274" y="2659673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7" name="Line 547"/>
          <p:cNvSpPr>
            <a:spLocks noChangeShapeType="1"/>
          </p:cNvSpPr>
          <p:nvPr/>
        </p:nvSpPr>
        <p:spPr bwMode="auto">
          <a:xfrm flipV="1">
            <a:off x="2633297" y="2659673"/>
            <a:ext cx="279888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8" name="Line 548"/>
          <p:cNvSpPr>
            <a:spLocks noChangeShapeType="1"/>
          </p:cNvSpPr>
          <p:nvPr/>
        </p:nvSpPr>
        <p:spPr bwMode="auto">
          <a:xfrm flipV="1">
            <a:off x="2740270" y="2659673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59" name="Line 549"/>
          <p:cNvSpPr>
            <a:spLocks noChangeShapeType="1"/>
          </p:cNvSpPr>
          <p:nvPr/>
        </p:nvSpPr>
        <p:spPr bwMode="auto">
          <a:xfrm flipV="1">
            <a:off x="2842847" y="2762251"/>
            <a:ext cx="279889" cy="186103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0" name="Line 550"/>
          <p:cNvSpPr>
            <a:spLocks noChangeShapeType="1"/>
          </p:cNvSpPr>
          <p:nvPr/>
        </p:nvSpPr>
        <p:spPr bwMode="auto">
          <a:xfrm flipV="1">
            <a:off x="2842846" y="2873620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1" name="Line 551"/>
          <p:cNvSpPr>
            <a:spLocks noChangeShapeType="1"/>
          </p:cNvSpPr>
          <p:nvPr/>
        </p:nvSpPr>
        <p:spPr bwMode="auto">
          <a:xfrm flipV="1">
            <a:off x="2842846" y="2980593"/>
            <a:ext cx="284285" cy="186104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2" name="Line 552"/>
          <p:cNvSpPr>
            <a:spLocks noChangeShapeType="1"/>
          </p:cNvSpPr>
          <p:nvPr/>
        </p:nvSpPr>
        <p:spPr bwMode="auto">
          <a:xfrm flipV="1">
            <a:off x="2842846" y="3091961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3" name="Line 553"/>
          <p:cNvSpPr>
            <a:spLocks noChangeShapeType="1"/>
          </p:cNvSpPr>
          <p:nvPr/>
        </p:nvSpPr>
        <p:spPr bwMode="auto">
          <a:xfrm>
            <a:off x="2410558" y="2766646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4" name="Line 554"/>
          <p:cNvSpPr>
            <a:spLocks noChangeShapeType="1"/>
          </p:cNvSpPr>
          <p:nvPr/>
        </p:nvSpPr>
        <p:spPr bwMode="auto">
          <a:xfrm>
            <a:off x="2354874" y="2803282"/>
            <a:ext cx="548054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5" name="Line 555"/>
          <p:cNvSpPr>
            <a:spLocks noChangeShapeType="1"/>
          </p:cNvSpPr>
          <p:nvPr/>
        </p:nvSpPr>
        <p:spPr bwMode="auto">
          <a:xfrm>
            <a:off x="2521927" y="2696308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6" name="Line 556"/>
          <p:cNvSpPr>
            <a:spLocks noChangeShapeType="1"/>
          </p:cNvSpPr>
          <p:nvPr/>
        </p:nvSpPr>
        <p:spPr bwMode="auto">
          <a:xfrm>
            <a:off x="2461846" y="2728546"/>
            <a:ext cx="549520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7" name="Line 557"/>
          <p:cNvSpPr>
            <a:spLocks noChangeShapeType="1"/>
          </p:cNvSpPr>
          <p:nvPr/>
        </p:nvSpPr>
        <p:spPr bwMode="auto">
          <a:xfrm>
            <a:off x="2293327" y="3279531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8" name="Line 558"/>
          <p:cNvSpPr>
            <a:spLocks noChangeShapeType="1"/>
          </p:cNvSpPr>
          <p:nvPr/>
        </p:nvSpPr>
        <p:spPr bwMode="auto">
          <a:xfrm>
            <a:off x="2293327" y="3166697"/>
            <a:ext cx="549519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69" name="Line 559"/>
          <p:cNvSpPr>
            <a:spLocks noChangeShapeType="1"/>
          </p:cNvSpPr>
          <p:nvPr/>
        </p:nvSpPr>
        <p:spPr bwMode="auto">
          <a:xfrm>
            <a:off x="2293327" y="3059723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0" name="Line 560"/>
          <p:cNvSpPr>
            <a:spLocks noChangeShapeType="1"/>
          </p:cNvSpPr>
          <p:nvPr/>
        </p:nvSpPr>
        <p:spPr bwMode="auto">
          <a:xfrm>
            <a:off x="2293327" y="2948354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1" name="Line 657"/>
          <p:cNvSpPr>
            <a:spLocks noChangeShapeType="1"/>
          </p:cNvSpPr>
          <p:nvPr/>
        </p:nvSpPr>
        <p:spPr bwMode="auto">
          <a:xfrm flipV="1">
            <a:off x="2573215" y="3431931"/>
            <a:ext cx="1466" cy="2041281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2" name="Freeform 658"/>
          <p:cNvSpPr>
            <a:spLocks/>
          </p:cNvSpPr>
          <p:nvPr/>
        </p:nvSpPr>
        <p:spPr bwMode="auto">
          <a:xfrm>
            <a:off x="2513135" y="3431931"/>
            <a:ext cx="120162" cy="140677"/>
          </a:xfrm>
          <a:custGeom>
            <a:avLst/>
            <a:gdLst>
              <a:gd name="T0" fmla="*/ 65088 w 82"/>
              <a:gd name="T1" fmla="*/ 0 h 96"/>
              <a:gd name="T2" fmla="*/ 0 w 82"/>
              <a:gd name="T3" fmla="*/ 152400 h 96"/>
              <a:gd name="T4" fmla="*/ 0 w 82"/>
              <a:gd name="T5" fmla="*/ 152400 h 96"/>
              <a:gd name="T6" fmla="*/ 4763 w 82"/>
              <a:gd name="T7" fmla="*/ 147638 h 96"/>
              <a:gd name="T8" fmla="*/ 9525 w 82"/>
              <a:gd name="T9" fmla="*/ 147638 h 96"/>
              <a:gd name="T10" fmla="*/ 14288 w 82"/>
              <a:gd name="T11" fmla="*/ 147638 h 96"/>
              <a:gd name="T12" fmla="*/ 19050 w 82"/>
              <a:gd name="T13" fmla="*/ 141288 h 96"/>
              <a:gd name="T14" fmla="*/ 19050 w 82"/>
              <a:gd name="T15" fmla="*/ 141288 h 96"/>
              <a:gd name="T16" fmla="*/ 23813 w 82"/>
              <a:gd name="T17" fmla="*/ 141288 h 96"/>
              <a:gd name="T18" fmla="*/ 30163 w 82"/>
              <a:gd name="T19" fmla="*/ 136525 h 96"/>
              <a:gd name="T20" fmla="*/ 34925 w 82"/>
              <a:gd name="T21" fmla="*/ 136525 h 96"/>
              <a:gd name="T22" fmla="*/ 34925 w 82"/>
              <a:gd name="T23" fmla="*/ 136525 h 96"/>
              <a:gd name="T24" fmla="*/ 39688 w 82"/>
              <a:gd name="T25" fmla="*/ 136525 h 96"/>
              <a:gd name="T26" fmla="*/ 44450 w 82"/>
              <a:gd name="T27" fmla="*/ 136525 h 96"/>
              <a:gd name="T28" fmla="*/ 49213 w 82"/>
              <a:gd name="T29" fmla="*/ 136525 h 96"/>
              <a:gd name="T30" fmla="*/ 55563 w 82"/>
              <a:gd name="T31" fmla="*/ 136525 h 96"/>
              <a:gd name="T32" fmla="*/ 55563 w 82"/>
              <a:gd name="T33" fmla="*/ 131763 h 96"/>
              <a:gd name="T34" fmla="*/ 60325 w 82"/>
              <a:gd name="T35" fmla="*/ 131763 h 96"/>
              <a:gd name="T36" fmla="*/ 65088 w 82"/>
              <a:gd name="T37" fmla="*/ 131763 h 96"/>
              <a:gd name="T38" fmla="*/ 69850 w 82"/>
              <a:gd name="T39" fmla="*/ 131763 h 96"/>
              <a:gd name="T40" fmla="*/ 74613 w 82"/>
              <a:gd name="T41" fmla="*/ 131763 h 96"/>
              <a:gd name="T42" fmla="*/ 74613 w 82"/>
              <a:gd name="T43" fmla="*/ 136525 h 96"/>
              <a:gd name="T44" fmla="*/ 79375 w 82"/>
              <a:gd name="T45" fmla="*/ 136525 h 96"/>
              <a:gd name="T46" fmla="*/ 85725 w 82"/>
              <a:gd name="T47" fmla="*/ 136525 h 96"/>
              <a:gd name="T48" fmla="*/ 90488 w 82"/>
              <a:gd name="T49" fmla="*/ 136525 h 96"/>
              <a:gd name="T50" fmla="*/ 90488 w 82"/>
              <a:gd name="T51" fmla="*/ 136525 h 96"/>
              <a:gd name="T52" fmla="*/ 95250 w 82"/>
              <a:gd name="T53" fmla="*/ 136525 h 96"/>
              <a:gd name="T54" fmla="*/ 100013 w 82"/>
              <a:gd name="T55" fmla="*/ 136525 h 96"/>
              <a:gd name="T56" fmla="*/ 104775 w 82"/>
              <a:gd name="T57" fmla="*/ 141288 h 96"/>
              <a:gd name="T58" fmla="*/ 109538 w 82"/>
              <a:gd name="T59" fmla="*/ 141288 h 96"/>
              <a:gd name="T60" fmla="*/ 109538 w 82"/>
              <a:gd name="T61" fmla="*/ 141288 h 96"/>
              <a:gd name="T62" fmla="*/ 115888 w 82"/>
              <a:gd name="T63" fmla="*/ 147638 h 96"/>
              <a:gd name="T64" fmla="*/ 120650 w 82"/>
              <a:gd name="T65" fmla="*/ 147638 h 96"/>
              <a:gd name="T66" fmla="*/ 125413 w 82"/>
              <a:gd name="T67" fmla="*/ 147638 h 96"/>
              <a:gd name="T68" fmla="*/ 130175 w 82"/>
              <a:gd name="T69" fmla="*/ 152400 h 96"/>
              <a:gd name="T70" fmla="*/ 65088 w 82"/>
              <a:gd name="T71" fmla="*/ 0 h 96"/>
              <a:gd name="T72" fmla="*/ 65088 w 82"/>
              <a:gd name="T73" fmla="*/ 0 h 9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82" h="96">
                <a:moveTo>
                  <a:pt x="41" y="0"/>
                </a:moveTo>
                <a:lnTo>
                  <a:pt x="0" y="96"/>
                </a:lnTo>
                <a:lnTo>
                  <a:pt x="3" y="93"/>
                </a:lnTo>
                <a:lnTo>
                  <a:pt x="6" y="93"/>
                </a:lnTo>
                <a:lnTo>
                  <a:pt x="9" y="93"/>
                </a:lnTo>
                <a:lnTo>
                  <a:pt x="12" y="89"/>
                </a:lnTo>
                <a:lnTo>
                  <a:pt x="15" y="89"/>
                </a:lnTo>
                <a:lnTo>
                  <a:pt x="19" y="86"/>
                </a:lnTo>
                <a:lnTo>
                  <a:pt x="22" y="86"/>
                </a:lnTo>
                <a:lnTo>
                  <a:pt x="25" y="86"/>
                </a:lnTo>
                <a:lnTo>
                  <a:pt x="28" y="86"/>
                </a:lnTo>
                <a:lnTo>
                  <a:pt x="31" y="86"/>
                </a:lnTo>
                <a:lnTo>
                  <a:pt x="35" y="86"/>
                </a:lnTo>
                <a:lnTo>
                  <a:pt x="35" y="83"/>
                </a:lnTo>
                <a:lnTo>
                  <a:pt x="38" y="83"/>
                </a:lnTo>
                <a:lnTo>
                  <a:pt x="41" y="83"/>
                </a:lnTo>
                <a:lnTo>
                  <a:pt x="44" y="83"/>
                </a:lnTo>
                <a:lnTo>
                  <a:pt x="47" y="83"/>
                </a:lnTo>
                <a:lnTo>
                  <a:pt x="47" y="86"/>
                </a:lnTo>
                <a:lnTo>
                  <a:pt x="50" y="86"/>
                </a:lnTo>
                <a:lnTo>
                  <a:pt x="54" y="86"/>
                </a:lnTo>
                <a:lnTo>
                  <a:pt x="57" y="86"/>
                </a:lnTo>
                <a:lnTo>
                  <a:pt x="60" y="86"/>
                </a:lnTo>
                <a:lnTo>
                  <a:pt x="63" y="86"/>
                </a:lnTo>
                <a:lnTo>
                  <a:pt x="66" y="89"/>
                </a:lnTo>
                <a:lnTo>
                  <a:pt x="69" y="89"/>
                </a:lnTo>
                <a:lnTo>
                  <a:pt x="73" y="93"/>
                </a:lnTo>
                <a:lnTo>
                  <a:pt x="76" y="93"/>
                </a:lnTo>
                <a:lnTo>
                  <a:pt x="79" y="93"/>
                </a:lnTo>
                <a:lnTo>
                  <a:pt x="82" y="96"/>
                </a:lnTo>
                <a:lnTo>
                  <a:pt x="41" y="0"/>
                </a:lnTo>
                <a:close/>
              </a:path>
            </a:pathLst>
          </a:custGeom>
          <a:solidFill>
            <a:srgbClr val="221E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3" name="Line 659"/>
          <p:cNvSpPr>
            <a:spLocks noChangeShapeType="1"/>
          </p:cNvSpPr>
          <p:nvPr/>
        </p:nvSpPr>
        <p:spPr bwMode="auto">
          <a:xfrm flipH="1">
            <a:off x="1324708" y="4113335"/>
            <a:ext cx="549520" cy="515815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4" name="Freeform 660"/>
          <p:cNvSpPr>
            <a:spLocks/>
          </p:cNvSpPr>
          <p:nvPr/>
        </p:nvSpPr>
        <p:spPr bwMode="auto">
          <a:xfrm>
            <a:off x="1232389" y="4462096"/>
            <a:ext cx="427892" cy="526073"/>
          </a:xfrm>
          <a:custGeom>
            <a:avLst/>
            <a:gdLst>
              <a:gd name="T0" fmla="*/ 30163 w 292"/>
              <a:gd name="T1" fmla="*/ 530225 h 359"/>
              <a:gd name="T2" fmla="*/ 90488 w 292"/>
              <a:gd name="T3" fmla="*/ 495300 h 359"/>
              <a:gd name="T4" fmla="*/ 146050 w 292"/>
              <a:gd name="T5" fmla="*/ 484187 h 359"/>
              <a:gd name="T6" fmla="*/ 201613 w 292"/>
              <a:gd name="T7" fmla="*/ 495300 h 359"/>
              <a:gd name="T8" fmla="*/ 261938 w 292"/>
              <a:gd name="T9" fmla="*/ 525462 h 359"/>
              <a:gd name="T10" fmla="*/ 317500 w 292"/>
              <a:gd name="T11" fmla="*/ 555625 h 359"/>
              <a:gd name="T12" fmla="*/ 377825 w 292"/>
              <a:gd name="T13" fmla="*/ 569912 h 359"/>
              <a:gd name="T14" fmla="*/ 433388 w 292"/>
              <a:gd name="T15" fmla="*/ 565150 h 359"/>
              <a:gd name="T16" fmla="*/ 463550 w 292"/>
              <a:gd name="T17" fmla="*/ 525462 h 359"/>
              <a:gd name="T18" fmla="*/ 463550 w 292"/>
              <a:gd name="T19" fmla="*/ 463550 h 359"/>
              <a:gd name="T20" fmla="*/ 463550 w 292"/>
              <a:gd name="T21" fmla="*/ 403225 h 359"/>
              <a:gd name="T22" fmla="*/ 463550 w 292"/>
              <a:gd name="T23" fmla="*/ 342900 h 359"/>
              <a:gd name="T24" fmla="*/ 463550 w 292"/>
              <a:gd name="T25" fmla="*/ 282575 h 359"/>
              <a:gd name="T26" fmla="*/ 463550 w 292"/>
              <a:gd name="T27" fmla="*/ 227012 h 359"/>
              <a:gd name="T28" fmla="*/ 463550 w 292"/>
              <a:gd name="T29" fmla="*/ 166687 h 359"/>
              <a:gd name="T30" fmla="*/ 463550 w 292"/>
              <a:gd name="T31" fmla="*/ 106362 h 359"/>
              <a:gd name="T32" fmla="*/ 433388 w 292"/>
              <a:gd name="T33" fmla="*/ 85725 h 359"/>
              <a:gd name="T34" fmla="*/ 377825 w 292"/>
              <a:gd name="T35" fmla="*/ 85725 h 359"/>
              <a:gd name="T36" fmla="*/ 317500 w 292"/>
              <a:gd name="T37" fmla="*/ 71437 h 359"/>
              <a:gd name="T38" fmla="*/ 261938 w 292"/>
              <a:gd name="T39" fmla="*/ 46037 h 359"/>
              <a:gd name="T40" fmla="*/ 201613 w 292"/>
              <a:gd name="T41" fmla="*/ 9525 h 359"/>
              <a:gd name="T42" fmla="*/ 146050 w 292"/>
              <a:gd name="T43" fmla="*/ 0 h 359"/>
              <a:gd name="T44" fmla="*/ 90488 w 292"/>
              <a:gd name="T45" fmla="*/ 9525 h 359"/>
              <a:gd name="T46" fmla="*/ 30163 w 292"/>
              <a:gd name="T47" fmla="*/ 46037 h 359"/>
              <a:gd name="T48" fmla="*/ 0 w 292"/>
              <a:gd name="T49" fmla="*/ 106362 h 359"/>
              <a:gd name="T50" fmla="*/ 0 w 292"/>
              <a:gd name="T51" fmla="*/ 166687 h 359"/>
              <a:gd name="T52" fmla="*/ 0 w 292"/>
              <a:gd name="T53" fmla="*/ 227012 h 359"/>
              <a:gd name="T54" fmla="*/ 0 w 292"/>
              <a:gd name="T55" fmla="*/ 282575 h 359"/>
              <a:gd name="T56" fmla="*/ 0 w 292"/>
              <a:gd name="T57" fmla="*/ 342900 h 359"/>
              <a:gd name="T58" fmla="*/ 0 w 292"/>
              <a:gd name="T59" fmla="*/ 403225 h 359"/>
              <a:gd name="T60" fmla="*/ 0 w 292"/>
              <a:gd name="T61" fmla="*/ 463550 h 359"/>
              <a:gd name="T62" fmla="*/ 0 w 292"/>
              <a:gd name="T63" fmla="*/ 525462 h 35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92" h="359">
                <a:moveTo>
                  <a:pt x="0" y="350"/>
                </a:moveTo>
                <a:lnTo>
                  <a:pt x="19" y="334"/>
                </a:lnTo>
                <a:lnTo>
                  <a:pt x="38" y="321"/>
                </a:lnTo>
                <a:lnTo>
                  <a:pt x="57" y="312"/>
                </a:lnTo>
                <a:lnTo>
                  <a:pt x="73" y="305"/>
                </a:lnTo>
                <a:lnTo>
                  <a:pt x="92" y="305"/>
                </a:lnTo>
                <a:lnTo>
                  <a:pt x="111" y="305"/>
                </a:lnTo>
                <a:lnTo>
                  <a:pt x="127" y="312"/>
                </a:lnTo>
                <a:lnTo>
                  <a:pt x="146" y="321"/>
                </a:lnTo>
                <a:lnTo>
                  <a:pt x="165" y="331"/>
                </a:lnTo>
                <a:lnTo>
                  <a:pt x="184" y="340"/>
                </a:lnTo>
                <a:lnTo>
                  <a:pt x="200" y="350"/>
                </a:lnTo>
                <a:lnTo>
                  <a:pt x="219" y="356"/>
                </a:lnTo>
                <a:lnTo>
                  <a:pt x="238" y="359"/>
                </a:lnTo>
                <a:lnTo>
                  <a:pt x="254" y="359"/>
                </a:lnTo>
                <a:lnTo>
                  <a:pt x="273" y="356"/>
                </a:lnTo>
                <a:lnTo>
                  <a:pt x="292" y="350"/>
                </a:lnTo>
                <a:lnTo>
                  <a:pt x="292" y="331"/>
                </a:lnTo>
                <a:lnTo>
                  <a:pt x="292" y="312"/>
                </a:lnTo>
                <a:lnTo>
                  <a:pt x="292" y="292"/>
                </a:lnTo>
                <a:lnTo>
                  <a:pt x="292" y="273"/>
                </a:lnTo>
                <a:lnTo>
                  <a:pt x="292" y="254"/>
                </a:lnTo>
                <a:lnTo>
                  <a:pt x="292" y="235"/>
                </a:lnTo>
                <a:lnTo>
                  <a:pt x="292" y="216"/>
                </a:lnTo>
                <a:lnTo>
                  <a:pt x="292" y="197"/>
                </a:lnTo>
                <a:lnTo>
                  <a:pt x="292" y="178"/>
                </a:lnTo>
                <a:lnTo>
                  <a:pt x="292" y="162"/>
                </a:lnTo>
                <a:lnTo>
                  <a:pt x="292" y="143"/>
                </a:lnTo>
                <a:lnTo>
                  <a:pt x="292" y="124"/>
                </a:lnTo>
                <a:lnTo>
                  <a:pt x="292" y="105"/>
                </a:lnTo>
                <a:lnTo>
                  <a:pt x="292" y="86"/>
                </a:lnTo>
                <a:lnTo>
                  <a:pt x="292" y="67"/>
                </a:lnTo>
                <a:lnTo>
                  <a:pt x="292" y="48"/>
                </a:lnTo>
                <a:lnTo>
                  <a:pt x="273" y="54"/>
                </a:lnTo>
                <a:lnTo>
                  <a:pt x="254" y="54"/>
                </a:lnTo>
                <a:lnTo>
                  <a:pt x="238" y="54"/>
                </a:lnTo>
                <a:lnTo>
                  <a:pt x="219" y="51"/>
                </a:lnTo>
                <a:lnTo>
                  <a:pt x="200" y="45"/>
                </a:lnTo>
                <a:lnTo>
                  <a:pt x="184" y="38"/>
                </a:lnTo>
                <a:lnTo>
                  <a:pt x="165" y="29"/>
                </a:lnTo>
                <a:lnTo>
                  <a:pt x="146" y="16"/>
                </a:lnTo>
                <a:lnTo>
                  <a:pt x="127" y="6"/>
                </a:lnTo>
                <a:lnTo>
                  <a:pt x="111" y="0"/>
                </a:lnTo>
                <a:lnTo>
                  <a:pt x="92" y="0"/>
                </a:lnTo>
                <a:lnTo>
                  <a:pt x="73" y="0"/>
                </a:lnTo>
                <a:lnTo>
                  <a:pt x="57" y="6"/>
                </a:lnTo>
                <a:lnTo>
                  <a:pt x="38" y="16"/>
                </a:lnTo>
                <a:lnTo>
                  <a:pt x="19" y="29"/>
                </a:lnTo>
                <a:lnTo>
                  <a:pt x="0" y="48"/>
                </a:lnTo>
                <a:lnTo>
                  <a:pt x="0" y="67"/>
                </a:lnTo>
                <a:lnTo>
                  <a:pt x="0" y="86"/>
                </a:lnTo>
                <a:lnTo>
                  <a:pt x="0" y="105"/>
                </a:lnTo>
                <a:lnTo>
                  <a:pt x="0" y="124"/>
                </a:lnTo>
                <a:lnTo>
                  <a:pt x="0" y="143"/>
                </a:lnTo>
                <a:lnTo>
                  <a:pt x="0" y="162"/>
                </a:lnTo>
                <a:lnTo>
                  <a:pt x="0" y="178"/>
                </a:lnTo>
                <a:lnTo>
                  <a:pt x="0" y="197"/>
                </a:lnTo>
                <a:lnTo>
                  <a:pt x="0" y="216"/>
                </a:lnTo>
                <a:lnTo>
                  <a:pt x="0" y="235"/>
                </a:lnTo>
                <a:lnTo>
                  <a:pt x="0" y="254"/>
                </a:lnTo>
                <a:lnTo>
                  <a:pt x="0" y="273"/>
                </a:lnTo>
                <a:lnTo>
                  <a:pt x="0" y="292"/>
                </a:lnTo>
                <a:lnTo>
                  <a:pt x="0" y="312"/>
                </a:lnTo>
                <a:lnTo>
                  <a:pt x="0" y="331"/>
                </a:lnTo>
                <a:lnTo>
                  <a:pt x="0" y="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5" name="Freeform 661"/>
          <p:cNvSpPr>
            <a:spLocks/>
          </p:cNvSpPr>
          <p:nvPr/>
        </p:nvSpPr>
        <p:spPr bwMode="auto">
          <a:xfrm>
            <a:off x="1232389" y="4462096"/>
            <a:ext cx="427892" cy="526073"/>
          </a:xfrm>
          <a:custGeom>
            <a:avLst/>
            <a:gdLst>
              <a:gd name="T0" fmla="*/ 30163 w 292"/>
              <a:gd name="T1" fmla="*/ 530225 h 359"/>
              <a:gd name="T2" fmla="*/ 90488 w 292"/>
              <a:gd name="T3" fmla="*/ 495300 h 359"/>
              <a:gd name="T4" fmla="*/ 146050 w 292"/>
              <a:gd name="T5" fmla="*/ 484187 h 359"/>
              <a:gd name="T6" fmla="*/ 201613 w 292"/>
              <a:gd name="T7" fmla="*/ 495300 h 359"/>
              <a:gd name="T8" fmla="*/ 261938 w 292"/>
              <a:gd name="T9" fmla="*/ 525462 h 359"/>
              <a:gd name="T10" fmla="*/ 317500 w 292"/>
              <a:gd name="T11" fmla="*/ 555625 h 359"/>
              <a:gd name="T12" fmla="*/ 377825 w 292"/>
              <a:gd name="T13" fmla="*/ 569912 h 359"/>
              <a:gd name="T14" fmla="*/ 433388 w 292"/>
              <a:gd name="T15" fmla="*/ 565150 h 359"/>
              <a:gd name="T16" fmla="*/ 463550 w 292"/>
              <a:gd name="T17" fmla="*/ 525462 h 359"/>
              <a:gd name="T18" fmla="*/ 463550 w 292"/>
              <a:gd name="T19" fmla="*/ 463550 h 359"/>
              <a:gd name="T20" fmla="*/ 463550 w 292"/>
              <a:gd name="T21" fmla="*/ 403225 h 359"/>
              <a:gd name="T22" fmla="*/ 463550 w 292"/>
              <a:gd name="T23" fmla="*/ 342900 h 359"/>
              <a:gd name="T24" fmla="*/ 463550 w 292"/>
              <a:gd name="T25" fmla="*/ 282575 h 359"/>
              <a:gd name="T26" fmla="*/ 463550 w 292"/>
              <a:gd name="T27" fmla="*/ 227012 h 359"/>
              <a:gd name="T28" fmla="*/ 463550 w 292"/>
              <a:gd name="T29" fmla="*/ 166687 h 359"/>
              <a:gd name="T30" fmla="*/ 463550 w 292"/>
              <a:gd name="T31" fmla="*/ 106362 h 359"/>
              <a:gd name="T32" fmla="*/ 433388 w 292"/>
              <a:gd name="T33" fmla="*/ 85725 h 359"/>
              <a:gd name="T34" fmla="*/ 377825 w 292"/>
              <a:gd name="T35" fmla="*/ 85725 h 359"/>
              <a:gd name="T36" fmla="*/ 317500 w 292"/>
              <a:gd name="T37" fmla="*/ 71437 h 359"/>
              <a:gd name="T38" fmla="*/ 261938 w 292"/>
              <a:gd name="T39" fmla="*/ 46037 h 359"/>
              <a:gd name="T40" fmla="*/ 201613 w 292"/>
              <a:gd name="T41" fmla="*/ 9525 h 359"/>
              <a:gd name="T42" fmla="*/ 146050 w 292"/>
              <a:gd name="T43" fmla="*/ 0 h 359"/>
              <a:gd name="T44" fmla="*/ 90488 w 292"/>
              <a:gd name="T45" fmla="*/ 9525 h 359"/>
              <a:gd name="T46" fmla="*/ 30163 w 292"/>
              <a:gd name="T47" fmla="*/ 46037 h 359"/>
              <a:gd name="T48" fmla="*/ 0 w 292"/>
              <a:gd name="T49" fmla="*/ 106362 h 359"/>
              <a:gd name="T50" fmla="*/ 0 w 292"/>
              <a:gd name="T51" fmla="*/ 166687 h 359"/>
              <a:gd name="T52" fmla="*/ 0 w 292"/>
              <a:gd name="T53" fmla="*/ 227012 h 359"/>
              <a:gd name="T54" fmla="*/ 0 w 292"/>
              <a:gd name="T55" fmla="*/ 282575 h 359"/>
              <a:gd name="T56" fmla="*/ 0 w 292"/>
              <a:gd name="T57" fmla="*/ 342900 h 359"/>
              <a:gd name="T58" fmla="*/ 0 w 292"/>
              <a:gd name="T59" fmla="*/ 403225 h 359"/>
              <a:gd name="T60" fmla="*/ 0 w 292"/>
              <a:gd name="T61" fmla="*/ 463550 h 359"/>
              <a:gd name="T62" fmla="*/ 0 w 292"/>
              <a:gd name="T63" fmla="*/ 525462 h 35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92" h="359">
                <a:moveTo>
                  <a:pt x="0" y="350"/>
                </a:moveTo>
                <a:lnTo>
                  <a:pt x="19" y="334"/>
                </a:lnTo>
                <a:lnTo>
                  <a:pt x="38" y="321"/>
                </a:lnTo>
                <a:lnTo>
                  <a:pt x="57" y="312"/>
                </a:lnTo>
                <a:lnTo>
                  <a:pt x="73" y="305"/>
                </a:lnTo>
                <a:lnTo>
                  <a:pt x="92" y="305"/>
                </a:lnTo>
                <a:lnTo>
                  <a:pt x="111" y="305"/>
                </a:lnTo>
                <a:lnTo>
                  <a:pt x="127" y="312"/>
                </a:lnTo>
                <a:lnTo>
                  <a:pt x="146" y="321"/>
                </a:lnTo>
                <a:lnTo>
                  <a:pt x="165" y="331"/>
                </a:lnTo>
                <a:lnTo>
                  <a:pt x="184" y="340"/>
                </a:lnTo>
                <a:lnTo>
                  <a:pt x="200" y="350"/>
                </a:lnTo>
                <a:lnTo>
                  <a:pt x="219" y="356"/>
                </a:lnTo>
                <a:lnTo>
                  <a:pt x="238" y="359"/>
                </a:lnTo>
                <a:lnTo>
                  <a:pt x="254" y="359"/>
                </a:lnTo>
                <a:lnTo>
                  <a:pt x="273" y="356"/>
                </a:lnTo>
                <a:lnTo>
                  <a:pt x="292" y="350"/>
                </a:lnTo>
                <a:lnTo>
                  <a:pt x="292" y="331"/>
                </a:lnTo>
                <a:lnTo>
                  <a:pt x="292" y="312"/>
                </a:lnTo>
                <a:lnTo>
                  <a:pt x="292" y="292"/>
                </a:lnTo>
                <a:lnTo>
                  <a:pt x="292" y="273"/>
                </a:lnTo>
                <a:lnTo>
                  <a:pt x="292" y="254"/>
                </a:lnTo>
                <a:lnTo>
                  <a:pt x="292" y="235"/>
                </a:lnTo>
                <a:lnTo>
                  <a:pt x="292" y="216"/>
                </a:lnTo>
                <a:lnTo>
                  <a:pt x="292" y="197"/>
                </a:lnTo>
                <a:lnTo>
                  <a:pt x="292" y="178"/>
                </a:lnTo>
                <a:lnTo>
                  <a:pt x="292" y="162"/>
                </a:lnTo>
                <a:lnTo>
                  <a:pt x="292" y="143"/>
                </a:lnTo>
                <a:lnTo>
                  <a:pt x="292" y="124"/>
                </a:lnTo>
                <a:lnTo>
                  <a:pt x="292" y="105"/>
                </a:lnTo>
                <a:lnTo>
                  <a:pt x="292" y="86"/>
                </a:lnTo>
                <a:lnTo>
                  <a:pt x="292" y="67"/>
                </a:lnTo>
                <a:lnTo>
                  <a:pt x="292" y="48"/>
                </a:lnTo>
                <a:lnTo>
                  <a:pt x="273" y="54"/>
                </a:lnTo>
                <a:lnTo>
                  <a:pt x="254" y="54"/>
                </a:lnTo>
                <a:lnTo>
                  <a:pt x="238" y="54"/>
                </a:lnTo>
                <a:lnTo>
                  <a:pt x="219" y="51"/>
                </a:lnTo>
                <a:lnTo>
                  <a:pt x="200" y="45"/>
                </a:lnTo>
                <a:lnTo>
                  <a:pt x="184" y="38"/>
                </a:lnTo>
                <a:lnTo>
                  <a:pt x="165" y="29"/>
                </a:lnTo>
                <a:lnTo>
                  <a:pt x="146" y="16"/>
                </a:lnTo>
                <a:lnTo>
                  <a:pt x="127" y="6"/>
                </a:lnTo>
                <a:lnTo>
                  <a:pt x="111" y="0"/>
                </a:lnTo>
                <a:lnTo>
                  <a:pt x="92" y="0"/>
                </a:lnTo>
                <a:lnTo>
                  <a:pt x="73" y="0"/>
                </a:lnTo>
                <a:lnTo>
                  <a:pt x="57" y="6"/>
                </a:lnTo>
                <a:lnTo>
                  <a:pt x="38" y="16"/>
                </a:lnTo>
                <a:lnTo>
                  <a:pt x="19" y="29"/>
                </a:lnTo>
                <a:lnTo>
                  <a:pt x="0" y="48"/>
                </a:lnTo>
                <a:lnTo>
                  <a:pt x="0" y="67"/>
                </a:lnTo>
                <a:lnTo>
                  <a:pt x="0" y="86"/>
                </a:lnTo>
                <a:lnTo>
                  <a:pt x="0" y="105"/>
                </a:lnTo>
                <a:lnTo>
                  <a:pt x="0" y="124"/>
                </a:lnTo>
                <a:lnTo>
                  <a:pt x="0" y="143"/>
                </a:lnTo>
                <a:lnTo>
                  <a:pt x="0" y="162"/>
                </a:lnTo>
                <a:lnTo>
                  <a:pt x="0" y="178"/>
                </a:lnTo>
                <a:lnTo>
                  <a:pt x="0" y="197"/>
                </a:lnTo>
                <a:lnTo>
                  <a:pt x="0" y="216"/>
                </a:lnTo>
                <a:lnTo>
                  <a:pt x="0" y="235"/>
                </a:lnTo>
                <a:lnTo>
                  <a:pt x="0" y="254"/>
                </a:lnTo>
                <a:lnTo>
                  <a:pt x="0" y="273"/>
                </a:lnTo>
                <a:lnTo>
                  <a:pt x="0" y="292"/>
                </a:lnTo>
                <a:lnTo>
                  <a:pt x="0" y="312"/>
                </a:lnTo>
                <a:lnTo>
                  <a:pt x="0" y="331"/>
                </a:lnTo>
                <a:lnTo>
                  <a:pt x="0" y="350"/>
                </a:lnTo>
              </a:path>
            </a:pathLst>
          </a:custGeom>
          <a:noFill/>
          <a:ln w="4763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6" name="Freeform 662"/>
          <p:cNvSpPr>
            <a:spLocks/>
          </p:cNvSpPr>
          <p:nvPr/>
        </p:nvSpPr>
        <p:spPr bwMode="auto">
          <a:xfrm>
            <a:off x="2032489" y="5180135"/>
            <a:ext cx="1079988" cy="436685"/>
          </a:xfrm>
          <a:custGeom>
            <a:avLst/>
            <a:gdLst>
              <a:gd name="T0" fmla="*/ 0 w 737"/>
              <a:gd name="T1" fmla="*/ 0 h 298"/>
              <a:gd name="T2" fmla="*/ 1169987 w 737"/>
              <a:gd name="T3" fmla="*/ 0 h 298"/>
              <a:gd name="T4" fmla="*/ 1169987 w 737"/>
              <a:gd name="T5" fmla="*/ 382588 h 298"/>
              <a:gd name="T6" fmla="*/ 1095375 w 737"/>
              <a:gd name="T7" fmla="*/ 407988 h 298"/>
              <a:gd name="T8" fmla="*/ 1023937 w 737"/>
              <a:gd name="T9" fmla="*/ 423863 h 298"/>
              <a:gd name="T10" fmla="*/ 949325 w 737"/>
              <a:gd name="T11" fmla="*/ 438150 h 298"/>
              <a:gd name="T12" fmla="*/ 877887 w 737"/>
              <a:gd name="T13" fmla="*/ 454025 h 298"/>
              <a:gd name="T14" fmla="*/ 803275 w 737"/>
              <a:gd name="T15" fmla="*/ 463550 h 298"/>
              <a:gd name="T16" fmla="*/ 731837 w 737"/>
              <a:gd name="T17" fmla="*/ 468313 h 298"/>
              <a:gd name="T18" fmla="*/ 655637 w 737"/>
              <a:gd name="T19" fmla="*/ 473075 h 298"/>
              <a:gd name="T20" fmla="*/ 585787 w 737"/>
              <a:gd name="T21" fmla="*/ 473075 h 298"/>
              <a:gd name="T22" fmla="*/ 509587 w 737"/>
              <a:gd name="T23" fmla="*/ 473075 h 298"/>
              <a:gd name="T24" fmla="*/ 439737 w 737"/>
              <a:gd name="T25" fmla="*/ 468313 h 298"/>
              <a:gd name="T26" fmla="*/ 368300 w 737"/>
              <a:gd name="T27" fmla="*/ 463550 h 298"/>
              <a:gd name="T28" fmla="*/ 293687 w 737"/>
              <a:gd name="T29" fmla="*/ 454025 h 298"/>
              <a:gd name="T30" fmla="*/ 222250 w 737"/>
              <a:gd name="T31" fmla="*/ 438150 h 298"/>
              <a:gd name="T32" fmla="*/ 146050 w 737"/>
              <a:gd name="T33" fmla="*/ 423863 h 298"/>
              <a:gd name="T34" fmla="*/ 76200 w 737"/>
              <a:gd name="T35" fmla="*/ 407988 h 298"/>
              <a:gd name="T36" fmla="*/ 0 w 737"/>
              <a:gd name="T37" fmla="*/ 382588 h 298"/>
              <a:gd name="T38" fmla="*/ 0 w 737"/>
              <a:gd name="T39" fmla="*/ 0 h 29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737" h="298">
                <a:moveTo>
                  <a:pt x="0" y="0"/>
                </a:moveTo>
                <a:lnTo>
                  <a:pt x="737" y="0"/>
                </a:lnTo>
                <a:lnTo>
                  <a:pt x="737" y="241"/>
                </a:lnTo>
                <a:lnTo>
                  <a:pt x="690" y="257"/>
                </a:lnTo>
                <a:lnTo>
                  <a:pt x="645" y="267"/>
                </a:lnTo>
                <a:lnTo>
                  <a:pt x="598" y="276"/>
                </a:lnTo>
                <a:lnTo>
                  <a:pt x="553" y="286"/>
                </a:lnTo>
                <a:lnTo>
                  <a:pt x="506" y="292"/>
                </a:lnTo>
                <a:lnTo>
                  <a:pt x="461" y="295"/>
                </a:lnTo>
                <a:lnTo>
                  <a:pt x="413" y="298"/>
                </a:lnTo>
                <a:lnTo>
                  <a:pt x="369" y="298"/>
                </a:lnTo>
                <a:lnTo>
                  <a:pt x="321" y="298"/>
                </a:lnTo>
                <a:lnTo>
                  <a:pt x="277" y="295"/>
                </a:lnTo>
                <a:lnTo>
                  <a:pt x="232" y="292"/>
                </a:lnTo>
                <a:lnTo>
                  <a:pt x="185" y="286"/>
                </a:lnTo>
                <a:lnTo>
                  <a:pt x="140" y="276"/>
                </a:lnTo>
                <a:lnTo>
                  <a:pt x="92" y="267"/>
                </a:lnTo>
                <a:lnTo>
                  <a:pt x="48" y="257"/>
                </a:lnTo>
                <a:lnTo>
                  <a:pt x="0" y="24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7" name="Freeform 663"/>
          <p:cNvSpPr>
            <a:spLocks/>
          </p:cNvSpPr>
          <p:nvPr/>
        </p:nvSpPr>
        <p:spPr bwMode="auto">
          <a:xfrm>
            <a:off x="2032489" y="5180135"/>
            <a:ext cx="1079988" cy="436685"/>
          </a:xfrm>
          <a:custGeom>
            <a:avLst/>
            <a:gdLst>
              <a:gd name="T0" fmla="*/ 0 w 737"/>
              <a:gd name="T1" fmla="*/ 0 h 298"/>
              <a:gd name="T2" fmla="*/ 1169987 w 737"/>
              <a:gd name="T3" fmla="*/ 0 h 298"/>
              <a:gd name="T4" fmla="*/ 1169987 w 737"/>
              <a:gd name="T5" fmla="*/ 382588 h 298"/>
              <a:gd name="T6" fmla="*/ 1095375 w 737"/>
              <a:gd name="T7" fmla="*/ 407988 h 298"/>
              <a:gd name="T8" fmla="*/ 1023937 w 737"/>
              <a:gd name="T9" fmla="*/ 423863 h 298"/>
              <a:gd name="T10" fmla="*/ 949325 w 737"/>
              <a:gd name="T11" fmla="*/ 438150 h 298"/>
              <a:gd name="T12" fmla="*/ 877887 w 737"/>
              <a:gd name="T13" fmla="*/ 454025 h 298"/>
              <a:gd name="T14" fmla="*/ 803275 w 737"/>
              <a:gd name="T15" fmla="*/ 463550 h 298"/>
              <a:gd name="T16" fmla="*/ 731837 w 737"/>
              <a:gd name="T17" fmla="*/ 468313 h 298"/>
              <a:gd name="T18" fmla="*/ 655637 w 737"/>
              <a:gd name="T19" fmla="*/ 473075 h 298"/>
              <a:gd name="T20" fmla="*/ 585787 w 737"/>
              <a:gd name="T21" fmla="*/ 473075 h 298"/>
              <a:gd name="T22" fmla="*/ 509587 w 737"/>
              <a:gd name="T23" fmla="*/ 473075 h 298"/>
              <a:gd name="T24" fmla="*/ 439737 w 737"/>
              <a:gd name="T25" fmla="*/ 468313 h 298"/>
              <a:gd name="T26" fmla="*/ 368300 w 737"/>
              <a:gd name="T27" fmla="*/ 463550 h 298"/>
              <a:gd name="T28" fmla="*/ 293687 w 737"/>
              <a:gd name="T29" fmla="*/ 454025 h 298"/>
              <a:gd name="T30" fmla="*/ 222250 w 737"/>
              <a:gd name="T31" fmla="*/ 438150 h 298"/>
              <a:gd name="T32" fmla="*/ 146050 w 737"/>
              <a:gd name="T33" fmla="*/ 423863 h 298"/>
              <a:gd name="T34" fmla="*/ 76200 w 737"/>
              <a:gd name="T35" fmla="*/ 407988 h 298"/>
              <a:gd name="T36" fmla="*/ 0 w 737"/>
              <a:gd name="T37" fmla="*/ 382588 h 298"/>
              <a:gd name="T38" fmla="*/ 0 w 737"/>
              <a:gd name="T39" fmla="*/ 0 h 29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737" h="298">
                <a:moveTo>
                  <a:pt x="0" y="0"/>
                </a:moveTo>
                <a:lnTo>
                  <a:pt x="737" y="0"/>
                </a:lnTo>
                <a:lnTo>
                  <a:pt x="737" y="241"/>
                </a:lnTo>
                <a:lnTo>
                  <a:pt x="690" y="257"/>
                </a:lnTo>
                <a:lnTo>
                  <a:pt x="645" y="267"/>
                </a:lnTo>
                <a:lnTo>
                  <a:pt x="598" y="276"/>
                </a:lnTo>
                <a:lnTo>
                  <a:pt x="553" y="286"/>
                </a:lnTo>
                <a:lnTo>
                  <a:pt x="506" y="292"/>
                </a:lnTo>
                <a:lnTo>
                  <a:pt x="461" y="295"/>
                </a:lnTo>
                <a:lnTo>
                  <a:pt x="413" y="298"/>
                </a:lnTo>
                <a:lnTo>
                  <a:pt x="369" y="298"/>
                </a:lnTo>
                <a:lnTo>
                  <a:pt x="321" y="298"/>
                </a:lnTo>
                <a:lnTo>
                  <a:pt x="277" y="295"/>
                </a:lnTo>
                <a:lnTo>
                  <a:pt x="232" y="292"/>
                </a:lnTo>
                <a:lnTo>
                  <a:pt x="185" y="286"/>
                </a:lnTo>
                <a:lnTo>
                  <a:pt x="140" y="276"/>
                </a:lnTo>
                <a:lnTo>
                  <a:pt x="92" y="267"/>
                </a:lnTo>
                <a:lnTo>
                  <a:pt x="48" y="257"/>
                </a:lnTo>
                <a:lnTo>
                  <a:pt x="0" y="24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8" name="Freeform 664"/>
          <p:cNvSpPr>
            <a:spLocks/>
          </p:cNvSpPr>
          <p:nvPr/>
        </p:nvSpPr>
        <p:spPr bwMode="auto">
          <a:xfrm>
            <a:off x="2032489" y="5081954"/>
            <a:ext cx="1079988" cy="190500"/>
          </a:xfrm>
          <a:custGeom>
            <a:avLst/>
            <a:gdLst>
              <a:gd name="T0" fmla="*/ 585787 w 737"/>
              <a:gd name="T1" fmla="*/ 0 h 130"/>
              <a:gd name="T2" fmla="*/ 701675 w 737"/>
              <a:gd name="T3" fmla="*/ 4763 h 130"/>
              <a:gd name="T4" fmla="*/ 812800 w 737"/>
              <a:gd name="T5" fmla="*/ 9525 h 130"/>
              <a:gd name="T6" fmla="*/ 912812 w 737"/>
              <a:gd name="T7" fmla="*/ 20638 h 130"/>
              <a:gd name="T8" fmla="*/ 998537 w 737"/>
              <a:gd name="T9" fmla="*/ 30163 h 130"/>
              <a:gd name="T10" fmla="*/ 1069975 w 737"/>
              <a:gd name="T11" fmla="*/ 44450 h 130"/>
              <a:gd name="T12" fmla="*/ 1120775 w 737"/>
              <a:gd name="T13" fmla="*/ 65088 h 130"/>
              <a:gd name="T14" fmla="*/ 1139825 w 737"/>
              <a:gd name="T15" fmla="*/ 76200 h 130"/>
              <a:gd name="T16" fmla="*/ 1155700 w 737"/>
              <a:gd name="T17" fmla="*/ 85725 h 130"/>
              <a:gd name="T18" fmla="*/ 1165225 w 737"/>
              <a:gd name="T19" fmla="*/ 95250 h 130"/>
              <a:gd name="T20" fmla="*/ 1169987 w 737"/>
              <a:gd name="T21" fmla="*/ 106363 h 130"/>
              <a:gd name="T22" fmla="*/ 1165225 w 737"/>
              <a:gd name="T23" fmla="*/ 115888 h 130"/>
              <a:gd name="T24" fmla="*/ 1155700 w 737"/>
              <a:gd name="T25" fmla="*/ 125413 h 130"/>
              <a:gd name="T26" fmla="*/ 1139825 w 737"/>
              <a:gd name="T27" fmla="*/ 136525 h 130"/>
              <a:gd name="T28" fmla="*/ 1120775 w 737"/>
              <a:gd name="T29" fmla="*/ 146050 h 130"/>
              <a:gd name="T30" fmla="*/ 1069975 w 737"/>
              <a:gd name="T31" fmla="*/ 161925 h 130"/>
              <a:gd name="T32" fmla="*/ 998537 w 737"/>
              <a:gd name="T33" fmla="*/ 176213 h 130"/>
              <a:gd name="T34" fmla="*/ 912812 w 737"/>
              <a:gd name="T35" fmla="*/ 192088 h 130"/>
              <a:gd name="T36" fmla="*/ 812800 w 737"/>
              <a:gd name="T37" fmla="*/ 201613 h 130"/>
              <a:gd name="T38" fmla="*/ 701675 w 737"/>
              <a:gd name="T39" fmla="*/ 206375 h 130"/>
              <a:gd name="T40" fmla="*/ 585787 w 737"/>
              <a:gd name="T41" fmla="*/ 206375 h 130"/>
              <a:gd name="T42" fmla="*/ 469900 w 737"/>
              <a:gd name="T43" fmla="*/ 206375 h 130"/>
              <a:gd name="T44" fmla="*/ 358775 w 737"/>
              <a:gd name="T45" fmla="*/ 201613 h 130"/>
              <a:gd name="T46" fmla="*/ 257175 w 737"/>
              <a:gd name="T47" fmla="*/ 192088 h 130"/>
              <a:gd name="T48" fmla="*/ 171450 w 737"/>
              <a:gd name="T49" fmla="*/ 176213 h 130"/>
              <a:gd name="T50" fmla="*/ 101600 w 737"/>
              <a:gd name="T51" fmla="*/ 161925 h 130"/>
              <a:gd name="T52" fmla="*/ 46037 w 737"/>
              <a:gd name="T53" fmla="*/ 146050 h 130"/>
              <a:gd name="T54" fmla="*/ 25400 w 737"/>
              <a:gd name="T55" fmla="*/ 136525 h 130"/>
              <a:gd name="T56" fmla="*/ 15875 w 737"/>
              <a:gd name="T57" fmla="*/ 125413 h 130"/>
              <a:gd name="T58" fmla="*/ 4762 w 737"/>
              <a:gd name="T59" fmla="*/ 115888 h 130"/>
              <a:gd name="T60" fmla="*/ 0 w 737"/>
              <a:gd name="T61" fmla="*/ 106363 h 130"/>
              <a:gd name="T62" fmla="*/ 4762 w 737"/>
              <a:gd name="T63" fmla="*/ 95250 h 130"/>
              <a:gd name="T64" fmla="*/ 15875 w 737"/>
              <a:gd name="T65" fmla="*/ 85725 h 130"/>
              <a:gd name="T66" fmla="*/ 25400 w 737"/>
              <a:gd name="T67" fmla="*/ 76200 h 130"/>
              <a:gd name="T68" fmla="*/ 46037 w 737"/>
              <a:gd name="T69" fmla="*/ 65088 h 130"/>
              <a:gd name="T70" fmla="*/ 101600 w 737"/>
              <a:gd name="T71" fmla="*/ 44450 h 130"/>
              <a:gd name="T72" fmla="*/ 171450 w 737"/>
              <a:gd name="T73" fmla="*/ 30163 h 130"/>
              <a:gd name="T74" fmla="*/ 257175 w 737"/>
              <a:gd name="T75" fmla="*/ 20638 h 130"/>
              <a:gd name="T76" fmla="*/ 358775 w 737"/>
              <a:gd name="T77" fmla="*/ 9525 h 130"/>
              <a:gd name="T78" fmla="*/ 469900 w 737"/>
              <a:gd name="T79" fmla="*/ 4763 h 130"/>
              <a:gd name="T80" fmla="*/ 585787 w 737"/>
              <a:gd name="T81" fmla="*/ 0 h 13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7" h="130">
                <a:moveTo>
                  <a:pt x="369" y="0"/>
                </a:moveTo>
                <a:lnTo>
                  <a:pt x="442" y="3"/>
                </a:lnTo>
                <a:lnTo>
                  <a:pt x="512" y="6"/>
                </a:lnTo>
                <a:lnTo>
                  <a:pt x="575" y="13"/>
                </a:lnTo>
                <a:lnTo>
                  <a:pt x="629" y="19"/>
                </a:lnTo>
                <a:lnTo>
                  <a:pt x="674" y="28"/>
                </a:lnTo>
                <a:lnTo>
                  <a:pt x="706" y="41"/>
                </a:lnTo>
                <a:lnTo>
                  <a:pt x="718" y="48"/>
                </a:lnTo>
                <a:lnTo>
                  <a:pt x="728" y="54"/>
                </a:lnTo>
                <a:lnTo>
                  <a:pt x="734" y="60"/>
                </a:lnTo>
                <a:lnTo>
                  <a:pt x="737" y="67"/>
                </a:lnTo>
                <a:lnTo>
                  <a:pt x="734" y="73"/>
                </a:lnTo>
                <a:lnTo>
                  <a:pt x="728" y="79"/>
                </a:lnTo>
                <a:lnTo>
                  <a:pt x="718" y="86"/>
                </a:lnTo>
                <a:lnTo>
                  <a:pt x="706" y="92"/>
                </a:lnTo>
                <a:lnTo>
                  <a:pt x="674" y="102"/>
                </a:lnTo>
                <a:lnTo>
                  <a:pt x="629" y="111"/>
                </a:lnTo>
                <a:lnTo>
                  <a:pt x="575" y="121"/>
                </a:lnTo>
                <a:lnTo>
                  <a:pt x="512" y="127"/>
                </a:lnTo>
                <a:lnTo>
                  <a:pt x="442" y="130"/>
                </a:lnTo>
                <a:lnTo>
                  <a:pt x="369" y="130"/>
                </a:lnTo>
                <a:lnTo>
                  <a:pt x="296" y="130"/>
                </a:lnTo>
                <a:lnTo>
                  <a:pt x="226" y="127"/>
                </a:lnTo>
                <a:lnTo>
                  <a:pt x="162" y="121"/>
                </a:lnTo>
                <a:lnTo>
                  <a:pt x="108" y="111"/>
                </a:lnTo>
                <a:lnTo>
                  <a:pt x="64" y="102"/>
                </a:lnTo>
                <a:lnTo>
                  <a:pt x="29" y="92"/>
                </a:lnTo>
                <a:lnTo>
                  <a:pt x="16" y="86"/>
                </a:lnTo>
                <a:lnTo>
                  <a:pt x="10" y="79"/>
                </a:lnTo>
                <a:lnTo>
                  <a:pt x="3" y="73"/>
                </a:lnTo>
                <a:lnTo>
                  <a:pt x="0" y="67"/>
                </a:lnTo>
                <a:lnTo>
                  <a:pt x="3" y="60"/>
                </a:lnTo>
                <a:lnTo>
                  <a:pt x="10" y="54"/>
                </a:lnTo>
                <a:lnTo>
                  <a:pt x="16" y="48"/>
                </a:lnTo>
                <a:lnTo>
                  <a:pt x="29" y="41"/>
                </a:lnTo>
                <a:lnTo>
                  <a:pt x="64" y="28"/>
                </a:lnTo>
                <a:lnTo>
                  <a:pt x="108" y="19"/>
                </a:lnTo>
                <a:lnTo>
                  <a:pt x="162" y="13"/>
                </a:lnTo>
                <a:lnTo>
                  <a:pt x="226" y="6"/>
                </a:lnTo>
                <a:lnTo>
                  <a:pt x="296" y="3"/>
                </a:lnTo>
                <a:lnTo>
                  <a:pt x="36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79" name="Freeform 665"/>
          <p:cNvSpPr>
            <a:spLocks/>
          </p:cNvSpPr>
          <p:nvPr/>
        </p:nvSpPr>
        <p:spPr bwMode="auto">
          <a:xfrm>
            <a:off x="2032489" y="5081954"/>
            <a:ext cx="1079988" cy="190500"/>
          </a:xfrm>
          <a:custGeom>
            <a:avLst/>
            <a:gdLst>
              <a:gd name="T0" fmla="*/ 585787 w 737"/>
              <a:gd name="T1" fmla="*/ 0 h 130"/>
              <a:gd name="T2" fmla="*/ 701675 w 737"/>
              <a:gd name="T3" fmla="*/ 4763 h 130"/>
              <a:gd name="T4" fmla="*/ 812800 w 737"/>
              <a:gd name="T5" fmla="*/ 9525 h 130"/>
              <a:gd name="T6" fmla="*/ 912812 w 737"/>
              <a:gd name="T7" fmla="*/ 20638 h 130"/>
              <a:gd name="T8" fmla="*/ 998537 w 737"/>
              <a:gd name="T9" fmla="*/ 30163 h 130"/>
              <a:gd name="T10" fmla="*/ 1069975 w 737"/>
              <a:gd name="T11" fmla="*/ 44450 h 130"/>
              <a:gd name="T12" fmla="*/ 1120775 w 737"/>
              <a:gd name="T13" fmla="*/ 65088 h 130"/>
              <a:gd name="T14" fmla="*/ 1139825 w 737"/>
              <a:gd name="T15" fmla="*/ 76200 h 130"/>
              <a:gd name="T16" fmla="*/ 1155700 w 737"/>
              <a:gd name="T17" fmla="*/ 85725 h 130"/>
              <a:gd name="T18" fmla="*/ 1165225 w 737"/>
              <a:gd name="T19" fmla="*/ 95250 h 130"/>
              <a:gd name="T20" fmla="*/ 1169987 w 737"/>
              <a:gd name="T21" fmla="*/ 106363 h 130"/>
              <a:gd name="T22" fmla="*/ 1165225 w 737"/>
              <a:gd name="T23" fmla="*/ 115888 h 130"/>
              <a:gd name="T24" fmla="*/ 1155700 w 737"/>
              <a:gd name="T25" fmla="*/ 125413 h 130"/>
              <a:gd name="T26" fmla="*/ 1139825 w 737"/>
              <a:gd name="T27" fmla="*/ 136525 h 130"/>
              <a:gd name="T28" fmla="*/ 1120775 w 737"/>
              <a:gd name="T29" fmla="*/ 146050 h 130"/>
              <a:gd name="T30" fmla="*/ 1069975 w 737"/>
              <a:gd name="T31" fmla="*/ 161925 h 130"/>
              <a:gd name="T32" fmla="*/ 998537 w 737"/>
              <a:gd name="T33" fmla="*/ 176213 h 130"/>
              <a:gd name="T34" fmla="*/ 912812 w 737"/>
              <a:gd name="T35" fmla="*/ 192088 h 130"/>
              <a:gd name="T36" fmla="*/ 812800 w 737"/>
              <a:gd name="T37" fmla="*/ 201613 h 130"/>
              <a:gd name="T38" fmla="*/ 701675 w 737"/>
              <a:gd name="T39" fmla="*/ 206375 h 130"/>
              <a:gd name="T40" fmla="*/ 585787 w 737"/>
              <a:gd name="T41" fmla="*/ 206375 h 130"/>
              <a:gd name="T42" fmla="*/ 469900 w 737"/>
              <a:gd name="T43" fmla="*/ 206375 h 130"/>
              <a:gd name="T44" fmla="*/ 358775 w 737"/>
              <a:gd name="T45" fmla="*/ 201613 h 130"/>
              <a:gd name="T46" fmla="*/ 257175 w 737"/>
              <a:gd name="T47" fmla="*/ 192088 h 130"/>
              <a:gd name="T48" fmla="*/ 171450 w 737"/>
              <a:gd name="T49" fmla="*/ 176213 h 130"/>
              <a:gd name="T50" fmla="*/ 101600 w 737"/>
              <a:gd name="T51" fmla="*/ 161925 h 130"/>
              <a:gd name="T52" fmla="*/ 46037 w 737"/>
              <a:gd name="T53" fmla="*/ 146050 h 130"/>
              <a:gd name="T54" fmla="*/ 25400 w 737"/>
              <a:gd name="T55" fmla="*/ 136525 h 130"/>
              <a:gd name="T56" fmla="*/ 15875 w 737"/>
              <a:gd name="T57" fmla="*/ 125413 h 130"/>
              <a:gd name="T58" fmla="*/ 4762 w 737"/>
              <a:gd name="T59" fmla="*/ 115888 h 130"/>
              <a:gd name="T60" fmla="*/ 0 w 737"/>
              <a:gd name="T61" fmla="*/ 106363 h 130"/>
              <a:gd name="T62" fmla="*/ 4762 w 737"/>
              <a:gd name="T63" fmla="*/ 95250 h 130"/>
              <a:gd name="T64" fmla="*/ 15875 w 737"/>
              <a:gd name="T65" fmla="*/ 85725 h 130"/>
              <a:gd name="T66" fmla="*/ 25400 w 737"/>
              <a:gd name="T67" fmla="*/ 76200 h 130"/>
              <a:gd name="T68" fmla="*/ 46037 w 737"/>
              <a:gd name="T69" fmla="*/ 65088 h 130"/>
              <a:gd name="T70" fmla="*/ 101600 w 737"/>
              <a:gd name="T71" fmla="*/ 44450 h 130"/>
              <a:gd name="T72" fmla="*/ 171450 w 737"/>
              <a:gd name="T73" fmla="*/ 30163 h 130"/>
              <a:gd name="T74" fmla="*/ 257175 w 737"/>
              <a:gd name="T75" fmla="*/ 20638 h 130"/>
              <a:gd name="T76" fmla="*/ 358775 w 737"/>
              <a:gd name="T77" fmla="*/ 9525 h 130"/>
              <a:gd name="T78" fmla="*/ 469900 w 737"/>
              <a:gd name="T79" fmla="*/ 4763 h 130"/>
              <a:gd name="T80" fmla="*/ 585787 w 737"/>
              <a:gd name="T81" fmla="*/ 0 h 13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7" h="130">
                <a:moveTo>
                  <a:pt x="369" y="0"/>
                </a:moveTo>
                <a:lnTo>
                  <a:pt x="442" y="3"/>
                </a:lnTo>
                <a:lnTo>
                  <a:pt x="512" y="6"/>
                </a:lnTo>
                <a:lnTo>
                  <a:pt x="575" y="13"/>
                </a:lnTo>
                <a:lnTo>
                  <a:pt x="629" y="19"/>
                </a:lnTo>
                <a:lnTo>
                  <a:pt x="674" y="28"/>
                </a:lnTo>
                <a:lnTo>
                  <a:pt x="706" y="41"/>
                </a:lnTo>
                <a:lnTo>
                  <a:pt x="718" y="48"/>
                </a:lnTo>
                <a:lnTo>
                  <a:pt x="728" y="54"/>
                </a:lnTo>
                <a:lnTo>
                  <a:pt x="734" y="60"/>
                </a:lnTo>
                <a:lnTo>
                  <a:pt x="737" y="67"/>
                </a:lnTo>
                <a:lnTo>
                  <a:pt x="734" y="73"/>
                </a:lnTo>
                <a:lnTo>
                  <a:pt x="728" y="79"/>
                </a:lnTo>
                <a:lnTo>
                  <a:pt x="718" y="86"/>
                </a:lnTo>
                <a:lnTo>
                  <a:pt x="706" y="92"/>
                </a:lnTo>
                <a:lnTo>
                  <a:pt x="674" y="102"/>
                </a:lnTo>
                <a:lnTo>
                  <a:pt x="629" y="111"/>
                </a:lnTo>
                <a:lnTo>
                  <a:pt x="575" y="121"/>
                </a:lnTo>
                <a:lnTo>
                  <a:pt x="512" y="127"/>
                </a:lnTo>
                <a:lnTo>
                  <a:pt x="442" y="130"/>
                </a:lnTo>
                <a:lnTo>
                  <a:pt x="369" y="130"/>
                </a:lnTo>
                <a:lnTo>
                  <a:pt x="296" y="130"/>
                </a:lnTo>
                <a:lnTo>
                  <a:pt x="226" y="127"/>
                </a:lnTo>
                <a:lnTo>
                  <a:pt x="162" y="121"/>
                </a:lnTo>
                <a:lnTo>
                  <a:pt x="108" y="111"/>
                </a:lnTo>
                <a:lnTo>
                  <a:pt x="64" y="102"/>
                </a:lnTo>
                <a:lnTo>
                  <a:pt x="29" y="92"/>
                </a:lnTo>
                <a:lnTo>
                  <a:pt x="16" y="86"/>
                </a:lnTo>
                <a:lnTo>
                  <a:pt x="10" y="79"/>
                </a:lnTo>
                <a:lnTo>
                  <a:pt x="3" y="73"/>
                </a:lnTo>
                <a:lnTo>
                  <a:pt x="0" y="67"/>
                </a:lnTo>
                <a:lnTo>
                  <a:pt x="3" y="60"/>
                </a:lnTo>
                <a:lnTo>
                  <a:pt x="10" y="54"/>
                </a:lnTo>
                <a:lnTo>
                  <a:pt x="16" y="48"/>
                </a:lnTo>
                <a:lnTo>
                  <a:pt x="29" y="41"/>
                </a:lnTo>
                <a:lnTo>
                  <a:pt x="64" y="28"/>
                </a:lnTo>
                <a:lnTo>
                  <a:pt x="108" y="19"/>
                </a:lnTo>
                <a:lnTo>
                  <a:pt x="162" y="13"/>
                </a:lnTo>
                <a:lnTo>
                  <a:pt x="226" y="6"/>
                </a:lnTo>
                <a:lnTo>
                  <a:pt x="296" y="3"/>
                </a:lnTo>
                <a:lnTo>
                  <a:pt x="369" y="0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80" name="Rectangle 666"/>
          <p:cNvSpPr>
            <a:spLocks noChangeArrowheads="1"/>
          </p:cNvSpPr>
          <p:nvPr/>
        </p:nvSpPr>
        <p:spPr bwMode="auto">
          <a:xfrm>
            <a:off x="1884484" y="3940420"/>
            <a:ext cx="1377462" cy="36341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81" name="Rectangle 667"/>
          <p:cNvSpPr>
            <a:spLocks noChangeArrowheads="1"/>
          </p:cNvSpPr>
          <p:nvPr/>
        </p:nvSpPr>
        <p:spPr bwMode="auto">
          <a:xfrm>
            <a:off x="1884484" y="3940420"/>
            <a:ext cx="1377462" cy="363415"/>
          </a:xfrm>
          <a:prstGeom prst="rect">
            <a:avLst/>
          </a:prstGeom>
          <a:noFill/>
          <a:ln w="4763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82" name="Rectangle 668"/>
          <p:cNvSpPr>
            <a:spLocks noChangeArrowheads="1"/>
          </p:cNvSpPr>
          <p:nvPr/>
        </p:nvSpPr>
        <p:spPr bwMode="auto">
          <a:xfrm>
            <a:off x="1966546" y="4019550"/>
            <a:ext cx="1178336" cy="24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69" b="1">
                <a:solidFill>
                  <a:srgbClr val="000000"/>
                </a:solidFill>
              </a:rPr>
              <a:t>Transformer</a:t>
            </a:r>
            <a:endParaRPr lang="en-US" sz="2215" b="1"/>
          </a:p>
        </p:txBody>
      </p:sp>
      <p:sp>
        <p:nvSpPr>
          <p:cNvPr id="60483" name="Rectangle 669"/>
          <p:cNvSpPr>
            <a:spLocks noChangeArrowheads="1"/>
          </p:cNvSpPr>
          <p:nvPr/>
        </p:nvSpPr>
        <p:spPr bwMode="auto">
          <a:xfrm>
            <a:off x="1884484" y="4513385"/>
            <a:ext cx="1377462" cy="36341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84" name="Rectangle 670"/>
          <p:cNvSpPr>
            <a:spLocks noChangeArrowheads="1"/>
          </p:cNvSpPr>
          <p:nvPr/>
        </p:nvSpPr>
        <p:spPr bwMode="auto">
          <a:xfrm>
            <a:off x="1884484" y="4513385"/>
            <a:ext cx="1377462" cy="363415"/>
          </a:xfrm>
          <a:prstGeom prst="rect">
            <a:avLst/>
          </a:prstGeom>
          <a:noFill/>
          <a:ln w="4763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85" name="Rectangle 671"/>
          <p:cNvSpPr>
            <a:spLocks noChangeArrowheads="1"/>
          </p:cNvSpPr>
          <p:nvPr/>
        </p:nvSpPr>
        <p:spPr bwMode="auto">
          <a:xfrm>
            <a:off x="2036885" y="4588120"/>
            <a:ext cx="1054776" cy="24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69" b="1">
                <a:solidFill>
                  <a:srgbClr val="000000"/>
                </a:solidFill>
              </a:rPr>
              <a:t>Impromptu</a:t>
            </a:r>
            <a:endParaRPr lang="en-US" sz="2215" b="1"/>
          </a:p>
        </p:txBody>
      </p:sp>
      <p:sp>
        <p:nvSpPr>
          <p:cNvPr id="60486" name="Rectangle 672"/>
          <p:cNvSpPr>
            <a:spLocks noChangeArrowheads="1"/>
          </p:cNvSpPr>
          <p:nvPr/>
        </p:nvSpPr>
        <p:spPr bwMode="auto">
          <a:xfrm>
            <a:off x="3525716" y="3937489"/>
            <a:ext cx="1944566" cy="37220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87" name="Rectangle 673"/>
          <p:cNvSpPr>
            <a:spLocks noChangeArrowheads="1"/>
          </p:cNvSpPr>
          <p:nvPr/>
        </p:nvSpPr>
        <p:spPr bwMode="auto">
          <a:xfrm>
            <a:off x="3659067" y="3997569"/>
            <a:ext cx="1705595" cy="24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69" b="1">
                <a:solidFill>
                  <a:srgbClr val="000000"/>
                </a:solidFill>
              </a:rPr>
              <a:t>PowerPlay Server</a:t>
            </a:r>
            <a:endParaRPr lang="en-US" sz="2215" b="1"/>
          </a:p>
        </p:txBody>
      </p:sp>
      <p:sp>
        <p:nvSpPr>
          <p:cNvPr id="60488" name="Rectangle 674"/>
          <p:cNvSpPr>
            <a:spLocks noChangeArrowheads="1"/>
          </p:cNvSpPr>
          <p:nvPr/>
        </p:nvSpPr>
        <p:spPr bwMode="auto">
          <a:xfrm>
            <a:off x="5706208" y="3480289"/>
            <a:ext cx="1944566" cy="37220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sz="1477" b="1"/>
              <a:t>OLEDB for OLAP</a:t>
            </a:r>
          </a:p>
        </p:txBody>
      </p:sp>
      <p:sp>
        <p:nvSpPr>
          <p:cNvPr id="60489" name="Line 675"/>
          <p:cNvSpPr>
            <a:spLocks noChangeShapeType="1"/>
          </p:cNvSpPr>
          <p:nvPr/>
        </p:nvSpPr>
        <p:spPr bwMode="auto">
          <a:xfrm>
            <a:off x="4708281" y="2205405"/>
            <a:ext cx="1991457" cy="1286608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0" name="Rectangle 676"/>
          <p:cNvSpPr>
            <a:spLocks noChangeArrowheads="1"/>
          </p:cNvSpPr>
          <p:nvPr/>
        </p:nvSpPr>
        <p:spPr bwMode="auto">
          <a:xfrm>
            <a:off x="3618035" y="5033597"/>
            <a:ext cx="549519" cy="5495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91" name="Rectangle 677"/>
          <p:cNvSpPr>
            <a:spLocks noChangeArrowheads="1"/>
          </p:cNvSpPr>
          <p:nvPr/>
        </p:nvSpPr>
        <p:spPr bwMode="auto">
          <a:xfrm>
            <a:off x="3618035" y="5033597"/>
            <a:ext cx="549519" cy="549519"/>
          </a:xfrm>
          <a:prstGeom prst="rect">
            <a:avLst/>
          </a:prstGeom>
          <a:noFill/>
          <a:ln w="9525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492" name="Line 678"/>
          <p:cNvSpPr>
            <a:spLocks noChangeShapeType="1"/>
          </p:cNvSpPr>
          <p:nvPr/>
        </p:nvSpPr>
        <p:spPr bwMode="auto">
          <a:xfrm>
            <a:off x="3730869" y="5033597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3" name="Line 679"/>
          <p:cNvSpPr>
            <a:spLocks noChangeShapeType="1"/>
          </p:cNvSpPr>
          <p:nvPr/>
        </p:nvSpPr>
        <p:spPr bwMode="auto">
          <a:xfrm>
            <a:off x="3842238" y="5033597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4" name="Line 680"/>
          <p:cNvSpPr>
            <a:spLocks noChangeShapeType="1"/>
          </p:cNvSpPr>
          <p:nvPr/>
        </p:nvSpPr>
        <p:spPr bwMode="auto">
          <a:xfrm>
            <a:off x="3953608" y="5033597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5" name="Line 681"/>
          <p:cNvSpPr>
            <a:spLocks noChangeShapeType="1"/>
          </p:cNvSpPr>
          <p:nvPr/>
        </p:nvSpPr>
        <p:spPr bwMode="auto">
          <a:xfrm>
            <a:off x="4064977" y="5033597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6" name="Freeform 682"/>
          <p:cNvSpPr>
            <a:spLocks/>
          </p:cNvSpPr>
          <p:nvPr/>
        </p:nvSpPr>
        <p:spPr bwMode="auto">
          <a:xfrm>
            <a:off x="4167554" y="4851889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7" name="Freeform 683"/>
          <p:cNvSpPr>
            <a:spLocks/>
          </p:cNvSpPr>
          <p:nvPr/>
        </p:nvSpPr>
        <p:spPr bwMode="auto">
          <a:xfrm>
            <a:off x="4167554" y="4851889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8" name="Line 684"/>
          <p:cNvSpPr>
            <a:spLocks noChangeShapeType="1"/>
          </p:cNvSpPr>
          <p:nvPr/>
        </p:nvSpPr>
        <p:spPr bwMode="auto">
          <a:xfrm>
            <a:off x="4227636" y="4995497"/>
            <a:ext cx="1465" cy="55538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99" name="Line 685"/>
          <p:cNvSpPr>
            <a:spLocks noChangeShapeType="1"/>
          </p:cNvSpPr>
          <p:nvPr/>
        </p:nvSpPr>
        <p:spPr bwMode="auto">
          <a:xfrm>
            <a:off x="4396154" y="4892920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0" name="Line 686"/>
          <p:cNvSpPr>
            <a:spLocks noChangeShapeType="1"/>
          </p:cNvSpPr>
          <p:nvPr/>
        </p:nvSpPr>
        <p:spPr bwMode="auto">
          <a:xfrm>
            <a:off x="4278923" y="4967654"/>
            <a:ext cx="1466" cy="54952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1" name="Line 687"/>
          <p:cNvSpPr>
            <a:spLocks noChangeShapeType="1"/>
          </p:cNvSpPr>
          <p:nvPr/>
        </p:nvSpPr>
        <p:spPr bwMode="auto">
          <a:xfrm>
            <a:off x="4330212" y="4931020"/>
            <a:ext cx="1465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2" name="Freeform 688"/>
          <p:cNvSpPr>
            <a:spLocks/>
          </p:cNvSpPr>
          <p:nvPr/>
        </p:nvSpPr>
        <p:spPr bwMode="auto">
          <a:xfrm>
            <a:off x="3618036" y="4851889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3" name="Freeform 689"/>
          <p:cNvSpPr>
            <a:spLocks/>
          </p:cNvSpPr>
          <p:nvPr/>
        </p:nvSpPr>
        <p:spPr bwMode="auto">
          <a:xfrm>
            <a:off x="3618036" y="4851889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4" name="Line 690"/>
          <p:cNvSpPr>
            <a:spLocks noChangeShapeType="1"/>
          </p:cNvSpPr>
          <p:nvPr/>
        </p:nvSpPr>
        <p:spPr bwMode="auto">
          <a:xfrm flipV="1">
            <a:off x="3730870" y="4851889"/>
            <a:ext cx="278423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5" name="Line 691"/>
          <p:cNvSpPr>
            <a:spLocks noChangeShapeType="1"/>
          </p:cNvSpPr>
          <p:nvPr/>
        </p:nvSpPr>
        <p:spPr bwMode="auto">
          <a:xfrm flipV="1">
            <a:off x="3831982" y="4851889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6" name="Line 692"/>
          <p:cNvSpPr>
            <a:spLocks noChangeShapeType="1"/>
          </p:cNvSpPr>
          <p:nvPr/>
        </p:nvSpPr>
        <p:spPr bwMode="auto">
          <a:xfrm flipV="1">
            <a:off x="3958004" y="4851889"/>
            <a:ext cx="279888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7" name="Line 693"/>
          <p:cNvSpPr>
            <a:spLocks noChangeShapeType="1"/>
          </p:cNvSpPr>
          <p:nvPr/>
        </p:nvSpPr>
        <p:spPr bwMode="auto">
          <a:xfrm flipV="1">
            <a:off x="4064977" y="4851889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8" name="Line 694"/>
          <p:cNvSpPr>
            <a:spLocks noChangeShapeType="1"/>
          </p:cNvSpPr>
          <p:nvPr/>
        </p:nvSpPr>
        <p:spPr bwMode="auto">
          <a:xfrm flipV="1">
            <a:off x="4167554" y="4954466"/>
            <a:ext cx="279889" cy="186103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09" name="Line 695"/>
          <p:cNvSpPr>
            <a:spLocks noChangeShapeType="1"/>
          </p:cNvSpPr>
          <p:nvPr/>
        </p:nvSpPr>
        <p:spPr bwMode="auto">
          <a:xfrm flipV="1">
            <a:off x="4167554" y="5065835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0" name="Line 696"/>
          <p:cNvSpPr>
            <a:spLocks noChangeShapeType="1"/>
          </p:cNvSpPr>
          <p:nvPr/>
        </p:nvSpPr>
        <p:spPr bwMode="auto">
          <a:xfrm flipV="1">
            <a:off x="4167554" y="5172808"/>
            <a:ext cx="284285" cy="186104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1" name="Line 697"/>
          <p:cNvSpPr>
            <a:spLocks noChangeShapeType="1"/>
          </p:cNvSpPr>
          <p:nvPr/>
        </p:nvSpPr>
        <p:spPr bwMode="auto">
          <a:xfrm flipV="1">
            <a:off x="4167554" y="5284177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2" name="Line 698"/>
          <p:cNvSpPr>
            <a:spLocks noChangeShapeType="1"/>
          </p:cNvSpPr>
          <p:nvPr/>
        </p:nvSpPr>
        <p:spPr bwMode="auto">
          <a:xfrm>
            <a:off x="3735266" y="4958861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3" name="Line 699"/>
          <p:cNvSpPr>
            <a:spLocks noChangeShapeType="1"/>
          </p:cNvSpPr>
          <p:nvPr/>
        </p:nvSpPr>
        <p:spPr bwMode="auto">
          <a:xfrm>
            <a:off x="3679582" y="4995497"/>
            <a:ext cx="548054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4" name="Line 700"/>
          <p:cNvSpPr>
            <a:spLocks noChangeShapeType="1"/>
          </p:cNvSpPr>
          <p:nvPr/>
        </p:nvSpPr>
        <p:spPr bwMode="auto">
          <a:xfrm>
            <a:off x="3846635" y="4888523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5" name="Line 701"/>
          <p:cNvSpPr>
            <a:spLocks noChangeShapeType="1"/>
          </p:cNvSpPr>
          <p:nvPr/>
        </p:nvSpPr>
        <p:spPr bwMode="auto">
          <a:xfrm>
            <a:off x="3786554" y="4920761"/>
            <a:ext cx="549520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6" name="Line 702"/>
          <p:cNvSpPr>
            <a:spLocks noChangeShapeType="1"/>
          </p:cNvSpPr>
          <p:nvPr/>
        </p:nvSpPr>
        <p:spPr bwMode="auto">
          <a:xfrm>
            <a:off x="3618035" y="5471746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7" name="Line 703"/>
          <p:cNvSpPr>
            <a:spLocks noChangeShapeType="1"/>
          </p:cNvSpPr>
          <p:nvPr/>
        </p:nvSpPr>
        <p:spPr bwMode="auto">
          <a:xfrm>
            <a:off x="3618035" y="5358912"/>
            <a:ext cx="549519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8" name="Line 704"/>
          <p:cNvSpPr>
            <a:spLocks noChangeShapeType="1"/>
          </p:cNvSpPr>
          <p:nvPr/>
        </p:nvSpPr>
        <p:spPr bwMode="auto">
          <a:xfrm>
            <a:off x="3618035" y="5251938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19" name="Line 705"/>
          <p:cNvSpPr>
            <a:spLocks noChangeShapeType="1"/>
          </p:cNvSpPr>
          <p:nvPr/>
        </p:nvSpPr>
        <p:spPr bwMode="auto">
          <a:xfrm>
            <a:off x="3618035" y="5140569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0" name="Rectangle 706"/>
          <p:cNvSpPr>
            <a:spLocks noChangeArrowheads="1"/>
          </p:cNvSpPr>
          <p:nvPr/>
        </p:nvSpPr>
        <p:spPr bwMode="auto">
          <a:xfrm>
            <a:off x="3922835" y="4799135"/>
            <a:ext cx="549519" cy="5495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521" name="Rectangle 707"/>
          <p:cNvSpPr>
            <a:spLocks noChangeArrowheads="1"/>
          </p:cNvSpPr>
          <p:nvPr/>
        </p:nvSpPr>
        <p:spPr bwMode="auto">
          <a:xfrm>
            <a:off x="3922835" y="4799135"/>
            <a:ext cx="549519" cy="549519"/>
          </a:xfrm>
          <a:prstGeom prst="rect">
            <a:avLst/>
          </a:prstGeom>
          <a:noFill/>
          <a:ln w="9525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522" name="Line 708"/>
          <p:cNvSpPr>
            <a:spLocks noChangeShapeType="1"/>
          </p:cNvSpPr>
          <p:nvPr/>
        </p:nvSpPr>
        <p:spPr bwMode="auto">
          <a:xfrm>
            <a:off x="4035669" y="4799135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3" name="Line 709"/>
          <p:cNvSpPr>
            <a:spLocks noChangeShapeType="1"/>
          </p:cNvSpPr>
          <p:nvPr/>
        </p:nvSpPr>
        <p:spPr bwMode="auto">
          <a:xfrm>
            <a:off x="4147038" y="4799135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4" name="Line 710"/>
          <p:cNvSpPr>
            <a:spLocks noChangeShapeType="1"/>
          </p:cNvSpPr>
          <p:nvPr/>
        </p:nvSpPr>
        <p:spPr bwMode="auto">
          <a:xfrm>
            <a:off x="4258408" y="4799135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5" name="Line 711"/>
          <p:cNvSpPr>
            <a:spLocks noChangeShapeType="1"/>
          </p:cNvSpPr>
          <p:nvPr/>
        </p:nvSpPr>
        <p:spPr bwMode="auto">
          <a:xfrm>
            <a:off x="4369777" y="4799135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6" name="Freeform 712"/>
          <p:cNvSpPr>
            <a:spLocks/>
          </p:cNvSpPr>
          <p:nvPr/>
        </p:nvSpPr>
        <p:spPr bwMode="auto">
          <a:xfrm>
            <a:off x="4472354" y="4617428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7" name="Freeform 713"/>
          <p:cNvSpPr>
            <a:spLocks/>
          </p:cNvSpPr>
          <p:nvPr/>
        </p:nvSpPr>
        <p:spPr bwMode="auto">
          <a:xfrm>
            <a:off x="4472354" y="4617428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8" name="Line 714"/>
          <p:cNvSpPr>
            <a:spLocks noChangeShapeType="1"/>
          </p:cNvSpPr>
          <p:nvPr/>
        </p:nvSpPr>
        <p:spPr bwMode="auto">
          <a:xfrm>
            <a:off x="4532436" y="4761035"/>
            <a:ext cx="1465" cy="55538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29" name="Line 715"/>
          <p:cNvSpPr>
            <a:spLocks noChangeShapeType="1"/>
          </p:cNvSpPr>
          <p:nvPr/>
        </p:nvSpPr>
        <p:spPr bwMode="auto">
          <a:xfrm>
            <a:off x="4700954" y="4658458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0" name="Line 716"/>
          <p:cNvSpPr>
            <a:spLocks noChangeShapeType="1"/>
          </p:cNvSpPr>
          <p:nvPr/>
        </p:nvSpPr>
        <p:spPr bwMode="auto">
          <a:xfrm>
            <a:off x="4583723" y="4733193"/>
            <a:ext cx="1466" cy="54952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1" name="Line 717"/>
          <p:cNvSpPr>
            <a:spLocks noChangeShapeType="1"/>
          </p:cNvSpPr>
          <p:nvPr/>
        </p:nvSpPr>
        <p:spPr bwMode="auto">
          <a:xfrm>
            <a:off x="4635012" y="4696558"/>
            <a:ext cx="1465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2" name="Freeform 718"/>
          <p:cNvSpPr>
            <a:spLocks/>
          </p:cNvSpPr>
          <p:nvPr/>
        </p:nvSpPr>
        <p:spPr bwMode="auto">
          <a:xfrm>
            <a:off x="3922836" y="4617427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3" name="Freeform 719"/>
          <p:cNvSpPr>
            <a:spLocks/>
          </p:cNvSpPr>
          <p:nvPr/>
        </p:nvSpPr>
        <p:spPr bwMode="auto">
          <a:xfrm>
            <a:off x="3922836" y="4617427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4" name="Line 720"/>
          <p:cNvSpPr>
            <a:spLocks noChangeShapeType="1"/>
          </p:cNvSpPr>
          <p:nvPr/>
        </p:nvSpPr>
        <p:spPr bwMode="auto">
          <a:xfrm flipV="1">
            <a:off x="4035670" y="4617427"/>
            <a:ext cx="278423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5" name="Line 721"/>
          <p:cNvSpPr>
            <a:spLocks noChangeShapeType="1"/>
          </p:cNvSpPr>
          <p:nvPr/>
        </p:nvSpPr>
        <p:spPr bwMode="auto">
          <a:xfrm flipV="1">
            <a:off x="4136782" y="4617427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6" name="Line 722"/>
          <p:cNvSpPr>
            <a:spLocks noChangeShapeType="1"/>
          </p:cNvSpPr>
          <p:nvPr/>
        </p:nvSpPr>
        <p:spPr bwMode="auto">
          <a:xfrm flipV="1">
            <a:off x="4262804" y="4617427"/>
            <a:ext cx="279888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7" name="Line 723"/>
          <p:cNvSpPr>
            <a:spLocks noChangeShapeType="1"/>
          </p:cNvSpPr>
          <p:nvPr/>
        </p:nvSpPr>
        <p:spPr bwMode="auto">
          <a:xfrm flipV="1">
            <a:off x="4369777" y="4617427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8" name="Line 724"/>
          <p:cNvSpPr>
            <a:spLocks noChangeShapeType="1"/>
          </p:cNvSpPr>
          <p:nvPr/>
        </p:nvSpPr>
        <p:spPr bwMode="auto">
          <a:xfrm flipV="1">
            <a:off x="4472354" y="4720005"/>
            <a:ext cx="279889" cy="186103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39" name="Line 725"/>
          <p:cNvSpPr>
            <a:spLocks noChangeShapeType="1"/>
          </p:cNvSpPr>
          <p:nvPr/>
        </p:nvSpPr>
        <p:spPr bwMode="auto">
          <a:xfrm flipV="1">
            <a:off x="4472354" y="4831373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0" name="Line 726"/>
          <p:cNvSpPr>
            <a:spLocks noChangeShapeType="1"/>
          </p:cNvSpPr>
          <p:nvPr/>
        </p:nvSpPr>
        <p:spPr bwMode="auto">
          <a:xfrm flipV="1">
            <a:off x="4472354" y="4938347"/>
            <a:ext cx="284285" cy="186104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1" name="Line 727"/>
          <p:cNvSpPr>
            <a:spLocks noChangeShapeType="1"/>
          </p:cNvSpPr>
          <p:nvPr/>
        </p:nvSpPr>
        <p:spPr bwMode="auto">
          <a:xfrm flipV="1">
            <a:off x="4472354" y="5049715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2" name="Line 728"/>
          <p:cNvSpPr>
            <a:spLocks noChangeShapeType="1"/>
          </p:cNvSpPr>
          <p:nvPr/>
        </p:nvSpPr>
        <p:spPr bwMode="auto">
          <a:xfrm>
            <a:off x="4040066" y="4724400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3" name="Line 729"/>
          <p:cNvSpPr>
            <a:spLocks noChangeShapeType="1"/>
          </p:cNvSpPr>
          <p:nvPr/>
        </p:nvSpPr>
        <p:spPr bwMode="auto">
          <a:xfrm>
            <a:off x="3984382" y="4761036"/>
            <a:ext cx="548054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4" name="Line 730"/>
          <p:cNvSpPr>
            <a:spLocks noChangeShapeType="1"/>
          </p:cNvSpPr>
          <p:nvPr/>
        </p:nvSpPr>
        <p:spPr bwMode="auto">
          <a:xfrm>
            <a:off x="4151435" y="4654061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5" name="Line 731"/>
          <p:cNvSpPr>
            <a:spLocks noChangeShapeType="1"/>
          </p:cNvSpPr>
          <p:nvPr/>
        </p:nvSpPr>
        <p:spPr bwMode="auto">
          <a:xfrm>
            <a:off x="4091354" y="4686300"/>
            <a:ext cx="549520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6" name="Line 732"/>
          <p:cNvSpPr>
            <a:spLocks noChangeShapeType="1"/>
          </p:cNvSpPr>
          <p:nvPr/>
        </p:nvSpPr>
        <p:spPr bwMode="auto">
          <a:xfrm>
            <a:off x="3922835" y="5237285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7" name="Line 733"/>
          <p:cNvSpPr>
            <a:spLocks noChangeShapeType="1"/>
          </p:cNvSpPr>
          <p:nvPr/>
        </p:nvSpPr>
        <p:spPr bwMode="auto">
          <a:xfrm>
            <a:off x="3922835" y="5124451"/>
            <a:ext cx="549519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8" name="Line 734"/>
          <p:cNvSpPr>
            <a:spLocks noChangeShapeType="1"/>
          </p:cNvSpPr>
          <p:nvPr/>
        </p:nvSpPr>
        <p:spPr bwMode="auto">
          <a:xfrm>
            <a:off x="3922835" y="5017477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49" name="Line 735"/>
          <p:cNvSpPr>
            <a:spLocks noChangeShapeType="1"/>
          </p:cNvSpPr>
          <p:nvPr/>
        </p:nvSpPr>
        <p:spPr bwMode="auto">
          <a:xfrm>
            <a:off x="3922835" y="4906108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0" name="Rectangle 736"/>
          <p:cNvSpPr>
            <a:spLocks noChangeArrowheads="1"/>
          </p:cNvSpPr>
          <p:nvPr/>
        </p:nvSpPr>
        <p:spPr bwMode="auto">
          <a:xfrm>
            <a:off x="4133850" y="5045320"/>
            <a:ext cx="549519" cy="5495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551" name="Rectangle 737"/>
          <p:cNvSpPr>
            <a:spLocks noChangeArrowheads="1"/>
          </p:cNvSpPr>
          <p:nvPr/>
        </p:nvSpPr>
        <p:spPr bwMode="auto">
          <a:xfrm>
            <a:off x="4133850" y="5045320"/>
            <a:ext cx="549519" cy="549519"/>
          </a:xfrm>
          <a:prstGeom prst="rect">
            <a:avLst/>
          </a:prstGeom>
          <a:noFill/>
          <a:ln w="9525">
            <a:solidFill>
              <a:srgbClr val="221E1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552" name="Line 738"/>
          <p:cNvSpPr>
            <a:spLocks noChangeShapeType="1"/>
          </p:cNvSpPr>
          <p:nvPr/>
        </p:nvSpPr>
        <p:spPr bwMode="auto">
          <a:xfrm>
            <a:off x="4246685" y="5045320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3" name="Line 739"/>
          <p:cNvSpPr>
            <a:spLocks noChangeShapeType="1"/>
          </p:cNvSpPr>
          <p:nvPr/>
        </p:nvSpPr>
        <p:spPr bwMode="auto">
          <a:xfrm>
            <a:off x="4358054" y="5045320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4" name="Line 740"/>
          <p:cNvSpPr>
            <a:spLocks noChangeShapeType="1"/>
          </p:cNvSpPr>
          <p:nvPr/>
        </p:nvSpPr>
        <p:spPr bwMode="auto">
          <a:xfrm>
            <a:off x="4469423" y="5045320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5" name="Line 741"/>
          <p:cNvSpPr>
            <a:spLocks noChangeShapeType="1"/>
          </p:cNvSpPr>
          <p:nvPr/>
        </p:nvSpPr>
        <p:spPr bwMode="auto">
          <a:xfrm>
            <a:off x="4580792" y="5045320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6" name="Freeform 742"/>
          <p:cNvSpPr>
            <a:spLocks/>
          </p:cNvSpPr>
          <p:nvPr/>
        </p:nvSpPr>
        <p:spPr bwMode="auto">
          <a:xfrm>
            <a:off x="4683370" y="4863612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7" name="Freeform 743"/>
          <p:cNvSpPr>
            <a:spLocks/>
          </p:cNvSpPr>
          <p:nvPr/>
        </p:nvSpPr>
        <p:spPr bwMode="auto">
          <a:xfrm>
            <a:off x="4683370" y="4863612"/>
            <a:ext cx="284285" cy="731226"/>
          </a:xfrm>
          <a:custGeom>
            <a:avLst/>
            <a:gdLst>
              <a:gd name="T0" fmla="*/ 0 w 194"/>
              <a:gd name="T1" fmla="*/ 196850 h 499"/>
              <a:gd name="T2" fmla="*/ 307975 w 194"/>
              <a:gd name="T3" fmla="*/ 0 h 499"/>
              <a:gd name="T4" fmla="*/ 307975 w 194"/>
              <a:gd name="T5" fmla="*/ 595312 h 499"/>
              <a:gd name="T6" fmla="*/ 0 w 194"/>
              <a:gd name="T7" fmla="*/ 792162 h 499"/>
              <a:gd name="T8" fmla="*/ 0 w 194"/>
              <a:gd name="T9" fmla="*/ 196850 h 4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4" h="499">
                <a:moveTo>
                  <a:pt x="0" y="124"/>
                </a:moveTo>
                <a:lnTo>
                  <a:pt x="194" y="0"/>
                </a:lnTo>
                <a:lnTo>
                  <a:pt x="194" y="375"/>
                </a:lnTo>
                <a:lnTo>
                  <a:pt x="0" y="499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8" name="Line 744"/>
          <p:cNvSpPr>
            <a:spLocks noChangeShapeType="1"/>
          </p:cNvSpPr>
          <p:nvPr/>
        </p:nvSpPr>
        <p:spPr bwMode="auto">
          <a:xfrm>
            <a:off x="4743451" y="5007220"/>
            <a:ext cx="1465" cy="55538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59" name="Line 745"/>
          <p:cNvSpPr>
            <a:spLocks noChangeShapeType="1"/>
          </p:cNvSpPr>
          <p:nvPr/>
        </p:nvSpPr>
        <p:spPr bwMode="auto">
          <a:xfrm>
            <a:off x="4911969" y="4904643"/>
            <a:ext cx="1466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0" name="Line 746"/>
          <p:cNvSpPr>
            <a:spLocks noChangeShapeType="1"/>
          </p:cNvSpPr>
          <p:nvPr/>
        </p:nvSpPr>
        <p:spPr bwMode="auto">
          <a:xfrm>
            <a:off x="4794738" y="4979377"/>
            <a:ext cx="1466" cy="549520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1" name="Line 747"/>
          <p:cNvSpPr>
            <a:spLocks noChangeShapeType="1"/>
          </p:cNvSpPr>
          <p:nvPr/>
        </p:nvSpPr>
        <p:spPr bwMode="auto">
          <a:xfrm>
            <a:off x="4846028" y="4942743"/>
            <a:ext cx="1465" cy="549519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2" name="Freeform 748"/>
          <p:cNvSpPr>
            <a:spLocks/>
          </p:cNvSpPr>
          <p:nvPr/>
        </p:nvSpPr>
        <p:spPr bwMode="auto">
          <a:xfrm>
            <a:off x="4133851" y="4863612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3" name="Freeform 749"/>
          <p:cNvSpPr>
            <a:spLocks/>
          </p:cNvSpPr>
          <p:nvPr/>
        </p:nvSpPr>
        <p:spPr bwMode="auto">
          <a:xfrm>
            <a:off x="4133851" y="4863612"/>
            <a:ext cx="833803" cy="181708"/>
          </a:xfrm>
          <a:custGeom>
            <a:avLst/>
            <a:gdLst>
              <a:gd name="T0" fmla="*/ 0 w 569"/>
              <a:gd name="T1" fmla="*/ 196850 h 124"/>
              <a:gd name="T2" fmla="*/ 307975 w 569"/>
              <a:gd name="T3" fmla="*/ 0 h 124"/>
              <a:gd name="T4" fmla="*/ 903287 w 569"/>
              <a:gd name="T5" fmla="*/ 0 h 124"/>
              <a:gd name="T6" fmla="*/ 595312 w 569"/>
              <a:gd name="T7" fmla="*/ 196850 h 124"/>
              <a:gd name="T8" fmla="*/ 0 w 569"/>
              <a:gd name="T9" fmla="*/ 196850 h 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124">
                <a:moveTo>
                  <a:pt x="0" y="124"/>
                </a:moveTo>
                <a:lnTo>
                  <a:pt x="194" y="0"/>
                </a:lnTo>
                <a:lnTo>
                  <a:pt x="569" y="0"/>
                </a:lnTo>
                <a:lnTo>
                  <a:pt x="375" y="124"/>
                </a:lnTo>
                <a:lnTo>
                  <a:pt x="0" y="124"/>
                </a:lnTo>
              </a:path>
            </a:pathLst>
          </a:custGeom>
          <a:noFill/>
          <a:ln w="9525">
            <a:solidFill>
              <a:srgbClr val="221E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4" name="Line 750"/>
          <p:cNvSpPr>
            <a:spLocks noChangeShapeType="1"/>
          </p:cNvSpPr>
          <p:nvPr/>
        </p:nvSpPr>
        <p:spPr bwMode="auto">
          <a:xfrm flipV="1">
            <a:off x="4246685" y="4863612"/>
            <a:ext cx="278423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5" name="Line 751"/>
          <p:cNvSpPr>
            <a:spLocks noChangeShapeType="1"/>
          </p:cNvSpPr>
          <p:nvPr/>
        </p:nvSpPr>
        <p:spPr bwMode="auto">
          <a:xfrm flipV="1">
            <a:off x="4347797" y="4863612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6" name="Line 752"/>
          <p:cNvSpPr>
            <a:spLocks noChangeShapeType="1"/>
          </p:cNvSpPr>
          <p:nvPr/>
        </p:nvSpPr>
        <p:spPr bwMode="auto">
          <a:xfrm flipV="1">
            <a:off x="4473820" y="4863612"/>
            <a:ext cx="279888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7" name="Line 753"/>
          <p:cNvSpPr>
            <a:spLocks noChangeShapeType="1"/>
          </p:cNvSpPr>
          <p:nvPr/>
        </p:nvSpPr>
        <p:spPr bwMode="auto">
          <a:xfrm flipV="1">
            <a:off x="4580793" y="4863612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8" name="Line 754"/>
          <p:cNvSpPr>
            <a:spLocks noChangeShapeType="1"/>
          </p:cNvSpPr>
          <p:nvPr/>
        </p:nvSpPr>
        <p:spPr bwMode="auto">
          <a:xfrm flipV="1">
            <a:off x="4683370" y="4966189"/>
            <a:ext cx="279889" cy="186103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69" name="Line 755"/>
          <p:cNvSpPr>
            <a:spLocks noChangeShapeType="1"/>
          </p:cNvSpPr>
          <p:nvPr/>
        </p:nvSpPr>
        <p:spPr bwMode="auto">
          <a:xfrm flipV="1">
            <a:off x="4683370" y="5077558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0" name="Line 756"/>
          <p:cNvSpPr>
            <a:spLocks noChangeShapeType="1"/>
          </p:cNvSpPr>
          <p:nvPr/>
        </p:nvSpPr>
        <p:spPr bwMode="auto">
          <a:xfrm flipV="1">
            <a:off x="4683370" y="5184531"/>
            <a:ext cx="284285" cy="186104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1" name="Line 757"/>
          <p:cNvSpPr>
            <a:spLocks noChangeShapeType="1"/>
          </p:cNvSpPr>
          <p:nvPr/>
        </p:nvSpPr>
        <p:spPr bwMode="auto">
          <a:xfrm flipV="1">
            <a:off x="4683370" y="5295900"/>
            <a:ext cx="284285" cy="181708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2" name="Line 758"/>
          <p:cNvSpPr>
            <a:spLocks noChangeShapeType="1"/>
          </p:cNvSpPr>
          <p:nvPr/>
        </p:nvSpPr>
        <p:spPr bwMode="auto">
          <a:xfrm>
            <a:off x="4251081" y="4970585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3" name="Line 759"/>
          <p:cNvSpPr>
            <a:spLocks noChangeShapeType="1"/>
          </p:cNvSpPr>
          <p:nvPr/>
        </p:nvSpPr>
        <p:spPr bwMode="auto">
          <a:xfrm>
            <a:off x="4195397" y="5007220"/>
            <a:ext cx="548054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4" name="Line 760"/>
          <p:cNvSpPr>
            <a:spLocks noChangeShapeType="1"/>
          </p:cNvSpPr>
          <p:nvPr/>
        </p:nvSpPr>
        <p:spPr bwMode="auto">
          <a:xfrm>
            <a:off x="4362450" y="4900246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5" name="Line 761"/>
          <p:cNvSpPr>
            <a:spLocks noChangeShapeType="1"/>
          </p:cNvSpPr>
          <p:nvPr/>
        </p:nvSpPr>
        <p:spPr bwMode="auto">
          <a:xfrm>
            <a:off x="4302370" y="4932485"/>
            <a:ext cx="549520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6" name="Line 762"/>
          <p:cNvSpPr>
            <a:spLocks noChangeShapeType="1"/>
          </p:cNvSpPr>
          <p:nvPr/>
        </p:nvSpPr>
        <p:spPr bwMode="auto">
          <a:xfrm>
            <a:off x="4133850" y="5483469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7" name="Line 763"/>
          <p:cNvSpPr>
            <a:spLocks noChangeShapeType="1"/>
          </p:cNvSpPr>
          <p:nvPr/>
        </p:nvSpPr>
        <p:spPr bwMode="auto">
          <a:xfrm>
            <a:off x="4133850" y="5370636"/>
            <a:ext cx="549519" cy="1465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8" name="Line 764"/>
          <p:cNvSpPr>
            <a:spLocks noChangeShapeType="1"/>
          </p:cNvSpPr>
          <p:nvPr/>
        </p:nvSpPr>
        <p:spPr bwMode="auto">
          <a:xfrm>
            <a:off x="4133850" y="5263661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79" name="Line 765"/>
          <p:cNvSpPr>
            <a:spLocks noChangeShapeType="1"/>
          </p:cNvSpPr>
          <p:nvPr/>
        </p:nvSpPr>
        <p:spPr bwMode="auto">
          <a:xfrm>
            <a:off x="4133850" y="5152292"/>
            <a:ext cx="549519" cy="1466"/>
          </a:xfrm>
          <a:prstGeom prst="line">
            <a:avLst/>
          </a:prstGeom>
          <a:noFill/>
          <a:ln w="9525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80" name="Line 766"/>
          <p:cNvSpPr>
            <a:spLocks noChangeShapeType="1"/>
          </p:cNvSpPr>
          <p:nvPr/>
        </p:nvSpPr>
        <p:spPr bwMode="auto">
          <a:xfrm flipH="1">
            <a:off x="4412274" y="4305300"/>
            <a:ext cx="61546" cy="329712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81" name="Line 767"/>
          <p:cNvSpPr>
            <a:spLocks noChangeShapeType="1"/>
          </p:cNvSpPr>
          <p:nvPr/>
        </p:nvSpPr>
        <p:spPr bwMode="auto">
          <a:xfrm flipH="1">
            <a:off x="3861289" y="4317023"/>
            <a:ext cx="143608" cy="669681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82" name="Line 768"/>
          <p:cNvSpPr>
            <a:spLocks noChangeShapeType="1"/>
          </p:cNvSpPr>
          <p:nvPr/>
        </p:nvSpPr>
        <p:spPr bwMode="auto">
          <a:xfrm flipH="1">
            <a:off x="4752243" y="4293577"/>
            <a:ext cx="237392" cy="611066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583" name="Rectangle 769"/>
          <p:cNvSpPr>
            <a:spLocks noChangeArrowheads="1"/>
          </p:cNvSpPr>
          <p:nvPr/>
        </p:nvSpPr>
        <p:spPr bwMode="auto">
          <a:xfrm>
            <a:off x="5694485" y="4371243"/>
            <a:ext cx="1944566" cy="1145931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60584" name="Rectangle 770"/>
          <p:cNvSpPr>
            <a:spLocks noChangeArrowheads="1"/>
          </p:cNvSpPr>
          <p:nvPr/>
        </p:nvSpPr>
        <p:spPr bwMode="auto">
          <a:xfrm>
            <a:off x="5827836" y="4431323"/>
            <a:ext cx="1761392" cy="96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569" b="1">
                <a:solidFill>
                  <a:srgbClr val="000000"/>
                </a:solidFill>
              </a:rPr>
              <a:t>OLEDB Provider</a:t>
            </a:r>
          </a:p>
          <a:p>
            <a:r>
              <a:rPr lang="en-US" sz="1569" b="1">
                <a:solidFill>
                  <a:srgbClr val="000000"/>
                </a:solidFill>
              </a:rPr>
              <a:t>e.g. MS OLAP Services,</a:t>
            </a:r>
          </a:p>
          <a:p>
            <a:r>
              <a:rPr lang="en-US" sz="1569" b="1">
                <a:solidFill>
                  <a:srgbClr val="000000"/>
                </a:solidFill>
              </a:rPr>
              <a:t>SAP BW,…</a:t>
            </a:r>
            <a:endParaRPr lang="en-US" sz="2215" b="1"/>
          </a:p>
        </p:txBody>
      </p:sp>
      <p:sp>
        <p:nvSpPr>
          <p:cNvPr id="60585" name="Line 771"/>
          <p:cNvSpPr>
            <a:spLocks noChangeShapeType="1"/>
          </p:cNvSpPr>
          <p:nvPr/>
        </p:nvSpPr>
        <p:spPr bwMode="auto">
          <a:xfrm>
            <a:off x="6712928" y="3848100"/>
            <a:ext cx="8792" cy="517281"/>
          </a:xfrm>
          <a:prstGeom prst="line">
            <a:avLst/>
          </a:prstGeom>
          <a:noFill/>
          <a:ln w="4763">
            <a:solidFill>
              <a:srgbClr val="221E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653931"/>
      </p:ext>
    </p:extLst>
  </p:cSld>
  <p:clrMapOvr>
    <a:masterClrMapping/>
  </p:clrMapOvr>
  <p:transition>
    <p:wipe dir="d"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Oval 2"/>
          <p:cNvSpPr>
            <a:spLocks noChangeArrowheads="1"/>
          </p:cNvSpPr>
          <p:nvPr/>
        </p:nvSpPr>
        <p:spPr bwMode="auto">
          <a:xfrm>
            <a:off x="1852246" y="4331677"/>
            <a:ext cx="4747846" cy="1981200"/>
          </a:xfrm>
          <a:prstGeom prst="ellipse">
            <a:avLst/>
          </a:prstGeom>
          <a:solidFill>
            <a:srgbClr val="FFFF6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bg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3B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sz="2215">
              <a:solidFill>
                <a:srgbClr val="FFFF63"/>
              </a:solidFill>
            </a:endParaRP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Logical+Physical Design</a:t>
            </a:r>
          </a:p>
        </p:txBody>
      </p:sp>
      <p:grpSp>
        <p:nvGrpSpPr>
          <p:cNvPr id="62468" name="Group 4"/>
          <p:cNvGrpSpPr>
            <a:grpSpLocks/>
          </p:cNvGrpSpPr>
          <p:nvPr/>
        </p:nvGrpSpPr>
        <p:grpSpPr bwMode="auto">
          <a:xfrm>
            <a:off x="3266343" y="2092570"/>
            <a:ext cx="4500197" cy="2249366"/>
            <a:chOff x="2229" y="1248"/>
            <a:chExt cx="3071" cy="1535"/>
          </a:xfrm>
        </p:grpSpPr>
        <p:sp>
          <p:nvSpPr>
            <p:cNvPr id="62481" name="AutoShape 5"/>
            <p:cNvSpPr>
              <a:spLocks noChangeArrowheads="1"/>
            </p:cNvSpPr>
            <p:nvPr/>
          </p:nvSpPr>
          <p:spPr bwMode="auto">
            <a:xfrm>
              <a:off x="2229" y="1392"/>
              <a:ext cx="1779" cy="1391"/>
            </a:xfrm>
            <a:custGeom>
              <a:avLst/>
              <a:gdLst>
                <a:gd name="T0" fmla="*/ 1472 w 21600"/>
                <a:gd name="T1" fmla="*/ 170 h 21600"/>
                <a:gd name="T2" fmla="*/ 1028 w 21600"/>
                <a:gd name="T3" fmla="*/ 86 h 21600"/>
                <a:gd name="T4" fmla="*/ 1344 w 21600"/>
                <a:gd name="T5" fmla="*/ 285 h 21600"/>
                <a:gd name="T6" fmla="*/ 1945 w 21600"/>
                <a:gd name="T7" fmla="*/ 423 h 21600"/>
                <a:gd name="T8" fmla="*/ 1742 w 21600"/>
                <a:gd name="T9" fmla="*/ 738 h 21600"/>
                <a:gd name="T10" fmla="*/ 1338 w 21600"/>
                <a:gd name="T11" fmla="*/ 58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9 w 21600"/>
                <a:gd name="T19" fmla="*/ 3168 h 21600"/>
                <a:gd name="T20" fmla="*/ 18431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810" y="8152"/>
                  </a:moveTo>
                  <a:cubicBezTo>
                    <a:pt x="17837" y="5209"/>
                    <a:pt x="15330" y="3036"/>
                    <a:pt x="12278" y="2493"/>
                  </a:cubicBezTo>
                  <a:lnTo>
                    <a:pt x="12692" y="167"/>
                  </a:lnTo>
                  <a:cubicBezTo>
                    <a:pt x="16598" y="862"/>
                    <a:pt x="19809" y="3643"/>
                    <a:pt x="21054" y="7410"/>
                  </a:cubicBezTo>
                  <a:lnTo>
                    <a:pt x="23617" y="6563"/>
                  </a:lnTo>
                  <a:lnTo>
                    <a:pt x="21150" y="11466"/>
                  </a:lnTo>
                  <a:lnTo>
                    <a:pt x="16247" y="8999"/>
                  </a:lnTo>
                  <a:lnTo>
                    <a:pt x="18810" y="8152"/>
                  </a:lnTo>
                  <a:close/>
                </a:path>
              </a:pathLst>
            </a:custGeom>
            <a:solidFill>
              <a:srgbClr val="008000"/>
            </a:solidFill>
            <a:ln>
              <a:noFill/>
            </a:ln>
            <a:effectLst>
              <a:prstShdw prst="shdw17" dist="17961" dir="2700000">
                <a:schemeClr val="tx1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82" name="Rectangle 6"/>
            <p:cNvSpPr>
              <a:spLocks noChangeArrowheads="1"/>
            </p:cNvSpPr>
            <p:nvPr/>
          </p:nvSpPr>
          <p:spPr bwMode="auto">
            <a:xfrm>
              <a:off x="3997" y="1248"/>
              <a:ext cx="13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Requirement</a:t>
              </a:r>
            </a:p>
            <a:p>
              <a:pPr algn="ctr"/>
              <a:r>
                <a:rPr lang="en-US" sz="2215" b="1">
                  <a:solidFill>
                    <a:srgbClr val="008000"/>
                  </a:solidFill>
                </a:rPr>
                <a:t>Analysis</a:t>
              </a:r>
            </a:p>
          </p:txBody>
        </p:sp>
      </p:grpSp>
      <p:grpSp>
        <p:nvGrpSpPr>
          <p:cNvPr id="62469" name="Group 7"/>
          <p:cNvGrpSpPr>
            <a:grpSpLocks/>
          </p:cNvGrpSpPr>
          <p:nvPr/>
        </p:nvGrpSpPr>
        <p:grpSpPr bwMode="auto">
          <a:xfrm>
            <a:off x="3723543" y="2444262"/>
            <a:ext cx="5133242" cy="2406162"/>
            <a:chOff x="2541" y="1488"/>
            <a:chExt cx="3503" cy="1642"/>
          </a:xfrm>
        </p:grpSpPr>
        <p:sp>
          <p:nvSpPr>
            <p:cNvPr id="62479" name="AutoShape 8"/>
            <p:cNvSpPr>
              <a:spLocks noChangeArrowheads="1"/>
            </p:cNvSpPr>
            <p:nvPr/>
          </p:nvSpPr>
          <p:spPr bwMode="auto">
            <a:xfrm rot="5400000">
              <a:off x="2474" y="1555"/>
              <a:ext cx="1642" cy="1507"/>
            </a:xfrm>
            <a:custGeom>
              <a:avLst/>
              <a:gdLst>
                <a:gd name="T0" fmla="*/ 1101 w 21600"/>
                <a:gd name="T1" fmla="*/ 45 h 21600"/>
                <a:gd name="T2" fmla="*/ 713 w 21600"/>
                <a:gd name="T3" fmla="*/ 86 h 21600"/>
                <a:gd name="T4" fmla="*/ 1043 w 21600"/>
                <a:gd name="T5" fmla="*/ 193 h 21600"/>
                <a:gd name="T6" fmla="*/ 1588 w 21600"/>
                <a:gd name="T7" fmla="*/ 128 h 21600"/>
                <a:gd name="T8" fmla="*/ 1564 w 21600"/>
                <a:gd name="T9" fmla="*/ 505 h 21600"/>
                <a:gd name="T10" fmla="*/ 1153 w 21600"/>
                <a:gd name="T11" fmla="*/ 483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8 h 21600"/>
                <a:gd name="T20" fmla="*/ 18443 w 21600"/>
                <a:gd name="T21" fmla="*/ 18432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7192" y="5124"/>
                  </a:moveTo>
                  <a:cubicBezTo>
                    <a:pt x="15570" y="3296"/>
                    <a:pt x="13243" y="2251"/>
                    <a:pt x="10800" y="2251"/>
                  </a:cubicBezTo>
                  <a:cubicBezTo>
                    <a:pt x="10378" y="2251"/>
                    <a:pt x="9956" y="2282"/>
                    <a:pt x="9539" y="2344"/>
                  </a:cubicBezTo>
                  <a:lnTo>
                    <a:pt x="9207" y="118"/>
                  </a:lnTo>
                  <a:cubicBezTo>
                    <a:pt x="9734" y="39"/>
                    <a:pt x="10266" y="0"/>
                    <a:pt x="10800" y="0"/>
                  </a:cubicBezTo>
                  <a:cubicBezTo>
                    <a:pt x="13887" y="0"/>
                    <a:pt x="16826" y="1321"/>
                    <a:pt x="18876" y="3629"/>
                  </a:cubicBezTo>
                  <a:lnTo>
                    <a:pt x="20895" y="1836"/>
                  </a:lnTo>
                  <a:lnTo>
                    <a:pt x="20574" y="7237"/>
                  </a:lnTo>
                  <a:lnTo>
                    <a:pt x="15173" y="6916"/>
                  </a:lnTo>
                  <a:lnTo>
                    <a:pt x="17192" y="5124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>
              <a:prstShdw prst="shdw17" dist="17961" dir="2700000">
                <a:srgbClr val="993D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80" name="Rectangle 9"/>
            <p:cNvSpPr>
              <a:spLocks noChangeArrowheads="1"/>
            </p:cNvSpPr>
            <p:nvPr/>
          </p:nvSpPr>
          <p:spPr bwMode="auto">
            <a:xfrm>
              <a:off x="4171" y="2352"/>
              <a:ext cx="1873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Conceptual Design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(Implementation</a:t>
              </a:r>
            </a:p>
            <a:p>
              <a:pPr algn="ctr"/>
              <a:r>
                <a:rPr lang="en-US" sz="2215" b="1">
                  <a:solidFill>
                    <a:srgbClr val="FF6600"/>
                  </a:solidFill>
                </a:rPr>
                <a:t>Independent)</a:t>
              </a:r>
            </a:p>
          </p:txBody>
        </p:sp>
      </p:grpSp>
      <p:grpSp>
        <p:nvGrpSpPr>
          <p:cNvPr id="62470" name="Group 10"/>
          <p:cNvGrpSpPr>
            <a:grpSpLocks/>
          </p:cNvGrpSpPr>
          <p:nvPr/>
        </p:nvGrpSpPr>
        <p:grpSpPr bwMode="auto">
          <a:xfrm>
            <a:off x="524609" y="1740877"/>
            <a:ext cx="6457950" cy="3367454"/>
            <a:chOff x="358" y="1008"/>
            <a:chExt cx="4407" cy="2298"/>
          </a:xfrm>
        </p:grpSpPr>
        <p:sp>
          <p:nvSpPr>
            <p:cNvPr id="62477" name="AutoShape 11"/>
            <p:cNvSpPr>
              <a:spLocks noChangeArrowheads="1"/>
            </p:cNvSpPr>
            <p:nvPr/>
          </p:nvSpPr>
          <p:spPr bwMode="auto">
            <a:xfrm rot="-5400000">
              <a:off x="2320" y="861"/>
              <a:ext cx="2250" cy="2640"/>
            </a:xfrm>
            <a:custGeom>
              <a:avLst/>
              <a:gdLst>
                <a:gd name="T0" fmla="*/ 1843 w 21600"/>
                <a:gd name="T1" fmla="*/ 304 h 21600"/>
                <a:gd name="T2" fmla="*/ 1422 w 21600"/>
                <a:gd name="T3" fmla="*/ 150 h 21600"/>
                <a:gd name="T4" fmla="*/ 1734 w 21600"/>
                <a:gd name="T5" fmla="*/ 457 h 21600"/>
                <a:gd name="T6" fmla="*/ 2375 w 21600"/>
                <a:gd name="T7" fmla="*/ 563 h 21600"/>
                <a:gd name="T8" fmla="*/ 2217 w 21600"/>
                <a:gd name="T9" fmla="*/ 1142 h 21600"/>
                <a:gd name="T10" fmla="*/ 1724 w 21600"/>
                <a:gd name="T11" fmla="*/ 95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8 w 21600"/>
                <a:gd name="T19" fmla="*/ 3166 h 21600"/>
                <a:gd name="T20" fmla="*/ 18442 w 21600"/>
                <a:gd name="T21" fmla="*/ 18434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949" y="6594"/>
                  </a:moveTo>
                  <a:cubicBezTo>
                    <a:pt x="17806" y="4378"/>
                    <a:pt x="15809" y="2723"/>
                    <a:pt x="13419" y="2011"/>
                  </a:cubicBezTo>
                  <a:lnTo>
                    <a:pt x="13884" y="449"/>
                  </a:lnTo>
                  <a:cubicBezTo>
                    <a:pt x="16699" y="1288"/>
                    <a:pt x="19050" y="3237"/>
                    <a:pt x="20397" y="5847"/>
                  </a:cubicBezTo>
                  <a:lnTo>
                    <a:pt x="22796" y="4608"/>
                  </a:lnTo>
                  <a:lnTo>
                    <a:pt x="21285" y="9343"/>
                  </a:lnTo>
                  <a:lnTo>
                    <a:pt x="16550" y="7832"/>
                  </a:lnTo>
                  <a:lnTo>
                    <a:pt x="18949" y="659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>
              <a:prstShdw prst="shdw17" dist="17961" dir="2700000">
                <a:srgbClr val="7A0000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78" name="Rectangle 12"/>
            <p:cNvSpPr>
              <a:spLocks noChangeArrowheads="1"/>
            </p:cNvSpPr>
            <p:nvPr/>
          </p:nvSpPr>
          <p:spPr bwMode="auto">
            <a:xfrm>
              <a:off x="358" y="1008"/>
              <a:ext cx="1475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CC0000"/>
                  </a:solidFill>
                </a:rPr>
                <a:t>Using the Data</a:t>
              </a:r>
              <a:br>
                <a:rPr lang="en-US" sz="2215" b="1">
                  <a:solidFill>
                    <a:srgbClr val="CC0000"/>
                  </a:solidFill>
                </a:rPr>
              </a:br>
              <a:r>
                <a:rPr lang="en-US" sz="2215" b="1">
                  <a:solidFill>
                    <a:srgbClr val="CC0000"/>
                  </a:solidFill>
                </a:rPr>
                <a:t>Warehouse</a:t>
              </a:r>
              <a:endParaRPr lang="en-US" sz="2215" b="1">
                <a:solidFill>
                  <a:srgbClr val="000066"/>
                </a:solidFill>
              </a:endParaRPr>
            </a:p>
          </p:txBody>
        </p:sp>
      </p:grpSp>
      <p:grpSp>
        <p:nvGrpSpPr>
          <p:cNvPr id="62471" name="Group 13"/>
          <p:cNvGrpSpPr>
            <a:grpSpLocks/>
          </p:cNvGrpSpPr>
          <p:nvPr/>
        </p:nvGrpSpPr>
        <p:grpSpPr bwMode="auto">
          <a:xfrm>
            <a:off x="2469175" y="2584938"/>
            <a:ext cx="3667858" cy="3370385"/>
            <a:chOff x="1685" y="1584"/>
            <a:chExt cx="2503" cy="2300"/>
          </a:xfrm>
        </p:grpSpPr>
        <p:sp>
          <p:nvSpPr>
            <p:cNvPr id="62475" name="Rectangle 14"/>
            <p:cNvSpPr>
              <a:spLocks noChangeArrowheads="1"/>
            </p:cNvSpPr>
            <p:nvPr/>
          </p:nvSpPr>
          <p:spPr bwMode="auto">
            <a:xfrm>
              <a:off x="1685" y="3360"/>
              <a:ext cx="2503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Logical + Physical Design</a:t>
              </a:r>
            </a:p>
            <a:p>
              <a:pPr algn="ctr"/>
              <a:r>
                <a:rPr lang="en-US" sz="2215" b="1">
                  <a:solidFill>
                    <a:srgbClr val="FF33CC"/>
                  </a:solidFill>
                </a:rPr>
                <a:t>(tool specific)</a:t>
              </a:r>
            </a:p>
          </p:txBody>
        </p:sp>
        <p:sp>
          <p:nvSpPr>
            <p:cNvPr id="62476" name="AutoShape 15"/>
            <p:cNvSpPr>
              <a:spLocks noChangeArrowheads="1"/>
            </p:cNvSpPr>
            <p:nvPr/>
          </p:nvSpPr>
          <p:spPr bwMode="auto">
            <a:xfrm rot="5400000">
              <a:off x="2266" y="1547"/>
              <a:ext cx="1642" cy="1715"/>
            </a:xfrm>
            <a:custGeom>
              <a:avLst/>
              <a:gdLst>
                <a:gd name="T0" fmla="*/ 1642 w 21600"/>
                <a:gd name="T1" fmla="*/ 885 h 21600"/>
                <a:gd name="T2" fmla="*/ 1466 w 21600"/>
                <a:gd name="T3" fmla="*/ 474 h 21600"/>
                <a:gd name="T4" fmla="*/ 1485 w 21600"/>
                <a:gd name="T5" fmla="*/ 880 h 21600"/>
                <a:gd name="T6" fmla="*/ 1679 w 21600"/>
                <a:gd name="T7" fmla="*/ 1446 h 21600"/>
                <a:gd name="T8" fmla="*/ 1286 w 21600"/>
                <a:gd name="T9" fmla="*/ 1531 h 21600"/>
                <a:gd name="T10" fmla="*/ 1204 w 21600"/>
                <a:gd name="T11" fmla="*/ 1121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7 w 21600"/>
                <a:gd name="T19" fmla="*/ 3161 h 21600"/>
                <a:gd name="T20" fmla="*/ 18443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99" y="15595"/>
                  </a:moveTo>
                  <a:cubicBezTo>
                    <a:pt x="19035" y="14171"/>
                    <a:pt x="19534" y="12504"/>
                    <a:pt x="19534" y="10800"/>
                  </a:cubicBezTo>
                  <a:cubicBezTo>
                    <a:pt x="19534" y="9287"/>
                    <a:pt x="19141" y="7800"/>
                    <a:pt x="18393" y="6485"/>
                  </a:cubicBezTo>
                  <a:lnTo>
                    <a:pt x="20189" y="5464"/>
                  </a:lnTo>
                  <a:cubicBezTo>
                    <a:pt x="21114" y="7090"/>
                    <a:pt x="21600" y="8929"/>
                    <a:pt x="21600" y="10800"/>
                  </a:cubicBezTo>
                  <a:cubicBezTo>
                    <a:pt x="21600" y="12907"/>
                    <a:pt x="20983" y="14968"/>
                    <a:pt x="19826" y="16730"/>
                  </a:cubicBezTo>
                  <a:lnTo>
                    <a:pt x="22082" y="18212"/>
                  </a:lnTo>
                  <a:lnTo>
                    <a:pt x="16913" y="19281"/>
                  </a:lnTo>
                  <a:lnTo>
                    <a:pt x="15843" y="14113"/>
                  </a:lnTo>
                  <a:lnTo>
                    <a:pt x="18099" y="15595"/>
                  </a:lnTo>
                  <a:close/>
                </a:path>
              </a:pathLst>
            </a:custGeom>
            <a:solidFill>
              <a:srgbClr val="FF33CC"/>
            </a:solidFill>
            <a:ln>
              <a:noFill/>
            </a:ln>
            <a:effectLst>
              <a:prstShdw prst="shdw17" dist="17961" dir="2700000">
                <a:srgbClr val="991F7A"/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2472" name="Group 16"/>
          <p:cNvGrpSpPr>
            <a:grpSpLocks/>
          </p:cNvGrpSpPr>
          <p:nvPr/>
        </p:nvGrpSpPr>
        <p:grpSpPr bwMode="auto">
          <a:xfrm>
            <a:off x="381001" y="2586405"/>
            <a:ext cx="5244611" cy="2406162"/>
            <a:chOff x="260" y="1585"/>
            <a:chExt cx="3579" cy="1642"/>
          </a:xfrm>
        </p:grpSpPr>
        <p:sp>
          <p:nvSpPr>
            <p:cNvPr id="62473" name="Rectangle 17"/>
            <p:cNvSpPr>
              <a:spLocks noChangeArrowheads="1"/>
            </p:cNvSpPr>
            <p:nvPr/>
          </p:nvSpPr>
          <p:spPr bwMode="auto">
            <a:xfrm>
              <a:off x="260" y="2448"/>
              <a:ext cx="155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4992" tIns="42497" rIns="84992" bIns="42497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2215" b="1">
                  <a:solidFill>
                    <a:srgbClr val="0066FF"/>
                  </a:solidFill>
                </a:rPr>
                <a:t>Implementation</a:t>
              </a:r>
            </a:p>
          </p:txBody>
        </p:sp>
        <p:sp>
          <p:nvSpPr>
            <p:cNvPr id="341010" name="AutoShape 18"/>
            <p:cNvSpPr>
              <a:spLocks noChangeArrowheads="1"/>
            </p:cNvSpPr>
            <p:nvPr/>
          </p:nvSpPr>
          <p:spPr bwMode="auto">
            <a:xfrm rot="5400000">
              <a:off x="2161" y="1548"/>
              <a:ext cx="1642" cy="1715"/>
            </a:xfrm>
            <a:custGeom>
              <a:avLst/>
              <a:gdLst>
                <a:gd name="G0" fmla="+- 6892099 0 0"/>
                <a:gd name="G1" fmla="+- 3747240 0 0"/>
                <a:gd name="G2" fmla="+- 6892099 0 3747240"/>
                <a:gd name="G3" fmla="+- 10800 0 0"/>
                <a:gd name="G4" fmla="+- 0 0 6892099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149 0 0"/>
                <a:gd name="G9" fmla="+- 0 0 3747240"/>
                <a:gd name="G10" fmla="+- 8149 0 2700"/>
                <a:gd name="G11" fmla="cos G10 6892099"/>
                <a:gd name="G12" fmla="sin G10 6892099"/>
                <a:gd name="G13" fmla="cos 13500 6892099"/>
                <a:gd name="G14" fmla="sin 13500 6892099"/>
                <a:gd name="G15" fmla="+- G11 10800 0"/>
                <a:gd name="G16" fmla="+- G12 10800 0"/>
                <a:gd name="G17" fmla="+- G13 10800 0"/>
                <a:gd name="G18" fmla="+- G14 10800 0"/>
                <a:gd name="G19" fmla="*/ 8149 1 2"/>
                <a:gd name="G20" fmla="+- G19 5400 0"/>
                <a:gd name="G21" fmla="cos G20 6892099"/>
                <a:gd name="G22" fmla="sin G20 6892099"/>
                <a:gd name="G23" fmla="+- G21 10800 0"/>
                <a:gd name="G24" fmla="+- G12 G23 G22"/>
                <a:gd name="G25" fmla="+- G22 G23 G11"/>
                <a:gd name="G26" fmla="cos 10800 6892099"/>
                <a:gd name="G27" fmla="sin 10800 6892099"/>
                <a:gd name="G28" fmla="cos 8149 6892099"/>
                <a:gd name="G29" fmla="sin 8149 6892099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3747240"/>
                <a:gd name="G36" fmla="sin G34 3747240"/>
                <a:gd name="G37" fmla="+/ 3747240 6892099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149 G39"/>
                <a:gd name="G43" fmla="sin 81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2457 w 21600"/>
                <a:gd name="T5" fmla="*/ 21472 h 21600"/>
                <a:gd name="T6" fmla="*/ 15935 w 21600"/>
                <a:gd name="T7" fmla="*/ 18762 h 21600"/>
                <a:gd name="T8" fmla="*/ 12050 w 21600"/>
                <a:gd name="T9" fmla="*/ 18852 h 21600"/>
                <a:gd name="T10" fmla="*/ 7268 w 21600"/>
                <a:gd name="T11" fmla="*/ 23829 h 21600"/>
                <a:gd name="T12" fmla="*/ 4435 w 21600"/>
                <a:gd name="T13" fmla="*/ 18892 h 21600"/>
                <a:gd name="T14" fmla="*/ 9374 w 21600"/>
                <a:gd name="T15" fmla="*/ 160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68" y="18665"/>
                  </a:moveTo>
                  <a:cubicBezTo>
                    <a:pt x="9363" y="18853"/>
                    <a:pt x="10079" y="18949"/>
                    <a:pt x="10800" y="18949"/>
                  </a:cubicBezTo>
                  <a:cubicBezTo>
                    <a:pt x="12366" y="18949"/>
                    <a:pt x="13900" y="18497"/>
                    <a:pt x="15216" y="17648"/>
                  </a:cubicBezTo>
                  <a:lnTo>
                    <a:pt x="16653" y="19875"/>
                  </a:lnTo>
                  <a:cubicBezTo>
                    <a:pt x="14908" y="21001"/>
                    <a:pt x="12876" y="21600"/>
                    <a:pt x="10800" y="21600"/>
                  </a:cubicBezTo>
                  <a:cubicBezTo>
                    <a:pt x="9845" y="21600"/>
                    <a:pt x="8895" y="21473"/>
                    <a:pt x="7974" y="21223"/>
                  </a:cubicBezTo>
                  <a:lnTo>
                    <a:pt x="7268" y="23829"/>
                  </a:lnTo>
                  <a:lnTo>
                    <a:pt x="4435" y="18892"/>
                  </a:lnTo>
                  <a:lnTo>
                    <a:pt x="9374" y="16059"/>
                  </a:lnTo>
                  <a:lnTo>
                    <a:pt x="8668" y="1866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>
              <a:prstShdw prst="shdw17" dist="17961" dir="2700000">
                <a:schemeClr val="hlink">
                  <a:gamma/>
                  <a:shade val="60000"/>
                  <a:invGamma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rot="10800000" vert="eaVert" wrap="none" anchor="ctr"/>
            <a:lstStyle/>
            <a:p>
              <a:pPr algn="ctr"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29945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0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994" grpId="0" animBg="1" autoUpdateAnimBg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Practical Demonstration</a:t>
            </a:r>
          </a:p>
        </p:txBody>
      </p:sp>
    </p:spTree>
    <p:extLst>
      <p:ext uri="{BB962C8B-B14F-4D97-AF65-F5344CB8AC3E}">
        <p14:creationId xmlns:p14="http://schemas.microsoft.com/office/powerpoint/2010/main" val="3309669833"/>
      </p:ext>
    </p:extLst>
  </p:cSld>
  <p:clrMapOvr>
    <a:masterClrMapping/>
  </p:clrMapOvr>
  <p:transition>
    <p:wipe dir="d"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Summary and Conclusions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123" y="1462454"/>
            <a:ext cx="8862646" cy="4583723"/>
          </a:xfrm>
        </p:spPr>
        <p:txBody>
          <a:bodyPr/>
          <a:lstStyle/>
          <a:p>
            <a:pPr eaLnBrk="1" hangingPunct="1"/>
            <a:r>
              <a:rPr lang="en-US" smtClean="0"/>
              <a:t>Multidimensional modeling is performed on different levels</a:t>
            </a:r>
          </a:p>
          <a:p>
            <a:pPr lvl="1" eaLnBrk="1" hangingPunct="1"/>
            <a:r>
              <a:rPr lang="en-US" smtClean="0"/>
              <a:t>conceptual model (tool independent level) following requirement analysis</a:t>
            </a:r>
          </a:p>
          <a:p>
            <a:pPr lvl="1" eaLnBrk="1" hangingPunct="1"/>
            <a:r>
              <a:rPr lang="en-US" smtClean="0"/>
              <a:t>logical and physical design before implementation</a:t>
            </a:r>
          </a:p>
          <a:p>
            <a:pPr eaLnBrk="1" hangingPunct="1"/>
            <a:r>
              <a:rPr lang="en-US" smtClean="0"/>
              <a:t>Distinction between two types of data</a:t>
            </a:r>
          </a:p>
          <a:p>
            <a:pPr lvl="1" eaLnBrk="1" hangingPunct="1"/>
            <a:r>
              <a:rPr lang="en-US" smtClean="0"/>
              <a:t>quantifying data: measures, cells of the cube, fact table</a:t>
            </a:r>
          </a:p>
          <a:p>
            <a:pPr lvl="1" eaLnBrk="1" hangingPunct="1"/>
            <a:r>
              <a:rPr lang="en-US" smtClean="0"/>
              <a:t>qualifying data: properties, dimensions, dimension tables</a:t>
            </a:r>
          </a:p>
          <a:p>
            <a:pPr eaLnBrk="1" hangingPunct="1"/>
            <a:r>
              <a:rPr lang="en-US" smtClean="0"/>
              <a:t>Hierarchical structures of dimensions can be complex</a:t>
            </a:r>
          </a:p>
          <a:p>
            <a:pPr eaLnBrk="1" hangingPunct="1"/>
            <a:r>
              <a:rPr lang="en-US" smtClean="0"/>
              <a:t>ME/R notation can be used to document conceptual models</a:t>
            </a:r>
          </a:p>
          <a:p>
            <a:pPr eaLnBrk="1" hangingPunct="1"/>
            <a:r>
              <a:rPr lang="en-US" smtClean="0"/>
              <a:t>Several ways to map an MD model to a relational DB</a:t>
            </a:r>
          </a:p>
        </p:txBody>
      </p:sp>
    </p:spTree>
    <p:extLst>
      <p:ext uri="{BB962C8B-B14F-4D97-AF65-F5344CB8AC3E}">
        <p14:creationId xmlns:p14="http://schemas.microsoft.com/office/powerpoint/2010/main" val="2578190991"/>
      </p:ext>
    </p:extLst>
  </p:cSld>
  <p:clrMapOvr>
    <a:masterClrMapping/>
  </p:clrMapOvr>
  <p:transition>
    <p:wipe dir="d"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5090" name="Group 2"/>
          <p:cNvGrpSpPr>
            <a:grpSpLocks/>
          </p:cNvGrpSpPr>
          <p:nvPr/>
        </p:nvGrpSpPr>
        <p:grpSpPr bwMode="auto">
          <a:xfrm>
            <a:off x="334490" y="1811215"/>
            <a:ext cx="1889582" cy="3368920"/>
            <a:chOff x="211" y="1056"/>
            <a:chExt cx="1190" cy="2299"/>
          </a:xfrm>
        </p:grpSpPr>
        <p:grpSp>
          <p:nvGrpSpPr>
            <p:cNvPr id="68763" name="Group 3"/>
            <p:cNvGrpSpPr>
              <a:grpSpLocks/>
            </p:cNvGrpSpPr>
            <p:nvPr/>
          </p:nvGrpSpPr>
          <p:grpSpPr bwMode="auto">
            <a:xfrm>
              <a:off x="211" y="1056"/>
              <a:ext cx="1190" cy="2299"/>
              <a:chOff x="211" y="1056"/>
              <a:chExt cx="1190" cy="2299"/>
            </a:xfrm>
          </p:grpSpPr>
          <p:sp>
            <p:nvSpPr>
              <p:cNvPr id="68766" name="Rectangle 4"/>
              <p:cNvSpPr>
                <a:spLocks noChangeArrowheads="1"/>
              </p:cNvSpPr>
              <p:nvPr/>
            </p:nvSpPr>
            <p:spPr bwMode="auto">
              <a:xfrm>
                <a:off x="1152" y="1056"/>
                <a:ext cx="192" cy="1776"/>
              </a:xfrm>
              <a:prstGeom prst="rect">
                <a:avLst/>
              </a:prstGeom>
              <a:solidFill>
                <a:srgbClr val="FF66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993D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67" name="Text Box 5"/>
              <p:cNvSpPr txBox="1">
                <a:spLocks noChangeArrowheads="1"/>
              </p:cNvSpPr>
              <p:nvPr/>
            </p:nvSpPr>
            <p:spPr bwMode="auto">
              <a:xfrm>
                <a:off x="211" y="3117"/>
                <a:ext cx="1190" cy="2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hlink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3D3D99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de-DE" sz="1662"/>
                  <a:t>Result Granularity</a:t>
                </a:r>
              </a:p>
            </p:txBody>
          </p:sp>
          <p:sp>
            <p:nvSpPr>
              <p:cNvPr id="68768" name="Line 6"/>
              <p:cNvSpPr>
                <a:spLocks noChangeShapeType="1"/>
              </p:cNvSpPr>
              <p:nvPr/>
            </p:nvSpPr>
            <p:spPr bwMode="auto">
              <a:xfrm flipV="1">
                <a:off x="864" y="2832"/>
                <a:ext cx="288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8764" name="Text Box 7"/>
            <p:cNvSpPr txBox="1">
              <a:spLocks noChangeArrowheads="1"/>
            </p:cNvSpPr>
            <p:nvPr/>
          </p:nvSpPr>
          <p:spPr bwMode="auto">
            <a:xfrm>
              <a:off x="1155" y="1629"/>
              <a:ext cx="206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A</a:t>
              </a:r>
            </a:p>
          </p:txBody>
        </p:sp>
        <p:sp>
          <p:nvSpPr>
            <p:cNvPr id="68765" name="Text Box 8"/>
            <p:cNvSpPr txBox="1">
              <a:spLocks noChangeArrowheads="1"/>
            </p:cNvSpPr>
            <p:nvPr/>
          </p:nvSpPr>
          <p:spPr bwMode="auto">
            <a:xfrm>
              <a:off x="1155" y="1974"/>
              <a:ext cx="206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B</a:t>
              </a:r>
            </a:p>
          </p:txBody>
        </p:sp>
      </p:grpSp>
      <p:grpSp>
        <p:nvGrpSpPr>
          <p:cNvPr id="345097" name="Group 9"/>
          <p:cNvGrpSpPr>
            <a:grpSpLocks/>
          </p:cNvGrpSpPr>
          <p:nvPr/>
        </p:nvGrpSpPr>
        <p:grpSpPr bwMode="auto">
          <a:xfrm>
            <a:off x="685800" y="1740877"/>
            <a:ext cx="1981200" cy="2532185"/>
            <a:chOff x="432" y="1008"/>
            <a:chExt cx="1248" cy="1728"/>
          </a:xfrm>
        </p:grpSpPr>
        <p:sp>
          <p:nvSpPr>
            <p:cNvPr id="68716" name="Line 10"/>
            <p:cNvSpPr>
              <a:spLocks noChangeShapeType="1"/>
            </p:cNvSpPr>
            <p:nvPr/>
          </p:nvSpPr>
          <p:spPr bwMode="auto">
            <a:xfrm flipH="1" flipV="1">
              <a:off x="480" y="1872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17" name="Line 11"/>
            <p:cNvSpPr>
              <a:spLocks noChangeShapeType="1"/>
            </p:cNvSpPr>
            <p:nvPr/>
          </p:nvSpPr>
          <p:spPr bwMode="auto">
            <a:xfrm flipH="1">
              <a:off x="480" y="1344"/>
              <a:ext cx="384" cy="5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18" name="Line 12"/>
            <p:cNvSpPr>
              <a:spLocks noChangeShapeType="1"/>
            </p:cNvSpPr>
            <p:nvPr/>
          </p:nvSpPr>
          <p:spPr bwMode="auto">
            <a:xfrm flipH="1" flipV="1">
              <a:off x="480" y="1872"/>
              <a:ext cx="384" cy="5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19" name="Line 13"/>
            <p:cNvSpPr>
              <a:spLocks noChangeShapeType="1"/>
            </p:cNvSpPr>
            <p:nvPr/>
          </p:nvSpPr>
          <p:spPr bwMode="auto">
            <a:xfrm flipH="1" flipV="1">
              <a:off x="864" y="1296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20" name="Line 14"/>
            <p:cNvSpPr>
              <a:spLocks noChangeShapeType="1"/>
            </p:cNvSpPr>
            <p:nvPr/>
          </p:nvSpPr>
          <p:spPr bwMode="auto">
            <a:xfrm flipH="1">
              <a:off x="864" y="1152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21" name="Line 15"/>
            <p:cNvSpPr>
              <a:spLocks noChangeShapeType="1"/>
            </p:cNvSpPr>
            <p:nvPr/>
          </p:nvSpPr>
          <p:spPr bwMode="auto">
            <a:xfrm flipH="1" flipV="1">
              <a:off x="864" y="2016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22" name="Line 16"/>
            <p:cNvSpPr>
              <a:spLocks noChangeShapeType="1"/>
            </p:cNvSpPr>
            <p:nvPr/>
          </p:nvSpPr>
          <p:spPr bwMode="auto">
            <a:xfrm flipH="1">
              <a:off x="864" y="1872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23" name="Line 17"/>
            <p:cNvSpPr>
              <a:spLocks noChangeShapeType="1"/>
            </p:cNvSpPr>
            <p:nvPr/>
          </p:nvSpPr>
          <p:spPr bwMode="auto">
            <a:xfrm flipH="1" flipV="1">
              <a:off x="864" y="2400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8724" name="Group 18"/>
            <p:cNvGrpSpPr>
              <a:grpSpLocks/>
            </p:cNvGrpSpPr>
            <p:nvPr/>
          </p:nvGrpSpPr>
          <p:grpSpPr bwMode="auto">
            <a:xfrm>
              <a:off x="1248" y="1056"/>
              <a:ext cx="384" cy="192"/>
              <a:chOff x="1248" y="1056"/>
              <a:chExt cx="384" cy="192"/>
            </a:xfrm>
          </p:grpSpPr>
          <p:sp>
            <p:nvSpPr>
              <p:cNvPr id="68761" name="Line 19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62" name="Line 20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725" name="Group 21"/>
            <p:cNvGrpSpPr>
              <a:grpSpLocks/>
            </p:cNvGrpSpPr>
            <p:nvPr/>
          </p:nvGrpSpPr>
          <p:grpSpPr bwMode="auto">
            <a:xfrm>
              <a:off x="1248" y="1416"/>
              <a:ext cx="384" cy="192"/>
              <a:chOff x="1248" y="1056"/>
              <a:chExt cx="384" cy="192"/>
            </a:xfrm>
          </p:grpSpPr>
          <p:sp>
            <p:nvSpPr>
              <p:cNvPr id="68759" name="Line 22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60" name="Line 23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726" name="Group 24"/>
            <p:cNvGrpSpPr>
              <a:grpSpLocks/>
            </p:cNvGrpSpPr>
            <p:nvPr/>
          </p:nvGrpSpPr>
          <p:grpSpPr bwMode="auto">
            <a:xfrm>
              <a:off x="1248" y="1776"/>
              <a:ext cx="384" cy="192"/>
              <a:chOff x="1248" y="1056"/>
              <a:chExt cx="384" cy="192"/>
            </a:xfrm>
          </p:grpSpPr>
          <p:sp>
            <p:nvSpPr>
              <p:cNvPr id="68757" name="Line 25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58" name="Line 26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727" name="Group 27"/>
            <p:cNvGrpSpPr>
              <a:grpSpLocks/>
            </p:cNvGrpSpPr>
            <p:nvPr/>
          </p:nvGrpSpPr>
          <p:grpSpPr bwMode="auto">
            <a:xfrm>
              <a:off x="1248" y="2136"/>
              <a:ext cx="384" cy="192"/>
              <a:chOff x="1248" y="1056"/>
              <a:chExt cx="384" cy="192"/>
            </a:xfrm>
          </p:grpSpPr>
          <p:sp>
            <p:nvSpPr>
              <p:cNvPr id="68755" name="Line 28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56" name="Line 29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728" name="Group 30"/>
            <p:cNvGrpSpPr>
              <a:grpSpLocks/>
            </p:cNvGrpSpPr>
            <p:nvPr/>
          </p:nvGrpSpPr>
          <p:grpSpPr bwMode="auto">
            <a:xfrm>
              <a:off x="1248" y="2496"/>
              <a:ext cx="384" cy="192"/>
              <a:chOff x="1248" y="2496"/>
              <a:chExt cx="384" cy="192"/>
            </a:xfrm>
          </p:grpSpPr>
          <p:sp>
            <p:nvSpPr>
              <p:cNvPr id="68753" name="Line 31"/>
              <p:cNvSpPr>
                <a:spLocks noChangeShapeType="1"/>
              </p:cNvSpPr>
              <p:nvPr/>
            </p:nvSpPr>
            <p:spPr bwMode="auto">
              <a:xfrm flipH="1" flipV="1">
                <a:off x="1248" y="259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54" name="Line 32"/>
              <p:cNvSpPr>
                <a:spLocks noChangeShapeType="1"/>
              </p:cNvSpPr>
              <p:nvPr/>
            </p:nvSpPr>
            <p:spPr bwMode="auto">
              <a:xfrm flipH="1">
                <a:off x="1248" y="249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729" name="Group 33"/>
            <p:cNvGrpSpPr>
              <a:grpSpLocks/>
            </p:cNvGrpSpPr>
            <p:nvPr/>
          </p:nvGrpSpPr>
          <p:grpSpPr bwMode="auto">
            <a:xfrm>
              <a:off x="1584" y="2458"/>
              <a:ext cx="96" cy="278"/>
              <a:chOff x="1584" y="2458"/>
              <a:chExt cx="96" cy="278"/>
            </a:xfrm>
          </p:grpSpPr>
          <p:sp>
            <p:nvSpPr>
              <p:cNvPr id="68751" name="Oval 34"/>
              <p:cNvSpPr>
                <a:spLocks noChangeArrowheads="1"/>
              </p:cNvSpPr>
              <p:nvPr/>
            </p:nvSpPr>
            <p:spPr bwMode="auto">
              <a:xfrm>
                <a:off x="1584" y="264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52" name="Oval 35"/>
              <p:cNvSpPr>
                <a:spLocks noChangeArrowheads="1"/>
              </p:cNvSpPr>
              <p:nvPr/>
            </p:nvSpPr>
            <p:spPr bwMode="auto">
              <a:xfrm>
                <a:off x="1584" y="24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68730" name="Group 36"/>
            <p:cNvGrpSpPr>
              <a:grpSpLocks/>
            </p:cNvGrpSpPr>
            <p:nvPr/>
          </p:nvGrpSpPr>
          <p:grpSpPr bwMode="auto">
            <a:xfrm>
              <a:off x="1584" y="1733"/>
              <a:ext cx="96" cy="640"/>
              <a:chOff x="1584" y="1733"/>
              <a:chExt cx="96" cy="640"/>
            </a:xfrm>
          </p:grpSpPr>
          <p:sp>
            <p:nvSpPr>
              <p:cNvPr id="68747" name="Oval 37"/>
              <p:cNvSpPr>
                <a:spLocks noChangeArrowheads="1"/>
              </p:cNvSpPr>
              <p:nvPr/>
            </p:nvSpPr>
            <p:spPr bwMode="auto">
              <a:xfrm>
                <a:off x="1584" y="2277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48" name="Oval 38"/>
              <p:cNvSpPr>
                <a:spLocks noChangeArrowheads="1"/>
              </p:cNvSpPr>
              <p:nvPr/>
            </p:nvSpPr>
            <p:spPr bwMode="auto">
              <a:xfrm>
                <a:off x="1584" y="209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49" name="Oval 39"/>
              <p:cNvSpPr>
                <a:spLocks noChangeArrowheads="1"/>
              </p:cNvSpPr>
              <p:nvPr/>
            </p:nvSpPr>
            <p:spPr bwMode="auto">
              <a:xfrm>
                <a:off x="1584" y="191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50" name="Oval 40"/>
              <p:cNvSpPr>
                <a:spLocks noChangeArrowheads="1"/>
              </p:cNvSpPr>
              <p:nvPr/>
            </p:nvSpPr>
            <p:spPr bwMode="auto">
              <a:xfrm>
                <a:off x="1584" y="1733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731" name="Oval 41"/>
            <p:cNvSpPr>
              <a:spLocks noChangeArrowheads="1"/>
            </p:cNvSpPr>
            <p:nvPr/>
          </p:nvSpPr>
          <p:spPr bwMode="auto">
            <a:xfrm>
              <a:off x="1584" y="1552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732" name="Oval 42"/>
            <p:cNvSpPr>
              <a:spLocks noChangeArrowheads="1"/>
            </p:cNvSpPr>
            <p:nvPr/>
          </p:nvSpPr>
          <p:spPr bwMode="auto">
            <a:xfrm>
              <a:off x="1584" y="1370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68733" name="Group 43"/>
            <p:cNvGrpSpPr>
              <a:grpSpLocks/>
            </p:cNvGrpSpPr>
            <p:nvPr/>
          </p:nvGrpSpPr>
          <p:grpSpPr bwMode="auto">
            <a:xfrm>
              <a:off x="1584" y="1008"/>
              <a:ext cx="96" cy="277"/>
              <a:chOff x="1584" y="1008"/>
              <a:chExt cx="96" cy="277"/>
            </a:xfrm>
          </p:grpSpPr>
          <p:sp>
            <p:nvSpPr>
              <p:cNvPr id="68745" name="Oval 44"/>
              <p:cNvSpPr>
                <a:spLocks noChangeArrowheads="1"/>
              </p:cNvSpPr>
              <p:nvPr/>
            </p:nvSpPr>
            <p:spPr bwMode="auto">
              <a:xfrm>
                <a:off x="1584" y="1189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46" name="Oval 45"/>
              <p:cNvSpPr>
                <a:spLocks noChangeArrowheads="1"/>
              </p:cNvSpPr>
              <p:nvPr/>
            </p:nvSpPr>
            <p:spPr bwMode="auto">
              <a:xfrm>
                <a:off x="1584" y="100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68734" name="Group 46"/>
            <p:cNvGrpSpPr>
              <a:grpSpLocks/>
            </p:cNvGrpSpPr>
            <p:nvPr/>
          </p:nvGrpSpPr>
          <p:grpSpPr bwMode="auto">
            <a:xfrm>
              <a:off x="1200" y="2186"/>
              <a:ext cx="96" cy="459"/>
              <a:chOff x="1200" y="2186"/>
              <a:chExt cx="96" cy="459"/>
            </a:xfrm>
          </p:grpSpPr>
          <p:sp>
            <p:nvSpPr>
              <p:cNvPr id="68743" name="Oval 47"/>
              <p:cNvSpPr>
                <a:spLocks noChangeArrowheads="1"/>
              </p:cNvSpPr>
              <p:nvPr/>
            </p:nvSpPr>
            <p:spPr bwMode="auto">
              <a:xfrm>
                <a:off x="1200" y="2549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44" name="Oval 48"/>
              <p:cNvSpPr>
                <a:spLocks noChangeArrowheads="1"/>
              </p:cNvSpPr>
              <p:nvPr/>
            </p:nvSpPr>
            <p:spPr bwMode="auto">
              <a:xfrm>
                <a:off x="1200" y="218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735" name="Oval 49"/>
            <p:cNvSpPr>
              <a:spLocks noChangeArrowheads="1"/>
            </p:cNvSpPr>
            <p:nvPr/>
          </p:nvSpPr>
          <p:spPr bwMode="auto">
            <a:xfrm>
              <a:off x="1200" y="1824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68736" name="Group 50"/>
            <p:cNvGrpSpPr>
              <a:grpSpLocks/>
            </p:cNvGrpSpPr>
            <p:nvPr/>
          </p:nvGrpSpPr>
          <p:grpSpPr bwMode="auto">
            <a:xfrm>
              <a:off x="1200" y="1104"/>
              <a:ext cx="96" cy="458"/>
              <a:chOff x="1200" y="1099"/>
              <a:chExt cx="96" cy="458"/>
            </a:xfrm>
          </p:grpSpPr>
          <p:sp>
            <p:nvSpPr>
              <p:cNvPr id="68741" name="Oval 51"/>
              <p:cNvSpPr>
                <a:spLocks noChangeArrowheads="1"/>
              </p:cNvSpPr>
              <p:nvPr/>
            </p:nvSpPr>
            <p:spPr bwMode="auto">
              <a:xfrm>
                <a:off x="1200" y="1461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742" name="Oval 52"/>
              <p:cNvSpPr>
                <a:spLocks noChangeArrowheads="1"/>
              </p:cNvSpPr>
              <p:nvPr/>
            </p:nvSpPr>
            <p:spPr bwMode="auto">
              <a:xfrm>
                <a:off x="1200" y="1099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737" name="Oval 53"/>
            <p:cNvSpPr>
              <a:spLocks noChangeArrowheads="1"/>
            </p:cNvSpPr>
            <p:nvPr/>
          </p:nvSpPr>
          <p:spPr bwMode="auto">
            <a:xfrm>
              <a:off x="816" y="2368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738" name="Oval 54"/>
            <p:cNvSpPr>
              <a:spLocks noChangeArrowheads="1"/>
            </p:cNvSpPr>
            <p:nvPr/>
          </p:nvSpPr>
          <p:spPr bwMode="auto">
            <a:xfrm>
              <a:off x="816" y="2006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739" name="Oval 55"/>
            <p:cNvSpPr>
              <a:spLocks noChangeArrowheads="1"/>
            </p:cNvSpPr>
            <p:nvPr/>
          </p:nvSpPr>
          <p:spPr bwMode="auto">
            <a:xfrm>
              <a:off x="816" y="1285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740" name="Oval 56"/>
            <p:cNvSpPr>
              <a:spLocks noChangeArrowheads="1"/>
            </p:cNvSpPr>
            <p:nvPr/>
          </p:nvSpPr>
          <p:spPr bwMode="auto">
            <a:xfrm>
              <a:off x="432" y="1824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sp>
        <p:nvSpPr>
          <p:cNvPr id="345145" name="Rectangle 57"/>
          <p:cNvSpPr>
            <a:spLocks noChangeArrowheads="1"/>
          </p:cNvSpPr>
          <p:nvPr/>
        </p:nvSpPr>
        <p:spPr bwMode="auto">
          <a:xfrm rot="5400000">
            <a:off x="4164623" y="3777762"/>
            <a:ext cx="281354" cy="2819400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3D0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  <p:sp>
        <p:nvSpPr>
          <p:cNvPr id="345146" name="Rectangle 5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Canonical Query (I)</a:t>
            </a:r>
          </a:p>
        </p:txBody>
      </p:sp>
      <p:grpSp>
        <p:nvGrpSpPr>
          <p:cNvPr id="68614" name="Group 59"/>
          <p:cNvGrpSpPr>
            <a:grpSpLocks/>
          </p:cNvGrpSpPr>
          <p:nvPr/>
        </p:nvGrpSpPr>
        <p:grpSpPr bwMode="auto">
          <a:xfrm>
            <a:off x="2743200" y="1670539"/>
            <a:ext cx="2971800" cy="2741735"/>
            <a:chOff x="1728" y="960"/>
            <a:chExt cx="1872" cy="1871"/>
          </a:xfrm>
        </p:grpSpPr>
        <p:sp>
          <p:nvSpPr>
            <p:cNvPr id="68694" name="Rectangle 60"/>
            <p:cNvSpPr>
              <a:spLocks noChangeArrowheads="1"/>
            </p:cNvSpPr>
            <p:nvPr/>
          </p:nvSpPr>
          <p:spPr bwMode="auto">
            <a:xfrm>
              <a:off x="1776" y="960"/>
              <a:ext cx="1824" cy="18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95" name="Line 61"/>
            <p:cNvSpPr>
              <a:spLocks noChangeShapeType="1"/>
            </p:cNvSpPr>
            <p:nvPr/>
          </p:nvSpPr>
          <p:spPr bwMode="auto">
            <a:xfrm>
              <a:off x="1728" y="2688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96" name="Line 62"/>
            <p:cNvSpPr>
              <a:spLocks noChangeShapeType="1"/>
            </p:cNvSpPr>
            <p:nvPr/>
          </p:nvSpPr>
          <p:spPr bwMode="auto">
            <a:xfrm>
              <a:off x="1728" y="178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97" name="Line 63"/>
            <p:cNvSpPr>
              <a:spLocks noChangeShapeType="1"/>
            </p:cNvSpPr>
            <p:nvPr/>
          </p:nvSpPr>
          <p:spPr bwMode="auto">
            <a:xfrm>
              <a:off x="1728" y="19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98" name="Line 64"/>
            <p:cNvSpPr>
              <a:spLocks noChangeShapeType="1"/>
            </p:cNvSpPr>
            <p:nvPr/>
          </p:nvSpPr>
          <p:spPr bwMode="auto">
            <a:xfrm>
              <a:off x="1728" y="2144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99" name="Line 65"/>
            <p:cNvSpPr>
              <a:spLocks noChangeShapeType="1"/>
            </p:cNvSpPr>
            <p:nvPr/>
          </p:nvSpPr>
          <p:spPr bwMode="auto">
            <a:xfrm>
              <a:off x="1728" y="2325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00" name="Line 66"/>
            <p:cNvSpPr>
              <a:spLocks noChangeShapeType="1"/>
            </p:cNvSpPr>
            <p:nvPr/>
          </p:nvSpPr>
          <p:spPr bwMode="auto">
            <a:xfrm>
              <a:off x="1728" y="250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01" name="Line 67"/>
            <p:cNvSpPr>
              <a:spLocks noChangeShapeType="1"/>
            </p:cNvSpPr>
            <p:nvPr/>
          </p:nvSpPr>
          <p:spPr bwMode="auto">
            <a:xfrm>
              <a:off x="1728" y="10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02" name="Line 68"/>
            <p:cNvSpPr>
              <a:spLocks noChangeShapeType="1"/>
            </p:cNvSpPr>
            <p:nvPr/>
          </p:nvSpPr>
          <p:spPr bwMode="auto">
            <a:xfrm>
              <a:off x="1728" y="1237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03" name="Line 69"/>
            <p:cNvSpPr>
              <a:spLocks noChangeShapeType="1"/>
            </p:cNvSpPr>
            <p:nvPr/>
          </p:nvSpPr>
          <p:spPr bwMode="auto">
            <a:xfrm>
              <a:off x="1728" y="1418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704" name="Line 70"/>
            <p:cNvSpPr>
              <a:spLocks noChangeShapeType="1"/>
            </p:cNvSpPr>
            <p:nvPr/>
          </p:nvSpPr>
          <p:spPr bwMode="auto">
            <a:xfrm>
              <a:off x="1728" y="1600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8705" name="Group 71"/>
            <p:cNvGrpSpPr>
              <a:grpSpLocks/>
            </p:cNvGrpSpPr>
            <p:nvPr/>
          </p:nvGrpSpPr>
          <p:grpSpPr bwMode="auto">
            <a:xfrm>
              <a:off x="1871" y="2735"/>
              <a:ext cx="1632" cy="96"/>
              <a:chOff x="1871" y="2735"/>
              <a:chExt cx="1632" cy="96"/>
            </a:xfrm>
          </p:grpSpPr>
          <p:sp>
            <p:nvSpPr>
              <p:cNvPr id="68706" name="Line 72"/>
              <p:cNvSpPr>
                <a:spLocks noChangeShapeType="1"/>
              </p:cNvSpPr>
              <p:nvPr/>
            </p:nvSpPr>
            <p:spPr bwMode="auto">
              <a:xfrm rot="5400000">
                <a:off x="1823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07" name="Line 73"/>
              <p:cNvSpPr>
                <a:spLocks noChangeShapeType="1"/>
              </p:cNvSpPr>
              <p:nvPr/>
            </p:nvSpPr>
            <p:spPr bwMode="auto">
              <a:xfrm rot="5400000">
                <a:off x="2730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08" name="Line 74"/>
              <p:cNvSpPr>
                <a:spLocks noChangeShapeType="1"/>
              </p:cNvSpPr>
              <p:nvPr/>
            </p:nvSpPr>
            <p:spPr bwMode="auto">
              <a:xfrm rot="5400000">
                <a:off x="2549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09" name="Line 75"/>
              <p:cNvSpPr>
                <a:spLocks noChangeShapeType="1"/>
              </p:cNvSpPr>
              <p:nvPr/>
            </p:nvSpPr>
            <p:spPr bwMode="auto">
              <a:xfrm rot="5400000">
                <a:off x="2367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0" name="Line 76"/>
              <p:cNvSpPr>
                <a:spLocks noChangeShapeType="1"/>
              </p:cNvSpPr>
              <p:nvPr/>
            </p:nvSpPr>
            <p:spPr bwMode="auto">
              <a:xfrm rot="5400000">
                <a:off x="2186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1" name="Line 77"/>
              <p:cNvSpPr>
                <a:spLocks noChangeShapeType="1"/>
              </p:cNvSpPr>
              <p:nvPr/>
            </p:nvSpPr>
            <p:spPr bwMode="auto">
              <a:xfrm rot="5400000">
                <a:off x="2005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2" name="Line 78"/>
              <p:cNvSpPr>
                <a:spLocks noChangeShapeType="1"/>
              </p:cNvSpPr>
              <p:nvPr/>
            </p:nvSpPr>
            <p:spPr bwMode="auto">
              <a:xfrm rot="5400000">
                <a:off x="3455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3" name="Line 79"/>
              <p:cNvSpPr>
                <a:spLocks noChangeShapeType="1"/>
              </p:cNvSpPr>
              <p:nvPr/>
            </p:nvSpPr>
            <p:spPr bwMode="auto">
              <a:xfrm rot="5400000">
                <a:off x="3274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4" name="Line 80"/>
              <p:cNvSpPr>
                <a:spLocks noChangeShapeType="1"/>
              </p:cNvSpPr>
              <p:nvPr/>
            </p:nvSpPr>
            <p:spPr bwMode="auto">
              <a:xfrm rot="5400000">
                <a:off x="3093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715" name="Line 81"/>
              <p:cNvSpPr>
                <a:spLocks noChangeShapeType="1"/>
              </p:cNvSpPr>
              <p:nvPr/>
            </p:nvSpPr>
            <p:spPr bwMode="auto">
              <a:xfrm rot="5400000">
                <a:off x="2911" y="2783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45170" name="Group 82"/>
          <p:cNvGrpSpPr>
            <a:grpSpLocks/>
          </p:cNvGrpSpPr>
          <p:nvPr/>
        </p:nvGrpSpPr>
        <p:grpSpPr bwMode="auto">
          <a:xfrm>
            <a:off x="2514600" y="2803281"/>
            <a:ext cx="3200400" cy="937846"/>
            <a:chOff x="1584" y="1733"/>
            <a:chExt cx="2016" cy="640"/>
          </a:xfrm>
        </p:grpSpPr>
        <p:grpSp>
          <p:nvGrpSpPr>
            <p:cNvPr id="68687" name="Group 83"/>
            <p:cNvGrpSpPr>
              <a:grpSpLocks/>
            </p:cNvGrpSpPr>
            <p:nvPr/>
          </p:nvGrpSpPr>
          <p:grpSpPr bwMode="auto">
            <a:xfrm>
              <a:off x="1584" y="1733"/>
              <a:ext cx="96" cy="640"/>
              <a:chOff x="1680" y="1760"/>
              <a:chExt cx="96" cy="640"/>
            </a:xfrm>
          </p:grpSpPr>
          <p:sp>
            <p:nvSpPr>
              <p:cNvPr id="68690" name="Oval 84"/>
              <p:cNvSpPr>
                <a:spLocks noChangeArrowheads="1"/>
              </p:cNvSpPr>
              <p:nvPr/>
            </p:nvSpPr>
            <p:spPr bwMode="auto">
              <a:xfrm>
                <a:off x="1680" y="2304"/>
                <a:ext cx="96" cy="96"/>
              </a:xfrm>
              <a:prstGeom prst="ellipse">
                <a:avLst/>
              </a:prstGeom>
              <a:solidFill>
                <a:schemeClr val="hlink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91" name="Oval 85"/>
              <p:cNvSpPr>
                <a:spLocks noChangeArrowheads="1"/>
              </p:cNvSpPr>
              <p:nvPr/>
            </p:nvSpPr>
            <p:spPr bwMode="auto">
              <a:xfrm>
                <a:off x="1680" y="2123"/>
                <a:ext cx="96" cy="96"/>
              </a:xfrm>
              <a:prstGeom prst="ellipse">
                <a:avLst/>
              </a:prstGeom>
              <a:solidFill>
                <a:schemeClr val="hlink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92" name="Oval 86"/>
              <p:cNvSpPr>
                <a:spLocks noChangeArrowheads="1"/>
              </p:cNvSpPr>
              <p:nvPr/>
            </p:nvSpPr>
            <p:spPr bwMode="auto">
              <a:xfrm>
                <a:off x="1680" y="1941"/>
                <a:ext cx="96" cy="96"/>
              </a:xfrm>
              <a:prstGeom prst="ellipse">
                <a:avLst/>
              </a:prstGeom>
              <a:solidFill>
                <a:schemeClr val="hlink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93" name="Oval 87"/>
              <p:cNvSpPr>
                <a:spLocks noChangeArrowheads="1"/>
              </p:cNvSpPr>
              <p:nvPr/>
            </p:nvSpPr>
            <p:spPr bwMode="auto">
              <a:xfrm>
                <a:off x="1680" y="1760"/>
                <a:ext cx="96" cy="96"/>
              </a:xfrm>
              <a:prstGeom prst="ellipse">
                <a:avLst/>
              </a:prstGeom>
              <a:solidFill>
                <a:schemeClr val="hlink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688" name="Line 88"/>
            <p:cNvSpPr>
              <a:spLocks noChangeShapeType="1"/>
            </p:cNvSpPr>
            <p:nvPr/>
          </p:nvSpPr>
          <p:spPr bwMode="auto">
            <a:xfrm>
              <a:off x="1776" y="1781"/>
              <a:ext cx="18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89" name="Line 89"/>
            <p:cNvSpPr>
              <a:spLocks noChangeShapeType="1"/>
            </p:cNvSpPr>
            <p:nvPr/>
          </p:nvSpPr>
          <p:spPr bwMode="auto">
            <a:xfrm>
              <a:off x="1776" y="2325"/>
              <a:ext cx="18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45178" name="Group 90"/>
          <p:cNvGrpSpPr>
            <a:grpSpLocks/>
          </p:cNvGrpSpPr>
          <p:nvPr/>
        </p:nvGrpSpPr>
        <p:grpSpPr bwMode="auto">
          <a:xfrm>
            <a:off x="2894135" y="4552951"/>
            <a:ext cx="2743200" cy="1056542"/>
            <a:chOff x="1823" y="2927"/>
            <a:chExt cx="1728" cy="721"/>
          </a:xfrm>
        </p:grpSpPr>
        <p:grpSp>
          <p:nvGrpSpPr>
            <p:cNvPr id="68639" name="Group 91"/>
            <p:cNvGrpSpPr>
              <a:grpSpLocks/>
            </p:cNvGrpSpPr>
            <p:nvPr/>
          </p:nvGrpSpPr>
          <p:grpSpPr bwMode="auto">
            <a:xfrm>
              <a:off x="2160" y="3360"/>
              <a:ext cx="1056" cy="241"/>
              <a:chOff x="2159" y="3743"/>
              <a:chExt cx="1056" cy="384"/>
            </a:xfrm>
          </p:grpSpPr>
          <p:sp>
            <p:nvSpPr>
              <p:cNvPr id="68684" name="Line 92"/>
              <p:cNvSpPr>
                <a:spLocks noChangeShapeType="1"/>
              </p:cNvSpPr>
              <p:nvPr/>
            </p:nvSpPr>
            <p:spPr bwMode="auto">
              <a:xfrm rot="-5400000" flipH="1" flipV="1">
                <a:off x="2591" y="3839"/>
                <a:ext cx="384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5" name="Line 93"/>
              <p:cNvSpPr>
                <a:spLocks noChangeShapeType="1"/>
              </p:cNvSpPr>
              <p:nvPr/>
            </p:nvSpPr>
            <p:spPr bwMode="auto">
              <a:xfrm rot="16200000" flipH="1">
                <a:off x="2231" y="3671"/>
                <a:ext cx="384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6" name="Line 94"/>
              <p:cNvSpPr>
                <a:spLocks noChangeShapeType="1"/>
              </p:cNvSpPr>
              <p:nvPr/>
            </p:nvSpPr>
            <p:spPr bwMode="auto">
              <a:xfrm rot="-5400000" flipH="1" flipV="1">
                <a:off x="2759" y="3671"/>
                <a:ext cx="384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0" name="Group 95"/>
            <p:cNvGrpSpPr>
              <a:grpSpLocks/>
            </p:cNvGrpSpPr>
            <p:nvPr/>
          </p:nvGrpSpPr>
          <p:grpSpPr bwMode="auto">
            <a:xfrm>
              <a:off x="1968" y="3168"/>
              <a:ext cx="1439" cy="193"/>
              <a:chOff x="1968" y="3359"/>
              <a:chExt cx="1439" cy="384"/>
            </a:xfrm>
          </p:grpSpPr>
          <p:sp>
            <p:nvSpPr>
              <p:cNvPr id="68679" name="Line 96"/>
              <p:cNvSpPr>
                <a:spLocks noChangeShapeType="1"/>
              </p:cNvSpPr>
              <p:nvPr/>
            </p:nvSpPr>
            <p:spPr bwMode="auto">
              <a:xfrm rot="-5400000" flipH="1" flipV="1">
                <a:off x="2015" y="3455"/>
                <a:ext cx="384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0" name="Line 97"/>
              <p:cNvSpPr>
                <a:spLocks noChangeShapeType="1"/>
              </p:cNvSpPr>
              <p:nvPr/>
            </p:nvSpPr>
            <p:spPr bwMode="auto">
              <a:xfrm rot="16200000" flipH="1">
                <a:off x="1872" y="3456"/>
                <a:ext cx="383" cy="19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1" name="Line 98"/>
              <p:cNvSpPr>
                <a:spLocks noChangeShapeType="1"/>
              </p:cNvSpPr>
              <p:nvPr/>
            </p:nvSpPr>
            <p:spPr bwMode="auto">
              <a:xfrm rot="-5400000" flipH="1" flipV="1">
                <a:off x="2735" y="3455"/>
                <a:ext cx="384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2" name="Line 99"/>
              <p:cNvSpPr>
                <a:spLocks noChangeShapeType="1"/>
              </p:cNvSpPr>
              <p:nvPr/>
            </p:nvSpPr>
            <p:spPr bwMode="auto">
              <a:xfrm rot="16200000" flipH="1">
                <a:off x="2591" y="3455"/>
                <a:ext cx="384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83" name="Line 100"/>
              <p:cNvSpPr>
                <a:spLocks noChangeShapeType="1"/>
              </p:cNvSpPr>
              <p:nvPr/>
            </p:nvSpPr>
            <p:spPr bwMode="auto">
              <a:xfrm rot="-5400000" flipH="1" flipV="1">
                <a:off x="3119" y="3455"/>
                <a:ext cx="384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1" name="Group 101"/>
            <p:cNvGrpSpPr>
              <a:grpSpLocks/>
            </p:cNvGrpSpPr>
            <p:nvPr/>
          </p:nvGrpSpPr>
          <p:grpSpPr bwMode="auto">
            <a:xfrm rot="-5400000">
              <a:off x="1870" y="2976"/>
              <a:ext cx="193" cy="192"/>
              <a:chOff x="1248" y="1056"/>
              <a:chExt cx="384" cy="192"/>
            </a:xfrm>
          </p:grpSpPr>
          <p:sp>
            <p:nvSpPr>
              <p:cNvPr id="68677" name="Line 102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78" name="Line 103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2" name="Group 104"/>
            <p:cNvGrpSpPr>
              <a:grpSpLocks/>
            </p:cNvGrpSpPr>
            <p:nvPr/>
          </p:nvGrpSpPr>
          <p:grpSpPr bwMode="auto">
            <a:xfrm rot="-5400000">
              <a:off x="2230" y="2976"/>
              <a:ext cx="193" cy="192"/>
              <a:chOff x="1248" y="1056"/>
              <a:chExt cx="384" cy="192"/>
            </a:xfrm>
          </p:grpSpPr>
          <p:sp>
            <p:nvSpPr>
              <p:cNvPr id="68675" name="Line 105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76" name="Line 106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3" name="Group 107"/>
            <p:cNvGrpSpPr>
              <a:grpSpLocks/>
            </p:cNvGrpSpPr>
            <p:nvPr/>
          </p:nvGrpSpPr>
          <p:grpSpPr bwMode="auto">
            <a:xfrm rot="-5400000">
              <a:off x="2590" y="2976"/>
              <a:ext cx="193" cy="192"/>
              <a:chOff x="1248" y="1056"/>
              <a:chExt cx="384" cy="192"/>
            </a:xfrm>
          </p:grpSpPr>
          <p:sp>
            <p:nvSpPr>
              <p:cNvPr id="68673" name="Line 108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74" name="Line 109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4" name="Group 110"/>
            <p:cNvGrpSpPr>
              <a:grpSpLocks/>
            </p:cNvGrpSpPr>
            <p:nvPr/>
          </p:nvGrpSpPr>
          <p:grpSpPr bwMode="auto">
            <a:xfrm rot="-5400000">
              <a:off x="2950" y="2976"/>
              <a:ext cx="193" cy="192"/>
              <a:chOff x="1248" y="1056"/>
              <a:chExt cx="384" cy="192"/>
            </a:xfrm>
          </p:grpSpPr>
          <p:sp>
            <p:nvSpPr>
              <p:cNvPr id="68671" name="Line 111"/>
              <p:cNvSpPr>
                <a:spLocks noChangeShapeType="1"/>
              </p:cNvSpPr>
              <p:nvPr/>
            </p:nvSpPr>
            <p:spPr bwMode="auto">
              <a:xfrm flipH="1" flipV="1">
                <a:off x="1248" y="115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72" name="Line 112"/>
              <p:cNvSpPr>
                <a:spLocks noChangeShapeType="1"/>
              </p:cNvSpPr>
              <p:nvPr/>
            </p:nvSpPr>
            <p:spPr bwMode="auto">
              <a:xfrm flipH="1">
                <a:off x="1248" y="105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5" name="Group 113"/>
            <p:cNvGrpSpPr>
              <a:grpSpLocks/>
            </p:cNvGrpSpPr>
            <p:nvPr/>
          </p:nvGrpSpPr>
          <p:grpSpPr bwMode="auto">
            <a:xfrm rot="-5400000">
              <a:off x="3310" y="2976"/>
              <a:ext cx="193" cy="192"/>
              <a:chOff x="1248" y="2496"/>
              <a:chExt cx="384" cy="192"/>
            </a:xfrm>
          </p:grpSpPr>
          <p:sp>
            <p:nvSpPr>
              <p:cNvPr id="68669" name="Line 114"/>
              <p:cNvSpPr>
                <a:spLocks noChangeShapeType="1"/>
              </p:cNvSpPr>
              <p:nvPr/>
            </p:nvSpPr>
            <p:spPr bwMode="auto">
              <a:xfrm flipH="1" flipV="1">
                <a:off x="1248" y="259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670" name="Line 115"/>
              <p:cNvSpPr>
                <a:spLocks noChangeShapeType="1"/>
              </p:cNvSpPr>
              <p:nvPr/>
            </p:nvSpPr>
            <p:spPr bwMode="auto">
              <a:xfrm flipH="1">
                <a:off x="1248" y="2496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646" name="Group 116"/>
            <p:cNvGrpSpPr>
              <a:grpSpLocks/>
            </p:cNvGrpSpPr>
            <p:nvPr/>
          </p:nvGrpSpPr>
          <p:grpSpPr bwMode="auto">
            <a:xfrm rot="-5400000">
              <a:off x="3364" y="2836"/>
              <a:ext cx="96" cy="278"/>
              <a:chOff x="1584" y="2458"/>
              <a:chExt cx="96" cy="278"/>
            </a:xfrm>
          </p:grpSpPr>
          <p:sp>
            <p:nvSpPr>
              <p:cNvPr id="68667" name="Oval 117"/>
              <p:cNvSpPr>
                <a:spLocks noChangeArrowheads="1"/>
              </p:cNvSpPr>
              <p:nvPr/>
            </p:nvSpPr>
            <p:spPr bwMode="auto">
              <a:xfrm>
                <a:off x="1584" y="264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68" name="Oval 118"/>
              <p:cNvSpPr>
                <a:spLocks noChangeArrowheads="1"/>
              </p:cNvSpPr>
              <p:nvPr/>
            </p:nvSpPr>
            <p:spPr bwMode="auto">
              <a:xfrm>
                <a:off x="1584" y="24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647" name="Oval 119"/>
            <p:cNvSpPr>
              <a:spLocks noChangeArrowheads="1"/>
            </p:cNvSpPr>
            <p:nvPr/>
          </p:nvSpPr>
          <p:spPr bwMode="auto">
            <a:xfrm rot="-5400000">
              <a:off x="3092" y="2927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48" name="Oval 120"/>
            <p:cNvSpPr>
              <a:spLocks noChangeArrowheads="1"/>
            </p:cNvSpPr>
            <p:nvPr/>
          </p:nvSpPr>
          <p:spPr bwMode="auto">
            <a:xfrm rot="-5400000">
              <a:off x="2911" y="2927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49" name="Oval 121"/>
            <p:cNvSpPr>
              <a:spLocks noChangeArrowheads="1"/>
            </p:cNvSpPr>
            <p:nvPr/>
          </p:nvSpPr>
          <p:spPr bwMode="auto">
            <a:xfrm rot="-5400000">
              <a:off x="2729" y="2927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0" name="Oval 122"/>
            <p:cNvSpPr>
              <a:spLocks noChangeArrowheads="1"/>
            </p:cNvSpPr>
            <p:nvPr/>
          </p:nvSpPr>
          <p:spPr bwMode="auto">
            <a:xfrm rot="-5400000">
              <a:off x="2548" y="2927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1" name="Oval 123"/>
            <p:cNvSpPr>
              <a:spLocks noChangeArrowheads="1"/>
            </p:cNvSpPr>
            <p:nvPr/>
          </p:nvSpPr>
          <p:spPr bwMode="auto">
            <a:xfrm rot="-5400000">
              <a:off x="2367" y="2927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2" name="Oval 124"/>
            <p:cNvSpPr>
              <a:spLocks noChangeArrowheads="1"/>
            </p:cNvSpPr>
            <p:nvPr/>
          </p:nvSpPr>
          <p:spPr bwMode="auto">
            <a:xfrm rot="-5400000">
              <a:off x="2185" y="2927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grpSp>
          <p:nvGrpSpPr>
            <p:cNvPr id="68653" name="Group 125"/>
            <p:cNvGrpSpPr>
              <a:grpSpLocks/>
            </p:cNvGrpSpPr>
            <p:nvPr/>
          </p:nvGrpSpPr>
          <p:grpSpPr bwMode="auto">
            <a:xfrm rot="-5400000">
              <a:off x="1914" y="2836"/>
              <a:ext cx="96" cy="277"/>
              <a:chOff x="1584" y="1008"/>
              <a:chExt cx="96" cy="277"/>
            </a:xfrm>
          </p:grpSpPr>
          <p:sp>
            <p:nvSpPr>
              <p:cNvPr id="68665" name="Oval 126"/>
              <p:cNvSpPr>
                <a:spLocks noChangeArrowheads="1"/>
              </p:cNvSpPr>
              <p:nvPr/>
            </p:nvSpPr>
            <p:spPr bwMode="auto">
              <a:xfrm>
                <a:off x="1584" y="1189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66" name="Oval 127"/>
              <p:cNvSpPr>
                <a:spLocks noChangeArrowheads="1"/>
              </p:cNvSpPr>
              <p:nvPr/>
            </p:nvSpPr>
            <p:spPr bwMode="auto">
              <a:xfrm>
                <a:off x="1584" y="100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grpSp>
          <p:nvGrpSpPr>
            <p:cNvPr id="68654" name="Group 128"/>
            <p:cNvGrpSpPr>
              <a:grpSpLocks/>
            </p:cNvGrpSpPr>
            <p:nvPr/>
          </p:nvGrpSpPr>
          <p:grpSpPr bwMode="auto">
            <a:xfrm rot="-5400000">
              <a:off x="3183" y="2938"/>
              <a:ext cx="96" cy="459"/>
              <a:chOff x="1200" y="2186"/>
              <a:chExt cx="96" cy="459"/>
            </a:xfrm>
          </p:grpSpPr>
          <p:sp>
            <p:nvSpPr>
              <p:cNvPr id="68663" name="Oval 129"/>
              <p:cNvSpPr>
                <a:spLocks noChangeArrowheads="1"/>
              </p:cNvSpPr>
              <p:nvPr/>
            </p:nvSpPr>
            <p:spPr bwMode="auto">
              <a:xfrm>
                <a:off x="1200" y="2549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  <p:sp>
            <p:nvSpPr>
              <p:cNvPr id="68664" name="Oval 130"/>
              <p:cNvSpPr>
                <a:spLocks noChangeArrowheads="1"/>
              </p:cNvSpPr>
              <p:nvPr/>
            </p:nvSpPr>
            <p:spPr bwMode="auto">
              <a:xfrm>
                <a:off x="1200" y="218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sz="2215"/>
              </a:p>
            </p:txBody>
          </p:sp>
        </p:grpSp>
        <p:sp>
          <p:nvSpPr>
            <p:cNvPr id="68655" name="Oval 131"/>
            <p:cNvSpPr>
              <a:spLocks noChangeArrowheads="1"/>
            </p:cNvSpPr>
            <p:nvPr/>
          </p:nvSpPr>
          <p:spPr bwMode="auto">
            <a:xfrm rot="-5400000">
              <a:off x="2639" y="3120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6" name="Oval 132"/>
            <p:cNvSpPr>
              <a:spLocks noChangeArrowheads="1"/>
            </p:cNvSpPr>
            <p:nvPr/>
          </p:nvSpPr>
          <p:spPr bwMode="auto">
            <a:xfrm rot="-5400000">
              <a:off x="2280" y="3119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7" name="Oval 133"/>
            <p:cNvSpPr>
              <a:spLocks noChangeArrowheads="1"/>
            </p:cNvSpPr>
            <p:nvPr/>
          </p:nvSpPr>
          <p:spPr bwMode="auto">
            <a:xfrm rot="-5400000">
              <a:off x="1918" y="3119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8" name="Oval 134"/>
            <p:cNvSpPr>
              <a:spLocks noChangeArrowheads="1"/>
            </p:cNvSpPr>
            <p:nvPr/>
          </p:nvSpPr>
          <p:spPr bwMode="auto">
            <a:xfrm rot="-5400000">
              <a:off x="3168" y="3312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59" name="Oval 135"/>
            <p:cNvSpPr>
              <a:spLocks noChangeArrowheads="1"/>
            </p:cNvSpPr>
            <p:nvPr/>
          </p:nvSpPr>
          <p:spPr bwMode="auto">
            <a:xfrm rot="-5400000">
              <a:off x="2806" y="3312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60" name="Oval 136"/>
            <p:cNvSpPr>
              <a:spLocks noChangeArrowheads="1"/>
            </p:cNvSpPr>
            <p:nvPr/>
          </p:nvSpPr>
          <p:spPr bwMode="auto">
            <a:xfrm rot="-5400000">
              <a:off x="2085" y="3312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61" name="Oval 137"/>
            <p:cNvSpPr>
              <a:spLocks noChangeArrowheads="1"/>
            </p:cNvSpPr>
            <p:nvPr/>
          </p:nvSpPr>
          <p:spPr bwMode="auto">
            <a:xfrm rot="-5400000">
              <a:off x="2639" y="3552"/>
              <a:ext cx="96" cy="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62" name="Oval 138"/>
            <p:cNvSpPr>
              <a:spLocks noChangeArrowheads="1"/>
            </p:cNvSpPr>
            <p:nvPr/>
          </p:nvSpPr>
          <p:spPr bwMode="auto">
            <a:xfrm rot="-5400000">
              <a:off x="2806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</p:grpSp>
      <p:grpSp>
        <p:nvGrpSpPr>
          <p:cNvPr id="345227" name="Group 139"/>
          <p:cNvGrpSpPr>
            <a:grpSpLocks/>
          </p:cNvGrpSpPr>
          <p:nvPr/>
        </p:nvGrpSpPr>
        <p:grpSpPr bwMode="auto">
          <a:xfrm>
            <a:off x="4122128" y="1670538"/>
            <a:ext cx="864577" cy="2672862"/>
            <a:chOff x="2597" y="960"/>
            <a:chExt cx="544" cy="1824"/>
          </a:xfrm>
        </p:grpSpPr>
        <p:sp>
          <p:nvSpPr>
            <p:cNvPr id="68637" name="Line 140"/>
            <p:cNvSpPr>
              <a:spLocks noChangeShapeType="1"/>
            </p:cNvSpPr>
            <p:nvPr/>
          </p:nvSpPr>
          <p:spPr bwMode="auto">
            <a:xfrm rot="-5400000">
              <a:off x="1685" y="1872"/>
              <a:ext cx="18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38" name="Line 141"/>
            <p:cNvSpPr>
              <a:spLocks noChangeShapeType="1"/>
            </p:cNvSpPr>
            <p:nvPr/>
          </p:nvSpPr>
          <p:spPr bwMode="auto">
            <a:xfrm rot="-5400000">
              <a:off x="2229" y="1872"/>
              <a:ext cx="18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45230" name="Group 142"/>
          <p:cNvGrpSpPr>
            <a:grpSpLocks/>
          </p:cNvGrpSpPr>
          <p:nvPr/>
        </p:nvGrpSpPr>
        <p:grpSpPr bwMode="auto">
          <a:xfrm>
            <a:off x="312874" y="1375996"/>
            <a:ext cx="2034046" cy="1968011"/>
            <a:chOff x="197" y="759"/>
            <a:chExt cx="1281" cy="1343"/>
          </a:xfrm>
        </p:grpSpPr>
        <p:sp>
          <p:nvSpPr>
            <p:cNvPr id="68634" name="Line 143"/>
            <p:cNvSpPr>
              <a:spLocks noChangeShapeType="1"/>
            </p:cNvSpPr>
            <p:nvPr/>
          </p:nvSpPr>
          <p:spPr bwMode="auto">
            <a:xfrm>
              <a:off x="559" y="1084"/>
              <a:ext cx="288" cy="9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35" name="Oval 144"/>
            <p:cNvSpPr>
              <a:spLocks noChangeArrowheads="1"/>
            </p:cNvSpPr>
            <p:nvPr/>
          </p:nvSpPr>
          <p:spPr bwMode="auto">
            <a:xfrm>
              <a:off x="816" y="2006"/>
              <a:ext cx="96" cy="96"/>
            </a:xfrm>
            <a:prstGeom prst="ellipse">
              <a:avLst/>
            </a:prstGeom>
            <a:solidFill>
              <a:schemeClr val="hlink"/>
            </a:solid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36" name="Text Box 145"/>
            <p:cNvSpPr txBox="1">
              <a:spLocks noChangeArrowheads="1"/>
            </p:cNvSpPr>
            <p:nvPr/>
          </p:nvSpPr>
          <p:spPr bwMode="auto">
            <a:xfrm>
              <a:off x="197" y="759"/>
              <a:ext cx="1281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Restriction Element</a:t>
              </a:r>
            </a:p>
          </p:txBody>
        </p:sp>
      </p:grpSp>
      <p:grpSp>
        <p:nvGrpSpPr>
          <p:cNvPr id="345234" name="Group 146"/>
          <p:cNvGrpSpPr>
            <a:grpSpLocks/>
          </p:cNvGrpSpPr>
          <p:nvPr/>
        </p:nvGrpSpPr>
        <p:grpSpPr bwMode="auto">
          <a:xfrm>
            <a:off x="4384431" y="2227385"/>
            <a:ext cx="4389195" cy="2601058"/>
            <a:chOff x="2762" y="1340"/>
            <a:chExt cx="2765" cy="1775"/>
          </a:xfrm>
        </p:grpSpPr>
        <p:sp>
          <p:nvSpPr>
            <p:cNvPr id="68621" name="Oval 147"/>
            <p:cNvSpPr>
              <a:spLocks noChangeArrowheads="1"/>
            </p:cNvSpPr>
            <p:nvPr/>
          </p:nvSpPr>
          <p:spPr bwMode="auto">
            <a:xfrm>
              <a:off x="4512" y="1824"/>
              <a:ext cx="624" cy="384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1F7A1F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22" name="Rectangle 148"/>
            <p:cNvSpPr>
              <a:spLocks noChangeArrowheads="1"/>
            </p:cNvSpPr>
            <p:nvPr/>
          </p:nvSpPr>
          <p:spPr bwMode="auto">
            <a:xfrm>
              <a:off x="4224" y="1872"/>
              <a:ext cx="864" cy="86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68623" name="Line 149"/>
            <p:cNvSpPr>
              <a:spLocks noChangeShapeType="1"/>
            </p:cNvSpPr>
            <p:nvPr/>
          </p:nvSpPr>
          <p:spPr bwMode="auto">
            <a:xfrm flipV="1">
              <a:off x="4224" y="2160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4" name="AutoShape 150"/>
            <p:cNvSpPr>
              <a:spLocks noChangeArrowheads="1"/>
            </p:cNvSpPr>
            <p:nvPr/>
          </p:nvSpPr>
          <p:spPr bwMode="auto">
            <a:xfrm>
              <a:off x="2762" y="1373"/>
              <a:ext cx="1701" cy="1101"/>
            </a:xfrm>
            <a:custGeom>
              <a:avLst/>
              <a:gdLst>
                <a:gd name="T0" fmla="*/ 744 w 21600"/>
                <a:gd name="T1" fmla="*/ 4 h 21600"/>
                <a:gd name="T2" fmla="*/ 83 w 21600"/>
                <a:gd name="T3" fmla="*/ 434 h 21600"/>
                <a:gd name="T4" fmla="*/ 760 w 21600"/>
                <a:gd name="T5" fmla="*/ 84 h 21600"/>
                <a:gd name="T6" fmla="*/ 1793 w 21600"/>
                <a:gd name="T7" fmla="*/ 232 h 21600"/>
                <a:gd name="T8" fmla="*/ 1676 w 21600"/>
                <a:gd name="T9" fmla="*/ 472 h 21600"/>
                <a:gd name="T10" fmla="*/ 1305 w 21600"/>
                <a:gd name="T11" fmla="*/ 39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2 w 21600"/>
                <a:gd name="T19" fmla="*/ 3159 h 21600"/>
                <a:gd name="T20" fmla="*/ 18438 w 21600"/>
                <a:gd name="T21" fmla="*/ 18441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970" y="6533"/>
                  </a:moveTo>
                  <a:cubicBezTo>
                    <a:pt x="17381" y="3489"/>
                    <a:pt x="14233" y="1582"/>
                    <a:pt x="10800" y="1582"/>
                  </a:cubicBezTo>
                  <a:cubicBezTo>
                    <a:pt x="6519" y="1582"/>
                    <a:pt x="2801" y="4529"/>
                    <a:pt x="1825" y="8696"/>
                  </a:cubicBezTo>
                  <a:lnTo>
                    <a:pt x="284" y="8335"/>
                  </a:lnTo>
                  <a:cubicBezTo>
                    <a:pt x="1429" y="3452"/>
                    <a:pt x="5784" y="0"/>
                    <a:pt x="10800" y="0"/>
                  </a:cubicBezTo>
                  <a:cubicBezTo>
                    <a:pt x="14822" y="0"/>
                    <a:pt x="18511" y="2235"/>
                    <a:pt x="20373" y="5800"/>
                  </a:cubicBezTo>
                  <a:lnTo>
                    <a:pt x="22766" y="4550"/>
                  </a:lnTo>
                  <a:lnTo>
                    <a:pt x="21288" y="9261"/>
                  </a:lnTo>
                  <a:lnTo>
                    <a:pt x="16577" y="7782"/>
                  </a:lnTo>
                  <a:lnTo>
                    <a:pt x="18970" y="6533"/>
                  </a:lnTo>
                  <a:close/>
                </a:path>
              </a:pathLst>
            </a:custGeom>
            <a:solidFill>
              <a:srgbClr val="FF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1F5C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5" name="Line 151"/>
            <p:cNvSpPr>
              <a:spLocks noChangeShapeType="1"/>
            </p:cNvSpPr>
            <p:nvPr/>
          </p:nvSpPr>
          <p:spPr bwMode="auto">
            <a:xfrm flipH="1">
              <a:off x="4512" y="1872"/>
              <a:ext cx="8" cy="8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6" name="Text Box 152"/>
            <p:cNvSpPr txBox="1">
              <a:spLocks noChangeArrowheads="1"/>
            </p:cNvSpPr>
            <p:nvPr/>
          </p:nvSpPr>
          <p:spPr bwMode="auto">
            <a:xfrm>
              <a:off x="4275" y="2205"/>
              <a:ext cx="206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A</a:t>
              </a:r>
            </a:p>
          </p:txBody>
        </p:sp>
        <p:sp>
          <p:nvSpPr>
            <p:cNvPr id="68627" name="Text Box 153"/>
            <p:cNvSpPr txBox="1">
              <a:spLocks noChangeArrowheads="1"/>
            </p:cNvSpPr>
            <p:nvPr/>
          </p:nvSpPr>
          <p:spPr bwMode="auto">
            <a:xfrm>
              <a:off x="4275" y="2493"/>
              <a:ext cx="206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B</a:t>
              </a:r>
            </a:p>
          </p:txBody>
        </p:sp>
        <p:sp>
          <p:nvSpPr>
            <p:cNvPr id="68628" name="Line 154"/>
            <p:cNvSpPr>
              <a:spLocks noChangeShapeType="1"/>
            </p:cNvSpPr>
            <p:nvPr/>
          </p:nvSpPr>
          <p:spPr bwMode="auto">
            <a:xfrm flipV="1">
              <a:off x="4224" y="244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9" name="Line 155"/>
            <p:cNvSpPr>
              <a:spLocks noChangeShapeType="1"/>
            </p:cNvSpPr>
            <p:nvPr/>
          </p:nvSpPr>
          <p:spPr bwMode="auto">
            <a:xfrm flipH="1">
              <a:off x="4800" y="1872"/>
              <a:ext cx="8" cy="8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30" name="Text Box 156"/>
            <p:cNvSpPr txBox="1">
              <a:spLocks noChangeArrowheads="1"/>
            </p:cNvSpPr>
            <p:nvPr/>
          </p:nvSpPr>
          <p:spPr bwMode="auto">
            <a:xfrm>
              <a:off x="4217" y="2877"/>
              <a:ext cx="899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Query Result</a:t>
              </a:r>
            </a:p>
          </p:txBody>
        </p:sp>
        <p:sp>
          <p:nvSpPr>
            <p:cNvPr id="68631" name="Text Box 157"/>
            <p:cNvSpPr txBox="1">
              <a:spLocks noChangeArrowheads="1"/>
            </p:cNvSpPr>
            <p:nvPr/>
          </p:nvSpPr>
          <p:spPr bwMode="auto">
            <a:xfrm>
              <a:off x="4822" y="1340"/>
              <a:ext cx="705" cy="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Result </a:t>
              </a:r>
            </a:p>
            <a:p>
              <a:pPr algn="ctr"/>
              <a:r>
                <a:rPr lang="de-DE" sz="1662"/>
                <a:t>Measures</a:t>
              </a:r>
            </a:p>
          </p:txBody>
        </p:sp>
        <p:sp>
          <p:nvSpPr>
            <p:cNvPr id="68632" name="Text Box 158"/>
            <p:cNvSpPr txBox="1">
              <a:spLocks noChangeArrowheads="1"/>
            </p:cNvSpPr>
            <p:nvPr/>
          </p:nvSpPr>
          <p:spPr bwMode="auto">
            <a:xfrm>
              <a:off x="4806" y="1917"/>
              <a:ext cx="278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m</a:t>
              </a:r>
              <a:r>
                <a:rPr lang="de-DE" sz="1662" baseline="-25000"/>
                <a:t>2</a:t>
              </a:r>
              <a:endParaRPr lang="de-DE" sz="1662"/>
            </a:p>
          </p:txBody>
        </p:sp>
        <p:sp>
          <p:nvSpPr>
            <p:cNvPr id="68633" name="Text Box 159"/>
            <p:cNvSpPr txBox="1">
              <a:spLocks noChangeArrowheads="1"/>
            </p:cNvSpPr>
            <p:nvPr/>
          </p:nvSpPr>
          <p:spPr bwMode="auto">
            <a:xfrm>
              <a:off x="4527" y="1917"/>
              <a:ext cx="278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m</a:t>
              </a:r>
              <a:r>
                <a:rPr lang="de-DE" sz="1662" baseline="-25000"/>
                <a:t>1</a:t>
              </a:r>
              <a:endParaRPr lang="de-DE" sz="1662"/>
            </a:p>
          </p:txBody>
        </p:sp>
      </p:grpSp>
      <p:sp>
        <p:nvSpPr>
          <p:cNvPr id="345248" name="Rectangle 160"/>
          <p:cNvSpPr>
            <a:spLocks noChangeArrowheads="1"/>
          </p:cNvSpPr>
          <p:nvPr/>
        </p:nvSpPr>
        <p:spPr bwMode="auto">
          <a:xfrm>
            <a:off x="4138246" y="2879481"/>
            <a:ext cx="838200" cy="773723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1F7A1F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</p:spTree>
    <p:extLst>
      <p:ext uri="{BB962C8B-B14F-4D97-AF65-F5344CB8AC3E}">
        <p14:creationId xmlns:p14="http://schemas.microsoft.com/office/powerpoint/2010/main" val="406158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5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5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4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4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45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4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145" grpId="0" animBg="1"/>
      <p:bldP spid="345248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Canonical Query (II)</a:t>
            </a:r>
          </a:p>
        </p:txBody>
      </p:sp>
      <p:grpSp>
        <p:nvGrpSpPr>
          <p:cNvPr id="70659" name="Group 3"/>
          <p:cNvGrpSpPr>
            <a:grpSpLocks/>
          </p:cNvGrpSpPr>
          <p:nvPr/>
        </p:nvGrpSpPr>
        <p:grpSpPr bwMode="auto">
          <a:xfrm>
            <a:off x="2171700" y="1532793"/>
            <a:ext cx="4953000" cy="1762858"/>
            <a:chOff x="1392" y="957"/>
            <a:chExt cx="3120" cy="1203"/>
          </a:xfrm>
        </p:grpSpPr>
        <p:sp>
          <p:nvSpPr>
            <p:cNvPr id="70662" name="Rectangle 4"/>
            <p:cNvSpPr>
              <a:spLocks noChangeArrowheads="1"/>
            </p:cNvSpPr>
            <p:nvPr/>
          </p:nvSpPr>
          <p:spPr bwMode="auto">
            <a:xfrm>
              <a:off x="1392" y="960"/>
              <a:ext cx="3120" cy="12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sz="2215"/>
            </a:p>
          </p:txBody>
        </p:sp>
        <p:sp>
          <p:nvSpPr>
            <p:cNvPr id="70663" name="Text Box 5"/>
            <p:cNvSpPr txBox="1">
              <a:spLocks noChangeArrowheads="1"/>
            </p:cNvSpPr>
            <p:nvPr/>
          </p:nvSpPr>
          <p:spPr bwMode="auto">
            <a:xfrm>
              <a:off x="1525" y="1293"/>
              <a:ext cx="1123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99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Result Measures</a:t>
              </a:r>
            </a:p>
          </p:txBody>
        </p:sp>
        <p:sp>
          <p:nvSpPr>
            <p:cNvPr id="70664" name="Text Box 6"/>
            <p:cNvSpPr txBox="1">
              <a:spLocks noChangeArrowheads="1"/>
            </p:cNvSpPr>
            <p:nvPr/>
          </p:nvSpPr>
          <p:spPr bwMode="auto">
            <a:xfrm>
              <a:off x="1526" y="1869"/>
              <a:ext cx="1191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66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3D0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Result Granularity</a:t>
              </a:r>
            </a:p>
          </p:txBody>
        </p:sp>
        <p:sp>
          <p:nvSpPr>
            <p:cNvPr id="70665" name="Text Box 7"/>
            <p:cNvSpPr txBox="1">
              <a:spLocks noChangeArrowheads="1"/>
            </p:cNvSpPr>
            <p:nvPr/>
          </p:nvSpPr>
          <p:spPr bwMode="auto">
            <a:xfrm>
              <a:off x="1532" y="1581"/>
              <a:ext cx="1348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Restriction Elements</a:t>
              </a:r>
            </a:p>
          </p:txBody>
        </p:sp>
        <p:sp>
          <p:nvSpPr>
            <p:cNvPr id="70666" name="Text Box 8"/>
            <p:cNvSpPr txBox="1">
              <a:spLocks noChangeArrowheads="1"/>
            </p:cNvSpPr>
            <p:nvPr/>
          </p:nvSpPr>
          <p:spPr bwMode="auto">
            <a:xfrm>
              <a:off x="3020" y="1869"/>
              <a:ext cx="259" cy="23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3D0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g</a:t>
              </a:r>
              <a:r>
                <a:rPr lang="de-DE" sz="1662" baseline="-25000"/>
                <a:t>1</a:t>
              </a:r>
              <a:endParaRPr lang="de-DE" sz="1662"/>
            </a:p>
          </p:txBody>
        </p:sp>
        <p:sp>
          <p:nvSpPr>
            <p:cNvPr id="70667" name="Text Box 9"/>
            <p:cNvSpPr txBox="1">
              <a:spLocks noChangeArrowheads="1"/>
            </p:cNvSpPr>
            <p:nvPr/>
          </p:nvSpPr>
          <p:spPr bwMode="auto">
            <a:xfrm>
              <a:off x="3324" y="1869"/>
              <a:ext cx="259" cy="23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3D0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g</a:t>
              </a:r>
              <a:r>
                <a:rPr lang="de-DE" sz="1662" baseline="-25000"/>
                <a:t>2</a:t>
              </a:r>
              <a:endParaRPr lang="de-DE" sz="1662"/>
            </a:p>
          </p:txBody>
        </p:sp>
        <p:sp>
          <p:nvSpPr>
            <p:cNvPr id="70668" name="Text Box 10"/>
            <p:cNvSpPr txBox="1">
              <a:spLocks noChangeArrowheads="1"/>
            </p:cNvSpPr>
            <p:nvPr/>
          </p:nvSpPr>
          <p:spPr bwMode="auto">
            <a:xfrm>
              <a:off x="3913" y="1869"/>
              <a:ext cx="259" cy="23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3D0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g</a:t>
              </a:r>
              <a:r>
                <a:rPr lang="de-DE" sz="1662" baseline="-25000"/>
                <a:t>n</a:t>
              </a:r>
              <a:endParaRPr lang="de-DE" sz="1662"/>
            </a:p>
          </p:txBody>
        </p:sp>
        <p:sp>
          <p:nvSpPr>
            <p:cNvPr id="70669" name="Text Box 11"/>
            <p:cNvSpPr txBox="1">
              <a:spLocks noChangeArrowheads="1"/>
            </p:cNvSpPr>
            <p:nvPr/>
          </p:nvSpPr>
          <p:spPr bwMode="auto">
            <a:xfrm>
              <a:off x="3618" y="1869"/>
              <a:ext cx="259" cy="23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3D0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…</a:t>
              </a:r>
            </a:p>
          </p:txBody>
        </p:sp>
        <p:sp>
          <p:nvSpPr>
            <p:cNvPr id="70670" name="Text Box 12"/>
            <p:cNvSpPr txBox="1">
              <a:spLocks noChangeArrowheads="1"/>
            </p:cNvSpPr>
            <p:nvPr/>
          </p:nvSpPr>
          <p:spPr bwMode="auto">
            <a:xfrm>
              <a:off x="3020" y="1581"/>
              <a:ext cx="259" cy="23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</a:t>
              </a:r>
              <a:r>
                <a:rPr lang="de-DE" sz="1662" baseline="-25000"/>
                <a:t>1</a:t>
              </a:r>
              <a:endParaRPr lang="de-DE" sz="1662"/>
            </a:p>
          </p:txBody>
        </p:sp>
        <p:sp>
          <p:nvSpPr>
            <p:cNvPr id="70671" name="Text Box 13"/>
            <p:cNvSpPr txBox="1">
              <a:spLocks noChangeArrowheads="1"/>
            </p:cNvSpPr>
            <p:nvPr/>
          </p:nvSpPr>
          <p:spPr bwMode="auto">
            <a:xfrm>
              <a:off x="3324" y="1581"/>
              <a:ext cx="259" cy="23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</a:t>
              </a:r>
              <a:r>
                <a:rPr lang="de-DE" sz="1662" baseline="-25000"/>
                <a:t>2</a:t>
              </a:r>
              <a:endParaRPr lang="de-DE" sz="1662"/>
            </a:p>
          </p:txBody>
        </p:sp>
        <p:sp>
          <p:nvSpPr>
            <p:cNvPr id="70672" name="Text Box 14"/>
            <p:cNvSpPr txBox="1">
              <a:spLocks noChangeArrowheads="1"/>
            </p:cNvSpPr>
            <p:nvPr/>
          </p:nvSpPr>
          <p:spPr bwMode="auto">
            <a:xfrm>
              <a:off x="3913" y="1581"/>
              <a:ext cx="259" cy="23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r</a:t>
              </a:r>
              <a:r>
                <a:rPr lang="de-DE" sz="1662" baseline="-25000"/>
                <a:t>n</a:t>
              </a:r>
              <a:endParaRPr lang="de-DE" sz="1662"/>
            </a:p>
          </p:txBody>
        </p:sp>
        <p:sp>
          <p:nvSpPr>
            <p:cNvPr id="70673" name="Text Box 15"/>
            <p:cNvSpPr txBox="1">
              <a:spLocks noChangeArrowheads="1"/>
            </p:cNvSpPr>
            <p:nvPr/>
          </p:nvSpPr>
          <p:spPr bwMode="auto">
            <a:xfrm>
              <a:off x="3618" y="1581"/>
              <a:ext cx="259" cy="23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D3D99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…</a:t>
              </a:r>
            </a:p>
          </p:txBody>
        </p:sp>
        <p:sp>
          <p:nvSpPr>
            <p:cNvPr id="70674" name="Text Box 16"/>
            <p:cNvSpPr txBox="1">
              <a:spLocks noChangeArrowheads="1"/>
            </p:cNvSpPr>
            <p:nvPr/>
          </p:nvSpPr>
          <p:spPr bwMode="auto">
            <a:xfrm>
              <a:off x="3020" y="1293"/>
              <a:ext cx="336" cy="238"/>
            </a:xfrm>
            <a:prstGeom prst="rect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1F7A1F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m</a:t>
              </a:r>
              <a:r>
                <a:rPr lang="de-DE" sz="1662" baseline="-25000"/>
                <a:t>1</a:t>
              </a:r>
              <a:endParaRPr lang="de-DE" sz="1662"/>
            </a:p>
          </p:txBody>
        </p:sp>
        <p:sp>
          <p:nvSpPr>
            <p:cNvPr id="70675" name="Text Box 17"/>
            <p:cNvSpPr txBox="1">
              <a:spLocks noChangeArrowheads="1"/>
            </p:cNvSpPr>
            <p:nvPr/>
          </p:nvSpPr>
          <p:spPr bwMode="auto">
            <a:xfrm>
              <a:off x="3404" y="1293"/>
              <a:ext cx="259" cy="238"/>
            </a:xfrm>
            <a:prstGeom prst="rect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1F7A1F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…</a:t>
              </a:r>
            </a:p>
          </p:txBody>
        </p:sp>
        <p:sp>
          <p:nvSpPr>
            <p:cNvPr id="70676" name="Text Box 18"/>
            <p:cNvSpPr txBox="1">
              <a:spLocks noChangeArrowheads="1"/>
            </p:cNvSpPr>
            <p:nvPr/>
          </p:nvSpPr>
          <p:spPr bwMode="auto">
            <a:xfrm>
              <a:off x="3704" y="1293"/>
              <a:ext cx="324" cy="238"/>
            </a:xfrm>
            <a:prstGeom prst="rect">
              <a:avLst/>
            </a:prstGeom>
            <a:solidFill>
              <a:srgbClr val="33C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1F7A1F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de-DE" sz="1662"/>
                <a:t>m</a:t>
              </a:r>
              <a:r>
                <a:rPr lang="de-DE" sz="1662" baseline="-25000"/>
                <a:t>k</a:t>
              </a:r>
              <a:endParaRPr lang="de-DE" sz="1662"/>
            </a:p>
          </p:txBody>
        </p:sp>
        <p:sp>
          <p:nvSpPr>
            <p:cNvPr id="70677" name="Line 19"/>
            <p:cNvSpPr>
              <a:spLocks noChangeShapeType="1"/>
            </p:cNvSpPr>
            <p:nvPr/>
          </p:nvSpPr>
          <p:spPr bwMode="auto">
            <a:xfrm>
              <a:off x="1392" y="1200"/>
              <a:ext cx="312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78" name="Text Box 20"/>
            <p:cNvSpPr txBox="1">
              <a:spLocks noChangeArrowheads="1"/>
            </p:cNvSpPr>
            <p:nvPr/>
          </p:nvSpPr>
          <p:spPr bwMode="auto">
            <a:xfrm>
              <a:off x="1488" y="957"/>
              <a:ext cx="1715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999999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de-DE" sz="1662"/>
                <a:t>Canonical Query Definition</a:t>
              </a:r>
            </a:p>
          </p:txBody>
        </p:sp>
      </p:grpSp>
      <p:sp>
        <p:nvSpPr>
          <p:cNvPr id="70660" name="Rectangle 21"/>
          <p:cNvSpPr>
            <a:spLocks noChangeArrowheads="1"/>
          </p:cNvSpPr>
          <p:nvPr/>
        </p:nvSpPr>
        <p:spPr bwMode="auto">
          <a:xfrm>
            <a:off x="-76200" y="4318330"/>
            <a:ext cx="8727710" cy="151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99999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marL="342900" indent="-342900" defTabSz="769938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0500" indent="4763" defTabSz="769938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385763" defTabSz="769938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9938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9938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9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9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9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9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2"/>
            <a:r>
              <a:rPr lang="en-US" sz="1846" b="1" noProof="1">
                <a:latin typeface="Courier New" panose="02070309020205020404" pitchFamily="49" charset="0"/>
              </a:rPr>
              <a:t>SELECT</a:t>
            </a:r>
            <a:r>
              <a:rPr lang="en-US" sz="1846" noProof="1">
                <a:latin typeface="Courier New" panose="02070309020205020404" pitchFamily="49" charset="0"/>
              </a:rPr>
              <a:t> 	</a:t>
            </a:r>
            <a:r>
              <a:rPr lang="en-US" sz="1846" b="1" noProof="1">
                <a:solidFill>
                  <a:srgbClr val="FF6600"/>
                </a:solidFill>
                <a:latin typeface="Courier New" panose="02070309020205020404" pitchFamily="49" charset="0"/>
              </a:rPr>
              <a:t>g</a:t>
            </a:r>
            <a:r>
              <a:rPr lang="en-US" sz="1846" b="1" baseline="-25000" noProof="1">
                <a:solidFill>
                  <a:srgbClr val="FF6600"/>
                </a:solidFill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,...,</a:t>
            </a:r>
            <a:r>
              <a:rPr lang="en-US" sz="1846" b="1" noProof="1">
                <a:solidFill>
                  <a:srgbClr val="FF6600"/>
                </a:solidFill>
                <a:latin typeface="Courier New" panose="02070309020205020404" pitchFamily="49" charset="0"/>
              </a:rPr>
              <a:t>g</a:t>
            </a:r>
            <a:r>
              <a:rPr lang="en-US" sz="1846" b="1" baseline="-25000" noProof="1">
                <a:solidFill>
                  <a:srgbClr val="FF6600"/>
                </a:solidFill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>, aggr(</a:t>
            </a:r>
            <a:r>
              <a:rPr lang="en-US" sz="1846" b="1" noProof="1">
                <a:solidFill>
                  <a:srgbClr val="33CC33"/>
                </a:solidFill>
                <a:latin typeface="Courier New" panose="02070309020205020404" pitchFamily="49" charset="0"/>
              </a:rPr>
              <a:t>m</a:t>
            </a:r>
            <a:r>
              <a:rPr lang="en-US" sz="1846" b="1" baseline="-25000" noProof="1">
                <a:solidFill>
                  <a:srgbClr val="33CC33"/>
                </a:solidFill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),..., aggr(</a:t>
            </a:r>
            <a:r>
              <a:rPr lang="en-US" sz="1846" b="1" noProof="1">
                <a:solidFill>
                  <a:srgbClr val="33CC33"/>
                </a:solidFill>
                <a:latin typeface="Courier New" panose="02070309020205020404" pitchFamily="49" charset="0"/>
              </a:rPr>
              <a:t>m</a:t>
            </a:r>
            <a:r>
              <a:rPr lang="en-US" sz="1846" b="1" baseline="-25000" noProof="1">
                <a:solidFill>
                  <a:srgbClr val="33CC33"/>
                </a:solidFill>
                <a:latin typeface="Courier New" panose="02070309020205020404" pitchFamily="49" charset="0"/>
              </a:rPr>
              <a:t>k</a:t>
            </a:r>
            <a:r>
              <a:rPr lang="en-US" sz="1846" noProof="1">
                <a:latin typeface="Courier New" panose="02070309020205020404" pitchFamily="49" charset="0"/>
              </a:rPr>
              <a:t>)</a:t>
            </a:r>
            <a:br>
              <a:rPr lang="en-US" sz="1846" noProof="1">
                <a:latin typeface="Courier New" panose="02070309020205020404" pitchFamily="49" charset="0"/>
              </a:rPr>
            </a:br>
            <a:r>
              <a:rPr lang="en-US" sz="1846" b="1" noProof="1">
                <a:latin typeface="Courier New" panose="02070309020205020404" pitchFamily="49" charset="0"/>
              </a:rPr>
              <a:t>FROM</a:t>
            </a:r>
            <a:r>
              <a:rPr lang="en-US" sz="1846" noProof="1">
                <a:latin typeface="Courier New" panose="02070309020205020404" pitchFamily="49" charset="0"/>
              </a:rPr>
              <a:t> 	FactName, Dim</a:t>
            </a:r>
            <a:r>
              <a:rPr lang="en-US" sz="1846" baseline="-25000" noProof="1"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,..., Dim</a:t>
            </a:r>
            <a:r>
              <a:rPr lang="en-US" sz="1846" baseline="-25000" noProof="1"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/>
            </a:r>
            <a:br>
              <a:rPr lang="en-US" sz="1846" noProof="1">
                <a:latin typeface="Courier New" panose="02070309020205020404" pitchFamily="49" charset="0"/>
              </a:rPr>
            </a:br>
            <a:r>
              <a:rPr lang="en-US" sz="1846" b="1" noProof="1">
                <a:latin typeface="Courier New" panose="02070309020205020404" pitchFamily="49" charset="0"/>
              </a:rPr>
              <a:t>WHERE</a:t>
            </a:r>
            <a:r>
              <a:rPr lang="en-US" sz="1846" noProof="1">
                <a:latin typeface="Courier New" panose="02070309020205020404" pitchFamily="49" charset="0"/>
              </a:rPr>
              <a:t> 	Dim</a:t>
            </a:r>
            <a:r>
              <a:rPr lang="en-US" sz="1846" baseline="-25000" noProof="1"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.level(</a:t>
            </a:r>
            <a:r>
              <a:rPr lang="en-US" sz="1846" b="1" noProof="1">
                <a:solidFill>
                  <a:schemeClr val="hlink"/>
                </a:solidFill>
                <a:latin typeface="Courier New" panose="02070309020205020404" pitchFamily="49" charset="0"/>
              </a:rPr>
              <a:t>r</a:t>
            </a:r>
            <a:r>
              <a:rPr lang="en-US" sz="1846" b="1" baseline="-25000" noProof="1">
                <a:solidFill>
                  <a:schemeClr val="hlink"/>
                </a:solidFill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) = </a:t>
            </a:r>
            <a:r>
              <a:rPr lang="en-US" sz="1846" b="1" noProof="1">
                <a:solidFill>
                  <a:schemeClr val="hlink"/>
                </a:solidFill>
                <a:latin typeface="Courier New" panose="02070309020205020404" pitchFamily="49" charset="0"/>
              </a:rPr>
              <a:t>r</a:t>
            </a:r>
            <a:r>
              <a:rPr lang="en-US" sz="1846" b="1" baseline="-25000" noProof="1">
                <a:solidFill>
                  <a:schemeClr val="hlink"/>
                </a:solidFill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 </a:t>
            </a:r>
            <a:r>
              <a:rPr lang="en-US" sz="1846" b="1" noProof="1">
                <a:latin typeface="Courier New" panose="02070309020205020404" pitchFamily="49" charset="0"/>
              </a:rPr>
              <a:t>AND</a:t>
            </a:r>
            <a:r>
              <a:rPr lang="en-US" sz="1846" noProof="1">
                <a:latin typeface="Courier New" panose="02070309020205020404" pitchFamily="49" charset="0"/>
              </a:rPr>
              <a:t> ... </a:t>
            </a:r>
            <a:r>
              <a:rPr lang="en-US" sz="1846" b="1" noProof="1">
                <a:latin typeface="Courier New" panose="02070309020205020404" pitchFamily="49" charset="0"/>
              </a:rPr>
              <a:t>AND </a:t>
            </a:r>
            <a:r>
              <a:rPr lang="en-US" sz="1846" noProof="1">
                <a:latin typeface="Courier New" panose="02070309020205020404" pitchFamily="49" charset="0"/>
              </a:rPr>
              <a:t>Dim</a:t>
            </a:r>
            <a:r>
              <a:rPr lang="en-US" sz="1846" baseline="-25000" noProof="1"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>.level(</a:t>
            </a:r>
            <a:r>
              <a:rPr lang="en-US" sz="1846" b="1" noProof="1">
                <a:solidFill>
                  <a:schemeClr val="hlink"/>
                </a:solidFill>
                <a:latin typeface="Courier New" panose="02070309020205020404" pitchFamily="49" charset="0"/>
              </a:rPr>
              <a:t>r</a:t>
            </a:r>
            <a:r>
              <a:rPr lang="en-US" sz="1846" b="1" baseline="-25000" noProof="1">
                <a:solidFill>
                  <a:schemeClr val="hlink"/>
                </a:solidFill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>) = </a:t>
            </a:r>
            <a:r>
              <a:rPr lang="en-US" sz="1846" b="1" noProof="1">
                <a:solidFill>
                  <a:schemeClr val="hlink"/>
                </a:solidFill>
                <a:latin typeface="Courier New" panose="02070309020205020404" pitchFamily="49" charset="0"/>
              </a:rPr>
              <a:t>r</a:t>
            </a:r>
            <a:r>
              <a:rPr lang="en-US" sz="1846" b="1" baseline="-25000" noProof="1">
                <a:solidFill>
                  <a:schemeClr val="hlink"/>
                </a:solidFill>
                <a:latin typeface="Courier New" panose="02070309020205020404" pitchFamily="49" charset="0"/>
              </a:rPr>
              <a:t>n</a:t>
            </a:r>
            <a:endParaRPr lang="en-US" sz="1846" baseline="-25000" noProof="1">
              <a:latin typeface="Courier New" panose="02070309020205020404" pitchFamily="49" charset="0"/>
            </a:endParaRPr>
          </a:p>
          <a:p>
            <a:pPr lvl="2"/>
            <a:r>
              <a:rPr lang="en-US" sz="1846" baseline="-25000" noProof="1">
                <a:latin typeface="Courier New" panose="02070309020205020404" pitchFamily="49" charset="0"/>
              </a:rPr>
              <a:t>	</a:t>
            </a:r>
            <a:r>
              <a:rPr lang="en-US" sz="1846" b="1" noProof="1">
                <a:latin typeface="Courier New" panose="02070309020205020404" pitchFamily="49" charset="0"/>
              </a:rPr>
              <a:t>AND 	</a:t>
            </a:r>
            <a:r>
              <a:rPr lang="en-US" sz="1846" noProof="1">
                <a:latin typeface="Courier New" panose="02070309020205020404" pitchFamily="49" charset="0"/>
              </a:rPr>
              <a:t>Dim</a:t>
            </a:r>
            <a:r>
              <a:rPr lang="en-US" sz="1846" baseline="-25000" noProof="1"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.d</a:t>
            </a:r>
            <a:r>
              <a:rPr lang="en-US" sz="1846" baseline="-25000" noProof="1"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=FactName.d</a:t>
            </a:r>
            <a:r>
              <a:rPr lang="en-US" sz="1846" baseline="-25000" noProof="1">
                <a:latin typeface="Courier New" panose="02070309020205020404" pitchFamily="49" charset="0"/>
              </a:rPr>
              <a:t>1</a:t>
            </a:r>
            <a:r>
              <a:rPr lang="en-US" sz="1846" b="1" noProof="1">
                <a:latin typeface="Courier New" panose="02070309020205020404" pitchFamily="49" charset="0"/>
              </a:rPr>
              <a:t> AND ... AND </a:t>
            </a:r>
            <a:r>
              <a:rPr lang="en-US" sz="1846" noProof="1">
                <a:latin typeface="Courier New" panose="02070309020205020404" pitchFamily="49" charset="0"/>
              </a:rPr>
              <a:t>Dim</a:t>
            </a:r>
            <a:r>
              <a:rPr lang="en-US" sz="1846" baseline="-25000" noProof="1"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>.d</a:t>
            </a:r>
            <a:r>
              <a:rPr lang="en-US" sz="1846" baseline="-25000" noProof="1"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>=FactName.d</a:t>
            </a:r>
            <a:r>
              <a:rPr lang="en-US" sz="1846" baseline="-25000" noProof="1">
                <a:latin typeface="Courier New" panose="02070309020205020404" pitchFamily="49" charset="0"/>
              </a:rPr>
              <a:t>n</a:t>
            </a:r>
            <a:r>
              <a:rPr lang="en-US" sz="1846" noProof="1">
                <a:latin typeface="Courier New" panose="02070309020205020404" pitchFamily="49" charset="0"/>
              </a:rPr>
              <a:t/>
            </a:r>
            <a:br>
              <a:rPr lang="en-US" sz="1846" noProof="1">
                <a:latin typeface="Courier New" panose="02070309020205020404" pitchFamily="49" charset="0"/>
              </a:rPr>
            </a:br>
            <a:r>
              <a:rPr lang="en-US" sz="1846" b="1" noProof="1">
                <a:latin typeface="Courier New" panose="02070309020205020404" pitchFamily="49" charset="0"/>
              </a:rPr>
              <a:t>GROUP BY</a:t>
            </a:r>
            <a:r>
              <a:rPr lang="en-US" sz="1846" noProof="1">
                <a:latin typeface="Courier New" panose="02070309020205020404" pitchFamily="49" charset="0"/>
              </a:rPr>
              <a:t> </a:t>
            </a:r>
            <a:r>
              <a:rPr lang="en-US" sz="1846" b="1" noProof="1">
                <a:solidFill>
                  <a:srgbClr val="FF6600"/>
                </a:solidFill>
                <a:latin typeface="Courier New" panose="02070309020205020404" pitchFamily="49" charset="0"/>
              </a:rPr>
              <a:t>g</a:t>
            </a:r>
            <a:r>
              <a:rPr lang="en-US" sz="1846" b="1" baseline="-25000" noProof="1">
                <a:solidFill>
                  <a:srgbClr val="FF6600"/>
                </a:solidFill>
                <a:latin typeface="Courier New" panose="02070309020205020404" pitchFamily="49" charset="0"/>
              </a:rPr>
              <a:t>1</a:t>
            </a:r>
            <a:r>
              <a:rPr lang="en-US" sz="1846" noProof="1">
                <a:latin typeface="Courier New" panose="02070309020205020404" pitchFamily="49" charset="0"/>
              </a:rPr>
              <a:t>,...,</a:t>
            </a:r>
            <a:r>
              <a:rPr lang="en-US" sz="1846" b="1" noProof="1">
                <a:solidFill>
                  <a:srgbClr val="FF6600"/>
                </a:solidFill>
                <a:latin typeface="Courier New" panose="02070309020205020404" pitchFamily="49" charset="0"/>
              </a:rPr>
              <a:t>g</a:t>
            </a:r>
            <a:r>
              <a:rPr lang="en-US" sz="1846" b="1" baseline="-25000" noProof="1">
                <a:solidFill>
                  <a:srgbClr val="FF6600"/>
                </a:solidFill>
                <a:latin typeface="Courier New" panose="02070309020205020404" pitchFamily="49" charset="0"/>
              </a:rPr>
              <a:t>n</a:t>
            </a:r>
          </a:p>
        </p:txBody>
      </p:sp>
      <p:sp>
        <p:nvSpPr>
          <p:cNvPr id="70661" name="AutoShape 22"/>
          <p:cNvSpPr>
            <a:spLocks noChangeArrowheads="1"/>
          </p:cNvSpPr>
          <p:nvPr/>
        </p:nvSpPr>
        <p:spPr bwMode="auto">
          <a:xfrm>
            <a:off x="4419600" y="3499339"/>
            <a:ext cx="457200" cy="773723"/>
          </a:xfrm>
          <a:prstGeom prst="upDownArrow">
            <a:avLst>
              <a:gd name="adj1" fmla="val 50000"/>
              <a:gd name="adj2" fmla="val 33846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sz="2215"/>
          </a:p>
        </p:txBody>
      </p:sp>
    </p:spTree>
    <p:extLst>
      <p:ext uri="{BB962C8B-B14F-4D97-AF65-F5344CB8AC3E}">
        <p14:creationId xmlns:p14="http://schemas.microsoft.com/office/powerpoint/2010/main" val="83679185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icture1"/>
          <p:cNvSpPr>
            <a:spLocks/>
          </p:cNvSpPr>
          <p:nvPr/>
        </p:nvSpPr>
        <p:spPr bwMode="auto">
          <a:xfrm>
            <a:off x="5779235" y="2514601"/>
            <a:ext cx="2907565" cy="2514600"/>
          </a:xfrm>
          <a:custGeom>
            <a:avLst/>
            <a:gdLst>
              <a:gd name="T0" fmla="*/ 611536 w 2442939"/>
              <a:gd name="T1" fmla="*/ 2113159 h 2113159"/>
              <a:gd name="T2" fmla="*/ 0 w 2442939"/>
              <a:gd name="T3" fmla="*/ 1056579 h 2113159"/>
              <a:gd name="T4" fmla="*/ 611536 w 2442939"/>
              <a:gd name="T5" fmla="*/ 0 h 2113159"/>
              <a:gd name="T6" fmla="*/ 1831404 w 2442939"/>
              <a:gd name="T7" fmla="*/ 0 h 2113159"/>
              <a:gd name="T8" fmla="*/ 2442939 w 2442939"/>
              <a:gd name="T9" fmla="*/ 1056579 h 2113159"/>
              <a:gd name="T10" fmla="*/ 1831404 w 2442939"/>
              <a:gd name="T11" fmla="*/ 2113159 h 2113159"/>
              <a:gd name="T12" fmla="*/ 611536 w 2442939"/>
              <a:gd name="T13" fmla="*/ 2113159 h 2113159"/>
              <a:gd name="T14" fmla="*/ 611536 w 2442939"/>
              <a:gd name="T15" fmla="*/ 2113159 h 211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2939" h="2113159">
                <a:moveTo>
                  <a:pt x="611536" y="2113159"/>
                </a:moveTo>
                <a:lnTo>
                  <a:pt x="0" y="1056579"/>
                </a:lnTo>
                <a:lnTo>
                  <a:pt x="611536" y="0"/>
                </a:lnTo>
                <a:lnTo>
                  <a:pt x="1831404" y="0"/>
                </a:lnTo>
                <a:lnTo>
                  <a:pt x="2442939" y="1056579"/>
                </a:lnTo>
                <a:lnTo>
                  <a:pt x="1831404" y="2113159"/>
                </a:lnTo>
                <a:lnTo>
                  <a:pt x="611536" y="2113159"/>
                </a:lnTo>
                <a:lnTo>
                  <a:pt x="611536" y="211315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80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Place holder for first level text</a:t>
            </a:r>
          </a:p>
          <a:p>
            <a:r>
              <a:rPr lang="en-US" sz="1800" dirty="0" smtClean="0"/>
              <a:t>More placeholder text and more</a:t>
            </a:r>
          </a:p>
          <a:p>
            <a:pPr lvl="1"/>
            <a:r>
              <a:rPr lang="en-US" sz="1600" dirty="0" smtClean="0"/>
              <a:t>Place holder for second level text</a:t>
            </a:r>
          </a:p>
          <a:p>
            <a:pPr lvl="2"/>
            <a:r>
              <a:rPr lang="en-US" sz="1400" dirty="0" smtClean="0"/>
              <a:t>Place holder for third level</a:t>
            </a:r>
          </a:p>
          <a:p>
            <a:pPr lvl="2"/>
            <a:r>
              <a:rPr lang="en-US" sz="1400" dirty="0" smtClean="0"/>
              <a:t>More placeholder third level text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Subtitle content page with text and table</a:t>
            </a:r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65383"/>
              </p:ext>
            </p:extLst>
          </p:nvPr>
        </p:nvGraphicFramePr>
        <p:xfrm>
          <a:off x="1219200" y="3962400"/>
          <a:ext cx="4114800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</a:tblGrid>
              <a:tr h="27432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1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COLUMN 2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3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4</a:t>
                      </a:r>
                      <a:endParaRPr lang="en-US" sz="800"/>
                    </a:p>
                  </a:txBody>
                  <a:tcPr anchor="ctr"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Item One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Two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Three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Four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ockLayouts Computer &amp; Information Technology TC998">
  <a:themeElements>
    <a:clrScheme name="Custom 1">
      <a:dk1>
        <a:sysClr val="windowText" lastClr="000000"/>
      </a:dk1>
      <a:lt1>
        <a:sysClr val="window" lastClr="FFFFFF"/>
      </a:lt1>
      <a:dk2>
        <a:srgbClr val="3F3F42"/>
      </a:dk2>
      <a:lt2>
        <a:srgbClr val="DEDDDC"/>
      </a:lt2>
      <a:accent1>
        <a:srgbClr val="E82683"/>
      </a:accent1>
      <a:accent2>
        <a:srgbClr val="EB632D"/>
      </a:accent2>
      <a:accent3>
        <a:srgbClr val="E5322C"/>
      </a:accent3>
      <a:accent4>
        <a:srgbClr val="009ED6"/>
      </a:accent4>
      <a:accent5>
        <a:srgbClr val="374B8C"/>
      </a:accent5>
      <a:accent6>
        <a:srgbClr val="6D2D7A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4131</Words>
  <Application>Microsoft Office PowerPoint</Application>
  <PresentationFormat>On-screen Show (4:3)</PresentationFormat>
  <Paragraphs>1154</Paragraphs>
  <Slides>95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95</vt:i4>
      </vt:variant>
    </vt:vector>
  </HeadingPairs>
  <TitlesOfParts>
    <vt:vector size="111" baseType="lpstr">
      <vt:lpstr>Arial</vt:lpstr>
      <vt:lpstr>Arial Narrow</vt:lpstr>
      <vt:lpstr>Calibri</vt:lpstr>
      <vt:lpstr>Comic Sans MS</vt:lpstr>
      <vt:lpstr>Courier New</vt:lpstr>
      <vt:lpstr>Helvetica</vt:lpstr>
      <vt:lpstr>Symbol</vt:lpstr>
      <vt:lpstr>Times</vt:lpstr>
      <vt:lpstr>Times New Roman</vt:lpstr>
      <vt:lpstr>Wingdings</vt:lpstr>
      <vt:lpstr>ZapfDingbats</vt:lpstr>
      <vt:lpstr>Zurich BT</vt:lpstr>
      <vt:lpstr>StockLayouts Computer &amp; Information Technology TC998</vt:lpstr>
      <vt:lpstr>Worksheet</vt:lpstr>
      <vt:lpstr>Clip</vt:lpstr>
      <vt:lpstr>Document</vt:lpstr>
      <vt:lpstr>Pemodelan Data Dimensional dengan OLAP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Implementasi ROLAP</vt:lpstr>
      <vt:lpstr>PowerPoint Presentation</vt:lpstr>
      <vt:lpstr>PowerPoint Presentation</vt:lpstr>
      <vt:lpstr>Star Schema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Data Warehouse:  Methodology and Tools</vt:lpstr>
      <vt:lpstr>Overview</vt:lpstr>
      <vt:lpstr>OLAP Design Cycle</vt:lpstr>
      <vt:lpstr>Data Warehouse Architecture</vt:lpstr>
      <vt:lpstr>Classification of Tools</vt:lpstr>
      <vt:lpstr>Repository Systems</vt:lpstr>
      <vt:lpstr>ETL Tools</vt:lpstr>
      <vt:lpstr>Databases for DW</vt:lpstr>
      <vt:lpstr>Frontend Tools</vt:lpstr>
      <vt:lpstr>The User‘s view (OLAP Tool)</vt:lpstr>
      <vt:lpstr>Multidimensional OLAP (MOLAP)</vt:lpstr>
      <vt:lpstr>Relational OLAP (ROLAP)</vt:lpstr>
      <vt:lpstr>Client (Desktop) OLAP</vt:lpstr>
      <vt:lpstr>DW Integration</vt:lpstr>
      <vt:lpstr>Combining Architectures I</vt:lpstr>
      <vt:lpstr>Combining Architectures II</vt:lpstr>
      <vt:lpstr>OLAP Standards</vt:lpstr>
      <vt:lpstr>Practical Case Study</vt:lpstr>
      <vt:lpstr>Conceptual Design</vt:lpstr>
      <vt:lpstr>The Modeling Process</vt:lpstr>
      <vt:lpstr>Facts</vt:lpstr>
      <vt:lpstr>Dimensions</vt:lpstr>
      <vt:lpstr>Simple Hierarchies</vt:lpstr>
      <vt:lpstr>Unbalanced Hierarchies</vt:lpstr>
      <vt:lpstr>Alternative Hierarchies</vt:lpstr>
      <vt:lpstr>Alternative Pathes</vt:lpstr>
      <vt:lpstr>Criteria for a ‘good’ MD Design</vt:lpstr>
      <vt:lpstr>Graphical Notation (ME/R)</vt:lpstr>
      <vt:lpstr>Example Data Model</vt:lpstr>
      <vt:lpstr>Cognos PowerPlay- Architecture</vt:lpstr>
      <vt:lpstr>Logical+Physical Design</vt:lpstr>
      <vt:lpstr>Practical Demonstration</vt:lpstr>
      <vt:lpstr>Summary and Conclusions</vt:lpstr>
      <vt:lpstr>Canonical Query (I)</vt:lpstr>
      <vt:lpstr>Canonical Query (II)</vt:lpstr>
      <vt:lpstr>Content Page  with Text and Table</vt:lpstr>
    </vt:vector>
  </TitlesOfParts>
  <Company>StockLayouts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StockLayouts</dc:creator>
  <cp:lastModifiedBy>gue</cp:lastModifiedBy>
  <cp:revision>141</cp:revision>
  <dcterms:created xsi:type="dcterms:W3CDTF">2010-07-09T22:21:36Z</dcterms:created>
  <dcterms:modified xsi:type="dcterms:W3CDTF">2018-10-23T21:20:46Z</dcterms:modified>
</cp:coreProperties>
</file>