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1"/>
  </p:notesMasterIdLst>
  <p:sldIdLst>
    <p:sldId id="256" r:id="rId2"/>
    <p:sldId id="308" r:id="rId3"/>
    <p:sldId id="309" r:id="rId4"/>
    <p:sldId id="310" r:id="rId5"/>
    <p:sldId id="311" r:id="rId6"/>
    <p:sldId id="312" r:id="rId7"/>
    <p:sldId id="271" r:id="rId8"/>
    <p:sldId id="272" r:id="rId9"/>
    <p:sldId id="283" r:id="rId10"/>
    <p:sldId id="282" r:id="rId11"/>
    <p:sldId id="273" r:id="rId12"/>
    <p:sldId id="278" r:id="rId13"/>
    <p:sldId id="289" r:id="rId14"/>
    <p:sldId id="274" r:id="rId15"/>
    <p:sldId id="277" r:id="rId16"/>
    <p:sldId id="279" r:id="rId17"/>
    <p:sldId id="276" r:id="rId18"/>
    <p:sldId id="298" r:id="rId19"/>
    <p:sldId id="299" r:id="rId20"/>
    <p:sldId id="280" r:id="rId21"/>
    <p:sldId id="295" r:id="rId22"/>
    <p:sldId id="297" r:id="rId23"/>
    <p:sldId id="285" r:id="rId24"/>
    <p:sldId id="300" r:id="rId25"/>
    <p:sldId id="301" r:id="rId26"/>
    <p:sldId id="286" r:id="rId27"/>
    <p:sldId id="302" r:id="rId28"/>
    <p:sldId id="287" r:id="rId29"/>
    <p:sldId id="303" r:id="rId30"/>
    <p:sldId id="304" r:id="rId31"/>
    <p:sldId id="269" r:id="rId32"/>
    <p:sldId id="291" r:id="rId33"/>
    <p:sldId id="292" r:id="rId34"/>
    <p:sldId id="306" r:id="rId35"/>
    <p:sldId id="294" r:id="rId36"/>
    <p:sldId id="293" r:id="rId37"/>
    <p:sldId id="307" r:id="rId38"/>
    <p:sldId id="314" r:id="rId39"/>
    <p:sldId id="31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4660"/>
  </p:normalViewPr>
  <p:slideViewPr>
    <p:cSldViewPr>
      <p:cViewPr>
        <p:scale>
          <a:sx n="81" d="100"/>
          <a:sy n="81" d="100"/>
        </p:scale>
        <p:origin x="-1002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5F38EF-8A2B-4088-91B6-A9B324721F8A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A0F8E-D64B-4961-A5F7-7109E1D019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74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D44C84-EA77-4DDB-971B-AF0C0C1C34ED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</a:t>
            </a:r>
          </a:p>
        </p:txBody>
      </p:sp>
      <p:sp>
        <p:nvSpPr>
          <p:cNvPr id="34821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34824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1E2E02-FA1F-414A-91AA-CCEA340D7DD1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58373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5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58376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3ECA27-AC46-4364-B236-6EC201402B3D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5939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59397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59400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A22B3-401E-4145-8596-9FC4E60B6EC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E44EBE-BCFF-4B87-8167-15369F4EE6BF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388620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28</a:t>
            </a:r>
          </a:p>
        </p:txBody>
      </p:sp>
      <p:sp>
        <p:nvSpPr>
          <p:cNvPr id="57349" name="Rectangle 4"/>
          <p:cNvSpPr>
            <a:spLocks noChangeArrowheads="1"/>
          </p:cNvSpPr>
          <p:nvPr/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5735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0488" tIns="44450" rIns="90488" bIns="44450"/>
          <a:lstStyle/>
          <a:p>
            <a:pPr eaLnBrk="1" hangingPunct="1"/>
            <a:endParaRPr lang="id-ID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CCFD93-EFD5-4D5E-86AF-0EF4A61BE103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EA0F8E-D64B-4961-A5F7-7109E1D019FE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DA433B24-B23A-4B8C-90E8-C2919A17176C}" type="datetimeFigureOut">
              <a:rPr lang="en-US" smtClean="0"/>
              <a:pPr/>
              <a:t>9/26/2017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B6131B2A-AADC-4E0B-A759-AA32D7FD59A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Enterprise Information System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Sistem ?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876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Suatu jaringan kerja dari prosedur-prosedur yang saling berhubungan, berkumpul bersama-sama untuk melakukan kegiatan atau untuk menyelesaikan suatu sasaran tertentu.</a:t>
            </a:r>
          </a:p>
          <a:p>
            <a:endParaRPr lang="en-US" dirty="0" smtClean="0"/>
          </a:p>
          <a:p>
            <a:pPr algn="just"/>
            <a:r>
              <a:rPr lang="en-US" dirty="0" smtClean="0"/>
              <a:t>Kumpulan dari elemen-elemen yang saling beriteraksi untuk mencapai tujuan tertentu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Informasi ?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Data yang diolah menjadi bentuk yang lebih berguna dan lebih berarti bagi yang menerimanya.</a:t>
            </a:r>
          </a:p>
          <a:p>
            <a:pPr lvl="1" algn="just"/>
            <a:r>
              <a:rPr lang="en-US" dirty="0" smtClean="0"/>
              <a:t>Sumber dari informasi adalah data</a:t>
            </a:r>
          </a:p>
          <a:p>
            <a:pPr lvl="1" algn="just"/>
            <a:r>
              <a:rPr lang="en-US" dirty="0" smtClean="0"/>
              <a:t>Data adalah kenyataan yang menggambarkan suatu kejadian (fakta dari suatu kejadian).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Kualitas Informasi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Akurat</a:t>
            </a:r>
          </a:p>
          <a:p>
            <a:pPr lvl="1"/>
            <a:r>
              <a:rPr lang="en-US" dirty="0" smtClean="0"/>
              <a:t>Harus bebas dari kesalahan-kesalahan, tidak bias atau menyesatkan.</a:t>
            </a:r>
          </a:p>
          <a:p>
            <a:r>
              <a:rPr lang="en-US" dirty="0" smtClean="0"/>
              <a:t>Tepat pada waktunya</a:t>
            </a:r>
          </a:p>
          <a:p>
            <a:pPr lvl="1"/>
            <a:r>
              <a:rPr lang="en-US" dirty="0" smtClean="0"/>
              <a:t>Datang kepada penerima tidak boleh terlambat</a:t>
            </a:r>
          </a:p>
          <a:p>
            <a:r>
              <a:rPr lang="en-US" dirty="0" smtClean="0"/>
              <a:t>Relevan</a:t>
            </a:r>
          </a:p>
          <a:p>
            <a:pPr lvl="1"/>
            <a:r>
              <a:rPr lang="en-US" dirty="0" smtClean="0"/>
              <a:t>Bermanfaat untuk pemakainya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Impact" pitchFamily="34" charset="0"/>
              </a:rPr>
              <a:t>Definisi Information System (IS)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Robert A., Leitch, Roscoe Davis (1983)</a:t>
            </a:r>
          </a:p>
          <a:p>
            <a:pPr>
              <a:buNone/>
            </a:pPr>
            <a:endParaRPr lang="en-US" dirty="0" smtClean="0"/>
          </a:p>
          <a:p>
            <a:pPr algn="just"/>
            <a:r>
              <a:rPr lang="en-US" dirty="0" smtClean="0"/>
              <a:t>Suatu sistem di dalam suatu organisasi yang mempertemukan kebutuhan pengolahan transaksi harian, </a:t>
            </a:r>
            <a:r>
              <a:rPr lang="en-US" dirty="0" err="1" smtClean="0"/>
              <a:t>mendukung</a:t>
            </a:r>
            <a:r>
              <a:rPr lang="en-US" dirty="0" smtClean="0"/>
              <a:t> </a:t>
            </a:r>
            <a:r>
              <a:rPr lang="en-US" dirty="0" err="1" smtClean="0"/>
              <a:t>oper</a:t>
            </a:r>
            <a:r>
              <a:rPr lang="id-ID" dirty="0" smtClean="0"/>
              <a:t>as</a:t>
            </a:r>
            <a:r>
              <a:rPr lang="en-US" dirty="0" err="1" smtClean="0"/>
              <a:t>ional</a:t>
            </a:r>
            <a:r>
              <a:rPr lang="en-US" dirty="0" smtClean="0"/>
              <a:t>, bersifat manajerial dan kegiatan strategis dari suatu organisasi dan menyediakan pihak luar tertentu dengan laporan-laporan yang diperlukan.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Impact" pitchFamily="34" charset="0"/>
              </a:rPr>
              <a:t>Definisi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Gelinas, Oram, dan Wiggins (1990)</a:t>
            </a:r>
          </a:p>
          <a:p>
            <a:endParaRPr lang="en-US" dirty="0" smtClean="0"/>
          </a:p>
          <a:p>
            <a:pPr algn="just">
              <a:buNone/>
            </a:pPr>
            <a:r>
              <a:rPr lang="en-US" dirty="0" smtClean="0"/>
              <a:t>	“Suatu sistem buatan manusia yang secara umum terdiri atas sekumpulan komponen berbasis komputer dan manual yang dibuat untuk menghimpun, menyimpan, dan mengelola data serta menyediakan informasi keluaran kepada pemakai.”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Impact" pitchFamily="34" charset="0"/>
              </a:rPr>
              <a:t>Definisi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Alter (1992)</a:t>
            </a: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“Kombinasi antara prosedur kerja, informasi, orang, dan teknologi informasi yang diorganisasikan untuk mencapai tujuan perusahaan.”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Definisi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Bodnar dan Hopwood (1993)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“Kumpulan dari perangkat keras dan perangkat lunak yang dirancang untuk menstransformasikan data menjadi suatu informasi yang bermanfaat.”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Definisi 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Turban, McLean dan Wetherbe (1999)</a:t>
            </a:r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“Sebuah sistem yang mengumpulkan, memproses, menyimpan, menganalisa, dan menyebarkan informasi untuk tujuan yang spesifik.”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Definisi 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Ward, J. dan Peppard, J. (2003)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 algn="just">
              <a:buNone/>
            </a:pPr>
            <a:r>
              <a:rPr lang="en-US" dirty="0" smtClean="0"/>
              <a:t>	“Information systems as the means by which people and organizations, utilizing technology, gather, process, store, use and disseminate information”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Pengertian EntIS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Enterprise</a:t>
            </a:r>
            <a:r>
              <a:rPr lang="en-US" dirty="0" smtClean="0">
                <a:solidFill>
                  <a:srgbClr val="FFC000"/>
                </a:solidFill>
              </a:rPr>
              <a:t> ≈ organisasi profit/non profit</a:t>
            </a:r>
          </a:p>
          <a:p>
            <a:pPr lvl="1" algn="just"/>
            <a:r>
              <a:rPr lang="en-US" dirty="0" smtClean="0">
                <a:solidFill>
                  <a:srgbClr val="FFC000"/>
                </a:solidFill>
              </a:rPr>
              <a:t>contoh: perusahaan, pemerintahan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Sekumpulan dari beberapa sistem informasi yang saling berkaitan dan terintegrasi yang dibutuhkan oleh sebuah enterprise.</a:t>
            </a:r>
          </a:p>
          <a:p>
            <a:pPr algn="just">
              <a:buNone/>
            </a:pPr>
            <a:r>
              <a:rPr lang="en-US" dirty="0" smtClean="0"/>
              <a:t>	►Tujuan: </a:t>
            </a:r>
          </a:p>
          <a:p>
            <a:pPr algn="just">
              <a:buNone/>
            </a:pPr>
            <a:r>
              <a:rPr lang="en-US" dirty="0" smtClean="0"/>
              <a:t>		untuk menghasilkan informasi yang 	bermanfaat bagi enterprise dalam 	menjalankan bisnisnya.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Data, Informasi, Pengetahuan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" y="4876800"/>
            <a:ext cx="990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Data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3352800"/>
            <a:ext cx="19812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Pengetahuan</a:t>
            </a:r>
            <a:endParaRPr lang="en-US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153400" y="4886980"/>
            <a:ext cx="990600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Hasil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1981200"/>
            <a:ext cx="251460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Akumulasi</a:t>
            </a:r>
          </a:p>
          <a:p>
            <a:pPr algn="ctr"/>
            <a:r>
              <a:rPr lang="en-US" sz="2400" dirty="0" smtClean="0"/>
              <a:t>Pengetahuan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1600200" y="4514671"/>
            <a:ext cx="1905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Memformat,</a:t>
            </a:r>
          </a:p>
          <a:p>
            <a:pPr algn="ctr"/>
            <a:r>
              <a:rPr lang="en-US" sz="2400" dirty="0" smtClean="0"/>
              <a:t>Memilih,</a:t>
            </a:r>
          </a:p>
          <a:p>
            <a:pPr algn="ctr"/>
            <a:r>
              <a:rPr lang="en-US" sz="2400" dirty="0" smtClean="0"/>
              <a:t>Meringkas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53000" y="4514671"/>
            <a:ext cx="25146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Menerjemahkan, </a:t>
            </a:r>
          </a:p>
          <a:p>
            <a:pPr algn="ctr"/>
            <a:r>
              <a:rPr lang="en-US" sz="2400" dirty="0" smtClean="0"/>
              <a:t>Memutuskan, </a:t>
            </a:r>
          </a:p>
          <a:p>
            <a:pPr algn="ctr"/>
            <a:r>
              <a:rPr lang="en-US" sz="2400" dirty="0" smtClean="0"/>
              <a:t>Bertindak</a:t>
            </a:r>
          </a:p>
        </p:txBody>
      </p:sp>
      <p:cxnSp>
        <p:nvCxnSpPr>
          <p:cNvPr id="13" name="Straight Arrow Connector 12"/>
          <p:cNvCxnSpPr>
            <a:stCxn id="10" idx="3"/>
            <a:endCxn id="11" idx="1"/>
          </p:cNvCxnSpPr>
          <p:nvPr/>
        </p:nvCxnSpPr>
        <p:spPr>
          <a:xfrm>
            <a:off x="3505200" y="5114836"/>
            <a:ext cx="1447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3"/>
            <a:endCxn id="10" idx="1"/>
          </p:cNvCxnSpPr>
          <p:nvPr/>
        </p:nvCxnSpPr>
        <p:spPr>
          <a:xfrm>
            <a:off x="1066800" y="5107633"/>
            <a:ext cx="533400" cy="72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352800" y="5105400"/>
            <a:ext cx="16764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Informasi</a:t>
            </a:r>
          </a:p>
        </p:txBody>
      </p:sp>
      <p:cxnSp>
        <p:nvCxnSpPr>
          <p:cNvPr id="18" name="Straight Arrow Connector 17"/>
          <p:cNvCxnSpPr>
            <a:stCxn id="11" idx="3"/>
            <a:endCxn id="7" idx="1"/>
          </p:cNvCxnSpPr>
          <p:nvPr/>
        </p:nvCxnSpPr>
        <p:spPr>
          <a:xfrm>
            <a:off x="7467600" y="5114836"/>
            <a:ext cx="685800" cy="29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2"/>
            <a:endCxn id="11" idx="0"/>
          </p:cNvCxnSpPr>
          <p:nvPr/>
        </p:nvCxnSpPr>
        <p:spPr>
          <a:xfrm rot="16200000" flipH="1">
            <a:off x="4368463" y="2672834"/>
            <a:ext cx="1702474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2"/>
            <a:endCxn id="10" idx="0"/>
          </p:cNvCxnSpPr>
          <p:nvPr/>
        </p:nvCxnSpPr>
        <p:spPr>
          <a:xfrm rot="5400000">
            <a:off x="2539663" y="2825234"/>
            <a:ext cx="1702474" cy="1676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endCxn id="9" idx="3"/>
          </p:cNvCxnSpPr>
          <p:nvPr/>
        </p:nvCxnSpPr>
        <p:spPr>
          <a:xfrm rot="10800000" flipV="1">
            <a:off x="5486400" y="2362199"/>
            <a:ext cx="3048000" cy="345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7276306" y="3619500"/>
            <a:ext cx="2515394" cy="79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1295400" y="1600200"/>
            <a:ext cx="6477000" cy="457200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Main Features of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257800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Manage huge amounts of persistent data (concretely, manage &amp; store data)</a:t>
            </a:r>
          </a:p>
          <a:p>
            <a:pPr algn="just"/>
            <a:r>
              <a:rPr lang="en-US" dirty="0" smtClean="0"/>
              <a:t>Manage many users converging access to information (these users produce and consume data that the system manages)</a:t>
            </a:r>
          </a:p>
          <a:p>
            <a:pPr algn="just"/>
            <a:r>
              <a:rPr lang="en-US" dirty="0" smtClean="0"/>
              <a:t>Information system graphic interfaces are, in some aspect, defined in relation to the kind of information the system manages (certainly, in many formulation screen and reports)</a:t>
            </a:r>
          </a:p>
          <a:p>
            <a:pPr algn="just"/>
            <a:r>
              <a:rPr lang="en-US" dirty="0" smtClean="0"/>
              <a:t>Information systems can integrate to many other enterprise and </a:t>
            </a:r>
            <a:r>
              <a:rPr lang="en-US" dirty="0" smtClean="0"/>
              <a:t>applications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Fungsi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Mengumpulkan data dari dalam organisasi atau lingkungan</a:t>
            </a:r>
          </a:p>
          <a:p>
            <a:pPr algn="just"/>
            <a:r>
              <a:rPr lang="en-US" dirty="0" smtClean="0"/>
              <a:t>Memproses data dan mengolahnya menjadi informasi yang bermanfaat bagi perusahaan</a:t>
            </a:r>
          </a:p>
          <a:p>
            <a:pPr algn="just"/>
            <a:r>
              <a:rPr lang="en-US" dirty="0" smtClean="0"/>
              <a:t>Menyimpan informasi yang dibutuhkan oleh perusahaan</a:t>
            </a:r>
          </a:p>
          <a:p>
            <a:pPr algn="just"/>
            <a:r>
              <a:rPr lang="en-US" dirty="0" smtClean="0"/>
              <a:t>Menyebarkan informasi kepada para pengguna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Computer based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oriented</a:t>
            </a:r>
          </a:p>
          <a:p>
            <a:pPr lvl="1" algn="just"/>
            <a:r>
              <a:rPr lang="en-US" dirty="0" smtClean="0"/>
              <a:t>Menyediakan informasi penting yang mendukung proses pengambilan keputusan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Heavy planned </a:t>
            </a:r>
          </a:p>
          <a:p>
            <a:pPr lvl="1"/>
            <a:r>
              <a:rPr lang="en-US" dirty="0" smtClean="0"/>
              <a:t>Benar-benar direncanakan 	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Integrated</a:t>
            </a:r>
          </a:p>
          <a:p>
            <a:pPr lvl="1"/>
            <a:r>
              <a:rPr lang="en-US" dirty="0" smtClean="0"/>
              <a:t>Terpadu/terintegrasi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Pembagian Umum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Sistem Pendukung Operasi</a:t>
            </a:r>
          </a:p>
          <a:p>
            <a:pPr lvl="1"/>
            <a:r>
              <a:rPr lang="en-US" dirty="0" smtClean="0"/>
              <a:t>Sistem Pemrosesan Transaksi</a:t>
            </a:r>
          </a:p>
          <a:p>
            <a:pPr lvl="1"/>
            <a:r>
              <a:rPr lang="en-US" dirty="0" smtClean="0"/>
              <a:t>Sistem Pengendali Proses</a:t>
            </a:r>
          </a:p>
          <a:p>
            <a:pPr lvl="1"/>
            <a:r>
              <a:rPr lang="en-US" dirty="0" smtClean="0"/>
              <a:t>Sistem Otomasi Perkantoran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Sistem Pendukung Manajemen</a:t>
            </a:r>
          </a:p>
          <a:p>
            <a:pPr lvl="1"/>
            <a:r>
              <a:rPr lang="en-US" dirty="0" smtClean="0"/>
              <a:t>Sistem Informasi Manajemen (MIS)</a:t>
            </a:r>
          </a:p>
          <a:p>
            <a:pPr lvl="1"/>
            <a:r>
              <a:rPr lang="en-US" dirty="0" smtClean="0"/>
              <a:t>Sistem Pendukung Keputusan (DSS)</a:t>
            </a:r>
          </a:p>
          <a:p>
            <a:pPr lvl="1"/>
            <a:r>
              <a:rPr lang="en-US" dirty="0" smtClean="0"/>
              <a:t>Sistem Informasi Eksekutif (EIS)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Impact" pitchFamily="34" charset="0"/>
              </a:rPr>
              <a:t>Peranan IS Dalam Proses Bisnis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/>
              <a:t>1. </a:t>
            </a:r>
            <a:r>
              <a:rPr lang="en-US" dirty="0" smtClean="0"/>
              <a:t>Tingkat </a:t>
            </a:r>
            <a:r>
              <a:rPr lang="en-US" dirty="0" smtClean="0"/>
              <a:t>aktivitas</a:t>
            </a:r>
          </a:p>
          <a:p>
            <a:pPr lvl="1"/>
            <a:r>
              <a:rPr lang="en-US" dirty="0" smtClean="0"/>
              <a:t>Penulusuran proses pada tahapan mana sedang berlangsung, membantu pengambilan keputusan tahap mana yang harus dikerjakan dan kapan</a:t>
            </a:r>
          </a:p>
          <a:p>
            <a:pPr marL="0" indent="0">
              <a:buNone/>
            </a:pPr>
            <a:r>
              <a:rPr lang="id-ID" dirty="0" smtClean="0"/>
              <a:t>2. </a:t>
            </a:r>
            <a:r>
              <a:rPr lang="en-US" dirty="0" smtClean="0"/>
              <a:t>Tingkat </a:t>
            </a:r>
            <a:r>
              <a:rPr lang="en-US" dirty="0" smtClean="0"/>
              <a:t>keluaran</a:t>
            </a:r>
          </a:p>
          <a:p>
            <a:pPr lvl="1"/>
            <a:r>
              <a:rPr lang="en-US" dirty="0" smtClean="0"/>
              <a:t>Meningkatkan keluaran dengan mensistemasikan pekerjaan atau otomatisasi pekerjaan</a:t>
            </a:r>
          </a:p>
          <a:p>
            <a:pPr marL="0" indent="0">
              <a:buNone/>
            </a:pPr>
            <a:r>
              <a:rPr lang="id-ID" dirty="0" smtClean="0"/>
              <a:t>3. </a:t>
            </a:r>
            <a:r>
              <a:rPr lang="en-US" dirty="0" err="1" smtClean="0"/>
              <a:t>Konsistensi</a:t>
            </a:r>
            <a:endParaRPr lang="en-US" dirty="0" smtClean="0"/>
          </a:p>
          <a:p>
            <a:pPr lvl="1"/>
            <a:r>
              <a:rPr lang="en-US" dirty="0" smtClean="0"/>
              <a:t>Mengurangai keragaman produk dengan mengsistematisasi pekerjaan atau memberikan umpan balik yang cepat untuk mengidentifikasi dan mengoreksi kesalahan. Juga membantu analisa mencari penyebab terjadinya cacat.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Impact" pitchFamily="34" charset="0"/>
              </a:rPr>
              <a:t>Peranan IS dalam Proses Bisnis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/>
              <a:t>5. </a:t>
            </a:r>
            <a:r>
              <a:rPr lang="en-US" dirty="0" err="1" smtClean="0"/>
              <a:t>Produktivitas</a:t>
            </a:r>
            <a:endParaRPr lang="en-US" dirty="0" smtClean="0"/>
          </a:p>
          <a:p>
            <a:pPr lvl="1"/>
            <a:r>
              <a:rPr lang="en-US" dirty="0" smtClean="0"/>
              <a:t>Otomatisasi pemrosesan data, </a:t>
            </a:r>
          </a:p>
          <a:p>
            <a:pPr lvl="1"/>
            <a:r>
              <a:rPr lang="en-US" dirty="0" smtClean="0"/>
              <a:t>Sistematisasi pekerjaan sehingga bisa mengurangi produk yang gagal, </a:t>
            </a:r>
          </a:p>
          <a:p>
            <a:pPr lvl="1"/>
            <a:r>
              <a:rPr lang="en-US" dirty="0" smtClean="0"/>
              <a:t>Melakukan efisiensi sumber daya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id-ID" dirty="0" smtClean="0"/>
              <a:t>6. </a:t>
            </a:r>
            <a:r>
              <a:rPr lang="en-US" dirty="0" err="1" smtClean="0"/>
              <a:t>Siklus</a:t>
            </a:r>
            <a:r>
              <a:rPr lang="en-US" dirty="0" smtClean="0"/>
              <a:t> </a:t>
            </a:r>
            <a:r>
              <a:rPr lang="en-US" dirty="0" smtClean="0"/>
              <a:t>waktu</a:t>
            </a:r>
          </a:p>
          <a:p>
            <a:pPr lvl="1"/>
            <a:r>
              <a:rPr lang="en-US" dirty="0" smtClean="0"/>
              <a:t>Mempercepat pemrosesan data, </a:t>
            </a:r>
          </a:p>
          <a:p>
            <a:pPr lvl="1"/>
            <a:r>
              <a:rPr lang="en-US" dirty="0" smtClean="0"/>
              <a:t>Mengurangi waktu tunda, </a:t>
            </a:r>
          </a:p>
          <a:p>
            <a:pPr lvl="1"/>
            <a:r>
              <a:rPr lang="en-US" dirty="0" smtClean="0"/>
              <a:t>Melakukan pekerjaan secara paralel,</a:t>
            </a:r>
          </a:p>
          <a:p>
            <a:pPr lvl="1"/>
            <a:r>
              <a:rPr lang="en-US" dirty="0" smtClean="0"/>
              <a:t>Mengurangi pengulangan</a:t>
            </a:r>
          </a:p>
          <a:p>
            <a:pPr lvl="1"/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058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Impact" pitchFamily="34" charset="0"/>
              </a:rPr>
              <a:t>Peranan IS Dalam Proses Bisnis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/>
              <a:t>7.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smtClean="0"/>
              <a:t>henti</a:t>
            </a:r>
          </a:p>
          <a:p>
            <a:pPr lvl="1"/>
            <a:r>
              <a:rPr lang="en-US" dirty="0" smtClean="0"/>
              <a:t>Menelusuri proses dan peralatan untuk mengidentifikasi penyebab terjadinya waktu henti.</a:t>
            </a:r>
          </a:p>
          <a:p>
            <a:pPr lvl="1"/>
            <a:r>
              <a:rPr lang="en-US" dirty="0" smtClean="0"/>
              <a:t>Melakukan backup dan recovery untuk meminimalkan waktu henti yang berkaitan dengan komputer</a:t>
            </a:r>
          </a:p>
          <a:p>
            <a:pPr lvl="1"/>
            <a:endParaRPr lang="en-US" dirty="0" smtClean="0"/>
          </a:p>
          <a:p>
            <a:pPr marL="0" indent="0">
              <a:buNone/>
            </a:pPr>
            <a:r>
              <a:rPr lang="id-ID" dirty="0" smtClean="0"/>
              <a:t>8. </a:t>
            </a:r>
            <a:r>
              <a:rPr lang="en-US" dirty="0" smtClean="0"/>
              <a:t>Tingkat </a:t>
            </a:r>
            <a:r>
              <a:rPr lang="en-US" dirty="0" smtClean="0"/>
              <a:t>keamanan</a:t>
            </a:r>
          </a:p>
          <a:p>
            <a:pPr lvl="1"/>
            <a:r>
              <a:rPr lang="en-US" dirty="0" smtClean="0"/>
              <a:t>Mensistematisasi pencatatan atau perekaman, </a:t>
            </a:r>
          </a:p>
          <a:p>
            <a:pPr lvl="1"/>
            <a:r>
              <a:rPr lang="en-US" dirty="0" smtClean="0"/>
              <a:t>Mengelola pengaksesan dan penggunaan komputer,</a:t>
            </a:r>
          </a:p>
          <a:p>
            <a:pPr lvl="1"/>
            <a:r>
              <a:rPr lang="en-US" dirty="0" smtClean="0"/>
              <a:t>Menulusuri semua transaksi yang tidak baku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Kunci Kesuksesan 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External, not internal, focus</a:t>
            </a:r>
          </a:p>
          <a:p>
            <a:r>
              <a:rPr lang="en-US" dirty="0" smtClean="0"/>
              <a:t>Adding value, not cost reduction</a:t>
            </a:r>
          </a:p>
          <a:p>
            <a:r>
              <a:rPr lang="en-US" dirty="0" smtClean="0"/>
              <a:t>Sharing the benefits</a:t>
            </a:r>
          </a:p>
          <a:p>
            <a:r>
              <a:rPr lang="en-US" dirty="0" smtClean="0"/>
              <a:t>Understanding customers</a:t>
            </a:r>
          </a:p>
          <a:p>
            <a:r>
              <a:rPr lang="en-US" dirty="0" smtClean="0"/>
              <a:t>Business-driven innovation, not technology-driven</a:t>
            </a:r>
          </a:p>
          <a:p>
            <a:r>
              <a:rPr lang="en-US" dirty="0" smtClean="0"/>
              <a:t>Incremental development</a:t>
            </a:r>
          </a:p>
          <a:p>
            <a:r>
              <a:rPr lang="en-US" dirty="0" smtClean="0"/>
              <a:t>Using the information gainded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1219200"/>
          </a:xfrm>
          <a:noFill/>
        </p:spPr>
        <p:txBody>
          <a:bodyPr lIns="90488" tIns="44450" rIns="90488" bIns="44450">
            <a:normAutofit fontScale="90000"/>
          </a:bodyPr>
          <a:lstStyle/>
          <a:p>
            <a:pPr eaLnBrk="1" hangingPunct="1"/>
            <a:r>
              <a:rPr lang="en-US" dirty="0" smtClean="0">
                <a:latin typeface="Impact" pitchFamily="34" charset="0"/>
              </a:rPr>
              <a:t>What is an Enterprise Information System (EntIS)?</a:t>
            </a:r>
            <a:endParaRPr lang="en-US" dirty="0" smtClean="0"/>
          </a:p>
        </p:txBody>
      </p:sp>
      <p:sp>
        <p:nvSpPr>
          <p:cNvPr id="4101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572000"/>
          </a:xfrm>
          <a:noFill/>
        </p:spPr>
        <p:txBody>
          <a:bodyPr lIns="90488" tIns="44450" rIns="90488" bIns="44450"/>
          <a:lstStyle/>
          <a:p>
            <a:pPr algn="just" eaLnBrk="1" hangingPunct="1"/>
            <a:r>
              <a:rPr lang="en-US" dirty="0" smtClean="0"/>
              <a:t>Computer-based system that can perform all standard accounting tasks for all of the organizational units in an integrated and </a:t>
            </a:r>
            <a:r>
              <a:rPr lang="en-US" smtClean="0"/>
              <a:t>coordinated fashion.</a:t>
            </a:r>
          </a:p>
          <a:p>
            <a:pPr algn="just" eaLnBrk="1" hangingPunct="1"/>
            <a:endParaRPr lang="en-US" dirty="0" smtClean="0"/>
          </a:p>
          <a:p>
            <a:pPr algn="just" eaLnBrk="1" hangingPunct="1"/>
            <a:r>
              <a:rPr lang="en-US" dirty="0" smtClean="0"/>
              <a:t>System purpose is to collect and disseminate data to all processes of the organization</a:t>
            </a:r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8232775" y="6372225"/>
            <a:ext cx="509588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15-</a:t>
            </a:r>
            <a:fld id="{9038942F-A2A1-4B08-8E64-B577158A04D6}" type="slidenum">
              <a:rPr lang="en-US" sz="1400">
                <a:latin typeface="Times New Roman" pitchFamily="18" charset="0"/>
              </a:rPr>
              <a:pPr algn="ctr" eaLnBrk="0" hangingPunct="0"/>
              <a:t>21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Mengapa perlu EntIS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Selaras</a:t>
            </a:r>
          </a:p>
          <a:p>
            <a:pPr lvl="1"/>
            <a:r>
              <a:rPr lang="en-US" dirty="0" smtClean="0"/>
              <a:t>Arsitektur enterprise sesuai dengan kebutuhan manajemen</a:t>
            </a:r>
          </a:p>
          <a:p>
            <a:r>
              <a:rPr lang="en-US" dirty="0" smtClean="0"/>
              <a:t>Integrasi</a:t>
            </a:r>
          </a:p>
          <a:p>
            <a:pPr lvl="1"/>
            <a:r>
              <a:rPr lang="en-US" dirty="0" smtClean="0"/>
              <a:t>Aturan bisnis harus konsisten dan terpadu dari seluruh komponen enterprise</a:t>
            </a:r>
          </a:p>
          <a:p>
            <a:r>
              <a:rPr lang="en-US" dirty="0" smtClean="0"/>
              <a:t>Perubahan</a:t>
            </a:r>
          </a:p>
          <a:p>
            <a:pPr lvl="1"/>
            <a:r>
              <a:rPr lang="en-US" dirty="0" smtClean="0"/>
              <a:t>Memfasilitasi segala perubahan setiap aspek enterprise</a:t>
            </a:r>
          </a:p>
          <a:p>
            <a:r>
              <a:rPr lang="en-US" dirty="0" smtClean="0"/>
              <a:t>Waktu pemasaran</a:t>
            </a:r>
          </a:p>
          <a:p>
            <a:pPr lvl="1"/>
            <a:r>
              <a:rPr lang="en-US" dirty="0" smtClean="0"/>
              <a:t>Mengurangi pembangunan sistem, generasi aplikasi, dan kebutuhan sumber daya</a:t>
            </a:r>
          </a:p>
          <a:p>
            <a:r>
              <a:rPr lang="en-US" dirty="0" smtClean="0"/>
              <a:t>Convergence</a:t>
            </a:r>
          </a:p>
          <a:p>
            <a:pPr lvl="1"/>
            <a:r>
              <a:rPr lang="en-US" dirty="0" smtClean="0"/>
              <a:t>Menghasilkan portofolio produk TI yang standar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Batasan EntIS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Corporate wide system</a:t>
            </a:r>
          </a:p>
          <a:p>
            <a:pPr lvl="1"/>
            <a:r>
              <a:rPr lang="en-US" dirty="0" smtClean="0"/>
              <a:t>Mencakup seluruh bagigan perusahaan</a:t>
            </a:r>
          </a:p>
          <a:p>
            <a:pPr lvl="1"/>
            <a:r>
              <a:rPr lang="en-US" dirty="0" smtClean="0"/>
              <a:t>Dari satu sistem bisa mendapatkan informasi bagian keuangan, SDM, pemasaran, produksi, dll secara terintegrasi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Holistic information</a:t>
            </a:r>
          </a:p>
          <a:p>
            <a:pPr lvl="1"/>
            <a:r>
              <a:rPr lang="en-US" dirty="0" smtClean="0"/>
              <a:t>Informasi bersifat menyeluruh untuk kepentingan pengambilan keputusan perusahaan secara umum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Business intellgence</a:t>
            </a:r>
          </a:p>
          <a:p>
            <a:pPr lvl="1"/>
            <a:r>
              <a:rPr lang="en-US" dirty="0" smtClean="0"/>
              <a:t>Seluruh aktifitas sistem digunakan untuk mendukung kebijakan yang diambil dalam bisnis perusahaan</a:t>
            </a:r>
          </a:p>
          <a:p>
            <a:pPr lvl="1"/>
            <a:r>
              <a:rPr lang="en-US" dirty="0" smtClean="0"/>
              <a:t>Meningkatkan business intelligence dari pengguna sistem (eksekutif)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Business Intellegence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953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algn="just"/>
            <a:r>
              <a:rPr lang="en-US" dirty="0" smtClean="0"/>
              <a:t>Sistem dan aplikasi yang berfungsi untuk mengubah data-data dalam suatu perusahaan atau organisasi (data operasional, data transaksional, atau data lainnya) ke dalam bentuk pengetahuan. </a:t>
            </a:r>
          </a:p>
          <a:p>
            <a:pPr algn="just"/>
            <a:r>
              <a:rPr lang="en-US" dirty="0" smtClean="0"/>
              <a:t>Aplikasi ini melakukan analisis data-data di masa lampau, dan menggunakannya sebagai pengetahuan untuk mendukung keputusan dan perencanaan organisasi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Sering disebut dengan Decision Support System (DSS)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Business Intellegence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4" name="Content Placeholder 3" descr="business_intelligenc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0975" y="1846729"/>
            <a:ext cx="6242050" cy="43837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Kemampuan EntIS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Drill down path</a:t>
            </a:r>
          </a:p>
          <a:p>
            <a:pPr lvl="1" algn="just"/>
            <a:r>
              <a:rPr lang="en-US" dirty="0" smtClean="0"/>
              <a:t>Mengakses informasi dari informasi paling puncak ke informasi pendukung di level bawah untuk menjamin kelengkapan informasi yang akan digunakan</a:t>
            </a:r>
          </a:p>
          <a:p>
            <a:r>
              <a:rPr lang="en-US" dirty="0" smtClean="0"/>
              <a:t>Critical success factor</a:t>
            </a:r>
          </a:p>
          <a:p>
            <a:pPr lvl="1"/>
            <a:r>
              <a:rPr lang="en-US" dirty="0" smtClean="0"/>
              <a:t>Informasi strategis, managerial, operasional</a:t>
            </a:r>
          </a:p>
          <a:p>
            <a:pPr lvl="1"/>
            <a:r>
              <a:rPr lang="en-US" dirty="0" smtClean="0"/>
              <a:t>Sumber daya: sumber daya organsisasi, industri dan lingkungan</a:t>
            </a:r>
          </a:p>
          <a:p>
            <a:pPr lvl="1"/>
            <a:r>
              <a:rPr lang="en-US" dirty="0" smtClean="0"/>
              <a:t>Informasi yang bisa dimonitor misalnya berupa laporan yang terinci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Kemampuan EntIS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Status access</a:t>
            </a:r>
          </a:p>
          <a:p>
            <a:pPr lvl="1"/>
            <a:r>
              <a:rPr lang="en-US" dirty="0" smtClean="0"/>
              <a:t>Laporan haruslah berupa data terbaru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Terintegrasi dengan DSS</a:t>
            </a:r>
          </a:p>
          <a:p>
            <a:r>
              <a:rPr lang="en-US" dirty="0" smtClean="0"/>
              <a:t>Navigasi informasi</a:t>
            </a:r>
          </a:p>
          <a:p>
            <a:pPr lvl="1"/>
            <a:r>
              <a:rPr lang="en-US" dirty="0" smtClean="0"/>
              <a:t>Data yang banyak bisa dianalisa dengan navigasi yang jelas dan mudah</a:t>
            </a:r>
          </a:p>
          <a:p>
            <a:r>
              <a:rPr lang="en-US" dirty="0" smtClean="0"/>
              <a:t>Audio dan visual</a:t>
            </a:r>
          </a:p>
          <a:p>
            <a:pPr lvl="1"/>
            <a:r>
              <a:rPr lang="en-US" dirty="0" smtClean="0"/>
              <a:t>Pemanfaatan multimedia untuk mendukung informasi yang diberikan</a:t>
            </a:r>
          </a:p>
          <a:p>
            <a:r>
              <a:rPr lang="en-US" dirty="0" smtClean="0"/>
              <a:t>Komunikasi</a:t>
            </a:r>
          </a:p>
          <a:p>
            <a:pPr lvl="1"/>
            <a:r>
              <a:rPr lang="en-US" dirty="0" smtClean="0"/>
              <a:t>Dilengkapi media komunikasi baik secara synchronous maupun asynchronous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Karakteristik EntIS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Kualitas Informasi</a:t>
            </a:r>
          </a:p>
          <a:p>
            <a:pPr lvl="1"/>
            <a:r>
              <a:rPr lang="en-US" dirty="0" smtClean="0"/>
              <a:t>Fleksibel</a:t>
            </a:r>
          </a:p>
          <a:p>
            <a:pPr lvl="1"/>
            <a:r>
              <a:rPr lang="en-US" dirty="0" smtClean="0"/>
              <a:t>Menghasilkan informasi yang benar</a:t>
            </a:r>
          </a:p>
          <a:p>
            <a:pPr lvl="1"/>
            <a:r>
              <a:rPr lang="en-US" dirty="0" smtClean="0"/>
              <a:t>Menghasilkan informasi yang relevan</a:t>
            </a:r>
          </a:p>
          <a:p>
            <a:pPr lvl="1"/>
            <a:r>
              <a:rPr lang="en-US" dirty="0" smtClean="0"/>
              <a:t>Menghasilkan informasi yang valid</a:t>
            </a:r>
          </a:p>
          <a:p>
            <a:pPr lvl="1"/>
            <a:r>
              <a:rPr lang="en-US" dirty="0" smtClean="0"/>
              <a:t>Menghasilkan informasi yang komplit</a:t>
            </a:r>
          </a:p>
          <a:p>
            <a:r>
              <a:rPr lang="en-US" dirty="0" smtClean="0"/>
              <a:t>User Interface</a:t>
            </a:r>
          </a:p>
          <a:p>
            <a:pPr lvl="1"/>
            <a:r>
              <a:rPr lang="en-US" dirty="0" smtClean="0"/>
              <a:t>Dilengkapi GUI yang baik</a:t>
            </a:r>
          </a:p>
          <a:p>
            <a:pPr lvl="1"/>
            <a:r>
              <a:rPr lang="en-US" dirty="0" smtClean="0"/>
              <a:t>UI harus user-friendly</a:t>
            </a:r>
          </a:p>
          <a:p>
            <a:pPr lvl="1"/>
            <a:r>
              <a:rPr lang="en-US" dirty="0" smtClean="0"/>
              <a:t>Memungkinkan akses yang aman ke informasi</a:t>
            </a:r>
          </a:p>
          <a:p>
            <a:pPr lvl="1"/>
            <a:r>
              <a:rPr lang="en-US" dirty="0" smtClean="0"/>
              <a:t>Dapat diakses dari banyak tempat</a:t>
            </a:r>
          </a:p>
          <a:p>
            <a:pPr lvl="1"/>
            <a:r>
              <a:rPr lang="en-US" dirty="0" smtClean="0"/>
              <a:t>Menyediakan cara pengaksesan informasi yang cepat dan mudah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Karakteristik EntIS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9248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Kemampuan Teknis</a:t>
            </a:r>
          </a:p>
          <a:p>
            <a:pPr lvl="1"/>
            <a:r>
              <a:rPr lang="en-US" dirty="0" smtClean="0"/>
              <a:t>Akses ke informasi global</a:t>
            </a:r>
          </a:p>
          <a:p>
            <a:pPr lvl="1"/>
            <a:r>
              <a:rPr lang="en-US" dirty="0" smtClean="0"/>
              <a:t>Akses melalui email</a:t>
            </a:r>
          </a:p>
          <a:p>
            <a:pPr lvl="1"/>
            <a:r>
              <a:rPr lang="en-US" dirty="0" smtClean="0"/>
              <a:t>Hypertext dan hypermedia</a:t>
            </a:r>
          </a:p>
          <a:p>
            <a:pPr lvl="1"/>
            <a:r>
              <a:rPr lang="en-US" dirty="0" smtClean="0"/>
              <a:t>Analisis</a:t>
            </a:r>
          </a:p>
          <a:p>
            <a:pPr lvl="1"/>
            <a:r>
              <a:rPr lang="en-US" dirty="0" smtClean="0"/>
              <a:t>Informasi yang ditampilkan secara hirarki</a:t>
            </a:r>
          </a:p>
          <a:p>
            <a:pPr lvl="1"/>
            <a:r>
              <a:rPr lang="en-US" dirty="0" smtClean="0"/>
              <a:t>Penggunaan grafik dan report</a:t>
            </a:r>
          </a:p>
          <a:p>
            <a:pPr lvl="1"/>
            <a:r>
              <a:rPr lang="en-US" dirty="0" smtClean="0"/>
              <a:t>Pengorganisasian CSF</a:t>
            </a:r>
          </a:p>
          <a:p>
            <a:pPr lvl="1"/>
            <a:r>
              <a:rPr lang="en-US" dirty="0" smtClean="0"/>
              <a:t>Filter, kompress, dan pelacakan data-data kritis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Karakteristik EntIS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4724400"/>
          </a:xfrm>
        </p:spPr>
        <p:txBody>
          <a:bodyPr/>
          <a:lstStyle/>
          <a:p>
            <a:r>
              <a:rPr lang="en-US" dirty="0" smtClean="0"/>
              <a:t>Keuntungan dari EntIS</a:t>
            </a:r>
          </a:p>
          <a:p>
            <a:pPr lvl="1"/>
            <a:r>
              <a:rPr lang="en-US" dirty="0" smtClean="0"/>
              <a:t>Memfasilitasi pencapaian tujuan organisasi</a:t>
            </a:r>
          </a:p>
          <a:p>
            <a:pPr lvl="1"/>
            <a:r>
              <a:rPr lang="en-US" dirty="0" smtClean="0"/>
              <a:t>Memfasilitasi akses ke seluruh informasi</a:t>
            </a:r>
          </a:p>
          <a:p>
            <a:pPr lvl="1"/>
            <a:r>
              <a:rPr lang="en-US" dirty="0" smtClean="0"/>
              <a:t>Meningkatkan kualitas dari pengambilan keputusan</a:t>
            </a:r>
          </a:p>
          <a:p>
            <a:pPr lvl="1"/>
            <a:r>
              <a:rPr lang="en-US" dirty="0" smtClean="0"/>
              <a:t>Menyediakan keuntungan kompetitif</a:t>
            </a:r>
          </a:p>
          <a:p>
            <a:pPr lvl="1"/>
            <a:r>
              <a:rPr lang="en-US" dirty="0" smtClean="0"/>
              <a:t>Mempercepat waktu pencarian informasi</a:t>
            </a:r>
          </a:p>
          <a:p>
            <a:pPr lvl="1"/>
            <a:r>
              <a:rPr lang="en-US" dirty="0" smtClean="0"/>
              <a:t>Meningkatkan kemampuan komunikasi</a:t>
            </a:r>
          </a:p>
          <a:p>
            <a:pPr lvl="1"/>
            <a:r>
              <a:rPr lang="en-US" dirty="0" smtClean="0"/>
              <a:t>Meningkatkan kualitas komunikasi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Teknologi Pendukung EntIS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953000"/>
          </a:xfrm>
        </p:spPr>
        <p:txBody>
          <a:bodyPr/>
          <a:lstStyle/>
          <a:p>
            <a:r>
              <a:rPr lang="en-US" dirty="0" smtClean="0"/>
              <a:t>Software</a:t>
            </a:r>
          </a:p>
          <a:p>
            <a:pPr lvl="1"/>
            <a:r>
              <a:rPr lang="en-US" dirty="0" smtClean="0"/>
              <a:t>Web, XML</a:t>
            </a:r>
          </a:p>
          <a:p>
            <a:pPr lvl="1"/>
            <a:r>
              <a:rPr lang="en-US" dirty="0" smtClean="0"/>
              <a:t>Database  Management System</a:t>
            </a:r>
          </a:p>
          <a:p>
            <a:pPr lvl="1"/>
            <a:r>
              <a:rPr lang="en-US" dirty="0" smtClean="0"/>
              <a:t>Programming Language</a:t>
            </a:r>
          </a:p>
          <a:p>
            <a:r>
              <a:rPr lang="en-US" dirty="0" smtClean="0"/>
              <a:t>Hardware</a:t>
            </a:r>
          </a:p>
          <a:p>
            <a:pPr lvl="1"/>
            <a:r>
              <a:rPr lang="en-US" dirty="0" smtClean="0"/>
              <a:t>Computer</a:t>
            </a:r>
          </a:p>
          <a:p>
            <a:pPr lvl="1"/>
            <a:r>
              <a:rPr lang="en-US" dirty="0" smtClean="0"/>
              <a:t>Network</a:t>
            </a:r>
          </a:p>
          <a:p>
            <a:r>
              <a:rPr lang="en-US" dirty="0" smtClean="0"/>
              <a:t>Brainware</a:t>
            </a:r>
          </a:p>
          <a:p>
            <a:pPr lvl="1"/>
            <a:r>
              <a:rPr lang="en-US" dirty="0" smtClean="0"/>
              <a:t>Metodologi pengembangan berbasis objek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>
                <a:latin typeface="Impact" pitchFamily="34" charset="0"/>
              </a:rPr>
              <a:t>EntIS and the Web</a:t>
            </a:r>
            <a:endParaRPr lang="en-US" smtClean="0"/>
          </a:p>
        </p:txBody>
      </p:sp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5205413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Ease of Use</a:t>
            </a:r>
          </a:p>
          <a:p>
            <a:pPr lvl="1" eaLnBrk="1" hangingPunct="1"/>
            <a:r>
              <a:rPr lang="en-US" smtClean="0"/>
              <a:t>Web browsers are a viable interface for EntIS</a:t>
            </a:r>
          </a:p>
          <a:p>
            <a:pPr lvl="1" eaLnBrk="1" hangingPunct="1"/>
            <a:r>
              <a:rPr lang="en-US" smtClean="0"/>
              <a:t>Users don’t have to learn a new interface</a:t>
            </a:r>
          </a:p>
          <a:p>
            <a:pPr lvl="1" eaLnBrk="1" hangingPunct="1"/>
            <a:r>
              <a:rPr lang="en-US" smtClean="0"/>
              <a:t>WWW can provide a portal for an ERP vendor’s applications</a:t>
            </a:r>
          </a:p>
          <a:p>
            <a:pPr lvl="1" eaLnBrk="1" hangingPunct="1"/>
            <a:r>
              <a:rPr lang="en-US" smtClean="0"/>
              <a:t>Organization can be given location in an electronic mall provided by vendor</a:t>
            </a:r>
          </a:p>
          <a:p>
            <a:pPr lvl="1" eaLnBrk="1" hangingPunct="1"/>
            <a:r>
              <a:rPr lang="en-US" smtClean="0"/>
              <a:t>Benefits entities outside the boundaries of the organization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8188325" y="6372225"/>
            <a:ext cx="598488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15-</a:t>
            </a:r>
            <a:fld id="{C7F4B6EB-A7CD-4A2B-8CCD-B913ED85248C}" type="slidenum">
              <a:rPr lang="en-US" sz="1400">
                <a:latin typeface="Times New Roman" pitchFamily="18" charset="0"/>
              </a:rPr>
              <a:pPr algn="ctr" eaLnBrk="0" hangingPunct="0"/>
              <a:t>32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latin typeface="Impact" pitchFamily="34" charset="0"/>
              </a:rPr>
              <a:t>EntIS and the Web</a:t>
            </a:r>
            <a:endParaRPr lang="en-US" dirty="0" smtClean="0"/>
          </a:p>
        </p:txBody>
      </p:sp>
      <p:sp>
        <p:nvSpPr>
          <p:cNvPr id="27653" name="Rectangle 5"/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4114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dirty="0" smtClean="0"/>
              <a:t>Customer Concerns</a:t>
            </a:r>
          </a:p>
          <a:p>
            <a:pPr lvl="1" eaLnBrk="1" hangingPunct="1"/>
            <a:r>
              <a:rPr lang="en-US" dirty="0" smtClean="0"/>
              <a:t>EntIS are large and complex</a:t>
            </a:r>
          </a:p>
          <a:p>
            <a:pPr lvl="1" eaLnBrk="1" hangingPunct="1"/>
            <a:r>
              <a:rPr lang="en-US" dirty="0" smtClean="0"/>
              <a:t>Challenge to EntIS firms is to standardize sales processes</a:t>
            </a:r>
          </a:p>
          <a:p>
            <a:pPr lvl="1" eaLnBrk="1" hangingPunct="1"/>
            <a:r>
              <a:rPr lang="en-US" dirty="0" smtClean="0"/>
              <a:t>Organizations may choose to only allow business-to-business transactions to interface with their EntIS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8188325" y="6372225"/>
            <a:ext cx="598488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15-</a:t>
            </a:r>
            <a:fld id="{868956D0-C0F6-4CE1-9679-2E341E7EE1DE}" type="slidenum">
              <a:rPr lang="en-US" sz="1400">
                <a:latin typeface="Times New Roman" pitchFamily="18" charset="0"/>
              </a:rPr>
              <a:pPr algn="ctr" eaLnBrk="0" hangingPunct="0"/>
              <a:t>33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EntIS Berbasis Web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286000"/>
            <a:ext cx="1295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38400" y="2133600"/>
            <a:ext cx="1981200" cy="1066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</a:t>
            </a:r>
          </a:p>
          <a:p>
            <a:pPr algn="ctr"/>
            <a:r>
              <a:rPr lang="en-US" dirty="0" smtClean="0"/>
              <a:t>Browser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362200" y="4038600"/>
            <a:ext cx="2209800" cy="12192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</a:t>
            </a:r>
          </a:p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cxnSp>
        <p:nvCxnSpPr>
          <p:cNvPr id="8" name="Straight Arrow Connector 7"/>
          <p:cNvCxnSpPr>
            <a:stCxn id="4" idx="3"/>
            <a:endCxn id="5" idx="1"/>
          </p:cNvCxnSpPr>
          <p:nvPr/>
        </p:nvCxnSpPr>
        <p:spPr>
          <a:xfrm>
            <a:off x="1752600" y="2667000"/>
            <a:ext cx="685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n 8"/>
          <p:cNvSpPr/>
          <p:nvPr/>
        </p:nvSpPr>
        <p:spPr>
          <a:xfrm>
            <a:off x="2514600" y="5867400"/>
            <a:ext cx="1905000" cy="685800"/>
          </a:xfrm>
          <a:prstGeom prst="can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Database</a:t>
            </a:r>
            <a:endParaRPr lang="en-US" dirty="0"/>
          </a:p>
        </p:txBody>
      </p:sp>
      <p:cxnSp>
        <p:nvCxnSpPr>
          <p:cNvPr id="12" name="Straight Arrow Connector 11"/>
          <p:cNvCxnSpPr>
            <a:stCxn id="13" idx="1"/>
            <a:endCxn id="5" idx="3"/>
          </p:cNvCxnSpPr>
          <p:nvPr/>
        </p:nvCxnSpPr>
        <p:spPr>
          <a:xfrm rot="10800000">
            <a:off x="4419600" y="2667000"/>
            <a:ext cx="14478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1" idx="0"/>
            <a:endCxn id="13" idx="2"/>
          </p:cNvCxnSpPr>
          <p:nvPr/>
        </p:nvCxnSpPr>
        <p:spPr>
          <a:xfrm rot="5400000" flipH="1" flipV="1">
            <a:off x="6438900" y="3619500"/>
            <a:ext cx="8382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867400" y="4038600"/>
            <a:ext cx="1981200" cy="12192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Application </a:t>
            </a:r>
          </a:p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6" idx="2"/>
            <a:endCxn id="9" idx="1"/>
          </p:cNvCxnSpPr>
          <p:nvPr/>
        </p:nvCxnSpPr>
        <p:spPr>
          <a:xfrm rot="5400000">
            <a:off x="3162300" y="5562600"/>
            <a:ext cx="6096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867400" y="2133600"/>
            <a:ext cx="1981200" cy="106680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Web</a:t>
            </a:r>
          </a:p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cxnSp>
        <p:nvCxnSpPr>
          <p:cNvPr id="26" name="Straight Arrow Connector 25"/>
          <p:cNvCxnSpPr>
            <a:stCxn id="11" idx="1"/>
            <a:endCxn id="6" idx="3"/>
          </p:cNvCxnSpPr>
          <p:nvPr/>
        </p:nvCxnSpPr>
        <p:spPr>
          <a:xfrm rot="10800000">
            <a:off x="4572000" y="4648200"/>
            <a:ext cx="1295400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791200" y="1447800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Presentasi Terdistibusi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5867400" y="5334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Logika Aplikasi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2057400" y="35814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Logika Manipulasi data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>
                <a:latin typeface="Impact" pitchFamily="34" charset="0"/>
              </a:rPr>
              <a:t>Minimizing EntIS Failures</a:t>
            </a:r>
            <a:endParaRPr lang="en-US" sz="4000" smtClean="0"/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500063" y="1571676"/>
            <a:ext cx="8143875" cy="5078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id-ID" sz="3600" dirty="0"/>
              <a:t>1. Pahami rentang kompleksitas organisasi</a:t>
            </a:r>
            <a:br>
              <a:rPr lang="id-ID" sz="3600" dirty="0"/>
            </a:br>
            <a:r>
              <a:rPr lang="id-ID" sz="3600" dirty="0"/>
              <a:t>2. Kenali proses dimana nilai tidak dapat dipertahankan jika standarisasi diberlakukan</a:t>
            </a:r>
            <a:br>
              <a:rPr lang="id-ID" sz="3600" dirty="0"/>
            </a:br>
            <a:r>
              <a:rPr lang="id-ID" sz="3600" dirty="0"/>
              <a:t>3. Mencapai konsensus dalam organisasi sebelum memutuskan untuk menerapkan sistem informasi perusahaan</a:t>
            </a:r>
            <a:endParaRPr lang="en-US" sz="3600" dirty="0">
              <a:latin typeface="Times New Roman" pitchFamily="18" charset="0"/>
            </a:endParaRP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8188325" y="6372225"/>
            <a:ext cx="598488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15-</a:t>
            </a:r>
            <a:fld id="{1B55A8E7-D9BB-439A-8CDD-DE4FD54D4161}" type="slidenum">
              <a:rPr lang="en-US" sz="1400">
                <a:latin typeface="Times New Roman" pitchFamily="18" charset="0"/>
              </a:rPr>
              <a:pPr algn="ctr" eaLnBrk="0" hangingPunct="0"/>
              <a:t>35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Impact" pitchFamily="34" charset="0"/>
              </a:rPr>
              <a:t>Future of EntIS</a:t>
            </a:r>
            <a:endParaRPr lang="en-US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EntIS industry is currently growing at a rate exceeding 30% per year</a:t>
            </a:r>
          </a:p>
          <a:p>
            <a:pPr eaLnBrk="1" hangingPunct="1"/>
            <a:r>
              <a:rPr lang="en-US" smtClean="0"/>
              <a:t>Two directions </a:t>
            </a:r>
          </a:p>
          <a:p>
            <a:pPr lvl="1" eaLnBrk="1" hangingPunct="1"/>
            <a:r>
              <a:rPr lang="en-US" smtClean="0"/>
              <a:t>Rapid development</a:t>
            </a:r>
          </a:p>
          <a:p>
            <a:pPr lvl="1" eaLnBrk="1" hangingPunct="1"/>
            <a:r>
              <a:rPr lang="en-US" smtClean="0"/>
              <a:t>Enterprise resource management</a:t>
            </a:r>
          </a:p>
          <a:p>
            <a:pPr eaLnBrk="1" hangingPunct="1"/>
            <a:r>
              <a:rPr lang="en-US" smtClean="0"/>
              <a:t>User-friendly software</a:t>
            </a:r>
          </a:p>
          <a:p>
            <a:pPr eaLnBrk="1" hangingPunct="1"/>
            <a:r>
              <a:rPr lang="en-US" smtClean="0"/>
              <a:t>Converging database and Enterprise systems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8188325" y="6372225"/>
            <a:ext cx="598488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US" sz="1400">
                <a:latin typeface="Times New Roman" pitchFamily="18" charset="0"/>
              </a:rPr>
              <a:t>15-</a:t>
            </a:r>
            <a:fld id="{421B61E7-23AB-40E8-A605-4823C14C4331}" type="slidenum">
              <a:rPr lang="en-US" sz="1400">
                <a:latin typeface="Times New Roman" pitchFamily="18" charset="0"/>
              </a:rPr>
              <a:pPr algn="ctr" eaLnBrk="0" hangingPunct="0"/>
              <a:t>36</a:t>
            </a:fld>
            <a:endParaRPr lang="en-US" sz="140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SDLC</a:t>
            </a:r>
            <a:endParaRPr lang="en-US" dirty="0">
              <a:latin typeface="Impac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System Development Life Cycle</a:t>
            </a:r>
          </a:p>
          <a:p>
            <a:pPr lvl="1"/>
            <a:r>
              <a:rPr lang="en-US" dirty="0" smtClean="0"/>
              <a:t>Metodologi pengembangan sistem informasi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/>
              <a:t>Jenis metodologi</a:t>
            </a:r>
          </a:p>
          <a:p>
            <a:pPr lvl="1"/>
            <a:r>
              <a:rPr lang="en-US" dirty="0" smtClean="0"/>
              <a:t>Waterfall</a:t>
            </a:r>
          </a:p>
          <a:p>
            <a:pPr lvl="1"/>
            <a:r>
              <a:rPr lang="en-US" dirty="0" smtClean="0"/>
              <a:t>Prototype</a:t>
            </a:r>
          </a:p>
          <a:p>
            <a:pPr lvl="1"/>
            <a:r>
              <a:rPr lang="id-ID" dirty="0" smtClean="0"/>
              <a:t>RAD</a:t>
            </a:r>
            <a:endParaRPr lang="en-US" dirty="0" smtClean="0"/>
          </a:p>
          <a:p>
            <a:pPr lvl="1"/>
            <a:r>
              <a:rPr lang="id-ID" dirty="0" smtClean="0"/>
              <a:t>Agile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SDLC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4" name="Content Placeholder 3" descr="sdlc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28875" y="2652712"/>
            <a:ext cx="4286250" cy="2771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Impact" pitchFamily="34" charset="0"/>
              </a:rPr>
              <a:t>SDLC</a:t>
            </a:r>
            <a:endParaRPr lang="en-US" dirty="0">
              <a:latin typeface="Impact" pitchFamily="34" charset="0"/>
            </a:endParaRPr>
          </a:p>
        </p:txBody>
      </p:sp>
      <p:pic>
        <p:nvPicPr>
          <p:cNvPr id="4" name="Content Placeholder 3" descr="720px-Systems_Development_Life_Cycl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9211" y="1600200"/>
            <a:ext cx="7785578" cy="4876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1518</TotalTime>
  <Words>1246</Words>
  <Application>Microsoft Office PowerPoint</Application>
  <PresentationFormat>On-screen Show (4:3)</PresentationFormat>
  <Paragraphs>311</Paragraphs>
  <Slides>39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Clarity</vt:lpstr>
      <vt:lpstr>Enterprise Information System</vt:lpstr>
      <vt:lpstr>Sistem ?</vt:lpstr>
      <vt:lpstr>Informasi ?</vt:lpstr>
      <vt:lpstr>Kualitas Informasi</vt:lpstr>
      <vt:lpstr>Definisi Information System (IS)</vt:lpstr>
      <vt:lpstr>Definisi IS</vt:lpstr>
      <vt:lpstr>Definisi IS</vt:lpstr>
      <vt:lpstr>Definisi IS</vt:lpstr>
      <vt:lpstr>Definisi IS</vt:lpstr>
      <vt:lpstr>Definisi IS</vt:lpstr>
      <vt:lpstr>Pengertian EntIS</vt:lpstr>
      <vt:lpstr>Data, Informasi, Pengetahuan</vt:lpstr>
      <vt:lpstr>Main Features of IS</vt:lpstr>
      <vt:lpstr>Fungsi IS</vt:lpstr>
      <vt:lpstr>Computer based IS</vt:lpstr>
      <vt:lpstr>Pembagian Umum IS</vt:lpstr>
      <vt:lpstr>Peranan IS Dalam Proses Bisnis</vt:lpstr>
      <vt:lpstr>Peranan IS dalam Proses Bisnis</vt:lpstr>
      <vt:lpstr>Peranan IS Dalam Proses Bisnis</vt:lpstr>
      <vt:lpstr>Kunci Kesuksesan IS</vt:lpstr>
      <vt:lpstr>What is an Enterprise Information System (EntIS)?</vt:lpstr>
      <vt:lpstr>Mengapa perlu EntIS</vt:lpstr>
      <vt:lpstr>Batasan EntIS</vt:lpstr>
      <vt:lpstr>Business Intellegence</vt:lpstr>
      <vt:lpstr>Business Intellegence</vt:lpstr>
      <vt:lpstr>Kemampuan EntIS</vt:lpstr>
      <vt:lpstr>Kemampuan EntIS</vt:lpstr>
      <vt:lpstr>Karakteristik EntIS</vt:lpstr>
      <vt:lpstr>Karakteristik EntIS</vt:lpstr>
      <vt:lpstr>Karakteristik EntIS</vt:lpstr>
      <vt:lpstr>Teknologi Pendukung EntIS</vt:lpstr>
      <vt:lpstr>EntIS and the Web</vt:lpstr>
      <vt:lpstr>EntIS and the Web</vt:lpstr>
      <vt:lpstr>EntIS Berbasis Web</vt:lpstr>
      <vt:lpstr>Minimizing EntIS Failures</vt:lpstr>
      <vt:lpstr>Future of EntIS</vt:lpstr>
      <vt:lpstr>SDLC</vt:lpstr>
      <vt:lpstr>SDLC</vt:lpstr>
      <vt:lpstr>SDLC</vt:lpstr>
    </vt:vector>
  </TitlesOfParts>
  <Company>Acer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Information System (EIS)</dc:title>
  <dc:creator>Valued Acer Customer</dc:creator>
  <cp:lastModifiedBy>ismail - [2010]</cp:lastModifiedBy>
  <cp:revision>50</cp:revision>
  <dcterms:created xsi:type="dcterms:W3CDTF">2009-06-21T04:19:30Z</dcterms:created>
  <dcterms:modified xsi:type="dcterms:W3CDTF">2017-09-25T23:21:41Z</dcterms:modified>
</cp:coreProperties>
</file>