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1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76706" y="1085341"/>
            <a:ext cx="6990587" cy="1931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5431" y="207390"/>
            <a:ext cx="8073136" cy="1238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519" y="1574038"/>
            <a:ext cx="4098925" cy="2613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0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9.png"/><Relationship Id="rId5" Type="http://schemas.openxmlformats.org/officeDocument/2006/relationships/image" Target="../media/image22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1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90600" y="401122"/>
            <a:ext cx="6990587" cy="2646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6880" algn="ctr">
              <a:lnSpc>
                <a:spcPct val="100000"/>
              </a:lnSpc>
            </a:pPr>
            <a:r>
              <a:rPr spc="-15" dirty="0"/>
              <a:t>Fortifikasi</a:t>
            </a:r>
            <a:r>
              <a:rPr spc="-55" dirty="0"/>
              <a:t> </a:t>
            </a:r>
            <a:r>
              <a:rPr spc="-20"/>
              <a:t>Beras</a:t>
            </a:r>
            <a:r>
              <a:rPr b="0" spc="-20" smtClean="0">
                <a:latin typeface="Calibri"/>
                <a:cs typeface="Calibri"/>
              </a:rPr>
              <a:t>:</a:t>
            </a:r>
            <a:br>
              <a:rPr b="0" spc="-20" smtClean="0">
                <a:latin typeface="Calibri"/>
                <a:cs typeface="Calibri"/>
              </a:rPr>
            </a:br>
            <a:r>
              <a:rPr lang="x-none" sz="4000" b="0" spc="-20" smtClean="0"/>
              <a:t>Aplikasi Teknologi Fortifikasi di Beberapa Negara</a:t>
            </a:r>
            <a:br>
              <a:rPr lang="x-none" sz="4000" b="0" spc="-20" smtClean="0"/>
            </a:br>
            <a:r>
              <a:rPr lang="x-none" sz="2400" b="0" spc="-20" smtClean="0"/>
              <a:t>Program Studi Teknologi Pangan Universitas PGRI Semarang</a:t>
            </a:r>
            <a:endParaRPr sz="2400" b="0" spc="-20" dirty="0">
              <a:latin typeface="Calibri"/>
              <a:cs typeface="Calibri"/>
            </a:endParaRPr>
          </a:p>
        </p:txBody>
      </p:sp>
      <p:sp>
        <p:nvSpPr>
          <p:cNvPr id="41986" name="AutoShape 2" descr="Hasil gambar untuk rice fortifi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988" name="AutoShape 4" descr="Hasil gambar untuk rice fortifi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990" name="AutoShape 6" descr="Hasil gambar untuk rice fortifi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992" name="AutoShape 8" descr="Hasil gambar untuk rice fortifi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41994" name="Picture 10" descr="Hasil gambar untuk rice fortifi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2971800"/>
            <a:ext cx="6553200" cy="36237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7716" rIns="0" bIns="0" rtlCol="0">
            <a:spAutoFit/>
          </a:bodyPr>
          <a:lstStyle/>
          <a:p>
            <a:pPr marL="3196590">
              <a:lnSpc>
                <a:spcPct val="100000"/>
              </a:lnSpc>
            </a:pPr>
            <a:r>
              <a:rPr sz="4400" b="0" spc="-5" dirty="0">
                <a:latin typeface="Calibri"/>
                <a:cs typeface="Calibri"/>
              </a:rPr>
              <a:t>Outline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57273"/>
            <a:ext cx="7986395" cy="3733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7685" indent="-514984">
              <a:lnSpc>
                <a:spcPct val="100000"/>
              </a:lnSpc>
              <a:buAutoNum type="alphaUcPeriod"/>
              <a:tabLst>
                <a:tab pos="527685" algn="l"/>
                <a:tab pos="528320" algn="l"/>
              </a:tabLst>
            </a:pPr>
            <a:r>
              <a:rPr sz="2500" spc="-15" dirty="0">
                <a:latin typeface="Calibri"/>
                <a:cs typeface="Calibri"/>
              </a:rPr>
              <a:t>Latar</a:t>
            </a:r>
            <a:r>
              <a:rPr sz="2500" spc="-5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Belakang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ts val="2700"/>
              </a:lnSpc>
              <a:buAutoNum type="alphaUcPeriod"/>
              <a:tabLst>
                <a:tab pos="527685" algn="l"/>
                <a:tab pos="528320" algn="l"/>
              </a:tabLst>
            </a:pPr>
            <a:r>
              <a:rPr sz="2500" spc="-15" dirty="0">
                <a:latin typeface="Calibri"/>
                <a:cs typeface="Calibri"/>
              </a:rPr>
              <a:t>Apakah </a:t>
            </a:r>
            <a:r>
              <a:rPr sz="2500" spc="-10" dirty="0">
                <a:latin typeface="Calibri"/>
                <a:cs typeface="Calibri"/>
              </a:rPr>
              <a:t>Beras </a:t>
            </a:r>
            <a:r>
              <a:rPr sz="2500" spc="-20" dirty="0">
                <a:latin typeface="Calibri"/>
                <a:cs typeface="Calibri"/>
              </a:rPr>
              <a:t>Layak </a:t>
            </a:r>
            <a:r>
              <a:rPr sz="2500" spc="-15" dirty="0">
                <a:latin typeface="Calibri"/>
                <a:cs typeface="Calibri"/>
              </a:rPr>
              <a:t>sebagai Kendaraan </a:t>
            </a:r>
            <a:r>
              <a:rPr sz="2500" spc="-10" dirty="0">
                <a:latin typeface="Calibri"/>
                <a:cs typeface="Calibri"/>
              </a:rPr>
              <a:t>Fortifikasi</a:t>
            </a:r>
            <a:r>
              <a:rPr sz="2500" spc="14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</a:t>
            </a:r>
            <a:endParaRPr sz="2500">
              <a:latin typeface="Calibri"/>
              <a:cs typeface="Calibri"/>
            </a:endParaRPr>
          </a:p>
          <a:p>
            <a:pPr marL="527685">
              <a:lnSpc>
                <a:spcPts val="2700"/>
              </a:lnSpc>
            </a:pPr>
            <a:r>
              <a:rPr sz="2500" spc="-5" dirty="0">
                <a:latin typeface="Calibri"/>
                <a:cs typeface="Calibri"/>
              </a:rPr>
              <a:t>Indonesia?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ts val="2995"/>
              </a:lnSpc>
              <a:buAutoNum type="alphaUcPeriod" startAt="3"/>
              <a:tabLst>
                <a:tab pos="527685" algn="l"/>
                <a:tab pos="528320" algn="l"/>
              </a:tabLst>
            </a:pPr>
            <a:r>
              <a:rPr sz="2500" spc="-10" dirty="0">
                <a:latin typeface="Calibri"/>
                <a:cs typeface="Calibri"/>
              </a:rPr>
              <a:t>Beberapa </a:t>
            </a:r>
            <a:r>
              <a:rPr sz="2500" spc="-5" dirty="0">
                <a:latin typeface="Calibri"/>
                <a:cs typeface="Calibri"/>
              </a:rPr>
              <a:t>Pilihan </a:t>
            </a:r>
            <a:r>
              <a:rPr sz="2500" spc="-30" dirty="0">
                <a:latin typeface="Calibri"/>
                <a:cs typeface="Calibri"/>
              </a:rPr>
              <a:t>Teknologi </a:t>
            </a:r>
            <a:r>
              <a:rPr sz="2500" spc="-10" dirty="0">
                <a:latin typeface="Calibri"/>
                <a:cs typeface="Calibri"/>
              </a:rPr>
              <a:t>Fortifikasi</a:t>
            </a:r>
            <a:r>
              <a:rPr sz="2500" spc="6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Beras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ts val="3354"/>
              </a:lnSpc>
              <a:buAutoNum type="alphaUcPeriod" startAt="3"/>
              <a:tabLst>
                <a:tab pos="527685" algn="l"/>
                <a:tab pos="528320" algn="l"/>
              </a:tabLst>
            </a:pPr>
            <a:r>
              <a:rPr sz="2500" spc="-10" dirty="0">
                <a:latin typeface="Calibri"/>
                <a:cs typeface="Calibri"/>
              </a:rPr>
              <a:t>Beberapa </a:t>
            </a:r>
            <a:r>
              <a:rPr sz="2500" spc="-5" dirty="0">
                <a:latin typeface="Calibri"/>
                <a:cs typeface="Calibri"/>
              </a:rPr>
              <a:t>Pilihan </a:t>
            </a:r>
            <a:r>
              <a:rPr sz="2500" spc="-15" dirty="0">
                <a:latin typeface="Calibri"/>
                <a:cs typeface="Calibri"/>
              </a:rPr>
              <a:t>Zat </a:t>
            </a:r>
            <a:r>
              <a:rPr sz="2500" spc="-5" dirty="0">
                <a:latin typeface="Calibri"/>
                <a:cs typeface="Calibri"/>
              </a:rPr>
              <a:t>Gizi </a:t>
            </a:r>
            <a:r>
              <a:rPr sz="2800" spc="-10" dirty="0">
                <a:latin typeface="Calibri"/>
                <a:cs typeface="Calibri"/>
              </a:rPr>
              <a:t>dalam </a:t>
            </a:r>
            <a:r>
              <a:rPr sz="2500" spc="-10" dirty="0">
                <a:latin typeface="Calibri"/>
                <a:cs typeface="Calibri"/>
              </a:rPr>
              <a:t>Fortifikasi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Beras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ts val="2700"/>
              </a:lnSpc>
              <a:spcBef>
                <a:spcPts val="15"/>
              </a:spcBef>
              <a:buAutoNum type="alphaUcPeriod" startAt="3"/>
              <a:tabLst>
                <a:tab pos="527685" algn="l"/>
                <a:tab pos="528320" algn="l"/>
              </a:tabLst>
            </a:pPr>
            <a:r>
              <a:rPr sz="2500" spc="-5" dirty="0">
                <a:latin typeface="Calibri"/>
                <a:cs typeface="Calibri"/>
              </a:rPr>
              <a:t>Estimasi </a:t>
            </a:r>
            <a:r>
              <a:rPr sz="2500" spc="-20" dirty="0">
                <a:latin typeface="Calibri"/>
                <a:cs typeface="Calibri"/>
              </a:rPr>
              <a:t>Biaya </a:t>
            </a:r>
            <a:r>
              <a:rPr sz="2500" spc="-15" dirty="0">
                <a:latin typeface="Calibri"/>
                <a:cs typeface="Calibri"/>
              </a:rPr>
              <a:t>fortifikasi beras dengan </a:t>
            </a:r>
            <a:r>
              <a:rPr sz="2500" spc="-5" dirty="0">
                <a:latin typeface="Calibri"/>
                <a:cs typeface="Calibri"/>
              </a:rPr>
              <a:t>teknologi</a:t>
            </a:r>
            <a:r>
              <a:rPr sz="2500" spc="12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fortifikasi</a:t>
            </a:r>
            <a:endParaRPr sz="2500">
              <a:latin typeface="Calibri"/>
              <a:cs typeface="Calibri"/>
            </a:endParaRPr>
          </a:p>
          <a:p>
            <a:pPr marL="527685">
              <a:lnSpc>
                <a:spcPts val="2700"/>
              </a:lnSpc>
            </a:pPr>
            <a:r>
              <a:rPr sz="2500" spc="-15" dirty="0">
                <a:latin typeface="Calibri"/>
                <a:cs typeface="Calibri"/>
              </a:rPr>
              <a:t>yang</a:t>
            </a:r>
            <a:r>
              <a:rPr sz="2500" spc="-5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berbeda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buAutoNum type="alphaUcPeriod" startAt="6"/>
              <a:tabLst>
                <a:tab pos="527685" algn="l"/>
                <a:tab pos="528320" algn="l"/>
              </a:tabLst>
            </a:pPr>
            <a:r>
              <a:rPr sz="2500" spc="-5" dirty="0">
                <a:latin typeface="Calibri"/>
                <a:cs typeface="Calibri"/>
              </a:rPr>
              <a:t>Model </a:t>
            </a:r>
            <a:r>
              <a:rPr sz="2500" spc="-10" dirty="0">
                <a:latin typeface="Calibri"/>
                <a:cs typeface="Calibri"/>
              </a:rPr>
              <a:t>Pelaksanaan Fortifikasi Beras </a:t>
            </a:r>
            <a:r>
              <a:rPr sz="2500" spc="-5" dirty="0">
                <a:latin typeface="Calibri"/>
                <a:cs typeface="Calibri"/>
              </a:rPr>
              <a:t>di </a:t>
            </a:r>
            <a:r>
              <a:rPr sz="2500" spc="-10" dirty="0">
                <a:latin typeface="Calibri"/>
                <a:cs typeface="Calibri"/>
              </a:rPr>
              <a:t>Berbagai</a:t>
            </a:r>
            <a:r>
              <a:rPr sz="2500" spc="50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Negara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buAutoNum type="alphaUcPeriod" startAt="6"/>
              <a:tabLst>
                <a:tab pos="527685" algn="l"/>
                <a:tab pos="528320" algn="l"/>
              </a:tabLst>
            </a:pPr>
            <a:r>
              <a:rPr sz="2500" spc="-10" dirty="0">
                <a:latin typeface="Calibri"/>
                <a:cs typeface="Calibri"/>
              </a:rPr>
              <a:t>Berbagai bukti dampak fortifikasi dari berbagai</a:t>
            </a:r>
            <a:r>
              <a:rPr sz="2500" spc="120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negara</a:t>
            </a:r>
            <a:endParaRPr sz="25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buAutoNum type="alphaUcPeriod" startAt="6"/>
              <a:tabLst>
                <a:tab pos="527685" algn="l"/>
                <a:tab pos="528320" algn="l"/>
              </a:tabLst>
            </a:pPr>
            <a:r>
              <a:rPr sz="2500" spc="-10" dirty="0">
                <a:latin typeface="Calibri"/>
                <a:cs typeface="Calibri"/>
              </a:rPr>
              <a:t>Bagaimana </a:t>
            </a:r>
            <a:r>
              <a:rPr sz="2500" spc="-15" dirty="0">
                <a:latin typeface="Calibri"/>
                <a:cs typeface="Calibri"/>
              </a:rPr>
              <a:t>fortifikasi beras </a:t>
            </a:r>
            <a:r>
              <a:rPr sz="2500" spc="-10" dirty="0">
                <a:latin typeface="Calibri"/>
                <a:cs typeface="Calibri"/>
              </a:rPr>
              <a:t>dilaksanakan </a:t>
            </a:r>
            <a:r>
              <a:rPr sz="2500" spc="-5" dirty="0">
                <a:latin typeface="Calibri"/>
                <a:cs typeface="Calibri"/>
              </a:rPr>
              <a:t>di</a:t>
            </a:r>
            <a:r>
              <a:rPr sz="2500" spc="7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Indonesia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7980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88000" y="1894547"/>
            <a:ext cx="1346200" cy="496570"/>
          </a:xfrm>
          <a:custGeom>
            <a:avLst/>
            <a:gdLst/>
            <a:ahLst/>
            <a:cxnLst/>
            <a:rect l="l" t="t" r="r" b="b"/>
            <a:pathLst>
              <a:path w="1346200" h="496569">
                <a:moveTo>
                  <a:pt x="0" y="496100"/>
                </a:moveTo>
                <a:lnTo>
                  <a:pt x="1346200" y="496100"/>
                </a:lnTo>
                <a:lnTo>
                  <a:pt x="13462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723890" y="1887982"/>
            <a:ext cx="1075055" cy="503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0979" marR="5080" indent="-208915">
              <a:lnSpc>
                <a:spcPct val="100000"/>
              </a:lnSpc>
            </a:pPr>
            <a:r>
              <a:rPr sz="1600" b="1" spc="-10" dirty="0">
                <a:latin typeface="Tw Cen MT"/>
                <a:cs typeface="Tw Cen MT"/>
              </a:rPr>
              <a:t>D</a:t>
            </a:r>
            <a:r>
              <a:rPr sz="1600" b="1" spc="-5" dirty="0">
                <a:latin typeface="Tw Cen MT"/>
                <a:cs typeface="Tw Cen MT"/>
              </a:rPr>
              <a:t>i</a:t>
            </a:r>
            <a:r>
              <a:rPr sz="1600" b="1" spc="-15" dirty="0">
                <a:latin typeface="Tw Cen MT"/>
                <a:cs typeface="Tw Cen MT"/>
              </a:rPr>
              <a:t>v</a:t>
            </a:r>
            <a:r>
              <a:rPr sz="1600" b="1" spc="-5" dirty="0">
                <a:latin typeface="Tw Cen MT"/>
                <a:cs typeface="Tw Cen MT"/>
              </a:rPr>
              <a:t>e</a:t>
            </a:r>
            <a:r>
              <a:rPr sz="1600" b="1" dirty="0">
                <a:latin typeface="Tw Cen MT"/>
                <a:cs typeface="Tw Cen MT"/>
              </a:rPr>
              <a:t>r</a:t>
            </a:r>
            <a:r>
              <a:rPr sz="1600" b="1" spc="-5" dirty="0">
                <a:latin typeface="Tw Cen MT"/>
                <a:cs typeface="Tw Cen MT"/>
              </a:rPr>
              <a:t>s</a:t>
            </a:r>
            <a:r>
              <a:rPr sz="1600" b="1" dirty="0">
                <a:latin typeface="Tw Cen MT"/>
                <a:cs typeface="Tw Cen MT"/>
              </a:rPr>
              <a:t>i</a:t>
            </a:r>
            <a:r>
              <a:rPr sz="1600" b="1" spc="-5" dirty="0">
                <a:latin typeface="Tw Cen MT"/>
                <a:cs typeface="Tw Cen MT"/>
              </a:rPr>
              <a:t>f</a:t>
            </a:r>
            <a:r>
              <a:rPr sz="1600" b="1" dirty="0">
                <a:latin typeface="Tw Cen MT"/>
                <a:cs typeface="Tw Cen MT"/>
              </a:rPr>
              <a:t>i</a:t>
            </a:r>
            <a:r>
              <a:rPr sz="1600" b="1" spc="-5" dirty="0">
                <a:latin typeface="Tw Cen MT"/>
                <a:cs typeface="Tw Cen MT"/>
              </a:rPr>
              <a:t>kasi  </a:t>
            </a:r>
            <a:r>
              <a:rPr sz="1600" b="1" spc="-20" dirty="0">
                <a:latin typeface="Tw Cen MT"/>
                <a:cs typeface="Tw Cen MT"/>
              </a:rPr>
              <a:t>Pangan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588000" y="2561297"/>
            <a:ext cx="1346200" cy="496570"/>
          </a:xfrm>
          <a:custGeom>
            <a:avLst/>
            <a:gdLst/>
            <a:ahLst/>
            <a:cxnLst/>
            <a:rect l="l" t="t" r="r" b="b"/>
            <a:pathLst>
              <a:path w="1346200" h="496569">
                <a:moveTo>
                  <a:pt x="0" y="496100"/>
                </a:moveTo>
                <a:lnTo>
                  <a:pt x="1346200" y="496100"/>
                </a:lnTo>
                <a:lnTo>
                  <a:pt x="13462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88000" y="3228047"/>
            <a:ext cx="1346200" cy="496570"/>
          </a:xfrm>
          <a:custGeom>
            <a:avLst/>
            <a:gdLst/>
            <a:ahLst/>
            <a:cxnLst/>
            <a:rect l="l" t="t" r="r" b="b"/>
            <a:pathLst>
              <a:path w="1346200" h="496570">
                <a:moveTo>
                  <a:pt x="0" y="496100"/>
                </a:moveTo>
                <a:lnTo>
                  <a:pt x="1346200" y="496100"/>
                </a:lnTo>
                <a:lnTo>
                  <a:pt x="13462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932678" y="3343783"/>
            <a:ext cx="65976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0" dirty="0">
                <a:latin typeface="Tw Cen MT"/>
                <a:cs typeface="Tw Cen MT"/>
              </a:rPr>
              <a:t>T</a:t>
            </a:r>
            <a:r>
              <a:rPr sz="1600" b="1" spc="-5" dirty="0">
                <a:latin typeface="Tw Cen MT"/>
                <a:cs typeface="Tw Cen MT"/>
              </a:rPr>
              <a:t>a</a:t>
            </a:r>
            <a:r>
              <a:rPr sz="1600" b="1" spc="-40" dirty="0">
                <a:latin typeface="Tw Cen MT"/>
                <a:cs typeface="Tw Cen MT"/>
              </a:rPr>
              <a:t>b</a:t>
            </a:r>
            <a:r>
              <a:rPr sz="1600" b="1" spc="-5" dirty="0">
                <a:latin typeface="Tw Cen MT"/>
                <a:cs typeface="Tw Cen MT"/>
              </a:rPr>
              <a:t>u</a:t>
            </a:r>
            <a:r>
              <a:rPr sz="1600" b="1" dirty="0">
                <a:latin typeface="Tw Cen MT"/>
                <a:cs typeface="Tw Cen MT"/>
              </a:rPr>
              <a:t>r</a:t>
            </a:r>
            <a:r>
              <a:rPr sz="1600" b="1" spc="-5" dirty="0">
                <a:latin typeface="Tw Cen MT"/>
                <a:cs typeface="Tw Cen MT"/>
              </a:rPr>
              <a:t>ia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588000" y="3894797"/>
            <a:ext cx="1346200" cy="496570"/>
          </a:xfrm>
          <a:custGeom>
            <a:avLst/>
            <a:gdLst/>
            <a:ahLst/>
            <a:cxnLst/>
            <a:rect l="l" t="t" r="r" b="b"/>
            <a:pathLst>
              <a:path w="1346200" h="496570">
                <a:moveTo>
                  <a:pt x="0" y="496100"/>
                </a:moveTo>
                <a:lnTo>
                  <a:pt x="1346200" y="496100"/>
                </a:lnTo>
                <a:lnTo>
                  <a:pt x="13462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829046" y="4010659"/>
            <a:ext cx="86550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Tw Cen MT"/>
                <a:cs typeface="Tw Cen MT"/>
              </a:rPr>
              <a:t>Fortifikasi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181600" y="2142617"/>
            <a:ext cx="406400" cy="2093595"/>
          </a:xfrm>
          <a:custGeom>
            <a:avLst/>
            <a:gdLst/>
            <a:ahLst/>
            <a:cxnLst/>
            <a:rect l="l" t="t" r="r" b="b"/>
            <a:pathLst>
              <a:path w="406400" h="2093595">
                <a:moveTo>
                  <a:pt x="0" y="2093341"/>
                </a:moveTo>
                <a:lnTo>
                  <a:pt x="203200" y="2093341"/>
                </a:lnTo>
                <a:lnTo>
                  <a:pt x="203200" y="0"/>
                </a:lnTo>
                <a:lnTo>
                  <a:pt x="406400" y="0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181600" y="4235958"/>
            <a:ext cx="406400" cy="574040"/>
          </a:xfrm>
          <a:custGeom>
            <a:avLst/>
            <a:gdLst/>
            <a:ahLst/>
            <a:cxnLst/>
            <a:rect l="l" t="t" r="r" b="b"/>
            <a:pathLst>
              <a:path w="406400" h="574039">
                <a:moveTo>
                  <a:pt x="0" y="0"/>
                </a:moveTo>
                <a:lnTo>
                  <a:pt x="203200" y="0"/>
                </a:lnTo>
                <a:lnTo>
                  <a:pt x="203200" y="573659"/>
                </a:lnTo>
                <a:lnTo>
                  <a:pt x="406400" y="573659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531100" y="1465922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69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62443" y="1581150"/>
            <a:ext cx="57213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g</a:t>
            </a:r>
            <a:r>
              <a:rPr sz="1600" b="1" spc="-15" dirty="0">
                <a:latin typeface="Tw Cen MT"/>
                <a:cs typeface="Tw Cen MT"/>
              </a:rPr>
              <a:t>a</a:t>
            </a:r>
            <a:r>
              <a:rPr sz="1600" b="1" spc="0" dirty="0">
                <a:latin typeface="Tw Cen MT"/>
                <a:cs typeface="Tw Cen MT"/>
              </a:rPr>
              <a:t>r</a:t>
            </a:r>
            <a:r>
              <a:rPr sz="1600" b="1" spc="-5" dirty="0">
                <a:latin typeface="Tw Cen MT"/>
                <a:cs typeface="Tw Cen MT"/>
              </a:rPr>
              <a:t>am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934200" y="1713992"/>
            <a:ext cx="596900" cy="2428875"/>
          </a:xfrm>
          <a:custGeom>
            <a:avLst/>
            <a:gdLst/>
            <a:ahLst/>
            <a:cxnLst/>
            <a:rect l="l" t="t" r="r" b="b"/>
            <a:pathLst>
              <a:path w="596900" h="2428875">
                <a:moveTo>
                  <a:pt x="0" y="2428875"/>
                </a:moveTo>
                <a:lnTo>
                  <a:pt x="298450" y="2428875"/>
                </a:lnTo>
                <a:lnTo>
                  <a:pt x="298450" y="0"/>
                </a:lnTo>
                <a:lnTo>
                  <a:pt x="596900" y="0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531100" y="3032213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903844" y="3147821"/>
            <a:ext cx="488950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Tw Cen MT"/>
                <a:cs typeface="Tw Cen MT"/>
              </a:rPr>
              <a:t>B</a:t>
            </a:r>
            <a:r>
              <a:rPr sz="1600" b="1" spc="-5" dirty="0">
                <a:latin typeface="Tw Cen MT"/>
                <a:cs typeface="Tw Cen MT"/>
              </a:rPr>
              <a:t>e</a:t>
            </a:r>
            <a:r>
              <a:rPr sz="1600" b="1" spc="5" dirty="0">
                <a:latin typeface="Tw Cen MT"/>
                <a:cs typeface="Tw Cen MT"/>
              </a:rPr>
              <a:t>r</a:t>
            </a:r>
            <a:r>
              <a:rPr sz="1600" b="1" spc="-5" dirty="0">
                <a:latin typeface="Tw Cen MT"/>
                <a:cs typeface="Tw Cen MT"/>
              </a:rPr>
              <a:t>as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531100" y="2255011"/>
            <a:ext cx="1231900" cy="484505"/>
          </a:xfrm>
          <a:custGeom>
            <a:avLst/>
            <a:gdLst/>
            <a:ahLst/>
            <a:cxnLst/>
            <a:rect l="l" t="t" r="r" b="b"/>
            <a:pathLst>
              <a:path w="1231900" h="484505">
                <a:moveTo>
                  <a:pt x="0" y="484124"/>
                </a:moveTo>
                <a:lnTo>
                  <a:pt x="1231900" y="484124"/>
                </a:lnTo>
                <a:lnTo>
                  <a:pt x="1231900" y="0"/>
                </a:lnTo>
                <a:lnTo>
                  <a:pt x="0" y="0"/>
                </a:lnTo>
                <a:lnTo>
                  <a:pt x="0" y="484124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559167" y="2364485"/>
            <a:ext cx="117919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Tw Cen MT"/>
                <a:cs typeface="Tw Cen MT"/>
              </a:rPr>
              <a:t>Tepung</a:t>
            </a:r>
            <a:r>
              <a:rPr sz="1600" b="1" spc="-70" dirty="0">
                <a:latin typeface="Tw Cen MT"/>
                <a:cs typeface="Tw Cen MT"/>
              </a:rPr>
              <a:t> </a:t>
            </a:r>
            <a:r>
              <a:rPr sz="1600" b="1" spc="-5" dirty="0">
                <a:latin typeface="Tw Cen MT"/>
                <a:cs typeface="Tw Cen MT"/>
              </a:rPr>
              <a:t>terigu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7531100" y="3821391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821294" y="3815333"/>
            <a:ext cx="654685" cy="503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034" marR="5080" indent="-1397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Mi</a:t>
            </a:r>
            <a:r>
              <a:rPr sz="1600" b="1" spc="-35" dirty="0">
                <a:latin typeface="Tw Cen MT"/>
                <a:cs typeface="Tw Cen MT"/>
              </a:rPr>
              <a:t>n</a:t>
            </a:r>
            <a:r>
              <a:rPr sz="1600" b="1" spc="-5" dirty="0">
                <a:latin typeface="Tw Cen MT"/>
                <a:cs typeface="Tw Cen MT"/>
              </a:rPr>
              <a:t>yak  gorang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531100" y="4610569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842631" y="4604766"/>
            <a:ext cx="612140" cy="503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Tw Cen MT"/>
                <a:cs typeface="Tw Cen MT"/>
              </a:rPr>
              <a:t>B</a:t>
            </a:r>
            <a:r>
              <a:rPr sz="1600" b="1" spc="-5" dirty="0">
                <a:latin typeface="Tw Cen MT"/>
                <a:cs typeface="Tw Cen MT"/>
              </a:rPr>
              <a:t>um</a:t>
            </a:r>
            <a:r>
              <a:rPr sz="1600" b="1" spc="-45" dirty="0">
                <a:latin typeface="Tw Cen MT"/>
                <a:cs typeface="Tw Cen MT"/>
              </a:rPr>
              <a:t>b</a:t>
            </a:r>
            <a:r>
              <a:rPr sz="1600" b="1" spc="-5" dirty="0">
                <a:latin typeface="Tw Cen MT"/>
                <a:cs typeface="Tw Cen MT"/>
              </a:rPr>
              <a:t>u</a:t>
            </a:r>
            <a:endParaRPr sz="1600">
              <a:latin typeface="Tw Cen MT"/>
              <a:cs typeface="Tw Cen MT"/>
            </a:endParaRPr>
          </a:p>
          <a:p>
            <a:pPr marL="2667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masak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588000" y="4561547"/>
            <a:ext cx="1346200" cy="496570"/>
          </a:xfrm>
          <a:custGeom>
            <a:avLst/>
            <a:gdLst/>
            <a:ahLst/>
            <a:cxnLst/>
            <a:rect l="l" t="t" r="r" b="b"/>
            <a:pathLst>
              <a:path w="1346200" h="496570">
                <a:moveTo>
                  <a:pt x="0" y="496100"/>
                </a:moveTo>
                <a:lnTo>
                  <a:pt x="1346200" y="496100"/>
                </a:lnTo>
                <a:lnTo>
                  <a:pt x="13462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676646" y="4677536"/>
            <a:ext cx="1168400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Tw Cen MT"/>
                <a:cs typeface="Tw Cen MT"/>
              </a:rPr>
              <a:t>Bio-fortifikasi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28850">
              <a:lnSpc>
                <a:spcPct val="100000"/>
              </a:lnSpc>
            </a:pPr>
            <a:r>
              <a:rPr sz="4000" spc="-5" dirty="0">
                <a:solidFill>
                  <a:srgbClr val="49452A"/>
                </a:solidFill>
                <a:latin typeface="Tw Cen MT"/>
                <a:cs typeface="Tw Cen MT"/>
              </a:rPr>
              <a:t>A. </a:t>
            </a:r>
            <a:r>
              <a:rPr sz="4000" spc="10" dirty="0">
                <a:solidFill>
                  <a:srgbClr val="49452A"/>
                </a:solidFill>
                <a:latin typeface="Tw Cen MT"/>
                <a:cs typeface="Tw Cen MT"/>
              </a:rPr>
              <a:t>Latar</a:t>
            </a:r>
            <a:r>
              <a:rPr sz="4000" spc="-35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4000" spc="-5" dirty="0">
                <a:solidFill>
                  <a:srgbClr val="49452A"/>
                </a:solidFill>
                <a:latin typeface="Tw Cen MT"/>
                <a:cs typeface="Tw Cen MT"/>
              </a:rPr>
              <a:t>Belakang</a:t>
            </a:r>
            <a:endParaRPr sz="4000">
              <a:latin typeface="Tw Cen MT"/>
              <a:cs typeface="Tw Cen MT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934200" y="2497073"/>
            <a:ext cx="596900" cy="1645920"/>
          </a:xfrm>
          <a:custGeom>
            <a:avLst/>
            <a:gdLst/>
            <a:ahLst/>
            <a:cxnLst/>
            <a:rect l="l" t="t" r="r" b="b"/>
            <a:pathLst>
              <a:path w="596900" h="1645920">
                <a:moveTo>
                  <a:pt x="596900" y="0"/>
                </a:moveTo>
                <a:lnTo>
                  <a:pt x="298450" y="0"/>
                </a:lnTo>
                <a:lnTo>
                  <a:pt x="298450" y="1645793"/>
                </a:lnTo>
                <a:lnTo>
                  <a:pt x="0" y="1645793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934200" y="4069460"/>
            <a:ext cx="596900" cy="73660"/>
          </a:xfrm>
          <a:custGeom>
            <a:avLst/>
            <a:gdLst/>
            <a:ahLst/>
            <a:cxnLst/>
            <a:rect l="l" t="t" r="r" b="b"/>
            <a:pathLst>
              <a:path w="596900" h="73660">
                <a:moveTo>
                  <a:pt x="596900" y="0"/>
                </a:moveTo>
                <a:lnTo>
                  <a:pt x="298450" y="0"/>
                </a:lnTo>
                <a:lnTo>
                  <a:pt x="298450" y="73406"/>
                </a:lnTo>
                <a:lnTo>
                  <a:pt x="0" y="73406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934200" y="4142866"/>
            <a:ext cx="596900" cy="716280"/>
          </a:xfrm>
          <a:custGeom>
            <a:avLst/>
            <a:gdLst/>
            <a:ahLst/>
            <a:cxnLst/>
            <a:rect l="l" t="t" r="r" b="b"/>
            <a:pathLst>
              <a:path w="596900" h="716279">
                <a:moveTo>
                  <a:pt x="596900" y="715771"/>
                </a:moveTo>
                <a:lnTo>
                  <a:pt x="298450" y="715771"/>
                </a:lnTo>
                <a:lnTo>
                  <a:pt x="298450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531100" y="5399722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7815198" y="5515762"/>
            <a:ext cx="66484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Tw Cen MT"/>
                <a:cs typeface="Tw Cen MT"/>
              </a:rPr>
              <a:t>lainnya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934200" y="3280283"/>
            <a:ext cx="596900" cy="862965"/>
          </a:xfrm>
          <a:custGeom>
            <a:avLst/>
            <a:gdLst/>
            <a:ahLst/>
            <a:cxnLst/>
            <a:rect l="l" t="t" r="r" b="b"/>
            <a:pathLst>
              <a:path w="596900" h="862964">
                <a:moveTo>
                  <a:pt x="596900" y="0"/>
                </a:moveTo>
                <a:lnTo>
                  <a:pt x="298450" y="0"/>
                </a:lnTo>
                <a:lnTo>
                  <a:pt x="298450" y="862583"/>
                </a:lnTo>
                <a:lnTo>
                  <a:pt x="0" y="862583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81600" y="2809367"/>
            <a:ext cx="406400" cy="1426845"/>
          </a:xfrm>
          <a:custGeom>
            <a:avLst/>
            <a:gdLst/>
            <a:ahLst/>
            <a:cxnLst/>
            <a:rect l="l" t="t" r="r" b="b"/>
            <a:pathLst>
              <a:path w="406400" h="1426845">
                <a:moveTo>
                  <a:pt x="406400" y="0"/>
                </a:moveTo>
                <a:lnTo>
                  <a:pt x="203200" y="0"/>
                </a:lnTo>
                <a:lnTo>
                  <a:pt x="203200" y="1426591"/>
                </a:lnTo>
                <a:lnTo>
                  <a:pt x="0" y="1426591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181600" y="3476116"/>
            <a:ext cx="406400" cy="760095"/>
          </a:xfrm>
          <a:custGeom>
            <a:avLst/>
            <a:gdLst/>
            <a:ahLst/>
            <a:cxnLst/>
            <a:rect l="l" t="t" r="r" b="b"/>
            <a:pathLst>
              <a:path w="406400" h="760095">
                <a:moveTo>
                  <a:pt x="406400" y="0"/>
                </a:moveTo>
                <a:lnTo>
                  <a:pt x="203200" y="0"/>
                </a:lnTo>
                <a:lnTo>
                  <a:pt x="203200" y="759841"/>
                </a:lnTo>
                <a:lnTo>
                  <a:pt x="0" y="759841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181600" y="4142866"/>
            <a:ext cx="406400" cy="93345"/>
          </a:xfrm>
          <a:custGeom>
            <a:avLst/>
            <a:gdLst/>
            <a:ahLst/>
            <a:cxnLst/>
            <a:rect l="l" t="t" r="r" b="b"/>
            <a:pathLst>
              <a:path w="406400" h="93345">
                <a:moveTo>
                  <a:pt x="406400" y="0"/>
                </a:moveTo>
                <a:lnTo>
                  <a:pt x="203200" y="0"/>
                </a:lnTo>
                <a:lnTo>
                  <a:pt x="203200" y="93090"/>
                </a:lnTo>
                <a:lnTo>
                  <a:pt x="0" y="93090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934200" y="4142866"/>
            <a:ext cx="596900" cy="1504950"/>
          </a:xfrm>
          <a:custGeom>
            <a:avLst/>
            <a:gdLst/>
            <a:ahLst/>
            <a:cxnLst/>
            <a:rect l="l" t="t" r="r" b="b"/>
            <a:pathLst>
              <a:path w="596900" h="1504950">
                <a:moveTo>
                  <a:pt x="0" y="0"/>
                </a:moveTo>
                <a:lnTo>
                  <a:pt x="298450" y="0"/>
                </a:lnTo>
                <a:lnTo>
                  <a:pt x="298450" y="1504911"/>
                </a:lnTo>
                <a:lnTo>
                  <a:pt x="596900" y="1504911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044700" y="2771609"/>
            <a:ext cx="1308100" cy="496570"/>
          </a:xfrm>
          <a:custGeom>
            <a:avLst/>
            <a:gdLst/>
            <a:ahLst/>
            <a:cxnLst/>
            <a:rect l="l" t="t" r="r" b="b"/>
            <a:pathLst>
              <a:path w="1308100" h="496570">
                <a:moveTo>
                  <a:pt x="0" y="496100"/>
                </a:moveTo>
                <a:lnTo>
                  <a:pt x="1308100" y="496100"/>
                </a:lnTo>
                <a:lnTo>
                  <a:pt x="13081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044700" y="2771609"/>
            <a:ext cx="1308100" cy="496570"/>
          </a:xfrm>
          <a:custGeom>
            <a:avLst/>
            <a:gdLst/>
            <a:ahLst/>
            <a:cxnLst/>
            <a:rect l="l" t="t" r="r" b="b"/>
            <a:pathLst>
              <a:path w="1308100" h="496570">
                <a:moveTo>
                  <a:pt x="0" y="496100"/>
                </a:moveTo>
                <a:lnTo>
                  <a:pt x="1308100" y="496100"/>
                </a:lnTo>
                <a:lnTo>
                  <a:pt x="13081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180082" y="2676905"/>
            <a:ext cx="4712335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1789"/>
              </a:lnSpc>
            </a:pPr>
            <a:r>
              <a:rPr sz="1600" b="1" spc="-10" dirty="0">
                <a:latin typeface="Tw Cen MT"/>
                <a:cs typeface="Tw Cen MT"/>
              </a:rPr>
              <a:t>Su</a:t>
            </a:r>
            <a:r>
              <a:rPr sz="1600" b="1" spc="-5" dirty="0">
                <a:latin typeface="Tw Cen MT"/>
                <a:cs typeface="Tw Cen MT"/>
              </a:rPr>
              <a:t>pp</a:t>
            </a:r>
            <a:r>
              <a:rPr sz="1600" b="1" dirty="0">
                <a:latin typeface="Tw Cen MT"/>
                <a:cs typeface="Tw Cen MT"/>
              </a:rPr>
              <a:t>l</a:t>
            </a:r>
            <a:r>
              <a:rPr sz="1600" b="1" spc="-5" dirty="0">
                <a:latin typeface="Tw Cen MT"/>
                <a:cs typeface="Tw Cen MT"/>
              </a:rPr>
              <a:t>eme</a:t>
            </a:r>
            <a:r>
              <a:rPr sz="1600" b="1" dirty="0">
                <a:latin typeface="Tw Cen MT"/>
                <a:cs typeface="Tw Cen MT"/>
              </a:rPr>
              <a:t>n</a:t>
            </a:r>
            <a:r>
              <a:rPr sz="1600" b="1" spc="-5" dirty="0">
                <a:latin typeface="Tw Cen MT"/>
                <a:cs typeface="Tw Cen MT"/>
              </a:rPr>
              <a:t>tasi</a:t>
            </a:r>
            <a:endParaRPr sz="1600">
              <a:latin typeface="Tw Cen MT"/>
              <a:cs typeface="Tw Cen MT"/>
            </a:endParaRPr>
          </a:p>
          <a:p>
            <a:pPr marL="12700">
              <a:lnSpc>
                <a:spcPts val="1789"/>
              </a:lnSpc>
            </a:pPr>
            <a:r>
              <a:rPr sz="1600" b="1" spc="-5" dirty="0">
                <a:latin typeface="Tw Cen MT"/>
                <a:cs typeface="Tw Cen MT"/>
              </a:rPr>
              <a:t>Gizi</a:t>
            </a:r>
            <a:r>
              <a:rPr sz="1600" b="1" spc="-100" dirty="0">
                <a:latin typeface="Tw Cen MT"/>
                <a:cs typeface="Tw Cen MT"/>
              </a:rPr>
              <a:t> </a:t>
            </a:r>
            <a:r>
              <a:rPr sz="1600" b="1" spc="-10" dirty="0">
                <a:latin typeface="Tw Cen MT"/>
                <a:cs typeface="Tw Cen MT"/>
              </a:rPr>
              <a:t>Kurang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3949700" y="1476209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69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949700" y="1476209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69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4248403" y="1591436"/>
            <a:ext cx="63436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Tw Cen MT"/>
                <a:cs typeface="Tw Cen MT"/>
              </a:rPr>
              <a:t>Pendek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949700" y="3988015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114291" y="3981957"/>
            <a:ext cx="902969" cy="503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Defisiensi</a:t>
            </a:r>
            <a:endParaRPr sz="16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Gizi</a:t>
            </a:r>
            <a:r>
              <a:rPr sz="1600" b="1" spc="-90" dirty="0">
                <a:latin typeface="Tw Cen MT"/>
                <a:cs typeface="Tw Cen MT"/>
              </a:rPr>
              <a:t> </a:t>
            </a:r>
            <a:r>
              <a:rPr sz="1600" b="1" spc="-5" dirty="0">
                <a:latin typeface="Tw Cen MT"/>
                <a:cs typeface="Tw Cen MT"/>
              </a:rPr>
              <a:t>Mikro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352800" y="1724279"/>
            <a:ext cx="596900" cy="1295400"/>
          </a:xfrm>
          <a:custGeom>
            <a:avLst/>
            <a:gdLst/>
            <a:ahLst/>
            <a:cxnLst/>
            <a:rect l="l" t="t" r="r" b="b"/>
            <a:pathLst>
              <a:path w="596900" h="1295400">
                <a:moveTo>
                  <a:pt x="0" y="1295400"/>
                </a:moveTo>
                <a:lnTo>
                  <a:pt x="298450" y="1295400"/>
                </a:lnTo>
                <a:lnTo>
                  <a:pt x="298450" y="0"/>
                </a:lnTo>
                <a:lnTo>
                  <a:pt x="596900" y="0"/>
                </a:lnTo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352800" y="3019679"/>
            <a:ext cx="596900" cy="1216660"/>
          </a:xfrm>
          <a:custGeom>
            <a:avLst/>
            <a:gdLst/>
            <a:ahLst/>
            <a:cxnLst/>
            <a:rect l="l" t="t" r="r" b="b"/>
            <a:pathLst>
              <a:path w="596900" h="1216660">
                <a:moveTo>
                  <a:pt x="0" y="0"/>
                </a:moveTo>
                <a:lnTo>
                  <a:pt x="298450" y="0"/>
                </a:lnTo>
                <a:lnTo>
                  <a:pt x="298450" y="1216279"/>
                </a:lnTo>
                <a:lnTo>
                  <a:pt x="596900" y="1216279"/>
                </a:lnTo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949700" y="4825200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949700" y="4825200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4048759" y="4941189"/>
            <a:ext cx="103568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0" dirty="0">
                <a:latin typeface="Tw Cen MT"/>
                <a:cs typeface="Tw Cen MT"/>
              </a:rPr>
              <a:t>K</a:t>
            </a:r>
            <a:r>
              <a:rPr sz="1600" b="1" spc="25" dirty="0">
                <a:latin typeface="Tw Cen MT"/>
                <a:cs typeface="Tw Cen MT"/>
              </a:rPr>
              <a:t>e</a:t>
            </a:r>
            <a:r>
              <a:rPr sz="1600" b="1" spc="-5" dirty="0">
                <a:latin typeface="Tw Cen MT"/>
                <a:cs typeface="Tw Cen MT"/>
              </a:rPr>
              <a:t>ge</a:t>
            </a:r>
            <a:r>
              <a:rPr sz="1600" b="1" spc="-10" dirty="0">
                <a:latin typeface="Tw Cen MT"/>
                <a:cs typeface="Tw Cen MT"/>
              </a:rPr>
              <a:t>m</a:t>
            </a:r>
            <a:r>
              <a:rPr sz="1600" b="1" spc="-5" dirty="0">
                <a:latin typeface="Tw Cen MT"/>
                <a:cs typeface="Tw Cen MT"/>
              </a:rPr>
              <a:t>u</a:t>
            </a:r>
            <a:r>
              <a:rPr sz="1600" b="1" dirty="0">
                <a:latin typeface="Tw Cen MT"/>
                <a:cs typeface="Tw Cen MT"/>
              </a:rPr>
              <a:t>k</a:t>
            </a:r>
            <a:r>
              <a:rPr sz="1600" b="1" spc="-5" dirty="0">
                <a:latin typeface="Tw Cen MT"/>
                <a:cs typeface="Tw Cen MT"/>
              </a:rPr>
              <a:t>an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949700" y="5662447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949700" y="5662447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3957320" y="5656579"/>
            <a:ext cx="1216660" cy="503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b="1" spc="-15" dirty="0">
                <a:latin typeface="Tw Cen MT"/>
                <a:cs typeface="Tw Cen MT"/>
              </a:rPr>
              <a:t>Penyakit</a:t>
            </a:r>
            <a:r>
              <a:rPr sz="1600" b="1" spc="-80" dirty="0">
                <a:latin typeface="Tw Cen MT"/>
                <a:cs typeface="Tw Cen MT"/>
              </a:rPr>
              <a:t> </a:t>
            </a:r>
            <a:r>
              <a:rPr sz="1600" b="1" spc="-5" dirty="0">
                <a:latin typeface="Tw Cen MT"/>
                <a:cs typeface="Tw Cen MT"/>
              </a:rPr>
              <a:t>tidak</a:t>
            </a:r>
            <a:endParaRPr sz="1600">
              <a:latin typeface="Tw Cen MT"/>
              <a:cs typeface="Tw Cen MT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Menular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2044700" y="5210009"/>
            <a:ext cx="1308100" cy="496570"/>
          </a:xfrm>
          <a:custGeom>
            <a:avLst/>
            <a:gdLst/>
            <a:ahLst/>
            <a:cxnLst/>
            <a:rect l="l" t="t" r="r" b="b"/>
            <a:pathLst>
              <a:path w="1308100" h="496570">
                <a:moveTo>
                  <a:pt x="0" y="496100"/>
                </a:moveTo>
                <a:lnTo>
                  <a:pt x="1308100" y="496100"/>
                </a:lnTo>
                <a:lnTo>
                  <a:pt x="13081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044700" y="5210009"/>
            <a:ext cx="1308100" cy="496570"/>
          </a:xfrm>
          <a:custGeom>
            <a:avLst/>
            <a:gdLst/>
            <a:ahLst/>
            <a:cxnLst/>
            <a:rect l="l" t="t" r="r" b="b"/>
            <a:pathLst>
              <a:path w="1308100" h="496570">
                <a:moveTo>
                  <a:pt x="0" y="496100"/>
                </a:moveTo>
                <a:lnTo>
                  <a:pt x="1308100" y="496100"/>
                </a:lnTo>
                <a:lnTo>
                  <a:pt x="13081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2262377" y="5326126"/>
            <a:ext cx="873760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Gizi</a:t>
            </a:r>
            <a:r>
              <a:rPr sz="1600" b="1" spc="-90" dirty="0">
                <a:latin typeface="Tw Cen MT"/>
                <a:cs typeface="Tw Cen MT"/>
              </a:rPr>
              <a:t> </a:t>
            </a:r>
            <a:r>
              <a:rPr sz="1600" b="1" spc="-5" dirty="0">
                <a:latin typeface="Tw Cen MT"/>
                <a:cs typeface="Tw Cen MT"/>
              </a:rPr>
              <a:t>Lebih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3352800" y="5073269"/>
            <a:ext cx="596900" cy="384810"/>
          </a:xfrm>
          <a:custGeom>
            <a:avLst/>
            <a:gdLst/>
            <a:ahLst/>
            <a:cxnLst/>
            <a:rect l="l" t="t" r="r" b="b"/>
            <a:pathLst>
              <a:path w="596900" h="384810">
                <a:moveTo>
                  <a:pt x="0" y="384809"/>
                </a:moveTo>
                <a:lnTo>
                  <a:pt x="298450" y="384809"/>
                </a:lnTo>
                <a:lnTo>
                  <a:pt x="298450" y="0"/>
                </a:lnTo>
                <a:lnTo>
                  <a:pt x="596900" y="0"/>
                </a:lnTo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352800" y="5458078"/>
            <a:ext cx="596900" cy="452755"/>
          </a:xfrm>
          <a:custGeom>
            <a:avLst/>
            <a:gdLst/>
            <a:ahLst/>
            <a:cxnLst/>
            <a:rect l="l" t="t" r="r" b="b"/>
            <a:pathLst>
              <a:path w="596900" h="452754">
                <a:moveTo>
                  <a:pt x="0" y="0"/>
                </a:moveTo>
                <a:lnTo>
                  <a:pt x="298450" y="0"/>
                </a:lnTo>
                <a:lnTo>
                  <a:pt x="298450" y="452424"/>
                </a:lnTo>
                <a:lnTo>
                  <a:pt x="596900" y="452424"/>
                </a:lnTo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68300" y="3723347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68300" y="3723347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422554" y="3839082"/>
            <a:ext cx="112204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w Cen MT"/>
                <a:cs typeface="Tw Cen MT"/>
              </a:rPr>
              <a:t>Masalah</a:t>
            </a:r>
            <a:r>
              <a:rPr sz="1600" b="1" spc="-50" dirty="0">
                <a:latin typeface="Tw Cen MT"/>
                <a:cs typeface="Tw Cen MT"/>
              </a:rPr>
              <a:t> </a:t>
            </a:r>
            <a:r>
              <a:rPr sz="1600" b="1" spc="-5" dirty="0">
                <a:latin typeface="Tw Cen MT"/>
                <a:cs typeface="Tw Cen MT"/>
              </a:rPr>
              <a:t>gizi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1600200" y="3019679"/>
            <a:ext cx="444500" cy="951865"/>
          </a:xfrm>
          <a:custGeom>
            <a:avLst/>
            <a:gdLst/>
            <a:ahLst/>
            <a:cxnLst/>
            <a:rect l="l" t="t" r="r" b="b"/>
            <a:pathLst>
              <a:path w="444500" h="951864">
                <a:moveTo>
                  <a:pt x="444500" y="0"/>
                </a:moveTo>
                <a:lnTo>
                  <a:pt x="222250" y="0"/>
                </a:lnTo>
                <a:lnTo>
                  <a:pt x="222250" y="951738"/>
                </a:lnTo>
                <a:lnTo>
                  <a:pt x="0" y="951738"/>
                </a:lnTo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600200" y="3971416"/>
            <a:ext cx="444500" cy="1487170"/>
          </a:xfrm>
          <a:custGeom>
            <a:avLst/>
            <a:gdLst/>
            <a:ahLst/>
            <a:cxnLst/>
            <a:rect l="l" t="t" r="r" b="b"/>
            <a:pathLst>
              <a:path w="444500" h="1487170">
                <a:moveTo>
                  <a:pt x="0" y="0"/>
                </a:moveTo>
                <a:lnTo>
                  <a:pt x="222250" y="0"/>
                </a:lnTo>
                <a:lnTo>
                  <a:pt x="222250" y="1486661"/>
                </a:lnTo>
                <a:lnTo>
                  <a:pt x="444500" y="1486661"/>
                </a:lnTo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352800" y="4235958"/>
            <a:ext cx="596900" cy="1222375"/>
          </a:xfrm>
          <a:custGeom>
            <a:avLst/>
            <a:gdLst/>
            <a:ahLst/>
            <a:cxnLst/>
            <a:rect l="l" t="t" r="r" b="b"/>
            <a:pathLst>
              <a:path w="596900" h="1222375">
                <a:moveTo>
                  <a:pt x="0" y="1222121"/>
                </a:moveTo>
                <a:lnTo>
                  <a:pt x="298450" y="1222121"/>
                </a:lnTo>
                <a:lnTo>
                  <a:pt x="298450" y="0"/>
                </a:lnTo>
                <a:lnTo>
                  <a:pt x="596900" y="0"/>
                </a:lnTo>
              </a:path>
            </a:pathLst>
          </a:custGeom>
          <a:ln w="9525">
            <a:solidFill>
              <a:srgbClr val="497DBA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949700" y="3150704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949700" y="3150704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70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4309364" y="3266313"/>
            <a:ext cx="51371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60" dirty="0">
                <a:latin typeface="Tw Cen MT"/>
                <a:cs typeface="Tw Cen MT"/>
              </a:rPr>
              <a:t>K</a:t>
            </a:r>
            <a:r>
              <a:rPr sz="1600" b="1" spc="-5" dirty="0">
                <a:latin typeface="Tw Cen MT"/>
                <a:cs typeface="Tw Cen MT"/>
              </a:rPr>
              <a:t>u</a:t>
            </a:r>
            <a:r>
              <a:rPr sz="1600" b="1" dirty="0">
                <a:latin typeface="Tw Cen MT"/>
                <a:cs typeface="Tw Cen MT"/>
              </a:rPr>
              <a:t>r</a:t>
            </a:r>
            <a:r>
              <a:rPr sz="1600" b="1" spc="-5" dirty="0">
                <a:latin typeface="Tw Cen MT"/>
                <a:cs typeface="Tw Cen MT"/>
              </a:rPr>
              <a:t>us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3949700" y="2313520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69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949700" y="2313520"/>
            <a:ext cx="1231900" cy="496570"/>
          </a:xfrm>
          <a:custGeom>
            <a:avLst/>
            <a:gdLst/>
            <a:ahLst/>
            <a:cxnLst/>
            <a:rect l="l" t="t" r="r" b="b"/>
            <a:pathLst>
              <a:path w="1231900" h="496569">
                <a:moveTo>
                  <a:pt x="0" y="496100"/>
                </a:moveTo>
                <a:lnTo>
                  <a:pt x="1231900" y="496100"/>
                </a:lnTo>
                <a:lnTo>
                  <a:pt x="1231900" y="0"/>
                </a:lnTo>
                <a:lnTo>
                  <a:pt x="0" y="0"/>
                </a:lnTo>
                <a:lnTo>
                  <a:pt x="0" y="49610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4121911" y="2429002"/>
            <a:ext cx="888365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Tw Cen MT"/>
                <a:cs typeface="Tw Cen MT"/>
              </a:rPr>
              <a:t>BB</a:t>
            </a:r>
            <a:r>
              <a:rPr sz="1600" b="1" spc="-85" dirty="0">
                <a:latin typeface="Tw Cen MT"/>
                <a:cs typeface="Tw Cen MT"/>
              </a:rPr>
              <a:t> </a:t>
            </a:r>
            <a:r>
              <a:rPr sz="1600" b="1" dirty="0">
                <a:latin typeface="Tw Cen MT"/>
                <a:cs typeface="Tw Cen MT"/>
              </a:rPr>
              <a:t>kurang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3352800" y="2504185"/>
            <a:ext cx="596900" cy="515620"/>
          </a:xfrm>
          <a:custGeom>
            <a:avLst/>
            <a:gdLst/>
            <a:ahLst/>
            <a:cxnLst/>
            <a:rect l="l" t="t" r="r" b="b"/>
            <a:pathLst>
              <a:path w="596900" h="515619">
                <a:moveTo>
                  <a:pt x="0" y="515492"/>
                </a:moveTo>
                <a:lnTo>
                  <a:pt x="298450" y="515492"/>
                </a:lnTo>
                <a:lnTo>
                  <a:pt x="298450" y="0"/>
                </a:lnTo>
                <a:lnTo>
                  <a:pt x="596900" y="0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352800" y="3019679"/>
            <a:ext cx="596900" cy="379095"/>
          </a:xfrm>
          <a:custGeom>
            <a:avLst/>
            <a:gdLst/>
            <a:ahLst/>
            <a:cxnLst/>
            <a:rect l="l" t="t" r="r" b="b"/>
            <a:pathLst>
              <a:path w="596900" h="379095">
                <a:moveTo>
                  <a:pt x="596900" y="379095"/>
                </a:moveTo>
                <a:lnTo>
                  <a:pt x="298450" y="379095"/>
                </a:lnTo>
                <a:lnTo>
                  <a:pt x="298450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396036" y="1276477"/>
            <a:ext cx="2155825" cy="290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49452A"/>
                </a:solidFill>
                <a:latin typeface="Tw Cen MT"/>
                <a:cs typeface="Tw Cen MT"/>
              </a:rPr>
              <a:t>Fortifikasi beras</a:t>
            </a:r>
            <a:r>
              <a:rPr sz="1800" b="1" spc="-105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1800" b="1" spc="5" dirty="0">
                <a:solidFill>
                  <a:srgbClr val="49452A"/>
                </a:solidFill>
                <a:latin typeface="Tw Cen MT"/>
                <a:cs typeface="Tw Cen MT"/>
              </a:rPr>
              <a:t>dapat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396036" y="1550796"/>
            <a:ext cx="2108200" cy="290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49452A"/>
                </a:solidFill>
                <a:latin typeface="Tw Cen MT"/>
                <a:cs typeface="Tw Cen MT"/>
              </a:rPr>
              <a:t>menjadi </a:t>
            </a:r>
            <a:r>
              <a:rPr sz="1800" b="1" spc="5" dirty="0">
                <a:solidFill>
                  <a:srgbClr val="49452A"/>
                </a:solidFill>
                <a:latin typeface="Tw Cen MT"/>
                <a:cs typeface="Tw Cen MT"/>
              </a:rPr>
              <a:t>strategi</a:t>
            </a:r>
            <a:r>
              <a:rPr sz="1800" b="1" spc="-114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1800" b="1" dirty="0">
                <a:solidFill>
                  <a:srgbClr val="49452A"/>
                </a:solidFill>
                <a:latin typeface="Tw Cen MT"/>
                <a:cs typeface="Tw Cen MT"/>
              </a:rPr>
              <a:t>yang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396036" y="1825116"/>
            <a:ext cx="2697480" cy="8394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b="1" spc="-5" dirty="0">
                <a:solidFill>
                  <a:srgbClr val="49452A"/>
                </a:solidFill>
                <a:latin typeface="Tw Cen MT"/>
                <a:cs typeface="Tw Cen MT"/>
              </a:rPr>
              <a:t>prospektif </a:t>
            </a:r>
            <a:r>
              <a:rPr sz="1800" b="1" dirty="0">
                <a:solidFill>
                  <a:srgbClr val="49452A"/>
                </a:solidFill>
                <a:latin typeface="Tw Cen MT"/>
                <a:cs typeface="Tw Cen MT"/>
              </a:rPr>
              <a:t>dalam Mengatasi  </a:t>
            </a:r>
            <a:r>
              <a:rPr sz="1800" b="1" spc="-5" dirty="0">
                <a:solidFill>
                  <a:srgbClr val="49452A"/>
                </a:solidFill>
                <a:latin typeface="Tw Cen MT"/>
                <a:cs typeface="Tw Cen MT"/>
              </a:rPr>
              <a:t>Masalah Kekurangan </a:t>
            </a:r>
            <a:r>
              <a:rPr sz="1800" b="1" dirty="0">
                <a:solidFill>
                  <a:srgbClr val="49452A"/>
                </a:solidFill>
                <a:latin typeface="Tw Cen MT"/>
                <a:cs typeface="Tw Cen MT"/>
              </a:rPr>
              <a:t>Gizi  Mikro</a:t>
            </a:r>
            <a:endParaRPr sz="1800">
              <a:latin typeface="Tw Cen MT"/>
              <a:cs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ct val="100000"/>
              </a:lnSpc>
            </a:pPr>
            <a:r>
              <a:rPr sz="4000" b="0" spc="-5" dirty="0">
                <a:latin typeface="Calibri"/>
                <a:cs typeface="Calibri"/>
              </a:rPr>
              <a:t>B. </a:t>
            </a:r>
            <a:r>
              <a:rPr sz="4000" b="0" spc="-15" dirty="0">
                <a:latin typeface="Calibri"/>
                <a:cs typeface="Calibri"/>
              </a:rPr>
              <a:t>Apakah </a:t>
            </a:r>
            <a:r>
              <a:rPr sz="4000" b="0" spc="-20" dirty="0">
                <a:latin typeface="Calibri"/>
                <a:cs typeface="Calibri"/>
              </a:rPr>
              <a:t>Beras </a:t>
            </a:r>
            <a:r>
              <a:rPr sz="4000" b="0" spc="-30" dirty="0">
                <a:latin typeface="Calibri"/>
                <a:cs typeface="Calibri"/>
              </a:rPr>
              <a:t>Layak</a:t>
            </a:r>
            <a:r>
              <a:rPr sz="4000" b="0" spc="-45" dirty="0">
                <a:latin typeface="Calibri"/>
                <a:cs typeface="Calibri"/>
              </a:rPr>
              <a:t> </a:t>
            </a:r>
            <a:r>
              <a:rPr sz="4000" b="0" spc="-15" dirty="0">
                <a:latin typeface="Calibri"/>
                <a:cs typeface="Calibri"/>
              </a:rPr>
              <a:t>sebagai</a:t>
            </a:r>
            <a:endParaRPr sz="40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4000" b="0" spc="-20" dirty="0">
                <a:latin typeface="Calibri"/>
                <a:cs typeface="Calibri"/>
              </a:rPr>
              <a:t>Kendaraan</a:t>
            </a:r>
            <a:r>
              <a:rPr sz="4000" b="0" spc="-55" dirty="0">
                <a:latin typeface="Calibri"/>
                <a:cs typeface="Calibri"/>
              </a:rPr>
              <a:t> </a:t>
            </a:r>
            <a:r>
              <a:rPr sz="4000" b="0" spc="-20" dirty="0">
                <a:latin typeface="Calibri"/>
                <a:cs typeface="Calibri"/>
              </a:rPr>
              <a:t>Fortifikasi?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20773"/>
            <a:ext cx="7982584" cy="3477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200" spc="-30" dirty="0">
                <a:latin typeface="Calibri"/>
                <a:cs typeface="Calibri"/>
              </a:rPr>
              <a:t>Syarat </a:t>
            </a:r>
            <a:r>
              <a:rPr sz="3200" spc="-5" dirty="0">
                <a:latin typeface="Calibri"/>
                <a:cs typeface="Calibri"/>
              </a:rPr>
              <a:t>wahana</a:t>
            </a:r>
            <a:r>
              <a:rPr sz="3200" spc="-4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fortifikasi</a:t>
            </a:r>
            <a:endParaRPr sz="3200">
              <a:latin typeface="Calibri"/>
              <a:cs typeface="Calibri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Font typeface="Arial"/>
              <a:buChar char="–"/>
              <a:tabLst>
                <a:tab pos="756920" algn="l"/>
              </a:tabLst>
            </a:pPr>
            <a:r>
              <a:rPr sz="2800" spc="-20" dirty="0">
                <a:latin typeface="Calibri"/>
                <a:cs typeface="Calibri"/>
              </a:rPr>
              <a:t>Dikonsumsi </a:t>
            </a:r>
            <a:r>
              <a:rPr sz="2800" spc="-10" dirty="0">
                <a:latin typeface="Calibri"/>
                <a:cs typeface="Calibri"/>
              </a:rPr>
              <a:t>cukup </a:t>
            </a:r>
            <a:r>
              <a:rPr sz="2800" spc="-25" dirty="0">
                <a:latin typeface="Calibri"/>
                <a:cs typeface="Calibri"/>
              </a:rPr>
              <a:t>banyak </a:t>
            </a:r>
            <a:r>
              <a:rPr sz="2800" spc="-5" dirty="0">
                <a:latin typeface="Calibri"/>
                <a:cs typeface="Calibri"/>
              </a:rPr>
              <a:t>dan </a:t>
            </a:r>
            <a:r>
              <a:rPr sz="2800" spc="-20" dirty="0">
                <a:latin typeface="Calibri"/>
                <a:cs typeface="Calibri"/>
              </a:rPr>
              <a:t>secara</a:t>
            </a:r>
            <a:r>
              <a:rPr sz="2800" spc="17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teratur</a:t>
            </a:r>
            <a:endParaRPr sz="2800">
              <a:latin typeface="Calibri"/>
              <a:cs typeface="Calibri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6920" algn="l"/>
              </a:tabLst>
            </a:pPr>
            <a:r>
              <a:rPr sz="2800" spc="-25" dirty="0">
                <a:latin typeface="Calibri"/>
                <a:cs typeface="Calibri"/>
              </a:rPr>
              <a:t>Variasi </a:t>
            </a:r>
            <a:r>
              <a:rPr sz="2800" spc="-20" dirty="0">
                <a:latin typeface="Calibri"/>
                <a:cs typeface="Calibri"/>
              </a:rPr>
              <a:t>konsumsi </a:t>
            </a:r>
            <a:r>
              <a:rPr sz="2800" spc="-5" dirty="0">
                <a:latin typeface="Calibri"/>
                <a:cs typeface="Calibri"/>
              </a:rPr>
              <a:t>tidak </a:t>
            </a:r>
            <a:r>
              <a:rPr sz="2800" spc="-10" dirty="0">
                <a:latin typeface="Calibri"/>
                <a:cs typeface="Calibri"/>
              </a:rPr>
              <a:t>terlalu</a:t>
            </a:r>
            <a:r>
              <a:rPr sz="2800" spc="7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besar</a:t>
            </a:r>
            <a:endParaRPr sz="2800">
              <a:latin typeface="Calibri"/>
              <a:cs typeface="Calibri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6920" algn="l"/>
              </a:tabLst>
            </a:pPr>
            <a:r>
              <a:rPr sz="2800" spc="-10" dirty="0">
                <a:latin typeface="Calibri"/>
                <a:cs typeface="Calibri"/>
              </a:rPr>
              <a:t>Tidak memungkinkan </a:t>
            </a:r>
            <a:r>
              <a:rPr sz="2800" spc="-20" dirty="0">
                <a:latin typeface="Calibri"/>
                <a:cs typeface="Calibri"/>
              </a:rPr>
              <a:t>konsumsi </a:t>
            </a:r>
            <a:r>
              <a:rPr sz="2800" spc="-10" dirty="0">
                <a:latin typeface="Calibri"/>
                <a:cs typeface="Calibri"/>
              </a:rPr>
              <a:t>berlebihan </a:t>
            </a:r>
            <a:r>
              <a:rPr sz="2800" spc="-25" dirty="0">
                <a:latin typeface="Calibri"/>
                <a:cs typeface="Calibri"/>
              </a:rPr>
              <a:t>zat</a:t>
            </a:r>
            <a:r>
              <a:rPr sz="2800" spc="18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gizi</a:t>
            </a:r>
            <a:endParaRPr sz="2800">
              <a:latin typeface="Calibri"/>
              <a:cs typeface="Calibri"/>
            </a:endParaRPr>
          </a:p>
          <a:p>
            <a:pPr marL="756285">
              <a:lnSpc>
                <a:spcPct val="100000"/>
              </a:lnSpc>
            </a:pPr>
            <a:r>
              <a:rPr sz="2800" spc="-25" dirty="0">
                <a:latin typeface="Calibri"/>
                <a:cs typeface="Calibri"/>
              </a:rPr>
              <a:t>yg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ditambahkan</a:t>
            </a:r>
            <a:endParaRPr sz="2800">
              <a:latin typeface="Calibri"/>
              <a:cs typeface="Calibri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6920" algn="l"/>
              </a:tabLst>
            </a:pPr>
            <a:r>
              <a:rPr sz="2800" spc="-10" dirty="0">
                <a:latin typeface="Calibri"/>
                <a:cs typeface="Calibri"/>
              </a:rPr>
              <a:t>Tidak menimbulkan perubahan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organoleptik</a:t>
            </a:r>
            <a:endParaRPr sz="2800">
              <a:latin typeface="Calibri"/>
              <a:cs typeface="Calibri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6920" algn="l"/>
              </a:tabLst>
            </a:pPr>
            <a:r>
              <a:rPr sz="2800" spc="-20" dirty="0">
                <a:latin typeface="Calibri"/>
                <a:cs typeface="Calibri"/>
              </a:rPr>
              <a:t>Produsennya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terbatas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11154" y="1905000"/>
          <a:ext cx="8528046" cy="37499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68102"/>
                <a:gridCol w="732067"/>
                <a:gridCol w="665603"/>
                <a:gridCol w="598934"/>
                <a:gridCol w="678480"/>
                <a:gridCol w="665603"/>
                <a:gridCol w="665483"/>
                <a:gridCol w="670056"/>
                <a:gridCol w="599054"/>
                <a:gridCol w="670056"/>
                <a:gridCol w="665482"/>
                <a:gridCol w="949126"/>
              </a:tblGrid>
              <a:tr h="657427">
                <a:tc rowSpan="2">
                  <a:txBody>
                    <a:bodyPr/>
                    <a:lstStyle/>
                    <a:p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75"/>
                        </a:spcBef>
                      </a:pPr>
                      <a:r>
                        <a:rPr sz="1600" spc="-5" dirty="0">
                          <a:latin typeface="Arial" pitchFamily="34" charset="0"/>
                          <a:cs typeface="Arial" pitchFamily="34" charset="0"/>
                        </a:rPr>
                        <a:t>g/or/hari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75"/>
                        </a:spcBef>
                      </a:pPr>
                      <a:r>
                        <a:rPr sz="1600" spc="-5" dirty="0">
                          <a:latin typeface="Arial" pitchFamily="34" charset="0"/>
                          <a:cs typeface="Arial" pitchFamily="34" charset="0"/>
                        </a:rPr>
                        <a:t>kg/or/tahun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29539" marR="119380" algn="ct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Gro</a:t>
                      </a:r>
                      <a:r>
                        <a:rPr sz="1600" spc="-40" dirty="0">
                          <a:latin typeface="Arial" pitchFamily="34" charset="0"/>
                          <a:cs typeface="Arial" pitchFamily="34" charset="0"/>
                        </a:rPr>
                        <a:t>w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th  rate  (%)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7792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26364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2009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2010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sz="1600" spc="-40" dirty="0"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2009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2010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600" spc="-40" dirty="0"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81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5" dirty="0">
                          <a:latin typeface="Arial" pitchFamily="34" charset="0"/>
                          <a:cs typeface="Arial" pitchFamily="34" charset="0"/>
                        </a:rPr>
                        <a:t>Kota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3.6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256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.0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263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.5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251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253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.3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.4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7335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91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.7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92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.4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R="53340"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(1.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81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5" dirty="0">
                          <a:latin typeface="Arial" pitchFamily="34" charset="0"/>
                          <a:cs typeface="Arial" pitchFamily="34" charset="0"/>
                        </a:rPr>
                        <a:t>Desa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.4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9.1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3.7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8.1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4.4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7.8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5.5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R="53340"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(1.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81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5" dirty="0">
                          <a:latin typeface="Arial" pitchFamily="34" charset="0"/>
                          <a:cs typeface="Arial" pitchFamily="34" charset="0"/>
                        </a:rPr>
                        <a:t>Rerata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3.1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8.7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4.6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3.9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2.2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.7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.7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.6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sz="1600" spc="-1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.3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R="26670" algn="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Arial" pitchFamily="34" charset="0"/>
                          <a:cs typeface="Arial" pitchFamily="34" charset="0"/>
                        </a:rPr>
                        <a:t>(1.4)</a:t>
                      </a:r>
                      <a:endParaRPr sz="16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94257" y="584961"/>
            <a:ext cx="6381750" cy="862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3980" algn="ctr">
              <a:lnSpc>
                <a:spcPct val="100000"/>
              </a:lnSpc>
            </a:pPr>
            <a:r>
              <a:rPr sz="2800" b="0" spc="-5" dirty="0">
                <a:latin typeface="Arial"/>
                <a:cs typeface="Arial"/>
              </a:rPr>
              <a:t>Konsumsi Beras di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dirty="0">
                <a:latin typeface="Arial"/>
                <a:cs typeface="Arial"/>
              </a:rPr>
              <a:t>Indonesia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800" b="0" spc="-5" dirty="0">
                <a:latin typeface="Arial"/>
                <a:cs typeface="Arial"/>
              </a:rPr>
              <a:t>Berdasarkan Data Susenas :</a:t>
            </a:r>
            <a:r>
              <a:rPr sz="2800" b="0" spc="70" dirty="0">
                <a:latin typeface="Arial"/>
                <a:cs typeface="Arial"/>
              </a:rPr>
              <a:t> </a:t>
            </a:r>
            <a:r>
              <a:rPr sz="2800" b="0" dirty="0">
                <a:latin typeface="Arial"/>
                <a:cs typeface="Arial"/>
              </a:rPr>
              <a:t>2009-2013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04935" y="6439814"/>
            <a:ext cx="10287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5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0630" y="270764"/>
            <a:ext cx="7085965" cy="1257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000" spc="-5" dirty="0">
                <a:latin typeface="Calibri"/>
                <a:cs typeface="Calibri"/>
              </a:rPr>
              <a:t>Rice </a:t>
            </a:r>
            <a:r>
              <a:rPr sz="4000" spc="-15" dirty="0">
                <a:latin typeface="Calibri"/>
                <a:cs typeface="Calibri"/>
              </a:rPr>
              <a:t>delivers </a:t>
            </a:r>
            <a:r>
              <a:rPr sz="4000" spc="-10" dirty="0">
                <a:latin typeface="Calibri"/>
                <a:cs typeface="Calibri"/>
              </a:rPr>
              <a:t>calories </a:t>
            </a:r>
            <a:r>
              <a:rPr sz="4000" spc="-5" dirty="0">
                <a:latin typeface="Calibri"/>
                <a:cs typeface="Calibri"/>
              </a:rPr>
              <a:t>but is </a:t>
            </a:r>
            <a:r>
              <a:rPr sz="4000" spc="-10" dirty="0">
                <a:latin typeface="Calibri"/>
                <a:cs typeface="Calibri"/>
              </a:rPr>
              <a:t>low</a:t>
            </a:r>
            <a:r>
              <a:rPr sz="4000" spc="50" dirty="0">
                <a:latin typeface="Calibri"/>
                <a:cs typeface="Calibri"/>
              </a:rPr>
              <a:t> </a:t>
            </a:r>
            <a:r>
              <a:rPr sz="4000" spc="-5" dirty="0">
                <a:latin typeface="Calibri"/>
                <a:cs typeface="Calibri"/>
              </a:rPr>
              <a:t>in</a:t>
            </a:r>
            <a:endParaRPr sz="4000">
              <a:latin typeface="Calibri"/>
              <a:cs typeface="Calibri"/>
            </a:endParaRPr>
          </a:p>
          <a:p>
            <a:pPr marL="4445" algn="ctr">
              <a:lnSpc>
                <a:spcPct val="100000"/>
              </a:lnSpc>
            </a:pPr>
            <a:r>
              <a:rPr sz="4000" spc="-10" dirty="0">
                <a:latin typeface="Calibri"/>
                <a:cs typeface="Calibri"/>
              </a:rPr>
              <a:t>vitamins </a:t>
            </a:r>
            <a:r>
              <a:rPr sz="4000" spc="-5" dirty="0">
                <a:latin typeface="Calibri"/>
                <a:cs typeface="Calibri"/>
              </a:rPr>
              <a:t>&amp;</a:t>
            </a:r>
            <a:r>
              <a:rPr sz="4000" spc="-55" dirty="0">
                <a:latin typeface="Calibri"/>
                <a:cs typeface="Calibri"/>
              </a:rPr>
              <a:t> </a:t>
            </a:r>
            <a:r>
              <a:rPr sz="4000" spc="-15" dirty="0">
                <a:latin typeface="Calibri"/>
                <a:cs typeface="Calibri"/>
              </a:rPr>
              <a:t>minerals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395823" y="5045597"/>
            <a:ext cx="248285" cy="0"/>
          </a:xfrm>
          <a:custGeom>
            <a:avLst/>
            <a:gdLst/>
            <a:ahLst/>
            <a:cxnLst/>
            <a:rect l="l" t="t" r="r" b="b"/>
            <a:pathLst>
              <a:path w="248284">
                <a:moveTo>
                  <a:pt x="0" y="0"/>
                </a:moveTo>
                <a:lnTo>
                  <a:pt x="24807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972196" y="5045597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705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31681" y="5045597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683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08054" y="5045597"/>
            <a:ext cx="497840" cy="0"/>
          </a:xfrm>
          <a:custGeom>
            <a:avLst/>
            <a:gdLst/>
            <a:ahLst/>
            <a:cxnLst/>
            <a:rect l="l" t="t" r="r" b="b"/>
            <a:pathLst>
              <a:path w="497839">
                <a:moveTo>
                  <a:pt x="0" y="0"/>
                </a:moveTo>
                <a:lnTo>
                  <a:pt x="497516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67424" y="5045597"/>
            <a:ext cx="497840" cy="0"/>
          </a:xfrm>
          <a:custGeom>
            <a:avLst/>
            <a:gdLst/>
            <a:ahLst/>
            <a:cxnLst/>
            <a:rect l="l" t="t" r="r" b="b"/>
            <a:pathLst>
              <a:path w="497839">
                <a:moveTo>
                  <a:pt x="0" y="0"/>
                </a:moveTo>
                <a:lnTo>
                  <a:pt x="497630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09786" y="5045597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395823" y="4765098"/>
            <a:ext cx="248285" cy="0"/>
          </a:xfrm>
          <a:custGeom>
            <a:avLst/>
            <a:gdLst/>
            <a:ahLst/>
            <a:cxnLst/>
            <a:rect l="l" t="t" r="r" b="b"/>
            <a:pathLst>
              <a:path w="248284">
                <a:moveTo>
                  <a:pt x="0" y="0"/>
                </a:moveTo>
                <a:lnTo>
                  <a:pt x="24807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972196" y="4765098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705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31681" y="4765098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683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108054" y="4765098"/>
            <a:ext cx="497840" cy="0"/>
          </a:xfrm>
          <a:custGeom>
            <a:avLst/>
            <a:gdLst/>
            <a:ahLst/>
            <a:cxnLst/>
            <a:rect l="l" t="t" r="r" b="b"/>
            <a:pathLst>
              <a:path w="497839">
                <a:moveTo>
                  <a:pt x="0" y="0"/>
                </a:moveTo>
                <a:lnTo>
                  <a:pt x="497516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04141" y="4765098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09786" y="4765098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95823" y="4493879"/>
            <a:ext cx="248285" cy="0"/>
          </a:xfrm>
          <a:custGeom>
            <a:avLst/>
            <a:gdLst/>
            <a:ahLst/>
            <a:cxnLst/>
            <a:rect l="l" t="t" r="r" b="b"/>
            <a:pathLst>
              <a:path w="248284">
                <a:moveTo>
                  <a:pt x="0" y="0"/>
                </a:moveTo>
                <a:lnTo>
                  <a:pt x="24807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972196" y="4493879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705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531681" y="4493879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683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08054" y="4493879"/>
            <a:ext cx="497840" cy="0"/>
          </a:xfrm>
          <a:custGeom>
            <a:avLst/>
            <a:gdLst/>
            <a:ahLst/>
            <a:cxnLst/>
            <a:rect l="l" t="t" r="r" b="b"/>
            <a:pathLst>
              <a:path w="497839">
                <a:moveTo>
                  <a:pt x="0" y="0"/>
                </a:moveTo>
                <a:lnTo>
                  <a:pt x="497516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04141" y="4493879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509786" y="4493879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395823" y="4222709"/>
            <a:ext cx="248285" cy="0"/>
          </a:xfrm>
          <a:custGeom>
            <a:avLst/>
            <a:gdLst/>
            <a:ahLst/>
            <a:cxnLst/>
            <a:rect l="l" t="t" r="r" b="b"/>
            <a:pathLst>
              <a:path w="248284">
                <a:moveTo>
                  <a:pt x="0" y="0"/>
                </a:moveTo>
                <a:lnTo>
                  <a:pt x="24807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972196" y="4222709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705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31681" y="4222709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683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108054" y="4222709"/>
            <a:ext cx="497840" cy="0"/>
          </a:xfrm>
          <a:custGeom>
            <a:avLst/>
            <a:gdLst/>
            <a:ahLst/>
            <a:cxnLst/>
            <a:rect l="l" t="t" r="r" b="b"/>
            <a:pathLst>
              <a:path w="497839">
                <a:moveTo>
                  <a:pt x="0" y="0"/>
                </a:moveTo>
                <a:lnTo>
                  <a:pt x="497516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04141" y="4222709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509786" y="4222709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395823" y="3951539"/>
            <a:ext cx="248285" cy="0"/>
          </a:xfrm>
          <a:custGeom>
            <a:avLst/>
            <a:gdLst/>
            <a:ahLst/>
            <a:cxnLst/>
            <a:rect l="l" t="t" r="r" b="b"/>
            <a:pathLst>
              <a:path w="248284">
                <a:moveTo>
                  <a:pt x="0" y="0"/>
                </a:moveTo>
                <a:lnTo>
                  <a:pt x="24807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508913" y="3951539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34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068284" y="3951539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22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644884" y="3951539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68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204141" y="3951539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509786" y="3951539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932540" y="3671040"/>
            <a:ext cx="711835" cy="0"/>
          </a:xfrm>
          <a:custGeom>
            <a:avLst/>
            <a:gdLst/>
            <a:ahLst/>
            <a:cxnLst/>
            <a:rect l="l" t="t" r="r" b="b"/>
            <a:pathLst>
              <a:path w="711834">
                <a:moveTo>
                  <a:pt x="0" y="0"/>
                </a:moveTo>
                <a:lnTo>
                  <a:pt x="711357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08913" y="367104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34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068284" y="367104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22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644884" y="367104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68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204141" y="3671040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509786" y="3671040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932540" y="3399870"/>
            <a:ext cx="711835" cy="0"/>
          </a:xfrm>
          <a:custGeom>
            <a:avLst/>
            <a:gdLst/>
            <a:ahLst/>
            <a:cxnLst/>
            <a:rect l="l" t="t" r="r" b="b"/>
            <a:pathLst>
              <a:path w="711834">
                <a:moveTo>
                  <a:pt x="0" y="0"/>
                </a:moveTo>
                <a:lnTo>
                  <a:pt x="711357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508913" y="339987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34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068284" y="339987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22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644884" y="339987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68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204141" y="3399870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509786" y="3399870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932540" y="3128700"/>
            <a:ext cx="711835" cy="0"/>
          </a:xfrm>
          <a:custGeom>
            <a:avLst/>
            <a:gdLst/>
            <a:ahLst/>
            <a:cxnLst/>
            <a:rect l="l" t="t" r="r" b="b"/>
            <a:pathLst>
              <a:path w="711834">
                <a:moveTo>
                  <a:pt x="0" y="0"/>
                </a:moveTo>
                <a:lnTo>
                  <a:pt x="711357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508913" y="312870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34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068284" y="312870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22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644884" y="3128700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68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204141" y="3128700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509786" y="3128700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932540" y="2848201"/>
            <a:ext cx="711835" cy="0"/>
          </a:xfrm>
          <a:custGeom>
            <a:avLst/>
            <a:gdLst/>
            <a:ahLst/>
            <a:cxnLst/>
            <a:rect l="l" t="t" r="r" b="b"/>
            <a:pathLst>
              <a:path w="711834">
                <a:moveTo>
                  <a:pt x="0" y="0"/>
                </a:moveTo>
                <a:lnTo>
                  <a:pt x="711357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508913" y="2848201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343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068284" y="2848201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229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644884" y="2848201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68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204141" y="2848201"/>
            <a:ext cx="961390" cy="0"/>
          </a:xfrm>
          <a:custGeom>
            <a:avLst/>
            <a:gdLst/>
            <a:ahLst/>
            <a:cxnLst/>
            <a:rect l="l" t="t" r="r" b="b"/>
            <a:pathLst>
              <a:path w="961389">
                <a:moveTo>
                  <a:pt x="0" y="0"/>
                </a:moveTo>
                <a:lnTo>
                  <a:pt x="960914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509786" y="2848201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509786" y="2577031"/>
            <a:ext cx="7134225" cy="0"/>
          </a:xfrm>
          <a:custGeom>
            <a:avLst/>
            <a:gdLst/>
            <a:ahLst/>
            <a:cxnLst/>
            <a:rect l="l" t="t" r="r" b="b"/>
            <a:pathLst>
              <a:path w="7134225">
                <a:moveTo>
                  <a:pt x="0" y="0"/>
                </a:moveTo>
                <a:lnTo>
                  <a:pt x="713411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509786" y="2577031"/>
            <a:ext cx="7134225" cy="0"/>
          </a:xfrm>
          <a:custGeom>
            <a:avLst/>
            <a:gdLst/>
            <a:ahLst/>
            <a:cxnLst/>
            <a:rect l="l" t="t" r="r" b="b"/>
            <a:pathLst>
              <a:path w="7134225">
                <a:moveTo>
                  <a:pt x="0" y="0"/>
                </a:moveTo>
                <a:lnTo>
                  <a:pt x="713411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8661013" y="2577031"/>
            <a:ext cx="0" cy="2730500"/>
          </a:xfrm>
          <a:custGeom>
            <a:avLst/>
            <a:gdLst/>
            <a:ahLst/>
            <a:cxnLst/>
            <a:rect l="l" t="t" r="r" b="b"/>
            <a:pathLst>
              <a:path h="2730500">
                <a:moveTo>
                  <a:pt x="0" y="0"/>
                </a:moveTo>
                <a:lnTo>
                  <a:pt x="0" y="2730407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526902" y="5316767"/>
            <a:ext cx="7134225" cy="0"/>
          </a:xfrm>
          <a:custGeom>
            <a:avLst/>
            <a:gdLst/>
            <a:ahLst/>
            <a:cxnLst/>
            <a:rect l="l" t="t" r="r" b="b"/>
            <a:pathLst>
              <a:path w="7134225">
                <a:moveTo>
                  <a:pt x="0" y="0"/>
                </a:moveTo>
                <a:lnTo>
                  <a:pt x="713411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501228" y="2586360"/>
            <a:ext cx="17145" cy="2730500"/>
          </a:xfrm>
          <a:custGeom>
            <a:avLst/>
            <a:gdLst/>
            <a:ahLst/>
            <a:cxnLst/>
            <a:rect l="l" t="t" r="r" b="b"/>
            <a:pathLst>
              <a:path w="17144" h="2730500">
                <a:moveTo>
                  <a:pt x="0" y="2730407"/>
                </a:moveTo>
                <a:lnTo>
                  <a:pt x="17116" y="2730407"/>
                </a:lnTo>
                <a:lnTo>
                  <a:pt x="17116" y="0"/>
                </a:lnTo>
                <a:lnTo>
                  <a:pt x="0" y="0"/>
                </a:lnTo>
                <a:lnTo>
                  <a:pt x="0" y="27304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741428" y="2572416"/>
            <a:ext cx="462915" cy="2740025"/>
          </a:xfrm>
          <a:custGeom>
            <a:avLst/>
            <a:gdLst/>
            <a:ahLst/>
            <a:cxnLst/>
            <a:rect l="l" t="t" r="r" b="b"/>
            <a:pathLst>
              <a:path w="462914" h="2740025">
                <a:moveTo>
                  <a:pt x="0" y="2739686"/>
                </a:moveTo>
                <a:lnTo>
                  <a:pt x="462713" y="2739686"/>
                </a:lnTo>
                <a:lnTo>
                  <a:pt x="462713" y="0"/>
                </a:lnTo>
                <a:lnTo>
                  <a:pt x="0" y="0"/>
                </a:lnTo>
                <a:lnTo>
                  <a:pt x="0" y="2739686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165055" y="2572416"/>
            <a:ext cx="480059" cy="2740025"/>
          </a:xfrm>
          <a:custGeom>
            <a:avLst/>
            <a:gdLst/>
            <a:ahLst/>
            <a:cxnLst/>
            <a:rect l="l" t="t" r="r" b="b"/>
            <a:pathLst>
              <a:path w="480060" h="2740025">
                <a:moveTo>
                  <a:pt x="0" y="2739686"/>
                </a:moveTo>
                <a:lnTo>
                  <a:pt x="479829" y="2739686"/>
                </a:lnTo>
                <a:lnTo>
                  <a:pt x="479829" y="0"/>
                </a:lnTo>
                <a:lnTo>
                  <a:pt x="0" y="0"/>
                </a:lnTo>
                <a:lnTo>
                  <a:pt x="0" y="2739686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605570" y="2572416"/>
            <a:ext cx="462915" cy="2740025"/>
          </a:xfrm>
          <a:custGeom>
            <a:avLst/>
            <a:gdLst/>
            <a:ahLst/>
            <a:cxnLst/>
            <a:rect l="l" t="t" r="r" b="b"/>
            <a:pathLst>
              <a:path w="462914" h="2740025">
                <a:moveTo>
                  <a:pt x="0" y="2739686"/>
                </a:moveTo>
                <a:lnTo>
                  <a:pt x="462713" y="2739686"/>
                </a:lnTo>
                <a:lnTo>
                  <a:pt x="462713" y="0"/>
                </a:lnTo>
                <a:lnTo>
                  <a:pt x="0" y="0"/>
                </a:lnTo>
                <a:lnTo>
                  <a:pt x="0" y="2739686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028513" y="2572416"/>
            <a:ext cx="480695" cy="2740025"/>
          </a:xfrm>
          <a:custGeom>
            <a:avLst/>
            <a:gdLst/>
            <a:ahLst/>
            <a:cxnLst/>
            <a:rect l="l" t="t" r="r" b="b"/>
            <a:pathLst>
              <a:path w="480695" h="2740025">
                <a:moveTo>
                  <a:pt x="0" y="2739686"/>
                </a:moveTo>
                <a:lnTo>
                  <a:pt x="480400" y="2739686"/>
                </a:lnTo>
                <a:lnTo>
                  <a:pt x="480400" y="0"/>
                </a:lnTo>
                <a:lnTo>
                  <a:pt x="0" y="0"/>
                </a:lnTo>
                <a:lnTo>
                  <a:pt x="0" y="2739686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469257" y="2572416"/>
            <a:ext cx="463550" cy="2740025"/>
          </a:xfrm>
          <a:custGeom>
            <a:avLst/>
            <a:gdLst/>
            <a:ahLst/>
            <a:cxnLst/>
            <a:rect l="l" t="t" r="r" b="b"/>
            <a:pathLst>
              <a:path w="463550" h="2740025">
                <a:moveTo>
                  <a:pt x="0" y="2739686"/>
                </a:moveTo>
                <a:lnTo>
                  <a:pt x="463283" y="2739686"/>
                </a:lnTo>
                <a:lnTo>
                  <a:pt x="463283" y="0"/>
                </a:lnTo>
                <a:lnTo>
                  <a:pt x="0" y="0"/>
                </a:lnTo>
                <a:lnTo>
                  <a:pt x="0" y="2739686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04141" y="4928982"/>
            <a:ext cx="463550" cy="383540"/>
          </a:xfrm>
          <a:custGeom>
            <a:avLst/>
            <a:gdLst/>
            <a:ahLst/>
            <a:cxnLst/>
            <a:rect l="l" t="t" r="r" b="b"/>
            <a:pathLst>
              <a:path w="463550" h="383539">
                <a:moveTo>
                  <a:pt x="0" y="383120"/>
                </a:moveTo>
                <a:lnTo>
                  <a:pt x="463283" y="383120"/>
                </a:lnTo>
                <a:lnTo>
                  <a:pt x="463283" y="0"/>
                </a:lnTo>
                <a:lnTo>
                  <a:pt x="0" y="0"/>
                </a:lnTo>
                <a:lnTo>
                  <a:pt x="0" y="38312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44770" y="4105832"/>
            <a:ext cx="463550" cy="1206500"/>
          </a:xfrm>
          <a:custGeom>
            <a:avLst/>
            <a:gdLst/>
            <a:ahLst/>
            <a:cxnLst/>
            <a:rect l="l" t="t" r="r" b="b"/>
            <a:pathLst>
              <a:path w="463550" h="1206500">
                <a:moveTo>
                  <a:pt x="0" y="1206270"/>
                </a:moveTo>
                <a:lnTo>
                  <a:pt x="463283" y="1206270"/>
                </a:lnTo>
                <a:lnTo>
                  <a:pt x="463283" y="0"/>
                </a:lnTo>
                <a:lnTo>
                  <a:pt x="0" y="0"/>
                </a:lnTo>
                <a:lnTo>
                  <a:pt x="0" y="120627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068397" y="4162118"/>
            <a:ext cx="463550" cy="1149985"/>
          </a:xfrm>
          <a:custGeom>
            <a:avLst/>
            <a:gdLst/>
            <a:ahLst/>
            <a:cxnLst/>
            <a:rect l="l" t="t" r="r" b="b"/>
            <a:pathLst>
              <a:path w="463550" h="1149985">
                <a:moveTo>
                  <a:pt x="0" y="1149984"/>
                </a:moveTo>
                <a:lnTo>
                  <a:pt x="463283" y="1149984"/>
                </a:lnTo>
                <a:lnTo>
                  <a:pt x="463283" y="0"/>
                </a:lnTo>
                <a:lnTo>
                  <a:pt x="0" y="0"/>
                </a:lnTo>
                <a:lnTo>
                  <a:pt x="0" y="1149984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508913" y="4162118"/>
            <a:ext cx="463550" cy="1149985"/>
          </a:xfrm>
          <a:custGeom>
            <a:avLst/>
            <a:gdLst/>
            <a:ahLst/>
            <a:cxnLst/>
            <a:rect l="l" t="t" r="r" b="b"/>
            <a:pathLst>
              <a:path w="463550" h="1149985">
                <a:moveTo>
                  <a:pt x="0" y="1149984"/>
                </a:moveTo>
                <a:lnTo>
                  <a:pt x="463283" y="1149984"/>
                </a:lnTo>
                <a:lnTo>
                  <a:pt x="463283" y="0"/>
                </a:lnTo>
                <a:lnTo>
                  <a:pt x="0" y="0"/>
                </a:lnTo>
                <a:lnTo>
                  <a:pt x="0" y="1149984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932540" y="3778749"/>
            <a:ext cx="463550" cy="1533525"/>
          </a:xfrm>
          <a:custGeom>
            <a:avLst/>
            <a:gdLst/>
            <a:ahLst/>
            <a:cxnLst/>
            <a:rect l="l" t="t" r="r" b="b"/>
            <a:pathLst>
              <a:path w="463550" h="1533525">
                <a:moveTo>
                  <a:pt x="0" y="1533353"/>
                </a:moveTo>
                <a:lnTo>
                  <a:pt x="463283" y="1533353"/>
                </a:lnTo>
                <a:lnTo>
                  <a:pt x="463283" y="0"/>
                </a:lnTo>
                <a:lnTo>
                  <a:pt x="0" y="0"/>
                </a:lnTo>
                <a:lnTo>
                  <a:pt x="0" y="1533353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501228" y="2577031"/>
            <a:ext cx="17145" cy="2730500"/>
          </a:xfrm>
          <a:custGeom>
            <a:avLst/>
            <a:gdLst/>
            <a:ahLst/>
            <a:cxnLst/>
            <a:rect l="l" t="t" r="r" b="b"/>
            <a:pathLst>
              <a:path w="17144" h="2730500">
                <a:moveTo>
                  <a:pt x="0" y="2730406"/>
                </a:moveTo>
                <a:lnTo>
                  <a:pt x="17116" y="2730406"/>
                </a:lnTo>
                <a:lnTo>
                  <a:pt x="17116" y="0"/>
                </a:lnTo>
                <a:lnTo>
                  <a:pt x="0" y="0"/>
                </a:lnTo>
                <a:lnTo>
                  <a:pt x="0" y="273040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424204" y="531676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424204" y="504559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424204" y="4765098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424204" y="449387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424204" y="422270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424204" y="395153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424204" y="3671040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424204" y="3399870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424204" y="3128700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424204" y="2848201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424204" y="2577031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5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509786" y="5316767"/>
            <a:ext cx="7134225" cy="0"/>
          </a:xfrm>
          <a:custGeom>
            <a:avLst/>
            <a:gdLst/>
            <a:ahLst/>
            <a:cxnLst/>
            <a:rect l="l" t="t" r="r" b="b"/>
            <a:pathLst>
              <a:path w="7134225">
                <a:moveTo>
                  <a:pt x="0" y="0"/>
                </a:moveTo>
                <a:lnTo>
                  <a:pt x="7134111" y="0"/>
                </a:lnTo>
              </a:path>
            </a:pathLst>
          </a:custGeom>
          <a:ln w="9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509786" y="5326407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37316"/>
                </a:moveTo>
                <a:lnTo>
                  <a:pt x="0" y="0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933185" y="5326407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37316"/>
                </a:moveTo>
                <a:lnTo>
                  <a:pt x="0" y="0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373929" y="5326407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37316"/>
                </a:moveTo>
                <a:lnTo>
                  <a:pt x="0" y="0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797556" y="5326407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37316"/>
                </a:moveTo>
                <a:lnTo>
                  <a:pt x="0" y="0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238071" y="5326407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37316"/>
                </a:moveTo>
                <a:lnTo>
                  <a:pt x="0" y="0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661013" y="5326407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37316"/>
                </a:moveTo>
                <a:lnTo>
                  <a:pt x="0" y="0"/>
                </a:lnTo>
              </a:path>
            </a:pathLst>
          </a:custGeom>
          <a:ln w="171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 txBox="1"/>
          <p:nvPr/>
        </p:nvSpPr>
        <p:spPr>
          <a:xfrm>
            <a:off x="2260477" y="4698658"/>
            <a:ext cx="33464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75" dirty="0">
                <a:latin typeface="Arial"/>
                <a:cs typeface="Arial"/>
              </a:rPr>
              <a:t>14</a:t>
            </a:r>
            <a:endParaRPr sz="115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3701220" y="3875769"/>
            <a:ext cx="33464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75" dirty="0">
                <a:latin typeface="Arial"/>
                <a:cs typeface="Arial"/>
              </a:rPr>
              <a:t>44</a:t>
            </a:r>
            <a:endParaRPr sz="115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124163" y="3931744"/>
            <a:ext cx="33464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75" dirty="0">
                <a:latin typeface="Arial"/>
                <a:cs typeface="Arial"/>
              </a:rPr>
              <a:t>42</a:t>
            </a:r>
            <a:endParaRPr sz="1150">
              <a:latin typeface="Arial"/>
              <a:cs typeface="Arial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6564679" y="3931744"/>
            <a:ext cx="33464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75" dirty="0">
                <a:latin typeface="Arial"/>
                <a:cs typeface="Arial"/>
              </a:rPr>
              <a:t>42</a:t>
            </a:r>
            <a:endParaRPr sz="115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7988078" y="3548375"/>
            <a:ext cx="33464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75" dirty="0">
                <a:latin typeface="Arial"/>
                <a:cs typeface="Arial"/>
              </a:rPr>
              <a:t>56</a:t>
            </a:r>
            <a:endParaRPr sz="115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802731" y="2482354"/>
            <a:ext cx="489584" cy="2927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75" dirty="0">
                <a:latin typeface="Arial"/>
                <a:cs typeface="Arial"/>
              </a:rPr>
              <a:t>100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755"/>
              </a:spcBef>
            </a:pPr>
            <a:r>
              <a:rPr sz="1150" spc="575" dirty="0">
                <a:latin typeface="Arial"/>
                <a:cs typeface="Arial"/>
              </a:rPr>
              <a:t>90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825"/>
              </a:spcBef>
            </a:pPr>
            <a:r>
              <a:rPr sz="1150" spc="575" dirty="0">
                <a:latin typeface="Arial"/>
                <a:cs typeface="Arial"/>
              </a:rPr>
              <a:t>80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755"/>
              </a:spcBef>
            </a:pPr>
            <a:r>
              <a:rPr sz="1150" spc="575" dirty="0">
                <a:latin typeface="Arial"/>
                <a:cs typeface="Arial"/>
              </a:rPr>
              <a:t>70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755"/>
              </a:spcBef>
            </a:pPr>
            <a:r>
              <a:rPr sz="1150" spc="575" dirty="0">
                <a:latin typeface="Arial"/>
                <a:cs typeface="Arial"/>
              </a:rPr>
              <a:t>60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825"/>
              </a:spcBef>
            </a:pPr>
            <a:r>
              <a:rPr sz="1150" spc="575" dirty="0">
                <a:latin typeface="Arial"/>
                <a:cs typeface="Arial"/>
              </a:rPr>
              <a:t>50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755"/>
              </a:spcBef>
            </a:pPr>
            <a:r>
              <a:rPr sz="1150" spc="575" dirty="0">
                <a:latin typeface="Arial"/>
                <a:cs typeface="Arial"/>
              </a:rPr>
              <a:t>40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755"/>
              </a:spcBef>
            </a:pPr>
            <a:r>
              <a:rPr sz="1150" spc="575" dirty="0">
                <a:latin typeface="Arial"/>
                <a:cs typeface="Arial"/>
              </a:rPr>
              <a:t>30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755"/>
              </a:spcBef>
            </a:pPr>
            <a:r>
              <a:rPr sz="1150" spc="575" dirty="0">
                <a:latin typeface="Arial"/>
                <a:cs typeface="Arial"/>
              </a:rPr>
              <a:t>20</a:t>
            </a:r>
            <a:endParaRPr sz="115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825"/>
              </a:spcBef>
            </a:pPr>
            <a:r>
              <a:rPr sz="1150" spc="575" dirty="0">
                <a:latin typeface="Arial"/>
                <a:cs typeface="Arial"/>
              </a:rPr>
              <a:t>10</a:t>
            </a:r>
            <a:endParaRPr sz="1150">
              <a:latin typeface="Arial"/>
              <a:cs typeface="Arial"/>
            </a:endParaRPr>
          </a:p>
          <a:p>
            <a:pPr marL="321310">
              <a:lnSpc>
                <a:spcPct val="100000"/>
              </a:lnSpc>
              <a:spcBef>
                <a:spcPts val="755"/>
              </a:spcBef>
            </a:pPr>
            <a:r>
              <a:rPr sz="1150" spc="560" dirty="0">
                <a:latin typeface="Arial"/>
                <a:cs typeface="Arial"/>
              </a:rPr>
              <a:t>0</a:t>
            </a:r>
            <a:endParaRPr sz="115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848542" y="5437533"/>
            <a:ext cx="76009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425" dirty="0">
                <a:latin typeface="Arial"/>
                <a:cs typeface="Arial"/>
              </a:rPr>
              <a:t>Vit</a:t>
            </a:r>
            <a:r>
              <a:rPr sz="1150" spc="60" dirty="0">
                <a:latin typeface="Arial"/>
                <a:cs typeface="Arial"/>
              </a:rPr>
              <a:t> </a:t>
            </a:r>
            <a:r>
              <a:rPr sz="1150" spc="635" dirty="0">
                <a:latin typeface="Arial"/>
                <a:cs typeface="Arial"/>
              </a:rPr>
              <a:t>B1</a:t>
            </a:r>
            <a:endParaRPr sz="115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3271942" y="5437533"/>
            <a:ext cx="76009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425" dirty="0">
                <a:latin typeface="Arial"/>
                <a:cs typeface="Arial"/>
              </a:rPr>
              <a:t>Vit</a:t>
            </a:r>
            <a:r>
              <a:rPr sz="1150" spc="60" dirty="0">
                <a:latin typeface="Arial"/>
                <a:cs typeface="Arial"/>
              </a:rPr>
              <a:t> </a:t>
            </a:r>
            <a:r>
              <a:rPr sz="1150" spc="635" dirty="0">
                <a:latin typeface="Arial"/>
                <a:cs typeface="Arial"/>
              </a:rPr>
              <a:t>B2</a:t>
            </a:r>
            <a:endParaRPr sz="115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4695569" y="5437533"/>
            <a:ext cx="79438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470" dirty="0">
                <a:latin typeface="Arial"/>
                <a:cs typeface="Arial"/>
              </a:rPr>
              <a:t>Niacin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6118968" y="5437533"/>
            <a:ext cx="77787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645" dirty="0">
                <a:latin typeface="Arial"/>
                <a:cs typeface="Arial"/>
              </a:rPr>
              <a:t>F</a:t>
            </a:r>
            <a:r>
              <a:rPr sz="1150" spc="570" dirty="0">
                <a:latin typeface="Arial"/>
                <a:cs typeface="Arial"/>
              </a:rPr>
              <a:t>o</a:t>
            </a:r>
            <a:r>
              <a:rPr sz="1150" spc="140" dirty="0">
                <a:latin typeface="Arial"/>
                <a:cs typeface="Arial"/>
              </a:rPr>
              <a:t>l</a:t>
            </a:r>
            <a:r>
              <a:rPr sz="1150" spc="570" dirty="0">
                <a:latin typeface="Arial"/>
                <a:cs typeface="Arial"/>
              </a:rPr>
              <a:t>a</a:t>
            </a:r>
            <a:r>
              <a:rPr sz="1150" spc="215" dirty="0">
                <a:latin typeface="Arial"/>
                <a:cs typeface="Arial"/>
              </a:rPr>
              <a:t>t</a:t>
            </a:r>
            <a:r>
              <a:rPr sz="1150" spc="560" dirty="0"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7713759" y="5437533"/>
            <a:ext cx="46926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80" dirty="0">
                <a:latin typeface="Arial"/>
                <a:cs typeface="Arial"/>
              </a:rPr>
              <a:t>I</a:t>
            </a:r>
            <a:r>
              <a:rPr sz="1150" spc="285" dirty="0">
                <a:latin typeface="Arial"/>
                <a:cs typeface="Arial"/>
              </a:rPr>
              <a:t>r</a:t>
            </a:r>
            <a:r>
              <a:rPr sz="1150" spc="570" dirty="0">
                <a:latin typeface="Arial"/>
                <a:cs typeface="Arial"/>
              </a:rPr>
              <a:t>o</a:t>
            </a:r>
            <a:r>
              <a:rPr sz="1150" spc="560" dirty="0">
                <a:latin typeface="Arial"/>
                <a:cs typeface="Arial"/>
              </a:rPr>
              <a:t>n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357270" y="3449984"/>
            <a:ext cx="300355" cy="9963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280"/>
              </a:lnSpc>
            </a:pPr>
            <a:r>
              <a:rPr sz="2150" b="1" dirty="0">
                <a:latin typeface="Arial"/>
                <a:cs typeface="Arial"/>
              </a:rPr>
              <a:t>%</a:t>
            </a:r>
            <a:r>
              <a:rPr sz="2150" b="1" spc="-325" dirty="0">
                <a:latin typeface="Arial"/>
                <a:cs typeface="Arial"/>
              </a:rPr>
              <a:t> </a:t>
            </a:r>
            <a:r>
              <a:rPr sz="2150" b="1" spc="-10" dirty="0">
                <a:latin typeface="Arial"/>
                <a:cs typeface="Arial"/>
              </a:rPr>
              <a:t>W</a:t>
            </a:r>
            <a:r>
              <a:rPr sz="2150" b="1" spc="15" dirty="0">
                <a:latin typeface="Arial"/>
                <a:cs typeface="Arial"/>
              </a:rPr>
              <a:t>ho</a:t>
            </a:r>
            <a:r>
              <a:rPr sz="2150" b="1" spc="-35" dirty="0">
                <a:latin typeface="Arial"/>
                <a:cs typeface="Arial"/>
              </a:rPr>
              <a:t>l</a:t>
            </a:r>
            <a:r>
              <a:rPr sz="2150" b="1" dirty="0">
                <a:latin typeface="Arial"/>
                <a:cs typeface="Arial"/>
              </a:rPr>
              <a:t>e</a:t>
            </a:r>
            <a:r>
              <a:rPr sz="2150" b="1" spc="-300" dirty="0">
                <a:latin typeface="Arial"/>
                <a:cs typeface="Arial"/>
              </a:rPr>
              <a:t> </a:t>
            </a:r>
            <a:r>
              <a:rPr sz="2150" b="1" spc="30" dirty="0">
                <a:latin typeface="Arial"/>
                <a:cs typeface="Arial"/>
              </a:rPr>
              <a:t>R</a:t>
            </a:r>
            <a:r>
              <a:rPr sz="2150" b="1" spc="-35" dirty="0">
                <a:latin typeface="Arial"/>
                <a:cs typeface="Arial"/>
              </a:rPr>
              <a:t>i</a:t>
            </a:r>
            <a:r>
              <a:rPr sz="2150" b="1" spc="5" dirty="0">
                <a:latin typeface="Arial"/>
                <a:cs typeface="Arial"/>
              </a:rPr>
              <a:t>c</a:t>
            </a:r>
            <a:r>
              <a:rPr sz="2150" b="1" dirty="0">
                <a:latin typeface="Arial"/>
                <a:cs typeface="Arial"/>
              </a:rPr>
              <a:t>e</a:t>
            </a:r>
            <a:endParaRPr sz="2150">
              <a:latin typeface="Arial"/>
              <a:cs typeface="Arial"/>
            </a:endParaRPr>
          </a:p>
        </p:txBody>
      </p:sp>
      <p:sp>
        <p:nvSpPr>
          <p:cNvPr id="103" name="object 103"/>
          <p:cNvSpPr/>
          <p:nvPr/>
        </p:nvSpPr>
        <p:spPr>
          <a:xfrm>
            <a:off x="2924741" y="2207593"/>
            <a:ext cx="171450" cy="93345"/>
          </a:xfrm>
          <a:custGeom>
            <a:avLst/>
            <a:gdLst/>
            <a:ahLst/>
            <a:cxnLst/>
            <a:rect l="l" t="t" r="r" b="b"/>
            <a:pathLst>
              <a:path w="171450" h="93344">
                <a:moveTo>
                  <a:pt x="0" y="93292"/>
                </a:moveTo>
                <a:lnTo>
                  <a:pt x="171163" y="93292"/>
                </a:lnTo>
                <a:lnTo>
                  <a:pt x="171163" y="0"/>
                </a:lnTo>
                <a:lnTo>
                  <a:pt x="0" y="0"/>
                </a:lnTo>
                <a:lnTo>
                  <a:pt x="0" y="93292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977164" y="2207593"/>
            <a:ext cx="172085" cy="93345"/>
          </a:xfrm>
          <a:custGeom>
            <a:avLst/>
            <a:gdLst/>
            <a:ahLst/>
            <a:cxnLst/>
            <a:rect l="l" t="t" r="r" b="b"/>
            <a:pathLst>
              <a:path w="172085" h="93344">
                <a:moveTo>
                  <a:pt x="0" y="93292"/>
                </a:moveTo>
                <a:lnTo>
                  <a:pt x="171734" y="93292"/>
                </a:lnTo>
                <a:lnTo>
                  <a:pt x="171734" y="0"/>
                </a:lnTo>
                <a:lnTo>
                  <a:pt x="0" y="0"/>
                </a:lnTo>
                <a:lnTo>
                  <a:pt x="0" y="93292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 txBox="1"/>
          <p:nvPr/>
        </p:nvSpPr>
        <p:spPr>
          <a:xfrm>
            <a:off x="3152127" y="2154835"/>
            <a:ext cx="4395470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064510" algn="l"/>
              </a:tabLst>
            </a:pPr>
            <a:r>
              <a:rPr sz="1150" spc="555" dirty="0">
                <a:latin typeface="Arial"/>
                <a:cs typeface="Arial"/>
              </a:rPr>
              <a:t>Brown</a:t>
            </a:r>
            <a:r>
              <a:rPr sz="1150" spc="100" dirty="0">
                <a:latin typeface="Arial"/>
                <a:cs typeface="Arial"/>
              </a:rPr>
              <a:t> </a:t>
            </a:r>
            <a:r>
              <a:rPr sz="1150" spc="500" dirty="0">
                <a:latin typeface="Arial"/>
                <a:cs typeface="Arial"/>
              </a:rPr>
              <a:t>Rice	</a:t>
            </a:r>
            <a:r>
              <a:rPr sz="1150" spc="415" dirty="0">
                <a:latin typeface="Arial"/>
                <a:cs typeface="Arial"/>
              </a:rPr>
              <a:t>Milled</a:t>
            </a:r>
            <a:r>
              <a:rPr sz="1150" spc="135" dirty="0">
                <a:latin typeface="Arial"/>
                <a:cs typeface="Arial"/>
              </a:rPr>
              <a:t> </a:t>
            </a:r>
            <a:r>
              <a:rPr sz="1150" spc="500" dirty="0">
                <a:latin typeface="Arial"/>
                <a:cs typeface="Arial"/>
              </a:rPr>
              <a:t>Rice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1251889" y="1700847"/>
            <a:ext cx="7450455" cy="367030"/>
          </a:xfrm>
          <a:prstGeom prst="rect">
            <a:avLst/>
          </a:prstGeom>
          <a:solidFill>
            <a:srgbClr val="0000FF"/>
          </a:solidFill>
        </p:spPr>
        <p:txBody>
          <a:bodyPr vert="horz" wrap="square" lIns="0" tIns="4445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50"/>
              </a:spcBef>
            </a:pP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Vitamin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and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mineral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losses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during rice</a:t>
            </a:r>
            <a:r>
              <a:rPr sz="1800" b="1" spc="-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milling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7" name="object 107"/>
          <p:cNvSpPr/>
          <p:nvPr/>
        </p:nvSpPr>
        <p:spPr>
          <a:xfrm>
            <a:off x="24384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364363" y="244094"/>
                </a:moveTo>
                <a:lnTo>
                  <a:pt x="121412" y="244094"/>
                </a:lnTo>
                <a:lnTo>
                  <a:pt x="121412" y="976376"/>
                </a:lnTo>
                <a:lnTo>
                  <a:pt x="364363" y="976376"/>
                </a:lnTo>
                <a:lnTo>
                  <a:pt x="364363" y="244094"/>
                </a:lnTo>
                <a:close/>
              </a:path>
              <a:path w="485775" h="976629">
                <a:moveTo>
                  <a:pt x="242950" y="0"/>
                </a:moveTo>
                <a:lnTo>
                  <a:pt x="0" y="244094"/>
                </a:lnTo>
                <a:lnTo>
                  <a:pt x="485775" y="244094"/>
                </a:lnTo>
                <a:lnTo>
                  <a:pt x="242950" y="0"/>
                </a:lnTo>
                <a:close/>
              </a:path>
            </a:pathLst>
          </a:custGeom>
          <a:solidFill>
            <a:srgbClr val="339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384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0" y="244094"/>
                </a:moveTo>
                <a:lnTo>
                  <a:pt x="242950" y="0"/>
                </a:lnTo>
                <a:lnTo>
                  <a:pt x="485775" y="244094"/>
                </a:lnTo>
                <a:lnTo>
                  <a:pt x="364363" y="244094"/>
                </a:lnTo>
                <a:lnTo>
                  <a:pt x="364363" y="976376"/>
                </a:lnTo>
                <a:lnTo>
                  <a:pt x="121412" y="976376"/>
                </a:lnTo>
                <a:lnTo>
                  <a:pt x="121412" y="244094"/>
                </a:lnTo>
                <a:lnTo>
                  <a:pt x="0" y="24409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7338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364363" y="244094"/>
                </a:moveTo>
                <a:lnTo>
                  <a:pt x="121412" y="244094"/>
                </a:lnTo>
                <a:lnTo>
                  <a:pt x="121412" y="976376"/>
                </a:lnTo>
                <a:lnTo>
                  <a:pt x="364363" y="976376"/>
                </a:lnTo>
                <a:lnTo>
                  <a:pt x="364363" y="244094"/>
                </a:lnTo>
                <a:close/>
              </a:path>
              <a:path w="485775" h="976629">
                <a:moveTo>
                  <a:pt x="242950" y="0"/>
                </a:moveTo>
                <a:lnTo>
                  <a:pt x="0" y="244094"/>
                </a:lnTo>
                <a:lnTo>
                  <a:pt x="485775" y="244094"/>
                </a:lnTo>
                <a:lnTo>
                  <a:pt x="242950" y="0"/>
                </a:lnTo>
                <a:close/>
              </a:path>
            </a:pathLst>
          </a:custGeom>
          <a:solidFill>
            <a:srgbClr val="339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7338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0" y="244094"/>
                </a:moveTo>
                <a:lnTo>
                  <a:pt x="242950" y="0"/>
                </a:lnTo>
                <a:lnTo>
                  <a:pt x="485775" y="244094"/>
                </a:lnTo>
                <a:lnTo>
                  <a:pt x="364363" y="244094"/>
                </a:lnTo>
                <a:lnTo>
                  <a:pt x="364363" y="976376"/>
                </a:lnTo>
                <a:lnTo>
                  <a:pt x="121412" y="976376"/>
                </a:lnTo>
                <a:lnTo>
                  <a:pt x="121412" y="244094"/>
                </a:lnTo>
                <a:lnTo>
                  <a:pt x="0" y="24409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9530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364363" y="244094"/>
                </a:moveTo>
                <a:lnTo>
                  <a:pt x="121412" y="244094"/>
                </a:lnTo>
                <a:lnTo>
                  <a:pt x="121412" y="976376"/>
                </a:lnTo>
                <a:lnTo>
                  <a:pt x="364363" y="976376"/>
                </a:lnTo>
                <a:lnTo>
                  <a:pt x="364363" y="244094"/>
                </a:lnTo>
                <a:close/>
              </a:path>
              <a:path w="485775" h="976629">
                <a:moveTo>
                  <a:pt x="242950" y="0"/>
                </a:moveTo>
                <a:lnTo>
                  <a:pt x="0" y="244094"/>
                </a:lnTo>
                <a:lnTo>
                  <a:pt x="485775" y="244094"/>
                </a:lnTo>
                <a:lnTo>
                  <a:pt x="242950" y="0"/>
                </a:lnTo>
                <a:close/>
              </a:path>
            </a:pathLst>
          </a:custGeom>
          <a:solidFill>
            <a:srgbClr val="339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9530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0" y="244094"/>
                </a:moveTo>
                <a:lnTo>
                  <a:pt x="242950" y="0"/>
                </a:lnTo>
                <a:lnTo>
                  <a:pt x="485775" y="244094"/>
                </a:lnTo>
                <a:lnTo>
                  <a:pt x="364363" y="244094"/>
                </a:lnTo>
                <a:lnTo>
                  <a:pt x="364363" y="976376"/>
                </a:lnTo>
                <a:lnTo>
                  <a:pt x="121412" y="976376"/>
                </a:lnTo>
                <a:lnTo>
                  <a:pt x="121412" y="244094"/>
                </a:lnTo>
                <a:lnTo>
                  <a:pt x="0" y="24409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2484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364363" y="244094"/>
                </a:moveTo>
                <a:lnTo>
                  <a:pt x="121412" y="244094"/>
                </a:lnTo>
                <a:lnTo>
                  <a:pt x="121412" y="976376"/>
                </a:lnTo>
                <a:lnTo>
                  <a:pt x="364363" y="976376"/>
                </a:lnTo>
                <a:lnTo>
                  <a:pt x="364363" y="244094"/>
                </a:lnTo>
                <a:close/>
              </a:path>
              <a:path w="485775" h="976629">
                <a:moveTo>
                  <a:pt x="242950" y="0"/>
                </a:moveTo>
                <a:lnTo>
                  <a:pt x="0" y="244094"/>
                </a:lnTo>
                <a:lnTo>
                  <a:pt x="485775" y="244094"/>
                </a:lnTo>
                <a:lnTo>
                  <a:pt x="242950" y="0"/>
                </a:lnTo>
                <a:close/>
              </a:path>
            </a:pathLst>
          </a:custGeom>
          <a:solidFill>
            <a:srgbClr val="339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2484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0" y="244094"/>
                </a:moveTo>
                <a:lnTo>
                  <a:pt x="242950" y="0"/>
                </a:lnTo>
                <a:lnTo>
                  <a:pt x="485775" y="244094"/>
                </a:lnTo>
                <a:lnTo>
                  <a:pt x="364363" y="244094"/>
                </a:lnTo>
                <a:lnTo>
                  <a:pt x="364363" y="976376"/>
                </a:lnTo>
                <a:lnTo>
                  <a:pt x="121412" y="976376"/>
                </a:lnTo>
                <a:lnTo>
                  <a:pt x="121412" y="244094"/>
                </a:lnTo>
                <a:lnTo>
                  <a:pt x="0" y="24409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3914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364363" y="244094"/>
                </a:moveTo>
                <a:lnTo>
                  <a:pt x="121411" y="244094"/>
                </a:lnTo>
                <a:lnTo>
                  <a:pt x="121411" y="976376"/>
                </a:lnTo>
                <a:lnTo>
                  <a:pt x="364363" y="976376"/>
                </a:lnTo>
                <a:lnTo>
                  <a:pt x="364363" y="244094"/>
                </a:lnTo>
                <a:close/>
              </a:path>
              <a:path w="485775" h="976629">
                <a:moveTo>
                  <a:pt x="242950" y="0"/>
                </a:moveTo>
                <a:lnTo>
                  <a:pt x="0" y="244094"/>
                </a:lnTo>
                <a:lnTo>
                  <a:pt x="485775" y="244094"/>
                </a:lnTo>
                <a:lnTo>
                  <a:pt x="242950" y="0"/>
                </a:lnTo>
                <a:close/>
              </a:path>
            </a:pathLst>
          </a:custGeom>
          <a:solidFill>
            <a:srgbClr val="339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391400" y="2895600"/>
            <a:ext cx="485775" cy="976630"/>
          </a:xfrm>
          <a:custGeom>
            <a:avLst/>
            <a:gdLst/>
            <a:ahLst/>
            <a:cxnLst/>
            <a:rect l="l" t="t" r="r" b="b"/>
            <a:pathLst>
              <a:path w="485775" h="976629">
                <a:moveTo>
                  <a:pt x="0" y="244094"/>
                </a:moveTo>
                <a:lnTo>
                  <a:pt x="242950" y="0"/>
                </a:lnTo>
                <a:lnTo>
                  <a:pt x="485775" y="244094"/>
                </a:lnTo>
                <a:lnTo>
                  <a:pt x="364363" y="244094"/>
                </a:lnTo>
                <a:lnTo>
                  <a:pt x="364363" y="976376"/>
                </a:lnTo>
                <a:lnTo>
                  <a:pt x="121411" y="976376"/>
                </a:lnTo>
                <a:lnTo>
                  <a:pt x="121411" y="244094"/>
                </a:lnTo>
                <a:lnTo>
                  <a:pt x="0" y="24409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 txBox="1"/>
          <p:nvPr/>
        </p:nvSpPr>
        <p:spPr>
          <a:xfrm>
            <a:off x="3912870" y="6447434"/>
            <a:ext cx="1316990" cy="191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Verdana"/>
                <a:cs typeface="Verdana"/>
              </a:rPr>
              <a:t>Bagriansky</a:t>
            </a:r>
            <a:r>
              <a:rPr sz="1200" spc="-35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2007</a:t>
            </a:r>
            <a:endParaRPr sz="12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1417700"/>
            <a:ext cx="8591931" cy="41448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66061" y="2472689"/>
            <a:ext cx="0" cy="2336800"/>
          </a:xfrm>
          <a:custGeom>
            <a:avLst/>
            <a:gdLst/>
            <a:ahLst/>
            <a:cxnLst/>
            <a:rect l="l" t="t" r="r" b="b"/>
            <a:pathLst>
              <a:path h="2336800">
                <a:moveTo>
                  <a:pt x="0" y="0"/>
                </a:moveTo>
                <a:lnTo>
                  <a:pt x="0" y="2336292"/>
                </a:lnTo>
              </a:path>
            </a:pathLst>
          </a:custGeom>
          <a:ln w="5715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99157" y="2698750"/>
            <a:ext cx="0" cy="2110740"/>
          </a:xfrm>
          <a:custGeom>
            <a:avLst/>
            <a:gdLst/>
            <a:ahLst/>
            <a:cxnLst/>
            <a:rect l="l" t="t" r="r" b="b"/>
            <a:pathLst>
              <a:path h="2110740">
                <a:moveTo>
                  <a:pt x="0" y="0"/>
                </a:moveTo>
                <a:lnTo>
                  <a:pt x="0" y="2110232"/>
                </a:lnTo>
              </a:path>
            </a:pathLst>
          </a:custGeom>
          <a:ln w="5715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21960" y="2698750"/>
            <a:ext cx="0" cy="2110740"/>
          </a:xfrm>
          <a:custGeom>
            <a:avLst/>
            <a:gdLst/>
            <a:ahLst/>
            <a:cxnLst/>
            <a:rect l="l" t="t" r="r" b="b"/>
            <a:pathLst>
              <a:path h="2110740">
                <a:moveTo>
                  <a:pt x="0" y="0"/>
                </a:moveTo>
                <a:lnTo>
                  <a:pt x="0" y="2110232"/>
                </a:lnTo>
              </a:path>
            </a:pathLst>
          </a:custGeom>
          <a:ln w="57150">
            <a:solidFill>
              <a:srgbClr val="000E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39289" y="2390216"/>
            <a:ext cx="932815" cy="307975"/>
          </a:xfrm>
          <a:custGeom>
            <a:avLst/>
            <a:gdLst/>
            <a:ahLst/>
            <a:cxnLst/>
            <a:rect l="l" t="t" r="r" b="b"/>
            <a:pathLst>
              <a:path w="932814" h="307975">
                <a:moveTo>
                  <a:pt x="0" y="307771"/>
                </a:moveTo>
                <a:lnTo>
                  <a:pt x="932446" y="307771"/>
                </a:lnTo>
                <a:lnTo>
                  <a:pt x="932446" y="0"/>
                </a:lnTo>
                <a:lnTo>
                  <a:pt x="0" y="0"/>
                </a:lnTo>
                <a:lnTo>
                  <a:pt x="0" y="3077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54173" y="2431034"/>
            <a:ext cx="503555" cy="438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RDA</a:t>
            </a:r>
            <a:r>
              <a:rPr sz="1400" b="1" spc="-14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/</a:t>
            </a:r>
            <a:endParaRPr sz="1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400" b="1" spc="-10" dirty="0">
                <a:latin typeface="Arial"/>
                <a:cs typeface="Arial"/>
              </a:rPr>
              <a:t>RNI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308227" y="2133549"/>
            <a:ext cx="932815" cy="307975"/>
          </a:xfrm>
          <a:custGeom>
            <a:avLst/>
            <a:gdLst/>
            <a:ahLst/>
            <a:cxnLst/>
            <a:rect l="l" t="t" r="r" b="b"/>
            <a:pathLst>
              <a:path w="932814" h="307975">
                <a:moveTo>
                  <a:pt x="0" y="307771"/>
                </a:moveTo>
                <a:lnTo>
                  <a:pt x="932446" y="307771"/>
                </a:lnTo>
                <a:lnTo>
                  <a:pt x="932446" y="0"/>
                </a:lnTo>
                <a:lnTo>
                  <a:pt x="0" y="0"/>
                </a:lnTo>
                <a:lnTo>
                  <a:pt x="0" y="3077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576577" y="2174366"/>
            <a:ext cx="396875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Arial"/>
                <a:cs typeface="Arial"/>
              </a:rPr>
              <a:t>E</a:t>
            </a:r>
            <a:r>
              <a:rPr sz="1400" b="1" spc="-45" dirty="0">
                <a:latin typeface="Arial"/>
                <a:cs typeface="Arial"/>
              </a:rPr>
              <a:t>A</a:t>
            </a:r>
            <a:r>
              <a:rPr sz="1400" b="1" dirty="0">
                <a:latin typeface="Arial"/>
                <a:cs typeface="Arial"/>
              </a:rPr>
              <a:t>R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54346" y="2342718"/>
            <a:ext cx="932815" cy="307975"/>
          </a:xfrm>
          <a:custGeom>
            <a:avLst/>
            <a:gdLst/>
            <a:ahLst/>
            <a:cxnLst/>
            <a:rect l="l" t="t" r="r" b="b"/>
            <a:pathLst>
              <a:path w="932814" h="307975">
                <a:moveTo>
                  <a:pt x="0" y="307771"/>
                </a:moveTo>
                <a:lnTo>
                  <a:pt x="932446" y="307771"/>
                </a:lnTo>
                <a:lnTo>
                  <a:pt x="932446" y="0"/>
                </a:lnTo>
                <a:lnTo>
                  <a:pt x="0" y="0"/>
                </a:lnTo>
                <a:lnTo>
                  <a:pt x="0" y="3077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890008" y="2383409"/>
            <a:ext cx="26162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latin typeface="Arial"/>
                <a:cs typeface="Arial"/>
              </a:rPr>
              <a:t>UL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2288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spc="10" dirty="0">
                <a:solidFill>
                  <a:srgbClr val="49452A"/>
                </a:solidFill>
                <a:latin typeface="Tw Cen MT"/>
                <a:cs typeface="Tw Cen MT"/>
              </a:rPr>
              <a:t>Bagaimana </a:t>
            </a:r>
            <a:r>
              <a:rPr sz="4400" spc="20" dirty="0">
                <a:solidFill>
                  <a:srgbClr val="49452A"/>
                </a:solidFill>
                <a:latin typeface="Tw Cen MT"/>
                <a:cs typeface="Tw Cen MT"/>
              </a:rPr>
              <a:t>agar </a:t>
            </a:r>
            <a:r>
              <a:rPr sz="4400" spc="15" dirty="0">
                <a:solidFill>
                  <a:srgbClr val="49452A"/>
                </a:solidFill>
                <a:latin typeface="Tw Cen MT"/>
                <a:cs typeface="Tw Cen MT"/>
              </a:rPr>
              <a:t>fortifikasi</a:t>
            </a:r>
            <a:r>
              <a:rPr sz="4400" spc="-120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4400" dirty="0">
                <a:solidFill>
                  <a:srgbClr val="49452A"/>
                </a:solidFill>
                <a:latin typeface="Tw Cen MT"/>
                <a:cs typeface="Tw Cen MT"/>
              </a:rPr>
              <a:t>aman?</a:t>
            </a:r>
            <a:endParaRPr sz="4400">
              <a:latin typeface="Tw Cen MT"/>
              <a:cs typeface="Tw Cen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558" y="6585407"/>
            <a:ext cx="230695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252525"/>
                </a:solidFill>
                <a:latin typeface="Calibri"/>
                <a:cs typeface="Calibri"/>
              </a:rPr>
              <a:t>Definitions </a:t>
            </a:r>
            <a:r>
              <a:rPr sz="1400" spc="-10" dirty="0">
                <a:solidFill>
                  <a:srgbClr val="252525"/>
                </a:solidFill>
                <a:latin typeface="Calibri"/>
                <a:cs typeface="Calibri"/>
              </a:rPr>
              <a:t>from </a:t>
            </a:r>
            <a:r>
              <a:rPr sz="1400" spc="-5" dirty="0">
                <a:solidFill>
                  <a:srgbClr val="252525"/>
                </a:solidFill>
                <a:latin typeface="Calibri"/>
                <a:cs typeface="Calibri"/>
              </a:rPr>
              <a:t>IOM 2000, p.</a:t>
            </a:r>
            <a:r>
              <a:rPr sz="1400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52525"/>
                </a:solidFill>
                <a:latin typeface="Calibri"/>
                <a:cs typeface="Calibri"/>
              </a:rPr>
              <a:t>3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8739" y="5521655"/>
            <a:ext cx="5777865" cy="448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Calibri"/>
                <a:cs typeface="Calibri"/>
              </a:rPr>
              <a:t>EAR</a:t>
            </a:r>
            <a:r>
              <a:rPr sz="1400" spc="-5" dirty="0">
                <a:latin typeface="Calibri"/>
                <a:cs typeface="Calibri"/>
              </a:rPr>
              <a:t>: Estimated </a:t>
            </a:r>
            <a:r>
              <a:rPr sz="1400" spc="-10" dirty="0">
                <a:latin typeface="Calibri"/>
                <a:cs typeface="Calibri"/>
              </a:rPr>
              <a:t>Average Requirement; </a:t>
            </a:r>
            <a:r>
              <a:rPr sz="1400" b="1" spc="-10" dirty="0">
                <a:latin typeface="Calibri"/>
                <a:cs typeface="Calibri"/>
              </a:rPr>
              <a:t>RDA</a:t>
            </a:r>
            <a:r>
              <a:rPr sz="1400" spc="-10" dirty="0">
                <a:latin typeface="Calibri"/>
                <a:cs typeface="Calibri"/>
              </a:rPr>
              <a:t>: Recommended </a:t>
            </a:r>
            <a:r>
              <a:rPr sz="1400" spc="-5" dirty="0">
                <a:latin typeface="Calibri"/>
                <a:cs typeface="Calibri"/>
              </a:rPr>
              <a:t>Dietary Allowance</a:t>
            </a:r>
            <a:r>
              <a:rPr sz="1400" spc="9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/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latin typeface="Calibri"/>
                <a:cs typeface="Calibri"/>
              </a:rPr>
              <a:t>RNI</a:t>
            </a:r>
            <a:r>
              <a:rPr sz="1400" dirty="0">
                <a:latin typeface="Calibri"/>
                <a:cs typeface="Calibri"/>
              </a:rPr>
              <a:t>: </a:t>
            </a:r>
            <a:r>
              <a:rPr sz="1400" spc="-10" dirty="0">
                <a:latin typeface="Calibri"/>
                <a:cs typeface="Calibri"/>
              </a:rPr>
              <a:t>Recommended </a:t>
            </a:r>
            <a:r>
              <a:rPr sz="1400" spc="-5" dirty="0">
                <a:latin typeface="Calibri"/>
                <a:cs typeface="Calibri"/>
              </a:rPr>
              <a:t>Nutrient </a:t>
            </a:r>
            <a:r>
              <a:rPr sz="1400" spc="-15" dirty="0">
                <a:latin typeface="Calibri"/>
                <a:cs typeface="Calibri"/>
              </a:rPr>
              <a:t>Intakes; </a:t>
            </a:r>
            <a:r>
              <a:rPr sz="1400" b="1" spc="-5" dirty="0">
                <a:latin typeface="Calibri"/>
                <a:cs typeface="Calibri"/>
              </a:rPr>
              <a:t>UL</a:t>
            </a:r>
            <a:r>
              <a:rPr sz="1400" spc="-5" dirty="0">
                <a:latin typeface="Calibri"/>
                <a:cs typeface="Calibri"/>
              </a:rPr>
              <a:t>: </a:t>
            </a:r>
            <a:r>
              <a:rPr sz="1400" spc="-20" dirty="0">
                <a:latin typeface="Calibri"/>
                <a:cs typeface="Calibri"/>
              </a:rPr>
              <a:t>Tolerable </a:t>
            </a:r>
            <a:r>
              <a:rPr sz="1400" spc="-5" dirty="0">
                <a:latin typeface="Calibri"/>
                <a:cs typeface="Calibri"/>
              </a:rPr>
              <a:t>Upper </a:t>
            </a:r>
            <a:r>
              <a:rPr sz="1400" spc="-15" dirty="0">
                <a:latin typeface="Calibri"/>
                <a:cs typeface="Calibri"/>
              </a:rPr>
              <a:t>Intake</a:t>
            </a:r>
            <a:r>
              <a:rPr sz="1400" spc="16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Level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648332" y="2472689"/>
            <a:ext cx="304800" cy="23362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spc="-5" dirty="0">
                <a:solidFill>
                  <a:srgbClr val="49452A"/>
                </a:solidFill>
                <a:latin typeface="Tw Cen MT"/>
                <a:cs typeface="Tw Cen MT"/>
              </a:rPr>
              <a:t>Apakah </a:t>
            </a:r>
            <a:r>
              <a:rPr sz="4000" spc="5" dirty="0">
                <a:solidFill>
                  <a:srgbClr val="49452A"/>
                </a:solidFill>
                <a:latin typeface="Tw Cen MT"/>
                <a:cs typeface="Tw Cen MT"/>
              </a:rPr>
              <a:t>beras </a:t>
            </a:r>
            <a:r>
              <a:rPr sz="4000" spc="10" dirty="0">
                <a:solidFill>
                  <a:srgbClr val="49452A"/>
                </a:solidFill>
                <a:latin typeface="Tw Cen MT"/>
                <a:cs typeface="Tw Cen MT"/>
              </a:rPr>
              <a:t>fortifikasi </a:t>
            </a:r>
            <a:r>
              <a:rPr sz="4000" dirty="0">
                <a:solidFill>
                  <a:srgbClr val="49452A"/>
                </a:solidFill>
                <a:latin typeface="Tw Cen MT"/>
                <a:cs typeface="Tw Cen MT"/>
              </a:rPr>
              <a:t>diterima</a:t>
            </a:r>
            <a:r>
              <a:rPr sz="4000" spc="-40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4000" spc="-5" dirty="0">
                <a:solidFill>
                  <a:srgbClr val="49452A"/>
                </a:solidFill>
                <a:latin typeface="Tw Cen MT"/>
                <a:cs typeface="Tw Cen MT"/>
              </a:rPr>
              <a:t>oleh</a:t>
            </a:r>
            <a:endParaRPr sz="4000">
              <a:latin typeface="Tw Cen MT"/>
              <a:cs typeface="Tw Cen MT"/>
            </a:endParaRPr>
          </a:p>
          <a:p>
            <a:pPr marL="12700">
              <a:lnSpc>
                <a:spcPts val="4790"/>
              </a:lnSpc>
            </a:pPr>
            <a:r>
              <a:rPr sz="4000" spc="-5" dirty="0">
                <a:solidFill>
                  <a:srgbClr val="49452A"/>
                </a:solidFill>
                <a:latin typeface="Tw Cen MT"/>
                <a:cs typeface="Tw Cen MT"/>
              </a:rPr>
              <a:t>konsumen?</a:t>
            </a:r>
            <a:endParaRPr sz="4000">
              <a:latin typeface="Tw Cen MT"/>
              <a:cs typeface="Tw Cen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78763" y="2388107"/>
            <a:ext cx="7821168" cy="27767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7535" y="3020695"/>
            <a:ext cx="128905" cy="2254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4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3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2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1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7535" y="2524125"/>
            <a:ext cx="12890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5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77290" y="5246751"/>
            <a:ext cx="893444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585858"/>
                </a:solidFill>
                <a:latin typeface="Calibri"/>
                <a:cs typeface="Calibri"/>
              </a:rPr>
              <a:t>Appearance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60117" y="5246751"/>
            <a:ext cx="41084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585858"/>
                </a:solidFill>
                <a:latin typeface="Calibri"/>
                <a:cs typeface="Calibri"/>
              </a:rPr>
              <a:t>Co</a:t>
            </a:r>
            <a:r>
              <a:rPr sz="1400" spc="5" dirty="0">
                <a:solidFill>
                  <a:srgbClr val="585858"/>
                </a:solidFill>
                <a:latin typeface="Calibri"/>
                <a:cs typeface="Calibri"/>
              </a:rPr>
              <a:t>l</a:t>
            </a:r>
            <a:r>
              <a:rPr sz="1400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400" dirty="0">
                <a:solidFill>
                  <a:srgbClr val="585858"/>
                </a:solidFill>
                <a:latin typeface="Calibri"/>
                <a:cs typeface="Calibri"/>
              </a:rPr>
              <a:t>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83629" y="5246751"/>
            <a:ext cx="41465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585858"/>
                </a:solidFill>
                <a:latin typeface="Calibri"/>
                <a:cs typeface="Calibri"/>
              </a:rPr>
              <a:t>Ta</a:t>
            </a:r>
            <a:r>
              <a:rPr sz="1400" spc="-10" dirty="0">
                <a:solidFill>
                  <a:srgbClr val="585858"/>
                </a:solidFill>
                <a:latin typeface="Calibri"/>
                <a:cs typeface="Calibri"/>
              </a:rPr>
              <a:t>s</a:t>
            </a:r>
            <a:r>
              <a:rPr sz="1400" dirty="0">
                <a:solidFill>
                  <a:srgbClr val="585858"/>
                </a:solidFill>
                <a:latin typeface="Calibri"/>
                <a:cs typeface="Calibri"/>
              </a:rPr>
              <a:t>te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62570" y="5246751"/>
            <a:ext cx="54038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400" dirty="0">
                <a:solidFill>
                  <a:srgbClr val="585858"/>
                </a:solidFill>
                <a:latin typeface="Calibri"/>
                <a:cs typeface="Calibri"/>
              </a:rPr>
              <a:t>vera</a:t>
            </a:r>
            <a:r>
              <a:rPr sz="1400" spc="-15" dirty="0">
                <a:solidFill>
                  <a:srgbClr val="585858"/>
                </a:solidFill>
                <a:latin typeface="Calibri"/>
                <a:cs typeface="Calibri"/>
              </a:rPr>
              <a:t>l</a:t>
            </a:r>
            <a:r>
              <a:rPr sz="1400" dirty="0">
                <a:solidFill>
                  <a:srgbClr val="585858"/>
                </a:solidFill>
                <a:latin typeface="Calibri"/>
                <a:cs typeface="Calibri"/>
              </a:rPr>
              <a:t>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12621" y="1429511"/>
            <a:ext cx="6919595" cy="746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4820" marR="5080" indent="-452755">
              <a:lnSpc>
                <a:spcPts val="2940"/>
              </a:lnSpc>
            </a:pPr>
            <a:r>
              <a:rPr sz="2400" spc="-5" dirty="0">
                <a:solidFill>
                  <a:srgbClr val="585858"/>
                </a:solidFill>
                <a:latin typeface="Calibri"/>
                <a:cs typeface="Calibri"/>
              </a:rPr>
              <a:t>Acceptability </a:t>
            </a:r>
            <a:r>
              <a:rPr sz="2400" spc="-15" dirty="0">
                <a:solidFill>
                  <a:srgbClr val="585858"/>
                </a:solidFill>
                <a:latin typeface="Calibri"/>
                <a:cs typeface="Calibri"/>
              </a:rPr>
              <a:t>Scores </a:t>
            </a:r>
            <a:r>
              <a:rPr sz="2400" spc="-20" dirty="0">
                <a:solidFill>
                  <a:srgbClr val="585858"/>
                </a:solidFill>
                <a:latin typeface="Calibri"/>
                <a:cs typeface="Calibri"/>
              </a:rPr>
              <a:t>for </a:t>
            </a:r>
            <a:r>
              <a:rPr sz="2400" spc="-10" dirty="0">
                <a:solidFill>
                  <a:srgbClr val="585858"/>
                </a:solidFill>
                <a:latin typeface="Calibri"/>
                <a:cs typeface="Calibri"/>
              </a:rPr>
              <a:t>Fortified </a:t>
            </a:r>
            <a:r>
              <a:rPr sz="2400" dirty="0">
                <a:solidFill>
                  <a:srgbClr val="585858"/>
                </a:solidFill>
                <a:latin typeface="Calibri"/>
                <a:cs typeface="Calibri"/>
              </a:rPr>
              <a:t>and </a:t>
            </a:r>
            <a:r>
              <a:rPr sz="2400" spc="-10" dirty="0">
                <a:solidFill>
                  <a:srgbClr val="585858"/>
                </a:solidFill>
                <a:latin typeface="Calibri"/>
                <a:cs typeface="Calibri"/>
              </a:rPr>
              <a:t>Non-fortified </a:t>
            </a:r>
            <a:r>
              <a:rPr sz="2400" dirty="0">
                <a:solidFill>
                  <a:srgbClr val="585858"/>
                </a:solidFill>
                <a:latin typeface="Calibri"/>
                <a:cs typeface="Calibri"/>
              </a:rPr>
              <a:t>Rice:  </a:t>
            </a:r>
            <a:r>
              <a:rPr sz="2400" spc="-5" dirty="0">
                <a:solidFill>
                  <a:srgbClr val="585858"/>
                </a:solidFill>
                <a:latin typeface="Calibri"/>
                <a:cs typeface="Calibri"/>
              </a:rPr>
              <a:t>Sensory </a:t>
            </a:r>
            <a:r>
              <a:rPr sz="2400" spc="-15" dirty="0">
                <a:solidFill>
                  <a:srgbClr val="585858"/>
                </a:solidFill>
                <a:latin typeface="Calibri"/>
                <a:cs typeface="Calibri"/>
              </a:rPr>
              <a:t>Evaluation by </a:t>
            </a:r>
            <a:r>
              <a:rPr sz="2400" dirty="0">
                <a:solidFill>
                  <a:srgbClr val="585858"/>
                </a:solidFill>
                <a:latin typeface="Calibri"/>
                <a:cs typeface="Calibri"/>
              </a:rPr>
              <a:t>Indian </a:t>
            </a:r>
            <a:r>
              <a:rPr sz="2400" spc="-10" dirty="0">
                <a:solidFill>
                  <a:srgbClr val="585858"/>
                </a:solidFill>
                <a:latin typeface="Calibri"/>
                <a:cs typeface="Calibri"/>
              </a:rPr>
              <a:t>Children </a:t>
            </a:r>
            <a:r>
              <a:rPr sz="2400" dirty="0">
                <a:solidFill>
                  <a:srgbClr val="585858"/>
                </a:solidFill>
                <a:latin typeface="Calibri"/>
                <a:cs typeface="Calibri"/>
              </a:rPr>
              <a:t>8-11</a:t>
            </a:r>
            <a:r>
              <a:rPr sz="2400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Calibri"/>
                <a:cs typeface="Calibri"/>
              </a:rPr>
              <a:t>Years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75558" y="5681719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0" y="111613"/>
                </a:moveTo>
                <a:lnTo>
                  <a:pt x="111613" y="111613"/>
                </a:lnTo>
                <a:lnTo>
                  <a:pt x="111613" y="0"/>
                </a:lnTo>
                <a:lnTo>
                  <a:pt x="0" y="0"/>
                </a:lnTo>
                <a:lnTo>
                  <a:pt x="0" y="111613"/>
                </a:lnTo>
                <a:close/>
              </a:path>
            </a:pathLst>
          </a:custGeom>
          <a:solidFill>
            <a:srgbClr val="D99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226054" y="5246751"/>
            <a:ext cx="1078230" cy="614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3225">
              <a:lnSpc>
                <a:spcPct val="100000"/>
              </a:lnSpc>
            </a:pPr>
            <a:r>
              <a:rPr sz="1400" spc="-5" dirty="0">
                <a:solidFill>
                  <a:srgbClr val="585858"/>
                </a:solidFill>
                <a:latin typeface="Calibri"/>
                <a:cs typeface="Calibri"/>
              </a:rPr>
              <a:t>Texture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Fortified</a:t>
            </a:r>
            <a:r>
              <a:rPr sz="1600" spc="-7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rice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546980" y="5681719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0" y="111613"/>
                </a:moveTo>
                <a:lnTo>
                  <a:pt x="111613" y="111613"/>
                </a:lnTo>
                <a:lnTo>
                  <a:pt x="111613" y="0"/>
                </a:lnTo>
                <a:lnTo>
                  <a:pt x="0" y="0"/>
                </a:lnTo>
                <a:lnTo>
                  <a:pt x="0" y="111613"/>
                </a:lnTo>
                <a:close/>
              </a:path>
            </a:pathLst>
          </a:custGeom>
          <a:solidFill>
            <a:srgbClr val="5F49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697729" y="5246751"/>
            <a:ext cx="1453515" cy="614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7970">
              <a:lnSpc>
                <a:spcPct val="100000"/>
              </a:lnSpc>
            </a:pPr>
            <a:r>
              <a:rPr sz="1400" spc="-5" dirty="0">
                <a:solidFill>
                  <a:srgbClr val="585858"/>
                </a:solidFill>
                <a:latin typeface="Calibri"/>
                <a:cs typeface="Calibri"/>
              </a:rPr>
              <a:t>Odor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Non-fortified</a:t>
            </a:r>
            <a:r>
              <a:rPr sz="1600" spc="-6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Calibri"/>
                <a:cs typeface="Calibri"/>
              </a:rPr>
              <a:t>rice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69644" y="2400300"/>
            <a:ext cx="696150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No </a:t>
            </a:r>
            <a:r>
              <a:rPr sz="1800" spc="-15" dirty="0">
                <a:latin typeface="Calibri"/>
                <a:cs typeface="Calibri"/>
              </a:rPr>
              <a:t>statistically </a:t>
            </a:r>
            <a:r>
              <a:rPr sz="1800" spc="-10" dirty="0">
                <a:latin typeface="Calibri"/>
                <a:cs typeface="Calibri"/>
              </a:rPr>
              <a:t>significant differences </a:t>
            </a:r>
            <a:r>
              <a:rPr sz="1800" spc="-5" dirty="0">
                <a:latin typeface="Calibri"/>
                <a:cs typeface="Calibri"/>
              </a:rPr>
              <a:t>between </a:t>
            </a:r>
            <a:r>
              <a:rPr sz="1800" spc="-10" dirty="0">
                <a:latin typeface="Calibri"/>
                <a:cs typeface="Calibri"/>
              </a:rPr>
              <a:t>fortified </a:t>
            </a:r>
            <a:r>
              <a:rPr sz="1800" dirty="0">
                <a:latin typeface="Calibri"/>
                <a:cs typeface="Calibri"/>
              </a:rPr>
              <a:t>&amp; </a:t>
            </a:r>
            <a:r>
              <a:rPr sz="1800" spc="-10" dirty="0">
                <a:latin typeface="Calibri"/>
                <a:cs typeface="Calibri"/>
              </a:rPr>
              <a:t>non-fortified</a:t>
            </a:r>
            <a:r>
              <a:rPr sz="1800" spc="2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rice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739" y="6050483"/>
            <a:ext cx="6269990" cy="770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Fortified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rice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tastes, looks </a:t>
            </a: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and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smells </a:t>
            </a:r>
            <a:r>
              <a:rPr sz="2000" spc="-20" dirty="0">
                <a:solidFill>
                  <a:srgbClr val="E36C09"/>
                </a:solidFill>
                <a:latin typeface="Calibri"/>
                <a:cs typeface="Calibri"/>
              </a:rPr>
              <a:t>like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non-fortified</a:t>
            </a:r>
            <a:r>
              <a:rPr sz="2000" spc="15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rice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Radhika 2011; </a:t>
            </a:r>
            <a:r>
              <a:rPr sz="1400" spc="-10" dirty="0">
                <a:latin typeface="Calibri"/>
                <a:cs typeface="Calibri"/>
              </a:rPr>
              <a:t>extruded</a:t>
            </a:r>
            <a:r>
              <a:rPr sz="1400" dirty="0">
                <a:latin typeface="Calibri"/>
                <a:cs typeface="Calibri"/>
              </a:rPr>
              <a:t> rice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0230" rIns="0" bIns="0" rtlCol="0">
            <a:spAutoFit/>
          </a:bodyPr>
          <a:lstStyle/>
          <a:p>
            <a:pPr marL="14604" marR="5080" indent="-1270" algn="ctr">
              <a:lnSpc>
                <a:spcPct val="100000"/>
              </a:lnSpc>
            </a:pPr>
            <a:r>
              <a:rPr b="0" dirty="0">
                <a:latin typeface="Calibri"/>
                <a:cs typeface="Calibri"/>
              </a:rPr>
              <a:t>Salah </a:t>
            </a:r>
            <a:r>
              <a:rPr b="0" spc="-10" dirty="0">
                <a:latin typeface="Calibri"/>
                <a:cs typeface="Calibri"/>
              </a:rPr>
              <a:t>satu </a:t>
            </a:r>
            <a:r>
              <a:rPr b="0" spc="-15" dirty="0">
                <a:latin typeface="Calibri"/>
                <a:cs typeface="Calibri"/>
              </a:rPr>
              <a:t>tantangan </a:t>
            </a:r>
            <a:r>
              <a:rPr b="0" spc="-10" dirty="0">
                <a:latin typeface="Calibri"/>
                <a:cs typeface="Calibri"/>
              </a:rPr>
              <a:t>kedepan </a:t>
            </a:r>
            <a:r>
              <a:rPr b="0" dirty="0">
                <a:latin typeface="Calibri"/>
                <a:cs typeface="Calibri"/>
              </a:rPr>
              <a:t>adalah </a:t>
            </a:r>
            <a:r>
              <a:rPr b="0" spc="-20" dirty="0">
                <a:latin typeface="Calibri"/>
                <a:cs typeface="Calibri"/>
              </a:rPr>
              <a:t>banyaknya </a:t>
            </a:r>
            <a:r>
              <a:rPr b="0" spc="-5" dirty="0">
                <a:latin typeface="Calibri"/>
                <a:cs typeface="Calibri"/>
              </a:rPr>
              <a:t>penggilingan  </a:t>
            </a:r>
            <a:r>
              <a:rPr b="0" spc="-10" dirty="0">
                <a:latin typeface="Calibri"/>
                <a:cs typeface="Calibri"/>
              </a:rPr>
              <a:t>beras </a:t>
            </a:r>
            <a:r>
              <a:rPr b="0" spc="-5" dirty="0">
                <a:latin typeface="Calibri"/>
                <a:cs typeface="Calibri"/>
              </a:rPr>
              <a:t>di </a:t>
            </a:r>
            <a:r>
              <a:rPr b="0" dirty="0">
                <a:latin typeface="Calibri"/>
                <a:cs typeface="Calibri"/>
              </a:rPr>
              <a:t>Indonesia, </a:t>
            </a:r>
            <a:r>
              <a:rPr b="0" spc="-10" dirty="0">
                <a:latin typeface="Calibri"/>
                <a:cs typeface="Calibri"/>
              </a:rPr>
              <a:t>yang </a:t>
            </a:r>
            <a:r>
              <a:rPr b="0" spc="-5" dirty="0">
                <a:latin typeface="Calibri"/>
                <a:cs typeface="Calibri"/>
              </a:rPr>
              <a:t>sebagian besar </a:t>
            </a:r>
            <a:r>
              <a:rPr b="0" spc="-10" dirty="0">
                <a:latin typeface="Calibri"/>
                <a:cs typeface="Calibri"/>
              </a:rPr>
              <a:t>berskala </a:t>
            </a:r>
            <a:r>
              <a:rPr b="0" spc="-15" dirty="0">
                <a:latin typeface="Calibri"/>
                <a:cs typeface="Calibri"/>
              </a:rPr>
              <a:t>kecil, </a:t>
            </a:r>
            <a:r>
              <a:rPr b="0" spc="-5" dirty="0">
                <a:latin typeface="Calibri"/>
                <a:cs typeface="Calibri"/>
              </a:rPr>
              <a:t>sehingga  </a:t>
            </a:r>
            <a:r>
              <a:rPr b="0" dirty="0">
                <a:latin typeface="Calibri"/>
                <a:cs typeface="Calibri"/>
              </a:rPr>
              <a:t>menjadi </a:t>
            </a:r>
            <a:r>
              <a:rPr b="0" spc="-10" dirty="0">
                <a:latin typeface="Calibri"/>
                <a:cs typeface="Calibri"/>
              </a:rPr>
              <a:t>kendala </a:t>
            </a:r>
            <a:r>
              <a:rPr b="0" spc="-5" dirty="0">
                <a:latin typeface="Calibri"/>
                <a:cs typeface="Calibri"/>
              </a:rPr>
              <a:t>dalam </a:t>
            </a:r>
            <a:r>
              <a:rPr b="0" i="1" dirty="0">
                <a:latin typeface="Calibri"/>
                <a:cs typeface="Calibri"/>
              </a:rPr>
              <a:t>Qulity </a:t>
            </a:r>
            <a:r>
              <a:rPr b="0" i="1" spc="-5" dirty="0">
                <a:latin typeface="Calibri"/>
                <a:cs typeface="Calibri"/>
              </a:rPr>
              <a:t>Assurance </a:t>
            </a:r>
            <a:r>
              <a:rPr b="0" i="1" dirty="0">
                <a:latin typeface="Calibri"/>
                <a:cs typeface="Calibri"/>
              </a:rPr>
              <a:t>(BPS,</a:t>
            </a:r>
            <a:r>
              <a:rPr b="0" i="1" spc="-90" dirty="0">
                <a:latin typeface="Calibri"/>
                <a:cs typeface="Calibri"/>
              </a:rPr>
              <a:t> </a:t>
            </a:r>
            <a:r>
              <a:rPr b="0" i="1" spc="-10" dirty="0">
                <a:latin typeface="Calibri"/>
                <a:cs typeface="Calibri"/>
              </a:rPr>
              <a:t>2012</a:t>
            </a:r>
            <a:r>
              <a:rPr sz="2000" b="0" i="1" spc="-10" dirty="0"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89191" y="1478407"/>
          <a:ext cx="8424988" cy="521141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84972"/>
                <a:gridCol w="1685036"/>
                <a:gridCol w="1684909"/>
                <a:gridCol w="1685036"/>
                <a:gridCol w="1685035"/>
              </a:tblGrid>
              <a:tr h="386079">
                <a:tc>
                  <a:txBody>
                    <a:bodyPr/>
                    <a:lstStyle/>
                    <a:p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07696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No.  of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Rice mills according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to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capacity:</a:t>
                      </a:r>
                      <a:r>
                        <a:rPr sz="1800" b="1" spc="-114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ton/year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83845">
                <a:tc>
                  <a:txBody>
                    <a:bodyPr/>
                    <a:lstStyle/>
                    <a:p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3175">
                        <a:lnSpc>
                          <a:spcPts val="1964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Big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(11.000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3810">
                        <a:lnSpc>
                          <a:spcPts val="1964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Medium</a:t>
                      </a:r>
                      <a:r>
                        <a:rPr sz="1800" spc="3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(4.320)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3810">
                        <a:lnSpc>
                          <a:spcPts val="1964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Small</a:t>
                      </a:r>
                      <a:r>
                        <a:rPr sz="1800" spc="3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(1.440)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445">
                        <a:lnSpc>
                          <a:spcPts val="1964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total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Aceh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96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214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2.917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3.227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Sumut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258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5.494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5.857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Sumbar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281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4.578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4.905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Sumsel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409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8.372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8.881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Lampung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278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7.028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7.323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Jabar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555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2.002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30.758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33.315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Jateng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139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855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23.727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24.721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Jatim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1.665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25.343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27.425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Banten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248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7.049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7.316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NTB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113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200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2.825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3.138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Kalbar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296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10.280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10.634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4">
                <a:tc>
                  <a:txBody>
                    <a:bodyPr/>
                    <a:lstStyle/>
                    <a:p>
                      <a:pPr marL="3175">
                        <a:lnSpc>
                          <a:spcPts val="2075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Kalsel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170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2.070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719455" algn="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2.288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19">
                <a:tc>
                  <a:txBody>
                    <a:bodyPr/>
                    <a:lstStyle/>
                    <a:p>
                      <a:pPr marL="3175">
                        <a:lnSpc>
                          <a:spcPts val="2075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Sulsel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149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872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15.991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17.012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5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Prp.Utama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1.862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7.748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146.432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749300" algn="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156.042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5"/>
                        </a:lnSpc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Prop</a:t>
                      </a:r>
                      <a:r>
                        <a:rPr sz="18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Lain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213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156845" algn="ct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880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22.612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23.705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 marL="3175">
                        <a:lnSpc>
                          <a:spcPts val="2075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Indonesia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2.075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22909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8.624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075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169.044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750570" algn="r">
                        <a:lnSpc>
                          <a:spcPts val="207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17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9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.743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"/>
            <a:ext cx="9144000" cy="68253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1140" y="324865"/>
            <a:ext cx="7002780" cy="1116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latin typeface="Tw Cen MT"/>
                <a:cs typeface="Tw Cen MT"/>
              </a:rPr>
              <a:t>Beberapa </a:t>
            </a:r>
            <a:r>
              <a:rPr sz="3600" b="1" spc="5" dirty="0">
                <a:latin typeface="Tw Cen MT"/>
                <a:cs typeface="Tw Cen MT"/>
              </a:rPr>
              <a:t>terminologi </a:t>
            </a:r>
            <a:r>
              <a:rPr sz="3600" b="1" spc="-5" dirty="0">
                <a:latin typeface="Tw Cen MT"/>
                <a:cs typeface="Tw Cen MT"/>
              </a:rPr>
              <a:t>penting</a:t>
            </a:r>
            <a:r>
              <a:rPr sz="3600" b="1" spc="15" dirty="0">
                <a:latin typeface="Tw Cen MT"/>
                <a:cs typeface="Tw Cen MT"/>
              </a:rPr>
              <a:t> </a:t>
            </a:r>
            <a:r>
              <a:rPr sz="3600" b="1" spc="-5" dirty="0">
                <a:latin typeface="Tw Cen MT"/>
                <a:cs typeface="Tw Cen MT"/>
              </a:rPr>
              <a:t>dalam</a:t>
            </a:r>
            <a:endParaRPr sz="36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</a:pPr>
            <a:r>
              <a:rPr sz="3600" b="1" spc="10" dirty="0">
                <a:latin typeface="Tw Cen MT"/>
                <a:cs typeface="Tw Cen MT"/>
              </a:rPr>
              <a:t>fortifikasi</a:t>
            </a:r>
            <a:r>
              <a:rPr sz="3600" b="1" spc="-60" dirty="0">
                <a:latin typeface="Tw Cen MT"/>
                <a:cs typeface="Tw Cen MT"/>
              </a:rPr>
              <a:t> </a:t>
            </a:r>
            <a:r>
              <a:rPr sz="3600" b="1" spc="5" dirty="0">
                <a:latin typeface="Tw Cen MT"/>
                <a:cs typeface="Tw Cen MT"/>
              </a:rPr>
              <a:t>beras</a:t>
            </a:r>
            <a:endParaRPr sz="3600">
              <a:latin typeface="Tw Cen MT"/>
              <a:cs typeface="Tw Cen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629400" y="5855787"/>
            <a:ext cx="2514600" cy="914400"/>
          </a:xfrm>
          <a:custGeom>
            <a:avLst/>
            <a:gdLst/>
            <a:ahLst/>
            <a:cxnLst/>
            <a:rect l="l" t="t" r="r" b="b"/>
            <a:pathLst>
              <a:path w="2514600" h="914400">
                <a:moveTo>
                  <a:pt x="0" y="914400"/>
                </a:moveTo>
                <a:lnTo>
                  <a:pt x="2514600" y="914400"/>
                </a:lnTo>
                <a:lnTo>
                  <a:pt x="251460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603250" y="2162810"/>
          <a:ext cx="8077200" cy="38099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73629"/>
                <a:gridCol w="5203571"/>
              </a:tblGrid>
              <a:tr h="3962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b="1" spc="-5" dirty="0">
                          <a:latin typeface="Tw Cen MT"/>
                          <a:cs typeface="Tw Cen MT"/>
                        </a:rPr>
                        <a:t>Terminologi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7923B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b="1" dirty="0">
                          <a:latin typeface="Tw Cen MT"/>
                          <a:cs typeface="Tw Cen MT"/>
                        </a:rPr>
                        <a:t>Pengertian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7923B"/>
                    </a:solidFill>
                  </a:tcPr>
                </a:tc>
              </a:tr>
              <a:tr h="1005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000" b="1" dirty="0">
                          <a:latin typeface="Tw Cen MT"/>
                          <a:cs typeface="Tw Cen MT"/>
                        </a:rPr>
                        <a:t>Fortifikan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41605" algn="just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000" dirty="0">
                          <a:latin typeface="Tw Cen MT"/>
                          <a:cs typeface="Tw Cen MT"/>
                        </a:rPr>
                        <a:t>Zat gizi </a:t>
                      </a:r>
                      <a:r>
                        <a:rPr sz="2000" spc="-10" dirty="0">
                          <a:latin typeface="Tw Cen MT"/>
                          <a:cs typeface="Tw Cen MT"/>
                        </a:rPr>
                        <a:t>mikro </a:t>
                      </a:r>
                      <a:r>
                        <a:rPr sz="2000" spc="-20" dirty="0">
                          <a:latin typeface="Tw Cen MT"/>
                          <a:cs typeface="Tw Cen MT"/>
                        </a:rPr>
                        <a:t>yang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dipilih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untuk fortifikasi</a:t>
                      </a:r>
                      <a:r>
                        <a:rPr sz="2000" spc="-105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bahan  makanan </a:t>
                      </a:r>
                      <a:r>
                        <a:rPr sz="2000" spc="5" dirty="0">
                          <a:latin typeface="Tw Cen MT"/>
                          <a:cs typeface="Tw Cen MT"/>
                        </a:rPr>
                        <a:t>tertentu </a:t>
                      </a:r>
                      <a:r>
                        <a:rPr sz="2000" spc="-15" dirty="0">
                          <a:latin typeface="Tw Cen MT"/>
                          <a:cs typeface="Tw Cen MT"/>
                        </a:rPr>
                        <a:t>misalnya, </a:t>
                      </a:r>
                      <a:r>
                        <a:rPr sz="2000" spc="-10" dirty="0">
                          <a:latin typeface="Tw Cen MT"/>
                          <a:cs typeface="Tw Cen MT"/>
                        </a:rPr>
                        <a:t>beras,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tepung terigu,  </a:t>
                      </a:r>
                      <a:r>
                        <a:rPr sz="2000" spc="-15" dirty="0">
                          <a:latin typeface="Tw Cen MT"/>
                          <a:cs typeface="Tw Cen MT"/>
                        </a:rPr>
                        <a:t>garam)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000" b="1" spc="5" dirty="0">
                          <a:latin typeface="Tw Cen MT"/>
                          <a:cs typeface="Tw Cen MT"/>
                        </a:rPr>
                        <a:t>Premix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00203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000" spc="-5" dirty="0">
                          <a:latin typeface="Tw Cen MT"/>
                          <a:cs typeface="Tw Cen MT"/>
                        </a:rPr>
                        <a:t>Campuran </a:t>
                      </a:r>
                      <a:r>
                        <a:rPr sz="2000" spc="-20" dirty="0">
                          <a:latin typeface="Tw Cen MT"/>
                          <a:cs typeface="Tw Cen MT"/>
                        </a:rPr>
                        <a:t>yang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mengandung</a:t>
                      </a:r>
                      <a:r>
                        <a:rPr sz="2000" spc="-100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beberapa 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fortifikan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(vitamin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and</a:t>
                      </a:r>
                      <a:r>
                        <a:rPr sz="2000" spc="-95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mineral)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</a:tr>
              <a:tr h="7010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000" b="1" i="1" dirty="0">
                          <a:latin typeface="Tw Cen MT"/>
                          <a:cs typeface="Tw Cen MT"/>
                        </a:rPr>
                        <a:t>Fortified</a:t>
                      </a:r>
                      <a:r>
                        <a:rPr sz="2000" b="1" i="1" spc="-40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b="1" i="1" spc="-15" dirty="0">
                          <a:latin typeface="Tw Cen MT"/>
                          <a:cs typeface="Tw Cen MT"/>
                        </a:rPr>
                        <a:t>kernels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72517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000" spc="-5" dirty="0">
                          <a:latin typeface="Tw Cen MT"/>
                          <a:cs typeface="Tw Cen MT"/>
                        </a:rPr>
                        <a:t>Butiran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berbentuk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beras </a:t>
                      </a:r>
                      <a:r>
                        <a:rPr sz="2000" spc="-20" dirty="0">
                          <a:latin typeface="Tw Cen MT"/>
                          <a:cs typeface="Tw Cen MT"/>
                        </a:rPr>
                        <a:t>yang</a:t>
                      </a:r>
                      <a:r>
                        <a:rPr sz="2000" spc="-130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mengandung 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premix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(campuran</a:t>
                      </a:r>
                      <a:r>
                        <a:rPr sz="2000" spc="-105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fortifikan)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000" b="1" dirty="0">
                          <a:latin typeface="Tw Cen MT"/>
                          <a:cs typeface="Tw Cen MT"/>
                        </a:rPr>
                        <a:t>Beras</a:t>
                      </a:r>
                      <a:r>
                        <a:rPr sz="2000" b="1" spc="-80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b="1" spc="5" dirty="0">
                          <a:latin typeface="Tw Cen MT"/>
                          <a:cs typeface="Tw Cen MT"/>
                        </a:rPr>
                        <a:t>fortifikasi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04775">
                        <a:lnSpc>
                          <a:spcPct val="100000"/>
                        </a:lnSpc>
                        <a:spcBef>
                          <a:spcPts val="200"/>
                        </a:spcBef>
                        <a:tabLst>
                          <a:tab pos="1598930" algn="l"/>
                        </a:tabLst>
                      </a:pPr>
                      <a:r>
                        <a:rPr sz="2000" spc="-5" dirty="0">
                          <a:latin typeface="Tw Cen MT"/>
                          <a:cs typeface="Tw Cen MT"/>
                        </a:rPr>
                        <a:t>Beras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biasa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(Non-fortified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rice) dicampur</a:t>
                      </a:r>
                      <a:r>
                        <a:rPr sz="2000" spc="-145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dengan 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premix berbentuk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beras 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/fortified kernels 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(dengan</a:t>
                      </a:r>
                      <a:r>
                        <a:rPr sz="2000" spc="-45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ratio	</a:t>
                      </a:r>
                      <a:r>
                        <a:rPr sz="2000" dirty="0">
                          <a:latin typeface="Tw Cen MT"/>
                          <a:cs typeface="Tw Cen MT"/>
                        </a:rPr>
                        <a:t>0.5 – 2%; </a:t>
                      </a:r>
                      <a:r>
                        <a:rPr sz="2000" spc="-20" dirty="0">
                          <a:latin typeface="Tw Cen MT"/>
                          <a:cs typeface="Tw Cen MT"/>
                        </a:rPr>
                        <a:t>umumnya</a:t>
                      </a:r>
                      <a:r>
                        <a:rPr sz="2000" spc="-100" dirty="0">
                          <a:latin typeface="Tw Cen MT"/>
                          <a:cs typeface="Tw Cen MT"/>
                        </a:rPr>
                        <a:t> </a:t>
                      </a:r>
                      <a:r>
                        <a:rPr sz="2000" spc="-5" dirty="0">
                          <a:latin typeface="Tw Cen MT"/>
                          <a:cs typeface="Tw Cen MT"/>
                        </a:rPr>
                        <a:t>1%)</a:t>
                      </a:r>
                      <a:endParaRPr sz="2000">
                        <a:latin typeface="Tw Cen MT"/>
                        <a:cs typeface="Tw Cen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2140" y="466090"/>
            <a:ext cx="5978525" cy="1238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spc="5" dirty="0">
                <a:latin typeface="Tw Cen MT"/>
                <a:cs typeface="Tw Cen MT"/>
              </a:rPr>
              <a:t>Bagaimana Fortifikasi</a:t>
            </a:r>
            <a:r>
              <a:rPr sz="4000" spc="-70" dirty="0">
                <a:latin typeface="Tw Cen MT"/>
                <a:cs typeface="Tw Cen MT"/>
              </a:rPr>
              <a:t> </a:t>
            </a:r>
            <a:r>
              <a:rPr sz="4000" spc="5" dirty="0">
                <a:latin typeface="Tw Cen MT"/>
                <a:cs typeface="Tw Cen MT"/>
              </a:rPr>
              <a:t>Beras</a:t>
            </a:r>
            <a:endParaRPr sz="40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</a:pPr>
            <a:r>
              <a:rPr sz="4000" dirty="0">
                <a:latin typeface="Tw Cen MT"/>
                <a:cs typeface="Tw Cen MT"/>
              </a:rPr>
              <a:t>Dilakukan?</a:t>
            </a:r>
            <a:endParaRPr sz="4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66697" y="2372740"/>
            <a:ext cx="5549900" cy="506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5" dirty="0">
                <a:latin typeface="Tw Cen MT"/>
                <a:cs typeface="Tw Cen MT"/>
              </a:rPr>
              <a:t>Berlaku </a:t>
            </a:r>
            <a:r>
              <a:rPr sz="3200" dirty="0">
                <a:latin typeface="Tw Cen MT"/>
                <a:cs typeface="Tw Cen MT"/>
              </a:rPr>
              <a:t>untuk </a:t>
            </a:r>
            <a:r>
              <a:rPr sz="3200" i="1" spc="10" dirty="0">
                <a:latin typeface="Tw Cen MT"/>
                <a:cs typeface="Tw Cen MT"/>
              </a:rPr>
              <a:t>Coating </a:t>
            </a:r>
            <a:r>
              <a:rPr sz="3200" spc="-5" dirty="0">
                <a:latin typeface="Tw Cen MT"/>
                <a:cs typeface="Tw Cen MT"/>
              </a:rPr>
              <a:t>dan</a:t>
            </a:r>
            <a:r>
              <a:rPr sz="3200" spc="-100" dirty="0">
                <a:latin typeface="Tw Cen MT"/>
                <a:cs typeface="Tw Cen MT"/>
              </a:rPr>
              <a:t> </a:t>
            </a:r>
            <a:r>
              <a:rPr sz="3200" spc="5" dirty="0">
                <a:latin typeface="Tw Cen MT"/>
                <a:cs typeface="Tw Cen MT"/>
              </a:rPr>
              <a:t>Ekstrusi</a:t>
            </a:r>
            <a:endParaRPr sz="32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2747" y="6546392"/>
            <a:ext cx="2470150" cy="2292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5" dirty="0">
                <a:latin typeface="Tw Cen MT"/>
                <a:cs typeface="Tw Cen MT"/>
              </a:rPr>
              <a:t>Chart </a:t>
            </a:r>
            <a:r>
              <a:rPr sz="1400" dirty="0">
                <a:latin typeface="Tw Cen MT"/>
                <a:cs typeface="Tw Cen MT"/>
              </a:rPr>
              <a:t>adapted </a:t>
            </a:r>
            <a:r>
              <a:rPr sz="1400" spc="-5" dirty="0">
                <a:latin typeface="Tw Cen MT"/>
                <a:cs typeface="Tw Cen MT"/>
              </a:rPr>
              <a:t>from Steiger</a:t>
            </a:r>
            <a:r>
              <a:rPr sz="1400" spc="-140" dirty="0">
                <a:latin typeface="Tw Cen MT"/>
                <a:cs typeface="Tw Cen MT"/>
              </a:rPr>
              <a:t> </a:t>
            </a:r>
            <a:r>
              <a:rPr sz="1400" spc="5" dirty="0">
                <a:latin typeface="Tw Cen MT"/>
                <a:cs typeface="Tw Cen MT"/>
              </a:rPr>
              <a:t>2012</a:t>
            </a:r>
            <a:endParaRPr sz="14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2400" y="3824859"/>
            <a:ext cx="977900" cy="1170940"/>
          </a:xfrm>
          <a:prstGeom prst="rect">
            <a:avLst/>
          </a:prstGeom>
          <a:solidFill>
            <a:srgbClr val="BBC6D7"/>
          </a:solidFill>
          <a:ln w="25400">
            <a:solidFill>
              <a:srgbClr val="EB5121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17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Rice</a:t>
            </a:r>
            <a:endParaRPr sz="2000">
              <a:latin typeface="Tw Cen MT"/>
              <a:cs typeface="Tw Cen MT"/>
            </a:endParaRPr>
          </a:p>
          <a:p>
            <a:pPr algn="ctr">
              <a:lnSpc>
                <a:spcPct val="100000"/>
              </a:lnSpc>
            </a:pPr>
            <a:r>
              <a:rPr sz="2000" spc="-5" dirty="0">
                <a:solidFill>
                  <a:srgbClr val="003E7B"/>
                </a:solidFill>
                <a:latin typeface="Tw Cen MT"/>
                <a:cs typeface="Tw Cen MT"/>
              </a:rPr>
              <a:t>paddy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92630" y="3576192"/>
            <a:ext cx="1207770" cy="1762125"/>
          </a:xfrm>
          <a:prstGeom prst="rect">
            <a:avLst/>
          </a:prstGeom>
          <a:solidFill>
            <a:srgbClr val="BBC6D7"/>
          </a:solidFill>
          <a:ln w="25400">
            <a:solidFill>
              <a:srgbClr val="EB5121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750">
              <a:latin typeface="Times New Roman"/>
              <a:cs typeface="Times New Roman"/>
            </a:endParaRPr>
          </a:p>
          <a:p>
            <a:pPr marL="407034" marR="166370" indent="-231775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Polished  rice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89798" y="3852252"/>
            <a:ext cx="1125855" cy="1122680"/>
          </a:xfrm>
          <a:prstGeom prst="rect">
            <a:avLst/>
          </a:prstGeom>
          <a:solidFill>
            <a:srgbClr val="BBC6D7"/>
          </a:solidFill>
          <a:ln w="57150">
            <a:solidFill>
              <a:srgbClr val="EB5121"/>
            </a:solidFill>
          </a:ln>
        </p:spPr>
        <p:txBody>
          <a:bodyPr vert="horz" wrap="square" lIns="0" tIns="213995" rIns="0" bIns="0" rtlCol="0">
            <a:spAutoFit/>
          </a:bodyPr>
          <a:lstStyle/>
          <a:p>
            <a:pPr marL="351155" marR="90170" indent="-252095">
              <a:lnSpc>
                <a:spcPct val="100000"/>
              </a:lnSpc>
              <a:spcBef>
                <a:spcPts val="1685"/>
              </a:spcBef>
            </a:pPr>
            <a:r>
              <a:rPr sz="2000" b="1" spc="-5" dirty="0">
                <a:solidFill>
                  <a:srgbClr val="003E7B"/>
                </a:solidFill>
                <a:latin typeface="Tw Cen MT"/>
                <a:cs typeface="Tw Cen MT"/>
              </a:rPr>
              <a:t>Fortified  rice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710938" y="4651781"/>
            <a:ext cx="1190625" cy="984885"/>
          </a:xfrm>
          <a:custGeom>
            <a:avLst/>
            <a:gdLst/>
            <a:ahLst/>
            <a:cxnLst/>
            <a:rect l="l" t="t" r="r" b="b"/>
            <a:pathLst>
              <a:path w="1190625" h="984885">
                <a:moveTo>
                  <a:pt x="0" y="984669"/>
                </a:moveTo>
                <a:lnTo>
                  <a:pt x="1190028" y="984669"/>
                </a:lnTo>
                <a:lnTo>
                  <a:pt x="1190028" y="0"/>
                </a:lnTo>
                <a:lnTo>
                  <a:pt x="0" y="0"/>
                </a:lnTo>
                <a:lnTo>
                  <a:pt x="0" y="984669"/>
                </a:lnTo>
                <a:close/>
              </a:path>
            </a:pathLst>
          </a:custGeom>
          <a:solidFill>
            <a:srgbClr val="BBC6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710938" y="4651781"/>
            <a:ext cx="1190625" cy="984885"/>
          </a:xfrm>
          <a:prstGeom prst="rect">
            <a:avLst/>
          </a:prstGeom>
          <a:ln w="25400">
            <a:solidFill>
              <a:srgbClr val="EB5121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85"/>
              </a:spcBef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Fortified</a:t>
            </a:r>
            <a:endParaRPr sz="2000">
              <a:latin typeface="Tw Cen MT"/>
              <a:cs typeface="Tw Cen MT"/>
            </a:endParaRPr>
          </a:p>
          <a:p>
            <a:pPr marL="1270" algn="ctr">
              <a:lnSpc>
                <a:spcPct val="100000"/>
              </a:lnSpc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kernels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90107" y="3768978"/>
            <a:ext cx="1310640" cy="1328420"/>
          </a:xfrm>
          <a:prstGeom prst="rect">
            <a:avLst/>
          </a:prstGeom>
          <a:solidFill>
            <a:srgbClr val="BBC6D7"/>
          </a:solidFill>
          <a:ln w="25400">
            <a:solidFill>
              <a:srgbClr val="EB5121"/>
            </a:solidFill>
          </a:ln>
        </p:spPr>
        <p:txBody>
          <a:bodyPr vert="horz" wrap="square" lIns="0" tIns="180340" rIns="0" bIns="0" rtlCol="0">
            <a:spAutoFit/>
          </a:bodyPr>
          <a:lstStyle/>
          <a:p>
            <a:pPr marL="149860" marR="140335" indent="1270" algn="ctr">
              <a:lnSpc>
                <a:spcPct val="100000"/>
              </a:lnSpc>
              <a:spcBef>
                <a:spcPts val="1420"/>
              </a:spcBef>
            </a:pPr>
            <a:r>
              <a:rPr sz="2000" spc="5" dirty="0">
                <a:solidFill>
                  <a:srgbClr val="003E7B"/>
                </a:solidFill>
                <a:latin typeface="Tw Cen MT"/>
                <a:cs typeface="Tw Cen MT"/>
              </a:rPr>
              <a:t>Mixed </a:t>
            </a: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at  0.5%-2%</a:t>
            </a:r>
            <a:endParaRPr sz="2000">
              <a:latin typeface="Tw Cen MT"/>
              <a:cs typeface="Tw Cen MT"/>
            </a:endParaRPr>
          </a:p>
          <a:p>
            <a:pPr marL="1905" algn="ctr">
              <a:lnSpc>
                <a:spcPct val="100000"/>
              </a:lnSpc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ratio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50997" y="3276562"/>
            <a:ext cx="1314450" cy="984885"/>
          </a:xfrm>
          <a:prstGeom prst="rect">
            <a:avLst/>
          </a:prstGeom>
          <a:solidFill>
            <a:srgbClr val="BBC6D7"/>
          </a:solidFill>
          <a:ln w="25400">
            <a:solidFill>
              <a:srgbClr val="EB5121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335280" marR="80010" indent="-247015">
              <a:lnSpc>
                <a:spcPct val="100000"/>
              </a:lnSpc>
              <a:spcBef>
                <a:spcPts val="185"/>
              </a:spcBef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Whole rice  grains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452111" y="3733038"/>
            <a:ext cx="1737995" cy="684530"/>
          </a:xfrm>
          <a:custGeom>
            <a:avLst/>
            <a:gdLst/>
            <a:ahLst/>
            <a:cxnLst/>
            <a:rect l="l" t="t" r="r" b="b"/>
            <a:pathLst>
              <a:path w="1737995" h="684529">
                <a:moveTo>
                  <a:pt x="1509574" y="612492"/>
                </a:moveTo>
                <a:lnTo>
                  <a:pt x="1483867" y="684276"/>
                </a:lnTo>
                <a:lnTo>
                  <a:pt x="1737614" y="653795"/>
                </a:lnTo>
                <a:lnTo>
                  <a:pt x="1710417" y="625348"/>
                </a:lnTo>
                <a:lnTo>
                  <a:pt x="1545463" y="625348"/>
                </a:lnTo>
                <a:lnTo>
                  <a:pt x="1509574" y="612492"/>
                </a:lnTo>
                <a:close/>
              </a:path>
              <a:path w="1737995" h="684529">
                <a:moveTo>
                  <a:pt x="1535266" y="540750"/>
                </a:moveTo>
                <a:lnTo>
                  <a:pt x="1509574" y="612492"/>
                </a:lnTo>
                <a:lnTo>
                  <a:pt x="1545463" y="625348"/>
                </a:lnTo>
                <a:lnTo>
                  <a:pt x="1571116" y="553593"/>
                </a:lnTo>
                <a:lnTo>
                  <a:pt x="1535266" y="540750"/>
                </a:lnTo>
                <a:close/>
              </a:path>
              <a:path w="1737995" h="684529">
                <a:moveTo>
                  <a:pt x="1560957" y="469011"/>
                </a:moveTo>
                <a:lnTo>
                  <a:pt x="1535266" y="540750"/>
                </a:lnTo>
                <a:lnTo>
                  <a:pt x="1571116" y="553593"/>
                </a:lnTo>
                <a:lnTo>
                  <a:pt x="1545463" y="625348"/>
                </a:lnTo>
                <a:lnTo>
                  <a:pt x="1710417" y="625348"/>
                </a:lnTo>
                <a:lnTo>
                  <a:pt x="1560957" y="469011"/>
                </a:lnTo>
                <a:close/>
              </a:path>
              <a:path w="1737995" h="684529">
                <a:moveTo>
                  <a:pt x="25653" y="0"/>
                </a:moveTo>
                <a:lnTo>
                  <a:pt x="0" y="71755"/>
                </a:lnTo>
                <a:lnTo>
                  <a:pt x="1509574" y="612492"/>
                </a:lnTo>
                <a:lnTo>
                  <a:pt x="1535266" y="540750"/>
                </a:lnTo>
                <a:lnTo>
                  <a:pt x="25653" y="0"/>
                </a:lnTo>
                <a:close/>
              </a:path>
            </a:pathLst>
          </a:custGeom>
          <a:solidFill>
            <a:srgbClr val="9595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13023" y="4551070"/>
            <a:ext cx="1364615" cy="1240155"/>
          </a:xfrm>
          <a:custGeom>
            <a:avLst/>
            <a:gdLst/>
            <a:ahLst/>
            <a:cxnLst/>
            <a:rect l="l" t="t" r="r" b="b"/>
            <a:pathLst>
              <a:path w="1364614" h="1240154">
                <a:moveTo>
                  <a:pt x="0" y="1240129"/>
                </a:moveTo>
                <a:lnTo>
                  <a:pt x="1364361" y="1240129"/>
                </a:lnTo>
                <a:lnTo>
                  <a:pt x="1364361" y="0"/>
                </a:lnTo>
                <a:lnTo>
                  <a:pt x="0" y="0"/>
                </a:lnTo>
                <a:lnTo>
                  <a:pt x="0" y="1240129"/>
                </a:lnTo>
                <a:close/>
              </a:path>
            </a:pathLst>
          </a:custGeom>
          <a:solidFill>
            <a:srgbClr val="BBC6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113023" y="4551070"/>
            <a:ext cx="1364615" cy="1240155"/>
          </a:xfrm>
          <a:prstGeom prst="rect">
            <a:avLst/>
          </a:prstGeom>
          <a:ln w="25400">
            <a:solidFill>
              <a:srgbClr val="EB5121"/>
            </a:solidFill>
          </a:ln>
        </p:spPr>
        <p:txBody>
          <a:bodyPr vert="horz" wrap="square" lIns="0" tIns="9525" rIns="0" bIns="0" rtlCol="0">
            <a:spAutoFit/>
          </a:bodyPr>
          <a:lstStyle/>
          <a:p>
            <a:pPr marL="100330" marR="93980" algn="ctr">
              <a:lnSpc>
                <a:spcPts val="2400"/>
              </a:lnSpc>
              <a:spcBef>
                <a:spcPts val="75"/>
              </a:spcBef>
            </a:pP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Whole/  broken</a:t>
            </a:r>
            <a:r>
              <a:rPr sz="2000" spc="-100" dirty="0">
                <a:solidFill>
                  <a:srgbClr val="003E7B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003E7B"/>
                </a:solidFill>
                <a:latin typeface="Tw Cen MT"/>
                <a:cs typeface="Tw Cen MT"/>
              </a:rPr>
              <a:t>rice  grains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497571" y="4251833"/>
            <a:ext cx="292735" cy="227965"/>
          </a:xfrm>
          <a:custGeom>
            <a:avLst/>
            <a:gdLst/>
            <a:ahLst/>
            <a:cxnLst/>
            <a:rect l="l" t="t" r="r" b="b"/>
            <a:pathLst>
              <a:path w="292734" h="227964">
                <a:moveTo>
                  <a:pt x="61124" y="151770"/>
                </a:moveTo>
                <a:lnTo>
                  <a:pt x="54101" y="227584"/>
                </a:lnTo>
                <a:lnTo>
                  <a:pt x="239963" y="155321"/>
                </a:lnTo>
                <a:lnTo>
                  <a:pt x="99059" y="155321"/>
                </a:lnTo>
                <a:lnTo>
                  <a:pt x="61124" y="151770"/>
                </a:lnTo>
                <a:close/>
              </a:path>
              <a:path w="292734" h="227964">
                <a:moveTo>
                  <a:pt x="68155" y="75877"/>
                </a:moveTo>
                <a:lnTo>
                  <a:pt x="61124" y="151770"/>
                </a:lnTo>
                <a:lnTo>
                  <a:pt x="99059" y="155321"/>
                </a:lnTo>
                <a:lnTo>
                  <a:pt x="106045" y="79375"/>
                </a:lnTo>
                <a:lnTo>
                  <a:pt x="68155" y="75877"/>
                </a:lnTo>
                <a:close/>
              </a:path>
              <a:path w="292734" h="227964">
                <a:moveTo>
                  <a:pt x="75183" y="0"/>
                </a:moveTo>
                <a:lnTo>
                  <a:pt x="68155" y="75877"/>
                </a:lnTo>
                <a:lnTo>
                  <a:pt x="106045" y="79375"/>
                </a:lnTo>
                <a:lnTo>
                  <a:pt x="99059" y="155321"/>
                </a:lnTo>
                <a:lnTo>
                  <a:pt x="239963" y="155321"/>
                </a:lnTo>
                <a:lnTo>
                  <a:pt x="292226" y="135001"/>
                </a:lnTo>
                <a:lnTo>
                  <a:pt x="75183" y="0"/>
                </a:lnTo>
                <a:close/>
              </a:path>
              <a:path w="292734" h="227964">
                <a:moveTo>
                  <a:pt x="6984" y="70231"/>
                </a:moveTo>
                <a:lnTo>
                  <a:pt x="0" y="146050"/>
                </a:lnTo>
                <a:lnTo>
                  <a:pt x="61124" y="151770"/>
                </a:lnTo>
                <a:lnTo>
                  <a:pt x="68155" y="75877"/>
                </a:lnTo>
                <a:lnTo>
                  <a:pt x="6984" y="70231"/>
                </a:lnTo>
                <a:close/>
              </a:path>
            </a:pathLst>
          </a:custGeom>
          <a:solidFill>
            <a:srgbClr val="9595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3000" y="4410328"/>
            <a:ext cx="274955" cy="46990"/>
          </a:xfrm>
          <a:custGeom>
            <a:avLst/>
            <a:gdLst/>
            <a:ahLst/>
            <a:cxnLst/>
            <a:rect l="l" t="t" r="r" b="b"/>
            <a:pathLst>
              <a:path w="274955" h="46989">
                <a:moveTo>
                  <a:pt x="250952" y="0"/>
                </a:moveTo>
                <a:lnTo>
                  <a:pt x="250952" y="11684"/>
                </a:lnTo>
                <a:lnTo>
                  <a:pt x="0" y="11684"/>
                </a:lnTo>
                <a:lnTo>
                  <a:pt x="0" y="35179"/>
                </a:lnTo>
                <a:lnTo>
                  <a:pt x="250952" y="35179"/>
                </a:lnTo>
                <a:lnTo>
                  <a:pt x="250952" y="46863"/>
                </a:lnTo>
                <a:lnTo>
                  <a:pt x="274447" y="23368"/>
                </a:lnTo>
                <a:lnTo>
                  <a:pt x="250952" y="0"/>
                </a:lnTo>
                <a:close/>
              </a:path>
            </a:pathLst>
          </a:custGeom>
          <a:solidFill>
            <a:srgbClr val="AB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143000" y="4410328"/>
            <a:ext cx="274955" cy="46990"/>
          </a:xfrm>
          <a:custGeom>
            <a:avLst/>
            <a:gdLst/>
            <a:ahLst/>
            <a:cxnLst/>
            <a:rect l="l" t="t" r="r" b="b"/>
            <a:pathLst>
              <a:path w="274955" h="46989">
                <a:moveTo>
                  <a:pt x="0" y="11684"/>
                </a:moveTo>
                <a:lnTo>
                  <a:pt x="250952" y="11684"/>
                </a:lnTo>
                <a:lnTo>
                  <a:pt x="250952" y="0"/>
                </a:lnTo>
                <a:lnTo>
                  <a:pt x="274447" y="23368"/>
                </a:lnTo>
                <a:lnTo>
                  <a:pt x="250952" y="46863"/>
                </a:lnTo>
                <a:lnTo>
                  <a:pt x="250952" y="35179"/>
                </a:lnTo>
                <a:lnTo>
                  <a:pt x="0" y="35179"/>
                </a:lnTo>
                <a:lnTo>
                  <a:pt x="0" y="11684"/>
                </a:lnTo>
                <a:close/>
              </a:path>
            </a:pathLst>
          </a:custGeom>
          <a:ln w="7620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477384" y="5097271"/>
            <a:ext cx="177800" cy="46990"/>
          </a:xfrm>
          <a:custGeom>
            <a:avLst/>
            <a:gdLst/>
            <a:ahLst/>
            <a:cxnLst/>
            <a:rect l="l" t="t" r="r" b="b"/>
            <a:pathLst>
              <a:path w="177800" h="46989">
                <a:moveTo>
                  <a:pt x="153797" y="0"/>
                </a:moveTo>
                <a:lnTo>
                  <a:pt x="153797" y="11683"/>
                </a:lnTo>
                <a:lnTo>
                  <a:pt x="0" y="11683"/>
                </a:lnTo>
                <a:lnTo>
                  <a:pt x="0" y="35178"/>
                </a:lnTo>
                <a:lnTo>
                  <a:pt x="153797" y="35178"/>
                </a:lnTo>
                <a:lnTo>
                  <a:pt x="153797" y="46862"/>
                </a:lnTo>
                <a:lnTo>
                  <a:pt x="177291" y="23367"/>
                </a:lnTo>
                <a:lnTo>
                  <a:pt x="153797" y="0"/>
                </a:lnTo>
                <a:close/>
              </a:path>
            </a:pathLst>
          </a:custGeom>
          <a:solidFill>
            <a:srgbClr val="AB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477384" y="5097271"/>
            <a:ext cx="177800" cy="46990"/>
          </a:xfrm>
          <a:custGeom>
            <a:avLst/>
            <a:gdLst/>
            <a:ahLst/>
            <a:cxnLst/>
            <a:rect l="l" t="t" r="r" b="b"/>
            <a:pathLst>
              <a:path w="177800" h="46989">
                <a:moveTo>
                  <a:pt x="0" y="11683"/>
                </a:moveTo>
                <a:lnTo>
                  <a:pt x="153797" y="11683"/>
                </a:lnTo>
                <a:lnTo>
                  <a:pt x="153797" y="0"/>
                </a:lnTo>
                <a:lnTo>
                  <a:pt x="177291" y="23367"/>
                </a:lnTo>
                <a:lnTo>
                  <a:pt x="153797" y="46862"/>
                </a:lnTo>
                <a:lnTo>
                  <a:pt x="153797" y="35178"/>
                </a:lnTo>
                <a:lnTo>
                  <a:pt x="0" y="35178"/>
                </a:lnTo>
                <a:lnTo>
                  <a:pt x="0" y="11683"/>
                </a:lnTo>
                <a:close/>
              </a:path>
            </a:pathLst>
          </a:custGeom>
          <a:ln w="7620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865621" y="4433061"/>
            <a:ext cx="344805" cy="725805"/>
          </a:xfrm>
          <a:custGeom>
            <a:avLst/>
            <a:gdLst/>
            <a:ahLst/>
            <a:cxnLst/>
            <a:rect l="l" t="t" r="r" b="b"/>
            <a:pathLst>
              <a:path w="344804" h="725804">
                <a:moveTo>
                  <a:pt x="203064" y="197481"/>
                </a:moveTo>
                <a:lnTo>
                  <a:pt x="0" y="696721"/>
                </a:lnTo>
                <a:lnTo>
                  <a:pt x="70612" y="725424"/>
                </a:lnTo>
                <a:lnTo>
                  <a:pt x="273676" y="226183"/>
                </a:lnTo>
                <a:lnTo>
                  <a:pt x="203064" y="197481"/>
                </a:lnTo>
                <a:close/>
              </a:path>
              <a:path w="344804" h="725804">
                <a:moveTo>
                  <a:pt x="337090" y="162179"/>
                </a:moveTo>
                <a:lnTo>
                  <a:pt x="217424" y="162179"/>
                </a:lnTo>
                <a:lnTo>
                  <a:pt x="288036" y="190881"/>
                </a:lnTo>
                <a:lnTo>
                  <a:pt x="273676" y="226183"/>
                </a:lnTo>
                <a:lnTo>
                  <a:pt x="344297" y="254888"/>
                </a:lnTo>
                <a:lnTo>
                  <a:pt x="337090" y="162179"/>
                </a:lnTo>
                <a:close/>
              </a:path>
              <a:path w="344804" h="725804">
                <a:moveTo>
                  <a:pt x="217424" y="162179"/>
                </a:moveTo>
                <a:lnTo>
                  <a:pt x="203064" y="197481"/>
                </a:lnTo>
                <a:lnTo>
                  <a:pt x="273676" y="226183"/>
                </a:lnTo>
                <a:lnTo>
                  <a:pt x="288036" y="190881"/>
                </a:lnTo>
                <a:lnTo>
                  <a:pt x="217424" y="162179"/>
                </a:lnTo>
                <a:close/>
              </a:path>
              <a:path w="344804" h="725804">
                <a:moveTo>
                  <a:pt x="324485" y="0"/>
                </a:moveTo>
                <a:lnTo>
                  <a:pt x="132461" y="168782"/>
                </a:lnTo>
                <a:lnTo>
                  <a:pt x="203064" y="197481"/>
                </a:lnTo>
                <a:lnTo>
                  <a:pt x="217424" y="162179"/>
                </a:lnTo>
                <a:lnTo>
                  <a:pt x="337090" y="162179"/>
                </a:lnTo>
                <a:lnTo>
                  <a:pt x="324485" y="0"/>
                </a:lnTo>
                <a:close/>
              </a:path>
            </a:pathLst>
          </a:custGeom>
          <a:solidFill>
            <a:srgbClr val="9595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18561" y="5097271"/>
            <a:ext cx="364490" cy="46990"/>
          </a:xfrm>
          <a:custGeom>
            <a:avLst/>
            <a:gdLst/>
            <a:ahLst/>
            <a:cxnLst/>
            <a:rect l="l" t="t" r="r" b="b"/>
            <a:pathLst>
              <a:path w="364489" h="46989">
                <a:moveTo>
                  <a:pt x="340487" y="0"/>
                </a:moveTo>
                <a:lnTo>
                  <a:pt x="340487" y="11683"/>
                </a:lnTo>
                <a:lnTo>
                  <a:pt x="0" y="11683"/>
                </a:lnTo>
                <a:lnTo>
                  <a:pt x="0" y="35178"/>
                </a:lnTo>
                <a:lnTo>
                  <a:pt x="340487" y="35178"/>
                </a:lnTo>
                <a:lnTo>
                  <a:pt x="340487" y="46862"/>
                </a:lnTo>
                <a:lnTo>
                  <a:pt x="363981" y="23367"/>
                </a:lnTo>
                <a:lnTo>
                  <a:pt x="340487" y="0"/>
                </a:lnTo>
                <a:close/>
              </a:path>
            </a:pathLst>
          </a:custGeom>
          <a:solidFill>
            <a:srgbClr val="9595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718561" y="5097271"/>
            <a:ext cx="364490" cy="46990"/>
          </a:xfrm>
          <a:custGeom>
            <a:avLst/>
            <a:gdLst/>
            <a:ahLst/>
            <a:cxnLst/>
            <a:rect l="l" t="t" r="r" b="b"/>
            <a:pathLst>
              <a:path w="364489" h="46989">
                <a:moveTo>
                  <a:pt x="0" y="11683"/>
                </a:moveTo>
                <a:lnTo>
                  <a:pt x="340487" y="11683"/>
                </a:lnTo>
                <a:lnTo>
                  <a:pt x="340487" y="0"/>
                </a:lnTo>
                <a:lnTo>
                  <a:pt x="363981" y="23367"/>
                </a:lnTo>
                <a:lnTo>
                  <a:pt x="340487" y="46862"/>
                </a:lnTo>
                <a:lnTo>
                  <a:pt x="340487" y="35178"/>
                </a:lnTo>
                <a:lnTo>
                  <a:pt x="0" y="35178"/>
                </a:lnTo>
                <a:lnTo>
                  <a:pt x="0" y="11683"/>
                </a:lnTo>
                <a:close/>
              </a:path>
            </a:pathLst>
          </a:custGeom>
          <a:ln w="7620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18561" y="3762121"/>
            <a:ext cx="387350" cy="46990"/>
          </a:xfrm>
          <a:custGeom>
            <a:avLst/>
            <a:gdLst/>
            <a:ahLst/>
            <a:cxnLst/>
            <a:rect l="l" t="t" r="r" b="b"/>
            <a:pathLst>
              <a:path w="387350" h="46989">
                <a:moveTo>
                  <a:pt x="363727" y="0"/>
                </a:moveTo>
                <a:lnTo>
                  <a:pt x="363727" y="11683"/>
                </a:lnTo>
                <a:lnTo>
                  <a:pt x="0" y="11683"/>
                </a:lnTo>
                <a:lnTo>
                  <a:pt x="0" y="35051"/>
                </a:lnTo>
                <a:lnTo>
                  <a:pt x="363727" y="35051"/>
                </a:lnTo>
                <a:lnTo>
                  <a:pt x="363727" y="46862"/>
                </a:lnTo>
                <a:lnTo>
                  <a:pt x="387095" y="23367"/>
                </a:lnTo>
                <a:lnTo>
                  <a:pt x="363727" y="0"/>
                </a:lnTo>
                <a:close/>
              </a:path>
            </a:pathLst>
          </a:custGeom>
          <a:solidFill>
            <a:srgbClr val="AB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718561" y="3762121"/>
            <a:ext cx="387350" cy="46990"/>
          </a:xfrm>
          <a:custGeom>
            <a:avLst/>
            <a:gdLst/>
            <a:ahLst/>
            <a:cxnLst/>
            <a:rect l="l" t="t" r="r" b="b"/>
            <a:pathLst>
              <a:path w="387350" h="46989">
                <a:moveTo>
                  <a:pt x="0" y="11683"/>
                </a:moveTo>
                <a:lnTo>
                  <a:pt x="363727" y="11683"/>
                </a:lnTo>
                <a:lnTo>
                  <a:pt x="363727" y="0"/>
                </a:lnTo>
                <a:lnTo>
                  <a:pt x="387095" y="23367"/>
                </a:lnTo>
                <a:lnTo>
                  <a:pt x="363727" y="46862"/>
                </a:lnTo>
                <a:lnTo>
                  <a:pt x="363727" y="35051"/>
                </a:lnTo>
                <a:lnTo>
                  <a:pt x="0" y="35051"/>
                </a:lnTo>
                <a:lnTo>
                  <a:pt x="0" y="11683"/>
                </a:lnTo>
                <a:close/>
              </a:path>
            </a:pathLst>
          </a:custGeom>
          <a:ln w="7620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ct val="100000"/>
              </a:lnSpc>
            </a:pPr>
            <a:r>
              <a:rPr sz="4000" spc="-5" dirty="0">
                <a:latin typeface="Tw Cen MT"/>
                <a:cs typeface="Tw Cen MT"/>
              </a:rPr>
              <a:t>C. </a:t>
            </a:r>
            <a:r>
              <a:rPr sz="4000" dirty="0">
                <a:latin typeface="Tw Cen MT"/>
                <a:cs typeface="Tw Cen MT"/>
              </a:rPr>
              <a:t>Beberapa Pilihan</a:t>
            </a:r>
            <a:r>
              <a:rPr sz="4000" spc="-25" dirty="0">
                <a:latin typeface="Tw Cen MT"/>
                <a:cs typeface="Tw Cen MT"/>
              </a:rPr>
              <a:t> </a:t>
            </a:r>
            <a:r>
              <a:rPr sz="4000" spc="-20" dirty="0">
                <a:latin typeface="Tw Cen MT"/>
                <a:cs typeface="Tw Cen MT"/>
              </a:rPr>
              <a:t>Teknologi</a:t>
            </a:r>
            <a:endParaRPr sz="4000">
              <a:latin typeface="Tw Cen MT"/>
              <a:cs typeface="Tw Cen MT"/>
            </a:endParaRPr>
          </a:p>
          <a:p>
            <a:pPr marL="635" algn="ctr">
              <a:lnSpc>
                <a:spcPct val="100000"/>
              </a:lnSpc>
            </a:pPr>
            <a:r>
              <a:rPr sz="4000" spc="5" dirty="0">
                <a:latin typeface="Tw Cen MT"/>
                <a:cs typeface="Tw Cen MT"/>
              </a:rPr>
              <a:t>Fortifikasi</a:t>
            </a:r>
            <a:r>
              <a:rPr sz="4000" spc="-80" dirty="0">
                <a:latin typeface="Tw Cen MT"/>
                <a:cs typeface="Tw Cen MT"/>
              </a:rPr>
              <a:t> </a:t>
            </a:r>
            <a:r>
              <a:rPr sz="4000" dirty="0">
                <a:latin typeface="Tw Cen MT"/>
                <a:cs typeface="Tw Cen MT"/>
              </a:rPr>
              <a:t>Beras</a:t>
            </a:r>
            <a:endParaRPr sz="4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39" y="1489202"/>
            <a:ext cx="7938134" cy="5238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43280">
              <a:lnSpc>
                <a:spcPct val="100000"/>
              </a:lnSpc>
            </a:pPr>
            <a:r>
              <a:rPr sz="3600" b="1" dirty="0">
                <a:latin typeface="Tw Cen MT"/>
                <a:cs typeface="Tw Cen MT"/>
              </a:rPr>
              <a:t>Dusting</a:t>
            </a:r>
            <a:endParaRPr sz="3600">
              <a:latin typeface="Tw Cen MT"/>
              <a:cs typeface="Tw Cen MT"/>
            </a:endParaRPr>
          </a:p>
          <a:p>
            <a:pPr marL="1186180" indent="-342900">
              <a:lnSpc>
                <a:spcPct val="100000"/>
              </a:lnSpc>
              <a:spcBef>
                <a:spcPts val="1735"/>
              </a:spcBef>
              <a:buChar char="•"/>
              <a:tabLst>
                <a:tab pos="1186180" algn="l"/>
                <a:tab pos="1186815" algn="l"/>
              </a:tabLst>
            </a:pPr>
            <a:r>
              <a:rPr sz="3100" spc="-5" dirty="0">
                <a:latin typeface="Tw Cen MT"/>
                <a:cs typeface="Tw Cen MT"/>
              </a:rPr>
              <a:t>All rice grains dusted with a fortificant</a:t>
            </a:r>
            <a:r>
              <a:rPr sz="3100" spc="60" dirty="0">
                <a:latin typeface="Tw Cen MT"/>
                <a:cs typeface="Tw Cen MT"/>
              </a:rPr>
              <a:t> </a:t>
            </a:r>
            <a:r>
              <a:rPr sz="3100" dirty="0">
                <a:latin typeface="Tw Cen MT"/>
                <a:cs typeface="Tw Cen MT"/>
              </a:rPr>
              <a:t>mix</a:t>
            </a:r>
            <a:endParaRPr sz="3100">
              <a:latin typeface="Tw Cen MT"/>
              <a:cs typeface="Tw Cen MT"/>
            </a:endParaRPr>
          </a:p>
          <a:p>
            <a:pPr marL="1186180" indent="-342900">
              <a:lnSpc>
                <a:spcPct val="100000"/>
              </a:lnSpc>
              <a:spcBef>
                <a:spcPts val="1664"/>
              </a:spcBef>
              <a:buChar char="•"/>
              <a:tabLst>
                <a:tab pos="1186180" algn="l"/>
                <a:tab pos="1186815" algn="l"/>
              </a:tabLst>
            </a:pPr>
            <a:r>
              <a:rPr sz="3100" spc="-5" dirty="0">
                <a:latin typeface="Tw Cen MT"/>
                <a:cs typeface="Tw Cen MT"/>
              </a:rPr>
              <a:t>Limited nutrient</a:t>
            </a:r>
            <a:r>
              <a:rPr sz="3100" spc="-20" dirty="0">
                <a:latin typeface="Tw Cen MT"/>
                <a:cs typeface="Tw Cen MT"/>
              </a:rPr>
              <a:t> </a:t>
            </a:r>
            <a:r>
              <a:rPr sz="3100" spc="-5" dirty="0">
                <a:latin typeface="Tw Cen MT"/>
                <a:cs typeface="Tw Cen MT"/>
              </a:rPr>
              <a:t>protection</a:t>
            </a:r>
            <a:endParaRPr sz="3100">
              <a:latin typeface="Tw Cen MT"/>
              <a:cs typeface="Tw Cen MT"/>
            </a:endParaRPr>
          </a:p>
          <a:p>
            <a:pPr marL="1186180" indent="-342900">
              <a:lnSpc>
                <a:spcPct val="100000"/>
              </a:lnSpc>
              <a:spcBef>
                <a:spcPts val="1680"/>
              </a:spcBef>
              <a:buChar char="•"/>
              <a:tabLst>
                <a:tab pos="1186180" algn="l"/>
                <a:tab pos="1186815" algn="l"/>
              </a:tabLst>
            </a:pPr>
            <a:r>
              <a:rPr sz="3100" spc="-5" dirty="0">
                <a:latin typeface="Tw Cen MT"/>
                <a:cs typeface="Tw Cen MT"/>
              </a:rPr>
              <a:t>Sedimentation</a:t>
            </a:r>
            <a:r>
              <a:rPr sz="3100" spc="-45" dirty="0">
                <a:latin typeface="Tw Cen MT"/>
                <a:cs typeface="Tw Cen MT"/>
              </a:rPr>
              <a:t> </a:t>
            </a:r>
            <a:r>
              <a:rPr sz="3100" dirty="0">
                <a:latin typeface="Tw Cen MT"/>
                <a:cs typeface="Tw Cen MT"/>
              </a:rPr>
              <a:t>risk</a:t>
            </a:r>
            <a:endParaRPr sz="3100">
              <a:latin typeface="Tw Cen MT"/>
              <a:cs typeface="Tw Cen MT"/>
            </a:endParaRPr>
          </a:p>
          <a:p>
            <a:pPr marL="1186180" indent="-342900">
              <a:lnSpc>
                <a:spcPct val="100000"/>
              </a:lnSpc>
              <a:spcBef>
                <a:spcPts val="1664"/>
              </a:spcBef>
              <a:buChar char="•"/>
              <a:tabLst>
                <a:tab pos="1186180" algn="l"/>
                <a:tab pos="1186815" algn="l"/>
              </a:tabLst>
            </a:pPr>
            <a:r>
              <a:rPr sz="3100" spc="-5" dirty="0">
                <a:latin typeface="Tw Cen MT"/>
                <a:cs typeface="Tw Cen MT"/>
              </a:rPr>
              <a:t>Frequently done in USA</a:t>
            </a:r>
            <a:endParaRPr sz="3100">
              <a:latin typeface="Tw Cen MT"/>
              <a:cs typeface="Tw Cen MT"/>
            </a:endParaRPr>
          </a:p>
          <a:p>
            <a:pPr marL="1186180" marR="5080" indent="-342900">
              <a:lnSpc>
                <a:spcPct val="110000"/>
              </a:lnSpc>
              <a:spcBef>
                <a:spcPts val="1295"/>
              </a:spcBef>
              <a:buChar char="•"/>
              <a:tabLst>
                <a:tab pos="1186180" algn="l"/>
                <a:tab pos="1186815" algn="l"/>
              </a:tabLst>
            </a:pPr>
            <a:r>
              <a:rPr sz="3100" spc="-5" dirty="0">
                <a:latin typeface="Tw Cen MT"/>
                <a:cs typeface="Tw Cen MT"/>
              </a:rPr>
              <a:t>Due to nutrient </a:t>
            </a:r>
            <a:r>
              <a:rPr sz="3100" dirty="0">
                <a:latin typeface="Tw Cen MT"/>
                <a:cs typeface="Tw Cen MT"/>
              </a:rPr>
              <a:t>loss, </a:t>
            </a:r>
            <a:r>
              <a:rPr sz="3100" spc="-5" dirty="0">
                <a:latin typeface="Tw Cen MT"/>
                <a:cs typeface="Tw Cen MT"/>
              </a:rPr>
              <a:t>not suitable </a:t>
            </a:r>
            <a:r>
              <a:rPr sz="3100" dirty="0">
                <a:latin typeface="Tw Cen MT"/>
                <a:cs typeface="Tw Cen MT"/>
              </a:rPr>
              <a:t>in </a:t>
            </a:r>
            <a:r>
              <a:rPr sz="3100" spc="-5" dirty="0">
                <a:latin typeface="Tw Cen MT"/>
                <a:cs typeface="Tw Cen MT"/>
              </a:rPr>
              <a:t>countries  where rice is washed or where excess  cooking water </a:t>
            </a:r>
            <a:r>
              <a:rPr sz="3100" dirty="0">
                <a:latin typeface="Tw Cen MT"/>
                <a:cs typeface="Tw Cen MT"/>
              </a:rPr>
              <a:t>is</a:t>
            </a:r>
            <a:r>
              <a:rPr sz="3100" spc="-30" dirty="0">
                <a:latin typeface="Tw Cen MT"/>
                <a:cs typeface="Tw Cen MT"/>
              </a:rPr>
              <a:t> </a:t>
            </a:r>
            <a:r>
              <a:rPr sz="3100" spc="-5" dirty="0">
                <a:latin typeface="Tw Cen MT"/>
                <a:cs typeface="Tw Cen MT"/>
              </a:rPr>
              <a:t>discarded</a:t>
            </a:r>
            <a:endParaRPr sz="31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400" dirty="0">
                <a:latin typeface="Tw Cen MT"/>
                <a:cs typeface="Tw Cen MT"/>
              </a:rPr>
              <a:t>DSM</a:t>
            </a:r>
            <a:r>
              <a:rPr sz="1400" spc="-80" dirty="0">
                <a:latin typeface="Tw Cen MT"/>
                <a:cs typeface="Tw Cen MT"/>
              </a:rPr>
              <a:t> </a:t>
            </a:r>
            <a:r>
              <a:rPr sz="1400" spc="5" dirty="0">
                <a:latin typeface="Tw Cen MT"/>
                <a:cs typeface="Tw Cen MT"/>
              </a:rPr>
              <a:t>research</a:t>
            </a:r>
            <a:endParaRPr sz="1400">
              <a:latin typeface="Tw Cen MT"/>
              <a:cs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60140">
              <a:lnSpc>
                <a:spcPct val="100000"/>
              </a:lnSpc>
            </a:pPr>
            <a:r>
              <a:rPr sz="4000" spc="-5" dirty="0">
                <a:latin typeface="Tw Cen MT"/>
                <a:cs typeface="Tw Cen MT"/>
              </a:rPr>
              <a:t>C. </a:t>
            </a:r>
            <a:r>
              <a:rPr sz="4000" dirty="0">
                <a:latin typeface="Tw Cen MT"/>
                <a:cs typeface="Tw Cen MT"/>
              </a:rPr>
              <a:t>Beberapa</a:t>
            </a:r>
            <a:r>
              <a:rPr sz="4000" spc="-45" dirty="0">
                <a:latin typeface="Tw Cen MT"/>
                <a:cs typeface="Tw Cen MT"/>
              </a:rPr>
              <a:t> </a:t>
            </a:r>
            <a:r>
              <a:rPr sz="4000" dirty="0">
                <a:latin typeface="Tw Cen MT"/>
                <a:cs typeface="Tw Cen MT"/>
              </a:rPr>
              <a:t>Pilihan</a:t>
            </a:r>
            <a:endParaRPr sz="4000">
              <a:latin typeface="Tw Cen MT"/>
              <a:cs typeface="Tw Cen MT"/>
            </a:endParaRPr>
          </a:p>
          <a:p>
            <a:pPr marL="3299460">
              <a:lnSpc>
                <a:spcPct val="100000"/>
              </a:lnSpc>
            </a:pPr>
            <a:r>
              <a:rPr sz="4000" dirty="0">
                <a:latin typeface="Tw Cen MT"/>
                <a:cs typeface="Tw Cen MT"/>
              </a:rPr>
              <a:t>teknologi…(lanjutan)</a:t>
            </a:r>
            <a:endParaRPr sz="4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4519" y="4168775"/>
            <a:ext cx="4471035" cy="2212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Tw Cen MT"/>
                <a:cs typeface="Tw Cen MT"/>
              </a:rPr>
              <a:t>Native rice </a:t>
            </a:r>
            <a:r>
              <a:rPr sz="2400" dirty="0">
                <a:latin typeface="Tw Cen MT"/>
                <a:cs typeface="Tw Cen MT"/>
              </a:rPr>
              <a:t>variety </a:t>
            </a:r>
            <a:r>
              <a:rPr sz="2400" spc="-5" dirty="0">
                <a:latin typeface="Tw Cen MT"/>
                <a:cs typeface="Tw Cen MT"/>
              </a:rPr>
              <a:t>can </a:t>
            </a:r>
            <a:r>
              <a:rPr sz="2400" dirty="0">
                <a:latin typeface="Tw Cen MT"/>
                <a:cs typeface="Tw Cen MT"/>
              </a:rPr>
              <a:t>be</a:t>
            </a:r>
            <a:r>
              <a:rPr sz="2400" spc="-35" dirty="0">
                <a:latin typeface="Tw Cen MT"/>
                <a:cs typeface="Tw Cen MT"/>
              </a:rPr>
              <a:t> </a:t>
            </a:r>
            <a:r>
              <a:rPr sz="2400" spc="-5" dirty="0">
                <a:latin typeface="Tw Cen MT"/>
                <a:cs typeface="Tw Cen MT"/>
              </a:rPr>
              <a:t>coated</a:t>
            </a:r>
            <a:endParaRPr sz="2400">
              <a:latin typeface="Tw Cen MT"/>
              <a:cs typeface="Tw Cen MT"/>
            </a:endParaRPr>
          </a:p>
          <a:p>
            <a:pPr marL="355600" marR="5588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atin typeface="Tw Cen MT"/>
                <a:cs typeface="Tw Cen MT"/>
              </a:rPr>
              <a:t>Either broken or whole grains</a:t>
            </a:r>
            <a:r>
              <a:rPr sz="2400" spc="-135" dirty="0">
                <a:latin typeface="Tw Cen MT"/>
                <a:cs typeface="Tw Cen MT"/>
              </a:rPr>
              <a:t> </a:t>
            </a:r>
            <a:r>
              <a:rPr sz="2400" dirty="0">
                <a:latin typeface="Tw Cen MT"/>
                <a:cs typeface="Tw Cen MT"/>
              </a:rPr>
              <a:t>can  be</a:t>
            </a:r>
            <a:r>
              <a:rPr sz="2400" spc="-105" dirty="0">
                <a:latin typeface="Tw Cen MT"/>
                <a:cs typeface="Tw Cen MT"/>
              </a:rPr>
              <a:t> </a:t>
            </a:r>
            <a:r>
              <a:rPr sz="2400" dirty="0">
                <a:latin typeface="Tw Cen MT"/>
                <a:cs typeface="Tw Cen MT"/>
              </a:rPr>
              <a:t>coated</a:t>
            </a:r>
            <a:endParaRPr sz="2400">
              <a:latin typeface="Tw Cen MT"/>
              <a:cs typeface="Tw Cen MT"/>
            </a:endParaRPr>
          </a:p>
          <a:p>
            <a:pPr marL="355600" marR="433705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atin typeface="Tw Cen MT"/>
                <a:cs typeface="Tw Cen MT"/>
              </a:rPr>
              <a:t>Nutrients </a:t>
            </a:r>
            <a:r>
              <a:rPr sz="2400" spc="-5" dirty="0">
                <a:latin typeface="Tw Cen MT"/>
                <a:cs typeface="Tw Cen MT"/>
              </a:rPr>
              <a:t>disperse in </a:t>
            </a:r>
            <a:r>
              <a:rPr sz="2400" dirty="0">
                <a:latin typeface="Tw Cen MT"/>
                <a:cs typeface="Tw Cen MT"/>
              </a:rPr>
              <a:t>rice upon  cooking; </a:t>
            </a:r>
            <a:r>
              <a:rPr sz="2400" spc="-5" dirty="0">
                <a:latin typeface="Tw Cen MT"/>
                <a:cs typeface="Tw Cen MT"/>
              </a:rPr>
              <a:t>allows higher  </a:t>
            </a:r>
            <a:r>
              <a:rPr sz="2400" dirty="0">
                <a:latin typeface="Tw Cen MT"/>
                <a:cs typeface="Tw Cen MT"/>
              </a:rPr>
              <a:t>concentration of </a:t>
            </a:r>
            <a:r>
              <a:rPr sz="2400" spc="-5" dirty="0">
                <a:latin typeface="Tw Cen MT"/>
                <a:cs typeface="Tw Cen MT"/>
              </a:rPr>
              <a:t>nutrients in</a:t>
            </a:r>
            <a:r>
              <a:rPr sz="2400" spc="-80" dirty="0">
                <a:latin typeface="Tw Cen MT"/>
                <a:cs typeface="Tw Cen MT"/>
              </a:rPr>
              <a:t> </a:t>
            </a:r>
            <a:r>
              <a:rPr sz="2400" dirty="0">
                <a:latin typeface="Tw Cen MT"/>
                <a:cs typeface="Tw Cen MT"/>
              </a:rPr>
              <a:t>FK</a:t>
            </a:r>
            <a:endParaRPr sz="24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86400" y="1600200"/>
            <a:ext cx="3419855" cy="26197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570982" y="4256404"/>
            <a:ext cx="3209290" cy="655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400" dirty="0">
                <a:latin typeface="Tw Cen MT"/>
                <a:cs typeface="Tw Cen MT"/>
              </a:rPr>
              <a:t>Examples of fortified rice made </a:t>
            </a:r>
            <a:r>
              <a:rPr sz="1400" spc="-35" dirty="0">
                <a:latin typeface="Tw Cen MT"/>
                <a:cs typeface="Tw Cen MT"/>
              </a:rPr>
              <a:t>by </a:t>
            </a:r>
            <a:r>
              <a:rPr sz="1400" dirty="0">
                <a:latin typeface="Tw Cen MT"/>
                <a:cs typeface="Tw Cen MT"/>
              </a:rPr>
              <a:t>blending  coated kernels with non-fortified </a:t>
            </a:r>
            <a:r>
              <a:rPr sz="1400" spc="-5" dirty="0">
                <a:latin typeface="Tw Cen MT"/>
                <a:cs typeface="Tw Cen MT"/>
              </a:rPr>
              <a:t>rice.</a:t>
            </a:r>
            <a:r>
              <a:rPr sz="1400" spc="-165" dirty="0">
                <a:latin typeface="Tw Cen MT"/>
                <a:cs typeface="Tw Cen MT"/>
              </a:rPr>
              <a:t> </a:t>
            </a:r>
            <a:r>
              <a:rPr sz="1400" spc="-5" dirty="0">
                <a:latin typeface="Tw Cen MT"/>
                <a:cs typeface="Tw Cen MT"/>
              </a:rPr>
              <a:t>Wright  Group</a:t>
            </a:r>
            <a:r>
              <a:rPr sz="1400" spc="-95" dirty="0">
                <a:latin typeface="Tw Cen MT"/>
                <a:cs typeface="Tw Cen MT"/>
              </a:rPr>
              <a:t> </a:t>
            </a:r>
            <a:r>
              <a:rPr sz="1400" spc="-5" dirty="0">
                <a:latin typeface="Tw Cen MT"/>
                <a:cs typeface="Tw Cen MT"/>
              </a:rPr>
              <a:t>photo.</a:t>
            </a:r>
            <a:endParaRPr sz="1400">
              <a:latin typeface="Tw Cen MT"/>
              <a:cs typeface="Tw Cen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8739" y="6590283"/>
            <a:ext cx="2392045" cy="2292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5" dirty="0">
                <a:latin typeface="Tw Cen MT"/>
                <a:cs typeface="Tw Cen MT"/>
              </a:rPr>
              <a:t>DSM </a:t>
            </a:r>
            <a:r>
              <a:rPr sz="1400" dirty="0">
                <a:latin typeface="Tw Cen MT"/>
                <a:cs typeface="Tw Cen MT"/>
              </a:rPr>
              <a:t>and </a:t>
            </a:r>
            <a:r>
              <a:rPr sz="1400" spc="-5" dirty="0">
                <a:latin typeface="Tw Cen MT"/>
                <a:cs typeface="Tw Cen MT"/>
              </a:rPr>
              <a:t>Wright Group</a:t>
            </a:r>
            <a:r>
              <a:rPr sz="1400" spc="-114" dirty="0">
                <a:latin typeface="Tw Cen MT"/>
                <a:cs typeface="Tw Cen MT"/>
              </a:rPr>
              <a:t> </a:t>
            </a:r>
            <a:r>
              <a:rPr sz="1400" spc="5" dirty="0">
                <a:latin typeface="Tw Cen MT"/>
                <a:cs typeface="Tw Cen MT"/>
              </a:rPr>
              <a:t>research</a:t>
            </a:r>
            <a:endParaRPr sz="1400">
              <a:latin typeface="Tw Cen MT"/>
              <a:cs typeface="Tw Cen MT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935">
              <a:lnSpc>
                <a:spcPct val="100000"/>
              </a:lnSpc>
            </a:pPr>
            <a:r>
              <a:rPr spc="-10" dirty="0"/>
              <a:t>Coating</a:t>
            </a:r>
          </a:p>
          <a:p>
            <a:pPr marL="355600" marR="5080" indent="-342900">
              <a:lnSpc>
                <a:spcPct val="100000"/>
              </a:lnSpc>
              <a:spcBef>
                <a:spcPts val="3145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b="0" dirty="0">
                <a:latin typeface="Tw Cen MT"/>
                <a:cs typeface="Tw Cen MT"/>
              </a:rPr>
              <a:t>Nutrients are </a:t>
            </a:r>
            <a:r>
              <a:rPr sz="2400" b="0" spc="-5" dirty="0">
                <a:latin typeface="Tw Cen MT"/>
                <a:cs typeface="Tw Cen MT"/>
              </a:rPr>
              <a:t>added in</a:t>
            </a:r>
            <a:r>
              <a:rPr sz="2400" b="0" spc="-55" dirty="0">
                <a:latin typeface="Tw Cen MT"/>
                <a:cs typeface="Tw Cen MT"/>
              </a:rPr>
              <a:t> </a:t>
            </a:r>
            <a:r>
              <a:rPr sz="2400" b="0" spc="-5" dirty="0">
                <a:latin typeface="Tw Cen MT"/>
                <a:cs typeface="Tw Cen MT"/>
              </a:rPr>
              <a:t>coating  layer </a:t>
            </a:r>
            <a:r>
              <a:rPr sz="2400" b="0" dirty="0">
                <a:latin typeface="Tw Cen MT"/>
                <a:cs typeface="Tw Cen MT"/>
              </a:rPr>
              <a:t>on the </a:t>
            </a:r>
            <a:r>
              <a:rPr sz="2400" b="0" spc="-5" dirty="0">
                <a:latin typeface="Tw Cen MT"/>
                <a:cs typeface="Tw Cen MT"/>
              </a:rPr>
              <a:t>rice</a:t>
            </a:r>
            <a:r>
              <a:rPr sz="2400" b="0" spc="-80" dirty="0">
                <a:latin typeface="Tw Cen MT"/>
                <a:cs typeface="Tw Cen MT"/>
              </a:rPr>
              <a:t> </a:t>
            </a:r>
            <a:r>
              <a:rPr sz="2400" b="0" dirty="0">
                <a:latin typeface="Tw Cen MT"/>
                <a:cs typeface="Tw Cen MT"/>
              </a:rPr>
              <a:t>surface</a:t>
            </a:r>
            <a:endParaRPr sz="2400">
              <a:latin typeface="Tw Cen MT"/>
              <a:cs typeface="Tw Cen MT"/>
            </a:endParaRPr>
          </a:p>
          <a:p>
            <a:pPr marL="812800" marR="321945" lvl="1" indent="-342900">
              <a:lnSpc>
                <a:spcPct val="100000"/>
              </a:lnSpc>
              <a:spcBef>
                <a:spcPts val="15"/>
              </a:spcBef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latin typeface="Tw Cen MT"/>
                <a:cs typeface="Tw Cen MT"/>
              </a:rPr>
              <a:t>Several coating</a:t>
            </a:r>
            <a:r>
              <a:rPr sz="2000" spc="-114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technologies;  different performance of</a:t>
            </a:r>
            <a:r>
              <a:rPr sz="2000" spc="-17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FK</a:t>
            </a:r>
            <a:endParaRPr sz="2000">
              <a:latin typeface="Tw Cen MT"/>
              <a:cs typeface="Tw Cen MT"/>
            </a:endParaRPr>
          </a:p>
          <a:p>
            <a:pPr marL="812800" lvl="1" indent="-342900">
              <a:lnSpc>
                <a:spcPct val="100000"/>
              </a:lnSpc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latin typeface="Tw Cen MT"/>
                <a:cs typeface="Tw Cen MT"/>
              </a:rPr>
              <a:t>Some </a:t>
            </a:r>
            <a:r>
              <a:rPr sz="2000" spc="-5" dirty="0">
                <a:latin typeface="Tw Cen MT"/>
                <a:cs typeface="Tw Cen MT"/>
              </a:rPr>
              <a:t>rinse-resistant; </a:t>
            </a:r>
            <a:r>
              <a:rPr sz="2000" dirty="0">
                <a:latin typeface="Tw Cen MT"/>
                <a:cs typeface="Tw Cen MT"/>
              </a:rPr>
              <a:t>some</a:t>
            </a:r>
            <a:r>
              <a:rPr sz="2000" spc="-9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not</a:t>
            </a:r>
            <a:endParaRPr sz="2000">
              <a:latin typeface="Tw Cen MT"/>
              <a:cs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88740">
              <a:lnSpc>
                <a:spcPct val="100000"/>
              </a:lnSpc>
            </a:pPr>
            <a:r>
              <a:rPr sz="4000" spc="-5" dirty="0">
                <a:latin typeface="Tw Cen MT"/>
                <a:cs typeface="Tw Cen MT"/>
              </a:rPr>
              <a:t>C. </a:t>
            </a:r>
            <a:r>
              <a:rPr sz="4000" dirty="0">
                <a:latin typeface="Tw Cen MT"/>
                <a:cs typeface="Tw Cen MT"/>
              </a:rPr>
              <a:t>Beberapa</a:t>
            </a:r>
            <a:r>
              <a:rPr sz="4000" spc="-45" dirty="0">
                <a:latin typeface="Tw Cen MT"/>
                <a:cs typeface="Tw Cen MT"/>
              </a:rPr>
              <a:t> </a:t>
            </a:r>
            <a:r>
              <a:rPr sz="4000" dirty="0">
                <a:latin typeface="Tw Cen MT"/>
                <a:cs typeface="Tw Cen MT"/>
              </a:rPr>
              <a:t>Pilihan</a:t>
            </a:r>
            <a:endParaRPr sz="4000">
              <a:latin typeface="Tw Cen MT"/>
              <a:cs typeface="Tw Cen MT"/>
            </a:endParaRPr>
          </a:p>
          <a:p>
            <a:pPr marL="3437890">
              <a:lnSpc>
                <a:spcPct val="100000"/>
              </a:lnSpc>
            </a:pPr>
            <a:r>
              <a:rPr sz="4000" spc="-10" dirty="0">
                <a:latin typeface="Tw Cen MT"/>
                <a:cs typeface="Tw Cen MT"/>
              </a:rPr>
              <a:t>Teknologi…(lanjutan)</a:t>
            </a:r>
            <a:endParaRPr sz="4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39" y="6513779"/>
            <a:ext cx="1017269" cy="2292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Tw Cen MT"/>
                <a:cs typeface="Tw Cen MT"/>
              </a:rPr>
              <a:t>DSM</a:t>
            </a:r>
            <a:r>
              <a:rPr sz="1400" spc="-80" dirty="0">
                <a:latin typeface="Tw Cen MT"/>
                <a:cs typeface="Tw Cen MT"/>
              </a:rPr>
              <a:t> </a:t>
            </a:r>
            <a:r>
              <a:rPr sz="1400" spc="5" dirty="0">
                <a:latin typeface="Tw Cen MT"/>
                <a:cs typeface="Tw Cen MT"/>
              </a:rPr>
              <a:t>research</a:t>
            </a:r>
            <a:endParaRPr sz="14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718183"/>
            <a:ext cx="7966709" cy="4134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7005">
              <a:lnSpc>
                <a:spcPct val="100000"/>
              </a:lnSpc>
            </a:pPr>
            <a:r>
              <a:rPr sz="3600" b="1" dirty="0">
                <a:latin typeface="Calibri"/>
                <a:cs typeface="Calibri"/>
              </a:rPr>
              <a:t>Extrusion</a:t>
            </a:r>
            <a:endParaRPr sz="36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spcBef>
                <a:spcPts val="255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2800" spc="-25" dirty="0">
                <a:latin typeface="Tw Cen MT"/>
                <a:cs typeface="Tw Cen MT"/>
              </a:rPr>
              <a:t>Broken </a:t>
            </a:r>
            <a:r>
              <a:rPr sz="2800" spc="-5" dirty="0">
                <a:latin typeface="Tw Cen MT"/>
                <a:cs typeface="Tw Cen MT"/>
              </a:rPr>
              <a:t>rice grains can </a:t>
            </a:r>
            <a:r>
              <a:rPr sz="2800" dirty="0">
                <a:latin typeface="Tw Cen MT"/>
                <a:cs typeface="Tw Cen MT"/>
              </a:rPr>
              <a:t>be used </a:t>
            </a:r>
            <a:r>
              <a:rPr sz="2800" spc="-5" dirty="0">
                <a:latin typeface="Tw Cen MT"/>
                <a:cs typeface="Tw Cen MT"/>
              </a:rPr>
              <a:t>as </a:t>
            </a:r>
            <a:r>
              <a:rPr sz="2800" spc="5" dirty="0">
                <a:latin typeface="Tw Cen MT"/>
                <a:cs typeface="Tw Cen MT"/>
              </a:rPr>
              <a:t>starting</a:t>
            </a:r>
            <a:r>
              <a:rPr sz="2800" spc="95" dirty="0">
                <a:latin typeface="Tw Cen MT"/>
                <a:cs typeface="Tw Cen MT"/>
              </a:rPr>
              <a:t> </a:t>
            </a:r>
            <a:r>
              <a:rPr sz="2800" spc="-5" dirty="0">
                <a:latin typeface="Tw Cen MT"/>
                <a:cs typeface="Tw Cen MT"/>
              </a:rPr>
              <a:t>material</a:t>
            </a:r>
            <a:endParaRPr sz="2800">
              <a:latin typeface="Tw Cen MT"/>
              <a:cs typeface="Tw Cen MT"/>
            </a:endParaRPr>
          </a:p>
          <a:p>
            <a:pPr marL="527685" indent="-514984">
              <a:lnSpc>
                <a:spcPct val="100000"/>
              </a:lnSpc>
              <a:spcBef>
                <a:spcPts val="67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2800" spc="-5" dirty="0">
                <a:latin typeface="Tw Cen MT"/>
                <a:cs typeface="Tw Cen MT"/>
              </a:rPr>
              <a:t>Micronutrients are equally distributed </a:t>
            </a:r>
            <a:r>
              <a:rPr sz="2800" spc="-10" dirty="0">
                <a:latin typeface="Tw Cen MT"/>
                <a:cs typeface="Tw Cen MT"/>
              </a:rPr>
              <a:t>inside</a:t>
            </a:r>
            <a:r>
              <a:rPr sz="2800" spc="95" dirty="0">
                <a:latin typeface="Tw Cen MT"/>
                <a:cs typeface="Tw Cen MT"/>
              </a:rPr>
              <a:t> </a:t>
            </a:r>
            <a:r>
              <a:rPr sz="2800" spc="-5" dirty="0">
                <a:latin typeface="Tw Cen MT"/>
                <a:cs typeface="Tw Cen MT"/>
              </a:rPr>
              <a:t>the</a:t>
            </a:r>
            <a:endParaRPr sz="2800">
              <a:latin typeface="Tw Cen MT"/>
              <a:cs typeface="Tw Cen MT"/>
            </a:endParaRPr>
          </a:p>
          <a:p>
            <a:pPr marL="527685">
              <a:lnSpc>
                <a:spcPct val="100000"/>
              </a:lnSpc>
            </a:pPr>
            <a:r>
              <a:rPr sz="2800" dirty="0">
                <a:latin typeface="Tw Cen MT"/>
                <a:cs typeface="Tw Cen MT"/>
              </a:rPr>
              <a:t>fortified</a:t>
            </a:r>
            <a:r>
              <a:rPr sz="2800" spc="-60" dirty="0">
                <a:latin typeface="Tw Cen MT"/>
                <a:cs typeface="Tw Cen MT"/>
              </a:rPr>
              <a:t> </a:t>
            </a:r>
            <a:r>
              <a:rPr sz="2800" spc="-5" dirty="0">
                <a:latin typeface="Tw Cen MT"/>
                <a:cs typeface="Tw Cen MT"/>
              </a:rPr>
              <a:t>kernel</a:t>
            </a:r>
            <a:endParaRPr sz="2800">
              <a:latin typeface="Tw Cen MT"/>
              <a:cs typeface="Tw Cen MT"/>
            </a:endParaRPr>
          </a:p>
          <a:p>
            <a:pPr marL="527685" marR="137795" indent="-514984">
              <a:lnSpc>
                <a:spcPct val="100000"/>
              </a:lnSpc>
              <a:spcBef>
                <a:spcPts val="670"/>
              </a:spcBef>
              <a:buAutoNum type="arabicPeriod" startAt="3"/>
              <a:tabLst>
                <a:tab pos="527685" algn="l"/>
                <a:tab pos="528320" algn="l"/>
              </a:tabLst>
            </a:pPr>
            <a:r>
              <a:rPr sz="2800" spc="-5" dirty="0">
                <a:latin typeface="Tw Cen MT"/>
                <a:cs typeface="Tw Cen MT"/>
              </a:rPr>
              <a:t>Only </a:t>
            </a:r>
            <a:r>
              <a:rPr sz="2800" spc="-25" dirty="0">
                <a:latin typeface="Tw Cen MT"/>
                <a:cs typeface="Tw Cen MT"/>
              </a:rPr>
              <a:t>few </a:t>
            </a:r>
            <a:r>
              <a:rPr sz="2800" spc="5" dirty="0">
                <a:latin typeface="Tw Cen MT"/>
                <a:cs typeface="Tw Cen MT"/>
              </a:rPr>
              <a:t>particles </a:t>
            </a:r>
            <a:r>
              <a:rPr sz="2800" dirty="0">
                <a:latin typeface="Tw Cen MT"/>
                <a:cs typeface="Tw Cen MT"/>
              </a:rPr>
              <a:t>are on </a:t>
            </a:r>
            <a:r>
              <a:rPr sz="2800" spc="-5" dirty="0">
                <a:latin typeface="Tw Cen MT"/>
                <a:cs typeface="Tw Cen MT"/>
              </a:rPr>
              <a:t>the </a:t>
            </a:r>
            <a:r>
              <a:rPr sz="2800" spc="-15" dirty="0">
                <a:latin typeface="Tw Cen MT"/>
                <a:cs typeface="Tw Cen MT"/>
              </a:rPr>
              <a:t>surface, </a:t>
            </a:r>
            <a:r>
              <a:rPr sz="2800" spc="-5" dirty="0">
                <a:latin typeface="Tw Cen MT"/>
                <a:cs typeface="Tw Cen MT"/>
              </a:rPr>
              <a:t>thus reducing  </a:t>
            </a:r>
            <a:r>
              <a:rPr sz="2800" spc="-15" dirty="0">
                <a:latin typeface="Tw Cen MT"/>
                <a:cs typeface="Tw Cen MT"/>
              </a:rPr>
              <a:t>exposure </a:t>
            </a:r>
            <a:r>
              <a:rPr sz="2800" spc="-5" dirty="0">
                <a:latin typeface="Tw Cen MT"/>
                <a:cs typeface="Tw Cen MT"/>
              </a:rPr>
              <a:t>to </a:t>
            </a:r>
            <a:r>
              <a:rPr sz="2800" spc="-10" dirty="0">
                <a:latin typeface="Tw Cen MT"/>
                <a:cs typeface="Tw Cen MT"/>
              </a:rPr>
              <a:t>environment </a:t>
            </a:r>
            <a:r>
              <a:rPr sz="2800" spc="-5" dirty="0">
                <a:latin typeface="Tw Cen MT"/>
                <a:cs typeface="Tw Cen MT"/>
              </a:rPr>
              <a:t>and nutrient</a:t>
            </a:r>
            <a:r>
              <a:rPr sz="2800" spc="100" dirty="0">
                <a:latin typeface="Tw Cen MT"/>
                <a:cs typeface="Tw Cen MT"/>
              </a:rPr>
              <a:t> </a:t>
            </a:r>
            <a:r>
              <a:rPr sz="2800" spc="-5" dirty="0">
                <a:latin typeface="Tw Cen MT"/>
                <a:cs typeface="Tw Cen MT"/>
              </a:rPr>
              <a:t>degradation</a:t>
            </a:r>
            <a:endParaRPr sz="2800">
              <a:latin typeface="Tw Cen MT"/>
              <a:cs typeface="Tw Cen MT"/>
            </a:endParaRPr>
          </a:p>
          <a:p>
            <a:pPr marL="527685" indent="-514984">
              <a:lnSpc>
                <a:spcPct val="100000"/>
              </a:lnSpc>
              <a:spcBef>
                <a:spcPts val="675"/>
              </a:spcBef>
              <a:buAutoNum type="arabicPeriod" startAt="3"/>
              <a:tabLst>
                <a:tab pos="527685" algn="l"/>
                <a:tab pos="528320" algn="l"/>
              </a:tabLst>
            </a:pPr>
            <a:r>
              <a:rPr sz="2800" dirty="0">
                <a:latin typeface="Tw Cen MT"/>
                <a:cs typeface="Tw Cen MT"/>
              </a:rPr>
              <a:t>Color </a:t>
            </a:r>
            <a:r>
              <a:rPr sz="2800" spc="-5" dirty="0">
                <a:latin typeface="Tw Cen MT"/>
                <a:cs typeface="Tw Cen MT"/>
              </a:rPr>
              <a:t>impact </a:t>
            </a:r>
            <a:r>
              <a:rPr sz="2800" spc="-15" dirty="0">
                <a:latin typeface="Tw Cen MT"/>
                <a:cs typeface="Tw Cen MT"/>
              </a:rPr>
              <a:t>from </a:t>
            </a:r>
            <a:r>
              <a:rPr sz="2800" spc="-10" dirty="0">
                <a:latin typeface="Tw Cen MT"/>
                <a:cs typeface="Tw Cen MT"/>
              </a:rPr>
              <a:t>micronutrients </a:t>
            </a:r>
            <a:r>
              <a:rPr sz="2800" dirty="0">
                <a:latin typeface="Tw Cen MT"/>
                <a:cs typeface="Tw Cen MT"/>
              </a:rPr>
              <a:t>depends on</a:t>
            </a:r>
            <a:r>
              <a:rPr sz="2800" spc="65" dirty="0">
                <a:latin typeface="Tw Cen MT"/>
                <a:cs typeface="Tw Cen MT"/>
              </a:rPr>
              <a:t> </a:t>
            </a:r>
            <a:r>
              <a:rPr sz="2800" spc="-5" dirty="0">
                <a:latin typeface="Tw Cen MT"/>
                <a:cs typeface="Tw Cen MT"/>
              </a:rPr>
              <a:t>nutrient</a:t>
            </a:r>
            <a:endParaRPr sz="2800">
              <a:latin typeface="Tw Cen MT"/>
              <a:cs typeface="Tw Cen MT"/>
            </a:endParaRPr>
          </a:p>
          <a:p>
            <a:pPr marL="527685">
              <a:lnSpc>
                <a:spcPct val="100000"/>
              </a:lnSpc>
            </a:pPr>
            <a:r>
              <a:rPr sz="2800" dirty="0">
                <a:latin typeface="Tw Cen MT"/>
                <a:cs typeface="Tw Cen MT"/>
              </a:rPr>
              <a:t>formulation</a:t>
            </a:r>
            <a:endParaRPr sz="2800">
              <a:latin typeface="Tw Cen MT"/>
              <a:cs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2288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dirty="0">
                <a:latin typeface="Tw Cen MT"/>
                <a:cs typeface="Tw Cen MT"/>
              </a:rPr>
              <a:t>Extrusion</a:t>
            </a:r>
            <a:r>
              <a:rPr sz="4400" spc="-80" dirty="0">
                <a:latin typeface="Tw Cen MT"/>
                <a:cs typeface="Tw Cen MT"/>
              </a:rPr>
              <a:t> </a:t>
            </a:r>
            <a:r>
              <a:rPr sz="4400" dirty="0">
                <a:latin typeface="Tw Cen MT"/>
                <a:cs typeface="Tw Cen MT"/>
              </a:rPr>
              <a:t>technologies</a:t>
            </a:r>
            <a:endParaRPr sz="44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248409"/>
            <a:ext cx="7703820" cy="2780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400" spc="-20" dirty="0">
                <a:latin typeface="Tw Cen MT"/>
                <a:cs typeface="Tw Cen MT"/>
              </a:rPr>
              <a:t>Temperature </a:t>
            </a:r>
            <a:r>
              <a:rPr sz="2400" dirty="0">
                <a:latin typeface="Tw Cen MT"/>
                <a:cs typeface="Tw Cen MT"/>
              </a:rPr>
              <a:t>influences </a:t>
            </a:r>
            <a:r>
              <a:rPr sz="2400" spc="-5" dirty="0">
                <a:latin typeface="Tw Cen MT"/>
                <a:cs typeface="Tw Cen MT"/>
              </a:rPr>
              <a:t>appearance </a:t>
            </a:r>
            <a:r>
              <a:rPr sz="2400" dirty="0">
                <a:latin typeface="Tw Cen MT"/>
                <a:cs typeface="Tw Cen MT"/>
              </a:rPr>
              <a:t>and cooking characteristics  of final fortified</a:t>
            </a:r>
            <a:r>
              <a:rPr sz="2400" spc="-50" dirty="0">
                <a:latin typeface="Tw Cen MT"/>
                <a:cs typeface="Tw Cen MT"/>
              </a:rPr>
              <a:t> </a:t>
            </a:r>
            <a:r>
              <a:rPr sz="2400" dirty="0">
                <a:latin typeface="Tw Cen MT"/>
                <a:cs typeface="Tw Cen MT"/>
              </a:rPr>
              <a:t>kernels</a:t>
            </a:r>
            <a:endParaRPr sz="2400">
              <a:latin typeface="Tw Cen MT"/>
              <a:cs typeface="Tw Cen MT"/>
            </a:endParaRPr>
          </a:p>
          <a:p>
            <a:pPr marL="756285" indent="-286385">
              <a:lnSpc>
                <a:spcPct val="100000"/>
              </a:lnSpc>
              <a:spcBef>
                <a:spcPts val="575"/>
              </a:spcBef>
              <a:buFont typeface="Arial"/>
              <a:buChar char="–"/>
              <a:tabLst>
                <a:tab pos="756920" algn="l"/>
              </a:tabLst>
            </a:pPr>
            <a:r>
              <a:rPr sz="2400" dirty="0">
                <a:latin typeface="Tw Cen MT"/>
                <a:cs typeface="Tw Cen MT"/>
              </a:rPr>
              <a:t>Cold </a:t>
            </a:r>
            <a:r>
              <a:rPr sz="2400" spc="-5" dirty="0">
                <a:latin typeface="Tw Cen MT"/>
                <a:cs typeface="Tw Cen MT"/>
              </a:rPr>
              <a:t>extrusion </a:t>
            </a:r>
            <a:r>
              <a:rPr sz="2400" dirty="0">
                <a:latin typeface="Tw Cen MT"/>
                <a:cs typeface="Tw Cen MT"/>
              </a:rPr>
              <a:t>uses a </a:t>
            </a:r>
            <a:r>
              <a:rPr sz="2400" spc="-5" dirty="0">
                <a:latin typeface="Tw Cen MT"/>
                <a:cs typeface="Tw Cen MT"/>
              </a:rPr>
              <a:t>pasta </a:t>
            </a:r>
            <a:r>
              <a:rPr sz="2400" dirty="0">
                <a:latin typeface="Tw Cen MT"/>
                <a:cs typeface="Tw Cen MT"/>
              </a:rPr>
              <a:t>press at 30 –</a:t>
            </a:r>
            <a:r>
              <a:rPr sz="2400" spc="-90" dirty="0">
                <a:latin typeface="Tw Cen MT"/>
                <a:cs typeface="Tw Cen MT"/>
              </a:rPr>
              <a:t> </a:t>
            </a:r>
            <a:r>
              <a:rPr sz="2400" spc="-5" dirty="0">
                <a:latin typeface="Tw Cen MT"/>
                <a:cs typeface="Tw Cen MT"/>
              </a:rPr>
              <a:t>50°C</a:t>
            </a:r>
            <a:endParaRPr sz="2400">
              <a:latin typeface="Tw Cen MT"/>
              <a:cs typeface="Tw Cen MT"/>
            </a:endParaRPr>
          </a:p>
          <a:p>
            <a:pPr marL="756285" marR="156210" indent="-286385">
              <a:lnSpc>
                <a:spcPct val="100000"/>
              </a:lnSpc>
              <a:spcBef>
                <a:spcPts val="575"/>
              </a:spcBef>
              <a:buFont typeface="Arial"/>
              <a:buChar char="–"/>
              <a:tabLst>
                <a:tab pos="756920" algn="l"/>
              </a:tabLst>
            </a:pPr>
            <a:r>
              <a:rPr sz="2400" spc="-35" dirty="0">
                <a:latin typeface="Tw Cen MT"/>
                <a:cs typeface="Tw Cen MT"/>
              </a:rPr>
              <a:t>Warm </a:t>
            </a:r>
            <a:r>
              <a:rPr sz="2400" spc="-5" dirty="0">
                <a:latin typeface="Tw Cen MT"/>
                <a:cs typeface="Tw Cen MT"/>
              </a:rPr>
              <a:t>extrusion includes </a:t>
            </a:r>
            <a:r>
              <a:rPr sz="2400" dirty="0">
                <a:latin typeface="Tw Cen MT"/>
                <a:cs typeface="Tw Cen MT"/>
              </a:rPr>
              <a:t>a preconditioner and uses a  </a:t>
            </a:r>
            <a:r>
              <a:rPr sz="2400" spc="-5" dirty="0">
                <a:latin typeface="Tw Cen MT"/>
                <a:cs typeface="Tw Cen MT"/>
              </a:rPr>
              <a:t>pasta </a:t>
            </a:r>
            <a:r>
              <a:rPr sz="2400" dirty="0">
                <a:latin typeface="Tw Cen MT"/>
                <a:cs typeface="Tw Cen MT"/>
              </a:rPr>
              <a:t>press or </a:t>
            </a:r>
            <a:r>
              <a:rPr sz="2400" spc="-5" dirty="0">
                <a:latin typeface="Tw Cen MT"/>
                <a:cs typeface="Tw Cen MT"/>
              </a:rPr>
              <a:t>extruder </a:t>
            </a:r>
            <a:r>
              <a:rPr sz="2400" dirty="0">
                <a:latin typeface="Tw Cen MT"/>
                <a:cs typeface="Tw Cen MT"/>
              </a:rPr>
              <a:t>(single or double) at 60 –</a:t>
            </a:r>
            <a:r>
              <a:rPr sz="2400" spc="-65" dirty="0">
                <a:latin typeface="Tw Cen MT"/>
                <a:cs typeface="Tw Cen MT"/>
              </a:rPr>
              <a:t> </a:t>
            </a:r>
            <a:r>
              <a:rPr sz="2400" spc="-5" dirty="0">
                <a:latin typeface="Tw Cen MT"/>
                <a:cs typeface="Tw Cen MT"/>
              </a:rPr>
              <a:t>80°C</a:t>
            </a:r>
            <a:endParaRPr sz="2400">
              <a:latin typeface="Tw Cen MT"/>
              <a:cs typeface="Tw Cen MT"/>
            </a:endParaRPr>
          </a:p>
          <a:p>
            <a:pPr marL="756285" marR="875665" indent="-286385">
              <a:lnSpc>
                <a:spcPct val="100000"/>
              </a:lnSpc>
              <a:spcBef>
                <a:spcPts val="575"/>
              </a:spcBef>
              <a:buFont typeface="Arial"/>
              <a:buChar char="–"/>
              <a:tabLst>
                <a:tab pos="756920" algn="l"/>
              </a:tabLst>
            </a:pPr>
            <a:r>
              <a:rPr sz="2400" dirty="0">
                <a:latin typeface="Tw Cen MT"/>
                <a:cs typeface="Tw Cen MT"/>
              </a:rPr>
              <a:t>Hot </a:t>
            </a:r>
            <a:r>
              <a:rPr sz="2400" spc="-5" dirty="0">
                <a:latin typeface="Tw Cen MT"/>
                <a:cs typeface="Tw Cen MT"/>
              </a:rPr>
              <a:t>extrusion includes </a:t>
            </a:r>
            <a:r>
              <a:rPr sz="2400" dirty="0">
                <a:latin typeface="Tw Cen MT"/>
                <a:cs typeface="Tw Cen MT"/>
              </a:rPr>
              <a:t>a </a:t>
            </a:r>
            <a:r>
              <a:rPr sz="2400" spc="-5" dirty="0">
                <a:latin typeface="Tw Cen MT"/>
                <a:cs typeface="Tw Cen MT"/>
              </a:rPr>
              <a:t>preconditioner </a:t>
            </a:r>
            <a:r>
              <a:rPr sz="2400" dirty="0">
                <a:latin typeface="Tw Cen MT"/>
                <a:cs typeface="Tw Cen MT"/>
              </a:rPr>
              <a:t>and uses a  </a:t>
            </a:r>
            <a:r>
              <a:rPr sz="2400" spc="-5" dirty="0">
                <a:latin typeface="Tw Cen MT"/>
                <a:cs typeface="Tw Cen MT"/>
              </a:rPr>
              <a:t>extruder </a:t>
            </a:r>
            <a:r>
              <a:rPr sz="2400" dirty="0">
                <a:latin typeface="Tw Cen MT"/>
                <a:cs typeface="Tw Cen MT"/>
              </a:rPr>
              <a:t>(single or double) at 80 –</a:t>
            </a:r>
            <a:r>
              <a:rPr sz="2400" spc="-90" dirty="0">
                <a:latin typeface="Tw Cen MT"/>
                <a:cs typeface="Tw Cen MT"/>
              </a:rPr>
              <a:t> </a:t>
            </a:r>
            <a:r>
              <a:rPr sz="2400" spc="-5" dirty="0">
                <a:latin typeface="Tw Cen MT"/>
                <a:cs typeface="Tw Cen MT"/>
              </a:rPr>
              <a:t>110°C</a:t>
            </a:r>
            <a:endParaRPr sz="24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819400" y="4190998"/>
            <a:ext cx="3886200" cy="2590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14573" y="4186236"/>
            <a:ext cx="3895725" cy="2600325"/>
          </a:xfrm>
          <a:custGeom>
            <a:avLst/>
            <a:gdLst/>
            <a:ahLst/>
            <a:cxnLst/>
            <a:rect l="l" t="t" r="r" b="b"/>
            <a:pathLst>
              <a:path w="3895725" h="2600325">
                <a:moveTo>
                  <a:pt x="0" y="2600324"/>
                </a:moveTo>
                <a:lnTo>
                  <a:pt x="3895725" y="2600324"/>
                </a:lnTo>
                <a:lnTo>
                  <a:pt x="3895725" y="0"/>
                </a:lnTo>
                <a:lnTo>
                  <a:pt x="0" y="0"/>
                </a:lnTo>
                <a:lnTo>
                  <a:pt x="0" y="2600324"/>
                </a:lnTo>
                <a:close/>
              </a:path>
            </a:pathLst>
          </a:custGeom>
          <a:ln w="952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6156248"/>
            <a:ext cx="2385695" cy="654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Tw Cen MT"/>
                <a:cs typeface="Tw Cen MT"/>
              </a:rPr>
              <a:t>DSM</a:t>
            </a:r>
            <a:r>
              <a:rPr sz="1400" spc="-80" dirty="0">
                <a:latin typeface="Tw Cen MT"/>
                <a:cs typeface="Tw Cen MT"/>
              </a:rPr>
              <a:t> </a:t>
            </a:r>
            <a:r>
              <a:rPr sz="1400" spc="5" dirty="0">
                <a:latin typeface="Tw Cen MT"/>
                <a:cs typeface="Tw Cen MT"/>
              </a:rPr>
              <a:t>research</a:t>
            </a:r>
            <a:endParaRPr sz="1400">
              <a:latin typeface="Tw Cen MT"/>
              <a:cs typeface="Tw Cen MT"/>
            </a:endParaRPr>
          </a:p>
          <a:p>
            <a:pPr marL="12700" marR="5080">
              <a:lnSpc>
                <a:spcPts val="1670"/>
              </a:lnSpc>
              <a:spcBef>
                <a:spcPts val="65"/>
              </a:spcBef>
            </a:pPr>
            <a:r>
              <a:rPr sz="1400" dirty="0">
                <a:latin typeface="Tw Cen MT"/>
                <a:cs typeface="Tw Cen MT"/>
              </a:rPr>
              <a:t>Photo: Bühler </a:t>
            </a:r>
            <a:r>
              <a:rPr sz="1400" spc="-5" dirty="0">
                <a:latin typeface="Tw Cen MT"/>
                <a:cs typeface="Tw Cen MT"/>
              </a:rPr>
              <a:t>Group </a:t>
            </a:r>
            <a:r>
              <a:rPr sz="1400" dirty="0">
                <a:latin typeface="Tw Cen MT"/>
                <a:cs typeface="Tw Cen MT"/>
              </a:rPr>
              <a:t>hot</a:t>
            </a:r>
            <a:r>
              <a:rPr sz="1400" spc="-145" dirty="0">
                <a:latin typeface="Tw Cen MT"/>
                <a:cs typeface="Tw Cen MT"/>
              </a:rPr>
              <a:t> </a:t>
            </a:r>
            <a:r>
              <a:rPr sz="1400" dirty="0">
                <a:latin typeface="Tw Cen MT"/>
                <a:cs typeface="Tw Cen MT"/>
              </a:rPr>
              <a:t>extrusion  equipment</a:t>
            </a:r>
            <a:endParaRPr sz="1400">
              <a:latin typeface="Tw Cen MT"/>
              <a:cs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2288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dirty="0">
                <a:latin typeface="Tw Cen MT"/>
                <a:cs typeface="Tw Cen MT"/>
              </a:rPr>
              <a:t>Basic </a:t>
            </a:r>
            <a:r>
              <a:rPr sz="4400" spc="-10" dirty="0">
                <a:latin typeface="Tw Cen MT"/>
                <a:cs typeface="Tw Cen MT"/>
              </a:rPr>
              <a:t>extrusion</a:t>
            </a:r>
            <a:r>
              <a:rPr sz="4400" spc="-114" dirty="0">
                <a:latin typeface="Tw Cen MT"/>
                <a:cs typeface="Tw Cen MT"/>
              </a:rPr>
              <a:t> </a:t>
            </a:r>
            <a:r>
              <a:rPr sz="4400" dirty="0">
                <a:latin typeface="Tw Cen MT"/>
                <a:cs typeface="Tw Cen MT"/>
              </a:rPr>
              <a:t>steps</a:t>
            </a:r>
            <a:endParaRPr sz="4400">
              <a:latin typeface="Tw Cen MT"/>
              <a:cs typeface="Tw Cen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1197610" cy="307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0810" algn="ctr">
              <a:lnSpc>
                <a:spcPts val="2060"/>
              </a:lnSpc>
            </a:pPr>
            <a:r>
              <a:rPr sz="1800" spc="-5" dirty="0">
                <a:latin typeface="Calibri"/>
                <a:cs typeface="Calibri"/>
              </a:rPr>
              <a:t>16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14400" y="1295463"/>
            <a:ext cx="3300476" cy="48733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419600" y="1295423"/>
            <a:ext cx="3645189" cy="4644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6400800"/>
            <a:ext cx="1197610" cy="307975"/>
          </a:xfrm>
          <a:custGeom>
            <a:avLst/>
            <a:gdLst/>
            <a:ahLst/>
            <a:cxnLst/>
            <a:rect l="l" t="t" r="r" b="b"/>
            <a:pathLst>
              <a:path w="1197610" h="307975">
                <a:moveTo>
                  <a:pt x="0" y="307771"/>
                </a:moveTo>
                <a:lnTo>
                  <a:pt x="1197571" y="307771"/>
                </a:lnTo>
                <a:lnTo>
                  <a:pt x="1197571" y="0"/>
                </a:lnTo>
                <a:lnTo>
                  <a:pt x="0" y="0"/>
                </a:lnTo>
                <a:lnTo>
                  <a:pt x="0" y="3077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6436055"/>
            <a:ext cx="102743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DSM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research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4516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spc="20" dirty="0">
                <a:solidFill>
                  <a:srgbClr val="49452A"/>
                </a:solidFill>
                <a:latin typeface="Tw Cen MT"/>
                <a:cs typeface="Tw Cen MT"/>
              </a:rPr>
              <a:t>Are </a:t>
            </a:r>
            <a:r>
              <a:rPr sz="3600" dirty="0">
                <a:solidFill>
                  <a:srgbClr val="49452A"/>
                </a:solidFill>
                <a:latin typeface="Tw Cen MT"/>
                <a:cs typeface="Tw Cen MT"/>
              </a:rPr>
              <a:t>the nutrients in </a:t>
            </a:r>
            <a:r>
              <a:rPr sz="3600" spc="15" dirty="0">
                <a:solidFill>
                  <a:srgbClr val="49452A"/>
                </a:solidFill>
                <a:latin typeface="Tw Cen MT"/>
                <a:cs typeface="Tw Cen MT"/>
              </a:rPr>
              <a:t>fortified </a:t>
            </a:r>
            <a:r>
              <a:rPr sz="3600" dirty="0">
                <a:solidFill>
                  <a:srgbClr val="49452A"/>
                </a:solidFill>
                <a:latin typeface="Tw Cen MT"/>
                <a:cs typeface="Tw Cen MT"/>
              </a:rPr>
              <a:t>rice</a:t>
            </a:r>
            <a:r>
              <a:rPr sz="3600" spc="-114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3600" spc="10" dirty="0">
                <a:solidFill>
                  <a:srgbClr val="49452A"/>
                </a:solidFill>
                <a:latin typeface="Tw Cen MT"/>
                <a:cs typeface="Tw Cen MT"/>
              </a:rPr>
              <a:t>retained</a:t>
            </a:r>
            <a:endParaRPr sz="36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</a:pPr>
            <a:r>
              <a:rPr sz="3600" dirty="0">
                <a:solidFill>
                  <a:srgbClr val="49452A"/>
                </a:solidFill>
                <a:latin typeface="Tw Cen MT"/>
                <a:cs typeface="Tw Cen MT"/>
              </a:rPr>
              <a:t>after </a:t>
            </a:r>
            <a:r>
              <a:rPr sz="3600" spc="10" dirty="0">
                <a:solidFill>
                  <a:srgbClr val="49452A"/>
                </a:solidFill>
                <a:latin typeface="Tw Cen MT"/>
                <a:cs typeface="Tw Cen MT"/>
              </a:rPr>
              <a:t>preparation </a:t>
            </a:r>
            <a:r>
              <a:rPr sz="3600" dirty="0">
                <a:solidFill>
                  <a:srgbClr val="49452A"/>
                </a:solidFill>
                <a:latin typeface="Tw Cen MT"/>
                <a:cs typeface="Tw Cen MT"/>
              </a:rPr>
              <a:t>and</a:t>
            </a:r>
            <a:r>
              <a:rPr sz="3600" spc="-40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3600" dirty="0">
                <a:solidFill>
                  <a:srgbClr val="49452A"/>
                </a:solidFill>
                <a:latin typeface="Tw Cen MT"/>
                <a:cs typeface="Tw Cen MT"/>
              </a:rPr>
              <a:t>cooking?</a:t>
            </a:r>
            <a:endParaRPr sz="3600">
              <a:latin typeface="Tw Cen MT"/>
              <a:cs typeface="Tw Cen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08420" y="4546091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5">
                <a:moveTo>
                  <a:pt x="0" y="0"/>
                </a:moveTo>
                <a:lnTo>
                  <a:pt x="12496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21808" y="454609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35196" y="454609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66159" y="4546091"/>
            <a:ext cx="167640" cy="0"/>
          </a:xfrm>
          <a:custGeom>
            <a:avLst/>
            <a:gdLst/>
            <a:ahLst/>
            <a:cxnLst/>
            <a:rect l="l" t="t" r="r" b="b"/>
            <a:pathLst>
              <a:path w="167639">
                <a:moveTo>
                  <a:pt x="0" y="0"/>
                </a:moveTo>
                <a:lnTo>
                  <a:pt x="16763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48583" y="454609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60448" y="4546091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45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98803" y="4546091"/>
            <a:ext cx="127000" cy="0"/>
          </a:xfrm>
          <a:custGeom>
            <a:avLst/>
            <a:gdLst/>
            <a:ahLst/>
            <a:cxnLst/>
            <a:rect l="l" t="t" r="r" b="b"/>
            <a:pathLst>
              <a:path w="127000">
                <a:moveTo>
                  <a:pt x="0" y="0"/>
                </a:moveTo>
                <a:lnTo>
                  <a:pt x="126492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408420" y="4187952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5">
                <a:moveTo>
                  <a:pt x="0" y="0"/>
                </a:moveTo>
                <a:lnTo>
                  <a:pt x="12496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21808" y="4187952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67555" y="4187952"/>
            <a:ext cx="417830" cy="0"/>
          </a:xfrm>
          <a:custGeom>
            <a:avLst/>
            <a:gdLst/>
            <a:ahLst/>
            <a:cxnLst/>
            <a:rect l="l" t="t" r="r" b="b"/>
            <a:pathLst>
              <a:path w="417829">
                <a:moveTo>
                  <a:pt x="0" y="0"/>
                </a:moveTo>
                <a:lnTo>
                  <a:pt x="41757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66159" y="4187952"/>
            <a:ext cx="334010" cy="0"/>
          </a:xfrm>
          <a:custGeom>
            <a:avLst/>
            <a:gdLst/>
            <a:ahLst/>
            <a:cxnLst/>
            <a:rect l="l" t="t" r="r" b="b"/>
            <a:pathLst>
              <a:path w="334010">
                <a:moveTo>
                  <a:pt x="0" y="0"/>
                </a:moveTo>
                <a:lnTo>
                  <a:pt x="333755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148583" y="4187952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060448" y="4187952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45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98803" y="4187952"/>
            <a:ext cx="127000" cy="0"/>
          </a:xfrm>
          <a:custGeom>
            <a:avLst/>
            <a:gdLst/>
            <a:ahLst/>
            <a:cxnLst/>
            <a:rect l="l" t="t" r="r" b="b"/>
            <a:pathLst>
              <a:path w="127000">
                <a:moveTo>
                  <a:pt x="0" y="0"/>
                </a:moveTo>
                <a:lnTo>
                  <a:pt x="126492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240779" y="3829811"/>
            <a:ext cx="292735" cy="0"/>
          </a:xfrm>
          <a:custGeom>
            <a:avLst/>
            <a:gdLst/>
            <a:ahLst/>
            <a:cxnLst/>
            <a:rect l="l" t="t" r="r" b="b"/>
            <a:pathLst>
              <a:path w="292734">
                <a:moveTo>
                  <a:pt x="0" y="0"/>
                </a:moveTo>
                <a:lnTo>
                  <a:pt x="29260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21808" y="382981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566159" y="3829811"/>
            <a:ext cx="919480" cy="0"/>
          </a:xfrm>
          <a:custGeom>
            <a:avLst/>
            <a:gdLst/>
            <a:ahLst/>
            <a:cxnLst/>
            <a:rect l="l" t="t" r="r" b="b"/>
            <a:pathLst>
              <a:path w="919479">
                <a:moveTo>
                  <a:pt x="0" y="0"/>
                </a:moveTo>
                <a:lnTo>
                  <a:pt x="918972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148583" y="382981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060448" y="3829811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45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98803" y="3829811"/>
            <a:ext cx="127000" cy="0"/>
          </a:xfrm>
          <a:custGeom>
            <a:avLst/>
            <a:gdLst/>
            <a:ahLst/>
            <a:cxnLst/>
            <a:rect l="l" t="t" r="r" b="b"/>
            <a:pathLst>
              <a:path w="127000">
                <a:moveTo>
                  <a:pt x="0" y="0"/>
                </a:moveTo>
                <a:lnTo>
                  <a:pt x="126492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40779" y="3471671"/>
            <a:ext cx="292735" cy="0"/>
          </a:xfrm>
          <a:custGeom>
            <a:avLst/>
            <a:gdLst/>
            <a:ahLst/>
            <a:cxnLst/>
            <a:rect l="l" t="t" r="r" b="b"/>
            <a:pathLst>
              <a:path w="292734">
                <a:moveTo>
                  <a:pt x="0" y="0"/>
                </a:moveTo>
                <a:lnTo>
                  <a:pt x="29260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21808" y="3471671"/>
            <a:ext cx="753110" cy="0"/>
          </a:xfrm>
          <a:custGeom>
            <a:avLst/>
            <a:gdLst/>
            <a:ahLst/>
            <a:cxnLst/>
            <a:rect l="l" t="t" r="r" b="b"/>
            <a:pathLst>
              <a:path w="753110">
                <a:moveTo>
                  <a:pt x="0" y="0"/>
                </a:moveTo>
                <a:lnTo>
                  <a:pt x="752855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86528" y="3471671"/>
            <a:ext cx="167640" cy="0"/>
          </a:xfrm>
          <a:custGeom>
            <a:avLst/>
            <a:gdLst/>
            <a:ahLst/>
            <a:cxnLst/>
            <a:rect l="l" t="t" r="r" b="b"/>
            <a:pathLst>
              <a:path w="167639">
                <a:moveTo>
                  <a:pt x="0" y="0"/>
                </a:moveTo>
                <a:lnTo>
                  <a:pt x="16763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66159" y="3471671"/>
            <a:ext cx="919480" cy="0"/>
          </a:xfrm>
          <a:custGeom>
            <a:avLst/>
            <a:gdLst/>
            <a:ahLst/>
            <a:cxnLst/>
            <a:rect l="l" t="t" r="r" b="b"/>
            <a:pathLst>
              <a:path w="919479">
                <a:moveTo>
                  <a:pt x="0" y="0"/>
                </a:moveTo>
                <a:lnTo>
                  <a:pt x="918972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148583" y="347167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060448" y="3471671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45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26692" y="3471671"/>
            <a:ext cx="167640" cy="0"/>
          </a:xfrm>
          <a:custGeom>
            <a:avLst/>
            <a:gdLst/>
            <a:ahLst/>
            <a:cxnLst/>
            <a:rect l="l" t="t" r="r" b="b"/>
            <a:pathLst>
              <a:path w="167639">
                <a:moveTo>
                  <a:pt x="0" y="0"/>
                </a:moveTo>
                <a:lnTo>
                  <a:pt x="16763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98803" y="3471671"/>
            <a:ext cx="127000" cy="0"/>
          </a:xfrm>
          <a:custGeom>
            <a:avLst/>
            <a:gdLst/>
            <a:ahLst/>
            <a:cxnLst/>
            <a:rect l="l" t="t" r="r" b="b"/>
            <a:pathLst>
              <a:path w="127000">
                <a:moveTo>
                  <a:pt x="0" y="0"/>
                </a:moveTo>
                <a:lnTo>
                  <a:pt x="126492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240779" y="3113532"/>
            <a:ext cx="292735" cy="0"/>
          </a:xfrm>
          <a:custGeom>
            <a:avLst/>
            <a:gdLst/>
            <a:ahLst/>
            <a:cxnLst/>
            <a:rect l="l" t="t" r="r" b="b"/>
            <a:pathLst>
              <a:path w="292734">
                <a:moveTo>
                  <a:pt x="0" y="0"/>
                </a:moveTo>
                <a:lnTo>
                  <a:pt x="29260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813304" y="3113532"/>
            <a:ext cx="3261360" cy="0"/>
          </a:xfrm>
          <a:custGeom>
            <a:avLst/>
            <a:gdLst/>
            <a:ahLst/>
            <a:cxnLst/>
            <a:rect l="l" t="t" r="r" b="b"/>
            <a:pathLst>
              <a:path w="3261360">
                <a:moveTo>
                  <a:pt x="0" y="0"/>
                </a:moveTo>
                <a:lnTo>
                  <a:pt x="3261359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98803" y="3113532"/>
            <a:ext cx="1213485" cy="0"/>
          </a:xfrm>
          <a:custGeom>
            <a:avLst/>
            <a:gdLst/>
            <a:ahLst/>
            <a:cxnLst/>
            <a:rect l="l" t="t" r="r" b="b"/>
            <a:pathLst>
              <a:path w="1213485">
                <a:moveTo>
                  <a:pt x="0" y="0"/>
                </a:moveTo>
                <a:lnTo>
                  <a:pt x="1213104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98803" y="2755392"/>
            <a:ext cx="5434965" cy="0"/>
          </a:xfrm>
          <a:custGeom>
            <a:avLst/>
            <a:gdLst/>
            <a:ahLst/>
            <a:cxnLst/>
            <a:rect l="l" t="t" r="r" b="b"/>
            <a:pathLst>
              <a:path w="5434965">
                <a:moveTo>
                  <a:pt x="0" y="0"/>
                </a:moveTo>
                <a:lnTo>
                  <a:pt x="5434584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25296" y="3250692"/>
            <a:ext cx="166370" cy="1652270"/>
          </a:xfrm>
          <a:custGeom>
            <a:avLst/>
            <a:gdLst/>
            <a:ahLst/>
            <a:cxnLst/>
            <a:rect l="l" t="t" r="r" b="b"/>
            <a:pathLst>
              <a:path w="166369" h="1652270">
                <a:moveTo>
                  <a:pt x="166115" y="0"/>
                </a:moveTo>
                <a:lnTo>
                  <a:pt x="0" y="0"/>
                </a:lnTo>
                <a:lnTo>
                  <a:pt x="0" y="1652016"/>
                </a:lnTo>
                <a:lnTo>
                  <a:pt x="166115" y="1652016"/>
                </a:lnTo>
                <a:lnTo>
                  <a:pt x="166115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311907" y="2996183"/>
            <a:ext cx="167640" cy="1906905"/>
          </a:xfrm>
          <a:custGeom>
            <a:avLst/>
            <a:gdLst/>
            <a:ahLst/>
            <a:cxnLst/>
            <a:rect l="l" t="t" r="r" b="b"/>
            <a:pathLst>
              <a:path w="167639" h="1906904">
                <a:moveTo>
                  <a:pt x="167640" y="0"/>
                </a:moveTo>
                <a:lnTo>
                  <a:pt x="0" y="0"/>
                </a:lnTo>
                <a:lnTo>
                  <a:pt x="0" y="1906523"/>
                </a:lnTo>
                <a:lnTo>
                  <a:pt x="167640" y="1906523"/>
                </a:lnTo>
                <a:lnTo>
                  <a:pt x="16764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398520" y="3444240"/>
            <a:ext cx="167640" cy="1458595"/>
          </a:xfrm>
          <a:custGeom>
            <a:avLst/>
            <a:gdLst/>
            <a:ahLst/>
            <a:cxnLst/>
            <a:rect l="l" t="t" r="r" b="b"/>
            <a:pathLst>
              <a:path w="167639" h="1458595">
                <a:moveTo>
                  <a:pt x="167639" y="0"/>
                </a:moveTo>
                <a:lnTo>
                  <a:pt x="0" y="0"/>
                </a:lnTo>
                <a:lnTo>
                  <a:pt x="0" y="1458468"/>
                </a:lnTo>
                <a:lnTo>
                  <a:pt x="167639" y="1458468"/>
                </a:lnTo>
                <a:lnTo>
                  <a:pt x="167639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85132" y="3139439"/>
            <a:ext cx="167640" cy="1763395"/>
          </a:xfrm>
          <a:custGeom>
            <a:avLst/>
            <a:gdLst/>
            <a:ahLst/>
            <a:cxnLst/>
            <a:rect l="l" t="t" r="r" b="b"/>
            <a:pathLst>
              <a:path w="167639" h="1763395">
                <a:moveTo>
                  <a:pt x="167639" y="0"/>
                </a:moveTo>
                <a:lnTo>
                  <a:pt x="0" y="0"/>
                </a:lnTo>
                <a:lnTo>
                  <a:pt x="0" y="1763268"/>
                </a:lnTo>
                <a:lnTo>
                  <a:pt x="167639" y="1763268"/>
                </a:lnTo>
                <a:lnTo>
                  <a:pt x="167639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571744" y="3707891"/>
            <a:ext cx="167640" cy="1195070"/>
          </a:xfrm>
          <a:custGeom>
            <a:avLst/>
            <a:gdLst/>
            <a:ahLst/>
            <a:cxnLst/>
            <a:rect l="l" t="t" r="r" b="b"/>
            <a:pathLst>
              <a:path w="167639" h="1195070">
                <a:moveTo>
                  <a:pt x="167639" y="0"/>
                </a:moveTo>
                <a:lnTo>
                  <a:pt x="0" y="0"/>
                </a:lnTo>
                <a:lnTo>
                  <a:pt x="0" y="1194815"/>
                </a:lnTo>
                <a:lnTo>
                  <a:pt x="167639" y="1194815"/>
                </a:lnTo>
                <a:lnTo>
                  <a:pt x="167639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391411" y="3369564"/>
            <a:ext cx="167640" cy="1533525"/>
          </a:xfrm>
          <a:custGeom>
            <a:avLst/>
            <a:gdLst/>
            <a:ahLst/>
            <a:cxnLst/>
            <a:rect l="l" t="t" r="r" b="b"/>
            <a:pathLst>
              <a:path w="167640" h="1533525">
                <a:moveTo>
                  <a:pt x="167640" y="0"/>
                </a:moveTo>
                <a:lnTo>
                  <a:pt x="0" y="0"/>
                </a:lnTo>
                <a:lnTo>
                  <a:pt x="0" y="1533144"/>
                </a:lnTo>
                <a:lnTo>
                  <a:pt x="167640" y="1533144"/>
                </a:lnTo>
                <a:lnTo>
                  <a:pt x="167640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79548" y="3086100"/>
            <a:ext cx="166370" cy="1816735"/>
          </a:xfrm>
          <a:custGeom>
            <a:avLst/>
            <a:gdLst/>
            <a:ahLst/>
            <a:cxnLst/>
            <a:rect l="l" t="t" r="r" b="b"/>
            <a:pathLst>
              <a:path w="166369" h="1816735">
                <a:moveTo>
                  <a:pt x="166115" y="0"/>
                </a:moveTo>
                <a:lnTo>
                  <a:pt x="0" y="0"/>
                </a:lnTo>
                <a:lnTo>
                  <a:pt x="0" y="1816608"/>
                </a:lnTo>
                <a:lnTo>
                  <a:pt x="166115" y="1816608"/>
                </a:lnTo>
                <a:lnTo>
                  <a:pt x="166115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566159" y="4605528"/>
            <a:ext cx="167640" cy="297180"/>
          </a:xfrm>
          <a:custGeom>
            <a:avLst/>
            <a:gdLst/>
            <a:ahLst/>
            <a:cxnLst/>
            <a:rect l="l" t="t" r="r" b="b"/>
            <a:pathLst>
              <a:path w="167639" h="297179">
                <a:moveTo>
                  <a:pt x="167639" y="0"/>
                </a:moveTo>
                <a:lnTo>
                  <a:pt x="0" y="0"/>
                </a:lnTo>
                <a:lnTo>
                  <a:pt x="0" y="297180"/>
                </a:lnTo>
                <a:lnTo>
                  <a:pt x="167639" y="297180"/>
                </a:lnTo>
                <a:lnTo>
                  <a:pt x="167639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652771" y="3336035"/>
            <a:ext cx="167640" cy="1567180"/>
          </a:xfrm>
          <a:custGeom>
            <a:avLst/>
            <a:gdLst/>
            <a:ahLst/>
            <a:cxnLst/>
            <a:rect l="l" t="t" r="r" b="b"/>
            <a:pathLst>
              <a:path w="167639" h="1567179">
                <a:moveTo>
                  <a:pt x="167639" y="0"/>
                </a:moveTo>
                <a:lnTo>
                  <a:pt x="0" y="0"/>
                </a:lnTo>
                <a:lnTo>
                  <a:pt x="0" y="1566671"/>
                </a:lnTo>
                <a:lnTo>
                  <a:pt x="167639" y="1566671"/>
                </a:lnTo>
                <a:lnTo>
                  <a:pt x="167639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739384" y="3558540"/>
            <a:ext cx="167640" cy="1344295"/>
          </a:xfrm>
          <a:custGeom>
            <a:avLst/>
            <a:gdLst/>
            <a:ahLst/>
            <a:cxnLst/>
            <a:rect l="l" t="t" r="r" b="b"/>
            <a:pathLst>
              <a:path w="167639" h="1344295">
                <a:moveTo>
                  <a:pt x="167639" y="0"/>
                </a:moveTo>
                <a:lnTo>
                  <a:pt x="0" y="0"/>
                </a:lnTo>
                <a:lnTo>
                  <a:pt x="0" y="1344168"/>
                </a:lnTo>
                <a:lnTo>
                  <a:pt x="167639" y="1344168"/>
                </a:lnTo>
                <a:lnTo>
                  <a:pt x="167639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559052" y="3201923"/>
            <a:ext cx="167640" cy="1701164"/>
          </a:xfrm>
          <a:custGeom>
            <a:avLst/>
            <a:gdLst/>
            <a:ahLst/>
            <a:cxnLst/>
            <a:rect l="l" t="t" r="r" b="b"/>
            <a:pathLst>
              <a:path w="167639" h="1701164">
                <a:moveTo>
                  <a:pt x="167640" y="0"/>
                </a:moveTo>
                <a:lnTo>
                  <a:pt x="0" y="0"/>
                </a:lnTo>
                <a:lnTo>
                  <a:pt x="0" y="1700783"/>
                </a:lnTo>
                <a:lnTo>
                  <a:pt x="167640" y="1700783"/>
                </a:lnTo>
                <a:lnTo>
                  <a:pt x="167640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645664" y="2848355"/>
            <a:ext cx="167640" cy="2054860"/>
          </a:xfrm>
          <a:custGeom>
            <a:avLst/>
            <a:gdLst/>
            <a:ahLst/>
            <a:cxnLst/>
            <a:rect l="l" t="t" r="r" b="b"/>
            <a:pathLst>
              <a:path w="167639" h="2054860">
                <a:moveTo>
                  <a:pt x="167640" y="0"/>
                </a:moveTo>
                <a:lnTo>
                  <a:pt x="0" y="0"/>
                </a:lnTo>
                <a:lnTo>
                  <a:pt x="0" y="2054352"/>
                </a:lnTo>
                <a:lnTo>
                  <a:pt x="167640" y="2054352"/>
                </a:lnTo>
                <a:lnTo>
                  <a:pt x="167640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733800" y="4410455"/>
            <a:ext cx="166370" cy="492759"/>
          </a:xfrm>
          <a:custGeom>
            <a:avLst/>
            <a:gdLst/>
            <a:ahLst/>
            <a:cxnLst/>
            <a:rect l="l" t="t" r="r" b="b"/>
            <a:pathLst>
              <a:path w="166370" h="492760">
                <a:moveTo>
                  <a:pt x="166115" y="0"/>
                </a:moveTo>
                <a:lnTo>
                  <a:pt x="0" y="0"/>
                </a:lnTo>
                <a:lnTo>
                  <a:pt x="0" y="492252"/>
                </a:lnTo>
                <a:lnTo>
                  <a:pt x="166115" y="492252"/>
                </a:lnTo>
                <a:lnTo>
                  <a:pt x="166115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820411" y="3256788"/>
            <a:ext cx="166370" cy="1645920"/>
          </a:xfrm>
          <a:custGeom>
            <a:avLst/>
            <a:gdLst/>
            <a:ahLst/>
            <a:cxnLst/>
            <a:rect l="l" t="t" r="r" b="b"/>
            <a:pathLst>
              <a:path w="166370" h="1645920">
                <a:moveTo>
                  <a:pt x="166115" y="0"/>
                </a:moveTo>
                <a:lnTo>
                  <a:pt x="0" y="0"/>
                </a:lnTo>
                <a:lnTo>
                  <a:pt x="0" y="1645920"/>
                </a:lnTo>
                <a:lnTo>
                  <a:pt x="166115" y="1645920"/>
                </a:lnTo>
                <a:lnTo>
                  <a:pt x="166115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907023" y="3803903"/>
            <a:ext cx="167640" cy="1099185"/>
          </a:xfrm>
          <a:custGeom>
            <a:avLst/>
            <a:gdLst/>
            <a:ahLst/>
            <a:cxnLst/>
            <a:rect l="l" t="t" r="r" b="b"/>
            <a:pathLst>
              <a:path w="167639" h="1099185">
                <a:moveTo>
                  <a:pt x="167639" y="0"/>
                </a:moveTo>
                <a:lnTo>
                  <a:pt x="0" y="0"/>
                </a:lnTo>
                <a:lnTo>
                  <a:pt x="0" y="1098804"/>
                </a:lnTo>
                <a:lnTo>
                  <a:pt x="167639" y="1098804"/>
                </a:lnTo>
                <a:lnTo>
                  <a:pt x="167639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726692" y="3464052"/>
            <a:ext cx="167640" cy="1438910"/>
          </a:xfrm>
          <a:custGeom>
            <a:avLst/>
            <a:gdLst/>
            <a:ahLst/>
            <a:cxnLst/>
            <a:rect l="l" t="t" r="r" b="b"/>
            <a:pathLst>
              <a:path w="167639" h="1438910">
                <a:moveTo>
                  <a:pt x="167639" y="0"/>
                </a:moveTo>
                <a:lnTo>
                  <a:pt x="0" y="0"/>
                </a:lnTo>
                <a:lnTo>
                  <a:pt x="0" y="1438656"/>
                </a:lnTo>
                <a:lnTo>
                  <a:pt x="167639" y="1438656"/>
                </a:lnTo>
                <a:lnTo>
                  <a:pt x="167639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813304" y="3389376"/>
            <a:ext cx="167640" cy="1513840"/>
          </a:xfrm>
          <a:custGeom>
            <a:avLst/>
            <a:gdLst/>
            <a:ahLst/>
            <a:cxnLst/>
            <a:rect l="l" t="t" r="r" b="b"/>
            <a:pathLst>
              <a:path w="167639" h="1513839">
                <a:moveTo>
                  <a:pt x="167639" y="0"/>
                </a:moveTo>
                <a:lnTo>
                  <a:pt x="0" y="0"/>
                </a:lnTo>
                <a:lnTo>
                  <a:pt x="0" y="1513332"/>
                </a:lnTo>
                <a:lnTo>
                  <a:pt x="167639" y="1513332"/>
                </a:lnTo>
                <a:lnTo>
                  <a:pt x="167639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899915" y="3938015"/>
            <a:ext cx="167640" cy="965200"/>
          </a:xfrm>
          <a:custGeom>
            <a:avLst/>
            <a:gdLst/>
            <a:ahLst/>
            <a:cxnLst/>
            <a:rect l="l" t="t" r="r" b="b"/>
            <a:pathLst>
              <a:path w="167639" h="965200">
                <a:moveTo>
                  <a:pt x="167639" y="0"/>
                </a:moveTo>
                <a:lnTo>
                  <a:pt x="0" y="0"/>
                </a:lnTo>
                <a:lnTo>
                  <a:pt x="0" y="964691"/>
                </a:lnTo>
                <a:lnTo>
                  <a:pt x="167639" y="964691"/>
                </a:lnTo>
                <a:lnTo>
                  <a:pt x="167639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986528" y="3575303"/>
            <a:ext cx="167640" cy="1327785"/>
          </a:xfrm>
          <a:custGeom>
            <a:avLst/>
            <a:gdLst/>
            <a:ahLst/>
            <a:cxnLst/>
            <a:rect l="l" t="t" r="r" b="b"/>
            <a:pathLst>
              <a:path w="167639" h="1327785">
                <a:moveTo>
                  <a:pt x="167639" y="0"/>
                </a:moveTo>
                <a:lnTo>
                  <a:pt x="0" y="0"/>
                </a:lnTo>
                <a:lnTo>
                  <a:pt x="0" y="1327404"/>
                </a:lnTo>
                <a:lnTo>
                  <a:pt x="167639" y="1327404"/>
                </a:lnTo>
                <a:lnTo>
                  <a:pt x="167639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074664" y="2967227"/>
            <a:ext cx="166370" cy="1935480"/>
          </a:xfrm>
          <a:custGeom>
            <a:avLst/>
            <a:gdLst/>
            <a:ahLst/>
            <a:cxnLst/>
            <a:rect l="l" t="t" r="r" b="b"/>
            <a:pathLst>
              <a:path w="166370" h="1935479">
                <a:moveTo>
                  <a:pt x="166115" y="0"/>
                </a:moveTo>
                <a:lnTo>
                  <a:pt x="0" y="0"/>
                </a:lnTo>
                <a:lnTo>
                  <a:pt x="0" y="1935480"/>
                </a:lnTo>
                <a:lnTo>
                  <a:pt x="166115" y="1935480"/>
                </a:lnTo>
                <a:lnTo>
                  <a:pt x="166115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894332" y="3282696"/>
            <a:ext cx="166370" cy="1620520"/>
          </a:xfrm>
          <a:custGeom>
            <a:avLst/>
            <a:gdLst/>
            <a:ahLst/>
            <a:cxnLst/>
            <a:rect l="l" t="t" r="r" b="b"/>
            <a:pathLst>
              <a:path w="166369" h="1620520">
                <a:moveTo>
                  <a:pt x="166116" y="0"/>
                </a:moveTo>
                <a:lnTo>
                  <a:pt x="0" y="0"/>
                </a:lnTo>
                <a:lnTo>
                  <a:pt x="0" y="1620011"/>
                </a:lnTo>
                <a:lnTo>
                  <a:pt x="166116" y="1620011"/>
                </a:lnTo>
                <a:lnTo>
                  <a:pt x="166116" y="0"/>
                </a:lnTo>
                <a:close/>
              </a:path>
            </a:pathLst>
          </a:custGeom>
          <a:solidFill>
            <a:srgbClr val="4AAC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980944" y="3259835"/>
            <a:ext cx="167640" cy="1643380"/>
          </a:xfrm>
          <a:custGeom>
            <a:avLst/>
            <a:gdLst/>
            <a:ahLst/>
            <a:cxnLst/>
            <a:rect l="l" t="t" r="r" b="b"/>
            <a:pathLst>
              <a:path w="167639" h="1643379">
                <a:moveTo>
                  <a:pt x="167639" y="0"/>
                </a:moveTo>
                <a:lnTo>
                  <a:pt x="0" y="0"/>
                </a:lnTo>
                <a:lnTo>
                  <a:pt x="0" y="1642871"/>
                </a:lnTo>
                <a:lnTo>
                  <a:pt x="167639" y="1642871"/>
                </a:lnTo>
                <a:lnTo>
                  <a:pt x="167639" y="0"/>
                </a:lnTo>
                <a:close/>
              </a:path>
            </a:pathLst>
          </a:custGeom>
          <a:solidFill>
            <a:srgbClr val="4AAC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067555" y="4230623"/>
            <a:ext cx="167640" cy="672465"/>
          </a:xfrm>
          <a:custGeom>
            <a:avLst/>
            <a:gdLst/>
            <a:ahLst/>
            <a:cxnLst/>
            <a:rect l="l" t="t" r="r" b="b"/>
            <a:pathLst>
              <a:path w="167639" h="672464">
                <a:moveTo>
                  <a:pt x="167640" y="0"/>
                </a:moveTo>
                <a:lnTo>
                  <a:pt x="0" y="0"/>
                </a:lnTo>
                <a:lnTo>
                  <a:pt x="0" y="672083"/>
                </a:lnTo>
                <a:lnTo>
                  <a:pt x="167640" y="672083"/>
                </a:lnTo>
                <a:lnTo>
                  <a:pt x="167640" y="0"/>
                </a:lnTo>
                <a:close/>
              </a:path>
            </a:pathLst>
          </a:custGeom>
          <a:solidFill>
            <a:srgbClr val="4AAC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167" y="3211067"/>
            <a:ext cx="167640" cy="1691639"/>
          </a:xfrm>
          <a:custGeom>
            <a:avLst/>
            <a:gdLst/>
            <a:ahLst/>
            <a:cxnLst/>
            <a:rect l="l" t="t" r="r" b="b"/>
            <a:pathLst>
              <a:path w="167639" h="1691639">
                <a:moveTo>
                  <a:pt x="167640" y="0"/>
                </a:moveTo>
                <a:lnTo>
                  <a:pt x="0" y="0"/>
                </a:lnTo>
                <a:lnTo>
                  <a:pt x="0" y="1691640"/>
                </a:lnTo>
                <a:lnTo>
                  <a:pt x="167640" y="1691640"/>
                </a:lnTo>
                <a:lnTo>
                  <a:pt x="167640" y="0"/>
                </a:lnTo>
                <a:close/>
              </a:path>
            </a:pathLst>
          </a:custGeom>
          <a:solidFill>
            <a:srgbClr val="4AAC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240779" y="3816096"/>
            <a:ext cx="167640" cy="1087120"/>
          </a:xfrm>
          <a:custGeom>
            <a:avLst/>
            <a:gdLst/>
            <a:ahLst/>
            <a:cxnLst/>
            <a:rect l="l" t="t" r="r" b="b"/>
            <a:pathLst>
              <a:path w="167639" h="1087120">
                <a:moveTo>
                  <a:pt x="167640" y="0"/>
                </a:moveTo>
                <a:lnTo>
                  <a:pt x="0" y="0"/>
                </a:lnTo>
                <a:lnTo>
                  <a:pt x="0" y="1086611"/>
                </a:lnTo>
                <a:lnTo>
                  <a:pt x="167640" y="1086611"/>
                </a:lnTo>
                <a:lnTo>
                  <a:pt x="167640" y="0"/>
                </a:lnTo>
                <a:close/>
              </a:path>
            </a:pathLst>
          </a:custGeom>
          <a:solidFill>
            <a:srgbClr val="4AAC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098803" y="2755392"/>
            <a:ext cx="0" cy="2147570"/>
          </a:xfrm>
          <a:custGeom>
            <a:avLst/>
            <a:gdLst/>
            <a:ahLst/>
            <a:cxnLst/>
            <a:rect l="l" t="t" r="r" b="b"/>
            <a:pathLst>
              <a:path h="2147570">
                <a:moveTo>
                  <a:pt x="0" y="2147316"/>
                </a:moveTo>
                <a:lnTo>
                  <a:pt x="0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027175" y="4902708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027175" y="4546091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027175" y="4187952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027175" y="3829811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027175" y="3471671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027175" y="3113532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027175" y="2755392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628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098803" y="4902708"/>
            <a:ext cx="5434965" cy="0"/>
          </a:xfrm>
          <a:custGeom>
            <a:avLst/>
            <a:gdLst/>
            <a:ahLst/>
            <a:cxnLst/>
            <a:rect l="l" t="t" r="r" b="b"/>
            <a:pathLst>
              <a:path w="5434965">
                <a:moveTo>
                  <a:pt x="0" y="0"/>
                </a:moveTo>
                <a:lnTo>
                  <a:pt x="5434584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098803" y="490270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186939" y="490270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273552" y="490270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360164" y="490270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446776" y="490270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533388" y="490270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527100" y="2592578"/>
            <a:ext cx="374015" cy="2447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120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sz="1800" spc="-5" dirty="0">
                <a:latin typeface="Calibri"/>
                <a:cs typeface="Calibri"/>
              </a:rPr>
              <a:t>100</a:t>
            </a:r>
            <a:endParaRPr sz="1800">
              <a:latin typeface="Calibri"/>
              <a:cs typeface="Calibri"/>
            </a:endParaRPr>
          </a:p>
          <a:p>
            <a:pPr marL="115570" algn="ctr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Calibri"/>
                <a:cs typeface="Calibri"/>
              </a:rPr>
              <a:t>80</a:t>
            </a:r>
            <a:endParaRPr sz="1800">
              <a:latin typeface="Calibri"/>
              <a:cs typeface="Calibri"/>
            </a:endParaRPr>
          </a:p>
          <a:p>
            <a:pPr marL="115570" algn="ctr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Calibri"/>
                <a:cs typeface="Calibri"/>
              </a:rPr>
              <a:t>60</a:t>
            </a:r>
            <a:endParaRPr sz="1800">
              <a:latin typeface="Calibri"/>
              <a:cs typeface="Calibri"/>
            </a:endParaRPr>
          </a:p>
          <a:p>
            <a:pPr marL="115570" algn="ctr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Calibri"/>
                <a:cs typeface="Calibri"/>
              </a:rPr>
              <a:t>40</a:t>
            </a:r>
            <a:endParaRPr sz="1800">
              <a:latin typeface="Calibri"/>
              <a:cs typeface="Calibri"/>
            </a:endParaRPr>
          </a:p>
          <a:p>
            <a:pPr marL="115570" algn="ctr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Calibri"/>
                <a:cs typeface="Calibri"/>
              </a:rPr>
              <a:t>20</a:t>
            </a:r>
            <a:endParaRPr sz="1800">
              <a:latin typeface="Calibri"/>
              <a:cs typeface="Calibri"/>
            </a:endParaRPr>
          </a:p>
          <a:p>
            <a:pPr marL="231775" algn="ctr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Calibri"/>
                <a:cs typeface="Calibri"/>
              </a:rPr>
              <a:t>0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475613" y="1604426"/>
            <a:ext cx="6497955" cy="836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1699"/>
              </a:lnSpc>
            </a:pPr>
            <a:r>
              <a:rPr sz="1800" b="1" spc="-10" dirty="0">
                <a:latin typeface="Calibri"/>
                <a:cs typeface="Calibri"/>
              </a:rPr>
              <a:t>Percent Retention </a:t>
            </a:r>
            <a:r>
              <a:rPr sz="1800" b="1" dirty="0">
                <a:latin typeface="Calibri"/>
                <a:cs typeface="Calibri"/>
              </a:rPr>
              <a:t>of Nutrients Exposed </a:t>
            </a:r>
            <a:r>
              <a:rPr sz="1800" b="1" spc="-10" dirty="0">
                <a:latin typeface="Calibri"/>
                <a:cs typeface="Calibri"/>
              </a:rPr>
              <a:t>to Different Preparation</a:t>
            </a:r>
            <a:r>
              <a:rPr sz="1800" b="1" spc="-16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  </a:t>
            </a:r>
            <a:r>
              <a:rPr sz="1800" b="1" spc="-5" dirty="0">
                <a:latin typeface="Calibri"/>
                <a:cs typeface="Calibri"/>
              </a:rPr>
              <a:t>Cooking Methods: </a:t>
            </a:r>
            <a:r>
              <a:rPr sz="1800" b="1" spc="-20" dirty="0">
                <a:latin typeface="Calibri"/>
                <a:cs typeface="Calibri"/>
              </a:rPr>
              <a:t>Average </a:t>
            </a:r>
            <a:r>
              <a:rPr sz="1800" b="1" spc="-10" dirty="0">
                <a:latin typeface="Calibri"/>
                <a:cs typeface="Calibri"/>
              </a:rPr>
              <a:t>for </a:t>
            </a:r>
            <a:r>
              <a:rPr sz="1800" b="1" spc="-5" dirty="0">
                <a:latin typeface="Calibri"/>
                <a:cs typeface="Calibri"/>
              </a:rPr>
              <a:t>Coating, Cold </a:t>
            </a:r>
            <a:r>
              <a:rPr sz="1800" b="1" dirty="0">
                <a:latin typeface="Calibri"/>
                <a:cs typeface="Calibri"/>
              </a:rPr>
              <a:t>Extrusion &amp; Hot  Extrusion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6765035" y="3212592"/>
            <a:ext cx="125095" cy="127000"/>
          </a:xfrm>
          <a:custGeom>
            <a:avLst/>
            <a:gdLst/>
            <a:ahLst/>
            <a:cxnLst/>
            <a:rect l="l" t="t" r="r" b="b"/>
            <a:pathLst>
              <a:path w="125095" h="127000">
                <a:moveTo>
                  <a:pt x="0" y="126491"/>
                </a:moveTo>
                <a:lnTo>
                  <a:pt x="124968" y="126491"/>
                </a:lnTo>
                <a:lnTo>
                  <a:pt x="124968" y="0"/>
                </a:lnTo>
                <a:lnTo>
                  <a:pt x="0" y="0"/>
                </a:lnTo>
                <a:lnTo>
                  <a:pt x="0" y="126491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765035" y="3566159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0" y="124967"/>
                </a:moveTo>
                <a:lnTo>
                  <a:pt x="124968" y="124967"/>
                </a:lnTo>
                <a:lnTo>
                  <a:pt x="124968" y="0"/>
                </a:lnTo>
                <a:lnTo>
                  <a:pt x="0" y="0"/>
                </a:lnTo>
                <a:lnTo>
                  <a:pt x="0" y="124967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765035" y="3918203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0" y="124968"/>
                </a:moveTo>
                <a:lnTo>
                  <a:pt x="124968" y="124968"/>
                </a:lnTo>
                <a:lnTo>
                  <a:pt x="124968" y="0"/>
                </a:lnTo>
                <a:lnTo>
                  <a:pt x="0" y="0"/>
                </a:lnTo>
                <a:lnTo>
                  <a:pt x="0" y="124968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765035" y="4270247"/>
            <a:ext cx="125095" cy="127000"/>
          </a:xfrm>
          <a:custGeom>
            <a:avLst/>
            <a:gdLst/>
            <a:ahLst/>
            <a:cxnLst/>
            <a:rect l="l" t="t" r="r" b="b"/>
            <a:pathLst>
              <a:path w="125095" h="127000">
                <a:moveTo>
                  <a:pt x="0" y="126491"/>
                </a:moveTo>
                <a:lnTo>
                  <a:pt x="124968" y="126491"/>
                </a:lnTo>
                <a:lnTo>
                  <a:pt x="124968" y="0"/>
                </a:lnTo>
                <a:lnTo>
                  <a:pt x="0" y="0"/>
                </a:lnTo>
                <a:lnTo>
                  <a:pt x="0" y="126491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765035" y="4623815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0" y="124968"/>
                </a:moveTo>
                <a:lnTo>
                  <a:pt x="124968" y="124968"/>
                </a:lnTo>
                <a:lnTo>
                  <a:pt x="124968" y="0"/>
                </a:lnTo>
                <a:lnTo>
                  <a:pt x="0" y="0"/>
                </a:lnTo>
                <a:lnTo>
                  <a:pt x="0" y="124968"/>
                </a:lnTo>
                <a:close/>
              </a:path>
            </a:pathLst>
          </a:custGeom>
          <a:solidFill>
            <a:srgbClr val="4AAC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6936993" y="3035330"/>
            <a:ext cx="1635125" cy="1787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94615">
              <a:lnSpc>
                <a:spcPct val="128600"/>
              </a:lnSpc>
            </a:pPr>
            <a:r>
              <a:rPr sz="1800" spc="-5" dirty="0">
                <a:latin typeface="Calibri"/>
                <a:cs typeface="Calibri"/>
              </a:rPr>
              <a:t>Excess </a:t>
            </a:r>
            <a:r>
              <a:rPr sz="1800" dirty="0">
                <a:latin typeface="Calibri"/>
                <a:cs typeface="Calibri"/>
              </a:rPr>
              <a:t>+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soaking  Excess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sz="1800" dirty="0">
                <a:latin typeface="Calibri"/>
                <a:cs typeface="Calibri"/>
              </a:rPr>
              <a:t>Boiling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ts val="2780"/>
              </a:lnSpc>
              <a:spcBef>
                <a:spcPts val="190"/>
              </a:spcBef>
            </a:pPr>
            <a:r>
              <a:rPr sz="1800" dirty="0">
                <a:latin typeface="Calibri"/>
                <a:cs typeface="Calibri"/>
              </a:rPr>
              <a:t>Boiling +</a:t>
            </a:r>
            <a:r>
              <a:rPr sz="1800" spc="-9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washing  Frying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78739" y="5038978"/>
            <a:ext cx="8555990" cy="1784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76045">
              <a:lnSpc>
                <a:spcPct val="100000"/>
              </a:lnSpc>
              <a:tabLst>
                <a:tab pos="2462530" algn="l"/>
                <a:tab pos="3488054" algn="l"/>
                <a:tab pos="4462780" algn="l"/>
                <a:tab pos="5483225" algn="l"/>
              </a:tabLst>
            </a:pPr>
            <a:r>
              <a:rPr sz="1800" spc="-5" dirty="0">
                <a:latin typeface="Calibri"/>
                <a:cs typeface="Calibri"/>
              </a:rPr>
              <a:t>Zinc	</a:t>
            </a:r>
            <a:r>
              <a:rPr sz="1800" dirty="0">
                <a:latin typeface="Calibri"/>
                <a:cs typeface="Calibri"/>
              </a:rPr>
              <a:t>Iron	</a:t>
            </a:r>
            <a:r>
              <a:rPr sz="1800" spc="-5" dirty="0">
                <a:latin typeface="Calibri"/>
                <a:cs typeface="Calibri"/>
              </a:rPr>
              <a:t>Vit. </a:t>
            </a:r>
            <a:r>
              <a:rPr sz="1800" dirty="0">
                <a:latin typeface="Calibri"/>
                <a:cs typeface="Calibri"/>
              </a:rPr>
              <a:t>A	</a:t>
            </a:r>
            <a:r>
              <a:rPr sz="1800" spc="-5" dirty="0">
                <a:latin typeface="Calibri"/>
                <a:cs typeface="Calibri"/>
              </a:rPr>
              <a:t>Vit.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B12	Folic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acid</a:t>
            </a:r>
            <a:endParaRPr sz="1800">
              <a:latin typeface="Calibri"/>
              <a:cs typeface="Calibri"/>
            </a:endParaRPr>
          </a:p>
          <a:p>
            <a:pPr marL="139700" marR="5080" indent="-1905" algn="ctr">
              <a:lnSpc>
                <a:spcPct val="100000"/>
              </a:lnSpc>
              <a:spcBef>
                <a:spcPts val="320"/>
              </a:spcBef>
            </a:pP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In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fortified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rice </a:t>
            </a: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made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through coating </a:t>
            </a: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and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extrusion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technologies, there is good 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retention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of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most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nutrients </a:t>
            </a:r>
            <a:r>
              <a:rPr sz="2000" spc="-15" dirty="0">
                <a:solidFill>
                  <a:srgbClr val="E36C09"/>
                </a:solidFill>
                <a:latin typeface="Calibri"/>
                <a:cs typeface="Calibri"/>
              </a:rPr>
              <a:t>(except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Vitamin </a:t>
            </a: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A)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over </a:t>
            </a: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a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wide </a:t>
            </a:r>
            <a:r>
              <a:rPr sz="2000" spc="-10" dirty="0">
                <a:solidFill>
                  <a:srgbClr val="E36C09"/>
                </a:solidFill>
                <a:latin typeface="Calibri"/>
                <a:cs typeface="Calibri"/>
              </a:rPr>
              <a:t>variety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of washing </a:t>
            </a:r>
            <a:r>
              <a:rPr sz="2000" dirty="0">
                <a:solidFill>
                  <a:srgbClr val="E36C09"/>
                </a:solidFill>
                <a:latin typeface="Calibri"/>
                <a:cs typeface="Calibri"/>
              </a:rPr>
              <a:t>and 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cooking</a:t>
            </a:r>
            <a:r>
              <a:rPr sz="2000" spc="-8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6C09"/>
                </a:solidFill>
                <a:latin typeface="Calibri"/>
                <a:cs typeface="Calibri"/>
              </a:rPr>
              <a:t>methods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Wieringa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2014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0" y="2492882"/>
            <a:ext cx="261620" cy="691515"/>
          </a:xfrm>
          <a:custGeom>
            <a:avLst/>
            <a:gdLst/>
            <a:ahLst/>
            <a:cxnLst/>
            <a:rect l="l" t="t" r="r" b="b"/>
            <a:pathLst>
              <a:path w="261620" h="691514">
                <a:moveTo>
                  <a:pt x="0" y="691134"/>
                </a:moveTo>
                <a:lnTo>
                  <a:pt x="261112" y="691134"/>
                </a:lnTo>
                <a:lnTo>
                  <a:pt x="261112" y="0"/>
                </a:lnTo>
                <a:lnTo>
                  <a:pt x="0" y="0"/>
                </a:lnTo>
                <a:lnTo>
                  <a:pt x="0" y="6911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0" y="3184029"/>
            <a:ext cx="261620" cy="400685"/>
          </a:xfrm>
          <a:custGeom>
            <a:avLst/>
            <a:gdLst/>
            <a:ahLst/>
            <a:cxnLst/>
            <a:rect l="l" t="t" r="r" b="b"/>
            <a:pathLst>
              <a:path w="261620" h="400685">
                <a:moveTo>
                  <a:pt x="0" y="400418"/>
                </a:moveTo>
                <a:lnTo>
                  <a:pt x="261112" y="400418"/>
                </a:lnTo>
                <a:lnTo>
                  <a:pt x="261112" y="0"/>
                </a:lnTo>
                <a:lnTo>
                  <a:pt x="0" y="0"/>
                </a:lnTo>
                <a:lnTo>
                  <a:pt x="0" y="4004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0" y="3584460"/>
            <a:ext cx="261620" cy="400685"/>
          </a:xfrm>
          <a:custGeom>
            <a:avLst/>
            <a:gdLst/>
            <a:ahLst/>
            <a:cxnLst/>
            <a:rect l="l" t="t" r="r" b="b"/>
            <a:pathLst>
              <a:path w="261620" h="400685">
                <a:moveTo>
                  <a:pt x="0" y="400418"/>
                </a:moveTo>
                <a:lnTo>
                  <a:pt x="261112" y="400418"/>
                </a:lnTo>
                <a:lnTo>
                  <a:pt x="261112" y="0"/>
                </a:lnTo>
                <a:lnTo>
                  <a:pt x="0" y="0"/>
                </a:lnTo>
                <a:lnTo>
                  <a:pt x="0" y="4004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0" y="3984891"/>
            <a:ext cx="261620" cy="400685"/>
          </a:xfrm>
          <a:custGeom>
            <a:avLst/>
            <a:gdLst/>
            <a:ahLst/>
            <a:cxnLst/>
            <a:rect l="l" t="t" r="r" b="b"/>
            <a:pathLst>
              <a:path w="261620" h="400685">
                <a:moveTo>
                  <a:pt x="0" y="400418"/>
                </a:moveTo>
                <a:lnTo>
                  <a:pt x="261112" y="400418"/>
                </a:lnTo>
                <a:lnTo>
                  <a:pt x="261112" y="0"/>
                </a:lnTo>
                <a:lnTo>
                  <a:pt x="0" y="0"/>
                </a:lnTo>
                <a:lnTo>
                  <a:pt x="0" y="4004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0" y="4385322"/>
            <a:ext cx="261620" cy="400685"/>
          </a:xfrm>
          <a:custGeom>
            <a:avLst/>
            <a:gdLst/>
            <a:ahLst/>
            <a:cxnLst/>
            <a:rect l="l" t="t" r="r" b="b"/>
            <a:pathLst>
              <a:path w="261620" h="400685">
                <a:moveTo>
                  <a:pt x="0" y="400418"/>
                </a:moveTo>
                <a:lnTo>
                  <a:pt x="261112" y="400418"/>
                </a:lnTo>
                <a:lnTo>
                  <a:pt x="261112" y="0"/>
                </a:lnTo>
                <a:lnTo>
                  <a:pt x="0" y="0"/>
                </a:lnTo>
                <a:lnTo>
                  <a:pt x="0" y="4004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0" name="object 90"/>
          <p:cNvGraphicFramePr>
            <a:graphicFrameLocks noGrp="1"/>
          </p:cNvGraphicFramePr>
          <p:nvPr/>
        </p:nvGraphicFramePr>
        <p:xfrm>
          <a:off x="-28143" y="2486532"/>
          <a:ext cx="289267" cy="22928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9267"/>
              </a:tblGrid>
              <a:tr h="691133">
                <a:tc>
                  <a:txBody>
                    <a:bodyPr/>
                    <a:lstStyle/>
                    <a:p>
                      <a:pPr marL="1905" marR="78740" indent="6985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  er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004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er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00431">
                <a:tc>
                  <a:txBody>
                    <a:bodyPr/>
                    <a:lstStyle/>
                    <a:p>
                      <a:pPr marL="127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er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004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er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004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er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6290" y="1176273"/>
            <a:ext cx="7954009" cy="1006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3810" algn="ctr">
              <a:lnSpc>
                <a:spcPct val="100000"/>
              </a:lnSpc>
              <a:tabLst>
                <a:tab pos="4338955" algn="l"/>
                <a:tab pos="5918835" algn="l"/>
              </a:tabLst>
            </a:pPr>
            <a:r>
              <a:rPr sz="2200" spc="-15" dirty="0">
                <a:latin typeface="Calibri"/>
                <a:cs typeface="Calibri"/>
              </a:rPr>
              <a:t>Rekomendasi </a:t>
            </a:r>
            <a:r>
              <a:rPr sz="2200" spc="-10" dirty="0">
                <a:latin typeface="Calibri"/>
                <a:cs typeface="Calibri"/>
              </a:rPr>
              <a:t>(WHO) kadar</a:t>
            </a:r>
            <a:r>
              <a:rPr sz="2200" spc="8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gizi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mikro	berdasarkan</a:t>
            </a:r>
            <a:r>
              <a:rPr sz="2200" spc="42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tingkat konsumsi 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beras </a:t>
            </a:r>
            <a:r>
              <a:rPr sz="2200" spc="-5" dirty="0">
                <a:latin typeface="Calibri"/>
                <a:cs typeface="Calibri"/>
              </a:rPr>
              <a:t>menggunakan acuan </a:t>
            </a:r>
            <a:r>
              <a:rPr sz="2200" spc="-10" dirty="0">
                <a:latin typeface="Calibri"/>
                <a:cs typeface="Calibri"/>
              </a:rPr>
              <a:t>fortifikasi</a:t>
            </a:r>
            <a:r>
              <a:rPr sz="2200" spc="5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pada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maizena	dan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tepung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terigu 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(mg </a:t>
            </a:r>
            <a:r>
              <a:rPr sz="2200" spc="-5" dirty="0">
                <a:latin typeface="Calibri"/>
                <a:cs typeface="Calibri"/>
              </a:rPr>
              <a:t>/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100g)</a:t>
            </a:r>
            <a:endParaRPr sz="22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50850" y="2215895"/>
          <a:ext cx="8507346" cy="43030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8408"/>
                <a:gridCol w="1637664"/>
                <a:gridCol w="1029969"/>
                <a:gridCol w="1215263"/>
                <a:gridCol w="1215390"/>
                <a:gridCol w="1215262"/>
                <a:gridCol w="1215390"/>
              </a:tblGrid>
              <a:tr h="444626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Zat</a:t>
                      </a:r>
                      <a:r>
                        <a:rPr sz="1400" b="1" spc="-9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gizi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coumpound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&lt;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75</a:t>
                      </a:r>
                      <a:r>
                        <a:rPr sz="1400" b="1" spc="-9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g/hr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75-149</a:t>
                      </a:r>
                      <a:r>
                        <a:rPr sz="140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g/hr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15-300</a:t>
                      </a:r>
                      <a:r>
                        <a:rPr sz="140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g/hr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&gt;300</a:t>
                      </a:r>
                      <a:r>
                        <a:rPr sz="1400" b="1" spc="-8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g/hr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EAR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besi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MF-PP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7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7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-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85090" marR="47117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Asam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Folat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Asam</a:t>
                      </a:r>
                      <a:r>
                        <a:rPr sz="14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folat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0,50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0,26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0,13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0,10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0,192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44475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Vit.B12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Cyanocobalamin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0,004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0,002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0,001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0,0008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0,002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Vit.A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Vit.A</a:t>
                      </a:r>
                      <a:r>
                        <a:rPr sz="14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palmitat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0,59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0,15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0,357</a:t>
                      </a:r>
                      <a:r>
                        <a:rPr sz="14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(p)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0,429</a:t>
                      </a:r>
                      <a:r>
                        <a:rPr sz="14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(l)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51815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Seng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Zink</a:t>
                      </a:r>
                      <a:r>
                        <a:rPr sz="1400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Oxide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9,5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8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6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5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8,2</a:t>
                      </a:r>
                      <a:r>
                        <a:rPr sz="14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(p)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11,7</a:t>
                      </a:r>
                      <a:r>
                        <a:rPr sz="14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(l)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51815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Thiamin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62484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Thiamin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m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ononit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2,0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1,0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0,5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0,35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0,9</a:t>
                      </a:r>
                      <a:r>
                        <a:rPr sz="14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(p)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1,0</a:t>
                      </a:r>
                      <a:r>
                        <a:rPr sz="14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(l)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518121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Niacin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Niacin</a:t>
                      </a:r>
                      <a:r>
                        <a:rPr sz="1400" spc="-1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Amide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26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7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4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11</a:t>
                      </a:r>
                      <a:r>
                        <a:rPr sz="14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(p)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12</a:t>
                      </a:r>
                      <a:r>
                        <a:rPr sz="1400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(l)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51815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Vit.B12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505459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Pyridoxine 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oc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loride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2,4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1,2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0,6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0,4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1,1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7678" rIns="0" bIns="0" rtlCol="0">
            <a:spAutoFit/>
          </a:bodyPr>
          <a:lstStyle/>
          <a:p>
            <a:pPr marL="78105">
              <a:lnSpc>
                <a:spcPct val="100000"/>
              </a:lnSpc>
            </a:pPr>
            <a:r>
              <a:rPr sz="2800" spc="-35" dirty="0">
                <a:latin typeface="Calibri"/>
                <a:cs typeface="Calibri"/>
              </a:rPr>
              <a:t>D. </a:t>
            </a:r>
            <a:r>
              <a:rPr sz="2800" spc="-15" dirty="0">
                <a:latin typeface="Calibri"/>
                <a:cs typeface="Calibri"/>
              </a:rPr>
              <a:t>Beberapa </a:t>
            </a:r>
            <a:r>
              <a:rPr sz="2800" spc="-5" dirty="0">
                <a:latin typeface="Calibri"/>
                <a:cs typeface="Calibri"/>
              </a:rPr>
              <a:t>Pilihan </a:t>
            </a:r>
            <a:r>
              <a:rPr sz="2800" spc="-20" dirty="0">
                <a:latin typeface="Calibri"/>
                <a:cs typeface="Calibri"/>
              </a:rPr>
              <a:t>Zat </a:t>
            </a:r>
            <a:r>
              <a:rPr sz="2800" spc="-5" dirty="0">
                <a:latin typeface="Calibri"/>
                <a:cs typeface="Calibri"/>
              </a:rPr>
              <a:t>Gizi </a:t>
            </a:r>
            <a:r>
              <a:rPr sz="3200" dirty="0">
                <a:latin typeface="Calibri"/>
                <a:cs typeface="Calibri"/>
              </a:rPr>
              <a:t>dalam </a:t>
            </a:r>
            <a:r>
              <a:rPr sz="2800" spc="-10" dirty="0">
                <a:latin typeface="Calibri"/>
                <a:cs typeface="Calibri"/>
              </a:rPr>
              <a:t>Fortifikasi</a:t>
            </a:r>
            <a:r>
              <a:rPr sz="2800" spc="6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Beras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7593" y="0"/>
            <a:ext cx="8205470" cy="822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Rice </a:t>
            </a:r>
            <a:r>
              <a:rPr sz="2600" spc="-10" dirty="0">
                <a:latin typeface="Calibri"/>
                <a:cs typeface="Calibri"/>
              </a:rPr>
              <a:t>Fortification Characteristics </a:t>
            </a:r>
            <a:r>
              <a:rPr sz="2600" spc="-5" dirty="0">
                <a:latin typeface="Calibri"/>
                <a:cs typeface="Calibri"/>
              </a:rPr>
              <a:t>–Country Experiences</a:t>
            </a:r>
            <a:r>
              <a:rPr sz="2600" spc="25" dirty="0"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0044AC"/>
                </a:solidFill>
                <a:latin typeface="Calibri"/>
                <a:cs typeface="Calibri"/>
              </a:rPr>
              <a:t>(WHO</a:t>
            </a:r>
            <a:endParaRPr sz="2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600" dirty="0">
                <a:solidFill>
                  <a:srgbClr val="0044AC"/>
                </a:solidFill>
                <a:latin typeface="Calibri"/>
                <a:cs typeface="Calibri"/>
              </a:rPr>
              <a:t>and </a:t>
            </a:r>
            <a:r>
              <a:rPr sz="2600" spc="-55" dirty="0">
                <a:solidFill>
                  <a:srgbClr val="0044AC"/>
                </a:solidFill>
                <a:latin typeface="Calibri"/>
                <a:cs typeface="Calibri"/>
              </a:rPr>
              <a:t>FAO,</a:t>
            </a:r>
            <a:r>
              <a:rPr sz="2600" spc="-114" dirty="0">
                <a:solidFill>
                  <a:srgbClr val="0044AC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0044AC"/>
                </a:solidFill>
                <a:latin typeface="Calibri"/>
                <a:cs typeface="Calibri"/>
              </a:rPr>
              <a:t>2008)</a:t>
            </a:r>
            <a:endParaRPr sz="26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98450" y="850900"/>
          <a:ext cx="8534400" cy="58572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52600"/>
                <a:gridCol w="6781800"/>
              </a:tblGrid>
              <a:tr h="370839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Aspect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Description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Nutrient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content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57175" indent="-172085">
                        <a:lnSpc>
                          <a:spcPct val="100000"/>
                        </a:lnSpc>
                        <a:spcBef>
                          <a:spcPts val="90"/>
                        </a:spcBef>
                        <a:buFont typeface="Arial"/>
                        <a:buChar char="•"/>
                        <a:tabLst>
                          <a:tab pos="269875" algn="l"/>
                        </a:tabLst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Iron,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except Costa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Rica.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09245" indent="-224154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09245" algn="l"/>
                          <a:tab pos="309880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4-7 vitamin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minerals,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except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The Philippines (only</a:t>
                      </a:r>
                      <a:r>
                        <a:rPr sz="1800" spc="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iron).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57175" marR="541020" indent="-1720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57810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micronutrient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content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was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similar with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method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used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for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fortification.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286000">
                <a:tc>
                  <a:txBody>
                    <a:bodyPr/>
                    <a:lstStyle/>
                    <a:p>
                      <a:pPr marL="84455" marR="18161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Characteristics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Rice-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micronutrient  premixes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57175" marR="76835" indent="-172085">
                        <a:lnSpc>
                          <a:spcPct val="100000"/>
                        </a:lnSpc>
                        <a:spcBef>
                          <a:spcPts val="190"/>
                        </a:spcBef>
                        <a:buFont typeface="Arial"/>
                        <a:buChar char="•"/>
                        <a:tabLst>
                          <a:tab pos="309245" algn="l"/>
                          <a:tab pos="309880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The artificial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fortified kernels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hot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extrusion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was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similar with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natural grains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(transparency,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sheen,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consistency,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1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flavor)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57175" marR="75565" indent="-1720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09245" algn="l"/>
                          <a:tab pos="309880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fortified kernels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cold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extrusion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are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opaque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slightly off-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color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57175" marR="75565" indent="-1720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09245" algn="l"/>
                          <a:tab pos="309880" algn="l"/>
                        </a:tabLst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Coated kernels often have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distinctive 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color,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smell, and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taste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that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are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objectionable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some</a:t>
                      </a:r>
                      <a:r>
                        <a:rPr sz="1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consumers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57175" marR="76835" indent="-1720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09245" algn="l"/>
                          <a:tab pos="309880" algn="l"/>
                        </a:tabLst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Dusted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kernels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loose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micronutrient-premix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on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their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surface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with  rinsing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washing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(unsuitable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for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developing</a:t>
                      </a:r>
                      <a:r>
                        <a:rPr sz="1800" spc="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country)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2011667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Costs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9390" indent="-114300">
                        <a:lnSpc>
                          <a:spcPct val="100000"/>
                        </a:lnSpc>
                        <a:spcBef>
                          <a:spcPts val="195"/>
                        </a:spcBef>
                        <a:buFont typeface="Arial"/>
                        <a:buChar char="•"/>
                        <a:tabLst>
                          <a:tab pos="200025" algn="l"/>
                        </a:tabLst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Dusting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is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least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expensive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99390" indent="-11430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00025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Hot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extrusion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is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most expensive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99390" marR="78105" indent="-114300" algn="just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51460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The final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cost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rice-premix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would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be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more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or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less the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same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regardless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number and type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micronutrients</a:t>
                      </a:r>
                      <a:r>
                        <a:rPr sz="1800" spc="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added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99390" marR="78105" indent="-114300" algn="just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51460" algn="l"/>
                        </a:tabLst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67%-74% of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total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cost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are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not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associated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wih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fortificant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mix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such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as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purchasing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rice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grains,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manufacturing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 rice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flour,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investing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in equipment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facilities.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4598" y="268859"/>
            <a:ext cx="7595870" cy="1132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3600" spc="-5" dirty="0">
                <a:latin typeface="Calibri"/>
                <a:cs typeface="Calibri"/>
              </a:rPr>
              <a:t>E. </a:t>
            </a:r>
            <a:r>
              <a:rPr sz="3600" spc="-10" dirty="0">
                <a:latin typeface="Calibri"/>
                <a:cs typeface="Calibri"/>
              </a:rPr>
              <a:t>Estimasi </a:t>
            </a:r>
            <a:r>
              <a:rPr sz="3600" spc="-30" dirty="0">
                <a:latin typeface="Calibri"/>
                <a:cs typeface="Calibri"/>
              </a:rPr>
              <a:t>Biaya </a:t>
            </a:r>
            <a:r>
              <a:rPr sz="3600" spc="-15" dirty="0">
                <a:latin typeface="Calibri"/>
                <a:cs typeface="Calibri"/>
              </a:rPr>
              <a:t>Fortifikasi Beras</a:t>
            </a:r>
            <a:r>
              <a:rPr sz="3600" spc="55" dirty="0">
                <a:latin typeface="Calibri"/>
                <a:cs typeface="Calibri"/>
              </a:rPr>
              <a:t> </a:t>
            </a:r>
            <a:r>
              <a:rPr sz="3600" spc="-15" dirty="0">
                <a:latin typeface="Calibri"/>
                <a:cs typeface="Calibri"/>
              </a:rPr>
              <a:t>dengan</a:t>
            </a:r>
            <a:endParaRPr sz="3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3600" spc="-45" dirty="0">
                <a:latin typeface="Calibri"/>
                <a:cs typeface="Calibri"/>
              </a:rPr>
              <a:t>Teknologi </a:t>
            </a:r>
            <a:r>
              <a:rPr sz="3600" spc="-15" dirty="0">
                <a:latin typeface="Calibri"/>
                <a:cs typeface="Calibri"/>
              </a:rPr>
              <a:t>Fortifikasi yang</a:t>
            </a:r>
            <a:r>
              <a:rPr sz="3600" spc="55" dirty="0">
                <a:latin typeface="Calibri"/>
                <a:cs typeface="Calibri"/>
              </a:rPr>
              <a:t> </a:t>
            </a:r>
            <a:r>
              <a:rPr sz="3600" spc="-5" dirty="0">
                <a:latin typeface="Calibri"/>
                <a:cs typeface="Calibri"/>
              </a:rPr>
              <a:t>Berbeda</a:t>
            </a:r>
            <a:endParaRPr sz="36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50850" y="1593850"/>
          <a:ext cx="8229600" cy="41198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118872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Negara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14160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Harga</a:t>
                      </a:r>
                      <a:r>
                        <a:rPr sz="180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beras  (US$/KG)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Teknologi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8925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Estimate 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harga 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premix 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(US$/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23939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Estimate 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biaya 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fortifikasi 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(US$/</a:t>
                      </a:r>
                      <a:r>
                        <a:rPr sz="18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ON)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8763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en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at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 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harga 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eceran  beras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(%)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640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China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9687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Hot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Ext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2,00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2-4%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Philipina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0,55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Coating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2,00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1,8%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Costa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Rica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0,63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Col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Extrusion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2,11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10,5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1,7%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India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0,52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9687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Hot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Ext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1,50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14,7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1,5-2,5</a:t>
                      </a:r>
                      <a:r>
                        <a:rPr sz="1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%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Bangladesh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9687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Hot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Ext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2,0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9 -</a:t>
                      </a:r>
                      <a:r>
                        <a:rPr sz="18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35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2,2-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8%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4364" y="723646"/>
            <a:ext cx="7733030" cy="883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67280" marR="5080" indent="-2355215">
              <a:lnSpc>
                <a:spcPct val="100000"/>
              </a:lnSpc>
            </a:pPr>
            <a:r>
              <a:rPr sz="2800" b="0" spc="-15" dirty="0">
                <a:latin typeface="Calibri"/>
                <a:cs typeface="Calibri"/>
              </a:rPr>
              <a:t>Estimated Cost </a:t>
            </a:r>
            <a:r>
              <a:rPr sz="2800" b="0" spc="-5" dirty="0">
                <a:latin typeface="Calibri"/>
                <a:cs typeface="Calibri"/>
              </a:rPr>
              <a:t>of </a:t>
            </a:r>
            <a:r>
              <a:rPr sz="2800" b="0" spc="-15" dirty="0">
                <a:latin typeface="Calibri"/>
                <a:cs typeface="Calibri"/>
              </a:rPr>
              <a:t>Fortificant </a:t>
            </a:r>
            <a:r>
              <a:rPr sz="2800" b="0" spc="-5" dirty="0">
                <a:latin typeface="Calibri"/>
                <a:cs typeface="Calibri"/>
              </a:rPr>
              <a:t>in the </a:t>
            </a:r>
            <a:r>
              <a:rPr sz="2800" b="0" spc="-10" dirty="0">
                <a:latin typeface="Calibri"/>
                <a:cs typeface="Calibri"/>
              </a:rPr>
              <a:t>Fortified </a:t>
            </a:r>
            <a:r>
              <a:rPr sz="2800" b="0" spc="-5" dirty="0">
                <a:latin typeface="Calibri"/>
                <a:cs typeface="Calibri"/>
              </a:rPr>
              <a:t>Rice </a:t>
            </a:r>
            <a:r>
              <a:rPr sz="2800" b="0" dirty="0">
                <a:latin typeface="Calibri"/>
                <a:cs typeface="Calibri"/>
              </a:rPr>
              <a:t>with  </a:t>
            </a:r>
            <a:r>
              <a:rPr sz="2800" b="0" spc="-20" dirty="0">
                <a:latin typeface="Calibri"/>
                <a:cs typeface="Calibri"/>
              </a:rPr>
              <a:t>Iron Content </a:t>
            </a:r>
            <a:r>
              <a:rPr sz="2800" b="0" spc="-5" dirty="0">
                <a:latin typeface="Calibri"/>
                <a:cs typeface="Calibri"/>
              </a:rPr>
              <a:t>65</a:t>
            </a:r>
            <a:r>
              <a:rPr sz="2800" b="0" spc="30" dirty="0">
                <a:latin typeface="Calibri"/>
                <a:cs typeface="Calibri"/>
              </a:rPr>
              <a:t> </a:t>
            </a:r>
            <a:r>
              <a:rPr sz="2800" b="0" spc="-10" dirty="0">
                <a:latin typeface="Calibri"/>
                <a:cs typeface="Calibri"/>
              </a:rPr>
              <a:t>ppm</a:t>
            </a:r>
            <a:endParaRPr sz="28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50850" y="1698370"/>
          <a:ext cx="8229600" cy="3510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00300"/>
                <a:gridCol w="3086100"/>
                <a:gridCol w="2743200"/>
              </a:tblGrid>
              <a:tr h="914400">
                <a:tc>
                  <a:txBody>
                    <a:bodyPr/>
                    <a:lstStyle/>
                    <a:p>
                      <a:pPr marL="633095" marR="474345" indent="-14986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Mic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utri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ts 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(Fortificant)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526415" marR="462280" indent="-58419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Micronutrient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Content 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Adde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to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Rice</a:t>
                      </a: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(mg/Kg)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436880" marR="429259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Cost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of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Fortificant 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In the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Fortified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Rice 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(USD/MT)</a:t>
                      </a:r>
                      <a:r>
                        <a:rPr sz="1800" b="1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*)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B-1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(Thiamin)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5.0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Niacin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40.0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0,51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Folic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Acid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0,24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B-12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0.01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0,46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Iron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65.0**)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3,08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Zinc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25.0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0,23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0" dirty="0">
                          <a:latin typeface="Calibri"/>
                          <a:cs typeface="Calibri"/>
                        </a:rPr>
                        <a:t>TOTAL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4,69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479551" y="5323966"/>
            <a:ext cx="7390765" cy="386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*) Estimated Price, </a:t>
            </a:r>
            <a:r>
              <a:rPr sz="1200" dirty="0">
                <a:latin typeface="Calibri"/>
                <a:cs typeface="Calibri"/>
              </a:rPr>
              <a:t>based on 2007 </a:t>
            </a:r>
            <a:r>
              <a:rPr sz="1200" spc="-5" dirty="0">
                <a:latin typeface="Calibri"/>
                <a:cs typeface="Calibri"/>
              </a:rPr>
              <a:t>international </a:t>
            </a:r>
            <a:r>
              <a:rPr sz="1200" dirty="0">
                <a:latin typeface="Calibri"/>
                <a:cs typeface="Calibri"/>
              </a:rPr>
              <a:t>price </a:t>
            </a:r>
            <a:r>
              <a:rPr sz="1200" spc="-10" dirty="0">
                <a:latin typeface="Calibri"/>
                <a:cs typeface="Calibri"/>
              </a:rPr>
              <a:t>(USAID, </a:t>
            </a:r>
            <a:r>
              <a:rPr sz="1200" dirty="0">
                <a:latin typeface="Calibri"/>
                <a:cs typeface="Calibri"/>
              </a:rPr>
              <a:t>2008), added </a:t>
            </a:r>
            <a:r>
              <a:rPr sz="1200" spc="-5" dirty="0">
                <a:latin typeface="Calibri"/>
                <a:cs typeface="Calibri"/>
              </a:rPr>
              <a:t>with </a:t>
            </a:r>
            <a:r>
              <a:rPr sz="1200" dirty="0">
                <a:latin typeface="Calibri"/>
                <a:cs typeface="Calibri"/>
              </a:rPr>
              <a:t>10% of </a:t>
            </a:r>
            <a:r>
              <a:rPr sz="1200" spc="-5" dirty="0">
                <a:latin typeface="Calibri"/>
                <a:cs typeface="Calibri"/>
              </a:rPr>
              <a:t>inflation </a:t>
            </a:r>
            <a:r>
              <a:rPr sz="1200" spc="-15" dirty="0">
                <a:latin typeface="Calibri"/>
                <a:cs typeface="Calibri"/>
              </a:rPr>
              <a:t>rate </a:t>
            </a:r>
            <a:r>
              <a:rPr sz="1200" dirty="0">
                <a:latin typeface="Calibri"/>
                <a:cs typeface="Calibri"/>
              </a:rPr>
              <a:t>during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5" dirty="0">
                <a:latin typeface="Calibri"/>
                <a:cs typeface="Calibri"/>
              </a:rPr>
              <a:t>2007-2009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**) The original </a:t>
            </a:r>
            <a:r>
              <a:rPr sz="1200" spc="-5" dirty="0">
                <a:latin typeface="Calibri"/>
                <a:cs typeface="Calibri"/>
              </a:rPr>
              <a:t>formula </a:t>
            </a:r>
            <a:r>
              <a:rPr sz="1200" spc="-10" dirty="0">
                <a:latin typeface="Calibri"/>
                <a:cs typeface="Calibri"/>
              </a:rPr>
              <a:t>was </a:t>
            </a:r>
            <a:r>
              <a:rPr sz="1200" dirty="0">
                <a:latin typeface="Calibri"/>
                <a:cs typeface="Calibri"/>
              </a:rPr>
              <a:t>only 24</a:t>
            </a:r>
            <a:r>
              <a:rPr sz="1200" spc="-1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ppm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1468" rIns="0" bIns="0" rtlCol="0">
            <a:spAutoFit/>
          </a:bodyPr>
          <a:lstStyle/>
          <a:p>
            <a:pPr marL="0" algn="ctr">
              <a:lnSpc>
                <a:spcPct val="100000"/>
              </a:lnSpc>
            </a:pPr>
            <a:r>
              <a:rPr sz="3600" b="0" spc="-170" dirty="0">
                <a:latin typeface="Calibri"/>
                <a:cs typeface="Calibri"/>
              </a:rPr>
              <a:t>F. </a:t>
            </a:r>
            <a:r>
              <a:rPr sz="3600" b="0" dirty="0">
                <a:latin typeface="Calibri"/>
                <a:cs typeface="Calibri"/>
              </a:rPr>
              <a:t>Model </a:t>
            </a:r>
            <a:r>
              <a:rPr sz="3600" b="0" spc="-15" dirty="0">
                <a:latin typeface="Calibri"/>
                <a:cs typeface="Calibri"/>
              </a:rPr>
              <a:t>Pelaksanaan Fortifikasi Beras</a:t>
            </a:r>
            <a:r>
              <a:rPr sz="3600" b="0" spc="114" dirty="0">
                <a:latin typeface="Calibri"/>
                <a:cs typeface="Calibri"/>
              </a:rPr>
              <a:t> </a:t>
            </a:r>
            <a:r>
              <a:rPr sz="3600" b="0" spc="-5" dirty="0">
                <a:latin typeface="Calibri"/>
                <a:cs typeface="Calibri"/>
              </a:rPr>
              <a:t>di</a:t>
            </a:r>
            <a:endParaRPr sz="3600">
              <a:latin typeface="Calibri"/>
              <a:cs typeface="Calibri"/>
            </a:endParaRPr>
          </a:p>
          <a:p>
            <a:pPr marL="0" algn="ctr">
              <a:lnSpc>
                <a:spcPct val="100000"/>
              </a:lnSpc>
            </a:pPr>
            <a:r>
              <a:rPr sz="3600" b="0" spc="-10" dirty="0">
                <a:latin typeface="Calibri"/>
                <a:cs typeface="Calibri"/>
              </a:rPr>
              <a:t>Berbagai</a:t>
            </a:r>
            <a:r>
              <a:rPr sz="3600" b="0" spc="-90" dirty="0">
                <a:latin typeface="Calibri"/>
                <a:cs typeface="Calibri"/>
              </a:rPr>
              <a:t> </a:t>
            </a:r>
            <a:r>
              <a:rPr sz="3600" b="0" spc="-25" dirty="0">
                <a:latin typeface="Calibri"/>
                <a:cs typeface="Calibri"/>
              </a:rPr>
              <a:t>Negara</a:t>
            </a:r>
            <a:endParaRPr sz="36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17169" y="2044319"/>
          <a:ext cx="8497011" cy="4762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21841"/>
                <a:gridCol w="2166747"/>
                <a:gridCol w="2364486"/>
                <a:gridCol w="2543937"/>
              </a:tblGrid>
              <a:tr h="580263">
                <a:tc>
                  <a:txBody>
                    <a:bodyPr/>
                    <a:lstStyle/>
                    <a:p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Mandatori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Jaring 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Pengaman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sosial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(JPS)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16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Voluntary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53492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Bagimana?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87566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sel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400" spc="10" dirty="0">
                          <a:latin typeface="Calibri"/>
                          <a:cs typeface="Calibri"/>
                        </a:rPr>
                        <a:t>g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g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an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Pemerintah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8862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Melalui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JPS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yang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ditribusi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beras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7338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Inisiatif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produsen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merespon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kebutuhan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konsumen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74612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Ketersediaan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23558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Semua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beras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difortifikasi,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tersedia untuk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semua,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47053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Hanya beras 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yg 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didistribusikan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untuk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 JPS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66548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Di Pasar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Tersedia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beras 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fortifikasi dan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yang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tidak  fortifikasi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745998">
                <a:tc>
                  <a:txBody>
                    <a:bodyPr/>
                    <a:lstStyle/>
                    <a:p>
                      <a:pPr marL="85090" marR="54927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Siapa</a:t>
                      </a:r>
                      <a:r>
                        <a:rPr sz="14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yang  b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ay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ar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os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t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17145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Konsumen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atau produsen  atau</a:t>
                      </a:r>
                      <a:r>
                        <a:rPr sz="14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pemerintah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6002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Pemerintah/penggung jawab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program</a:t>
                      </a:r>
                      <a:r>
                        <a:rPr sz="14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JPS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konsumen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746124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Potensi</a:t>
                      </a:r>
                      <a:r>
                        <a:rPr sz="14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dampak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1244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Besar,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sebagian besar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akan 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menonsumsi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beras 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fortifikasi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54673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Besar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untuk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penerima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manfaat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:</a:t>
                      </a:r>
                      <a:r>
                        <a:rPr sz="14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miskin/rawan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Kecil, 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hanya</a:t>
                      </a:r>
                      <a:r>
                        <a:rPr sz="14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konsumen/pembeli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1409272">
                <a:tc>
                  <a:txBody>
                    <a:bodyPr/>
                    <a:lstStyle/>
                    <a:p>
                      <a:pPr marL="85090" marR="38544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Dimana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ila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sana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61087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Costa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Rice,</a:t>
                      </a:r>
                      <a:r>
                        <a:rPr sz="14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Panama, 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Nicaragua,</a:t>
                      </a:r>
                      <a:r>
                        <a:rPr sz="14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Philipina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4795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Bangladesh (makanan buruh,  anak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sekolah),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Philipina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(beras subsidi),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Indonesia 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(beras subsidi), 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India  (Makanan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Anak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Sekolah)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4922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latin typeface="Calibri"/>
                          <a:cs typeface="Calibri"/>
                        </a:rPr>
                        <a:t>Brazil, Colombia, Afrika Selatan,  USA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474370" y="1496314"/>
            <a:ext cx="3170555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35" dirty="0">
                <a:latin typeface="Calibri"/>
                <a:cs typeface="Calibri"/>
              </a:rPr>
              <a:t>Terdapat </a:t>
            </a:r>
            <a:r>
              <a:rPr sz="2400" b="1" dirty="0">
                <a:latin typeface="Calibri"/>
                <a:cs typeface="Calibri"/>
              </a:rPr>
              <a:t>3 </a:t>
            </a:r>
            <a:r>
              <a:rPr sz="2400" b="1" spc="-5" dirty="0">
                <a:latin typeface="Calibri"/>
                <a:cs typeface="Calibri"/>
              </a:rPr>
              <a:t>pilihan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model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419857" y="271907"/>
            <a:ext cx="6189345" cy="1116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spc="-180" dirty="0">
                <a:solidFill>
                  <a:srgbClr val="49452A"/>
                </a:solidFill>
                <a:latin typeface="Tw Cen MT"/>
                <a:cs typeface="Tw Cen MT"/>
              </a:rPr>
              <a:t>F. </a:t>
            </a:r>
            <a:r>
              <a:rPr sz="3600" b="1" dirty="0">
                <a:solidFill>
                  <a:srgbClr val="49452A"/>
                </a:solidFill>
                <a:latin typeface="Tw Cen MT"/>
                <a:cs typeface="Tw Cen MT"/>
              </a:rPr>
              <a:t>Model </a:t>
            </a:r>
            <a:r>
              <a:rPr sz="3600" b="1" spc="-20" dirty="0">
                <a:solidFill>
                  <a:srgbClr val="49452A"/>
                </a:solidFill>
                <a:latin typeface="Tw Cen MT"/>
                <a:cs typeface="Tw Cen MT"/>
              </a:rPr>
              <a:t>Pelaksanaan</a:t>
            </a:r>
            <a:r>
              <a:rPr sz="3600" b="1" spc="195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3600" b="1" spc="5" dirty="0">
                <a:solidFill>
                  <a:srgbClr val="49452A"/>
                </a:solidFill>
                <a:latin typeface="Tw Cen MT"/>
                <a:cs typeface="Tw Cen MT"/>
              </a:rPr>
              <a:t>Fortifikasi</a:t>
            </a:r>
            <a:endParaRPr sz="3600">
              <a:latin typeface="Tw Cen MT"/>
              <a:cs typeface="Tw Cen MT"/>
            </a:endParaRPr>
          </a:p>
          <a:p>
            <a:pPr marL="3865879">
              <a:lnSpc>
                <a:spcPct val="100000"/>
              </a:lnSpc>
            </a:pPr>
            <a:r>
              <a:rPr sz="3600" b="1" spc="-5" dirty="0">
                <a:solidFill>
                  <a:srgbClr val="49452A"/>
                </a:solidFill>
                <a:latin typeface="Tw Cen MT"/>
                <a:cs typeface="Tw Cen MT"/>
              </a:rPr>
              <a:t>…(lanjutan)</a:t>
            </a:r>
            <a:endParaRPr sz="3600">
              <a:latin typeface="Tw Cen MT"/>
              <a:cs typeface="Tw Cen MT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17182" y="1622425"/>
          <a:ext cx="8712896" cy="4480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181"/>
                <a:gridCol w="922147"/>
                <a:gridCol w="1524761"/>
                <a:gridCol w="1753362"/>
                <a:gridCol w="1608328"/>
                <a:gridCol w="1452117"/>
              </a:tblGrid>
              <a:tr h="640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Negara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mulai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teknologi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Gizi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mikro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1303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Skala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1800" b="1" spc="-10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jalur  distribusi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38417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Sasaran 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pend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udu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14630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Brazil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2008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06045" algn="just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Besi-Fe 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PP,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Seng,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VitA,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B1, B3, B9,  B12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3337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Sakla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besar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distribusi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via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pasar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komersial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9017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spc="-20" dirty="0">
                          <a:latin typeface="Calibri"/>
                          <a:cs typeface="Calibri"/>
                        </a:rPr>
                        <a:t>Masy.umum,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anak</a:t>
                      </a:r>
                      <a:r>
                        <a:rPr sz="18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sekolah,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dan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Penduduk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miskin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14630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Bangladesh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2013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2192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Besi,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seng,</a:t>
                      </a:r>
                      <a:r>
                        <a:rPr sz="1800" spc="-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asam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folat,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vit.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A,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B1,  B12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765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Skal kecil,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makanan  sekolah,</a:t>
                      </a:r>
                      <a:r>
                        <a:rPr sz="18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sosial  safty</a:t>
                      </a:r>
                      <a:r>
                        <a:rPr sz="1800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nets.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3081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Anak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sekolah,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penduduk  misk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ban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u  an</a:t>
                      </a:r>
                      <a:r>
                        <a:rPr sz="18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makan)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91442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Kambodja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1012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23114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Besi-Fe 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PP,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Seng,,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VitA,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B1,  B3, B6, B9,</a:t>
                      </a:r>
                      <a:r>
                        <a:rPr sz="18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30175" algn="just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Skala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kecil,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via,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makanan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anak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sekolah</a:t>
                      </a:r>
                      <a:r>
                        <a:rPr sz="1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WFP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Anak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sekolah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4516" rIns="0" bIns="0" rtlCol="0">
            <a:spAutoFit/>
          </a:bodyPr>
          <a:lstStyle/>
          <a:p>
            <a:pPr marL="1896745">
              <a:lnSpc>
                <a:spcPct val="100000"/>
              </a:lnSpc>
            </a:pPr>
            <a:r>
              <a:rPr sz="3600" spc="-180" dirty="0">
                <a:solidFill>
                  <a:srgbClr val="49452A"/>
                </a:solidFill>
                <a:latin typeface="Tw Cen MT"/>
                <a:cs typeface="Tw Cen MT"/>
              </a:rPr>
              <a:t>F. </a:t>
            </a:r>
            <a:r>
              <a:rPr sz="3600" dirty="0">
                <a:solidFill>
                  <a:srgbClr val="49452A"/>
                </a:solidFill>
                <a:latin typeface="Tw Cen MT"/>
                <a:cs typeface="Tw Cen MT"/>
              </a:rPr>
              <a:t>Model </a:t>
            </a:r>
            <a:r>
              <a:rPr sz="3600" spc="-20" dirty="0">
                <a:solidFill>
                  <a:srgbClr val="49452A"/>
                </a:solidFill>
                <a:latin typeface="Tw Cen MT"/>
                <a:cs typeface="Tw Cen MT"/>
              </a:rPr>
              <a:t>Pelaksanaan</a:t>
            </a:r>
            <a:r>
              <a:rPr sz="3600" spc="195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3600" spc="5" dirty="0">
                <a:solidFill>
                  <a:srgbClr val="49452A"/>
                </a:solidFill>
                <a:latin typeface="Tw Cen MT"/>
                <a:cs typeface="Tw Cen MT"/>
              </a:rPr>
              <a:t>Fortifikasi</a:t>
            </a:r>
            <a:endParaRPr sz="36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73546" y="820546"/>
            <a:ext cx="2334895" cy="567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spc="-5" dirty="0">
                <a:solidFill>
                  <a:srgbClr val="49452A"/>
                </a:solidFill>
                <a:latin typeface="Tw Cen MT"/>
                <a:cs typeface="Tw Cen MT"/>
              </a:rPr>
              <a:t>…(lanjutan)</a:t>
            </a:r>
            <a:endParaRPr sz="36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03772" y="6676034"/>
            <a:ext cx="111125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pem</a:t>
            </a:r>
            <a:r>
              <a:rPr sz="1800" spc="5" dirty="0">
                <a:latin typeface="Calibri"/>
                <a:cs typeface="Calibri"/>
              </a:rPr>
              <a:t>e</a:t>
            </a:r>
            <a:r>
              <a:rPr sz="1800" dirty="0">
                <a:latin typeface="Calibri"/>
                <a:cs typeface="Calibri"/>
              </a:rPr>
              <a:t>r</a:t>
            </a:r>
            <a:r>
              <a:rPr sz="1800" spc="-10" dirty="0">
                <a:latin typeface="Calibri"/>
                <a:cs typeface="Calibri"/>
              </a:rPr>
              <a:t>in</a:t>
            </a:r>
            <a:r>
              <a:rPr sz="1800" spc="-30" dirty="0">
                <a:latin typeface="Calibri"/>
                <a:cs typeface="Calibri"/>
              </a:rPr>
              <a:t>t</a:t>
            </a:r>
            <a:r>
              <a:rPr sz="1800" dirty="0">
                <a:latin typeface="Calibri"/>
                <a:cs typeface="Calibri"/>
              </a:rPr>
              <a:t>ah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314007" y="1337563"/>
          <a:ext cx="8719246" cy="57947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356"/>
                <a:gridCol w="922147"/>
                <a:gridCol w="1524761"/>
                <a:gridCol w="1501521"/>
                <a:gridCol w="2016252"/>
                <a:gridCol w="1299209"/>
              </a:tblGrid>
              <a:tr h="64325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Negara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mulai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teknologi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Gizi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mikro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52006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Skala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1800" b="1" spc="-9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jalur  distribusi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Sasaran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118871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Colombia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2002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Ekstrusi,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coating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41465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Besi-Fe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 PP, 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seng,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Vit.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B1,B9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1176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Via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pasar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komersial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dan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program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sktor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pemerintah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23189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Ma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umum dan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anak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sekolah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Costa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Rica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2001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6438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ks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coating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8890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Vit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B1, B3,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B9,  B12,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E,</a:t>
                      </a:r>
                      <a:r>
                        <a:rPr sz="1800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Se,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Seng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9748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Mandatori  nasional,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via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pasar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komersial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23189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Ma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umum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Mesir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2010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386715" algn="just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Besi-Fe 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PP,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Seng,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VitA,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B1, B3, B6,  B9,</a:t>
                      </a:r>
                      <a:r>
                        <a:rPr sz="18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443865" algn="just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Skla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menengah,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program sektor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pemerintah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25146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Anak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sekolah,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penduduk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miskin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158533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India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2008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Besi-Fe</a:t>
                      </a:r>
                      <a:r>
                        <a:rPr sz="18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PP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205104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Skla menengah,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program sektor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pemerintah,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pasar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komersial,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pasar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disubsidi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3589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Penduduk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miskin,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ma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umum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</a:tr>
              <a:tr h="103787">
                <a:tc gridSpan="6">
                  <a:txBody>
                    <a:bodyPr/>
                    <a:lstStyle/>
                    <a:p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899"/>
            <a:ext cx="9144000" cy="6828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419857" y="271907"/>
            <a:ext cx="6189345" cy="1116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spc="-180" dirty="0">
                <a:solidFill>
                  <a:srgbClr val="49452A"/>
                </a:solidFill>
                <a:latin typeface="Tw Cen MT"/>
                <a:cs typeface="Tw Cen MT"/>
              </a:rPr>
              <a:t>F. </a:t>
            </a:r>
            <a:r>
              <a:rPr sz="3600" b="1" dirty="0">
                <a:solidFill>
                  <a:srgbClr val="49452A"/>
                </a:solidFill>
                <a:latin typeface="Tw Cen MT"/>
                <a:cs typeface="Tw Cen MT"/>
              </a:rPr>
              <a:t>Model </a:t>
            </a:r>
            <a:r>
              <a:rPr sz="3600" b="1" spc="-20" dirty="0">
                <a:solidFill>
                  <a:srgbClr val="49452A"/>
                </a:solidFill>
                <a:latin typeface="Tw Cen MT"/>
                <a:cs typeface="Tw Cen MT"/>
              </a:rPr>
              <a:t>Pelaksanaan</a:t>
            </a:r>
            <a:r>
              <a:rPr sz="3600" b="1" spc="195" dirty="0">
                <a:solidFill>
                  <a:srgbClr val="49452A"/>
                </a:solidFill>
                <a:latin typeface="Tw Cen MT"/>
                <a:cs typeface="Tw Cen MT"/>
              </a:rPr>
              <a:t> </a:t>
            </a:r>
            <a:r>
              <a:rPr sz="3600" b="1" spc="5" dirty="0">
                <a:solidFill>
                  <a:srgbClr val="49452A"/>
                </a:solidFill>
                <a:latin typeface="Tw Cen MT"/>
                <a:cs typeface="Tw Cen MT"/>
              </a:rPr>
              <a:t>Fortifikasi</a:t>
            </a:r>
            <a:endParaRPr sz="3600">
              <a:latin typeface="Tw Cen MT"/>
              <a:cs typeface="Tw Cen MT"/>
            </a:endParaRPr>
          </a:p>
          <a:p>
            <a:pPr marL="3865879">
              <a:lnSpc>
                <a:spcPct val="100000"/>
              </a:lnSpc>
            </a:pPr>
            <a:r>
              <a:rPr sz="3600" b="1" spc="-5" dirty="0">
                <a:solidFill>
                  <a:srgbClr val="49452A"/>
                </a:solidFill>
                <a:latin typeface="Tw Cen MT"/>
                <a:cs typeface="Tw Cen MT"/>
              </a:rPr>
              <a:t>…(lanjutan)</a:t>
            </a:r>
            <a:endParaRPr sz="3600">
              <a:latin typeface="Tw Cen MT"/>
              <a:cs typeface="Tw Cen MT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17182" y="1334388"/>
          <a:ext cx="8712897" cy="51206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181"/>
                <a:gridCol w="780034"/>
                <a:gridCol w="1008126"/>
                <a:gridCol w="1872234"/>
                <a:gridCol w="2304288"/>
                <a:gridCol w="1296034"/>
              </a:tblGrid>
              <a:tr h="64008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Negara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mulai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7462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eknolo 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Gizi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mikro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80962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Skala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jalur  distribusi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Sasaran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Indonesia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2010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ekstrusi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Besi-Fe 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PP,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Seng,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B1, B3, B9,</a:t>
                      </a:r>
                      <a:r>
                        <a:rPr sz="1800" spc="-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28384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Skala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menengah.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Via 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program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sektor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pemerintah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Penduduk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miskin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640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Papua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Nugini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2007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coating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43434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Besi, 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Fe-PP,</a:t>
                      </a:r>
                      <a:r>
                        <a:rPr sz="18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dan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Mandatori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2001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Ma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umum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Philipina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2000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Ekstrusi/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coating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35" dirty="0">
                          <a:latin typeface="Calibri"/>
                          <a:cs typeface="Calibri"/>
                        </a:rPr>
                        <a:t>Besi-PP,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Besi-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FeSO4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Mandatori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(tidak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terlaksanan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baik)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3271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Kelompok 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rawan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dan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ma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umum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173738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USA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1958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3779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Du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800" spc="25" dirty="0">
                          <a:latin typeface="Calibri"/>
                          <a:cs typeface="Calibri"/>
                        </a:rPr>
                        <a:t>g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coating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5557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Besi,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FePO4&lt;</a:t>
                      </a:r>
                      <a:r>
                        <a:rPr sz="18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B1&lt;  B3,</a:t>
                      </a:r>
                      <a:r>
                        <a:rPr sz="18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9779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Program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Pemerintah,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pasar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terbuka skala 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besar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(70%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beras  fortifikasi), fortifikasi  diharuskan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di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6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negara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bagian)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12001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Ma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 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umum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106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38200" y="1975104"/>
            <a:ext cx="1482725" cy="692785"/>
          </a:xfrm>
          <a:custGeom>
            <a:avLst/>
            <a:gdLst/>
            <a:ahLst/>
            <a:cxnLst/>
            <a:rect l="l" t="t" r="r" b="b"/>
            <a:pathLst>
              <a:path w="1482725" h="692785">
                <a:moveTo>
                  <a:pt x="1240408" y="0"/>
                </a:moveTo>
                <a:lnTo>
                  <a:pt x="0" y="0"/>
                </a:lnTo>
                <a:lnTo>
                  <a:pt x="241973" y="346201"/>
                </a:lnTo>
                <a:lnTo>
                  <a:pt x="0" y="692276"/>
                </a:lnTo>
                <a:lnTo>
                  <a:pt x="1240408" y="692276"/>
                </a:lnTo>
                <a:lnTo>
                  <a:pt x="1482470" y="346201"/>
                </a:lnTo>
                <a:lnTo>
                  <a:pt x="1240408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276603" y="2073209"/>
            <a:ext cx="696595" cy="476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37160">
              <a:lnSpc>
                <a:spcPct val="106400"/>
              </a:lnSpc>
            </a:pPr>
            <a:r>
              <a:rPr sz="1400" b="1" dirty="0">
                <a:latin typeface="Calibri"/>
                <a:cs typeface="Calibri"/>
              </a:rPr>
              <a:t>Input  supp</a:t>
            </a:r>
            <a:r>
              <a:rPr sz="1400" b="1" spc="5" dirty="0">
                <a:latin typeface="Calibri"/>
                <a:cs typeface="Calibri"/>
              </a:rPr>
              <a:t>l</a:t>
            </a:r>
            <a:r>
              <a:rPr sz="1400" b="1" dirty="0">
                <a:latin typeface="Calibri"/>
                <a:cs typeface="Calibri"/>
              </a:rPr>
              <a:t>ie</a:t>
            </a:r>
            <a:r>
              <a:rPr sz="1400" b="1" spc="-10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04592" y="1975104"/>
            <a:ext cx="1543685" cy="692785"/>
          </a:xfrm>
          <a:custGeom>
            <a:avLst/>
            <a:gdLst/>
            <a:ahLst/>
            <a:cxnLst/>
            <a:rect l="l" t="t" r="r" b="b"/>
            <a:pathLst>
              <a:path w="1543685" h="692785">
                <a:moveTo>
                  <a:pt x="1301242" y="0"/>
                </a:moveTo>
                <a:lnTo>
                  <a:pt x="0" y="0"/>
                </a:lnTo>
                <a:lnTo>
                  <a:pt x="242188" y="346201"/>
                </a:lnTo>
                <a:lnTo>
                  <a:pt x="0" y="692276"/>
                </a:lnTo>
                <a:lnTo>
                  <a:pt x="1301242" y="692276"/>
                </a:lnTo>
                <a:lnTo>
                  <a:pt x="1543304" y="346201"/>
                </a:lnTo>
                <a:lnTo>
                  <a:pt x="1301242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10688" y="2199894"/>
            <a:ext cx="62230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latin typeface="Calibri"/>
                <a:cs typeface="Calibri"/>
              </a:rPr>
              <a:t>Farmers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631946" y="1975104"/>
            <a:ext cx="1671955" cy="692785"/>
          </a:xfrm>
          <a:custGeom>
            <a:avLst/>
            <a:gdLst/>
            <a:ahLst/>
            <a:cxnLst/>
            <a:rect l="l" t="t" r="r" b="b"/>
            <a:pathLst>
              <a:path w="1671954" h="692785">
                <a:moveTo>
                  <a:pt x="1429639" y="0"/>
                </a:moveTo>
                <a:lnTo>
                  <a:pt x="0" y="0"/>
                </a:lnTo>
                <a:lnTo>
                  <a:pt x="242062" y="346201"/>
                </a:lnTo>
                <a:lnTo>
                  <a:pt x="0" y="692276"/>
                </a:lnTo>
                <a:lnTo>
                  <a:pt x="1429639" y="692276"/>
                </a:lnTo>
                <a:lnTo>
                  <a:pt x="1671701" y="346201"/>
                </a:lnTo>
                <a:lnTo>
                  <a:pt x="1429639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106036" y="2073209"/>
            <a:ext cx="815340" cy="476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6520" marR="5080" indent="-83820">
              <a:lnSpc>
                <a:spcPct val="106400"/>
              </a:lnSpc>
            </a:pPr>
            <a:r>
              <a:rPr sz="1400" b="1" spc="-5" dirty="0">
                <a:latin typeface="Calibri"/>
                <a:cs typeface="Calibri"/>
              </a:rPr>
              <a:t>P</a:t>
            </a:r>
            <a:r>
              <a:rPr sz="1400" b="1" spc="-15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ocesso</a:t>
            </a:r>
            <a:r>
              <a:rPr sz="1400" b="1" spc="-10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s  </a:t>
            </a:r>
            <a:r>
              <a:rPr sz="1400" b="1" spc="-5" dirty="0">
                <a:latin typeface="Calibri"/>
                <a:cs typeface="Calibri"/>
              </a:rPr>
              <a:t>(Millers)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187696" y="1975104"/>
            <a:ext cx="1671955" cy="692785"/>
          </a:xfrm>
          <a:custGeom>
            <a:avLst/>
            <a:gdLst/>
            <a:ahLst/>
            <a:cxnLst/>
            <a:rect l="l" t="t" r="r" b="b"/>
            <a:pathLst>
              <a:path w="1671954" h="692785">
                <a:moveTo>
                  <a:pt x="1429638" y="0"/>
                </a:moveTo>
                <a:lnTo>
                  <a:pt x="0" y="0"/>
                </a:lnTo>
                <a:lnTo>
                  <a:pt x="242188" y="346201"/>
                </a:lnTo>
                <a:lnTo>
                  <a:pt x="0" y="692276"/>
                </a:lnTo>
                <a:lnTo>
                  <a:pt x="1429638" y="692276"/>
                </a:lnTo>
                <a:lnTo>
                  <a:pt x="1671827" y="346201"/>
                </a:lnTo>
                <a:lnTo>
                  <a:pt x="1429638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617845" y="2199894"/>
            <a:ext cx="90360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Calibri"/>
                <a:cs typeface="Calibri"/>
              </a:rPr>
              <a:t>Distributors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743445" y="1975104"/>
            <a:ext cx="1671955" cy="692785"/>
          </a:xfrm>
          <a:custGeom>
            <a:avLst/>
            <a:gdLst/>
            <a:ahLst/>
            <a:cxnLst/>
            <a:rect l="l" t="t" r="r" b="b"/>
            <a:pathLst>
              <a:path w="1671954" h="692785">
                <a:moveTo>
                  <a:pt x="1429638" y="0"/>
                </a:moveTo>
                <a:lnTo>
                  <a:pt x="0" y="0"/>
                </a:lnTo>
                <a:lnTo>
                  <a:pt x="242188" y="346201"/>
                </a:lnTo>
                <a:lnTo>
                  <a:pt x="0" y="692276"/>
                </a:lnTo>
                <a:lnTo>
                  <a:pt x="1429638" y="692276"/>
                </a:lnTo>
                <a:lnTo>
                  <a:pt x="1671827" y="346201"/>
                </a:lnTo>
                <a:lnTo>
                  <a:pt x="1429638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202805" y="2199894"/>
            <a:ext cx="84645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Calibri"/>
                <a:cs typeface="Calibri"/>
              </a:rPr>
              <a:t>Consumers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60604" y="3386328"/>
            <a:ext cx="4319016" cy="2740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5333" y="3581400"/>
            <a:ext cx="3730586" cy="21528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46430">
              <a:lnSpc>
                <a:spcPct val="100000"/>
              </a:lnSpc>
            </a:pPr>
            <a:r>
              <a:rPr sz="4000" b="0" spc="-10" dirty="0">
                <a:latin typeface="Calibri"/>
                <a:cs typeface="Calibri"/>
              </a:rPr>
              <a:t>Changes in </a:t>
            </a:r>
            <a:r>
              <a:rPr sz="4000" b="0" spc="-5" dirty="0">
                <a:latin typeface="Calibri"/>
                <a:cs typeface="Calibri"/>
              </a:rPr>
              <a:t>the Rice </a:t>
            </a:r>
            <a:r>
              <a:rPr sz="4000" b="0" spc="-10" dirty="0">
                <a:latin typeface="Calibri"/>
                <a:cs typeface="Calibri"/>
              </a:rPr>
              <a:t>Supply</a:t>
            </a:r>
            <a:r>
              <a:rPr sz="4000" b="0" spc="5" dirty="0">
                <a:latin typeface="Calibri"/>
                <a:cs typeface="Calibri"/>
              </a:rPr>
              <a:t> </a:t>
            </a:r>
            <a:r>
              <a:rPr sz="4000" b="0" spc="-10" dirty="0">
                <a:latin typeface="Calibri"/>
                <a:cs typeface="Calibri"/>
              </a:rPr>
              <a:t>Chain</a:t>
            </a:r>
            <a:endParaRPr sz="4000">
              <a:latin typeface="Calibri"/>
              <a:cs typeface="Calibri"/>
            </a:endParaRPr>
          </a:p>
          <a:p>
            <a:pPr marL="705485">
              <a:lnSpc>
                <a:spcPct val="100000"/>
              </a:lnSpc>
            </a:pPr>
            <a:r>
              <a:rPr sz="4000" b="0" spc="-5" dirty="0">
                <a:latin typeface="Calibri"/>
                <a:cs typeface="Calibri"/>
              </a:rPr>
              <a:t>When </a:t>
            </a:r>
            <a:r>
              <a:rPr sz="4000" b="0" spc="-15" dirty="0">
                <a:latin typeface="Calibri"/>
                <a:cs typeface="Calibri"/>
              </a:rPr>
              <a:t>Fortification </a:t>
            </a:r>
            <a:r>
              <a:rPr sz="4000" b="0" spc="-5" dirty="0">
                <a:latin typeface="Calibri"/>
                <a:cs typeface="Calibri"/>
              </a:rPr>
              <a:t>is</a:t>
            </a:r>
            <a:r>
              <a:rPr sz="4000" b="0" spc="-45" dirty="0">
                <a:latin typeface="Calibri"/>
                <a:cs typeface="Calibri"/>
              </a:rPr>
              <a:t> </a:t>
            </a:r>
            <a:r>
              <a:rPr sz="4000" b="0" spc="-15" dirty="0">
                <a:latin typeface="Calibri"/>
                <a:cs typeface="Calibri"/>
              </a:rPr>
              <a:t>Introduced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520691" y="3796538"/>
            <a:ext cx="1182370" cy="1353820"/>
          </a:xfrm>
          <a:custGeom>
            <a:avLst/>
            <a:gdLst/>
            <a:ahLst/>
            <a:cxnLst/>
            <a:rect l="l" t="t" r="r" b="b"/>
            <a:pathLst>
              <a:path w="1182370" h="1353820">
                <a:moveTo>
                  <a:pt x="591058" y="0"/>
                </a:moveTo>
                <a:lnTo>
                  <a:pt x="0" y="331597"/>
                </a:lnTo>
                <a:lnTo>
                  <a:pt x="0" y="1353820"/>
                </a:lnTo>
                <a:lnTo>
                  <a:pt x="591058" y="1022223"/>
                </a:lnTo>
                <a:lnTo>
                  <a:pt x="1182116" y="1022223"/>
                </a:lnTo>
                <a:lnTo>
                  <a:pt x="1182116" y="331597"/>
                </a:lnTo>
                <a:lnTo>
                  <a:pt x="591058" y="0"/>
                </a:lnTo>
                <a:close/>
              </a:path>
              <a:path w="1182370" h="1353820">
                <a:moveTo>
                  <a:pt x="1182116" y="1022223"/>
                </a:moveTo>
                <a:lnTo>
                  <a:pt x="591058" y="1022223"/>
                </a:lnTo>
                <a:lnTo>
                  <a:pt x="1182116" y="1353820"/>
                </a:lnTo>
                <a:lnTo>
                  <a:pt x="1182116" y="1022223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727575" y="4067281"/>
            <a:ext cx="768985" cy="701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1905" algn="ctr">
              <a:lnSpc>
                <a:spcPct val="106200"/>
              </a:lnSpc>
            </a:pPr>
            <a:r>
              <a:rPr sz="1400" b="1" spc="-5" dirty="0">
                <a:latin typeface="Calibri"/>
                <a:cs typeface="Calibri"/>
              </a:rPr>
              <a:t>Fortified  kernel  </a:t>
            </a:r>
            <a:r>
              <a:rPr sz="1400" b="1" dirty="0">
                <a:latin typeface="Calibri"/>
                <a:cs typeface="Calibri"/>
              </a:rPr>
              <a:t>p</a:t>
            </a:r>
            <a:r>
              <a:rPr sz="1400" b="1" spc="-5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odu</a:t>
            </a:r>
            <a:r>
              <a:rPr sz="1400" b="1" spc="-5" dirty="0">
                <a:latin typeface="Calibri"/>
                <a:cs typeface="Calibri"/>
              </a:rPr>
              <a:t>ce</a:t>
            </a:r>
            <a:r>
              <a:rPr sz="1400" b="1" spc="-20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533010" y="2743580"/>
            <a:ext cx="1182370" cy="1308735"/>
          </a:xfrm>
          <a:custGeom>
            <a:avLst/>
            <a:gdLst/>
            <a:ahLst/>
            <a:cxnLst/>
            <a:rect l="l" t="t" r="r" b="b"/>
            <a:pathLst>
              <a:path w="1182370" h="1308735">
                <a:moveTo>
                  <a:pt x="590930" y="0"/>
                </a:moveTo>
                <a:lnTo>
                  <a:pt x="0" y="304292"/>
                </a:lnTo>
                <a:lnTo>
                  <a:pt x="0" y="1308608"/>
                </a:lnTo>
                <a:lnTo>
                  <a:pt x="590930" y="1004443"/>
                </a:lnTo>
                <a:lnTo>
                  <a:pt x="1181989" y="1004443"/>
                </a:lnTo>
                <a:lnTo>
                  <a:pt x="1181989" y="304292"/>
                </a:lnTo>
                <a:lnTo>
                  <a:pt x="590930" y="0"/>
                </a:lnTo>
                <a:close/>
              </a:path>
              <a:path w="1182370" h="1308735">
                <a:moveTo>
                  <a:pt x="1181989" y="1004443"/>
                </a:moveTo>
                <a:lnTo>
                  <a:pt x="590930" y="1004443"/>
                </a:lnTo>
                <a:lnTo>
                  <a:pt x="1181989" y="1308608"/>
                </a:lnTo>
                <a:lnTo>
                  <a:pt x="1181989" y="1004443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787010" y="3231134"/>
            <a:ext cx="67627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Calibri"/>
                <a:cs typeface="Calibri"/>
              </a:rPr>
              <a:t>Blend</a:t>
            </a:r>
            <a:r>
              <a:rPr sz="1400" b="1" spc="5" dirty="0">
                <a:latin typeface="Calibri"/>
                <a:cs typeface="Calibri"/>
              </a:rPr>
              <a:t>i</a:t>
            </a:r>
            <a:r>
              <a:rPr sz="1400" b="1" dirty="0">
                <a:latin typeface="Calibri"/>
                <a:cs typeface="Calibri"/>
              </a:rPr>
              <a:t>ng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520691" y="4894707"/>
            <a:ext cx="1182370" cy="1353820"/>
          </a:xfrm>
          <a:custGeom>
            <a:avLst/>
            <a:gdLst/>
            <a:ahLst/>
            <a:cxnLst/>
            <a:rect l="l" t="t" r="r" b="b"/>
            <a:pathLst>
              <a:path w="1182370" h="1353820">
                <a:moveTo>
                  <a:pt x="591058" y="0"/>
                </a:moveTo>
                <a:lnTo>
                  <a:pt x="0" y="331470"/>
                </a:lnTo>
                <a:lnTo>
                  <a:pt x="0" y="1353693"/>
                </a:lnTo>
                <a:lnTo>
                  <a:pt x="591058" y="1022146"/>
                </a:lnTo>
                <a:lnTo>
                  <a:pt x="1182116" y="1022146"/>
                </a:lnTo>
                <a:lnTo>
                  <a:pt x="1182116" y="331470"/>
                </a:lnTo>
                <a:lnTo>
                  <a:pt x="591058" y="0"/>
                </a:lnTo>
                <a:close/>
              </a:path>
              <a:path w="1182370" h="1353820">
                <a:moveTo>
                  <a:pt x="1182116" y="1022146"/>
                </a:moveTo>
                <a:lnTo>
                  <a:pt x="591058" y="1022146"/>
                </a:lnTo>
                <a:lnTo>
                  <a:pt x="1182116" y="1353693"/>
                </a:lnTo>
                <a:lnTo>
                  <a:pt x="1182116" y="1022146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716907" y="5278221"/>
            <a:ext cx="789305" cy="476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9690" marR="5080" indent="-47625">
              <a:lnSpc>
                <a:spcPct val="106500"/>
              </a:lnSpc>
            </a:pPr>
            <a:r>
              <a:rPr sz="1400" b="1" spc="-10" dirty="0">
                <a:latin typeface="Calibri"/>
                <a:cs typeface="Calibri"/>
              </a:rPr>
              <a:t>F</a:t>
            </a:r>
            <a:r>
              <a:rPr sz="1400" b="1" dirty="0">
                <a:latin typeface="Calibri"/>
                <a:cs typeface="Calibri"/>
              </a:rPr>
              <a:t>ortifi</a:t>
            </a:r>
            <a:r>
              <a:rPr sz="1400" b="1" spc="-15" dirty="0">
                <a:latin typeface="Calibri"/>
                <a:cs typeface="Calibri"/>
              </a:rPr>
              <a:t>c</a:t>
            </a:r>
            <a:r>
              <a:rPr sz="1400" b="1" dirty="0">
                <a:latin typeface="Calibri"/>
                <a:cs typeface="Calibri"/>
              </a:rPr>
              <a:t>a</a:t>
            </a:r>
            <a:r>
              <a:rPr sz="1400" b="1" spc="-20" dirty="0">
                <a:latin typeface="Calibri"/>
                <a:cs typeface="Calibri"/>
              </a:rPr>
              <a:t>n</a:t>
            </a:r>
            <a:r>
              <a:rPr sz="1400" b="1" dirty="0">
                <a:latin typeface="Calibri"/>
                <a:cs typeface="Calibri"/>
              </a:rPr>
              <a:t>t  suppliers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830823" y="2743580"/>
            <a:ext cx="2057400" cy="3352800"/>
          </a:xfrm>
          <a:custGeom>
            <a:avLst/>
            <a:gdLst/>
            <a:ahLst/>
            <a:cxnLst/>
            <a:rect l="l" t="t" r="r" b="b"/>
            <a:pathLst>
              <a:path w="2057400" h="3352800">
                <a:moveTo>
                  <a:pt x="1502028" y="0"/>
                </a:moveTo>
                <a:lnTo>
                  <a:pt x="1502028" y="216281"/>
                </a:lnTo>
                <a:lnTo>
                  <a:pt x="886459" y="216281"/>
                </a:lnTo>
                <a:lnTo>
                  <a:pt x="837821" y="217592"/>
                </a:lnTo>
                <a:lnTo>
                  <a:pt x="789869" y="221482"/>
                </a:lnTo>
                <a:lnTo>
                  <a:pt x="742669" y="227883"/>
                </a:lnTo>
                <a:lnTo>
                  <a:pt x="696291" y="236726"/>
                </a:lnTo>
                <a:lnTo>
                  <a:pt x="650801" y="247945"/>
                </a:lnTo>
                <a:lnTo>
                  <a:pt x="606267" y="261472"/>
                </a:lnTo>
                <a:lnTo>
                  <a:pt x="562757" y="277239"/>
                </a:lnTo>
                <a:lnTo>
                  <a:pt x="520338" y="295179"/>
                </a:lnTo>
                <a:lnTo>
                  <a:pt x="479077" y="315224"/>
                </a:lnTo>
                <a:lnTo>
                  <a:pt x="439043" y="337307"/>
                </a:lnTo>
                <a:lnTo>
                  <a:pt x="400303" y="361359"/>
                </a:lnTo>
                <a:lnTo>
                  <a:pt x="362925" y="387314"/>
                </a:lnTo>
                <a:lnTo>
                  <a:pt x="326976" y="415103"/>
                </a:lnTo>
                <a:lnTo>
                  <a:pt x="292523" y="444660"/>
                </a:lnTo>
                <a:lnTo>
                  <a:pt x="259635" y="475916"/>
                </a:lnTo>
                <a:lnTo>
                  <a:pt x="228379" y="508804"/>
                </a:lnTo>
                <a:lnTo>
                  <a:pt x="198822" y="543257"/>
                </a:lnTo>
                <a:lnTo>
                  <a:pt x="171033" y="579206"/>
                </a:lnTo>
                <a:lnTo>
                  <a:pt x="145078" y="616584"/>
                </a:lnTo>
                <a:lnTo>
                  <a:pt x="121026" y="655324"/>
                </a:lnTo>
                <a:lnTo>
                  <a:pt x="98943" y="695358"/>
                </a:lnTo>
                <a:lnTo>
                  <a:pt x="78898" y="736619"/>
                </a:lnTo>
                <a:lnTo>
                  <a:pt x="60958" y="779038"/>
                </a:lnTo>
                <a:lnTo>
                  <a:pt x="45191" y="822548"/>
                </a:lnTo>
                <a:lnTo>
                  <a:pt x="31664" y="867082"/>
                </a:lnTo>
                <a:lnTo>
                  <a:pt x="20445" y="912572"/>
                </a:lnTo>
                <a:lnTo>
                  <a:pt x="11602" y="958950"/>
                </a:lnTo>
                <a:lnTo>
                  <a:pt x="5201" y="1006150"/>
                </a:lnTo>
                <a:lnTo>
                  <a:pt x="1311" y="1054102"/>
                </a:lnTo>
                <a:lnTo>
                  <a:pt x="0" y="1102741"/>
                </a:lnTo>
                <a:lnTo>
                  <a:pt x="0" y="3352419"/>
                </a:lnTo>
                <a:lnTo>
                  <a:pt x="637159" y="3352419"/>
                </a:lnTo>
                <a:lnTo>
                  <a:pt x="637159" y="1102741"/>
                </a:lnTo>
                <a:lnTo>
                  <a:pt x="641176" y="1057933"/>
                </a:lnTo>
                <a:lnTo>
                  <a:pt x="652757" y="1015758"/>
                </a:lnTo>
                <a:lnTo>
                  <a:pt x="671199" y="976921"/>
                </a:lnTo>
                <a:lnTo>
                  <a:pt x="695797" y="942126"/>
                </a:lnTo>
                <a:lnTo>
                  <a:pt x="725845" y="912078"/>
                </a:lnTo>
                <a:lnTo>
                  <a:pt x="760640" y="887480"/>
                </a:lnTo>
                <a:lnTo>
                  <a:pt x="799477" y="869038"/>
                </a:lnTo>
                <a:lnTo>
                  <a:pt x="841652" y="857457"/>
                </a:lnTo>
                <a:lnTo>
                  <a:pt x="886459" y="853440"/>
                </a:lnTo>
                <a:lnTo>
                  <a:pt x="1726577" y="853440"/>
                </a:lnTo>
                <a:lnTo>
                  <a:pt x="2057400" y="534797"/>
                </a:lnTo>
                <a:lnTo>
                  <a:pt x="1502028" y="0"/>
                </a:lnTo>
                <a:close/>
              </a:path>
              <a:path w="2057400" h="3352800">
                <a:moveTo>
                  <a:pt x="1726577" y="853440"/>
                </a:moveTo>
                <a:lnTo>
                  <a:pt x="1502028" y="853440"/>
                </a:lnTo>
                <a:lnTo>
                  <a:pt x="1502028" y="1069721"/>
                </a:lnTo>
                <a:lnTo>
                  <a:pt x="1726577" y="853440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942838" y="3621543"/>
            <a:ext cx="417830" cy="16465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algn="ctr">
              <a:lnSpc>
                <a:spcPts val="1435"/>
              </a:lnSpc>
            </a:pPr>
            <a:r>
              <a:rPr sz="1400" b="1" spc="-25" dirty="0">
                <a:latin typeface="Calibri"/>
                <a:cs typeface="Calibri"/>
              </a:rPr>
              <a:t>R</a:t>
            </a:r>
            <a:r>
              <a:rPr sz="1400" b="1" spc="-5" dirty="0">
                <a:latin typeface="Calibri"/>
                <a:cs typeface="Calibri"/>
              </a:rPr>
              <a:t>egul</a:t>
            </a:r>
            <a:r>
              <a:rPr sz="1400" b="1" spc="-10" dirty="0">
                <a:latin typeface="Calibri"/>
                <a:cs typeface="Calibri"/>
              </a:rPr>
              <a:t>at</a:t>
            </a:r>
            <a:r>
              <a:rPr sz="1400" b="1" dirty="0">
                <a:latin typeface="Calibri"/>
                <a:cs typeface="Calibri"/>
              </a:rPr>
              <a:t>ory</a:t>
            </a:r>
            <a:r>
              <a:rPr sz="1400" b="1" spc="-3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and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400" b="1" spc="-5" dirty="0">
                <a:latin typeface="Calibri"/>
                <a:cs typeface="Calibri"/>
              </a:rPr>
              <a:t>P</a:t>
            </a:r>
            <a:r>
              <a:rPr sz="1400" b="1" spc="-15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o</a:t>
            </a:r>
            <a:r>
              <a:rPr sz="1400" b="1" spc="-5" dirty="0">
                <a:latin typeface="Calibri"/>
                <a:cs typeface="Calibri"/>
              </a:rPr>
              <a:t>g</a:t>
            </a:r>
            <a:r>
              <a:rPr sz="1400" b="1" spc="-35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am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E</a:t>
            </a:r>
            <a:r>
              <a:rPr sz="1400" b="1" spc="-25" dirty="0">
                <a:latin typeface="Calibri"/>
                <a:cs typeface="Calibri"/>
              </a:rPr>
              <a:t>n</a:t>
            </a:r>
            <a:r>
              <a:rPr sz="1400" b="1" spc="-5" dirty="0">
                <a:latin typeface="Calibri"/>
                <a:cs typeface="Calibri"/>
              </a:rPr>
              <a:t>vi</a:t>
            </a:r>
            <a:r>
              <a:rPr sz="1400" b="1" spc="-10" dirty="0">
                <a:latin typeface="Calibri"/>
                <a:cs typeface="Calibri"/>
              </a:rPr>
              <a:t>r</a:t>
            </a:r>
            <a:r>
              <a:rPr sz="1400" b="1" dirty="0">
                <a:latin typeface="Calibri"/>
                <a:cs typeface="Calibri"/>
              </a:rPr>
              <a:t>onme</a:t>
            </a:r>
            <a:r>
              <a:rPr sz="1400" b="1" spc="-10" dirty="0">
                <a:latin typeface="Calibri"/>
                <a:cs typeface="Calibri"/>
              </a:rPr>
              <a:t>n</a:t>
            </a:r>
            <a:r>
              <a:rPr sz="1400" b="1" dirty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75757" y="3625977"/>
            <a:ext cx="388620" cy="114300"/>
          </a:xfrm>
          <a:custGeom>
            <a:avLst/>
            <a:gdLst/>
            <a:ahLst/>
            <a:cxnLst/>
            <a:rect l="l" t="t" r="r" b="b"/>
            <a:pathLst>
              <a:path w="388620" h="114300">
                <a:moveTo>
                  <a:pt x="274319" y="0"/>
                </a:moveTo>
                <a:lnTo>
                  <a:pt x="274319" y="114300"/>
                </a:lnTo>
                <a:lnTo>
                  <a:pt x="350519" y="76200"/>
                </a:lnTo>
                <a:lnTo>
                  <a:pt x="293369" y="76200"/>
                </a:lnTo>
                <a:lnTo>
                  <a:pt x="293369" y="38100"/>
                </a:lnTo>
                <a:lnTo>
                  <a:pt x="350519" y="38100"/>
                </a:lnTo>
                <a:lnTo>
                  <a:pt x="274319" y="0"/>
                </a:lnTo>
                <a:close/>
              </a:path>
              <a:path w="388620" h="114300">
                <a:moveTo>
                  <a:pt x="274319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274319" y="76200"/>
                </a:lnTo>
                <a:lnTo>
                  <a:pt x="274319" y="38100"/>
                </a:lnTo>
                <a:close/>
              </a:path>
              <a:path w="388620" h="114300">
                <a:moveTo>
                  <a:pt x="350519" y="38100"/>
                </a:moveTo>
                <a:lnTo>
                  <a:pt x="293369" y="38100"/>
                </a:lnTo>
                <a:lnTo>
                  <a:pt x="293369" y="76200"/>
                </a:lnTo>
                <a:lnTo>
                  <a:pt x="350519" y="76200"/>
                </a:lnTo>
                <a:lnTo>
                  <a:pt x="388619" y="57150"/>
                </a:lnTo>
                <a:lnTo>
                  <a:pt x="350519" y="381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667505" y="1938401"/>
            <a:ext cx="893444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Milled</a:t>
            </a:r>
            <a:r>
              <a:rPr sz="1400" b="1" spc="-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rice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00600" y="1800555"/>
            <a:ext cx="2050414" cy="485775"/>
          </a:xfrm>
          <a:custGeom>
            <a:avLst/>
            <a:gdLst/>
            <a:ahLst/>
            <a:cxnLst/>
            <a:rect l="l" t="t" r="r" b="b"/>
            <a:pathLst>
              <a:path w="2050415" h="485775">
                <a:moveTo>
                  <a:pt x="0" y="485444"/>
                </a:moveTo>
                <a:lnTo>
                  <a:pt x="2050415" y="485444"/>
                </a:lnTo>
                <a:lnTo>
                  <a:pt x="2050415" y="0"/>
                </a:lnTo>
                <a:lnTo>
                  <a:pt x="0" y="0"/>
                </a:lnTo>
                <a:lnTo>
                  <a:pt x="0" y="4854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275326" y="1922526"/>
            <a:ext cx="1100455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Fortified</a:t>
            </a:r>
            <a:r>
              <a:rPr sz="1400" b="1" spc="-10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rice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66800" y="4151198"/>
            <a:ext cx="1912620" cy="497205"/>
          </a:xfrm>
          <a:custGeom>
            <a:avLst/>
            <a:gdLst/>
            <a:ahLst/>
            <a:cxnLst/>
            <a:rect l="l" t="t" r="r" b="b"/>
            <a:pathLst>
              <a:path w="1912620" h="497204">
                <a:moveTo>
                  <a:pt x="0" y="497001"/>
                </a:moveTo>
                <a:lnTo>
                  <a:pt x="1912493" y="497001"/>
                </a:lnTo>
                <a:lnTo>
                  <a:pt x="1912493" y="0"/>
                </a:lnTo>
                <a:lnTo>
                  <a:pt x="0" y="0"/>
                </a:lnTo>
                <a:lnTo>
                  <a:pt x="0" y="4970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551558" y="4051045"/>
            <a:ext cx="94488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Fortificant/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99158" y="4264497"/>
            <a:ext cx="1247140" cy="468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1145" marR="5080" indent="-259079">
              <a:lnSpc>
                <a:spcPct val="1071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Fortificant</a:t>
            </a:r>
            <a:r>
              <a:rPr sz="1400" b="1" spc="-10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mix  (premix)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55419" y="2228634"/>
            <a:ext cx="2409190" cy="438784"/>
          </a:xfrm>
          <a:prstGeom prst="rect">
            <a:avLst/>
          </a:prstGeom>
          <a:ln w="28575">
            <a:solidFill>
              <a:srgbClr val="00AF50"/>
            </a:solidFill>
          </a:ln>
        </p:spPr>
        <p:txBody>
          <a:bodyPr vert="horz" wrap="square" lIns="0" tIns="16510" rIns="0" bIns="0" rtlCol="0">
            <a:spAutoFit/>
          </a:bodyPr>
          <a:lstStyle/>
          <a:p>
            <a:pPr marL="545465">
              <a:lnSpc>
                <a:spcPct val="100000"/>
              </a:lnSpc>
              <a:spcBef>
                <a:spcPts val="130"/>
              </a:spcBef>
            </a:pP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Rice</a:t>
            </a:r>
            <a:r>
              <a:rPr sz="1800" b="1" spc="-28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millers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504310" y="4158970"/>
            <a:ext cx="1133475" cy="403225"/>
          </a:xfrm>
          <a:custGeom>
            <a:avLst/>
            <a:gdLst/>
            <a:ahLst/>
            <a:cxnLst/>
            <a:rect l="l" t="t" r="r" b="b"/>
            <a:pathLst>
              <a:path w="1133475" h="403225">
                <a:moveTo>
                  <a:pt x="0" y="402996"/>
                </a:moveTo>
                <a:lnTo>
                  <a:pt x="1133398" y="402996"/>
                </a:lnTo>
                <a:lnTo>
                  <a:pt x="1133398" y="0"/>
                </a:lnTo>
                <a:lnTo>
                  <a:pt x="0" y="0"/>
                </a:lnTo>
                <a:lnTo>
                  <a:pt x="0" y="4029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701541" y="4110827"/>
            <a:ext cx="739140" cy="468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515" marR="5080" indent="-44450">
              <a:lnSpc>
                <a:spcPct val="107100"/>
              </a:lnSpc>
            </a:pP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Fo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rtified  kernels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362958" y="2213229"/>
            <a:ext cx="1321435" cy="1800225"/>
          </a:xfrm>
          <a:custGeom>
            <a:avLst/>
            <a:gdLst/>
            <a:ahLst/>
            <a:cxnLst/>
            <a:rect l="l" t="t" r="r" b="b"/>
            <a:pathLst>
              <a:path w="1321435" h="1800225">
                <a:moveTo>
                  <a:pt x="0" y="1800098"/>
                </a:moveTo>
                <a:lnTo>
                  <a:pt x="1321181" y="1800098"/>
                </a:lnTo>
                <a:lnTo>
                  <a:pt x="1321181" y="0"/>
                </a:lnTo>
                <a:lnTo>
                  <a:pt x="0" y="0"/>
                </a:lnTo>
                <a:lnTo>
                  <a:pt x="0" y="18000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362958" y="2213229"/>
            <a:ext cx="1321435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00AF5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50">
              <a:latin typeface="Times New Roman"/>
              <a:cs typeface="Times New Roman"/>
            </a:endParaRPr>
          </a:p>
          <a:p>
            <a:pPr marL="138430" marR="191770" indent="266700">
              <a:lnSpc>
                <a:spcPct val="107400"/>
              </a:lnSpc>
            </a:pP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Rice  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blending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887470" y="2381250"/>
            <a:ext cx="455930" cy="114300"/>
          </a:xfrm>
          <a:custGeom>
            <a:avLst/>
            <a:gdLst/>
            <a:ahLst/>
            <a:cxnLst/>
            <a:rect l="l" t="t" r="r" b="b"/>
            <a:pathLst>
              <a:path w="455929" h="114300">
                <a:moveTo>
                  <a:pt x="341629" y="0"/>
                </a:moveTo>
                <a:lnTo>
                  <a:pt x="341629" y="114300"/>
                </a:lnTo>
                <a:lnTo>
                  <a:pt x="417829" y="76200"/>
                </a:lnTo>
                <a:lnTo>
                  <a:pt x="360679" y="76200"/>
                </a:lnTo>
                <a:lnTo>
                  <a:pt x="360679" y="38100"/>
                </a:lnTo>
                <a:lnTo>
                  <a:pt x="417829" y="38100"/>
                </a:lnTo>
                <a:lnTo>
                  <a:pt x="341629" y="0"/>
                </a:lnTo>
                <a:close/>
              </a:path>
              <a:path w="455929" h="114300">
                <a:moveTo>
                  <a:pt x="341629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341629" y="76200"/>
                </a:lnTo>
                <a:lnTo>
                  <a:pt x="341629" y="38100"/>
                </a:lnTo>
                <a:close/>
              </a:path>
              <a:path w="455929" h="114300">
                <a:moveTo>
                  <a:pt x="417829" y="38100"/>
                </a:moveTo>
                <a:lnTo>
                  <a:pt x="360679" y="38100"/>
                </a:lnTo>
                <a:lnTo>
                  <a:pt x="360679" y="76200"/>
                </a:lnTo>
                <a:lnTo>
                  <a:pt x="417829" y="76200"/>
                </a:lnTo>
                <a:lnTo>
                  <a:pt x="455929" y="57150"/>
                </a:lnTo>
                <a:lnTo>
                  <a:pt x="417829" y="381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56609" y="3620642"/>
            <a:ext cx="443865" cy="114300"/>
          </a:xfrm>
          <a:custGeom>
            <a:avLst/>
            <a:gdLst/>
            <a:ahLst/>
            <a:cxnLst/>
            <a:rect l="l" t="t" r="r" b="b"/>
            <a:pathLst>
              <a:path w="443864" h="114300">
                <a:moveTo>
                  <a:pt x="407111" y="37845"/>
                </a:moveTo>
                <a:lnTo>
                  <a:pt x="347979" y="37845"/>
                </a:lnTo>
                <a:lnTo>
                  <a:pt x="348614" y="75945"/>
                </a:lnTo>
                <a:lnTo>
                  <a:pt x="329565" y="76251"/>
                </a:lnTo>
                <a:lnTo>
                  <a:pt x="330200" y="114299"/>
                </a:lnTo>
                <a:lnTo>
                  <a:pt x="443611" y="55371"/>
                </a:lnTo>
                <a:lnTo>
                  <a:pt x="407111" y="37845"/>
                </a:lnTo>
                <a:close/>
              </a:path>
              <a:path w="443864" h="114300">
                <a:moveTo>
                  <a:pt x="328930" y="38151"/>
                </a:moveTo>
                <a:lnTo>
                  <a:pt x="0" y="43433"/>
                </a:lnTo>
                <a:lnTo>
                  <a:pt x="635" y="81533"/>
                </a:lnTo>
                <a:lnTo>
                  <a:pt x="329565" y="76251"/>
                </a:lnTo>
                <a:lnTo>
                  <a:pt x="328930" y="38151"/>
                </a:lnTo>
                <a:close/>
              </a:path>
              <a:path w="443864" h="114300">
                <a:moveTo>
                  <a:pt x="347979" y="37845"/>
                </a:moveTo>
                <a:lnTo>
                  <a:pt x="328930" y="38151"/>
                </a:lnTo>
                <a:lnTo>
                  <a:pt x="329565" y="76251"/>
                </a:lnTo>
                <a:lnTo>
                  <a:pt x="348614" y="75945"/>
                </a:lnTo>
                <a:lnTo>
                  <a:pt x="347979" y="37845"/>
                </a:lnTo>
                <a:close/>
              </a:path>
              <a:path w="443864" h="114300">
                <a:moveTo>
                  <a:pt x="328294" y="0"/>
                </a:moveTo>
                <a:lnTo>
                  <a:pt x="328930" y="38151"/>
                </a:lnTo>
                <a:lnTo>
                  <a:pt x="347979" y="37845"/>
                </a:lnTo>
                <a:lnTo>
                  <a:pt x="407111" y="37845"/>
                </a:lnTo>
                <a:lnTo>
                  <a:pt x="328294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74664" y="2209863"/>
            <a:ext cx="1724025" cy="1088390"/>
          </a:xfrm>
          <a:custGeom>
            <a:avLst/>
            <a:gdLst/>
            <a:ahLst/>
            <a:cxnLst/>
            <a:rect l="l" t="t" r="r" b="b"/>
            <a:pathLst>
              <a:path w="1724025" h="1088389">
                <a:moveTo>
                  <a:pt x="0" y="1088199"/>
                </a:moveTo>
                <a:lnTo>
                  <a:pt x="1723897" y="1088199"/>
                </a:lnTo>
                <a:lnTo>
                  <a:pt x="1723897" y="0"/>
                </a:lnTo>
                <a:lnTo>
                  <a:pt x="0" y="0"/>
                </a:lnTo>
                <a:lnTo>
                  <a:pt x="0" y="10881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074664" y="2209863"/>
            <a:ext cx="1724025" cy="1088390"/>
          </a:xfrm>
          <a:prstGeom prst="rect">
            <a:avLst/>
          </a:prstGeom>
          <a:solidFill>
            <a:srgbClr val="FFFFFF"/>
          </a:solidFill>
          <a:ln w="28575">
            <a:solidFill>
              <a:srgbClr val="00AF50"/>
            </a:solidFill>
          </a:ln>
        </p:spPr>
        <p:txBody>
          <a:bodyPr vert="horz" wrap="square" lIns="0" tIns="140335" rIns="0" bIns="0" rtlCol="0">
            <a:spAutoFit/>
          </a:bodyPr>
          <a:lstStyle/>
          <a:p>
            <a:pPr marL="205104" marR="198120" algn="ctr">
              <a:lnSpc>
                <a:spcPct val="107200"/>
              </a:lnSpc>
              <a:spcBef>
                <a:spcPts val="1105"/>
              </a:spcBef>
            </a:pPr>
            <a:r>
              <a:rPr sz="1800" b="1" spc="-10" dirty="0">
                <a:solidFill>
                  <a:srgbClr val="808080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istributi</a:t>
            </a:r>
            <a:r>
              <a:rPr sz="1800" b="1" spc="5" dirty="0">
                <a:solidFill>
                  <a:srgbClr val="808080"/>
                </a:solidFill>
                <a:latin typeface="Arial"/>
                <a:cs typeface="Arial"/>
              </a:rPr>
              <a:t>o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n  and 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sales  channels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447800" y="4800600"/>
            <a:ext cx="2409190" cy="954405"/>
          </a:xfrm>
          <a:custGeom>
            <a:avLst/>
            <a:gdLst/>
            <a:ahLst/>
            <a:cxnLst/>
            <a:rect l="l" t="t" r="r" b="b"/>
            <a:pathLst>
              <a:path w="2409190" h="954404">
                <a:moveTo>
                  <a:pt x="0" y="954239"/>
                </a:moveTo>
                <a:lnTo>
                  <a:pt x="2409063" y="954239"/>
                </a:lnTo>
                <a:lnTo>
                  <a:pt x="2409063" y="0"/>
                </a:lnTo>
                <a:lnTo>
                  <a:pt x="0" y="0"/>
                </a:lnTo>
                <a:lnTo>
                  <a:pt x="0" y="9542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447800" y="4800600"/>
            <a:ext cx="2409190" cy="954405"/>
          </a:xfrm>
          <a:prstGeom prst="rect">
            <a:avLst/>
          </a:prstGeom>
          <a:solidFill>
            <a:srgbClr val="FFFFFF"/>
          </a:solidFill>
          <a:ln w="28575">
            <a:solidFill>
              <a:srgbClr val="00AF50"/>
            </a:solidFill>
          </a:ln>
        </p:spPr>
        <p:txBody>
          <a:bodyPr vert="horz" wrap="square" lIns="0" tIns="17145" rIns="0" bIns="0" rtlCol="0">
            <a:spAutoFit/>
          </a:bodyPr>
          <a:lstStyle/>
          <a:p>
            <a:pPr marL="458470" marR="452755" algn="ctr">
              <a:lnSpc>
                <a:spcPct val="107300"/>
              </a:lnSpc>
              <a:spcBef>
                <a:spcPts val="135"/>
              </a:spcBef>
            </a:pP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Micron</a:t>
            </a:r>
            <a:r>
              <a:rPr sz="1800" b="1" spc="5" dirty="0">
                <a:solidFill>
                  <a:srgbClr val="808080"/>
                </a:solidFill>
                <a:latin typeface="Arial"/>
                <a:cs typeface="Arial"/>
              </a:rPr>
              <a:t>u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trient  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producers 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&amp;  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suppliers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64377" y="3446729"/>
            <a:ext cx="1734185" cy="1125855"/>
          </a:xfrm>
          <a:custGeom>
            <a:avLst/>
            <a:gdLst/>
            <a:ahLst/>
            <a:cxnLst/>
            <a:rect l="l" t="t" r="r" b="b"/>
            <a:pathLst>
              <a:path w="1734184" h="1125854">
                <a:moveTo>
                  <a:pt x="0" y="1125270"/>
                </a:moveTo>
                <a:lnTo>
                  <a:pt x="1734184" y="1125270"/>
                </a:lnTo>
                <a:lnTo>
                  <a:pt x="1734184" y="0"/>
                </a:lnTo>
                <a:lnTo>
                  <a:pt x="0" y="0"/>
                </a:lnTo>
                <a:lnTo>
                  <a:pt x="0" y="11252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064377" y="3446729"/>
            <a:ext cx="1734185" cy="1125855"/>
          </a:xfrm>
          <a:prstGeom prst="rect">
            <a:avLst/>
          </a:prstGeom>
          <a:solidFill>
            <a:srgbClr val="FFFFFF"/>
          </a:solidFill>
          <a:ln w="28575">
            <a:solidFill>
              <a:srgbClr val="00AF50"/>
            </a:solidFill>
          </a:ln>
        </p:spPr>
        <p:txBody>
          <a:bodyPr vert="horz" wrap="square" lIns="0" tIns="79375" rIns="0" bIns="0" rtlCol="0">
            <a:spAutoFit/>
          </a:bodyPr>
          <a:lstStyle/>
          <a:p>
            <a:pPr marL="222885" marR="215900" indent="3175" algn="ctr">
              <a:lnSpc>
                <a:spcPct val="107300"/>
              </a:lnSpc>
              <a:spcBef>
                <a:spcPts val="625"/>
              </a:spcBef>
            </a:pP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Social  d</a:t>
            </a:r>
            <a:r>
              <a:rPr sz="1800" b="1" spc="5" dirty="0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st</a:t>
            </a:r>
            <a:r>
              <a:rPr sz="1800" b="1" spc="-15" dirty="0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sz="1800" b="1" spc="5" dirty="0">
                <a:solidFill>
                  <a:srgbClr val="808080"/>
                </a:solidFill>
                <a:latin typeface="Arial"/>
                <a:cs typeface="Arial"/>
              </a:rPr>
              <a:t>b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ut</a:t>
            </a:r>
            <a:r>
              <a:rPr sz="1800" b="1" spc="5" dirty="0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on  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channels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074786" y="2209800"/>
            <a:ext cx="433070" cy="2352675"/>
          </a:xfrm>
          <a:custGeom>
            <a:avLst/>
            <a:gdLst/>
            <a:ahLst/>
            <a:cxnLst/>
            <a:rect l="l" t="t" r="r" b="b"/>
            <a:pathLst>
              <a:path w="433070" h="2352675">
                <a:moveTo>
                  <a:pt x="0" y="2352167"/>
                </a:moveTo>
                <a:lnTo>
                  <a:pt x="432981" y="2352167"/>
                </a:lnTo>
                <a:lnTo>
                  <a:pt x="432981" y="0"/>
                </a:lnTo>
                <a:lnTo>
                  <a:pt x="0" y="0"/>
                </a:lnTo>
                <a:lnTo>
                  <a:pt x="0" y="235216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8074786" y="2209800"/>
            <a:ext cx="433070" cy="2352675"/>
          </a:xfrm>
          <a:prstGeom prst="rect">
            <a:avLst/>
          </a:prstGeom>
          <a:solidFill>
            <a:srgbClr val="FFFFFF"/>
          </a:solidFill>
          <a:ln w="28575">
            <a:solidFill>
              <a:srgbClr val="00AF50"/>
            </a:solidFill>
          </a:ln>
        </p:spPr>
        <p:txBody>
          <a:bodyPr vert="vert270" wrap="square" lIns="0" tIns="47625" rIns="0" bIns="0" rtlCol="0">
            <a:spAutoFit/>
          </a:bodyPr>
          <a:lstStyle/>
          <a:p>
            <a:pPr marL="531495">
              <a:lnSpc>
                <a:spcPct val="100000"/>
              </a:lnSpc>
              <a:spcBef>
                <a:spcPts val="375"/>
              </a:spcBef>
            </a:pP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Consume</a:t>
            </a:r>
            <a:r>
              <a:rPr sz="1800" b="1" spc="-10" dirty="0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684139" y="2564510"/>
            <a:ext cx="388620" cy="114300"/>
          </a:xfrm>
          <a:custGeom>
            <a:avLst/>
            <a:gdLst/>
            <a:ahLst/>
            <a:cxnLst/>
            <a:rect l="l" t="t" r="r" b="b"/>
            <a:pathLst>
              <a:path w="388620" h="114300">
                <a:moveTo>
                  <a:pt x="274320" y="0"/>
                </a:moveTo>
                <a:lnTo>
                  <a:pt x="274320" y="114300"/>
                </a:lnTo>
                <a:lnTo>
                  <a:pt x="350520" y="76200"/>
                </a:lnTo>
                <a:lnTo>
                  <a:pt x="293370" y="76200"/>
                </a:lnTo>
                <a:lnTo>
                  <a:pt x="293370" y="38100"/>
                </a:lnTo>
                <a:lnTo>
                  <a:pt x="350520" y="38100"/>
                </a:lnTo>
                <a:lnTo>
                  <a:pt x="274320" y="0"/>
                </a:lnTo>
                <a:close/>
              </a:path>
              <a:path w="388620" h="114300">
                <a:moveTo>
                  <a:pt x="274320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274320" y="76200"/>
                </a:lnTo>
                <a:lnTo>
                  <a:pt x="274320" y="38100"/>
                </a:lnTo>
                <a:close/>
              </a:path>
              <a:path w="388620" h="114300">
                <a:moveTo>
                  <a:pt x="350520" y="38100"/>
                </a:moveTo>
                <a:lnTo>
                  <a:pt x="293370" y="38100"/>
                </a:lnTo>
                <a:lnTo>
                  <a:pt x="293370" y="76200"/>
                </a:lnTo>
                <a:lnTo>
                  <a:pt x="350520" y="76200"/>
                </a:lnTo>
                <a:lnTo>
                  <a:pt x="388620" y="57150"/>
                </a:lnTo>
                <a:lnTo>
                  <a:pt x="350520" y="381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45490" y="2223516"/>
            <a:ext cx="433070" cy="1891664"/>
          </a:xfrm>
          <a:custGeom>
            <a:avLst/>
            <a:gdLst/>
            <a:ahLst/>
            <a:cxnLst/>
            <a:rect l="l" t="t" r="r" b="b"/>
            <a:pathLst>
              <a:path w="433069" h="1891664">
                <a:moveTo>
                  <a:pt x="0" y="1891283"/>
                </a:moveTo>
                <a:lnTo>
                  <a:pt x="432981" y="1891283"/>
                </a:lnTo>
                <a:lnTo>
                  <a:pt x="432981" y="0"/>
                </a:lnTo>
                <a:lnTo>
                  <a:pt x="0" y="0"/>
                </a:lnTo>
                <a:lnTo>
                  <a:pt x="0" y="189128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45490" y="2205894"/>
            <a:ext cx="433070" cy="1909445"/>
          </a:xfrm>
          <a:prstGeom prst="rect">
            <a:avLst/>
          </a:prstGeom>
          <a:solidFill>
            <a:srgbClr val="FFFFFF"/>
          </a:solidFill>
          <a:ln w="28575">
            <a:solidFill>
              <a:srgbClr val="00AF50"/>
            </a:solidFill>
          </a:ln>
        </p:spPr>
        <p:txBody>
          <a:bodyPr vert="vert270" wrap="square" lIns="0" tIns="46355" rIns="0" bIns="0" rtlCol="0">
            <a:spAutoFit/>
          </a:bodyPr>
          <a:lstStyle/>
          <a:p>
            <a:pPr marL="252095">
              <a:lnSpc>
                <a:spcPct val="100000"/>
              </a:lnSpc>
              <a:spcBef>
                <a:spcPts val="365"/>
              </a:spcBef>
            </a:pP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Rice</a:t>
            </a:r>
            <a:r>
              <a:rPr sz="1800" b="1" spc="-2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fa</a:t>
            </a:r>
            <a:r>
              <a:rPr sz="1800" b="1" spc="-10" dirty="0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m</a:t>
            </a:r>
            <a:r>
              <a:rPr sz="1800" b="1" spc="-10" dirty="0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798561" y="2696717"/>
            <a:ext cx="294005" cy="114300"/>
          </a:xfrm>
          <a:custGeom>
            <a:avLst/>
            <a:gdLst/>
            <a:ahLst/>
            <a:cxnLst/>
            <a:rect l="l" t="t" r="r" b="b"/>
            <a:pathLst>
              <a:path w="294004" h="114300">
                <a:moveTo>
                  <a:pt x="179705" y="0"/>
                </a:moveTo>
                <a:lnTo>
                  <a:pt x="179705" y="114300"/>
                </a:lnTo>
                <a:lnTo>
                  <a:pt x="255905" y="76200"/>
                </a:lnTo>
                <a:lnTo>
                  <a:pt x="198755" y="76200"/>
                </a:lnTo>
                <a:lnTo>
                  <a:pt x="198755" y="38100"/>
                </a:lnTo>
                <a:lnTo>
                  <a:pt x="255905" y="38100"/>
                </a:lnTo>
                <a:lnTo>
                  <a:pt x="179705" y="0"/>
                </a:lnTo>
                <a:close/>
              </a:path>
              <a:path w="294004" h="114300">
                <a:moveTo>
                  <a:pt x="179705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179705" y="76200"/>
                </a:lnTo>
                <a:lnTo>
                  <a:pt x="179705" y="38100"/>
                </a:lnTo>
                <a:close/>
              </a:path>
              <a:path w="294004" h="114300">
                <a:moveTo>
                  <a:pt x="255905" y="38100"/>
                </a:moveTo>
                <a:lnTo>
                  <a:pt x="198755" y="38100"/>
                </a:lnTo>
                <a:lnTo>
                  <a:pt x="198755" y="76200"/>
                </a:lnTo>
                <a:lnTo>
                  <a:pt x="255905" y="76200"/>
                </a:lnTo>
                <a:lnTo>
                  <a:pt x="294005" y="57150"/>
                </a:lnTo>
                <a:lnTo>
                  <a:pt x="255905" y="381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798307" y="3624453"/>
            <a:ext cx="276860" cy="114300"/>
          </a:xfrm>
          <a:custGeom>
            <a:avLst/>
            <a:gdLst/>
            <a:ahLst/>
            <a:cxnLst/>
            <a:rect l="l" t="t" r="r" b="b"/>
            <a:pathLst>
              <a:path w="276859" h="114300">
                <a:moveTo>
                  <a:pt x="162941" y="0"/>
                </a:moveTo>
                <a:lnTo>
                  <a:pt x="162432" y="38113"/>
                </a:lnTo>
                <a:lnTo>
                  <a:pt x="181483" y="38354"/>
                </a:lnTo>
                <a:lnTo>
                  <a:pt x="180975" y="76454"/>
                </a:lnTo>
                <a:lnTo>
                  <a:pt x="161921" y="76454"/>
                </a:lnTo>
                <a:lnTo>
                  <a:pt x="161417" y="114300"/>
                </a:lnTo>
                <a:lnTo>
                  <a:pt x="239701" y="76454"/>
                </a:lnTo>
                <a:lnTo>
                  <a:pt x="180975" y="76454"/>
                </a:lnTo>
                <a:lnTo>
                  <a:pt x="161924" y="76213"/>
                </a:lnTo>
                <a:lnTo>
                  <a:pt x="240198" y="76213"/>
                </a:lnTo>
                <a:lnTo>
                  <a:pt x="276478" y="58674"/>
                </a:lnTo>
                <a:lnTo>
                  <a:pt x="162941" y="0"/>
                </a:lnTo>
                <a:close/>
              </a:path>
              <a:path w="276859" h="114300">
                <a:moveTo>
                  <a:pt x="162432" y="38113"/>
                </a:moveTo>
                <a:lnTo>
                  <a:pt x="161924" y="76213"/>
                </a:lnTo>
                <a:lnTo>
                  <a:pt x="180975" y="76454"/>
                </a:lnTo>
                <a:lnTo>
                  <a:pt x="181483" y="38354"/>
                </a:lnTo>
                <a:lnTo>
                  <a:pt x="162432" y="38113"/>
                </a:lnTo>
                <a:close/>
              </a:path>
              <a:path w="276859" h="114300">
                <a:moveTo>
                  <a:pt x="508" y="36068"/>
                </a:moveTo>
                <a:lnTo>
                  <a:pt x="0" y="74168"/>
                </a:lnTo>
                <a:lnTo>
                  <a:pt x="161924" y="76213"/>
                </a:lnTo>
                <a:lnTo>
                  <a:pt x="162432" y="38113"/>
                </a:lnTo>
                <a:lnTo>
                  <a:pt x="508" y="3606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636392" y="4114800"/>
            <a:ext cx="114300" cy="681355"/>
          </a:xfrm>
          <a:custGeom>
            <a:avLst/>
            <a:gdLst/>
            <a:ahLst/>
            <a:cxnLst/>
            <a:rect l="l" t="t" r="r" b="b"/>
            <a:pathLst>
              <a:path w="114300" h="681354">
                <a:moveTo>
                  <a:pt x="76200" y="95250"/>
                </a:moveTo>
                <a:lnTo>
                  <a:pt x="38100" y="95250"/>
                </a:lnTo>
                <a:lnTo>
                  <a:pt x="38100" y="681227"/>
                </a:lnTo>
                <a:lnTo>
                  <a:pt x="76200" y="681227"/>
                </a:lnTo>
                <a:lnTo>
                  <a:pt x="76200" y="95250"/>
                </a:lnTo>
                <a:close/>
              </a:path>
              <a:path w="114300" h="681354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681354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209890" y="2666936"/>
            <a:ext cx="1685925" cy="532130"/>
          </a:xfrm>
          <a:custGeom>
            <a:avLst/>
            <a:gdLst/>
            <a:ahLst/>
            <a:cxnLst/>
            <a:rect l="l" t="t" r="r" b="b"/>
            <a:pathLst>
              <a:path w="1685925" h="532130">
                <a:moveTo>
                  <a:pt x="0" y="531685"/>
                </a:moveTo>
                <a:lnTo>
                  <a:pt x="1685670" y="531685"/>
                </a:lnTo>
                <a:lnTo>
                  <a:pt x="1685670" y="0"/>
                </a:lnTo>
                <a:lnTo>
                  <a:pt x="0" y="0"/>
                </a:lnTo>
                <a:lnTo>
                  <a:pt x="0" y="53168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501266" y="2682839"/>
            <a:ext cx="1100455" cy="468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5095" marR="5080" indent="-113030">
              <a:lnSpc>
                <a:spcPct val="1071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Broken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rice</a:t>
            </a:r>
            <a:r>
              <a:rPr sz="1400" b="1" spc="-1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/ 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head</a:t>
            </a:r>
            <a:r>
              <a:rPr sz="1400" b="1" spc="-10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rice*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57200" y="1828774"/>
            <a:ext cx="809625" cy="345440"/>
          </a:xfrm>
          <a:custGeom>
            <a:avLst/>
            <a:gdLst/>
            <a:ahLst/>
            <a:cxnLst/>
            <a:rect l="l" t="t" r="r" b="b"/>
            <a:pathLst>
              <a:path w="809625" h="345439">
                <a:moveTo>
                  <a:pt x="0" y="345211"/>
                </a:moveTo>
                <a:lnTo>
                  <a:pt x="809561" y="345211"/>
                </a:lnTo>
                <a:lnTo>
                  <a:pt x="809561" y="0"/>
                </a:lnTo>
                <a:lnTo>
                  <a:pt x="0" y="0"/>
                </a:lnTo>
                <a:lnTo>
                  <a:pt x="0" y="3452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585317" y="1766570"/>
            <a:ext cx="56007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Pad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89254" y="1995170"/>
            <a:ext cx="34417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rice</a:t>
            </a:r>
            <a:endParaRPr sz="14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078090" y="2383535"/>
            <a:ext cx="377825" cy="114300"/>
          </a:xfrm>
          <a:custGeom>
            <a:avLst/>
            <a:gdLst/>
            <a:ahLst/>
            <a:cxnLst/>
            <a:rect l="l" t="t" r="r" b="b"/>
            <a:pathLst>
              <a:path w="377825" h="114300">
                <a:moveTo>
                  <a:pt x="341126" y="37718"/>
                </a:moveTo>
                <a:lnTo>
                  <a:pt x="281571" y="37718"/>
                </a:lnTo>
                <a:lnTo>
                  <a:pt x="282333" y="75818"/>
                </a:lnTo>
                <a:lnTo>
                  <a:pt x="263283" y="76197"/>
                </a:lnTo>
                <a:lnTo>
                  <a:pt x="264045" y="114300"/>
                </a:lnTo>
                <a:lnTo>
                  <a:pt x="377202" y="54863"/>
                </a:lnTo>
                <a:lnTo>
                  <a:pt x="341126" y="37718"/>
                </a:lnTo>
                <a:close/>
              </a:path>
              <a:path w="377825" h="114300">
                <a:moveTo>
                  <a:pt x="262521" y="38097"/>
                </a:moveTo>
                <a:lnTo>
                  <a:pt x="0" y="43306"/>
                </a:lnTo>
                <a:lnTo>
                  <a:pt x="762" y="81406"/>
                </a:lnTo>
                <a:lnTo>
                  <a:pt x="263283" y="76197"/>
                </a:lnTo>
                <a:lnTo>
                  <a:pt x="262521" y="38097"/>
                </a:lnTo>
                <a:close/>
              </a:path>
              <a:path w="377825" h="114300">
                <a:moveTo>
                  <a:pt x="281571" y="37718"/>
                </a:moveTo>
                <a:lnTo>
                  <a:pt x="262521" y="38097"/>
                </a:lnTo>
                <a:lnTo>
                  <a:pt x="263283" y="76197"/>
                </a:lnTo>
                <a:lnTo>
                  <a:pt x="282333" y="75818"/>
                </a:lnTo>
                <a:lnTo>
                  <a:pt x="281571" y="37718"/>
                </a:lnTo>
                <a:close/>
              </a:path>
              <a:path w="377825" h="114300">
                <a:moveTo>
                  <a:pt x="261759" y="0"/>
                </a:moveTo>
                <a:lnTo>
                  <a:pt x="262521" y="38097"/>
                </a:lnTo>
                <a:lnTo>
                  <a:pt x="281571" y="37718"/>
                </a:lnTo>
                <a:lnTo>
                  <a:pt x="341126" y="37718"/>
                </a:lnTo>
                <a:lnTo>
                  <a:pt x="261759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02738" y="2667000"/>
            <a:ext cx="114300" cy="647700"/>
          </a:xfrm>
          <a:custGeom>
            <a:avLst/>
            <a:gdLst/>
            <a:ahLst/>
            <a:cxnLst/>
            <a:rect l="l" t="t" r="r" b="b"/>
            <a:pathLst>
              <a:path w="114300" h="647700">
                <a:moveTo>
                  <a:pt x="38100" y="533146"/>
                </a:moveTo>
                <a:lnTo>
                  <a:pt x="0" y="533146"/>
                </a:lnTo>
                <a:lnTo>
                  <a:pt x="57150" y="647446"/>
                </a:lnTo>
                <a:lnTo>
                  <a:pt x="104775" y="552196"/>
                </a:lnTo>
                <a:lnTo>
                  <a:pt x="38100" y="552196"/>
                </a:lnTo>
                <a:lnTo>
                  <a:pt x="38100" y="533146"/>
                </a:lnTo>
                <a:close/>
              </a:path>
              <a:path w="114300" h="647700">
                <a:moveTo>
                  <a:pt x="76200" y="0"/>
                </a:moveTo>
                <a:lnTo>
                  <a:pt x="38100" y="0"/>
                </a:lnTo>
                <a:lnTo>
                  <a:pt x="38100" y="552196"/>
                </a:lnTo>
                <a:lnTo>
                  <a:pt x="76200" y="552196"/>
                </a:lnTo>
                <a:lnTo>
                  <a:pt x="76200" y="0"/>
                </a:lnTo>
                <a:close/>
              </a:path>
              <a:path w="114300" h="647700">
                <a:moveTo>
                  <a:pt x="114300" y="533146"/>
                </a:moveTo>
                <a:lnTo>
                  <a:pt x="76200" y="533146"/>
                </a:lnTo>
                <a:lnTo>
                  <a:pt x="76200" y="552196"/>
                </a:lnTo>
                <a:lnTo>
                  <a:pt x="104775" y="552196"/>
                </a:lnTo>
                <a:lnTo>
                  <a:pt x="114300" y="533146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447800" y="3352774"/>
            <a:ext cx="2409190" cy="661035"/>
          </a:xfrm>
          <a:prstGeom prst="rect">
            <a:avLst/>
          </a:prstGeom>
          <a:ln w="28575">
            <a:solidFill>
              <a:srgbClr val="00AF50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630555" marR="325120" indent="-233679">
              <a:lnSpc>
                <a:spcPts val="2110"/>
              </a:lnSpc>
              <a:spcBef>
                <a:spcPts val="315"/>
              </a:spcBef>
            </a:pPr>
            <a:r>
              <a:rPr sz="1800" b="1" dirty="0">
                <a:solidFill>
                  <a:srgbClr val="808080"/>
                </a:solidFill>
                <a:latin typeface="Arial"/>
                <a:cs typeface="Arial"/>
              </a:rPr>
              <a:t>Fortified </a:t>
            </a:r>
            <a:r>
              <a:rPr sz="1800" b="1" spc="-5" dirty="0">
                <a:solidFill>
                  <a:srgbClr val="808080"/>
                </a:solidFill>
                <a:latin typeface="Arial"/>
                <a:cs typeface="Arial"/>
              </a:rPr>
              <a:t>kernel  producers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1467992" y="475107"/>
            <a:ext cx="6208395" cy="1041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192020" algn="l"/>
              </a:tabLst>
            </a:pPr>
            <a:r>
              <a:rPr sz="4400" b="0" spc="-10" dirty="0">
                <a:latin typeface="Calibri"/>
                <a:cs typeface="Calibri"/>
              </a:rPr>
              <a:t>Fortified	</a:t>
            </a:r>
            <a:r>
              <a:rPr sz="4400" b="0" spc="-5" dirty="0">
                <a:latin typeface="Calibri"/>
                <a:cs typeface="Calibri"/>
              </a:rPr>
              <a:t>Rice </a:t>
            </a:r>
            <a:r>
              <a:rPr sz="4400" b="0" dirty="0">
                <a:latin typeface="Calibri"/>
                <a:cs typeface="Calibri"/>
              </a:rPr>
              <a:t>Supply</a:t>
            </a:r>
            <a:r>
              <a:rPr sz="4400" b="0" spc="-55" dirty="0">
                <a:latin typeface="Calibri"/>
                <a:cs typeface="Calibri"/>
              </a:rPr>
              <a:t> </a:t>
            </a:r>
            <a:r>
              <a:rPr sz="4400" b="0" spc="-5" dirty="0">
                <a:latin typeface="Calibri"/>
                <a:cs typeface="Calibri"/>
              </a:rPr>
              <a:t>Chain</a:t>
            </a:r>
            <a:endParaRPr sz="4400">
              <a:latin typeface="Calibri"/>
              <a:cs typeface="Calibri"/>
            </a:endParaRPr>
          </a:p>
          <a:p>
            <a:pPr marL="1283335">
              <a:lnSpc>
                <a:spcPct val="100000"/>
              </a:lnSpc>
              <a:spcBef>
                <a:spcPts val="565"/>
              </a:spcBef>
            </a:pPr>
            <a:r>
              <a:rPr sz="1800" dirty="0">
                <a:latin typeface="Calibri"/>
                <a:cs typeface="Calibri"/>
              </a:rPr>
              <a:t>Applies </a:t>
            </a:r>
            <a:r>
              <a:rPr sz="1800" spc="-10" dirty="0">
                <a:latin typeface="Calibri"/>
                <a:cs typeface="Calibri"/>
              </a:rPr>
              <a:t>to </a:t>
            </a:r>
            <a:r>
              <a:rPr sz="1800" spc="-5" dirty="0">
                <a:latin typeface="Calibri"/>
                <a:cs typeface="Calibri"/>
              </a:rPr>
              <a:t>coating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1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extrusion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566572" y="5966932"/>
            <a:ext cx="4253865" cy="873125"/>
          </a:xfrm>
          <a:custGeom>
            <a:avLst/>
            <a:gdLst/>
            <a:ahLst/>
            <a:cxnLst/>
            <a:rect l="l" t="t" r="r" b="b"/>
            <a:pathLst>
              <a:path w="4253865" h="873125">
                <a:moveTo>
                  <a:pt x="0" y="873125"/>
                </a:moveTo>
                <a:lnTo>
                  <a:pt x="4253865" y="873125"/>
                </a:lnTo>
                <a:lnTo>
                  <a:pt x="4253865" y="0"/>
                </a:lnTo>
                <a:lnTo>
                  <a:pt x="0" y="0"/>
                </a:lnTo>
                <a:lnTo>
                  <a:pt x="0" y="8731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1102867" y="6040211"/>
            <a:ext cx="3637915" cy="708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7100"/>
              </a:lnSpc>
            </a:pPr>
            <a:r>
              <a:rPr sz="1100" dirty="0">
                <a:solidFill>
                  <a:srgbClr val="C00000"/>
                </a:solidFill>
                <a:latin typeface="Calibri"/>
                <a:cs typeface="Calibri"/>
              </a:rPr>
              <a:t>* </a:t>
            </a:r>
            <a:r>
              <a:rPr sz="1400" spc="-15" dirty="0">
                <a:latin typeface="Calibri"/>
                <a:cs typeface="Calibri"/>
              </a:rPr>
              <a:t>For </a:t>
            </a:r>
            <a:r>
              <a:rPr sz="1400" spc="-5" dirty="0">
                <a:latin typeface="Calibri"/>
                <a:cs typeface="Calibri"/>
              </a:rPr>
              <a:t>extrusion technology </a:t>
            </a:r>
            <a:r>
              <a:rPr sz="1400" spc="-15" dirty="0">
                <a:latin typeface="Calibri"/>
                <a:cs typeface="Calibri"/>
              </a:rPr>
              <a:t>broken </a:t>
            </a:r>
            <a:r>
              <a:rPr sz="1400" dirty="0">
                <a:latin typeface="Calibri"/>
                <a:cs typeface="Calibri"/>
              </a:rPr>
              <a:t>rice </a:t>
            </a:r>
            <a:r>
              <a:rPr sz="1400" spc="-5" dirty="0">
                <a:latin typeface="Calibri"/>
                <a:cs typeface="Calibri"/>
              </a:rPr>
              <a:t>can </a:t>
            </a:r>
            <a:r>
              <a:rPr sz="1400" spc="-10" dirty="0">
                <a:latin typeface="Calibri"/>
                <a:cs typeface="Calibri"/>
              </a:rPr>
              <a:t>be  </a:t>
            </a:r>
            <a:r>
              <a:rPr sz="1400" spc="-5" dirty="0">
                <a:latin typeface="Calibri"/>
                <a:cs typeface="Calibri"/>
              </a:rPr>
              <a:t>used </a:t>
            </a:r>
            <a:r>
              <a:rPr sz="1400" spc="-10" dirty="0">
                <a:latin typeface="Calibri"/>
                <a:cs typeface="Calibri"/>
              </a:rPr>
              <a:t>to produce </a:t>
            </a:r>
            <a:r>
              <a:rPr sz="1400" spc="-5" dirty="0">
                <a:latin typeface="Calibri"/>
                <a:cs typeface="Calibri"/>
              </a:rPr>
              <a:t>fortified </a:t>
            </a:r>
            <a:r>
              <a:rPr sz="1400" spc="-10" dirty="0">
                <a:latin typeface="Calibri"/>
                <a:cs typeface="Calibri"/>
              </a:rPr>
              <a:t>kernels,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coating  technology head </a:t>
            </a:r>
            <a:r>
              <a:rPr sz="1400" dirty="0">
                <a:latin typeface="Calibri"/>
                <a:cs typeface="Calibri"/>
              </a:rPr>
              <a:t>rice is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required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5659" rIns="0" bIns="0" rtlCol="0">
            <a:spAutoFit/>
          </a:bodyPr>
          <a:lstStyle/>
          <a:p>
            <a:pPr marL="669290">
              <a:lnSpc>
                <a:spcPct val="100000"/>
              </a:lnSpc>
            </a:pPr>
            <a:r>
              <a:rPr sz="3200" b="0" dirty="0">
                <a:latin typeface="Calibri"/>
                <a:cs typeface="Calibri"/>
              </a:rPr>
              <a:t>G. </a:t>
            </a:r>
            <a:r>
              <a:rPr sz="3200" b="0" spc="-10" dirty="0">
                <a:latin typeface="Calibri"/>
                <a:cs typeface="Calibri"/>
              </a:rPr>
              <a:t>Berbagai </a:t>
            </a:r>
            <a:r>
              <a:rPr sz="3200" b="0" spc="-5" dirty="0">
                <a:latin typeface="Calibri"/>
                <a:cs typeface="Calibri"/>
              </a:rPr>
              <a:t>Bukti </a:t>
            </a:r>
            <a:r>
              <a:rPr sz="3200" b="0" dirty="0">
                <a:latin typeface="Calibri"/>
                <a:cs typeface="Calibri"/>
              </a:rPr>
              <a:t>Dampak </a:t>
            </a:r>
            <a:r>
              <a:rPr sz="3200" b="0" spc="-15" dirty="0">
                <a:latin typeface="Calibri"/>
                <a:cs typeface="Calibri"/>
              </a:rPr>
              <a:t>Fortifikasi</a:t>
            </a:r>
            <a:r>
              <a:rPr sz="3200" b="0" spc="45" dirty="0">
                <a:latin typeface="Calibri"/>
                <a:cs typeface="Calibri"/>
              </a:rPr>
              <a:t> </a:t>
            </a:r>
            <a:r>
              <a:rPr sz="3200" b="0" spc="-5" dirty="0">
                <a:latin typeface="Calibri"/>
                <a:cs typeface="Calibri"/>
              </a:rPr>
              <a:t>dari</a:t>
            </a:r>
            <a:endParaRPr sz="3200">
              <a:latin typeface="Calibri"/>
              <a:cs typeface="Calibri"/>
            </a:endParaRPr>
          </a:p>
          <a:p>
            <a:pPr marL="2901950">
              <a:lnSpc>
                <a:spcPct val="100000"/>
              </a:lnSpc>
            </a:pPr>
            <a:r>
              <a:rPr sz="3200" b="0" spc="-10" dirty="0">
                <a:latin typeface="Calibri"/>
                <a:cs typeface="Calibri"/>
              </a:rPr>
              <a:t>Berbagai</a:t>
            </a:r>
            <a:r>
              <a:rPr sz="3200" b="0" spc="-65" dirty="0">
                <a:latin typeface="Calibri"/>
                <a:cs typeface="Calibri"/>
              </a:rPr>
              <a:t> </a:t>
            </a:r>
            <a:r>
              <a:rPr sz="3200" b="0" spc="-20" dirty="0">
                <a:latin typeface="Calibri"/>
                <a:cs typeface="Calibri"/>
              </a:rPr>
              <a:t>Negara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330452"/>
            <a:ext cx="8073390" cy="157353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5"/>
              </a:spcBef>
              <a:tabLst>
                <a:tab pos="5904865" algn="l"/>
                <a:tab pos="6279515" algn="l"/>
              </a:tabLst>
            </a:pPr>
            <a:r>
              <a:rPr sz="2400" b="1" spc="-5" dirty="0">
                <a:latin typeface="Calibri"/>
                <a:cs typeface="Calibri"/>
              </a:rPr>
              <a:t>1. Studi </a:t>
            </a:r>
            <a:r>
              <a:rPr sz="2400" b="1" spc="-10" dirty="0">
                <a:latin typeface="Calibri"/>
                <a:cs typeface="Calibri"/>
              </a:rPr>
              <a:t>fortifikasi </a:t>
            </a:r>
            <a:r>
              <a:rPr sz="2400" b="1" dirty="0">
                <a:latin typeface="Calibri"/>
                <a:cs typeface="Calibri"/>
              </a:rPr>
              <a:t>besi </a:t>
            </a:r>
            <a:r>
              <a:rPr sz="2400" b="1" spc="-5" dirty="0">
                <a:latin typeface="Calibri"/>
                <a:cs typeface="Calibri"/>
              </a:rPr>
              <a:t>pada </a:t>
            </a:r>
            <a:r>
              <a:rPr sz="2400" b="1" spc="-15" dirty="0">
                <a:latin typeface="Calibri"/>
                <a:cs typeface="Calibri"/>
              </a:rPr>
              <a:t>beras</a:t>
            </a:r>
            <a:r>
              <a:rPr sz="2400" b="1" spc="8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(Ultra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Rice)	di	</a:t>
            </a:r>
            <a:r>
              <a:rPr sz="2400" b="1" spc="-10" dirty="0">
                <a:latin typeface="Calibri"/>
                <a:cs typeface="Calibri"/>
              </a:rPr>
              <a:t>Mexico</a:t>
            </a:r>
            <a:endParaRPr sz="2400">
              <a:latin typeface="Calibri"/>
              <a:cs typeface="Calibri"/>
            </a:endParaRPr>
          </a:p>
          <a:p>
            <a:pPr marL="294640" marR="5080" algn="just">
              <a:lnSpc>
                <a:spcPct val="100000"/>
              </a:lnSpc>
              <a:spcBef>
                <a:spcPts val="575"/>
              </a:spcBef>
            </a:pPr>
            <a:r>
              <a:rPr sz="2400" spc="-5" dirty="0">
                <a:latin typeface="Calibri"/>
                <a:cs typeface="Calibri"/>
              </a:rPr>
              <a:t>Setelah </a:t>
            </a:r>
            <a:r>
              <a:rPr sz="2400" dirty="0">
                <a:latin typeface="Calibri"/>
                <a:cs typeface="Calibri"/>
              </a:rPr>
              <a:t>6 </a:t>
            </a:r>
            <a:r>
              <a:rPr sz="2400" spc="-10" dirty="0">
                <a:latin typeface="Calibri"/>
                <a:cs typeface="Calibri"/>
              </a:rPr>
              <a:t>bln perlakuan prevalensi </a:t>
            </a:r>
            <a:r>
              <a:rPr sz="2400" dirty="0">
                <a:latin typeface="Calibri"/>
                <a:cs typeface="Calibri"/>
              </a:rPr>
              <a:t>anemia </a:t>
            </a:r>
            <a:r>
              <a:rPr sz="2400" spc="-5" dirty="0">
                <a:latin typeface="Calibri"/>
                <a:cs typeface="Calibri"/>
              </a:rPr>
              <a:t>pada </a:t>
            </a:r>
            <a:r>
              <a:rPr sz="2400" dirty="0">
                <a:latin typeface="Calibri"/>
                <a:cs typeface="Calibri"/>
              </a:rPr>
              <a:t>ibu </a:t>
            </a:r>
            <a:r>
              <a:rPr sz="2400" spc="-5" dirty="0">
                <a:latin typeface="Calibri"/>
                <a:cs typeface="Calibri"/>
              </a:rPr>
              <a:t>penerima  </a:t>
            </a:r>
            <a:r>
              <a:rPr sz="2400" spc="-10" dirty="0">
                <a:latin typeface="Calibri"/>
                <a:cs typeface="Calibri"/>
              </a:rPr>
              <a:t>beras fortifikasi </a:t>
            </a:r>
            <a:r>
              <a:rPr sz="2400" dirty="0">
                <a:latin typeface="Calibri"/>
                <a:cs typeface="Calibri"/>
              </a:rPr>
              <a:t>turun </a:t>
            </a:r>
            <a:r>
              <a:rPr sz="2400" spc="-5" dirty="0">
                <a:latin typeface="Calibri"/>
                <a:cs typeface="Calibri"/>
              </a:rPr>
              <a:t>sebesar </a:t>
            </a:r>
            <a:r>
              <a:rPr sz="2400" spc="-10" dirty="0">
                <a:latin typeface="Calibri"/>
                <a:cs typeface="Calibri"/>
              </a:rPr>
              <a:t>80% </a:t>
            </a:r>
            <a:r>
              <a:rPr sz="2400" spc="-5" dirty="0">
                <a:latin typeface="Calibri"/>
                <a:cs typeface="Calibri"/>
              </a:rPr>
              <a:t>dan </a:t>
            </a:r>
            <a:r>
              <a:rPr sz="2400" spc="-10" dirty="0">
                <a:latin typeface="Calibri"/>
                <a:cs typeface="Calibri"/>
              </a:rPr>
              <a:t>prevalensi </a:t>
            </a:r>
            <a:r>
              <a:rPr sz="2400" spc="-5" dirty="0">
                <a:latin typeface="Calibri"/>
                <a:cs typeface="Calibri"/>
              </a:rPr>
              <a:t>defisiensi  besi sebesar 29%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51523" y="2996945"/>
            <a:ext cx="5518150" cy="350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871209" y="3383915"/>
            <a:ext cx="2719070" cy="2922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6040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Figure </a:t>
            </a:r>
            <a:r>
              <a:rPr sz="1800" dirty="0">
                <a:latin typeface="Calibri"/>
                <a:cs typeface="Calibri"/>
              </a:rPr>
              <a:t>1. </a:t>
            </a:r>
            <a:r>
              <a:rPr sz="1800" spc="-5" dirty="0">
                <a:latin typeface="Calibri"/>
                <a:cs typeface="Calibri"/>
              </a:rPr>
              <a:t>Comparison of </a:t>
            </a:r>
            <a:r>
              <a:rPr sz="1800" dirty="0">
                <a:latin typeface="Calibri"/>
                <a:cs typeface="Calibri"/>
              </a:rPr>
              <a:t>the  </a:t>
            </a:r>
            <a:r>
              <a:rPr sz="1800" spc="-10" dirty="0">
                <a:latin typeface="Calibri"/>
                <a:cs typeface="Calibri"/>
              </a:rPr>
              <a:t>prevalence </a:t>
            </a:r>
            <a:r>
              <a:rPr sz="1800" spc="-5" dirty="0">
                <a:latin typeface="Calibri"/>
                <a:cs typeface="Calibri"/>
              </a:rPr>
              <a:t>of </a:t>
            </a:r>
            <a:r>
              <a:rPr sz="1800" dirty="0">
                <a:latin typeface="Calibri"/>
                <a:cs typeface="Calibri"/>
              </a:rPr>
              <a:t>anemia  </a:t>
            </a:r>
            <a:r>
              <a:rPr sz="1800" spc="-5" dirty="0">
                <a:latin typeface="Calibri"/>
                <a:cs typeface="Calibri"/>
              </a:rPr>
              <a:t>(hemoglobin </a:t>
            </a:r>
            <a:r>
              <a:rPr sz="1800" dirty="0">
                <a:latin typeface="Calibri"/>
                <a:cs typeface="Calibri"/>
              </a:rPr>
              <a:t>&lt; 12.2 </a:t>
            </a:r>
            <a:r>
              <a:rPr sz="1800" spc="10" dirty="0">
                <a:latin typeface="Calibri"/>
                <a:cs typeface="Calibri"/>
              </a:rPr>
              <a:t>g/dL)  </a:t>
            </a:r>
            <a:r>
              <a:rPr sz="1800" dirty="0">
                <a:latin typeface="Calibri"/>
                <a:cs typeface="Calibri"/>
              </a:rPr>
              <a:t>and </a:t>
            </a:r>
            <a:r>
              <a:rPr sz="1800" spc="-10" dirty="0">
                <a:latin typeface="Calibri"/>
                <a:cs typeface="Calibri"/>
              </a:rPr>
              <a:t>iron </a:t>
            </a:r>
            <a:r>
              <a:rPr sz="1800" spc="-5" dirty="0">
                <a:latin typeface="Calibri"/>
                <a:cs typeface="Calibri"/>
              </a:rPr>
              <a:t>deficiency (serum  </a:t>
            </a:r>
            <a:r>
              <a:rPr sz="1800" spc="-10" dirty="0">
                <a:latin typeface="Calibri"/>
                <a:cs typeface="Calibri"/>
              </a:rPr>
              <a:t>ferritin </a:t>
            </a:r>
            <a:r>
              <a:rPr sz="1800" dirty="0">
                <a:latin typeface="Calibri"/>
                <a:cs typeface="Calibri"/>
              </a:rPr>
              <a:t>&lt; 12.0 </a:t>
            </a:r>
            <a:r>
              <a:rPr sz="1800" spc="10" dirty="0">
                <a:latin typeface="Calibri"/>
                <a:cs typeface="Calibri"/>
              </a:rPr>
              <a:t>µg/L </a:t>
            </a:r>
            <a:r>
              <a:rPr sz="1800" spc="-5" dirty="0">
                <a:latin typeface="Calibri"/>
                <a:cs typeface="Calibri"/>
              </a:rPr>
              <a:t>or serum  </a:t>
            </a:r>
            <a:r>
              <a:rPr sz="1800" spc="-10" dirty="0">
                <a:latin typeface="Calibri"/>
                <a:cs typeface="Calibri"/>
              </a:rPr>
              <a:t>transferrin </a:t>
            </a:r>
            <a:r>
              <a:rPr sz="1800" spc="-15" dirty="0">
                <a:latin typeface="Calibri"/>
                <a:cs typeface="Calibri"/>
              </a:rPr>
              <a:t>receptors </a:t>
            </a:r>
            <a:r>
              <a:rPr sz="1800" dirty="0">
                <a:latin typeface="Calibri"/>
                <a:cs typeface="Calibri"/>
              </a:rPr>
              <a:t>&gt; 8.5  </a:t>
            </a:r>
            <a:r>
              <a:rPr sz="1800" spc="5" dirty="0">
                <a:latin typeface="Calibri"/>
                <a:cs typeface="Calibri"/>
              </a:rPr>
              <a:t>mg/L).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25"/>
              </a:spcBef>
            </a:pPr>
            <a:r>
              <a:rPr sz="1200" spc="-5" dirty="0">
                <a:latin typeface="Calibri"/>
                <a:cs typeface="Calibri"/>
              </a:rPr>
              <a:t>Source: </a:t>
            </a:r>
            <a:r>
              <a:rPr sz="1200" dirty="0">
                <a:latin typeface="Calibri"/>
                <a:cs typeface="Calibri"/>
              </a:rPr>
              <a:t>Hotz, </a:t>
            </a:r>
            <a:r>
              <a:rPr sz="1200" spc="-5" dirty="0">
                <a:latin typeface="Calibri"/>
                <a:cs typeface="Calibri"/>
              </a:rPr>
              <a:t>Christine. Et </a:t>
            </a:r>
            <a:r>
              <a:rPr sz="1200" dirty="0">
                <a:latin typeface="Calibri"/>
                <a:cs typeface="Calibri"/>
              </a:rPr>
              <a:t>al. 2008. </a:t>
            </a:r>
            <a:r>
              <a:rPr sz="1200" spc="-15" dirty="0">
                <a:latin typeface="Calibri"/>
                <a:cs typeface="Calibri"/>
              </a:rPr>
              <a:t>Effcacy  </a:t>
            </a:r>
            <a:r>
              <a:rPr sz="1200" dirty="0">
                <a:latin typeface="Calibri"/>
                <a:cs typeface="Calibri"/>
              </a:rPr>
              <a:t>of </a:t>
            </a:r>
            <a:r>
              <a:rPr sz="1200" spc="-10" dirty="0">
                <a:latin typeface="Calibri"/>
                <a:cs typeface="Calibri"/>
              </a:rPr>
              <a:t>iron-fortifed </a:t>
            </a:r>
            <a:r>
              <a:rPr sz="1200" spc="-5" dirty="0">
                <a:latin typeface="Calibri"/>
                <a:cs typeface="Calibri"/>
              </a:rPr>
              <a:t>Ultra Rice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improving </a:t>
            </a:r>
            <a:r>
              <a:rPr sz="1200" dirty="0">
                <a:latin typeface="Calibri"/>
                <a:cs typeface="Calibri"/>
              </a:rPr>
              <a:t>the  </a:t>
            </a:r>
            <a:r>
              <a:rPr sz="1200" spc="-10" dirty="0">
                <a:latin typeface="Calibri"/>
                <a:cs typeface="Calibri"/>
              </a:rPr>
              <a:t>iron status </a:t>
            </a:r>
            <a:r>
              <a:rPr sz="1200" dirty="0">
                <a:latin typeface="Calibri"/>
                <a:cs typeface="Calibri"/>
              </a:rPr>
              <a:t>of </a:t>
            </a:r>
            <a:r>
              <a:rPr sz="1200" spc="-5" dirty="0">
                <a:latin typeface="Calibri"/>
                <a:cs typeface="Calibri"/>
              </a:rPr>
              <a:t>women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Mexico. Food </a:t>
            </a:r>
            <a:r>
              <a:rPr sz="1200" dirty="0">
                <a:latin typeface="Calibri"/>
                <a:cs typeface="Calibri"/>
              </a:rPr>
              <a:t>and  Nutrition </a:t>
            </a:r>
            <a:r>
              <a:rPr sz="1200" spc="-5" dirty="0">
                <a:latin typeface="Calibri"/>
                <a:cs typeface="Calibri"/>
              </a:rPr>
              <a:t>Bulletin, vol. </a:t>
            </a:r>
            <a:r>
              <a:rPr sz="1200" dirty="0">
                <a:latin typeface="Calibri"/>
                <a:cs typeface="Calibri"/>
              </a:rPr>
              <a:t>29, no. 2, The</a:t>
            </a:r>
            <a:r>
              <a:rPr sz="1200" spc="-1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United  </a:t>
            </a:r>
            <a:r>
              <a:rPr sz="1200" spc="-5" dirty="0">
                <a:latin typeface="Calibri"/>
                <a:cs typeface="Calibri"/>
              </a:rPr>
              <a:t>Nations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15" dirty="0">
                <a:latin typeface="Calibri"/>
                <a:cs typeface="Calibri"/>
              </a:rPr>
              <a:t>University.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9317" y="167259"/>
            <a:ext cx="649033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0" dirty="0">
                <a:latin typeface="Calibri"/>
                <a:cs typeface="Calibri"/>
              </a:rPr>
              <a:t>G. </a:t>
            </a:r>
            <a:r>
              <a:rPr sz="3200" b="0" spc="-10" dirty="0">
                <a:latin typeface="Calibri"/>
                <a:cs typeface="Calibri"/>
              </a:rPr>
              <a:t>Berbagai </a:t>
            </a:r>
            <a:r>
              <a:rPr sz="3200" b="0" spc="-5" dirty="0">
                <a:latin typeface="Calibri"/>
                <a:cs typeface="Calibri"/>
              </a:rPr>
              <a:t>Bukti Dampak </a:t>
            </a:r>
            <a:r>
              <a:rPr sz="3200" b="0" dirty="0">
                <a:latin typeface="Calibri"/>
                <a:cs typeface="Calibri"/>
              </a:rPr>
              <a:t>….</a:t>
            </a:r>
            <a:r>
              <a:rPr sz="3200" b="0" spc="30" dirty="0">
                <a:latin typeface="Calibri"/>
                <a:cs typeface="Calibri"/>
              </a:rPr>
              <a:t> </a:t>
            </a:r>
            <a:r>
              <a:rPr sz="3200" b="0" spc="-5" dirty="0">
                <a:latin typeface="Calibri"/>
                <a:cs typeface="Calibri"/>
              </a:rPr>
              <a:t>(lanjutan)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920" y="3503891"/>
            <a:ext cx="4688586" cy="30214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804028" y="5115178"/>
            <a:ext cx="3881120" cy="935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Source: </a:t>
            </a:r>
            <a:r>
              <a:rPr sz="1200" spc="-10" dirty="0">
                <a:latin typeface="Calibri"/>
                <a:cs typeface="Calibri"/>
              </a:rPr>
              <a:t>Moretti, </a:t>
            </a:r>
            <a:r>
              <a:rPr sz="1200" spc="-5" dirty="0">
                <a:latin typeface="Calibri"/>
                <a:cs typeface="Calibri"/>
              </a:rPr>
              <a:t>et </a:t>
            </a:r>
            <a:r>
              <a:rPr sz="1200" dirty="0">
                <a:latin typeface="Calibri"/>
                <a:cs typeface="Calibri"/>
              </a:rPr>
              <a:t>al. 2006. </a:t>
            </a:r>
            <a:r>
              <a:rPr sz="1200" spc="-5" dirty="0">
                <a:latin typeface="Calibri"/>
                <a:cs typeface="Calibri"/>
              </a:rPr>
              <a:t>Extruded </a:t>
            </a:r>
            <a:r>
              <a:rPr sz="1200" dirty="0">
                <a:latin typeface="Calibri"/>
                <a:cs typeface="Calibri"/>
              </a:rPr>
              <a:t>rice </a:t>
            </a:r>
            <a:r>
              <a:rPr sz="1200" spc="-10" dirty="0">
                <a:latin typeface="Calibri"/>
                <a:cs typeface="Calibri"/>
              </a:rPr>
              <a:t>fortified </a:t>
            </a:r>
            <a:r>
              <a:rPr sz="1200" spc="-5" dirty="0">
                <a:latin typeface="Calibri"/>
                <a:cs typeface="Calibri"/>
              </a:rPr>
              <a:t>with  </a:t>
            </a:r>
            <a:r>
              <a:rPr sz="1200" spc="-10" dirty="0">
                <a:latin typeface="Calibri"/>
                <a:cs typeface="Calibri"/>
              </a:rPr>
              <a:t>micronized ground ferric pyrophosphate </a:t>
            </a:r>
            <a:r>
              <a:rPr sz="1200" spc="-5" dirty="0">
                <a:latin typeface="Calibri"/>
                <a:cs typeface="Calibri"/>
              </a:rPr>
              <a:t>reduces </a:t>
            </a:r>
            <a:r>
              <a:rPr sz="1200" spc="-10" dirty="0">
                <a:latin typeface="Calibri"/>
                <a:cs typeface="Calibri"/>
              </a:rPr>
              <a:t>iron  </a:t>
            </a:r>
            <a:r>
              <a:rPr sz="1200" spc="-5" dirty="0">
                <a:latin typeface="Calibri"/>
                <a:cs typeface="Calibri"/>
              </a:rPr>
              <a:t>deficiency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10" dirty="0">
                <a:latin typeface="Calibri"/>
                <a:cs typeface="Calibri"/>
              </a:rPr>
              <a:t>Indian </a:t>
            </a:r>
            <a:r>
              <a:rPr sz="1200" spc="-5" dirty="0">
                <a:latin typeface="Calibri"/>
                <a:cs typeface="Calibri"/>
              </a:rPr>
              <a:t>schoolchildren: </a:t>
            </a:r>
            <a:r>
              <a:rPr sz="1200" dirty="0">
                <a:latin typeface="Calibri"/>
                <a:cs typeface="Calibri"/>
              </a:rPr>
              <a:t>a </a:t>
            </a:r>
            <a:r>
              <a:rPr sz="1200" spc="-10" dirty="0">
                <a:latin typeface="Calibri"/>
                <a:cs typeface="Calibri"/>
              </a:rPr>
              <a:t>double-blindrandomized  controlled </a:t>
            </a:r>
            <a:r>
              <a:rPr sz="1200" spc="-5" dirty="0">
                <a:latin typeface="Calibri"/>
                <a:cs typeface="Calibri"/>
              </a:rPr>
              <a:t>trial. </a:t>
            </a:r>
            <a:r>
              <a:rPr sz="1200" dirty="0">
                <a:latin typeface="Calibri"/>
                <a:cs typeface="Calibri"/>
              </a:rPr>
              <a:t>Am J </a:t>
            </a:r>
            <a:r>
              <a:rPr sz="1200" spc="-5" dirty="0">
                <a:latin typeface="Calibri"/>
                <a:cs typeface="Calibri"/>
              </a:rPr>
              <a:t>Clin Nutr </a:t>
            </a:r>
            <a:r>
              <a:rPr sz="1200" dirty="0">
                <a:latin typeface="Calibri"/>
                <a:cs typeface="Calibri"/>
              </a:rPr>
              <a:t>2006;84:822–9. </a:t>
            </a:r>
            <a:r>
              <a:rPr sz="1200" spc="-5" dirty="0">
                <a:latin typeface="Calibri"/>
                <a:cs typeface="Calibri"/>
              </a:rPr>
              <a:t>USA: American  Society </a:t>
            </a:r>
            <a:r>
              <a:rPr sz="1200" spc="-10" dirty="0">
                <a:latin typeface="Calibri"/>
                <a:cs typeface="Calibri"/>
              </a:rPr>
              <a:t>for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Nutrition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2437" y="1203959"/>
            <a:ext cx="8286750" cy="33324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4455">
              <a:lnSpc>
                <a:spcPct val="100000"/>
              </a:lnSpc>
            </a:pPr>
            <a:r>
              <a:rPr sz="2400" b="1" spc="-5" dirty="0">
                <a:latin typeface="Calibri"/>
                <a:cs typeface="Calibri"/>
              </a:rPr>
              <a:t>2. Studi </a:t>
            </a:r>
            <a:r>
              <a:rPr sz="2400" b="1" spc="-10" dirty="0">
                <a:latin typeface="Calibri"/>
                <a:cs typeface="Calibri"/>
              </a:rPr>
              <a:t>fortifikasi beras </a:t>
            </a:r>
            <a:r>
              <a:rPr sz="2400" b="1" spc="-5" dirty="0">
                <a:latin typeface="Calibri"/>
                <a:cs typeface="Calibri"/>
              </a:rPr>
              <a:t>pada </a:t>
            </a:r>
            <a:r>
              <a:rPr sz="2400" b="1" dirty="0">
                <a:latin typeface="Calibri"/>
                <a:cs typeface="Calibri"/>
              </a:rPr>
              <a:t>anak </a:t>
            </a:r>
            <a:r>
              <a:rPr sz="2400" b="1" spc="-10" dirty="0">
                <a:latin typeface="Calibri"/>
                <a:cs typeface="Calibri"/>
              </a:rPr>
              <a:t>sekolah </a:t>
            </a:r>
            <a:r>
              <a:rPr sz="2400" b="1" dirty="0">
                <a:latin typeface="Calibri"/>
                <a:cs typeface="Calibri"/>
              </a:rPr>
              <a:t>di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India</a:t>
            </a:r>
            <a:endParaRPr sz="2400">
              <a:latin typeface="Calibri"/>
              <a:cs typeface="Calibri"/>
            </a:endParaRPr>
          </a:p>
          <a:p>
            <a:pPr marL="12700" marR="293370" algn="just">
              <a:lnSpc>
                <a:spcPct val="100000"/>
              </a:lnSpc>
              <a:spcBef>
                <a:spcPts val="1460"/>
              </a:spcBef>
            </a:pPr>
            <a:r>
              <a:rPr sz="2000" spc="-5" dirty="0">
                <a:latin typeface="Calibri"/>
                <a:cs typeface="Calibri"/>
              </a:rPr>
              <a:t>Setelah </a:t>
            </a:r>
            <a:r>
              <a:rPr sz="2000" dirty="0">
                <a:latin typeface="Calibri"/>
                <a:cs typeface="Calibri"/>
              </a:rPr>
              <a:t>7 </a:t>
            </a:r>
            <a:r>
              <a:rPr sz="2000" spc="-5" dirty="0">
                <a:latin typeface="Calibri"/>
                <a:cs typeface="Calibri"/>
              </a:rPr>
              <a:t>bulan perlakuan, </a:t>
            </a:r>
            <a:r>
              <a:rPr sz="2000" spc="-10" dirty="0">
                <a:latin typeface="Calibri"/>
                <a:cs typeface="Calibri"/>
              </a:rPr>
              <a:t>prevalensi </a:t>
            </a:r>
            <a:r>
              <a:rPr sz="2000" spc="-5" dirty="0">
                <a:latin typeface="Calibri"/>
                <a:cs typeface="Calibri"/>
              </a:rPr>
              <a:t>defisiensi besi </a:t>
            </a:r>
            <a:r>
              <a:rPr sz="2000" dirty="0">
                <a:latin typeface="Calibri"/>
                <a:cs typeface="Calibri"/>
              </a:rPr>
              <a:t>turun </a:t>
            </a:r>
            <a:r>
              <a:rPr sz="2000" spc="-5" dirty="0">
                <a:latin typeface="Calibri"/>
                <a:cs typeface="Calibri"/>
              </a:rPr>
              <a:t>dari 78% </a:t>
            </a:r>
            <a:r>
              <a:rPr sz="2000" spc="-30" dirty="0">
                <a:latin typeface="Calibri"/>
                <a:cs typeface="Calibri"/>
              </a:rPr>
              <a:t>ke </a:t>
            </a:r>
            <a:r>
              <a:rPr sz="2000" spc="-5" dirty="0">
                <a:latin typeface="Calibri"/>
                <a:cs typeface="Calibri"/>
              </a:rPr>
              <a:t>25%  pada </a:t>
            </a:r>
            <a:r>
              <a:rPr sz="2000" spc="-10" dirty="0">
                <a:latin typeface="Calibri"/>
                <a:cs typeface="Calibri"/>
              </a:rPr>
              <a:t>kelompok </a:t>
            </a:r>
            <a:r>
              <a:rPr sz="2000" spc="-5" dirty="0">
                <a:latin typeface="Calibri"/>
                <a:cs typeface="Calibri"/>
              </a:rPr>
              <a:t>perlakuan </a:t>
            </a:r>
            <a:r>
              <a:rPr sz="2000" spc="-10" dirty="0">
                <a:latin typeface="Calibri"/>
                <a:cs typeface="Calibri"/>
              </a:rPr>
              <a:t>(iron group)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5" dirty="0">
                <a:latin typeface="Calibri"/>
                <a:cs typeface="Calibri"/>
              </a:rPr>
              <a:t>dari </a:t>
            </a:r>
            <a:r>
              <a:rPr sz="2000" dirty="0">
                <a:latin typeface="Calibri"/>
                <a:cs typeface="Calibri"/>
              </a:rPr>
              <a:t>79% </a:t>
            </a:r>
            <a:r>
              <a:rPr sz="2000" spc="-30" dirty="0">
                <a:latin typeface="Calibri"/>
                <a:cs typeface="Calibri"/>
              </a:rPr>
              <a:t>ke </a:t>
            </a:r>
            <a:r>
              <a:rPr sz="2000" dirty="0">
                <a:latin typeface="Calibri"/>
                <a:cs typeface="Calibri"/>
              </a:rPr>
              <a:t>49% </a:t>
            </a:r>
            <a:r>
              <a:rPr sz="2000" spc="-5" dirty="0">
                <a:latin typeface="Calibri"/>
                <a:cs typeface="Calibri"/>
              </a:rPr>
              <a:t>pada </a:t>
            </a:r>
            <a:r>
              <a:rPr sz="2000" spc="-25" dirty="0">
                <a:latin typeface="Calibri"/>
                <a:cs typeface="Calibri"/>
              </a:rPr>
              <a:t>kontrol  </a:t>
            </a:r>
            <a:r>
              <a:rPr sz="2000" spc="-10" dirty="0">
                <a:latin typeface="Calibri"/>
                <a:cs typeface="Calibri"/>
              </a:rPr>
              <a:t>group. </a:t>
            </a:r>
            <a:r>
              <a:rPr sz="2000" spc="-5" dirty="0">
                <a:latin typeface="Calibri"/>
                <a:cs typeface="Calibri"/>
              </a:rPr>
              <a:t>Sedang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prevalensi </a:t>
            </a:r>
            <a:r>
              <a:rPr sz="2000" dirty="0">
                <a:latin typeface="Calibri"/>
                <a:cs typeface="Calibri"/>
              </a:rPr>
              <a:t>anemia gizi </a:t>
            </a:r>
            <a:r>
              <a:rPr sz="2000" spc="-5" dirty="0">
                <a:latin typeface="Calibri"/>
                <a:cs typeface="Calibri"/>
              </a:rPr>
              <a:t>besi </a:t>
            </a:r>
            <a:r>
              <a:rPr sz="2000" spc="-10" dirty="0">
                <a:latin typeface="Calibri"/>
                <a:cs typeface="Calibri"/>
              </a:rPr>
              <a:t>(IDA) </a:t>
            </a:r>
            <a:r>
              <a:rPr sz="2000" spc="-5" dirty="0">
                <a:latin typeface="Calibri"/>
                <a:cs typeface="Calibri"/>
              </a:rPr>
              <a:t>turun dari 30% </a:t>
            </a:r>
            <a:r>
              <a:rPr sz="2000" spc="-30" dirty="0">
                <a:latin typeface="Calibri"/>
                <a:cs typeface="Calibri"/>
              </a:rPr>
              <a:t>ke </a:t>
            </a:r>
            <a:r>
              <a:rPr sz="2000" spc="-5" dirty="0">
                <a:latin typeface="Calibri"/>
                <a:cs typeface="Calibri"/>
              </a:rPr>
              <a:t>15%  </a:t>
            </a:r>
            <a:r>
              <a:rPr sz="2000" spc="-10" dirty="0">
                <a:latin typeface="Calibri"/>
                <a:cs typeface="Calibri"/>
              </a:rPr>
              <a:t>kelompok </a:t>
            </a:r>
            <a:r>
              <a:rPr sz="2000" spc="-5" dirty="0">
                <a:latin typeface="Calibri"/>
                <a:cs typeface="Calibri"/>
              </a:rPr>
              <a:t>perlakuan dan pada grup </a:t>
            </a:r>
            <a:r>
              <a:rPr sz="2000" spc="-20" dirty="0">
                <a:latin typeface="Calibri"/>
                <a:cs typeface="Calibri"/>
              </a:rPr>
              <a:t>kontrol </a:t>
            </a:r>
            <a:r>
              <a:rPr sz="2000" dirty="0">
                <a:latin typeface="Calibri"/>
                <a:cs typeface="Calibri"/>
              </a:rPr>
              <a:t>tidak </a:t>
            </a:r>
            <a:r>
              <a:rPr sz="2000" spc="-10" dirty="0">
                <a:latin typeface="Calibri"/>
                <a:cs typeface="Calibri"/>
              </a:rPr>
              <a:t>menunjukan </a:t>
            </a:r>
            <a:r>
              <a:rPr sz="2000" spc="-5" dirty="0">
                <a:latin typeface="Calibri"/>
                <a:cs typeface="Calibri"/>
              </a:rPr>
              <a:t>perubahan  </a:t>
            </a:r>
            <a:r>
              <a:rPr sz="2000" spc="-10" dirty="0">
                <a:latin typeface="Calibri"/>
                <a:cs typeface="Calibri"/>
              </a:rPr>
              <a:t>prevalensi </a:t>
            </a:r>
            <a:r>
              <a:rPr sz="2000" dirty="0">
                <a:latin typeface="Calibri"/>
                <a:cs typeface="Calibri"/>
              </a:rPr>
              <a:t>(28% 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27%).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750">
              <a:latin typeface="Times New Roman"/>
              <a:cs typeface="Times New Roman"/>
            </a:endParaRPr>
          </a:p>
          <a:p>
            <a:pPr marL="4428490" marR="5080">
              <a:lnSpc>
                <a:spcPct val="100000"/>
              </a:lnSpc>
            </a:pPr>
            <a:r>
              <a:rPr sz="1600" spc="-10" dirty="0">
                <a:latin typeface="Calibri"/>
                <a:cs typeface="Calibri"/>
              </a:rPr>
              <a:t>Figure </a:t>
            </a:r>
            <a:r>
              <a:rPr sz="1600" spc="-5" dirty="0">
                <a:latin typeface="Calibri"/>
                <a:cs typeface="Calibri"/>
              </a:rPr>
              <a:t>2. </a:t>
            </a:r>
            <a:r>
              <a:rPr sz="1600" spc="-10" dirty="0">
                <a:latin typeface="Calibri"/>
                <a:cs typeface="Calibri"/>
              </a:rPr>
              <a:t>Prevalence </a:t>
            </a:r>
            <a:r>
              <a:rPr sz="1600" spc="-5" dirty="0">
                <a:latin typeface="Calibri"/>
                <a:cs typeface="Calibri"/>
              </a:rPr>
              <a:t>of </a:t>
            </a:r>
            <a:r>
              <a:rPr sz="1600" spc="-15" dirty="0">
                <a:latin typeface="Calibri"/>
                <a:cs typeface="Calibri"/>
              </a:rPr>
              <a:t>iron </a:t>
            </a:r>
            <a:r>
              <a:rPr sz="1600" spc="-5" dirty="0">
                <a:latin typeface="Calibri"/>
                <a:cs typeface="Calibri"/>
              </a:rPr>
              <a:t>deficiency </a:t>
            </a:r>
            <a:r>
              <a:rPr sz="1600" spc="-10" dirty="0">
                <a:latin typeface="Calibri"/>
                <a:cs typeface="Calibri"/>
              </a:rPr>
              <a:t>(ID) </a:t>
            </a:r>
            <a:r>
              <a:rPr sz="1600" spc="-5" dirty="0">
                <a:latin typeface="Calibri"/>
                <a:cs typeface="Calibri"/>
              </a:rPr>
              <a:t>and  </a:t>
            </a:r>
            <a:r>
              <a:rPr sz="1600" spc="-15" dirty="0">
                <a:latin typeface="Calibri"/>
                <a:cs typeface="Calibri"/>
              </a:rPr>
              <a:t>iron </a:t>
            </a:r>
            <a:r>
              <a:rPr sz="1600" spc="-5" dirty="0">
                <a:latin typeface="Calibri"/>
                <a:cs typeface="Calibri"/>
              </a:rPr>
              <a:t>deficiency anemia </a:t>
            </a:r>
            <a:r>
              <a:rPr sz="1600" spc="-10" dirty="0">
                <a:latin typeface="Calibri"/>
                <a:cs typeface="Calibri"/>
              </a:rPr>
              <a:t>(IDA) </a:t>
            </a:r>
            <a:r>
              <a:rPr sz="1600" spc="-5" dirty="0">
                <a:latin typeface="Calibri"/>
                <a:cs typeface="Calibri"/>
              </a:rPr>
              <a:t>in </a:t>
            </a:r>
            <a:r>
              <a:rPr sz="1600" spc="-10" dirty="0">
                <a:latin typeface="Calibri"/>
                <a:cs typeface="Calibri"/>
              </a:rPr>
              <a:t>children  receiving </a:t>
            </a:r>
            <a:r>
              <a:rPr sz="1600" spc="-5" dirty="0">
                <a:latin typeface="Calibri"/>
                <a:cs typeface="Calibri"/>
              </a:rPr>
              <a:t>a lunch meal </a:t>
            </a:r>
            <a:r>
              <a:rPr sz="1600" spc="-10" dirty="0">
                <a:latin typeface="Calibri"/>
                <a:cs typeface="Calibri"/>
              </a:rPr>
              <a:t>containing iron-fortified  </a:t>
            </a:r>
            <a:r>
              <a:rPr sz="1600" spc="-5" dirty="0">
                <a:latin typeface="Calibri"/>
                <a:cs typeface="Calibri"/>
              </a:rPr>
              <a:t>rice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3573017"/>
            <a:ext cx="5868150" cy="32849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364642" y="1589786"/>
            <a:ext cx="7585075" cy="663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tabLst>
                <a:tab pos="1245235" algn="l"/>
                <a:tab pos="1997075" algn="l"/>
              </a:tabLst>
            </a:pPr>
            <a:r>
              <a:rPr sz="2600" b="1" dirty="0">
                <a:latin typeface="Calibri"/>
                <a:cs typeface="Calibri"/>
              </a:rPr>
              <a:t>3. </a:t>
            </a:r>
            <a:r>
              <a:rPr sz="2600" b="1" spc="-5" dirty="0">
                <a:latin typeface="Calibri"/>
                <a:cs typeface="Calibri"/>
              </a:rPr>
              <a:t>Studi </a:t>
            </a:r>
            <a:r>
              <a:rPr sz="2600" b="1" spc="-10" dirty="0">
                <a:latin typeface="Calibri"/>
                <a:cs typeface="Calibri"/>
              </a:rPr>
              <a:t>efikasi fortifikasi </a:t>
            </a:r>
            <a:r>
              <a:rPr sz="2600" b="1" spc="-25" dirty="0">
                <a:latin typeface="Calibri"/>
                <a:cs typeface="Calibri"/>
              </a:rPr>
              <a:t>zat </a:t>
            </a:r>
            <a:r>
              <a:rPr sz="2600" b="1" spc="-5" dirty="0">
                <a:latin typeface="Calibri"/>
                <a:cs typeface="Calibri"/>
              </a:rPr>
              <a:t>besi pada </a:t>
            </a:r>
            <a:r>
              <a:rPr sz="2600" b="1" spc="-15" dirty="0">
                <a:latin typeface="Calibri"/>
                <a:cs typeface="Calibri"/>
              </a:rPr>
              <a:t>beras </a:t>
            </a:r>
            <a:r>
              <a:rPr sz="2600" b="1" spc="-5" dirty="0">
                <a:latin typeface="Calibri"/>
                <a:cs typeface="Calibri"/>
              </a:rPr>
              <a:t>pada anak  </a:t>
            </a:r>
            <a:r>
              <a:rPr sz="2600" b="1" dirty="0">
                <a:latin typeface="Calibri"/>
                <a:cs typeface="Calibri"/>
              </a:rPr>
              <a:t>umur	6-24	</a:t>
            </a:r>
            <a:r>
              <a:rPr sz="2600" b="1" spc="-5" dirty="0">
                <a:latin typeface="Calibri"/>
                <a:cs typeface="Calibri"/>
              </a:rPr>
              <a:t>bulan </a:t>
            </a:r>
            <a:r>
              <a:rPr sz="2600" b="1" dirty="0">
                <a:latin typeface="Calibri"/>
                <a:cs typeface="Calibri"/>
              </a:rPr>
              <a:t>di</a:t>
            </a:r>
            <a:r>
              <a:rPr sz="2600" b="1" spc="-55" dirty="0">
                <a:latin typeface="Calibri"/>
                <a:cs typeface="Calibri"/>
              </a:rPr>
              <a:t> </a:t>
            </a:r>
            <a:r>
              <a:rPr sz="2600" b="1" spc="-10" dirty="0">
                <a:latin typeface="Calibri"/>
                <a:cs typeface="Calibri"/>
              </a:rPr>
              <a:t>Brasil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2970" y="2224785"/>
            <a:ext cx="790702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456055" algn="l"/>
                <a:tab pos="2800350" algn="l"/>
                <a:tab pos="3484879" algn="l"/>
                <a:tab pos="4354830" algn="l"/>
                <a:tab pos="5199380" algn="l"/>
                <a:tab pos="6135370" algn="l"/>
                <a:tab pos="6576059" algn="l"/>
                <a:tab pos="7282815" algn="l"/>
              </a:tabLst>
            </a:pPr>
            <a:r>
              <a:rPr sz="2400" dirty="0">
                <a:latin typeface="Calibri"/>
                <a:cs typeface="Calibri"/>
              </a:rPr>
              <a:t>P</a:t>
            </a:r>
            <a:r>
              <a:rPr sz="2400" spc="-40" dirty="0">
                <a:latin typeface="Calibri"/>
                <a:cs typeface="Calibri"/>
              </a:rPr>
              <a:t>r</a:t>
            </a:r>
            <a:r>
              <a:rPr sz="2400" dirty="0">
                <a:latin typeface="Calibri"/>
                <a:cs typeface="Calibri"/>
              </a:rPr>
              <a:t>e</a:t>
            </a:r>
            <a:r>
              <a:rPr sz="2400" spc="-50" dirty="0">
                <a:latin typeface="Calibri"/>
                <a:cs typeface="Calibri"/>
              </a:rPr>
              <a:t>v</a:t>
            </a:r>
            <a:r>
              <a:rPr sz="2400" dirty="0">
                <a:latin typeface="Calibri"/>
                <a:cs typeface="Calibri"/>
              </a:rPr>
              <a:t>al</a:t>
            </a:r>
            <a:r>
              <a:rPr sz="2400" spc="5" dirty="0">
                <a:latin typeface="Calibri"/>
                <a:cs typeface="Calibri"/>
              </a:rPr>
              <a:t>e</a:t>
            </a:r>
            <a:r>
              <a:rPr sz="2400" spc="-5" dirty="0">
                <a:latin typeface="Calibri"/>
                <a:cs typeface="Calibri"/>
              </a:rPr>
              <a:t>ns</a:t>
            </a:r>
            <a:r>
              <a:rPr sz="2400" dirty="0">
                <a:latin typeface="Calibri"/>
                <a:cs typeface="Calibri"/>
              </a:rPr>
              <a:t>i	</a:t>
            </a:r>
            <a:r>
              <a:rPr sz="2400" spc="-5" dirty="0">
                <a:latin typeface="Calibri"/>
                <a:cs typeface="Calibri"/>
              </a:rPr>
              <a:t>d</a:t>
            </a:r>
            <a:r>
              <a:rPr sz="2400" spc="-20" dirty="0">
                <a:latin typeface="Calibri"/>
                <a:cs typeface="Calibri"/>
              </a:rPr>
              <a:t>e</a:t>
            </a:r>
            <a:r>
              <a:rPr sz="2400" spc="-5" dirty="0">
                <a:latin typeface="Calibri"/>
                <a:cs typeface="Calibri"/>
              </a:rPr>
              <a:t>fisiens</a:t>
            </a:r>
            <a:r>
              <a:rPr sz="2400" dirty="0">
                <a:latin typeface="Calibri"/>
                <a:cs typeface="Calibri"/>
              </a:rPr>
              <a:t>i	</a:t>
            </a:r>
            <a:r>
              <a:rPr sz="2400" spc="5" dirty="0">
                <a:latin typeface="Calibri"/>
                <a:cs typeface="Calibri"/>
              </a:rPr>
              <a:t>b</a:t>
            </a:r>
            <a:r>
              <a:rPr sz="2400" dirty="0">
                <a:latin typeface="Calibri"/>
                <a:cs typeface="Calibri"/>
              </a:rPr>
              <a:t>esi	turun	</a:t>
            </a:r>
            <a:r>
              <a:rPr sz="2400" spc="-15" dirty="0">
                <a:latin typeface="Calibri"/>
                <a:cs typeface="Calibri"/>
              </a:rPr>
              <a:t>d</a:t>
            </a:r>
            <a:r>
              <a:rPr sz="2400" dirty="0">
                <a:latin typeface="Calibri"/>
                <a:cs typeface="Calibri"/>
              </a:rPr>
              <a:t>ari	</a:t>
            </a:r>
            <a:r>
              <a:rPr sz="2400" spc="-5" dirty="0">
                <a:latin typeface="Calibri"/>
                <a:cs typeface="Calibri"/>
              </a:rPr>
              <a:t>69</a:t>
            </a:r>
            <a:r>
              <a:rPr sz="2400" spc="-10" dirty="0">
                <a:latin typeface="Calibri"/>
                <a:cs typeface="Calibri"/>
              </a:rPr>
              <a:t>.</a:t>
            </a:r>
            <a:r>
              <a:rPr sz="2400" spc="-5" dirty="0">
                <a:latin typeface="Calibri"/>
                <a:cs typeface="Calibri"/>
              </a:rPr>
              <a:t>1</a:t>
            </a:r>
            <a:r>
              <a:rPr sz="2400" dirty="0">
                <a:latin typeface="Calibri"/>
                <a:cs typeface="Calibri"/>
              </a:rPr>
              <a:t>%	</a:t>
            </a:r>
            <a:r>
              <a:rPr sz="2400" spc="-25" dirty="0">
                <a:latin typeface="Calibri"/>
                <a:cs typeface="Calibri"/>
              </a:rPr>
              <a:t>t</a:t>
            </a:r>
            <a:r>
              <a:rPr sz="2400" dirty="0">
                <a:latin typeface="Calibri"/>
                <a:cs typeface="Calibri"/>
              </a:rPr>
              <a:t>o	</a:t>
            </a:r>
            <a:r>
              <a:rPr sz="2400" spc="-5" dirty="0">
                <a:latin typeface="Calibri"/>
                <a:cs typeface="Calibri"/>
              </a:rPr>
              <a:t>25</a:t>
            </a:r>
            <a:r>
              <a:rPr sz="2400" dirty="0">
                <a:latin typeface="Calibri"/>
                <a:cs typeface="Calibri"/>
              </a:rPr>
              <a:t>%	</a:t>
            </a:r>
            <a:r>
              <a:rPr sz="2400" spc="-15" dirty="0">
                <a:latin typeface="Calibri"/>
                <a:cs typeface="Calibri"/>
              </a:rPr>
              <a:t>p</a:t>
            </a:r>
            <a:r>
              <a:rPr sz="2400" dirty="0">
                <a:latin typeface="Calibri"/>
                <a:cs typeface="Calibri"/>
              </a:rPr>
              <a:t>ada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7542" y="2517394"/>
            <a:ext cx="7900034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377950" algn="l"/>
              </a:tabLst>
            </a:pPr>
            <a:r>
              <a:rPr sz="2400" spc="-10" dirty="0">
                <a:latin typeface="Calibri"/>
                <a:cs typeface="Calibri"/>
              </a:rPr>
              <a:t>kelompok	</a:t>
            </a:r>
            <a:r>
              <a:rPr sz="2400" spc="-15" dirty="0">
                <a:latin typeface="Calibri"/>
                <a:cs typeface="Calibri"/>
              </a:rPr>
              <a:t>URG (ultra </a:t>
            </a:r>
            <a:r>
              <a:rPr sz="2400" spc="-5" dirty="0">
                <a:latin typeface="Calibri"/>
                <a:cs typeface="Calibri"/>
              </a:rPr>
              <a:t>rice </a:t>
            </a:r>
            <a:r>
              <a:rPr sz="2400" spc="-10" dirty="0">
                <a:latin typeface="Calibri"/>
                <a:cs typeface="Calibri"/>
              </a:rPr>
              <a:t>group) dan </a:t>
            </a:r>
            <a:r>
              <a:rPr sz="2400" spc="-5" dirty="0">
                <a:latin typeface="Calibri"/>
                <a:cs typeface="Calibri"/>
              </a:rPr>
              <a:t>dari </a:t>
            </a:r>
            <a:r>
              <a:rPr sz="2400" spc="-10" dirty="0">
                <a:latin typeface="Calibri"/>
                <a:cs typeface="Calibri"/>
              </a:rPr>
              <a:t>76.9%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52.7% </a:t>
            </a:r>
            <a:r>
              <a:rPr sz="2400" spc="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7542" y="2881376"/>
            <a:ext cx="7900670" cy="615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2300"/>
              </a:lnSpc>
              <a:tabLst>
                <a:tab pos="510540" algn="l"/>
                <a:tab pos="931544" algn="l"/>
                <a:tab pos="1655445" algn="l"/>
                <a:tab pos="1707514" algn="l"/>
                <a:tab pos="2696210" algn="l"/>
                <a:tab pos="3082290" algn="l"/>
                <a:tab pos="3795395" algn="l"/>
                <a:tab pos="4103370" algn="l"/>
                <a:tab pos="4424680" algn="l"/>
                <a:tab pos="5071110" algn="l"/>
                <a:tab pos="5168900" algn="l"/>
                <a:tab pos="5912485" algn="l"/>
                <a:tab pos="6003925" algn="l"/>
                <a:tab pos="6356350" algn="l"/>
                <a:tab pos="6633845" algn="l"/>
                <a:tab pos="7275195" algn="l"/>
                <a:tab pos="7606030" algn="l"/>
              </a:tabLst>
            </a:pPr>
            <a:r>
              <a:rPr sz="2400" spc="-20" dirty="0">
                <a:latin typeface="Calibri"/>
                <a:cs typeface="Calibri"/>
              </a:rPr>
              <a:t>C</a:t>
            </a:r>
            <a:r>
              <a:rPr sz="2400" dirty="0">
                <a:latin typeface="Calibri"/>
                <a:cs typeface="Calibri"/>
              </a:rPr>
              <a:t>G	(</a:t>
            </a:r>
            <a:r>
              <a:rPr sz="2400" spc="-50" dirty="0">
                <a:latin typeface="Calibri"/>
                <a:cs typeface="Calibri"/>
              </a:rPr>
              <a:t>K</a:t>
            </a:r>
            <a:r>
              <a:rPr sz="2400" spc="-5" dirty="0">
                <a:latin typeface="Calibri"/>
                <a:cs typeface="Calibri"/>
              </a:rPr>
              <a:t>o</a:t>
            </a:r>
            <a:r>
              <a:rPr sz="2400" spc="-30" dirty="0">
                <a:latin typeface="Calibri"/>
                <a:cs typeface="Calibri"/>
              </a:rPr>
              <a:t>n</a:t>
            </a:r>
            <a:r>
              <a:rPr sz="2400" dirty="0">
                <a:latin typeface="Calibri"/>
                <a:cs typeface="Calibri"/>
              </a:rPr>
              <a:t>t</a:t>
            </a:r>
            <a:r>
              <a:rPr sz="2400" spc="-35" dirty="0">
                <a:latin typeface="Calibri"/>
                <a:cs typeface="Calibri"/>
              </a:rPr>
              <a:t>r</a:t>
            </a:r>
            <a:r>
              <a:rPr sz="2400" spc="-5" dirty="0">
                <a:latin typeface="Calibri"/>
                <a:cs typeface="Calibri"/>
              </a:rPr>
              <a:t>o</a:t>
            </a:r>
            <a:r>
              <a:rPr sz="2400" dirty="0">
                <a:latin typeface="Calibri"/>
                <a:cs typeface="Calibri"/>
              </a:rPr>
              <a:t>l	g</a:t>
            </a:r>
            <a:r>
              <a:rPr sz="2400" spc="-40" dirty="0">
                <a:latin typeface="Calibri"/>
                <a:cs typeface="Calibri"/>
              </a:rPr>
              <a:t>r</a:t>
            </a:r>
            <a:r>
              <a:rPr sz="2400" spc="-5" dirty="0">
                <a:latin typeface="Calibri"/>
                <a:cs typeface="Calibri"/>
              </a:rPr>
              <a:t>oup)</a:t>
            </a:r>
            <a:r>
              <a:rPr sz="2400" dirty="0">
                <a:latin typeface="Calibri"/>
                <a:cs typeface="Calibri"/>
              </a:rPr>
              <a:t>.	P</a:t>
            </a:r>
            <a:r>
              <a:rPr sz="2400" spc="-50" dirty="0">
                <a:latin typeface="Calibri"/>
                <a:cs typeface="Calibri"/>
              </a:rPr>
              <a:t>r</a:t>
            </a:r>
            <a:r>
              <a:rPr sz="2400" dirty="0">
                <a:latin typeface="Calibri"/>
                <a:cs typeface="Calibri"/>
              </a:rPr>
              <a:t>e</a:t>
            </a:r>
            <a:r>
              <a:rPr sz="2400" spc="-50" dirty="0">
                <a:latin typeface="Calibri"/>
                <a:cs typeface="Calibri"/>
              </a:rPr>
              <a:t>v</a:t>
            </a:r>
            <a:r>
              <a:rPr sz="2400" dirty="0">
                <a:latin typeface="Calibri"/>
                <a:cs typeface="Calibri"/>
              </a:rPr>
              <a:t>al</a:t>
            </a:r>
            <a:r>
              <a:rPr sz="2400" spc="5" dirty="0">
                <a:latin typeface="Calibri"/>
                <a:cs typeface="Calibri"/>
              </a:rPr>
              <a:t>e</a:t>
            </a:r>
            <a:r>
              <a:rPr sz="2400" spc="-5" dirty="0">
                <a:latin typeface="Calibri"/>
                <a:cs typeface="Calibri"/>
              </a:rPr>
              <a:t>ns</a:t>
            </a:r>
            <a:r>
              <a:rPr sz="2400" dirty="0">
                <a:latin typeface="Calibri"/>
                <a:cs typeface="Calibri"/>
              </a:rPr>
              <a:t>i	an</a:t>
            </a:r>
            <a:r>
              <a:rPr sz="2400" spc="5" dirty="0">
                <a:latin typeface="Calibri"/>
                <a:cs typeface="Calibri"/>
              </a:rPr>
              <a:t>e</a:t>
            </a:r>
            <a:r>
              <a:rPr sz="2400" dirty="0">
                <a:latin typeface="Calibri"/>
                <a:cs typeface="Calibri"/>
              </a:rPr>
              <a:t>mia		turun		</a:t>
            </a:r>
            <a:r>
              <a:rPr sz="2400" spc="-5" dirty="0">
                <a:latin typeface="Calibri"/>
                <a:cs typeface="Calibri"/>
              </a:rPr>
              <a:t>dar</a:t>
            </a:r>
            <a:r>
              <a:rPr sz="2400" dirty="0">
                <a:latin typeface="Calibri"/>
                <a:cs typeface="Calibri"/>
              </a:rPr>
              <a:t>i	</a:t>
            </a:r>
            <a:r>
              <a:rPr sz="2400" spc="-5" dirty="0">
                <a:latin typeface="Calibri"/>
                <a:cs typeface="Calibri"/>
              </a:rPr>
              <a:t>100</a:t>
            </a:r>
            <a:r>
              <a:rPr sz="2400" dirty="0">
                <a:latin typeface="Calibri"/>
                <a:cs typeface="Calibri"/>
              </a:rPr>
              <a:t>%	</a:t>
            </a:r>
            <a:r>
              <a:rPr sz="2400" spc="-75" dirty="0">
                <a:latin typeface="Calibri"/>
                <a:cs typeface="Calibri"/>
              </a:rPr>
              <a:t>ke  </a:t>
            </a:r>
            <a:r>
              <a:rPr sz="2400" spc="-5" dirty="0">
                <a:latin typeface="Calibri"/>
                <a:cs typeface="Calibri"/>
              </a:rPr>
              <a:t>61</a:t>
            </a:r>
            <a:r>
              <a:rPr sz="2400" spc="-10" dirty="0">
                <a:latin typeface="Calibri"/>
                <a:cs typeface="Calibri"/>
              </a:rPr>
              <a:t>.</a:t>
            </a:r>
            <a:r>
              <a:rPr sz="2400" spc="-5" dirty="0">
                <a:latin typeface="Calibri"/>
                <a:cs typeface="Calibri"/>
              </a:rPr>
              <a:t>9</a:t>
            </a:r>
            <a:r>
              <a:rPr sz="2400" dirty="0">
                <a:latin typeface="Calibri"/>
                <a:cs typeface="Calibri"/>
              </a:rPr>
              <a:t>%	</a:t>
            </a:r>
            <a:r>
              <a:rPr sz="2400" spc="-5" dirty="0">
                <a:latin typeface="Calibri"/>
                <a:cs typeface="Calibri"/>
              </a:rPr>
              <a:t>pad</a:t>
            </a:r>
            <a:r>
              <a:rPr sz="2400" dirty="0">
                <a:latin typeface="Calibri"/>
                <a:cs typeface="Calibri"/>
              </a:rPr>
              <a:t>a		</a:t>
            </a:r>
            <a:r>
              <a:rPr sz="2400" spc="-75" dirty="0">
                <a:latin typeface="Calibri"/>
                <a:cs typeface="Calibri"/>
              </a:rPr>
              <a:t>k</a:t>
            </a:r>
            <a:r>
              <a:rPr sz="2400" dirty="0">
                <a:latin typeface="Calibri"/>
                <a:cs typeface="Calibri"/>
              </a:rPr>
              <a:t>el</a:t>
            </a:r>
            <a:r>
              <a:rPr sz="2400" spc="-15" dirty="0">
                <a:latin typeface="Calibri"/>
                <a:cs typeface="Calibri"/>
              </a:rPr>
              <a:t>o</a:t>
            </a:r>
            <a:r>
              <a:rPr sz="2400" dirty="0">
                <a:latin typeface="Calibri"/>
                <a:cs typeface="Calibri"/>
              </a:rPr>
              <a:t>mpok	U</a:t>
            </a:r>
            <a:r>
              <a:rPr sz="2400" spc="-25" dirty="0">
                <a:latin typeface="Calibri"/>
                <a:cs typeface="Calibri"/>
              </a:rPr>
              <a:t>R</a:t>
            </a:r>
            <a:r>
              <a:rPr sz="2400" dirty="0">
                <a:latin typeface="Calibri"/>
                <a:cs typeface="Calibri"/>
              </a:rPr>
              <a:t>G	</a:t>
            </a:r>
            <a:r>
              <a:rPr sz="2400" spc="-5" dirty="0">
                <a:latin typeface="Calibri"/>
                <a:cs typeface="Calibri"/>
              </a:rPr>
              <a:t>da</a:t>
            </a:r>
            <a:r>
              <a:rPr sz="2400" dirty="0">
                <a:latin typeface="Calibri"/>
                <a:cs typeface="Calibri"/>
              </a:rPr>
              <a:t>n	</a:t>
            </a:r>
            <a:r>
              <a:rPr sz="2400" spc="-5" dirty="0">
                <a:latin typeface="Calibri"/>
                <a:cs typeface="Calibri"/>
              </a:rPr>
              <a:t>dar</a:t>
            </a:r>
            <a:r>
              <a:rPr sz="2400" dirty="0">
                <a:latin typeface="Calibri"/>
                <a:cs typeface="Calibri"/>
              </a:rPr>
              <a:t>i	</a:t>
            </a:r>
            <a:r>
              <a:rPr sz="2400" spc="-5" dirty="0">
                <a:latin typeface="Calibri"/>
                <a:cs typeface="Calibri"/>
              </a:rPr>
              <a:t>100</a:t>
            </a:r>
            <a:r>
              <a:rPr sz="2400" dirty="0">
                <a:latin typeface="Calibri"/>
                <a:cs typeface="Calibri"/>
              </a:rPr>
              <a:t>%	</a:t>
            </a:r>
            <a:r>
              <a:rPr sz="2400" spc="-85" dirty="0">
                <a:latin typeface="Calibri"/>
                <a:cs typeface="Calibri"/>
              </a:rPr>
              <a:t>k</a:t>
            </a:r>
            <a:r>
              <a:rPr sz="2400" dirty="0">
                <a:latin typeface="Calibri"/>
                <a:cs typeface="Calibri"/>
              </a:rPr>
              <a:t>e	</a:t>
            </a:r>
            <a:r>
              <a:rPr sz="2400" spc="-5" dirty="0">
                <a:latin typeface="Calibri"/>
                <a:cs typeface="Calibri"/>
              </a:rPr>
              <a:t>85</a:t>
            </a:r>
            <a:r>
              <a:rPr sz="2400" spc="-10" dirty="0">
                <a:latin typeface="Calibri"/>
                <a:cs typeface="Calibri"/>
              </a:rPr>
              <a:t>.</a:t>
            </a:r>
            <a:r>
              <a:rPr sz="2400" spc="-5" dirty="0">
                <a:latin typeface="Calibri"/>
                <a:cs typeface="Calibri"/>
              </a:rPr>
              <a:t>6</a:t>
            </a:r>
            <a:r>
              <a:rPr sz="2400" dirty="0">
                <a:latin typeface="Calibri"/>
                <a:cs typeface="Calibri"/>
              </a:rPr>
              <a:t>%	</a:t>
            </a:r>
            <a:r>
              <a:rPr sz="2400" spc="-5" dirty="0">
                <a:latin typeface="Calibri"/>
                <a:cs typeface="Calibri"/>
              </a:rPr>
              <a:t>pada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0" y="3471671"/>
            <a:ext cx="5868670" cy="33864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0090">
              <a:lnSpc>
                <a:spcPts val="2280"/>
              </a:lnSpc>
            </a:pPr>
            <a:r>
              <a:rPr sz="2400" spc="-10" dirty="0">
                <a:latin typeface="Calibri"/>
                <a:cs typeface="Calibri"/>
              </a:rPr>
              <a:t>kelompok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kontrol.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57009" y="3807332"/>
            <a:ext cx="2122805" cy="2320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93980">
              <a:lnSpc>
                <a:spcPct val="100000"/>
              </a:lnSpc>
            </a:pPr>
            <a:r>
              <a:rPr sz="1600" spc="-10" dirty="0">
                <a:latin typeface="Calibri"/>
                <a:cs typeface="Calibri"/>
              </a:rPr>
              <a:t>Figure 1. </a:t>
            </a:r>
            <a:r>
              <a:rPr sz="1600" spc="-5" dirty="0">
                <a:latin typeface="Calibri"/>
                <a:cs typeface="Calibri"/>
              </a:rPr>
              <a:t>The </a:t>
            </a:r>
            <a:r>
              <a:rPr sz="1600" spc="-15" dirty="0">
                <a:latin typeface="Calibri"/>
                <a:cs typeface="Calibri"/>
              </a:rPr>
              <a:t>prevalence  </a:t>
            </a:r>
            <a:r>
              <a:rPr sz="1600" spc="-5" dirty="0">
                <a:latin typeface="Calibri"/>
                <a:cs typeface="Calibri"/>
              </a:rPr>
              <a:t>of ID and </a:t>
            </a:r>
            <a:r>
              <a:rPr sz="1600" spc="-10" dirty="0">
                <a:latin typeface="Calibri"/>
                <a:cs typeface="Calibri"/>
              </a:rPr>
              <a:t>anemia </a:t>
            </a:r>
            <a:r>
              <a:rPr sz="1600" spc="-5" dirty="0">
                <a:latin typeface="Calibri"/>
                <a:cs typeface="Calibri"/>
              </a:rPr>
              <a:t>in  </a:t>
            </a:r>
            <a:r>
              <a:rPr sz="1600" spc="-10" dirty="0">
                <a:latin typeface="Calibri"/>
                <a:cs typeface="Calibri"/>
              </a:rPr>
              <a:t>children </a:t>
            </a:r>
            <a:r>
              <a:rPr sz="1600" spc="-5" dirty="0">
                <a:latin typeface="Calibri"/>
                <a:cs typeface="Calibri"/>
              </a:rPr>
              <a:t>who </a:t>
            </a:r>
            <a:r>
              <a:rPr sz="1600" spc="-10" dirty="0">
                <a:latin typeface="Calibri"/>
                <a:cs typeface="Calibri"/>
              </a:rPr>
              <a:t>received  fortified </a:t>
            </a:r>
            <a:r>
              <a:rPr sz="1600" spc="-5" dirty="0">
                <a:latin typeface="Calibri"/>
                <a:cs typeface="Calibri"/>
              </a:rPr>
              <a:t>rice </a:t>
            </a:r>
            <a:r>
              <a:rPr sz="1600" spc="-10" dirty="0">
                <a:latin typeface="Calibri"/>
                <a:cs typeface="Calibri"/>
              </a:rPr>
              <a:t>(URG, </a:t>
            </a:r>
            <a:r>
              <a:rPr sz="1600" i="1" spc="-5" dirty="0">
                <a:latin typeface="Calibri"/>
                <a:cs typeface="Calibri"/>
              </a:rPr>
              <a:t>n</a:t>
            </a:r>
            <a:r>
              <a:rPr sz="1600" i="1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=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84) or </a:t>
            </a:r>
            <a:r>
              <a:rPr sz="1600" spc="-10" dirty="0">
                <a:latin typeface="Calibri"/>
                <a:cs typeface="Calibri"/>
              </a:rPr>
              <a:t>unfortified  commercial </a:t>
            </a:r>
            <a:r>
              <a:rPr sz="1600" spc="-5" dirty="0">
                <a:latin typeface="Calibri"/>
                <a:cs typeface="Calibri"/>
              </a:rPr>
              <a:t>rice with </a:t>
            </a:r>
            <a:r>
              <a:rPr sz="1600" spc="-15" dirty="0">
                <a:latin typeface="Calibri"/>
                <a:cs typeface="Calibri"/>
              </a:rPr>
              <a:t>iron  drops </a:t>
            </a:r>
            <a:r>
              <a:rPr sz="1600" spc="-10" dirty="0">
                <a:latin typeface="Calibri"/>
                <a:cs typeface="Calibri"/>
              </a:rPr>
              <a:t>(CG, </a:t>
            </a:r>
            <a:r>
              <a:rPr sz="1600" i="1" spc="-5" dirty="0">
                <a:latin typeface="Calibri"/>
                <a:cs typeface="Calibri"/>
              </a:rPr>
              <a:t>n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91).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550">
              <a:latin typeface="Times New Roman"/>
              <a:cs typeface="Times New Roman"/>
            </a:endParaRPr>
          </a:p>
          <a:p>
            <a:pPr marL="36195" marR="10795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Source: </a:t>
            </a:r>
            <a:r>
              <a:rPr sz="1200" dirty="0">
                <a:latin typeface="Calibri"/>
                <a:cs typeface="Calibri"/>
              </a:rPr>
              <a:t>The </a:t>
            </a:r>
            <a:r>
              <a:rPr sz="1200" spc="-5" dirty="0">
                <a:latin typeface="Calibri"/>
                <a:cs typeface="Calibri"/>
              </a:rPr>
              <a:t>American Institute</a:t>
            </a:r>
            <a:r>
              <a:rPr sz="1200" spc="-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  Nutrition,2010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295270" y="425069"/>
            <a:ext cx="6489700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0" spc="-5" dirty="0">
                <a:latin typeface="Calibri"/>
                <a:cs typeface="Calibri"/>
              </a:rPr>
              <a:t>G. </a:t>
            </a:r>
            <a:r>
              <a:rPr sz="3200" b="0" spc="-10" dirty="0">
                <a:latin typeface="Calibri"/>
                <a:cs typeface="Calibri"/>
              </a:rPr>
              <a:t>Berbagai </a:t>
            </a:r>
            <a:r>
              <a:rPr sz="3200" b="0" spc="-5" dirty="0">
                <a:latin typeface="Calibri"/>
                <a:cs typeface="Calibri"/>
              </a:rPr>
              <a:t>Bukti Dampak </a:t>
            </a:r>
            <a:r>
              <a:rPr sz="3200" b="0" dirty="0">
                <a:latin typeface="Calibri"/>
                <a:cs typeface="Calibri"/>
              </a:rPr>
              <a:t>….</a:t>
            </a:r>
            <a:r>
              <a:rPr sz="3200" b="0" spc="35" dirty="0">
                <a:latin typeface="Calibri"/>
                <a:cs typeface="Calibri"/>
              </a:rPr>
              <a:t> </a:t>
            </a:r>
            <a:r>
              <a:rPr sz="3200" b="0" spc="-5" dirty="0">
                <a:latin typeface="Calibri"/>
                <a:cs typeface="Calibri"/>
              </a:rPr>
              <a:t>(lanjutan)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6095" algn="ctr">
              <a:lnSpc>
                <a:spcPct val="100000"/>
              </a:lnSpc>
            </a:pPr>
            <a:r>
              <a:rPr sz="3200" dirty="0"/>
              <a:t>H. </a:t>
            </a:r>
            <a:r>
              <a:rPr sz="3200" spc="-5" dirty="0"/>
              <a:t>Bagaimana Fortifikasi</a:t>
            </a:r>
            <a:r>
              <a:rPr sz="3200" spc="-70" dirty="0"/>
              <a:t> </a:t>
            </a:r>
            <a:r>
              <a:rPr sz="3200" dirty="0"/>
              <a:t>Beras</a:t>
            </a:r>
            <a:endParaRPr sz="3200"/>
          </a:p>
          <a:p>
            <a:pPr marL="506095" algn="ctr">
              <a:lnSpc>
                <a:spcPct val="100000"/>
              </a:lnSpc>
            </a:pPr>
            <a:r>
              <a:rPr sz="3200" spc="-5" dirty="0"/>
              <a:t>Dilaksanakan </a:t>
            </a:r>
            <a:r>
              <a:rPr sz="3200" dirty="0"/>
              <a:t>di</a:t>
            </a:r>
            <a:r>
              <a:rPr sz="3200" spc="-100" dirty="0"/>
              <a:t> </a:t>
            </a:r>
            <a:r>
              <a:rPr sz="3200" dirty="0"/>
              <a:t>Indonesia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35940" y="1629409"/>
            <a:ext cx="8072120" cy="5013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1071245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100" spc="-10" dirty="0">
                <a:latin typeface="Calibri"/>
                <a:cs typeface="Calibri"/>
              </a:rPr>
              <a:t>Fortifikasi </a:t>
            </a:r>
            <a:r>
              <a:rPr sz="2100" dirty="0">
                <a:latin typeface="Calibri"/>
                <a:cs typeface="Calibri"/>
              </a:rPr>
              <a:t>Raskin </a:t>
            </a:r>
            <a:r>
              <a:rPr sz="2100" spc="-15" dirty="0">
                <a:latin typeface="Calibri"/>
                <a:cs typeface="Calibri"/>
              </a:rPr>
              <a:t>(beras </a:t>
            </a:r>
            <a:r>
              <a:rPr sz="2100" spc="-10" dirty="0">
                <a:latin typeface="Calibri"/>
                <a:cs typeface="Calibri"/>
              </a:rPr>
              <a:t>subsidi </a:t>
            </a:r>
            <a:r>
              <a:rPr sz="2100" spc="-5" dirty="0">
                <a:latin typeface="Calibri"/>
                <a:cs typeface="Calibri"/>
              </a:rPr>
              <a:t>bagi penduduk </a:t>
            </a:r>
            <a:r>
              <a:rPr sz="2100" dirty="0">
                <a:latin typeface="Calibri"/>
                <a:cs typeface="Calibri"/>
              </a:rPr>
              <a:t>miskin) </a:t>
            </a:r>
            <a:r>
              <a:rPr sz="2100" spc="-15" dirty="0">
                <a:latin typeface="Calibri"/>
                <a:cs typeface="Calibri"/>
              </a:rPr>
              <a:t>sangat  </a:t>
            </a:r>
            <a:r>
              <a:rPr sz="2100" spc="-10" dirty="0">
                <a:latin typeface="Calibri"/>
                <a:cs typeface="Calibri"/>
              </a:rPr>
              <a:t>prospektif</a:t>
            </a:r>
            <a:r>
              <a:rPr sz="2100" spc="40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  <a:p>
            <a:pPr marL="756285" marR="277495" lvl="1" indent="-286385">
              <a:lnSpc>
                <a:spcPct val="100000"/>
              </a:lnSpc>
              <a:spcBef>
                <a:spcPts val="50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100" spc="-25" dirty="0">
                <a:latin typeface="Calibri"/>
                <a:cs typeface="Calibri"/>
              </a:rPr>
              <a:t>Teknologi </a:t>
            </a:r>
            <a:r>
              <a:rPr sz="2100" spc="-15" dirty="0">
                <a:latin typeface="Calibri"/>
                <a:cs typeface="Calibri"/>
              </a:rPr>
              <a:t>fortifikasi </a:t>
            </a:r>
            <a:r>
              <a:rPr sz="2100" spc="-5" dirty="0">
                <a:latin typeface="Calibri"/>
                <a:cs typeface="Calibri"/>
              </a:rPr>
              <a:t>pada </a:t>
            </a:r>
            <a:r>
              <a:rPr sz="2100" spc="-15" dirty="0">
                <a:latin typeface="Calibri"/>
                <a:cs typeface="Calibri"/>
              </a:rPr>
              <a:t>beras </a:t>
            </a:r>
            <a:r>
              <a:rPr sz="2100" spc="-5" dirty="0">
                <a:latin typeface="Calibri"/>
                <a:cs typeface="Calibri"/>
              </a:rPr>
              <a:t>semakin </a:t>
            </a:r>
            <a:r>
              <a:rPr sz="2100" spc="-10" dirty="0">
                <a:latin typeface="Calibri"/>
                <a:cs typeface="Calibri"/>
              </a:rPr>
              <a:t>berkembang </a:t>
            </a:r>
            <a:r>
              <a:rPr sz="2100" spc="-5" dirty="0">
                <a:latin typeface="Calibri"/>
                <a:cs typeface="Calibri"/>
              </a:rPr>
              <a:t>dan telah  </a:t>
            </a:r>
            <a:r>
              <a:rPr sz="2100" dirty="0">
                <a:latin typeface="Calibri"/>
                <a:cs typeface="Calibri"/>
              </a:rPr>
              <a:t>mulai </a:t>
            </a:r>
            <a:r>
              <a:rPr sz="2100" spc="-10" dirty="0">
                <a:latin typeface="Calibri"/>
                <a:cs typeface="Calibri"/>
              </a:rPr>
              <a:t>diimplementasikan </a:t>
            </a:r>
            <a:r>
              <a:rPr sz="2100" spc="-5" dirty="0">
                <a:latin typeface="Calibri"/>
                <a:cs typeface="Calibri"/>
              </a:rPr>
              <a:t>di </a:t>
            </a:r>
            <a:r>
              <a:rPr sz="2100" spc="-15" dirty="0">
                <a:latin typeface="Calibri"/>
                <a:cs typeface="Calibri"/>
              </a:rPr>
              <a:t>Costa </a:t>
            </a:r>
            <a:r>
              <a:rPr sz="2100" spc="-5" dirty="0">
                <a:latin typeface="Calibri"/>
                <a:cs typeface="Calibri"/>
              </a:rPr>
              <a:t>Rica, Cina, Filipina, Brazil,India,  dll.</a:t>
            </a:r>
            <a:endParaRPr sz="2100">
              <a:latin typeface="Calibri"/>
              <a:cs typeface="Calibri"/>
            </a:endParaRPr>
          </a:p>
          <a:p>
            <a:pPr marL="756285" marR="989965" lvl="1" indent="-286385">
              <a:lnSpc>
                <a:spcPct val="100000"/>
              </a:lnSpc>
              <a:spcBef>
                <a:spcPts val="500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100" dirty="0">
                <a:latin typeface="Calibri"/>
                <a:cs typeface="Calibri"/>
              </a:rPr>
              <a:t>Raskin </a:t>
            </a:r>
            <a:r>
              <a:rPr sz="2100" spc="-15" dirty="0">
                <a:latin typeface="Calibri"/>
                <a:cs typeface="Calibri"/>
              </a:rPr>
              <a:t>ditargetkan </a:t>
            </a:r>
            <a:r>
              <a:rPr sz="2100" spc="-10" dirty="0">
                <a:latin typeface="Calibri"/>
                <a:cs typeface="Calibri"/>
              </a:rPr>
              <a:t>untuk </a:t>
            </a:r>
            <a:r>
              <a:rPr sz="2100" spc="-15" dirty="0">
                <a:latin typeface="Calibri"/>
                <a:cs typeface="Calibri"/>
              </a:rPr>
              <a:t>dikonsumsi </a:t>
            </a:r>
            <a:r>
              <a:rPr sz="2100" spc="-20" dirty="0">
                <a:latin typeface="Calibri"/>
                <a:cs typeface="Calibri"/>
              </a:rPr>
              <a:t>keluarga </a:t>
            </a:r>
            <a:r>
              <a:rPr sz="2100" spc="-5" dirty="0">
                <a:latin typeface="Calibri"/>
                <a:cs typeface="Calibri"/>
              </a:rPr>
              <a:t>miskin </a:t>
            </a:r>
            <a:r>
              <a:rPr sz="2100" spc="-10" dirty="0">
                <a:latin typeface="Calibri"/>
                <a:cs typeface="Calibri"/>
              </a:rPr>
              <a:t>yang  mempunyai </a:t>
            </a:r>
            <a:r>
              <a:rPr sz="2100" spc="-15" dirty="0">
                <a:latin typeface="Calibri"/>
                <a:cs typeface="Calibri"/>
              </a:rPr>
              <a:t>risiko </a:t>
            </a:r>
            <a:r>
              <a:rPr sz="2100" dirty="0">
                <a:latin typeface="Calibri"/>
                <a:cs typeface="Calibri"/>
              </a:rPr>
              <a:t>tinggi </a:t>
            </a:r>
            <a:r>
              <a:rPr sz="2100" spc="-5" dirty="0">
                <a:latin typeface="Calibri"/>
                <a:cs typeface="Calibri"/>
              </a:rPr>
              <a:t>menderita </a:t>
            </a:r>
            <a:r>
              <a:rPr sz="2100" spc="-10" dirty="0">
                <a:latin typeface="Calibri"/>
                <a:cs typeface="Calibri"/>
              </a:rPr>
              <a:t>AGB </a:t>
            </a:r>
            <a:r>
              <a:rPr sz="2100" spc="-40" dirty="0">
                <a:latin typeface="Calibri"/>
                <a:cs typeface="Calibri"/>
              </a:rPr>
              <a:t>(Tepat </a:t>
            </a:r>
            <a:r>
              <a:rPr sz="2100" spc="-10" dirty="0">
                <a:latin typeface="Calibri"/>
                <a:cs typeface="Calibri"/>
              </a:rPr>
              <a:t>sasaran)</a:t>
            </a:r>
            <a:r>
              <a:rPr sz="2100" spc="6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.</a:t>
            </a:r>
            <a:endParaRPr sz="2100">
              <a:latin typeface="Calibri"/>
              <a:cs typeface="Calibri"/>
            </a:endParaRPr>
          </a:p>
          <a:p>
            <a:pPr marL="756285" marR="824865" lvl="1" indent="-286385">
              <a:lnSpc>
                <a:spcPct val="100000"/>
              </a:lnSpc>
              <a:spcBef>
                <a:spcPts val="500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100" spc="-15" dirty="0">
                <a:latin typeface="Calibri"/>
                <a:cs typeface="Calibri"/>
              </a:rPr>
              <a:t>Produksi </a:t>
            </a:r>
            <a:r>
              <a:rPr sz="2100" dirty="0">
                <a:latin typeface="Calibri"/>
                <a:cs typeface="Calibri"/>
              </a:rPr>
              <a:t>Raskin </a:t>
            </a:r>
            <a:r>
              <a:rPr sz="2100" spc="-10" dirty="0">
                <a:latin typeface="Calibri"/>
                <a:cs typeface="Calibri"/>
              </a:rPr>
              <a:t>terpusat </a:t>
            </a:r>
            <a:r>
              <a:rPr sz="2100" spc="-5" dirty="0">
                <a:latin typeface="Calibri"/>
                <a:cs typeface="Calibri"/>
              </a:rPr>
              <a:t>di </a:t>
            </a:r>
            <a:r>
              <a:rPr sz="2100" spc="-10" dirty="0">
                <a:latin typeface="Calibri"/>
                <a:cs typeface="Calibri"/>
              </a:rPr>
              <a:t>bawah </a:t>
            </a:r>
            <a:r>
              <a:rPr sz="2100" spc="-15" dirty="0">
                <a:latin typeface="Calibri"/>
                <a:cs typeface="Calibri"/>
              </a:rPr>
              <a:t>koordinasi </a:t>
            </a:r>
            <a:r>
              <a:rPr sz="2100" spc="-10" dirty="0">
                <a:latin typeface="Calibri"/>
                <a:cs typeface="Calibri"/>
              </a:rPr>
              <a:t>Perum </a:t>
            </a:r>
            <a:r>
              <a:rPr sz="2100" spc="-15" dirty="0">
                <a:latin typeface="Calibri"/>
                <a:cs typeface="Calibri"/>
              </a:rPr>
              <a:t>BULOG  </a:t>
            </a:r>
            <a:r>
              <a:rPr sz="2100" spc="-10" dirty="0">
                <a:latin typeface="Calibri"/>
                <a:cs typeface="Calibri"/>
              </a:rPr>
              <a:t>sehingga relatif </a:t>
            </a:r>
            <a:r>
              <a:rPr sz="2100" dirty="0">
                <a:latin typeface="Calibri"/>
                <a:cs typeface="Calibri"/>
              </a:rPr>
              <a:t>mudah </a:t>
            </a:r>
            <a:r>
              <a:rPr sz="2100" spc="-10" dirty="0">
                <a:latin typeface="Calibri"/>
                <a:cs typeface="Calibri"/>
              </a:rPr>
              <a:t>untuk</a:t>
            </a:r>
            <a:r>
              <a:rPr sz="2100" spc="-55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dikontrol.</a:t>
            </a:r>
            <a:endParaRPr sz="2100">
              <a:latin typeface="Calibri"/>
              <a:cs typeface="Calibri"/>
            </a:endParaRPr>
          </a:p>
          <a:p>
            <a:pPr marL="355600" marR="51435" indent="-342900">
              <a:lnSpc>
                <a:spcPct val="120000"/>
              </a:lnSpc>
              <a:spcBef>
                <a:spcPts val="994"/>
              </a:spcBef>
              <a:buFont typeface="Wingdings"/>
              <a:buChar char=""/>
              <a:tabLst>
                <a:tab pos="355600" algn="l"/>
                <a:tab pos="356235" algn="l"/>
              </a:tabLst>
            </a:pPr>
            <a:r>
              <a:rPr sz="2100" spc="-5" dirty="0">
                <a:latin typeface="Calibri"/>
                <a:cs typeface="Calibri"/>
              </a:rPr>
              <a:t>Dalam </a:t>
            </a:r>
            <a:r>
              <a:rPr sz="2100" spc="-15" dirty="0">
                <a:latin typeface="Calibri"/>
                <a:cs typeface="Calibri"/>
              </a:rPr>
              <a:t>rangka </a:t>
            </a:r>
            <a:r>
              <a:rPr sz="2100" spc="-10" dirty="0">
                <a:latin typeface="Calibri"/>
                <a:cs typeface="Calibri"/>
              </a:rPr>
              <a:t>mengatasi </a:t>
            </a:r>
            <a:r>
              <a:rPr sz="2100" dirty="0">
                <a:latin typeface="Calibri"/>
                <a:cs typeface="Calibri"/>
              </a:rPr>
              <a:t>Anemia </a:t>
            </a:r>
            <a:r>
              <a:rPr sz="2100" spc="-5" dirty="0">
                <a:latin typeface="Calibri"/>
                <a:cs typeface="Calibri"/>
              </a:rPr>
              <a:t>Gizi Besi </a:t>
            </a:r>
            <a:r>
              <a:rPr sz="2100" spc="-10" dirty="0">
                <a:latin typeface="Calibri"/>
                <a:cs typeface="Calibri"/>
              </a:rPr>
              <a:t>(AGB) </a:t>
            </a:r>
            <a:r>
              <a:rPr sz="2100" spc="-5" dirty="0">
                <a:latin typeface="Calibri"/>
                <a:cs typeface="Calibri"/>
              </a:rPr>
              <a:t>pada </a:t>
            </a:r>
            <a:r>
              <a:rPr sz="2100" dirty="0">
                <a:latin typeface="Calibri"/>
                <a:cs typeface="Calibri"/>
              </a:rPr>
              <a:t>penduduk  miskin, Bappenas </a:t>
            </a:r>
            <a:r>
              <a:rPr sz="2100" spc="-10" dirty="0">
                <a:latin typeface="Calibri"/>
                <a:cs typeface="Calibri"/>
              </a:rPr>
              <a:t>bekerjasama dengan </a:t>
            </a:r>
            <a:r>
              <a:rPr sz="2100" spc="-15" dirty="0">
                <a:latin typeface="Calibri"/>
                <a:cs typeface="Calibri"/>
              </a:rPr>
              <a:t>kementerian </a:t>
            </a:r>
            <a:r>
              <a:rPr sz="2100" spc="-5" dirty="0">
                <a:latin typeface="Calibri"/>
                <a:cs typeface="Calibri"/>
              </a:rPr>
              <a:t>dan </a:t>
            </a:r>
            <a:r>
              <a:rPr sz="2100" spc="-10" dirty="0">
                <a:latin typeface="Calibri"/>
                <a:cs typeface="Calibri"/>
              </a:rPr>
              <a:t>lembaga  terkait melaksanakan </a:t>
            </a:r>
            <a:r>
              <a:rPr sz="2100" spc="-5" dirty="0">
                <a:latin typeface="Calibri"/>
                <a:cs typeface="Calibri"/>
              </a:rPr>
              <a:t>Pilot </a:t>
            </a:r>
            <a:r>
              <a:rPr sz="2100" spc="-20" dirty="0">
                <a:latin typeface="Calibri"/>
                <a:cs typeface="Calibri"/>
              </a:rPr>
              <a:t>Proyek </a:t>
            </a:r>
            <a:r>
              <a:rPr sz="2100" spc="-10" dirty="0">
                <a:latin typeface="Calibri"/>
                <a:cs typeface="Calibri"/>
              </a:rPr>
              <a:t>Fortifikasi </a:t>
            </a:r>
            <a:r>
              <a:rPr sz="2100" spc="-5" dirty="0">
                <a:latin typeface="Calibri"/>
                <a:cs typeface="Calibri"/>
              </a:rPr>
              <a:t>RASKIN sejak tahun </a:t>
            </a:r>
            <a:r>
              <a:rPr sz="2100" dirty="0">
                <a:latin typeface="Calibri"/>
                <a:cs typeface="Calibri"/>
              </a:rPr>
              <a:t>2010,  </a:t>
            </a:r>
            <a:r>
              <a:rPr sz="2100" spc="-5" dirty="0">
                <a:latin typeface="Calibri"/>
                <a:cs typeface="Calibri"/>
              </a:rPr>
              <a:t>menggunakan bantuan hibah dari</a:t>
            </a:r>
            <a:r>
              <a:rPr sz="2100" spc="-11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ADB.</a:t>
            </a:r>
            <a:endParaRPr sz="21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585"/>
              </a:spcBef>
            </a:pPr>
            <a:r>
              <a:rPr sz="1200" dirty="0">
                <a:latin typeface="Calibri"/>
                <a:cs typeface="Calibri"/>
              </a:rPr>
              <a:t>31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2000" y="6400804"/>
            <a:ext cx="7848600" cy="457200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289560">
              <a:lnSpc>
                <a:spcPct val="100000"/>
              </a:lnSpc>
              <a:spcBef>
                <a:spcPts val="919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TIM NASIONAL 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PERCEPATAN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PENANGGULANGAN</a:t>
            </a:r>
            <a:r>
              <a:rPr sz="1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KEMISKINAN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6527798"/>
            <a:ext cx="292100" cy="25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2000" y="0"/>
            <a:ext cx="8382000" cy="381000"/>
          </a:xfrm>
          <a:custGeom>
            <a:avLst/>
            <a:gdLst/>
            <a:ahLst/>
            <a:cxnLst/>
            <a:rect l="l" t="t" r="r" b="b"/>
            <a:pathLst>
              <a:path w="8382000" h="381000">
                <a:moveTo>
                  <a:pt x="0" y="381000"/>
                </a:moveTo>
                <a:lnTo>
                  <a:pt x="8382000" y="381000"/>
                </a:lnTo>
                <a:lnTo>
                  <a:pt x="8382000" y="0"/>
                </a:lnTo>
                <a:lnTo>
                  <a:pt x="0" y="0"/>
                </a:lnTo>
                <a:lnTo>
                  <a:pt x="0" y="381000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762000" cy="381000"/>
          </a:xfrm>
          <a:custGeom>
            <a:avLst/>
            <a:gdLst/>
            <a:ahLst/>
            <a:cxnLst/>
            <a:rect l="l" t="t" r="r" b="b"/>
            <a:pathLst>
              <a:path w="762000" h="381000">
                <a:moveTo>
                  <a:pt x="0" y="381000"/>
                </a:moveTo>
                <a:lnTo>
                  <a:pt x="762000" y="381000"/>
                </a:lnTo>
                <a:lnTo>
                  <a:pt x="762000" y="0"/>
                </a:lnTo>
                <a:lnTo>
                  <a:pt x="0" y="0"/>
                </a:lnTo>
                <a:lnTo>
                  <a:pt x="0" y="381000"/>
                </a:lnTo>
                <a:close/>
              </a:path>
            </a:pathLst>
          </a:custGeom>
          <a:solidFill>
            <a:srgbClr val="548E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2000" y="6400804"/>
            <a:ext cx="7848600" cy="457200"/>
          </a:xfrm>
          <a:custGeom>
            <a:avLst/>
            <a:gdLst/>
            <a:ahLst/>
            <a:cxnLst/>
            <a:rect l="l" t="t" r="r" b="b"/>
            <a:pathLst>
              <a:path w="7848600" h="457200">
                <a:moveTo>
                  <a:pt x="7848600" y="457193"/>
                </a:moveTo>
                <a:lnTo>
                  <a:pt x="7848600" y="0"/>
                </a:lnTo>
                <a:lnTo>
                  <a:pt x="0" y="0"/>
                </a:lnTo>
                <a:lnTo>
                  <a:pt x="0" y="457193"/>
                </a:lnTo>
                <a:lnTo>
                  <a:pt x="7848600" y="457193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39164" y="6517741"/>
            <a:ext cx="457136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TIM NASIONAL 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PERCEPATAN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PENANGGULANGAN</a:t>
            </a:r>
            <a:r>
              <a:rPr sz="1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KEMISKINAN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400800"/>
            <a:ext cx="774700" cy="457200"/>
          </a:xfrm>
          <a:custGeom>
            <a:avLst/>
            <a:gdLst/>
            <a:ahLst/>
            <a:cxnLst/>
            <a:rect l="l" t="t" r="r" b="b"/>
            <a:pathLst>
              <a:path w="774700" h="457200">
                <a:moveTo>
                  <a:pt x="774700" y="457197"/>
                </a:moveTo>
                <a:lnTo>
                  <a:pt x="774700" y="0"/>
                </a:lnTo>
                <a:lnTo>
                  <a:pt x="0" y="0"/>
                </a:lnTo>
                <a:lnTo>
                  <a:pt x="0" y="457197"/>
                </a:lnTo>
                <a:lnTo>
                  <a:pt x="774700" y="457197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4800" y="6527798"/>
            <a:ext cx="292100" cy="25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319908" y="318261"/>
            <a:ext cx="6407150" cy="1261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spc="-5" dirty="0">
                <a:latin typeface="Calibri"/>
                <a:cs typeface="Calibri"/>
              </a:rPr>
              <a:t>H. </a:t>
            </a:r>
            <a:r>
              <a:rPr sz="4000" spc="-15" dirty="0">
                <a:latin typeface="Calibri"/>
                <a:cs typeface="Calibri"/>
              </a:rPr>
              <a:t>Bagaimana Fortifikasi</a:t>
            </a:r>
            <a:r>
              <a:rPr sz="4000" spc="55" dirty="0">
                <a:latin typeface="Calibri"/>
                <a:cs typeface="Calibri"/>
              </a:rPr>
              <a:t> </a:t>
            </a:r>
            <a:r>
              <a:rPr sz="4000" spc="-20" dirty="0">
                <a:latin typeface="Calibri"/>
                <a:cs typeface="Calibri"/>
              </a:rPr>
              <a:t>Beras</a:t>
            </a:r>
            <a:endParaRPr sz="4000">
              <a:latin typeface="Calibri"/>
              <a:cs typeface="Calibri"/>
            </a:endParaRPr>
          </a:p>
          <a:p>
            <a:pPr marL="3970654">
              <a:lnSpc>
                <a:spcPct val="100000"/>
              </a:lnSpc>
              <a:spcBef>
                <a:spcPts val="35"/>
              </a:spcBef>
            </a:pPr>
            <a:r>
              <a:rPr sz="4000" spc="-10" dirty="0">
                <a:latin typeface="Calibri"/>
                <a:cs typeface="Calibri"/>
              </a:rPr>
              <a:t>…(lanjutan)</a:t>
            </a:r>
            <a:endParaRPr sz="4000">
              <a:latin typeface="Calibri"/>
              <a:cs typeface="Calibri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444500" y="2629407"/>
          <a:ext cx="8229599" cy="33071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39612"/>
                <a:gridCol w="1523197"/>
                <a:gridCol w="1562417"/>
                <a:gridCol w="1504373"/>
              </a:tblGrid>
              <a:tr h="396239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Rincian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lnB w="25400">
                      <a:solidFill>
                        <a:srgbClr val="000000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R="31750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lnB w="25400">
                      <a:solidFill>
                        <a:srgbClr val="000000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lnB w="25400">
                      <a:solidFill>
                        <a:srgbClr val="000000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5905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lnB w="25400">
                      <a:solidFill>
                        <a:srgbClr val="000000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506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Jumlah</a:t>
                      </a:r>
                      <a:r>
                        <a:rPr sz="16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RTS-PM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R="31115"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17.488.007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15.530.897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15.530.897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25400">
                      <a:solidFill>
                        <a:srgbClr val="000000"/>
                      </a:solidFill>
                      <a:prstDash val="solid"/>
                    </a:lnT>
                    <a:solidFill>
                      <a:srgbClr val="E7E7E7"/>
                    </a:solidFill>
                  </a:tcPr>
                </a:tc>
              </a:tr>
              <a:tr h="35054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Alokasi per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RTS-PM/Bulan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(Kg)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75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</a:tr>
              <a:tr h="35062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Durasi</a:t>
                      </a:r>
                      <a:r>
                        <a:rPr sz="16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(bulan)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R="3175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14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12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</a:tr>
              <a:tr h="35064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Kuantum (Juta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Ton)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75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3,67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3,49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2,79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</a:tr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Subsidi </a:t>
                      </a:r>
                      <a:r>
                        <a:rPr sz="1800" b="1" spc="-15" dirty="0">
                          <a:latin typeface="Calibri"/>
                          <a:cs typeface="Calibri"/>
                        </a:rPr>
                        <a:t>Harga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Raskin</a:t>
                      </a:r>
                      <a:r>
                        <a:rPr sz="1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(Rp/Kg)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R="32384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5.698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6.151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6.730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</a:tr>
              <a:tr h="4263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a.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Harga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Pembelian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Beras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Bulog</a:t>
                      </a:r>
                      <a:r>
                        <a:rPr sz="1600" spc="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(Rp/Kg)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11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7.298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7.751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8.330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</a:tr>
              <a:tr h="35062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b.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Harga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jual Raskin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(Rp/Kg)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R="3111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1.600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1.600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58419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1.600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E7E7E7"/>
                    </a:solidFill>
                  </a:tcPr>
                </a:tc>
              </a:tr>
              <a:tr h="36572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35" dirty="0">
                          <a:latin typeface="Calibri"/>
                          <a:cs typeface="Calibri"/>
                        </a:rPr>
                        <a:t>Total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Subsidi</a:t>
                      </a:r>
                      <a:r>
                        <a:rPr sz="18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5" dirty="0">
                          <a:latin typeface="Calibri"/>
                          <a:cs typeface="Calibri"/>
                        </a:rPr>
                        <a:t>(Rp.Triliun)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254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984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20,9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254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21,49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254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18,8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254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8792718" y="6556959"/>
            <a:ext cx="193040" cy="21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5" dirty="0">
                <a:solidFill>
                  <a:srgbClr val="0F243E"/>
                </a:solidFill>
                <a:latin typeface="Calibri"/>
                <a:cs typeface="Calibri"/>
              </a:rPr>
              <a:t>32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8540" y="2009775"/>
            <a:ext cx="3188970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spc="-10" dirty="0">
                <a:solidFill>
                  <a:srgbClr val="1F487C"/>
                </a:solidFill>
                <a:latin typeface="Calibri"/>
                <a:cs typeface="Calibri"/>
              </a:rPr>
              <a:t>PROGRAM</a:t>
            </a:r>
            <a:r>
              <a:rPr sz="3200" b="1" spc="-8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1F487C"/>
                </a:solidFill>
                <a:latin typeface="Calibri"/>
                <a:cs typeface="Calibri"/>
              </a:rPr>
              <a:t>RASKIN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36419" y="63753"/>
            <a:ext cx="6407150" cy="122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spc="-5" dirty="0">
                <a:latin typeface="Calibri"/>
                <a:cs typeface="Calibri"/>
              </a:rPr>
              <a:t>H. </a:t>
            </a:r>
            <a:r>
              <a:rPr sz="4000" spc="-15" dirty="0">
                <a:latin typeface="Calibri"/>
                <a:cs typeface="Calibri"/>
              </a:rPr>
              <a:t>Bagaimana Fortifikasi</a:t>
            </a:r>
            <a:r>
              <a:rPr sz="4000" spc="55" dirty="0">
                <a:latin typeface="Calibri"/>
                <a:cs typeface="Calibri"/>
              </a:rPr>
              <a:t> </a:t>
            </a:r>
            <a:r>
              <a:rPr sz="4000" spc="-20" dirty="0">
                <a:latin typeface="Calibri"/>
                <a:cs typeface="Calibri"/>
              </a:rPr>
              <a:t>Beras</a:t>
            </a:r>
            <a:endParaRPr sz="4000">
              <a:latin typeface="Calibri"/>
              <a:cs typeface="Calibri"/>
            </a:endParaRPr>
          </a:p>
          <a:p>
            <a:pPr marL="3970654">
              <a:lnSpc>
                <a:spcPct val="100000"/>
              </a:lnSpc>
              <a:spcBef>
                <a:spcPts val="35"/>
              </a:spcBef>
            </a:pPr>
            <a:r>
              <a:rPr sz="4000" spc="-10" dirty="0">
                <a:latin typeface="Calibri"/>
                <a:cs typeface="Calibri"/>
              </a:rPr>
              <a:t>…(lanjutan)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29409"/>
            <a:ext cx="8072120" cy="4993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1071245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100" spc="-10" dirty="0">
                <a:latin typeface="Calibri"/>
                <a:cs typeface="Calibri"/>
              </a:rPr>
              <a:t>Fortifikasi </a:t>
            </a:r>
            <a:r>
              <a:rPr sz="2100" dirty="0">
                <a:latin typeface="Calibri"/>
                <a:cs typeface="Calibri"/>
              </a:rPr>
              <a:t>Raskin </a:t>
            </a:r>
            <a:r>
              <a:rPr sz="2100" spc="-15" dirty="0">
                <a:latin typeface="Calibri"/>
                <a:cs typeface="Calibri"/>
              </a:rPr>
              <a:t>(beras </a:t>
            </a:r>
            <a:r>
              <a:rPr sz="2100" spc="-10" dirty="0">
                <a:latin typeface="Calibri"/>
                <a:cs typeface="Calibri"/>
              </a:rPr>
              <a:t>subsidi </a:t>
            </a:r>
            <a:r>
              <a:rPr sz="2100" spc="-5" dirty="0">
                <a:latin typeface="Calibri"/>
                <a:cs typeface="Calibri"/>
              </a:rPr>
              <a:t>bagi penduduk </a:t>
            </a:r>
            <a:r>
              <a:rPr sz="2100" dirty="0">
                <a:latin typeface="Calibri"/>
                <a:cs typeface="Calibri"/>
              </a:rPr>
              <a:t>miskin) </a:t>
            </a:r>
            <a:r>
              <a:rPr sz="2100" spc="-15" dirty="0">
                <a:latin typeface="Calibri"/>
                <a:cs typeface="Calibri"/>
              </a:rPr>
              <a:t>sangat  </a:t>
            </a:r>
            <a:r>
              <a:rPr sz="2100" spc="-10" dirty="0">
                <a:latin typeface="Calibri"/>
                <a:cs typeface="Calibri"/>
              </a:rPr>
              <a:t>prospektif</a:t>
            </a:r>
            <a:r>
              <a:rPr sz="2100" spc="40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  <a:p>
            <a:pPr marL="756285" marR="277495" lvl="1" indent="-286385">
              <a:lnSpc>
                <a:spcPct val="100000"/>
              </a:lnSpc>
              <a:spcBef>
                <a:spcPts val="50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100" spc="-25" dirty="0">
                <a:latin typeface="Calibri"/>
                <a:cs typeface="Calibri"/>
              </a:rPr>
              <a:t>Teknologi </a:t>
            </a:r>
            <a:r>
              <a:rPr sz="2100" spc="-15" dirty="0">
                <a:latin typeface="Calibri"/>
                <a:cs typeface="Calibri"/>
              </a:rPr>
              <a:t>fortifikasi </a:t>
            </a:r>
            <a:r>
              <a:rPr sz="2100" spc="-5" dirty="0">
                <a:latin typeface="Calibri"/>
                <a:cs typeface="Calibri"/>
              </a:rPr>
              <a:t>pada </a:t>
            </a:r>
            <a:r>
              <a:rPr sz="2100" spc="-15" dirty="0">
                <a:latin typeface="Calibri"/>
                <a:cs typeface="Calibri"/>
              </a:rPr>
              <a:t>beras </a:t>
            </a:r>
            <a:r>
              <a:rPr sz="2100" spc="-5" dirty="0">
                <a:latin typeface="Calibri"/>
                <a:cs typeface="Calibri"/>
              </a:rPr>
              <a:t>semakin </a:t>
            </a:r>
            <a:r>
              <a:rPr sz="2100" spc="-10" dirty="0">
                <a:latin typeface="Calibri"/>
                <a:cs typeface="Calibri"/>
              </a:rPr>
              <a:t>berkembang </a:t>
            </a:r>
            <a:r>
              <a:rPr sz="2100" spc="-5" dirty="0">
                <a:latin typeface="Calibri"/>
                <a:cs typeface="Calibri"/>
              </a:rPr>
              <a:t>dan telah  </a:t>
            </a:r>
            <a:r>
              <a:rPr sz="2100" dirty="0">
                <a:latin typeface="Calibri"/>
                <a:cs typeface="Calibri"/>
              </a:rPr>
              <a:t>mulai </a:t>
            </a:r>
            <a:r>
              <a:rPr sz="2100" spc="-10" dirty="0">
                <a:latin typeface="Calibri"/>
                <a:cs typeface="Calibri"/>
              </a:rPr>
              <a:t>diimplementasikan </a:t>
            </a:r>
            <a:r>
              <a:rPr sz="2100" spc="-5" dirty="0">
                <a:latin typeface="Calibri"/>
                <a:cs typeface="Calibri"/>
              </a:rPr>
              <a:t>di </a:t>
            </a:r>
            <a:r>
              <a:rPr sz="2100" spc="-15" dirty="0">
                <a:latin typeface="Calibri"/>
                <a:cs typeface="Calibri"/>
              </a:rPr>
              <a:t>Costa </a:t>
            </a:r>
            <a:r>
              <a:rPr sz="2100" spc="-5" dirty="0">
                <a:latin typeface="Calibri"/>
                <a:cs typeface="Calibri"/>
              </a:rPr>
              <a:t>Rica, Cina, Filipina, Brazil,India,  dll.</a:t>
            </a:r>
            <a:endParaRPr sz="2100">
              <a:latin typeface="Calibri"/>
              <a:cs typeface="Calibri"/>
            </a:endParaRPr>
          </a:p>
          <a:p>
            <a:pPr marL="756285" marR="989965" lvl="1" indent="-286385">
              <a:lnSpc>
                <a:spcPct val="100000"/>
              </a:lnSpc>
              <a:spcBef>
                <a:spcPts val="500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100" dirty="0">
                <a:latin typeface="Calibri"/>
                <a:cs typeface="Calibri"/>
              </a:rPr>
              <a:t>Raskin </a:t>
            </a:r>
            <a:r>
              <a:rPr sz="2100" spc="-15" dirty="0">
                <a:latin typeface="Calibri"/>
                <a:cs typeface="Calibri"/>
              </a:rPr>
              <a:t>ditargetkan </a:t>
            </a:r>
            <a:r>
              <a:rPr sz="2100" spc="-10" dirty="0">
                <a:latin typeface="Calibri"/>
                <a:cs typeface="Calibri"/>
              </a:rPr>
              <a:t>untuk </a:t>
            </a:r>
            <a:r>
              <a:rPr sz="2100" spc="-15" dirty="0">
                <a:latin typeface="Calibri"/>
                <a:cs typeface="Calibri"/>
              </a:rPr>
              <a:t>dikonsumsi </a:t>
            </a:r>
            <a:r>
              <a:rPr sz="2100" spc="-20" dirty="0">
                <a:latin typeface="Calibri"/>
                <a:cs typeface="Calibri"/>
              </a:rPr>
              <a:t>keluarga </a:t>
            </a:r>
            <a:r>
              <a:rPr sz="2100" spc="-5" dirty="0">
                <a:latin typeface="Calibri"/>
                <a:cs typeface="Calibri"/>
              </a:rPr>
              <a:t>miskin </a:t>
            </a:r>
            <a:r>
              <a:rPr sz="2100" spc="-10" dirty="0">
                <a:latin typeface="Calibri"/>
                <a:cs typeface="Calibri"/>
              </a:rPr>
              <a:t>yang  mempunyai </a:t>
            </a:r>
            <a:r>
              <a:rPr sz="2100" spc="-15" dirty="0">
                <a:latin typeface="Calibri"/>
                <a:cs typeface="Calibri"/>
              </a:rPr>
              <a:t>risiko </a:t>
            </a:r>
            <a:r>
              <a:rPr sz="2100" dirty="0">
                <a:latin typeface="Calibri"/>
                <a:cs typeface="Calibri"/>
              </a:rPr>
              <a:t>tinggi </a:t>
            </a:r>
            <a:r>
              <a:rPr sz="2100" spc="-5" dirty="0">
                <a:latin typeface="Calibri"/>
                <a:cs typeface="Calibri"/>
              </a:rPr>
              <a:t>menderita </a:t>
            </a:r>
            <a:r>
              <a:rPr sz="2100" spc="-10" dirty="0">
                <a:latin typeface="Calibri"/>
                <a:cs typeface="Calibri"/>
              </a:rPr>
              <a:t>AGB </a:t>
            </a:r>
            <a:r>
              <a:rPr sz="2100" spc="-40" dirty="0">
                <a:latin typeface="Calibri"/>
                <a:cs typeface="Calibri"/>
              </a:rPr>
              <a:t>(Tepat </a:t>
            </a:r>
            <a:r>
              <a:rPr sz="2100" spc="-10" dirty="0">
                <a:latin typeface="Calibri"/>
                <a:cs typeface="Calibri"/>
              </a:rPr>
              <a:t>sasaran)</a:t>
            </a:r>
            <a:r>
              <a:rPr sz="2100" spc="6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.</a:t>
            </a:r>
            <a:endParaRPr sz="2100">
              <a:latin typeface="Calibri"/>
              <a:cs typeface="Calibri"/>
            </a:endParaRPr>
          </a:p>
          <a:p>
            <a:pPr marL="756285" marR="824865" lvl="1" indent="-286385">
              <a:lnSpc>
                <a:spcPct val="100000"/>
              </a:lnSpc>
              <a:spcBef>
                <a:spcPts val="500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100" spc="-15" dirty="0">
                <a:latin typeface="Calibri"/>
                <a:cs typeface="Calibri"/>
              </a:rPr>
              <a:t>Produksi </a:t>
            </a:r>
            <a:r>
              <a:rPr sz="2100" dirty="0">
                <a:latin typeface="Calibri"/>
                <a:cs typeface="Calibri"/>
              </a:rPr>
              <a:t>Raskin </a:t>
            </a:r>
            <a:r>
              <a:rPr sz="2100" spc="-10" dirty="0">
                <a:latin typeface="Calibri"/>
                <a:cs typeface="Calibri"/>
              </a:rPr>
              <a:t>terpusat </a:t>
            </a:r>
            <a:r>
              <a:rPr sz="2100" spc="-5" dirty="0">
                <a:latin typeface="Calibri"/>
                <a:cs typeface="Calibri"/>
              </a:rPr>
              <a:t>di </a:t>
            </a:r>
            <a:r>
              <a:rPr sz="2100" spc="-10" dirty="0">
                <a:latin typeface="Calibri"/>
                <a:cs typeface="Calibri"/>
              </a:rPr>
              <a:t>bawah </a:t>
            </a:r>
            <a:r>
              <a:rPr sz="2100" spc="-15" dirty="0">
                <a:latin typeface="Calibri"/>
                <a:cs typeface="Calibri"/>
              </a:rPr>
              <a:t>koordinasi </a:t>
            </a:r>
            <a:r>
              <a:rPr sz="2100" spc="-10" dirty="0">
                <a:latin typeface="Calibri"/>
                <a:cs typeface="Calibri"/>
              </a:rPr>
              <a:t>Perum </a:t>
            </a:r>
            <a:r>
              <a:rPr sz="2100" spc="-15" dirty="0">
                <a:latin typeface="Calibri"/>
                <a:cs typeface="Calibri"/>
              </a:rPr>
              <a:t>BULOG  </a:t>
            </a:r>
            <a:r>
              <a:rPr sz="2100" spc="-10" dirty="0">
                <a:latin typeface="Calibri"/>
                <a:cs typeface="Calibri"/>
              </a:rPr>
              <a:t>sehingga relatif </a:t>
            </a:r>
            <a:r>
              <a:rPr sz="2100" dirty="0">
                <a:latin typeface="Calibri"/>
                <a:cs typeface="Calibri"/>
              </a:rPr>
              <a:t>mudah </a:t>
            </a:r>
            <a:r>
              <a:rPr sz="2100" spc="-10" dirty="0">
                <a:latin typeface="Calibri"/>
                <a:cs typeface="Calibri"/>
              </a:rPr>
              <a:t>untuk</a:t>
            </a:r>
            <a:r>
              <a:rPr sz="2100" spc="-55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dikontrol.</a:t>
            </a:r>
            <a:endParaRPr sz="2100">
              <a:latin typeface="Calibri"/>
              <a:cs typeface="Calibri"/>
            </a:endParaRPr>
          </a:p>
          <a:p>
            <a:pPr marL="355600" marR="51435" indent="-342900">
              <a:lnSpc>
                <a:spcPct val="120000"/>
              </a:lnSpc>
              <a:spcBef>
                <a:spcPts val="994"/>
              </a:spcBef>
              <a:buFont typeface="Wingdings"/>
              <a:buChar char=""/>
              <a:tabLst>
                <a:tab pos="355600" algn="l"/>
                <a:tab pos="356235" algn="l"/>
              </a:tabLst>
            </a:pPr>
            <a:r>
              <a:rPr sz="2100" spc="-5" dirty="0">
                <a:latin typeface="Calibri"/>
                <a:cs typeface="Calibri"/>
              </a:rPr>
              <a:t>Dalam </a:t>
            </a:r>
            <a:r>
              <a:rPr sz="2100" spc="-15" dirty="0">
                <a:latin typeface="Calibri"/>
                <a:cs typeface="Calibri"/>
              </a:rPr>
              <a:t>rangka </a:t>
            </a:r>
            <a:r>
              <a:rPr sz="2100" spc="-10" dirty="0">
                <a:latin typeface="Calibri"/>
                <a:cs typeface="Calibri"/>
              </a:rPr>
              <a:t>mengatasi </a:t>
            </a:r>
            <a:r>
              <a:rPr sz="2100" dirty="0">
                <a:latin typeface="Calibri"/>
                <a:cs typeface="Calibri"/>
              </a:rPr>
              <a:t>Anemia </a:t>
            </a:r>
            <a:r>
              <a:rPr sz="2100" spc="-5" dirty="0">
                <a:latin typeface="Calibri"/>
                <a:cs typeface="Calibri"/>
              </a:rPr>
              <a:t>Gizi Besi </a:t>
            </a:r>
            <a:r>
              <a:rPr sz="2100" spc="-10" dirty="0">
                <a:latin typeface="Calibri"/>
                <a:cs typeface="Calibri"/>
              </a:rPr>
              <a:t>(AGB) </a:t>
            </a:r>
            <a:r>
              <a:rPr sz="2100" spc="-5" dirty="0">
                <a:latin typeface="Calibri"/>
                <a:cs typeface="Calibri"/>
              </a:rPr>
              <a:t>pada </a:t>
            </a:r>
            <a:r>
              <a:rPr sz="2100" dirty="0">
                <a:latin typeface="Calibri"/>
                <a:cs typeface="Calibri"/>
              </a:rPr>
              <a:t>penduduk  miskin, Bappenas </a:t>
            </a:r>
            <a:r>
              <a:rPr sz="2100" spc="-10" dirty="0">
                <a:latin typeface="Calibri"/>
                <a:cs typeface="Calibri"/>
              </a:rPr>
              <a:t>bekerjasama dengan </a:t>
            </a:r>
            <a:r>
              <a:rPr sz="2100" spc="-15" dirty="0">
                <a:latin typeface="Calibri"/>
                <a:cs typeface="Calibri"/>
              </a:rPr>
              <a:t>kementerian </a:t>
            </a:r>
            <a:r>
              <a:rPr sz="2100" spc="-5" dirty="0">
                <a:latin typeface="Calibri"/>
                <a:cs typeface="Calibri"/>
              </a:rPr>
              <a:t>dan </a:t>
            </a:r>
            <a:r>
              <a:rPr sz="2100" spc="-10" dirty="0">
                <a:latin typeface="Calibri"/>
                <a:cs typeface="Calibri"/>
              </a:rPr>
              <a:t>lembaga  terkait melaksanakan </a:t>
            </a:r>
            <a:r>
              <a:rPr sz="2100" spc="-5" dirty="0">
                <a:latin typeface="Calibri"/>
                <a:cs typeface="Calibri"/>
              </a:rPr>
              <a:t>Pilot </a:t>
            </a:r>
            <a:r>
              <a:rPr sz="2100" spc="-20" dirty="0">
                <a:latin typeface="Calibri"/>
                <a:cs typeface="Calibri"/>
              </a:rPr>
              <a:t>Proyek </a:t>
            </a:r>
            <a:r>
              <a:rPr sz="2100" spc="-10" dirty="0">
                <a:latin typeface="Calibri"/>
                <a:cs typeface="Calibri"/>
              </a:rPr>
              <a:t>Fortifikasi </a:t>
            </a:r>
            <a:r>
              <a:rPr sz="2100" spc="-5" dirty="0">
                <a:latin typeface="Calibri"/>
                <a:cs typeface="Calibri"/>
              </a:rPr>
              <a:t>RASKIN sejak tahun </a:t>
            </a:r>
            <a:r>
              <a:rPr sz="2100" dirty="0">
                <a:latin typeface="Calibri"/>
                <a:cs typeface="Calibri"/>
              </a:rPr>
              <a:t>2010,  </a:t>
            </a:r>
            <a:r>
              <a:rPr sz="2100" spc="-5" dirty="0">
                <a:latin typeface="Calibri"/>
                <a:cs typeface="Calibri"/>
              </a:rPr>
              <a:t>menggunakan bantuan hibah dari</a:t>
            </a:r>
            <a:r>
              <a:rPr sz="2100" spc="-11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ADB.</a:t>
            </a:r>
            <a:endParaRPr sz="21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585"/>
              </a:spcBef>
            </a:pPr>
            <a:r>
              <a:rPr sz="1200" dirty="0">
                <a:latin typeface="Calibri"/>
                <a:cs typeface="Calibri"/>
              </a:rPr>
              <a:t>33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73037" y="2339085"/>
          <a:ext cx="8856662" cy="42519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10698"/>
                <a:gridCol w="5045964"/>
              </a:tblGrid>
              <a:tr h="4251921">
                <a:tc>
                  <a:txBody>
                    <a:bodyPr/>
                    <a:lstStyle/>
                    <a:p>
                      <a:pPr marL="85090" marR="594360">
                        <a:lnSpc>
                          <a:spcPts val="3170"/>
                        </a:lnSpc>
                        <a:spcBef>
                          <a:spcPts val="155"/>
                        </a:spcBef>
                      </a:pPr>
                      <a:r>
                        <a:rPr sz="2200" b="1" spc="-15" dirty="0">
                          <a:latin typeface="Cambria"/>
                          <a:cs typeface="Cambria"/>
                        </a:rPr>
                        <a:t>Tujuan </a:t>
                      </a:r>
                      <a:r>
                        <a:rPr sz="2200" b="1" i="1" spc="-10" dirty="0">
                          <a:latin typeface="Cambria"/>
                          <a:cs typeface="Cambria"/>
                        </a:rPr>
                        <a:t>Pilot Project </a:t>
                      </a:r>
                      <a:r>
                        <a:rPr sz="2200" b="1" spc="-5" dirty="0">
                          <a:latin typeface="Cambria"/>
                          <a:cs typeface="Cambria"/>
                        </a:rPr>
                        <a:t>:  </a:t>
                      </a:r>
                      <a:r>
                        <a:rPr sz="2200" spc="-10" dirty="0">
                          <a:latin typeface="Cambria"/>
                          <a:cs typeface="Cambria"/>
                        </a:rPr>
                        <a:t>untuk mengkaji </a:t>
                      </a:r>
                      <a:r>
                        <a:rPr sz="2200" spc="-25" dirty="0">
                          <a:latin typeface="Cambria"/>
                          <a:cs typeface="Cambria"/>
                        </a:rPr>
                        <a:t>kelayakan  </a:t>
                      </a:r>
                      <a:r>
                        <a:rPr sz="2200" spc="-10" dirty="0">
                          <a:latin typeface="Cambria"/>
                          <a:cs typeface="Cambria"/>
                        </a:rPr>
                        <a:t>Pelaksanaan</a:t>
                      </a:r>
                      <a:r>
                        <a:rPr sz="2200" spc="-30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200" spc="-15" dirty="0">
                          <a:latin typeface="Cambria"/>
                          <a:cs typeface="Cambria"/>
                        </a:rPr>
                        <a:t>Fortifikasi</a:t>
                      </a:r>
                      <a:endParaRPr sz="2200">
                        <a:latin typeface="Cambria"/>
                        <a:cs typeface="Cambria"/>
                      </a:endParaRPr>
                    </a:p>
                    <a:p>
                      <a:pPr marL="85090" marR="314325">
                        <a:lnSpc>
                          <a:spcPts val="3170"/>
                        </a:lnSpc>
                      </a:pPr>
                      <a:r>
                        <a:rPr sz="2200" spc="-10" dirty="0">
                          <a:latin typeface="Cambria"/>
                          <a:cs typeface="Cambria"/>
                        </a:rPr>
                        <a:t>Raskin </a:t>
                      </a:r>
                      <a:r>
                        <a:rPr sz="2200" spc="-5" dirty="0">
                          <a:latin typeface="Cambria"/>
                          <a:cs typeface="Cambria"/>
                        </a:rPr>
                        <a:t>dari segi </a:t>
                      </a:r>
                      <a:r>
                        <a:rPr sz="2200" spc="-25" dirty="0">
                          <a:latin typeface="Cambria"/>
                          <a:cs typeface="Cambria"/>
                        </a:rPr>
                        <a:t>biaya,  </a:t>
                      </a:r>
                      <a:r>
                        <a:rPr sz="2200" spc="-15" dirty="0">
                          <a:latin typeface="Cambria"/>
                          <a:cs typeface="Cambria"/>
                        </a:rPr>
                        <a:t>efektifitasnya </a:t>
                      </a:r>
                      <a:r>
                        <a:rPr sz="2200" spc="-10" dirty="0">
                          <a:latin typeface="Cambria"/>
                          <a:cs typeface="Cambria"/>
                        </a:rPr>
                        <a:t>untuk  menurunkan </a:t>
                      </a:r>
                      <a:r>
                        <a:rPr sz="2200" spc="-5" dirty="0">
                          <a:latin typeface="Cambria"/>
                          <a:cs typeface="Cambria"/>
                        </a:rPr>
                        <a:t>masalah </a:t>
                      </a:r>
                      <a:r>
                        <a:rPr sz="2200" spc="-10" dirty="0">
                          <a:latin typeface="Cambria"/>
                          <a:cs typeface="Cambria"/>
                        </a:rPr>
                        <a:t>anemi  </a:t>
                      </a:r>
                      <a:r>
                        <a:rPr sz="2200" spc="-5" dirty="0">
                          <a:latin typeface="Cambria"/>
                          <a:cs typeface="Cambria"/>
                        </a:rPr>
                        <a:t>Gizi</a:t>
                      </a:r>
                      <a:r>
                        <a:rPr sz="2200" spc="-5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200" spc="-10" dirty="0">
                          <a:latin typeface="Cambria"/>
                          <a:cs typeface="Cambria"/>
                        </a:rPr>
                        <a:t>Besi.</a:t>
                      </a:r>
                      <a:endParaRPr sz="22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2100" b="1" dirty="0">
                          <a:latin typeface="Cambria"/>
                          <a:cs typeface="Cambria"/>
                        </a:rPr>
                        <a:t>Lokasi dan </a:t>
                      </a:r>
                      <a:r>
                        <a:rPr sz="2100" b="1" spc="-25" dirty="0">
                          <a:latin typeface="Cambria"/>
                          <a:cs typeface="Cambria"/>
                        </a:rPr>
                        <a:t>Waktu</a:t>
                      </a:r>
                      <a:r>
                        <a:rPr sz="2100" b="1" spc="-120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100" b="1" dirty="0">
                          <a:latin typeface="Cambria"/>
                          <a:cs typeface="Cambria"/>
                        </a:rPr>
                        <a:t>:</a:t>
                      </a:r>
                      <a:endParaRPr sz="2100">
                        <a:latin typeface="Cambria"/>
                        <a:cs typeface="Cambria"/>
                      </a:endParaRPr>
                    </a:p>
                    <a:p>
                      <a:pPr marL="85725" marR="222885">
                        <a:lnSpc>
                          <a:spcPct val="100000"/>
                        </a:lnSpc>
                      </a:pPr>
                      <a:r>
                        <a:rPr sz="2100" dirty="0">
                          <a:latin typeface="Cambria"/>
                          <a:cs typeface="Cambria"/>
                        </a:rPr>
                        <a:t>Pilot </a:t>
                      </a:r>
                      <a:r>
                        <a:rPr sz="2100" spc="-25" dirty="0">
                          <a:latin typeface="Cambria"/>
                          <a:cs typeface="Cambria"/>
                        </a:rPr>
                        <a:t>proyek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dilaksanakan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di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Kab.  </a:t>
                      </a:r>
                      <a:r>
                        <a:rPr sz="2100" spc="-15" dirty="0">
                          <a:latin typeface="Cambria"/>
                          <a:cs typeface="Cambria"/>
                        </a:rPr>
                        <a:t>Karawang,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sampai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dengan </a:t>
                      </a:r>
                      <a:r>
                        <a:rPr sz="2100" b="1" dirty="0">
                          <a:latin typeface="Cambria"/>
                          <a:cs typeface="Cambria"/>
                        </a:rPr>
                        <a:t>31 </a:t>
                      </a:r>
                      <a:r>
                        <a:rPr sz="2100" b="1" spc="-5" dirty="0">
                          <a:latin typeface="Cambria"/>
                          <a:cs typeface="Cambria"/>
                        </a:rPr>
                        <a:t>Desember  </a:t>
                      </a:r>
                      <a:r>
                        <a:rPr sz="2100" b="1" dirty="0">
                          <a:latin typeface="Cambria"/>
                          <a:cs typeface="Cambria"/>
                        </a:rPr>
                        <a:t>2014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(sedang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diproses perpanjangan  </a:t>
                      </a:r>
                      <a:r>
                        <a:rPr sz="2100" spc="-10" dirty="0">
                          <a:latin typeface="Cambria"/>
                          <a:cs typeface="Cambria"/>
                        </a:rPr>
                        <a:t>waktu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sampai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dengan </a:t>
                      </a:r>
                      <a:r>
                        <a:rPr sz="2100" b="1" dirty="0">
                          <a:latin typeface="Cambria"/>
                          <a:cs typeface="Cambria"/>
                        </a:rPr>
                        <a:t>31 Desember  2015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).</a:t>
                      </a:r>
                      <a:endParaRPr sz="2100">
                        <a:latin typeface="Cambria"/>
                        <a:cs typeface="Cambri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2100" b="1" spc="-5" dirty="0">
                          <a:latin typeface="Cambria"/>
                          <a:cs typeface="Cambria"/>
                        </a:rPr>
                        <a:t>Sasaran (target)</a:t>
                      </a:r>
                      <a:r>
                        <a:rPr sz="2100" b="1" spc="-8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100" b="1" dirty="0">
                          <a:latin typeface="Cambria"/>
                          <a:cs typeface="Cambria"/>
                        </a:rPr>
                        <a:t>:</a:t>
                      </a:r>
                      <a:endParaRPr sz="2100">
                        <a:latin typeface="Cambria"/>
                        <a:cs typeface="Cambria"/>
                      </a:endParaRPr>
                    </a:p>
                    <a:p>
                      <a:pPr marL="440690" marR="343535" indent="-354965">
                        <a:lnSpc>
                          <a:spcPct val="100000"/>
                        </a:lnSpc>
                        <a:buAutoNum type="arabicPeriod"/>
                        <a:tabLst>
                          <a:tab pos="440690" algn="l"/>
                          <a:tab pos="441325" algn="l"/>
                        </a:tabLst>
                      </a:pPr>
                      <a:r>
                        <a:rPr sz="2100" spc="-5" dirty="0">
                          <a:latin typeface="Cambria"/>
                          <a:cs typeface="Cambria"/>
                        </a:rPr>
                        <a:t>Raskin </a:t>
                      </a:r>
                      <a:r>
                        <a:rPr sz="2100" spc="-15" dirty="0">
                          <a:latin typeface="Cambria"/>
                          <a:cs typeface="Cambria"/>
                        </a:rPr>
                        <a:t>yang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difortifikasi </a:t>
                      </a:r>
                      <a:r>
                        <a:rPr sz="2100" spc="-5" dirty="0">
                          <a:latin typeface="Wingdings"/>
                          <a:cs typeface="Wingdings"/>
                        </a:rPr>
                        <a:t></a:t>
                      </a:r>
                      <a:r>
                        <a:rPr sz="21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5.000 </a:t>
                      </a:r>
                      <a:r>
                        <a:rPr sz="2100" spc="-15" dirty="0">
                          <a:latin typeface="Cambria"/>
                          <a:cs typeface="Cambria"/>
                        </a:rPr>
                        <a:t>ton 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untuk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didistribusikan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selama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8</a:t>
                      </a:r>
                      <a:r>
                        <a:rPr sz="2100" spc="-3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bulan</a:t>
                      </a:r>
                      <a:endParaRPr sz="2100">
                        <a:latin typeface="Cambria"/>
                        <a:cs typeface="Cambria"/>
                      </a:endParaRPr>
                    </a:p>
                    <a:p>
                      <a:pPr marL="440690" marR="200025" indent="-354965">
                        <a:lnSpc>
                          <a:spcPct val="100000"/>
                        </a:lnSpc>
                        <a:buAutoNum type="arabicPeriod"/>
                        <a:tabLst>
                          <a:tab pos="440690" algn="l"/>
                          <a:tab pos="441325" algn="l"/>
                        </a:tabLst>
                      </a:pPr>
                      <a:r>
                        <a:rPr sz="2100" spc="-10" dirty="0">
                          <a:latin typeface="Cambria"/>
                          <a:cs typeface="Cambria"/>
                        </a:rPr>
                        <a:t>Rumah tangga </a:t>
                      </a:r>
                      <a:r>
                        <a:rPr sz="2100" spc="-15" dirty="0">
                          <a:latin typeface="Cambria"/>
                          <a:cs typeface="Cambria"/>
                        </a:rPr>
                        <a:t>sararan </a:t>
                      </a:r>
                      <a:r>
                        <a:rPr sz="2100" spc="-40" dirty="0">
                          <a:latin typeface="Cambria"/>
                          <a:cs typeface="Cambria"/>
                        </a:rPr>
                        <a:t>(RTs) 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penerima  </a:t>
                      </a:r>
                      <a:r>
                        <a:rPr sz="2100" spc="-10" dirty="0">
                          <a:latin typeface="Cambria"/>
                          <a:cs typeface="Cambria"/>
                        </a:rPr>
                        <a:t>manfaat </a:t>
                      </a:r>
                      <a:r>
                        <a:rPr sz="2100" spc="-5" dirty="0">
                          <a:latin typeface="Wingdings"/>
                          <a:cs typeface="Wingdings"/>
                        </a:rPr>
                        <a:t></a:t>
                      </a:r>
                      <a:r>
                        <a:rPr sz="2100" spc="-5" dirty="0">
                          <a:latin typeface="Cambria"/>
                          <a:cs typeface="Cambria"/>
                        </a:rPr>
                        <a:t>34,178 </a:t>
                      </a:r>
                      <a:r>
                        <a:rPr sz="2100" spc="-65" dirty="0">
                          <a:latin typeface="Cambria"/>
                          <a:cs typeface="Cambria"/>
                        </a:rPr>
                        <a:t>RTs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(230,000</a:t>
                      </a:r>
                      <a:r>
                        <a:rPr sz="2100" spc="2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100" spc="-15" dirty="0">
                          <a:latin typeface="Cambria"/>
                          <a:cs typeface="Cambria"/>
                        </a:rPr>
                        <a:t>jiwa)</a:t>
                      </a:r>
                      <a:endParaRPr sz="2100">
                        <a:latin typeface="Cambria"/>
                        <a:cs typeface="Cambria"/>
                      </a:endParaRPr>
                    </a:p>
                    <a:p>
                      <a:pPr marL="440690" indent="-354965">
                        <a:lnSpc>
                          <a:spcPct val="100000"/>
                        </a:lnSpc>
                        <a:buAutoNum type="arabicPeriod"/>
                        <a:tabLst>
                          <a:tab pos="440690" algn="l"/>
                          <a:tab pos="441325" algn="l"/>
                        </a:tabLst>
                      </a:pPr>
                      <a:r>
                        <a:rPr sz="2100" dirty="0">
                          <a:latin typeface="Cambria"/>
                          <a:cs typeface="Cambria"/>
                        </a:rPr>
                        <a:t>Jumlah Desa </a:t>
                      </a:r>
                      <a:r>
                        <a:rPr sz="2100" spc="-15" dirty="0">
                          <a:latin typeface="Cambria"/>
                          <a:cs typeface="Cambria"/>
                        </a:rPr>
                        <a:t>tercakup: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50</a:t>
                      </a:r>
                      <a:r>
                        <a:rPr sz="2100" spc="-60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2100" dirty="0">
                          <a:latin typeface="Cambria"/>
                          <a:cs typeface="Cambria"/>
                        </a:rPr>
                        <a:t>desa</a:t>
                      </a:r>
                      <a:endParaRPr sz="21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427431" y="1367028"/>
            <a:ext cx="3760470" cy="797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ct val="100000"/>
              </a:lnSpc>
            </a:pPr>
            <a:r>
              <a:rPr sz="2400" b="1" spc="-20" dirty="0">
                <a:latin typeface="Calibri"/>
                <a:cs typeface="Calibri"/>
              </a:rPr>
              <a:t>TUJUAN </a:t>
            </a:r>
            <a:r>
              <a:rPr sz="2400" b="1" spc="-25" dirty="0">
                <a:latin typeface="Calibri"/>
                <a:cs typeface="Calibri"/>
              </a:rPr>
              <a:t>DAN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SASARAN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300"/>
              </a:spcBef>
            </a:pPr>
            <a:r>
              <a:rPr sz="2400" b="1" spc="-5" dirty="0">
                <a:latin typeface="Calibri"/>
                <a:cs typeface="Calibri"/>
              </a:rPr>
              <a:t>Pilot </a:t>
            </a:r>
            <a:r>
              <a:rPr sz="2400" b="1" spc="-15" dirty="0">
                <a:latin typeface="Calibri"/>
                <a:cs typeface="Calibri"/>
              </a:rPr>
              <a:t>Proyek </a:t>
            </a:r>
            <a:r>
              <a:rPr sz="2400" b="1" spc="-10" dirty="0">
                <a:latin typeface="Calibri"/>
                <a:cs typeface="Calibri"/>
              </a:rPr>
              <a:t>Fortifikasi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Raskin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40127" y="212090"/>
            <a:ext cx="716089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latin typeface="Calibri"/>
                <a:cs typeface="Calibri"/>
              </a:rPr>
              <a:t>H. </a:t>
            </a:r>
            <a:r>
              <a:rPr sz="3200" spc="-10" dirty="0">
                <a:latin typeface="Calibri"/>
                <a:cs typeface="Calibri"/>
              </a:rPr>
              <a:t>Bagaimana Fortifikasi </a:t>
            </a:r>
            <a:r>
              <a:rPr sz="3200" spc="-15" dirty="0">
                <a:latin typeface="Calibri"/>
                <a:cs typeface="Calibri"/>
              </a:rPr>
              <a:t>Beras</a:t>
            </a:r>
            <a:r>
              <a:rPr sz="3200" spc="-3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…(lanjutan)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46"/>
            <a:ext cx="9143999" cy="10274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00007" y="0"/>
            <a:ext cx="4743992" cy="6000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088505" cy="10205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-749" y="52451"/>
            <a:ext cx="9145638" cy="9017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14016" y="452627"/>
            <a:ext cx="6336791" cy="10546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371089" y="296036"/>
            <a:ext cx="6406515" cy="1219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spc="-5" dirty="0">
                <a:latin typeface="Calibri"/>
                <a:cs typeface="Calibri"/>
              </a:rPr>
              <a:t>H. </a:t>
            </a:r>
            <a:r>
              <a:rPr sz="4000" spc="-15" dirty="0">
                <a:latin typeface="Calibri"/>
                <a:cs typeface="Calibri"/>
              </a:rPr>
              <a:t>Bagaimana Fortifikasi</a:t>
            </a:r>
            <a:r>
              <a:rPr sz="4000" spc="50" dirty="0">
                <a:latin typeface="Calibri"/>
                <a:cs typeface="Calibri"/>
              </a:rPr>
              <a:t> </a:t>
            </a:r>
            <a:r>
              <a:rPr sz="4000" spc="-20" dirty="0">
                <a:latin typeface="Calibri"/>
                <a:cs typeface="Calibri"/>
              </a:rPr>
              <a:t>Beras</a:t>
            </a:r>
            <a:endParaRPr sz="4000">
              <a:latin typeface="Calibri"/>
              <a:cs typeface="Calibri"/>
            </a:endParaRPr>
          </a:p>
          <a:p>
            <a:pPr marL="3971290">
              <a:lnSpc>
                <a:spcPct val="100000"/>
              </a:lnSpc>
            </a:pPr>
            <a:r>
              <a:rPr sz="4000" spc="-10" dirty="0">
                <a:latin typeface="Calibri"/>
                <a:cs typeface="Calibri"/>
              </a:rPr>
              <a:t>…(lanjutan)</a:t>
            </a:r>
            <a:endParaRPr sz="4000">
              <a:latin typeface="Calibri"/>
              <a:cs typeface="Calibri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17182" y="2364104"/>
          <a:ext cx="8325673" cy="4035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93939"/>
                <a:gridCol w="2063114"/>
                <a:gridCol w="1949958"/>
                <a:gridCol w="3018662"/>
              </a:tblGrid>
              <a:tr h="517525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Nutrient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Fortification</a:t>
                      </a:r>
                      <a:r>
                        <a:rPr sz="1600" b="1" spc="-8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Level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Compound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Source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</a:tr>
              <a:tr h="280416">
                <a:tc>
                  <a:txBody>
                    <a:bodyPr/>
                    <a:lstStyle/>
                    <a:p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830"/>
                        </a:lnSpc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mg/kg or</a:t>
                      </a:r>
                      <a:r>
                        <a:rPr sz="1600" spc="-195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0" dirty="0">
                          <a:latin typeface="Constantia"/>
                          <a:cs typeface="Constantia"/>
                        </a:rPr>
                        <a:t>ppm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</a:tr>
              <a:tr h="784224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Iron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80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15" dirty="0">
                          <a:latin typeface="Constantia"/>
                          <a:cs typeface="Constantia"/>
                        </a:rPr>
                        <a:t>Ferric</a:t>
                      </a:r>
                      <a:endParaRPr sz="16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600" spc="-10" dirty="0">
                          <a:latin typeface="Constantia"/>
                          <a:cs typeface="Constantia"/>
                        </a:rPr>
                        <a:t>Pyrophosphate*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WHO FF Guidelines,</a:t>
                      </a:r>
                      <a:r>
                        <a:rPr sz="1600" spc="34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0" dirty="0">
                          <a:latin typeface="Constantia"/>
                          <a:cs typeface="Constantia"/>
                        </a:rPr>
                        <a:t>adjusted</a:t>
                      </a:r>
                      <a:endParaRPr sz="16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@ 5-10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kg/HH/moths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</a:tr>
              <a:tr h="280416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Zinc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30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Zinc</a:t>
                      </a:r>
                      <a:r>
                        <a:rPr sz="1600" spc="-114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0" dirty="0">
                          <a:latin typeface="Constantia"/>
                          <a:cs typeface="Constantia"/>
                        </a:rPr>
                        <a:t>Oxide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INO SNI, Wheat</a:t>
                      </a:r>
                      <a:r>
                        <a:rPr sz="1600" spc="-95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5" dirty="0">
                          <a:latin typeface="Constantia"/>
                          <a:cs typeface="Constantia"/>
                        </a:rPr>
                        <a:t>Flour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</a:tr>
              <a:tr h="560832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Thiamin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6.4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Thiamin</a:t>
                      </a:r>
                      <a:endParaRPr sz="16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600" spc="-15" dirty="0">
                          <a:latin typeface="Constantia"/>
                          <a:cs typeface="Constantia"/>
                        </a:rPr>
                        <a:t>Mononitrate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Canada and</a:t>
                      </a:r>
                      <a:r>
                        <a:rPr sz="1600" spc="-135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0" dirty="0">
                          <a:latin typeface="Constantia"/>
                          <a:cs typeface="Constantia"/>
                        </a:rPr>
                        <a:t>Australia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</a:tr>
              <a:tr h="560832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b="1" spc="-1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Folic</a:t>
                      </a:r>
                      <a:r>
                        <a:rPr sz="1600" b="1" spc="-15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Acid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1.3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15" dirty="0">
                          <a:latin typeface="Constantia"/>
                          <a:cs typeface="Constantia"/>
                        </a:rPr>
                        <a:t>Folic</a:t>
                      </a:r>
                      <a:r>
                        <a:rPr sz="1600" spc="-15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0" dirty="0">
                          <a:latin typeface="Constantia"/>
                          <a:cs typeface="Constantia"/>
                        </a:rPr>
                        <a:t>Acid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WHO FF</a:t>
                      </a:r>
                      <a:r>
                        <a:rPr sz="1600" spc="-6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5" dirty="0">
                          <a:latin typeface="Constantia"/>
                          <a:cs typeface="Constantia"/>
                        </a:rPr>
                        <a:t>Guidelines</a:t>
                      </a:r>
                      <a:endParaRPr sz="16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@ 150-300</a:t>
                      </a:r>
                      <a:r>
                        <a:rPr sz="1600" spc="-135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0" dirty="0">
                          <a:latin typeface="Constantia"/>
                          <a:cs typeface="Constantia"/>
                        </a:rPr>
                        <a:t>g/dy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</a:tr>
              <a:tr h="560857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Vitamin</a:t>
                      </a:r>
                      <a:r>
                        <a:rPr sz="1600" b="1" spc="-10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B</a:t>
                      </a:r>
                      <a:r>
                        <a:rPr sz="1575" b="1" spc="7" baseline="-21164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12</a:t>
                      </a:r>
                      <a:endParaRPr sz="1575" baseline="-21164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.01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Vitamin B12</a:t>
                      </a:r>
                      <a:r>
                        <a:rPr sz="1600" spc="-8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5" dirty="0">
                          <a:latin typeface="Constantia"/>
                          <a:cs typeface="Constantia"/>
                        </a:rPr>
                        <a:t>0.1%</a:t>
                      </a:r>
                      <a:endParaRPr sz="16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600" spc="-25" dirty="0">
                          <a:latin typeface="Constantia"/>
                          <a:cs typeface="Constantia"/>
                        </a:rPr>
                        <a:t>WS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WHO FF</a:t>
                      </a:r>
                      <a:r>
                        <a:rPr sz="1600" spc="-6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5" dirty="0">
                          <a:latin typeface="Constantia"/>
                          <a:cs typeface="Constantia"/>
                        </a:rPr>
                        <a:t>Guidelines</a:t>
                      </a:r>
                      <a:endParaRPr sz="16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@ 150-300</a:t>
                      </a:r>
                      <a:r>
                        <a:rPr sz="1600" spc="-12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600" spc="-15" dirty="0">
                          <a:latin typeface="Constantia"/>
                          <a:cs typeface="Constantia"/>
                        </a:rPr>
                        <a:t>g/dy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7"/>
                    </a:solidFill>
                  </a:tcPr>
                </a:tc>
              </a:tr>
              <a:tr h="490728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Niacin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4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spc="-10" dirty="0">
                          <a:latin typeface="Constantia"/>
                          <a:cs typeface="Constantia"/>
                        </a:rPr>
                        <a:t>53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600" spc="-5" dirty="0">
                          <a:latin typeface="Constantia"/>
                          <a:cs typeface="Constantia"/>
                        </a:rPr>
                        <a:t>Niacinamide</a:t>
                      </a:r>
                      <a:endParaRPr sz="16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400" dirty="0">
                          <a:latin typeface="Constantia"/>
                          <a:cs typeface="Constantia"/>
                        </a:rPr>
                        <a:t>US, </a:t>
                      </a:r>
                      <a:r>
                        <a:rPr sz="1400" spc="-5" dirty="0">
                          <a:latin typeface="Constantia"/>
                          <a:cs typeface="Constantia"/>
                        </a:rPr>
                        <a:t>Canada, Columbia, </a:t>
                      </a:r>
                      <a:r>
                        <a:rPr sz="1400" dirty="0">
                          <a:latin typeface="Constantia"/>
                          <a:cs typeface="Constantia"/>
                        </a:rPr>
                        <a:t>South</a:t>
                      </a:r>
                      <a:r>
                        <a:rPr sz="1400" spc="-65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400" spc="-5" dirty="0">
                          <a:latin typeface="Constantia"/>
                          <a:cs typeface="Constantia"/>
                        </a:rPr>
                        <a:t>Africa,</a:t>
                      </a:r>
                      <a:endParaRPr sz="1400">
                        <a:latin typeface="Constantia"/>
                        <a:cs typeface="Constant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spc="-5" dirty="0">
                          <a:latin typeface="Constantia"/>
                          <a:cs typeface="Constantia"/>
                        </a:rPr>
                        <a:t>Bahrain, </a:t>
                      </a:r>
                      <a:r>
                        <a:rPr sz="1400" dirty="0">
                          <a:latin typeface="Constantia"/>
                          <a:cs typeface="Constantia"/>
                        </a:rPr>
                        <a:t>Saudi</a:t>
                      </a:r>
                      <a:r>
                        <a:rPr sz="1400" spc="-90" dirty="0"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400" spc="-5" dirty="0">
                          <a:latin typeface="Constantia"/>
                          <a:cs typeface="Constantia"/>
                        </a:rPr>
                        <a:t>Arabia</a:t>
                      </a:r>
                      <a:endParaRPr sz="14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9EE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474370" y="1704594"/>
            <a:ext cx="4003040" cy="426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latin typeface="Constantia"/>
                <a:cs typeface="Constantia"/>
              </a:rPr>
              <a:t>Profil fortifikasi</a:t>
            </a:r>
            <a:r>
              <a:rPr sz="2800" b="1" spc="25" dirty="0">
                <a:latin typeface="Constantia"/>
                <a:cs typeface="Constantia"/>
              </a:rPr>
              <a:t> </a:t>
            </a:r>
            <a:r>
              <a:rPr sz="2800" b="1" spc="-10" dirty="0">
                <a:latin typeface="Constantia"/>
                <a:cs typeface="Constantia"/>
              </a:rPr>
              <a:t>Raskin</a:t>
            </a:r>
            <a:endParaRPr sz="2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46"/>
            <a:ext cx="9143999" cy="10274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00007" y="0"/>
            <a:ext cx="4743992" cy="6000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088505" cy="10205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-749" y="52451"/>
            <a:ext cx="9145638" cy="9017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5155" y="1530096"/>
            <a:ext cx="4759452" cy="496062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288" y="1505711"/>
            <a:ext cx="4814316" cy="507187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9862" y="1556791"/>
            <a:ext cx="4630674" cy="483209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9862" y="1556791"/>
            <a:ext cx="4631055" cy="4832350"/>
          </a:xfrm>
          <a:custGeom>
            <a:avLst/>
            <a:gdLst/>
            <a:ahLst/>
            <a:cxnLst/>
            <a:rect l="l" t="t" r="r" b="b"/>
            <a:pathLst>
              <a:path w="4631055" h="4832350">
                <a:moveTo>
                  <a:pt x="0" y="4832096"/>
                </a:moveTo>
                <a:lnTo>
                  <a:pt x="4630674" y="4832096"/>
                </a:lnTo>
                <a:lnTo>
                  <a:pt x="4630674" y="0"/>
                </a:lnTo>
                <a:lnTo>
                  <a:pt x="0" y="0"/>
                </a:lnTo>
                <a:lnTo>
                  <a:pt x="0" y="4832096"/>
                </a:lnTo>
                <a:close/>
              </a:path>
            </a:pathLst>
          </a:custGeom>
          <a:ln w="9525">
            <a:solidFill>
              <a:srgbClr val="2E5F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48513" y="1586738"/>
            <a:ext cx="4280535" cy="4353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85"/>
              </a:lnSpc>
            </a:pPr>
            <a:r>
              <a:rPr sz="2000" b="1" spc="-5" dirty="0">
                <a:latin typeface="Constantia"/>
                <a:cs typeface="Constantia"/>
              </a:rPr>
              <a:t>Kegiatan yang </a:t>
            </a:r>
            <a:r>
              <a:rPr sz="2000" b="1" dirty="0">
                <a:latin typeface="Constantia"/>
                <a:cs typeface="Constantia"/>
              </a:rPr>
              <a:t>sudah</a:t>
            </a:r>
            <a:r>
              <a:rPr sz="2000" b="1" spc="-300" dirty="0">
                <a:latin typeface="Constantia"/>
                <a:cs typeface="Constantia"/>
              </a:rPr>
              <a:t> </a:t>
            </a:r>
            <a:r>
              <a:rPr sz="2000" b="1" spc="-5" dirty="0">
                <a:latin typeface="Constantia"/>
                <a:cs typeface="Constantia"/>
              </a:rPr>
              <a:t>dilaksanakan:</a:t>
            </a:r>
            <a:endParaRPr sz="2000">
              <a:latin typeface="Constantia"/>
              <a:cs typeface="Constantia"/>
            </a:endParaRPr>
          </a:p>
          <a:p>
            <a:pPr marL="355600" marR="74295" indent="-342900">
              <a:lnSpc>
                <a:spcPts val="2880"/>
              </a:lnSpc>
              <a:spcBef>
                <a:spcPts val="8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onstantia"/>
                <a:cs typeface="Constantia"/>
              </a:rPr>
              <a:t>Perumusan </a:t>
            </a:r>
            <a:r>
              <a:rPr sz="2400" spc="-5" dirty="0">
                <a:latin typeface="Constantia"/>
                <a:cs typeface="Constantia"/>
              </a:rPr>
              <a:t>model</a:t>
            </a:r>
            <a:r>
              <a:rPr sz="2400" spc="-95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/teknologi  </a:t>
            </a:r>
            <a:r>
              <a:rPr sz="2400" dirty="0">
                <a:latin typeface="Constantia"/>
                <a:cs typeface="Constantia"/>
              </a:rPr>
              <a:t>fortifikasi</a:t>
            </a:r>
            <a:endParaRPr sz="2400">
              <a:latin typeface="Constantia"/>
              <a:cs typeface="Constantia"/>
            </a:endParaRPr>
          </a:p>
          <a:p>
            <a:pPr marL="355600" indent="-342900">
              <a:lnSpc>
                <a:spcPts val="2785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onstantia"/>
                <a:cs typeface="Constantia"/>
              </a:rPr>
              <a:t>Pengadaan </a:t>
            </a:r>
            <a:r>
              <a:rPr sz="2400" spc="-5" dirty="0">
                <a:latin typeface="Constantia"/>
                <a:cs typeface="Constantia"/>
              </a:rPr>
              <a:t>bahan</a:t>
            </a:r>
            <a:r>
              <a:rPr sz="2400" spc="-195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dan</a:t>
            </a:r>
            <a:endParaRPr sz="2400">
              <a:latin typeface="Constantia"/>
              <a:cs typeface="Constantia"/>
            </a:endParaRPr>
          </a:p>
          <a:p>
            <a:pPr marL="355600">
              <a:lnSpc>
                <a:spcPct val="100000"/>
              </a:lnSpc>
            </a:pPr>
            <a:r>
              <a:rPr sz="2400" spc="-5" dirty="0">
                <a:latin typeface="Constantia"/>
                <a:cs typeface="Constantia"/>
              </a:rPr>
              <a:t>peralatan (premix dan</a:t>
            </a:r>
            <a:r>
              <a:rPr sz="2400" spc="-275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feeder)</a:t>
            </a:r>
            <a:endParaRPr sz="2400">
              <a:latin typeface="Constantia"/>
              <a:cs typeface="Constantia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onstantia"/>
                <a:cs typeface="Constantia"/>
              </a:rPr>
              <a:t>Pengembangan</a:t>
            </a:r>
            <a:r>
              <a:rPr sz="2400" spc="-13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SOP</a:t>
            </a:r>
            <a:endParaRPr sz="2400">
              <a:latin typeface="Constantia"/>
              <a:cs typeface="Constantia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atin typeface="Constantia"/>
                <a:cs typeface="Constantia"/>
              </a:rPr>
              <a:t>pelatihan</a:t>
            </a:r>
            <a:r>
              <a:rPr sz="2400" spc="-18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tenaga</a:t>
            </a:r>
            <a:endParaRPr sz="2400">
              <a:latin typeface="Constantia"/>
              <a:cs typeface="Constantia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  <a:tab pos="1600835" algn="l"/>
              </a:tabLst>
            </a:pPr>
            <a:r>
              <a:rPr sz="2400" dirty="0">
                <a:latin typeface="Constantia"/>
                <a:cs typeface="Constantia"/>
              </a:rPr>
              <a:t>Instalasi	</a:t>
            </a:r>
            <a:r>
              <a:rPr sz="2400" spc="-5" dirty="0">
                <a:latin typeface="Constantia"/>
                <a:cs typeface="Constantia"/>
              </a:rPr>
              <a:t>gudang</a:t>
            </a:r>
            <a:r>
              <a:rPr sz="2400" spc="-10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premix</a:t>
            </a:r>
            <a:endParaRPr sz="2400">
              <a:latin typeface="Constantia"/>
              <a:cs typeface="Constantia"/>
            </a:endParaRPr>
          </a:p>
          <a:p>
            <a:pPr marL="355600" marR="518159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onstantia"/>
                <a:cs typeface="Constantia"/>
              </a:rPr>
              <a:t>Pelaksanaan advokasi</a:t>
            </a:r>
            <a:r>
              <a:rPr sz="2400" spc="-21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dan  </a:t>
            </a:r>
            <a:r>
              <a:rPr sz="2400" dirty="0">
                <a:latin typeface="Constantia"/>
                <a:cs typeface="Constantia"/>
              </a:rPr>
              <a:t>sosialisasi</a:t>
            </a:r>
            <a:endParaRPr sz="2400">
              <a:latin typeface="Constantia"/>
              <a:cs typeface="Constantia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onstantia"/>
                <a:cs typeface="Constantia"/>
              </a:rPr>
              <a:t>Persiapan </a:t>
            </a:r>
            <a:r>
              <a:rPr sz="2400" spc="-5" dirty="0">
                <a:latin typeface="Constantia"/>
                <a:cs typeface="Constantia"/>
              </a:rPr>
              <a:t>Studi</a:t>
            </a:r>
            <a:r>
              <a:rPr sz="2400" spc="-155" dirty="0">
                <a:latin typeface="Constantia"/>
                <a:cs typeface="Constantia"/>
              </a:rPr>
              <a:t> </a:t>
            </a:r>
            <a:r>
              <a:rPr sz="2400" spc="5" dirty="0">
                <a:latin typeface="Constantia"/>
                <a:cs typeface="Constantia"/>
              </a:rPr>
              <a:t>efikasi</a:t>
            </a:r>
            <a:endParaRPr sz="2400">
              <a:latin typeface="Constantia"/>
              <a:cs typeface="Constantia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onstantia"/>
                <a:cs typeface="Constantia"/>
              </a:rPr>
              <a:t>Persiapan </a:t>
            </a:r>
            <a:r>
              <a:rPr sz="2400" spc="-5" dirty="0">
                <a:latin typeface="Constantia"/>
                <a:cs typeface="Constantia"/>
              </a:rPr>
              <a:t>studi</a:t>
            </a:r>
            <a:r>
              <a:rPr sz="2400" spc="-215" dirty="0">
                <a:latin typeface="Constantia"/>
                <a:cs typeface="Constantia"/>
              </a:rPr>
              <a:t> </a:t>
            </a:r>
            <a:r>
              <a:rPr sz="2400" spc="5" dirty="0">
                <a:latin typeface="Constantia"/>
                <a:cs typeface="Constantia"/>
              </a:rPr>
              <a:t>efektifitas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94247" y="1530096"/>
            <a:ext cx="3261359" cy="317601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07379" y="1490472"/>
            <a:ext cx="3390900" cy="327202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57875" y="1556766"/>
            <a:ext cx="3133725" cy="304698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857875" y="1556766"/>
            <a:ext cx="3133725" cy="3047365"/>
          </a:xfrm>
          <a:prstGeom prst="rect">
            <a:avLst/>
          </a:prstGeom>
          <a:ln w="9524">
            <a:solidFill>
              <a:srgbClr val="00A7A2"/>
            </a:solidFill>
          </a:ln>
        </p:spPr>
        <p:txBody>
          <a:bodyPr vert="horz" wrap="square" lIns="0" tIns="21590" rIns="0" bIns="0" rtlCol="0">
            <a:spAutoFit/>
          </a:bodyPr>
          <a:lstStyle/>
          <a:p>
            <a:pPr marL="87630" marR="243840">
              <a:lnSpc>
                <a:spcPct val="100000"/>
              </a:lnSpc>
              <a:spcBef>
                <a:spcPts val="170"/>
              </a:spcBef>
            </a:pPr>
            <a:r>
              <a:rPr sz="2400" b="1" spc="-10" dirty="0">
                <a:latin typeface="Constantia"/>
                <a:cs typeface="Constantia"/>
              </a:rPr>
              <a:t>Kegiatan yang</a:t>
            </a:r>
            <a:r>
              <a:rPr sz="2400" b="1" spc="-190" dirty="0">
                <a:latin typeface="Constantia"/>
                <a:cs typeface="Constantia"/>
              </a:rPr>
              <a:t> </a:t>
            </a:r>
            <a:r>
              <a:rPr sz="2400" b="1" dirty="0">
                <a:latin typeface="Constantia"/>
                <a:cs typeface="Constantia"/>
              </a:rPr>
              <a:t>sdng  bejalan</a:t>
            </a:r>
            <a:endParaRPr sz="2400">
              <a:latin typeface="Constantia"/>
              <a:cs typeface="Constantia"/>
            </a:endParaRPr>
          </a:p>
          <a:p>
            <a:pPr marL="374015" marR="129539" indent="-28638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374015" algn="l"/>
                <a:tab pos="374650" algn="l"/>
              </a:tabLst>
            </a:pPr>
            <a:r>
              <a:rPr sz="1800" spc="-5" dirty="0">
                <a:latin typeface="Constantia"/>
                <a:cs typeface="Constantia"/>
              </a:rPr>
              <a:t>Produksi </a:t>
            </a:r>
            <a:r>
              <a:rPr sz="1800" dirty="0">
                <a:latin typeface="Constantia"/>
                <a:cs typeface="Constantia"/>
              </a:rPr>
              <a:t>5000 </a:t>
            </a:r>
            <a:r>
              <a:rPr sz="1800" spc="-10" dirty="0">
                <a:latin typeface="Constantia"/>
                <a:cs typeface="Constantia"/>
              </a:rPr>
              <a:t>ton </a:t>
            </a:r>
            <a:r>
              <a:rPr sz="1800" dirty="0">
                <a:latin typeface="Constantia"/>
                <a:cs typeface="Constantia"/>
              </a:rPr>
              <a:t>:  </a:t>
            </a:r>
            <a:r>
              <a:rPr sz="1800" spc="-15" dirty="0">
                <a:latin typeface="Constantia"/>
                <a:cs typeface="Constantia"/>
              </a:rPr>
              <a:t>(Peluncuran </a:t>
            </a:r>
            <a:r>
              <a:rPr sz="1800" dirty="0">
                <a:latin typeface="Constantia"/>
                <a:cs typeface="Constantia"/>
              </a:rPr>
              <a:t>tg 14 </a:t>
            </a:r>
            <a:r>
              <a:rPr sz="1800" spc="-5" dirty="0">
                <a:latin typeface="Constantia"/>
                <a:cs typeface="Constantia"/>
              </a:rPr>
              <a:t>Agustus  </a:t>
            </a:r>
            <a:r>
              <a:rPr sz="1800" dirty="0">
                <a:latin typeface="Constantia"/>
                <a:cs typeface="Constantia"/>
              </a:rPr>
              <a:t>2014)</a:t>
            </a:r>
            <a:endParaRPr sz="1800">
              <a:latin typeface="Constantia"/>
              <a:cs typeface="Constantia"/>
            </a:endParaRPr>
          </a:p>
          <a:p>
            <a:pPr marL="374015" marR="704850" indent="-286385" algn="just">
              <a:lnSpc>
                <a:spcPct val="100000"/>
              </a:lnSpc>
              <a:buFont typeface="Arial"/>
              <a:buChar char="•"/>
              <a:tabLst>
                <a:tab pos="374650" algn="l"/>
              </a:tabLst>
            </a:pPr>
            <a:r>
              <a:rPr sz="1800" spc="-5" dirty="0">
                <a:latin typeface="Constantia"/>
                <a:cs typeface="Constantia"/>
              </a:rPr>
              <a:t>Distribusi </a:t>
            </a:r>
            <a:r>
              <a:rPr sz="1800" spc="-20" dirty="0">
                <a:latin typeface="Constantia"/>
                <a:cs typeface="Constantia"/>
              </a:rPr>
              <a:t>ke </a:t>
            </a:r>
            <a:r>
              <a:rPr sz="1800" dirty="0">
                <a:latin typeface="Constantia"/>
                <a:cs typeface="Constantia"/>
              </a:rPr>
              <a:t>50</a:t>
            </a:r>
            <a:r>
              <a:rPr sz="1800" spc="-145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desa  (mulai Agustus </a:t>
            </a:r>
            <a:r>
              <a:rPr sz="1800" dirty="0">
                <a:latin typeface="Constantia"/>
                <a:cs typeface="Constantia"/>
              </a:rPr>
              <a:t>2014  selama 8</a:t>
            </a:r>
            <a:r>
              <a:rPr sz="1800" spc="-155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bulan)</a:t>
            </a:r>
            <a:endParaRPr sz="1800">
              <a:latin typeface="Constantia"/>
              <a:cs typeface="Constantia"/>
            </a:endParaRPr>
          </a:p>
          <a:p>
            <a:pPr marL="374015" indent="-286385">
              <a:lnSpc>
                <a:spcPct val="100000"/>
              </a:lnSpc>
              <a:buFont typeface="Arial"/>
              <a:buChar char="•"/>
              <a:tabLst>
                <a:tab pos="374015" algn="l"/>
                <a:tab pos="374650" algn="l"/>
              </a:tabLst>
            </a:pPr>
            <a:r>
              <a:rPr sz="1800" spc="-5" dirty="0">
                <a:latin typeface="Constantia"/>
                <a:cs typeface="Constantia"/>
              </a:rPr>
              <a:t>Studi</a:t>
            </a:r>
            <a:r>
              <a:rPr sz="1800" spc="-85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efikasi</a:t>
            </a:r>
            <a:endParaRPr sz="1800">
              <a:latin typeface="Constantia"/>
              <a:cs typeface="Constantia"/>
            </a:endParaRPr>
          </a:p>
          <a:p>
            <a:pPr marL="374015" indent="-286385">
              <a:lnSpc>
                <a:spcPct val="100000"/>
              </a:lnSpc>
              <a:buFont typeface="Arial"/>
              <a:buChar char="•"/>
              <a:tabLst>
                <a:tab pos="374015" algn="l"/>
                <a:tab pos="374650" algn="l"/>
              </a:tabLst>
            </a:pPr>
            <a:r>
              <a:rPr sz="1800" spc="-5" dirty="0">
                <a:latin typeface="Constantia"/>
                <a:cs typeface="Constantia"/>
              </a:rPr>
              <a:t>Studi</a:t>
            </a:r>
            <a:r>
              <a:rPr sz="1800" spc="-12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efektifitas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846064" y="5699758"/>
            <a:ext cx="3057143" cy="114452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59196" y="5658610"/>
            <a:ext cx="2822448" cy="119938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10326" y="5725367"/>
            <a:ext cx="2928874" cy="101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910326" y="5725367"/>
            <a:ext cx="2929255" cy="1016000"/>
          </a:xfrm>
          <a:prstGeom prst="rect">
            <a:avLst/>
          </a:prstGeom>
          <a:ln w="9525">
            <a:solidFill>
              <a:srgbClr val="1F85BB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87630">
              <a:lnSpc>
                <a:spcPct val="100000"/>
              </a:lnSpc>
              <a:spcBef>
                <a:spcPts val="270"/>
              </a:spcBef>
            </a:pPr>
            <a:r>
              <a:rPr sz="2400" b="1" spc="-5" dirty="0">
                <a:latin typeface="Cambria"/>
                <a:cs typeface="Cambria"/>
              </a:rPr>
              <a:t>OUTPUT</a:t>
            </a:r>
            <a:endParaRPr sz="2400">
              <a:latin typeface="Cambria"/>
              <a:cs typeface="Cambria"/>
            </a:endParaRPr>
          </a:p>
          <a:p>
            <a:pPr marL="87630" marR="489584">
              <a:lnSpc>
                <a:spcPct val="100000"/>
              </a:lnSpc>
              <a:spcBef>
                <a:spcPts val="10"/>
              </a:spcBef>
            </a:pPr>
            <a:r>
              <a:rPr sz="1800" spc="-10" dirty="0">
                <a:latin typeface="Cambria"/>
                <a:cs typeface="Cambria"/>
              </a:rPr>
              <a:t>Rekomendasi Kebijakan  </a:t>
            </a:r>
            <a:r>
              <a:rPr sz="1800" spc="-5" dirty="0">
                <a:latin typeface="Cambria"/>
                <a:cs typeface="Cambria"/>
              </a:rPr>
              <a:t>untuk </a:t>
            </a:r>
            <a:r>
              <a:rPr sz="1800" i="1" spc="-5" dirty="0">
                <a:latin typeface="Cambria"/>
                <a:cs typeface="Cambria"/>
              </a:rPr>
              <a:t>Scaling</a:t>
            </a:r>
            <a:r>
              <a:rPr sz="1800" i="1" spc="-80" dirty="0">
                <a:latin typeface="Cambria"/>
                <a:cs typeface="Cambria"/>
              </a:rPr>
              <a:t> </a:t>
            </a:r>
            <a:r>
              <a:rPr sz="1800" i="1" spc="-5" dirty="0">
                <a:latin typeface="Cambria"/>
                <a:cs typeface="Cambria"/>
              </a:rPr>
              <a:t>up</a:t>
            </a:r>
            <a:endParaRPr sz="1800">
              <a:latin typeface="Cambria"/>
              <a:cs typeface="Cambri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800600" y="2357501"/>
            <a:ext cx="1057275" cy="1143000"/>
          </a:xfrm>
          <a:custGeom>
            <a:avLst/>
            <a:gdLst/>
            <a:ahLst/>
            <a:cxnLst/>
            <a:rect l="l" t="t" r="r" b="b"/>
            <a:pathLst>
              <a:path w="1057275" h="1143000">
                <a:moveTo>
                  <a:pt x="528701" y="0"/>
                </a:moveTo>
                <a:lnTo>
                  <a:pt x="528701" y="285750"/>
                </a:lnTo>
                <a:lnTo>
                  <a:pt x="0" y="285750"/>
                </a:lnTo>
                <a:lnTo>
                  <a:pt x="0" y="857250"/>
                </a:lnTo>
                <a:lnTo>
                  <a:pt x="528701" y="857250"/>
                </a:lnTo>
                <a:lnTo>
                  <a:pt x="528701" y="1143000"/>
                </a:lnTo>
                <a:lnTo>
                  <a:pt x="1057275" y="571500"/>
                </a:lnTo>
                <a:lnTo>
                  <a:pt x="52870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800600" y="2357501"/>
            <a:ext cx="1057275" cy="1143000"/>
          </a:xfrm>
          <a:custGeom>
            <a:avLst/>
            <a:gdLst/>
            <a:ahLst/>
            <a:cxnLst/>
            <a:rect l="l" t="t" r="r" b="b"/>
            <a:pathLst>
              <a:path w="1057275" h="1143000">
                <a:moveTo>
                  <a:pt x="0" y="285750"/>
                </a:moveTo>
                <a:lnTo>
                  <a:pt x="528701" y="285750"/>
                </a:lnTo>
                <a:lnTo>
                  <a:pt x="528701" y="0"/>
                </a:lnTo>
                <a:lnTo>
                  <a:pt x="1057275" y="571500"/>
                </a:lnTo>
                <a:lnTo>
                  <a:pt x="528701" y="1143000"/>
                </a:lnTo>
                <a:lnTo>
                  <a:pt x="528701" y="857250"/>
                </a:lnTo>
                <a:lnTo>
                  <a:pt x="0" y="857250"/>
                </a:lnTo>
                <a:lnTo>
                  <a:pt x="0" y="28575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786626" y="4733163"/>
            <a:ext cx="1143000" cy="1000125"/>
          </a:xfrm>
          <a:custGeom>
            <a:avLst/>
            <a:gdLst/>
            <a:ahLst/>
            <a:cxnLst/>
            <a:rect l="l" t="t" r="r" b="b"/>
            <a:pathLst>
              <a:path w="1143000" h="1000125">
                <a:moveTo>
                  <a:pt x="1143000" y="499999"/>
                </a:moveTo>
                <a:lnTo>
                  <a:pt x="0" y="499999"/>
                </a:lnTo>
                <a:lnTo>
                  <a:pt x="571500" y="1000086"/>
                </a:lnTo>
                <a:lnTo>
                  <a:pt x="1143000" y="499999"/>
                </a:lnTo>
                <a:close/>
              </a:path>
              <a:path w="1143000" h="1000125">
                <a:moveTo>
                  <a:pt x="857250" y="0"/>
                </a:moveTo>
                <a:lnTo>
                  <a:pt x="285750" y="0"/>
                </a:lnTo>
                <a:lnTo>
                  <a:pt x="285750" y="499999"/>
                </a:lnTo>
                <a:lnTo>
                  <a:pt x="857250" y="499999"/>
                </a:lnTo>
                <a:lnTo>
                  <a:pt x="85725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86626" y="4733163"/>
            <a:ext cx="1143000" cy="1000125"/>
          </a:xfrm>
          <a:custGeom>
            <a:avLst/>
            <a:gdLst/>
            <a:ahLst/>
            <a:cxnLst/>
            <a:rect l="l" t="t" r="r" b="b"/>
            <a:pathLst>
              <a:path w="1143000" h="1000125">
                <a:moveTo>
                  <a:pt x="857250" y="0"/>
                </a:moveTo>
                <a:lnTo>
                  <a:pt x="857250" y="499999"/>
                </a:lnTo>
                <a:lnTo>
                  <a:pt x="1143000" y="499999"/>
                </a:lnTo>
                <a:lnTo>
                  <a:pt x="571500" y="1000086"/>
                </a:lnTo>
                <a:lnTo>
                  <a:pt x="0" y="499999"/>
                </a:lnTo>
                <a:lnTo>
                  <a:pt x="285750" y="499999"/>
                </a:lnTo>
                <a:lnTo>
                  <a:pt x="285750" y="0"/>
                </a:lnTo>
                <a:lnTo>
                  <a:pt x="857250" y="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6751" rIns="0" bIns="0" rtlCol="0">
            <a:spAutoFit/>
          </a:bodyPr>
          <a:lstStyle/>
          <a:p>
            <a:pPr marL="1656714">
              <a:lnSpc>
                <a:spcPct val="100000"/>
              </a:lnSpc>
            </a:pPr>
            <a:r>
              <a:rPr sz="4000" spc="-140" dirty="0">
                <a:latin typeface="Cambria"/>
                <a:cs typeface="Cambria"/>
              </a:rPr>
              <a:t>STATUS </a:t>
            </a:r>
            <a:r>
              <a:rPr sz="4000" spc="-110" dirty="0">
                <a:latin typeface="Cambria"/>
                <a:cs typeface="Cambria"/>
              </a:rPr>
              <a:t>KEGIATAN</a:t>
            </a:r>
            <a:r>
              <a:rPr sz="4000" spc="130" dirty="0">
                <a:latin typeface="Cambria"/>
                <a:cs typeface="Cambria"/>
              </a:rPr>
              <a:t> </a:t>
            </a:r>
            <a:r>
              <a:rPr sz="4000" spc="-40" dirty="0">
                <a:latin typeface="Cambria"/>
                <a:cs typeface="Cambria"/>
              </a:rPr>
              <a:t>PILOT</a:t>
            </a:r>
            <a:endParaRPr sz="40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0225" y="2763011"/>
            <a:ext cx="200342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solidFill>
                  <a:srgbClr val="1F487C"/>
                </a:solidFill>
                <a:latin typeface="Arial"/>
                <a:cs typeface="Arial"/>
              </a:rPr>
              <a:t>Sub-Regional  </a:t>
            </a:r>
            <a:r>
              <a:rPr sz="1200" dirty="0">
                <a:solidFill>
                  <a:srgbClr val="1F487C"/>
                </a:solidFill>
                <a:latin typeface="Arial"/>
                <a:cs typeface="Arial"/>
              </a:rPr>
              <a:t>BULOG</a:t>
            </a:r>
            <a:r>
              <a:rPr sz="1200" spc="-9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487C"/>
                </a:solidFill>
                <a:latin typeface="Arial"/>
                <a:cs typeface="Arial"/>
              </a:rPr>
              <a:t>Office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495800" y="5464175"/>
            <a:ext cx="609600" cy="250825"/>
          </a:xfrm>
          <a:custGeom>
            <a:avLst/>
            <a:gdLst/>
            <a:ahLst/>
            <a:cxnLst/>
            <a:rect l="l" t="t" r="r" b="b"/>
            <a:pathLst>
              <a:path w="609600" h="250825">
                <a:moveTo>
                  <a:pt x="484250" y="0"/>
                </a:moveTo>
                <a:lnTo>
                  <a:pt x="484250" y="62737"/>
                </a:lnTo>
                <a:lnTo>
                  <a:pt x="0" y="62737"/>
                </a:lnTo>
                <a:lnTo>
                  <a:pt x="0" y="188125"/>
                </a:lnTo>
                <a:lnTo>
                  <a:pt x="484250" y="188125"/>
                </a:lnTo>
                <a:lnTo>
                  <a:pt x="484250" y="250825"/>
                </a:lnTo>
                <a:lnTo>
                  <a:pt x="609600" y="125412"/>
                </a:lnTo>
                <a:lnTo>
                  <a:pt x="48425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95800" y="5464175"/>
            <a:ext cx="609600" cy="250825"/>
          </a:xfrm>
          <a:custGeom>
            <a:avLst/>
            <a:gdLst/>
            <a:ahLst/>
            <a:cxnLst/>
            <a:rect l="l" t="t" r="r" b="b"/>
            <a:pathLst>
              <a:path w="609600" h="250825">
                <a:moveTo>
                  <a:pt x="0" y="62737"/>
                </a:moveTo>
                <a:lnTo>
                  <a:pt x="484250" y="62737"/>
                </a:lnTo>
                <a:lnTo>
                  <a:pt x="484250" y="0"/>
                </a:lnTo>
                <a:lnTo>
                  <a:pt x="609600" y="125412"/>
                </a:lnTo>
                <a:lnTo>
                  <a:pt x="484250" y="250825"/>
                </a:lnTo>
                <a:lnTo>
                  <a:pt x="484250" y="188125"/>
                </a:lnTo>
                <a:lnTo>
                  <a:pt x="0" y="188125"/>
                </a:lnTo>
                <a:lnTo>
                  <a:pt x="0" y="62737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934200" y="5387975"/>
            <a:ext cx="609600" cy="250825"/>
          </a:xfrm>
          <a:custGeom>
            <a:avLst/>
            <a:gdLst/>
            <a:ahLst/>
            <a:cxnLst/>
            <a:rect l="l" t="t" r="r" b="b"/>
            <a:pathLst>
              <a:path w="609600" h="250825">
                <a:moveTo>
                  <a:pt x="484250" y="0"/>
                </a:moveTo>
                <a:lnTo>
                  <a:pt x="484250" y="62737"/>
                </a:lnTo>
                <a:lnTo>
                  <a:pt x="0" y="62737"/>
                </a:lnTo>
                <a:lnTo>
                  <a:pt x="0" y="188087"/>
                </a:lnTo>
                <a:lnTo>
                  <a:pt x="484250" y="188087"/>
                </a:lnTo>
                <a:lnTo>
                  <a:pt x="484250" y="250825"/>
                </a:lnTo>
                <a:lnTo>
                  <a:pt x="609600" y="125475"/>
                </a:lnTo>
                <a:lnTo>
                  <a:pt x="48425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934200" y="5387975"/>
            <a:ext cx="609600" cy="250825"/>
          </a:xfrm>
          <a:custGeom>
            <a:avLst/>
            <a:gdLst/>
            <a:ahLst/>
            <a:cxnLst/>
            <a:rect l="l" t="t" r="r" b="b"/>
            <a:pathLst>
              <a:path w="609600" h="250825">
                <a:moveTo>
                  <a:pt x="0" y="62737"/>
                </a:moveTo>
                <a:lnTo>
                  <a:pt x="484250" y="62737"/>
                </a:lnTo>
                <a:lnTo>
                  <a:pt x="484250" y="0"/>
                </a:lnTo>
                <a:lnTo>
                  <a:pt x="609600" y="125475"/>
                </a:lnTo>
                <a:lnTo>
                  <a:pt x="484250" y="250825"/>
                </a:lnTo>
                <a:lnTo>
                  <a:pt x="484250" y="188087"/>
                </a:lnTo>
                <a:lnTo>
                  <a:pt x="0" y="188087"/>
                </a:lnTo>
                <a:lnTo>
                  <a:pt x="0" y="62737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88950">
              <a:lnSpc>
                <a:spcPct val="100000"/>
              </a:lnSpc>
            </a:pPr>
            <a:r>
              <a:rPr spc="-5" dirty="0"/>
              <a:t>Mekanisme </a:t>
            </a:r>
            <a:r>
              <a:rPr dirty="0"/>
              <a:t>Ditribusi </a:t>
            </a:r>
            <a:r>
              <a:rPr spc="-5" dirty="0"/>
              <a:t>Raskin Fortifikasi (beras</a:t>
            </a:r>
            <a:r>
              <a:rPr spc="50" dirty="0"/>
              <a:t> </a:t>
            </a:r>
            <a:r>
              <a:rPr dirty="0"/>
              <a:t>forti)</a:t>
            </a:r>
          </a:p>
        </p:txBody>
      </p:sp>
      <p:sp>
        <p:nvSpPr>
          <p:cNvPr id="8" name="object 8"/>
          <p:cNvSpPr/>
          <p:nvPr/>
        </p:nvSpPr>
        <p:spPr>
          <a:xfrm>
            <a:off x="3852926" y="2514600"/>
            <a:ext cx="1695450" cy="701675"/>
          </a:xfrm>
          <a:custGeom>
            <a:avLst/>
            <a:gdLst/>
            <a:ahLst/>
            <a:cxnLst/>
            <a:rect l="l" t="t" r="r" b="b"/>
            <a:pathLst>
              <a:path w="1695450" h="701675">
                <a:moveTo>
                  <a:pt x="0" y="350774"/>
                </a:moveTo>
                <a:lnTo>
                  <a:pt x="10074" y="296537"/>
                </a:lnTo>
                <a:lnTo>
                  <a:pt x="39294" y="244916"/>
                </a:lnTo>
                <a:lnTo>
                  <a:pt x="86152" y="196535"/>
                </a:lnTo>
                <a:lnTo>
                  <a:pt x="149142" y="152018"/>
                </a:lnTo>
                <a:lnTo>
                  <a:pt x="186215" y="131404"/>
                </a:lnTo>
                <a:lnTo>
                  <a:pt x="226756" y="111991"/>
                </a:lnTo>
                <a:lnTo>
                  <a:pt x="270577" y="93856"/>
                </a:lnTo>
                <a:lnTo>
                  <a:pt x="317489" y="77077"/>
                </a:lnTo>
                <a:lnTo>
                  <a:pt x="367304" y="61733"/>
                </a:lnTo>
                <a:lnTo>
                  <a:pt x="419833" y="47902"/>
                </a:lnTo>
                <a:lnTo>
                  <a:pt x="474889" y="35662"/>
                </a:lnTo>
                <a:lnTo>
                  <a:pt x="532282" y="25090"/>
                </a:lnTo>
                <a:lnTo>
                  <a:pt x="591825" y="16266"/>
                </a:lnTo>
                <a:lnTo>
                  <a:pt x="653329" y="9266"/>
                </a:lnTo>
                <a:lnTo>
                  <a:pt x="716606" y="4170"/>
                </a:lnTo>
                <a:lnTo>
                  <a:pt x="781467" y="1055"/>
                </a:lnTo>
                <a:lnTo>
                  <a:pt x="847725" y="0"/>
                </a:lnTo>
                <a:lnTo>
                  <a:pt x="913965" y="1055"/>
                </a:lnTo>
                <a:lnTo>
                  <a:pt x="978814" y="4170"/>
                </a:lnTo>
                <a:lnTo>
                  <a:pt x="1042080" y="9266"/>
                </a:lnTo>
                <a:lnTo>
                  <a:pt x="1103576" y="16266"/>
                </a:lnTo>
                <a:lnTo>
                  <a:pt x="1163114" y="25090"/>
                </a:lnTo>
                <a:lnTo>
                  <a:pt x="1220505" y="35662"/>
                </a:lnTo>
                <a:lnTo>
                  <a:pt x="1275559" y="47902"/>
                </a:lnTo>
                <a:lnTo>
                  <a:pt x="1328089" y="61733"/>
                </a:lnTo>
                <a:lnTo>
                  <a:pt x="1377907" y="77077"/>
                </a:lnTo>
                <a:lnTo>
                  <a:pt x="1424822" y="93856"/>
                </a:lnTo>
                <a:lnTo>
                  <a:pt x="1468647" y="111991"/>
                </a:lnTo>
                <a:lnTo>
                  <a:pt x="1509194" y="131404"/>
                </a:lnTo>
                <a:lnTo>
                  <a:pt x="1546273" y="152018"/>
                </a:lnTo>
                <a:lnTo>
                  <a:pt x="1579696" y="173754"/>
                </a:lnTo>
                <a:lnTo>
                  <a:pt x="1634820" y="220281"/>
                </a:lnTo>
                <a:lnTo>
                  <a:pt x="1673057" y="270361"/>
                </a:lnTo>
                <a:lnTo>
                  <a:pt x="1692899" y="323367"/>
                </a:lnTo>
                <a:lnTo>
                  <a:pt x="1695450" y="350774"/>
                </a:lnTo>
                <a:lnTo>
                  <a:pt x="1692899" y="378197"/>
                </a:lnTo>
                <a:lnTo>
                  <a:pt x="1673057" y="431233"/>
                </a:lnTo>
                <a:lnTo>
                  <a:pt x="1634820" y="481336"/>
                </a:lnTo>
                <a:lnTo>
                  <a:pt x="1579696" y="527882"/>
                </a:lnTo>
                <a:lnTo>
                  <a:pt x="1546273" y="549626"/>
                </a:lnTo>
                <a:lnTo>
                  <a:pt x="1509194" y="570246"/>
                </a:lnTo>
                <a:lnTo>
                  <a:pt x="1468647" y="589665"/>
                </a:lnTo>
                <a:lnTo>
                  <a:pt x="1424822" y="607805"/>
                </a:lnTo>
                <a:lnTo>
                  <a:pt x="1377907" y="624587"/>
                </a:lnTo>
                <a:lnTo>
                  <a:pt x="1328089" y="639934"/>
                </a:lnTo>
                <a:lnTo>
                  <a:pt x="1275559" y="653767"/>
                </a:lnTo>
                <a:lnTo>
                  <a:pt x="1220505" y="666009"/>
                </a:lnTo>
                <a:lnTo>
                  <a:pt x="1163114" y="676582"/>
                </a:lnTo>
                <a:lnTo>
                  <a:pt x="1103576" y="685407"/>
                </a:lnTo>
                <a:lnTo>
                  <a:pt x="1042080" y="692407"/>
                </a:lnTo>
                <a:lnTo>
                  <a:pt x="978814" y="697504"/>
                </a:lnTo>
                <a:lnTo>
                  <a:pt x="913965" y="700619"/>
                </a:lnTo>
                <a:lnTo>
                  <a:pt x="847725" y="701675"/>
                </a:lnTo>
                <a:lnTo>
                  <a:pt x="781467" y="700619"/>
                </a:lnTo>
                <a:lnTo>
                  <a:pt x="716606" y="697504"/>
                </a:lnTo>
                <a:lnTo>
                  <a:pt x="653329" y="692407"/>
                </a:lnTo>
                <a:lnTo>
                  <a:pt x="591825" y="685407"/>
                </a:lnTo>
                <a:lnTo>
                  <a:pt x="532282" y="676582"/>
                </a:lnTo>
                <a:lnTo>
                  <a:pt x="474889" y="666009"/>
                </a:lnTo>
                <a:lnTo>
                  <a:pt x="419833" y="653767"/>
                </a:lnTo>
                <a:lnTo>
                  <a:pt x="367304" y="639934"/>
                </a:lnTo>
                <a:lnTo>
                  <a:pt x="317489" y="624587"/>
                </a:lnTo>
                <a:lnTo>
                  <a:pt x="270577" y="607805"/>
                </a:lnTo>
                <a:lnTo>
                  <a:pt x="226756" y="589665"/>
                </a:lnTo>
                <a:lnTo>
                  <a:pt x="186215" y="570246"/>
                </a:lnTo>
                <a:lnTo>
                  <a:pt x="149142" y="549626"/>
                </a:lnTo>
                <a:lnTo>
                  <a:pt x="115725" y="527882"/>
                </a:lnTo>
                <a:lnTo>
                  <a:pt x="60612" y="481336"/>
                </a:lnTo>
                <a:lnTo>
                  <a:pt x="22385" y="431233"/>
                </a:lnTo>
                <a:lnTo>
                  <a:pt x="2550" y="378197"/>
                </a:lnTo>
                <a:lnTo>
                  <a:pt x="0" y="350774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213352" y="2678557"/>
            <a:ext cx="974725" cy="377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88595">
              <a:lnSpc>
                <a:spcPct val="100000"/>
              </a:lnSpc>
            </a:pPr>
            <a:r>
              <a:rPr sz="1200" spc="-5" dirty="0">
                <a:solidFill>
                  <a:srgbClr val="1F487C"/>
                </a:solidFill>
                <a:latin typeface="Arial"/>
                <a:cs typeface="Arial"/>
              </a:rPr>
              <a:t>District’s  </a:t>
            </a:r>
            <a:r>
              <a:rPr sz="1200" dirty="0">
                <a:solidFill>
                  <a:srgbClr val="1F487C"/>
                </a:solidFill>
                <a:latin typeface="Arial"/>
                <a:cs typeface="Arial"/>
              </a:rPr>
              <a:t>RASKIN</a:t>
            </a:r>
            <a:r>
              <a:rPr sz="1200" spc="-11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487C"/>
                </a:solidFill>
                <a:latin typeface="Arial"/>
                <a:cs typeface="Arial"/>
              </a:rPr>
              <a:t>team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389123" y="2807716"/>
            <a:ext cx="1464310" cy="103505"/>
          </a:xfrm>
          <a:custGeom>
            <a:avLst/>
            <a:gdLst/>
            <a:ahLst/>
            <a:cxnLst/>
            <a:rect l="l" t="t" r="r" b="b"/>
            <a:pathLst>
              <a:path w="1464310" h="103505">
                <a:moveTo>
                  <a:pt x="1413002" y="51181"/>
                </a:moveTo>
                <a:lnTo>
                  <a:pt x="1412875" y="63881"/>
                </a:lnTo>
                <a:lnTo>
                  <a:pt x="1463675" y="64135"/>
                </a:lnTo>
                <a:lnTo>
                  <a:pt x="1463802" y="51435"/>
                </a:lnTo>
                <a:lnTo>
                  <a:pt x="1413002" y="51181"/>
                </a:lnTo>
                <a:close/>
              </a:path>
              <a:path w="1464310" h="103505">
                <a:moveTo>
                  <a:pt x="1324102" y="50800"/>
                </a:moveTo>
                <a:lnTo>
                  <a:pt x="1323975" y="63500"/>
                </a:lnTo>
                <a:lnTo>
                  <a:pt x="1374775" y="63626"/>
                </a:lnTo>
                <a:lnTo>
                  <a:pt x="1374902" y="50926"/>
                </a:lnTo>
                <a:lnTo>
                  <a:pt x="1324102" y="50800"/>
                </a:lnTo>
                <a:close/>
              </a:path>
              <a:path w="1464310" h="103505">
                <a:moveTo>
                  <a:pt x="1235202" y="50419"/>
                </a:moveTo>
                <a:lnTo>
                  <a:pt x="1235075" y="63119"/>
                </a:lnTo>
                <a:lnTo>
                  <a:pt x="1285875" y="63246"/>
                </a:lnTo>
                <a:lnTo>
                  <a:pt x="1286002" y="50546"/>
                </a:lnTo>
                <a:lnTo>
                  <a:pt x="1235202" y="50419"/>
                </a:lnTo>
                <a:close/>
              </a:path>
              <a:path w="1464310" h="103505">
                <a:moveTo>
                  <a:pt x="1146302" y="50037"/>
                </a:moveTo>
                <a:lnTo>
                  <a:pt x="1146175" y="62737"/>
                </a:lnTo>
                <a:lnTo>
                  <a:pt x="1196975" y="62864"/>
                </a:lnTo>
                <a:lnTo>
                  <a:pt x="1197102" y="50164"/>
                </a:lnTo>
                <a:lnTo>
                  <a:pt x="1146302" y="50037"/>
                </a:lnTo>
                <a:close/>
              </a:path>
              <a:path w="1464310" h="103505">
                <a:moveTo>
                  <a:pt x="1057402" y="49657"/>
                </a:moveTo>
                <a:lnTo>
                  <a:pt x="1057275" y="62357"/>
                </a:lnTo>
                <a:lnTo>
                  <a:pt x="1108075" y="62484"/>
                </a:lnTo>
                <a:lnTo>
                  <a:pt x="1108202" y="49784"/>
                </a:lnTo>
                <a:lnTo>
                  <a:pt x="1057402" y="49657"/>
                </a:lnTo>
                <a:close/>
              </a:path>
              <a:path w="1464310" h="103505">
                <a:moveTo>
                  <a:pt x="968501" y="49275"/>
                </a:moveTo>
                <a:lnTo>
                  <a:pt x="968375" y="61975"/>
                </a:lnTo>
                <a:lnTo>
                  <a:pt x="1019175" y="62103"/>
                </a:lnTo>
                <a:lnTo>
                  <a:pt x="1019301" y="49403"/>
                </a:lnTo>
                <a:lnTo>
                  <a:pt x="968501" y="49275"/>
                </a:lnTo>
                <a:close/>
              </a:path>
              <a:path w="1464310" h="103505">
                <a:moveTo>
                  <a:pt x="879601" y="48895"/>
                </a:moveTo>
                <a:lnTo>
                  <a:pt x="879475" y="61595"/>
                </a:lnTo>
                <a:lnTo>
                  <a:pt x="930275" y="61722"/>
                </a:lnTo>
                <a:lnTo>
                  <a:pt x="930401" y="49022"/>
                </a:lnTo>
                <a:lnTo>
                  <a:pt x="879601" y="48895"/>
                </a:lnTo>
                <a:close/>
              </a:path>
              <a:path w="1464310" h="103505">
                <a:moveTo>
                  <a:pt x="790701" y="48513"/>
                </a:moveTo>
                <a:lnTo>
                  <a:pt x="790575" y="61213"/>
                </a:lnTo>
                <a:lnTo>
                  <a:pt x="841375" y="61341"/>
                </a:lnTo>
                <a:lnTo>
                  <a:pt x="841501" y="48641"/>
                </a:lnTo>
                <a:lnTo>
                  <a:pt x="790701" y="48513"/>
                </a:lnTo>
                <a:close/>
              </a:path>
              <a:path w="1464310" h="103505">
                <a:moveTo>
                  <a:pt x="701801" y="48006"/>
                </a:moveTo>
                <a:lnTo>
                  <a:pt x="701675" y="60706"/>
                </a:lnTo>
                <a:lnTo>
                  <a:pt x="752475" y="60960"/>
                </a:lnTo>
                <a:lnTo>
                  <a:pt x="752601" y="48260"/>
                </a:lnTo>
                <a:lnTo>
                  <a:pt x="701801" y="48006"/>
                </a:lnTo>
                <a:close/>
              </a:path>
              <a:path w="1464310" h="103505">
                <a:moveTo>
                  <a:pt x="612901" y="47625"/>
                </a:moveTo>
                <a:lnTo>
                  <a:pt x="612775" y="60325"/>
                </a:lnTo>
                <a:lnTo>
                  <a:pt x="663575" y="60579"/>
                </a:lnTo>
                <a:lnTo>
                  <a:pt x="663701" y="47879"/>
                </a:lnTo>
                <a:lnTo>
                  <a:pt x="612901" y="47625"/>
                </a:lnTo>
                <a:close/>
              </a:path>
              <a:path w="1464310" h="103505">
                <a:moveTo>
                  <a:pt x="524001" y="47244"/>
                </a:moveTo>
                <a:lnTo>
                  <a:pt x="523875" y="59944"/>
                </a:lnTo>
                <a:lnTo>
                  <a:pt x="574675" y="60198"/>
                </a:lnTo>
                <a:lnTo>
                  <a:pt x="574801" y="47498"/>
                </a:lnTo>
                <a:lnTo>
                  <a:pt x="524001" y="47244"/>
                </a:lnTo>
                <a:close/>
              </a:path>
              <a:path w="1464310" h="103505">
                <a:moveTo>
                  <a:pt x="435101" y="46862"/>
                </a:moveTo>
                <a:lnTo>
                  <a:pt x="434975" y="59562"/>
                </a:lnTo>
                <a:lnTo>
                  <a:pt x="485775" y="59817"/>
                </a:lnTo>
                <a:lnTo>
                  <a:pt x="485901" y="47117"/>
                </a:lnTo>
                <a:lnTo>
                  <a:pt x="435101" y="46862"/>
                </a:lnTo>
                <a:close/>
              </a:path>
              <a:path w="1464310" h="103505">
                <a:moveTo>
                  <a:pt x="346201" y="46482"/>
                </a:moveTo>
                <a:lnTo>
                  <a:pt x="346075" y="59182"/>
                </a:lnTo>
                <a:lnTo>
                  <a:pt x="396875" y="59436"/>
                </a:lnTo>
                <a:lnTo>
                  <a:pt x="397001" y="46736"/>
                </a:lnTo>
                <a:lnTo>
                  <a:pt x="346201" y="46482"/>
                </a:lnTo>
                <a:close/>
              </a:path>
              <a:path w="1464310" h="103505">
                <a:moveTo>
                  <a:pt x="257301" y="46100"/>
                </a:moveTo>
                <a:lnTo>
                  <a:pt x="257175" y="58800"/>
                </a:lnTo>
                <a:lnTo>
                  <a:pt x="307975" y="59055"/>
                </a:lnTo>
                <a:lnTo>
                  <a:pt x="308101" y="46355"/>
                </a:lnTo>
                <a:lnTo>
                  <a:pt x="257301" y="46100"/>
                </a:lnTo>
                <a:close/>
              </a:path>
              <a:path w="1464310" h="103505">
                <a:moveTo>
                  <a:pt x="168401" y="45720"/>
                </a:moveTo>
                <a:lnTo>
                  <a:pt x="168275" y="58420"/>
                </a:lnTo>
                <a:lnTo>
                  <a:pt x="219075" y="58674"/>
                </a:lnTo>
                <a:lnTo>
                  <a:pt x="219201" y="45974"/>
                </a:lnTo>
                <a:lnTo>
                  <a:pt x="168401" y="45720"/>
                </a:lnTo>
                <a:close/>
              </a:path>
              <a:path w="1464310" h="103505">
                <a:moveTo>
                  <a:pt x="88900" y="0"/>
                </a:moveTo>
                <a:lnTo>
                  <a:pt x="0" y="51308"/>
                </a:lnTo>
                <a:lnTo>
                  <a:pt x="85470" y="101726"/>
                </a:lnTo>
                <a:lnTo>
                  <a:pt x="88392" y="103505"/>
                </a:lnTo>
                <a:lnTo>
                  <a:pt x="92328" y="102488"/>
                </a:lnTo>
                <a:lnTo>
                  <a:pt x="95884" y="96393"/>
                </a:lnTo>
                <a:lnTo>
                  <a:pt x="94868" y="92456"/>
                </a:lnTo>
                <a:lnTo>
                  <a:pt x="36117" y="57889"/>
                </a:lnTo>
                <a:lnTo>
                  <a:pt x="12573" y="57785"/>
                </a:lnTo>
                <a:lnTo>
                  <a:pt x="12700" y="45085"/>
                </a:lnTo>
                <a:lnTo>
                  <a:pt x="36331" y="45085"/>
                </a:lnTo>
                <a:lnTo>
                  <a:pt x="95250" y="11049"/>
                </a:lnTo>
                <a:lnTo>
                  <a:pt x="96265" y="7112"/>
                </a:lnTo>
                <a:lnTo>
                  <a:pt x="94487" y="4191"/>
                </a:lnTo>
                <a:lnTo>
                  <a:pt x="92709" y="1143"/>
                </a:lnTo>
                <a:lnTo>
                  <a:pt x="88900" y="0"/>
                </a:lnTo>
                <a:close/>
              </a:path>
              <a:path w="1464310" h="103505">
                <a:moveTo>
                  <a:pt x="79501" y="45338"/>
                </a:moveTo>
                <a:lnTo>
                  <a:pt x="79375" y="58038"/>
                </a:lnTo>
                <a:lnTo>
                  <a:pt x="130175" y="58293"/>
                </a:lnTo>
                <a:lnTo>
                  <a:pt x="130301" y="45593"/>
                </a:lnTo>
                <a:lnTo>
                  <a:pt x="79501" y="45338"/>
                </a:lnTo>
                <a:close/>
              </a:path>
              <a:path w="1464310" h="103505">
                <a:moveTo>
                  <a:pt x="36151" y="45188"/>
                </a:moveTo>
                <a:lnTo>
                  <a:pt x="25242" y="51487"/>
                </a:lnTo>
                <a:lnTo>
                  <a:pt x="36117" y="57889"/>
                </a:lnTo>
                <a:lnTo>
                  <a:pt x="41275" y="57912"/>
                </a:lnTo>
                <a:lnTo>
                  <a:pt x="41401" y="45212"/>
                </a:lnTo>
                <a:lnTo>
                  <a:pt x="36151" y="45188"/>
                </a:lnTo>
                <a:close/>
              </a:path>
              <a:path w="1464310" h="103505">
                <a:moveTo>
                  <a:pt x="12700" y="45085"/>
                </a:moveTo>
                <a:lnTo>
                  <a:pt x="12573" y="57785"/>
                </a:lnTo>
                <a:lnTo>
                  <a:pt x="36117" y="57889"/>
                </a:lnTo>
                <a:lnTo>
                  <a:pt x="34429" y="56896"/>
                </a:lnTo>
                <a:lnTo>
                  <a:pt x="15875" y="56896"/>
                </a:lnTo>
                <a:lnTo>
                  <a:pt x="15875" y="45974"/>
                </a:lnTo>
                <a:lnTo>
                  <a:pt x="34791" y="45974"/>
                </a:lnTo>
                <a:lnTo>
                  <a:pt x="36151" y="45188"/>
                </a:lnTo>
                <a:lnTo>
                  <a:pt x="12700" y="45085"/>
                </a:lnTo>
                <a:close/>
              </a:path>
              <a:path w="1464310" h="103505">
                <a:moveTo>
                  <a:pt x="15875" y="45974"/>
                </a:moveTo>
                <a:lnTo>
                  <a:pt x="15875" y="56896"/>
                </a:lnTo>
                <a:lnTo>
                  <a:pt x="25242" y="51487"/>
                </a:lnTo>
                <a:lnTo>
                  <a:pt x="15875" y="45974"/>
                </a:lnTo>
                <a:close/>
              </a:path>
              <a:path w="1464310" h="103505">
                <a:moveTo>
                  <a:pt x="25242" y="51487"/>
                </a:moveTo>
                <a:lnTo>
                  <a:pt x="15875" y="56896"/>
                </a:lnTo>
                <a:lnTo>
                  <a:pt x="34429" y="56896"/>
                </a:lnTo>
                <a:lnTo>
                  <a:pt x="25242" y="51487"/>
                </a:lnTo>
                <a:close/>
              </a:path>
              <a:path w="1464310" h="103505">
                <a:moveTo>
                  <a:pt x="34791" y="45974"/>
                </a:moveTo>
                <a:lnTo>
                  <a:pt x="15875" y="45974"/>
                </a:lnTo>
                <a:lnTo>
                  <a:pt x="25242" y="51487"/>
                </a:lnTo>
                <a:lnTo>
                  <a:pt x="34791" y="45974"/>
                </a:lnTo>
                <a:close/>
              </a:path>
              <a:path w="1464310" h="103505">
                <a:moveTo>
                  <a:pt x="36331" y="45085"/>
                </a:moveTo>
                <a:lnTo>
                  <a:pt x="12700" y="45085"/>
                </a:lnTo>
                <a:lnTo>
                  <a:pt x="36151" y="45188"/>
                </a:lnTo>
                <a:lnTo>
                  <a:pt x="36331" y="45085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93210" y="3216275"/>
            <a:ext cx="1113790" cy="1520825"/>
          </a:xfrm>
          <a:custGeom>
            <a:avLst/>
            <a:gdLst/>
            <a:ahLst/>
            <a:cxnLst/>
            <a:rect l="l" t="t" r="r" b="b"/>
            <a:pathLst>
              <a:path w="1113789" h="1520825">
                <a:moveTo>
                  <a:pt x="1113663" y="0"/>
                </a:moveTo>
                <a:lnTo>
                  <a:pt x="1101089" y="0"/>
                </a:lnTo>
                <a:lnTo>
                  <a:pt x="1101089" y="50800"/>
                </a:lnTo>
                <a:lnTo>
                  <a:pt x="1113663" y="50800"/>
                </a:lnTo>
                <a:lnTo>
                  <a:pt x="1113663" y="0"/>
                </a:lnTo>
                <a:close/>
              </a:path>
              <a:path w="1113789" h="1520825">
                <a:moveTo>
                  <a:pt x="1113663" y="88900"/>
                </a:moveTo>
                <a:lnTo>
                  <a:pt x="1101089" y="88900"/>
                </a:lnTo>
                <a:lnTo>
                  <a:pt x="1101089" y="139700"/>
                </a:lnTo>
                <a:lnTo>
                  <a:pt x="1113663" y="139700"/>
                </a:lnTo>
                <a:lnTo>
                  <a:pt x="1113663" y="88900"/>
                </a:lnTo>
                <a:close/>
              </a:path>
              <a:path w="1113789" h="1520825">
                <a:moveTo>
                  <a:pt x="1113663" y="177800"/>
                </a:moveTo>
                <a:lnTo>
                  <a:pt x="1101089" y="177800"/>
                </a:lnTo>
                <a:lnTo>
                  <a:pt x="1101089" y="228600"/>
                </a:lnTo>
                <a:lnTo>
                  <a:pt x="1113663" y="228600"/>
                </a:lnTo>
                <a:lnTo>
                  <a:pt x="1113663" y="177800"/>
                </a:lnTo>
                <a:close/>
              </a:path>
              <a:path w="1113789" h="1520825">
                <a:moveTo>
                  <a:pt x="1113663" y="266700"/>
                </a:moveTo>
                <a:lnTo>
                  <a:pt x="1101089" y="266700"/>
                </a:lnTo>
                <a:lnTo>
                  <a:pt x="1101089" y="317500"/>
                </a:lnTo>
                <a:lnTo>
                  <a:pt x="1113663" y="317500"/>
                </a:lnTo>
                <a:lnTo>
                  <a:pt x="1113663" y="266700"/>
                </a:lnTo>
                <a:close/>
              </a:path>
              <a:path w="1113789" h="1520825">
                <a:moveTo>
                  <a:pt x="1113663" y="355600"/>
                </a:moveTo>
                <a:lnTo>
                  <a:pt x="1101089" y="355600"/>
                </a:lnTo>
                <a:lnTo>
                  <a:pt x="1101089" y="406400"/>
                </a:lnTo>
                <a:lnTo>
                  <a:pt x="1113663" y="406400"/>
                </a:lnTo>
                <a:lnTo>
                  <a:pt x="1113663" y="355600"/>
                </a:lnTo>
                <a:close/>
              </a:path>
              <a:path w="1113789" h="1520825">
                <a:moveTo>
                  <a:pt x="1113663" y="444500"/>
                </a:moveTo>
                <a:lnTo>
                  <a:pt x="1101089" y="444500"/>
                </a:lnTo>
                <a:lnTo>
                  <a:pt x="1101089" y="495300"/>
                </a:lnTo>
                <a:lnTo>
                  <a:pt x="1113663" y="495300"/>
                </a:lnTo>
                <a:lnTo>
                  <a:pt x="1113663" y="444500"/>
                </a:lnTo>
                <a:close/>
              </a:path>
              <a:path w="1113789" h="1520825">
                <a:moveTo>
                  <a:pt x="1113663" y="533400"/>
                </a:moveTo>
                <a:lnTo>
                  <a:pt x="1101089" y="533400"/>
                </a:lnTo>
                <a:lnTo>
                  <a:pt x="1101089" y="584200"/>
                </a:lnTo>
                <a:lnTo>
                  <a:pt x="1113663" y="584200"/>
                </a:lnTo>
                <a:lnTo>
                  <a:pt x="1113663" y="533400"/>
                </a:lnTo>
                <a:close/>
              </a:path>
              <a:path w="1113789" h="1520825">
                <a:moveTo>
                  <a:pt x="1113663" y="622300"/>
                </a:moveTo>
                <a:lnTo>
                  <a:pt x="1101089" y="622300"/>
                </a:lnTo>
                <a:lnTo>
                  <a:pt x="1101089" y="673100"/>
                </a:lnTo>
                <a:lnTo>
                  <a:pt x="1113663" y="673100"/>
                </a:lnTo>
                <a:lnTo>
                  <a:pt x="1113663" y="622300"/>
                </a:lnTo>
                <a:close/>
              </a:path>
              <a:path w="1113789" h="1520825">
                <a:moveTo>
                  <a:pt x="1113663" y="753999"/>
                </a:moveTo>
                <a:lnTo>
                  <a:pt x="1107439" y="753999"/>
                </a:lnTo>
                <a:lnTo>
                  <a:pt x="1105789" y="755650"/>
                </a:lnTo>
                <a:lnTo>
                  <a:pt x="1105789" y="766699"/>
                </a:lnTo>
                <a:lnTo>
                  <a:pt x="1110868" y="766699"/>
                </a:lnTo>
                <a:lnTo>
                  <a:pt x="1113663" y="763905"/>
                </a:lnTo>
                <a:lnTo>
                  <a:pt x="1113663" y="753999"/>
                </a:lnTo>
                <a:close/>
              </a:path>
              <a:path w="1113789" h="1520825">
                <a:moveTo>
                  <a:pt x="1113663" y="711200"/>
                </a:moveTo>
                <a:lnTo>
                  <a:pt x="1101089" y="711200"/>
                </a:lnTo>
                <a:lnTo>
                  <a:pt x="1101089" y="760349"/>
                </a:lnTo>
                <a:lnTo>
                  <a:pt x="1105789" y="755650"/>
                </a:lnTo>
                <a:lnTo>
                  <a:pt x="1105789" y="753999"/>
                </a:lnTo>
                <a:lnTo>
                  <a:pt x="1113663" y="753999"/>
                </a:lnTo>
                <a:lnTo>
                  <a:pt x="1113663" y="711200"/>
                </a:lnTo>
                <a:close/>
              </a:path>
              <a:path w="1113789" h="1520825">
                <a:moveTo>
                  <a:pt x="1107439" y="753999"/>
                </a:moveTo>
                <a:lnTo>
                  <a:pt x="1105789" y="753999"/>
                </a:lnTo>
                <a:lnTo>
                  <a:pt x="1105789" y="755650"/>
                </a:lnTo>
                <a:lnTo>
                  <a:pt x="1107439" y="753999"/>
                </a:lnTo>
                <a:close/>
              </a:path>
              <a:path w="1113789" h="1520825">
                <a:moveTo>
                  <a:pt x="1067689" y="753999"/>
                </a:moveTo>
                <a:lnTo>
                  <a:pt x="1016888" y="753999"/>
                </a:lnTo>
                <a:lnTo>
                  <a:pt x="1016888" y="766699"/>
                </a:lnTo>
                <a:lnTo>
                  <a:pt x="1067689" y="766699"/>
                </a:lnTo>
                <a:lnTo>
                  <a:pt x="1067689" y="753999"/>
                </a:lnTo>
                <a:close/>
              </a:path>
              <a:path w="1113789" h="1520825">
                <a:moveTo>
                  <a:pt x="978788" y="753999"/>
                </a:moveTo>
                <a:lnTo>
                  <a:pt x="927988" y="753999"/>
                </a:lnTo>
                <a:lnTo>
                  <a:pt x="927988" y="766699"/>
                </a:lnTo>
                <a:lnTo>
                  <a:pt x="978788" y="766699"/>
                </a:lnTo>
                <a:lnTo>
                  <a:pt x="978788" y="753999"/>
                </a:lnTo>
                <a:close/>
              </a:path>
              <a:path w="1113789" h="1520825">
                <a:moveTo>
                  <a:pt x="889888" y="753999"/>
                </a:moveTo>
                <a:lnTo>
                  <a:pt x="839088" y="753999"/>
                </a:lnTo>
                <a:lnTo>
                  <a:pt x="839088" y="766699"/>
                </a:lnTo>
                <a:lnTo>
                  <a:pt x="889888" y="766699"/>
                </a:lnTo>
                <a:lnTo>
                  <a:pt x="889888" y="753999"/>
                </a:lnTo>
                <a:close/>
              </a:path>
              <a:path w="1113789" h="1520825">
                <a:moveTo>
                  <a:pt x="800988" y="753999"/>
                </a:moveTo>
                <a:lnTo>
                  <a:pt x="750188" y="753999"/>
                </a:lnTo>
                <a:lnTo>
                  <a:pt x="750188" y="766699"/>
                </a:lnTo>
                <a:lnTo>
                  <a:pt x="800988" y="766699"/>
                </a:lnTo>
                <a:lnTo>
                  <a:pt x="800988" y="753999"/>
                </a:lnTo>
                <a:close/>
              </a:path>
              <a:path w="1113789" h="1520825">
                <a:moveTo>
                  <a:pt x="712088" y="753999"/>
                </a:moveTo>
                <a:lnTo>
                  <a:pt x="661288" y="753999"/>
                </a:lnTo>
                <a:lnTo>
                  <a:pt x="661288" y="766699"/>
                </a:lnTo>
                <a:lnTo>
                  <a:pt x="712088" y="766699"/>
                </a:lnTo>
                <a:lnTo>
                  <a:pt x="712088" y="753999"/>
                </a:lnTo>
                <a:close/>
              </a:path>
              <a:path w="1113789" h="1520825">
                <a:moveTo>
                  <a:pt x="623188" y="753999"/>
                </a:moveTo>
                <a:lnTo>
                  <a:pt x="572388" y="753999"/>
                </a:lnTo>
                <a:lnTo>
                  <a:pt x="572388" y="766699"/>
                </a:lnTo>
                <a:lnTo>
                  <a:pt x="623188" y="766699"/>
                </a:lnTo>
                <a:lnTo>
                  <a:pt x="623188" y="753999"/>
                </a:lnTo>
                <a:close/>
              </a:path>
              <a:path w="1113789" h="1520825">
                <a:moveTo>
                  <a:pt x="534288" y="753999"/>
                </a:moveTo>
                <a:lnTo>
                  <a:pt x="483488" y="753999"/>
                </a:lnTo>
                <a:lnTo>
                  <a:pt x="483488" y="766699"/>
                </a:lnTo>
                <a:lnTo>
                  <a:pt x="534288" y="766699"/>
                </a:lnTo>
                <a:lnTo>
                  <a:pt x="534288" y="753999"/>
                </a:lnTo>
                <a:close/>
              </a:path>
              <a:path w="1113789" h="1520825">
                <a:moveTo>
                  <a:pt x="445388" y="753999"/>
                </a:moveTo>
                <a:lnTo>
                  <a:pt x="394588" y="753999"/>
                </a:lnTo>
                <a:lnTo>
                  <a:pt x="394588" y="766699"/>
                </a:lnTo>
                <a:lnTo>
                  <a:pt x="445388" y="766699"/>
                </a:lnTo>
                <a:lnTo>
                  <a:pt x="445388" y="753999"/>
                </a:lnTo>
                <a:close/>
              </a:path>
              <a:path w="1113789" h="1520825">
                <a:moveTo>
                  <a:pt x="356488" y="753999"/>
                </a:moveTo>
                <a:lnTo>
                  <a:pt x="305688" y="753999"/>
                </a:lnTo>
                <a:lnTo>
                  <a:pt x="305688" y="766699"/>
                </a:lnTo>
                <a:lnTo>
                  <a:pt x="356488" y="766699"/>
                </a:lnTo>
                <a:lnTo>
                  <a:pt x="356488" y="753999"/>
                </a:lnTo>
                <a:close/>
              </a:path>
              <a:path w="1113789" h="1520825">
                <a:moveTo>
                  <a:pt x="267588" y="753999"/>
                </a:moveTo>
                <a:lnTo>
                  <a:pt x="216788" y="753999"/>
                </a:lnTo>
                <a:lnTo>
                  <a:pt x="216788" y="766699"/>
                </a:lnTo>
                <a:lnTo>
                  <a:pt x="267588" y="766699"/>
                </a:lnTo>
                <a:lnTo>
                  <a:pt x="267588" y="753999"/>
                </a:lnTo>
                <a:close/>
              </a:path>
              <a:path w="1113789" h="1520825">
                <a:moveTo>
                  <a:pt x="178688" y="753999"/>
                </a:moveTo>
                <a:lnTo>
                  <a:pt x="127888" y="753999"/>
                </a:lnTo>
                <a:lnTo>
                  <a:pt x="127888" y="766699"/>
                </a:lnTo>
                <a:lnTo>
                  <a:pt x="178688" y="766699"/>
                </a:lnTo>
                <a:lnTo>
                  <a:pt x="178688" y="753999"/>
                </a:lnTo>
                <a:close/>
              </a:path>
              <a:path w="1113789" h="1520825">
                <a:moveTo>
                  <a:pt x="89788" y="753999"/>
                </a:moveTo>
                <a:lnTo>
                  <a:pt x="48133" y="753999"/>
                </a:lnTo>
                <a:lnTo>
                  <a:pt x="45338" y="756919"/>
                </a:lnTo>
                <a:lnTo>
                  <a:pt x="45338" y="773049"/>
                </a:lnTo>
                <a:lnTo>
                  <a:pt x="58038" y="773049"/>
                </a:lnTo>
                <a:lnTo>
                  <a:pt x="58038" y="766699"/>
                </a:lnTo>
                <a:lnTo>
                  <a:pt x="51688" y="766699"/>
                </a:lnTo>
                <a:lnTo>
                  <a:pt x="58038" y="760349"/>
                </a:lnTo>
                <a:lnTo>
                  <a:pt x="89788" y="760349"/>
                </a:lnTo>
                <a:lnTo>
                  <a:pt x="89788" y="753999"/>
                </a:lnTo>
                <a:close/>
              </a:path>
              <a:path w="1113789" h="1520825">
                <a:moveTo>
                  <a:pt x="58038" y="760349"/>
                </a:moveTo>
                <a:lnTo>
                  <a:pt x="51688" y="766699"/>
                </a:lnTo>
                <a:lnTo>
                  <a:pt x="58038" y="766699"/>
                </a:lnTo>
                <a:lnTo>
                  <a:pt x="58038" y="760349"/>
                </a:lnTo>
                <a:close/>
              </a:path>
              <a:path w="1113789" h="1520825">
                <a:moveTo>
                  <a:pt x="89788" y="760349"/>
                </a:moveTo>
                <a:lnTo>
                  <a:pt x="58038" y="760349"/>
                </a:lnTo>
                <a:lnTo>
                  <a:pt x="58038" y="766699"/>
                </a:lnTo>
                <a:lnTo>
                  <a:pt x="89788" y="766699"/>
                </a:lnTo>
                <a:lnTo>
                  <a:pt x="89788" y="760349"/>
                </a:lnTo>
                <a:close/>
              </a:path>
              <a:path w="1113789" h="1520825">
                <a:moveTo>
                  <a:pt x="58038" y="811149"/>
                </a:moveTo>
                <a:lnTo>
                  <a:pt x="45338" y="811149"/>
                </a:lnTo>
                <a:lnTo>
                  <a:pt x="45338" y="861949"/>
                </a:lnTo>
                <a:lnTo>
                  <a:pt x="58038" y="861949"/>
                </a:lnTo>
                <a:lnTo>
                  <a:pt x="58038" y="811149"/>
                </a:lnTo>
                <a:close/>
              </a:path>
              <a:path w="1113789" h="1520825">
                <a:moveTo>
                  <a:pt x="58038" y="900049"/>
                </a:moveTo>
                <a:lnTo>
                  <a:pt x="45338" y="900049"/>
                </a:lnTo>
                <a:lnTo>
                  <a:pt x="45338" y="950849"/>
                </a:lnTo>
                <a:lnTo>
                  <a:pt x="58038" y="950849"/>
                </a:lnTo>
                <a:lnTo>
                  <a:pt x="58038" y="900049"/>
                </a:lnTo>
                <a:close/>
              </a:path>
              <a:path w="1113789" h="1520825">
                <a:moveTo>
                  <a:pt x="58038" y="988949"/>
                </a:moveTo>
                <a:lnTo>
                  <a:pt x="45338" y="988949"/>
                </a:lnTo>
                <a:lnTo>
                  <a:pt x="45338" y="1039749"/>
                </a:lnTo>
                <a:lnTo>
                  <a:pt x="58038" y="1039749"/>
                </a:lnTo>
                <a:lnTo>
                  <a:pt x="58038" y="988949"/>
                </a:lnTo>
                <a:close/>
              </a:path>
              <a:path w="1113789" h="1520825">
                <a:moveTo>
                  <a:pt x="58038" y="1077849"/>
                </a:moveTo>
                <a:lnTo>
                  <a:pt x="45338" y="1077849"/>
                </a:lnTo>
                <a:lnTo>
                  <a:pt x="45338" y="1128649"/>
                </a:lnTo>
                <a:lnTo>
                  <a:pt x="58038" y="1128649"/>
                </a:lnTo>
                <a:lnTo>
                  <a:pt x="58038" y="1077849"/>
                </a:lnTo>
                <a:close/>
              </a:path>
              <a:path w="1113789" h="1520825">
                <a:moveTo>
                  <a:pt x="58038" y="1166749"/>
                </a:moveTo>
                <a:lnTo>
                  <a:pt x="45338" y="1166749"/>
                </a:lnTo>
                <a:lnTo>
                  <a:pt x="45338" y="1217549"/>
                </a:lnTo>
                <a:lnTo>
                  <a:pt x="58038" y="1217549"/>
                </a:lnTo>
                <a:lnTo>
                  <a:pt x="58038" y="1166749"/>
                </a:lnTo>
                <a:close/>
              </a:path>
              <a:path w="1113789" h="1520825">
                <a:moveTo>
                  <a:pt x="58038" y="1255649"/>
                </a:moveTo>
                <a:lnTo>
                  <a:pt x="45338" y="1255649"/>
                </a:lnTo>
                <a:lnTo>
                  <a:pt x="45338" y="1306449"/>
                </a:lnTo>
                <a:lnTo>
                  <a:pt x="58038" y="1306449"/>
                </a:lnTo>
                <a:lnTo>
                  <a:pt x="58038" y="1255649"/>
                </a:lnTo>
                <a:close/>
              </a:path>
              <a:path w="1113789" h="1520825">
                <a:moveTo>
                  <a:pt x="58038" y="1344549"/>
                </a:moveTo>
                <a:lnTo>
                  <a:pt x="45338" y="1344549"/>
                </a:lnTo>
                <a:lnTo>
                  <a:pt x="45338" y="1395349"/>
                </a:lnTo>
                <a:lnTo>
                  <a:pt x="58038" y="1395349"/>
                </a:lnTo>
                <a:lnTo>
                  <a:pt x="58038" y="1344549"/>
                </a:lnTo>
                <a:close/>
              </a:path>
              <a:path w="1113789" h="1520825">
                <a:moveTo>
                  <a:pt x="7112" y="1424813"/>
                </a:moveTo>
                <a:lnTo>
                  <a:pt x="1015" y="1428369"/>
                </a:lnTo>
                <a:lnTo>
                  <a:pt x="0" y="1432179"/>
                </a:lnTo>
                <a:lnTo>
                  <a:pt x="51688" y="1520825"/>
                </a:lnTo>
                <a:lnTo>
                  <a:pt x="60871" y="1505077"/>
                </a:lnTo>
                <a:lnTo>
                  <a:pt x="46227" y="1505077"/>
                </a:lnTo>
                <a:lnTo>
                  <a:pt x="51688" y="1495715"/>
                </a:lnTo>
                <a:lnTo>
                  <a:pt x="10922" y="1425829"/>
                </a:lnTo>
                <a:lnTo>
                  <a:pt x="7112" y="1424813"/>
                </a:lnTo>
                <a:close/>
              </a:path>
              <a:path w="1113789" h="1520825">
                <a:moveTo>
                  <a:pt x="51688" y="1495715"/>
                </a:moveTo>
                <a:lnTo>
                  <a:pt x="46227" y="1505077"/>
                </a:lnTo>
                <a:lnTo>
                  <a:pt x="57150" y="1505077"/>
                </a:lnTo>
                <a:lnTo>
                  <a:pt x="51688" y="1495715"/>
                </a:lnTo>
                <a:close/>
              </a:path>
              <a:path w="1113789" h="1520825">
                <a:moveTo>
                  <a:pt x="96265" y="1424813"/>
                </a:moveTo>
                <a:lnTo>
                  <a:pt x="92455" y="1425829"/>
                </a:lnTo>
                <a:lnTo>
                  <a:pt x="51688" y="1495715"/>
                </a:lnTo>
                <a:lnTo>
                  <a:pt x="57150" y="1505077"/>
                </a:lnTo>
                <a:lnTo>
                  <a:pt x="60871" y="1505077"/>
                </a:lnTo>
                <a:lnTo>
                  <a:pt x="103377" y="1432179"/>
                </a:lnTo>
                <a:lnTo>
                  <a:pt x="102362" y="1428369"/>
                </a:lnTo>
                <a:lnTo>
                  <a:pt x="96265" y="1424813"/>
                </a:lnTo>
                <a:close/>
              </a:path>
              <a:path w="1113789" h="1520825">
                <a:moveTo>
                  <a:pt x="58038" y="1433449"/>
                </a:moveTo>
                <a:lnTo>
                  <a:pt x="45338" y="1433449"/>
                </a:lnTo>
                <a:lnTo>
                  <a:pt x="45338" y="1484249"/>
                </a:lnTo>
                <a:lnTo>
                  <a:pt x="58038" y="1484249"/>
                </a:lnTo>
                <a:lnTo>
                  <a:pt x="58038" y="1433449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3000" y="5410200"/>
            <a:ext cx="1752600" cy="228600"/>
          </a:xfrm>
          <a:custGeom>
            <a:avLst/>
            <a:gdLst/>
            <a:ahLst/>
            <a:cxnLst/>
            <a:rect l="l" t="t" r="r" b="b"/>
            <a:pathLst>
              <a:path w="1752600" h="228600">
                <a:moveTo>
                  <a:pt x="57150" y="0"/>
                </a:moveTo>
                <a:lnTo>
                  <a:pt x="0" y="0"/>
                </a:lnTo>
                <a:lnTo>
                  <a:pt x="0" y="200025"/>
                </a:lnTo>
                <a:lnTo>
                  <a:pt x="1695450" y="200025"/>
                </a:lnTo>
                <a:lnTo>
                  <a:pt x="1695450" y="228600"/>
                </a:lnTo>
                <a:lnTo>
                  <a:pt x="1752600" y="171450"/>
                </a:lnTo>
                <a:lnTo>
                  <a:pt x="1724025" y="142875"/>
                </a:lnTo>
                <a:lnTo>
                  <a:pt x="57150" y="142875"/>
                </a:lnTo>
                <a:lnTo>
                  <a:pt x="57150" y="0"/>
                </a:lnTo>
                <a:close/>
              </a:path>
              <a:path w="1752600" h="228600">
                <a:moveTo>
                  <a:pt x="1695450" y="114300"/>
                </a:moveTo>
                <a:lnTo>
                  <a:pt x="1695450" y="142875"/>
                </a:lnTo>
                <a:lnTo>
                  <a:pt x="1724025" y="142875"/>
                </a:lnTo>
                <a:lnTo>
                  <a:pt x="1695450" y="1143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43000" y="5410200"/>
            <a:ext cx="1752600" cy="228600"/>
          </a:xfrm>
          <a:custGeom>
            <a:avLst/>
            <a:gdLst/>
            <a:ahLst/>
            <a:cxnLst/>
            <a:rect l="l" t="t" r="r" b="b"/>
            <a:pathLst>
              <a:path w="1752600" h="228600">
                <a:moveTo>
                  <a:pt x="57150" y="0"/>
                </a:moveTo>
                <a:lnTo>
                  <a:pt x="57150" y="142875"/>
                </a:lnTo>
                <a:lnTo>
                  <a:pt x="1695450" y="142875"/>
                </a:lnTo>
                <a:lnTo>
                  <a:pt x="1695450" y="114300"/>
                </a:lnTo>
                <a:lnTo>
                  <a:pt x="1752600" y="171450"/>
                </a:lnTo>
                <a:lnTo>
                  <a:pt x="1695450" y="228600"/>
                </a:lnTo>
                <a:lnTo>
                  <a:pt x="1695450" y="200025"/>
                </a:lnTo>
                <a:lnTo>
                  <a:pt x="0" y="200025"/>
                </a:lnTo>
                <a:lnTo>
                  <a:pt x="0" y="0"/>
                </a:lnTo>
                <a:lnTo>
                  <a:pt x="57150" y="0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294248" y="3113023"/>
            <a:ext cx="853440" cy="1613535"/>
          </a:xfrm>
          <a:custGeom>
            <a:avLst/>
            <a:gdLst/>
            <a:ahLst/>
            <a:cxnLst/>
            <a:rect l="l" t="t" r="r" b="b"/>
            <a:pathLst>
              <a:path w="853439" h="1613535">
                <a:moveTo>
                  <a:pt x="12700" y="0"/>
                </a:moveTo>
                <a:lnTo>
                  <a:pt x="0" y="0"/>
                </a:lnTo>
                <a:lnTo>
                  <a:pt x="0" y="50800"/>
                </a:lnTo>
                <a:lnTo>
                  <a:pt x="12700" y="50800"/>
                </a:lnTo>
                <a:lnTo>
                  <a:pt x="12700" y="0"/>
                </a:lnTo>
                <a:close/>
              </a:path>
              <a:path w="853439" h="1613535">
                <a:moveTo>
                  <a:pt x="12700" y="88900"/>
                </a:moveTo>
                <a:lnTo>
                  <a:pt x="0" y="88900"/>
                </a:lnTo>
                <a:lnTo>
                  <a:pt x="0" y="139700"/>
                </a:lnTo>
                <a:lnTo>
                  <a:pt x="12700" y="139700"/>
                </a:lnTo>
                <a:lnTo>
                  <a:pt x="12700" y="88900"/>
                </a:lnTo>
                <a:close/>
              </a:path>
              <a:path w="853439" h="1613535">
                <a:moveTo>
                  <a:pt x="12700" y="177800"/>
                </a:moveTo>
                <a:lnTo>
                  <a:pt x="0" y="177800"/>
                </a:lnTo>
                <a:lnTo>
                  <a:pt x="0" y="228600"/>
                </a:lnTo>
                <a:lnTo>
                  <a:pt x="12700" y="228600"/>
                </a:lnTo>
                <a:lnTo>
                  <a:pt x="12700" y="177800"/>
                </a:lnTo>
                <a:close/>
              </a:path>
              <a:path w="853439" h="1613535">
                <a:moveTo>
                  <a:pt x="12700" y="266700"/>
                </a:moveTo>
                <a:lnTo>
                  <a:pt x="0" y="266700"/>
                </a:lnTo>
                <a:lnTo>
                  <a:pt x="0" y="317500"/>
                </a:lnTo>
                <a:lnTo>
                  <a:pt x="12700" y="317500"/>
                </a:lnTo>
                <a:lnTo>
                  <a:pt x="12700" y="266700"/>
                </a:lnTo>
                <a:close/>
              </a:path>
              <a:path w="853439" h="1613535">
                <a:moveTo>
                  <a:pt x="12700" y="355600"/>
                </a:moveTo>
                <a:lnTo>
                  <a:pt x="0" y="355600"/>
                </a:lnTo>
                <a:lnTo>
                  <a:pt x="0" y="406400"/>
                </a:lnTo>
                <a:lnTo>
                  <a:pt x="12700" y="406400"/>
                </a:lnTo>
                <a:lnTo>
                  <a:pt x="12700" y="355600"/>
                </a:lnTo>
                <a:close/>
              </a:path>
              <a:path w="853439" h="1613535">
                <a:moveTo>
                  <a:pt x="12700" y="444500"/>
                </a:moveTo>
                <a:lnTo>
                  <a:pt x="0" y="444500"/>
                </a:lnTo>
                <a:lnTo>
                  <a:pt x="0" y="495300"/>
                </a:lnTo>
                <a:lnTo>
                  <a:pt x="12700" y="495300"/>
                </a:lnTo>
                <a:lnTo>
                  <a:pt x="12700" y="444500"/>
                </a:lnTo>
                <a:close/>
              </a:path>
              <a:path w="853439" h="1613535">
                <a:moveTo>
                  <a:pt x="12700" y="533400"/>
                </a:moveTo>
                <a:lnTo>
                  <a:pt x="0" y="533400"/>
                </a:lnTo>
                <a:lnTo>
                  <a:pt x="0" y="584200"/>
                </a:lnTo>
                <a:lnTo>
                  <a:pt x="12700" y="584200"/>
                </a:lnTo>
                <a:lnTo>
                  <a:pt x="12700" y="533400"/>
                </a:lnTo>
                <a:close/>
              </a:path>
              <a:path w="853439" h="1613535">
                <a:moveTo>
                  <a:pt x="12700" y="622300"/>
                </a:moveTo>
                <a:lnTo>
                  <a:pt x="0" y="622300"/>
                </a:lnTo>
                <a:lnTo>
                  <a:pt x="0" y="673100"/>
                </a:lnTo>
                <a:lnTo>
                  <a:pt x="12700" y="673100"/>
                </a:lnTo>
                <a:lnTo>
                  <a:pt x="12700" y="622300"/>
                </a:lnTo>
                <a:close/>
              </a:path>
              <a:path w="853439" h="1613535">
                <a:moveTo>
                  <a:pt x="12700" y="711200"/>
                </a:moveTo>
                <a:lnTo>
                  <a:pt x="0" y="711200"/>
                </a:lnTo>
                <a:lnTo>
                  <a:pt x="0" y="762000"/>
                </a:lnTo>
                <a:lnTo>
                  <a:pt x="12700" y="762000"/>
                </a:lnTo>
                <a:lnTo>
                  <a:pt x="12700" y="711200"/>
                </a:lnTo>
                <a:close/>
              </a:path>
              <a:path w="853439" h="1613535">
                <a:moveTo>
                  <a:pt x="6350" y="800100"/>
                </a:moveTo>
                <a:lnTo>
                  <a:pt x="0" y="800100"/>
                </a:lnTo>
                <a:lnTo>
                  <a:pt x="0" y="810006"/>
                </a:lnTo>
                <a:lnTo>
                  <a:pt x="2921" y="812800"/>
                </a:lnTo>
                <a:lnTo>
                  <a:pt x="50800" y="812800"/>
                </a:lnTo>
                <a:lnTo>
                  <a:pt x="50800" y="806450"/>
                </a:lnTo>
                <a:lnTo>
                  <a:pt x="12700" y="806450"/>
                </a:lnTo>
                <a:lnTo>
                  <a:pt x="6350" y="800100"/>
                </a:lnTo>
                <a:close/>
              </a:path>
              <a:path w="853439" h="1613535">
                <a:moveTo>
                  <a:pt x="12700" y="800100"/>
                </a:moveTo>
                <a:lnTo>
                  <a:pt x="6350" y="800100"/>
                </a:lnTo>
                <a:lnTo>
                  <a:pt x="12700" y="806450"/>
                </a:lnTo>
                <a:lnTo>
                  <a:pt x="12700" y="800100"/>
                </a:lnTo>
                <a:close/>
              </a:path>
              <a:path w="853439" h="1613535">
                <a:moveTo>
                  <a:pt x="50800" y="800100"/>
                </a:moveTo>
                <a:lnTo>
                  <a:pt x="12700" y="800100"/>
                </a:lnTo>
                <a:lnTo>
                  <a:pt x="12700" y="806450"/>
                </a:lnTo>
                <a:lnTo>
                  <a:pt x="50800" y="806450"/>
                </a:lnTo>
                <a:lnTo>
                  <a:pt x="50800" y="800100"/>
                </a:lnTo>
                <a:close/>
              </a:path>
              <a:path w="853439" h="1613535">
                <a:moveTo>
                  <a:pt x="139700" y="800100"/>
                </a:moveTo>
                <a:lnTo>
                  <a:pt x="88900" y="800100"/>
                </a:lnTo>
                <a:lnTo>
                  <a:pt x="88900" y="812800"/>
                </a:lnTo>
                <a:lnTo>
                  <a:pt x="139700" y="812800"/>
                </a:lnTo>
                <a:lnTo>
                  <a:pt x="139700" y="800100"/>
                </a:lnTo>
                <a:close/>
              </a:path>
              <a:path w="853439" h="1613535">
                <a:moveTo>
                  <a:pt x="228600" y="800100"/>
                </a:moveTo>
                <a:lnTo>
                  <a:pt x="177800" y="800100"/>
                </a:lnTo>
                <a:lnTo>
                  <a:pt x="177800" y="812800"/>
                </a:lnTo>
                <a:lnTo>
                  <a:pt x="228600" y="812800"/>
                </a:lnTo>
                <a:lnTo>
                  <a:pt x="228600" y="800100"/>
                </a:lnTo>
                <a:close/>
              </a:path>
              <a:path w="853439" h="1613535">
                <a:moveTo>
                  <a:pt x="317500" y="800100"/>
                </a:moveTo>
                <a:lnTo>
                  <a:pt x="266700" y="800100"/>
                </a:lnTo>
                <a:lnTo>
                  <a:pt x="266700" y="812800"/>
                </a:lnTo>
                <a:lnTo>
                  <a:pt x="317500" y="812800"/>
                </a:lnTo>
                <a:lnTo>
                  <a:pt x="317500" y="800100"/>
                </a:lnTo>
                <a:close/>
              </a:path>
              <a:path w="853439" h="1613535">
                <a:moveTo>
                  <a:pt x="406400" y="800100"/>
                </a:moveTo>
                <a:lnTo>
                  <a:pt x="355600" y="800100"/>
                </a:lnTo>
                <a:lnTo>
                  <a:pt x="355600" y="812800"/>
                </a:lnTo>
                <a:lnTo>
                  <a:pt x="406400" y="812800"/>
                </a:lnTo>
                <a:lnTo>
                  <a:pt x="406400" y="800100"/>
                </a:lnTo>
                <a:close/>
              </a:path>
              <a:path w="853439" h="1613535">
                <a:moveTo>
                  <a:pt x="495300" y="800100"/>
                </a:moveTo>
                <a:lnTo>
                  <a:pt x="444500" y="800100"/>
                </a:lnTo>
                <a:lnTo>
                  <a:pt x="444500" y="812800"/>
                </a:lnTo>
                <a:lnTo>
                  <a:pt x="495300" y="812800"/>
                </a:lnTo>
                <a:lnTo>
                  <a:pt x="495300" y="800100"/>
                </a:lnTo>
                <a:close/>
              </a:path>
              <a:path w="853439" h="1613535">
                <a:moveTo>
                  <a:pt x="584200" y="800100"/>
                </a:moveTo>
                <a:lnTo>
                  <a:pt x="533400" y="800100"/>
                </a:lnTo>
                <a:lnTo>
                  <a:pt x="533400" y="812800"/>
                </a:lnTo>
                <a:lnTo>
                  <a:pt x="584200" y="812800"/>
                </a:lnTo>
                <a:lnTo>
                  <a:pt x="584200" y="800100"/>
                </a:lnTo>
                <a:close/>
              </a:path>
              <a:path w="853439" h="1613535">
                <a:moveTo>
                  <a:pt x="673100" y="800100"/>
                </a:moveTo>
                <a:lnTo>
                  <a:pt x="622300" y="800100"/>
                </a:lnTo>
                <a:lnTo>
                  <a:pt x="622300" y="812800"/>
                </a:lnTo>
                <a:lnTo>
                  <a:pt x="673100" y="812800"/>
                </a:lnTo>
                <a:lnTo>
                  <a:pt x="673100" y="800100"/>
                </a:lnTo>
                <a:close/>
              </a:path>
              <a:path w="853439" h="1613535">
                <a:moveTo>
                  <a:pt x="762000" y="800100"/>
                </a:moveTo>
                <a:lnTo>
                  <a:pt x="711200" y="800100"/>
                </a:lnTo>
                <a:lnTo>
                  <a:pt x="711200" y="812800"/>
                </a:lnTo>
                <a:lnTo>
                  <a:pt x="762000" y="812800"/>
                </a:lnTo>
                <a:lnTo>
                  <a:pt x="762000" y="800100"/>
                </a:lnTo>
                <a:close/>
              </a:path>
              <a:path w="853439" h="1613535">
                <a:moveTo>
                  <a:pt x="795401" y="806450"/>
                </a:moveTo>
                <a:lnTo>
                  <a:pt x="795401" y="855726"/>
                </a:lnTo>
                <a:lnTo>
                  <a:pt x="808101" y="855726"/>
                </a:lnTo>
                <a:lnTo>
                  <a:pt x="808101" y="812800"/>
                </a:lnTo>
                <a:lnTo>
                  <a:pt x="800100" y="812800"/>
                </a:lnTo>
                <a:lnTo>
                  <a:pt x="800100" y="811149"/>
                </a:lnTo>
                <a:lnTo>
                  <a:pt x="795401" y="806450"/>
                </a:lnTo>
                <a:close/>
              </a:path>
              <a:path w="853439" h="1613535">
                <a:moveTo>
                  <a:pt x="800100" y="811149"/>
                </a:moveTo>
                <a:lnTo>
                  <a:pt x="800100" y="812800"/>
                </a:lnTo>
                <a:lnTo>
                  <a:pt x="801751" y="812800"/>
                </a:lnTo>
                <a:lnTo>
                  <a:pt x="800100" y="811149"/>
                </a:lnTo>
                <a:close/>
              </a:path>
              <a:path w="853439" h="1613535">
                <a:moveTo>
                  <a:pt x="805306" y="800100"/>
                </a:moveTo>
                <a:lnTo>
                  <a:pt x="800100" y="800100"/>
                </a:lnTo>
                <a:lnTo>
                  <a:pt x="800100" y="811149"/>
                </a:lnTo>
                <a:lnTo>
                  <a:pt x="801751" y="812800"/>
                </a:lnTo>
                <a:lnTo>
                  <a:pt x="808101" y="812800"/>
                </a:lnTo>
                <a:lnTo>
                  <a:pt x="808101" y="803020"/>
                </a:lnTo>
                <a:lnTo>
                  <a:pt x="805306" y="800100"/>
                </a:lnTo>
                <a:close/>
              </a:path>
              <a:path w="853439" h="1613535">
                <a:moveTo>
                  <a:pt x="808101" y="893826"/>
                </a:moveTo>
                <a:lnTo>
                  <a:pt x="795401" y="893826"/>
                </a:lnTo>
                <a:lnTo>
                  <a:pt x="795401" y="944626"/>
                </a:lnTo>
                <a:lnTo>
                  <a:pt x="808101" y="944626"/>
                </a:lnTo>
                <a:lnTo>
                  <a:pt x="808101" y="893826"/>
                </a:lnTo>
                <a:close/>
              </a:path>
              <a:path w="853439" h="1613535">
                <a:moveTo>
                  <a:pt x="808101" y="982726"/>
                </a:moveTo>
                <a:lnTo>
                  <a:pt x="795401" y="982726"/>
                </a:lnTo>
                <a:lnTo>
                  <a:pt x="795401" y="1033526"/>
                </a:lnTo>
                <a:lnTo>
                  <a:pt x="808101" y="1033526"/>
                </a:lnTo>
                <a:lnTo>
                  <a:pt x="808101" y="982726"/>
                </a:lnTo>
                <a:close/>
              </a:path>
              <a:path w="853439" h="1613535">
                <a:moveTo>
                  <a:pt x="808101" y="1071626"/>
                </a:moveTo>
                <a:lnTo>
                  <a:pt x="795401" y="1071626"/>
                </a:lnTo>
                <a:lnTo>
                  <a:pt x="795401" y="1122426"/>
                </a:lnTo>
                <a:lnTo>
                  <a:pt x="808101" y="1122426"/>
                </a:lnTo>
                <a:lnTo>
                  <a:pt x="808101" y="1071626"/>
                </a:lnTo>
                <a:close/>
              </a:path>
              <a:path w="853439" h="1613535">
                <a:moveTo>
                  <a:pt x="808101" y="1160526"/>
                </a:moveTo>
                <a:lnTo>
                  <a:pt x="795401" y="1160526"/>
                </a:lnTo>
                <a:lnTo>
                  <a:pt x="795401" y="1211326"/>
                </a:lnTo>
                <a:lnTo>
                  <a:pt x="808101" y="1211326"/>
                </a:lnTo>
                <a:lnTo>
                  <a:pt x="808101" y="1160526"/>
                </a:lnTo>
                <a:close/>
              </a:path>
              <a:path w="853439" h="1613535">
                <a:moveTo>
                  <a:pt x="808101" y="1249426"/>
                </a:moveTo>
                <a:lnTo>
                  <a:pt x="795401" y="1249426"/>
                </a:lnTo>
                <a:lnTo>
                  <a:pt x="795401" y="1300226"/>
                </a:lnTo>
                <a:lnTo>
                  <a:pt x="808101" y="1300226"/>
                </a:lnTo>
                <a:lnTo>
                  <a:pt x="808101" y="1249426"/>
                </a:lnTo>
                <a:close/>
              </a:path>
              <a:path w="853439" h="1613535">
                <a:moveTo>
                  <a:pt x="808101" y="1338326"/>
                </a:moveTo>
                <a:lnTo>
                  <a:pt x="795401" y="1338326"/>
                </a:lnTo>
                <a:lnTo>
                  <a:pt x="795401" y="1389126"/>
                </a:lnTo>
                <a:lnTo>
                  <a:pt x="808101" y="1389126"/>
                </a:lnTo>
                <a:lnTo>
                  <a:pt x="808101" y="1338326"/>
                </a:lnTo>
                <a:close/>
              </a:path>
              <a:path w="853439" h="1613535">
                <a:moveTo>
                  <a:pt x="808101" y="1427226"/>
                </a:moveTo>
                <a:lnTo>
                  <a:pt x="795401" y="1427226"/>
                </a:lnTo>
                <a:lnTo>
                  <a:pt x="795401" y="1478026"/>
                </a:lnTo>
                <a:lnTo>
                  <a:pt x="808101" y="1478026"/>
                </a:lnTo>
                <a:lnTo>
                  <a:pt x="808101" y="1427226"/>
                </a:lnTo>
                <a:close/>
              </a:path>
              <a:path w="853439" h="1613535">
                <a:moveTo>
                  <a:pt x="757174" y="1516888"/>
                </a:moveTo>
                <a:lnTo>
                  <a:pt x="751077" y="1520444"/>
                </a:lnTo>
                <a:lnTo>
                  <a:pt x="750062" y="1524381"/>
                </a:lnTo>
                <a:lnTo>
                  <a:pt x="801751" y="1613027"/>
                </a:lnTo>
                <a:lnTo>
                  <a:pt x="811007" y="1597152"/>
                </a:lnTo>
                <a:lnTo>
                  <a:pt x="796289" y="1597152"/>
                </a:lnTo>
                <a:lnTo>
                  <a:pt x="801751" y="1587790"/>
                </a:lnTo>
                <a:lnTo>
                  <a:pt x="760984" y="1517903"/>
                </a:lnTo>
                <a:lnTo>
                  <a:pt x="757174" y="1516888"/>
                </a:lnTo>
                <a:close/>
              </a:path>
              <a:path w="853439" h="1613535">
                <a:moveTo>
                  <a:pt x="801751" y="1587790"/>
                </a:moveTo>
                <a:lnTo>
                  <a:pt x="796289" y="1597152"/>
                </a:lnTo>
                <a:lnTo>
                  <a:pt x="807212" y="1597152"/>
                </a:lnTo>
                <a:lnTo>
                  <a:pt x="801751" y="1587790"/>
                </a:lnTo>
                <a:close/>
              </a:path>
              <a:path w="853439" h="1613535">
                <a:moveTo>
                  <a:pt x="846327" y="1516888"/>
                </a:moveTo>
                <a:lnTo>
                  <a:pt x="842517" y="1517903"/>
                </a:lnTo>
                <a:lnTo>
                  <a:pt x="801751" y="1587790"/>
                </a:lnTo>
                <a:lnTo>
                  <a:pt x="807212" y="1597152"/>
                </a:lnTo>
                <a:lnTo>
                  <a:pt x="811007" y="1597152"/>
                </a:lnTo>
                <a:lnTo>
                  <a:pt x="853439" y="1524381"/>
                </a:lnTo>
                <a:lnTo>
                  <a:pt x="852424" y="1520444"/>
                </a:lnTo>
                <a:lnTo>
                  <a:pt x="846327" y="1516888"/>
                </a:lnTo>
                <a:close/>
              </a:path>
              <a:path w="853439" h="1613535">
                <a:moveTo>
                  <a:pt x="808101" y="1516126"/>
                </a:moveTo>
                <a:lnTo>
                  <a:pt x="795401" y="1516126"/>
                </a:lnTo>
                <a:lnTo>
                  <a:pt x="795401" y="1566926"/>
                </a:lnTo>
                <a:lnTo>
                  <a:pt x="808101" y="1566926"/>
                </a:lnTo>
                <a:lnTo>
                  <a:pt x="808101" y="1516126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48248" y="2859023"/>
            <a:ext cx="2666365" cy="1867535"/>
          </a:xfrm>
          <a:custGeom>
            <a:avLst/>
            <a:gdLst/>
            <a:ahLst/>
            <a:cxnLst/>
            <a:rect l="l" t="t" r="r" b="b"/>
            <a:pathLst>
              <a:path w="2666365" h="1867535">
                <a:moveTo>
                  <a:pt x="50800" y="0"/>
                </a:moveTo>
                <a:lnTo>
                  <a:pt x="0" y="0"/>
                </a:lnTo>
                <a:lnTo>
                  <a:pt x="0" y="12700"/>
                </a:lnTo>
                <a:lnTo>
                  <a:pt x="50800" y="12700"/>
                </a:lnTo>
                <a:lnTo>
                  <a:pt x="50800" y="0"/>
                </a:lnTo>
                <a:close/>
              </a:path>
              <a:path w="2666365" h="1867535">
                <a:moveTo>
                  <a:pt x="139700" y="0"/>
                </a:moveTo>
                <a:lnTo>
                  <a:pt x="88900" y="0"/>
                </a:lnTo>
                <a:lnTo>
                  <a:pt x="88900" y="12700"/>
                </a:lnTo>
                <a:lnTo>
                  <a:pt x="139700" y="12700"/>
                </a:lnTo>
                <a:lnTo>
                  <a:pt x="139700" y="0"/>
                </a:lnTo>
                <a:close/>
              </a:path>
              <a:path w="2666365" h="1867535">
                <a:moveTo>
                  <a:pt x="228600" y="0"/>
                </a:moveTo>
                <a:lnTo>
                  <a:pt x="177800" y="0"/>
                </a:lnTo>
                <a:lnTo>
                  <a:pt x="177800" y="12700"/>
                </a:lnTo>
                <a:lnTo>
                  <a:pt x="228600" y="12700"/>
                </a:lnTo>
                <a:lnTo>
                  <a:pt x="228600" y="0"/>
                </a:lnTo>
                <a:close/>
              </a:path>
              <a:path w="2666365" h="1867535">
                <a:moveTo>
                  <a:pt x="317500" y="0"/>
                </a:moveTo>
                <a:lnTo>
                  <a:pt x="266700" y="0"/>
                </a:lnTo>
                <a:lnTo>
                  <a:pt x="266700" y="12700"/>
                </a:lnTo>
                <a:lnTo>
                  <a:pt x="317500" y="12700"/>
                </a:lnTo>
                <a:lnTo>
                  <a:pt x="317500" y="0"/>
                </a:lnTo>
                <a:close/>
              </a:path>
              <a:path w="2666365" h="1867535">
                <a:moveTo>
                  <a:pt x="406400" y="0"/>
                </a:moveTo>
                <a:lnTo>
                  <a:pt x="355600" y="0"/>
                </a:lnTo>
                <a:lnTo>
                  <a:pt x="355600" y="12700"/>
                </a:lnTo>
                <a:lnTo>
                  <a:pt x="406400" y="12700"/>
                </a:lnTo>
                <a:lnTo>
                  <a:pt x="406400" y="0"/>
                </a:lnTo>
                <a:close/>
              </a:path>
              <a:path w="2666365" h="1867535">
                <a:moveTo>
                  <a:pt x="495300" y="0"/>
                </a:moveTo>
                <a:lnTo>
                  <a:pt x="444500" y="0"/>
                </a:lnTo>
                <a:lnTo>
                  <a:pt x="444500" y="12700"/>
                </a:lnTo>
                <a:lnTo>
                  <a:pt x="495300" y="12700"/>
                </a:lnTo>
                <a:lnTo>
                  <a:pt x="495300" y="0"/>
                </a:lnTo>
                <a:close/>
              </a:path>
              <a:path w="2666365" h="1867535">
                <a:moveTo>
                  <a:pt x="584200" y="0"/>
                </a:moveTo>
                <a:lnTo>
                  <a:pt x="533400" y="0"/>
                </a:lnTo>
                <a:lnTo>
                  <a:pt x="533400" y="12700"/>
                </a:lnTo>
                <a:lnTo>
                  <a:pt x="584200" y="12700"/>
                </a:lnTo>
                <a:lnTo>
                  <a:pt x="584200" y="0"/>
                </a:lnTo>
                <a:close/>
              </a:path>
              <a:path w="2666365" h="1867535">
                <a:moveTo>
                  <a:pt x="673100" y="0"/>
                </a:moveTo>
                <a:lnTo>
                  <a:pt x="622300" y="0"/>
                </a:lnTo>
                <a:lnTo>
                  <a:pt x="622300" y="12700"/>
                </a:lnTo>
                <a:lnTo>
                  <a:pt x="673100" y="12700"/>
                </a:lnTo>
                <a:lnTo>
                  <a:pt x="673100" y="0"/>
                </a:lnTo>
                <a:close/>
              </a:path>
              <a:path w="2666365" h="1867535">
                <a:moveTo>
                  <a:pt x="762000" y="0"/>
                </a:moveTo>
                <a:lnTo>
                  <a:pt x="711200" y="0"/>
                </a:lnTo>
                <a:lnTo>
                  <a:pt x="711200" y="12700"/>
                </a:lnTo>
                <a:lnTo>
                  <a:pt x="762000" y="12700"/>
                </a:lnTo>
                <a:lnTo>
                  <a:pt x="762000" y="0"/>
                </a:lnTo>
                <a:close/>
              </a:path>
              <a:path w="2666365" h="1867535">
                <a:moveTo>
                  <a:pt x="850900" y="0"/>
                </a:moveTo>
                <a:lnTo>
                  <a:pt x="800100" y="0"/>
                </a:lnTo>
                <a:lnTo>
                  <a:pt x="800100" y="12700"/>
                </a:lnTo>
                <a:lnTo>
                  <a:pt x="850900" y="12700"/>
                </a:lnTo>
                <a:lnTo>
                  <a:pt x="850900" y="0"/>
                </a:lnTo>
                <a:close/>
              </a:path>
              <a:path w="2666365" h="1867535">
                <a:moveTo>
                  <a:pt x="939800" y="0"/>
                </a:moveTo>
                <a:lnTo>
                  <a:pt x="889000" y="0"/>
                </a:lnTo>
                <a:lnTo>
                  <a:pt x="889000" y="12700"/>
                </a:lnTo>
                <a:lnTo>
                  <a:pt x="939800" y="12700"/>
                </a:lnTo>
                <a:lnTo>
                  <a:pt x="939800" y="0"/>
                </a:lnTo>
                <a:close/>
              </a:path>
              <a:path w="2666365" h="1867535">
                <a:moveTo>
                  <a:pt x="1028700" y="0"/>
                </a:moveTo>
                <a:lnTo>
                  <a:pt x="977900" y="0"/>
                </a:lnTo>
                <a:lnTo>
                  <a:pt x="977900" y="12700"/>
                </a:lnTo>
                <a:lnTo>
                  <a:pt x="1028700" y="12700"/>
                </a:lnTo>
                <a:lnTo>
                  <a:pt x="1028700" y="0"/>
                </a:lnTo>
                <a:close/>
              </a:path>
              <a:path w="2666365" h="1867535">
                <a:moveTo>
                  <a:pt x="1117600" y="0"/>
                </a:moveTo>
                <a:lnTo>
                  <a:pt x="1066800" y="0"/>
                </a:lnTo>
                <a:lnTo>
                  <a:pt x="1066800" y="12700"/>
                </a:lnTo>
                <a:lnTo>
                  <a:pt x="1117600" y="12700"/>
                </a:lnTo>
                <a:lnTo>
                  <a:pt x="1117600" y="0"/>
                </a:lnTo>
                <a:close/>
              </a:path>
              <a:path w="2666365" h="1867535">
                <a:moveTo>
                  <a:pt x="1206500" y="0"/>
                </a:moveTo>
                <a:lnTo>
                  <a:pt x="1155700" y="0"/>
                </a:lnTo>
                <a:lnTo>
                  <a:pt x="1155700" y="12700"/>
                </a:lnTo>
                <a:lnTo>
                  <a:pt x="1206500" y="12700"/>
                </a:lnTo>
                <a:lnTo>
                  <a:pt x="1206500" y="0"/>
                </a:lnTo>
                <a:close/>
              </a:path>
              <a:path w="2666365" h="1867535">
                <a:moveTo>
                  <a:pt x="1295400" y="0"/>
                </a:moveTo>
                <a:lnTo>
                  <a:pt x="1244600" y="0"/>
                </a:lnTo>
                <a:lnTo>
                  <a:pt x="1244600" y="12700"/>
                </a:lnTo>
                <a:lnTo>
                  <a:pt x="1295400" y="12700"/>
                </a:lnTo>
                <a:lnTo>
                  <a:pt x="1295400" y="0"/>
                </a:lnTo>
                <a:close/>
              </a:path>
              <a:path w="2666365" h="1867535">
                <a:moveTo>
                  <a:pt x="1384300" y="0"/>
                </a:moveTo>
                <a:lnTo>
                  <a:pt x="1333500" y="0"/>
                </a:lnTo>
                <a:lnTo>
                  <a:pt x="1333500" y="12700"/>
                </a:lnTo>
                <a:lnTo>
                  <a:pt x="1384300" y="12700"/>
                </a:lnTo>
                <a:lnTo>
                  <a:pt x="1384300" y="0"/>
                </a:lnTo>
                <a:close/>
              </a:path>
              <a:path w="2666365" h="1867535">
                <a:moveTo>
                  <a:pt x="1473200" y="0"/>
                </a:moveTo>
                <a:lnTo>
                  <a:pt x="1422400" y="0"/>
                </a:lnTo>
                <a:lnTo>
                  <a:pt x="1422400" y="12700"/>
                </a:lnTo>
                <a:lnTo>
                  <a:pt x="1473200" y="12700"/>
                </a:lnTo>
                <a:lnTo>
                  <a:pt x="1473200" y="0"/>
                </a:lnTo>
                <a:close/>
              </a:path>
              <a:path w="2666365" h="1867535">
                <a:moveTo>
                  <a:pt x="1562100" y="0"/>
                </a:moveTo>
                <a:lnTo>
                  <a:pt x="1511300" y="0"/>
                </a:lnTo>
                <a:lnTo>
                  <a:pt x="1511300" y="12700"/>
                </a:lnTo>
                <a:lnTo>
                  <a:pt x="1562100" y="12700"/>
                </a:lnTo>
                <a:lnTo>
                  <a:pt x="1562100" y="0"/>
                </a:lnTo>
                <a:close/>
              </a:path>
              <a:path w="2666365" h="1867535">
                <a:moveTo>
                  <a:pt x="1651000" y="0"/>
                </a:moveTo>
                <a:lnTo>
                  <a:pt x="1600200" y="0"/>
                </a:lnTo>
                <a:lnTo>
                  <a:pt x="1600200" y="12700"/>
                </a:lnTo>
                <a:lnTo>
                  <a:pt x="1651000" y="12700"/>
                </a:lnTo>
                <a:lnTo>
                  <a:pt x="1651000" y="0"/>
                </a:lnTo>
                <a:close/>
              </a:path>
              <a:path w="2666365" h="1867535">
                <a:moveTo>
                  <a:pt x="1739900" y="0"/>
                </a:moveTo>
                <a:lnTo>
                  <a:pt x="1689100" y="0"/>
                </a:lnTo>
                <a:lnTo>
                  <a:pt x="1689100" y="12700"/>
                </a:lnTo>
                <a:lnTo>
                  <a:pt x="1739900" y="12700"/>
                </a:lnTo>
                <a:lnTo>
                  <a:pt x="1739900" y="0"/>
                </a:lnTo>
                <a:close/>
              </a:path>
              <a:path w="2666365" h="1867535">
                <a:moveTo>
                  <a:pt x="1828800" y="0"/>
                </a:moveTo>
                <a:lnTo>
                  <a:pt x="1778000" y="0"/>
                </a:lnTo>
                <a:lnTo>
                  <a:pt x="1778000" y="12700"/>
                </a:lnTo>
                <a:lnTo>
                  <a:pt x="1828800" y="12700"/>
                </a:lnTo>
                <a:lnTo>
                  <a:pt x="1828800" y="0"/>
                </a:lnTo>
                <a:close/>
              </a:path>
              <a:path w="2666365" h="1867535">
                <a:moveTo>
                  <a:pt x="1917700" y="0"/>
                </a:moveTo>
                <a:lnTo>
                  <a:pt x="1866900" y="0"/>
                </a:lnTo>
                <a:lnTo>
                  <a:pt x="1866900" y="12700"/>
                </a:lnTo>
                <a:lnTo>
                  <a:pt x="1917700" y="12700"/>
                </a:lnTo>
                <a:lnTo>
                  <a:pt x="1917700" y="0"/>
                </a:lnTo>
                <a:close/>
              </a:path>
              <a:path w="2666365" h="1867535">
                <a:moveTo>
                  <a:pt x="2006600" y="0"/>
                </a:moveTo>
                <a:lnTo>
                  <a:pt x="1955800" y="0"/>
                </a:lnTo>
                <a:lnTo>
                  <a:pt x="1955800" y="12700"/>
                </a:lnTo>
                <a:lnTo>
                  <a:pt x="2006600" y="12700"/>
                </a:lnTo>
                <a:lnTo>
                  <a:pt x="2006600" y="0"/>
                </a:lnTo>
                <a:close/>
              </a:path>
              <a:path w="2666365" h="1867535">
                <a:moveTo>
                  <a:pt x="2095500" y="0"/>
                </a:moveTo>
                <a:lnTo>
                  <a:pt x="2044700" y="0"/>
                </a:lnTo>
                <a:lnTo>
                  <a:pt x="2044700" y="12700"/>
                </a:lnTo>
                <a:lnTo>
                  <a:pt x="2095500" y="12700"/>
                </a:lnTo>
                <a:lnTo>
                  <a:pt x="2095500" y="0"/>
                </a:lnTo>
                <a:close/>
              </a:path>
              <a:path w="2666365" h="1867535">
                <a:moveTo>
                  <a:pt x="2184400" y="0"/>
                </a:moveTo>
                <a:lnTo>
                  <a:pt x="2133600" y="0"/>
                </a:lnTo>
                <a:lnTo>
                  <a:pt x="2133600" y="12700"/>
                </a:lnTo>
                <a:lnTo>
                  <a:pt x="2184400" y="12700"/>
                </a:lnTo>
                <a:lnTo>
                  <a:pt x="2184400" y="0"/>
                </a:lnTo>
                <a:close/>
              </a:path>
              <a:path w="2666365" h="1867535">
                <a:moveTo>
                  <a:pt x="2273300" y="0"/>
                </a:moveTo>
                <a:lnTo>
                  <a:pt x="2222500" y="0"/>
                </a:lnTo>
                <a:lnTo>
                  <a:pt x="2222500" y="12700"/>
                </a:lnTo>
                <a:lnTo>
                  <a:pt x="2273300" y="12700"/>
                </a:lnTo>
                <a:lnTo>
                  <a:pt x="2273300" y="0"/>
                </a:lnTo>
                <a:close/>
              </a:path>
              <a:path w="2666365" h="1867535">
                <a:moveTo>
                  <a:pt x="2362200" y="0"/>
                </a:moveTo>
                <a:lnTo>
                  <a:pt x="2311400" y="0"/>
                </a:lnTo>
                <a:lnTo>
                  <a:pt x="2311400" y="12700"/>
                </a:lnTo>
                <a:lnTo>
                  <a:pt x="2362200" y="12700"/>
                </a:lnTo>
                <a:lnTo>
                  <a:pt x="2362200" y="0"/>
                </a:lnTo>
                <a:close/>
              </a:path>
              <a:path w="2666365" h="1867535">
                <a:moveTo>
                  <a:pt x="2451100" y="0"/>
                </a:moveTo>
                <a:lnTo>
                  <a:pt x="2400300" y="0"/>
                </a:lnTo>
                <a:lnTo>
                  <a:pt x="2400300" y="12700"/>
                </a:lnTo>
                <a:lnTo>
                  <a:pt x="2451100" y="12700"/>
                </a:lnTo>
                <a:lnTo>
                  <a:pt x="2451100" y="0"/>
                </a:lnTo>
                <a:close/>
              </a:path>
              <a:path w="2666365" h="1867535">
                <a:moveTo>
                  <a:pt x="2540000" y="0"/>
                </a:moveTo>
                <a:lnTo>
                  <a:pt x="2489200" y="0"/>
                </a:lnTo>
                <a:lnTo>
                  <a:pt x="2489200" y="12700"/>
                </a:lnTo>
                <a:lnTo>
                  <a:pt x="2540000" y="12700"/>
                </a:lnTo>
                <a:lnTo>
                  <a:pt x="2540000" y="0"/>
                </a:lnTo>
                <a:close/>
              </a:path>
              <a:path w="2666365" h="1867535">
                <a:moveTo>
                  <a:pt x="2608326" y="6350"/>
                </a:moveTo>
                <a:lnTo>
                  <a:pt x="2608326" y="20700"/>
                </a:lnTo>
                <a:lnTo>
                  <a:pt x="2621026" y="20700"/>
                </a:lnTo>
                <a:lnTo>
                  <a:pt x="2621026" y="12700"/>
                </a:lnTo>
                <a:lnTo>
                  <a:pt x="2614676" y="12700"/>
                </a:lnTo>
                <a:lnTo>
                  <a:pt x="2608326" y="6350"/>
                </a:lnTo>
                <a:close/>
              </a:path>
              <a:path w="2666365" h="1867535">
                <a:moveTo>
                  <a:pt x="2618231" y="0"/>
                </a:moveTo>
                <a:lnTo>
                  <a:pt x="2578100" y="0"/>
                </a:lnTo>
                <a:lnTo>
                  <a:pt x="2578100" y="12700"/>
                </a:lnTo>
                <a:lnTo>
                  <a:pt x="2608326" y="12700"/>
                </a:lnTo>
                <a:lnTo>
                  <a:pt x="2608326" y="6350"/>
                </a:lnTo>
                <a:lnTo>
                  <a:pt x="2621026" y="6350"/>
                </a:lnTo>
                <a:lnTo>
                  <a:pt x="2621026" y="2921"/>
                </a:lnTo>
                <a:lnTo>
                  <a:pt x="2618231" y="0"/>
                </a:lnTo>
                <a:close/>
              </a:path>
              <a:path w="2666365" h="1867535">
                <a:moveTo>
                  <a:pt x="2621026" y="6350"/>
                </a:moveTo>
                <a:lnTo>
                  <a:pt x="2608326" y="6350"/>
                </a:lnTo>
                <a:lnTo>
                  <a:pt x="2614676" y="12700"/>
                </a:lnTo>
                <a:lnTo>
                  <a:pt x="2621026" y="12700"/>
                </a:lnTo>
                <a:lnTo>
                  <a:pt x="2621026" y="6350"/>
                </a:lnTo>
                <a:close/>
              </a:path>
              <a:path w="2666365" h="1867535">
                <a:moveTo>
                  <a:pt x="2621026" y="58800"/>
                </a:moveTo>
                <a:lnTo>
                  <a:pt x="2608326" y="58800"/>
                </a:lnTo>
                <a:lnTo>
                  <a:pt x="2608326" y="109600"/>
                </a:lnTo>
                <a:lnTo>
                  <a:pt x="2621026" y="109600"/>
                </a:lnTo>
                <a:lnTo>
                  <a:pt x="2621026" y="58800"/>
                </a:lnTo>
                <a:close/>
              </a:path>
              <a:path w="2666365" h="1867535">
                <a:moveTo>
                  <a:pt x="2621026" y="147700"/>
                </a:moveTo>
                <a:lnTo>
                  <a:pt x="2608326" y="147700"/>
                </a:lnTo>
                <a:lnTo>
                  <a:pt x="2608326" y="198500"/>
                </a:lnTo>
                <a:lnTo>
                  <a:pt x="2621026" y="198500"/>
                </a:lnTo>
                <a:lnTo>
                  <a:pt x="2621026" y="147700"/>
                </a:lnTo>
                <a:close/>
              </a:path>
              <a:path w="2666365" h="1867535">
                <a:moveTo>
                  <a:pt x="2621026" y="236600"/>
                </a:moveTo>
                <a:lnTo>
                  <a:pt x="2608326" y="236600"/>
                </a:lnTo>
                <a:lnTo>
                  <a:pt x="2608326" y="287400"/>
                </a:lnTo>
                <a:lnTo>
                  <a:pt x="2621026" y="287400"/>
                </a:lnTo>
                <a:lnTo>
                  <a:pt x="2621026" y="236600"/>
                </a:lnTo>
                <a:close/>
              </a:path>
              <a:path w="2666365" h="1867535">
                <a:moveTo>
                  <a:pt x="2621026" y="325500"/>
                </a:moveTo>
                <a:lnTo>
                  <a:pt x="2608326" y="325500"/>
                </a:lnTo>
                <a:lnTo>
                  <a:pt x="2608326" y="376300"/>
                </a:lnTo>
                <a:lnTo>
                  <a:pt x="2621026" y="376300"/>
                </a:lnTo>
                <a:lnTo>
                  <a:pt x="2621026" y="325500"/>
                </a:lnTo>
                <a:close/>
              </a:path>
              <a:path w="2666365" h="1867535">
                <a:moveTo>
                  <a:pt x="2621026" y="414400"/>
                </a:moveTo>
                <a:lnTo>
                  <a:pt x="2608326" y="414400"/>
                </a:lnTo>
                <a:lnTo>
                  <a:pt x="2608326" y="465200"/>
                </a:lnTo>
                <a:lnTo>
                  <a:pt x="2621026" y="465200"/>
                </a:lnTo>
                <a:lnTo>
                  <a:pt x="2621026" y="414400"/>
                </a:lnTo>
                <a:close/>
              </a:path>
              <a:path w="2666365" h="1867535">
                <a:moveTo>
                  <a:pt x="2621026" y="503300"/>
                </a:moveTo>
                <a:lnTo>
                  <a:pt x="2608326" y="503300"/>
                </a:lnTo>
                <a:lnTo>
                  <a:pt x="2608326" y="554101"/>
                </a:lnTo>
                <a:lnTo>
                  <a:pt x="2621026" y="554101"/>
                </a:lnTo>
                <a:lnTo>
                  <a:pt x="2621026" y="503300"/>
                </a:lnTo>
                <a:close/>
              </a:path>
              <a:path w="2666365" h="1867535">
                <a:moveTo>
                  <a:pt x="2621026" y="592201"/>
                </a:moveTo>
                <a:lnTo>
                  <a:pt x="2608326" y="592201"/>
                </a:lnTo>
                <a:lnTo>
                  <a:pt x="2608326" y="643001"/>
                </a:lnTo>
                <a:lnTo>
                  <a:pt x="2621026" y="643001"/>
                </a:lnTo>
                <a:lnTo>
                  <a:pt x="2621026" y="592201"/>
                </a:lnTo>
                <a:close/>
              </a:path>
              <a:path w="2666365" h="1867535">
                <a:moveTo>
                  <a:pt x="2621026" y="681101"/>
                </a:moveTo>
                <a:lnTo>
                  <a:pt x="2608326" y="681101"/>
                </a:lnTo>
                <a:lnTo>
                  <a:pt x="2608326" y="731901"/>
                </a:lnTo>
                <a:lnTo>
                  <a:pt x="2621026" y="731901"/>
                </a:lnTo>
                <a:lnTo>
                  <a:pt x="2621026" y="681101"/>
                </a:lnTo>
                <a:close/>
              </a:path>
              <a:path w="2666365" h="1867535">
                <a:moveTo>
                  <a:pt x="2621026" y="770001"/>
                </a:moveTo>
                <a:lnTo>
                  <a:pt x="2608326" y="770001"/>
                </a:lnTo>
                <a:lnTo>
                  <a:pt x="2608326" y="820801"/>
                </a:lnTo>
                <a:lnTo>
                  <a:pt x="2621026" y="820801"/>
                </a:lnTo>
                <a:lnTo>
                  <a:pt x="2621026" y="770001"/>
                </a:lnTo>
                <a:close/>
              </a:path>
              <a:path w="2666365" h="1867535">
                <a:moveTo>
                  <a:pt x="2621026" y="858901"/>
                </a:moveTo>
                <a:lnTo>
                  <a:pt x="2608326" y="858901"/>
                </a:lnTo>
                <a:lnTo>
                  <a:pt x="2608326" y="909701"/>
                </a:lnTo>
                <a:lnTo>
                  <a:pt x="2621026" y="909701"/>
                </a:lnTo>
                <a:lnTo>
                  <a:pt x="2621026" y="858901"/>
                </a:lnTo>
                <a:close/>
              </a:path>
              <a:path w="2666365" h="1867535">
                <a:moveTo>
                  <a:pt x="2621026" y="947801"/>
                </a:moveTo>
                <a:lnTo>
                  <a:pt x="2608326" y="947801"/>
                </a:lnTo>
                <a:lnTo>
                  <a:pt x="2608326" y="998601"/>
                </a:lnTo>
                <a:lnTo>
                  <a:pt x="2621026" y="998601"/>
                </a:lnTo>
                <a:lnTo>
                  <a:pt x="2621026" y="947801"/>
                </a:lnTo>
                <a:close/>
              </a:path>
              <a:path w="2666365" h="1867535">
                <a:moveTo>
                  <a:pt x="2621026" y="1036701"/>
                </a:moveTo>
                <a:lnTo>
                  <a:pt x="2608326" y="1036701"/>
                </a:lnTo>
                <a:lnTo>
                  <a:pt x="2608326" y="1087501"/>
                </a:lnTo>
                <a:lnTo>
                  <a:pt x="2621026" y="1087501"/>
                </a:lnTo>
                <a:lnTo>
                  <a:pt x="2621026" y="1036701"/>
                </a:lnTo>
                <a:close/>
              </a:path>
              <a:path w="2666365" h="1867535">
                <a:moveTo>
                  <a:pt x="2621026" y="1125601"/>
                </a:moveTo>
                <a:lnTo>
                  <a:pt x="2608326" y="1125601"/>
                </a:lnTo>
                <a:lnTo>
                  <a:pt x="2608326" y="1176401"/>
                </a:lnTo>
                <a:lnTo>
                  <a:pt x="2621026" y="1176401"/>
                </a:lnTo>
                <a:lnTo>
                  <a:pt x="2621026" y="1125601"/>
                </a:lnTo>
                <a:close/>
              </a:path>
              <a:path w="2666365" h="1867535">
                <a:moveTo>
                  <a:pt x="2621026" y="1214501"/>
                </a:moveTo>
                <a:lnTo>
                  <a:pt x="2608326" y="1214501"/>
                </a:lnTo>
                <a:lnTo>
                  <a:pt x="2608326" y="1265301"/>
                </a:lnTo>
                <a:lnTo>
                  <a:pt x="2621026" y="1265301"/>
                </a:lnTo>
                <a:lnTo>
                  <a:pt x="2621026" y="1214501"/>
                </a:lnTo>
                <a:close/>
              </a:path>
              <a:path w="2666365" h="1867535">
                <a:moveTo>
                  <a:pt x="2621026" y="1303401"/>
                </a:moveTo>
                <a:lnTo>
                  <a:pt x="2608326" y="1303401"/>
                </a:lnTo>
                <a:lnTo>
                  <a:pt x="2608326" y="1354201"/>
                </a:lnTo>
                <a:lnTo>
                  <a:pt x="2621026" y="1354201"/>
                </a:lnTo>
                <a:lnTo>
                  <a:pt x="2621026" y="1303401"/>
                </a:lnTo>
                <a:close/>
              </a:path>
              <a:path w="2666365" h="1867535">
                <a:moveTo>
                  <a:pt x="2621026" y="1392301"/>
                </a:moveTo>
                <a:lnTo>
                  <a:pt x="2608326" y="1392301"/>
                </a:lnTo>
                <a:lnTo>
                  <a:pt x="2608326" y="1443101"/>
                </a:lnTo>
                <a:lnTo>
                  <a:pt x="2621026" y="1443101"/>
                </a:lnTo>
                <a:lnTo>
                  <a:pt x="2621026" y="1392301"/>
                </a:lnTo>
                <a:close/>
              </a:path>
              <a:path w="2666365" h="1867535">
                <a:moveTo>
                  <a:pt x="2621026" y="1481201"/>
                </a:moveTo>
                <a:lnTo>
                  <a:pt x="2608326" y="1481201"/>
                </a:lnTo>
                <a:lnTo>
                  <a:pt x="2608326" y="1532001"/>
                </a:lnTo>
                <a:lnTo>
                  <a:pt x="2621026" y="1532001"/>
                </a:lnTo>
                <a:lnTo>
                  <a:pt x="2621026" y="1481201"/>
                </a:lnTo>
                <a:close/>
              </a:path>
              <a:path w="2666365" h="1867535">
                <a:moveTo>
                  <a:pt x="2621026" y="1570101"/>
                </a:moveTo>
                <a:lnTo>
                  <a:pt x="2608326" y="1570101"/>
                </a:lnTo>
                <a:lnTo>
                  <a:pt x="2608326" y="1620901"/>
                </a:lnTo>
                <a:lnTo>
                  <a:pt x="2621026" y="1620901"/>
                </a:lnTo>
                <a:lnTo>
                  <a:pt x="2621026" y="1570101"/>
                </a:lnTo>
                <a:close/>
              </a:path>
              <a:path w="2666365" h="1867535">
                <a:moveTo>
                  <a:pt x="2621026" y="1659001"/>
                </a:moveTo>
                <a:lnTo>
                  <a:pt x="2608326" y="1659001"/>
                </a:lnTo>
                <a:lnTo>
                  <a:pt x="2608326" y="1709801"/>
                </a:lnTo>
                <a:lnTo>
                  <a:pt x="2621026" y="1709801"/>
                </a:lnTo>
                <a:lnTo>
                  <a:pt x="2621026" y="1659001"/>
                </a:lnTo>
                <a:close/>
              </a:path>
              <a:path w="2666365" h="1867535">
                <a:moveTo>
                  <a:pt x="2570099" y="1770888"/>
                </a:moveTo>
                <a:lnTo>
                  <a:pt x="2564003" y="1774444"/>
                </a:lnTo>
                <a:lnTo>
                  <a:pt x="2562986" y="1778381"/>
                </a:lnTo>
                <a:lnTo>
                  <a:pt x="2614676" y="1867027"/>
                </a:lnTo>
                <a:lnTo>
                  <a:pt x="2622007" y="1854453"/>
                </a:lnTo>
                <a:lnTo>
                  <a:pt x="2608326" y="1854453"/>
                </a:lnTo>
                <a:lnTo>
                  <a:pt x="2608326" y="1836801"/>
                </a:lnTo>
                <a:lnTo>
                  <a:pt x="2611765" y="1836801"/>
                </a:lnTo>
                <a:lnTo>
                  <a:pt x="2573908" y="1771903"/>
                </a:lnTo>
                <a:lnTo>
                  <a:pt x="2570099" y="1770888"/>
                </a:lnTo>
                <a:close/>
              </a:path>
              <a:path w="2666365" h="1867535">
                <a:moveTo>
                  <a:pt x="2611765" y="1836801"/>
                </a:moveTo>
                <a:lnTo>
                  <a:pt x="2608326" y="1836801"/>
                </a:lnTo>
                <a:lnTo>
                  <a:pt x="2608326" y="1854453"/>
                </a:lnTo>
                <a:lnTo>
                  <a:pt x="2621026" y="1854453"/>
                </a:lnTo>
                <a:lnTo>
                  <a:pt x="2621026" y="1851152"/>
                </a:lnTo>
                <a:lnTo>
                  <a:pt x="2609215" y="1851152"/>
                </a:lnTo>
                <a:lnTo>
                  <a:pt x="2614676" y="1841790"/>
                </a:lnTo>
                <a:lnTo>
                  <a:pt x="2611765" y="1836801"/>
                </a:lnTo>
                <a:close/>
              </a:path>
              <a:path w="2666365" h="1867535">
                <a:moveTo>
                  <a:pt x="2632300" y="1836801"/>
                </a:moveTo>
                <a:lnTo>
                  <a:pt x="2621026" y="1836801"/>
                </a:lnTo>
                <a:lnTo>
                  <a:pt x="2621026" y="1854453"/>
                </a:lnTo>
                <a:lnTo>
                  <a:pt x="2622007" y="1854453"/>
                </a:lnTo>
                <a:lnTo>
                  <a:pt x="2632300" y="1836801"/>
                </a:lnTo>
                <a:close/>
              </a:path>
              <a:path w="2666365" h="1867535">
                <a:moveTo>
                  <a:pt x="2614676" y="1841790"/>
                </a:moveTo>
                <a:lnTo>
                  <a:pt x="2609215" y="1851152"/>
                </a:lnTo>
                <a:lnTo>
                  <a:pt x="2620136" y="1851152"/>
                </a:lnTo>
                <a:lnTo>
                  <a:pt x="2614676" y="1841790"/>
                </a:lnTo>
                <a:close/>
              </a:path>
              <a:path w="2666365" h="1867535">
                <a:moveTo>
                  <a:pt x="2659253" y="1770888"/>
                </a:moveTo>
                <a:lnTo>
                  <a:pt x="2655443" y="1771903"/>
                </a:lnTo>
                <a:lnTo>
                  <a:pt x="2614676" y="1841790"/>
                </a:lnTo>
                <a:lnTo>
                  <a:pt x="2620136" y="1851152"/>
                </a:lnTo>
                <a:lnTo>
                  <a:pt x="2621026" y="1851152"/>
                </a:lnTo>
                <a:lnTo>
                  <a:pt x="2621026" y="1836801"/>
                </a:lnTo>
                <a:lnTo>
                  <a:pt x="2632300" y="1836801"/>
                </a:lnTo>
                <a:lnTo>
                  <a:pt x="2666365" y="1778381"/>
                </a:lnTo>
                <a:lnTo>
                  <a:pt x="2665349" y="1774444"/>
                </a:lnTo>
                <a:lnTo>
                  <a:pt x="2659253" y="1770888"/>
                </a:lnTo>
                <a:close/>
              </a:path>
              <a:path w="2666365" h="1867535">
                <a:moveTo>
                  <a:pt x="2617586" y="1836801"/>
                </a:moveTo>
                <a:lnTo>
                  <a:pt x="2611765" y="1836801"/>
                </a:lnTo>
                <a:lnTo>
                  <a:pt x="2614676" y="1841790"/>
                </a:lnTo>
                <a:lnTo>
                  <a:pt x="2617586" y="1836801"/>
                </a:lnTo>
                <a:close/>
              </a:path>
              <a:path w="2666365" h="1867535">
                <a:moveTo>
                  <a:pt x="2621026" y="1747901"/>
                </a:moveTo>
                <a:lnTo>
                  <a:pt x="2608326" y="1747901"/>
                </a:lnTo>
                <a:lnTo>
                  <a:pt x="2608326" y="1798701"/>
                </a:lnTo>
                <a:lnTo>
                  <a:pt x="2621026" y="1798701"/>
                </a:lnTo>
                <a:lnTo>
                  <a:pt x="2621026" y="1747901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09600" y="1018158"/>
            <a:ext cx="1049655" cy="504825"/>
          </a:xfrm>
          <a:custGeom>
            <a:avLst/>
            <a:gdLst/>
            <a:ahLst/>
            <a:cxnLst/>
            <a:rect l="l" t="t" r="r" b="b"/>
            <a:pathLst>
              <a:path w="1049655" h="504825">
                <a:moveTo>
                  <a:pt x="0" y="0"/>
                </a:moveTo>
                <a:lnTo>
                  <a:pt x="1049527" y="0"/>
                </a:lnTo>
                <a:lnTo>
                  <a:pt x="1049527" y="404875"/>
                </a:lnTo>
                <a:lnTo>
                  <a:pt x="986595" y="405659"/>
                </a:lnTo>
                <a:lnTo>
                  <a:pt x="928673" y="407896"/>
                </a:lnTo>
                <a:lnTo>
                  <a:pt x="875306" y="411419"/>
                </a:lnTo>
                <a:lnTo>
                  <a:pt x="826038" y="416057"/>
                </a:lnTo>
                <a:lnTo>
                  <a:pt x="780414" y="421643"/>
                </a:lnTo>
                <a:lnTo>
                  <a:pt x="737977" y="428005"/>
                </a:lnTo>
                <a:lnTo>
                  <a:pt x="698274" y="434977"/>
                </a:lnTo>
                <a:lnTo>
                  <a:pt x="660847" y="442388"/>
                </a:lnTo>
                <a:lnTo>
                  <a:pt x="591003" y="457851"/>
                </a:lnTo>
                <a:lnTo>
                  <a:pt x="557675" y="465565"/>
                </a:lnTo>
                <a:lnTo>
                  <a:pt x="524802" y="473043"/>
                </a:lnTo>
                <a:lnTo>
                  <a:pt x="458598" y="486610"/>
                </a:lnTo>
                <a:lnTo>
                  <a:pt x="388747" y="497200"/>
                </a:lnTo>
                <a:lnTo>
                  <a:pt x="311607" y="503459"/>
                </a:lnTo>
                <a:lnTo>
                  <a:pt x="269164" y="504542"/>
                </a:lnTo>
                <a:lnTo>
                  <a:pt x="223531" y="504035"/>
                </a:lnTo>
                <a:lnTo>
                  <a:pt x="174254" y="501770"/>
                </a:lnTo>
                <a:lnTo>
                  <a:pt x="120877" y="497576"/>
                </a:lnTo>
                <a:lnTo>
                  <a:pt x="62944" y="491284"/>
                </a:lnTo>
                <a:lnTo>
                  <a:pt x="0" y="482726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96074" y="965580"/>
            <a:ext cx="1042669" cy="410845"/>
          </a:xfrm>
          <a:custGeom>
            <a:avLst/>
            <a:gdLst/>
            <a:ahLst/>
            <a:cxnLst/>
            <a:rect l="l" t="t" r="r" b="b"/>
            <a:pathLst>
              <a:path w="1042669" h="410844">
                <a:moveTo>
                  <a:pt x="0" y="52578"/>
                </a:moveTo>
                <a:lnTo>
                  <a:pt x="0" y="0"/>
                </a:lnTo>
                <a:lnTo>
                  <a:pt x="1042428" y="0"/>
                </a:lnTo>
                <a:lnTo>
                  <a:pt x="1042428" y="407543"/>
                </a:lnTo>
                <a:lnTo>
                  <a:pt x="1013309" y="407979"/>
                </a:lnTo>
                <a:lnTo>
                  <a:pt x="987882" y="408940"/>
                </a:lnTo>
                <a:lnTo>
                  <a:pt x="969883" y="409900"/>
                </a:lnTo>
                <a:lnTo>
                  <a:pt x="963053" y="410337"/>
                </a:lnTo>
              </a:path>
            </a:pathLst>
          </a:custGeom>
          <a:ln w="2540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77354" y="914400"/>
            <a:ext cx="1051560" cy="408305"/>
          </a:xfrm>
          <a:custGeom>
            <a:avLst/>
            <a:gdLst/>
            <a:ahLst/>
            <a:cxnLst/>
            <a:rect l="l" t="t" r="r" b="b"/>
            <a:pathLst>
              <a:path w="1051560" h="408305">
                <a:moveTo>
                  <a:pt x="0" y="51180"/>
                </a:moveTo>
                <a:lnTo>
                  <a:pt x="0" y="0"/>
                </a:lnTo>
                <a:lnTo>
                  <a:pt x="1051445" y="0"/>
                </a:lnTo>
                <a:lnTo>
                  <a:pt x="1051445" y="406146"/>
                </a:lnTo>
                <a:lnTo>
                  <a:pt x="1018262" y="406483"/>
                </a:lnTo>
                <a:lnTo>
                  <a:pt x="989342" y="407225"/>
                </a:lnTo>
                <a:lnTo>
                  <a:pt x="968899" y="407967"/>
                </a:lnTo>
                <a:lnTo>
                  <a:pt x="961148" y="408304"/>
                </a:lnTo>
              </a:path>
            </a:pathLst>
          </a:custGeom>
          <a:ln w="2540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80389" y="1057021"/>
            <a:ext cx="70548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181818"/>
                </a:solidFill>
                <a:latin typeface="Calibri"/>
                <a:cs typeface="Calibri"/>
              </a:rPr>
              <a:t>o</a:t>
            </a:r>
            <a:r>
              <a:rPr sz="2400" spc="-40" dirty="0">
                <a:solidFill>
                  <a:srgbClr val="181818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181818"/>
                </a:solidFill>
                <a:latin typeface="Calibri"/>
                <a:cs typeface="Calibri"/>
              </a:rPr>
              <a:t>der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129182" y="1497838"/>
            <a:ext cx="155575" cy="331470"/>
          </a:xfrm>
          <a:custGeom>
            <a:avLst/>
            <a:gdLst/>
            <a:ahLst/>
            <a:cxnLst/>
            <a:rect l="l" t="t" r="r" b="b"/>
            <a:pathLst>
              <a:path w="155575" h="331469">
                <a:moveTo>
                  <a:pt x="67055" y="258572"/>
                </a:moveTo>
                <a:lnTo>
                  <a:pt x="63068" y="259079"/>
                </a:lnTo>
                <a:lnTo>
                  <a:pt x="58800" y="264667"/>
                </a:lnTo>
                <a:lnTo>
                  <a:pt x="59334" y="268604"/>
                </a:lnTo>
                <a:lnTo>
                  <a:pt x="62115" y="270763"/>
                </a:lnTo>
                <a:lnTo>
                  <a:pt x="140817" y="330962"/>
                </a:lnTo>
                <a:lnTo>
                  <a:pt x="142112" y="321690"/>
                </a:lnTo>
                <a:lnTo>
                  <a:pt x="130162" y="321690"/>
                </a:lnTo>
                <a:lnTo>
                  <a:pt x="121292" y="300089"/>
                </a:lnTo>
                <a:lnTo>
                  <a:pt x="69837" y="260731"/>
                </a:lnTo>
                <a:lnTo>
                  <a:pt x="67055" y="258572"/>
                </a:lnTo>
                <a:close/>
              </a:path>
              <a:path w="155575" h="331469">
                <a:moveTo>
                  <a:pt x="121292" y="300089"/>
                </a:moveTo>
                <a:lnTo>
                  <a:pt x="130162" y="321690"/>
                </a:lnTo>
                <a:lnTo>
                  <a:pt x="137924" y="318515"/>
                </a:lnTo>
                <a:lnTo>
                  <a:pt x="129755" y="318515"/>
                </a:lnTo>
                <a:lnTo>
                  <a:pt x="131265" y="307717"/>
                </a:lnTo>
                <a:lnTo>
                  <a:pt x="121292" y="300089"/>
                </a:lnTo>
                <a:close/>
              </a:path>
              <a:path w="155575" h="331469">
                <a:moveTo>
                  <a:pt x="145643" y="225171"/>
                </a:moveTo>
                <a:lnTo>
                  <a:pt x="142468" y="227584"/>
                </a:lnTo>
                <a:lnTo>
                  <a:pt x="133026" y="295122"/>
                </a:lnTo>
                <a:lnTo>
                  <a:pt x="141960" y="316864"/>
                </a:lnTo>
                <a:lnTo>
                  <a:pt x="130162" y="321690"/>
                </a:lnTo>
                <a:lnTo>
                  <a:pt x="142112" y="321690"/>
                </a:lnTo>
                <a:lnTo>
                  <a:pt x="154533" y="232790"/>
                </a:lnTo>
                <a:lnTo>
                  <a:pt x="155041" y="229362"/>
                </a:lnTo>
                <a:lnTo>
                  <a:pt x="152501" y="226187"/>
                </a:lnTo>
                <a:lnTo>
                  <a:pt x="145643" y="225171"/>
                </a:lnTo>
                <a:close/>
              </a:path>
              <a:path w="155575" h="331469">
                <a:moveTo>
                  <a:pt x="131265" y="307717"/>
                </a:moveTo>
                <a:lnTo>
                  <a:pt x="129755" y="318515"/>
                </a:lnTo>
                <a:lnTo>
                  <a:pt x="139903" y="314325"/>
                </a:lnTo>
                <a:lnTo>
                  <a:pt x="131265" y="307717"/>
                </a:lnTo>
                <a:close/>
              </a:path>
              <a:path w="155575" h="331469">
                <a:moveTo>
                  <a:pt x="133026" y="295122"/>
                </a:moveTo>
                <a:lnTo>
                  <a:pt x="131265" y="307717"/>
                </a:lnTo>
                <a:lnTo>
                  <a:pt x="139903" y="314325"/>
                </a:lnTo>
                <a:lnTo>
                  <a:pt x="129755" y="318515"/>
                </a:lnTo>
                <a:lnTo>
                  <a:pt x="137924" y="318515"/>
                </a:lnTo>
                <a:lnTo>
                  <a:pt x="141960" y="316864"/>
                </a:lnTo>
                <a:lnTo>
                  <a:pt x="133026" y="295122"/>
                </a:lnTo>
                <a:close/>
              </a:path>
              <a:path w="155575" h="331469">
                <a:moveTo>
                  <a:pt x="11760" y="0"/>
                </a:moveTo>
                <a:lnTo>
                  <a:pt x="0" y="4699"/>
                </a:lnTo>
                <a:lnTo>
                  <a:pt x="121292" y="300089"/>
                </a:lnTo>
                <a:lnTo>
                  <a:pt x="131265" y="307717"/>
                </a:lnTo>
                <a:lnTo>
                  <a:pt x="133026" y="295122"/>
                </a:lnTo>
                <a:lnTo>
                  <a:pt x="11760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455670" y="1696339"/>
            <a:ext cx="1371600" cy="498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spc="-5" dirty="0">
                <a:solidFill>
                  <a:srgbClr val="1F487C"/>
                </a:solidFill>
                <a:latin typeface="Arial"/>
                <a:cs typeface="Arial"/>
              </a:rPr>
              <a:t>Government</a:t>
            </a:r>
            <a:r>
              <a:rPr sz="1600" spc="-3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1F487C"/>
                </a:solidFill>
                <a:latin typeface="Arial"/>
                <a:cs typeface="Arial"/>
              </a:rPr>
              <a:t>of</a:t>
            </a:r>
            <a:endParaRPr sz="16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1600" spc="-5" dirty="0">
                <a:solidFill>
                  <a:srgbClr val="1F487C"/>
                </a:solidFill>
                <a:latin typeface="Arial"/>
                <a:cs typeface="Arial"/>
              </a:rPr>
              <a:t>District/City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828800" y="1167891"/>
            <a:ext cx="1525905" cy="103505"/>
          </a:xfrm>
          <a:custGeom>
            <a:avLst/>
            <a:gdLst/>
            <a:ahLst/>
            <a:cxnLst/>
            <a:rect l="l" t="t" r="r" b="b"/>
            <a:pathLst>
              <a:path w="1525904" h="103505">
                <a:moveTo>
                  <a:pt x="88773" y="0"/>
                </a:moveTo>
                <a:lnTo>
                  <a:pt x="0" y="51308"/>
                </a:lnTo>
                <a:lnTo>
                  <a:pt x="88392" y="103378"/>
                </a:lnTo>
                <a:lnTo>
                  <a:pt x="92329" y="102362"/>
                </a:lnTo>
                <a:lnTo>
                  <a:pt x="95885" y="96266"/>
                </a:lnTo>
                <a:lnTo>
                  <a:pt x="94868" y="92456"/>
                </a:lnTo>
                <a:lnTo>
                  <a:pt x="35956" y="57756"/>
                </a:lnTo>
                <a:lnTo>
                  <a:pt x="12573" y="57658"/>
                </a:lnTo>
                <a:lnTo>
                  <a:pt x="12573" y="44958"/>
                </a:lnTo>
                <a:lnTo>
                  <a:pt x="36359" y="44958"/>
                </a:lnTo>
                <a:lnTo>
                  <a:pt x="95123" y="10922"/>
                </a:lnTo>
                <a:lnTo>
                  <a:pt x="96266" y="7112"/>
                </a:lnTo>
                <a:lnTo>
                  <a:pt x="92710" y="1016"/>
                </a:lnTo>
                <a:lnTo>
                  <a:pt x="88773" y="0"/>
                </a:lnTo>
                <a:close/>
              </a:path>
              <a:path w="1525904" h="103505">
                <a:moveTo>
                  <a:pt x="36188" y="45057"/>
                </a:moveTo>
                <a:lnTo>
                  <a:pt x="25203" y="51419"/>
                </a:lnTo>
                <a:lnTo>
                  <a:pt x="35956" y="57756"/>
                </a:lnTo>
                <a:lnTo>
                  <a:pt x="1525524" y="64008"/>
                </a:lnTo>
                <a:lnTo>
                  <a:pt x="1525651" y="51308"/>
                </a:lnTo>
                <a:lnTo>
                  <a:pt x="36188" y="45057"/>
                </a:lnTo>
                <a:close/>
              </a:path>
              <a:path w="1525904" h="103505">
                <a:moveTo>
                  <a:pt x="12573" y="44958"/>
                </a:moveTo>
                <a:lnTo>
                  <a:pt x="12573" y="57658"/>
                </a:lnTo>
                <a:lnTo>
                  <a:pt x="35956" y="57756"/>
                </a:lnTo>
                <a:lnTo>
                  <a:pt x="34496" y="56896"/>
                </a:lnTo>
                <a:lnTo>
                  <a:pt x="15748" y="56896"/>
                </a:lnTo>
                <a:lnTo>
                  <a:pt x="15748" y="45847"/>
                </a:lnTo>
                <a:lnTo>
                  <a:pt x="34824" y="45847"/>
                </a:lnTo>
                <a:lnTo>
                  <a:pt x="36188" y="45057"/>
                </a:lnTo>
                <a:lnTo>
                  <a:pt x="12573" y="44958"/>
                </a:lnTo>
                <a:close/>
              </a:path>
              <a:path w="1525904" h="103505">
                <a:moveTo>
                  <a:pt x="15748" y="45847"/>
                </a:moveTo>
                <a:lnTo>
                  <a:pt x="15748" y="56896"/>
                </a:lnTo>
                <a:lnTo>
                  <a:pt x="25203" y="51419"/>
                </a:lnTo>
                <a:lnTo>
                  <a:pt x="15748" y="45847"/>
                </a:lnTo>
                <a:close/>
              </a:path>
              <a:path w="1525904" h="103505">
                <a:moveTo>
                  <a:pt x="25203" y="51419"/>
                </a:moveTo>
                <a:lnTo>
                  <a:pt x="15748" y="56896"/>
                </a:lnTo>
                <a:lnTo>
                  <a:pt x="34496" y="56896"/>
                </a:lnTo>
                <a:lnTo>
                  <a:pt x="25203" y="51419"/>
                </a:lnTo>
                <a:close/>
              </a:path>
              <a:path w="1525904" h="103505">
                <a:moveTo>
                  <a:pt x="34824" y="45847"/>
                </a:moveTo>
                <a:lnTo>
                  <a:pt x="15748" y="45847"/>
                </a:lnTo>
                <a:lnTo>
                  <a:pt x="25203" y="51419"/>
                </a:lnTo>
                <a:lnTo>
                  <a:pt x="34824" y="45847"/>
                </a:lnTo>
                <a:close/>
              </a:path>
              <a:path w="1525904" h="103505">
                <a:moveTo>
                  <a:pt x="36359" y="44958"/>
                </a:moveTo>
                <a:lnTo>
                  <a:pt x="12573" y="44958"/>
                </a:lnTo>
                <a:lnTo>
                  <a:pt x="36188" y="45057"/>
                </a:lnTo>
                <a:lnTo>
                  <a:pt x="36359" y="44958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354451" y="685800"/>
            <a:ext cx="1438275" cy="1079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9600" y="1828736"/>
            <a:ext cx="1320800" cy="8810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3400" y="4368800"/>
            <a:ext cx="1371600" cy="736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74061" y="3047492"/>
            <a:ext cx="103505" cy="178435"/>
          </a:xfrm>
          <a:custGeom>
            <a:avLst/>
            <a:gdLst/>
            <a:ahLst/>
            <a:cxnLst/>
            <a:rect l="l" t="t" r="r" b="b"/>
            <a:pathLst>
              <a:path w="103505" h="178435">
                <a:moveTo>
                  <a:pt x="7470" y="79375"/>
                </a:moveTo>
                <a:lnTo>
                  <a:pt x="1184" y="82423"/>
                </a:lnTo>
                <a:lnTo>
                  <a:pt x="50" y="85725"/>
                </a:lnTo>
                <a:lnTo>
                  <a:pt x="0" y="86487"/>
                </a:lnTo>
                <a:lnTo>
                  <a:pt x="45138" y="178308"/>
                </a:lnTo>
                <a:lnTo>
                  <a:pt x="53382" y="166243"/>
                </a:lnTo>
                <a:lnTo>
                  <a:pt x="52365" y="166243"/>
                </a:lnTo>
                <a:lnTo>
                  <a:pt x="39703" y="165354"/>
                </a:lnTo>
                <a:lnTo>
                  <a:pt x="41378" y="141879"/>
                </a:lnTo>
                <a:lnTo>
                  <a:pt x="11280" y="80645"/>
                </a:lnTo>
                <a:lnTo>
                  <a:pt x="7470" y="79375"/>
                </a:lnTo>
                <a:close/>
              </a:path>
              <a:path w="103505" h="178435">
                <a:moveTo>
                  <a:pt x="41378" y="141879"/>
                </a:moveTo>
                <a:lnTo>
                  <a:pt x="39703" y="165354"/>
                </a:lnTo>
                <a:lnTo>
                  <a:pt x="52365" y="166243"/>
                </a:lnTo>
                <a:lnTo>
                  <a:pt x="52601" y="162941"/>
                </a:lnTo>
                <a:lnTo>
                  <a:pt x="51730" y="162941"/>
                </a:lnTo>
                <a:lnTo>
                  <a:pt x="40795" y="162179"/>
                </a:lnTo>
                <a:lnTo>
                  <a:pt x="46934" y="153184"/>
                </a:lnTo>
                <a:lnTo>
                  <a:pt x="41378" y="141879"/>
                </a:lnTo>
                <a:close/>
              </a:path>
              <a:path w="103505" h="178435">
                <a:moveTo>
                  <a:pt x="96446" y="85725"/>
                </a:moveTo>
                <a:lnTo>
                  <a:pt x="92535" y="86487"/>
                </a:lnTo>
                <a:lnTo>
                  <a:pt x="90467" y="89408"/>
                </a:lnTo>
                <a:lnTo>
                  <a:pt x="54043" y="142770"/>
                </a:lnTo>
                <a:lnTo>
                  <a:pt x="52365" y="166243"/>
                </a:lnTo>
                <a:lnTo>
                  <a:pt x="53382" y="166243"/>
                </a:lnTo>
                <a:lnTo>
                  <a:pt x="101018" y="96520"/>
                </a:lnTo>
                <a:lnTo>
                  <a:pt x="103050" y="93599"/>
                </a:lnTo>
                <a:lnTo>
                  <a:pt x="102288" y="89662"/>
                </a:lnTo>
                <a:lnTo>
                  <a:pt x="99367" y="87630"/>
                </a:lnTo>
                <a:lnTo>
                  <a:pt x="96446" y="85725"/>
                </a:lnTo>
                <a:close/>
              </a:path>
              <a:path w="103505" h="178435">
                <a:moveTo>
                  <a:pt x="46934" y="153184"/>
                </a:moveTo>
                <a:lnTo>
                  <a:pt x="40795" y="162179"/>
                </a:lnTo>
                <a:lnTo>
                  <a:pt x="51730" y="162941"/>
                </a:lnTo>
                <a:lnTo>
                  <a:pt x="46934" y="153184"/>
                </a:lnTo>
                <a:close/>
              </a:path>
              <a:path w="103505" h="178435">
                <a:moveTo>
                  <a:pt x="54043" y="142770"/>
                </a:moveTo>
                <a:lnTo>
                  <a:pt x="46934" y="153184"/>
                </a:lnTo>
                <a:lnTo>
                  <a:pt x="51730" y="162941"/>
                </a:lnTo>
                <a:lnTo>
                  <a:pt x="52601" y="162941"/>
                </a:lnTo>
                <a:lnTo>
                  <a:pt x="54043" y="142770"/>
                </a:lnTo>
                <a:close/>
              </a:path>
              <a:path w="103505" h="178435">
                <a:moveTo>
                  <a:pt x="51501" y="0"/>
                </a:moveTo>
                <a:lnTo>
                  <a:pt x="41378" y="141879"/>
                </a:lnTo>
                <a:lnTo>
                  <a:pt x="46934" y="153184"/>
                </a:lnTo>
                <a:lnTo>
                  <a:pt x="54043" y="142770"/>
                </a:lnTo>
                <a:lnTo>
                  <a:pt x="64176" y="1016"/>
                </a:lnTo>
                <a:lnTo>
                  <a:pt x="51501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959100" y="6008725"/>
            <a:ext cx="1368425" cy="408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dirty="0">
                <a:solidFill>
                  <a:srgbClr val="1F487C"/>
                </a:solidFill>
                <a:latin typeface="Arial"/>
                <a:cs typeface="Arial"/>
              </a:rPr>
              <a:t>Distribution</a:t>
            </a:r>
            <a:r>
              <a:rPr sz="1400" spc="-13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1F487C"/>
                </a:solidFill>
                <a:latin typeface="Arial"/>
                <a:cs typeface="Arial"/>
              </a:rPr>
              <a:t>Point</a:t>
            </a:r>
            <a:endParaRPr sz="140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1F487C"/>
                </a:solidFill>
                <a:latin typeface="Arial"/>
                <a:cs typeface="Arial"/>
              </a:rPr>
              <a:t>(villages)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124200" y="5046662"/>
            <a:ext cx="1143000" cy="82073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257800" y="4883150"/>
            <a:ext cx="1676400" cy="10604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408167" y="6042253"/>
            <a:ext cx="1680845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spc="-5" dirty="0">
                <a:solidFill>
                  <a:srgbClr val="1F487C"/>
                </a:solidFill>
                <a:latin typeface="Calibri"/>
                <a:cs typeface="Calibri"/>
              </a:rPr>
              <a:t>Final Distribution</a:t>
            </a:r>
            <a:r>
              <a:rPr sz="1400" spc="-3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487C"/>
                </a:solidFill>
                <a:latin typeface="Calibri"/>
                <a:cs typeface="Calibri"/>
              </a:rPr>
              <a:t>Point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sz="1000" spc="-5" dirty="0">
                <a:solidFill>
                  <a:srgbClr val="1F487C"/>
                </a:solidFill>
                <a:latin typeface="Calibri"/>
                <a:cs typeface="Calibri"/>
              </a:rPr>
              <a:t>(sub-villages</a:t>
            </a:r>
            <a:r>
              <a:rPr sz="1000" spc="-9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1F487C"/>
                </a:solidFill>
                <a:latin typeface="Calibri"/>
                <a:cs typeface="Calibri"/>
              </a:rPr>
              <a:t>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7564501" y="4726051"/>
            <a:ext cx="1195387" cy="12937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7720330" y="6176365"/>
            <a:ext cx="88773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1F487C"/>
                </a:solidFill>
                <a:latin typeface="Arial"/>
                <a:cs typeface="Arial"/>
              </a:rPr>
              <a:t>benefi</a:t>
            </a:r>
            <a:r>
              <a:rPr sz="1400" spc="5" dirty="0">
                <a:solidFill>
                  <a:srgbClr val="1F487C"/>
                </a:solidFill>
                <a:latin typeface="Arial"/>
                <a:cs typeface="Arial"/>
              </a:rPr>
              <a:t>c</a:t>
            </a:r>
            <a:r>
              <a:rPr sz="1400" dirty="0">
                <a:solidFill>
                  <a:srgbClr val="1F487C"/>
                </a:solidFill>
                <a:latin typeface="Arial"/>
                <a:cs typeface="Arial"/>
              </a:rPr>
              <a:t>ia</a:t>
            </a:r>
            <a:r>
              <a:rPr sz="1400" spc="-15" dirty="0">
                <a:solidFill>
                  <a:srgbClr val="1F487C"/>
                </a:solidFill>
                <a:latin typeface="Arial"/>
                <a:cs typeface="Arial"/>
              </a:rPr>
              <a:t>r</a:t>
            </a:r>
            <a:r>
              <a:rPr sz="1400" dirty="0">
                <a:solidFill>
                  <a:srgbClr val="1F487C"/>
                </a:solidFill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04266" y="5109209"/>
            <a:ext cx="1602105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1F487C"/>
                </a:solidFill>
                <a:latin typeface="Arial"/>
                <a:cs typeface="Arial"/>
              </a:rPr>
              <a:t>BULOG</a:t>
            </a:r>
            <a:r>
              <a:rPr sz="1400" spc="-4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1F487C"/>
                </a:solidFill>
                <a:latin typeface="Arial"/>
                <a:cs typeface="Arial"/>
              </a:rPr>
              <a:t>Warehouse</a:t>
            </a:r>
            <a:endParaRPr sz="14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1930400" y="2965450"/>
            <a:ext cx="1955800" cy="659765"/>
          </a:xfrm>
          <a:custGeom>
            <a:avLst/>
            <a:gdLst/>
            <a:ahLst/>
            <a:cxnLst/>
            <a:rect l="l" t="t" r="r" b="b"/>
            <a:pathLst>
              <a:path w="1955800" h="659764">
                <a:moveTo>
                  <a:pt x="1955800" y="0"/>
                </a:moveTo>
                <a:lnTo>
                  <a:pt x="1905000" y="0"/>
                </a:lnTo>
                <a:lnTo>
                  <a:pt x="1905000" y="12700"/>
                </a:lnTo>
                <a:lnTo>
                  <a:pt x="1955800" y="12700"/>
                </a:lnTo>
                <a:lnTo>
                  <a:pt x="1955800" y="0"/>
                </a:lnTo>
                <a:close/>
              </a:path>
              <a:path w="1955800" h="659764">
                <a:moveTo>
                  <a:pt x="1866900" y="0"/>
                </a:moveTo>
                <a:lnTo>
                  <a:pt x="1816100" y="0"/>
                </a:lnTo>
                <a:lnTo>
                  <a:pt x="1816100" y="12700"/>
                </a:lnTo>
                <a:lnTo>
                  <a:pt x="1866900" y="12700"/>
                </a:lnTo>
                <a:lnTo>
                  <a:pt x="1866900" y="0"/>
                </a:lnTo>
                <a:close/>
              </a:path>
              <a:path w="1955800" h="659764">
                <a:moveTo>
                  <a:pt x="1778000" y="0"/>
                </a:moveTo>
                <a:lnTo>
                  <a:pt x="1727200" y="0"/>
                </a:lnTo>
                <a:lnTo>
                  <a:pt x="1727200" y="12700"/>
                </a:lnTo>
                <a:lnTo>
                  <a:pt x="1778000" y="12700"/>
                </a:lnTo>
                <a:lnTo>
                  <a:pt x="1778000" y="0"/>
                </a:lnTo>
                <a:close/>
              </a:path>
              <a:path w="1955800" h="659764">
                <a:moveTo>
                  <a:pt x="1689100" y="0"/>
                </a:moveTo>
                <a:lnTo>
                  <a:pt x="1638300" y="0"/>
                </a:lnTo>
                <a:lnTo>
                  <a:pt x="1638300" y="12700"/>
                </a:lnTo>
                <a:lnTo>
                  <a:pt x="1689100" y="12700"/>
                </a:lnTo>
                <a:lnTo>
                  <a:pt x="1689100" y="0"/>
                </a:lnTo>
                <a:close/>
              </a:path>
              <a:path w="1955800" h="659764">
                <a:moveTo>
                  <a:pt x="1600200" y="0"/>
                </a:moveTo>
                <a:lnTo>
                  <a:pt x="1549400" y="0"/>
                </a:lnTo>
                <a:lnTo>
                  <a:pt x="1549400" y="12700"/>
                </a:lnTo>
                <a:lnTo>
                  <a:pt x="1600200" y="12700"/>
                </a:lnTo>
                <a:lnTo>
                  <a:pt x="1600200" y="0"/>
                </a:lnTo>
                <a:close/>
              </a:path>
              <a:path w="1955800" h="659764">
                <a:moveTo>
                  <a:pt x="1511300" y="0"/>
                </a:moveTo>
                <a:lnTo>
                  <a:pt x="1460500" y="0"/>
                </a:lnTo>
                <a:lnTo>
                  <a:pt x="1460500" y="12700"/>
                </a:lnTo>
                <a:lnTo>
                  <a:pt x="1511300" y="12700"/>
                </a:lnTo>
                <a:lnTo>
                  <a:pt x="1511300" y="0"/>
                </a:lnTo>
                <a:close/>
              </a:path>
              <a:path w="1955800" h="659764">
                <a:moveTo>
                  <a:pt x="1422400" y="0"/>
                </a:moveTo>
                <a:lnTo>
                  <a:pt x="1371600" y="0"/>
                </a:lnTo>
                <a:lnTo>
                  <a:pt x="1371600" y="12700"/>
                </a:lnTo>
                <a:lnTo>
                  <a:pt x="1422400" y="12700"/>
                </a:lnTo>
                <a:lnTo>
                  <a:pt x="1422400" y="0"/>
                </a:lnTo>
                <a:close/>
              </a:path>
              <a:path w="1955800" h="659764">
                <a:moveTo>
                  <a:pt x="1333500" y="0"/>
                </a:moveTo>
                <a:lnTo>
                  <a:pt x="1282700" y="0"/>
                </a:lnTo>
                <a:lnTo>
                  <a:pt x="1282700" y="12700"/>
                </a:lnTo>
                <a:lnTo>
                  <a:pt x="1333500" y="12700"/>
                </a:lnTo>
                <a:lnTo>
                  <a:pt x="1333500" y="0"/>
                </a:lnTo>
                <a:close/>
              </a:path>
              <a:path w="1955800" h="659764">
                <a:moveTo>
                  <a:pt x="1244600" y="0"/>
                </a:moveTo>
                <a:lnTo>
                  <a:pt x="1193800" y="0"/>
                </a:lnTo>
                <a:lnTo>
                  <a:pt x="1193800" y="12700"/>
                </a:lnTo>
                <a:lnTo>
                  <a:pt x="1244600" y="12700"/>
                </a:lnTo>
                <a:lnTo>
                  <a:pt x="1244600" y="0"/>
                </a:lnTo>
                <a:close/>
              </a:path>
              <a:path w="1955800" h="659764">
                <a:moveTo>
                  <a:pt x="1155700" y="0"/>
                </a:moveTo>
                <a:lnTo>
                  <a:pt x="1104900" y="0"/>
                </a:lnTo>
                <a:lnTo>
                  <a:pt x="1104900" y="12700"/>
                </a:lnTo>
                <a:lnTo>
                  <a:pt x="1155700" y="12700"/>
                </a:lnTo>
                <a:lnTo>
                  <a:pt x="1155700" y="0"/>
                </a:lnTo>
                <a:close/>
              </a:path>
              <a:path w="1955800" h="659764">
                <a:moveTo>
                  <a:pt x="1066800" y="0"/>
                </a:moveTo>
                <a:lnTo>
                  <a:pt x="1016000" y="0"/>
                </a:lnTo>
                <a:lnTo>
                  <a:pt x="1016000" y="12700"/>
                </a:lnTo>
                <a:lnTo>
                  <a:pt x="1066800" y="12700"/>
                </a:lnTo>
                <a:lnTo>
                  <a:pt x="1066800" y="0"/>
                </a:lnTo>
                <a:close/>
              </a:path>
              <a:path w="1955800" h="659764">
                <a:moveTo>
                  <a:pt x="984250" y="6350"/>
                </a:moveTo>
                <a:lnTo>
                  <a:pt x="971550" y="6350"/>
                </a:lnTo>
                <a:lnTo>
                  <a:pt x="971550" y="57150"/>
                </a:lnTo>
                <a:lnTo>
                  <a:pt x="984250" y="57150"/>
                </a:lnTo>
                <a:lnTo>
                  <a:pt x="984250" y="6350"/>
                </a:lnTo>
                <a:close/>
              </a:path>
              <a:path w="1955800" h="659764">
                <a:moveTo>
                  <a:pt x="984250" y="95250"/>
                </a:moveTo>
                <a:lnTo>
                  <a:pt x="971550" y="95250"/>
                </a:lnTo>
                <a:lnTo>
                  <a:pt x="971550" y="146050"/>
                </a:lnTo>
                <a:lnTo>
                  <a:pt x="984250" y="146050"/>
                </a:lnTo>
                <a:lnTo>
                  <a:pt x="984250" y="95250"/>
                </a:lnTo>
                <a:close/>
              </a:path>
              <a:path w="1955800" h="659764">
                <a:moveTo>
                  <a:pt x="984250" y="184150"/>
                </a:moveTo>
                <a:lnTo>
                  <a:pt x="971550" y="184150"/>
                </a:lnTo>
                <a:lnTo>
                  <a:pt x="971550" y="234950"/>
                </a:lnTo>
                <a:lnTo>
                  <a:pt x="984250" y="234950"/>
                </a:lnTo>
                <a:lnTo>
                  <a:pt x="984250" y="184150"/>
                </a:lnTo>
                <a:close/>
              </a:path>
              <a:path w="1955800" h="659764">
                <a:moveTo>
                  <a:pt x="984250" y="273050"/>
                </a:moveTo>
                <a:lnTo>
                  <a:pt x="971550" y="273050"/>
                </a:lnTo>
                <a:lnTo>
                  <a:pt x="971550" y="323850"/>
                </a:lnTo>
                <a:lnTo>
                  <a:pt x="984250" y="323850"/>
                </a:lnTo>
                <a:lnTo>
                  <a:pt x="984250" y="273050"/>
                </a:lnTo>
                <a:close/>
              </a:path>
              <a:path w="1955800" h="659764">
                <a:moveTo>
                  <a:pt x="984250" y="361950"/>
                </a:moveTo>
                <a:lnTo>
                  <a:pt x="971550" y="361950"/>
                </a:lnTo>
                <a:lnTo>
                  <a:pt x="971550" y="412750"/>
                </a:lnTo>
                <a:lnTo>
                  <a:pt x="984250" y="412750"/>
                </a:lnTo>
                <a:lnTo>
                  <a:pt x="984250" y="361950"/>
                </a:lnTo>
                <a:close/>
              </a:path>
              <a:path w="1955800" h="659764">
                <a:moveTo>
                  <a:pt x="984250" y="450850"/>
                </a:moveTo>
                <a:lnTo>
                  <a:pt x="971550" y="450850"/>
                </a:lnTo>
                <a:lnTo>
                  <a:pt x="971550" y="501650"/>
                </a:lnTo>
                <a:lnTo>
                  <a:pt x="984250" y="501650"/>
                </a:lnTo>
                <a:lnTo>
                  <a:pt x="984250" y="450850"/>
                </a:lnTo>
                <a:close/>
              </a:path>
              <a:path w="1955800" h="659764">
                <a:moveTo>
                  <a:pt x="984250" y="539750"/>
                </a:moveTo>
                <a:lnTo>
                  <a:pt x="971550" y="539750"/>
                </a:lnTo>
                <a:lnTo>
                  <a:pt x="971550" y="590550"/>
                </a:lnTo>
                <a:lnTo>
                  <a:pt x="984250" y="590550"/>
                </a:lnTo>
                <a:lnTo>
                  <a:pt x="984250" y="539750"/>
                </a:lnTo>
                <a:close/>
              </a:path>
              <a:path w="1955800" h="659764">
                <a:moveTo>
                  <a:pt x="957199" y="601599"/>
                </a:moveTo>
                <a:lnTo>
                  <a:pt x="906399" y="601599"/>
                </a:lnTo>
                <a:lnTo>
                  <a:pt x="906399" y="614299"/>
                </a:lnTo>
                <a:lnTo>
                  <a:pt x="957199" y="614299"/>
                </a:lnTo>
                <a:lnTo>
                  <a:pt x="957199" y="601599"/>
                </a:lnTo>
                <a:close/>
              </a:path>
              <a:path w="1955800" h="659764">
                <a:moveTo>
                  <a:pt x="868299" y="601599"/>
                </a:moveTo>
                <a:lnTo>
                  <a:pt x="817499" y="601599"/>
                </a:lnTo>
                <a:lnTo>
                  <a:pt x="817499" y="614299"/>
                </a:lnTo>
                <a:lnTo>
                  <a:pt x="868299" y="614299"/>
                </a:lnTo>
                <a:lnTo>
                  <a:pt x="868299" y="601599"/>
                </a:lnTo>
                <a:close/>
              </a:path>
              <a:path w="1955800" h="659764">
                <a:moveTo>
                  <a:pt x="779399" y="601599"/>
                </a:moveTo>
                <a:lnTo>
                  <a:pt x="728599" y="601599"/>
                </a:lnTo>
                <a:lnTo>
                  <a:pt x="728599" y="614299"/>
                </a:lnTo>
                <a:lnTo>
                  <a:pt x="779399" y="614299"/>
                </a:lnTo>
                <a:lnTo>
                  <a:pt x="779399" y="601599"/>
                </a:lnTo>
                <a:close/>
              </a:path>
              <a:path w="1955800" h="659764">
                <a:moveTo>
                  <a:pt x="690499" y="601599"/>
                </a:moveTo>
                <a:lnTo>
                  <a:pt x="639699" y="601599"/>
                </a:lnTo>
                <a:lnTo>
                  <a:pt x="639699" y="614299"/>
                </a:lnTo>
                <a:lnTo>
                  <a:pt x="690499" y="614299"/>
                </a:lnTo>
                <a:lnTo>
                  <a:pt x="690499" y="601599"/>
                </a:lnTo>
                <a:close/>
              </a:path>
              <a:path w="1955800" h="659764">
                <a:moveTo>
                  <a:pt x="601599" y="601599"/>
                </a:moveTo>
                <a:lnTo>
                  <a:pt x="550799" y="601599"/>
                </a:lnTo>
                <a:lnTo>
                  <a:pt x="550799" y="614299"/>
                </a:lnTo>
                <a:lnTo>
                  <a:pt x="601599" y="614299"/>
                </a:lnTo>
                <a:lnTo>
                  <a:pt x="601599" y="601599"/>
                </a:lnTo>
                <a:close/>
              </a:path>
              <a:path w="1955800" h="659764">
                <a:moveTo>
                  <a:pt x="512699" y="601599"/>
                </a:moveTo>
                <a:lnTo>
                  <a:pt x="461899" y="601599"/>
                </a:lnTo>
                <a:lnTo>
                  <a:pt x="461899" y="614299"/>
                </a:lnTo>
                <a:lnTo>
                  <a:pt x="512699" y="614299"/>
                </a:lnTo>
                <a:lnTo>
                  <a:pt x="512699" y="601599"/>
                </a:lnTo>
                <a:close/>
              </a:path>
              <a:path w="1955800" h="659764">
                <a:moveTo>
                  <a:pt x="423799" y="601599"/>
                </a:moveTo>
                <a:lnTo>
                  <a:pt x="372999" y="601599"/>
                </a:lnTo>
                <a:lnTo>
                  <a:pt x="372999" y="614299"/>
                </a:lnTo>
                <a:lnTo>
                  <a:pt x="423799" y="614299"/>
                </a:lnTo>
                <a:lnTo>
                  <a:pt x="423799" y="601599"/>
                </a:lnTo>
                <a:close/>
              </a:path>
              <a:path w="1955800" h="659764">
                <a:moveTo>
                  <a:pt x="334899" y="601599"/>
                </a:moveTo>
                <a:lnTo>
                  <a:pt x="284099" y="601599"/>
                </a:lnTo>
                <a:lnTo>
                  <a:pt x="284099" y="614299"/>
                </a:lnTo>
                <a:lnTo>
                  <a:pt x="334899" y="614299"/>
                </a:lnTo>
                <a:lnTo>
                  <a:pt x="334899" y="601599"/>
                </a:lnTo>
                <a:close/>
              </a:path>
              <a:path w="1955800" h="659764">
                <a:moveTo>
                  <a:pt x="245999" y="601599"/>
                </a:moveTo>
                <a:lnTo>
                  <a:pt x="195199" y="601599"/>
                </a:lnTo>
                <a:lnTo>
                  <a:pt x="195199" y="614299"/>
                </a:lnTo>
                <a:lnTo>
                  <a:pt x="245999" y="614299"/>
                </a:lnTo>
                <a:lnTo>
                  <a:pt x="245999" y="601599"/>
                </a:lnTo>
                <a:close/>
              </a:path>
              <a:path w="1955800" h="659764">
                <a:moveTo>
                  <a:pt x="157099" y="601599"/>
                </a:moveTo>
                <a:lnTo>
                  <a:pt x="106299" y="601599"/>
                </a:lnTo>
                <a:lnTo>
                  <a:pt x="106299" y="614299"/>
                </a:lnTo>
                <a:lnTo>
                  <a:pt x="157099" y="614299"/>
                </a:lnTo>
                <a:lnTo>
                  <a:pt x="157099" y="601599"/>
                </a:lnTo>
                <a:close/>
              </a:path>
              <a:path w="1955800" h="659764">
                <a:moveTo>
                  <a:pt x="88645" y="556260"/>
                </a:moveTo>
                <a:lnTo>
                  <a:pt x="0" y="607949"/>
                </a:lnTo>
                <a:lnTo>
                  <a:pt x="88645" y="659764"/>
                </a:lnTo>
                <a:lnTo>
                  <a:pt x="92456" y="658749"/>
                </a:lnTo>
                <a:lnTo>
                  <a:pt x="96012" y="652652"/>
                </a:lnTo>
                <a:lnTo>
                  <a:pt x="94995" y="648716"/>
                </a:lnTo>
                <a:lnTo>
                  <a:pt x="35995" y="614299"/>
                </a:lnTo>
                <a:lnTo>
                  <a:pt x="17399" y="614299"/>
                </a:lnTo>
                <a:lnTo>
                  <a:pt x="17399" y="613537"/>
                </a:lnTo>
                <a:lnTo>
                  <a:pt x="15748" y="613537"/>
                </a:lnTo>
                <a:lnTo>
                  <a:pt x="15748" y="602488"/>
                </a:lnTo>
                <a:lnTo>
                  <a:pt x="17399" y="602488"/>
                </a:lnTo>
                <a:lnTo>
                  <a:pt x="17399" y="601599"/>
                </a:lnTo>
                <a:lnTo>
                  <a:pt x="36213" y="601599"/>
                </a:lnTo>
                <a:lnTo>
                  <a:pt x="94995" y="567309"/>
                </a:lnTo>
                <a:lnTo>
                  <a:pt x="96012" y="563372"/>
                </a:lnTo>
                <a:lnTo>
                  <a:pt x="92456" y="557276"/>
                </a:lnTo>
                <a:lnTo>
                  <a:pt x="88645" y="556260"/>
                </a:lnTo>
                <a:close/>
              </a:path>
              <a:path w="1955800" h="659764">
                <a:moveTo>
                  <a:pt x="25218" y="608012"/>
                </a:moveTo>
                <a:lnTo>
                  <a:pt x="17399" y="612573"/>
                </a:lnTo>
                <a:lnTo>
                  <a:pt x="17399" y="614299"/>
                </a:lnTo>
                <a:lnTo>
                  <a:pt x="35995" y="614299"/>
                </a:lnTo>
                <a:lnTo>
                  <a:pt x="25218" y="608012"/>
                </a:lnTo>
                <a:close/>
              </a:path>
              <a:path w="1955800" h="659764">
                <a:moveTo>
                  <a:pt x="68199" y="601599"/>
                </a:moveTo>
                <a:lnTo>
                  <a:pt x="36213" y="601599"/>
                </a:lnTo>
                <a:lnTo>
                  <a:pt x="25218" y="608012"/>
                </a:lnTo>
                <a:lnTo>
                  <a:pt x="35995" y="614299"/>
                </a:lnTo>
                <a:lnTo>
                  <a:pt x="68199" y="614299"/>
                </a:lnTo>
                <a:lnTo>
                  <a:pt x="68199" y="601599"/>
                </a:lnTo>
                <a:close/>
              </a:path>
              <a:path w="1955800" h="659764">
                <a:moveTo>
                  <a:pt x="15748" y="602488"/>
                </a:moveTo>
                <a:lnTo>
                  <a:pt x="15748" y="613537"/>
                </a:lnTo>
                <a:lnTo>
                  <a:pt x="17399" y="612573"/>
                </a:lnTo>
                <a:lnTo>
                  <a:pt x="17399" y="603451"/>
                </a:lnTo>
                <a:lnTo>
                  <a:pt x="15748" y="602488"/>
                </a:lnTo>
                <a:close/>
              </a:path>
              <a:path w="1955800" h="659764">
                <a:moveTo>
                  <a:pt x="17399" y="612573"/>
                </a:moveTo>
                <a:lnTo>
                  <a:pt x="15748" y="613537"/>
                </a:lnTo>
                <a:lnTo>
                  <a:pt x="17399" y="613537"/>
                </a:lnTo>
                <a:lnTo>
                  <a:pt x="17399" y="612573"/>
                </a:lnTo>
                <a:close/>
              </a:path>
              <a:path w="1955800" h="659764">
                <a:moveTo>
                  <a:pt x="17399" y="603451"/>
                </a:moveTo>
                <a:lnTo>
                  <a:pt x="17399" y="612573"/>
                </a:lnTo>
                <a:lnTo>
                  <a:pt x="25218" y="608012"/>
                </a:lnTo>
                <a:lnTo>
                  <a:pt x="17399" y="603451"/>
                </a:lnTo>
                <a:close/>
              </a:path>
              <a:path w="1955800" h="659764">
                <a:moveTo>
                  <a:pt x="36213" y="601599"/>
                </a:moveTo>
                <a:lnTo>
                  <a:pt x="17399" y="601599"/>
                </a:lnTo>
                <a:lnTo>
                  <a:pt x="17399" y="603451"/>
                </a:lnTo>
                <a:lnTo>
                  <a:pt x="25218" y="608012"/>
                </a:lnTo>
                <a:lnTo>
                  <a:pt x="36213" y="601599"/>
                </a:lnTo>
                <a:close/>
              </a:path>
              <a:path w="1955800" h="659764">
                <a:moveTo>
                  <a:pt x="17399" y="602488"/>
                </a:moveTo>
                <a:lnTo>
                  <a:pt x="15748" y="602488"/>
                </a:lnTo>
                <a:lnTo>
                  <a:pt x="17399" y="603451"/>
                </a:lnTo>
                <a:lnTo>
                  <a:pt x="17399" y="602488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38200" y="3276536"/>
            <a:ext cx="812800" cy="5953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83540" y="3923919"/>
            <a:ext cx="210693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Arial"/>
                <a:cs typeface="Arial"/>
              </a:rPr>
              <a:t>rice </a:t>
            </a:r>
            <a:r>
              <a:rPr sz="1400" spc="-5" dirty="0">
                <a:latin typeface="Arial"/>
                <a:cs typeface="Arial"/>
              </a:rPr>
              <a:t>mills </a:t>
            </a:r>
            <a:r>
              <a:rPr sz="1400" dirty="0">
                <a:latin typeface="Arial"/>
                <a:cs typeface="Arial"/>
              </a:rPr>
              <a:t>to fortify</a:t>
            </a:r>
            <a:r>
              <a:rPr sz="1400" spc="-1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RASKIN</a:t>
            </a:r>
            <a:endParaRPr sz="14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319911" y="4114800"/>
            <a:ext cx="103505" cy="304800"/>
          </a:xfrm>
          <a:custGeom>
            <a:avLst/>
            <a:gdLst/>
            <a:ahLst/>
            <a:cxnLst/>
            <a:rect l="l" t="t" r="r" b="b"/>
            <a:pathLst>
              <a:path w="103505" h="304800">
                <a:moveTo>
                  <a:pt x="7111" y="208787"/>
                </a:moveTo>
                <a:lnTo>
                  <a:pt x="1015" y="212344"/>
                </a:lnTo>
                <a:lnTo>
                  <a:pt x="0" y="216154"/>
                </a:lnTo>
                <a:lnTo>
                  <a:pt x="51688" y="304800"/>
                </a:lnTo>
                <a:lnTo>
                  <a:pt x="59020" y="292226"/>
                </a:lnTo>
                <a:lnTo>
                  <a:pt x="45338" y="292226"/>
                </a:lnTo>
                <a:lnTo>
                  <a:pt x="45338" y="268804"/>
                </a:lnTo>
                <a:lnTo>
                  <a:pt x="10921" y="209804"/>
                </a:lnTo>
                <a:lnTo>
                  <a:pt x="7111" y="208787"/>
                </a:lnTo>
                <a:close/>
              </a:path>
              <a:path w="103505" h="304800">
                <a:moveTo>
                  <a:pt x="45338" y="268804"/>
                </a:moveTo>
                <a:lnTo>
                  <a:pt x="45338" y="292226"/>
                </a:lnTo>
                <a:lnTo>
                  <a:pt x="58038" y="292226"/>
                </a:lnTo>
                <a:lnTo>
                  <a:pt x="58038" y="289051"/>
                </a:lnTo>
                <a:lnTo>
                  <a:pt x="46227" y="289051"/>
                </a:lnTo>
                <a:lnTo>
                  <a:pt x="51688" y="279690"/>
                </a:lnTo>
                <a:lnTo>
                  <a:pt x="45338" y="268804"/>
                </a:lnTo>
                <a:close/>
              </a:path>
              <a:path w="103505" h="304800">
                <a:moveTo>
                  <a:pt x="96265" y="208787"/>
                </a:moveTo>
                <a:lnTo>
                  <a:pt x="92455" y="209804"/>
                </a:lnTo>
                <a:lnTo>
                  <a:pt x="58038" y="268804"/>
                </a:lnTo>
                <a:lnTo>
                  <a:pt x="58038" y="292226"/>
                </a:lnTo>
                <a:lnTo>
                  <a:pt x="59020" y="292226"/>
                </a:lnTo>
                <a:lnTo>
                  <a:pt x="103377" y="216154"/>
                </a:lnTo>
                <a:lnTo>
                  <a:pt x="102361" y="212344"/>
                </a:lnTo>
                <a:lnTo>
                  <a:pt x="96265" y="208787"/>
                </a:lnTo>
                <a:close/>
              </a:path>
              <a:path w="103505" h="304800">
                <a:moveTo>
                  <a:pt x="51688" y="279690"/>
                </a:moveTo>
                <a:lnTo>
                  <a:pt x="46227" y="289051"/>
                </a:lnTo>
                <a:lnTo>
                  <a:pt x="57150" y="289051"/>
                </a:lnTo>
                <a:lnTo>
                  <a:pt x="51688" y="279690"/>
                </a:lnTo>
                <a:close/>
              </a:path>
              <a:path w="103505" h="304800">
                <a:moveTo>
                  <a:pt x="58038" y="268804"/>
                </a:moveTo>
                <a:lnTo>
                  <a:pt x="51688" y="279690"/>
                </a:lnTo>
                <a:lnTo>
                  <a:pt x="57150" y="289051"/>
                </a:lnTo>
                <a:lnTo>
                  <a:pt x="58038" y="289051"/>
                </a:lnTo>
                <a:lnTo>
                  <a:pt x="58038" y="268804"/>
                </a:lnTo>
                <a:close/>
              </a:path>
              <a:path w="103505" h="304800">
                <a:moveTo>
                  <a:pt x="58038" y="0"/>
                </a:moveTo>
                <a:lnTo>
                  <a:pt x="45338" y="0"/>
                </a:lnTo>
                <a:lnTo>
                  <a:pt x="45338" y="268804"/>
                </a:lnTo>
                <a:lnTo>
                  <a:pt x="51688" y="279690"/>
                </a:lnTo>
                <a:lnTo>
                  <a:pt x="58038" y="268804"/>
                </a:lnTo>
                <a:lnTo>
                  <a:pt x="58038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766" y="1412824"/>
            <a:ext cx="3312413" cy="51845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03603" y="2262974"/>
            <a:ext cx="6624701" cy="36863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2481" y="1781163"/>
            <a:ext cx="7650917" cy="2123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3286" y="4061514"/>
            <a:ext cx="8135363" cy="23589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87307" y="1735786"/>
            <a:ext cx="2198370" cy="125730"/>
          </a:xfrm>
          <a:custGeom>
            <a:avLst/>
            <a:gdLst/>
            <a:ahLst/>
            <a:cxnLst/>
            <a:rect l="l" t="t" r="r" b="b"/>
            <a:pathLst>
              <a:path w="2198370" h="125730">
                <a:moveTo>
                  <a:pt x="0" y="125162"/>
                </a:moveTo>
                <a:lnTo>
                  <a:pt x="2197890" y="125162"/>
                </a:lnTo>
                <a:lnTo>
                  <a:pt x="2197890" y="0"/>
                </a:lnTo>
                <a:lnTo>
                  <a:pt x="0" y="0"/>
                </a:lnTo>
                <a:lnTo>
                  <a:pt x="0" y="125162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87307" y="1860947"/>
            <a:ext cx="2198370" cy="280035"/>
          </a:xfrm>
          <a:custGeom>
            <a:avLst/>
            <a:gdLst/>
            <a:ahLst/>
            <a:cxnLst/>
            <a:rect l="l" t="t" r="r" b="b"/>
            <a:pathLst>
              <a:path w="2198370" h="280035">
                <a:moveTo>
                  <a:pt x="0" y="279582"/>
                </a:moveTo>
                <a:lnTo>
                  <a:pt x="2197890" y="279582"/>
                </a:lnTo>
                <a:lnTo>
                  <a:pt x="2197890" y="0"/>
                </a:lnTo>
                <a:lnTo>
                  <a:pt x="0" y="0"/>
                </a:lnTo>
                <a:lnTo>
                  <a:pt x="0" y="279582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519563" y="1842338"/>
            <a:ext cx="1146175" cy="301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spc="-75" dirty="0">
                <a:solidFill>
                  <a:srgbClr val="FFFFFF"/>
                </a:solidFill>
                <a:latin typeface="Times New Roman"/>
                <a:cs typeface="Times New Roman"/>
              </a:rPr>
              <a:t>Beras</a:t>
            </a:r>
            <a:r>
              <a:rPr sz="1900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900" spc="-70" dirty="0">
                <a:solidFill>
                  <a:srgbClr val="FFFFFF"/>
                </a:solidFill>
                <a:latin typeface="Times New Roman"/>
                <a:cs typeface="Times New Roman"/>
              </a:rPr>
              <a:t>Biasa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191137" y="1735785"/>
            <a:ext cx="1243330" cy="53975"/>
          </a:xfrm>
          <a:custGeom>
            <a:avLst/>
            <a:gdLst/>
            <a:ahLst/>
            <a:cxnLst/>
            <a:rect l="l" t="t" r="r" b="b"/>
            <a:pathLst>
              <a:path w="1243329" h="53975">
                <a:moveTo>
                  <a:pt x="0" y="53640"/>
                </a:moveTo>
                <a:lnTo>
                  <a:pt x="1243103" y="53640"/>
                </a:lnTo>
                <a:lnTo>
                  <a:pt x="1243103" y="0"/>
                </a:lnTo>
                <a:lnTo>
                  <a:pt x="0" y="0"/>
                </a:lnTo>
                <a:lnTo>
                  <a:pt x="0" y="5364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91137" y="1742287"/>
            <a:ext cx="1243330" cy="47625"/>
          </a:xfrm>
          <a:custGeom>
            <a:avLst/>
            <a:gdLst/>
            <a:ahLst/>
            <a:cxnLst/>
            <a:rect l="l" t="t" r="r" b="b"/>
            <a:pathLst>
              <a:path w="1243329" h="47625">
                <a:moveTo>
                  <a:pt x="0" y="47138"/>
                </a:moveTo>
                <a:lnTo>
                  <a:pt x="1243103" y="47138"/>
                </a:lnTo>
                <a:lnTo>
                  <a:pt x="1243103" y="0"/>
                </a:lnTo>
                <a:lnTo>
                  <a:pt x="0" y="0"/>
                </a:lnTo>
                <a:lnTo>
                  <a:pt x="0" y="4713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93246" y="1721156"/>
            <a:ext cx="2196465" cy="13335"/>
          </a:xfrm>
          <a:custGeom>
            <a:avLst/>
            <a:gdLst/>
            <a:ahLst/>
            <a:cxnLst/>
            <a:rect l="l" t="t" r="r" b="b"/>
            <a:pathLst>
              <a:path w="2196465" h="13335">
                <a:moveTo>
                  <a:pt x="0" y="13003"/>
                </a:moveTo>
                <a:lnTo>
                  <a:pt x="2196405" y="13003"/>
                </a:lnTo>
                <a:lnTo>
                  <a:pt x="2196405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89652" y="1727658"/>
            <a:ext cx="12065" cy="0"/>
          </a:xfrm>
          <a:custGeom>
            <a:avLst/>
            <a:gdLst/>
            <a:ahLst/>
            <a:cxnLst/>
            <a:rect l="l" t="t" r="r" b="b"/>
            <a:pathLst>
              <a:path w="12064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201531" y="1721156"/>
            <a:ext cx="1233170" cy="13335"/>
          </a:xfrm>
          <a:custGeom>
            <a:avLst/>
            <a:gdLst/>
            <a:ahLst/>
            <a:cxnLst/>
            <a:rect l="l" t="t" r="r" b="b"/>
            <a:pathLst>
              <a:path w="1233170" h="13335">
                <a:moveTo>
                  <a:pt x="0" y="13003"/>
                </a:moveTo>
                <a:lnTo>
                  <a:pt x="1232759" y="13003"/>
                </a:lnTo>
                <a:lnTo>
                  <a:pt x="123275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3246" y="2140530"/>
            <a:ext cx="2196465" cy="13335"/>
          </a:xfrm>
          <a:custGeom>
            <a:avLst/>
            <a:gdLst/>
            <a:ahLst/>
            <a:cxnLst/>
            <a:rect l="l" t="t" r="r" b="b"/>
            <a:pathLst>
              <a:path w="2196465" h="13335">
                <a:moveTo>
                  <a:pt x="0" y="13003"/>
                </a:moveTo>
                <a:lnTo>
                  <a:pt x="2196405" y="13003"/>
                </a:lnTo>
                <a:lnTo>
                  <a:pt x="2196405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57818" y="1730367"/>
            <a:ext cx="421640" cy="1809750"/>
          </a:xfrm>
          <a:prstGeom prst="rect">
            <a:avLst/>
          </a:prstGeom>
          <a:solidFill>
            <a:srgbClr val="C0504D"/>
          </a:solidFill>
        </p:spPr>
        <p:txBody>
          <a:bodyPr vert="horz" wrap="square" lIns="0" tIns="118110" rIns="0" bIns="0" rtlCol="0">
            <a:spAutoFit/>
          </a:bodyPr>
          <a:lstStyle/>
          <a:p>
            <a:pPr marL="83820" marR="194310" algn="just">
              <a:lnSpc>
                <a:spcPct val="96700"/>
              </a:lnSpc>
              <a:spcBef>
                <a:spcPts val="930"/>
              </a:spcBef>
            </a:pPr>
            <a:r>
              <a:rPr sz="1900" b="1" spc="-50" dirty="0">
                <a:solidFill>
                  <a:srgbClr val="FFFFFF"/>
                </a:solidFill>
                <a:latin typeface="Calibri"/>
                <a:cs typeface="Calibri"/>
              </a:rPr>
              <a:t>B  </a:t>
            </a:r>
            <a:r>
              <a:rPr sz="1800" b="1" spc="-70" dirty="0">
                <a:solidFill>
                  <a:srgbClr val="FFFFFF"/>
                </a:solidFill>
                <a:latin typeface="Calibri"/>
                <a:cs typeface="Calibri"/>
              </a:rPr>
              <a:t>E  </a:t>
            </a:r>
            <a:r>
              <a:rPr sz="1900" b="1" spc="-55" dirty="0">
                <a:solidFill>
                  <a:srgbClr val="FFFFFF"/>
                </a:solidFill>
                <a:latin typeface="Calibri"/>
                <a:cs typeface="Calibri"/>
              </a:rPr>
              <a:t>R  A  </a:t>
            </a:r>
            <a:r>
              <a:rPr sz="1900" b="1" spc="-7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87307" y="1721156"/>
            <a:ext cx="0" cy="2218055"/>
          </a:xfrm>
          <a:custGeom>
            <a:avLst/>
            <a:gdLst/>
            <a:ahLst/>
            <a:cxnLst/>
            <a:rect l="l" t="t" r="r" b="b"/>
            <a:pathLst>
              <a:path h="2218054">
                <a:moveTo>
                  <a:pt x="0" y="0"/>
                </a:moveTo>
                <a:lnTo>
                  <a:pt x="0" y="2217698"/>
                </a:lnTo>
              </a:path>
            </a:pathLst>
          </a:custGeom>
          <a:ln w="1187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3246" y="3932353"/>
            <a:ext cx="2196465" cy="0"/>
          </a:xfrm>
          <a:custGeom>
            <a:avLst/>
            <a:gdLst/>
            <a:ahLst/>
            <a:cxnLst/>
            <a:rect l="l" t="t" r="r" b="b"/>
            <a:pathLst>
              <a:path w="2196465">
                <a:moveTo>
                  <a:pt x="0" y="0"/>
                </a:moveTo>
                <a:lnTo>
                  <a:pt x="2196405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80743" y="3932353"/>
            <a:ext cx="12065" cy="0"/>
          </a:xfrm>
          <a:custGeom>
            <a:avLst/>
            <a:gdLst/>
            <a:ahLst/>
            <a:cxnLst/>
            <a:rect l="l" t="t" r="r" b="b"/>
            <a:pathLst>
              <a:path w="12064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92622" y="3932353"/>
            <a:ext cx="1242060" cy="0"/>
          </a:xfrm>
          <a:custGeom>
            <a:avLst/>
            <a:gdLst/>
            <a:ahLst/>
            <a:cxnLst/>
            <a:rect l="l" t="t" r="r" b="b"/>
            <a:pathLst>
              <a:path w="1242060">
                <a:moveTo>
                  <a:pt x="0" y="0"/>
                </a:moveTo>
                <a:lnTo>
                  <a:pt x="1241618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40304" y="1721156"/>
            <a:ext cx="0" cy="2218055"/>
          </a:xfrm>
          <a:custGeom>
            <a:avLst/>
            <a:gdLst/>
            <a:ahLst/>
            <a:cxnLst/>
            <a:rect l="l" t="t" r="r" b="b"/>
            <a:pathLst>
              <a:path h="2218054">
                <a:moveTo>
                  <a:pt x="0" y="0"/>
                </a:moveTo>
                <a:lnTo>
                  <a:pt x="0" y="2217698"/>
                </a:lnTo>
              </a:path>
            </a:pathLst>
          </a:custGeom>
          <a:ln w="1187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5127810" y="1694336"/>
          <a:ext cx="3538749" cy="22038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4838"/>
                <a:gridCol w="2883911"/>
              </a:tblGrid>
              <a:tr h="418561">
                <a:tc rowSpan="2">
                  <a:txBody>
                    <a:bodyPr/>
                    <a:lstStyle/>
                    <a:p>
                      <a:endParaRPr sz="1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1879">
                      <a:solidFill>
                        <a:srgbClr val="FF0000"/>
                      </a:solidFill>
                      <a:prstDash val="solid"/>
                    </a:lnL>
                    <a:lnT w="68270">
                      <a:solidFill>
                        <a:srgbClr val="FF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700" b="1" spc="-7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Beras </a:t>
                      </a:r>
                      <a:r>
                        <a:rPr sz="1700" b="1" spc="-7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yang</a:t>
                      </a:r>
                      <a:r>
                        <a:rPr sz="1700" b="1" spc="-1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Difortifikasi</a:t>
                      </a: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1879">
                      <a:solidFill>
                        <a:srgbClr val="FF0000"/>
                      </a:solidFill>
                      <a:prstDash val="solid"/>
                    </a:lnR>
                    <a:lnT w="13003">
                      <a:solidFill>
                        <a:srgbClr val="FF0000"/>
                      </a:solidFill>
                      <a:prstDash val="solid"/>
                    </a:lnT>
                    <a:solidFill>
                      <a:srgbClr val="0000FF"/>
                    </a:solidFill>
                  </a:tcPr>
                </a:tc>
              </a:tr>
              <a:tr h="23108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879">
                      <a:solidFill>
                        <a:srgbClr val="FF0000"/>
                      </a:solidFill>
                      <a:prstDash val="solid"/>
                    </a:lnL>
                    <a:lnT w="68270">
                      <a:solidFill>
                        <a:srgbClr val="FF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64"/>
                        </a:lnSpc>
                      </a:pPr>
                      <a:r>
                        <a:rPr sz="17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Extruded </a:t>
                      </a:r>
                      <a:r>
                        <a:rPr sz="1700" b="1" spc="-114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SA</a:t>
                      </a:r>
                      <a:r>
                        <a:rPr sz="17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Fe-P80</a:t>
                      </a: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1879">
                      <a:solidFill>
                        <a:srgbClr val="FF0000"/>
                      </a:solidFill>
                      <a:prstDash val="solid"/>
                    </a:lnR>
                    <a:solidFill>
                      <a:srgbClr val="0000FF"/>
                    </a:solidFill>
                  </a:tcPr>
                </a:tc>
              </a:tr>
              <a:tr h="1554231">
                <a:tc gridSpan="2">
                  <a:txBody>
                    <a:bodyPr/>
                    <a:lstStyle/>
                    <a:p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879">
                      <a:solidFill>
                        <a:srgbClr val="FF0000"/>
                      </a:solidFill>
                      <a:prstDash val="solid"/>
                    </a:lnL>
                    <a:lnR w="11879">
                      <a:solidFill>
                        <a:srgbClr val="FF0000"/>
                      </a:solidFill>
                      <a:prstDash val="solid"/>
                    </a:lnR>
                    <a:lnB w="13003">
                      <a:solidFill>
                        <a:srgbClr val="FF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20" name="object 20"/>
          <p:cNvSpPr/>
          <p:nvPr/>
        </p:nvSpPr>
        <p:spPr>
          <a:xfrm>
            <a:off x="987307" y="4029882"/>
            <a:ext cx="3441700" cy="44450"/>
          </a:xfrm>
          <a:custGeom>
            <a:avLst/>
            <a:gdLst/>
            <a:ahLst/>
            <a:cxnLst/>
            <a:rect l="l" t="t" r="r" b="b"/>
            <a:pathLst>
              <a:path w="3441700" h="44450">
                <a:moveTo>
                  <a:pt x="0" y="43888"/>
                </a:moveTo>
                <a:lnTo>
                  <a:pt x="3441118" y="43888"/>
                </a:lnTo>
                <a:lnTo>
                  <a:pt x="3441118" y="0"/>
                </a:lnTo>
                <a:lnTo>
                  <a:pt x="0" y="0"/>
                </a:lnTo>
                <a:lnTo>
                  <a:pt x="0" y="4388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87307" y="4034758"/>
            <a:ext cx="3441700" cy="39370"/>
          </a:xfrm>
          <a:custGeom>
            <a:avLst/>
            <a:gdLst/>
            <a:ahLst/>
            <a:cxnLst/>
            <a:rect l="l" t="t" r="r" b="b"/>
            <a:pathLst>
              <a:path w="3441700" h="39370">
                <a:moveTo>
                  <a:pt x="0" y="39011"/>
                </a:moveTo>
                <a:lnTo>
                  <a:pt x="3441118" y="39011"/>
                </a:lnTo>
                <a:lnTo>
                  <a:pt x="3441118" y="0"/>
                </a:lnTo>
                <a:lnTo>
                  <a:pt x="0" y="0"/>
                </a:lnTo>
                <a:lnTo>
                  <a:pt x="0" y="3901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133750" y="4029882"/>
            <a:ext cx="576580" cy="44450"/>
          </a:xfrm>
          <a:custGeom>
            <a:avLst/>
            <a:gdLst/>
            <a:ahLst/>
            <a:cxnLst/>
            <a:rect l="l" t="t" r="r" b="b"/>
            <a:pathLst>
              <a:path w="576579" h="44450">
                <a:moveTo>
                  <a:pt x="0" y="43888"/>
                </a:moveTo>
                <a:lnTo>
                  <a:pt x="576138" y="43888"/>
                </a:lnTo>
                <a:lnTo>
                  <a:pt x="576138" y="0"/>
                </a:lnTo>
                <a:lnTo>
                  <a:pt x="0" y="0"/>
                </a:lnTo>
                <a:lnTo>
                  <a:pt x="0" y="4388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133750" y="4034758"/>
            <a:ext cx="576580" cy="39370"/>
          </a:xfrm>
          <a:custGeom>
            <a:avLst/>
            <a:gdLst/>
            <a:ahLst/>
            <a:cxnLst/>
            <a:rect l="l" t="t" r="r" b="b"/>
            <a:pathLst>
              <a:path w="576579" h="39370">
                <a:moveTo>
                  <a:pt x="0" y="39011"/>
                </a:moveTo>
                <a:lnTo>
                  <a:pt x="576138" y="39011"/>
                </a:lnTo>
                <a:lnTo>
                  <a:pt x="576138" y="0"/>
                </a:lnTo>
                <a:lnTo>
                  <a:pt x="0" y="0"/>
                </a:lnTo>
                <a:lnTo>
                  <a:pt x="0" y="3901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15828" y="4029882"/>
            <a:ext cx="2901950" cy="117475"/>
          </a:xfrm>
          <a:custGeom>
            <a:avLst/>
            <a:gdLst/>
            <a:ahLst/>
            <a:cxnLst/>
            <a:rect l="l" t="t" r="r" b="b"/>
            <a:pathLst>
              <a:path w="2901950" h="117475">
                <a:moveTo>
                  <a:pt x="0" y="117034"/>
                </a:moveTo>
                <a:lnTo>
                  <a:pt x="2901730" y="117034"/>
                </a:lnTo>
                <a:lnTo>
                  <a:pt x="2901730" y="0"/>
                </a:lnTo>
                <a:lnTo>
                  <a:pt x="0" y="0"/>
                </a:lnTo>
                <a:lnTo>
                  <a:pt x="0" y="1170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715828" y="4146917"/>
            <a:ext cx="2901950" cy="248920"/>
          </a:xfrm>
          <a:custGeom>
            <a:avLst/>
            <a:gdLst/>
            <a:ahLst/>
            <a:cxnLst/>
            <a:rect l="l" t="t" r="r" b="b"/>
            <a:pathLst>
              <a:path w="2901950" h="248920">
                <a:moveTo>
                  <a:pt x="0" y="248698"/>
                </a:moveTo>
                <a:lnTo>
                  <a:pt x="2901730" y="248698"/>
                </a:lnTo>
                <a:lnTo>
                  <a:pt x="2901730" y="0"/>
                </a:lnTo>
                <a:lnTo>
                  <a:pt x="0" y="0"/>
                </a:lnTo>
                <a:lnTo>
                  <a:pt x="0" y="248698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629438" y="4029882"/>
            <a:ext cx="0" cy="44450"/>
          </a:xfrm>
          <a:custGeom>
            <a:avLst/>
            <a:gdLst/>
            <a:ahLst/>
            <a:cxnLst/>
            <a:rect l="l" t="t" r="r" b="b"/>
            <a:pathLst>
              <a:path h="44450">
                <a:moveTo>
                  <a:pt x="0" y="0"/>
                </a:moveTo>
                <a:lnTo>
                  <a:pt x="0" y="43888"/>
                </a:lnTo>
              </a:path>
            </a:pathLst>
          </a:custGeom>
          <a:ln w="1187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81367" y="4016878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5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81367" y="4016878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5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3246" y="4016878"/>
            <a:ext cx="3441700" cy="13335"/>
          </a:xfrm>
          <a:custGeom>
            <a:avLst/>
            <a:gdLst/>
            <a:ahLst/>
            <a:cxnLst/>
            <a:rect l="l" t="t" r="r" b="b"/>
            <a:pathLst>
              <a:path w="3441700" h="13335">
                <a:moveTo>
                  <a:pt x="0" y="13003"/>
                </a:moveTo>
                <a:lnTo>
                  <a:pt x="3441118" y="13003"/>
                </a:lnTo>
                <a:lnTo>
                  <a:pt x="3441118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434364" y="4016878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434364" y="4016878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27810" y="4016878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127810" y="4016878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139689" y="4016878"/>
            <a:ext cx="574675" cy="13335"/>
          </a:xfrm>
          <a:custGeom>
            <a:avLst/>
            <a:gdLst/>
            <a:ahLst/>
            <a:cxnLst/>
            <a:rect l="l" t="t" r="r" b="b"/>
            <a:pathLst>
              <a:path w="574675" h="13335">
                <a:moveTo>
                  <a:pt x="0" y="13003"/>
                </a:moveTo>
                <a:lnTo>
                  <a:pt x="574654" y="13003"/>
                </a:lnTo>
                <a:lnTo>
                  <a:pt x="574654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714343" y="4023380"/>
            <a:ext cx="12065" cy="0"/>
          </a:xfrm>
          <a:custGeom>
            <a:avLst/>
            <a:gdLst/>
            <a:ahLst/>
            <a:cxnLst/>
            <a:rect l="l" t="t" r="r" b="b"/>
            <a:pathLst>
              <a:path w="12064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26222" y="4016878"/>
            <a:ext cx="2891790" cy="13335"/>
          </a:xfrm>
          <a:custGeom>
            <a:avLst/>
            <a:gdLst/>
            <a:ahLst/>
            <a:cxnLst/>
            <a:rect l="l" t="t" r="r" b="b"/>
            <a:pathLst>
              <a:path w="2891790" h="13335">
                <a:moveTo>
                  <a:pt x="0" y="13003"/>
                </a:moveTo>
                <a:lnTo>
                  <a:pt x="2891336" y="13003"/>
                </a:lnTo>
                <a:lnTo>
                  <a:pt x="2891336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617559" y="4023380"/>
            <a:ext cx="12065" cy="0"/>
          </a:xfrm>
          <a:custGeom>
            <a:avLst/>
            <a:gdLst/>
            <a:ahLst/>
            <a:cxnLst/>
            <a:rect l="l" t="t" r="r" b="b"/>
            <a:pathLst>
              <a:path w="12065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629438" y="4023380"/>
            <a:ext cx="12065" cy="0"/>
          </a:xfrm>
          <a:custGeom>
            <a:avLst/>
            <a:gdLst/>
            <a:ahLst/>
            <a:cxnLst/>
            <a:rect l="l" t="t" r="r" b="b"/>
            <a:pathLst>
              <a:path w="12065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987307" y="4129630"/>
            <a:ext cx="3453129" cy="2315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94080" marR="1573530" indent="-478790">
              <a:lnSpc>
                <a:spcPts val="2090"/>
              </a:lnSpc>
            </a:pPr>
            <a:r>
              <a:rPr sz="1900" b="1" spc="-85" dirty="0">
                <a:solidFill>
                  <a:srgbClr val="FFFFFF"/>
                </a:solidFill>
                <a:latin typeface="Times New Roman"/>
                <a:cs typeface="Times New Roman"/>
              </a:rPr>
              <a:t>Nasi </a:t>
            </a:r>
            <a:r>
              <a:rPr sz="19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dari </a:t>
            </a:r>
            <a:r>
              <a:rPr sz="1900" b="1" spc="-85" dirty="0">
                <a:solidFill>
                  <a:srgbClr val="FFFFFF"/>
                </a:solidFill>
                <a:latin typeface="Times New Roman"/>
                <a:cs typeface="Times New Roman"/>
              </a:rPr>
              <a:t>Beras  Biasa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5715828" y="4395615"/>
            <a:ext cx="2901950" cy="36195"/>
          </a:xfrm>
          <a:custGeom>
            <a:avLst/>
            <a:gdLst/>
            <a:ahLst/>
            <a:cxnLst/>
            <a:rect l="l" t="t" r="r" b="b"/>
            <a:pathLst>
              <a:path w="2901950" h="36195">
                <a:moveTo>
                  <a:pt x="0" y="35760"/>
                </a:moveTo>
                <a:lnTo>
                  <a:pt x="2901730" y="35760"/>
                </a:lnTo>
                <a:lnTo>
                  <a:pt x="2901730" y="0"/>
                </a:lnTo>
                <a:lnTo>
                  <a:pt x="0" y="0"/>
                </a:lnTo>
                <a:lnTo>
                  <a:pt x="0" y="3576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715828" y="4431376"/>
            <a:ext cx="2901950" cy="229235"/>
          </a:xfrm>
          <a:custGeom>
            <a:avLst/>
            <a:gdLst/>
            <a:ahLst/>
            <a:cxnLst/>
            <a:rect l="l" t="t" r="r" b="b"/>
            <a:pathLst>
              <a:path w="2901950" h="229235">
                <a:moveTo>
                  <a:pt x="0" y="229192"/>
                </a:moveTo>
                <a:lnTo>
                  <a:pt x="2901730" y="229192"/>
                </a:lnTo>
                <a:lnTo>
                  <a:pt x="2901730" y="0"/>
                </a:lnTo>
                <a:lnTo>
                  <a:pt x="0" y="0"/>
                </a:lnTo>
                <a:lnTo>
                  <a:pt x="0" y="229192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5973379" y="4126617"/>
            <a:ext cx="2381885" cy="54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7025" marR="5080" indent="-314960">
              <a:lnSpc>
                <a:spcPct val="102299"/>
              </a:lnSpc>
            </a:pPr>
            <a:r>
              <a:rPr sz="1700" b="1" spc="-70" dirty="0">
                <a:solidFill>
                  <a:srgbClr val="FFFFFF"/>
                </a:solidFill>
                <a:latin typeface="Times New Roman"/>
                <a:cs typeface="Times New Roman"/>
              </a:rPr>
              <a:t>Nasi </a:t>
            </a:r>
            <a:r>
              <a:rPr sz="1700" b="1" spc="-65" dirty="0">
                <a:solidFill>
                  <a:srgbClr val="FFFFFF"/>
                </a:solidFill>
                <a:latin typeface="Times New Roman"/>
                <a:cs typeface="Times New Roman"/>
              </a:rPr>
              <a:t>dari </a:t>
            </a:r>
            <a:r>
              <a:rPr sz="17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Beras </a:t>
            </a:r>
            <a:r>
              <a:rPr sz="1700" b="1" spc="-60" dirty="0">
                <a:solidFill>
                  <a:srgbClr val="FFFFFF"/>
                </a:solidFill>
                <a:latin typeface="Times New Roman"/>
                <a:cs typeface="Times New Roman"/>
              </a:rPr>
              <a:t>difortifikasi  </a:t>
            </a:r>
            <a:r>
              <a:rPr sz="1700" b="1" spc="-85" dirty="0">
                <a:solidFill>
                  <a:srgbClr val="FFFFFF"/>
                </a:solidFill>
                <a:latin typeface="Times New Roman"/>
                <a:cs typeface="Times New Roman"/>
              </a:rPr>
              <a:t>Extruded </a:t>
            </a:r>
            <a:r>
              <a:rPr sz="1700" b="1" spc="-114" dirty="0">
                <a:solidFill>
                  <a:srgbClr val="FFFFFF"/>
                </a:solidFill>
                <a:latin typeface="Times New Roman"/>
                <a:cs typeface="Times New Roman"/>
              </a:rPr>
              <a:t>SA</a:t>
            </a:r>
            <a:r>
              <a:rPr sz="17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700" b="1" spc="-85" dirty="0">
                <a:solidFill>
                  <a:srgbClr val="FFFFFF"/>
                </a:solidFill>
                <a:latin typeface="Times New Roman"/>
                <a:cs typeface="Times New Roman"/>
              </a:rPr>
              <a:t>Fe-P80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8623499" y="4029882"/>
            <a:ext cx="0" cy="631190"/>
          </a:xfrm>
          <a:custGeom>
            <a:avLst/>
            <a:gdLst/>
            <a:ahLst/>
            <a:cxnLst/>
            <a:rect l="l" t="t" r="r" b="b"/>
            <a:pathLst>
              <a:path h="631189">
                <a:moveTo>
                  <a:pt x="0" y="0"/>
                </a:moveTo>
                <a:lnTo>
                  <a:pt x="0" y="630686"/>
                </a:lnTo>
              </a:path>
            </a:pathLst>
          </a:custGeom>
          <a:ln w="118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8623499" y="4660569"/>
            <a:ext cx="12065" cy="188595"/>
          </a:xfrm>
          <a:custGeom>
            <a:avLst/>
            <a:gdLst/>
            <a:ahLst/>
            <a:cxnLst/>
            <a:rect l="l" t="t" r="r" b="b"/>
            <a:pathLst>
              <a:path w="12065" h="188595">
                <a:moveTo>
                  <a:pt x="0" y="188555"/>
                </a:moveTo>
                <a:lnTo>
                  <a:pt x="11878" y="188555"/>
                </a:lnTo>
                <a:lnTo>
                  <a:pt x="11878" y="0"/>
                </a:lnTo>
                <a:lnTo>
                  <a:pt x="0" y="0"/>
                </a:lnTo>
                <a:lnTo>
                  <a:pt x="0" y="1885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623499" y="4662194"/>
            <a:ext cx="12065" cy="187325"/>
          </a:xfrm>
          <a:custGeom>
            <a:avLst/>
            <a:gdLst/>
            <a:ahLst/>
            <a:cxnLst/>
            <a:rect l="l" t="t" r="r" b="b"/>
            <a:pathLst>
              <a:path w="12065" h="187325">
                <a:moveTo>
                  <a:pt x="0" y="186930"/>
                </a:moveTo>
                <a:lnTo>
                  <a:pt x="11878" y="186930"/>
                </a:lnTo>
                <a:lnTo>
                  <a:pt x="11878" y="0"/>
                </a:lnTo>
                <a:lnTo>
                  <a:pt x="0" y="0"/>
                </a:lnTo>
                <a:lnTo>
                  <a:pt x="0" y="18693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617559" y="4660569"/>
            <a:ext cx="12065" cy="188595"/>
          </a:xfrm>
          <a:custGeom>
            <a:avLst/>
            <a:gdLst/>
            <a:ahLst/>
            <a:cxnLst/>
            <a:rect l="l" t="t" r="r" b="b"/>
            <a:pathLst>
              <a:path w="12065" h="188595">
                <a:moveTo>
                  <a:pt x="0" y="188555"/>
                </a:moveTo>
                <a:lnTo>
                  <a:pt x="11879" y="188555"/>
                </a:lnTo>
                <a:lnTo>
                  <a:pt x="11879" y="0"/>
                </a:lnTo>
                <a:lnTo>
                  <a:pt x="0" y="0"/>
                </a:lnTo>
                <a:lnTo>
                  <a:pt x="0" y="1885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8623499" y="4849165"/>
            <a:ext cx="12065" cy="293370"/>
          </a:xfrm>
          <a:custGeom>
            <a:avLst/>
            <a:gdLst/>
            <a:ahLst/>
            <a:cxnLst/>
            <a:rect l="l" t="t" r="r" b="b"/>
            <a:pathLst>
              <a:path w="12065" h="293370">
                <a:moveTo>
                  <a:pt x="0" y="292911"/>
                </a:moveTo>
                <a:lnTo>
                  <a:pt x="11878" y="292911"/>
                </a:lnTo>
                <a:lnTo>
                  <a:pt x="11878" y="0"/>
                </a:lnTo>
                <a:lnTo>
                  <a:pt x="0" y="0"/>
                </a:lnTo>
                <a:lnTo>
                  <a:pt x="0" y="29291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8629438" y="4954821"/>
            <a:ext cx="0" cy="187325"/>
          </a:xfrm>
          <a:custGeom>
            <a:avLst/>
            <a:gdLst/>
            <a:ahLst/>
            <a:cxnLst/>
            <a:rect l="l" t="t" r="r" b="b"/>
            <a:pathLst>
              <a:path h="187325">
                <a:moveTo>
                  <a:pt x="0" y="0"/>
                </a:moveTo>
                <a:lnTo>
                  <a:pt x="0" y="187255"/>
                </a:lnTo>
              </a:path>
            </a:pathLst>
          </a:custGeom>
          <a:ln w="1187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617559" y="4849165"/>
            <a:ext cx="12065" cy="293370"/>
          </a:xfrm>
          <a:custGeom>
            <a:avLst/>
            <a:gdLst/>
            <a:ahLst/>
            <a:cxnLst/>
            <a:rect l="l" t="t" r="r" b="b"/>
            <a:pathLst>
              <a:path w="12065" h="293370">
                <a:moveTo>
                  <a:pt x="0" y="292911"/>
                </a:moveTo>
                <a:lnTo>
                  <a:pt x="11879" y="292911"/>
                </a:lnTo>
                <a:lnTo>
                  <a:pt x="11879" y="0"/>
                </a:lnTo>
                <a:lnTo>
                  <a:pt x="0" y="0"/>
                </a:lnTo>
                <a:lnTo>
                  <a:pt x="0" y="29291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54382" y="4252956"/>
            <a:ext cx="172720" cy="119888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30"/>
              </a:spcBef>
            </a:pPr>
            <a:r>
              <a:rPr sz="1900" b="1" spc="-1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sz="1900">
              <a:latin typeface="Calibri"/>
              <a:cs typeface="Calibri"/>
            </a:endParaRPr>
          </a:p>
          <a:p>
            <a:pPr marL="12700" marR="16510" algn="just">
              <a:lnSpc>
                <a:spcPct val="101099"/>
              </a:lnSpc>
              <a:spcBef>
                <a:spcPts val="10"/>
              </a:spcBef>
            </a:pPr>
            <a:r>
              <a:rPr sz="1900" b="1" spc="-55" dirty="0">
                <a:solidFill>
                  <a:srgbClr val="FFFFFF"/>
                </a:solidFill>
                <a:latin typeface="Calibri"/>
                <a:cs typeface="Calibri"/>
              </a:rPr>
              <a:t>A  </a:t>
            </a:r>
            <a:r>
              <a:rPr sz="1900" b="1" spc="-70" dirty="0">
                <a:solidFill>
                  <a:srgbClr val="FFFFFF"/>
                </a:solidFill>
                <a:latin typeface="Calibri"/>
                <a:cs typeface="Calibri"/>
              </a:rPr>
              <a:t>S  </a:t>
            </a:r>
            <a:r>
              <a:rPr sz="1900" b="1" spc="-4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8623499" y="5142077"/>
            <a:ext cx="12065" cy="292735"/>
          </a:xfrm>
          <a:custGeom>
            <a:avLst/>
            <a:gdLst/>
            <a:ahLst/>
            <a:cxnLst/>
            <a:rect l="l" t="t" r="r" b="b"/>
            <a:pathLst>
              <a:path w="12065" h="292735">
                <a:moveTo>
                  <a:pt x="0" y="292586"/>
                </a:moveTo>
                <a:lnTo>
                  <a:pt x="11878" y="292586"/>
                </a:lnTo>
                <a:lnTo>
                  <a:pt x="11878" y="0"/>
                </a:lnTo>
                <a:lnTo>
                  <a:pt x="0" y="0"/>
                </a:lnTo>
                <a:lnTo>
                  <a:pt x="0" y="29258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629438" y="5247733"/>
            <a:ext cx="0" cy="187325"/>
          </a:xfrm>
          <a:custGeom>
            <a:avLst/>
            <a:gdLst/>
            <a:ahLst/>
            <a:cxnLst/>
            <a:rect l="l" t="t" r="r" b="b"/>
            <a:pathLst>
              <a:path h="187325">
                <a:moveTo>
                  <a:pt x="0" y="0"/>
                </a:moveTo>
                <a:lnTo>
                  <a:pt x="0" y="186930"/>
                </a:lnTo>
              </a:path>
            </a:pathLst>
          </a:custGeom>
          <a:ln w="1187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617559" y="5142077"/>
            <a:ext cx="12065" cy="292735"/>
          </a:xfrm>
          <a:custGeom>
            <a:avLst/>
            <a:gdLst/>
            <a:ahLst/>
            <a:cxnLst/>
            <a:rect l="l" t="t" r="r" b="b"/>
            <a:pathLst>
              <a:path w="12065" h="292735">
                <a:moveTo>
                  <a:pt x="0" y="292586"/>
                </a:moveTo>
                <a:lnTo>
                  <a:pt x="11879" y="292586"/>
                </a:lnTo>
                <a:lnTo>
                  <a:pt x="11879" y="0"/>
                </a:lnTo>
                <a:lnTo>
                  <a:pt x="0" y="0"/>
                </a:lnTo>
                <a:lnTo>
                  <a:pt x="0" y="29258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8623499" y="5434668"/>
            <a:ext cx="12065" cy="1003300"/>
          </a:xfrm>
          <a:custGeom>
            <a:avLst/>
            <a:gdLst/>
            <a:ahLst/>
            <a:cxnLst/>
            <a:rect l="l" t="t" r="r" b="b"/>
            <a:pathLst>
              <a:path w="12065" h="1003300">
                <a:moveTo>
                  <a:pt x="0" y="1003247"/>
                </a:moveTo>
                <a:lnTo>
                  <a:pt x="11878" y="1003247"/>
                </a:lnTo>
                <a:lnTo>
                  <a:pt x="11878" y="0"/>
                </a:lnTo>
                <a:lnTo>
                  <a:pt x="0" y="0"/>
                </a:lnTo>
                <a:lnTo>
                  <a:pt x="0" y="100324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629438" y="6250659"/>
            <a:ext cx="0" cy="187325"/>
          </a:xfrm>
          <a:custGeom>
            <a:avLst/>
            <a:gdLst/>
            <a:ahLst/>
            <a:cxnLst/>
            <a:rect l="l" t="t" r="r" b="b"/>
            <a:pathLst>
              <a:path h="187325">
                <a:moveTo>
                  <a:pt x="0" y="0"/>
                </a:moveTo>
                <a:lnTo>
                  <a:pt x="0" y="187255"/>
                </a:lnTo>
              </a:path>
            </a:pathLst>
          </a:custGeom>
          <a:ln w="1187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87307" y="4029882"/>
            <a:ext cx="0" cy="2408555"/>
          </a:xfrm>
          <a:custGeom>
            <a:avLst/>
            <a:gdLst/>
            <a:ahLst/>
            <a:cxnLst/>
            <a:rect l="l" t="t" r="r" b="b"/>
            <a:pathLst>
              <a:path h="2408554">
                <a:moveTo>
                  <a:pt x="0" y="0"/>
                </a:moveTo>
                <a:lnTo>
                  <a:pt x="0" y="2408033"/>
                </a:lnTo>
              </a:path>
            </a:pathLst>
          </a:custGeom>
          <a:ln w="1187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81367" y="6437915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5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81367" y="6437915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5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993246" y="6444417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18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440304" y="4029882"/>
            <a:ext cx="0" cy="2408555"/>
          </a:xfrm>
          <a:custGeom>
            <a:avLst/>
            <a:gdLst/>
            <a:ahLst/>
            <a:cxnLst/>
            <a:rect l="l" t="t" r="r" b="b"/>
            <a:pathLst>
              <a:path h="2408554">
                <a:moveTo>
                  <a:pt x="0" y="0"/>
                </a:moveTo>
                <a:lnTo>
                  <a:pt x="0" y="2408033"/>
                </a:lnTo>
              </a:path>
            </a:pathLst>
          </a:custGeom>
          <a:ln w="1187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434364" y="6437915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434364" y="6437915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3750" y="4029882"/>
            <a:ext cx="0" cy="2408555"/>
          </a:xfrm>
          <a:custGeom>
            <a:avLst/>
            <a:gdLst/>
            <a:ahLst/>
            <a:cxnLst/>
            <a:rect l="l" t="t" r="r" b="b"/>
            <a:pathLst>
              <a:path h="2408554">
                <a:moveTo>
                  <a:pt x="0" y="0"/>
                </a:moveTo>
                <a:lnTo>
                  <a:pt x="0" y="2408033"/>
                </a:lnTo>
              </a:path>
            </a:pathLst>
          </a:custGeom>
          <a:ln w="1187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127810" y="6437915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127810" y="6437915"/>
            <a:ext cx="12065" cy="13335"/>
          </a:xfrm>
          <a:custGeom>
            <a:avLst/>
            <a:gdLst/>
            <a:ahLst/>
            <a:cxnLst/>
            <a:rect l="l" t="t" r="r" b="b"/>
            <a:pathLst>
              <a:path w="12064" h="13335">
                <a:moveTo>
                  <a:pt x="0" y="13003"/>
                </a:moveTo>
                <a:lnTo>
                  <a:pt x="11879" y="13003"/>
                </a:lnTo>
                <a:lnTo>
                  <a:pt x="11879" y="0"/>
                </a:lnTo>
                <a:lnTo>
                  <a:pt x="0" y="0"/>
                </a:lnTo>
                <a:lnTo>
                  <a:pt x="0" y="1300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139689" y="6444417"/>
            <a:ext cx="574675" cy="0"/>
          </a:xfrm>
          <a:custGeom>
            <a:avLst/>
            <a:gdLst/>
            <a:ahLst/>
            <a:cxnLst/>
            <a:rect l="l" t="t" r="r" b="b"/>
            <a:pathLst>
              <a:path w="574675">
                <a:moveTo>
                  <a:pt x="0" y="0"/>
                </a:moveTo>
                <a:lnTo>
                  <a:pt x="574654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705434" y="6444417"/>
            <a:ext cx="12065" cy="0"/>
          </a:xfrm>
          <a:custGeom>
            <a:avLst/>
            <a:gdLst/>
            <a:ahLst/>
            <a:cxnLst/>
            <a:rect l="l" t="t" r="r" b="b"/>
            <a:pathLst>
              <a:path w="12064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717313" y="6444417"/>
            <a:ext cx="2900680" cy="0"/>
          </a:xfrm>
          <a:custGeom>
            <a:avLst/>
            <a:gdLst/>
            <a:ahLst/>
            <a:cxnLst/>
            <a:rect l="l" t="t" r="r" b="b"/>
            <a:pathLst>
              <a:path w="2900679">
                <a:moveTo>
                  <a:pt x="0" y="0"/>
                </a:moveTo>
                <a:lnTo>
                  <a:pt x="2900245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617559" y="5434668"/>
            <a:ext cx="12065" cy="1003300"/>
          </a:xfrm>
          <a:custGeom>
            <a:avLst/>
            <a:gdLst/>
            <a:ahLst/>
            <a:cxnLst/>
            <a:rect l="l" t="t" r="r" b="b"/>
            <a:pathLst>
              <a:path w="12065" h="1003300">
                <a:moveTo>
                  <a:pt x="0" y="1003247"/>
                </a:moveTo>
                <a:lnTo>
                  <a:pt x="11879" y="1003247"/>
                </a:lnTo>
                <a:lnTo>
                  <a:pt x="11879" y="0"/>
                </a:lnTo>
                <a:lnTo>
                  <a:pt x="0" y="0"/>
                </a:lnTo>
                <a:lnTo>
                  <a:pt x="0" y="100324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617559" y="6444417"/>
            <a:ext cx="12065" cy="0"/>
          </a:xfrm>
          <a:custGeom>
            <a:avLst/>
            <a:gdLst/>
            <a:ahLst/>
            <a:cxnLst/>
            <a:rect l="l" t="t" r="r" b="b"/>
            <a:pathLst>
              <a:path w="12065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629438" y="6444417"/>
            <a:ext cx="12065" cy="0"/>
          </a:xfrm>
          <a:custGeom>
            <a:avLst/>
            <a:gdLst/>
            <a:ahLst/>
            <a:cxnLst/>
            <a:rect l="l" t="t" r="r" b="b"/>
            <a:pathLst>
              <a:path w="12065">
                <a:moveTo>
                  <a:pt x="0" y="0"/>
                </a:moveTo>
                <a:lnTo>
                  <a:pt x="11879" y="0"/>
                </a:lnTo>
              </a:path>
            </a:pathLst>
          </a:custGeom>
          <a:ln w="130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31594" y="2276817"/>
            <a:ext cx="6048629" cy="3528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26870" y="5030978"/>
            <a:ext cx="2226945" cy="584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spc="-40" dirty="0">
                <a:solidFill>
                  <a:srgbClr val="FFFFFF"/>
                </a:solidFill>
                <a:latin typeface="Calibri"/>
                <a:cs typeface="Calibri"/>
              </a:rPr>
              <a:t>Terimakasih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533400"/>
            <a:ext cx="73914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Focuss group discussion</a:t>
            </a:r>
          </a:p>
          <a:p>
            <a:endParaRPr lang="id-ID" dirty="0" smtClean="0"/>
          </a:p>
          <a:p>
            <a:r>
              <a:rPr lang="id-ID" sz="2000" dirty="0" smtClean="0">
                <a:latin typeface="Arial" pitchFamily="34" charset="0"/>
                <a:cs typeface="Arial" pitchFamily="34" charset="0"/>
              </a:rPr>
              <a:t>Buatlah suatu rencana program fortifikasi :</a:t>
            </a:r>
          </a:p>
          <a:p>
            <a:pPr marL="342900" indent="-342900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Zat besi</a:t>
            </a:r>
          </a:p>
          <a:p>
            <a:pPr marL="342900" indent="-342900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Vitamin A</a:t>
            </a:r>
          </a:p>
          <a:p>
            <a:pPr marL="342900" indent="-342900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Omega 3</a:t>
            </a:r>
          </a:p>
          <a:p>
            <a:pPr marL="342900" indent="-342900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Zinc</a:t>
            </a:r>
          </a:p>
          <a:p>
            <a:pPr marL="342900" indent="-342900"/>
            <a:r>
              <a:rPr lang="id-ID" sz="2000" dirty="0" smtClean="0">
                <a:latin typeface="Arial" pitchFamily="34" charset="0"/>
                <a:cs typeface="Arial" pitchFamily="34" charset="0"/>
              </a:rPr>
              <a:t>Tentukan  :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Tujuan dan target atau sasaran fortifikasi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Tipe fortifikasi yang digunakan (alasan) beserta legalitas (voluntary or mandatory)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Pangan pembawa (pertimbangannya)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metode /teknologi fortifikasi yang dipilih jelaskan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Keunggulan produk hasil fortifikasi</a:t>
            </a:r>
            <a:endParaRPr lang="id-ID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</TotalTime>
  <Words>2986</Words>
  <Application>Microsoft Office PowerPoint</Application>
  <PresentationFormat>On-screen Show (4:3)</PresentationFormat>
  <Paragraphs>878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Fortifikasi Beras: Aplikasi Teknologi Fortifikasi di Beberapa Negara Program Studi Teknologi Pangan Universitas PGRI Semarang</vt:lpstr>
      <vt:lpstr>Outline</vt:lpstr>
      <vt:lpstr>A. Latar Belakang</vt:lpstr>
      <vt:lpstr>B. Apakah Beras Layak sebagai Kendaraan Fortifikasi?</vt:lpstr>
      <vt:lpstr>Konsumsi Beras di Indonesia Berdasarkan Data Susenas : 2009-2013</vt:lpstr>
      <vt:lpstr>Rice delivers calories but is low in vitamins &amp; minerals</vt:lpstr>
      <vt:lpstr>Bagaimana agar fortifikasi aman?</vt:lpstr>
      <vt:lpstr>Apakah beras fortifikasi diterima oleh konsumen?</vt:lpstr>
      <vt:lpstr>Salah satu tantangan kedepan adalah banyaknya penggilingan  beras di Indonesia, yang sebagian besar berskala kecil, sehingga  menjadi kendala dalam Qulity Assurance (BPS, 2012)</vt:lpstr>
      <vt:lpstr>Slide 10</vt:lpstr>
      <vt:lpstr>Bagaimana Fortifikasi Beras Dilakukan?</vt:lpstr>
      <vt:lpstr>C. Beberapa Pilihan Teknologi Fortifikasi Beras</vt:lpstr>
      <vt:lpstr>C. Beberapa Pilihan teknologi…(lanjutan)</vt:lpstr>
      <vt:lpstr>C. Beberapa Pilihan Teknologi…(lanjutan)</vt:lpstr>
      <vt:lpstr>Extrusion technologies</vt:lpstr>
      <vt:lpstr>Basic extrusion steps</vt:lpstr>
      <vt:lpstr>Are the nutrients in fortified rice retained after preparation and cooking?</vt:lpstr>
      <vt:lpstr>D. Beberapa Pilihan Zat Gizi dalam Fortifikasi Beras</vt:lpstr>
      <vt:lpstr>Slide 19</vt:lpstr>
      <vt:lpstr>Slide 20</vt:lpstr>
      <vt:lpstr>Estimated Cost of Fortificant in the Fortified Rice with  Iron Content 65 ppm</vt:lpstr>
      <vt:lpstr>F. Model Pelaksanaan Fortifikasi Beras di Berbagai Negara</vt:lpstr>
      <vt:lpstr>Slide 23</vt:lpstr>
      <vt:lpstr>F. Model Pelaksanaan Fortifikasi</vt:lpstr>
      <vt:lpstr>Slide 25</vt:lpstr>
      <vt:lpstr>Changes in the Rice Supply Chain When Fortification is Introduced</vt:lpstr>
      <vt:lpstr>Fortified Rice Supply Chain Applies to coating and extrusion</vt:lpstr>
      <vt:lpstr>G. Berbagai Bukti Dampak Fortifikasi dari Berbagai Negara</vt:lpstr>
      <vt:lpstr>G. Berbagai Bukti Dampak …. (lanjutan)</vt:lpstr>
      <vt:lpstr>G. Berbagai Bukti Dampak …. (lanjutan)</vt:lpstr>
      <vt:lpstr>H. Bagaimana Fortifikasi Beras Dilaksanakan di Indonesia</vt:lpstr>
      <vt:lpstr>H. Bagaimana Fortifikasi Beras …(lanjutan)</vt:lpstr>
      <vt:lpstr>H. Bagaimana Fortifikasi Beras …(lanjutan)</vt:lpstr>
      <vt:lpstr>H. Bagaimana Fortifikasi Beras …(lanjutan)</vt:lpstr>
      <vt:lpstr>H. Bagaimana Fortifikasi Beras …(lanjutan)</vt:lpstr>
      <vt:lpstr>STATUS KEGIATAN PILOT</vt:lpstr>
      <vt:lpstr>Mekanisme Ditribusi Raskin Fortifikasi (beras forti)</vt:lpstr>
      <vt:lpstr>Slide 38</vt:lpstr>
      <vt:lpstr>Slide 39</vt:lpstr>
      <vt:lpstr>Beras Biasa</vt:lpstr>
      <vt:lpstr>Slide 41</vt:lpstr>
      <vt:lpstr>Slide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dan Kemajuan Pelaksanaan Pilot Fortifikasi Raskin di Indonesia</dc:title>
  <dc:creator>sunarno</dc:creator>
  <cp:lastModifiedBy>Toshiba</cp:lastModifiedBy>
  <cp:revision>7</cp:revision>
  <dcterms:created xsi:type="dcterms:W3CDTF">2016-10-11T05:25:44Z</dcterms:created>
  <dcterms:modified xsi:type="dcterms:W3CDTF">2018-09-26T01:20:44Z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2014-12-01T00:00:00Z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2016-10-11T00:00:00Z</vt:filetime>
  </property>
</Properties>
</file>