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68" r:id="rId2"/>
    <p:sldId id="257" r:id="rId3"/>
    <p:sldId id="258" r:id="rId4"/>
    <p:sldId id="259" r:id="rId5"/>
    <p:sldId id="260" r:id="rId6"/>
    <p:sldId id="261" r:id="rId7"/>
    <p:sldId id="269" r:id="rId8"/>
    <p:sldId id="262" r:id="rId9"/>
    <p:sldId id="264" r:id="rId10"/>
    <p:sldId id="265" r:id="rId11"/>
    <p:sldId id="266" r:id="rId12"/>
    <p:sldId id="270" r:id="rId13"/>
    <p:sldId id="271" r:id="rId14"/>
    <p:sldId id="26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1D8BD707-D9CF-40AE-B4C6-C98DA3205C09}" type="datetimeFigureOut">
              <a:rPr lang="en-US" smtClean="0"/>
              <a:pPr/>
              <a:t>9/15/2018</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1D8BD707-D9CF-40AE-B4C6-C98DA3205C09}" type="datetimeFigureOut">
              <a:rPr lang="en-US" smtClean="0"/>
              <a:pPr/>
              <a:t>9/15/2018</a:t>
            </a:fld>
            <a:endParaRPr lang="en-US"/>
          </a:p>
        </p:txBody>
      </p:sp>
      <p:sp>
        <p:nvSpPr>
          <p:cNvPr id="9" name="Slide Number Placeholder 8"/>
          <p:cNvSpPr>
            <a:spLocks noGrp="1"/>
          </p:cNvSpPr>
          <p:nvPr>
            <p:ph type="sldNum" sz="quarter" idx="15"/>
          </p:nvPr>
        </p:nvSpPr>
        <p:spPr/>
        <p:txBody>
          <a:bodyPr rtlCol="0"/>
          <a:lstStyle/>
          <a:p>
            <a:fld id="{B6F15528-21DE-4FAA-801E-634DDDAF4B2B}"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1D8BD707-D9CF-40AE-B4C6-C98DA3205C09}" type="datetimeFigureOut">
              <a:rPr lang="en-US" smtClean="0"/>
              <a:pPr/>
              <a:t>9/15/2018</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9/15/2018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9/15/2018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1D8BD707-D9CF-40AE-B4C6-C98DA3205C09}" type="datetimeFigureOut">
              <a:rPr lang="en-US" smtClean="0"/>
              <a:pPr/>
              <a:t>9/15/2018</a:t>
            </a:fld>
            <a:endParaRPr lang="en-US"/>
          </a:p>
        </p:txBody>
      </p:sp>
      <p:sp>
        <p:nvSpPr>
          <p:cNvPr id="7" name="Slide Number Placeholder 6"/>
          <p:cNvSpPr>
            <a:spLocks noGrp="1"/>
          </p:cNvSpPr>
          <p:nvPr>
            <p:ph type="sldNum" sz="quarter" idx="11"/>
          </p:nvPr>
        </p:nvSpPr>
        <p:spPr/>
        <p:txBody>
          <a:bodyPr rtlCol="0"/>
          <a:lstStyle/>
          <a:p>
            <a:fld id="{B6F15528-21DE-4FAA-801E-634DDDAF4B2B}"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1D8BD707-D9CF-40AE-B4C6-C98DA3205C09}" type="datetimeFigureOut">
              <a:rPr lang="en-US" smtClean="0"/>
              <a:pPr/>
              <a:t>9/15/2018</a:t>
            </a:fld>
            <a:endParaRPr lang="en-US"/>
          </a:p>
        </p:txBody>
      </p:sp>
      <p:sp>
        <p:nvSpPr>
          <p:cNvPr id="22" name="Slide Number Placeholder 21"/>
          <p:cNvSpPr>
            <a:spLocks noGrp="1"/>
          </p:cNvSpPr>
          <p:nvPr>
            <p:ph type="sldNum" sz="quarter" idx="15"/>
          </p:nvPr>
        </p:nvSpPr>
        <p:spPr/>
        <p:txBody>
          <a:bodyPr rtlCol="0"/>
          <a:lstStyle/>
          <a:p>
            <a:fld id="{B6F15528-21DE-4FAA-801E-634DDDAF4B2B}"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D8BD707-D9CF-40AE-B4C6-C98DA3205C09}" type="datetimeFigureOut">
              <a:rPr lang="en-US" smtClean="0"/>
              <a:pPr/>
              <a:t>9/15/2018</a:t>
            </a:fld>
            <a:endParaRPr lang="en-US"/>
          </a:p>
        </p:txBody>
      </p:sp>
      <p:sp>
        <p:nvSpPr>
          <p:cNvPr id="18" name="Slide Number Placeholder 17"/>
          <p:cNvSpPr>
            <a:spLocks noGrp="1"/>
          </p:cNvSpPr>
          <p:nvPr>
            <p:ph type="sldNum" sz="quarter" idx="11"/>
          </p:nvPr>
        </p:nvSpPr>
        <p:spPr/>
        <p:txBody>
          <a:bodyPr rtlCol="0"/>
          <a:lstStyle/>
          <a:p>
            <a:fld id="{B6F15528-21DE-4FAA-801E-634DDDAF4B2B}"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9/15/2018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9/15/2018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D8BD707-D9CF-40AE-B4C6-C98DA3205C09}" type="datetimeFigureOut">
              <a:rPr lang="en-US" smtClean="0"/>
              <a:pPr/>
              <a:t>9/15/2018</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1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6.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76400" y="5029200"/>
            <a:ext cx="7010400" cy="1470025"/>
          </a:xfrm>
        </p:spPr>
        <p:style>
          <a:lnRef idx="3">
            <a:schemeClr val="lt1"/>
          </a:lnRef>
          <a:fillRef idx="1">
            <a:schemeClr val="accent3"/>
          </a:fillRef>
          <a:effectRef idx="1">
            <a:schemeClr val="accent3"/>
          </a:effectRef>
          <a:fontRef idx="minor">
            <a:schemeClr val="lt1"/>
          </a:fontRef>
        </p:style>
        <p:txBody>
          <a:bodyPr>
            <a:normAutofit/>
          </a:bodyPr>
          <a:lstStyle/>
          <a:p>
            <a:r>
              <a:rPr lang="id-ID" dirty="0"/>
              <a:t>ALIRAN – ALIRAN PENDIDIKAN</a:t>
            </a:r>
            <a:br>
              <a:rPr lang="id-ID" dirty="0"/>
            </a:br>
            <a:endParaRPr lang="id-ID" dirty="0"/>
          </a:p>
        </p:txBody>
      </p:sp>
      <p:sp>
        <p:nvSpPr>
          <p:cNvPr id="3" name="Subtitle 2"/>
          <p:cNvSpPr>
            <a:spLocks noGrp="1"/>
          </p:cNvSpPr>
          <p:nvPr>
            <p:ph type="subTitle" idx="1"/>
          </p:nvPr>
        </p:nvSpPr>
        <p:spPr>
          <a:xfrm>
            <a:off x="1752600" y="1066800"/>
            <a:ext cx="4267200" cy="1371600"/>
          </a:xfrm>
          <a:solidFill>
            <a:srgbClr val="FF0000"/>
          </a:solidFill>
        </p:spPr>
        <p:txBody>
          <a:bodyPr>
            <a:normAutofit/>
          </a:bodyPr>
          <a:lstStyle/>
          <a:p>
            <a:r>
              <a:rPr lang="id-ID" sz="4000" dirty="0" smtClean="0">
                <a:latin typeface="Broadway" pitchFamily="82" charset="0"/>
              </a:rPr>
              <a:t>Landasan Kependidikan</a:t>
            </a:r>
            <a:endParaRPr lang="id-ID" sz="4000" dirty="0">
              <a:latin typeface="Broadway" pitchFamily="82" charset="0"/>
            </a:endParaRPr>
          </a:p>
        </p:txBody>
      </p:sp>
      <p:pic>
        <p:nvPicPr>
          <p:cNvPr id="4" name="Picture 2" descr="http://jualobatpelangsing.net/wp-content/uploads/2013/02/tanda-tanya.gif"/>
          <p:cNvPicPr>
            <a:picLocks noChangeAspect="1" noChangeArrowheads="1"/>
          </p:cNvPicPr>
          <p:nvPr/>
        </p:nvPicPr>
        <p:blipFill>
          <a:blip r:embed="rId2"/>
          <a:srcRect/>
          <a:stretch>
            <a:fillRect/>
          </a:stretch>
        </p:blipFill>
        <p:spPr bwMode="auto">
          <a:xfrm>
            <a:off x="5791200" y="990600"/>
            <a:ext cx="3200400" cy="3511759"/>
          </a:xfrm>
          <a:prstGeom prst="rect">
            <a:avLst/>
          </a:prstGeom>
          <a:noFill/>
        </p:spPr>
      </p:pic>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3018" y="2611214"/>
            <a:ext cx="18288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20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2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13" y="1287462"/>
            <a:ext cx="2692687" cy="1143000"/>
          </a:xfrm>
          <a:ln>
            <a:solidFill>
              <a:schemeClr val="accent1"/>
            </a:solidFill>
          </a:ln>
        </p:spPr>
        <p:style>
          <a:lnRef idx="3">
            <a:schemeClr val="lt1"/>
          </a:lnRef>
          <a:fillRef idx="1">
            <a:schemeClr val="accent2"/>
          </a:fillRef>
          <a:effectRef idx="1">
            <a:schemeClr val="accent2"/>
          </a:effectRef>
          <a:fontRef idx="minor">
            <a:schemeClr val="lt1"/>
          </a:fontRef>
        </p:style>
        <p:txBody>
          <a:bodyPr>
            <a:normAutofit/>
          </a:bodyPr>
          <a:lstStyle/>
          <a:p>
            <a:r>
              <a:rPr lang="id-ID" dirty="0" smtClean="0">
                <a:solidFill>
                  <a:schemeClr val="bg1"/>
                </a:solidFill>
              </a:rPr>
              <a:t>EMPIRISME</a:t>
            </a:r>
            <a:endParaRPr lang="id-ID" dirty="0">
              <a:solidFill>
                <a:schemeClr val="bg1"/>
              </a:solidFill>
            </a:endParaRPr>
          </a:p>
        </p:txBody>
      </p:sp>
      <p:sp>
        <p:nvSpPr>
          <p:cNvPr id="3" name="Content Placeholder 2"/>
          <p:cNvSpPr>
            <a:spLocks noGrp="1"/>
          </p:cNvSpPr>
          <p:nvPr>
            <p:ph sz="quarter" idx="1"/>
          </p:nvPr>
        </p:nvSpPr>
        <p:spPr>
          <a:xfrm>
            <a:off x="609600" y="2514600"/>
            <a:ext cx="7467600" cy="4873752"/>
          </a:xfrm>
        </p:spPr>
        <p:style>
          <a:lnRef idx="3">
            <a:schemeClr val="lt1"/>
          </a:lnRef>
          <a:fillRef idx="1">
            <a:schemeClr val="accent3"/>
          </a:fillRef>
          <a:effectRef idx="1">
            <a:schemeClr val="accent3"/>
          </a:effectRef>
          <a:fontRef idx="minor">
            <a:schemeClr val="lt1"/>
          </a:fontRef>
        </p:style>
        <p:txBody>
          <a:bodyPr>
            <a:normAutofit/>
          </a:bodyPr>
          <a:lstStyle/>
          <a:p>
            <a:r>
              <a:rPr lang="id-ID" b="1" dirty="0" smtClean="0"/>
              <a:t>1</a:t>
            </a:r>
            <a:r>
              <a:rPr lang="id-ID" b="1" dirty="0"/>
              <a:t>. </a:t>
            </a:r>
            <a:r>
              <a:rPr lang="id-ID" b="1" dirty="0" smtClean="0"/>
              <a:t>Pengertian</a:t>
            </a:r>
          </a:p>
          <a:p>
            <a:pPr lvl="1"/>
            <a:r>
              <a:rPr lang="id-ID" dirty="0" smtClean="0"/>
              <a:t>Pendidikan terjadi melalui pengalaman (empirik) yang nyata (real)</a:t>
            </a:r>
          </a:p>
          <a:p>
            <a:pPr lvl="1"/>
            <a:r>
              <a:rPr lang="id-ID" dirty="0" smtClean="0"/>
              <a:t>John Locke (1632-1704)  teori “tabula rasa” </a:t>
            </a:r>
          </a:p>
          <a:p>
            <a:pPr lvl="1"/>
            <a:r>
              <a:rPr lang="id-ID" dirty="0" smtClean="0"/>
              <a:t>Aliran optimisme</a:t>
            </a:r>
            <a:endParaRPr lang="id-ID" dirty="0"/>
          </a:p>
          <a:p>
            <a:r>
              <a:rPr lang="id-ID" b="1" dirty="0"/>
              <a:t>2. Penerapan dalam </a:t>
            </a:r>
            <a:r>
              <a:rPr lang="id-ID" b="1" dirty="0" smtClean="0"/>
              <a:t>pendidikan</a:t>
            </a:r>
          </a:p>
          <a:p>
            <a:pPr lvl="1"/>
            <a:r>
              <a:rPr lang="id-ID" dirty="0" smtClean="0"/>
              <a:t>Pendidik optimis mampu membentuk anak dgn memberikan pengalaman” yang diinginkan.</a:t>
            </a:r>
          </a:p>
          <a:p>
            <a:r>
              <a:rPr lang="id-ID" b="1" dirty="0" smtClean="0"/>
              <a:t>3</a:t>
            </a:r>
            <a:r>
              <a:rPr lang="id-ID" b="1" dirty="0"/>
              <a:t>. </a:t>
            </a:r>
            <a:r>
              <a:rPr lang="id-ID" b="1" dirty="0" smtClean="0"/>
              <a:t>Keterbatasan</a:t>
            </a:r>
          </a:p>
          <a:p>
            <a:pPr lvl="1"/>
            <a:r>
              <a:rPr lang="id-ID" dirty="0" smtClean="0"/>
              <a:t>Tidak menghargai &amp; tidak memperhatikan bakat anak</a:t>
            </a:r>
            <a:endParaRPr lang="id-ID" dirty="0"/>
          </a:p>
          <a:p>
            <a:endParaRPr lang="id-ID" dirty="0"/>
          </a:p>
        </p:txBody>
      </p:sp>
      <p:pic>
        <p:nvPicPr>
          <p:cNvPr id="4" name="Picture 4" descr="Part_10"/>
          <p:cNvPicPr>
            <a:picLocks noChangeAspect="1" noChangeArrowheads="1" noCrop="1"/>
          </p:cNvPicPr>
          <p:nvPr/>
        </p:nvPicPr>
        <p:blipFill>
          <a:blip r:embed="rId2"/>
          <a:srcRect/>
          <a:stretch>
            <a:fillRect/>
          </a:stretch>
        </p:blipFill>
        <p:spPr bwMode="auto">
          <a:xfrm flipH="1">
            <a:off x="3505198" y="152400"/>
            <a:ext cx="2230755" cy="2775815"/>
          </a:xfrm>
          <a:prstGeom prst="rect">
            <a:avLst/>
          </a:prstGeom>
          <a:noFill/>
          <a:ln w="9525">
            <a:noFill/>
            <a:miter lim="800000"/>
            <a:headEnd/>
            <a:tailEnd/>
          </a:ln>
        </p:spPr>
      </p:pic>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5258" y="304800"/>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1000"/>
                                        <p:tgtEl>
                                          <p:spTgt spid="3">
                                            <p:txEl>
                                              <p:pRg st="5" end="5"/>
                                            </p:txEl>
                                          </p:spTgt>
                                        </p:tgtEl>
                                      </p:cBhvr>
                                    </p:animEffect>
                                    <p:anim calcmode="lin" valueType="num">
                                      <p:cBhvr>
                                        <p:cTn id="2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fade">
                                      <p:cBhvr>
                                        <p:cTn id="31" dur="1000"/>
                                        <p:tgtEl>
                                          <p:spTgt spid="3">
                                            <p:txEl>
                                              <p:pRg st="7" end="7"/>
                                            </p:txEl>
                                          </p:spTgt>
                                        </p:tgtEl>
                                      </p:cBhvr>
                                    </p:animEffect>
                                    <p:anim calcmode="lin" valueType="num">
                                      <p:cBhvr>
                                        <p:cTn id="3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4617"/>
            <a:ext cx="2590800" cy="1233021"/>
          </a:xfrm>
        </p:spPr>
        <p:style>
          <a:lnRef idx="3">
            <a:schemeClr val="lt1"/>
          </a:lnRef>
          <a:fillRef idx="1">
            <a:schemeClr val="accent3"/>
          </a:fillRef>
          <a:effectRef idx="1">
            <a:schemeClr val="accent3"/>
          </a:effectRef>
          <a:fontRef idx="minor">
            <a:schemeClr val="lt1"/>
          </a:fontRef>
        </p:style>
        <p:txBody>
          <a:bodyPr>
            <a:normAutofit/>
          </a:bodyPr>
          <a:lstStyle/>
          <a:p>
            <a:r>
              <a:rPr lang="id-ID" dirty="0" smtClean="0">
                <a:solidFill>
                  <a:schemeClr val="bg1"/>
                </a:solidFill>
              </a:rPr>
              <a:t>NATIVISME</a:t>
            </a:r>
            <a:endParaRPr lang="id-ID" dirty="0">
              <a:solidFill>
                <a:schemeClr val="bg1"/>
              </a:solidFill>
            </a:endParaRPr>
          </a:p>
        </p:txBody>
      </p:sp>
      <p:sp>
        <p:nvSpPr>
          <p:cNvPr id="3" name="Content Placeholder 2"/>
          <p:cNvSpPr>
            <a:spLocks noGrp="1"/>
          </p:cNvSpPr>
          <p:nvPr>
            <p:ph sz="quarter" idx="1"/>
          </p:nvPr>
        </p:nvSpPr>
        <p:spPr/>
        <p:txBody>
          <a:bodyPr>
            <a:normAutofit/>
          </a:bodyPr>
          <a:lstStyle/>
          <a:p>
            <a:r>
              <a:rPr lang="id-ID" b="1" dirty="0" smtClean="0"/>
              <a:t>1</a:t>
            </a:r>
            <a:r>
              <a:rPr lang="id-ID" b="1" dirty="0"/>
              <a:t>. </a:t>
            </a:r>
            <a:r>
              <a:rPr lang="id-ID" b="1" dirty="0" smtClean="0"/>
              <a:t>Pengertian</a:t>
            </a:r>
          </a:p>
          <a:p>
            <a:pPr lvl="1"/>
            <a:r>
              <a:rPr lang="id-ID" dirty="0" smtClean="0">
                <a:solidFill>
                  <a:srgbClr val="002060"/>
                </a:solidFill>
              </a:rPr>
              <a:t>Schopenhauer; bahwa sejak lahir anak telah membawa bakat yang siap untuk dikembangkan</a:t>
            </a:r>
          </a:p>
          <a:p>
            <a:pPr lvl="1"/>
            <a:r>
              <a:rPr lang="id-ID" dirty="0" smtClean="0">
                <a:solidFill>
                  <a:srgbClr val="002060"/>
                </a:solidFill>
              </a:rPr>
              <a:t>Aliran pesimisme</a:t>
            </a:r>
          </a:p>
          <a:p>
            <a:r>
              <a:rPr lang="id-ID" b="1" dirty="0" smtClean="0"/>
              <a:t>2</a:t>
            </a:r>
            <a:r>
              <a:rPr lang="id-ID" b="1" dirty="0"/>
              <a:t>. Penerapan dalam </a:t>
            </a:r>
            <a:r>
              <a:rPr lang="id-ID" b="1" dirty="0" smtClean="0"/>
              <a:t>pendidikan</a:t>
            </a:r>
          </a:p>
          <a:p>
            <a:pPr lvl="1"/>
            <a:r>
              <a:rPr lang="id-ID" dirty="0" smtClean="0">
                <a:solidFill>
                  <a:srgbClr val="00B0F0"/>
                </a:solidFill>
              </a:rPr>
              <a:t>Guru harus memahami bakat anak agar dapat memilih materi dan menyampaikannya sesuai dengan bakat serta mengarahkan anak sesuai dengan bakatnya</a:t>
            </a:r>
            <a:endParaRPr lang="id-ID" dirty="0">
              <a:solidFill>
                <a:srgbClr val="00B0F0"/>
              </a:solidFill>
            </a:endParaRPr>
          </a:p>
          <a:p>
            <a:r>
              <a:rPr lang="id-ID" b="1" dirty="0"/>
              <a:t>3. </a:t>
            </a:r>
            <a:r>
              <a:rPr lang="id-ID" b="1" dirty="0" smtClean="0"/>
              <a:t>Keterbatasan</a:t>
            </a:r>
          </a:p>
          <a:p>
            <a:pPr lvl="1"/>
            <a:r>
              <a:rPr lang="id-ID" dirty="0" smtClean="0">
                <a:solidFill>
                  <a:srgbClr val="FF0000"/>
                </a:solidFill>
              </a:rPr>
              <a:t>Tidak menghargai dan tidak memperhatikan peran pengalaman atau ajaran yang diberikan oleh pendidik.</a:t>
            </a:r>
            <a:endParaRPr lang="id-ID" dirty="0">
              <a:solidFill>
                <a:srgbClr val="FF0000"/>
              </a:solidFill>
            </a:endParaRPr>
          </a:p>
          <a:p>
            <a:endParaRPr lang="id-ID" dirty="0"/>
          </a:p>
        </p:txBody>
      </p:sp>
      <p:pic>
        <p:nvPicPr>
          <p:cNvPr id="4" name="Content Placeholder 3"/>
          <p:cNvPicPr>
            <a:picLocks noChangeAspect="1"/>
          </p:cNvPicPr>
          <p:nvPr/>
        </p:nvPicPr>
        <p:blipFill>
          <a:blip r:embed="rId2" cstate="print"/>
          <a:srcRect l="16953" t="5882" r="10996" b="14706"/>
          <a:stretch>
            <a:fillRect/>
          </a:stretch>
        </p:blipFill>
        <p:spPr bwMode="auto">
          <a:xfrm>
            <a:off x="3200400" y="184617"/>
            <a:ext cx="2209800" cy="1754841"/>
          </a:xfrm>
          <a:prstGeom prst="rect">
            <a:avLst/>
          </a:prstGeom>
        </p:spPr>
      </p:pic>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4775" y="304800"/>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1000"/>
                                        <p:tgtEl>
                                          <p:spTgt spid="3">
                                            <p:txEl>
                                              <p:pRg st="6" end="6"/>
                                            </p:txEl>
                                          </p:spTgt>
                                        </p:tgtEl>
                                      </p:cBhvr>
                                    </p:animEffect>
                                    <p:anim calcmode="lin" valueType="num">
                                      <p:cBhvr>
                                        <p:cTn id="2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4938"/>
            <a:ext cx="3505200" cy="1389062"/>
          </a:xfrm>
        </p:spPr>
        <p:style>
          <a:lnRef idx="1">
            <a:schemeClr val="accent3"/>
          </a:lnRef>
          <a:fillRef idx="3">
            <a:schemeClr val="accent3"/>
          </a:fillRef>
          <a:effectRef idx="2">
            <a:schemeClr val="accent3"/>
          </a:effectRef>
          <a:fontRef idx="minor">
            <a:schemeClr val="lt1"/>
          </a:fontRef>
        </p:style>
        <p:txBody>
          <a:bodyPr>
            <a:normAutofit/>
          </a:bodyPr>
          <a:lstStyle/>
          <a:p>
            <a:r>
              <a:rPr lang="id-ID" dirty="0" smtClean="0"/>
              <a:t>NATURALISME</a:t>
            </a:r>
            <a:endParaRPr lang="id-ID" dirty="0"/>
          </a:p>
        </p:txBody>
      </p:sp>
      <p:sp>
        <p:nvSpPr>
          <p:cNvPr id="3" name="Content Placeholder 2"/>
          <p:cNvSpPr>
            <a:spLocks noGrp="1"/>
          </p:cNvSpPr>
          <p:nvPr>
            <p:ph sz="quarter" idx="1"/>
          </p:nvPr>
        </p:nvSpPr>
        <p:spPr/>
        <p:style>
          <a:lnRef idx="1">
            <a:schemeClr val="dk1"/>
          </a:lnRef>
          <a:fillRef idx="3">
            <a:schemeClr val="dk1"/>
          </a:fillRef>
          <a:effectRef idx="2">
            <a:schemeClr val="dk1"/>
          </a:effectRef>
          <a:fontRef idx="minor">
            <a:schemeClr val="lt1"/>
          </a:fontRef>
        </p:style>
        <p:txBody>
          <a:bodyPr>
            <a:normAutofit/>
          </a:bodyPr>
          <a:lstStyle/>
          <a:p>
            <a:r>
              <a:rPr lang="id-ID" dirty="0" smtClean="0"/>
              <a:t>1</a:t>
            </a:r>
            <a:r>
              <a:rPr lang="id-ID" dirty="0"/>
              <a:t>. </a:t>
            </a:r>
            <a:r>
              <a:rPr lang="id-ID" dirty="0" smtClean="0"/>
              <a:t>Pengertian</a:t>
            </a:r>
          </a:p>
          <a:p>
            <a:pPr lvl="1"/>
            <a:r>
              <a:rPr lang="id-ID" dirty="0" smtClean="0"/>
              <a:t>J.J. Rousseau ; ketika lahir anak telah memiliki bakat pembawaan yang baik.Bakat pembawaan anak yang baik menjadi rusak karena lingkungan masyarakat yang tidak baik.</a:t>
            </a:r>
          </a:p>
          <a:p>
            <a:pPr lvl="1"/>
            <a:r>
              <a:rPr lang="id-ID" dirty="0" smtClean="0"/>
              <a:t>Aliran negativisme</a:t>
            </a:r>
            <a:endParaRPr lang="id-ID" dirty="0"/>
          </a:p>
          <a:p>
            <a:r>
              <a:rPr lang="id-ID" dirty="0"/>
              <a:t>2. Penerapan dalam </a:t>
            </a:r>
            <a:r>
              <a:rPr lang="id-ID" dirty="0" smtClean="0"/>
              <a:t>pendidikan</a:t>
            </a:r>
          </a:p>
          <a:p>
            <a:pPr lvl="1"/>
            <a:r>
              <a:rPr lang="id-ID" dirty="0" smtClean="0"/>
              <a:t>Anak harus dibebaskan dari segala bentuk pemaksaan dari orang dewasa, keluarga dan masyarakat.</a:t>
            </a:r>
            <a:endParaRPr lang="id-ID" dirty="0"/>
          </a:p>
          <a:p>
            <a:r>
              <a:rPr lang="id-ID" dirty="0"/>
              <a:t>3. </a:t>
            </a:r>
            <a:r>
              <a:rPr lang="id-ID" dirty="0" smtClean="0"/>
              <a:t>Keterbatasan</a:t>
            </a:r>
          </a:p>
          <a:p>
            <a:pPr lvl="1"/>
            <a:r>
              <a:rPr lang="id-ID" dirty="0" smtClean="0"/>
              <a:t>Tidak memiliki basis yang kuat dalam kenyataan</a:t>
            </a:r>
          </a:p>
          <a:p>
            <a:pPr lvl="1"/>
            <a:r>
              <a:rPr lang="id-ID" dirty="0" smtClean="0"/>
              <a:t>Tidak ada peran keluarga</a:t>
            </a:r>
            <a:endParaRPr lang="id-ID" dirty="0"/>
          </a:p>
          <a:p>
            <a:endParaRPr lang="id-ID"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7538" y="134938"/>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Content Placeholder 3"/>
          <p:cNvPicPr>
            <a:picLocks noChangeAspect="1"/>
          </p:cNvPicPr>
          <p:nvPr/>
        </p:nvPicPr>
        <p:blipFill>
          <a:blip r:embed="rId3" cstate="print"/>
          <a:srcRect l="16953" t="5882" r="10996" b="14706"/>
          <a:stretch>
            <a:fillRect/>
          </a:stretch>
        </p:blipFill>
        <p:spPr bwMode="auto">
          <a:xfrm>
            <a:off x="4114800" y="134938"/>
            <a:ext cx="3810000" cy="138906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1000"/>
                                        <p:tgtEl>
                                          <p:spTgt spid="3">
                                            <p:txEl>
                                              <p:pRg st="6" end="6"/>
                                            </p:txEl>
                                          </p:spTgt>
                                        </p:tgtEl>
                                      </p:cBhvr>
                                    </p:animEffect>
                                    <p:anim calcmode="lin" valueType="num">
                                      <p:cBhvr>
                                        <p:cTn id="2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fade">
                                      <p:cBhvr>
                                        <p:cTn id="31" dur="1000"/>
                                        <p:tgtEl>
                                          <p:spTgt spid="3">
                                            <p:txEl>
                                              <p:pRg st="7" end="7"/>
                                            </p:txEl>
                                          </p:spTgt>
                                        </p:tgtEl>
                                      </p:cBhvr>
                                    </p:animEffect>
                                    <p:anim calcmode="lin" valueType="num">
                                      <p:cBhvr>
                                        <p:cTn id="3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276600" cy="1143000"/>
          </a:xfrm>
        </p:spPr>
        <p:style>
          <a:lnRef idx="3">
            <a:schemeClr val="lt1"/>
          </a:lnRef>
          <a:fillRef idx="1">
            <a:schemeClr val="accent6"/>
          </a:fillRef>
          <a:effectRef idx="1">
            <a:schemeClr val="accent6"/>
          </a:effectRef>
          <a:fontRef idx="minor">
            <a:schemeClr val="lt1"/>
          </a:fontRef>
        </p:style>
        <p:txBody>
          <a:bodyPr>
            <a:normAutofit/>
          </a:bodyPr>
          <a:lstStyle/>
          <a:p>
            <a:r>
              <a:rPr lang="id-ID" dirty="0" smtClean="0"/>
              <a:t>KONVERGENSI</a:t>
            </a:r>
            <a:endParaRPr lang="id-ID" dirty="0"/>
          </a:p>
        </p:txBody>
      </p:sp>
      <p:sp>
        <p:nvSpPr>
          <p:cNvPr id="3" name="Content Placeholder 2"/>
          <p:cNvSpPr>
            <a:spLocks noGrp="1"/>
          </p:cNvSpPr>
          <p:nvPr>
            <p:ph sz="quarter" idx="1"/>
          </p:nvPr>
        </p:nvSpPr>
        <p:spPr/>
        <p:style>
          <a:lnRef idx="0">
            <a:schemeClr val="accent3"/>
          </a:lnRef>
          <a:fillRef idx="3">
            <a:schemeClr val="accent3"/>
          </a:fillRef>
          <a:effectRef idx="3">
            <a:schemeClr val="accent3"/>
          </a:effectRef>
          <a:fontRef idx="minor">
            <a:schemeClr val="lt1"/>
          </a:fontRef>
        </p:style>
        <p:txBody>
          <a:bodyPr>
            <a:normAutofit fontScale="92500"/>
          </a:bodyPr>
          <a:lstStyle/>
          <a:p>
            <a:r>
              <a:rPr lang="id-ID" dirty="0" smtClean="0"/>
              <a:t>1</a:t>
            </a:r>
            <a:r>
              <a:rPr lang="id-ID" dirty="0"/>
              <a:t>. </a:t>
            </a:r>
            <a:r>
              <a:rPr lang="id-ID" dirty="0" smtClean="0"/>
              <a:t>Pengertian</a:t>
            </a:r>
          </a:p>
          <a:p>
            <a:pPr lvl="1"/>
            <a:r>
              <a:rPr lang="id-ID" dirty="0" smtClean="0"/>
              <a:t>William Stern ; anak dilahirkan dengan bakat untuk menjadi baik atau buruk dan perkembangan selanjutnya ditentukan oleh lingkungan atau pengalaman yang diperolehnya.</a:t>
            </a:r>
          </a:p>
          <a:p>
            <a:pPr lvl="1"/>
            <a:r>
              <a:rPr lang="id-ID" dirty="0" smtClean="0"/>
              <a:t>Aliran ini kombinasi dari empirisme dan nativisme</a:t>
            </a:r>
            <a:endParaRPr lang="id-ID" dirty="0"/>
          </a:p>
          <a:p>
            <a:r>
              <a:rPr lang="id-ID" dirty="0"/>
              <a:t>2. Penerapan dalam </a:t>
            </a:r>
            <a:r>
              <a:rPr lang="id-ID" dirty="0" smtClean="0"/>
              <a:t>pendidikan</a:t>
            </a:r>
          </a:p>
          <a:p>
            <a:pPr lvl="1"/>
            <a:r>
              <a:rPr lang="id-ID" dirty="0" smtClean="0"/>
              <a:t>Pendidikan harus memperhatikan bakat anak dan menumbuh-kembangkannya melalui pemberian pengalaman (ajaran,pendidikan) yang sesuai. </a:t>
            </a:r>
            <a:endParaRPr lang="id-ID" dirty="0"/>
          </a:p>
          <a:p>
            <a:r>
              <a:rPr lang="id-ID" dirty="0"/>
              <a:t>3. </a:t>
            </a:r>
            <a:r>
              <a:rPr lang="id-ID" dirty="0" smtClean="0"/>
              <a:t>Keterbatasan</a:t>
            </a:r>
          </a:p>
          <a:p>
            <a:pPr lvl="1"/>
            <a:r>
              <a:rPr lang="id-ID" dirty="0" smtClean="0"/>
              <a:t>Tidak menyebutkan seberapa besar  pengaruh masing-masing faktor , bagaimana perbandingannya atau mana yang lebih dominan diantara bakat dan ajar.</a:t>
            </a:r>
          </a:p>
          <a:p>
            <a:pPr lvl="1"/>
            <a:endParaRPr lang="id-ID" dirty="0"/>
          </a:p>
          <a:p>
            <a:endParaRPr lang="id-ID"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5113" y="304800"/>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1000"/>
                                        <p:tgtEl>
                                          <p:spTgt spid="3">
                                            <p:txEl>
                                              <p:pRg st="6" end="6"/>
                                            </p:txEl>
                                          </p:spTgt>
                                        </p:tgtEl>
                                      </p:cBhvr>
                                    </p:animEffect>
                                    <p:anim calcmode="lin" valueType="num">
                                      <p:cBhvr>
                                        <p:cTn id="2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657600" cy="1143000"/>
          </a:xfrm>
        </p:spPr>
        <p:style>
          <a:lnRef idx="1">
            <a:schemeClr val="accent3"/>
          </a:lnRef>
          <a:fillRef idx="3">
            <a:schemeClr val="accent3"/>
          </a:fillRef>
          <a:effectRef idx="2">
            <a:schemeClr val="accent3"/>
          </a:effectRef>
          <a:fontRef idx="minor">
            <a:schemeClr val="lt1"/>
          </a:fontRef>
        </p:style>
        <p:txBody>
          <a:bodyPr>
            <a:normAutofit/>
          </a:bodyPr>
          <a:lstStyle/>
          <a:p>
            <a:r>
              <a:rPr lang="id-ID" dirty="0" smtClean="0"/>
              <a:t>PROGRESIVISME</a:t>
            </a:r>
            <a:endParaRPr lang="id-ID" dirty="0"/>
          </a:p>
        </p:txBody>
      </p:sp>
      <p:sp>
        <p:nvSpPr>
          <p:cNvPr id="3" name="Content Placeholder 2"/>
          <p:cNvSpPr>
            <a:spLocks noGrp="1"/>
          </p:cNvSpPr>
          <p:nvPr>
            <p:ph sz="quarter" idx="1"/>
          </p:nvPr>
        </p:nvSpPr>
        <p:spPr/>
        <p:style>
          <a:lnRef idx="1">
            <a:schemeClr val="accent6"/>
          </a:lnRef>
          <a:fillRef idx="2">
            <a:schemeClr val="accent6"/>
          </a:fillRef>
          <a:effectRef idx="1">
            <a:schemeClr val="accent6"/>
          </a:effectRef>
          <a:fontRef idx="minor">
            <a:schemeClr val="dk1"/>
          </a:fontRef>
        </p:style>
        <p:txBody>
          <a:bodyPr>
            <a:normAutofit fontScale="85000" lnSpcReduction="10000"/>
          </a:bodyPr>
          <a:lstStyle/>
          <a:p>
            <a:r>
              <a:rPr lang="id-ID" dirty="0" smtClean="0"/>
              <a:t>1</a:t>
            </a:r>
            <a:r>
              <a:rPr lang="id-ID" b="1" dirty="0"/>
              <a:t>. </a:t>
            </a:r>
            <a:r>
              <a:rPr lang="id-ID" b="1" dirty="0" smtClean="0"/>
              <a:t>Pengertian</a:t>
            </a:r>
          </a:p>
          <a:p>
            <a:pPr lvl="1"/>
            <a:r>
              <a:rPr lang="id-ID" b="1" dirty="0" smtClean="0"/>
              <a:t>John Dewey (1859-1952); realitas (dunia) merupakan percampuran antara yang teratur dan yang tidak teratur yang sempurna dan yang tidak sempurna. Terjadi kemanunggalan antara manusia dengan alam</a:t>
            </a:r>
            <a:endParaRPr lang="id-ID" b="1" dirty="0"/>
          </a:p>
          <a:p>
            <a:r>
              <a:rPr lang="id-ID" b="1" dirty="0"/>
              <a:t>2. Tujuan </a:t>
            </a:r>
            <a:r>
              <a:rPr lang="id-ID" b="1" dirty="0" smtClean="0"/>
              <a:t>pendidikan</a:t>
            </a:r>
          </a:p>
          <a:p>
            <a:pPr lvl="1"/>
            <a:r>
              <a:rPr lang="id-ID" b="1" dirty="0" smtClean="0"/>
              <a:t>Memberi bimbingan siswa melalui dorongan dan intern spontannya, untuk mencapai pertumbuhan dengan partisipasi dan refleksi dalam cara hidup yang demokratis.</a:t>
            </a:r>
            <a:endParaRPr lang="id-ID" b="1" dirty="0"/>
          </a:p>
          <a:p>
            <a:r>
              <a:rPr lang="id-ID" b="1" dirty="0"/>
              <a:t>3. Progresivisme dan dualisme dalam </a:t>
            </a:r>
            <a:r>
              <a:rPr lang="id-ID" b="1" dirty="0" smtClean="0"/>
              <a:t>pendidikan</a:t>
            </a:r>
          </a:p>
          <a:p>
            <a:pPr lvl="1"/>
            <a:r>
              <a:rPr lang="id-ID" b="1" dirty="0" smtClean="0"/>
              <a:t>John Dewey menentang 4 dualisme dalam pendidikan, yaitu: dualisme antara doing dan knowing, passive learning dan active learning, sensation knowledge dan rational knowledge, intellect dan emotion.</a:t>
            </a:r>
          </a:p>
          <a:p>
            <a:pPr lvl="1"/>
            <a:r>
              <a:rPr lang="id-ID" b="1" dirty="0" smtClean="0"/>
              <a:t>Memulai aliran pemikiran fungsionalisme.</a:t>
            </a:r>
            <a:endParaRPr lang="id-ID" b="1"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8186" y="304800"/>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1000"/>
                                        <p:tgtEl>
                                          <p:spTgt spid="3">
                                            <p:txEl>
                                              <p:pRg st="6" end="6"/>
                                            </p:txEl>
                                          </p:spTgt>
                                        </p:tgtEl>
                                      </p:cBhvr>
                                    </p:animEffect>
                                    <p:anim calcmode="lin" valueType="num">
                                      <p:cBhvr>
                                        <p:cTn id="2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200400" cy="1143000"/>
          </a:xfrm>
        </p:spPr>
        <p:style>
          <a:lnRef idx="1">
            <a:schemeClr val="accent1"/>
          </a:lnRef>
          <a:fillRef idx="2">
            <a:schemeClr val="accent1"/>
          </a:fillRef>
          <a:effectRef idx="1">
            <a:schemeClr val="accent1"/>
          </a:effectRef>
          <a:fontRef idx="minor">
            <a:schemeClr val="dk1"/>
          </a:fontRef>
        </p:style>
        <p:txBody>
          <a:bodyPr/>
          <a:lstStyle/>
          <a:p>
            <a:r>
              <a:rPr lang="id-ID" b="1" dirty="0" smtClean="0"/>
              <a:t>Lanjutan.......</a:t>
            </a:r>
            <a:endParaRPr lang="id-ID" b="1" dirty="0"/>
          </a:p>
        </p:txBody>
      </p:sp>
      <p:sp>
        <p:nvSpPr>
          <p:cNvPr id="3" name="Content Placeholder 2"/>
          <p:cNvSpPr>
            <a:spLocks noGrp="1"/>
          </p:cNvSpPr>
          <p:nvPr>
            <p:ph sz="quarter" idx="1"/>
          </p:nvPr>
        </p:nvSpPr>
        <p:spPr>
          <a:xfrm>
            <a:off x="457200" y="1600200"/>
            <a:ext cx="8305800" cy="4525963"/>
          </a:xfrm>
        </p:spPr>
        <p:style>
          <a:lnRef idx="1">
            <a:schemeClr val="accent3"/>
          </a:lnRef>
          <a:fillRef idx="3">
            <a:schemeClr val="accent3"/>
          </a:fillRef>
          <a:effectRef idx="2">
            <a:schemeClr val="accent3"/>
          </a:effectRef>
          <a:fontRef idx="minor">
            <a:schemeClr val="lt1"/>
          </a:fontRef>
        </p:style>
        <p:txBody>
          <a:bodyPr>
            <a:normAutofit/>
          </a:bodyPr>
          <a:lstStyle/>
          <a:p>
            <a:r>
              <a:rPr lang="id-ID" dirty="0" smtClean="0"/>
              <a:t>4. Perkembangan psikologis akal</a:t>
            </a:r>
          </a:p>
          <a:p>
            <a:pPr lvl="1"/>
            <a:r>
              <a:rPr lang="id-ID" dirty="0" smtClean="0"/>
              <a:t>Periode bermain (1-8 tahun)</a:t>
            </a:r>
          </a:p>
          <a:p>
            <a:pPr lvl="1"/>
            <a:r>
              <a:rPr lang="id-ID" dirty="0" smtClean="0"/>
              <a:t>Periode teknik (8-12 tahun)</a:t>
            </a:r>
          </a:p>
          <a:p>
            <a:pPr lvl="1"/>
            <a:r>
              <a:rPr lang="id-ID" dirty="0" smtClean="0"/>
              <a:t>Periode refleksi (12 tahun keatas)</a:t>
            </a:r>
          </a:p>
          <a:p>
            <a:r>
              <a:rPr lang="id-ID" dirty="0" smtClean="0"/>
              <a:t>5. Penerapan dalam pendidikan</a:t>
            </a:r>
          </a:p>
          <a:p>
            <a:pPr lvl="1"/>
            <a:r>
              <a:rPr lang="id-ID" dirty="0" smtClean="0"/>
              <a:t>Sekolah sebagai alat perubahan masyarakat yang harus memperlancar peralihan masyarakat  memasuki zaman perindustrian</a:t>
            </a:r>
          </a:p>
          <a:p>
            <a:pPr lvl="1"/>
            <a:r>
              <a:rPr lang="id-ID" dirty="0" smtClean="0"/>
              <a:t>Anak belajar bertanggungjawab secara intelektual dengan jalan memilih dan melaksanakan suatu rencana kerja dan mendapat bimbingan bila membuat kesalahan.</a:t>
            </a:r>
          </a:p>
          <a:p>
            <a:endParaRPr lang="id-ID"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7538" y="134938"/>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Part_10"/>
          <p:cNvPicPr>
            <a:picLocks noChangeAspect="1" noChangeArrowheads="1" noCrop="1"/>
          </p:cNvPicPr>
          <p:nvPr/>
        </p:nvPicPr>
        <p:blipFill>
          <a:blip r:embed="rId3"/>
          <a:srcRect/>
          <a:stretch>
            <a:fillRect/>
          </a:stretch>
        </p:blipFill>
        <p:spPr bwMode="auto">
          <a:xfrm flipH="1">
            <a:off x="6359208" y="1540307"/>
            <a:ext cx="2230755" cy="277581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1000"/>
                                        <p:tgtEl>
                                          <p:spTgt spid="3">
                                            <p:txEl>
                                              <p:pRg st="5" end="5"/>
                                            </p:txEl>
                                          </p:spTgt>
                                        </p:tgtEl>
                                      </p:cBhvr>
                                    </p:animEffect>
                                    <p:anim calcmode="lin" valueType="num">
                                      <p:cBhvr>
                                        <p:cTn id="2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505200" cy="1143000"/>
          </a:xfrm>
        </p:spPr>
        <p:style>
          <a:lnRef idx="3">
            <a:schemeClr val="lt1"/>
          </a:lnRef>
          <a:fillRef idx="1">
            <a:schemeClr val="dk1"/>
          </a:fillRef>
          <a:effectRef idx="1">
            <a:schemeClr val="dk1"/>
          </a:effectRef>
          <a:fontRef idx="minor">
            <a:schemeClr val="lt1"/>
          </a:fontRef>
        </p:style>
        <p:txBody>
          <a:bodyPr>
            <a:normAutofit/>
          </a:bodyPr>
          <a:lstStyle/>
          <a:p>
            <a:r>
              <a:rPr lang="id-ID" dirty="0" smtClean="0"/>
              <a:t>PERENIALISME</a:t>
            </a:r>
            <a:endParaRPr lang="id-ID" dirty="0"/>
          </a:p>
        </p:txBody>
      </p:sp>
      <p:sp>
        <p:nvSpPr>
          <p:cNvPr id="3" name="Content Placeholder 2"/>
          <p:cNvSpPr>
            <a:spLocks noGrp="1"/>
          </p:cNvSpPr>
          <p:nvPr>
            <p:ph sz="quarter" idx="1"/>
          </p:nvPr>
        </p:nvSpPr>
        <p:spPr>
          <a:xfrm>
            <a:off x="457200" y="1600200"/>
            <a:ext cx="8271510" cy="5105400"/>
          </a:xfrm>
        </p:spPr>
        <p:style>
          <a:lnRef idx="1">
            <a:schemeClr val="accent6"/>
          </a:lnRef>
          <a:fillRef idx="3">
            <a:schemeClr val="accent6"/>
          </a:fillRef>
          <a:effectRef idx="2">
            <a:schemeClr val="accent6"/>
          </a:effectRef>
          <a:fontRef idx="minor">
            <a:schemeClr val="lt1"/>
          </a:fontRef>
        </p:style>
        <p:txBody>
          <a:bodyPr>
            <a:normAutofit/>
          </a:bodyPr>
          <a:lstStyle/>
          <a:p>
            <a:r>
              <a:rPr lang="id-ID" dirty="0" smtClean="0"/>
              <a:t>1</a:t>
            </a:r>
            <a:r>
              <a:rPr lang="id-ID" dirty="0"/>
              <a:t>. </a:t>
            </a:r>
            <a:r>
              <a:rPr lang="id-ID" dirty="0" smtClean="0"/>
              <a:t>Pengertian</a:t>
            </a:r>
          </a:p>
          <a:p>
            <a:pPr lvl="1"/>
            <a:r>
              <a:rPr lang="id-ID" dirty="0" smtClean="0"/>
              <a:t>Salah satu cabang filsafat yang telah ada sejak zaman para pemikir paling awal yang memandang alam semesta sebagai suatu keseluruhan tunggal, yang diresapi oleh suatu realitas yang transenden, dan yang menemukan penjelasannya dalam realitas tersebut.</a:t>
            </a:r>
            <a:endParaRPr lang="id-ID" dirty="0"/>
          </a:p>
          <a:p>
            <a:r>
              <a:rPr lang="id-ID" dirty="0"/>
              <a:t>2. Penerapan dalam </a:t>
            </a:r>
            <a:r>
              <a:rPr lang="id-ID" dirty="0" smtClean="0"/>
              <a:t>pendidikan</a:t>
            </a:r>
          </a:p>
          <a:p>
            <a:pPr lvl="1"/>
            <a:r>
              <a:rPr lang="id-ID" dirty="0" smtClean="0"/>
              <a:t>Anak harus dipandang sebagai keseluruhan yang holistik sebagai mahluk yang monodualis (dwitunggal) dan monopluralis (sarwatunggal) </a:t>
            </a:r>
            <a:endParaRPr lang="id-ID" dirty="0"/>
          </a:p>
          <a:p>
            <a:endParaRPr lang="id-ID"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5113" y="228600"/>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Part_10"/>
          <p:cNvPicPr>
            <a:picLocks noChangeAspect="1" noChangeArrowheads="1" noCrop="1"/>
          </p:cNvPicPr>
          <p:nvPr/>
        </p:nvPicPr>
        <p:blipFill>
          <a:blip r:embed="rId3"/>
          <a:srcRect/>
          <a:stretch>
            <a:fillRect/>
          </a:stretch>
        </p:blipFill>
        <p:spPr bwMode="auto">
          <a:xfrm flipH="1">
            <a:off x="6629400" y="4724400"/>
            <a:ext cx="2230755" cy="277581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505200" cy="1143000"/>
          </a:xfrm>
        </p:spPr>
        <p:style>
          <a:lnRef idx="3">
            <a:schemeClr val="lt1"/>
          </a:lnRef>
          <a:fillRef idx="1">
            <a:schemeClr val="accent3"/>
          </a:fillRef>
          <a:effectRef idx="1">
            <a:schemeClr val="accent3"/>
          </a:effectRef>
          <a:fontRef idx="minor">
            <a:schemeClr val="lt1"/>
          </a:fontRef>
        </p:style>
        <p:txBody>
          <a:bodyPr>
            <a:normAutofit/>
          </a:bodyPr>
          <a:lstStyle/>
          <a:p>
            <a:r>
              <a:rPr lang="id-ID" dirty="0" smtClean="0"/>
              <a:t>ESENSIALISME</a:t>
            </a:r>
            <a:endParaRPr lang="id-ID" dirty="0"/>
          </a:p>
        </p:txBody>
      </p:sp>
      <p:sp>
        <p:nvSpPr>
          <p:cNvPr id="3" name="Content Placeholder 2"/>
          <p:cNvSpPr>
            <a:spLocks noGrp="1"/>
          </p:cNvSpPr>
          <p:nvPr>
            <p:ph sz="quarter" idx="1"/>
          </p:nvPr>
        </p:nvSpPr>
        <p:spPr>
          <a:xfrm>
            <a:off x="533400" y="1676400"/>
            <a:ext cx="7467600" cy="4873752"/>
          </a:xfrm>
        </p:spPr>
        <p:style>
          <a:lnRef idx="0">
            <a:schemeClr val="accent3"/>
          </a:lnRef>
          <a:fillRef idx="3">
            <a:schemeClr val="accent3"/>
          </a:fillRef>
          <a:effectRef idx="3">
            <a:schemeClr val="accent3"/>
          </a:effectRef>
          <a:fontRef idx="minor">
            <a:schemeClr val="lt1"/>
          </a:fontRef>
        </p:style>
        <p:txBody>
          <a:bodyPr>
            <a:normAutofit/>
          </a:bodyPr>
          <a:lstStyle/>
          <a:p>
            <a:r>
              <a:rPr lang="id-ID" dirty="0" smtClean="0"/>
              <a:t>1</a:t>
            </a:r>
            <a:r>
              <a:rPr lang="id-ID" dirty="0"/>
              <a:t>. </a:t>
            </a:r>
            <a:r>
              <a:rPr lang="id-ID" dirty="0" smtClean="0"/>
              <a:t>Pengertian</a:t>
            </a:r>
          </a:p>
          <a:p>
            <a:pPr lvl="1"/>
            <a:r>
              <a:rPr lang="id-ID" dirty="0" smtClean="0"/>
              <a:t>Perpaduan secara elektik antara idealisme dan realisme dengan tidak menghilagkan jati diri masing-masing.</a:t>
            </a:r>
            <a:endParaRPr lang="id-ID" dirty="0"/>
          </a:p>
          <a:p>
            <a:r>
              <a:rPr lang="id-ID" dirty="0"/>
              <a:t>2. Penerapan dalam </a:t>
            </a:r>
            <a:r>
              <a:rPr lang="id-ID" dirty="0" smtClean="0"/>
              <a:t>pendidikan</a:t>
            </a:r>
          </a:p>
          <a:p>
            <a:pPr lvl="1"/>
            <a:r>
              <a:rPr lang="id-ID" dirty="0" smtClean="0"/>
              <a:t>Secara umum, prinsip-prinsip utama fisafat esensialisme konsisten dengan teori pendidikan</a:t>
            </a:r>
          </a:p>
          <a:p>
            <a:pPr lvl="1"/>
            <a:r>
              <a:rPr lang="id-ID" dirty="0" smtClean="0"/>
              <a:t>Dalam pelaksanaan pendidikan diperlukan modifikasi dan adaptasi dengan kondisi yang ada</a:t>
            </a:r>
            <a:endParaRPr lang="id-ID" dirty="0"/>
          </a:p>
          <a:p>
            <a:endParaRPr lang="id-ID"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0" y="162647"/>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Part_10"/>
          <p:cNvPicPr>
            <a:picLocks noChangeAspect="1" noChangeArrowheads="1" noCrop="1"/>
          </p:cNvPicPr>
          <p:nvPr/>
        </p:nvPicPr>
        <p:blipFill>
          <a:blip r:embed="rId3"/>
          <a:srcRect/>
          <a:stretch>
            <a:fillRect/>
          </a:stretch>
        </p:blipFill>
        <p:spPr bwMode="auto">
          <a:xfrm flipH="1">
            <a:off x="3886199" y="-298161"/>
            <a:ext cx="3886200" cy="277581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072" y="227158"/>
            <a:ext cx="4412528" cy="1143000"/>
          </a:xfrm>
        </p:spPr>
        <p:style>
          <a:lnRef idx="3">
            <a:schemeClr val="lt1"/>
          </a:lnRef>
          <a:fillRef idx="1">
            <a:schemeClr val="dk1"/>
          </a:fillRef>
          <a:effectRef idx="1">
            <a:schemeClr val="dk1"/>
          </a:effectRef>
          <a:fontRef idx="minor">
            <a:schemeClr val="lt1"/>
          </a:fontRef>
        </p:style>
        <p:txBody>
          <a:bodyPr>
            <a:normAutofit/>
          </a:bodyPr>
          <a:lstStyle/>
          <a:p>
            <a:r>
              <a:rPr lang="id-ID" dirty="0" smtClean="0"/>
              <a:t>EKSISTENSIALISME</a:t>
            </a:r>
            <a:endParaRPr lang="id-ID" dirty="0"/>
          </a:p>
        </p:txBody>
      </p:sp>
      <p:sp>
        <p:nvSpPr>
          <p:cNvPr id="3" name="Content Placeholder 2"/>
          <p:cNvSpPr>
            <a:spLocks noGrp="1"/>
          </p:cNvSpPr>
          <p:nvPr>
            <p:ph sz="quarter" idx="1"/>
          </p:nvPr>
        </p:nvSpPr>
        <p:spPr/>
        <p:style>
          <a:lnRef idx="3">
            <a:schemeClr val="lt1"/>
          </a:lnRef>
          <a:fillRef idx="1">
            <a:schemeClr val="dk1"/>
          </a:fillRef>
          <a:effectRef idx="1">
            <a:schemeClr val="dk1"/>
          </a:effectRef>
          <a:fontRef idx="minor">
            <a:schemeClr val="lt1"/>
          </a:fontRef>
        </p:style>
        <p:txBody>
          <a:bodyPr>
            <a:normAutofit fontScale="92500" lnSpcReduction="10000"/>
          </a:bodyPr>
          <a:lstStyle/>
          <a:p>
            <a:r>
              <a:rPr lang="id-ID" dirty="0" smtClean="0"/>
              <a:t>1</a:t>
            </a:r>
            <a:r>
              <a:rPr lang="id-ID" dirty="0"/>
              <a:t>. </a:t>
            </a:r>
            <a:r>
              <a:rPr lang="id-ID" dirty="0" smtClean="0"/>
              <a:t>Pengertian</a:t>
            </a:r>
          </a:p>
          <a:p>
            <a:pPr lvl="1"/>
            <a:r>
              <a:rPr lang="id-ID" dirty="0" smtClean="0"/>
              <a:t>Suatu pandangan yang menuntut bahwa eksistensi bukan obyek dari berpikir abstrak atau pengalaman kognitif (akal pikiran) melainkan merupakan “eksistensi” atau pengalaman langsung, bersifat pribadi dan dalam batin individu.</a:t>
            </a:r>
            <a:endParaRPr lang="id-ID" dirty="0"/>
          </a:p>
          <a:p>
            <a:r>
              <a:rPr lang="id-ID" dirty="0"/>
              <a:t>2. Eksistensialisme menurut N. Drijarkara S.J</a:t>
            </a:r>
            <a:r>
              <a:rPr lang="id-ID" dirty="0" smtClean="0"/>
              <a:t>.</a:t>
            </a:r>
          </a:p>
          <a:p>
            <a:pPr lvl="1"/>
            <a:r>
              <a:rPr lang="id-ID" dirty="0" smtClean="0"/>
              <a:t>“Memanusiakan manusia melalui pembudayaan” yaitu proses homonisasi dan humanisasi </a:t>
            </a:r>
            <a:endParaRPr lang="id-ID" dirty="0"/>
          </a:p>
          <a:p>
            <a:r>
              <a:rPr lang="id-ID" dirty="0"/>
              <a:t>3. Penerapan dalam </a:t>
            </a:r>
            <a:r>
              <a:rPr lang="id-ID" dirty="0" smtClean="0"/>
              <a:t>pendidikan.</a:t>
            </a:r>
          </a:p>
          <a:p>
            <a:pPr lvl="1"/>
            <a:r>
              <a:rPr lang="id-ID" dirty="0" smtClean="0"/>
              <a:t>Proses pendidikan dimaknai sebagai suatu proses perubahan tingkah laku dalam rangka menyesuaikan diri  yaitu penyesuaian terhadap masa depan yang tidak menentu yang selalu dalam keadaan krisis dan perubahan di segala bidang kehidupan.  </a:t>
            </a:r>
            <a:endParaRPr lang="id-ID" dirty="0"/>
          </a:p>
          <a:p>
            <a:endParaRPr lang="id-ID"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7538" y="134938"/>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Part_10"/>
          <p:cNvPicPr>
            <a:picLocks noChangeAspect="1" noChangeArrowheads="1" noCrop="1"/>
          </p:cNvPicPr>
          <p:nvPr/>
        </p:nvPicPr>
        <p:blipFill>
          <a:blip r:embed="rId3"/>
          <a:srcRect/>
          <a:stretch>
            <a:fillRect/>
          </a:stretch>
        </p:blipFill>
        <p:spPr bwMode="auto">
          <a:xfrm rot="19200320">
            <a:off x="4830777" y="-458780"/>
            <a:ext cx="2726589" cy="277581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4953000" cy="1143000"/>
          </a:xfrm>
        </p:spPr>
        <p:style>
          <a:lnRef idx="3">
            <a:schemeClr val="lt1"/>
          </a:lnRef>
          <a:fillRef idx="1">
            <a:schemeClr val="accent1"/>
          </a:fillRef>
          <a:effectRef idx="1">
            <a:schemeClr val="accent1"/>
          </a:effectRef>
          <a:fontRef idx="minor">
            <a:schemeClr val="lt1"/>
          </a:fontRef>
        </p:style>
        <p:txBody>
          <a:bodyPr>
            <a:normAutofit/>
          </a:bodyPr>
          <a:lstStyle/>
          <a:p>
            <a:r>
              <a:rPr lang="id-ID" sz="2800" dirty="0" smtClean="0"/>
              <a:t>KONSTRUKTIVISME DAN STRUKTURALISME</a:t>
            </a:r>
            <a:endParaRPr lang="id-ID" sz="2800" dirty="0"/>
          </a:p>
        </p:txBody>
      </p:sp>
      <p:sp>
        <p:nvSpPr>
          <p:cNvPr id="3" name="Content Placeholder 2"/>
          <p:cNvSpPr>
            <a:spLocks noGrp="1"/>
          </p:cNvSpPr>
          <p:nvPr>
            <p:ph sz="quarter" idx="1"/>
          </p:nvPr>
        </p:nvSpPr>
        <p:spPr/>
        <p:style>
          <a:lnRef idx="3">
            <a:schemeClr val="lt1"/>
          </a:lnRef>
          <a:fillRef idx="1">
            <a:schemeClr val="accent3"/>
          </a:fillRef>
          <a:effectRef idx="1">
            <a:schemeClr val="accent3"/>
          </a:effectRef>
          <a:fontRef idx="minor">
            <a:schemeClr val="lt1"/>
          </a:fontRef>
        </p:style>
        <p:txBody>
          <a:bodyPr>
            <a:normAutofit lnSpcReduction="10000"/>
          </a:bodyPr>
          <a:lstStyle/>
          <a:p>
            <a:r>
              <a:rPr lang="id-ID" dirty="0" smtClean="0"/>
              <a:t>1</a:t>
            </a:r>
            <a:r>
              <a:rPr lang="id-ID" dirty="0"/>
              <a:t>. </a:t>
            </a:r>
            <a:r>
              <a:rPr lang="id-ID" dirty="0" smtClean="0"/>
              <a:t>Pengertian</a:t>
            </a:r>
          </a:p>
          <a:p>
            <a:pPr lvl="1"/>
            <a:r>
              <a:rPr lang="id-ID" dirty="0" smtClean="0"/>
              <a:t>Tuhan adalah pencipta alam semesta dan manusia adalah tuan dari ciptaanya. Manusia hanya dapat mengetahui sesuatu yang dikonstruksikan Tuhan.</a:t>
            </a:r>
            <a:endParaRPr lang="id-ID" dirty="0"/>
          </a:p>
          <a:p>
            <a:r>
              <a:rPr lang="id-ID" dirty="0"/>
              <a:t>2. Struktur perkembangan kognitif dari Jean </a:t>
            </a:r>
            <a:endParaRPr lang="id-ID" dirty="0" smtClean="0"/>
          </a:p>
          <a:p>
            <a:pPr marL="0" indent="0">
              <a:buNone/>
            </a:pPr>
            <a:r>
              <a:rPr lang="id-ID" dirty="0"/>
              <a:t> </a:t>
            </a:r>
            <a:r>
              <a:rPr lang="id-ID" dirty="0" smtClean="0"/>
              <a:t>      Piaget</a:t>
            </a:r>
          </a:p>
          <a:p>
            <a:pPr lvl="1">
              <a:buNone/>
            </a:pPr>
            <a:r>
              <a:rPr lang="id-ID" dirty="0" smtClean="0"/>
              <a:t>   Empat tahapan perkembangan kognisi ;</a:t>
            </a:r>
          </a:p>
          <a:p>
            <a:pPr lvl="2"/>
            <a:r>
              <a:rPr lang="id-ID" sz="2000" dirty="0" smtClean="0"/>
              <a:t>Sensori (0-2 thn) ; belum berpikir konseptual</a:t>
            </a:r>
          </a:p>
          <a:p>
            <a:pPr lvl="2"/>
            <a:r>
              <a:rPr lang="id-ID" sz="2000" dirty="0" smtClean="0"/>
              <a:t>Pra-operasional (2-7 thn) ; mulai berkembang kemampuan berbahasa</a:t>
            </a:r>
          </a:p>
          <a:p>
            <a:pPr lvl="2"/>
            <a:r>
              <a:rPr lang="id-ID" sz="2000" dirty="0" smtClean="0"/>
              <a:t>Operasional kongkrit (7-11 thn) ; berkembang kemampuan pikiran logis</a:t>
            </a:r>
          </a:p>
          <a:p>
            <a:pPr lvl="2"/>
            <a:r>
              <a:rPr lang="id-ID" sz="2000" dirty="0" smtClean="0"/>
              <a:t>Operasional formal (11-15 thn)) ; berkembang pikiran abstrak &amp; penalaran logis</a:t>
            </a:r>
            <a:endParaRPr lang="id-ID" sz="2000" dirty="0"/>
          </a:p>
          <a:p>
            <a:pPr>
              <a:buNone/>
            </a:pPr>
            <a:endParaRPr lang="id-ID"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5113" y="304800"/>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1000"/>
                                        <p:tgtEl>
                                          <p:spTgt spid="3">
                                            <p:txEl>
                                              <p:pRg st="6" end="6"/>
                                            </p:txEl>
                                          </p:spTgt>
                                        </p:tgtEl>
                                      </p:cBhvr>
                                    </p:animEffect>
                                    <p:anim calcmode="lin" valueType="num">
                                      <p:cBhvr>
                                        <p:cTn id="2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fade">
                                      <p:cBhvr>
                                        <p:cTn id="31" dur="1000"/>
                                        <p:tgtEl>
                                          <p:spTgt spid="3">
                                            <p:txEl>
                                              <p:pRg st="7" end="7"/>
                                            </p:txEl>
                                          </p:spTgt>
                                        </p:tgtEl>
                                      </p:cBhvr>
                                    </p:animEffect>
                                    <p:anim calcmode="lin" valueType="num">
                                      <p:cBhvr>
                                        <p:cTn id="3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fade">
                                      <p:cBhvr>
                                        <p:cTn id="36" dur="1000"/>
                                        <p:tgtEl>
                                          <p:spTgt spid="3">
                                            <p:txEl>
                                              <p:pRg st="8" end="8"/>
                                            </p:txEl>
                                          </p:spTgt>
                                        </p:tgtEl>
                                      </p:cBhvr>
                                    </p:animEffect>
                                    <p:anim calcmode="lin" valueType="num">
                                      <p:cBhvr>
                                        <p:cTn id="3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2743200" cy="1143000"/>
          </a:xfrm>
        </p:spPr>
        <p:style>
          <a:lnRef idx="3">
            <a:schemeClr val="lt1"/>
          </a:lnRef>
          <a:fillRef idx="1">
            <a:schemeClr val="accent1"/>
          </a:fillRef>
          <a:effectRef idx="1">
            <a:schemeClr val="accent1"/>
          </a:effectRef>
          <a:fontRef idx="minor">
            <a:schemeClr val="lt1"/>
          </a:fontRef>
        </p:style>
        <p:txBody>
          <a:bodyPr>
            <a:normAutofit/>
          </a:bodyPr>
          <a:lstStyle/>
          <a:p>
            <a:r>
              <a:rPr lang="id-ID" dirty="0" smtClean="0"/>
              <a:t>Lanjutan .....</a:t>
            </a:r>
            <a:endParaRPr lang="id-ID" dirty="0"/>
          </a:p>
        </p:txBody>
      </p:sp>
      <p:sp>
        <p:nvSpPr>
          <p:cNvPr id="3" name="Content Placeholder 2"/>
          <p:cNvSpPr>
            <a:spLocks noGrp="1"/>
          </p:cNvSpPr>
          <p:nvPr>
            <p:ph sz="quarter" idx="1"/>
          </p:nvPr>
        </p:nvSpPr>
        <p:spPr/>
        <p:style>
          <a:lnRef idx="0">
            <a:schemeClr val="accent6"/>
          </a:lnRef>
          <a:fillRef idx="3">
            <a:schemeClr val="accent6"/>
          </a:fillRef>
          <a:effectRef idx="3">
            <a:schemeClr val="accent6"/>
          </a:effectRef>
          <a:fontRef idx="minor">
            <a:schemeClr val="lt1"/>
          </a:fontRef>
        </p:style>
        <p:txBody>
          <a:bodyPr>
            <a:normAutofit/>
          </a:bodyPr>
          <a:lstStyle/>
          <a:p>
            <a:r>
              <a:rPr lang="id-ID" dirty="0" smtClean="0"/>
              <a:t>3. Struktur pikiran dari Chomsky</a:t>
            </a:r>
          </a:p>
          <a:p>
            <a:pPr lvl="1"/>
            <a:r>
              <a:rPr lang="id-ID" dirty="0" smtClean="0"/>
              <a:t>Pikiran adalah sistem atau struktur yang berbeda</a:t>
            </a:r>
          </a:p>
          <a:p>
            <a:pPr lvl="1"/>
            <a:r>
              <a:rPr lang="id-ID" dirty="0" smtClean="0"/>
              <a:t>Setiap orang berpikir untuk mengerjakan sesuatu sehingga menghasilkan peradaban</a:t>
            </a:r>
          </a:p>
          <a:p>
            <a:pPr lvl="1"/>
            <a:r>
              <a:rPr lang="id-ID" dirty="0" smtClean="0"/>
              <a:t>Orang mengetahui tentang cara-cara bagaimana aturan-aturan bahasa direalisasikan dalam otak secara fisik</a:t>
            </a:r>
          </a:p>
          <a:p>
            <a:pPr lvl="1"/>
            <a:r>
              <a:rPr lang="id-ID" dirty="0" smtClean="0"/>
              <a:t>Menteorisasikan struktur aturan-aturan yang tidak dapat diobservasi</a:t>
            </a:r>
          </a:p>
          <a:p>
            <a:endParaRPr lang="id-ID"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7538" y="134938"/>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2971800" cy="1143000"/>
          </a:xfrm>
        </p:spPr>
        <p:style>
          <a:lnRef idx="3">
            <a:schemeClr val="lt1"/>
          </a:lnRef>
          <a:fillRef idx="1">
            <a:schemeClr val="accent3"/>
          </a:fillRef>
          <a:effectRef idx="1">
            <a:schemeClr val="accent3"/>
          </a:effectRef>
          <a:fontRef idx="minor">
            <a:schemeClr val="lt1"/>
          </a:fontRef>
        </p:style>
        <p:txBody>
          <a:bodyPr/>
          <a:lstStyle/>
          <a:p>
            <a:r>
              <a:rPr lang="id-ID" dirty="0" smtClean="0"/>
              <a:t>Lanjutan.........</a:t>
            </a:r>
            <a:endParaRPr lang="id-ID" dirty="0"/>
          </a:p>
        </p:txBody>
      </p:sp>
      <p:sp>
        <p:nvSpPr>
          <p:cNvPr id="3" name="Content Placeholder 2"/>
          <p:cNvSpPr>
            <a:spLocks noGrp="1"/>
          </p:cNvSpPr>
          <p:nvPr>
            <p:ph sz="quarter" idx="1"/>
          </p:nvPr>
        </p:nvSpPr>
        <p:spPr>
          <a:xfrm>
            <a:off x="457200" y="1600200"/>
            <a:ext cx="7467600" cy="2743200"/>
          </a:xfrm>
        </p:spPr>
        <p:style>
          <a:lnRef idx="3">
            <a:schemeClr val="lt1"/>
          </a:lnRef>
          <a:fillRef idx="1">
            <a:schemeClr val="accent3"/>
          </a:fillRef>
          <a:effectRef idx="1">
            <a:schemeClr val="accent3"/>
          </a:effectRef>
          <a:fontRef idx="minor">
            <a:schemeClr val="lt1"/>
          </a:fontRef>
        </p:style>
        <p:txBody>
          <a:bodyPr/>
          <a:lstStyle/>
          <a:p>
            <a:r>
              <a:rPr lang="id-ID" dirty="0" smtClean="0"/>
              <a:t>4. Struktur perkembangan moral Lawrence Kohlberg</a:t>
            </a:r>
          </a:p>
          <a:p>
            <a:pPr marL="971550" lvl="1" indent="-514350">
              <a:buFont typeface="+mj-lt"/>
              <a:buAutoNum type="alphaLcPeriod"/>
            </a:pPr>
            <a:r>
              <a:rPr lang="id-ID" dirty="0" smtClean="0"/>
              <a:t>Jenjang pertama	; Moral Prakonvensional</a:t>
            </a:r>
          </a:p>
          <a:p>
            <a:pPr marL="971550" lvl="1" indent="-514350">
              <a:buFont typeface="+mj-lt"/>
              <a:buAutoNum type="alphaLcPeriod"/>
            </a:pPr>
            <a:r>
              <a:rPr lang="id-ID" dirty="0" smtClean="0"/>
              <a:t>Jenjang kedua  	; Moral Konvensional</a:t>
            </a:r>
          </a:p>
          <a:p>
            <a:pPr marL="971550" lvl="1" indent="-514350">
              <a:buFont typeface="+mj-lt"/>
              <a:buAutoNum type="alphaLcPeriod"/>
            </a:pPr>
            <a:r>
              <a:rPr lang="id-ID" dirty="0" smtClean="0"/>
              <a:t>Jenjang ketiga	; Moral Prinsip</a:t>
            </a:r>
          </a:p>
          <a:p>
            <a:pPr marL="971550" lvl="1" indent="-514350">
              <a:buFont typeface="+mj-lt"/>
              <a:buAutoNum type="alphaLcPeriod"/>
            </a:pPr>
            <a:r>
              <a:rPr lang="id-ID" dirty="0" smtClean="0"/>
              <a:t>Jenjang keempat	; Moral Religius </a:t>
            </a:r>
            <a:endParaRPr lang="id-ID"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5113" y="304800"/>
            <a:ext cx="7048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Content Placeholder 3"/>
          <p:cNvPicPr>
            <a:picLocks noChangeAspect="1"/>
          </p:cNvPicPr>
          <p:nvPr/>
        </p:nvPicPr>
        <p:blipFill>
          <a:blip r:embed="rId3" cstate="print"/>
          <a:srcRect l="16953" t="5882" r="10996" b="14706"/>
          <a:stretch>
            <a:fillRect/>
          </a:stretch>
        </p:blipFill>
        <p:spPr bwMode="auto">
          <a:xfrm>
            <a:off x="4876800" y="4648200"/>
            <a:ext cx="3008313" cy="1905000"/>
          </a:xfrm>
          <a:prstGeom prst="rect">
            <a:avLst/>
          </a:prstGeom>
        </p:spPr>
      </p:pic>
      <p:pic>
        <p:nvPicPr>
          <p:cNvPr id="6" name="Picture 5" descr="Part_10"/>
          <p:cNvPicPr>
            <a:picLocks noChangeAspect="1" noChangeArrowheads="1" noCrop="1"/>
          </p:cNvPicPr>
          <p:nvPr/>
        </p:nvPicPr>
        <p:blipFill>
          <a:blip r:embed="rId4"/>
          <a:srcRect/>
          <a:stretch>
            <a:fillRect/>
          </a:stretch>
        </p:blipFill>
        <p:spPr bwMode="auto">
          <a:xfrm flipH="1">
            <a:off x="1143000" y="4343400"/>
            <a:ext cx="3886200" cy="2775815"/>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id-ID"/>
          </a:p>
        </p:txBody>
      </p:sp>
      <p:pic>
        <p:nvPicPr>
          <p:cNvPr id="6" name="Picture 27" descr="003301W"/>
          <p:cNvPicPr>
            <a:picLocks noChangeAspect="1" noChangeArrowheads="1" noCrop="1"/>
          </p:cNvPicPr>
          <p:nvPr/>
        </p:nvPicPr>
        <p:blipFill>
          <a:blip r:embed="rId2">
            <a:duotone>
              <a:schemeClr val="accent5">
                <a:shade val="45000"/>
                <a:satMod val="135000"/>
              </a:schemeClr>
              <a:prstClr val="white"/>
            </a:duotone>
          </a:blip>
          <a:srcRect/>
          <a:stretch>
            <a:fillRect/>
          </a:stretch>
        </p:blipFill>
        <p:spPr bwMode="auto">
          <a:xfrm>
            <a:off x="152400" y="0"/>
            <a:ext cx="9144000" cy="6858000"/>
          </a:xfrm>
          <a:prstGeom prst="rect">
            <a:avLst/>
          </a:prstGeom>
          <a:solidFill>
            <a:srgbClr val="FF0000"/>
          </a:solidFill>
          <a:ln w="9525">
            <a:noFill/>
            <a:miter lim="800000"/>
            <a:headEnd/>
            <a:tailEnd/>
          </a:ln>
        </p:spPr>
      </p:pic>
      <p:sp>
        <p:nvSpPr>
          <p:cNvPr id="7" name="Rectangle 6"/>
          <p:cNvSpPr/>
          <p:nvPr/>
        </p:nvSpPr>
        <p:spPr>
          <a:xfrm>
            <a:off x="1926084" y="228600"/>
            <a:ext cx="7122463" cy="923330"/>
          </a:xfrm>
          <a:prstGeom prst="rect">
            <a:avLst/>
          </a:prstGeom>
          <a:noFill/>
        </p:spPr>
        <p:txBody>
          <a:bodyPr wrap="none" lIns="91440" tIns="45720" rIns="91440" bIns="45720">
            <a:spAutoFit/>
          </a:bodyPr>
          <a:lstStyle/>
          <a:p>
            <a:pPr algn="ctr"/>
            <a:r>
              <a:rPr lang="id-ID" sz="5400" spc="300" dirty="0" smtClean="0">
                <a:ln w="11430" cmpd="sng">
                  <a:solidFill>
                    <a:schemeClr val="accent1">
                      <a:tint val="10000"/>
                    </a:schemeClr>
                  </a:solidFill>
                  <a:prstDash val="solid"/>
                  <a:miter lim="800000"/>
                </a:ln>
                <a:effectLst>
                  <a:glow rad="45500">
                    <a:schemeClr val="accent1">
                      <a:satMod val="220000"/>
                      <a:alpha val="35000"/>
                    </a:schemeClr>
                  </a:glow>
                </a:effectLst>
              </a:rPr>
              <a:t>Sampai jumpa lagi!</a:t>
            </a:r>
            <a:endParaRPr lang="en-US" sz="5400" cap="none" spc="300" dirty="0">
              <a:ln w="11430" cmpd="sng">
                <a:solidFill>
                  <a:schemeClr val="accent1">
                    <a:tint val="10000"/>
                  </a:schemeClr>
                </a:solidFill>
                <a:prstDash val="solid"/>
                <a:miter lim="800000"/>
              </a:ln>
              <a:effectLst>
                <a:glow rad="45500">
                  <a:schemeClr val="accent1">
                    <a:satMod val="220000"/>
                    <a:alpha val="35000"/>
                  </a:schemeClr>
                </a:glow>
              </a:effectLst>
            </a:endParaRPr>
          </a:p>
        </p:txBody>
      </p:sp>
      <p:pic>
        <p:nvPicPr>
          <p:cNvPr id="8" name="Picture 7" descr="Part_10"/>
          <p:cNvPicPr>
            <a:picLocks noChangeAspect="1" noChangeArrowheads="1" noCrop="1"/>
          </p:cNvPicPr>
          <p:nvPr/>
        </p:nvPicPr>
        <p:blipFill>
          <a:blip r:embed="rId3"/>
          <a:srcRect/>
          <a:stretch>
            <a:fillRect/>
          </a:stretch>
        </p:blipFill>
        <p:spPr bwMode="auto">
          <a:xfrm flipH="1">
            <a:off x="5508097" y="1036331"/>
            <a:ext cx="3886200" cy="277581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934</TotalTime>
  <Words>786</Words>
  <Application>Microsoft Office PowerPoint</Application>
  <PresentationFormat>On-screen Show (4:3)</PresentationFormat>
  <Paragraphs>93</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Oriel</vt:lpstr>
      <vt:lpstr>ALIRAN – ALIRAN PENDIDIKAN </vt:lpstr>
      <vt:lpstr>EMPIRISME</vt:lpstr>
      <vt:lpstr>NATIVISME</vt:lpstr>
      <vt:lpstr>NATURALISME</vt:lpstr>
      <vt:lpstr>KONVERGENSI</vt:lpstr>
      <vt:lpstr>PROGRESIVISME</vt:lpstr>
      <vt:lpstr>Lanjutan.......</vt:lpstr>
      <vt:lpstr>PERENIALISME</vt:lpstr>
      <vt:lpstr>ESENSIALISME</vt:lpstr>
      <vt:lpstr>EKSISTENSIALISME</vt:lpstr>
      <vt:lpstr>KONSTRUKTIVISME DAN STRUKTURALISME</vt:lpstr>
      <vt:lpstr>Lanjutan .....</vt:lpstr>
      <vt:lpstr>Lanjutan.........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ALIRAN – ALIRAN PENDIDIKAN</dc:title>
  <dc:creator>00oo00</dc:creator>
  <cp:lastModifiedBy>Acer</cp:lastModifiedBy>
  <cp:revision>72</cp:revision>
  <dcterms:created xsi:type="dcterms:W3CDTF">2006-08-16T00:00:00Z</dcterms:created>
  <dcterms:modified xsi:type="dcterms:W3CDTF">2018-09-15T08:11:24Z</dcterms:modified>
</cp:coreProperties>
</file>