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840" autoAdjust="0"/>
    <p:restoredTop sz="94660"/>
  </p:normalViewPr>
  <p:slideViewPr>
    <p:cSldViewPr>
      <p:cViewPr varScale="1">
        <p:scale>
          <a:sx n="68" d="100"/>
          <a:sy n="68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41F97-8B02-4A3C-AE83-640FC17ED0B5}" type="datetimeFigureOut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A9A76-4B95-4ABE-AB94-B79CF9DD1CE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fisikazone.com/hukum-kekekalan-momentum/hukum-kekekalan-momentum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fisikazone.com/tag/momentum-akhir/" TargetMode="External"/><Relationship Id="rId2" Type="http://schemas.openxmlformats.org/officeDocument/2006/relationships/hyperlink" Target="http://fisikazone.com/tag/momentum-awal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fisikazone.com/hukum-kekekalan-momentum/bukti-hukum-kekekalan-momentu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://fisikazone.com/hukum-kekekalan-momentum/penerapan-hukum-kekekalan-momentum-linea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MOMENTUM DAN IMPULS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1"/>
            <a:ext cx="6447501" cy="790575"/>
          </a:xfrm>
        </p:spPr>
        <p:txBody>
          <a:bodyPr/>
          <a:lstStyle/>
          <a:p>
            <a:pPr algn="ctr"/>
            <a:r>
              <a:rPr lang="id-ID" dirty="0" smtClean="0">
                <a:solidFill>
                  <a:srgbClr val="C00000"/>
                </a:solidFill>
                <a:latin typeface="Algerian" panose="04020705040A02060702" pitchFamily="82" charset="0"/>
              </a:rPr>
              <a:t>definisi</a:t>
            </a:r>
            <a:endParaRPr lang="id-ID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400176"/>
            <a:ext cx="6447501" cy="4641187"/>
          </a:xfrm>
        </p:spPr>
        <p:txBody>
          <a:bodyPr>
            <a:normAutofit fontScale="92500"/>
          </a:bodyPr>
          <a:lstStyle/>
          <a:p>
            <a:endParaRPr lang="id-ID" dirty="0" smtClean="0"/>
          </a:p>
          <a:p>
            <a:r>
              <a:rPr lang="id-ID" sz="3600" dirty="0" smtClean="0"/>
              <a:t> </a:t>
            </a:r>
            <a:r>
              <a:rPr lang="id-ID" sz="3600" dirty="0">
                <a:latin typeface="Baskerville Old Face" panose="02020602080505020303" pitchFamily="18" charset="0"/>
              </a:rPr>
              <a:t>Momentum suatu benda yang bergerak didefinisikan sebagai hasil perkalian antara</a:t>
            </a:r>
            <a:r>
              <a:rPr lang="id-ID" sz="3600" b="1" dirty="0">
                <a:latin typeface="Baskerville Old Face" panose="02020602080505020303" pitchFamily="18" charset="0"/>
              </a:rPr>
              <a:t> massa</a:t>
            </a:r>
            <a:r>
              <a:rPr lang="id-ID" sz="3600" dirty="0">
                <a:latin typeface="Baskerville Old Face" panose="02020602080505020303" pitchFamily="18" charset="0"/>
              </a:rPr>
              <a:t> dengan </a:t>
            </a:r>
            <a:r>
              <a:rPr lang="id-ID" sz="3600" b="1" dirty="0">
                <a:latin typeface="Baskerville Old Face" panose="02020602080505020303" pitchFamily="18" charset="0"/>
              </a:rPr>
              <a:t>kecepatan </a:t>
            </a:r>
            <a:r>
              <a:rPr lang="id-ID" sz="3600" b="1" dirty="0" smtClean="0">
                <a:latin typeface="Baskerville Old Face" panose="02020602080505020303" pitchFamily="18" charset="0"/>
              </a:rPr>
              <a:t>benda</a:t>
            </a:r>
          </a:p>
          <a:p>
            <a:r>
              <a:rPr lang="id-ID" sz="3600" dirty="0">
                <a:latin typeface="Baskerville Old Face" panose="02020602080505020303" pitchFamily="18" charset="0"/>
              </a:rPr>
              <a:t>Momentum merupakan sebagai ukuran kesungkaran sesuatu benda di gerakan maupun di berhentikan</a:t>
            </a:r>
          </a:p>
        </p:txBody>
      </p:sp>
    </p:spTree>
    <p:extLst>
      <p:ext uri="{BB962C8B-B14F-4D97-AF65-F5344CB8AC3E}">
        <p14:creationId xmlns:p14="http://schemas.microsoft.com/office/powerpoint/2010/main" xmlns="" val="29878809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1"/>
            <a:ext cx="6447501" cy="676275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>
                <a:solidFill>
                  <a:srgbClr val="C00000"/>
                </a:solidFill>
                <a:latin typeface="Algerian" panose="04020705040A02060702" pitchFamily="82" charset="0"/>
              </a:rPr>
              <a:t>rumus</a:t>
            </a:r>
            <a:endParaRPr lang="id-ID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285876"/>
            <a:ext cx="6447501" cy="4755487"/>
          </a:xfrm>
        </p:spPr>
        <p:txBody>
          <a:bodyPr/>
          <a:lstStyle/>
          <a:p>
            <a:pPr marL="0" indent="0">
              <a:buNone/>
            </a:pPr>
            <a:r>
              <a:rPr lang="id-ID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Secara matematis </a:t>
            </a:r>
            <a:r>
              <a:rPr lang="id-ID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dirumuskan:</a:t>
            </a:r>
            <a:endParaRPr lang="id-ID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48399"/>
            <a:ext cx="689612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9625" algn="l"/>
                <a:tab pos="885825" algn="l"/>
              </a:tabLst>
            </a:pP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id-ID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9625" algn="l"/>
                <a:tab pos="885825" algn="l"/>
              </a:tabLst>
            </a:pPr>
            <a:endParaRPr kumimoji="0" lang="id-ID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989410" y="3062288"/>
            <a:ext cx="1946723" cy="1795463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d-ID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 = m . v</a:t>
            </a:r>
            <a:endParaRPr lang="id-ID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936133" y="2909567"/>
            <a:ext cx="5359159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5525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52575" algn="l"/>
              </a:tabLst>
            </a:pPr>
            <a:endParaRPr kumimoji="0" lang="id-ID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52575" algn="l"/>
              </a:tabLst>
            </a:pP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Keterangan :</a:t>
            </a:r>
            <a:endParaRPr kumimoji="0" lang="id-ID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52575" algn="l"/>
              </a:tabLst>
            </a:pP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● p	: momentum (kg m/s)</a:t>
            </a:r>
            <a:endParaRPr kumimoji="0" lang="id-ID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52575" algn="l"/>
              </a:tabLst>
            </a:pP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● m	: massa benda (kg)</a:t>
            </a:r>
            <a:endParaRPr kumimoji="0" lang="id-ID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52575" algn="l"/>
              </a:tabLst>
            </a:pP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● v	: kecepatan benda (m/s</a:t>
            </a:r>
            <a:r>
              <a:rPr kumimoji="0" lang="id-ID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kumimoji="0" lang="id-ID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1672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753035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>
                <a:solidFill>
                  <a:schemeClr val="tx1"/>
                </a:solidFill>
                <a:latin typeface="Algerian" panose="04020705040A02060702" pitchFamily="82" charset="0"/>
              </a:rPr>
              <a:t>definisi</a:t>
            </a:r>
            <a:endParaRPr lang="id-ID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685366"/>
            <a:ext cx="6447501" cy="4355997"/>
          </a:xfrm>
        </p:spPr>
        <p:txBody>
          <a:bodyPr>
            <a:normAutofit/>
          </a:bodyPr>
          <a:lstStyle/>
          <a:p>
            <a:r>
              <a:rPr lang="id-ID" sz="2400" dirty="0"/>
              <a:t>Impuls adalah peristiwa gaya yang bekerja pada benda dalam waktu hanya </a:t>
            </a:r>
            <a:r>
              <a:rPr lang="id-ID" sz="2400" dirty="0" smtClean="0"/>
              <a:t>sesaat</a:t>
            </a:r>
          </a:p>
          <a:p>
            <a:r>
              <a:rPr lang="id-ID" sz="2400" dirty="0"/>
              <a:t>Impuls didefinisikan sebagai hasil kali gaya dengan waktu yang dibutuhkan gaya tersebut  </a:t>
            </a:r>
            <a:r>
              <a:rPr lang="id-ID" sz="2400" dirty="0" smtClean="0"/>
              <a:t>bekerja</a:t>
            </a:r>
          </a:p>
          <a:p>
            <a:r>
              <a:rPr lang="id-ID" sz="2400" dirty="0" smtClean="0"/>
              <a:t>Contoh aplikasi:</a:t>
            </a:r>
          </a:p>
          <a:p>
            <a:pPr marL="0" indent="0">
              <a:buNone/>
            </a:pPr>
            <a:r>
              <a:rPr lang="id-ID" sz="2400" dirty="0"/>
              <a:t> </a:t>
            </a:r>
            <a:r>
              <a:rPr lang="id-ID" sz="2400" dirty="0" smtClean="0"/>
              <a:t>	</a:t>
            </a:r>
            <a:r>
              <a:rPr lang="id-ID" sz="2400" b="1" dirty="0" smtClean="0">
                <a:latin typeface="Arial Black" panose="020B0A04020102020204" pitchFamily="34" charset="0"/>
              </a:rPr>
              <a:t>bola </a:t>
            </a:r>
            <a:r>
              <a:rPr lang="id-ID" sz="2400" b="1" dirty="0">
                <a:latin typeface="Arial Black" panose="020B0A04020102020204" pitchFamily="34" charset="0"/>
              </a:rPr>
              <a:t>ditendang</a:t>
            </a:r>
            <a:r>
              <a:rPr lang="id-ID" sz="2400" b="1" dirty="0" smtClean="0">
                <a:latin typeface="Arial Black" panose="020B0A04020102020204" pitchFamily="34" charset="0"/>
              </a:rPr>
              <a:t>,</a:t>
            </a:r>
          </a:p>
          <a:p>
            <a:pPr marL="0" indent="0">
              <a:buNone/>
            </a:pPr>
            <a:r>
              <a:rPr lang="id-ID" sz="2400" b="1" dirty="0">
                <a:latin typeface="Arial Black" panose="020B0A04020102020204" pitchFamily="34" charset="0"/>
              </a:rPr>
              <a:t>	</a:t>
            </a:r>
            <a:r>
              <a:rPr lang="id-ID" sz="2400" b="1" dirty="0" smtClean="0">
                <a:latin typeface="Arial Black" panose="020B0A04020102020204" pitchFamily="34" charset="0"/>
              </a:rPr>
              <a:t>bola </a:t>
            </a:r>
            <a:r>
              <a:rPr lang="id-ID" sz="2400" b="1" dirty="0">
                <a:latin typeface="Arial Black" panose="020B0A04020102020204" pitchFamily="34" charset="0"/>
              </a:rPr>
              <a:t>tenis </a:t>
            </a:r>
            <a:r>
              <a:rPr lang="id-ID" sz="2400" b="1" dirty="0" smtClean="0">
                <a:latin typeface="Arial Black" panose="020B0A04020102020204" pitchFamily="34" charset="0"/>
              </a:rPr>
              <a:t>dipukul</a:t>
            </a:r>
          </a:p>
          <a:p>
            <a:pPr marL="0" indent="0">
              <a:buNone/>
            </a:pPr>
            <a:r>
              <a:rPr lang="id-ID" sz="2400" dirty="0" smtClean="0"/>
              <a:t> </a:t>
            </a:r>
            <a:r>
              <a:rPr lang="id-ID" sz="2400" dirty="0"/>
              <a:t>karena pada saat tendangan dan </a:t>
            </a:r>
            <a:r>
              <a:rPr lang="id-ID" sz="2400" dirty="0" smtClean="0"/>
              <a:t>pukulan</a:t>
            </a:r>
            <a:r>
              <a:rPr lang="id-ID" sz="2400" dirty="0"/>
              <a:t>, gaya yang bekerja sangat singkat.</a:t>
            </a:r>
          </a:p>
          <a:p>
            <a:pPr marL="0" indent="0">
              <a:buNone/>
            </a:pP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xmlns="" val="71002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681318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>
                <a:solidFill>
                  <a:srgbClr val="7030A0"/>
                </a:solidFill>
                <a:latin typeface="Algerian" panose="04020705040A02060702" pitchFamily="82" charset="0"/>
              </a:rPr>
              <a:t>rumus</a:t>
            </a:r>
            <a:endParaRPr lang="id-ID" dirty="0">
              <a:solidFill>
                <a:srgbClr val="7030A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524001"/>
            <a:ext cx="6447501" cy="4517362"/>
          </a:xfrm>
        </p:spPr>
        <p:txBody>
          <a:bodyPr>
            <a:normAutofit fontScale="55000" lnSpcReduction="20000"/>
          </a:bodyPr>
          <a:lstStyle/>
          <a:p>
            <a:r>
              <a:rPr lang="id-ID" sz="3600" dirty="0">
                <a:latin typeface="Baskerville Old Face" panose="02020602080505020303" pitchFamily="18" charset="0"/>
              </a:rPr>
              <a:t>Dari definisi </a:t>
            </a:r>
            <a:r>
              <a:rPr lang="id-ID" sz="3600" dirty="0" smtClean="0">
                <a:latin typeface="Baskerville Old Face" panose="02020602080505020303" pitchFamily="18" charset="0"/>
              </a:rPr>
              <a:t>tersebut </a:t>
            </a:r>
            <a:r>
              <a:rPr lang="id-ID" sz="3600" dirty="0">
                <a:latin typeface="Baskerville Old Face" panose="02020602080505020303" pitchFamily="18" charset="0"/>
              </a:rPr>
              <a:t>dapat dirumuskan seperti </a:t>
            </a:r>
            <a:r>
              <a:rPr lang="id-ID" sz="3600" dirty="0" smtClean="0">
                <a:latin typeface="Baskerville Old Face" panose="02020602080505020303" pitchFamily="18" charset="0"/>
              </a:rPr>
              <a:t>berikut:</a:t>
            </a:r>
          </a:p>
          <a:p>
            <a:endParaRPr lang="id-ID" dirty="0"/>
          </a:p>
          <a:p>
            <a:endParaRPr lang="id-ID" dirty="0" smtClean="0"/>
          </a:p>
          <a:p>
            <a:endParaRPr lang="id-ID" dirty="0"/>
          </a:p>
          <a:p>
            <a:endParaRPr lang="id-ID" dirty="0" smtClean="0"/>
          </a:p>
          <a:p>
            <a:endParaRPr lang="id-ID" dirty="0"/>
          </a:p>
          <a:p>
            <a:endParaRPr lang="id-ID" dirty="0" smtClean="0"/>
          </a:p>
          <a:p>
            <a:endParaRPr lang="id-ID" dirty="0"/>
          </a:p>
          <a:p>
            <a:r>
              <a:rPr lang="id-ID" sz="2400" dirty="0" smtClean="0">
                <a:latin typeface="Arial Black" panose="020B0A04020102020204" pitchFamily="34" charset="0"/>
              </a:rPr>
              <a:t>Keterangan</a:t>
            </a:r>
            <a:r>
              <a:rPr lang="id-ID" sz="2400" dirty="0">
                <a:latin typeface="Arial Black" panose="020B0A04020102020204" pitchFamily="34" charset="0"/>
              </a:rPr>
              <a:t>:</a:t>
            </a:r>
          </a:p>
          <a:p>
            <a:r>
              <a:rPr lang="id-ID" sz="2400" dirty="0" smtClean="0">
                <a:latin typeface="Arial Black" panose="020B0A04020102020204" pitchFamily="34" charset="0"/>
              </a:rPr>
              <a:t>● </a:t>
            </a:r>
            <a:r>
              <a:rPr lang="id-ID" sz="2400" dirty="0">
                <a:latin typeface="Arial Black" panose="020B0A04020102020204" pitchFamily="34" charset="0"/>
              </a:rPr>
              <a:t>I	: Impuls (Ns)			</a:t>
            </a:r>
            <a:endParaRPr lang="id-ID" sz="2400" dirty="0" smtClean="0">
              <a:latin typeface="Arial Black" panose="020B0A04020102020204" pitchFamily="34" charset="0"/>
            </a:endParaRPr>
          </a:p>
          <a:p>
            <a:r>
              <a:rPr lang="id-ID" sz="2400" dirty="0" smtClean="0">
                <a:latin typeface="Arial Black" panose="020B0A04020102020204" pitchFamily="34" charset="0"/>
              </a:rPr>
              <a:t>● </a:t>
            </a:r>
            <a:r>
              <a:rPr lang="id-ID" sz="2400" dirty="0">
                <a:latin typeface="Arial Black" panose="020B0A04020102020204" pitchFamily="34" charset="0"/>
              </a:rPr>
              <a:t>F	: Gaya (N)			</a:t>
            </a:r>
            <a:endParaRPr lang="id-ID" sz="2400" dirty="0" smtClean="0">
              <a:latin typeface="Arial Black" panose="020B0A04020102020204" pitchFamily="34" charset="0"/>
            </a:endParaRPr>
          </a:p>
          <a:p>
            <a:r>
              <a:rPr lang="id-ID" sz="2400" dirty="0" smtClean="0">
                <a:latin typeface="Arial Black" panose="020B0A04020102020204" pitchFamily="34" charset="0"/>
              </a:rPr>
              <a:t>● </a:t>
            </a:r>
            <a:r>
              <a:rPr lang="id-ID" sz="2400" dirty="0">
                <a:latin typeface="Arial Black" panose="020B0A04020102020204" pitchFamily="34" charset="0"/>
              </a:rPr>
              <a:t>∆t	: Waktu  (s)</a:t>
            </a:r>
            <a:r>
              <a:rPr lang="id-ID" dirty="0"/>
              <a:t>		</a:t>
            </a:r>
            <a:endParaRPr lang="id-ID" dirty="0" smtClean="0"/>
          </a:p>
          <a:p>
            <a:pPr marL="0" indent="0" algn="ctr">
              <a:buNone/>
            </a:pPr>
            <a:r>
              <a:rPr lang="id-ID" sz="2200" dirty="0">
                <a:latin typeface="Aharoni" panose="02010803020104030203" pitchFamily="2" charset="-79"/>
                <a:cs typeface="Aharoni" panose="02010803020104030203" pitchFamily="2" charset="-79"/>
              </a:rPr>
              <a:t>Impuls dapat dihitung juga dengan cara menghitung luas kurva dari grafik F vs waktu t.</a:t>
            </a:r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r>
              <a:rPr lang="id-ID" dirty="0" smtClean="0"/>
              <a:t>	</a:t>
            </a:r>
            <a:endParaRPr lang="id-ID" dirty="0"/>
          </a:p>
        </p:txBody>
      </p:sp>
      <p:sp>
        <p:nvSpPr>
          <p:cNvPr id="4" name="Bevel 3"/>
          <p:cNvSpPr/>
          <p:nvPr/>
        </p:nvSpPr>
        <p:spPr>
          <a:xfrm>
            <a:off x="1144050" y="2116230"/>
            <a:ext cx="2742149" cy="1465170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d-ID" b="1" dirty="0">
                <a:effectLst/>
                <a:latin typeface="Stencil Std" panose="000008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 = F . ∆t</a:t>
            </a:r>
            <a:endParaRPr lang="id-ID" dirty="0">
              <a:effectLst/>
              <a:latin typeface="Stencil Std" panose="000008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2371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21972"/>
            <a:ext cx="6447501" cy="759853"/>
          </a:xfrm>
        </p:spPr>
        <p:txBody>
          <a:bodyPr>
            <a:normAutofit fontScale="90000"/>
          </a:bodyPr>
          <a:lstStyle/>
          <a:p>
            <a:pPr algn="ctr"/>
            <a:r>
              <a:rPr lang="id-ID" sz="2800" dirty="0" smtClean="0">
                <a:latin typeface="Algerian" panose="04020705040A02060702" pitchFamily="82" charset="0"/>
              </a:rPr>
              <a:t>IMPULS SAMA DENGAN PERUBAHAN MOMENTUM</a:t>
            </a:r>
            <a:endParaRPr lang="id-ID" sz="2800" dirty="0"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545" y="1460506"/>
            <a:ext cx="6447501" cy="5579868"/>
          </a:xfrm>
        </p:spPr>
        <p:txBody>
          <a:bodyPr/>
          <a:lstStyle/>
          <a:p>
            <a:pPr marL="0" indent="0">
              <a:buNone/>
            </a:pPr>
            <a:r>
              <a:rPr lang="id-ID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Menurut hukum ke-2 Newton</a:t>
            </a:r>
            <a:endParaRPr lang="id-ID" dirty="0"/>
          </a:p>
        </p:txBody>
      </p:sp>
      <p:sp>
        <p:nvSpPr>
          <p:cNvPr id="4" name="Bevel 3"/>
          <p:cNvSpPr/>
          <p:nvPr/>
        </p:nvSpPr>
        <p:spPr>
          <a:xfrm>
            <a:off x="645554" y="1991805"/>
            <a:ext cx="1286277" cy="854427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d-ID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 = m . a</a:t>
            </a:r>
            <a:endParaRPr lang="id-ID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563602" y="4250441"/>
            <a:ext cx="1450181" cy="891131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809625" algn="l"/>
                <a:tab pos="885825" algn="l"/>
              </a:tabLst>
            </a:pPr>
            <a:endParaRPr lang="id-ID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809625" algn="l"/>
                <a:tab pos="885825" algn="l"/>
              </a:tabLst>
            </a:pPr>
            <a:r>
              <a:rPr lang="id-ID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id-ID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F . ∆t = m.v</a:t>
            </a:r>
            <a:r>
              <a:rPr lang="id-ID" sz="12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id-ID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m.v</a:t>
            </a:r>
            <a:r>
              <a:rPr lang="id-ID" sz="12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id-ID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id-ID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id-ID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75664" y="11977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508001" y="2323607"/>
            <a:ext cx="184731" cy="72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809625" algn="l"/>
                <a:tab pos="8858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9625" algn="l"/>
                <a:tab pos="885825" algn="l"/>
              </a:tabLst>
            </a:pPr>
            <a:endParaRPr kumimoji="0" lang="id-ID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9625" algn="l"/>
                <a:tab pos="885825" algn="l"/>
              </a:tabLst>
            </a:pPr>
            <a:endParaRPr kumimoji="0" lang="id-ID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9625" algn="l"/>
                <a:tab pos="885825" algn="l"/>
              </a:tabLst>
            </a:pPr>
            <a:endParaRPr kumimoji="0" lang="id-ID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29526" y="3733800"/>
            <a:ext cx="8714474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9240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Dengan subsitusi kedua persamaan tersebut maka diperoleh :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6" algn="just"/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Keterangan: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● m	: massa (kg)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24050" algn="l"/>
              </a:tabLst>
            </a:pP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● V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	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kecepatan awal (m/s)</a:t>
            </a:r>
            <a:endParaRPr kumimoji="0" lang="id-ID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just"/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● V</a:t>
            </a:r>
            <a:r>
              <a:rPr kumimoji="0" lang="id-ID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id-ID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: kecepatan akhir (m/s)</a:t>
            </a:r>
            <a:r>
              <a:rPr lang="id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endParaRPr kumimoji="0" lang="id-ID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232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1"/>
            <a:ext cx="6447501" cy="755561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HUBUNGAN MOMENTUM DAN IMPULS</a:t>
            </a:r>
            <a:endParaRPr lang="id-ID" sz="32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d-ID" dirty="0"/>
              <a:t>mudah untuk mengukur impuls yaitu dengan bantuan momentum. Berdasarkan hukum Newton II, apabila suatu benda dikenai suatu gaya, benda akan </a:t>
            </a:r>
            <a:r>
              <a:rPr lang="id-ID" dirty="0" smtClean="0"/>
              <a:t>dipercepat.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id-ID" dirty="0" smtClean="0"/>
              <a:t>Keterangan</a:t>
            </a:r>
            <a:r>
              <a:rPr lang="id-ID" dirty="0"/>
              <a:t>:	</a:t>
            </a: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● </a:t>
            </a:r>
            <a:r>
              <a:rPr lang="id-ID" dirty="0"/>
              <a:t>a	= percepatan (m/s</a:t>
            </a:r>
            <a:r>
              <a:rPr lang="id-ID" baseline="30000" dirty="0"/>
              <a:t>2</a:t>
            </a:r>
            <a:r>
              <a:rPr lang="id-ID" dirty="0"/>
              <a:t>)</a:t>
            </a:r>
          </a:p>
          <a:p>
            <a:pPr marL="0" indent="0">
              <a:buNone/>
            </a:pPr>
            <a:r>
              <a:rPr lang="id-ID" dirty="0" smtClean="0"/>
              <a:t>● </a:t>
            </a:r>
            <a:r>
              <a:rPr lang="id-ID" dirty="0"/>
              <a:t>F	= gaya (N)</a:t>
            </a:r>
          </a:p>
          <a:p>
            <a:pPr marL="0" indent="0">
              <a:buNone/>
            </a:pPr>
            <a:r>
              <a:rPr lang="id-ID" dirty="0" smtClean="0"/>
              <a:t>● </a:t>
            </a:r>
            <a:r>
              <a:rPr lang="id-ID" dirty="0"/>
              <a:t>m	= massa benda (kg)</a:t>
            </a:r>
          </a:p>
          <a:p>
            <a:endParaRPr lang="id-ID" dirty="0"/>
          </a:p>
        </p:txBody>
      </p:sp>
      <p:sp>
        <p:nvSpPr>
          <p:cNvPr id="5" name="Bevel 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916664" y="3275930"/>
            <a:ext cx="995849" cy="1218797"/>
          </a:xfrm>
          <a:prstGeom prst="bevel">
            <a:avLst/>
          </a:prstGeom>
          <a:blipFill rotWithShape="0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id-ID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507627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1"/>
            <a:ext cx="6447501" cy="433589"/>
          </a:xfrm>
        </p:spPr>
        <p:txBody>
          <a:bodyPr>
            <a:normAutofit fontScale="90000"/>
          </a:bodyPr>
          <a:lstStyle/>
          <a:p>
            <a:pPr algn="ctr"/>
            <a:r>
              <a:rPr lang="id-ID" sz="1800" dirty="0">
                <a:solidFill>
                  <a:schemeClr val="tx1"/>
                </a:solidFill>
                <a:latin typeface="Algerian" panose="04020705040A02060702" pitchFamily="82" charset="0"/>
              </a:rPr>
              <a:t>Sehingga terdapat hubungan antara impuls dan momentum</a:t>
            </a:r>
            <a:r>
              <a:rPr lang="id-ID" sz="1400" dirty="0"/>
              <a:t>:</a:t>
            </a:r>
            <a:endParaRPr lang="id-ID" sz="1400" dirty="0">
              <a:latin typeface="Algerian" panose="04020705040A02060702" pitchFamily="82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677334" y="1043189"/>
                <a:ext cx="8596312" cy="4881093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id-ID" sz="2400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id-ID" sz="2400" b="0" i="0" smtClean="0">
                            <a:latin typeface="Cambria Math"/>
                          </a:rPr>
                          <m:t>F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id-ID" sz="2400" b="0" i="0" smtClean="0">
                            <a:latin typeface="Cambria Math"/>
                          </a:rPr>
                          <m:t>m</m:t>
                        </m:r>
                      </m:den>
                    </m:f>
                  </m:oMath>
                </a14:m>
                <a:r>
                  <a:rPr lang="id-ID" sz="20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id-ID" sz="2000" b="0" i="0" smtClean="0">
                            <a:latin typeface="Cambria Math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id-ID" sz="2000" dirty="0"/>
                          <m:t>V</m:t>
                        </m:r>
                        <m:r>
                          <m:rPr>
                            <m:nor/>
                          </m:rPr>
                          <a:rPr lang="id-ID" sz="2000" dirty="0"/>
                          <m:t>−</m:t>
                        </m:r>
                        <m:r>
                          <m:rPr>
                            <m:nor/>
                          </m:rPr>
                          <a:rPr lang="id-ID" sz="2000" dirty="0"/>
                          <m:t>Vo</m:t>
                        </m:r>
                      </m:num>
                      <m:den>
                        <m:r>
                          <m:rPr>
                            <m:nor/>
                          </m:rPr>
                          <a:rPr lang="el-GR" sz="2000" dirty="0"/>
                          <m:t>Δ</m:t>
                        </m:r>
                        <m:r>
                          <m:rPr>
                            <m:nor/>
                          </m:rPr>
                          <a:rPr lang="id-ID" sz="2000" dirty="0"/>
                          <m:t>t</m:t>
                        </m:r>
                      </m:den>
                    </m:f>
                  </m:oMath>
                </a14:m>
                <a:r>
                  <a:rPr lang="id-ID" sz="2000" dirty="0" smtClean="0"/>
                  <a:t>		Keterangan </a:t>
                </a:r>
                <a:r>
                  <a:rPr lang="id-ID" sz="2000" dirty="0"/>
                  <a:t>:	I 	= </a:t>
                </a:r>
                <a:r>
                  <a:rPr lang="id-ID" sz="2000" dirty="0" smtClean="0"/>
                  <a:t>Impuls</a:t>
                </a:r>
                <a:endParaRPr lang="id-ID" sz="2000" dirty="0"/>
              </a:p>
              <a:p>
                <a:pPr marL="0" indent="0">
                  <a:buNone/>
                </a:pPr>
                <a:r>
                  <a:rPr lang="id-ID" sz="2000" dirty="0"/>
                  <a:t>F . </a:t>
                </a:r>
                <a:r>
                  <a:rPr lang="el-GR" sz="2000" dirty="0"/>
                  <a:t>Δ</a:t>
                </a:r>
                <a:r>
                  <a:rPr lang="id-ID" sz="2000" dirty="0"/>
                  <a:t>t = m (V – Vo) </a:t>
                </a:r>
                <a:r>
                  <a:rPr lang="id-ID" sz="2000" dirty="0" smtClean="0"/>
                  <a:t>				∆</a:t>
                </a:r>
                <a:r>
                  <a:rPr lang="id-ID" sz="2000" dirty="0"/>
                  <a:t>p	= Perubahan </a:t>
                </a:r>
                <a:r>
                  <a:rPr lang="id-ID" sz="2000" dirty="0" smtClean="0"/>
                  <a:t>Momentum </a:t>
                </a:r>
                <a:endParaRPr lang="id-ID" sz="2000" dirty="0"/>
              </a:p>
              <a:p>
                <a:pPr marL="0" indent="0">
                  <a:buNone/>
                </a:pPr>
                <a:r>
                  <a:rPr lang="nn-NO" sz="2000" dirty="0" smtClean="0"/>
                  <a:t>I </a:t>
                </a:r>
                <a:r>
                  <a:rPr lang="nn-NO" sz="2000" dirty="0"/>
                  <a:t>= m . V – m .V2 </a:t>
                </a:r>
              </a:p>
              <a:p>
                <a:pPr marL="0" indent="0">
                  <a:buNone/>
                </a:pPr>
                <a:r>
                  <a:rPr lang="id-ID" sz="2000" dirty="0"/>
                  <a:t>I = p – po </a:t>
                </a:r>
              </a:p>
              <a:p>
                <a:pPr marL="0" indent="0">
                  <a:buNone/>
                </a:pPr>
                <a:r>
                  <a:rPr lang="id-ID" sz="2000" dirty="0"/>
                  <a:t>I = </a:t>
                </a:r>
                <a:r>
                  <a:rPr lang="el-GR" sz="2000" dirty="0" smtClean="0"/>
                  <a:t>Δ</a:t>
                </a:r>
                <a:r>
                  <a:rPr lang="id-ID" sz="2000" dirty="0" smtClean="0"/>
                  <a:t>p</a:t>
                </a:r>
              </a:p>
              <a:p>
                <a:pPr marL="0" indent="0">
                  <a:buNone/>
                </a:pPr>
                <a:r>
                  <a:rPr lang="id-ID" sz="2000" dirty="0"/>
                  <a:t>Penjumlahan momentum mengikuti aturan penjumlahan vektor, secara matematis</a:t>
                </a:r>
                <a:r>
                  <a:rPr lang="id-ID" sz="2000" dirty="0" smtClean="0"/>
                  <a:t>:</a:t>
                </a:r>
              </a:p>
              <a:p>
                <a:pPr marL="0" indent="0">
                  <a:buNone/>
                </a:pPr>
                <a:endParaRPr lang="id-ID" sz="2000" dirty="0" smtClean="0"/>
              </a:p>
              <a:p>
                <a:pPr marL="0" indent="0">
                  <a:buNone/>
                </a:pPr>
                <a:endParaRPr lang="id-ID" sz="2000" dirty="0"/>
              </a:p>
              <a:p>
                <a:pPr marL="0" indent="0">
                  <a:buNone/>
                </a:pPr>
                <a:r>
                  <a:rPr lang="id-ID" sz="2000" dirty="0" smtClean="0"/>
                  <a:t>Jika </a:t>
                </a:r>
                <a:r>
                  <a:rPr lang="id-ID" sz="2000" dirty="0"/>
                  <a:t>dua vektor momentum p</a:t>
                </a:r>
                <a:r>
                  <a:rPr lang="id-ID" sz="2000" baseline="-25000" dirty="0"/>
                  <a:t>1 </a:t>
                </a:r>
                <a:r>
                  <a:rPr lang="id-ID" sz="2000" dirty="0"/>
                  <a:t>dan p</a:t>
                </a:r>
                <a:r>
                  <a:rPr lang="id-ID" sz="2000" baseline="-25000" dirty="0"/>
                  <a:t>2</a:t>
                </a:r>
                <a:r>
                  <a:rPr lang="id-ID" sz="2000" dirty="0"/>
                  <a:t/>
                </a:r>
              </a:p>
              <a:p>
                <a:pPr marL="0" indent="0">
                  <a:buNone/>
                </a:pPr>
                <a:endParaRPr lang="id-ID" sz="2000" dirty="0"/>
              </a:p>
            </p:txBody>
          </p:sp>
        </mc:Choice>
        <mc:Fallback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8001" y="1043190"/>
                <a:ext cx="6447234" cy="4881093"/>
              </a:xfrm>
              <a:prstGeom prst="rect">
                <a:avLst/>
              </a:prstGeom>
              <a:blipFill rotWithShape="1">
                <a:blip r:embed="rId2"/>
                <a:stretch>
                  <a:fillRect l="-566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Bevel 4"/>
          <p:cNvSpPr/>
          <p:nvPr/>
        </p:nvSpPr>
        <p:spPr>
          <a:xfrm>
            <a:off x="833453" y="4379957"/>
            <a:ext cx="1523381" cy="501136"/>
          </a:xfrm>
          <a:prstGeom prst="bevel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d-ID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 = p</a:t>
            </a:r>
            <a:r>
              <a:rPr lang="id-ID" sz="1600" baseline="-25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id-ID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+ p</a:t>
            </a:r>
            <a:r>
              <a:rPr lang="id-ID" sz="1600" baseline="-25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id-ID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5718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1"/>
            <a:ext cx="6447501" cy="472225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/>
              <a:t>HUKUM KEKEKALAN MOMENTUM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249252"/>
            <a:ext cx="6447501" cy="4792111"/>
          </a:xfrm>
        </p:spPr>
        <p:txBody>
          <a:bodyPr/>
          <a:lstStyle/>
          <a:p>
            <a:pPr marL="0" indent="0" algn="ctr">
              <a:buNone/>
            </a:pPr>
            <a:r>
              <a:rPr lang="id-ID" i="1" dirty="0"/>
              <a:t>“jika tidak ada gaya luar yang bekerja pada sistem, maka momentum total sesaat sebelum sama dengan momentum total sesudah tumbukan</a:t>
            </a:r>
            <a:r>
              <a:rPr lang="id-ID" i="1" dirty="0" smtClean="0"/>
              <a:t>”</a:t>
            </a:r>
          </a:p>
          <a:p>
            <a:pPr marL="0" indent="0" algn="ctr">
              <a:buNone/>
            </a:pPr>
            <a:endParaRPr lang="id-ID" dirty="0"/>
          </a:p>
        </p:txBody>
      </p:sp>
      <p:pic>
        <p:nvPicPr>
          <p:cNvPr id="4" name="Picture 3" descr="Hukum Kekekalan Momentum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505200"/>
            <a:ext cx="3303515" cy="304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5428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67426"/>
            <a:ext cx="8102599" cy="580954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id-ID" dirty="0"/>
              <a:t>Penurunan rumus secara umum dapat dilakukan dengan meninjau gaya interaksi saat terjadi tumbukan berdasarkan hukum </a:t>
            </a:r>
            <a:r>
              <a:rPr lang="id-ID" b="1" dirty="0"/>
              <a:t>Newton III</a:t>
            </a:r>
            <a:r>
              <a:rPr lang="id-ID" dirty="0" smtClean="0"/>
              <a:t>.</a:t>
            </a:r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 smtClean="0"/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r>
              <a:rPr lang="id-ID" dirty="0"/>
              <a:t>Impuls yang terjadi selama interval waktu </a:t>
            </a:r>
            <a:r>
              <a:rPr lang="id-ID" b="1" dirty="0"/>
              <a:t>Δt</a:t>
            </a:r>
            <a:r>
              <a:rPr lang="id-ID" dirty="0"/>
              <a:t> adalah </a:t>
            </a:r>
            <a:r>
              <a:rPr lang="id-ID" b="1" dirty="0"/>
              <a:t>F</a:t>
            </a:r>
            <a:r>
              <a:rPr lang="id-ID" b="1" baseline="-25000" dirty="0"/>
              <a:t>1</a:t>
            </a:r>
            <a:r>
              <a:rPr lang="id-ID" b="1" dirty="0"/>
              <a:t> Δt</a:t>
            </a:r>
            <a:r>
              <a:rPr lang="id-ID" i="1" dirty="0"/>
              <a:t> = </a:t>
            </a:r>
            <a:r>
              <a:rPr lang="id-ID" b="1" dirty="0"/>
              <a:t>-F</a:t>
            </a:r>
            <a:r>
              <a:rPr lang="id-ID" b="1" baseline="-25000" dirty="0"/>
              <a:t>2</a:t>
            </a:r>
            <a:r>
              <a:rPr lang="id-ID" b="1" dirty="0"/>
              <a:t> Δt </a:t>
            </a:r>
            <a:r>
              <a:rPr lang="id-ID" dirty="0"/>
              <a:t>. kita ketahui bahwa</a:t>
            </a:r>
            <a:r>
              <a:rPr lang="id-ID" b="1" dirty="0"/>
              <a:t> I = F Δt = Δp</a:t>
            </a:r>
            <a:r>
              <a:rPr lang="id-ID" dirty="0" smtClean="0"/>
              <a:t>, </a:t>
            </a:r>
            <a:r>
              <a:rPr lang="id-ID" dirty="0"/>
              <a:t>maka persamaannya menjadi seperti </a:t>
            </a:r>
            <a:r>
              <a:rPr lang="id-ID" dirty="0" smtClean="0"/>
              <a:t>berikut:</a:t>
            </a:r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 smtClean="0"/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 smtClean="0"/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 smtClean="0"/>
          </a:p>
          <a:p>
            <a:pPr marL="0" indent="0">
              <a:buNone/>
            </a:pPr>
            <a:endParaRPr lang="en-US" sz="2100" dirty="0" smtClean="0"/>
          </a:p>
          <a:p>
            <a:pPr marL="0" indent="0">
              <a:buNone/>
            </a:pPr>
            <a:endParaRPr lang="en-US" sz="2100" dirty="0"/>
          </a:p>
          <a:p>
            <a:pPr marL="0" indent="0">
              <a:buNone/>
            </a:pPr>
            <a:r>
              <a:rPr lang="id-ID" sz="2100" dirty="0" smtClean="0"/>
              <a:t>Jumlah </a:t>
            </a:r>
            <a:r>
              <a:rPr lang="id-ID" sz="2100" b="1" dirty="0">
                <a:hlinkClick r:id="rId2" tooltip="View all posts in momentum awal"/>
              </a:rPr>
              <a:t>Momentum Awal</a:t>
            </a:r>
            <a:r>
              <a:rPr lang="id-ID" sz="2100" dirty="0"/>
              <a:t> = Jumlah </a:t>
            </a:r>
            <a:r>
              <a:rPr lang="id-ID" sz="2100" b="1" dirty="0">
                <a:hlinkClick r:id="rId3" tooltip="View all posts in momentum akhir"/>
              </a:rPr>
              <a:t>Momentum </a:t>
            </a:r>
            <a:r>
              <a:rPr lang="en-US" sz="2100" b="1" dirty="0">
                <a:hlinkClick r:id="rId3" tooltip="View all posts in momentum akhir"/>
              </a:rPr>
              <a:t> </a:t>
            </a:r>
            <a:r>
              <a:rPr lang="id-ID" sz="2100" b="1" dirty="0" smtClean="0">
                <a:hlinkClick r:id="rId3" tooltip="View all posts in momentum akhir"/>
              </a:rPr>
              <a:t>Akhir</a:t>
            </a:r>
            <a:endParaRPr lang="id-ID" sz="2100" dirty="0"/>
          </a:p>
          <a:p>
            <a:pPr marL="0" indent="0">
              <a:buNone/>
            </a:pPr>
            <a:r>
              <a:rPr lang="id-ID" sz="2100" dirty="0"/>
              <a:t>Keterangan:</a:t>
            </a:r>
          </a:p>
          <a:p>
            <a:pPr marL="0" indent="0">
              <a:buNone/>
            </a:pPr>
            <a:r>
              <a:rPr lang="id-ID" sz="2100" dirty="0" smtClean="0"/>
              <a:t>p</a:t>
            </a:r>
            <a:r>
              <a:rPr lang="id-ID" sz="2100" baseline="-25000" dirty="0" smtClean="0"/>
              <a:t>1</a:t>
            </a:r>
            <a:r>
              <a:rPr lang="id-ID" sz="2100" dirty="0" smtClean="0"/>
              <a:t>,p</a:t>
            </a:r>
            <a:r>
              <a:rPr lang="id-ID" sz="2100" baseline="-25000" dirty="0" smtClean="0"/>
              <a:t>2</a:t>
            </a:r>
            <a:r>
              <a:rPr lang="id-ID" sz="2100" i="1" dirty="0"/>
              <a:t>	</a:t>
            </a:r>
            <a:r>
              <a:rPr lang="id-ID" sz="2100" dirty="0" smtClean="0"/>
              <a:t>= </a:t>
            </a:r>
            <a:r>
              <a:rPr lang="id-ID" sz="2100" dirty="0"/>
              <a:t>momentum benda 1 dan 2 sebelum tumbukan</a:t>
            </a:r>
            <a:br>
              <a:rPr lang="id-ID" sz="2100" dirty="0"/>
            </a:br>
            <a:r>
              <a:rPr lang="id-ID" sz="2100" dirty="0"/>
              <a:t>p</a:t>
            </a:r>
            <a:r>
              <a:rPr lang="id-ID" sz="2100" baseline="-25000" dirty="0"/>
              <a:t>‘1</a:t>
            </a:r>
            <a:r>
              <a:rPr lang="id-ID" sz="2100" dirty="0"/>
              <a:t>, p’</a:t>
            </a:r>
            <a:r>
              <a:rPr lang="id-ID" sz="2100" baseline="-25000" dirty="0"/>
              <a:t>2</a:t>
            </a:r>
            <a:r>
              <a:rPr lang="id-ID" sz="2100" dirty="0"/>
              <a:t>	</a:t>
            </a:r>
            <a:r>
              <a:rPr lang="id-ID" sz="2100" i="1" dirty="0"/>
              <a:t>=</a:t>
            </a:r>
            <a:r>
              <a:rPr lang="id-ID" sz="2100" dirty="0"/>
              <a:t> momentum benda 1 dan 2 sesudah makanan</a:t>
            </a:r>
            <a:br>
              <a:rPr lang="id-ID" sz="2100" dirty="0"/>
            </a:br>
            <a:r>
              <a:rPr lang="id-ID" sz="2100" dirty="0"/>
              <a:t>m</a:t>
            </a:r>
            <a:r>
              <a:rPr lang="id-ID" sz="2100" baseline="-25000" dirty="0"/>
              <a:t>1</a:t>
            </a:r>
            <a:r>
              <a:rPr lang="id-ID" sz="2100" dirty="0"/>
              <a:t>, m</a:t>
            </a:r>
            <a:r>
              <a:rPr lang="id-ID" sz="2100" baseline="-25000" dirty="0"/>
              <a:t>2</a:t>
            </a:r>
            <a:r>
              <a:rPr lang="id-ID" sz="2100" dirty="0"/>
              <a:t>	</a:t>
            </a:r>
            <a:r>
              <a:rPr lang="id-ID" sz="2100" i="1" dirty="0"/>
              <a:t>=</a:t>
            </a:r>
            <a:r>
              <a:rPr lang="id-ID" sz="2100" dirty="0"/>
              <a:t> massa benda 1 dan 2</a:t>
            </a:r>
            <a:br>
              <a:rPr lang="id-ID" sz="2100" dirty="0"/>
            </a:br>
            <a:r>
              <a:rPr lang="id-ID" sz="2100" dirty="0"/>
              <a:t>v</a:t>
            </a:r>
            <a:r>
              <a:rPr lang="id-ID" sz="2100" baseline="-25000" dirty="0"/>
              <a:t>1</a:t>
            </a:r>
            <a:r>
              <a:rPr lang="id-ID" sz="2100" dirty="0"/>
              <a:t>, v</a:t>
            </a:r>
            <a:r>
              <a:rPr lang="id-ID" sz="2100" baseline="-25000" dirty="0"/>
              <a:t>2</a:t>
            </a:r>
            <a:r>
              <a:rPr lang="id-ID" sz="2100" dirty="0"/>
              <a:t>	</a:t>
            </a:r>
            <a:r>
              <a:rPr lang="id-ID" sz="2100" dirty="0" smtClean="0"/>
              <a:t>= </a:t>
            </a:r>
            <a:r>
              <a:rPr lang="id-ID" sz="2100" dirty="0"/>
              <a:t>kecepatan benda 1 dan 2 sebelum tumbukan</a:t>
            </a:r>
            <a:br>
              <a:rPr lang="id-ID" sz="2100" dirty="0"/>
            </a:br>
            <a:r>
              <a:rPr lang="id-ID" sz="2100" dirty="0"/>
              <a:t>v’</a:t>
            </a:r>
            <a:r>
              <a:rPr lang="id-ID" sz="2100" baseline="-25000" dirty="0"/>
              <a:t>1</a:t>
            </a:r>
            <a:r>
              <a:rPr lang="id-ID" sz="2100" dirty="0"/>
              <a:t>, v’</a:t>
            </a:r>
            <a:r>
              <a:rPr lang="id-ID" sz="2100" baseline="-25000" dirty="0"/>
              <a:t>2</a:t>
            </a:r>
            <a:r>
              <a:rPr lang="id-ID" sz="2100" dirty="0"/>
              <a:t>	= kecepatan benda 1 dan 2 sesudah tumbukan</a:t>
            </a:r>
          </a:p>
          <a:p>
            <a:pPr marL="0" indent="0" algn="ctr">
              <a:buNone/>
            </a:pPr>
            <a:endParaRPr lang="id-ID" dirty="0" smtClean="0"/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1632397" y="652378"/>
            <a:ext cx="3061952" cy="857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2152650" algn="l"/>
                <a:tab pos="2789555" algn="ctr"/>
              </a:tabLst>
            </a:pPr>
            <a:r>
              <a:rPr lang="id-ID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id-ID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aksi</a:t>
            </a:r>
            <a:r>
              <a:rPr lang="id-ID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– </a:t>
            </a:r>
            <a:r>
              <a:rPr lang="id-ID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id-ID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reaksi</a:t>
            </a:r>
            <a:endParaRPr lang="en-US" sz="1600" b="1" baseline="-25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2152650" algn="l"/>
                <a:tab pos="2789555" algn="ctr"/>
              </a:tabLst>
            </a:pPr>
            <a:r>
              <a:rPr lang="id-ID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id-ID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id-ID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– F</a:t>
            </a:r>
            <a:r>
              <a:rPr lang="id-ID" b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id-ID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2743200" y="2438400"/>
            <a:ext cx="3573887" cy="1759709"/>
          </a:xfrm>
          <a:prstGeom prst="bevel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b="1" dirty="0"/>
              <a:t>Δp</a:t>
            </a:r>
            <a:r>
              <a:rPr lang="id-ID" b="1" baseline="-25000" dirty="0"/>
              <a:t>1</a:t>
            </a:r>
            <a:r>
              <a:rPr lang="id-ID" b="1" dirty="0"/>
              <a:t> = – Δp</a:t>
            </a:r>
            <a:r>
              <a:rPr lang="id-ID" b="1" baseline="-25000" dirty="0"/>
              <a:t>2</a:t>
            </a:r>
            <a:r>
              <a:rPr lang="id-ID" b="1" dirty="0"/>
              <a:t/>
            </a:r>
            <a:br>
              <a:rPr lang="id-ID" b="1" dirty="0"/>
            </a:br>
            <a:r>
              <a:rPr lang="id-ID" b="1" dirty="0"/>
              <a:t>m</a:t>
            </a:r>
            <a:r>
              <a:rPr lang="id-ID" b="1" baseline="-25000" dirty="0"/>
              <a:t>1</a:t>
            </a:r>
            <a:r>
              <a:rPr lang="id-ID" b="1" dirty="0"/>
              <a:t>v</a:t>
            </a:r>
            <a:r>
              <a:rPr lang="id-ID" b="1" baseline="-25000" dirty="0"/>
              <a:t>1</a:t>
            </a:r>
            <a:r>
              <a:rPr lang="id-ID" b="1" dirty="0"/>
              <a:t> – </a:t>
            </a:r>
            <a:r>
              <a:rPr lang="id-ID" b="1" dirty="0" smtClean="0"/>
              <a:t>m</a:t>
            </a:r>
            <a:r>
              <a:rPr lang="id-ID" b="1" baseline="-25000" dirty="0" smtClean="0"/>
              <a:t>1</a:t>
            </a:r>
            <a:r>
              <a:rPr lang="id-ID" b="1" dirty="0" smtClean="0"/>
              <a:t>v’</a:t>
            </a:r>
            <a:r>
              <a:rPr lang="id-ID" b="1" baseline="-25000" dirty="0" smtClean="0"/>
              <a:t>1</a:t>
            </a:r>
            <a:r>
              <a:rPr lang="id-ID" b="1" dirty="0" smtClean="0"/>
              <a:t>  = </a:t>
            </a:r>
            <a:r>
              <a:rPr lang="id-ID" b="1" dirty="0"/>
              <a:t>-(m</a:t>
            </a:r>
            <a:r>
              <a:rPr lang="id-ID" b="1" baseline="-25000" dirty="0"/>
              <a:t>2</a:t>
            </a:r>
            <a:r>
              <a:rPr lang="id-ID" b="1" dirty="0"/>
              <a:t>v</a:t>
            </a:r>
            <a:r>
              <a:rPr lang="id-ID" b="1" baseline="-25000" dirty="0"/>
              <a:t>2</a:t>
            </a:r>
            <a:r>
              <a:rPr lang="id-ID" b="1" dirty="0"/>
              <a:t> – m</a:t>
            </a:r>
            <a:r>
              <a:rPr lang="id-ID" b="1" baseline="-25000" dirty="0"/>
              <a:t>2</a:t>
            </a:r>
            <a:r>
              <a:rPr lang="id-ID" b="1" dirty="0"/>
              <a:t>v’</a:t>
            </a:r>
            <a:r>
              <a:rPr lang="id-ID" b="1" baseline="-25000" dirty="0"/>
              <a:t>2</a:t>
            </a:r>
            <a:r>
              <a:rPr lang="id-ID" b="1" dirty="0"/>
              <a:t>)</a:t>
            </a:r>
            <a:br>
              <a:rPr lang="id-ID" b="1" dirty="0"/>
            </a:br>
            <a:r>
              <a:rPr lang="id-ID" b="1" dirty="0"/>
              <a:t>m</a:t>
            </a:r>
            <a:r>
              <a:rPr lang="id-ID" b="1" baseline="-25000" dirty="0"/>
              <a:t>1</a:t>
            </a:r>
            <a:r>
              <a:rPr lang="id-ID" b="1" dirty="0"/>
              <a:t>v</a:t>
            </a:r>
            <a:r>
              <a:rPr lang="id-ID" b="1" baseline="-25000" dirty="0"/>
              <a:t>1</a:t>
            </a:r>
            <a:r>
              <a:rPr lang="id-ID" b="1" dirty="0"/>
              <a:t> + m</a:t>
            </a:r>
            <a:r>
              <a:rPr lang="id-ID" b="1" baseline="-25000" dirty="0"/>
              <a:t>2</a:t>
            </a:r>
            <a:r>
              <a:rPr lang="id-ID" b="1" dirty="0"/>
              <a:t>v</a:t>
            </a:r>
            <a:r>
              <a:rPr lang="id-ID" b="1" baseline="-25000" dirty="0"/>
              <a:t>2</a:t>
            </a:r>
            <a:r>
              <a:rPr lang="id-ID" b="1" dirty="0"/>
              <a:t> = m</a:t>
            </a:r>
            <a:r>
              <a:rPr lang="id-ID" b="1" baseline="-25000" dirty="0"/>
              <a:t>1</a:t>
            </a:r>
            <a:r>
              <a:rPr lang="id-ID" b="1" dirty="0"/>
              <a:t>v’</a:t>
            </a:r>
            <a:r>
              <a:rPr lang="id-ID" b="1" baseline="-25000" dirty="0"/>
              <a:t>1</a:t>
            </a:r>
            <a:r>
              <a:rPr lang="id-ID" b="1" dirty="0"/>
              <a:t> + m</a:t>
            </a:r>
            <a:r>
              <a:rPr lang="id-ID" b="1" baseline="-25000" dirty="0"/>
              <a:t>2</a:t>
            </a:r>
            <a:r>
              <a:rPr lang="id-ID" b="1" dirty="0"/>
              <a:t>v’</a:t>
            </a:r>
            <a:r>
              <a:rPr lang="id-ID" b="1" baseline="-25000" dirty="0"/>
              <a:t>2</a:t>
            </a:r>
            <a:r>
              <a:rPr lang="id-ID" b="1" dirty="0"/>
              <a:t/>
            </a:r>
            <a:br>
              <a:rPr lang="id-ID" b="1" dirty="0"/>
            </a:br>
            <a:r>
              <a:rPr lang="id-ID" b="1" dirty="0"/>
              <a:t>p</a:t>
            </a:r>
            <a:r>
              <a:rPr lang="id-ID" b="1" baseline="-25000" dirty="0"/>
              <a:t>1</a:t>
            </a:r>
            <a:r>
              <a:rPr lang="id-ID" b="1" dirty="0"/>
              <a:t> + p</a:t>
            </a:r>
            <a:r>
              <a:rPr lang="id-ID" b="1" baseline="-25000" dirty="0"/>
              <a:t>2</a:t>
            </a:r>
            <a:r>
              <a:rPr lang="id-ID" b="1" dirty="0"/>
              <a:t> = p’</a:t>
            </a:r>
            <a:r>
              <a:rPr lang="id-ID" b="1" baseline="-25000" dirty="0"/>
              <a:t>1</a:t>
            </a:r>
            <a:r>
              <a:rPr lang="id-ID" b="1" dirty="0"/>
              <a:t> + p’</a:t>
            </a:r>
            <a:r>
              <a:rPr lang="id-ID" b="1" baseline="-25000" dirty="0"/>
              <a:t>2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4031265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09600"/>
            <a:ext cx="6447501" cy="665408"/>
          </a:xfrm>
        </p:spPr>
        <p:txBody>
          <a:bodyPr>
            <a:normAutofit/>
          </a:bodyPr>
          <a:lstStyle/>
          <a:p>
            <a:pPr algn="ctr"/>
            <a:r>
              <a:rPr lang="id-ID" sz="2800" dirty="0" smtClean="0"/>
              <a:t>Contoh aplikasi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171978"/>
            <a:ext cx="6883399" cy="508715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d-ID" dirty="0"/>
              <a:t>Saat peluru ditembakkan ke kanan dengan alat jarak jauh seperti remote, senapan akan tertolak ke kiri. Percepatan yang diterima oleh pistol ini berasal dari gaya reaksi peluru pada pistol </a:t>
            </a:r>
            <a:endParaRPr lang="en-US" dirty="0" smtClean="0"/>
          </a:p>
          <a:p>
            <a:pPr marL="0" indent="0">
              <a:buNone/>
            </a:pPr>
            <a:r>
              <a:rPr lang="id-ID" dirty="0" smtClean="0"/>
              <a:t>(</a:t>
            </a:r>
            <a:r>
              <a:rPr lang="id-ID" b="1" dirty="0"/>
              <a:t>hukum Newton III</a:t>
            </a:r>
            <a:r>
              <a:rPr lang="id-ID" dirty="0" smtClean="0"/>
              <a:t>).</a:t>
            </a:r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/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endParaRPr lang="id-ID" dirty="0"/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id-ID" dirty="0" smtClean="0"/>
              <a:t>Mula-mula </a:t>
            </a:r>
            <a:r>
              <a:rPr lang="id-ID" dirty="0"/>
              <a:t>sistem roket diam, sehingga momentumnya nol. Sesudah gas menyembur keluar dari ekor roket, momentum sistem tetap. Artinya momentum sebelum dan sesudah gas keluar </a:t>
            </a:r>
            <a:r>
              <a:rPr lang="id-ID" dirty="0" smtClean="0"/>
              <a:t>sama</a:t>
            </a:r>
          </a:p>
          <a:p>
            <a:pPr marL="0" indent="0" algn="ctr">
              <a:buNone/>
            </a:pPr>
            <a:endParaRPr lang="id-ID" dirty="0"/>
          </a:p>
        </p:txBody>
      </p:sp>
      <p:pic>
        <p:nvPicPr>
          <p:cNvPr id="4" name="Picture 3" descr="Bukti hukum kekekalan momentum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0"/>
            <a:ext cx="1831416" cy="1472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Penerapan hukum kekekalan momentum linear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419600"/>
            <a:ext cx="1522877" cy="17592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248488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334</Words>
  <Application>Microsoft Office PowerPoint</Application>
  <PresentationFormat>On-screen Show (4:3)</PresentationFormat>
  <Paragraphs>96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MOMENTUM DAN IMPULS</vt:lpstr>
      <vt:lpstr>definisi</vt:lpstr>
      <vt:lpstr>rumus</vt:lpstr>
      <vt:lpstr>definisi</vt:lpstr>
      <vt:lpstr>rumus</vt:lpstr>
      <vt:lpstr>IMPULS SAMA DENGAN PERUBAHAN MOMENTUM</vt:lpstr>
      <vt:lpstr>HUBUNGAN MOMENTUM DAN IMPULS</vt:lpstr>
      <vt:lpstr>Sehingga terdapat hubungan antara impuls dan momentum:</vt:lpstr>
      <vt:lpstr>HUKUM KEKEKALAN MOMENTUM</vt:lpstr>
      <vt:lpstr>Slide 10</vt:lpstr>
      <vt:lpstr>Contoh aplikasi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pc1</dc:creator>
  <cp:lastModifiedBy>pc1</cp:lastModifiedBy>
  <cp:revision>9</cp:revision>
  <dcterms:created xsi:type="dcterms:W3CDTF">2019-03-25T03:30:07Z</dcterms:created>
  <dcterms:modified xsi:type="dcterms:W3CDTF">2019-10-14T18:47:06Z</dcterms:modified>
</cp:coreProperties>
</file>